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003"/>
    <a:srgbClr val="670101"/>
    <a:srgbClr val="800000"/>
    <a:srgbClr val="3500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2" autoAdjust="0"/>
  </p:normalViewPr>
  <p:slideViewPr>
    <p:cSldViewPr snapToGrid="0" snapToObjects="1">
      <p:cViewPr>
        <p:scale>
          <a:sx n="50" d="100"/>
          <a:sy n="50" d="100"/>
        </p:scale>
        <p:origin x="-119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17DFD3-803F-FD42-A21E-1975BB90B0C4}" type="datetimeFigureOut">
              <a:rPr lang="nl-NL"/>
              <a:pPr/>
              <a:t>22-5-2013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413ED4-C4D9-AA43-9CAC-8BFB0F7CC911}" type="slidenum">
              <a: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9787D-0ADD-4A84-BF78-EAAF210948D2}" type="datetimeFigureOut">
              <a:rPr lang="nl-NL" smtClean="0"/>
              <a:pPr/>
              <a:t>22-5-2013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CA09E-989E-47F0-A9D5-7A097049B9E7}"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7696CC2C-397F-46EB-98D1-50EDACEE53E5}" type="slidenum">
              <a:rPr lang="en-US"/>
              <a:pPr/>
              <a:t>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pPr eaLnBrk="1" hangingPunct="1">
              <a:lnSpc>
                <a:spcPct val="90000"/>
              </a:lnSpc>
            </a:pPr>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8A9BA38-E307-4FED-B0AE-250D65093033}" type="slidenum">
              <a:rPr lang="en-US"/>
              <a:pPr/>
              <a:t>10</a:t>
            </a:fld>
            <a:endParaRPr lang="en-US"/>
          </a:p>
        </p:txBody>
      </p:sp>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33D5494-3550-44EB-9021-748F4313A00D}" type="slidenum">
              <a:rPr lang="en-US"/>
              <a:pPr/>
              <a:t>11</a:t>
            </a:fld>
            <a:endParaRPr lang="en-US"/>
          </a:p>
        </p:txBody>
      </p:sp>
      <p:sp>
        <p:nvSpPr>
          <p:cNvPr id="52227" name="Rectangle 2"/>
          <p:cNvSpPr>
            <a:spLocks noGrp="1" noRot="1" noChangeAspect="1" noChangeArrowheads="1" noTextEdit="1"/>
          </p:cNvSpPr>
          <p:nvPr>
            <p:ph type="sldImg"/>
          </p:nvPr>
        </p:nvSpPr>
        <p:spPr>
          <a:ln/>
        </p:spPr>
      </p:sp>
      <p:sp>
        <p:nvSpPr>
          <p:cNvPr id="6" name="Rectangle 3"/>
          <p:cNvSpPr txBox="1">
            <a:spLocks noChangeArrowheads="1"/>
          </p:cNvSpPr>
          <p:nvPr/>
        </p:nvSpPr>
        <p:spPr bwMode="auto">
          <a:xfrm>
            <a:off x="456579" y="4203390"/>
            <a:ext cx="5839239" cy="4051610"/>
          </a:xfrm>
          <a:prstGeom prst="rect">
            <a:avLst/>
          </a:prstGeom>
          <a:noFill/>
          <a:ln w="9525">
            <a:noFill/>
            <a:miter lim="800000"/>
            <a:headEnd/>
            <a:tailEnd/>
          </a:ln>
        </p:spPr>
        <p:txBody>
          <a:bodyPr lIns="90292" tIns="45146" rIns="90292" bIns="45146"/>
          <a:lstStyle/>
          <a:p>
            <a:pPr>
              <a:lnSpc>
                <a:spcPct val="95000"/>
              </a:lnSpc>
              <a:spcBef>
                <a:spcPts val="348"/>
              </a:spcBef>
              <a:defRPr/>
            </a:pPr>
            <a:r>
              <a:rPr lang="en-US" sz="1000" b="1" u="sng" dirty="0"/>
              <a:t>KEY POINTS</a:t>
            </a:r>
          </a:p>
          <a:p>
            <a:pPr marL="166894" indent="-166894">
              <a:lnSpc>
                <a:spcPct val="95000"/>
              </a:lnSpc>
              <a:spcBef>
                <a:spcPts val="348"/>
              </a:spcBef>
              <a:buFont typeface="Wingdings" pitchFamily="2" charset="2"/>
              <a:buChar char="§"/>
              <a:defRPr/>
            </a:pPr>
            <a:r>
              <a:rPr lang="en-US" sz="1000" dirty="0"/>
              <a:t> In this study, data from the Third National Health and Nutrition Examination Survey (NHANES III; 1988-1994) were </a:t>
            </a:r>
            <a:r>
              <a:rPr lang="en-US" sz="1000" dirty="0" err="1"/>
              <a:t>analysed</a:t>
            </a:r>
            <a:r>
              <a:rPr lang="en-US" sz="1000" dirty="0"/>
              <a:t> and an estimate to the year 2000 was projected. Based on those data, </a:t>
            </a:r>
            <a:br>
              <a:rPr lang="en-US" sz="1000" dirty="0"/>
            </a:br>
            <a:r>
              <a:rPr lang="en-US" sz="1000" dirty="0"/>
              <a:t>it was estimated that in the year 2000, 9.1 million overweight adults age 45-74 had impaired glucose tolerance; 5.8 million had impaired fasting glucose; 11.9 million had </a:t>
            </a:r>
            <a:r>
              <a:rPr lang="en-US" sz="1000" dirty="0" err="1"/>
              <a:t>prediabetes</a:t>
            </a:r>
            <a:r>
              <a:rPr lang="en-US" sz="1000" dirty="0"/>
              <a:t>; and 3.0 million had IGT and IFG.</a:t>
            </a:r>
            <a:r>
              <a:rPr lang="en-US" sz="1000" baseline="30000" dirty="0"/>
              <a:t>2 </a:t>
            </a:r>
          </a:p>
          <a:p>
            <a:pPr marL="166894" indent="-166894">
              <a:lnSpc>
                <a:spcPct val="95000"/>
              </a:lnSpc>
              <a:spcBef>
                <a:spcPts val="348"/>
              </a:spcBef>
              <a:buFont typeface="Wingdings" pitchFamily="2" charset="2"/>
              <a:buChar char="§"/>
              <a:defRPr/>
            </a:pPr>
            <a:r>
              <a:rPr lang="en-US" sz="1000" dirty="0"/>
              <a:t>The International Diabetes Federation has estimated there are 314 million individuals with IGT globally.</a:t>
            </a:r>
            <a:r>
              <a:rPr lang="en-US" sz="1000" baseline="30000" dirty="0"/>
              <a:t>3</a:t>
            </a:r>
          </a:p>
          <a:p>
            <a:pPr eaLnBrk="0" hangingPunct="0">
              <a:lnSpc>
                <a:spcPct val="95000"/>
              </a:lnSpc>
              <a:spcBef>
                <a:spcPts val="348"/>
              </a:spcBef>
              <a:buClr>
                <a:srgbClr val="3F3F3F"/>
              </a:buClr>
              <a:defRPr/>
            </a:pPr>
            <a:endParaRPr lang="en-US" sz="1000" b="1" u="sng" dirty="0"/>
          </a:p>
          <a:p>
            <a:pPr eaLnBrk="0" hangingPunct="0">
              <a:lnSpc>
                <a:spcPct val="95000"/>
              </a:lnSpc>
              <a:spcBef>
                <a:spcPts val="348"/>
              </a:spcBef>
              <a:buClr>
                <a:srgbClr val="3F3F3F"/>
              </a:buClr>
              <a:defRPr/>
            </a:pPr>
            <a:r>
              <a:rPr lang="en-US" sz="1000" b="1" u="sng" dirty="0"/>
              <a:t>BACKGROUND</a:t>
            </a:r>
          </a:p>
          <a:p>
            <a:pPr marL="166894" indent="-166894">
              <a:lnSpc>
                <a:spcPct val="95000"/>
              </a:lnSpc>
              <a:spcBef>
                <a:spcPts val="348"/>
              </a:spcBef>
              <a:buFont typeface="Wingdings" pitchFamily="2" charset="2"/>
              <a:buChar char="§"/>
              <a:defRPr/>
            </a:pPr>
            <a:r>
              <a:rPr lang="en-US" altLang="ja-JP" sz="1000" dirty="0"/>
              <a:t>There are two types of borderline abnormalities of glucose tolerance: impaired fasting glucose (IFG) and impaired glucose tolerance (IGT). The American Diabetes Association (ADA) uses a lower fasting plasma glucose level to differentiate IFG from normal tolerance (5.6 </a:t>
            </a:r>
            <a:r>
              <a:rPr lang="en-US" altLang="ja-JP" sz="1000" dirty="0" err="1"/>
              <a:t>mmol</a:t>
            </a:r>
            <a:r>
              <a:rPr lang="en-US" altLang="ja-JP" sz="1000" dirty="0"/>
              <a:t>/L), while the World Health Organization defines normal as 6.1 </a:t>
            </a:r>
            <a:r>
              <a:rPr lang="en-US" altLang="ja-JP" sz="1000" dirty="0" err="1"/>
              <a:t>mmol</a:t>
            </a:r>
            <a:r>
              <a:rPr lang="en-US" altLang="ja-JP" sz="1000" dirty="0"/>
              <a:t>/L. IGT is defined as </a:t>
            </a:r>
            <a:r>
              <a:rPr lang="en-US" altLang="ja-JP" sz="1000" dirty="0" err="1"/>
              <a:t>postchallenge</a:t>
            </a:r>
            <a:r>
              <a:rPr lang="en-US" altLang="ja-JP" sz="1000" dirty="0"/>
              <a:t> plasma glucose between 7.8 and 11 </a:t>
            </a:r>
            <a:r>
              <a:rPr lang="en-US" altLang="ja-JP" sz="1000" dirty="0" err="1"/>
              <a:t>mmol</a:t>
            </a:r>
            <a:r>
              <a:rPr lang="en-US" altLang="ja-JP" sz="1000" dirty="0"/>
              <a:t>/L. </a:t>
            </a:r>
          </a:p>
          <a:p>
            <a:pPr marL="551207" lvl="1" indent="-220483">
              <a:lnSpc>
                <a:spcPct val="95000"/>
              </a:lnSpc>
              <a:spcBef>
                <a:spcPts val="348"/>
              </a:spcBef>
              <a:buFont typeface="Wingdings" pitchFamily="2" charset="2"/>
              <a:buChar char="§"/>
              <a:defRPr/>
            </a:pPr>
            <a:r>
              <a:rPr lang="en-US" altLang="ja-JP" sz="1000" dirty="0"/>
              <a:t>All values measured in plasma (note the difference between plasma glucose and blood glucose). If a patient has IFG and IGT at the same time, this condition is known as IFG/IGT.</a:t>
            </a:r>
            <a:r>
              <a:rPr lang="en-US" altLang="ja-JP" sz="1000" baseline="30000" dirty="0"/>
              <a:t>1</a:t>
            </a:r>
            <a:endParaRPr lang="en-US" sz="1000" b="1" dirty="0">
              <a:latin typeface="Arial" pitchFamily="34" charset="0"/>
            </a:endParaRPr>
          </a:p>
          <a:p>
            <a:pPr eaLnBrk="0" hangingPunct="0">
              <a:lnSpc>
                <a:spcPct val="95000"/>
              </a:lnSpc>
              <a:spcBef>
                <a:spcPts val="348"/>
              </a:spcBef>
              <a:buClr>
                <a:srgbClr val="3F3F3F"/>
              </a:buClr>
              <a:defRPr/>
            </a:pPr>
            <a:r>
              <a:rPr lang="en-US" sz="1000" b="1" u="sng" dirty="0"/>
              <a:t/>
            </a:r>
            <a:br>
              <a:rPr lang="en-US" sz="1000" b="1" u="sng" dirty="0"/>
            </a:br>
            <a:r>
              <a:rPr lang="en-US" sz="1000" b="1" u="sng" dirty="0"/>
              <a:t>REFERENCES</a:t>
            </a:r>
          </a:p>
          <a:p>
            <a:pPr marL="220483" indent="-220483" eaLnBrk="0" hangingPunct="0">
              <a:lnSpc>
                <a:spcPct val="95000"/>
              </a:lnSpc>
              <a:spcBef>
                <a:spcPts val="348"/>
              </a:spcBef>
              <a:buClr>
                <a:srgbClr val="3F3F3F"/>
              </a:buClr>
              <a:buFont typeface="+mj-lt"/>
              <a:buAutoNum type="arabicPeriod"/>
              <a:defRPr/>
            </a:pPr>
            <a:r>
              <a:rPr lang="en-US" sz="1000" dirty="0">
                <a:latin typeface="Arial" pitchFamily="34" charset="0"/>
              </a:rPr>
              <a:t>American Diabetes Association. Diagnosis and classification of diabetes mellitus. </a:t>
            </a:r>
            <a:r>
              <a:rPr lang="en-US" sz="1000" i="1" dirty="0">
                <a:latin typeface="Arial" pitchFamily="34" charset="0"/>
              </a:rPr>
              <a:t>Diabetes </a:t>
            </a:r>
            <a:r>
              <a:rPr lang="en-US" sz="1000" i="1" dirty="0" smtClean="0">
                <a:latin typeface="Arial" pitchFamily="34" charset="0"/>
              </a:rPr>
              <a:t>Care.</a:t>
            </a:r>
            <a:r>
              <a:rPr lang="en-US" sz="1000" dirty="0" smtClean="0">
                <a:latin typeface="Arial" pitchFamily="34" charset="0"/>
              </a:rPr>
              <a:t> </a:t>
            </a:r>
            <a:r>
              <a:rPr lang="en-US" sz="1000" dirty="0">
                <a:latin typeface="Arial" pitchFamily="34" charset="0"/>
              </a:rPr>
              <a:t>2005;28(</a:t>
            </a:r>
            <a:r>
              <a:rPr lang="en-US" sz="1000" dirty="0" err="1">
                <a:latin typeface="Arial" pitchFamily="34" charset="0"/>
              </a:rPr>
              <a:t>suppl</a:t>
            </a:r>
            <a:r>
              <a:rPr lang="en-US" sz="1000" dirty="0">
                <a:latin typeface="Arial" pitchFamily="34" charset="0"/>
              </a:rPr>
              <a:t> 1):S37-S42. </a:t>
            </a:r>
            <a:endParaRPr lang="en-US" sz="1000" dirty="0"/>
          </a:p>
          <a:p>
            <a:pPr marL="220483" indent="-220483" eaLnBrk="0" hangingPunct="0">
              <a:lnSpc>
                <a:spcPct val="95000"/>
              </a:lnSpc>
              <a:spcBef>
                <a:spcPts val="348"/>
              </a:spcBef>
              <a:buClr>
                <a:srgbClr val="3F3F3F"/>
              </a:buClr>
              <a:buFont typeface="+mj-lt"/>
              <a:buAutoNum type="arabicPeriod"/>
              <a:defRPr/>
            </a:pPr>
            <a:r>
              <a:rPr lang="en-US" sz="1000" dirty="0">
                <a:latin typeface="Arial" pitchFamily="34" charset="0"/>
              </a:rPr>
              <a:t>Benjamin SM, Valdez R, </a:t>
            </a:r>
            <a:r>
              <a:rPr lang="en-US" sz="1000" dirty="0" err="1">
                <a:latin typeface="Arial" pitchFamily="34" charset="0"/>
              </a:rPr>
              <a:t>Geiss</a:t>
            </a:r>
            <a:r>
              <a:rPr lang="en-US" sz="1000" dirty="0">
                <a:latin typeface="Arial" pitchFamily="34" charset="0"/>
              </a:rPr>
              <a:t> LS, </a:t>
            </a:r>
            <a:r>
              <a:rPr lang="en-US" sz="1000" dirty="0" err="1">
                <a:latin typeface="Arial" pitchFamily="34" charset="0"/>
              </a:rPr>
              <a:t>Rolka</a:t>
            </a:r>
            <a:r>
              <a:rPr lang="en-US" sz="1000" dirty="0">
                <a:latin typeface="Arial" pitchFamily="34" charset="0"/>
              </a:rPr>
              <a:t> DB, </a:t>
            </a:r>
            <a:r>
              <a:rPr lang="en-US" sz="1000" dirty="0" err="1">
                <a:latin typeface="Arial" pitchFamily="34" charset="0"/>
              </a:rPr>
              <a:t>Narayan</a:t>
            </a:r>
            <a:r>
              <a:rPr lang="en-US" sz="1000" dirty="0">
                <a:latin typeface="Arial" pitchFamily="34" charset="0"/>
              </a:rPr>
              <a:t> KM. Estimated number of adults with </a:t>
            </a:r>
            <a:r>
              <a:rPr lang="en-US" sz="1000" dirty="0" err="1">
                <a:latin typeface="Arial" pitchFamily="34" charset="0"/>
              </a:rPr>
              <a:t>prediabetes</a:t>
            </a:r>
            <a:r>
              <a:rPr lang="en-US" sz="1000" dirty="0">
                <a:latin typeface="Arial" pitchFamily="34" charset="0"/>
              </a:rPr>
              <a:t> in the US in 2000: opportunities for prevention. </a:t>
            </a:r>
            <a:r>
              <a:rPr lang="en-US" sz="1000" i="1" dirty="0">
                <a:latin typeface="Arial" pitchFamily="34" charset="0"/>
              </a:rPr>
              <a:t>Diabetes </a:t>
            </a:r>
            <a:r>
              <a:rPr lang="en-US" sz="1000" i="1" dirty="0" smtClean="0">
                <a:latin typeface="Arial" pitchFamily="34" charset="0"/>
              </a:rPr>
              <a:t>Care.</a:t>
            </a:r>
            <a:r>
              <a:rPr lang="en-US" sz="1000" dirty="0" smtClean="0">
                <a:latin typeface="Arial" pitchFamily="34" charset="0"/>
              </a:rPr>
              <a:t> </a:t>
            </a:r>
            <a:r>
              <a:rPr lang="en-US" sz="1000" dirty="0">
                <a:latin typeface="Arial" pitchFamily="34" charset="0"/>
              </a:rPr>
              <a:t>2003;26(3):645-649.</a:t>
            </a:r>
          </a:p>
          <a:p>
            <a:pPr marL="220483" indent="-220483" eaLnBrk="0" hangingPunct="0">
              <a:lnSpc>
                <a:spcPct val="95000"/>
              </a:lnSpc>
              <a:spcBef>
                <a:spcPts val="348"/>
              </a:spcBef>
              <a:buClr>
                <a:srgbClr val="3F3F3F"/>
              </a:buClr>
              <a:buFont typeface="+mj-lt"/>
              <a:buAutoNum type="arabicPeriod"/>
              <a:defRPr/>
            </a:pPr>
            <a:r>
              <a:rPr lang="en-US" sz="1000" dirty="0">
                <a:latin typeface="Arial" pitchFamily="34" charset="0"/>
              </a:rPr>
              <a:t>International Diabetes Federation. Diabetes atlas. Available at: http://www.eatlas.idf.org/Prevalence/. March 3, 2009.</a:t>
            </a:r>
            <a:endParaRPr lang="en-US" sz="1000" b="1" dirty="0">
              <a:latin typeface="Arial" pitchFamily="34" charset="0"/>
            </a:endParaRPr>
          </a:p>
          <a:p>
            <a:pPr eaLnBrk="0" hangingPunct="0">
              <a:spcBef>
                <a:spcPct val="30000"/>
              </a:spcBef>
              <a:buClr>
                <a:srgbClr val="3F3F3F"/>
              </a:buClr>
              <a:defRPr/>
            </a:pPr>
            <a:endParaRPr lang="en-US" altLang="ja-JP" sz="1000" dirty="0">
              <a:latin typeface="Arial" pitchFamily="34" charset="0"/>
            </a:endParaRPr>
          </a:p>
          <a:p>
            <a:pPr>
              <a:spcBef>
                <a:spcPct val="30000"/>
              </a:spcBef>
              <a:defRPr/>
            </a:pPr>
            <a:endParaRPr lang="en-US" sz="1000"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747B037B-EDFD-49A3-B58C-2AD1F52729BD}" type="slidenum">
              <a:rPr lang="en-US"/>
              <a:pPr/>
              <a:t>12</a:t>
            </a:fld>
            <a:endParaRPr lang="en-US"/>
          </a:p>
        </p:txBody>
      </p:sp>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F03AD518-32A3-462F-ACF5-65D42FBA1391}" type="slidenum">
              <a:rPr lang="en-US"/>
              <a:pPr/>
              <a:t>13</a:t>
            </a:fld>
            <a:endParaRPr lang="en-US"/>
          </a:p>
        </p:txBody>
      </p:sp>
      <p:sp>
        <p:nvSpPr>
          <p:cNvPr id="54275"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sz="1000" dirty="0" smtClean="0"/>
              <a:t>Globally, there are more than 1 billion overweight adults and at least 300 million of them are obese. The key causes are increased consumption of energy-dense foods high in saturated fats and sugars and reduced physical activity.</a:t>
            </a:r>
          </a:p>
          <a:p>
            <a:pPr marL="223545" indent="-223545">
              <a:lnSpc>
                <a:spcPct val="95000"/>
              </a:lnSpc>
              <a:defRPr/>
            </a:pPr>
            <a:endParaRPr lang="en-US" sz="1000" dirty="0" smtClean="0"/>
          </a:p>
          <a:p>
            <a:pPr marL="223545" indent="-223545">
              <a:lnSpc>
                <a:spcPct val="95000"/>
              </a:lnSpc>
              <a:defRPr/>
            </a:pPr>
            <a:r>
              <a:rPr lang="en-US" sz="1000" b="1" u="sng" dirty="0" smtClean="0"/>
              <a:t>BACKGROUND</a:t>
            </a:r>
            <a:endParaRPr lang="en-US" sz="1000" u="sng" dirty="0" smtClean="0"/>
          </a:p>
          <a:p>
            <a:pPr marL="223545" indent="-223545">
              <a:lnSpc>
                <a:spcPct val="95000"/>
              </a:lnSpc>
              <a:buFont typeface="Wingdings" pitchFamily="2" charset="2"/>
              <a:buChar char="§"/>
              <a:defRPr/>
            </a:pPr>
            <a:r>
              <a:rPr lang="en-US" sz="1000" dirty="0" smtClean="0"/>
              <a:t>Overweight and obesity are defined as abnormal or excessive fat accumulation that presents a risk to health. Overweight and obesity are major risk factors for a number of chronic diseases, including diabetes, cardiovascular diseases, and cancer. Once considered a problem only in high-income countries, overweight and obesity are now dramatically on the rise in low- and middle-income countries, particularly in urban settings. An estimated 300 million people around the world are obese (body mass index </a:t>
            </a:r>
            <a:r>
              <a:rPr lang="en-US" sz="1000" dirty="0" smtClean="0">
                <a:sym typeface="Symbol" pitchFamily="18" charset="2"/>
              </a:rPr>
              <a:t>≥</a:t>
            </a:r>
            <a:r>
              <a:rPr lang="en-US" sz="1000" dirty="0" smtClean="0"/>
              <a:t>30).</a:t>
            </a:r>
            <a:endParaRPr lang="en-US" altLang="ja-JP" sz="1000" dirty="0" smtClean="0"/>
          </a:p>
          <a:p>
            <a:pPr>
              <a:lnSpc>
                <a:spcPct val="95000"/>
              </a:lnSpc>
              <a:buClr>
                <a:srgbClr val="3F3F3F"/>
              </a:buClr>
              <a:defRPr/>
            </a:pPr>
            <a:r>
              <a:rPr lang="en-US" sz="1000" b="1" u="sng" dirty="0" smtClean="0"/>
              <a:t/>
            </a:r>
            <a:br>
              <a:rPr lang="en-US" sz="1000" b="1" u="sng" dirty="0" smtClean="0"/>
            </a:br>
            <a:r>
              <a:rPr lang="en-US" sz="1000" b="1" u="sng" dirty="0" smtClean="0"/>
              <a:t>REFERENCE</a:t>
            </a:r>
            <a:endParaRPr lang="en-US" sz="1000" b="1" u="sng" dirty="0" smtClean="0">
              <a:latin typeface="Arial" pitchFamily="34" charset="0"/>
            </a:endParaRPr>
          </a:p>
          <a:p>
            <a:pPr>
              <a:lnSpc>
                <a:spcPct val="95000"/>
              </a:lnSpc>
              <a:buClr>
                <a:srgbClr val="3F3F3F"/>
              </a:buClr>
              <a:defRPr/>
            </a:pPr>
            <a:r>
              <a:rPr lang="en-US" sz="1000" dirty="0" smtClean="0">
                <a:latin typeface="Arial" pitchFamily="34" charset="0"/>
              </a:rPr>
              <a:t>International Union of Nutritional Sciences. The global challenge of obesity and the International obesity</a:t>
            </a:r>
            <a:br>
              <a:rPr lang="en-US" sz="1000" dirty="0" smtClean="0">
                <a:latin typeface="Arial" pitchFamily="34" charset="0"/>
              </a:rPr>
            </a:br>
            <a:r>
              <a:rPr lang="en-US" sz="1000" dirty="0" smtClean="0">
                <a:latin typeface="Arial" pitchFamily="34" charset="0"/>
              </a:rPr>
              <a:t>Task Force. Available at: http://www.iuns.org/features/obesity/tabfig.htm. Accessed March 6, 2009.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FF6A4AF-263B-4594-884C-8EF6EB8FB3EA}" type="slidenum">
              <a:rPr lang="en-US"/>
              <a:pPr/>
              <a:t>14</a:t>
            </a:fld>
            <a:endParaRPr lang="en-US"/>
          </a:p>
        </p:txBody>
      </p:sp>
      <p:sp>
        <p:nvSpPr>
          <p:cNvPr id="134146"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78665" indent="-278665">
              <a:lnSpc>
                <a:spcPct val="95000"/>
              </a:lnSpc>
              <a:buFont typeface="Wingdings" pitchFamily="2" charset="2"/>
              <a:buChar char="§"/>
              <a:defRPr/>
            </a:pPr>
            <a:r>
              <a:rPr lang="en-US" sz="1000" dirty="0" smtClean="0"/>
              <a:t>Data from the 2002 national nutrition and health survey reported that 14.7% of Chinese people were overweight (body mass index [BMI] </a:t>
            </a:r>
            <a:r>
              <a:rPr lang="en-US" sz="1000" dirty="0" smtClean="0">
                <a:sym typeface="Symbol" pitchFamily="18" charset="2"/>
              </a:rPr>
              <a:t></a:t>
            </a:r>
            <a:r>
              <a:rPr lang="en-US" sz="1000" dirty="0" smtClean="0"/>
              <a:t>25) and another 2.6% were obese (BMI </a:t>
            </a:r>
            <a:r>
              <a:rPr lang="en-US" sz="1000" dirty="0" smtClean="0">
                <a:sym typeface="Symbol" pitchFamily="18" charset="2"/>
              </a:rPr>
              <a:t>30), such that there was, as of 2002, 184 million overweight people, and 31 million obese people in China, out of a total population of 1.3 billion. Although the prevalence of obesity in China is relatively low compared with Western countries, such as the United States, there is an increasing trend in the prevalence of overweight and obesity in China.</a:t>
            </a:r>
          </a:p>
          <a:p>
            <a:pPr marL="278665" indent="-278665">
              <a:lnSpc>
                <a:spcPct val="95000"/>
              </a:lnSpc>
              <a:defRPr/>
            </a:pPr>
            <a:endParaRPr lang="en-US" sz="1000" dirty="0" smtClean="0"/>
          </a:p>
          <a:p>
            <a:pPr eaLnBrk="1" hangingPunct="1">
              <a:lnSpc>
                <a:spcPct val="95000"/>
              </a:lnSpc>
              <a:defRPr/>
            </a:pPr>
            <a:r>
              <a:rPr lang="en-US" sz="1000" b="1" u="sng" dirty="0" smtClean="0"/>
              <a:t>BACKGROUND</a:t>
            </a:r>
          </a:p>
          <a:p>
            <a:pPr marL="223545" indent="-223545">
              <a:lnSpc>
                <a:spcPct val="95000"/>
              </a:lnSpc>
              <a:buFont typeface="Wingdings" pitchFamily="2" charset="2"/>
              <a:buChar char="§"/>
              <a:defRPr/>
            </a:pPr>
            <a:r>
              <a:rPr lang="en-US" sz="1000" dirty="0" smtClean="0"/>
              <a:t>This table depicts the prevalence of overweight and obesity reported in the Chinese national nutrition health survey in 2002 and the estimated number of overweight and obese people in China.</a:t>
            </a:r>
          </a:p>
          <a:p>
            <a:pPr marL="223545" indent="-223545">
              <a:lnSpc>
                <a:spcPct val="95000"/>
              </a:lnSpc>
              <a:defRPr/>
            </a:pPr>
            <a:endParaRPr lang="en-US" sz="1000" dirty="0" smtClean="0"/>
          </a:p>
          <a:p>
            <a:pPr eaLnBrk="1" hangingPunct="1">
              <a:lnSpc>
                <a:spcPct val="95000"/>
              </a:lnSpc>
              <a:defRPr/>
            </a:pPr>
            <a:r>
              <a:rPr lang="en-US" sz="1000" b="1" u="sng" dirty="0" smtClean="0"/>
              <a:t>REFERENCE</a:t>
            </a:r>
          </a:p>
          <a:p>
            <a:pPr marL="220483" indent="-220483">
              <a:lnSpc>
                <a:spcPct val="95000"/>
              </a:lnSpc>
              <a:buClr>
                <a:srgbClr val="3F3F3F"/>
              </a:buClr>
              <a:defRPr/>
            </a:pPr>
            <a:r>
              <a:rPr lang="en-US" sz="1000" dirty="0" smtClean="0">
                <a:latin typeface="Arial" pitchFamily="34" charset="0"/>
              </a:rPr>
              <a:t>Wu Y. Overweight and obesity in China. </a:t>
            </a:r>
            <a:r>
              <a:rPr lang="en-US" sz="1000" i="1" dirty="0" smtClean="0">
                <a:latin typeface="Arial" pitchFamily="34" charset="0"/>
              </a:rPr>
              <a:t>BMJ.</a:t>
            </a:r>
            <a:r>
              <a:rPr lang="en-US" sz="1000" dirty="0" smtClean="0">
                <a:latin typeface="Arial" pitchFamily="34" charset="0"/>
              </a:rPr>
              <a:t> 2006;333(7564):362-363.</a:t>
            </a:r>
            <a:endParaRPr lang="en-GB" sz="1000" dirty="0" smtClean="0">
              <a:solidFill>
                <a:srgbClr val="3F3F3F"/>
              </a:solidFill>
              <a:latin typeface="Arial" pitchFamily="34" charset="0"/>
            </a:endParaRPr>
          </a:p>
          <a:p>
            <a:pPr>
              <a:defRPr/>
            </a:pPr>
            <a:endParaRPr lang="en-US" sz="10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71513"/>
            <a:ext cx="4591050" cy="3443287"/>
          </a:xfrm>
        </p:spPr>
      </p:sp>
      <p:sp>
        <p:nvSpPr>
          <p:cNvPr id="4" name="Slide Number Placeholder 3"/>
          <p:cNvSpPr>
            <a:spLocks noGrp="1"/>
          </p:cNvSpPr>
          <p:nvPr>
            <p:ph type="sldNum" sz="quarter" idx="10"/>
          </p:nvPr>
        </p:nvSpPr>
        <p:spPr/>
        <p:txBody>
          <a:bodyPr/>
          <a:lstStyle/>
          <a:p>
            <a:pPr>
              <a:defRPr/>
            </a:pPr>
            <a:fld id="{8D3DBB30-8192-4CD6-9745-A40055002B8D}" type="slidenum">
              <a:rPr lang="en-US" smtClean="0"/>
              <a:pPr>
                <a:defRPr/>
              </a:pPr>
              <a:t>15</a:t>
            </a:fld>
            <a:endParaRPr lang="en-US"/>
          </a:p>
        </p:txBody>
      </p:sp>
      <p:sp>
        <p:nvSpPr>
          <p:cNvPr id="6" name="Notes Placeholder 2"/>
          <p:cNvSpPr txBox="1">
            <a:spLocks/>
          </p:cNvSpPr>
          <p:nvPr/>
        </p:nvSpPr>
        <p:spPr bwMode="auto">
          <a:xfrm>
            <a:off x="456579" y="4203390"/>
            <a:ext cx="5839239" cy="4051610"/>
          </a:xfrm>
          <a:prstGeom prst="rect">
            <a:avLst/>
          </a:prstGeom>
          <a:noFill/>
          <a:ln w="9525">
            <a:noFill/>
            <a:miter lim="800000"/>
            <a:headEnd/>
            <a:tailEnd/>
          </a:ln>
        </p:spPr>
        <p:txBody>
          <a:bodyPr lIns="90292" tIns="45146" rIns="90292" bIns="45146">
            <a:normAutofit/>
          </a:bodyPr>
          <a:lstStyle/>
          <a:p>
            <a:pPr>
              <a:lnSpc>
                <a:spcPct val="95000"/>
              </a:lnSpc>
              <a:spcBef>
                <a:spcPts val="348"/>
              </a:spcBef>
              <a:defRPr/>
            </a:pPr>
            <a:r>
              <a:rPr lang="en-US" sz="1000" b="1" u="sng" dirty="0"/>
              <a:t>KEY POINT</a:t>
            </a:r>
          </a:p>
          <a:p>
            <a:pPr marL="223545" indent="-223545">
              <a:lnSpc>
                <a:spcPct val="95000"/>
              </a:lnSpc>
              <a:spcBef>
                <a:spcPts val="348"/>
              </a:spcBef>
              <a:buFont typeface="Wingdings" pitchFamily="2" charset="2"/>
              <a:buChar char="§"/>
              <a:defRPr/>
            </a:pPr>
            <a:r>
              <a:rPr lang="en-US" altLang="ja-JP" sz="1000" dirty="0"/>
              <a:t>Increased availability of food and increased food intake are characteristics of many societies. Intake of food as measured by daily intake of calories has increased in most regions of the world between 1965 and 2005. The estimates project an increase in the upcoming years (</a:t>
            </a:r>
            <a:r>
              <a:rPr lang="en-US" altLang="ja-JP" sz="1000" dirty="0" smtClean="0"/>
              <a:t>WHO data</a:t>
            </a:r>
            <a:r>
              <a:rPr lang="en-US" altLang="ja-JP" sz="1000" dirty="0"/>
              <a:t>).</a:t>
            </a:r>
          </a:p>
          <a:p>
            <a:pPr marL="223545" indent="-223545">
              <a:lnSpc>
                <a:spcPct val="95000"/>
              </a:lnSpc>
              <a:spcBef>
                <a:spcPts val="348"/>
              </a:spcBef>
              <a:defRPr/>
            </a:pPr>
            <a:endParaRPr lang="en-US" altLang="ja-JP" sz="1000" dirty="0"/>
          </a:p>
          <a:p>
            <a:pPr>
              <a:lnSpc>
                <a:spcPct val="95000"/>
              </a:lnSpc>
              <a:spcBef>
                <a:spcPts val="348"/>
              </a:spcBef>
              <a:defRPr/>
            </a:pPr>
            <a:r>
              <a:rPr lang="en-US" sz="1000" b="1" u="sng" dirty="0"/>
              <a:t>BACKGROUND</a:t>
            </a:r>
          </a:p>
          <a:p>
            <a:pPr marL="223545" indent="-223545">
              <a:lnSpc>
                <a:spcPct val="95000"/>
              </a:lnSpc>
              <a:spcBef>
                <a:spcPts val="348"/>
              </a:spcBef>
              <a:buFont typeface="Wingdings" pitchFamily="2" charset="2"/>
              <a:buChar char="§"/>
              <a:tabLst>
                <a:tab pos="223545" algn="l"/>
              </a:tabLst>
              <a:defRPr/>
            </a:pPr>
            <a:r>
              <a:rPr lang="en-US" sz="1000" dirty="0"/>
              <a:t>Food consumption expressed in kilocalories (kcal) per capita per day is a key variable used for measuring and evaluating the evolution of the global and regional food situation.</a:t>
            </a:r>
          </a:p>
          <a:p>
            <a:pPr marL="223545" indent="-223545">
              <a:lnSpc>
                <a:spcPct val="95000"/>
              </a:lnSpc>
              <a:spcBef>
                <a:spcPts val="348"/>
              </a:spcBef>
              <a:buFont typeface="Wingdings" pitchFamily="2" charset="2"/>
              <a:buChar char="§"/>
              <a:defRPr/>
            </a:pPr>
            <a:r>
              <a:rPr lang="en-US" altLang="ja-JP" sz="1000" dirty="0"/>
              <a:t>Analysis of the Food and Agriculture Organization Statistical Database shows that dietary energy measured in </a:t>
            </a:r>
            <a:r>
              <a:rPr lang="en-US" altLang="ja-JP" sz="1000" dirty="0" err="1"/>
              <a:t>kcals</a:t>
            </a:r>
            <a:r>
              <a:rPr lang="en-US" altLang="ja-JP" sz="1000" dirty="0"/>
              <a:t> per capita per day has been steadily increasing on a worldwide basis; availability of calories per capita from the mid-1960s to the late 1990s increased globally by approximately 450 kcal per capita per day and by over 600 kcal per capita per day in developing countries.</a:t>
            </a:r>
          </a:p>
          <a:p>
            <a:pPr marL="223545" indent="-223545">
              <a:lnSpc>
                <a:spcPct val="95000"/>
              </a:lnSpc>
              <a:spcBef>
                <a:spcPts val="348"/>
              </a:spcBef>
              <a:defRPr/>
            </a:pPr>
            <a:endParaRPr lang="en-US" altLang="ja-JP" sz="1000" dirty="0"/>
          </a:p>
          <a:p>
            <a:pPr eaLnBrk="0" hangingPunct="0">
              <a:lnSpc>
                <a:spcPct val="95000"/>
              </a:lnSpc>
              <a:spcBef>
                <a:spcPts val="348"/>
              </a:spcBef>
              <a:buClr>
                <a:srgbClr val="3F3F3F"/>
              </a:buClr>
              <a:defRPr/>
            </a:pPr>
            <a:r>
              <a:rPr lang="en-US" sz="1000" b="1" u="sng" dirty="0"/>
              <a:t>REFERENCE</a:t>
            </a:r>
          </a:p>
          <a:p>
            <a:pPr eaLnBrk="0" hangingPunct="0">
              <a:lnSpc>
                <a:spcPct val="95000"/>
              </a:lnSpc>
              <a:spcBef>
                <a:spcPts val="348"/>
              </a:spcBef>
              <a:buClr>
                <a:srgbClr val="3F3F3F"/>
              </a:buClr>
              <a:defRPr/>
            </a:pPr>
            <a:r>
              <a:rPr lang="en-US" sz="1000" dirty="0"/>
              <a:t>World Health Organization. Diet, nutrition, and the prevention of chronic diseases. Available at:</a:t>
            </a:r>
            <a:br>
              <a:rPr lang="en-US" sz="1000" dirty="0"/>
            </a:br>
            <a:r>
              <a:rPr lang="en-US" sz="1000" dirty="0"/>
              <a:t>http://www.fao.org/docrep/005/AC911E/AC911E00.HTM. Accessed March 3, 2009.</a:t>
            </a:r>
          </a:p>
          <a:p>
            <a:pPr>
              <a:spcBef>
                <a:spcPct val="30000"/>
              </a:spcBef>
              <a:defRPr/>
            </a:pPr>
            <a:endParaRPr lang="en-US" altLang="ja-JP" sz="1200" dirty="0"/>
          </a:p>
          <a:p>
            <a:pPr>
              <a:spcBef>
                <a:spcPct val="30000"/>
              </a:spcBef>
              <a:defRPr/>
            </a:pPr>
            <a:endParaRPr lang="en-US" altLang="ja-JP" sz="1200" dirty="0"/>
          </a:p>
          <a:p>
            <a:pPr eaLnBrk="0" hangingPunct="0">
              <a:spcBef>
                <a:spcPct val="30000"/>
              </a:spcBef>
              <a:defRPr/>
            </a:pPr>
            <a:endParaRPr lang="en-US" sz="1200" dirty="0"/>
          </a:p>
        </p:txBody>
      </p:sp>
      <p:sp>
        <p:nvSpPr>
          <p:cNvPr id="5" name="Tijdelijke aanduiding voor notities 4"/>
          <p:cNvSpPr>
            <a:spLocks noGrp="1"/>
          </p:cNvSpPr>
          <p:nvPr>
            <p:ph type="body" idx="1"/>
          </p:nvPr>
        </p:nvSpPr>
        <p:spPr/>
        <p:txBody>
          <a:bodyPr>
            <a:normAutofit/>
          </a:bodyPr>
          <a:lstStyle/>
          <a:p>
            <a:r>
              <a:rPr lang="nl-NL" dirty="0" smtClean="0"/>
              <a:t>REF:</a:t>
            </a:r>
            <a:r>
              <a:rPr lang="nl-NL" baseline="0" dirty="0" smtClean="0"/>
              <a:t> </a:t>
            </a:r>
            <a:r>
              <a:rPr lang="en-US" baseline="0" dirty="0" smtClean="0"/>
              <a:t>WHO. Available at: http://www.fao.org/docrep/005/AC911E/AC911E00.HTM. Accessed March 3, 2009</a:t>
            </a:r>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46693D3-986D-486E-8192-942B88B56218}" type="slidenum">
              <a:rPr lang="en-US"/>
              <a:pPr/>
              <a:t>16</a:t>
            </a:fld>
            <a:endParaRPr lang="en-US"/>
          </a:p>
        </p:txBody>
      </p:sp>
      <p:sp>
        <p:nvSpPr>
          <p:cNvPr id="56323"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POINTS</a:t>
            </a:r>
          </a:p>
          <a:p>
            <a:pPr marL="223545" indent="-223545">
              <a:lnSpc>
                <a:spcPct val="95000"/>
              </a:lnSpc>
              <a:buFont typeface="Wingdings" pitchFamily="2" charset="2"/>
              <a:buChar char="§"/>
              <a:defRPr/>
            </a:pPr>
            <a:r>
              <a:rPr lang="en-US" altLang="ja-JP" sz="1000" dirty="0" smtClean="0"/>
              <a:t>There is a proven correlation between all described changes (food intake, physical activity, and obesity) and the risk of diabetes. In the Nurses’ Health Study, the investigators showed how increased body weight raised the risk of diabetes (indicated with red bars). The risk starts to substantially worsen at a BMI of 25, which used to be considered a borderline category (figure on the left); physical activity has a similar effect. </a:t>
            </a:r>
          </a:p>
          <a:p>
            <a:pPr marL="223545" indent="-223545">
              <a:lnSpc>
                <a:spcPct val="95000"/>
              </a:lnSpc>
              <a:buFont typeface="Wingdings" pitchFamily="2" charset="2"/>
              <a:buChar char="§"/>
              <a:defRPr/>
            </a:pPr>
            <a:r>
              <a:rPr lang="en-US" altLang="ja-JP" sz="1000" dirty="0" smtClean="0"/>
              <a:t>While modest physical activity does not significantly reduce the risk, seven or more hours of physical activity during the week reduces the risk of diabetes significantly (figure on the right, blue bar represents significantly decreased risk). All data are from the Nurses’ Health Study. </a:t>
            </a:r>
          </a:p>
          <a:p>
            <a:pPr marL="223545" indent="-223545">
              <a:lnSpc>
                <a:spcPct val="95000"/>
              </a:lnSpc>
              <a:defRPr/>
            </a:pPr>
            <a:endParaRPr lang="en-US" sz="1000" dirty="0" smtClean="0">
              <a:ea typeface="MS PGothic" pitchFamily="34" charset="-128"/>
            </a:endParaRPr>
          </a:p>
          <a:p>
            <a:pPr eaLnBrk="1" hangingPunct="1">
              <a:lnSpc>
                <a:spcPct val="95000"/>
              </a:lnSpc>
              <a:defRPr/>
            </a:pPr>
            <a:r>
              <a:rPr lang="en-US" sz="1000" b="1" u="sng" dirty="0" smtClean="0"/>
              <a:t>BACKGROUND</a:t>
            </a:r>
            <a:r>
              <a:rPr lang="en-US" sz="1000" u="sng" dirty="0" smtClean="0"/>
              <a:t> </a:t>
            </a:r>
          </a:p>
          <a:p>
            <a:pPr marL="223545" indent="-223545">
              <a:lnSpc>
                <a:spcPct val="95000"/>
              </a:lnSpc>
              <a:buFont typeface="Wingdings" pitchFamily="2" charset="2"/>
              <a:buChar char="§"/>
              <a:defRPr/>
            </a:pPr>
            <a:r>
              <a:rPr lang="en-US" sz="1000" dirty="0" smtClean="0"/>
              <a:t>In the Nurses’ Health Study, 84,941 female nurses were followed from 1980-1996. At baseline, the participants were free of diagnosed cardiovascular disease, diabetes, and cancer. Information about their diet and lifestyle was updated periodically. During 16 years of follow-up, 3,300 new cases of diabetes were documented. Overweight or obesity was the single most important predictor of diabetes. </a:t>
            </a:r>
          </a:p>
          <a:p>
            <a:pPr marL="223545" indent="-223545">
              <a:lnSpc>
                <a:spcPct val="95000"/>
              </a:lnSpc>
              <a:buFont typeface="Wingdings" pitchFamily="2" charset="2"/>
              <a:buChar char="§"/>
              <a:defRPr/>
            </a:pPr>
            <a:r>
              <a:rPr lang="en-US" sz="1000" dirty="0" smtClean="0"/>
              <a:t>Lack of exercise, a poor diet, current smoking, and abstinence from alcohol use were all associated with a significantly increased risk of diabetes, even after adjustment for body mass index (BMI).</a:t>
            </a:r>
          </a:p>
          <a:p>
            <a:pPr marL="223545" indent="-223545">
              <a:lnSpc>
                <a:spcPct val="95000"/>
              </a:lnSpc>
              <a:defRPr/>
            </a:pPr>
            <a:endParaRPr lang="en-US" sz="1000" dirty="0" smtClean="0"/>
          </a:p>
          <a:p>
            <a:pPr eaLnBrk="1" hangingPunct="1">
              <a:lnSpc>
                <a:spcPct val="95000"/>
              </a:lnSpc>
              <a:defRPr/>
            </a:pPr>
            <a:r>
              <a:rPr lang="en-US" altLang="ja-JP" sz="1000" b="1" u="sng" dirty="0" smtClean="0"/>
              <a:t>REFERENCE</a:t>
            </a:r>
          </a:p>
          <a:p>
            <a:pPr>
              <a:lnSpc>
                <a:spcPct val="95000"/>
              </a:lnSpc>
              <a:buClr>
                <a:srgbClr val="3F3F3F"/>
              </a:buClr>
              <a:defRPr/>
            </a:pPr>
            <a:r>
              <a:rPr lang="en-US" sz="1000" dirty="0" err="1" smtClean="0">
                <a:latin typeface="Arial" pitchFamily="34" charset="0"/>
              </a:rPr>
              <a:t>Hu</a:t>
            </a:r>
            <a:r>
              <a:rPr lang="en-US" sz="1000" dirty="0" smtClean="0">
                <a:latin typeface="Arial" pitchFamily="34" charset="0"/>
              </a:rPr>
              <a:t> FB, Manson JE, </a:t>
            </a:r>
            <a:r>
              <a:rPr lang="en-US" sz="1000" dirty="0" err="1" smtClean="0">
                <a:latin typeface="Arial" pitchFamily="34" charset="0"/>
              </a:rPr>
              <a:t>Stampfer</a:t>
            </a:r>
            <a:r>
              <a:rPr lang="en-US" sz="1000" dirty="0" smtClean="0">
                <a:latin typeface="Arial" pitchFamily="34" charset="0"/>
              </a:rPr>
              <a:t> MJ, et al. Diet, lifestyle, and the risk of type 2 diabetes mellitus in</a:t>
            </a:r>
            <a:br>
              <a:rPr lang="en-US" sz="1000" dirty="0" smtClean="0">
                <a:latin typeface="Arial" pitchFamily="34" charset="0"/>
              </a:rPr>
            </a:br>
            <a:r>
              <a:rPr lang="en-US" sz="1000" dirty="0" smtClean="0">
                <a:latin typeface="Arial" pitchFamily="34" charset="0"/>
              </a:rPr>
              <a:t>women. </a:t>
            </a:r>
            <a:r>
              <a:rPr lang="en-US" sz="1000" i="1" dirty="0" smtClean="0">
                <a:latin typeface="Arial" pitchFamily="34" charset="0"/>
              </a:rPr>
              <a:t>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2001;345(11):790-797.</a:t>
            </a:r>
            <a:endParaRPr lang="en-US" sz="1000" dirty="0" smtClean="0">
              <a:solidFill>
                <a:srgbClr val="3F3F3F"/>
              </a:solidFill>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7D7ECAD7-9CDF-4062-8E7D-E0351807FEF7}" type="slidenum">
              <a:rPr lang="en-US"/>
              <a:pPr/>
              <a:t>17</a:t>
            </a:fld>
            <a:endParaRPr lang="en-US"/>
          </a:p>
        </p:txBody>
      </p:sp>
      <p:sp>
        <p:nvSpPr>
          <p:cNvPr id="57347"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Arial" pitchFamily="34" charset="0"/>
              <a:buChar char="•"/>
              <a:defRPr/>
            </a:pPr>
            <a:r>
              <a:rPr lang="en-US" sz="1000" dirty="0" smtClean="0"/>
              <a:t>These figures indicate that among a number of immigrant subgroups, longer duration of residence in the United States is associated with a higher body mass index, such that the distribution of obesity among immigrants residing in the United States for 15 or more years approaches that of US-born individuals. </a:t>
            </a:r>
          </a:p>
          <a:p>
            <a:pPr marL="223545" indent="-223545">
              <a:lnSpc>
                <a:spcPct val="95000"/>
              </a:lnSpc>
              <a:defRPr/>
            </a:pPr>
            <a:endParaRPr lang="en-US" sz="1000" dirty="0" smtClean="0"/>
          </a:p>
          <a:p>
            <a:pPr eaLnBrk="1" hangingPunct="1">
              <a:lnSpc>
                <a:spcPct val="95000"/>
              </a:lnSpc>
              <a:defRPr/>
            </a:pPr>
            <a:r>
              <a:rPr lang="en-US" sz="1000" b="1" u="sng" dirty="0" smtClean="0"/>
              <a:t>BACKGROUND</a:t>
            </a:r>
          </a:p>
          <a:p>
            <a:pPr marL="223545" indent="-223545">
              <a:lnSpc>
                <a:spcPct val="95000"/>
              </a:lnSpc>
              <a:buFont typeface="Wingdings" pitchFamily="2" charset="2"/>
              <a:buChar char="§"/>
              <a:defRPr/>
            </a:pPr>
            <a:r>
              <a:rPr lang="en-US" sz="1000" dirty="0" smtClean="0"/>
              <a:t>Data were obtained from the Sample Adult Module of the 2000 National Health Interview Survey (NHIS), an in-person health survey of the civilian, </a:t>
            </a:r>
            <a:r>
              <a:rPr lang="en-US" sz="1000" dirty="0" err="1" smtClean="0"/>
              <a:t>noninstitutionalised</a:t>
            </a:r>
            <a:r>
              <a:rPr lang="en-US" sz="1000" dirty="0" smtClean="0"/>
              <a:t> population, administered by the US Census Bureau for the National Center for Health Statistics. Latino and black populations were oversampled to allow for more precise estimation of these minority groups.</a:t>
            </a:r>
          </a:p>
          <a:p>
            <a:pPr marL="223545" indent="-223545">
              <a:lnSpc>
                <a:spcPct val="95000"/>
              </a:lnSpc>
              <a:buFont typeface="Wingdings" pitchFamily="2" charset="2"/>
              <a:buChar char="§"/>
              <a:defRPr/>
            </a:pPr>
            <a:r>
              <a:rPr lang="en-US" sz="1000" dirty="0" smtClean="0"/>
              <a:t>A total of 100,618 respondents from 38,633 households provided information about basic measures of health status, </a:t>
            </a:r>
            <a:r>
              <a:rPr lang="en-US" sz="1000" dirty="0" err="1" smtClean="0"/>
              <a:t>utilisation</a:t>
            </a:r>
            <a:r>
              <a:rPr lang="en-US" sz="1000" dirty="0" smtClean="0"/>
              <a:t> of health services, and </a:t>
            </a:r>
            <a:r>
              <a:rPr lang="en-US" sz="1000" dirty="0" err="1" smtClean="0"/>
              <a:t>sociodemographics</a:t>
            </a:r>
            <a:r>
              <a:rPr lang="en-US" sz="1000" dirty="0" smtClean="0"/>
              <a:t>, including country of birth.</a:t>
            </a:r>
          </a:p>
          <a:p>
            <a:pPr marL="223545" indent="-223545">
              <a:lnSpc>
                <a:spcPct val="95000"/>
              </a:lnSpc>
              <a:defRPr/>
            </a:pPr>
            <a:endParaRPr lang="en-US" sz="1000" dirty="0" smtClean="0"/>
          </a:p>
          <a:p>
            <a:pPr eaLnBrk="1" hangingPunct="1">
              <a:lnSpc>
                <a:spcPct val="95000"/>
              </a:lnSpc>
              <a:defRPr/>
            </a:pPr>
            <a:r>
              <a:rPr lang="en-US" altLang="ja-JP" sz="1000" b="1" u="sng" dirty="0" smtClean="0"/>
              <a:t>REFERENCE</a:t>
            </a:r>
          </a:p>
          <a:p>
            <a:pPr>
              <a:lnSpc>
                <a:spcPct val="95000"/>
              </a:lnSpc>
              <a:buClr>
                <a:srgbClr val="3F3F3F"/>
              </a:buClr>
              <a:defRPr/>
            </a:pPr>
            <a:r>
              <a:rPr lang="en-US" sz="1000" dirty="0" err="1" smtClean="0">
                <a:latin typeface="Arial" pitchFamily="34" charset="0"/>
              </a:rPr>
              <a:t>Goel</a:t>
            </a:r>
            <a:r>
              <a:rPr lang="en-US" sz="1000" dirty="0" smtClean="0">
                <a:latin typeface="Arial" pitchFamily="34" charset="0"/>
              </a:rPr>
              <a:t> MS, McCarthy EP, Phillips RS, et al. Obesity among US immigrant subgroups by duration of</a:t>
            </a:r>
            <a:br>
              <a:rPr lang="en-US" sz="1000" dirty="0" smtClean="0">
                <a:latin typeface="Arial" pitchFamily="34" charset="0"/>
              </a:rPr>
            </a:br>
            <a:r>
              <a:rPr lang="en-US" sz="1000" dirty="0" smtClean="0">
                <a:latin typeface="Arial" pitchFamily="34" charset="0"/>
              </a:rPr>
              <a:t>residence. </a:t>
            </a:r>
            <a:r>
              <a:rPr lang="en-US" sz="1000" i="1" dirty="0" smtClean="0">
                <a:latin typeface="Arial" pitchFamily="34" charset="0"/>
              </a:rPr>
              <a:t>JAMA.</a:t>
            </a:r>
            <a:r>
              <a:rPr lang="en-US" sz="1000" dirty="0" smtClean="0">
                <a:latin typeface="Arial" pitchFamily="34" charset="0"/>
              </a:rPr>
              <a:t> 2004;292(23):2860-2867.</a:t>
            </a:r>
          </a:p>
          <a:p>
            <a:pPr eaLnBrk="1" hangingPunct="1">
              <a:defRPr/>
            </a:pPr>
            <a:r>
              <a:rPr lang="en-US" sz="1000" dirty="0" smtClean="0">
                <a:latin typeface="Arial" pitchFamily="34" charset="0"/>
              </a:rPr>
              <a:t> </a:t>
            </a:r>
          </a:p>
          <a:p>
            <a:pPr eaLnBrk="1" hangingPunct="1">
              <a:defRPr/>
            </a:pPr>
            <a:endParaRPr lang="en-US" sz="1000"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9C325DB6-9F64-479F-8D10-028184DCC571}" type="slidenum">
              <a:rPr lang="en-US"/>
              <a:pPr/>
              <a:t>18</a:t>
            </a:fld>
            <a:endParaRPr lang="en-US"/>
          </a:p>
        </p:txBody>
      </p:sp>
      <p:sp>
        <p:nvSpPr>
          <p:cNvPr id="58371"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691257"/>
          </a:xfrm>
        </p:spPr>
        <p:txBody>
          <a:bodyPr/>
          <a:lstStyle/>
          <a:p>
            <a:pPr>
              <a:lnSpc>
                <a:spcPct val="95000"/>
              </a:lnSpc>
              <a:spcBef>
                <a:spcPts val="348"/>
              </a:spcBef>
              <a:defRPr/>
            </a:pPr>
            <a:r>
              <a:rPr lang="en-US" sz="900" b="1" u="sng" dirty="0" smtClean="0"/>
              <a:t>KEY POINT</a:t>
            </a:r>
          </a:p>
          <a:p>
            <a:pPr marL="223545" indent="-223545">
              <a:lnSpc>
                <a:spcPct val="95000"/>
              </a:lnSpc>
              <a:spcBef>
                <a:spcPts val="348"/>
              </a:spcBef>
              <a:buFont typeface="Wingdings" pitchFamily="2" charset="2"/>
              <a:buChar char="§"/>
              <a:defRPr/>
            </a:pPr>
            <a:r>
              <a:rPr lang="en-US" sz="900" dirty="0" smtClean="0"/>
              <a:t>The risk of diabetes increases with increasing body mass index (BMI) values in men and women.</a:t>
            </a:r>
            <a:r>
              <a:rPr lang="en-US" sz="900" baseline="30000" dirty="0" smtClean="0"/>
              <a:t>1,2</a:t>
            </a:r>
            <a:r>
              <a:rPr lang="en-US" sz="900" dirty="0" smtClean="0"/>
              <a:t> Moreover, the age-adjusted relative risk for diabetes begins to increase at BMI values that are considered normal for men (24 kg/m</a:t>
            </a:r>
            <a:r>
              <a:rPr lang="en-US" sz="900" baseline="30000" dirty="0" smtClean="0"/>
              <a:t>2</a:t>
            </a:r>
            <a:r>
              <a:rPr lang="en-US" sz="900" dirty="0" smtClean="0"/>
              <a:t>) and women (22 kg/m</a:t>
            </a:r>
            <a:r>
              <a:rPr lang="en-US" sz="900" baseline="30000" dirty="0" smtClean="0"/>
              <a:t>2</a:t>
            </a:r>
            <a:r>
              <a:rPr lang="en-US" sz="900" dirty="0" smtClean="0"/>
              <a:t>) based on mortality risk. The marked increase in the prevalence of obesity is an important contributor to the 25% increase in the prevalence of diabetes in the United States over the last 20 years.</a:t>
            </a:r>
            <a:r>
              <a:rPr lang="en-US" sz="900" baseline="30000" dirty="0" smtClean="0"/>
              <a:t>3</a:t>
            </a:r>
            <a:r>
              <a:rPr lang="en-US" sz="900" dirty="0" smtClean="0"/>
              <a:t> Increases in abdominal fat mass, weight gain since young adulthood, and a sedentary lifestyle are additional obesity-related risk factors for diabetes.</a:t>
            </a:r>
            <a:r>
              <a:rPr lang="en-US" sz="900" baseline="30000" dirty="0" smtClean="0"/>
              <a:t>1,4,5</a:t>
            </a:r>
          </a:p>
          <a:p>
            <a:pPr>
              <a:lnSpc>
                <a:spcPct val="95000"/>
              </a:lnSpc>
              <a:spcBef>
                <a:spcPts val="348"/>
              </a:spcBef>
              <a:defRPr/>
            </a:pPr>
            <a:r>
              <a:rPr lang="en-US" sz="900" b="1" u="sng" dirty="0" smtClean="0"/>
              <a:t/>
            </a:r>
            <a:br>
              <a:rPr lang="en-US" sz="900" b="1" u="sng" dirty="0" smtClean="0"/>
            </a:br>
            <a:r>
              <a:rPr lang="en-US" sz="900" b="1" u="sng" dirty="0" smtClean="0"/>
              <a:t>BACKGROUND</a:t>
            </a:r>
          </a:p>
          <a:p>
            <a:pPr marL="223545" indent="-223545">
              <a:lnSpc>
                <a:spcPct val="95000"/>
              </a:lnSpc>
              <a:spcBef>
                <a:spcPts val="348"/>
              </a:spcBef>
              <a:buFont typeface="Wingdings" pitchFamily="2" charset="2"/>
              <a:buChar char="§"/>
              <a:defRPr/>
            </a:pPr>
            <a:r>
              <a:rPr lang="en-US" sz="900" dirty="0" smtClean="0"/>
              <a:t>This figure depicts data from two separate studies. In a US prospective cohort study with follow-up from 1976 to 1990, 114,281 female registered nurses age 30-55 years who did not have diagnosed diabetes, coronary heart disease, stroke, or cancer in 1976 were followed to examine the relation between adult weight change and the risk of clinical diabetes.</a:t>
            </a:r>
            <a:r>
              <a:rPr lang="en-US" sz="900" baseline="30000" dirty="0" smtClean="0"/>
              <a:t>1</a:t>
            </a:r>
          </a:p>
          <a:p>
            <a:pPr marL="223545" indent="-223545">
              <a:lnSpc>
                <a:spcPct val="95000"/>
              </a:lnSpc>
              <a:spcBef>
                <a:spcPts val="348"/>
              </a:spcBef>
              <a:buFont typeface="Wingdings" pitchFamily="2" charset="2"/>
              <a:buChar char="§"/>
              <a:defRPr/>
            </a:pPr>
            <a:r>
              <a:rPr lang="en-US" altLang="ja-JP" sz="900" dirty="0" smtClean="0"/>
              <a:t>In the second study, a cohort of 51,529 US male health professionals, 40-75 years of age in 1986 who completed biennial questionnaires in 1986, 1988, 1990, and 1992, was </a:t>
            </a:r>
            <a:r>
              <a:rPr lang="en-US" altLang="ja-JP" sz="900" dirty="0" err="1" smtClean="0"/>
              <a:t>analysed</a:t>
            </a:r>
            <a:r>
              <a:rPr lang="en-US" altLang="ja-JP" sz="900" dirty="0" smtClean="0"/>
              <a:t> to investigate the relation between obesity, fat distribution, and weight gain through adulthood and the risk of noninsulin-dependent diabetes mellitus.</a:t>
            </a:r>
            <a:r>
              <a:rPr lang="en-US" altLang="ja-JP" sz="900" baseline="30000" dirty="0" smtClean="0"/>
              <a:t>2</a:t>
            </a:r>
          </a:p>
          <a:p>
            <a:pPr>
              <a:lnSpc>
                <a:spcPct val="95000"/>
              </a:lnSpc>
              <a:spcBef>
                <a:spcPts val="348"/>
              </a:spcBef>
              <a:defRPr/>
            </a:pPr>
            <a:r>
              <a:rPr lang="en-US" sz="900" b="1" u="sng" dirty="0" smtClean="0">
                <a:latin typeface="Arial" pitchFamily="34" charset="0"/>
              </a:rPr>
              <a:t/>
            </a:r>
            <a:br>
              <a:rPr lang="en-US" sz="900" b="1" u="sng" dirty="0" smtClean="0">
                <a:latin typeface="Arial" pitchFamily="34" charset="0"/>
              </a:rPr>
            </a:br>
            <a:r>
              <a:rPr lang="en-US" sz="900" b="1" u="sng" dirty="0" smtClean="0">
                <a:latin typeface="Arial" pitchFamily="34" charset="0"/>
              </a:rPr>
              <a:t>REFERENCES</a:t>
            </a:r>
          </a:p>
          <a:p>
            <a:pPr marL="220483" indent="-220483">
              <a:lnSpc>
                <a:spcPct val="95000"/>
              </a:lnSpc>
              <a:spcBef>
                <a:spcPts val="348"/>
              </a:spcBef>
              <a:buFont typeface="+mj-lt"/>
              <a:buAutoNum type="arabicPeriod"/>
              <a:defRPr/>
            </a:pPr>
            <a:r>
              <a:rPr lang="en-US" sz="900" dirty="0" err="1" smtClean="0">
                <a:latin typeface="Arial" pitchFamily="34" charset="0"/>
              </a:rPr>
              <a:t>Colditz</a:t>
            </a:r>
            <a:r>
              <a:rPr lang="en-US" sz="900" dirty="0" smtClean="0">
                <a:latin typeface="Arial" pitchFamily="34" charset="0"/>
              </a:rPr>
              <a:t> GA, Willett WC, </a:t>
            </a:r>
            <a:r>
              <a:rPr lang="en-US" sz="900" dirty="0" err="1" smtClean="0">
                <a:latin typeface="Arial" pitchFamily="34" charset="0"/>
              </a:rPr>
              <a:t>Rotnitzky</a:t>
            </a:r>
            <a:r>
              <a:rPr lang="en-US" sz="900" dirty="0" smtClean="0">
                <a:latin typeface="Arial" pitchFamily="34" charset="0"/>
              </a:rPr>
              <a:t> A, et al. Weight gain as a risk factor for clinical diabetes mellitus in women. </a:t>
            </a:r>
            <a:r>
              <a:rPr lang="en-US" sz="900" i="1" dirty="0" smtClean="0">
                <a:latin typeface="Arial" pitchFamily="34" charset="0"/>
              </a:rPr>
              <a:t>Ann Intern Med.</a:t>
            </a:r>
            <a:r>
              <a:rPr lang="en-US" sz="900" dirty="0" smtClean="0">
                <a:latin typeface="Arial" pitchFamily="34" charset="0"/>
              </a:rPr>
              <a:t> 1995;122(7):481-486. </a:t>
            </a:r>
            <a:endParaRPr lang="en-US" sz="900" dirty="0" smtClean="0"/>
          </a:p>
          <a:p>
            <a:pPr marL="220483" indent="-220483">
              <a:lnSpc>
                <a:spcPct val="95000"/>
              </a:lnSpc>
              <a:spcBef>
                <a:spcPts val="348"/>
              </a:spcBef>
              <a:buFont typeface="+mj-lt"/>
              <a:buAutoNum type="arabicPeriod"/>
              <a:defRPr/>
            </a:pPr>
            <a:r>
              <a:rPr lang="en-US" sz="900" dirty="0" smtClean="0">
                <a:latin typeface="Arial" pitchFamily="34" charset="0"/>
              </a:rPr>
              <a:t>Chan JM, </a:t>
            </a:r>
            <a:r>
              <a:rPr lang="en-US" sz="900" dirty="0" err="1" smtClean="0">
                <a:latin typeface="Arial" pitchFamily="34" charset="0"/>
              </a:rPr>
              <a:t>Rimm</a:t>
            </a:r>
            <a:r>
              <a:rPr lang="en-US" sz="900" dirty="0" smtClean="0">
                <a:latin typeface="Arial" pitchFamily="34" charset="0"/>
              </a:rPr>
              <a:t> EB, </a:t>
            </a:r>
            <a:r>
              <a:rPr lang="en-US" sz="900" dirty="0" err="1" smtClean="0">
                <a:latin typeface="Arial" pitchFamily="34" charset="0"/>
              </a:rPr>
              <a:t>Colditz</a:t>
            </a:r>
            <a:r>
              <a:rPr lang="en-US" sz="900" dirty="0" smtClean="0">
                <a:latin typeface="Arial" pitchFamily="34" charset="0"/>
              </a:rPr>
              <a:t> GA, et al. Obesity, fat distribution, and weight gain as risk factors for clinical diabetes in men. </a:t>
            </a:r>
            <a:r>
              <a:rPr lang="en-US" sz="900" i="1" dirty="0" smtClean="0">
                <a:latin typeface="Arial" pitchFamily="34" charset="0"/>
              </a:rPr>
              <a:t>Diabetes Care.</a:t>
            </a:r>
            <a:r>
              <a:rPr lang="en-US" sz="900" dirty="0" smtClean="0">
                <a:latin typeface="Arial" pitchFamily="34" charset="0"/>
              </a:rPr>
              <a:t> 1994;17(9):961-969. </a:t>
            </a:r>
          </a:p>
          <a:p>
            <a:pPr marL="220483" indent="-220483">
              <a:lnSpc>
                <a:spcPct val="95000"/>
              </a:lnSpc>
              <a:spcBef>
                <a:spcPts val="348"/>
              </a:spcBef>
              <a:buFont typeface="+mj-lt"/>
              <a:buAutoNum type="arabicPeriod"/>
              <a:defRPr/>
            </a:pPr>
            <a:r>
              <a:rPr lang="en-US" sz="900" dirty="0" smtClean="0">
                <a:latin typeface="Arial" pitchFamily="34" charset="0"/>
              </a:rPr>
              <a:t>Harris MI, </a:t>
            </a:r>
            <a:r>
              <a:rPr lang="en-US" sz="900" dirty="0" err="1" smtClean="0">
                <a:latin typeface="Arial" pitchFamily="34" charset="0"/>
              </a:rPr>
              <a:t>Flegal</a:t>
            </a:r>
            <a:r>
              <a:rPr lang="en-US" sz="900" dirty="0" smtClean="0">
                <a:latin typeface="Arial" pitchFamily="34" charset="0"/>
              </a:rPr>
              <a:t> KM, </a:t>
            </a:r>
            <a:r>
              <a:rPr lang="en-US" sz="900" dirty="0" err="1" smtClean="0">
                <a:latin typeface="Arial" pitchFamily="34" charset="0"/>
              </a:rPr>
              <a:t>Cowie</a:t>
            </a:r>
            <a:r>
              <a:rPr lang="en-US" sz="900" dirty="0" smtClean="0">
                <a:latin typeface="Arial" pitchFamily="34" charset="0"/>
              </a:rPr>
              <a:t> CC, et al. Prevalence of diabetes, impaired fasting glucose, and impaired glucose tolerance in US adults. The Third National Health and Nutrition Examination Survey, 1988-1994. </a:t>
            </a:r>
            <a:r>
              <a:rPr lang="en-US" sz="900" i="1" dirty="0" smtClean="0">
                <a:latin typeface="Arial" pitchFamily="34" charset="0"/>
              </a:rPr>
              <a:t>Diabetes Care</a:t>
            </a:r>
            <a:r>
              <a:rPr lang="en-US" sz="900" dirty="0" smtClean="0">
                <a:latin typeface="Arial" pitchFamily="34" charset="0"/>
              </a:rPr>
              <a:t>.1998;21(4):518-524. </a:t>
            </a:r>
          </a:p>
          <a:p>
            <a:pPr marL="220483" indent="-220483">
              <a:lnSpc>
                <a:spcPct val="95000"/>
              </a:lnSpc>
              <a:spcBef>
                <a:spcPts val="348"/>
              </a:spcBef>
              <a:buFont typeface="+mj-lt"/>
              <a:buAutoNum type="arabicPeriod"/>
              <a:defRPr/>
            </a:pPr>
            <a:r>
              <a:rPr lang="en-US" sz="900" dirty="0" err="1" smtClean="0">
                <a:latin typeface="Arial" pitchFamily="34" charset="0"/>
              </a:rPr>
              <a:t>Ohlson</a:t>
            </a:r>
            <a:r>
              <a:rPr lang="en-US" sz="900" dirty="0" smtClean="0">
                <a:latin typeface="Arial" pitchFamily="34" charset="0"/>
              </a:rPr>
              <a:t> LO, Larsson B, </a:t>
            </a:r>
            <a:r>
              <a:rPr lang="en-US" sz="900" dirty="0" err="1" smtClean="0">
                <a:latin typeface="Arial" pitchFamily="34" charset="0"/>
              </a:rPr>
              <a:t>Svardsudd</a:t>
            </a:r>
            <a:r>
              <a:rPr lang="en-US" sz="900" dirty="0" smtClean="0">
                <a:latin typeface="Arial" pitchFamily="34" charset="0"/>
              </a:rPr>
              <a:t> K, et al. The influence of body fat distribution on the incidence of diabetes mellitus. 13.5 years of follow-up of the participants in the study of men born in 1913. </a:t>
            </a:r>
            <a:r>
              <a:rPr lang="en-US" sz="900" i="1" dirty="0" smtClean="0">
                <a:latin typeface="Arial" pitchFamily="34" charset="0"/>
              </a:rPr>
              <a:t>Diabetes.</a:t>
            </a:r>
            <a:r>
              <a:rPr lang="en-US" sz="900" dirty="0" smtClean="0">
                <a:latin typeface="Arial" pitchFamily="34" charset="0"/>
              </a:rPr>
              <a:t> 1985;34(10):1055-1058. </a:t>
            </a:r>
          </a:p>
          <a:p>
            <a:pPr marL="220483" indent="-220483">
              <a:lnSpc>
                <a:spcPct val="95000"/>
              </a:lnSpc>
              <a:spcBef>
                <a:spcPts val="348"/>
              </a:spcBef>
              <a:buFont typeface="+mj-lt"/>
              <a:buAutoNum type="arabicPeriod"/>
              <a:defRPr/>
            </a:pPr>
            <a:r>
              <a:rPr lang="en-US" sz="900" dirty="0" err="1" smtClean="0">
                <a:latin typeface="Arial" pitchFamily="34" charset="0"/>
              </a:rPr>
              <a:t>Helmrich</a:t>
            </a:r>
            <a:r>
              <a:rPr lang="en-US" sz="900" dirty="0" smtClean="0">
                <a:latin typeface="Arial" pitchFamily="34" charset="0"/>
              </a:rPr>
              <a:t> SP, Ragland DR, Leung RW, et al. Physical activity and reduced occurrence of non-insulin-dependent diabetes mellitus. </a:t>
            </a:r>
            <a:r>
              <a:rPr lang="en-US" sz="900" i="1" dirty="0" smtClean="0">
                <a:latin typeface="Arial" pitchFamily="34" charset="0"/>
              </a:rPr>
              <a:t>N </a:t>
            </a:r>
            <a:r>
              <a:rPr lang="en-US" sz="900" i="1" dirty="0" err="1" smtClean="0">
                <a:latin typeface="Arial" pitchFamily="34" charset="0"/>
              </a:rPr>
              <a:t>Engl</a:t>
            </a:r>
            <a:r>
              <a:rPr lang="en-US" sz="900" i="1" dirty="0" smtClean="0">
                <a:latin typeface="Arial" pitchFamily="34" charset="0"/>
              </a:rPr>
              <a:t> J Med.</a:t>
            </a:r>
            <a:r>
              <a:rPr lang="en-US" sz="900" dirty="0" smtClean="0">
                <a:latin typeface="Arial" pitchFamily="34" charset="0"/>
              </a:rPr>
              <a:t> 1991;325(3):147-152.</a:t>
            </a:r>
          </a:p>
          <a:p>
            <a:pPr>
              <a:lnSpc>
                <a:spcPct val="95000"/>
              </a:lnSpc>
              <a:spcBef>
                <a:spcPts val="348"/>
              </a:spcBef>
              <a:defRPr/>
            </a:pPr>
            <a:r>
              <a:rPr lang="en-US" sz="800" dirty="0" smtClean="0">
                <a:latin typeface="Arial" pitchFamily="34" charset="0"/>
              </a:rPr>
              <a:t> </a:t>
            </a:r>
          </a:p>
          <a:p>
            <a:pPr eaLnBrk="1" hangingPunct="1">
              <a:defRPr/>
            </a:pPr>
            <a:endParaRPr lang="en-US" sz="800"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2956BAE1-FFEB-4778-BE43-1D11077D83EC}" type="slidenum">
              <a:rPr lang="en-US"/>
              <a:pPr/>
              <a:t>19</a:t>
            </a:fld>
            <a:endParaRPr lang="en-US"/>
          </a:p>
        </p:txBody>
      </p:sp>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B9794FD-D19A-4CEA-A318-F2511953ECFD}" type="slidenum">
              <a:rPr lang="en-US"/>
              <a:pPr/>
              <a:t>2</a:t>
            </a:fld>
            <a:endParaRPr lang="en-US"/>
          </a:p>
        </p:txBody>
      </p:sp>
      <p:sp>
        <p:nvSpPr>
          <p:cNvPr id="44035" name="Rectangle 2"/>
          <p:cNvSpPr>
            <a:spLocks noGrp="1" noRot="1" noChangeAspect="1" noChangeArrowheads="1" noTextEdit="1"/>
          </p:cNvSpPr>
          <p:nvPr>
            <p:ph type="sldImg"/>
          </p:nvPr>
        </p:nvSpPr>
        <p:spPr>
          <a:ln/>
        </p:spPr>
      </p:sp>
      <p:sp>
        <p:nvSpPr>
          <p:cNvPr id="8"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altLang="ja-JP" sz="1000" dirty="0" smtClean="0"/>
              <a:t>In the left lower corner of the slide, we see the projected number of patients with diabetes in 2030 is 366 million compared to 171 million in 2000.</a:t>
            </a:r>
            <a:r>
              <a:rPr lang="en-US" altLang="ja-JP" sz="1000" baseline="30000" dirty="0" smtClean="0"/>
              <a:t>1</a:t>
            </a:r>
            <a:r>
              <a:rPr lang="en-US" altLang="ja-JP" sz="1000" dirty="0" smtClean="0"/>
              <a:t> The slide shows 6 regional representatives (US and Canada are combined as one)</a:t>
            </a:r>
            <a:r>
              <a:rPr lang="en-US" altLang="ja-JP" sz="1000" baseline="30000" dirty="0" smtClean="0"/>
              <a:t>2</a:t>
            </a:r>
            <a:r>
              <a:rPr lang="en-US" altLang="ja-JP" sz="1000" dirty="0" smtClean="0"/>
              <a:t> with the projected highest prevalence of diabetes in 2030 (red) compared to 2000 (blue). Please note that India and China (upper right corner) together are expected to contribute about 1/3 of the diabetes burden in 2030.</a:t>
            </a:r>
            <a:br>
              <a:rPr lang="en-US" altLang="ja-JP" sz="1000" dirty="0" smtClean="0"/>
            </a:br>
            <a:endParaRPr lang="en-US" sz="1000" dirty="0" smtClean="0">
              <a:ea typeface="MS PGothic" pitchFamily="34" charset="-128"/>
            </a:endParaRPr>
          </a:p>
          <a:p>
            <a:pPr eaLnBrk="1" hangingPunct="1">
              <a:lnSpc>
                <a:spcPct val="95000"/>
              </a:lnSpc>
              <a:defRPr/>
            </a:pPr>
            <a:r>
              <a:rPr lang="en-US" sz="1000" b="1" u="sng" dirty="0" smtClean="0"/>
              <a:t>BACKGROUND</a:t>
            </a:r>
          </a:p>
          <a:p>
            <a:pPr marL="223545" indent="-223545">
              <a:lnSpc>
                <a:spcPct val="95000"/>
              </a:lnSpc>
              <a:buFont typeface="Wingdings" pitchFamily="2" charset="2"/>
              <a:buChar char="§"/>
              <a:defRPr/>
            </a:pPr>
            <a:r>
              <a:rPr lang="en-US" sz="1000" dirty="0" smtClean="0"/>
              <a:t>The goal of this study was to estimate the prevalence of diabetes and the number of people of all ages with diabetes for the years 2000 and 2030. Data on diabetes prevalence by age and sex from a limited number of countries were extrapolated to all 191 World Health Organization member states and applied to United Nations’ population estimates for 2000 and 2030. Urban and rural populations were considered separately for developing countries.</a:t>
            </a:r>
            <a:r>
              <a:rPr lang="en-US" sz="1000" baseline="30000" dirty="0" smtClean="0"/>
              <a:t>1</a:t>
            </a:r>
            <a:br>
              <a:rPr lang="en-US" sz="1000" baseline="30000" dirty="0" smtClean="0"/>
            </a:br>
            <a:endParaRPr lang="en-US" sz="1000" baseline="30000" dirty="0" smtClean="0"/>
          </a:p>
          <a:p>
            <a:pPr eaLnBrk="1" hangingPunct="1">
              <a:lnSpc>
                <a:spcPct val="95000"/>
              </a:lnSpc>
              <a:defRPr/>
            </a:pPr>
            <a:r>
              <a:rPr lang="en-US" sz="1000" b="1" u="sng" dirty="0" smtClean="0"/>
              <a:t>REFERENCES</a:t>
            </a:r>
          </a:p>
          <a:p>
            <a:pPr marL="220483" indent="-220483">
              <a:lnSpc>
                <a:spcPct val="95000"/>
              </a:lnSpc>
              <a:buFont typeface="+mj-lt"/>
              <a:buAutoNum type="arabicPeriod"/>
              <a:defRPr/>
            </a:pPr>
            <a:r>
              <a:rPr lang="en-US" sz="1000" dirty="0" smtClean="0">
                <a:latin typeface="Arial" pitchFamily="34" charset="0"/>
              </a:rPr>
              <a:t>Wild S, </a:t>
            </a:r>
            <a:r>
              <a:rPr lang="en-US" sz="1000" dirty="0" err="1" smtClean="0">
                <a:latin typeface="Arial" pitchFamily="34" charset="0"/>
              </a:rPr>
              <a:t>Roglic</a:t>
            </a:r>
            <a:r>
              <a:rPr lang="en-US" sz="1000" dirty="0" smtClean="0">
                <a:latin typeface="Arial" pitchFamily="34" charset="0"/>
              </a:rPr>
              <a:t> G, Green A, et al. Global prevalence of diabetes: estimates for the year 2000 and projections for 2030. </a:t>
            </a:r>
            <a:r>
              <a:rPr lang="en-US" sz="1000" i="1" dirty="0" smtClean="0">
                <a:latin typeface="Arial" pitchFamily="34" charset="0"/>
              </a:rPr>
              <a:t>Diabetes Care.</a:t>
            </a:r>
            <a:r>
              <a:rPr lang="en-US" sz="1000" dirty="0" smtClean="0">
                <a:latin typeface="Arial" pitchFamily="34" charset="0"/>
              </a:rPr>
              <a:t> 2004;27(5):1047-1053.</a:t>
            </a:r>
          </a:p>
          <a:p>
            <a:pPr marL="220483" indent="-220483">
              <a:lnSpc>
                <a:spcPct val="95000"/>
              </a:lnSpc>
              <a:buFont typeface="+mj-lt"/>
              <a:buAutoNum type="arabicPeriod"/>
              <a:defRPr/>
            </a:pPr>
            <a:r>
              <a:rPr lang="en-US" sz="1000" dirty="0" err="1" smtClean="0">
                <a:latin typeface="Arial" pitchFamily="34" charset="0"/>
              </a:rPr>
              <a:t>Hossain</a:t>
            </a:r>
            <a:r>
              <a:rPr lang="en-US" sz="1000" dirty="0" smtClean="0">
                <a:latin typeface="Arial" pitchFamily="34" charset="0"/>
              </a:rPr>
              <a:t> P, </a:t>
            </a:r>
            <a:r>
              <a:rPr lang="en-US" sz="1000" dirty="0" err="1" smtClean="0">
                <a:latin typeface="Arial" pitchFamily="34" charset="0"/>
              </a:rPr>
              <a:t>Kawar</a:t>
            </a:r>
            <a:r>
              <a:rPr lang="en-US" sz="1000" dirty="0" smtClean="0">
                <a:latin typeface="Arial" pitchFamily="34" charset="0"/>
              </a:rPr>
              <a:t> B, El </a:t>
            </a:r>
            <a:r>
              <a:rPr lang="en-US" sz="1000" dirty="0" err="1" smtClean="0">
                <a:latin typeface="Arial" pitchFamily="34" charset="0"/>
              </a:rPr>
              <a:t>Nahas</a:t>
            </a:r>
            <a:r>
              <a:rPr lang="en-US" sz="1000" dirty="0" smtClean="0">
                <a:latin typeface="Arial" pitchFamily="34" charset="0"/>
              </a:rPr>
              <a:t> M. Obesity and diabetes in the developing world--a growing challenge. </a:t>
            </a:r>
            <a:r>
              <a:rPr lang="en-US" sz="1000" i="1" dirty="0" smtClean="0">
                <a:latin typeface="Arial" pitchFamily="34" charset="0"/>
              </a:rPr>
              <a:t>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2007;356(3):213-215.</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0D1EF2E8-B412-41E7-A105-F7632AFCF92B}" type="slidenum">
              <a:rPr lang="en-US"/>
              <a:pPr/>
              <a:t>20</a:t>
            </a:fld>
            <a:endParaRPr lang="en-US"/>
          </a:p>
        </p:txBody>
      </p:sp>
      <p:sp>
        <p:nvSpPr>
          <p:cNvPr id="60419"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a:lnSpc>
                <a:spcPct val="95000"/>
              </a:lnSpc>
              <a:spcBef>
                <a:spcPts val="348"/>
              </a:spcBef>
              <a:defRPr/>
            </a:pPr>
            <a:r>
              <a:rPr lang="en-US" sz="1000" b="1" u="sng" dirty="0" smtClean="0"/>
              <a:t>KEY POINTS</a:t>
            </a:r>
            <a:endParaRPr lang="en-US" sz="1000" u="sng" dirty="0" smtClean="0"/>
          </a:p>
          <a:p>
            <a:pPr marL="223545" indent="-223545">
              <a:lnSpc>
                <a:spcPct val="95000"/>
              </a:lnSpc>
              <a:spcBef>
                <a:spcPts val="348"/>
              </a:spcBef>
              <a:buFont typeface="Wingdings" pitchFamily="2" charset="2"/>
              <a:buChar char="§"/>
              <a:defRPr/>
            </a:pPr>
            <a:r>
              <a:rPr lang="en-US" sz="1000" dirty="0" smtClean="0"/>
              <a:t>Youth obesity (body mass index [BMI]) </a:t>
            </a:r>
            <a:r>
              <a:rPr lang="en-US" sz="1000" dirty="0" smtClean="0">
                <a:sym typeface="Symbol" pitchFamily="18" charset="2"/>
              </a:rPr>
              <a:t></a:t>
            </a:r>
            <a:r>
              <a:rPr lang="en-US" sz="1000" dirty="0" smtClean="0"/>
              <a:t>80th age- and sex-specific percentile) was the strongest risk factor for metabolic syndrome.</a:t>
            </a:r>
          </a:p>
          <a:p>
            <a:pPr marL="223545" indent="-223545">
              <a:lnSpc>
                <a:spcPct val="95000"/>
              </a:lnSpc>
              <a:spcBef>
                <a:spcPts val="348"/>
              </a:spcBef>
              <a:buFont typeface="Wingdings" pitchFamily="2" charset="2"/>
              <a:buChar char="§"/>
              <a:defRPr/>
            </a:pPr>
            <a:r>
              <a:rPr lang="en-US" sz="1000" dirty="0" smtClean="0"/>
              <a:t>Rapid increase in BMI, especially between 1986 and 2001 (</a:t>
            </a:r>
            <a:r>
              <a:rPr lang="en-US" sz="1000" dirty="0" err="1" smtClean="0"/>
              <a:t>ie</a:t>
            </a:r>
            <a:r>
              <a:rPr lang="en-US" sz="1000" dirty="0" smtClean="0"/>
              <a:t>, during the transition into adulthood), was also a risk factor for developing metabolic syndrome as an adult.</a:t>
            </a:r>
          </a:p>
          <a:p>
            <a:pPr marL="223545" indent="-223545">
              <a:lnSpc>
                <a:spcPct val="95000"/>
              </a:lnSpc>
              <a:spcBef>
                <a:spcPts val="348"/>
              </a:spcBef>
              <a:buFont typeface="Wingdings" pitchFamily="2" charset="2"/>
              <a:buChar char="§"/>
              <a:defRPr/>
            </a:pPr>
            <a:r>
              <a:rPr lang="en-US" sz="1000" dirty="0" smtClean="0"/>
              <a:t>Other youth determinants of adult metabolic syndrome included high triglycerides, high insulin, high CRP, and family history of hypertension and type 2 diabetes.</a:t>
            </a:r>
          </a:p>
          <a:p>
            <a:pPr>
              <a:lnSpc>
                <a:spcPct val="95000"/>
              </a:lnSpc>
              <a:spcBef>
                <a:spcPts val="348"/>
              </a:spcBef>
              <a:defRPr/>
            </a:pPr>
            <a:r>
              <a:rPr lang="en-US" sz="1000" b="1" u="sng" dirty="0" smtClean="0"/>
              <a:t/>
            </a:r>
            <a:br>
              <a:rPr lang="en-US" sz="1000" b="1" u="sng" dirty="0" smtClean="0"/>
            </a:br>
            <a:r>
              <a:rPr lang="en-US" sz="1000" b="1" u="sng" dirty="0" smtClean="0"/>
              <a:t>BACKGROUND</a:t>
            </a:r>
          </a:p>
          <a:p>
            <a:pPr marL="223545" indent="-223545">
              <a:lnSpc>
                <a:spcPct val="95000"/>
              </a:lnSpc>
              <a:spcBef>
                <a:spcPts val="348"/>
              </a:spcBef>
              <a:buFont typeface="Wingdings" pitchFamily="2" charset="2"/>
              <a:buChar char="§"/>
              <a:defRPr/>
            </a:pPr>
            <a:r>
              <a:rPr lang="en-US" sz="1000" dirty="0" smtClean="0"/>
              <a:t>These data were obtained from the Cardiovascular Risk in Young Finns Study, which is an epidemiological study of cardiovascular disease risk factors and their determinants from childhood to adulthood.</a:t>
            </a:r>
          </a:p>
          <a:p>
            <a:pPr marL="223545" indent="-223545">
              <a:lnSpc>
                <a:spcPct val="95000"/>
              </a:lnSpc>
              <a:spcBef>
                <a:spcPts val="348"/>
              </a:spcBef>
              <a:buFont typeface="Wingdings" pitchFamily="2" charset="2"/>
              <a:buChar char="§"/>
              <a:defRPr/>
            </a:pPr>
            <a:r>
              <a:rPr lang="en-US" sz="1000" dirty="0" smtClean="0"/>
              <a:t>The original sample size was 4320 healthy Caucasian children and adolescents. In this analysis, the study population was 2195 subjects (1014 males and 1181 females) age 3 to 18 years in 1980, and 24 to 39 in 2001.</a:t>
            </a:r>
          </a:p>
          <a:p>
            <a:pPr marL="223545" indent="-223545">
              <a:lnSpc>
                <a:spcPct val="95000"/>
              </a:lnSpc>
              <a:spcBef>
                <a:spcPts val="348"/>
              </a:spcBef>
              <a:buFont typeface="Wingdings" pitchFamily="2" charset="2"/>
              <a:buChar char="§"/>
              <a:defRPr/>
            </a:pPr>
            <a:r>
              <a:rPr lang="en-US" sz="1000" dirty="0" smtClean="0"/>
              <a:t>The regression model selected obesity, male sex, high triglycerides, high insulin, high C-reactive protein (CRP), and family history of hypertension and type 2 diabetes as independent predictors of adult metabolic syndrome.</a:t>
            </a:r>
          </a:p>
          <a:p>
            <a:pPr>
              <a:lnSpc>
                <a:spcPct val="95000"/>
              </a:lnSpc>
              <a:spcBef>
                <a:spcPts val="348"/>
              </a:spcBef>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a:t>
            </a:r>
          </a:p>
          <a:p>
            <a:pPr>
              <a:lnSpc>
                <a:spcPct val="95000"/>
              </a:lnSpc>
              <a:spcBef>
                <a:spcPts val="348"/>
              </a:spcBef>
              <a:buClr>
                <a:srgbClr val="3F3F3F"/>
              </a:buClr>
              <a:defRPr/>
            </a:pPr>
            <a:r>
              <a:rPr lang="en-US" sz="1000" dirty="0" err="1" smtClean="0">
                <a:latin typeface="Arial" pitchFamily="34" charset="0"/>
              </a:rPr>
              <a:t>Mattsson</a:t>
            </a:r>
            <a:r>
              <a:rPr lang="en-US" sz="1000" dirty="0" smtClean="0">
                <a:latin typeface="Arial" pitchFamily="34" charset="0"/>
              </a:rPr>
              <a:t> N, </a:t>
            </a:r>
            <a:r>
              <a:rPr lang="en-US" sz="1000" dirty="0" err="1" smtClean="0">
                <a:latin typeface="Arial" pitchFamily="34" charset="0"/>
              </a:rPr>
              <a:t>Ronnemaa</a:t>
            </a:r>
            <a:r>
              <a:rPr lang="en-US" sz="1000" dirty="0" smtClean="0">
                <a:latin typeface="Arial" pitchFamily="34" charset="0"/>
              </a:rPr>
              <a:t> T, </a:t>
            </a:r>
            <a:r>
              <a:rPr lang="en-US" sz="1000" dirty="0" err="1" smtClean="0">
                <a:latin typeface="Arial" pitchFamily="34" charset="0"/>
              </a:rPr>
              <a:t>Juonala</a:t>
            </a:r>
            <a:r>
              <a:rPr lang="en-US" sz="1000" dirty="0" smtClean="0">
                <a:latin typeface="Arial" pitchFamily="34" charset="0"/>
              </a:rPr>
              <a:t> M, et al. Childhood predictors of the metabolic syndrome in</a:t>
            </a:r>
            <a:br>
              <a:rPr lang="en-US" sz="1000" dirty="0" smtClean="0">
                <a:latin typeface="Arial" pitchFamily="34" charset="0"/>
              </a:rPr>
            </a:br>
            <a:r>
              <a:rPr lang="en-US" sz="1000" dirty="0" smtClean="0">
                <a:latin typeface="Arial" pitchFamily="34" charset="0"/>
              </a:rPr>
              <a:t>adulthood. The Cardiovascular Risk in Young Finns Study. </a:t>
            </a:r>
            <a:r>
              <a:rPr lang="en-US" sz="1000" i="1" dirty="0" smtClean="0">
                <a:latin typeface="Arial" pitchFamily="34" charset="0"/>
              </a:rPr>
              <a:t>Ann Med.</a:t>
            </a:r>
            <a:r>
              <a:rPr lang="en-US" sz="1000" dirty="0" smtClean="0">
                <a:latin typeface="Arial" pitchFamily="34" charset="0"/>
              </a:rPr>
              <a:t> 2008;40(7):542-552.</a:t>
            </a:r>
          </a:p>
          <a:p>
            <a:pPr eaLnBrk="1" hangingPunct="1">
              <a:defRPr/>
            </a:pPr>
            <a:endParaRPr lang="en-US" sz="1000"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CC48E14-98F9-4ED5-94A1-0DFE6E3518FD}" type="slidenum">
              <a:rPr lang="en-US"/>
              <a:pPr/>
              <a:t>21</a:t>
            </a:fld>
            <a:endParaRPr lang="en-US"/>
          </a:p>
        </p:txBody>
      </p:sp>
      <p:sp>
        <p:nvSpPr>
          <p:cNvPr id="61443"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sz="1000" dirty="0" smtClean="0"/>
              <a:t>Childhood adiposity is a strong predictor for development of metabolic syndrome in young adulthood. The predicted probability of developing metabolic syndrome was also associated with childhood insulin levels; however, this predictor was weaker than childhood obesity.</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Longitudinal data from the Bogalusa Heart Study, a long-term community-based study of cardiovascular risk variables from childhood to young adulthood, were </a:t>
            </a:r>
            <a:r>
              <a:rPr lang="en-US" sz="1000" dirty="0" err="1" smtClean="0"/>
              <a:t>analysed</a:t>
            </a:r>
            <a:r>
              <a:rPr lang="en-US" sz="1000" dirty="0" smtClean="0"/>
              <a:t> to find the relative contribution of various risk factors to the development of metabolic syndrome in young adulthood. </a:t>
            </a:r>
          </a:p>
          <a:p>
            <a:pPr marL="223545" indent="-223545">
              <a:lnSpc>
                <a:spcPct val="95000"/>
              </a:lnSpc>
              <a:buFont typeface="Wingdings" pitchFamily="2" charset="2"/>
              <a:buChar char="§"/>
              <a:defRPr/>
            </a:pPr>
            <a:r>
              <a:rPr lang="en-US" sz="1000" dirty="0" smtClean="0"/>
              <a:t>The four criterion risk variables considered were the highest quartile (specific for age, race, sex, and study year) of 1) body mass index (BMI); 2) fasting insulin; 3) systolic or mean arterial blood pressure; and 4) total cholesterol to high-density lipoprotein (HDL) cholesterol ratio or triglycerides to HDL cholesterol ratio.</a:t>
            </a:r>
          </a:p>
          <a:p>
            <a:pPr marL="223545" indent="-223545">
              <a:lnSpc>
                <a:spcPct val="95000"/>
              </a:lnSpc>
              <a:buFont typeface="Wingdings" pitchFamily="2" charset="2"/>
              <a:buChar char="§"/>
              <a:defRPr/>
            </a:pPr>
            <a:r>
              <a:rPr lang="en-US" sz="1000" dirty="0" smtClean="0"/>
              <a:t>The proportion of individuals who developed metabolic syndrome as adults increased across childhood BMI (p for trend </a:t>
            </a:r>
            <a:r>
              <a:rPr lang="en-US" sz="1000" dirty="0" smtClean="0">
                <a:sym typeface="Symbol" pitchFamily="18" charset="2"/>
              </a:rPr>
              <a:t></a:t>
            </a:r>
            <a:r>
              <a:rPr lang="en-US" sz="1000" dirty="0" smtClean="0"/>
              <a:t>.0001) and fasting insulin (for trend </a:t>
            </a:r>
            <a:r>
              <a:rPr lang="en-US" sz="1000" dirty="0" smtClean="0">
                <a:sym typeface="Symbol" pitchFamily="18" charset="2"/>
              </a:rPr>
              <a:t></a:t>
            </a:r>
            <a:r>
              <a:rPr lang="en-US" sz="1000" dirty="0" smtClean="0"/>
              <a:t>.01) quartiles. The relationship to childhood BMI remained significant even after adjusting for childhood fasting insulin. In contrast, corresponding association with childhood fasting insulin disappeared after adjusting for childhood BMI.</a:t>
            </a:r>
          </a:p>
          <a:p>
            <a:pPr>
              <a:lnSpc>
                <a:spcPct val="95000"/>
              </a:lnSpc>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a:t>
            </a:r>
          </a:p>
          <a:p>
            <a:pPr>
              <a:lnSpc>
                <a:spcPct val="95000"/>
              </a:lnSpc>
              <a:buClr>
                <a:srgbClr val="3F3F3F"/>
              </a:buClr>
              <a:defRPr/>
            </a:pPr>
            <a:r>
              <a:rPr lang="en-US" sz="1000" dirty="0" err="1" smtClean="0">
                <a:latin typeface="Arial" pitchFamily="34" charset="0"/>
              </a:rPr>
              <a:t>Srinivasan</a:t>
            </a:r>
            <a:r>
              <a:rPr lang="en-US" sz="1000" dirty="0" smtClean="0">
                <a:latin typeface="Arial" pitchFamily="34" charset="0"/>
              </a:rPr>
              <a:t> SR, Myers L, Berenson GS. Predictability of childhood adiposity and insulin for developing insulin resistance syndrome (syndrome X) in young adulthood: the Bogalusa Heart Study. </a:t>
            </a:r>
            <a:r>
              <a:rPr lang="en-US" sz="1000" i="1" dirty="0" smtClean="0">
                <a:latin typeface="Arial" pitchFamily="34" charset="0"/>
              </a:rPr>
              <a:t>Diabetes.</a:t>
            </a:r>
            <a:r>
              <a:rPr lang="en-US" sz="1000" dirty="0" smtClean="0">
                <a:latin typeface="Arial" pitchFamily="34" charset="0"/>
              </a:rPr>
              <a:t> 2002;51(1):204-209.</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A73BB6E-4C69-4065-BFA8-68AC8CA36EFB}" type="slidenum">
              <a:rPr lang="en-US"/>
              <a:pPr/>
              <a:t>22</a:t>
            </a:fld>
            <a:endParaRPr lang="en-US"/>
          </a:p>
        </p:txBody>
      </p:sp>
      <p:sp>
        <p:nvSpPr>
          <p:cNvPr id="62467"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sz="1000" dirty="0" smtClean="0"/>
              <a:t>Obesity is significantly associated with many of the risk factors for heart disease, type 2 diabetes, and fatty liver disease in both adolescent boys and girls. Obese adolescents were significantly more likely to have two or more of these risk factors than </a:t>
            </a:r>
            <a:r>
              <a:rPr lang="en-US" sz="1000" dirty="0" err="1" smtClean="0"/>
              <a:t>nonoverweight</a:t>
            </a:r>
            <a:r>
              <a:rPr lang="en-US" sz="1000" dirty="0" smtClean="0"/>
              <a:t> adolescents.</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An Australian study of 10th grade students assessed the risk factors for heart disease, type 2 diabetes, fatty liver disease, and the clustering of risk factors in middle adolescence </a:t>
            </a:r>
            <a:r>
              <a:rPr lang="en-US" sz="1000" dirty="0" err="1" smtClean="0"/>
              <a:t>vs</a:t>
            </a:r>
            <a:r>
              <a:rPr lang="en-US" sz="1000" dirty="0" smtClean="0"/>
              <a:t> body mass index (BMI) and waist circumference. Insulin (</a:t>
            </a:r>
            <a:r>
              <a:rPr lang="en-US" sz="1000" i="1" dirty="0" smtClean="0"/>
              <a:t>p</a:t>
            </a:r>
            <a:r>
              <a:rPr lang="en-US" sz="1000" dirty="0" smtClean="0">
                <a:sym typeface="Symbol" pitchFamily="18" charset="2"/>
              </a:rPr>
              <a:t></a:t>
            </a:r>
            <a:r>
              <a:rPr lang="en-US" sz="1000" dirty="0" smtClean="0"/>
              <a:t>.001), </a:t>
            </a:r>
            <a:r>
              <a:rPr lang="en-US" sz="1000" dirty="0" err="1" smtClean="0"/>
              <a:t>alanine</a:t>
            </a:r>
            <a:r>
              <a:rPr lang="en-US" sz="1000" dirty="0" smtClean="0"/>
              <a:t> </a:t>
            </a:r>
            <a:r>
              <a:rPr lang="en-US" sz="1000" dirty="0" err="1" smtClean="0"/>
              <a:t>aminotransferase</a:t>
            </a:r>
            <a:r>
              <a:rPr lang="en-US" sz="1000" dirty="0" smtClean="0"/>
              <a:t> (</a:t>
            </a:r>
            <a:r>
              <a:rPr lang="en-US" sz="1000" i="1" dirty="0" smtClean="0"/>
              <a:t>p</a:t>
            </a:r>
            <a:r>
              <a:rPr lang="en-US" sz="1000" dirty="0" smtClean="0">
                <a:sym typeface="Symbol" pitchFamily="18" charset="2"/>
              </a:rPr>
              <a:t></a:t>
            </a:r>
            <a:r>
              <a:rPr lang="en-US" sz="1000" dirty="0" smtClean="0"/>
              <a:t>.001), </a:t>
            </a:r>
            <a:br>
              <a:rPr lang="en-US" sz="1000" dirty="0" smtClean="0"/>
            </a:br>
            <a:r>
              <a:rPr lang="el-GR" sz="1000" dirty="0" smtClean="0"/>
              <a:t>γ</a:t>
            </a:r>
            <a:r>
              <a:rPr lang="en-US" sz="1000" dirty="0" smtClean="0"/>
              <a:t>-</a:t>
            </a:r>
            <a:r>
              <a:rPr lang="en-US" sz="1000" dirty="0" err="1" smtClean="0"/>
              <a:t>glutamyltransferase</a:t>
            </a:r>
            <a:r>
              <a:rPr lang="en-US" sz="1000" dirty="0" smtClean="0"/>
              <a:t> (</a:t>
            </a:r>
            <a:r>
              <a:rPr lang="en-US" sz="1000" i="1" dirty="0" smtClean="0"/>
              <a:t>p</a:t>
            </a:r>
            <a:r>
              <a:rPr lang="en-US" sz="1000" dirty="0" smtClean="0"/>
              <a:t>=.005), high-density lipoprotein (HDL) cholesterol (</a:t>
            </a:r>
            <a:r>
              <a:rPr lang="en-US" sz="1000" i="1" dirty="0" smtClean="0"/>
              <a:t>p</a:t>
            </a:r>
            <a:r>
              <a:rPr lang="en-US" sz="1000" dirty="0" smtClean="0">
                <a:sym typeface="Symbol" pitchFamily="18" charset="2"/>
              </a:rPr>
              <a:t></a:t>
            </a:r>
            <a:r>
              <a:rPr lang="en-US" sz="1000" dirty="0" smtClean="0"/>
              <a:t>.001), high-sensitivity C-reactive protein (</a:t>
            </a:r>
            <a:r>
              <a:rPr lang="en-US" sz="1000" i="1" dirty="0" smtClean="0"/>
              <a:t>p</a:t>
            </a:r>
            <a:r>
              <a:rPr lang="en-US" sz="1000" dirty="0" smtClean="0">
                <a:sym typeface="Symbol" pitchFamily="18" charset="2"/>
              </a:rPr>
              <a:t></a:t>
            </a:r>
            <a:r>
              <a:rPr lang="en-US" sz="1000" dirty="0" smtClean="0"/>
              <a:t>.001), and blood pressure (</a:t>
            </a:r>
            <a:r>
              <a:rPr lang="en-US" sz="1000" i="1" dirty="0" smtClean="0"/>
              <a:t>p</a:t>
            </a:r>
            <a:r>
              <a:rPr lang="en-US" sz="1000" dirty="0" smtClean="0">
                <a:sym typeface="Symbol" pitchFamily="18" charset="2"/>
              </a:rPr>
              <a:t></a:t>
            </a:r>
            <a:r>
              <a:rPr lang="en-US" sz="1000" dirty="0" smtClean="0"/>
              <a:t>.001) were significantly associated with overweight and obesity in adolescent boys.</a:t>
            </a:r>
          </a:p>
          <a:p>
            <a:pPr marL="223545" indent="-223545">
              <a:lnSpc>
                <a:spcPct val="95000"/>
              </a:lnSpc>
              <a:buFont typeface="Wingdings" pitchFamily="2" charset="2"/>
              <a:buChar char="§"/>
              <a:defRPr/>
            </a:pPr>
            <a:r>
              <a:rPr lang="en-US" sz="1000" dirty="0" smtClean="0"/>
              <a:t>In adolescent girls, insulin, HDL cholesterol (</a:t>
            </a:r>
            <a:r>
              <a:rPr lang="en-US" sz="1000" i="1" dirty="0" smtClean="0"/>
              <a:t>p</a:t>
            </a:r>
            <a:r>
              <a:rPr lang="en-US" sz="1000" dirty="0" smtClean="0">
                <a:sym typeface="Symbol" pitchFamily="18" charset="2"/>
              </a:rPr>
              <a:t></a:t>
            </a:r>
            <a:r>
              <a:rPr lang="en-US" sz="1000" dirty="0" smtClean="0"/>
              <a:t>.001), and high-sensitivity C-reactive protein (</a:t>
            </a:r>
            <a:r>
              <a:rPr lang="en-US" sz="1000" i="1" dirty="0" smtClean="0"/>
              <a:t>p</a:t>
            </a:r>
            <a:r>
              <a:rPr lang="en-US" sz="1000" dirty="0" smtClean="0">
                <a:sym typeface="Symbol" pitchFamily="18" charset="2"/>
              </a:rPr>
              <a:t></a:t>
            </a:r>
            <a:r>
              <a:rPr lang="en-US" sz="1000" dirty="0" smtClean="0"/>
              <a:t>.001) were significantly associated with overweight and obesity.</a:t>
            </a:r>
          </a:p>
          <a:p>
            <a:pPr marL="223545" indent="-223545">
              <a:lnSpc>
                <a:spcPct val="95000"/>
              </a:lnSpc>
              <a:buFont typeface="Wingdings" pitchFamily="2" charset="2"/>
              <a:buChar char="§"/>
              <a:defRPr/>
            </a:pPr>
            <a:r>
              <a:rPr lang="en-US" sz="1000" dirty="0" smtClean="0"/>
              <a:t>Obese adolescent boys and girls were significantly more likely to have two or more risk factors (boys: 73.5% </a:t>
            </a:r>
            <a:r>
              <a:rPr lang="en-US" sz="1000" dirty="0" err="1" smtClean="0"/>
              <a:t>vs</a:t>
            </a:r>
            <a:r>
              <a:rPr lang="en-US" sz="1000" dirty="0" smtClean="0"/>
              <a:t> 7.6%; girls: 44.4% </a:t>
            </a:r>
            <a:r>
              <a:rPr lang="en-US" sz="1000" dirty="0" err="1" smtClean="0"/>
              <a:t>vs</a:t>
            </a:r>
            <a:r>
              <a:rPr lang="en-US" sz="1000" dirty="0" smtClean="0"/>
              <a:t> 5.4%; </a:t>
            </a:r>
            <a:r>
              <a:rPr lang="en-US" sz="1000" i="1" dirty="0" smtClean="0"/>
              <a:t>p</a:t>
            </a:r>
            <a:r>
              <a:rPr lang="en-US" sz="1000" dirty="0" smtClean="0">
                <a:sym typeface="Symbol" pitchFamily="18" charset="2"/>
              </a:rPr>
              <a:t></a:t>
            </a:r>
            <a:r>
              <a:rPr lang="en-US" sz="1000" dirty="0" smtClean="0"/>
              <a:t>.001 for both) than </a:t>
            </a:r>
            <a:r>
              <a:rPr lang="en-US" sz="1000" dirty="0" err="1" smtClean="0"/>
              <a:t>nonoverweight</a:t>
            </a:r>
            <a:r>
              <a:rPr lang="en-US" sz="1000" dirty="0" smtClean="0"/>
              <a:t> adolescents.</a:t>
            </a:r>
          </a:p>
          <a:p>
            <a:pPr>
              <a:lnSpc>
                <a:spcPct val="95000"/>
              </a:lnSpc>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 </a:t>
            </a:r>
          </a:p>
          <a:p>
            <a:pPr>
              <a:lnSpc>
                <a:spcPct val="95000"/>
              </a:lnSpc>
              <a:buClr>
                <a:srgbClr val="3F3F3F"/>
              </a:buClr>
              <a:defRPr/>
            </a:pPr>
            <a:r>
              <a:rPr lang="en-US" sz="1000" dirty="0" smtClean="0">
                <a:latin typeface="Arial" pitchFamily="34" charset="0"/>
              </a:rPr>
              <a:t>Denney-Wilson E, Hardy LL, Dobbins T, e</a:t>
            </a:r>
            <a:r>
              <a:rPr lang="en-US" sz="1000" dirty="0" smtClean="0"/>
              <a:t>t al</a:t>
            </a:r>
            <a:r>
              <a:rPr lang="en-US" sz="1000" dirty="0" smtClean="0">
                <a:latin typeface="Arial" pitchFamily="34" charset="0"/>
              </a:rPr>
              <a:t>. Body mass index, waist circumference, and chronic disease risk factors in Australian adolescents. </a:t>
            </a:r>
            <a:r>
              <a:rPr lang="en-US" sz="1000" i="1" dirty="0" smtClean="0">
                <a:latin typeface="Arial" pitchFamily="34" charset="0"/>
              </a:rPr>
              <a:t>Arch </a:t>
            </a:r>
            <a:r>
              <a:rPr lang="en-US" sz="1000" i="1" dirty="0" err="1" smtClean="0">
                <a:latin typeface="Arial" pitchFamily="34" charset="0"/>
              </a:rPr>
              <a:t>Pediatr</a:t>
            </a:r>
            <a:r>
              <a:rPr lang="en-US" sz="1000" i="1" dirty="0" smtClean="0">
                <a:latin typeface="Arial" pitchFamily="34" charset="0"/>
              </a:rPr>
              <a:t> </a:t>
            </a:r>
            <a:r>
              <a:rPr lang="en-US" sz="1000" i="1" dirty="0" err="1" smtClean="0">
                <a:latin typeface="Arial" pitchFamily="34" charset="0"/>
              </a:rPr>
              <a:t>Adolesc</a:t>
            </a:r>
            <a:r>
              <a:rPr lang="en-US" sz="1000" i="1" dirty="0" smtClean="0">
                <a:latin typeface="Arial" pitchFamily="34" charset="0"/>
              </a:rPr>
              <a:t> Med.</a:t>
            </a:r>
            <a:r>
              <a:rPr lang="en-US" sz="1000" dirty="0" smtClean="0">
                <a:latin typeface="Arial" pitchFamily="34" charset="0"/>
              </a:rPr>
              <a:t> 2008;162(6):566-573.</a:t>
            </a:r>
          </a:p>
          <a:p>
            <a:pPr eaLnBrk="1" hangingPunct="1">
              <a:defRPr/>
            </a:pPr>
            <a:endParaRPr lang="en-US" sz="1000"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E67E7347-5BA1-407E-B946-CA8DC759C62B}" type="slidenum">
              <a:rPr lang="en-US"/>
              <a:pPr/>
              <a:t>23</a:t>
            </a:fld>
            <a:endParaRPr lang="en-US"/>
          </a:p>
        </p:txBody>
      </p:sp>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p:txBody>
          <a:bodyPr/>
          <a:lstStyle/>
          <a:p>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3BDF0082-5BF6-42C7-BE30-46182577486D}" type="slidenum">
              <a:rPr lang="en-US"/>
              <a:pPr/>
              <a:t>24</a:t>
            </a:fld>
            <a:endParaRPr lang="en-US"/>
          </a:p>
        </p:txBody>
      </p:sp>
      <p:sp>
        <p:nvSpPr>
          <p:cNvPr id="64514" name="Rectangle 7"/>
          <p:cNvSpPr txBox="1">
            <a:spLocks noGrp="1" noChangeArrowheads="1"/>
          </p:cNvSpPr>
          <p:nvPr/>
        </p:nvSpPr>
        <p:spPr bwMode="auto">
          <a:xfrm>
            <a:off x="3884027" y="8685561"/>
            <a:ext cx="2972421" cy="456891"/>
          </a:xfrm>
          <a:prstGeom prst="rect">
            <a:avLst/>
          </a:prstGeom>
          <a:noFill/>
          <a:ln w="9525">
            <a:noFill/>
            <a:miter lim="800000"/>
            <a:headEnd/>
            <a:tailEnd/>
          </a:ln>
        </p:spPr>
        <p:txBody>
          <a:bodyPr lIns="91435" tIns="45717" rIns="91435" bIns="45717" anchor="b"/>
          <a:lstStyle/>
          <a:p>
            <a:pPr algn="r" defTabSz="914802"/>
            <a:fld id="{2C0262C1-6228-41DE-8612-AB7E6465FBDF}" type="slidenum">
              <a:rPr lang="en-US" sz="1200"/>
              <a:pPr algn="r" defTabSz="914802"/>
              <a:t>24</a:t>
            </a:fld>
            <a:endParaRPr lang="en-US" sz="1200" dirty="0"/>
          </a:p>
        </p:txBody>
      </p:sp>
      <p:sp>
        <p:nvSpPr>
          <p:cNvPr id="64515" name="Rectangle 2"/>
          <p:cNvSpPr>
            <a:spLocks noGrp="1" noRot="1" noChangeAspect="1" noChangeArrowheads="1" noTextEdit="1"/>
          </p:cNvSpPr>
          <p:nvPr>
            <p:ph type="sldImg"/>
          </p:nvPr>
        </p:nvSpPr>
        <p:spPr>
          <a:ln/>
        </p:spPr>
      </p:sp>
      <p:sp>
        <p:nvSpPr>
          <p:cNvPr id="7"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altLang="ja-JP" sz="1000" dirty="0" smtClean="0"/>
              <a:t>Type 2 diabetes frequently goes undiagnosed for many years because the </a:t>
            </a:r>
            <a:r>
              <a:rPr lang="en-US" altLang="ja-JP" sz="1000" dirty="0" err="1" smtClean="0"/>
              <a:t>hyperglycaemia</a:t>
            </a:r>
            <a:r>
              <a:rPr lang="en-US" altLang="ja-JP" sz="1000" dirty="0" smtClean="0"/>
              <a:t> develops gradually, and at earlier stages it is often not severe enough for the patient to notice any of the classic symptoms of diabetes. As a result, 50% of patients newly presenting with type 2 diabetes already have one or more complications at diagnosis.</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The United Kingdom Prospective Diabetes Study (UKPDS) was a </a:t>
            </a:r>
            <a:r>
              <a:rPr lang="en-US" sz="1000" dirty="0" err="1" smtClean="0"/>
              <a:t>randomised</a:t>
            </a:r>
            <a:r>
              <a:rPr lang="en-US" sz="1000" dirty="0" smtClean="0"/>
              <a:t>, prospective, 20-year interventional trial (1977-1997) that compared intensive glucose therapy (either sulfonylurea or insulin or, in overweight patients, </a:t>
            </a:r>
            <a:r>
              <a:rPr lang="en-US" sz="1000" dirty="0" err="1" smtClean="0"/>
              <a:t>metformin</a:t>
            </a:r>
            <a:r>
              <a:rPr lang="en-US" sz="1000" dirty="0" smtClean="0"/>
              <a:t>) to conventional dietary therapy in patients with type 2 diabetes.</a:t>
            </a:r>
            <a:r>
              <a:rPr lang="en-US" sz="1000" baseline="30000" dirty="0" smtClean="0"/>
              <a:t>1,2</a:t>
            </a:r>
            <a:endParaRPr lang="en-US" sz="1000" dirty="0" smtClean="0"/>
          </a:p>
          <a:p>
            <a:pPr marL="223545" indent="-223545">
              <a:lnSpc>
                <a:spcPct val="95000"/>
              </a:lnSpc>
              <a:buFont typeface="Wingdings" pitchFamily="2" charset="2"/>
              <a:buChar char="§"/>
              <a:defRPr/>
            </a:pPr>
            <a:r>
              <a:rPr lang="en-US" sz="1000" dirty="0" smtClean="0"/>
              <a:t>5102 patients with newly diagnosed type 2 diabetes were recruited between 1977 and 1991 and were followed up for a median of 10.0 years.</a:t>
            </a:r>
            <a:r>
              <a:rPr lang="en-US" sz="1000" baseline="30000" dirty="0" smtClean="0"/>
              <a:t>2</a:t>
            </a:r>
            <a:r>
              <a:rPr lang="en-US" sz="1000" dirty="0" smtClean="0"/>
              <a:t> </a:t>
            </a:r>
          </a:p>
          <a:p>
            <a:pPr marL="223545" indent="-223545">
              <a:lnSpc>
                <a:spcPct val="95000"/>
              </a:lnSpc>
              <a:buFont typeface="Wingdings" pitchFamily="2" charset="2"/>
              <a:buChar char="§"/>
              <a:defRPr/>
            </a:pPr>
            <a:r>
              <a:rPr lang="en-US" sz="1000" dirty="0" smtClean="0"/>
              <a:t>Type 2 diabetes accounts for 90-95% of those with diabetes.</a:t>
            </a:r>
            <a:r>
              <a:rPr lang="en-US" sz="1000" baseline="30000" dirty="0" smtClean="0"/>
              <a:t>3</a:t>
            </a:r>
            <a:r>
              <a:rPr lang="en-US" sz="1000" dirty="0" smtClean="0"/>
              <a:t> At least initially and often throughout their lifetime, these people do not require insulin therapy. </a:t>
            </a:r>
            <a:r>
              <a:rPr lang="en-US" altLang="ja-JP" sz="1000" dirty="0" smtClean="0"/>
              <a:t>Most patients with this form of diabetes are obese; patients who are not obese by traditional weight criteria may have an increased percentage of body fat distributed predominately in the abdominal region.</a:t>
            </a:r>
            <a:endParaRPr lang="en-US" sz="1000" b="1" dirty="0" smtClean="0">
              <a:latin typeface="Arial" pitchFamily="34" charset="0"/>
            </a:endParaRPr>
          </a:p>
          <a:p>
            <a:pPr>
              <a:lnSpc>
                <a:spcPct val="95000"/>
              </a:lnSpc>
              <a:buClr>
                <a:srgbClr val="3F3F3F"/>
              </a:buClr>
              <a:defRPr/>
            </a:pPr>
            <a:r>
              <a:rPr lang="en-US" sz="1000" b="1" u="sng" dirty="0" smtClean="0"/>
              <a:t/>
            </a:r>
            <a:br>
              <a:rPr lang="en-US" sz="1000" b="1" u="sng" dirty="0" smtClean="0"/>
            </a:br>
            <a:r>
              <a:rPr lang="en-US" sz="1000" b="1" u="sng" dirty="0" smtClean="0"/>
              <a:t>REFERENCES</a:t>
            </a:r>
            <a:endParaRPr lang="en-US" sz="1000" b="1" u="sng" dirty="0" smtClean="0">
              <a:latin typeface="Arial" pitchFamily="34" charset="0"/>
            </a:endParaRPr>
          </a:p>
          <a:p>
            <a:pPr marL="220483" indent="-220483">
              <a:lnSpc>
                <a:spcPct val="95000"/>
              </a:lnSpc>
              <a:buClr>
                <a:srgbClr val="3F3F3F"/>
              </a:buClr>
              <a:buFont typeface="+mj-lt"/>
              <a:buAutoNum type="arabicPeriod"/>
              <a:defRPr/>
            </a:pPr>
            <a:r>
              <a:rPr lang="en-US" sz="1000" dirty="0" smtClean="0">
                <a:latin typeface="Arial" pitchFamily="34" charset="0"/>
              </a:rPr>
              <a:t>UK Prospective Diabetes Study Group 6. Complications in newly diagnosed type 2 diabetic patients and their association with different clinical and biochemical risk factors. </a:t>
            </a:r>
            <a:r>
              <a:rPr lang="en-US" sz="1000" i="1" dirty="0" smtClean="0">
                <a:latin typeface="Arial" pitchFamily="34" charset="0"/>
              </a:rPr>
              <a:t>Diabetes Res.</a:t>
            </a:r>
            <a:r>
              <a:rPr lang="en-US" sz="1000" dirty="0" smtClean="0">
                <a:latin typeface="Arial" pitchFamily="34" charset="0"/>
              </a:rPr>
              <a:t> 1990;13(1):1-11. </a:t>
            </a:r>
          </a:p>
          <a:p>
            <a:pPr marL="220483" indent="-220483">
              <a:lnSpc>
                <a:spcPct val="95000"/>
              </a:lnSpc>
              <a:buClr>
                <a:srgbClr val="3F3F3F"/>
              </a:buClr>
              <a:buFont typeface="+mj-lt"/>
              <a:buAutoNum type="arabicPeriod"/>
              <a:defRPr/>
            </a:pPr>
            <a:r>
              <a:rPr lang="en-US" sz="1000" dirty="0" smtClean="0">
                <a:latin typeface="Arial" pitchFamily="34" charset="0"/>
              </a:rPr>
              <a:t>Holman RR, Paul SK, Bethel MA, et al. 10-year follow-up of intensive glucose control in type 2 diabetes. </a:t>
            </a:r>
            <a:r>
              <a:rPr lang="en-US" sz="1000" i="1" dirty="0" smtClean="0">
                <a:latin typeface="Arial" pitchFamily="34" charset="0"/>
              </a:rPr>
              <a:t>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2008;359(15):1577-1589.</a:t>
            </a:r>
          </a:p>
          <a:p>
            <a:pPr marL="220483" indent="-220483">
              <a:lnSpc>
                <a:spcPct val="95000"/>
              </a:lnSpc>
              <a:buClr>
                <a:srgbClr val="3F3F3F"/>
              </a:buClr>
              <a:buFont typeface="+mj-lt"/>
              <a:buAutoNum type="arabicPeriod"/>
              <a:defRPr/>
            </a:pPr>
            <a:r>
              <a:rPr lang="en-US" sz="1000" dirty="0" smtClean="0">
                <a:latin typeface="Arial" pitchFamily="34" charset="0"/>
              </a:rPr>
              <a:t>American Diabetes Association. Diagnosis and classification of diabetes mellitus. </a:t>
            </a:r>
            <a:r>
              <a:rPr lang="en-US" sz="1000" i="1" dirty="0" smtClean="0">
                <a:latin typeface="Arial" pitchFamily="34" charset="0"/>
              </a:rPr>
              <a:t>Diabetes Care. </a:t>
            </a:r>
            <a:r>
              <a:rPr lang="en-US" sz="1000" dirty="0" smtClean="0">
                <a:latin typeface="Arial" pitchFamily="34" charset="0"/>
              </a:rPr>
              <a:t>2005;28(</a:t>
            </a:r>
            <a:r>
              <a:rPr lang="en-US" sz="1000" dirty="0" err="1" smtClean="0">
                <a:latin typeface="Arial" pitchFamily="34" charset="0"/>
              </a:rPr>
              <a:t>suppl</a:t>
            </a:r>
            <a:r>
              <a:rPr lang="en-US" sz="1000" dirty="0" smtClean="0">
                <a:latin typeface="Arial" pitchFamily="34" charset="0"/>
              </a:rPr>
              <a:t> 1):S37-S42. </a:t>
            </a:r>
          </a:p>
          <a:p>
            <a:pPr eaLnBrk="1" hangingPunct="1">
              <a:defRPr/>
            </a:pPr>
            <a:r>
              <a:rPr lang="en-US" altLang="ja-JP" sz="1000" dirty="0" smtClean="0">
                <a:latin typeface="Arial" pitchFamily="34"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EF1A2788-A537-4953-9B79-6BA3CC1593A8}" type="slidenum">
              <a:rPr lang="en-US"/>
              <a:pPr/>
              <a:t>25</a:t>
            </a:fld>
            <a:endParaRPr lang="en-US"/>
          </a:p>
        </p:txBody>
      </p:sp>
      <p:sp>
        <p:nvSpPr>
          <p:cNvPr id="65538" name="Rectangle 7"/>
          <p:cNvSpPr txBox="1">
            <a:spLocks noGrp="1" noChangeArrowheads="1"/>
          </p:cNvSpPr>
          <p:nvPr/>
        </p:nvSpPr>
        <p:spPr bwMode="auto">
          <a:xfrm>
            <a:off x="3884027" y="8685561"/>
            <a:ext cx="2972421" cy="456891"/>
          </a:xfrm>
          <a:prstGeom prst="rect">
            <a:avLst/>
          </a:prstGeom>
          <a:noFill/>
          <a:ln w="9525">
            <a:noFill/>
            <a:miter lim="800000"/>
            <a:headEnd/>
            <a:tailEnd/>
          </a:ln>
        </p:spPr>
        <p:txBody>
          <a:bodyPr lIns="91435" tIns="45717" rIns="91435" bIns="45717" anchor="b"/>
          <a:lstStyle/>
          <a:p>
            <a:pPr algn="r" defTabSz="914802"/>
            <a:fld id="{0CB7863A-699E-40CE-9037-A8DFBAB60C00}" type="slidenum">
              <a:rPr lang="en-US" sz="1200"/>
              <a:pPr algn="r" defTabSz="914802"/>
              <a:t>25</a:t>
            </a:fld>
            <a:endParaRPr lang="en-US" sz="1200" dirty="0"/>
          </a:p>
        </p:txBody>
      </p:sp>
      <p:sp>
        <p:nvSpPr>
          <p:cNvPr id="65539" name="Rectangle 2"/>
          <p:cNvSpPr>
            <a:spLocks noGrp="1" noRot="1" noChangeAspect="1" noChangeArrowheads="1" noTextEdit="1"/>
          </p:cNvSpPr>
          <p:nvPr>
            <p:ph type="sldImg"/>
          </p:nvPr>
        </p:nvSpPr>
        <p:spPr>
          <a:ln/>
        </p:spPr>
      </p:sp>
      <p:sp>
        <p:nvSpPr>
          <p:cNvPr id="7"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sz="1000" dirty="0" smtClean="0"/>
              <a:t>Risk for cardiovascular morbidity and mortality increased with the number of risk factors. Metabolic syndrome however defined was associated with an approximate two-fold increased risk of cardiovascular morbidity and mortality in this population.</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The Hoorn study is a Dutch population-based cohort study of diabetes and diabetes complications in the general population that began in 1989. In the present study, 615 men and 749 women were evaluated. Four proposed definitions of metabolic syndrome were compared, and their predictive value for total mortality and for fatal and nonfatal CVD were evaluated.  </a:t>
            </a:r>
            <a:endParaRPr lang="en-US" altLang="ja-JP" sz="1000" dirty="0" smtClean="0"/>
          </a:p>
          <a:p>
            <a:pPr>
              <a:lnSpc>
                <a:spcPct val="95000"/>
              </a:lnSpc>
              <a:buClr>
                <a:srgbClr val="3F3F3F"/>
              </a:buClr>
              <a:defRPr/>
            </a:pPr>
            <a:r>
              <a:rPr lang="en-US" sz="1000" b="1" u="sng" dirty="0" smtClean="0"/>
              <a:t/>
            </a:r>
            <a:br>
              <a:rPr lang="en-US" sz="1000" b="1" u="sng" dirty="0" smtClean="0"/>
            </a:br>
            <a:r>
              <a:rPr lang="en-US" sz="1000" b="1" u="sng" dirty="0" smtClean="0"/>
              <a:t>REFERENCE</a:t>
            </a:r>
          </a:p>
          <a:p>
            <a:pPr>
              <a:lnSpc>
                <a:spcPct val="95000"/>
              </a:lnSpc>
              <a:buClr>
                <a:srgbClr val="3F3F3F"/>
              </a:buClr>
              <a:defRPr/>
            </a:pPr>
            <a:r>
              <a:rPr lang="en-US" sz="1000" dirty="0" smtClean="0">
                <a:latin typeface="Arial" pitchFamily="34" charset="0"/>
              </a:rPr>
              <a:t>Dekker JM, </a:t>
            </a:r>
            <a:r>
              <a:rPr lang="en-US" sz="1000" dirty="0" err="1" smtClean="0">
                <a:latin typeface="Arial" pitchFamily="34" charset="0"/>
              </a:rPr>
              <a:t>Girman</a:t>
            </a:r>
            <a:r>
              <a:rPr lang="en-US" sz="1000" dirty="0" smtClean="0">
                <a:latin typeface="Arial" pitchFamily="34" charset="0"/>
              </a:rPr>
              <a:t> C, Rhodes T, et al. Metabolic syndrome and 10-year cardiovascular disease risk in the Hoorn Study. </a:t>
            </a:r>
            <a:r>
              <a:rPr lang="en-US" sz="1000" i="1" dirty="0" smtClean="0">
                <a:latin typeface="Arial" pitchFamily="34" charset="0"/>
              </a:rPr>
              <a:t>Circulation.</a:t>
            </a:r>
            <a:r>
              <a:rPr lang="en-US" sz="1000" dirty="0" smtClean="0">
                <a:latin typeface="Arial" pitchFamily="34" charset="0"/>
              </a:rPr>
              <a:t> 2005;112(5):666-673.</a:t>
            </a:r>
          </a:p>
          <a:p>
            <a:pPr eaLnBrk="1" hangingPunct="1">
              <a:defRPr/>
            </a:pPr>
            <a:endParaRPr lang="en-US" sz="1000"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DC753C40-2C69-4003-86EA-15E16E532C05}"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defRPr/>
            </a:pPr>
            <a:r>
              <a:rPr lang="en-US" sz="1000" b="1" u="sng" dirty="0" smtClean="0"/>
              <a:t>KEY POINT</a:t>
            </a:r>
          </a:p>
          <a:p>
            <a:pPr marL="223545" indent="-223545">
              <a:buFont typeface="Wingdings" pitchFamily="2" charset="2"/>
              <a:buChar char="§"/>
              <a:defRPr/>
            </a:pPr>
            <a:r>
              <a:rPr lang="en-US" sz="1000" dirty="0" smtClean="0"/>
              <a:t>In men and women, the relationship between HbA1c and cardiovascular disease (806 events) and between HbA1c and all-cause mortality (521 deaths) was continuous and significant throughout the entire distribution. An increase in HbA1c of 1 percentage point was associated with a relative risk from any death of 1.24 (95% confidence interval, 1.14 to 1.34; p</a:t>
            </a:r>
            <a:r>
              <a:rPr lang="en-US" sz="1000" dirty="0" smtClean="0">
                <a:sym typeface="Symbol" pitchFamily="18" charset="2"/>
              </a:rPr>
              <a:t></a:t>
            </a:r>
            <a:r>
              <a:rPr lang="en-US" sz="1000" dirty="0" smtClean="0"/>
              <a:t>.001) in men and with a relative risk of 1.28 (95% confidence interval 1.06 to 1.32; p</a:t>
            </a:r>
            <a:r>
              <a:rPr lang="en-US" sz="1000" dirty="0" smtClean="0">
                <a:sym typeface="Symbol" pitchFamily="18" charset="2"/>
              </a:rPr>
              <a:t></a:t>
            </a:r>
            <a:r>
              <a:rPr lang="en-US" sz="1000" dirty="0" smtClean="0"/>
              <a:t>.001) in women.</a:t>
            </a:r>
          </a:p>
          <a:p>
            <a:pPr eaLnBrk="1" hangingPunct="1">
              <a:defRPr/>
            </a:pPr>
            <a:r>
              <a:rPr lang="en-US" sz="1000" b="1" u="sng" dirty="0" smtClean="0"/>
              <a:t/>
            </a:r>
            <a:br>
              <a:rPr lang="en-US" sz="1000" b="1" u="sng" dirty="0" smtClean="0"/>
            </a:br>
            <a:r>
              <a:rPr lang="en-US" sz="1000" b="1" u="sng" dirty="0" smtClean="0"/>
              <a:t>BACKGROUND</a:t>
            </a:r>
          </a:p>
          <a:p>
            <a:pPr marL="223545" indent="-223545">
              <a:buFont typeface="Wingdings" pitchFamily="2" charset="2"/>
              <a:buChar char="§"/>
              <a:tabLst>
                <a:tab pos="223545" algn="l"/>
              </a:tabLst>
              <a:defRPr/>
            </a:pPr>
            <a:r>
              <a:rPr lang="en-US" sz="1000" dirty="0" smtClean="0"/>
              <a:t>This study, which was conducted in the United Kingdom, examined the relationship between HbA1c, cardiovascular disease, and total mortality. 4662 men and 5570 women 45 to 79 years of age were evaluated. HbA1c and cardiovascular disease risk factors were assessed from 1995 to 1997, and cardiovascular disease events and mortality were assessed during the follow-up period to 2003.</a:t>
            </a:r>
            <a:endParaRPr lang="en-US" sz="1000" dirty="0" smtClean="0">
              <a:solidFill>
                <a:srgbClr val="3F3F3F"/>
              </a:solidFill>
            </a:endParaRPr>
          </a:p>
          <a:p>
            <a:pPr>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a:t>
            </a:r>
          </a:p>
          <a:p>
            <a:pPr>
              <a:buClr>
                <a:srgbClr val="3F3F3F"/>
              </a:buClr>
              <a:defRPr/>
            </a:pPr>
            <a:r>
              <a:rPr lang="en-US" sz="1000" dirty="0" err="1" smtClean="0">
                <a:latin typeface="Arial" pitchFamily="34" charset="0"/>
              </a:rPr>
              <a:t>Khaw</a:t>
            </a:r>
            <a:r>
              <a:rPr lang="en-US" sz="1000" dirty="0" smtClean="0">
                <a:latin typeface="Arial" pitchFamily="34" charset="0"/>
              </a:rPr>
              <a:t> KT, Wareham N, Bingham S, et al. Association of hemoglobin A1c with cardiovascular disease and mortality in adults: the European prospective investigation into cancer in Norfolk. </a:t>
            </a:r>
            <a:r>
              <a:rPr lang="en-US" sz="1000" i="1" dirty="0" smtClean="0">
                <a:latin typeface="Arial" pitchFamily="34" charset="0"/>
              </a:rPr>
              <a:t>Ann Intern Med.</a:t>
            </a:r>
            <a:r>
              <a:rPr lang="en-US" sz="1000" dirty="0" smtClean="0">
                <a:latin typeface="Arial" pitchFamily="34" charset="0"/>
              </a:rPr>
              <a:t> 2004;141(6):413-420.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208F05DE-60AF-41A6-9116-23B86B63BDC7}" type="slidenum">
              <a:rPr lang="en-US"/>
              <a:pPr/>
              <a:t>27</a:t>
            </a:fld>
            <a:endParaRPr lang="en-US"/>
          </a:p>
        </p:txBody>
      </p:sp>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p:txBody>
          <a:bodyPr/>
          <a:lstStyle/>
          <a:p>
            <a:endParaRPr lang="en-US" smtClean="0">
              <a:latin typeface="Arial" pitchFamily="34" charset="0"/>
            </a:endParaRPr>
          </a:p>
        </p:txBody>
      </p:sp>
      <p:sp>
        <p:nvSpPr>
          <p:cNvPr id="67588" name="Slide Number Placeholder 3"/>
          <p:cNvSpPr txBox="1">
            <a:spLocks noGrp="1"/>
          </p:cNvSpPr>
          <p:nvPr/>
        </p:nvSpPr>
        <p:spPr bwMode="auto">
          <a:xfrm>
            <a:off x="3884027" y="8685561"/>
            <a:ext cx="2972421" cy="456891"/>
          </a:xfrm>
          <a:prstGeom prst="rect">
            <a:avLst/>
          </a:prstGeom>
          <a:noFill/>
          <a:ln w="9525">
            <a:noFill/>
            <a:miter lim="800000"/>
            <a:headEnd/>
            <a:tailEnd/>
          </a:ln>
        </p:spPr>
        <p:txBody>
          <a:bodyPr lIns="91435" tIns="45717" rIns="91435" bIns="45717" anchor="b"/>
          <a:lstStyle/>
          <a:p>
            <a:pPr algn="r" defTabSz="914802"/>
            <a:fld id="{1700C85A-A560-4207-ADAA-B19E6DEDDFC8}" type="slidenum">
              <a:rPr lang="en-US" sz="1200"/>
              <a:pPr algn="r" defTabSz="914802"/>
              <a:t>27</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76D42E40-4F4B-4429-8557-FF31BCF4350E}" type="slidenum">
              <a:rPr lang="en-US"/>
              <a:pPr/>
              <a:t>28</a:t>
            </a:fld>
            <a:endParaRPr lang="en-US"/>
          </a:p>
        </p:txBody>
      </p:sp>
      <p:sp>
        <p:nvSpPr>
          <p:cNvPr id="68611"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altLang="ja-JP" sz="1000" dirty="0" smtClean="0"/>
              <a:t>Type 2 diabetes frequently goes undiagnosed for many years because the </a:t>
            </a:r>
            <a:r>
              <a:rPr lang="en-US" altLang="ja-JP" sz="1000" dirty="0" err="1" smtClean="0"/>
              <a:t>hyperglycaemia</a:t>
            </a:r>
            <a:r>
              <a:rPr lang="en-US" altLang="ja-JP" sz="1000" dirty="0" smtClean="0"/>
              <a:t> develops gradually, and at earlier stages it is often not severe enough for the patient to notice any of the classic symptoms of diabetes. As a result, 50% of patients newly presenting with type 2 diabetes already have one or more complications at diagnosis.</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The United Kingdom Prospective Diabetes Study (UKPDS) was a </a:t>
            </a:r>
            <a:r>
              <a:rPr lang="en-US" sz="1000" dirty="0" err="1" smtClean="0"/>
              <a:t>randomised</a:t>
            </a:r>
            <a:r>
              <a:rPr lang="en-US" sz="1000" dirty="0" smtClean="0"/>
              <a:t>, prospective, 20-year interventional trial (1977-1997) that compared intensive glucose therapy (either sulfonylurea or insulin or, in overweight patients, </a:t>
            </a:r>
            <a:r>
              <a:rPr lang="en-US" sz="1000" dirty="0" err="1" smtClean="0"/>
              <a:t>metformin</a:t>
            </a:r>
            <a:r>
              <a:rPr lang="en-US" sz="1000" dirty="0" smtClean="0"/>
              <a:t>) to conventional dietary therapy in patients with type 2 diabetes.</a:t>
            </a:r>
            <a:r>
              <a:rPr lang="en-US" sz="1000" baseline="30000" dirty="0" smtClean="0"/>
              <a:t>1,2</a:t>
            </a:r>
            <a:r>
              <a:rPr lang="en-US" sz="1000" dirty="0" smtClean="0"/>
              <a:t> </a:t>
            </a:r>
          </a:p>
          <a:p>
            <a:pPr marL="223545" indent="-223545">
              <a:lnSpc>
                <a:spcPct val="95000"/>
              </a:lnSpc>
              <a:buFont typeface="Wingdings" pitchFamily="2" charset="2"/>
              <a:buChar char="§"/>
              <a:defRPr/>
            </a:pPr>
            <a:r>
              <a:rPr lang="en-US" sz="1000" dirty="0" smtClean="0"/>
              <a:t>5102 patients with newly diagnosed type 2 diabetes were recruited between 1977 and 1991 and were followed up for a median of 10.0 years.</a:t>
            </a:r>
            <a:r>
              <a:rPr lang="en-US" sz="1000" baseline="30000" dirty="0" smtClean="0"/>
              <a:t>2</a:t>
            </a:r>
            <a:r>
              <a:rPr lang="en-US" sz="1000" dirty="0" smtClean="0"/>
              <a:t> Type 2 diabetes accounts for 90-95% of those with diabetes.</a:t>
            </a:r>
            <a:r>
              <a:rPr lang="en-US" sz="1000" baseline="30000" dirty="0" smtClean="0"/>
              <a:t>3</a:t>
            </a:r>
            <a:r>
              <a:rPr lang="en-US" sz="1000" dirty="0" smtClean="0"/>
              <a:t> </a:t>
            </a:r>
          </a:p>
          <a:p>
            <a:pPr marL="223545" indent="-223545">
              <a:lnSpc>
                <a:spcPct val="95000"/>
              </a:lnSpc>
              <a:buFont typeface="Wingdings" pitchFamily="2" charset="2"/>
              <a:buChar char="§"/>
              <a:defRPr/>
            </a:pPr>
            <a:r>
              <a:rPr lang="en-US" sz="1000" dirty="0" smtClean="0"/>
              <a:t>At least initially and often throughout their lifetime, these people do not require insulin therapy. </a:t>
            </a:r>
            <a:r>
              <a:rPr lang="en-US" altLang="ja-JP" sz="1000" dirty="0" smtClean="0"/>
              <a:t>Most patients with this form of diabetes are obese; patients who are not obese by traditional weight criteria may have an increased percentage of body fat distributed predominately in the abdominal region.  </a:t>
            </a:r>
          </a:p>
          <a:p>
            <a:pPr>
              <a:lnSpc>
                <a:spcPct val="95000"/>
              </a:lnSpc>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REFERENCES</a:t>
            </a:r>
          </a:p>
          <a:p>
            <a:pPr marL="220483" indent="-220483">
              <a:lnSpc>
                <a:spcPct val="95000"/>
              </a:lnSpc>
              <a:buClr>
                <a:srgbClr val="3F3F3F"/>
              </a:buClr>
              <a:buFont typeface="+mj-lt"/>
              <a:buAutoNum type="arabicPeriod"/>
              <a:defRPr/>
            </a:pPr>
            <a:r>
              <a:rPr lang="en-US" sz="1000" dirty="0" smtClean="0">
                <a:latin typeface="Arial" pitchFamily="34" charset="0"/>
              </a:rPr>
              <a:t>UK Prospective Diabetes Study Group 6. Complications in newly diagnosed type 2 diabetic patients and their association with different clinical and biochemical risk factors. </a:t>
            </a:r>
            <a:r>
              <a:rPr lang="en-US" sz="1000" i="1" dirty="0" smtClean="0">
                <a:latin typeface="Arial" pitchFamily="34" charset="0"/>
              </a:rPr>
              <a:t>Diabetes Res.</a:t>
            </a:r>
            <a:r>
              <a:rPr lang="en-US" sz="1000" dirty="0" smtClean="0">
                <a:latin typeface="Arial" pitchFamily="34" charset="0"/>
              </a:rPr>
              <a:t> 1990;13(1):1-11. </a:t>
            </a:r>
          </a:p>
          <a:p>
            <a:pPr marL="220483" indent="-220483">
              <a:lnSpc>
                <a:spcPct val="95000"/>
              </a:lnSpc>
              <a:buClr>
                <a:srgbClr val="3F3F3F"/>
              </a:buClr>
              <a:buFont typeface="+mj-lt"/>
              <a:buAutoNum type="arabicPeriod"/>
              <a:defRPr/>
            </a:pPr>
            <a:r>
              <a:rPr lang="en-US" sz="1000" dirty="0" smtClean="0">
                <a:latin typeface="Arial" pitchFamily="34" charset="0"/>
              </a:rPr>
              <a:t>Holman RR, Paul SK, Bethel MA, et al. 10-year follow-up of intensive glucose control in type 2 diabetes. </a:t>
            </a:r>
            <a:r>
              <a:rPr lang="en-US" sz="1000" i="1" dirty="0" smtClean="0">
                <a:latin typeface="Arial" pitchFamily="34" charset="0"/>
              </a:rPr>
              <a:t>N </a:t>
            </a:r>
            <a:r>
              <a:rPr lang="en-US" sz="1000" i="1" dirty="0" err="1" smtClean="0">
                <a:latin typeface="Arial" pitchFamily="34" charset="0"/>
              </a:rPr>
              <a:t>Engl</a:t>
            </a:r>
            <a:r>
              <a:rPr lang="en-US" sz="1000" i="1" dirty="0" smtClean="0">
                <a:latin typeface="Arial" pitchFamily="34" charset="0"/>
              </a:rPr>
              <a:t> J Med.</a:t>
            </a:r>
            <a:r>
              <a:rPr lang="en-US" sz="1000" dirty="0" smtClean="0">
                <a:latin typeface="Arial" pitchFamily="34" charset="0"/>
              </a:rPr>
              <a:t> 2008;359(15):1577-1589.</a:t>
            </a:r>
          </a:p>
          <a:p>
            <a:pPr marL="220483" indent="-220483">
              <a:lnSpc>
                <a:spcPct val="95000"/>
              </a:lnSpc>
              <a:buClr>
                <a:srgbClr val="3F3F3F"/>
              </a:buClr>
              <a:buFont typeface="+mj-lt"/>
              <a:buAutoNum type="arabicPeriod"/>
              <a:defRPr/>
            </a:pPr>
            <a:r>
              <a:rPr lang="en-US" sz="1000" dirty="0" smtClean="0">
                <a:latin typeface="Arial" pitchFamily="34" charset="0"/>
              </a:rPr>
              <a:t>American Diabetes Association. Diagnosis and classification of diabetes mellitus. </a:t>
            </a:r>
            <a:r>
              <a:rPr lang="en-US" sz="1000" i="1" dirty="0" smtClean="0">
                <a:latin typeface="Arial" pitchFamily="34" charset="0"/>
              </a:rPr>
              <a:t>Diabetes Care.</a:t>
            </a:r>
            <a:r>
              <a:rPr lang="en-US" sz="1000" dirty="0" smtClean="0">
                <a:latin typeface="Arial" pitchFamily="34" charset="0"/>
              </a:rPr>
              <a:t> 2005;28(</a:t>
            </a:r>
            <a:r>
              <a:rPr lang="en-US" sz="1000" dirty="0" err="1" smtClean="0">
                <a:latin typeface="Arial" pitchFamily="34" charset="0"/>
              </a:rPr>
              <a:t>suppl</a:t>
            </a:r>
            <a:r>
              <a:rPr lang="en-US" sz="1000" dirty="0" smtClean="0">
                <a:latin typeface="Arial" pitchFamily="34" charset="0"/>
              </a:rPr>
              <a:t> 1):S37-S42. </a:t>
            </a:r>
          </a:p>
          <a:p>
            <a:pPr>
              <a:buClr>
                <a:srgbClr val="3F3F3F"/>
              </a:buClr>
              <a:defRPr/>
            </a:pPr>
            <a:endParaRPr lang="en-US" sz="1000" dirty="0" smtClean="0">
              <a:latin typeface="Arial" pitchFamily="34" charset="0"/>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3C225EEA-9803-4797-A9A3-8DA9535725E2}" type="slidenum">
              <a:rPr lang="en-US"/>
              <a:pPr/>
              <a:t>29</a:t>
            </a:fld>
            <a:endParaRPr lang="en-US"/>
          </a:p>
        </p:txBody>
      </p:sp>
      <p:sp>
        <p:nvSpPr>
          <p:cNvPr id="69635" name="Rectangle 2"/>
          <p:cNvSpPr>
            <a:spLocks noGrp="1" noRot="1" noChangeAspect="1" noChangeArrowheads="1" noTextEdit="1"/>
          </p:cNvSpPr>
          <p:nvPr>
            <p:ph type="sldImg"/>
          </p:nvPr>
        </p:nvSpPr>
        <p:spPr>
          <a:xfrm>
            <a:off x="1146175" y="684213"/>
            <a:ext cx="4572000" cy="3429000"/>
          </a:xfrm>
          <a:ln/>
        </p:spPr>
      </p:sp>
      <p:sp>
        <p:nvSpPr>
          <p:cNvPr id="6" name="Rectangle 3"/>
          <p:cNvSpPr>
            <a:spLocks noGrp="1" noChangeArrowheads="1"/>
          </p:cNvSpPr>
          <p:nvPr>
            <p:ph type="body" idx="3"/>
          </p:nvPr>
        </p:nvSpPr>
        <p:spPr>
          <a:xfrm>
            <a:off x="456579" y="4203390"/>
            <a:ext cx="5839239" cy="4051610"/>
          </a:xfrm>
        </p:spPr>
        <p:txBody>
          <a:bodyPr lIns="90319" tIns="45161" rIns="90319" bIns="45161">
            <a:normAutofit lnSpcReduction="10000"/>
          </a:bodyPr>
          <a:lstStyle/>
          <a:p>
            <a:pPr>
              <a:lnSpc>
                <a:spcPct val="95000"/>
              </a:lnSpc>
              <a:spcBef>
                <a:spcPts val="348"/>
              </a:spcBef>
              <a:defRPr/>
            </a:pPr>
            <a:r>
              <a:rPr lang="en-US" sz="900" b="1" u="sng" dirty="0" smtClean="0"/>
              <a:t>KEY POINT</a:t>
            </a:r>
          </a:p>
          <a:p>
            <a:pPr marL="223545" indent="-223545">
              <a:lnSpc>
                <a:spcPct val="95000"/>
              </a:lnSpc>
              <a:spcBef>
                <a:spcPts val="348"/>
              </a:spcBef>
              <a:buFont typeface="Wingdings" pitchFamily="2" charset="2"/>
              <a:buChar char="§"/>
              <a:defRPr/>
            </a:pPr>
            <a:r>
              <a:rPr lang="en-US" sz="900" dirty="0" smtClean="0"/>
              <a:t>Improvement of </a:t>
            </a:r>
            <a:r>
              <a:rPr lang="en-US" sz="900" dirty="0" err="1" smtClean="0"/>
              <a:t>glycaemic</a:t>
            </a:r>
            <a:r>
              <a:rPr lang="en-US" sz="900" dirty="0" smtClean="0"/>
              <a:t> control reduced </a:t>
            </a:r>
            <a:r>
              <a:rPr lang="en-US" sz="900" dirty="0" err="1" smtClean="0"/>
              <a:t>microvascular</a:t>
            </a:r>
            <a:r>
              <a:rPr lang="en-US" sz="900" dirty="0" smtClean="0"/>
              <a:t> complications independent of the type of diabetes and </a:t>
            </a:r>
            <a:r>
              <a:rPr lang="en-US" sz="900" dirty="0" err="1" smtClean="0"/>
              <a:t>hypoglycaemic</a:t>
            </a:r>
            <a:r>
              <a:rPr lang="en-US" sz="900" dirty="0" smtClean="0"/>
              <a:t> agent used. It should be noted that the impact of intensive control was similar across all diabetic </a:t>
            </a:r>
            <a:r>
              <a:rPr lang="en-US" sz="900" dirty="0" err="1" smtClean="0"/>
              <a:t>microvascular</a:t>
            </a:r>
            <a:r>
              <a:rPr lang="en-US" sz="900" dirty="0" smtClean="0"/>
              <a:t> complications, including diabetic retinopathy, suggesting a common underlying pathogenic mechanism.</a:t>
            </a:r>
          </a:p>
          <a:p>
            <a:pPr>
              <a:lnSpc>
                <a:spcPct val="95000"/>
              </a:lnSpc>
              <a:spcBef>
                <a:spcPts val="348"/>
              </a:spcBef>
              <a:defRPr/>
            </a:pPr>
            <a:r>
              <a:rPr lang="en-US" sz="900" b="1" u="sng" dirty="0" smtClean="0"/>
              <a:t/>
            </a:r>
            <a:br>
              <a:rPr lang="en-US" sz="900" b="1" u="sng" dirty="0" smtClean="0"/>
            </a:br>
            <a:r>
              <a:rPr lang="en-US" sz="900" b="1" u="sng" dirty="0" smtClean="0"/>
              <a:t>BACKGROUND</a:t>
            </a:r>
          </a:p>
          <a:p>
            <a:pPr marL="223545" indent="-223545">
              <a:lnSpc>
                <a:spcPct val="95000"/>
              </a:lnSpc>
              <a:spcBef>
                <a:spcPts val="348"/>
              </a:spcBef>
              <a:buFont typeface="Wingdings" pitchFamily="2" charset="2"/>
              <a:buChar char="§"/>
              <a:defRPr/>
            </a:pPr>
            <a:r>
              <a:rPr lang="en-US" sz="900" dirty="0" smtClean="0"/>
              <a:t>The Diabetes Control and Complications Trial (DCCT)</a:t>
            </a:r>
            <a:r>
              <a:rPr lang="en-US" sz="900" baseline="30000" dirty="0" smtClean="0"/>
              <a:t>1</a:t>
            </a:r>
            <a:r>
              <a:rPr lang="en-US" sz="900" dirty="0" smtClean="0"/>
              <a:t> Research Group examined whether intensive treatment with the goal of maintaining blood glucose concentrations close to the normal range could decrease the frequency and severity of </a:t>
            </a:r>
            <a:r>
              <a:rPr lang="en-US" sz="900" dirty="0" err="1" smtClean="0"/>
              <a:t>microvascular</a:t>
            </a:r>
            <a:r>
              <a:rPr lang="en-US" sz="900" dirty="0" smtClean="0"/>
              <a:t> and neurologic complications. 1441 patients with type 1 diabetes were recruited at 29 </a:t>
            </a:r>
            <a:r>
              <a:rPr lang="en-US" sz="900" dirty="0" err="1" smtClean="0"/>
              <a:t>centres</a:t>
            </a:r>
            <a:r>
              <a:rPr lang="en-US" sz="900" dirty="0" smtClean="0"/>
              <a:t> from 1983 through 1989. In June 1993, after an average follow-up of 6.5 years (range, 3-9 years), the independent data monitoring committee determined that the study results warranted terminating the trial. </a:t>
            </a:r>
          </a:p>
          <a:p>
            <a:pPr marL="223545" indent="-223545">
              <a:lnSpc>
                <a:spcPct val="95000"/>
              </a:lnSpc>
              <a:spcBef>
                <a:spcPts val="348"/>
              </a:spcBef>
              <a:buFont typeface="Wingdings" pitchFamily="2" charset="2"/>
              <a:buChar char="§"/>
              <a:defRPr/>
            </a:pPr>
            <a:r>
              <a:rPr lang="en-US" sz="900" dirty="0" smtClean="0"/>
              <a:t>The Ohkubo study</a:t>
            </a:r>
            <a:r>
              <a:rPr lang="en-US" sz="900" baseline="30000" dirty="0" smtClean="0"/>
              <a:t>2</a:t>
            </a:r>
            <a:r>
              <a:rPr lang="en-US" sz="900" dirty="0" smtClean="0"/>
              <a:t> examined whether intensive </a:t>
            </a:r>
            <a:r>
              <a:rPr lang="en-US" sz="900" dirty="0" err="1" smtClean="0"/>
              <a:t>glycaemic</a:t>
            </a:r>
            <a:r>
              <a:rPr lang="en-US" sz="900" dirty="0" smtClean="0"/>
              <a:t> control could decrease the frequency or severity of diabetic </a:t>
            </a:r>
            <a:r>
              <a:rPr lang="en-US" sz="900" dirty="0" err="1" smtClean="0"/>
              <a:t>microvascular</a:t>
            </a:r>
            <a:r>
              <a:rPr lang="en-US" sz="900" dirty="0" smtClean="0"/>
              <a:t> complications in Japanese patients with type 2 diabetes. A total of 110 patients were randomly assigned to multiple insulin injection treatment or conventional insulin injection treatment. </a:t>
            </a:r>
          </a:p>
          <a:p>
            <a:pPr marL="223545" indent="-223545">
              <a:lnSpc>
                <a:spcPct val="95000"/>
              </a:lnSpc>
              <a:spcBef>
                <a:spcPts val="348"/>
              </a:spcBef>
              <a:buFont typeface="Wingdings" pitchFamily="2" charset="2"/>
              <a:buChar char="§"/>
              <a:defRPr/>
            </a:pPr>
            <a:r>
              <a:rPr lang="en-US" sz="900" dirty="0" smtClean="0"/>
              <a:t>The United Kingdom Prospective Diabetes Study (UKPDS)</a:t>
            </a:r>
            <a:r>
              <a:rPr lang="en-US" sz="900" baseline="30000" dirty="0" smtClean="0"/>
              <a:t>3</a:t>
            </a:r>
            <a:r>
              <a:rPr lang="en-US" sz="900" dirty="0" smtClean="0"/>
              <a:t> was a </a:t>
            </a:r>
            <a:r>
              <a:rPr lang="en-US" sz="900" dirty="0" err="1" smtClean="0"/>
              <a:t>randomised</a:t>
            </a:r>
            <a:r>
              <a:rPr lang="en-US" sz="900" dirty="0" smtClean="0"/>
              <a:t> interventional trial that compared intensive glucose therapy (either sulfonylurea or insulin or, in overweight patients, </a:t>
            </a:r>
            <a:r>
              <a:rPr lang="en-US" sz="900" dirty="0" err="1" smtClean="0"/>
              <a:t>metformin</a:t>
            </a:r>
            <a:r>
              <a:rPr lang="en-US" sz="900" dirty="0" smtClean="0"/>
              <a:t>) to conventional dietary therapy in patients with type 2 diabetes. 3867 patients with newly diagnosed type 2 diabetes (median age 54) who after 3 months of diet treatment had a mean fasting plasma glucose concentration of 6.1 to 15.0 </a:t>
            </a:r>
            <a:r>
              <a:rPr lang="en-US" sz="900" dirty="0" err="1" smtClean="0"/>
              <a:t>mmol</a:t>
            </a:r>
            <a:r>
              <a:rPr lang="en-US" sz="900" dirty="0" smtClean="0"/>
              <a:t>/L were recruited.</a:t>
            </a:r>
          </a:p>
          <a:p>
            <a:pPr>
              <a:lnSpc>
                <a:spcPct val="95000"/>
              </a:lnSpc>
              <a:spcBef>
                <a:spcPts val="348"/>
              </a:spcBef>
              <a:defRPr/>
            </a:pPr>
            <a:r>
              <a:rPr lang="en-US" sz="900" b="1" u="sng" dirty="0" smtClean="0">
                <a:latin typeface="Arial" pitchFamily="34" charset="0"/>
              </a:rPr>
              <a:t/>
            </a:r>
            <a:br>
              <a:rPr lang="en-US" sz="900" b="1" u="sng" dirty="0" smtClean="0">
                <a:latin typeface="Arial" pitchFamily="34" charset="0"/>
              </a:rPr>
            </a:br>
            <a:r>
              <a:rPr lang="en-US" sz="900" b="1" u="sng" dirty="0" smtClean="0">
                <a:latin typeface="Arial" pitchFamily="34" charset="0"/>
              </a:rPr>
              <a:t>REFERENCES</a:t>
            </a:r>
          </a:p>
          <a:p>
            <a:pPr marL="220483" indent="-220483">
              <a:lnSpc>
                <a:spcPct val="95000"/>
              </a:lnSpc>
              <a:spcBef>
                <a:spcPts val="348"/>
              </a:spcBef>
              <a:buFont typeface="+mj-lt"/>
              <a:buAutoNum type="arabicPeriod"/>
              <a:defRPr/>
            </a:pPr>
            <a:r>
              <a:rPr lang="en-US" sz="900" dirty="0" smtClean="0">
                <a:latin typeface="Arial" pitchFamily="34" charset="0"/>
              </a:rPr>
              <a:t>Diabetes Control and Complications Trial Research Group. The effect of intensive treatment of diabetes on the development and progression of long-term complications in insulin-dependent diabetes mellitus. </a:t>
            </a:r>
            <a:br>
              <a:rPr lang="en-US" sz="900" dirty="0" smtClean="0">
                <a:latin typeface="Arial" pitchFamily="34" charset="0"/>
              </a:rPr>
            </a:br>
            <a:r>
              <a:rPr lang="en-US" sz="900" i="1" dirty="0" smtClean="0">
                <a:latin typeface="Arial" pitchFamily="34" charset="0"/>
              </a:rPr>
              <a:t>N </a:t>
            </a:r>
            <a:r>
              <a:rPr lang="en-US" sz="900" i="1" dirty="0" err="1" smtClean="0">
                <a:latin typeface="Arial" pitchFamily="34" charset="0"/>
              </a:rPr>
              <a:t>Engl</a:t>
            </a:r>
            <a:r>
              <a:rPr lang="en-US" sz="900" i="1" dirty="0" smtClean="0">
                <a:latin typeface="Arial" pitchFamily="34" charset="0"/>
              </a:rPr>
              <a:t> J Med.</a:t>
            </a:r>
            <a:r>
              <a:rPr lang="en-US" sz="900" dirty="0" smtClean="0">
                <a:latin typeface="Arial" pitchFamily="34" charset="0"/>
              </a:rPr>
              <a:t> 1993;329(14):977-986. </a:t>
            </a:r>
          </a:p>
          <a:p>
            <a:pPr marL="220483" indent="-220483">
              <a:lnSpc>
                <a:spcPct val="95000"/>
              </a:lnSpc>
              <a:spcBef>
                <a:spcPts val="348"/>
              </a:spcBef>
              <a:buFont typeface="+mj-lt"/>
              <a:buAutoNum type="arabicPeriod"/>
              <a:defRPr/>
            </a:pPr>
            <a:r>
              <a:rPr lang="en-US" sz="900" dirty="0" smtClean="0">
                <a:latin typeface="Arial" pitchFamily="34" charset="0"/>
              </a:rPr>
              <a:t>Ohkubo Y, </a:t>
            </a:r>
            <a:r>
              <a:rPr lang="en-US" sz="900" dirty="0" err="1" smtClean="0">
                <a:latin typeface="Arial" pitchFamily="34" charset="0"/>
              </a:rPr>
              <a:t>Kishikawa</a:t>
            </a:r>
            <a:r>
              <a:rPr lang="en-US" sz="900" dirty="0" smtClean="0">
                <a:latin typeface="Arial" pitchFamily="34" charset="0"/>
              </a:rPr>
              <a:t> H, Araki E, et al. Intensive insulin therapy prevents the progression of diabetic </a:t>
            </a:r>
            <a:r>
              <a:rPr lang="en-US" sz="900" dirty="0" err="1" smtClean="0">
                <a:latin typeface="Arial" pitchFamily="34" charset="0"/>
              </a:rPr>
              <a:t>microvascular</a:t>
            </a:r>
            <a:r>
              <a:rPr lang="en-US" sz="900" dirty="0" smtClean="0"/>
              <a:t> </a:t>
            </a:r>
            <a:r>
              <a:rPr lang="en-US" sz="900" dirty="0" smtClean="0">
                <a:latin typeface="Arial" pitchFamily="34" charset="0"/>
              </a:rPr>
              <a:t>complications in Japanese patients with non-insulin-dependent diabetes mellitus: a randomized prospective 6-year study. </a:t>
            </a:r>
            <a:r>
              <a:rPr lang="en-US" sz="900" i="1" dirty="0" smtClean="0">
                <a:latin typeface="Arial" pitchFamily="34" charset="0"/>
              </a:rPr>
              <a:t>Diabetes Res </a:t>
            </a:r>
            <a:r>
              <a:rPr lang="en-US" sz="900" i="1" dirty="0" err="1" smtClean="0">
                <a:latin typeface="Arial" pitchFamily="34" charset="0"/>
              </a:rPr>
              <a:t>Clin</a:t>
            </a:r>
            <a:r>
              <a:rPr lang="en-US" sz="900" i="1" dirty="0" smtClean="0">
                <a:latin typeface="Arial" pitchFamily="34" charset="0"/>
              </a:rPr>
              <a:t> </a:t>
            </a:r>
            <a:r>
              <a:rPr lang="en-US" sz="900" i="1" dirty="0" err="1" smtClean="0">
                <a:latin typeface="Arial" pitchFamily="34" charset="0"/>
              </a:rPr>
              <a:t>Pract</a:t>
            </a:r>
            <a:r>
              <a:rPr lang="en-US" sz="900" i="1" dirty="0" smtClean="0">
                <a:latin typeface="Arial" pitchFamily="34" charset="0"/>
              </a:rPr>
              <a:t>. </a:t>
            </a:r>
            <a:r>
              <a:rPr lang="en-US" sz="900" dirty="0" smtClean="0">
                <a:latin typeface="Arial" pitchFamily="34" charset="0"/>
              </a:rPr>
              <a:t>1995;28(2):103-117. </a:t>
            </a:r>
          </a:p>
          <a:p>
            <a:pPr marL="220483" indent="-220483">
              <a:lnSpc>
                <a:spcPct val="95000"/>
              </a:lnSpc>
              <a:spcBef>
                <a:spcPts val="348"/>
              </a:spcBef>
              <a:buFont typeface="+mj-lt"/>
              <a:buAutoNum type="arabicPeriod"/>
              <a:defRPr/>
            </a:pPr>
            <a:r>
              <a:rPr lang="en-US" sz="900" dirty="0" smtClean="0">
                <a:latin typeface="Arial" pitchFamily="34" charset="0"/>
              </a:rPr>
              <a:t>UK Prospective Diabetes Study Group. Intensive blood-glucose control with </a:t>
            </a:r>
            <a:r>
              <a:rPr lang="en-US" sz="900" dirty="0" err="1" smtClean="0">
                <a:latin typeface="Arial" pitchFamily="34" charset="0"/>
              </a:rPr>
              <a:t>sulphonylureas</a:t>
            </a:r>
            <a:r>
              <a:rPr lang="en-US" sz="900" dirty="0" smtClean="0">
                <a:latin typeface="Arial" pitchFamily="34" charset="0"/>
              </a:rPr>
              <a:t> or insulin compared with conventional treatment and risk of complications in patients with type 2 diabetes (UKPDS 33). </a:t>
            </a:r>
            <a:r>
              <a:rPr lang="en-US" sz="900" i="1" dirty="0" smtClean="0">
                <a:latin typeface="Arial" pitchFamily="34" charset="0"/>
              </a:rPr>
              <a:t>Lancet</a:t>
            </a:r>
            <a:r>
              <a:rPr lang="en-US" sz="900" dirty="0" smtClean="0">
                <a:latin typeface="Arial" pitchFamily="34" charset="0"/>
              </a:rPr>
              <a:t> .1998;352(9131):837-853.</a:t>
            </a:r>
          </a:p>
          <a:p>
            <a:pPr eaLnBrk="1" hangingPunct="1">
              <a:defRPr/>
            </a:pPr>
            <a:endParaRPr lang="en-US" sz="900" dirty="0" smtClean="0">
              <a:latin typeface="Arial" pitchFamily="34" charset="0"/>
            </a:endParaRPr>
          </a:p>
          <a:p>
            <a:pPr eaLnBrk="1" hangingPunct="1">
              <a:defRPr/>
            </a:pPr>
            <a:endParaRPr lang="en-US" sz="900" dirty="0" smtClean="0">
              <a:latin typeface="Arial" pitchFamily="34" charset="0"/>
            </a:endParaRPr>
          </a:p>
          <a:p>
            <a:pPr eaLnBrk="1" hangingPunct="1">
              <a:defRPr/>
            </a:pPr>
            <a:endParaRPr lang="en-US" sz="900"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28C8447-08E3-4EA5-A855-ADCA7B20B92C}" type="slidenum">
              <a:rPr lang="en-US"/>
              <a:pPr/>
              <a:t>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DC6E44E6-E41A-4CC9-8E27-7D67329E7B00}" type="slidenum">
              <a:rPr lang="en-US"/>
              <a:pPr/>
              <a:t>30</a:t>
            </a:fld>
            <a:endParaRPr lang="en-US"/>
          </a:p>
        </p:txBody>
      </p:sp>
      <p:sp>
        <p:nvSpPr>
          <p:cNvPr id="13517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tabLst>
                <a:tab pos="223545" algn="l"/>
              </a:tabLst>
              <a:defRPr/>
            </a:pPr>
            <a:r>
              <a:rPr lang="en-US" sz="1000" dirty="0" smtClean="0"/>
              <a:t>This figure represents the incidence rates and 95% confidence intervals for </a:t>
            </a:r>
            <a:r>
              <a:rPr lang="en-US" sz="1000" dirty="0" err="1" smtClean="0"/>
              <a:t>microvascular</a:t>
            </a:r>
            <a:r>
              <a:rPr lang="en-US" sz="1000" dirty="0" smtClean="0"/>
              <a:t> complications by category of updated mean HbA1c concentration, adjusted for age, sex, and ethnic group, expressed for white men age 50-54 years at diagnosis and with a mean duration of diabetes of 10 years. The risk of </a:t>
            </a:r>
            <a:r>
              <a:rPr lang="en-US" sz="1000" dirty="0" err="1" smtClean="0"/>
              <a:t>microvascular</a:t>
            </a:r>
            <a:r>
              <a:rPr lang="en-US" sz="1000" dirty="0" smtClean="0"/>
              <a:t> complications of type 2 diabetes was strongly associated with </a:t>
            </a:r>
            <a:r>
              <a:rPr lang="en-US" sz="1000" dirty="0" err="1" smtClean="0"/>
              <a:t>hyperglycaemia</a:t>
            </a:r>
            <a:r>
              <a:rPr lang="en-US" sz="1000" dirty="0" smtClean="0"/>
              <a:t>.</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This prospective observational study was conducted to determine the relation between exposure to </a:t>
            </a:r>
            <a:r>
              <a:rPr lang="en-US" sz="1000" dirty="0" err="1" smtClean="0"/>
              <a:t>glycaemia</a:t>
            </a:r>
            <a:r>
              <a:rPr lang="en-US" sz="1000" dirty="0" smtClean="0"/>
              <a:t> over time and the risk of </a:t>
            </a:r>
            <a:r>
              <a:rPr lang="en-US" sz="1000" dirty="0" err="1" smtClean="0"/>
              <a:t>macrovascular</a:t>
            </a:r>
            <a:r>
              <a:rPr lang="en-US" sz="1000" dirty="0" smtClean="0"/>
              <a:t> complications in patients (N=3642) with type 2 diabetes. Participants were white, Asian Indian, and Afro-Caribbean patients from the United Kingdom Prospective Diabetes Study (UKPDS). </a:t>
            </a:r>
            <a:endParaRPr lang="en-US" altLang="ja-JP" sz="1000" dirty="0" smtClean="0"/>
          </a:p>
          <a:p>
            <a:pPr>
              <a:lnSpc>
                <a:spcPct val="95000"/>
              </a:lnSpc>
              <a:buClr>
                <a:srgbClr val="3F3F3F"/>
              </a:buClr>
              <a:defRPr/>
            </a:pPr>
            <a:r>
              <a:rPr lang="en-US" sz="1000" b="1" dirty="0" smtClean="0">
                <a:latin typeface="Arial" pitchFamily="34" charset="0"/>
              </a:rPr>
              <a:t/>
            </a:r>
            <a:br>
              <a:rPr lang="en-US" sz="1000" b="1" dirty="0" smtClean="0">
                <a:latin typeface="Arial" pitchFamily="34" charset="0"/>
              </a:rPr>
            </a:br>
            <a:r>
              <a:rPr lang="en-US" sz="1000" b="1" u="sng" dirty="0" smtClean="0">
                <a:latin typeface="Arial" pitchFamily="34" charset="0"/>
              </a:rPr>
              <a:t>REFERENCE</a:t>
            </a:r>
          </a:p>
          <a:p>
            <a:pPr>
              <a:lnSpc>
                <a:spcPct val="95000"/>
              </a:lnSpc>
              <a:buClr>
                <a:srgbClr val="3F3F3F"/>
              </a:buClr>
              <a:defRPr/>
            </a:pPr>
            <a:r>
              <a:rPr lang="en-US" sz="1000" dirty="0" smtClean="0">
                <a:latin typeface="Arial" pitchFamily="34" charset="0"/>
              </a:rPr>
              <a:t>Stratton IM, Adler AI, Neil HA, et al. Association of </a:t>
            </a:r>
            <a:r>
              <a:rPr lang="en-US" sz="1000" dirty="0" err="1" smtClean="0">
                <a:latin typeface="Arial" pitchFamily="34" charset="0"/>
              </a:rPr>
              <a:t>glycaemia</a:t>
            </a:r>
            <a:r>
              <a:rPr lang="en-US" sz="1000" dirty="0" smtClean="0">
                <a:latin typeface="Arial" pitchFamily="34" charset="0"/>
              </a:rPr>
              <a:t> with </a:t>
            </a:r>
            <a:r>
              <a:rPr lang="en-US" sz="1000" dirty="0" err="1" smtClean="0">
                <a:latin typeface="Arial" pitchFamily="34" charset="0"/>
              </a:rPr>
              <a:t>macrovascular</a:t>
            </a:r>
            <a:r>
              <a:rPr lang="en-US" sz="1000" dirty="0" smtClean="0">
                <a:latin typeface="Arial" pitchFamily="34" charset="0"/>
              </a:rPr>
              <a:t> and </a:t>
            </a:r>
            <a:r>
              <a:rPr lang="en-US" sz="1000" dirty="0" err="1" smtClean="0">
                <a:latin typeface="Arial" pitchFamily="34" charset="0"/>
              </a:rPr>
              <a:t>microvascular</a:t>
            </a:r>
            <a:r>
              <a:rPr lang="en-US" sz="1000" dirty="0" smtClean="0">
                <a:latin typeface="Arial" pitchFamily="34" charset="0"/>
              </a:rPr>
              <a:t> complications of type 2 diabetes (UKPDS 35): prospective observational study. </a:t>
            </a:r>
            <a:r>
              <a:rPr lang="en-US" sz="1000" i="1" dirty="0" smtClean="0">
                <a:latin typeface="Arial" pitchFamily="34" charset="0"/>
              </a:rPr>
              <a:t>BMJ</a:t>
            </a:r>
            <a:r>
              <a:rPr lang="en-US" dirty="0" smtClean="0"/>
              <a:t>. </a:t>
            </a:r>
            <a:r>
              <a:rPr lang="en-US" sz="1000" dirty="0" smtClean="0">
                <a:latin typeface="Arial" pitchFamily="34" charset="0"/>
              </a:rPr>
              <a:t>2000;321(7258):405-412.</a:t>
            </a:r>
          </a:p>
          <a:p>
            <a:pPr>
              <a:defRPr/>
            </a:pPr>
            <a:endParaRPr lang="en-US" sz="1000"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2794642B-E63E-4426-A582-86DCD118781A}" type="slidenum">
              <a:rPr lang="en-US"/>
              <a:pPr/>
              <a:t>31</a:t>
            </a:fld>
            <a:endParaRPr lang="en-US"/>
          </a:p>
        </p:txBody>
      </p:sp>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A5488D5E-9F2F-4AB5-9625-1C57BB755787}" type="slidenum">
              <a:rPr lang="en-US"/>
              <a:pPr/>
              <a:t>32</a:t>
            </a:fld>
            <a:endParaRPr lang="en-US"/>
          </a:p>
        </p:txBody>
      </p:sp>
      <p:sp>
        <p:nvSpPr>
          <p:cNvPr id="71683"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POINTS</a:t>
            </a:r>
          </a:p>
          <a:p>
            <a:pPr marL="223545" indent="-223545">
              <a:lnSpc>
                <a:spcPct val="95000"/>
              </a:lnSpc>
              <a:buFont typeface="Wingdings" pitchFamily="2" charset="2"/>
              <a:buChar char="§"/>
              <a:defRPr/>
            </a:pPr>
            <a:r>
              <a:rPr lang="en-US" sz="1000" dirty="0" smtClean="0"/>
              <a:t>The failure to control elevated blood glucose concentrations, the hallmark of diabetes mellitus, can lead to multiple organ-system complications.</a:t>
            </a:r>
            <a:r>
              <a:rPr lang="en-US" sz="1000" baseline="30000" dirty="0" smtClean="0"/>
              <a:t>1</a:t>
            </a:r>
            <a:r>
              <a:rPr lang="en-US" sz="1000" dirty="0" smtClean="0"/>
              <a:t> Diabetes is known to increase the risk of coronary events two-fold (men) to four-fold (women).</a:t>
            </a:r>
            <a:r>
              <a:rPr lang="en-US" sz="1000" baseline="30000" dirty="0" smtClean="0"/>
              <a:t>2</a:t>
            </a:r>
            <a:r>
              <a:rPr lang="en-US" sz="1000" dirty="0" smtClean="0"/>
              <a:t> Diabetes is the most common single cause of end-stage renal disease (ESRD) in Europe and the United States. Diabetic nephropathy represents 40% of new cases of ESRD in the US.</a:t>
            </a:r>
            <a:r>
              <a:rPr lang="en-US" sz="1000" baseline="30000" dirty="0" smtClean="0"/>
              <a:t>3 </a:t>
            </a:r>
          </a:p>
          <a:p>
            <a:pPr marL="223545" indent="-223545">
              <a:lnSpc>
                <a:spcPct val="95000"/>
              </a:lnSpc>
              <a:buFont typeface="Wingdings" pitchFamily="2" charset="2"/>
              <a:buChar char="§"/>
              <a:defRPr/>
            </a:pPr>
            <a:r>
              <a:rPr lang="en-US" sz="1000" dirty="0" smtClean="0"/>
              <a:t>Diabetes ranks as the leading cause of new cases of blindness in adult Americans 20 to 74 years of age.</a:t>
            </a:r>
            <a:r>
              <a:rPr lang="en-US" sz="1000" baseline="30000" dirty="0" smtClean="0"/>
              <a:t>4 </a:t>
            </a:r>
            <a:r>
              <a:rPr lang="en-US" sz="1000" dirty="0" smtClean="0"/>
              <a:t>Retinopathy is observed within the first two decades of disease in more than 60% of patients with type 2 diabetes and in nearly all with type 1 disease.</a:t>
            </a:r>
            <a:r>
              <a:rPr lang="en-US" sz="1000" baseline="30000" dirty="0" smtClean="0"/>
              <a:t>4</a:t>
            </a:r>
            <a:r>
              <a:rPr lang="en-US" sz="1000" dirty="0" smtClean="0"/>
              <a:t> 2% of patients become blind and approximately 10% develop severe visual handicaps after 15 years of diabetes.</a:t>
            </a:r>
            <a:r>
              <a:rPr lang="en-US" sz="1000" baseline="30000" dirty="0" smtClean="0"/>
              <a:t>1</a:t>
            </a:r>
            <a:r>
              <a:rPr lang="en-US" sz="1000" dirty="0" smtClean="0"/>
              <a:t> Diabetes is the leading cause of </a:t>
            </a:r>
            <a:r>
              <a:rPr lang="en-US" sz="1000" dirty="0" err="1" smtClean="0"/>
              <a:t>nontraumatic</a:t>
            </a:r>
            <a:r>
              <a:rPr lang="en-US" sz="1000" dirty="0" smtClean="0"/>
              <a:t> amputation of the lower limb.</a:t>
            </a:r>
            <a:r>
              <a:rPr lang="en-US" sz="1000" baseline="30000" dirty="0" smtClean="0"/>
              <a:t>1</a:t>
            </a:r>
          </a:p>
          <a:p>
            <a:pPr>
              <a:lnSpc>
                <a:spcPct val="95000"/>
              </a:lnSpc>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REFERENCES</a:t>
            </a:r>
          </a:p>
          <a:p>
            <a:pPr marL="220483" indent="-220483">
              <a:lnSpc>
                <a:spcPct val="95000"/>
              </a:lnSpc>
              <a:buFont typeface="+mj-lt"/>
              <a:buAutoNum type="arabicPeriod"/>
              <a:defRPr/>
            </a:pPr>
            <a:r>
              <a:rPr lang="en-US" sz="1000" dirty="0" smtClean="0">
                <a:latin typeface="Arial" pitchFamily="34" charset="0"/>
              </a:rPr>
              <a:t>American Diabetes Association. Complications of diabetes in the United States. Available at: http://www.diabetes.org/diabetes-statistics/complications.jsp. Accessed March 3, 2009. </a:t>
            </a:r>
            <a:endParaRPr lang="en-US" sz="1000" dirty="0" smtClean="0"/>
          </a:p>
          <a:p>
            <a:pPr marL="220483" indent="-220483">
              <a:lnSpc>
                <a:spcPct val="95000"/>
              </a:lnSpc>
              <a:buFont typeface="+mj-lt"/>
              <a:buAutoNum type="arabicPeriod"/>
              <a:defRPr/>
            </a:pPr>
            <a:r>
              <a:rPr lang="en-US" sz="1000" dirty="0" err="1" smtClean="0">
                <a:latin typeface="Arial" pitchFamily="34" charset="0"/>
              </a:rPr>
              <a:t>Arauz</a:t>
            </a:r>
            <a:r>
              <a:rPr lang="en-US" sz="1000" dirty="0" smtClean="0">
                <a:latin typeface="Arial" pitchFamily="34" charset="0"/>
              </a:rPr>
              <a:t>-Pacheco C, Parrott MA, </a:t>
            </a:r>
            <a:r>
              <a:rPr lang="en-US" sz="1000" dirty="0" err="1" smtClean="0">
                <a:latin typeface="Arial" pitchFamily="34" charset="0"/>
              </a:rPr>
              <a:t>Raskin</a:t>
            </a:r>
            <a:r>
              <a:rPr lang="en-US" sz="1000" dirty="0" smtClean="0">
                <a:latin typeface="Arial" pitchFamily="34" charset="0"/>
              </a:rPr>
              <a:t> P. Hypertension management in adults with diabetes. </a:t>
            </a:r>
            <a:r>
              <a:rPr lang="en-US" sz="1000" i="1" dirty="0" smtClean="0">
                <a:latin typeface="Arial" pitchFamily="34" charset="0"/>
              </a:rPr>
              <a:t>Diabetes Care.</a:t>
            </a:r>
            <a:r>
              <a:rPr lang="en-US" sz="1000" dirty="0" smtClean="0">
                <a:latin typeface="Arial" pitchFamily="34" charset="0"/>
              </a:rPr>
              <a:t> 2004;27(</a:t>
            </a:r>
            <a:r>
              <a:rPr lang="en-US" sz="1000" dirty="0" err="1" smtClean="0">
                <a:latin typeface="Arial" pitchFamily="34" charset="0"/>
              </a:rPr>
              <a:t>suppl</a:t>
            </a:r>
            <a:r>
              <a:rPr lang="en-US" sz="1000" dirty="0" smtClean="0">
                <a:latin typeface="Arial" pitchFamily="34" charset="0"/>
              </a:rPr>
              <a:t> 1):S65-S67. </a:t>
            </a:r>
          </a:p>
          <a:p>
            <a:pPr marL="220483" indent="-220483">
              <a:lnSpc>
                <a:spcPct val="95000"/>
              </a:lnSpc>
              <a:buFont typeface="+mj-lt"/>
              <a:buAutoNum type="arabicPeriod"/>
              <a:defRPr/>
            </a:pPr>
            <a:r>
              <a:rPr lang="en-US" sz="1000" dirty="0" err="1" smtClean="0">
                <a:latin typeface="Arial" pitchFamily="34" charset="0"/>
              </a:rPr>
              <a:t>Molitch</a:t>
            </a:r>
            <a:r>
              <a:rPr lang="en-US" sz="1000" dirty="0" smtClean="0">
                <a:latin typeface="Arial" pitchFamily="34" charset="0"/>
              </a:rPr>
              <a:t> ME, </a:t>
            </a:r>
            <a:r>
              <a:rPr lang="en-US" sz="1000" dirty="0" err="1" smtClean="0">
                <a:latin typeface="Arial" pitchFamily="34" charset="0"/>
              </a:rPr>
              <a:t>DeFronzo</a:t>
            </a:r>
            <a:r>
              <a:rPr lang="en-US" sz="1000" dirty="0" smtClean="0">
                <a:latin typeface="Arial" pitchFamily="34" charset="0"/>
              </a:rPr>
              <a:t> RA, Franz MJ, et al. Nephropathy in diabetes. </a:t>
            </a:r>
            <a:r>
              <a:rPr lang="en-US" sz="1000" i="1" dirty="0" smtClean="0">
                <a:latin typeface="Arial" pitchFamily="34" charset="0"/>
              </a:rPr>
              <a:t>Diabetes Care.</a:t>
            </a:r>
            <a:r>
              <a:rPr lang="en-US" sz="1000" dirty="0" smtClean="0">
                <a:latin typeface="Arial" pitchFamily="34" charset="0"/>
              </a:rPr>
              <a:t> 2004;27(</a:t>
            </a:r>
            <a:r>
              <a:rPr lang="en-US" sz="1000" dirty="0" err="1" smtClean="0">
                <a:latin typeface="Arial" pitchFamily="34" charset="0"/>
              </a:rPr>
              <a:t>suppl</a:t>
            </a:r>
            <a:r>
              <a:rPr lang="en-US" sz="1000" dirty="0" smtClean="0">
                <a:latin typeface="Arial" pitchFamily="34" charset="0"/>
              </a:rPr>
              <a:t> 1):S79-S83. </a:t>
            </a:r>
          </a:p>
          <a:p>
            <a:pPr marL="220483" indent="-220483">
              <a:lnSpc>
                <a:spcPct val="95000"/>
              </a:lnSpc>
              <a:buFont typeface="+mj-lt"/>
              <a:buAutoNum type="arabicPeriod"/>
              <a:defRPr/>
            </a:pPr>
            <a:r>
              <a:rPr lang="en-US" sz="1000" dirty="0" smtClean="0">
                <a:latin typeface="Arial" pitchFamily="34" charset="0"/>
              </a:rPr>
              <a:t>Fong DS, Aiello L, Gardner TW, et al. Retinopathy in diabetes. </a:t>
            </a:r>
            <a:r>
              <a:rPr lang="en-US" sz="1000" i="1" dirty="0" smtClean="0">
                <a:latin typeface="Arial" pitchFamily="34" charset="0"/>
              </a:rPr>
              <a:t>Diabetes Care.</a:t>
            </a:r>
            <a:r>
              <a:rPr lang="en-US" sz="1000" dirty="0" smtClean="0">
                <a:latin typeface="Arial" pitchFamily="34" charset="0"/>
              </a:rPr>
              <a:t> 2004;27(</a:t>
            </a:r>
            <a:r>
              <a:rPr lang="en-US" sz="1000" dirty="0" err="1" smtClean="0">
                <a:latin typeface="Arial" pitchFamily="34" charset="0"/>
              </a:rPr>
              <a:t>suppl</a:t>
            </a:r>
            <a:r>
              <a:rPr lang="en-US" sz="1000" dirty="0" smtClean="0">
                <a:latin typeface="Arial" pitchFamily="34" charset="0"/>
              </a:rPr>
              <a:t> 1):S84-S87.</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638BE73E-66F2-44AE-AE56-C23C84B47FD2}" type="slidenum">
              <a:rPr lang="en-US"/>
              <a:pPr/>
              <a:t>33</a:t>
            </a:fld>
            <a:endParaRPr lang="en-US"/>
          </a:p>
        </p:txBody>
      </p:sp>
      <p:sp>
        <p:nvSpPr>
          <p:cNvPr id="72707" name="Rectangle 2"/>
          <p:cNvSpPr>
            <a:spLocks noGrp="1" noRot="1" noChangeAspect="1" noChangeArrowheads="1" noTextEdit="1"/>
          </p:cNvSpPr>
          <p:nvPr>
            <p:ph type="sldImg"/>
          </p:nvPr>
        </p:nvSpPr>
        <p:spPr>
          <a:xfrm>
            <a:off x="1147763" y="685800"/>
            <a:ext cx="4570412" cy="3427413"/>
          </a:xfrm>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POINTS</a:t>
            </a:r>
          </a:p>
          <a:p>
            <a:pPr marL="223545" indent="-223545">
              <a:lnSpc>
                <a:spcPct val="95000"/>
              </a:lnSpc>
              <a:buFont typeface="Wingdings" pitchFamily="2" charset="2"/>
              <a:buChar char="§"/>
              <a:tabLst>
                <a:tab pos="223545" algn="l"/>
              </a:tabLst>
              <a:defRPr/>
            </a:pPr>
            <a:r>
              <a:rPr lang="en-US" sz="1000" dirty="0" smtClean="0"/>
              <a:t>The Multiple Risk Factor Intervention Trial (MRFIT) (N=347,978 men) found that not only does the risk for cardiovascular mortality increase for systolic blood pressure above 120 mm Hg, but also that diabetes greatly raises this risk. </a:t>
            </a:r>
          </a:p>
          <a:p>
            <a:pPr marL="223545" indent="-223545">
              <a:lnSpc>
                <a:spcPct val="95000"/>
              </a:lnSpc>
              <a:buFont typeface="Wingdings" pitchFamily="2" charset="2"/>
              <a:buChar char="§"/>
              <a:defRPr/>
            </a:pPr>
            <a:r>
              <a:rPr lang="en-US" sz="1000" dirty="0" smtClean="0"/>
              <a:t>The increase in risk has been shown for each 19 mm Hg incremental increase in systolic blood pressure. At a systolic blood pressure below 120 mm Hg, the age-adjusted cardiovascular disease (CVD) death rate for individuals without diabetes was 12 per 10,000 person-years. </a:t>
            </a:r>
          </a:p>
          <a:p>
            <a:pPr marL="223545" indent="-223545">
              <a:lnSpc>
                <a:spcPct val="95000"/>
              </a:lnSpc>
              <a:buFont typeface="Wingdings" pitchFamily="2" charset="2"/>
              <a:buChar char="§"/>
              <a:defRPr/>
            </a:pPr>
            <a:r>
              <a:rPr lang="en-US" sz="1000" dirty="0" smtClean="0"/>
              <a:t>This rose to 129 per 10,000 person-years at 200 mm Hg or higher, an increase by a factor of 10. For individuals with diabetes, however, the respective rates were 54 and 243, an increase by a factor of 4.5. The relative risk for individuals with diabetes </a:t>
            </a:r>
            <a:r>
              <a:rPr lang="en-US" sz="1000" dirty="0" err="1" smtClean="0"/>
              <a:t>vs</a:t>
            </a:r>
            <a:r>
              <a:rPr lang="en-US" sz="1000" dirty="0" smtClean="0"/>
              <a:t> those without diabetes ranged from 4.4 to 1.9 for systolic blood pressure from less than 120 to 200 mm Hg or more.</a:t>
            </a:r>
          </a:p>
          <a:p>
            <a:pPr eaLnBrk="1" hangingPunct="1">
              <a:lnSpc>
                <a:spcPct val="95000"/>
              </a:lnSpc>
              <a:defRPr/>
            </a:pPr>
            <a:r>
              <a:rPr lang="en-US" sz="1000" b="1" u="sng" dirty="0" smtClean="0"/>
              <a:t/>
            </a:r>
            <a:br>
              <a:rPr lang="en-US" sz="1000" b="1" u="sng" dirty="0" smtClean="0"/>
            </a:br>
            <a:r>
              <a:rPr lang="en-US" sz="1000" b="1" u="sng" dirty="0" smtClean="0"/>
              <a:t>REFERENCE</a:t>
            </a:r>
          </a:p>
          <a:p>
            <a:pPr>
              <a:lnSpc>
                <a:spcPct val="95000"/>
              </a:lnSpc>
              <a:buClr>
                <a:srgbClr val="3F3F3F"/>
              </a:buClr>
              <a:defRPr/>
            </a:pPr>
            <a:r>
              <a:rPr lang="en-US" sz="1000" dirty="0" err="1" smtClean="0">
                <a:latin typeface="Arial" pitchFamily="34" charset="0"/>
              </a:rPr>
              <a:t>Stamler</a:t>
            </a:r>
            <a:r>
              <a:rPr lang="en-US" sz="1000" dirty="0" smtClean="0">
                <a:latin typeface="Arial" pitchFamily="34" charset="0"/>
              </a:rPr>
              <a:t> J, </a:t>
            </a:r>
            <a:r>
              <a:rPr lang="en-US" sz="1000" dirty="0" err="1" smtClean="0">
                <a:latin typeface="Arial" pitchFamily="34" charset="0"/>
              </a:rPr>
              <a:t>Vaccaro</a:t>
            </a:r>
            <a:r>
              <a:rPr lang="en-US" sz="1000" dirty="0" smtClean="0">
                <a:latin typeface="Arial" pitchFamily="34" charset="0"/>
              </a:rPr>
              <a:t> O, </a:t>
            </a:r>
            <a:r>
              <a:rPr lang="en-US" sz="1000" dirty="0" err="1" smtClean="0">
                <a:latin typeface="Arial" pitchFamily="34" charset="0"/>
              </a:rPr>
              <a:t>Neaton</a:t>
            </a:r>
            <a:r>
              <a:rPr lang="en-US" sz="1000" dirty="0" smtClean="0">
                <a:latin typeface="Arial" pitchFamily="34" charset="0"/>
              </a:rPr>
              <a:t> JD, Wentworth D. Diabetes, other risk factors, and 12-yr cardiovascular mortality for men screened in the Multiple Risk Factor Intervention Trial. </a:t>
            </a:r>
            <a:r>
              <a:rPr lang="en-US" sz="1000" i="1" dirty="0" smtClean="0">
                <a:latin typeface="Arial" pitchFamily="34" charset="0"/>
              </a:rPr>
              <a:t>Diabetes Care.</a:t>
            </a:r>
            <a:r>
              <a:rPr lang="en-US" sz="1000" dirty="0" smtClean="0">
                <a:latin typeface="Arial" pitchFamily="34" charset="0"/>
              </a:rPr>
              <a:t> 1993;16(2):434-444.</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E647C851-4064-4B62-A319-90D1F29D2AA3}" type="slidenum">
              <a:rPr lang="en-US"/>
              <a:pPr/>
              <a:t>34</a:t>
            </a:fld>
            <a:endParaRPr lang="en-US"/>
          </a:p>
        </p:txBody>
      </p:sp>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5"/>
          </p:nvPr>
        </p:nvSpPr>
        <p:spPr>
          <a:ln/>
        </p:spPr>
        <p:txBody>
          <a:bodyPr/>
          <a:lstStyle/>
          <a:p>
            <a:fld id="{970DBA88-14A1-43DE-9808-EC4E25B3EF37}" type="slidenum">
              <a:rPr lang="en-US"/>
              <a:pPr/>
              <a:t>35</a:t>
            </a:fld>
            <a:endParaRPr lang="en-US"/>
          </a:p>
        </p:txBody>
      </p:sp>
      <p:sp>
        <p:nvSpPr>
          <p:cNvPr id="74755" name="Rectangle 2"/>
          <p:cNvSpPr>
            <a:spLocks noChangeArrowheads="1"/>
          </p:cNvSpPr>
          <p:nvPr/>
        </p:nvSpPr>
        <p:spPr bwMode="auto">
          <a:xfrm>
            <a:off x="3885579" y="0"/>
            <a:ext cx="2972421" cy="456891"/>
          </a:xfrm>
          <a:prstGeom prst="rect">
            <a:avLst/>
          </a:prstGeom>
          <a:noFill/>
          <a:ln w="12700">
            <a:noFill/>
            <a:miter lim="800000"/>
            <a:headEnd/>
            <a:tailEnd/>
          </a:ln>
        </p:spPr>
        <p:txBody>
          <a:bodyPr wrap="none" lIns="91435" tIns="45717" rIns="91435" bIns="45717" anchor="ctr"/>
          <a:lstStyle/>
          <a:p>
            <a:pPr defTabSz="914802"/>
            <a:endParaRPr lang="en-US" sz="2400" dirty="0"/>
          </a:p>
        </p:txBody>
      </p:sp>
      <p:sp>
        <p:nvSpPr>
          <p:cNvPr id="74757" name="Rectangle 4"/>
          <p:cNvSpPr>
            <a:spLocks noChangeArrowheads="1"/>
          </p:cNvSpPr>
          <p:nvPr/>
        </p:nvSpPr>
        <p:spPr bwMode="auto">
          <a:xfrm>
            <a:off x="1" y="8687110"/>
            <a:ext cx="2972421" cy="456890"/>
          </a:xfrm>
          <a:prstGeom prst="rect">
            <a:avLst/>
          </a:prstGeom>
          <a:noFill/>
          <a:ln w="12700">
            <a:noFill/>
            <a:miter lim="800000"/>
            <a:headEnd/>
            <a:tailEnd/>
          </a:ln>
        </p:spPr>
        <p:txBody>
          <a:bodyPr wrap="none" lIns="91435" tIns="45717" rIns="91435" bIns="45717" anchor="ctr"/>
          <a:lstStyle/>
          <a:p>
            <a:pPr defTabSz="914802"/>
            <a:endParaRPr lang="en-US" sz="2400" dirty="0"/>
          </a:p>
        </p:txBody>
      </p:sp>
      <p:sp>
        <p:nvSpPr>
          <p:cNvPr id="74758" name="Rectangle 5"/>
          <p:cNvSpPr>
            <a:spLocks noChangeArrowheads="1"/>
          </p:cNvSpPr>
          <p:nvPr/>
        </p:nvSpPr>
        <p:spPr bwMode="auto">
          <a:xfrm>
            <a:off x="1" y="0"/>
            <a:ext cx="2972421" cy="456891"/>
          </a:xfrm>
          <a:prstGeom prst="rect">
            <a:avLst/>
          </a:prstGeom>
          <a:noFill/>
          <a:ln w="12700">
            <a:noFill/>
            <a:miter lim="800000"/>
            <a:headEnd/>
            <a:tailEnd/>
          </a:ln>
        </p:spPr>
        <p:txBody>
          <a:bodyPr wrap="none" lIns="91435" tIns="45717" rIns="91435" bIns="45717" anchor="ctr"/>
          <a:lstStyle/>
          <a:p>
            <a:pPr defTabSz="914802"/>
            <a:endParaRPr lang="en-US" sz="2400" dirty="0"/>
          </a:p>
        </p:txBody>
      </p:sp>
      <p:sp>
        <p:nvSpPr>
          <p:cNvPr id="74759" name="Rectangle 6"/>
          <p:cNvSpPr>
            <a:spLocks noGrp="1" noRot="1" noChangeAspect="1" noChangeArrowheads="1" noTextEdit="1"/>
          </p:cNvSpPr>
          <p:nvPr>
            <p:ph type="sldImg"/>
          </p:nvPr>
        </p:nvSpPr>
        <p:spPr>
          <a:xfrm>
            <a:off x="1144588" y="685800"/>
            <a:ext cx="4572000" cy="3429000"/>
          </a:xfrm>
          <a:ln/>
        </p:spPr>
      </p:sp>
      <p:sp>
        <p:nvSpPr>
          <p:cNvPr id="9" name="Rectangle 7"/>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sz="1000" dirty="0" smtClean="0"/>
              <a:t>These data demonstrate a strong association of baseline </a:t>
            </a:r>
            <a:r>
              <a:rPr lang="en-US" sz="1000" dirty="0" err="1" smtClean="0"/>
              <a:t>glycaemic</a:t>
            </a:r>
            <a:r>
              <a:rPr lang="en-US" sz="1000" dirty="0" smtClean="0"/>
              <a:t> control in 1992 with subsequent healthcare charges in 1993-1995. Lower baseline levels of HbA1c were associated with significantly lower subsequent charges for care, and, after adjusting for age, sex, and </a:t>
            </a:r>
            <a:r>
              <a:rPr lang="en-US" sz="1000" dirty="0" err="1" smtClean="0"/>
              <a:t>comorbidity</a:t>
            </a:r>
            <a:r>
              <a:rPr lang="en-US" sz="1000" dirty="0" smtClean="0"/>
              <a:t>, higher baseline levels of HbA1c were associated with significantly higher subsequent charges for care. Cost differentials were greater for those with more chronic conditions and higher initial levels of HbA1c.</a:t>
            </a:r>
          </a:p>
          <a:p>
            <a:pPr eaLnBrk="1" hangingPunct="1">
              <a:lnSpc>
                <a:spcPct val="95000"/>
              </a:lnSpc>
              <a:defRPr/>
            </a:pPr>
            <a:r>
              <a:rPr lang="en-US" sz="1000" b="1" u="sng" dirty="0" smtClean="0"/>
              <a:t/>
            </a:r>
            <a:br>
              <a:rPr lang="en-US" sz="1000" b="1" u="sng" dirty="0" smtClean="0"/>
            </a:br>
            <a:r>
              <a:rPr lang="en-US" sz="1000" b="1" u="sng" dirty="0" smtClean="0"/>
              <a:t>BACKGROUND </a:t>
            </a:r>
          </a:p>
          <a:p>
            <a:pPr marL="223545" indent="-223545">
              <a:lnSpc>
                <a:spcPct val="95000"/>
              </a:lnSpc>
              <a:buFont typeface="Wingdings" pitchFamily="2" charset="2"/>
              <a:buChar char="§"/>
              <a:defRPr/>
            </a:pPr>
            <a:r>
              <a:rPr lang="en-US" sz="1000" dirty="0" smtClean="0"/>
              <a:t>This study, conducted in 1992, tested the hypothesis that the level of </a:t>
            </a:r>
            <a:r>
              <a:rPr lang="en-US" sz="1000" dirty="0" err="1" smtClean="0"/>
              <a:t>glycaemic</a:t>
            </a:r>
            <a:r>
              <a:rPr lang="en-US" sz="1000" dirty="0" smtClean="0"/>
              <a:t> control is related to medical care costs in adults with diabetes. Using regression analysis, the relationship between the level of </a:t>
            </a:r>
            <a:r>
              <a:rPr lang="en-US" sz="1000" dirty="0" err="1" smtClean="0"/>
              <a:t>glycaemic</a:t>
            </a:r>
            <a:r>
              <a:rPr lang="en-US" sz="1000" dirty="0" smtClean="0"/>
              <a:t> control and medical care charges was assessed in 3017 US adults with diabetes enrolled in a large health maintenance </a:t>
            </a:r>
            <a:r>
              <a:rPr lang="en-US" sz="1000" dirty="0" err="1" smtClean="0"/>
              <a:t>organisation</a:t>
            </a:r>
            <a:r>
              <a:rPr lang="en-US" sz="1000" dirty="0" smtClean="0"/>
              <a:t> (HMO) over a 4-year period. The mean age of subjects was 59.7 years and the mean HbA1c level was 8.3%.</a:t>
            </a:r>
          </a:p>
          <a:p>
            <a:pPr eaLnBrk="1" hangingPunct="1">
              <a:lnSpc>
                <a:spcPct val="95000"/>
              </a:lnSpc>
              <a:defRPr/>
            </a:pPr>
            <a:r>
              <a:rPr lang="en-US" sz="1000" b="1" u="sng" dirty="0" smtClean="0"/>
              <a:t/>
            </a:r>
            <a:br>
              <a:rPr lang="en-US" sz="1000" b="1" u="sng" dirty="0" smtClean="0"/>
            </a:br>
            <a:r>
              <a:rPr lang="en-US" sz="1000" b="1" u="sng" dirty="0" smtClean="0"/>
              <a:t>REFERENCE</a:t>
            </a:r>
          </a:p>
          <a:p>
            <a:pPr>
              <a:lnSpc>
                <a:spcPct val="95000"/>
              </a:lnSpc>
              <a:buClr>
                <a:srgbClr val="3F3F3F"/>
              </a:buClr>
              <a:defRPr/>
            </a:pPr>
            <a:r>
              <a:rPr lang="en-US" sz="1000" dirty="0" smtClean="0">
                <a:latin typeface="Arial" pitchFamily="34" charset="0"/>
              </a:rPr>
              <a:t>Gilmer TP, O'Connor PJ, Manning WG, et al. The cost to health plans of poor </a:t>
            </a:r>
            <a:r>
              <a:rPr lang="en-US" sz="1000" dirty="0" err="1" smtClean="0">
                <a:latin typeface="Arial" pitchFamily="34" charset="0"/>
              </a:rPr>
              <a:t>glycemic</a:t>
            </a:r>
            <a:r>
              <a:rPr lang="en-US" sz="1000" dirty="0" smtClean="0">
                <a:latin typeface="Arial" pitchFamily="34" charset="0"/>
              </a:rPr>
              <a:t> control. </a:t>
            </a:r>
            <a:r>
              <a:rPr lang="en-US" sz="1000" i="1" dirty="0" smtClean="0">
                <a:latin typeface="Arial" pitchFamily="34" charset="0"/>
              </a:rPr>
              <a:t>Diabetes Care.</a:t>
            </a:r>
            <a:r>
              <a:rPr lang="en-US" sz="1000" dirty="0" smtClean="0">
                <a:latin typeface="Arial" pitchFamily="34" charset="0"/>
              </a:rPr>
              <a:t> 1997;20(12):1847-1853.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232E0B29-608B-4FF2-93E6-C43E856836B9}" type="slidenum">
              <a:rPr lang="en-US"/>
              <a:pPr/>
              <a:t>36</a:t>
            </a:fld>
            <a:endParaRPr lang="en-US"/>
          </a:p>
        </p:txBody>
      </p:sp>
      <p:sp>
        <p:nvSpPr>
          <p:cNvPr id="75779" name="Rectangle 2"/>
          <p:cNvSpPr>
            <a:spLocks noGrp="1" noRot="1" noChangeAspect="1" noChangeArrowheads="1" noTextEdit="1"/>
          </p:cNvSpPr>
          <p:nvPr>
            <p:ph type="sldImg"/>
          </p:nvPr>
        </p:nvSpPr>
        <p:spPr>
          <a:xfrm>
            <a:off x="1144588" y="685800"/>
            <a:ext cx="4572000" cy="3429000"/>
          </a:xfrm>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POINTS</a:t>
            </a:r>
          </a:p>
          <a:p>
            <a:pPr eaLnBrk="1" hangingPunct="1">
              <a:lnSpc>
                <a:spcPct val="95000"/>
              </a:lnSpc>
              <a:defRPr/>
            </a:pPr>
            <a:r>
              <a:rPr lang="en-US" sz="1000" dirty="0" smtClean="0"/>
              <a:t>Diabetes imposes a substantial cost burden to society:</a:t>
            </a:r>
          </a:p>
          <a:p>
            <a:pPr marL="220483" lvl="2" indent="-220483">
              <a:lnSpc>
                <a:spcPct val="95000"/>
              </a:lnSpc>
              <a:buFont typeface="Wingdings" pitchFamily="2" charset="2"/>
              <a:buChar char="§"/>
              <a:defRPr/>
            </a:pPr>
            <a:r>
              <a:rPr lang="en-US" sz="1000" dirty="0" smtClean="0"/>
              <a:t>The largest components of medical expenditures attributed to diabetes are hospital inpatient care (50% of the total cost), diabetes medications and supplies (12%), retail prescriptions to treat the complications of diabetes (11%), and physician office visits (9%).</a:t>
            </a:r>
          </a:p>
          <a:p>
            <a:pPr marL="220483" lvl="2" indent="-220483">
              <a:lnSpc>
                <a:spcPct val="95000"/>
              </a:lnSpc>
              <a:buFont typeface="Wingdings" pitchFamily="2" charset="2"/>
              <a:buChar char="§"/>
              <a:defRPr/>
            </a:pPr>
            <a:r>
              <a:rPr lang="en-US" sz="1000" dirty="0" smtClean="0"/>
              <a:t>People with diagnosed diabetes incur average expenditures of $11,744 per year, of which $6649 is attributed to diabetes.</a:t>
            </a:r>
          </a:p>
          <a:p>
            <a:pPr marL="220483" lvl="2" indent="-220483">
              <a:lnSpc>
                <a:spcPct val="95000"/>
              </a:lnSpc>
              <a:buFont typeface="Wingdings" pitchFamily="2" charset="2"/>
              <a:buChar char="§"/>
              <a:defRPr/>
            </a:pPr>
            <a:r>
              <a:rPr lang="en-US" sz="1000" dirty="0" smtClean="0"/>
              <a:t>People with diagnosed diabetes, on average, have medical expenditures that are ~2.3 times higher than that in the absence of diabetes.</a:t>
            </a:r>
          </a:p>
          <a:p>
            <a:pPr marL="220483" lvl="2" indent="-220483">
              <a:lnSpc>
                <a:spcPct val="95000"/>
              </a:lnSpc>
              <a:buFont typeface="Wingdings" pitchFamily="2" charset="2"/>
              <a:buChar char="§"/>
              <a:defRPr/>
            </a:pPr>
            <a:r>
              <a:rPr lang="en-US" sz="1000" dirty="0" smtClean="0"/>
              <a:t>~$1 in $5 healthcare dollars in the US is spent caring for patients with diagnosed diabetes.</a:t>
            </a:r>
            <a:endParaRPr lang="en-US" sz="1000" i="1" dirty="0" smtClean="0"/>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This study used a prevalence-based approach that combines demographics of the population in 2007 with diabetes prevalence rates and other epidemiological data, healthcare costs, and economic data into a Cost of Diabetes Model. Health resource use and associated medical costs were </a:t>
            </a:r>
            <a:r>
              <a:rPr lang="en-US" sz="1000" dirty="0" err="1" smtClean="0"/>
              <a:t>analysed</a:t>
            </a:r>
            <a:r>
              <a:rPr lang="en-US" sz="1000" dirty="0" smtClean="0"/>
              <a:t> by age, sex, type of medical condition, and health resource category.</a:t>
            </a:r>
            <a:endParaRPr lang="en-US" altLang="ja-JP" sz="1000" dirty="0" smtClean="0"/>
          </a:p>
          <a:p>
            <a:pPr>
              <a:lnSpc>
                <a:spcPct val="95000"/>
              </a:lnSpc>
              <a:buClr>
                <a:srgbClr val="3F3F3F"/>
              </a:buClr>
              <a:defRPr/>
            </a:pPr>
            <a:r>
              <a:rPr lang="en-US" sz="1000" b="1" u="sng" dirty="0" smtClean="0"/>
              <a:t/>
            </a:r>
            <a:br>
              <a:rPr lang="en-US" sz="1000" b="1" u="sng" dirty="0" smtClean="0"/>
            </a:br>
            <a:r>
              <a:rPr lang="en-US" sz="1000" b="1" u="sng" dirty="0" smtClean="0"/>
              <a:t>REFERENCE</a:t>
            </a:r>
            <a:endParaRPr lang="en-US" sz="1000" b="1" u="sng" dirty="0" smtClean="0">
              <a:latin typeface="Arial" pitchFamily="34" charset="0"/>
            </a:endParaRPr>
          </a:p>
          <a:p>
            <a:pPr>
              <a:lnSpc>
                <a:spcPct val="95000"/>
              </a:lnSpc>
              <a:buClr>
                <a:srgbClr val="3F3F3F"/>
              </a:buClr>
              <a:defRPr/>
            </a:pPr>
            <a:r>
              <a:rPr lang="en-US" sz="1000" dirty="0" smtClean="0">
                <a:latin typeface="Arial" pitchFamily="34" charset="0"/>
              </a:rPr>
              <a:t>American Diabetes Association. Economic costs of diabetes in the U.S. In 2007. </a:t>
            </a:r>
            <a:r>
              <a:rPr lang="en-US" sz="1000" i="1" dirty="0" smtClean="0">
                <a:latin typeface="Arial" pitchFamily="34" charset="0"/>
              </a:rPr>
              <a:t>Diabetes Care.</a:t>
            </a:r>
            <a:r>
              <a:rPr lang="en-US" sz="1000" dirty="0" smtClean="0">
                <a:latin typeface="Arial" pitchFamily="34" charset="0"/>
              </a:rPr>
              <a:t> 2008;31(3):596-615.</a:t>
            </a:r>
          </a:p>
          <a:p>
            <a:pPr eaLnBrk="1" hangingPunct="1">
              <a:defRPr/>
            </a:pPr>
            <a:endParaRPr lang="en-US" sz="1000" dirty="0" smtClean="0">
              <a:latin typeface="Arial" pitchFamily="34" charset="0"/>
            </a:endParaRPr>
          </a:p>
          <a:p>
            <a:pPr eaLnBrk="1" hangingPunct="1">
              <a:defRPr/>
            </a:pPr>
            <a:endParaRPr lang="en-US" sz="1000"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8C74E5B-9F27-4336-9134-CFEA2FB1232C}" type="slidenum">
              <a:rPr lang="en-US"/>
              <a:pPr/>
              <a:t>37</a:t>
            </a:fld>
            <a:endParaRPr lang="en-US"/>
          </a:p>
        </p:txBody>
      </p:sp>
      <p:sp>
        <p:nvSpPr>
          <p:cNvPr id="76803"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altLang="ja-JP" sz="1000" dirty="0" smtClean="0"/>
              <a:t>The total direct medical costs of type 2 diabetes in the eight countries was estimated at 29 billion </a:t>
            </a:r>
            <a:r>
              <a:rPr lang="en-US" altLang="ja-JP" sz="1000" dirty="0" err="1" smtClean="0"/>
              <a:t>euros</a:t>
            </a:r>
            <a:r>
              <a:rPr lang="en-US" altLang="ja-JP" sz="1000" dirty="0" smtClean="0"/>
              <a:t> a year (1999 values). The estimated average yearly cost per patient was 2834 </a:t>
            </a:r>
            <a:r>
              <a:rPr lang="en-US" altLang="ja-JP" sz="1000" dirty="0" err="1" smtClean="0"/>
              <a:t>euros</a:t>
            </a:r>
            <a:r>
              <a:rPr lang="en-US" altLang="ja-JP" sz="1000" dirty="0" smtClean="0"/>
              <a:t> a year. Approximately 50% of the healthcare costs of diabetes are related to inpatient care for complications of diabetes. By preventing and reducing chronic complications with better treatments, more healthcare savings could be </a:t>
            </a:r>
            <a:r>
              <a:rPr lang="en-US" altLang="ja-JP" sz="1000" dirty="0" err="1" smtClean="0"/>
              <a:t>realised</a:t>
            </a:r>
            <a:r>
              <a:rPr lang="en-US" altLang="ja-JP" sz="1000" dirty="0" smtClean="0"/>
              <a:t>.</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The Cost of Diabetes in Europe-Type 2 study was the first coordinated attempt to measure total healthcare costs of type 2 diabetes in Europe. A bottom-up, prevalence-based design was used, which </a:t>
            </a:r>
            <a:r>
              <a:rPr lang="en-US" sz="1000" dirty="0" err="1" smtClean="0"/>
              <a:t>optimised</a:t>
            </a:r>
            <a:r>
              <a:rPr lang="en-US" sz="1000" dirty="0" smtClean="0"/>
              <a:t> the collection of data at the national level while maintaining maximum international comparability. The study evaluated more than 7000 patients in eight European countries. These results are reported in aggregate for the total study population.</a:t>
            </a:r>
          </a:p>
          <a:p>
            <a:pPr>
              <a:lnSpc>
                <a:spcPct val="95000"/>
              </a:lnSpc>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a:t>
            </a:r>
          </a:p>
          <a:p>
            <a:pPr marL="220483" indent="-220483">
              <a:lnSpc>
                <a:spcPct val="95000"/>
              </a:lnSpc>
              <a:buClr>
                <a:srgbClr val="3F3F3F"/>
              </a:buClr>
              <a:defRPr/>
            </a:pPr>
            <a:r>
              <a:rPr lang="en-US" sz="1000" dirty="0" err="1" smtClean="0">
                <a:latin typeface="Arial" pitchFamily="34" charset="0"/>
              </a:rPr>
              <a:t>Jönsson</a:t>
            </a:r>
            <a:r>
              <a:rPr lang="en-US" sz="1000" dirty="0" smtClean="0">
                <a:latin typeface="Arial" pitchFamily="34" charset="0"/>
              </a:rPr>
              <a:t> B. Revealing the cost of Type II diabetes in Europe. </a:t>
            </a:r>
            <a:r>
              <a:rPr lang="en-US" sz="1000" i="1" dirty="0" err="1" smtClean="0">
                <a:latin typeface="Arial" pitchFamily="34" charset="0"/>
              </a:rPr>
              <a:t>Diabetologia</a:t>
            </a:r>
            <a:r>
              <a:rPr lang="en-US" sz="1000" i="1" dirty="0" smtClean="0">
                <a:latin typeface="Arial" pitchFamily="34" charset="0"/>
              </a:rPr>
              <a:t>.</a:t>
            </a:r>
            <a:r>
              <a:rPr lang="en-US" sz="1000" dirty="0" smtClean="0">
                <a:latin typeface="Arial" pitchFamily="34" charset="0"/>
              </a:rPr>
              <a:t> 2002;45(7):S5-12.</a:t>
            </a:r>
          </a:p>
          <a:p>
            <a:pPr eaLnBrk="1" hangingPunct="1">
              <a:defRPr/>
            </a:pPr>
            <a:endParaRPr lang="en-US" altLang="ja-JP" sz="1000"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A386416A-D090-4FE8-9C6A-9B8E409A18C1}" type="slidenum">
              <a:rPr lang="en-US"/>
              <a:pPr/>
              <a:t>38</a:t>
            </a:fld>
            <a:endParaRPr lang="en-US"/>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1000" b="1" u="sng" dirty="0" smtClean="0"/>
              <a:t>KEY POINT</a:t>
            </a:r>
          </a:p>
          <a:p>
            <a:pPr marL="223545" indent="-223545">
              <a:lnSpc>
                <a:spcPct val="95000"/>
              </a:lnSpc>
              <a:buFont typeface="Wingdings" pitchFamily="2" charset="2"/>
              <a:buChar char="§"/>
              <a:defRPr/>
            </a:pPr>
            <a:r>
              <a:rPr lang="en-US" sz="1000" dirty="0" smtClean="0"/>
              <a:t>The cumulative cost (average per patient) of managing complications of type 2 diabetes is shown here, classified according to type of complication. Macrovascular disease makes up the largest cost component at all time points and is an important determinant of cost earlier than </a:t>
            </a:r>
            <a:r>
              <a:rPr lang="en-US" sz="1000" dirty="0" err="1" smtClean="0"/>
              <a:t>microvascular</a:t>
            </a:r>
            <a:r>
              <a:rPr lang="en-US" sz="1000" dirty="0" smtClean="0"/>
              <a:t> complications. Macrovascular disease accounted for 85% of cumulative costs for the first 5 years and 77% over the first decade.</a:t>
            </a:r>
          </a:p>
          <a:p>
            <a:pPr eaLnBrk="1" hangingPunct="1">
              <a:lnSpc>
                <a:spcPct val="95000"/>
              </a:lnSpc>
              <a:defRPr/>
            </a:pPr>
            <a:r>
              <a:rPr lang="en-US" sz="1000" b="1" u="sng" dirty="0" smtClean="0"/>
              <a:t/>
            </a:r>
            <a:br>
              <a:rPr lang="en-US" sz="1000" b="1" u="sng" dirty="0" smtClean="0"/>
            </a:br>
            <a:r>
              <a:rPr lang="en-US" sz="1000" b="1" u="sng" dirty="0" smtClean="0"/>
              <a:t>BACKGROUND</a:t>
            </a:r>
          </a:p>
          <a:p>
            <a:pPr marL="223545" indent="-223545">
              <a:lnSpc>
                <a:spcPct val="95000"/>
              </a:lnSpc>
              <a:buFont typeface="Wingdings" pitchFamily="2" charset="2"/>
              <a:buChar char="§"/>
              <a:defRPr/>
            </a:pPr>
            <a:r>
              <a:rPr lang="en-US" sz="1000" dirty="0" smtClean="0"/>
              <a:t>In this study, a cohort of 10,000 patients with diabetes was simulated using a model based on existing epidemiological studies. Complication rates were estimated for various stages of </a:t>
            </a:r>
            <a:r>
              <a:rPr lang="en-US" sz="1000" dirty="0" err="1" smtClean="0"/>
              <a:t>macrovascular</a:t>
            </a:r>
            <a:r>
              <a:rPr lang="en-US" sz="1000" dirty="0" smtClean="0"/>
              <a:t> disease, nephropathy, retinopathy, neuropathy, and </a:t>
            </a:r>
            <a:r>
              <a:rPr lang="en-US" sz="1000" dirty="0" err="1" smtClean="0"/>
              <a:t>hypoglycaemia</a:t>
            </a:r>
            <a:r>
              <a:rPr lang="en-US" sz="1000" dirty="0" smtClean="0"/>
              <a:t>. </a:t>
            </a:r>
          </a:p>
          <a:p>
            <a:pPr marL="223545" indent="-223545">
              <a:lnSpc>
                <a:spcPct val="95000"/>
              </a:lnSpc>
              <a:buFont typeface="Wingdings" pitchFamily="2" charset="2"/>
              <a:buChar char="§"/>
              <a:defRPr/>
            </a:pPr>
            <a:r>
              <a:rPr lang="en-US" sz="1000" dirty="0" smtClean="0"/>
              <a:t>At the beginning of the simulation, patients were assumed to have been treated for 5 years and have a mean HbA1c of 8.4. From the United Kingdom Prospective Diabetes Study (UKPDS), it was estimated that on current therapies, the HbA1c would drift upward on average 0.15% per year. Direct medical costs of managing each complication were estimated (in 2000 US dollars) from all-payer databases, surveys, and literature. </a:t>
            </a:r>
            <a:endParaRPr lang="en-US" altLang="ja-JP" sz="1000" dirty="0" smtClean="0"/>
          </a:p>
          <a:p>
            <a:pPr>
              <a:lnSpc>
                <a:spcPct val="95000"/>
              </a:lnSpc>
              <a:buClr>
                <a:srgbClr val="3F3F3F"/>
              </a:buClr>
              <a:defRPr/>
            </a:pPr>
            <a:r>
              <a:rPr lang="en-US" sz="1000" b="1" u="sng" dirty="0" smtClean="0">
                <a:latin typeface="Arial" pitchFamily="34" charset="0"/>
              </a:rPr>
              <a:t/>
            </a:r>
            <a:br>
              <a:rPr lang="en-US" sz="1000" b="1" u="sng" dirty="0" smtClean="0">
                <a:latin typeface="Arial" pitchFamily="34" charset="0"/>
              </a:rPr>
            </a:br>
            <a:r>
              <a:rPr lang="en-US" sz="1000" b="1" u="sng" dirty="0" smtClean="0">
                <a:latin typeface="Arial" pitchFamily="34" charset="0"/>
              </a:rPr>
              <a:t>REFERENCE</a:t>
            </a:r>
          </a:p>
          <a:p>
            <a:pPr>
              <a:lnSpc>
                <a:spcPct val="95000"/>
              </a:lnSpc>
              <a:buClr>
                <a:srgbClr val="3F3F3F"/>
              </a:buClr>
              <a:defRPr/>
            </a:pPr>
            <a:r>
              <a:rPr lang="en-US" sz="1000" dirty="0" smtClean="0">
                <a:latin typeface="Arial" pitchFamily="34" charset="0"/>
              </a:rPr>
              <a:t>Caro JJ, Ward AJ, O'Brien JA. Lifetime costs of complications resulting from type 2 diabetes in the U.S. </a:t>
            </a:r>
            <a:r>
              <a:rPr lang="en-US" sz="1000" i="1" dirty="0" smtClean="0">
                <a:latin typeface="Arial" pitchFamily="34" charset="0"/>
              </a:rPr>
              <a:t>Diabetes Care.</a:t>
            </a:r>
            <a:r>
              <a:rPr lang="en-US" sz="1000" dirty="0" smtClean="0">
                <a:latin typeface="Arial" pitchFamily="34" charset="0"/>
              </a:rPr>
              <a:t> 2002;25(3):476-481.</a:t>
            </a:r>
          </a:p>
          <a:p>
            <a:pPr eaLnBrk="1" hangingPunct="1">
              <a:defRPr/>
            </a:pPr>
            <a:endParaRPr lang="en-US" sz="10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F22883BB-0A4B-41B4-976C-99C3080674BA}" type="slidenum">
              <a:rPr lang="en-US"/>
              <a:pPr/>
              <a:t>4</a:t>
            </a:fld>
            <a:endParaRPr lang="en-US"/>
          </a:p>
        </p:txBody>
      </p:sp>
      <p:sp>
        <p:nvSpPr>
          <p:cNvPr id="45059" name="Rectangle 2"/>
          <p:cNvSpPr>
            <a:spLocks noGrp="1" noRot="1" noChangeAspect="1" noChangeArrowheads="1" noTextEdit="1"/>
          </p:cNvSpPr>
          <p:nvPr>
            <p:ph type="sldImg"/>
          </p:nvPr>
        </p:nvSpPr>
        <p:spPr>
          <a:ln/>
        </p:spPr>
      </p:sp>
      <p:sp>
        <p:nvSpPr>
          <p:cNvPr id="6" name="Rectangle 3"/>
          <p:cNvSpPr txBox="1">
            <a:spLocks noChangeArrowheads="1"/>
          </p:cNvSpPr>
          <p:nvPr/>
        </p:nvSpPr>
        <p:spPr bwMode="auto">
          <a:xfrm>
            <a:off x="456579" y="4203390"/>
            <a:ext cx="5839239" cy="4051610"/>
          </a:xfrm>
          <a:prstGeom prst="rect">
            <a:avLst/>
          </a:prstGeom>
          <a:noFill/>
          <a:ln w="9525">
            <a:noFill/>
            <a:miter lim="800000"/>
            <a:headEnd/>
            <a:tailEnd/>
          </a:ln>
        </p:spPr>
        <p:txBody>
          <a:bodyPr lIns="90292" tIns="45146" rIns="90292" bIns="45146"/>
          <a:lstStyle/>
          <a:p>
            <a:pPr>
              <a:lnSpc>
                <a:spcPct val="95000"/>
              </a:lnSpc>
              <a:spcBef>
                <a:spcPct val="30000"/>
              </a:spcBef>
              <a:tabLst>
                <a:tab pos="54268" algn="l"/>
              </a:tabLst>
            </a:pPr>
            <a:r>
              <a:rPr lang="en-US" sz="1000" b="1" u="sng" dirty="0"/>
              <a:t>KEY POINTS</a:t>
            </a:r>
          </a:p>
          <a:p>
            <a:pPr>
              <a:lnSpc>
                <a:spcPct val="95000"/>
              </a:lnSpc>
              <a:spcBef>
                <a:spcPct val="30000"/>
              </a:spcBef>
              <a:tabLst>
                <a:tab pos="54268" algn="l"/>
              </a:tabLst>
            </a:pPr>
            <a:r>
              <a:rPr lang="en-US" altLang="ja-JP" sz="1000" dirty="0"/>
              <a:t>There are 4 main categories of diabetes:</a:t>
            </a:r>
          </a:p>
          <a:p>
            <a:pPr marL="226375" indent="-226375">
              <a:lnSpc>
                <a:spcPct val="95000"/>
              </a:lnSpc>
              <a:spcBef>
                <a:spcPct val="30000"/>
              </a:spcBef>
              <a:buFont typeface="Wingdings" pitchFamily="2" charset="2"/>
              <a:buChar char="§"/>
            </a:pPr>
            <a:r>
              <a:rPr lang="en-US" altLang="ja-JP" sz="1000" dirty="0"/>
              <a:t>Type 1 diabetes is caused by </a:t>
            </a:r>
            <a:r>
              <a:rPr lang="el-GR" altLang="ja-JP" sz="1000" dirty="0"/>
              <a:t>β</a:t>
            </a:r>
            <a:r>
              <a:rPr lang="en-US" altLang="ja-JP" sz="1000" dirty="0"/>
              <a:t>-cell destruction, usually leading to absolute insulin deficiency, and is </a:t>
            </a:r>
            <a:r>
              <a:rPr lang="en-US" altLang="ja-JP" sz="1000" dirty="0" err="1"/>
              <a:t>characterised</a:t>
            </a:r>
            <a:r>
              <a:rPr lang="en-US" altLang="ja-JP" sz="1000" dirty="0"/>
              <a:t> by a more severe insulin deficiency. It accounts for 5-10% of those with diabetes.  </a:t>
            </a:r>
          </a:p>
          <a:p>
            <a:pPr marL="226375" indent="-226375">
              <a:lnSpc>
                <a:spcPct val="95000"/>
              </a:lnSpc>
              <a:spcBef>
                <a:spcPct val="30000"/>
              </a:spcBef>
              <a:buFont typeface="Wingdings" pitchFamily="2" charset="2"/>
              <a:buChar char="§"/>
            </a:pPr>
            <a:r>
              <a:rPr lang="en-US" altLang="ja-JP" sz="1000" dirty="0"/>
              <a:t> Type 2 diabetes is the most prevalent form of diabetes and accounts for more than 90% </a:t>
            </a:r>
            <a:br>
              <a:rPr lang="en-US" altLang="ja-JP" sz="1000" dirty="0"/>
            </a:br>
            <a:r>
              <a:rPr lang="en-US" altLang="ja-JP" sz="1000" dirty="0"/>
              <a:t>of cases.</a:t>
            </a:r>
          </a:p>
          <a:p>
            <a:pPr marL="550432" lvl="3" indent="-220173" eaLnBrk="0" hangingPunct="0">
              <a:lnSpc>
                <a:spcPct val="95000"/>
              </a:lnSpc>
              <a:spcBef>
                <a:spcPct val="30000"/>
              </a:spcBef>
              <a:buFont typeface="Wingdings" pitchFamily="2" charset="2"/>
              <a:buChar char="§"/>
              <a:tabLst>
                <a:tab pos="54268" algn="l"/>
              </a:tabLst>
            </a:pPr>
            <a:r>
              <a:rPr lang="en-US" altLang="ja-JP" sz="1000" dirty="0"/>
              <a:t>It is </a:t>
            </a:r>
            <a:r>
              <a:rPr lang="en-US" altLang="ja-JP" sz="1000" dirty="0" err="1"/>
              <a:t>characterised</a:t>
            </a:r>
            <a:r>
              <a:rPr lang="en-US" altLang="ja-JP" sz="1000" dirty="0"/>
              <a:t> by defects in glucose metabolism ranging from predominantly insulin resistance with relative insulin deficiency to predominantly an insulin </a:t>
            </a:r>
            <a:r>
              <a:rPr lang="en-US" altLang="ja-JP" sz="1000" dirty="0" err="1"/>
              <a:t>secretory</a:t>
            </a:r>
            <a:r>
              <a:rPr lang="en-US" altLang="ja-JP" sz="1000" dirty="0"/>
              <a:t> defect with insulin resistance.</a:t>
            </a:r>
          </a:p>
          <a:p>
            <a:pPr marL="220173" lvl="2" indent="-220173">
              <a:lnSpc>
                <a:spcPct val="95000"/>
              </a:lnSpc>
              <a:spcBef>
                <a:spcPct val="30000"/>
              </a:spcBef>
              <a:buFont typeface="Wingdings" pitchFamily="2" charset="2"/>
              <a:buChar char="§"/>
              <a:tabLst>
                <a:tab pos="54268" algn="l"/>
              </a:tabLst>
            </a:pPr>
            <a:r>
              <a:rPr lang="en-US" altLang="ja-JP" sz="1000" dirty="0"/>
              <a:t>Gestational diabetes is defined as any degree of glucose intolerance with onset or first recognition during pregnancy. The definition applies regardless of whether insulin or only diet modification is used for treatment or whether the condition persists after pregnancy.</a:t>
            </a:r>
          </a:p>
          <a:p>
            <a:pPr marL="220173" lvl="2" indent="-220173">
              <a:lnSpc>
                <a:spcPct val="95000"/>
              </a:lnSpc>
              <a:spcBef>
                <a:spcPct val="30000"/>
              </a:spcBef>
              <a:buFont typeface="Wingdings" pitchFamily="2" charset="2"/>
              <a:buChar char="§"/>
              <a:tabLst>
                <a:tab pos="54268" algn="l"/>
              </a:tabLst>
            </a:pPr>
            <a:r>
              <a:rPr lang="en-US" altLang="ja-JP" sz="1000" dirty="0"/>
              <a:t>Other types of diabetes include diabetes associated with genetic defects of the </a:t>
            </a:r>
            <a:r>
              <a:rPr lang="el-GR" altLang="ja-JP" sz="1000" dirty="0">
                <a:sym typeface="Symbol" pitchFamily="18" charset="2"/>
              </a:rPr>
              <a:t></a:t>
            </a:r>
            <a:r>
              <a:rPr lang="en-US" altLang="ja-JP" sz="1000" dirty="0">
                <a:sym typeface="Symbol" pitchFamily="18" charset="2"/>
              </a:rPr>
              <a:t> </a:t>
            </a:r>
            <a:r>
              <a:rPr lang="en-US" altLang="ja-JP" sz="1000" dirty="0"/>
              <a:t>cell and/or insulin action, </a:t>
            </a:r>
            <a:r>
              <a:rPr lang="en-US" altLang="ja-JP" sz="1000" dirty="0" err="1"/>
              <a:t>endocrinopathies</a:t>
            </a:r>
            <a:r>
              <a:rPr lang="en-US" altLang="ja-JP" sz="1000" dirty="0"/>
              <a:t>, drug- or chemical-induced diabetes, infections, forms of immune-mediated diabetes, and other genetic syndromes sometimes associated with diabetes, such as Down syndrome, </a:t>
            </a:r>
            <a:r>
              <a:rPr lang="en-US" altLang="ja-JP" sz="1000" dirty="0" err="1"/>
              <a:t>Klinefelter</a:t>
            </a:r>
            <a:r>
              <a:rPr lang="en-US" altLang="ja-JP" sz="1000" dirty="0"/>
              <a:t> syndrome, Turner syndrome, and Wolfram syndrome.</a:t>
            </a:r>
          </a:p>
          <a:p>
            <a:pPr marL="220173" lvl="2" indent="-220173">
              <a:lnSpc>
                <a:spcPct val="95000"/>
              </a:lnSpc>
              <a:spcBef>
                <a:spcPct val="30000"/>
              </a:spcBef>
              <a:tabLst>
                <a:tab pos="54268" algn="l"/>
              </a:tabLst>
            </a:pPr>
            <a:endParaRPr lang="en-US" altLang="ja-JP" sz="1000" dirty="0"/>
          </a:p>
          <a:p>
            <a:pPr>
              <a:lnSpc>
                <a:spcPct val="95000"/>
              </a:lnSpc>
              <a:spcBef>
                <a:spcPct val="30000"/>
              </a:spcBef>
              <a:tabLst>
                <a:tab pos="54268" algn="l"/>
              </a:tabLst>
            </a:pPr>
            <a:r>
              <a:rPr lang="en-US" sz="1000" b="1" u="sng" dirty="0"/>
              <a:t>BACKGROUND</a:t>
            </a:r>
          </a:p>
          <a:p>
            <a:pPr marL="226375" indent="-226375" eaLnBrk="0" hangingPunct="0">
              <a:lnSpc>
                <a:spcPct val="95000"/>
              </a:lnSpc>
              <a:spcBef>
                <a:spcPct val="30000"/>
              </a:spcBef>
              <a:buFont typeface="Wingdings" pitchFamily="2" charset="2"/>
              <a:buChar char="§"/>
              <a:tabLst>
                <a:tab pos="54268" algn="l"/>
              </a:tabLst>
            </a:pPr>
            <a:r>
              <a:rPr lang="en-US" sz="1000" dirty="0"/>
              <a:t>Diabetes is a group of metabolic diseases </a:t>
            </a:r>
            <a:r>
              <a:rPr lang="en-US" sz="1000" dirty="0" err="1"/>
              <a:t>characterised</a:t>
            </a:r>
            <a:r>
              <a:rPr lang="en-US" sz="1000" dirty="0"/>
              <a:t> by </a:t>
            </a:r>
            <a:r>
              <a:rPr lang="en-US" sz="1000" dirty="0" err="1"/>
              <a:t>hyperglycaemia</a:t>
            </a:r>
            <a:r>
              <a:rPr lang="en-US" sz="1000" dirty="0"/>
              <a:t> resulting from defects in insulin secretion, insulin action, or both. The chronic </a:t>
            </a:r>
            <a:r>
              <a:rPr lang="en-US" sz="1000" dirty="0" err="1"/>
              <a:t>hyperglycaemia</a:t>
            </a:r>
            <a:r>
              <a:rPr lang="en-US" sz="1000" dirty="0"/>
              <a:t> of diabetes is associated with long-term damage, dysfunction, and failure of various organs, especially the eyes, kidneys, nerves, heart, and blood vessels.</a:t>
            </a:r>
          </a:p>
          <a:p>
            <a:pPr eaLnBrk="0" hangingPunct="0">
              <a:lnSpc>
                <a:spcPct val="95000"/>
              </a:lnSpc>
              <a:spcBef>
                <a:spcPct val="30000"/>
              </a:spcBef>
              <a:tabLst>
                <a:tab pos="54268" algn="l"/>
              </a:tabLst>
            </a:pPr>
            <a:endParaRPr lang="en-US" sz="1000" dirty="0"/>
          </a:p>
          <a:p>
            <a:pPr>
              <a:lnSpc>
                <a:spcPct val="95000"/>
              </a:lnSpc>
              <a:spcBef>
                <a:spcPct val="30000"/>
              </a:spcBef>
              <a:tabLst>
                <a:tab pos="54268" algn="l"/>
              </a:tabLst>
            </a:pPr>
            <a:r>
              <a:rPr lang="en-US" sz="1000" b="1" u="sng" dirty="0"/>
              <a:t>REFERENCE </a:t>
            </a:r>
          </a:p>
          <a:p>
            <a:pPr>
              <a:lnSpc>
                <a:spcPct val="95000"/>
              </a:lnSpc>
              <a:spcBef>
                <a:spcPct val="30000"/>
              </a:spcBef>
              <a:tabLst>
                <a:tab pos="54268" algn="l"/>
              </a:tabLst>
            </a:pPr>
            <a:r>
              <a:rPr lang="en-US" sz="1000" dirty="0"/>
              <a:t>American Diabetes Association. Diagnosis and classification of diabetes mellitus. </a:t>
            </a:r>
            <a:r>
              <a:rPr lang="en-US" sz="1000" i="1" dirty="0"/>
              <a:t>Diabetes Care.</a:t>
            </a:r>
            <a:r>
              <a:rPr lang="en-US" sz="1000" dirty="0"/>
              <a:t/>
            </a:r>
            <a:br>
              <a:rPr lang="en-US" sz="1000" dirty="0"/>
            </a:br>
            <a:r>
              <a:rPr lang="en-US" sz="1000" dirty="0"/>
              <a:t>2005;28(</a:t>
            </a:r>
            <a:r>
              <a:rPr lang="en-US" sz="1000" dirty="0" err="1"/>
              <a:t>suppl</a:t>
            </a:r>
            <a:r>
              <a:rPr lang="en-US" sz="1000" dirty="0"/>
              <a:t> 1):S37-S42.</a:t>
            </a:r>
          </a:p>
          <a:p>
            <a:pPr>
              <a:spcBef>
                <a:spcPct val="30000"/>
              </a:spcBef>
              <a:tabLst>
                <a:tab pos="54268" algn="l"/>
              </a:tabLst>
            </a:pPr>
            <a:endParaRPr lang="en-US" sz="1000" dirty="0"/>
          </a:p>
          <a:p>
            <a:pPr>
              <a:spcBef>
                <a:spcPct val="30000"/>
              </a:spcBef>
              <a:tabLst>
                <a:tab pos="54268" algn="l"/>
              </a:tabLst>
            </a:pPr>
            <a:endParaRPr lang="en-US" altLang="ja-JP" sz="1000" dirty="0"/>
          </a:p>
        </p:txBody>
      </p:sp>
      <p:sp>
        <p:nvSpPr>
          <p:cNvPr id="5" name="Tijdelijke aanduiding voor notities 4"/>
          <p:cNvSpPr>
            <a:spLocks noGrp="1"/>
          </p:cNvSpPr>
          <p:nvPr>
            <p:ph type="body" idx="1"/>
          </p:nvPr>
        </p:nvSpPr>
        <p:spPr/>
        <p:txBody>
          <a:bodyPr>
            <a:normAutofit/>
          </a:bodyPr>
          <a:lstStyle/>
          <a:p>
            <a:r>
              <a:rPr lang="nl-NL" dirty="0" smtClean="0"/>
              <a:t>REF: ADA. Diabetes Care  2005;28(</a:t>
            </a:r>
            <a:r>
              <a:rPr lang="nl-NL" dirty="0" err="1" smtClean="0"/>
              <a:t>suppl</a:t>
            </a:r>
            <a:r>
              <a:rPr lang="nl-NL" dirty="0" smtClean="0"/>
              <a:t> 1):S37-S42</a:t>
            </a:r>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D3DBB30-8192-4CD6-9745-A40055002B8D}" type="slidenum">
              <a:rPr lang="en-US" smtClean="0"/>
              <a:pPr>
                <a:defRPr/>
              </a:pPr>
              <a:t>5</a:t>
            </a:fld>
            <a:endParaRPr lang="en-US"/>
          </a:p>
        </p:txBody>
      </p:sp>
      <p:sp>
        <p:nvSpPr>
          <p:cNvPr id="6" name="Notes Placeholder 2"/>
          <p:cNvSpPr txBox="1">
            <a:spLocks/>
          </p:cNvSpPr>
          <p:nvPr/>
        </p:nvSpPr>
        <p:spPr bwMode="auto">
          <a:xfrm>
            <a:off x="456579" y="4203390"/>
            <a:ext cx="5839239" cy="4051610"/>
          </a:xfrm>
          <a:prstGeom prst="rect">
            <a:avLst/>
          </a:prstGeom>
          <a:noFill/>
          <a:ln w="9525">
            <a:noFill/>
            <a:miter lim="800000"/>
            <a:headEnd/>
            <a:tailEnd/>
          </a:ln>
        </p:spPr>
        <p:txBody>
          <a:bodyPr lIns="90292" tIns="45146" rIns="90292" bIns="45146">
            <a:normAutofit fontScale="92500" lnSpcReduction="10000"/>
          </a:bodyPr>
          <a:lstStyle/>
          <a:p>
            <a:pPr>
              <a:lnSpc>
                <a:spcPct val="105000"/>
              </a:lnSpc>
              <a:spcBef>
                <a:spcPts val="348"/>
              </a:spcBef>
              <a:defRPr/>
            </a:pPr>
            <a:r>
              <a:rPr lang="en-US" sz="1100" b="1" u="sng" dirty="0"/>
              <a:t>KEY POINTS</a:t>
            </a:r>
          </a:p>
          <a:p>
            <a:pPr marL="220483" indent="-220483">
              <a:lnSpc>
                <a:spcPct val="105000"/>
              </a:lnSpc>
              <a:spcBef>
                <a:spcPts val="348"/>
              </a:spcBef>
              <a:buFont typeface="Wingdings" pitchFamily="2" charset="2"/>
              <a:buChar char="§"/>
              <a:defRPr/>
            </a:pPr>
            <a:r>
              <a:rPr lang="en-US" altLang="ja-JP" sz="1100" dirty="0"/>
              <a:t>Type 1 diabetes has heterogeneous </a:t>
            </a:r>
            <a:r>
              <a:rPr lang="en-US" altLang="ja-JP" sz="1100" dirty="0" err="1"/>
              <a:t>pathophysiologies</a:t>
            </a:r>
            <a:r>
              <a:rPr lang="en-US" altLang="ja-JP" sz="1100" dirty="0"/>
              <a:t>.</a:t>
            </a:r>
          </a:p>
          <a:p>
            <a:pPr marL="220483" indent="-220483">
              <a:lnSpc>
                <a:spcPct val="105000"/>
              </a:lnSpc>
              <a:spcBef>
                <a:spcPts val="348"/>
              </a:spcBef>
              <a:buFont typeface="Wingdings" pitchFamily="2" charset="2"/>
              <a:buChar char="§"/>
              <a:defRPr/>
            </a:pPr>
            <a:r>
              <a:rPr lang="en-US" altLang="ja-JP" sz="1100" dirty="0"/>
              <a:t>The most common </a:t>
            </a:r>
            <a:r>
              <a:rPr lang="en-US" altLang="ja-JP" sz="1100" dirty="0" err="1"/>
              <a:t>aetiology</a:t>
            </a:r>
            <a:r>
              <a:rPr lang="en-US" altLang="ja-JP" sz="1100" dirty="0"/>
              <a:t> is autoimmune based, but there are cases which are not autoimmune-mediated which have features that resemble classical autoimmune type 1 diabetes in terms of patients being primarily insulin-dependent and ketosis-prone.</a:t>
            </a:r>
          </a:p>
          <a:p>
            <a:pPr marL="220483" indent="-220483">
              <a:lnSpc>
                <a:spcPct val="105000"/>
              </a:lnSpc>
              <a:spcBef>
                <a:spcPts val="348"/>
              </a:spcBef>
              <a:buFont typeface="Wingdings" pitchFamily="2" charset="2"/>
              <a:buChar char="§"/>
              <a:defRPr/>
            </a:pPr>
            <a:r>
              <a:rPr lang="en-US" sz="1100" dirty="0"/>
              <a:t>Autoimmune destruction of </a:t>
            </a:r>
            <a:r>
              <a:rPr lang="el-GR" sz="1100" dirty="0">
                <a:sym typeface="Symbol" pitchFamily="18" charset="2"/>
              </a:rPr>
              <a:t></a:t>
            </a:r>
            <a:r>
              <a:rPr lang="en-US" sz="1100" dirty="0"/>
              <a:t> cells has multiple genetic predispositions and is also related to environmental factors that are poorly defined. </a:t>
            </a:r>
          </a:p>
          <a:p>
            <a:pPr marL="220483" indent="-220483">
              <a:lnSpc>
                <a:spcPct val="105000"/>
              </a:lnSpc>
              <a:spcBef>
                <a:spcPts val="348"/>
              </a:spcBef>
              <a:buFont typeface="Wingdings" pitchFamily="2" charset="2"/>
              <a:buChar char="§"/>
              <a:defRPr/>
            </a:pPr>
            <a:r>
              <a:rPr lang="en-US" sz="1100" dirty="0"/>
              <a:t>Markers of the immune destruction of the </a:t>
            </a:r>
            <a:r>
              <a:rPr lang="el-GR" sz="1100" dirty="0">
                <a:sym typeface="Symbol" pitchFamily="18" charset="2"/>
              </a:rPr>
              <a:t></a:t>
            </a:r>
            <a:r>
              <a:rPr lang="en-US" sz="1100" dirty="0"/>
              <a:t> cell include </a:t>
            </a:r>
            <a:r>
              <a:rPr lang="en-US" sz="1100" dirty="0" err="1"/>
              <a:t>autoantibodies</a:t>
            </a:r>
            <a:r>
              <a:rPr lang="en-US" sz="1100" dirty="0"/>
              <a:t>, </a:t>
            </a:r>
            <a:r>
              <a:rPr lang="en-US" sz="1100" dirty="0" err="1"/>
              <a:t>autoantibodies</a:t>
            </a:r>
            <a:r>
              <a:rPr lang="en-US" sz="1100" dirty="0"/>
              <a:t> to insulin, </a:t>
            </a:r>
            <a:r>
              <a:rPr lang="en-US" sz="1100" dirty="0" err="1"/>
              <a:t>autoantibodies</a:t>
            </a:r>
            <a:r>
              <a:rPr lang="en-US" sz="1100" dirty="0"/>
              <a:t> to </a:t>
            </a:r>
            <a:r>
              <a:rPr lang="en-US" sz="1100" dirty="0" err="1"/>
              <a:t>glutamic</a:t>
            </a:r>
            <a:r>
              <a:rPr lang="en-US" sz="1100" dirty="0"/>
              <a:t> acid </a:t>
            </a:r>
            <a:r>
              <a:rPr lang="en-US" sz="1100" dirty="0" err="1"/>
              <a:t>decarboxylase</a:t>
            </a:r>
            <a:r>
              <a:rPr lang="en-US" sz="1100" dirty="0"/>
              <a:t> (GAD</a:t>
            </a:r>
            <a:r>
              <a:rPr lang="en-US" sz="1100" baseline="-25000" dirty="0"/>
              <a:t>65</a:t>
            </a:r>
            <a:r>
              <a:rPr lang="en-US" sz="1100" dirty="0"/>
              <a:t>), and the </a:t>
            </a:r>
            <a:r>
              <a:rPr lang="en-US" sz="1100" dirty="0" err="1"/>
              <a:t>autoantibodies</a:t>
            </a:r>
            <a:r>
              <a:rPr lang="en-US" sz="1100" dirty="0"/>
              <a:t> to the tyrosine </a:t>
            </a:r>
            <a:r>
              <a:rPr lang="en-US" sz="1100" dirty="0" err="1"/>
              <a:t>phosphatases</a:t>
            </a:r>
            <a:r>
              <a:rPr lang="en-US" sz="1100" dirty="0"/>
              <a:t> IA-2 and IA-2B. </a:t>
            </a:r>
          </a:p>
          <a:p>
            <a:pPr marL="220483" indent="-220483">
              <a:lnSpc>
                <a:spcPct val="105000"/>
              </a:lnSpc>
              <a:spcBef>
                <a:spcPts val="348"/>
              </a:spcBef>
              <a:buFont typeface="Wingdings" pitchFamily="2" charset="2"/>
              <a:buChar char="§"/>
              <a:defRPr/>
            </a:pPr>
            <a:r>
              <a:rPr lang="en-US" sz="1100" dirty="0"/>
              <a:t>One and usually more of these </a:t>
            </a:r>
            <a:r>
              <a:rPr lang="en-US" sz="1100" dirty="0" err="1"/>
              <a:t>autoantibodies</a:t>
            </a:r>
            <a:r>
              <a:rPr lang="en-US" sz="1100" dirty="0"/>
              <a:t> are present in 85-90% of individuals when fasting </a:t>
            </a:r>
            <a:r>
              <a:rPr lang="en-US" sz="1100" dirty="0" err="1"/>
              <a:t>hyperglycaemia</a:t>
            </a:r>
            <a:r>
              <a:rPr lang="en-US" sz="1100" dirty="0"/>
              <a:t> is initially detected. </a:t>
            </a:r>
          </a:p>
          <a:p>
            <a:pPr marL="220483" indent="-220483">
              <a:lnSpc>
                <a:spcPct val="105000"/>
              </a:lnSpc>
              <a:spcBef>
                <a:spcPts val="348"/>
              </a:spcBef>
              <a:buFont typeface="Wingdings" pitchFamily="2" charset="2"/>
              <a:buChar char="§"/>
              <a:defRPr/>
            </a:pPr>
            <a:r>
              <a:rPr lang="en-US" sz="1100" dirty="0"/>
              <a:t>Some forms of type 1 diabetes have no known </a:t>
            </a:r>
            <a:r>
              <a:rPr lang="en-US" sz="1100" dirty="0" err="1"/>
              <a:t>aetiologies</a:t>
            </a:r>
            <a:r>
              <a:rPr lang="en-US" sz="1100" dirty="0"/>
              <a:t>.</a:t>
            </a:r>
            <a:br>
              <a:rPr lang="en-US" sz="1100" dirty="0"/>
            </a:br>
            <a:endParaRPr lang="en-US" sz="1100" dirty="0"/>
          </a:p>
          <a:p>
            <a:pPr>
              <a:lnSpc>
                <a:spcPct val="105000"/>
              </a:lnSpc>
              <a:spcBef>
                <a:spcPts val="348"/>
              </a:spcBef>
              <a:defRPr/>
            </a:pPr>
            <a:r>
              <a:rPr lang="en-US" altLang="ja-JP" sz="1100" b="1" u="sng" dirty="0"/>
              <a:t>BACKGROUND</a:t>
            </a:r>
          </a:p>
          <a:p>
            <a:pPr marL="223545" indent="-223545">
              <a:lnSpc>
                <a:spcPct val="105000"/>
              </a:lnSpc>
              <a:spcBef>
                <a:spcPts val="348"/>
              </a:spcBef>
              <a:buFont typeface="Wingdings" pitchFamily="2" charset="2"/>
              <a:buChar char="§"/>
              <a:defRPr/>
            </a:pPr>
            <a:r>
              <a:rPr lang="en-US" altLang="ja-JP" sz="1100" dirty="0"/>
              <a:t>Type 1 diabetes is caused by </a:t>
            </a:r>
            <a:r>
              <a:rPr lang="el-GR" altLang="ja-JP" sz="1100" dirty="0">
                <a:sym typeface="Symbol" pitchFamily="18" charset="2"/>
              </a:rPr>
              <a:t></a:t>
            </a:r>
            <a:r>
              <a:rPr lang="en-US" altLang="ja-JP" sz="1100" dirty="0"/>
              <a:t>-cell destruction, usually leading to absolute insulin deficiency and is </a:t>
            </a:r>
            <a:r>
              <a:rPr lang="en-US" altLang="ja-JP" sz="1100" dirty="0" err="1"/>
              <a:t>characterised</a:t>
            </a:r>
            <a:r>
              <a:rPr lang="en-US" altLang="ja-JP" sz="1100" dirty="0"/>
              <a:t> by a more severe insulin deficiency. It accounts for 5-10% of those with diabetes.</a:t>
            </a:r>
          </a:p>
          <a:p>
            <a:pPr marL="223545" indent="-223545">
              <a:lnSpc>
                <a:spcPct val="105000"/>
              </a:lnSpc>
              <a:spcBef>
                <a:spcPts val="348"/>
              </a:spcBef>
              <a:buFont typeface="Wingdings" pitchFamily="2" charset="2"/>
              <a:buChar char="§"/>
              <a:defRPr/>
            </a:pPr>
            <a:r>
              <a:rPr lang="en-US" altLang="ja-JP" sz="1100" dirty="0"/>
              <a:t>The rate of </a:t>
            </a:r>
            <a:r>
              <a:rPr lang="el-GR" altLang="ja-JP" sz="1100" dirty="0">
                <a:sym typeface="Symbol" pitchFamily="18" charset="2"/>
              </a:rPr>
              <a:t></a:t>
            </a:r>
            <a:r>
              <a:rPr lang="en-US" altLang="ja-JP" sz="1100" dirty="0"/>
              <a:t>-cell destruction is quite variable, being rapid in some individuals (mainly infants and children) and slow in others (mainly adults). </a:t>
            </a:r>
            <a:br>
              <a:rPr lang="en-US" altLang="ja-JP" sz="1100" dirty="0"/>
            </a:br>
            <a:endParaRPr lang="en-US" altLang="ja-JP" sz="1100" dirty="0"/>
          </a:p>
          <a:p>
            <a:pPr>
              <a:lnSpc>
                <a:spcPct val="105000"/>
              </a:lnSpc>
              <a:spcBef>
                <a:spcPts val="348"/>
              </a:spcBef>
              <a:defRPr/>
            </a:pPr>
            <a:r>
              <a:rPr lang="en-US" sz="1100" b="1" u="sng" dirty="0"/>
              <a:t>REFERENCE</a:t>
            </a:r>
          </a:p>
          <a:p>
            <a:pPr>
              <a:lnSpc>
                <a:spcPct val="105000"/>
              </a:lnSpc>
              <a:spcBef>
                <a:spcPts val="348"/>
              </a:spcBef>
              <a:defRPr/>
            </a:pPr>
            <a:r>
              <a:rPr lang="en-US" sz="1100" dirty="0"/>
              <a:t>American Diabetes Association. Diagnosis and classification of diabetes mellitus. </a:t>
            </a:r>
            <a:r>
              <a:rPr lang="en-US" sz="1100" i="1" dirty="0"/>
              <a:t>Diabetes </a:t>
            </a:r>
            <a:r>
              <a:rPr lang="en-US" sz="1100" i="1" dirty="0" smtClean="0"/>
              <a:t>Care.</a:t>
            </a:r>
            <a:r>
              <a:rPr lang="en-US" sz="1100" dirty="0" smtClean="0"/>
              <a:t> </a:t>
            </a:r>
            <a:r>
              <a:rPr lang="en-US" sz="1100" dirty="0"/>
              <a:t>2005;28(</a:t>
            </a:r>
            <a:r>
              <a:rPr lang="en-US" sz="1100" dirty="0" err="1"/>
              <a:t>suppl</a:t>
            </a:r>
            <a:r>
              <a:rPr lang="en-US" sz="1100" dirty="0"/>
              <a:t> 1):S37-S42.</a:t>
            </a:r>
          </a:p>
          <a:p>
            <a:pPr eaLnBrk="0" hangingPunct="0">
              <a:spcBef>
                <a:spcPct val="30000"/>
              </a:spcBef>
              <a:defRPr/>
            </a:pPr>
            <a:endParaRPr lang="en-US" sz="1200" dirty="0"/>
          </a:p>
        </p:txBody>
      </p:sp>
      <p:sp>
        <p:nvSpPr>
          <p:cNvPr id="5" name="Tijdelijke aanduiding voor notities 4"/>
          <p:cNvSpPr>
            <a:spLocks noGrp="1"/>
          </p:cNvSpPr>
          <p:nvPr>
            <p:ph type="body" idx="1"/>
          </p:nvPr>
        </p:nvSpPr>
        <p:spPr/>
        <p:txBody>
          <a:bodyPr>
            <a:normAutofit/>
          </a:bodyPr>
          <a:lstStyle/>
          <a:p>
            <a:r>
              <a:rPr lang="nl-NL" dirty="0" smtClean="0"/>
              <a:t>REF:</a:t>
            </a:r>
            <a:r>
              <a:rPr lang="en-US" sz="1200" dirty="0" smtClean="0">
                <a:solidFill>
                  <a:schemeClr val="bg1"/>
                </a:solidFill>
                <a:latin typeface="Arial Narrow" pitchFamily="34" charset="0"/>
                <a:ea typeface="Times New Roman" pitchFamily="18" charset="0"/>
                <a:cs typeface="Arial" pitchFamily="34" charset="0"/>
              </a:rPr>
              <a:t>ADA. </a:t>
            </a:r>
            <a:r>
              <a:rPr lang="en-US" sz="1200" i="1" dirty="0" smtClean="0">
                <a:solidFill>
                  <a:schemeClr val="bg1"/>
                </a:solidFill>
                <a:latin typeface="Arial Narrow" pitchFamily="34" charset="0"/>
                <a:ea typeface="Times New Roman" pitchFamily="18" charset="0"/>
                <a:cs typeface="Arial" pitchFamily="34" charset="0"/>
              </a:rPr>
              <a:t>Diabetes Care</a:t>
            </a:r>
            <a:r>
              <a:rPr lang="en-US" sz="1200" dirty="0" smtClean="0">
                <a:solidFill>
                  <a:schemeClr val="bg1"/>
                </a:solidFill>
                <a:latin typeface="Arial Narrow" pitchFamily="34" charset="0"/>
                <a:ea typeface="Times New Roman" pitchFamily="18" charset="0"/>
                <a:cs typeface="Arial" pitchFamily="34" charset="0"/>
              </a:rPr>
              <a:t> 2005;28(</a:t>
            </a:r>
            <a:r>
              <a:rPr lang="en-US" sz="1200" dirty="0" err="1" smtClean="0">
                <a:solidFill>
                  <a:schemeClr val="bg1"/>
                </a:solidFill>
                <a:latin typeface="Arial Narrow" pitchFamily="34" charset="0"/>
                <a:ea typeface="Times New Roman" pitchFamily="18" charset="0"/>
                <a:cs typeface="Arial" pitchFamily="34" charset="0"/>
              </a:rPr>
              <a:t>suppl</a:t>
            </a:r>
            <a:r>
              <a:rPr lang="en-US" sz="1200" dirty="0" smtClean="0">
                <a:solidFill>
                  <a:schemeClr val="bg1"/>
                </a:solidFill>
                <a:latin typeface="Arial Narrow" pitchFamily="34" charset="0"/>
                <a:ea typeface="Times New Roman" pitchFamily="18" charset="0"/>
                <a:cs typeface="Arial" pitchFamily="34" charset="0"/>
              </a:rPr>
              <a:t> 1):S37-S42</a:t>
            </a:r>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D6BD6573-2595-4B9E-AEC8-C0513B85BE5C}" type="slidenum">
              <a:rPr lang="en-US"/>
              <a:pPr/>
              <a:t>6</a:t>
            </a:fld>
            <a:endParaRPr lang="en-US"/>
          </a:p>
        </p:txBody>
      </p:sp>
      <p:sp>
        <p:nvSpPr>
          <p:cNvPr id="47107"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altLang="ja-JP" sz="1000" b="1" u="sng" dirty="0" smtClean="0"/>
              <a:t>KEY POINTS</a:t>
            </a:r>
          </a:p>
          <a:p>
            <a:pPr marL="223545" indent="-223545">
              <a:lnSpc>
                <a:spcPct val="95000"/>
              </a:lnSpc>
              <a:buFont typeface="Wingdings" pitchFamily="2" charset="2"/>
              <a:buChar char="§"/>
              <a:defRPr/>
            </a:pPr>
            <a:r>
              <a:rPr lang="en-US" altLang="ja-JP" sz="1000" dirty="0" smtClean="0"/>
              <a:t>Type 2 diabetes frequently goes undiagnosed for many years because the </a:t>
            </a:r>
            <a:r>
              <a:rPr lang="en-US" altLang="ja-JP" sz="1000" dirty="0" err="1" smtClean="0"/>
              <a:t>hyperglycaemia</a:t>
            </a:r>
            <a:r>
              <a:rPr lang="en-US" altLang="ja-JP" sz="1000" dirty="0" smtClean="0"/>
              <a:t> develops gradually, and at earlier stages it is often not severe enough for the patient to notice any of the classic symptoms of diabetes.</a:t>
            </a:r>
          </a:p>
          <a:p>
            <a:pPr marL="223545" indent="-223545">
              <a:lnSpc>
                <a:spcPct val="95000"/>
              </a:lnSpc>
              <a:buFont typeface="Wingdings" pitchFamily="2" charset="2"/>
              <a:buChar char="§"/>
              <a:defRPr/>
            </a:pPr>
            <a:r>
              <a:rPr lang="en-US" altLang="ja-JP" sz="1000" dirty="0" smtClean="0"/>
              <a:t>Type 2 diabetes is caused by two metabolic abnormalities: insulin resistance and relative insulin deficiency resulting from a defect in </a:t>
            </a:r>
            <a:r>
              <a:rPr lang="en-US" altLang="ja-JP" sz="1000" dirty="0" smtClean="0">
                <a:sym typeface="Symbol" pitchFamily="18" charset="2"/>
              </a:rPr>
              <a:t></a:t>
            </a:r>
            <a:r>
              <a:rPr lang="en-US" altLang="ja-JP" sz="1000" dirty="0" smtClean="0"/>
              <a:t>-cell function.</a:t>
            </a:r>
            <a:r>
              <a:rPr lang="en-US" altLang="ja-JP" sz="1000" baseline="30000" dirty="0" smtClean="0"/>
              <a:t>1</a:t>
            </a:r>
            <a:endParaRPr lang="en-US" altLang="ja-JP" sz="1000" dirty="0" smtClean="0"/>
          </a:p>
          <a:p>
            <a:pPr marL="223545" indent="-223545">
              <a:lnSpc>
                <a:spcPct val="95000"/>
              </a:lnSpc>
              <a:buFont typeface="Wingdings" pitchFamily="2" charset="2"/>
              <a:buChar char="§"/>
              <a:defRPr/>
            </a:pPr>
            <a:r>
              <a:rPr lang="en-US" altLang="ja-JP" sz="1000" dirty="0" smtClean="0"/>
              <a:t>In overt type 2 diabetes, both abnormalities are present, but their contribution to the development of </a:t>
            </a:r>
            <a:r>
              <a:rPr lang="en-US" altLang="ja-JP" sz="1000" dirty="0" err="1" smtClean="0"/>
              <a:t>hyperglycaemia</a:t>
            </a:r>
            <a:r>
              <a:rPr lang="en-US" altLang="ja-JP" sz="1000" dirty="0" smtClean="0"/>
              <a:t> may vary. Some patients have more profound insulin resistance (x-axis), where others may have very severe insulin deficiency (y-axis).</a:t>
            </a:r>
            <a:r>
              <a:rPr lang="en-US" altLang="ja-JP" sz="1000" baseline="30000" dirty="0" smtClean="0"/>
              <a:t>2</a:t>
            </a:r>
            <a:r>
              <a:rPr lang="en-US" altLang="ja-JP" sz="1000" dirty="0" smtClean="0"/>
              <a:t> </a:t>
            </a:r>
          </a:p>
          <a:p>
            <a:pPr marL="223545" indent="-223545">
              <a:lnSpc>
                <a:spcPct val="95000"/>
              </a:lnSpc>
              <a:buFont typeface="Wingdings" pitchFamily="2" charset="2"/>
              <a:buChar char="§"/>
              <a:defRPr/>
            </a:pPr>
            <a:r>
              <a:rPr lang="en-US" altLang="ja-JP" sz="1000" dirty="0" smtClean="0"/>
              <a:t>On the two ends of the spectrum are patients with isolated severe insulin deficit and minimal insulin resistance and patients with severe insulin resistance and minimal insulin secretion deficit. The various possibilities are shown in the hyperbolic curve in the graph.</a:t>
            </a:r>
            <a:br>
              <a:rPr lang="en-US" altLang="ja-JP" sz="1000" dirty="0" smtClean="0"/>
            </a:br>
            <a:endParaRPr lang="en-US" altLang="ja-JP" sz="1000" dirty="0" smtClean="0"/>
          </a:p>
          <a:p>
            <a:pPr eaLnBrk="1" hangingPunct="1">
              <a:lnSpc>
                <a:spcPct val="95000"/>
              </a:lnSpc>
              <a:defRPr/>
            </a:pPr>
            <a:r>
              <a:rPr lang="en-US" sz="1000" b="1" u="sng" dirty="0" smtClean="0"/>
              <a:t>BACKGROUND</a:t>
            </a:r>
            <a:endParaRPr lang="en-US" sz="1000" u="sng" dirty="0" smtClean="0"/>
          </a:p>
          <a:p>
            <a:pPr marL="223545" indent="-223545">
              <a:lnSpc>
                <a:spcPct val="95000"/>
              </a:lnSpc>
              <a:buFont typeface="Wingdings" pitchFamily="2" charset="2"/>
              <a:buChar char="§"/>
              <a:defRPr/>
            </a:pPr>
            <a:r>
              <a:rPr lang="en-US" sz="1000" dirty="0" smtClean="0"/>
              <a:t>Type 2 diabetes accounts for 90-95% of those with diabetes. At least initially and often throughout their lifetime, these people do not require insulin therapy. </a:t>
            </a:r>
          </a:p>
          <a:p>
            <a:pPr marL="223545" indent="-223545">
              <a:lnSpc>
                <a:spcPct val="95000"/>
              </a:lnSpc>
              <a:buFont typeface="Wingdings" pitchFamily="2" charset="2"/>
              <a:buChar char="§"/>
              <a:defRPr/>
            </a:pPr>
            <a:r>
              <a:rPr lang="en-US" altLang="ja-JP" sz="1000" dirty="0" smtClean="0"/>
              <a:t>Most patients with this form of diabetes are obese; patients who are not obese by traditional weight criteria may have an increased percentage of body fat distributed predominantly in the abdominal region. </a:t>
            </a:r>
            <a:r>
              <a:rPr lang="en-US" altLang="ja-JP" sz="1000" dirty="0" err="1" smtClean="0"/>
              <a:t>Ketoacidosis</a:t>
            </a:r>
            <a:r>
              <a:rPr lang="en-US" altLang="ja-JP" sz="1000" dirty="0" smtClean="0"/>
              <a:t> seldom occurs spontaneously in this type of diabetes.</a:t>
            </a:r>
          </a:p>
          <a:p>
            <a:pPr eaLnBrk="1" hangingPunct="1">
              <a:lnSpc>
                <a:spcPct val="95000"/>
              </a:lnSpc>
              <a:defRPr/>
            </a:pPr>
            <a:r>
              <a:rPr lang="en-US" sz="1000" b="1" u="sng" dirty="0" smtClean="0">
                <a:ea typeface="MS PGothic" pitchFamily="34" charset="-128"/>
              </a:rPr>
              <a:t/>
            </a:r>
            <a:br>
              <a:rPr lang="en-US" sz="1000" b="1" u="sng" dirty="0" smtClean="0">
                <a:ea typeface="MS PGothic" pitchFamily="34" charset="-128"/>
              </a:rPr>
            </a:br>
            <a:r>
              <a:rPr lang="en-US" sz="1000" b="1" u="sng" dirty="0" smtClean="0">
                <a:ea typeface="MS PGothic" pitchFamily="34" charset="-128"/>
              </a:rPr>
              <a:t>REFERENCES</a:t>
            </a:r>
          </a:p>
          <a:p>
            <a:pPr marL="220483" indent="-220483">
              <a:lnSpc>
                <a:spcPct val="95000"/>
              </a:lnSpc>
              <a:buFont typeface="+mj-lt"/>
              <a:buAutoNum type="arabicPeriod"/>
              <a:defRPr/>
            </a:pPr>
            <a:r>
              <a:rPr lang="en-US" sz="1000" dirty="0" smtClean="0">
                <a:latin typeface="Arial" pitchFamily="34" charset="0"/>
              </a:rPr>
              <a:t>American Diabetes Association. Diagnosis and classification of diabetes mellitus. </a:t>
            </a:r>
            <a:r>
              <a:rPr lang="en-US" sz="1000" i="1" dirty="0" smtClean="0">
                <a:latin typeface="Arial" pitchFamily="34" charset="0"/>
              </a:rPr>
              <a:t>Diabetes Care.</a:t>
            </a:r>
            <a:r>
              <a:rPr lang="en-US" sz="1000" dirty="0" smtClean="0">
                <a:latin typeface="Arial" pitchFamily="34" charset="0"/>
              </a:rPr>
              <a:t> 2005;28(</a:t>
            </a:r>
            <a:r>
              <a:rPr lang="en-US" sz="1000" dirty="0" err="1" smtClean="0">
                <a:latin typeface="Arial" pitchFamily="34" charset="0"/>
              </a:rPr>
              <a:t>suppl</a:t>
            </a:r>
            <a:r>
              <a:rPr lang="en-US" sz="1000" dirty="0" smtClean="0">
                <a:latin typeface="Arial" pitchFamily="34" charset="0"/>
              </a:rPr>
              <a:t> 1):S37-S42.</a:t>
            </a:r>
          </a:p>
          <a:p>
            <a:pPr marL="220483" indent="-220483">
              <a:lnSpc>
                <a:spcPct val="95000"/>
              </a:lnSpc>
              <a:buFont typeface="+mj-lt"/>
              <a:buAutoNum type="arabicPeriod"/>
              <a:defRPr/>
            </a:pPr>
            <a:r>
              <a:rPr lang="en-US" sz="1000" dirty="0" smtClean="0">
                <a:latin typeface="Arial" pitchFamily="34" charset="0"/>
              </a:rPr>
              <a:t>Kahn SE, </a:t>
            </a:r>
            <a:r>
              <a:rPr lang="en-US" sz="1000" dirty="0" err="1" smtClean="0">
                <a:latin typeface="Arial" pitchFamily="34" charset="0"/>
              </a:rPr>
              <a:t>Prigeon</a:t>
            </a:r>
            <a:r>
              <a:rPr lang="en-US" sz="1000" dirty="0" smtClean="0">
                <a:latin typeface="Arial" pitchFamily="34" charset="0"/>
              </a:rPr>
              <a:t> RL, McCulloch DK, et al. Quantification of the relationship between insulin sensitivity and beta-cell function in human subjects. Evidence for a hyperbolic function. </a:t>
            </a:r>
            <a:r>
              <a:rPr lang="en-US" sz="1000" i="1" dirty="0" smtClean="0">
                <a:latin typeface="Arial" pitchFamily="34" charset="0"/>
              </a:rPr>
              <a:t>Diabetes.</a:t>
            </a:r>
            <a:r>
              <a:rPr lang="en-US" sz="1000" dirty="0" smtClean="0">
                <a:latin typeface="Arial" pitchFamily="34" charset="0"/>
              </a:rPr>
              <a:t> 1993;42(11):1663-1672.</a:t>
            </a:r>
            <a:endParaRPr lang="en-US" sz="1000" dirty="0" smtClean="0">
              <a:solidFill>
                <a:srgbClr val="3F3F3F"/>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050F7E91-6070-4F42-9529-3FE801266599}" type="slidenum">
              <a:rPr lang="en-US"/>
              <a:pPr/>
              <a:t>7</a:t>
            </a:fld>
            <a:endParaRPr lang="en-US"/>
          </a:p>
        </p:txBody>
      </p:sp>
      <p:sp>
        <p:nvSpPr>
          <p:cNvPr id="48131" name="Rectangle 2"/>
          <p:cNvSpPr>
            <a:spLocks noGrp="1" noRot="1" noChangeAspect="1" noChangeArrowheads="1" noTextEdit="1"/>
          </p:cNvSpPr>
          <p:nvPr>
            <p:ph type="sldImg"/>
          </p:nvPr>
        </p:nvSpPr>
        <p:spPr>
          <a:ln/>
        </p:spPr>
      </p:sp>
      <p:sp>
        <p:nvSpPr>
          <p:cNvPr id="6" name="Rectangle 3"/>
          <p:cNvSpPr txBox="1">
            <a:spLocks noChangeArrowheads="1"/>
          </p:cNvSpPr>
          <p:nvPr/>
        </p:nvSpPr>
        <p:spPr bwMode="auto">
          <a:xfrm>
            <a:off x="456579" y="4203390"/>
            <a:ext cx="5839239" cy="4051610"/>
          </a:xfrm>
          <a:prstGeom prst="rect">
            <a:avLst/>
          </a:prstGeom>
          <a:noFill/>
          <a:ln w="9525">
            <a:noFill/>
            <a:miter lim="800000"/>
            <a:headEnd/>
            <a:tailEnd/>
          </a:ln>
        </p:spPr>
        <p:txBody>
          <a:bodyPr lIns="90292" tIns="45146" rIns="90292" bIns="45146"/>
          <a:lstStyle/>
          <a:p>
            <a:pPr>
              <a:lnSpc>
                <a:spcPct val="95000"/>
              </a:lnSpc>
              <a:spcBef>
                <a:spcPts val="355"/>
              </a:spcBef>
            </a:pPr>
            <a:r>
              <a:rPr lang="en-US" sz="900" b="1" u="sng" dirty="0"/>
              <a:t>KEY POINTS</a:t>
            </a:r>
            <a:endParaRPr lang="en-US" sz="900" u="sng" dirty="0"/>
          </a:p>
          <a:p>
            <a:pPr marL="226375" indent="-226375">
              <a:lnSpc>
                <a:spcPct val="95000"/>
              </a:lnSpc>
              <a:spcBef>
                <a:spcPts val="355"/>
              </a:spcBef>
              <a:buFont typeface="Wingdings" pitchFamily="2" charset="2"/>
              <a:buChar char="§"/>
            </a:pPr>
            <a:r>
              <a:rPr lang="en-US" altLang="ja-JP" sz="900" dirty="0"/>
              <a:t>Several forms of diabetes associated with genetic defects of </a:t>
            </a:r>
            <a:r>
              <a:rPr lang="el-GR" altLang="ja-JP" sz="900" dirty="0">
                <a:sym typeface="Symbol" pitchFamily="18" charset="2"/>
              </a:rPr>
              <a:t></a:t>
            </a:r>
            <a:r>
              <a:rPr lang="en-US" altLang="ja-JP" sz="900" dirty="0"/>
              <a:t>-cell function are frequently </a:t>
            </a:r>
            <a:r>
              <a:rPr lang="en-US" altLang="ja-JP" sz="900" dirty="0" err="1"/>
              <a:t>characterised</a:t>
            </a:r>
            <a:r>
              <a:rPr lang="en-US" altLang="ja-JP" sz="900" dirty="0"/>
              <a:t> by early age of onset of </a:t>
            </a:r>
            <a:r>
              <a:rPr lang="en-US" altLang="ja-JP" sz="900" dirty="0" err="1"/>
              <a:t>hyperglycaemia</a:t>
            </a:r>
            <a:r>
              <a:rPr lang="en-US" altLang="ja-JP" sz="900" dirty="0"/>
              <a:t> (generally before age 25). They are referred to as maturity-onset diabetes of the young (MODY) and are </a:t>
            </a:r>
            <a:r>
              <a:rPr lang="en-US" altLang="ja-JP" sz="900" dirty="0" err="1"/>
              <a:t>characterised</a:t>
            </a:r>
            <a:r>
              <a:rPr lang="en-US" altLang="ja-JP" sz="900" dirty="0"/>
              <a:t> by impaired insulin secretion with minimal or no defects in insulin action.</a:t>
            </a:r>
          </a:p>
          <a:p>
            <a:pPr marL="226375" indent="-226375">
              <a:lnSpc>
                <a:spcPct val="95000"/>
              </a:lnSpc>
              <a:spcBef>
                <a:spcPts val="355"/>
              </a:spcBef>
              <a:buFont typeface="Wingdings" pitchFamily="2" charset="2"/>
              <a:buChar char="§"/>
            </a:pPr>
            <a:r>
              <a:rPr lang="en-US" altLang="ja-JP" sz="900" dirty="0"/>
              <a:t>Genetic impairment of insulin action may involve the insulin receptor. Some individuals with these mutations may have </a:t>
            </a:r>
            <a:r>
              <a:rPr lang="en-US" altLang="ja-JP" sz="900" dirty="0" err="1"/>
              <a:t>acanthosis</a:t>
            </a:r>
            <a:r>
              <a:rPr lang="en-US" altLang="ja-JP" sz="900" dirty="0"/>
              <a:t> </a:t>
            </a:r>
            <a:r>
              <a:rPr lang="en-US" altLang="ja-JP" sz="900" dirty="0" err="1"/>
              <a:t>nigricans</a:t>
            </a:r>
            <a:r>
              <a:rPr lang="en-US" altLang="ja-JP" sz="900" dirty="0"/>
              <a:t>, and women may be </a:t>
            </a:r>
            <a:r>
              <a:rPr lang="en-US" altLang="ja-JP" sz="900" dirty="0" err="1"/>
              <a:t>virilised</a:t>
            </a:r>
            <a:r>
              <a:rPr lang="en-US" altLang="ja-JP" sz="900" dirty="0"/>
              <a:t> and have enlarged cystic ovaries. </a:t>
            </a:r>
            <a:r>
              <a:rPr lang="en-US" altLang="ja-JP" sz="900" dirty="0" err="1"/>
              <a:t>Leprechaunism</a:t>
            </a:r>
            <a:r>
              <a:rPr lang="en-US" altLang="ja-JP" sz="900" dirty="0"/>
              <a:t> and the </a:t>
            </a:r>
            <a:r>
              <a:rPr lang="en-US" altLang="ja-JP" sz="900" dirty="0" err="1"/>
              <a:t>Rabson</a:t>
            </a:r>
            <a:r>
              <a:rPr lang="en-US" altLang="ja-JP" sz="900" dirty="0"/>
              <a:t>-Mendenhall syndrome are two </a:t>
            </a:r>
            <a:r>
              <a:rPr lang="en-US" altLang="ja-JP" sz="900" dirty="0" err="1"/>
              <a:t>paediatric</a:t>
            </a:r>
            <a:r>
              <a:rPr lang="en-US" altLang="ja-JP" sz="900" dirty="0"/>
              <a:t> syndromes that have mutations of the insulin receptor gene. </a:t>
            </a:r>
            <a:r>
              <a:rPr lang="en-US" altLang="ja-JP" sz="900" dirty="0" err="1"/>
              <a:t>Endocrinopathies</a:t>
            </a:r>
            <a:r>
              <a:rPr lang="en-US" altLang="ja-JP" sz="900" dirty="0"/>
              <a:t> which involve excess levels of growth hormone, </a:t>
            </a:r>
            <a:r>
              <a:rPr lang="en-US" altLang="ja-JP" sz="900" dirty="0" err="1"/>
              <a:t>cortisol</a:t>
            </a:r>
            <a:r>
              <a:rPr lang="en-US" altLang="ja-JP" sz="900" dirty="0"/>
              <a:t>, glucagon, or epinephrine as seen in </a:t>
            </a:r>
            <a:r>
              <a:rPr lang="en-US" altLang="ja-JP" sz="900" dirty="0" err="1"/>
              <a:t>acromegaly</a:t>
            </a:r>
            <a:r>
              <a:rPr lang="en-US" altLang="ja-JP" sz="900" dirty="0"/>
              <a:t>, Cushing’s syndrome, </a:t>
            </a:r>
            <a:r>
              <a:rPr lang="en-US" altLang="ja-JP" sz="900" dirty="0" err="1"/>
              <a:t>glucagonoma</a:t>
            </a:r>
            <a:r>
              <a:rPr lang="en-US" altLang="ja-JP" sz="900" dirty="0"/>
              <a:t>, and </a:t>
            </a:r>
            <a:r>
              <a:rPr lang="en-US" altLang="ja-JP" sz="900" dirty="0" err="1"/>
              <a:t>phaeochromocytoma</a:t>
            </a:r>
            <a:r>
              <a:rPr lang="en-US" altLang="ja-JP" sz="900" dirty="0"/>
              <a:t>, respectively, can cause diabetes. </a:t>
            </a:r>
          </a:p>
          <a:p>
            <a:pPr marL="226375" indent="-226375">
              <a:lnSpc>
                <a:spcPct val="95000"/>
              </a:lnSpc>
              <a:spcBef>
                <a:spcPts val="355"/>
              </a:spcBef>
              <a:buFont typeface="Wingdings" pitchFamily="2" charset="2"/>
              <a:buChar char="§"/>
            </a:pPr>
            <a:r>
              <a:rPr lang="en-US" altLang="ja-JP" sz="900" dirty="0"/>
              <a:t>Many drugs can impair insulin secretion. These drugs may not cause diabetes by themselves, but they may precipitate diabetes in individuals with insulin resistance. </a:t>
            </a:r>
          </a:p>
          <a:p>
            <a:pPr marL="550432" lvl="1" indent="-220173">
              <a:lnSpc>
                <a:spcPct val="95000"/>
              </a:lnSpc>
              <a:spcBef>
                <a:spcPts val="355"/>
              </a:spcBef>
              <a:buFont typeface="Wingdings" pitchFamily="2" charset="2"/>
              <a:buChar char="§"/>
            </a:pPr>
            <a:r>
              <a:rPr lang="en-US" altLang="ja-JP" sz="900" dirty="0"/>
              <a:t>Certain toxins such as </a:t>
            </a:r>
            <a:r>
              <a:rPr lang="en-US" altLang="ja-JP" sz="900" dirty="0" err="1"/>
              <a:t>Vacor</a:t>
            </a:r>
            <a:r>
              <a:rPr lang="en-US" altLang="ja-JP" sz="900" dirty="0"/>
              <a:t> (rat poison) and </a:t>
            </a:r>
            <a:r>
              <a:rPr lang="en-US" altLang="ja-JP" sz="900" dirty="0" err="1"/>
              <a:t>pentamidine</a:t>
            </a:r>
            <a:r>
              <a:rPr lang="en-US" altLang="ja-JP" sz="900" dirty="0"/>
              <a:t> can permanently destroy </a:t>
            </a:r>
            <a:r>
              <a:rPr lang="el-GR" altLang="ja-JP" sz="900" dirty="0">
                <a:sym typeface="Symbol" pitchFamily="18" charset="2"/>
              </a:rPr>
              <a:t></a:t>
            </a:r>
            <a:r>
              <a:rPr lang="en-US" altLang="ja-JP" sz="900" dirty="0"/>
              <a:t> cells. Examples of drugs and hormones include nicotinic acid, </a:t>
            </a:r>
            <a:r>
              <a:rPr lang="el-GR" altLang="ja-JP" sz="900" dirty="0">
                <a:sym typeface="Symbol" pitchFamily="18" charset="2"/>
              </a:rPr>
              <a:t></a:t>
            </a:r>
            <a:r>
              <a:rPr lang="en-US" altLang="ja-JP" sz="900" dirty="0"/>
              <a:t>-interferon, and </a:t>
            </a:r>
            <a:r>
              <a:rPr lang="en-US" altLang="ja-JP" sz="900" dirty="0" err="1"/>
              <a:t>glucocorticoids</a:t>
            </a:r>
            <a:r>
              <a:rPr lang="en-US" altLang="ja-JP" sz="900" dirty="0"/>
              <a:t>. </a:t>
            </a:r>
          </a:p>
          <a:p>
            <a:pPr marL="550432" lvl="1" indent="-220173">
              <a:lnSpc>
                <a:spcPct val="95000"/>
              </a:lnSpc>
              <a:spcBef>
                <a:spcPts val="355"/>
              </a:spcBef>
              <a:buFont typeface="Wingdings" pitchFamily="2" charset="2"/>
              <a:buChar char="§"/>
            </a:pPr>
            <a:r>
              <a:rPr lang="en-US" altLang="ja-JP" sz="900" dirty="0"/>
              <a:t>Certain viruses including congenital rubella, </a:t>
            </a:r>
            <a:r>
              <a:rPr lang="en-US" altLang="ja-JP" sz="900" dirty="0" err="1"/>
              <a:t>coxsackievirus</a:t>
            </a:r>
            <a:r>
              <a:rPr lang="en-US" altLang="ja-JP" sz="900" dirty="0"/>
              <a:t> B, cytomegalovirus, adenovirus, and mumps have been implicated in inducing diabetes.</a:t>
            </a:r>
          </a:p>
          <a:p>
            <a:pPr marL="550432" lvl="1" indent="-220173">
              <a:lnSpc>
                <a:spcPct val="95000"/>
              </a:lnSpc>
              <a:spcBef>
                <a:spcPts val="355"/>
              </a:spcBef>
              <a:buFont typeface="Wingdings" pitchFamily="2" charset="2"/>
              <a:buChar char="§"/>
            </a:pPr>
            <a:r>
              <a:rPr lang="en-US" altLang="ja-JP" sz="900" dirty="0"/>
              <a:t>Uncommon forms of immune-mediated diabetes include stiff-man syndrome. Other genetic syndromes sometimes associated with diabetes include Down syndrome, </a:t>
            </a:r>
            <a:r>
              <a:rPr lang="en-US" altLang="ja-JP" sz="900" dirty="0" err="1"/>
              <a:t>Klinefelter</a:t>
            </a:r>
            <a:r>
              <a:rPr lang="en-US" altLang="ja-JP" sz="900" dirty="0"/>
              <a:t> syndrome ,Turner syndrome, Wolfram syndrome, and Huntington’s chorea.</a:t>
            </a:r>
          </a:p>
          <a:p>
            <a:pPr marL="550432" lvl="1" indent="-220173">
              <a:lnSpc>
                <a:spcPct val="95000"/>
              </a:lnSpc>
              <a:spcBef>
                <a:spcPts val="355"/>
              </a:spcBef>
              <a:buFont typeface="Wingdings" pitchFamily="2" charset="2"/>
              <a:buChar char="§"/>
            </a:pPr>
            <a:endParaRPr lang="en-US" altLang="ja-JP" sz="900" dirty="0"/>
          </a:p>
          <a:p>
            <a:pPr>
              <a:lnSpc>
                <a:spcPct val="95000"/>
              </a:lnSpc>
              <a:spcBef>
                <a:spcPts val="355"/>
              </a:spcBef>
            </a:pPr>
            <a:r>
              <a:rPr lang="en-US" sz="900" b="1" u="sng" dirty="0"/>
              <a:t>BACKGROUND</a:t>
            </a:r>
          </a:p>
          <a:p>
            <a:pPr marL="226375" indent="-226375">
              <a:lnSpc>
                <a:spcPct val="95000"/>
              </a:lnSpc>
              <a:spcBef>
                <a:spcPts val="355"/>
              </a:spcBef>
              <a:buFont typeface="Wingdings" pitchFamily="2" charset="2"/>
              <a:buChar char="§"/>
            </a:pPr>
            <a:r>
              <a:rPr lang="en-US" altLang="ja-JP" sz="900" dirty="0"/>
              <a:t>Other types of diabetes include diabetes associated with genetic defects of the </a:t>
            </a:r>
            <a:r>
              <a:rPr lang="el-GR" altLang="ja-JP" sz="900" dirty="0">
                <a:sym typeface="Symbol" pitchFamily="18" charset="2"/>
              </a:rPr>
              <a:t></a:t>
            </a:r>
            <a:r>
              <a:rPr lang="en-US" altLang="ja-JP" sz="900" dirty="0"/>
              <a:t> cell and/or insulin action, </a:t>
            </a:r>
            <a:r>
              <a:rPr lang="en-US" altLang="ja-JP" sz="900" dirty="0" err="1"/>
              <a:t>endocrinopathies</a:t>
            </a:r>
            <a:r>
              <a:rPr lang="en-US" altLang="ja-JP" sz="900" dirty="0"/>
              <a:t>, drug- or chemical-induced diabetes, infections, forms of immune-mediated diabetes, and other genetic syndromes sometimes associated with diabetes, such as Down syndrome, </a:t>
            </a:r>
            <a:r>
              <a:rPr lang="en-US" altLang="ja-JP" sz="900" dirty="0" err="1"/>
              <a:t>Klinefelter</a:t>
            </a:r>
            <a:r>
              <a:rPr lang="en-US" altLang="ja-JP" sz="900" dirty="0"/>
              <a:t> syndrome, Turner syndrome, and Wolfram syndrome.</a:t>
            </a:r>
            <a:br>
              <a:rPr lang="en-US" altLang="ja-JP" sz="900" dirty="0"/>
            </a:br>
            <a:endParaRPr lang="en-US" altLang="ja-JP" sz="900" dirty="0"/>
          </a:p>
          <a:p>
            <a:pPr>
              <a:lnSpc>
                <a:spcPct val="95000"/>
              </a:lnSpc>
              <a:spcBef>
                <a:spcPts val="355"/>
              </a:spcBef>
            </a:pPr>
            <a:r>
              <a:rPr lang="en-US" sz="900" b="1" u="sng" dirty="0"/>
              <a:t>REFERENCE</a:t>
            </a:r>
          </a:p>
          <a:p>
            <a:pPr>
              <a:lnSpc>
                <a:spcPct val="95000"/>
              </a:lnSpc>
              <a:spcBef>
                <a:spcPts val="355"/>
              </a:spcBef>
            </a:pPr>
            <a:r>
              <a:rPr lang="en-US" sz="900" dirty="0"/>
              <a:t>American Diabetes Association. Diagnosis and classification of diabetes mellitus. </a:t>
            </a:r>
            <a:r>
              <a:rPr lang="en-US" sz="900" i="1" dirty="0"/>
              <a:t>Diabetes </a:t>
            </a:r>
            <a:r>
              <a:rPr lang="en-US" sz="900" i="1" dirty="0" smtClean="0"/>
              <a:t>Care.</a:t>
            </a:r>
            <a:r>
              <a:rPr lang="en-US" sz="900" dirty="0" smtClean="0"/>
              <a:t> </a:t>
            </a:r>
            <a:r>
              <a:rPr lang="en-US" sz="900" dirty="0"/>
              <a:t>2005;28</a:t>
            </a:r>
            <a:br>
              <a:rPr lang="en-US" sz="900" dirty="0"/>
            </a:br>
            <a:r>
              <a:rPr lang="en-US" sz="900" dirty="0"/>
              <a:t>(</a:t>
            </a:r>
            <a:r>
              <a:rPr lang="en-US" sz="900" dirty="0" err="1"/>
              <a:t>suppl</a:t>
            </a:r>
            <a:r>
              <a:rPr lang="en-US" sz="900" dirty="0"/>
              <a:t> 1):S37-S42.</a:t>
            </a:r>
          </a:p>
          <a:p>
            <a:pPr>
              <a:spcBef>
                <a:spcPct val="30000"/>
              </a:spcBef>
            </a:pPr>
            <a:endParaRPr lang="en-US" altLang="ja-JP" sz="1000" dirty="0"/>
          </a:p>
        </p:txBody>
      </p:sp>
      <p:sp>
        <p:nvSpPr>
          <p:cNvPr id="5" name="Tijdelijke aanduiding voor notities 4"/>
          <p:cNvSpPr>
            <a:spLocks noGrp="1"/>
          </p:cNvSpPr>
          <p:nvPr>
            <p:ph type="body" idx="1"/>
          </p:nvPr>
        </p:nvSpPr>
        <p:spPr/>
        <p:txBody>
          <a:bodyPr>
            <a:normAutofit/>
          </a:bodyPr>
          <a:lstStyle/>
          <a:p>
            <a:r>
              <a:rPr lang="nl-NL" dirty="0" smtClean="0"/>
              <a:t>REF: ADA. Diabetes Care 2005;28(</a:t>
            </a:r>
            <a:r>
              <a:rPr lang="nl-NL" dirty="0" err="1" smtClean="0"/>
              <a:t>suppl</a:t>
            </a:r>
            <a:r>
              <a:rPr lang="nl-NL" dirty="0" smtClean="0"/>
              <a:t> 1):S37-S42</a:t>
            </a:r>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02AB8D2D-16A3-492C-8A9C-A4F26E5BC8E1}" type="slidenum">
              <a:rPr lang="en-US"/>
              <a:pPr/>
              <a:t>8</a:t>
            </a:fld>
            <a:endParaRPr lang="en-US"/>
          </a:p>
        </p:txBody>
      </p:sp>
      <p:sp>
        <p:nvSpPr>
          <p:cNvPr id="49155"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altLang="ja-JP" sz="1000" b="1" u="sng" dirty="0" smtClean="0"/>
              <a:t>KEY POINTS</a:t>
            </a:r>
          </a:p>
          <a:p>
            <a:pPr marL="223545" indent="-223545">
              <a:lnSpc>
                <a:spcPct val="95000"/>
              </a:lnSpc>
              <a:buFont typeface="Wingdings" pitchFamily="2" charset="2"/>
              <a:buChar char="§"/>
              <a:defRPr/>
            </a:pPr>
            <a:r>
              <a:rPr lang="en-US" altLang="ja-JP" sz="1000" dirty="0" smtClean="0"/>
              <a:t>Gestational diabetes is defined as any degree of glucose intolerance with onset or first recognition during pregnancy. The definition applies regardless of whether insulin or only diet modification is used for treatment or whether the condition persists after pregnancy. Gestational diabetes complicates approximately 4% of all pregnancies in the US, resulting in approximately 135,000 cases annually. </a:t>
            </a:r>
          </a:p>
          <a:p>
            <a:pPr marL="223545" indent="-223545">
              <a:lnSpc>
                <a:spcPct val="95000"/>
              </a:lnSpc>
              <a:buFont typeface="Wingdings" pitchFamily="2" charset="2"/>
              <a:buChar char="§"/>
              <a:defRPr/>
            </a:pPr>
            <a:r>
              <a:rPr lang="en-US" sz="1000" dirty="0" smtClean="0"/>
              <a:t>Risk assessment for gestational diabetes should be taken at the first prenatal visit. Women with clinical characteristics consistent with high risk of gestational diabetes (marked obesity, personal history of gestational diabetes, </a:t>
            </a:r>
            <a:r>
              <a:rPr lang="en-US" sz="1000" dirty="0" err="1" smtClean="0"/>
              <a:t>glycosuria</a:t>
            </a:r>
            <a:r>
              <a:rPr lang="en-US" sz="1000" dirty="0" smtClean="0"/>
              <a:t>) or a strong family history of diabetes should undergo glucose testing as soon as feasible.</a:t>
            </a:r>
            <a:r>
              <a:rPr lang="en-US" sz="1000" baseline="30000" dirty="0" smtClean="0"/>
              <a:t>2</a:t>
            </a:r>
            <a:r>
              <a:rPr lang="en-US" sz="1000" dirty="0" smtClean="0"/>
              <a:t> Women who have had gestational diabetes have a 20-50% chance of developing diabetes in the next 5-10 years.</a:t>
            </a:r>
            <a:r>
              <a:rPr lang="en-US" sz="1000" baseline="30000" dirty="0" smtClean="0"/>
              <a:t>3</a:t>
            </a:r>
          </a:p>
          <a:p>
            <a:pPr marL="223545" indent="-223545">
              <a:lnSpc>
                <a:spcPct val="95000"/>
              </a:lnSpc>
              <a:defRPr/>
            </a:pPr>
            <a:endParaRPr lang="en-US" altLang="ja-JP" sz="1000" dirty="0" smtClean="0"/>
          </a:p>
          <a:p>
            <a:pPr marL="335318" indent="-335318">
              <a:lnSpc>
                <a:spcPct val="95000"/>
              </a:lnSpc>
              <a:defRPr/>
            </a:pPr>
            <a:r>
              <a:rPr lang="en-US" sz="1000" b="1" u="sng" dirty="0" smtClean="0"/>
              <a:t>BACKGROUND</a:t>
            </a:r>
          </a:p>
          <a:p>
            <a:pPr marL="223545" indent="-223545">
              <a:lnSpc>
                <a:spcPct val="95000"/>
              </a:lnSpc>
              <a:buFont typeface="Wingdings" pitchFamily="2" charset="2"/>
              <a:buChar char="§"/>
              <a:defRPr/>
            </a:pPr>
            <a:r>
              <a:rPr lang="en-US" sz="1000" dirty="0" smtClean="0"/>
              <a:t>Diabetes is a group of metabolic diseases </a:t>
            </a:r>
            <a:r>
              <a:rPr lang="en-US" sz="1000" dirty="0" err="1" smtClean="0"/>
              <a:t>characterised</a:t>
            </a:r>
            <a:r>
              <a:rPr lang="en-US" sz="1000" dirty="0" smtClean="0"/>
              <a:t> by </a:t>
            </a:r>
            <a:r>
              <a:rPr lang="en-US" sz="1000" dirty="0" err="1" smtClean="0"/>
              <a:t>hyperglycaemia</a:t>
            </a:r>
            <a:r>
              <a:rPr lang="en-US" sz="1000" dirty="0" smtClean="0"/>
              <a:t> resulting from defects in insulin secretion, insulin action, or both. The chronic </a:t>
            </a:r>
            <a:r>
              <a:rPr lang="en-US" sz="1000" dirty="0" err="1" smtClean="0"/>
              <a:t>hyperglycaemia</a:t>
            </a:r>
            <a:r>
              <a:rPr lang="en-US" sz="1000" dirty="0" smtClean="0"/>
              <a:t> of diabetes is associated with long-term damage, dysfunction, and failure of various organs, especially the eyes, kidneys, nerves, heart, and blood vessels.</a:t>
            </a:r>
            <a:r>
              <a:rPr lang="en-US" sz="1000" baseline="30000" dirty="0" smtClean="0"/>
              <a:t>1</a:t>
            </a:r>
          </a:p>
          <a:p>
            <a:pPr eaLnBrk="1" hangingPunct="1">
              <a:lnSpc>
                <a:spcPct val="95000"/>
              </a:lnSpc>
              <a:defRPr/>
            </a:pPr>
            <a:endParaRPr lang="en-US" sz="1000" b="1" dirty="0" smtClean="0"/>
          </a:p>
          <a:p>
            <a:pPr eaLnBrk="1" hangingPunct="1">
              <a:lnSpc>
                <a:spcPct val="95000"/>
              </a:lnSpc>
              <a:defRPr/>
            </a:pPr>
            <a:r>
              <a:rPr lang="en-US" sz="1000" b="1" u="sng" dirty="0" smtClean="0"/>
              <a:t>REFERENCES</a:t>
            </a:r>
            <a:endParaRPr lang="en-US" sz="1000" b="1" u="sng" dirty="0" smtClean="0">
              <a:latin typeface="Arial" pitchFamily="34" charset="0"/>
            </a:endParaRPr>
          </a:p>
          <a:p>
            <a:pPr marL="220483" indent="-220483">
              <a:lnSpc>
                <a:spcPct val="95000"/>
              </a:lnSpc>
              <a:buFont typeface="+mj-lt"/>
              <a:buAutoNum type="arabicPeriod"/>
              <a:defRPr/>
            </a:pPr>
            <a:r>
              <a:rPr lang="en-US" sz="1000" dirty="0" smtClean="0"/>
              <a:t>American Diabetes Association. Diagnosis and classification of diabetes mellitus. </a:t>
            </a:r>
            <a:r>
              <a:rPr lang="en-US" sz="1000" i="1" dirty="0" smtClean="0"/>
              <a:t>Diabetes Care.</a:t>
            </a:r>
            <a:r>
              <a:rPr lang="en-US" sz="1000" dirty="0" smtClean="0"/>
              <a:t> 2005;28(</a:t>
            </a:r>
            <a:r>
              <a:rPr lang="en-US" sz="1000" dirty="0" err="1" smtClean="0"/>
              <a:t>suppl</a:t>
            </a:r>
            <a:r>
              <a:rPr lang="en-US" sz="1000" dirty="0" smtClean="0"/>
              <a:t> 1):S37-S42.</a:t>
            </a:r>
          </a:p>
          <a:p>
            <a:pPr marL="220483" indent="-220483">
              <a:lnSpc>
                <a:spcPct val="95000"/>
              </a:lnSpc>
              <a:buFont typeface="+mj-lt"/>
              <a:buAutoNum type="arabicPeriod"/>
              <a:defRPr/>
            </a:pPr>
            <a:r>
              <a:rPr lang="en-US" sz="1000" dirty="0" smtClean="0"/>
              <a:t>Bentley-Lewis R, </a:t>
            </a:r>
            <a:r>
              <a:rPr lang="en-US" sz="1000" dirty="0" err="1" smtClean="0"/>
              <a:t>Levkoff</a:t>
            </a:r>
            <a:r>
              <a:rPr lang="en-US" sz="1000" dirty="0" smtClean="0"/>
              <a:t> S, </a:t>
            </a:r>
            <a:r>
              <a:rPr lang="en-US" sz="1000" dirty="0" err="1" smtClean="0"/>
              <a:t>Stuebe</a:t>
            </a:r>
            <a:r>
              <a:rPr lang="en-US" sz="1000" dirty="0" smtClean="0"/>
              <a:t> A, et al. Gestational diabetes mellitus: postpartum opportunities for the diagnosis and prevention of type 2 diabetes mellitus. </a:t>
            </a:r>
            <a:r>
              <a:rPr lang="en-US" sz="1000" i="1" dirty="0" smtClean="0"/>
              <a:t>Nat </a:t>
            </a:r>
            <a:r>
              <a:rPr lang="en-US" sz="1000" i="1" dirty="0" err="1" smtClean="0"/>
              <a:t>Clin</a:t>
            </a:r>
            <a:r>
              <a:rPr lang="en-US" sz="1000" i="1" dirty="0" smtClean="0"/>
              <a:t> </a:t>
            </a:r>
            <a:r>
              <a:rPr lang="en-US" sz="1000" i="1" dirty="0" err="1" smtClean="0"/>
              <a:t>Pract</a:t>
            </a:r>
            <a:r>
              <a:rPr lang="en-US" sz="1000" i="1" dirty="0" smtClean="0"/>
              <a:t> </a:t>
            </a:r>
            <a:r>
              <a:rPr lang="en-US" sz="1000" i="1" dirty="0" err="1" smtClean="0"/>
              <a:t>Endocrinol</a:t>
            </a:r>
            <a:r>
              <a:rPr lang="en-US" sz="1000" i="1" dirty="0" smtClean="0"/>
              <a:t> </a:t>
            </a:r>
            <a:r>
              <a:rPr lang="en-US" sz="1000" i="1" dirty="0" err="1" smtClean="0"/>
              <a:t>Metab</a:t>
            </a:r>
            <a:r>
              <a:rPr lang="en-US" sz="1000" i="1" dirty="0" smtClean="0"/>
              <a:t>.</a:t>
            </a:r>
            <a:r>
              <a:rPr lang="en-US" sz="1000" dirty="0" smtClean="0"/>
              <a:t> 2008;4(10):552-558.</a:t>
            </a:r>
          </a:p>
          <a:p>
            <a:pPr eaLnBrk="1" hangingPunct="1">
              <a:defRPr/>
            </a:pP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5"/>
          </p:nvPr>
        </p:nvSpPr>
        <p:spPr>
          <a:ln/>
        </p:spPr>
        <p:txBody>
          <a:bodyPr/>
          <a:lstStyle/>
          <a:p>
            <a:fld id="{0804291D-A5A9-43A6-ABDD-732F1B63FB57}" type="slidenum">
              <a:rPr lang="en-US"/>
              <a:pPr/>
              <a:t>9</a:t>
            </a:fld>
            <a:endParaRPr lang="en-US"/>
          </a:p>
        </p:txBody>
      </p:sp>
      <p:sp>
        <p:nvSpPr>
          <p:cNvPr id="50179" name="Rectangle 2"/>
          <p:cNvSpPr>
            <a:spLocks noChangeArrowheads="1"/>
          </p:cNvSpPr>
          <p:nvPr/>
        </p:nvSpPr>
        <p:spPr bwMode="auto">
          <a:xfrm>
            <a:off x="3887133" y="0"/>
            <a:ext cx="2970868" cy="458439"/>
          </a:xfrm>
          <a:prstGeom prst="rect">
            <a:avLst/>
          </a:prstGeom>
          <a:noFill/>
          <a:ln w="12700">
            <a:noFill/>
            <a:miter lim="800000"/>
            <a:headEnd/>
            <a:tailEnd/>
          </a:ln>
        </p:spPr>
        <p:txBody>
          <a:bodyPr wrap="none" lIns="91435" tIns="45717" rIns="91435" bIns="45717" anchor="ctr"/>
          <a:lstStyle/>
          <a:p>
            <a:pPr defTabSz="914802"/>
            <a:endParaRPr lang="en-US" sz="2400" dirty="0"/>
          </a:p>
        </p:txBody>
      </p:sp>
      <p:sp>
        <p:nvSpPr>
          <p:cNvPr id="50180" name="Rectangle 3"/>
          <p:cNvSpPr>
            <a:spLocks noChangeArrowheads="1"/>
          </p:cNvSpPr>
          <p:nvPr/>
        </p:nvSpPr>
        <p:spPr bwMode="auto">
          <a:xfrm>
            <a:off x="0" y="8685561"/>
            <a:ext cx="2970869" cy="458439"/>
          </a:xfrm>
          <a:prstGeom prst="rect">
            <a:avLst/>
          </a:prstGeom>
          <a:noFill/>
          <a:ln w="12700">
            <a:noFill/>
            <a:miter lim="800000"/>
            <a:headEnd/>
            <a:tailEnd/>
          </a:ln>
        </p:spPr>
        <p:txBody>
          <a:bodyPr wrap="none" lIns="91435" tIns="45717" rIns="91435" bIns="45717" anchor="ctr"/>
          <a:lstStyle/>
          <a:p>
            <a:pPr defTabSz="914802"/>
            <a:endParaRPr lang="en-US" sz="2400" dirty="0"/>
          </a:p>
        </p:txBody>
      </p:sp>
      <p:sp>
        <p:nvSpPr>
          <p:cNvPr id="50181" name="Rectangle 4"/>
          <p:cNvSpPr>
            <a:spLocks noChangeArrowheads="1"/>
          </p:cNvSpPr>
          <p:nvPr/>
        </p:nvSpPr>
        <p:spPr bwMode="auto">
          <a:xfrm>
            <a:off x="0" y="0"/>
            <a:ext cx="2970869" cy="458439"/>
          </a:xfrm>
          <a:prstGeom prst="rect">
            <a:avLst/>
          </a:prstGeom>
          <a:noFill/>
          <a:ln w="12700">
            <a:noFill/>
            <a:miter lim="800000"/>
            <a:headEnd/>
            <a:tailEnd/>
          </a:ln>
        </p:spPr>
        <p:txBody>
          <a:bodyPr wrap="none" lIns="91435" tIns="45717" rIns="91435" bIns="45717" anchor="ctr"/>
          <a:lstStyle/>
          <a:p>
            <a:pPr defTabSz="914802"/>
            <a:endParaRPr lang="en-US" sz="2400" dirty="0"/>
          </a:p>
        </p:txBody>
      </p:sp>
      <p:sp>
        <p:nvSpPr>
          <p:cNvPr id="50182" name="Rectangle 5"/>
          <p:cNvSpPr>
            <a:spLocks noGrp="1" noRot="1" noChangeAspect="1" noChangeArrowheads="1" noTextEdit="1"/>
          </p:cNvSpPr>
          <p:nvPr>
            <p:ph type="sldImg"/>
          </p:nvPr>
        </p:nvSpPr>
        <p:spPr>
          <a:xfrm>
            <a:off x="1144588" y="685800"/>
            <a:ext cx="4572000" cy="3429000"/>
          </a:xfrm>
          <a:ln/>
        </p:spPr>
      </p:sp>
      <p:sp>
        <p:nvSpPr>
          <p:cNvPr id="9" name="Rectangle 6"/>
          <p:cNvSpPr>
            <a:spLocks noGrp="1" noChangeArrowheads="1"/>
          </p:cNvSpPr>
          <p:nvPr>
            <p:ph type="body" idx="3"/>
          </p:nvPr>
        </p:nvSpPr>
        <p:spPr>
          <a:xfrm>
            <a:off x="456579" y="4203390"/>
            <a:ext cx="5839239" cy="4051610"/>
          </a:xfrm>
        </p:spPr>
        <p:txBody>
          <a:bodyPr/>
          <a:lstStyle/>
          <a:p>
            <a:pPr eaLnBrk="1" hangingPunct="1">
              <a:lnSpc>
                <a:spcPct val="95000"/>
              </a:lnSpc>
              <a:defRPr/>
            </a:pPr>
            <a:r>
              <a:rPr lang="en-US" sz="900" b="1" u="sng" dirty="0" smtClean="0"/>
              <a:t>KEY POINTS</a:t>
            </a:r>
          </a:p>
          <a:p>
            <a:pPr marL="223545" indent="-223545">
              <a:lnSpc>
                <a:spcPct val="95000"/>
              </a:lnSpc>
              <a:buFont typeface="Wingdings" pitchFamily="2" charset="2"/>
              <a:buChar char="§"/>
              <a:defRPr/>
            </a:pPr>
            <a:r>
              <a:rPr lang="en-US" sz="900" dirty="0" smtClean="0"/>
              <a:t>21 million people in the United States have diagnosed and undiagnosed diabetes and that number is projected to reach 39 million by the year 2050.</a:t>
            </a:r>
          </a:p>
          <a:p>
            <a:pPr marL="223545" indent="-223545">
              <a:lnSpc>
                <a:spcPct val="95000"/>
              </a:lnSpc>
              <a:buFont typeface="Wingdings" pitchFamily="2" charset="2"/>
              <a:buChar char="§"/>
              <a:defRPr/>
            </a:pPr>
            <a:r>
              <a:rPr lang="en-US" sz="900" dirty="0" smtClean="0"/>
              <a:t>If the current trends continue, 1 in 3 Americans will develop diabetes sometime in his or her lifetime.</a:t>
            </a:r>
            <a:r>
              <a:rPr lang="en-US" sz="900" baseline="30000" dirty="0" smtClean="0"/>
              <a:t>2</a:t>
            </a:r>
            <a:r>
              <a:rPr lang="en-US" sz="900" dirty="0" smtClean="0"/>
              <a:t> 54 million people in the United States have </a:t>
            </a:r>
            <a:r>
              <a:rPr lang="en-US" sz="900" dirty="0" err="1" smtClean="0"/>
              <a:t>prediabetes</a:t>
            </a:r>
            <a:r>
              <a:rPr lang="en-US" sz="900" dirty="0" smtClean="0"/>
              <a:t>, which can develop into diabetes in the future.</a:t>
            </a:r>
            <a:r>
              <a:rPr lang="en-US" sz="900" baseline="30000" dirty="0" smtClean="0"/>
              <a:t>3</a:t>
            </a:r>
            <a:endParaRPr lang="en-US" sz="900" dirty="0" smtClean="0"/>
          </a:p>
          <a:p>
            <a:pPr marL="223545" indent="-223545">
              <a:lnSpc>
                <a:spcPct val="95000"/>
              </a:lnSpc>
              <a:buFont typeface="Wingdings" pitchFamily="2" charset="2"/>
              <a:buChar char="§"/>
              <a:defRPr/>
            </a:pPr>
            <a:r>
              <a:rPr lang="en-US" sz="900" dirty="0" smtClean="0"/>
              <a:t>Preventing diabetes in these people is very important to reducing the pain and suffering from its devastating complications.</a:t>
            </a:r>
          </a:p>
          <a:p>
            <a:pPr marL="223545" indent="-223545">
              <a:lnSpc>
                <a:spcPct val="95000"/>
              </a:lnSpc>
              <a:defRPr/>
            </a:pPr>
            <a:endParaRPr lang="en-US" sz="900" dirty="0" smtClean="0"/>
          </a:p>
          <a:p>
            <a:pPr eaLnBrk="1" hangingPunct="1">
              <a:lnSpc>
                <a:spcPct val="95000"/>
              </a:lnSpc>
              <a:defRPr/>
            </a:pPr>
            <a:r>
              <a:rPr lang="en-US" sz="900" b="1" u="sng" dirty="0" smtClean="0"/>
              <a:t>BACKGROUND</a:t>
            </a:r>
          </a:p>
          <a:p>
            <a:pPr marL="223545" indent="-223545">
              <a:lnSpc>
                <a:spcPct val="95000"/>
              </a:lnSpc>
              <a:buFont typeface="Wingdings" pitchFamily="2" charset="2"/>
              <a:buChar char="§"/>
              <a:tabLst>
                <a:tab pos="223545" algn="l"/>
              </a:tabLst>
              <a:defRPr/>
            </a:pPr>
            <a:r>
              <a:rPr lang="en-US" sz="900" dirty="0" smtClean="0"/>
              <a:t>Diabetes is a group of metabolic diseases </a:t>
            </a:r>
            <a:r>
              <a:rPr lang="en-US" sz="900" dirty="0" err="1" smtClean="0"/>
              <a:t>characterised</a:t>
            </a:r>
            <a:r>
              <a:rPr lang="en-US" sz="900" dirty="0" smtClean="0"/>
              <a:t> by </a:t>
            </a:r>
            <a:r>
              <a:rPr lang="en-US" sz="900" dirty="0" err="1" smtClean="0"/>
              <a:t>hyperglycaemia</a:t>
            </a:r>
            <a:r>
              <a:rPr lang="en-US" sz="900" dirty="0" smtClean="0"/>
              <a:t> resulting from defects in insulin secretion, insulin action, or both. The chronic </a:t>
            </a:r>
            <a:r>
              <a:rPr lang="en-US" sz="900" dirty="0" err="1" smtClean="0"/>
              <a:t>hyperglycaemia</a:t>
            </a:r>
            <a:r>
              <a:rPr lang="en-US" sz="900" dirty="0" smtClean="0"/>
              <a:t> of diabetes is associated with long-term damage, dysfunction, and failure of various organs, especially the eyes, kidneys, nerves, heart, and blood vessels.</a:t>
            </a:r>
          </a:p>
          <a:p>
            <a:pPr marL="223545" indent="-223545">
              <a:lnSpc>
                <a:spcPct val="95000"/>
              </a:lnSpc>
              <a:buFont typeface="Wingdings" pitchFamily="2" charset="2"/>
              <a:buChar char="§"/>
              <a:tabLst>
                <a:tab pos="223545" algn="l"/>
              </a:tabLst>
              <a:defRPr/>
            </a:pPr>
            <a:r>
              <a:rPr lang="en-US" altLang="ja-JP" sz="900" dirty="0" smtClean="0"/>
              <a:t>Type 1 diabetes is caused by </a:t>
            </a:r>
            <a:r>
              <a:rPr lang="el-GR" altLang="ja-JP" sz="900" dirty="0" smtClean="0">
                <a:sym typeface="Symbol" pitchFamily="18" charset="2"/>
              </a:rPr>
              <a:t></a:t>
            </a:r>
            <a:r>
              <a:rPr lang="en-US" altLang="ja-JP" sz="900" dirty="0" smtClean="0"/>
              <a:t>-cell destruction, usually leading to absolute insulin deficiency and is </a:t>
            </a:r>
            <a:r>
              <a:rPr lang="en-US" altLang="ja-JP" sz="900" dirty="0" err="1" smtClean="0"/>
              <a:t>characterised</a:t>
            </a:r>
            <a:r>
              <a:rPr lang="en-US" altLang="ja-JP" sz="900" dirty="0" smtClean="0"/>
              <a:t> by a more severe insulin deficiency. It accounts for 5-10% of those with diabetes.</a:t>
            </a:r>
          </a:p>
          <a:p>
            <a:pPr marL="223545" indent="-223545">
              <a:lnSpc>
                <a:spcPct val="95000"/>
              </a:lnSpc>
              <a:buFont typeface="Wingdings" pitchFamily="2" charset="2"/>
              <a:buChar char="§"/>
              <a:tabLst>
                <a:tab pos="223545" algn="l"/>
              </a:tabLst>
              <a:defRPr/>
            </a:pPr>
            <a:r>
              <a:rPr lang="en-US" altLang="ja-JP" sz="900" dirty="0" smtClean="0"/>
              <a:t>Type 2 diabetes is the most prevalent form of diabetes and accounts for more than 90% of cases. It is </a:t>
            </a:r>
            <a:r>
              <a:rPr lang="en-US" altLang="ja-JP" sz="900" dirty="0" err="1" smtClean="0"/>
              <a:t>characterised</a:t>
            </a:r>
            <a:r>
              <a:rPr lang="en-US" altLang="ja-JP" sz="900" dirty="0" smtClean="0"/>
              <a:t> by defects in glucose metabolism ranging from predominantly insulin resistance with relative insulin deficiency to predominantly an insulin </a:t>
            </a:r>
            <a:r>
              <a:rPr lang="en-US" altLang="ja-JP" sz="900" dirty="0" err="1" smtClean="0"/>
              <a:t>secretory</a:t>
            </a:r>
            <a:r>
              <a:rPr lang="en-US" altLang="ja-JP" sz="900" dirty="0" smtClean="0"/>
              <a:t> defect with insulin resistance.</a:t>
            </a:r>
          </a:p>
          <a:p>
            <a:pPr marL="223545" indent="-223545">
              <a:lnSpc>
                <a:spcPct val="95000"/>
              </a:lnSpc>
              <a:buFont typeface="Wingdings" pitchFamily="2" charset="2"/>
              <a:buChar char="§"/>
              <a:tabLst>
                <a:tab pos="223545" algn="l"/>
              </a:tabLst>
              <a:defRPr/>
            </a:pPr>
            <a:r>
              <a:rPr lang="en-US" sz="900" dirty="0" err="1" smtClean="0"/>
              <a:t>Prediabetes</a:t>
            </a:r>
            <a:r>
              <a:rPr lang="en-US" sz="900" dirty="0" smtClean="0"/>
              <a:t> is a condition that raises the risk of developing type 2 diabetes, heart disease, and stroke. People with </a:t>
            </a:r>
            <a:r>
              <a:rPr lang="en-US" sz="900" dirty="0" err="1" smtClean="0"/>
              <a:t>prediabetes</a:t>
            </a:r>
            <a:r>
              <a:rPr lang="en-US" sz="900" dirty="0" smtClean="0"/>
              <a:t> have impaired fasting glucose (IFG), impaired glucose tolerance (IGT), or both IFG and IGT.</a:t>
            </a:r>
            <a:r>
              <a:rPr lang="en-US" sz="900" baseline="30000" dirty="0" smtClean="0"/>
              <a:t>1</a:t>
            </a:r>
          </a:p>
          <a:p>
            <a:pPr marL="223545" indent="-223545">
              <a:lnSpc>
                <a:spcPct val="95000"/>
              </a:lnSpc>
              <a:defRPr/>
            </a:pPr>
            <a:endParaRPr lang="en-US" sz="900" b="1" dirty="0" smtClean="0"/>
          </a:p>
          <a:p>
            <a:pPr marL="223545" indent="-223545">
              <a:lnSpc>
                <a:spcPct val="95000"/>
              </a:lnSpc>
              <a:defRPr/>
            </a:pPr>
            <a:r>
              <a:rPr lang="en-US" sz="900" b="1" u="sng" dirty="0" smtClean="0"/>
              <a:t>REFERENCES</a:t>
            </a:r>
          </a:p>
          <a:p>
            <a:pPr marL="220483" indent="-220483">
              <a:lnSpc>
                <a:spcPct val="95000"/>
              </a:lnSpc>
              <a:buFont typeface="+mj-lt"/>
              <a:buAutoNum type="arabicPeriod"/>
              <a:defRPr/>
            </a:pPr>
            <a:r>
              <a:rPr lang="en-US" sz="900" dirty="0" smtClean="0">
                <a:latin typeface="Arial" pitchFamily="34" charset="0"/>
              </a:rPr>
              <a:t>American Diabetes Association. Diagnosis and classification of diabetes mellitus. </a:t>
            </a:r>
            <a:r>
              <a:rPr lang="en-US" sz="900" i="1" dirty="0" smtClean="0">
                <a:latin typeface="Arial" pitchFamily="34" charset="0"/>
              </a:rPr>
              <a:t>Diabetes Care.</a:t>
            </a:r>
            <a:r>
              <a:rPr lang="en-US" sz="900" dirty="0" smtClean="0">
                <a:latin typeface="Arial" pitchFamily="34" charset="0"/>
              </a:rPr>
              <a:t> 2005;28(</a:t>
            </a:r>
            <a:r>
              <a:rPr lang="en-US" sz="900" dirty="0" err="1" smtClean="0">
                <a:latin typeface="Arial" pitchFamily="34" charset="0"/>
              </a:rPr>
              <a:t>suppl</a:t>
            </a:r>
            <a:r>
              <a:rPr lang="en-US" sz="900" dirty="0" smtClean="0">
                <a:latin typeface="Arial" pitchFamily="34" charset="0"/>
              </a:rPr>
              <a:t> 1):S37-S42.</a:t>
            </a:r>
            <a:endParaRPr lang="en-US" sz="900" b="1" dirty="0" smtClean="0"/>
          </a:p>
          <a:p>
            <a:pPr marL="220483" indent="-220483">
              <a:lnSpc>
                <a:spcPct val="95000"/>
              </a:lnSpc>
              <a:buFont typeface="+mj-lt"/>
              <a:buAutoNum type="arabicPeriod"/>
              <a:defRPr/>
            </a:pPr>
            <a:r>
              <a:rPr lang="en-US" sz="900" dirty="0" err="1" smtClean="0">
                <a:latin typeface="Arial" pitchFamily="34" charset="0"/>
              </a:rPr>
              <a:t>Saaddine</a:t>
            </a:r>
            <a:r>
              <a:rPr lang="en-US" sz="900" dirty="0" smtClean="0">
                <a:latin typeface="Arial" pitchFamily="34" charset="0"/>
              </a:rPr>
              <a:t> JB, </a:t>
            </a:r>
            <a:r>
              <a:rPr lang="en-US" sz="900" dirty="0" err="1" smtClean="0">
                <a:latin typeface="Arial" pitchFamily="34" charset="0"/>
              </a:rPr>
              <a:t>Cadwell</a:t>
            </a:r>
            <a:r>
              <a:rPr lang="en-US" sz="900" dirty="0" smtClean="0">
                <a:latin typeface="Arial" pitchFamily="34" charset="0"/>
              </a:rPr>
              <a:t> BB, Gregg EW, et al. Improvements in diabetes processes of care and intermediate outcomes: United States, 1988-2002. </a:t>
            </a:r>
            <a:r>
              <a:rPr lang="en-US" sz="900" i="1" dirty="0" smtClean="0">
                <a:latin typeface="Arial" pitchFamily="34" charset="0"/>
              </a:rPr>
              <a:t>Ann Intern Med</a:t>
            </a:r>
            <a:r>
              <a:rPr lang="en-US" sz="900" dirty="0" smtClean="0"/>
              <a:t>. </a:t>
            </a:r>
            <a:r>
              <a:rPr lang="en-US" sz="900" dirty="0" smtClean="0">
                <a:latin typeface="Arial" pitchFamily="34" charset="0"/>
              </a:rPr>
              <a:t>2006;144(7):465-474.</a:t>
            </a:r>
          </a:p>
          <a:p>
            <a:pPr marL="220483" indent="-220483">
              <a:lnSpc>
                <a:spcPct val="95000"/>
              </a:lnSpc>
              <a:buFont typeface="+mj-lt"/>
              <a:buAutoNum type="arabicPeriod"/>
              <a:defRPr/>
            </a:pPr>
            <a:r>
              <a:rPr lang="en-US" sz="900" dirty="0" smtClean="0">
                <a:latin typeface="Arial" pitchFamily="34" charset="0"/>
              </a:rPr>
              <a:t>Centers for Disease Control and Prevention. National diabetes fact sheet: general information. Available at: http://www.cdc.gov/diabetes/pubs/pdf/ndfs_2005.pdf. Accessed Jan 14, 2009.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1" i="0" baseline="0">
                <a:solidFill>
                  <a:srgbClr val="FFFF00"/>
                </a:solidFill>
                <a:latin typeface="Verdana" pitchFamily="34" charset="0"/>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04171176-7B2E-2245-A120-94B0D6F1A217}" type="datetimeFigureOut">
              <a:rPr lang="nl-NL"/>
              <a:pPr/>
              <a:t>22-5-2013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3B026-D802-A340-A95E-058596117549}" type="slidenum">
              <a: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baseline="0">
                <a:solidFill>
                  <a:srgbClr val="FFFF00"/>
                </a:solidFill>
                <a:latin typeface="Verdana" pitchFamily="34" charset="0"/>
              </a:defRPr>
            </a:lvl1pPr>
          </a:lstStyle>
          <a:p>
            <a:r>
              <a:rPr lang="nl-NL" dirty="0"/>
              <a:t>Titelstijl van model bewerken</a:t>
            </a:r>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baseline="0">
                <a:solidFill>
                  <a:schemeClr val="bg1"/>
                </a:solidFill>
                <a:latin typeface="Arial" pitchFamily="34" charset="0"/>
              </a:defRPr>
            </a:lvl1pPr>
            <a:lvl2pPr>
              <a:defRPr baseline="0">
                <a:solidFill>
                  <a:schemeClr val="bg1"/>
                </a:solidFill>
                <a:latin typeface="Arial" pitchFamily="34" charset="0"/>
              </a:defRPr>
            </a:lvl2pPr>
            <a:lvl3pPr>
              <a:defRPr baseline="0">
                <a:solidFill>
                  <a:schemeClr val="bg1"/>
                </a:solidFill>
                <a:latin typeface="Arial" pitchFamily="34" charset="0"/>
              </a:defRPr>
            </a:lvl3pPr>
            <a:lvl4pPr>
              <a:defRPr baseline="0">
                <a:solidFill>
                  <a:schemeClr val="bg1"/>
                </a:solidFill>
                <a:latin typeface="Arial" pitchFamily="34" charset="0"/>
              </a:defRPr>
            </a:lvl4pPr>
            <a:lvl5pPr>
              <a:defRPr baseline="0">
                <a:solidFill>
                  <a:schemeClr val="bg1"/>
                </a:solidFill>
                <a:latin typeface="Arial" pitchFamily="34"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04171176-7B2E-2245-A120-94B0D6F1A217}" type="datetimeFigureOut">
              <a:rPr lang="nl-NL"/>
              <a:pPr/>
              <a:t>22-5-2013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3B026-D802-A340-A95E-058596117549}" type="slidenum">
              <a: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ep 15"/>
          <p:cNvGrpSpPr/>
          <p:nvPr userDrawn="1"/>
        </p:nvGrpSpPr>
        <p:grpSpPr>
          <a:xfrm>
            <a:off x="0" y="-595964"/>
            <a:ext cx="9556280" cy="2843549"/>
            <a:chOff x="0" y="-595964"/>
            <a:chExt cx="9556280" cy="2843549"/>
          </a:xfrm>
        </p:grpSpPr>
        <p:pic>
          <p:nvPicPr>
            <p:cNvPr id="8" name="Afbeelding 7" descr="BLOEDPLAATJE 1_0008.png"/>
            <p:cNvPicPr>
              <a:picLocks noChangeAspect="1"/>
            </p:cNvPicPr>
            <p:nvPr userDrawn="1"/>
          </p:nvPicPr>
          <p:blipFill>
            <a:blip r:embed="rId4">
              <a:alphaModFix amt="25000"/>
            </a:blip>
            <a:srcRect l="26578"/>
            <a:stretch>
              <a:fillRect/>
            </a:stretch>
          </p:blipFill>
          <p:spPr>
            <a:xfrm>
              <a:off x="0" y="-429977"/>
              <a:ext cx="1799650" cy="2451100"/>
            </a:xfrm>
            <a:prstGeom prst="rect">
              <a:avLst/>
            </a:prstGeom>
          </p:spPr>
        </p:pic>
        <p:pic>
          <p:nvPicPr>
            <p:cNvPr id="9" name="Afbeelding 8" descr="BLOEDPLAATJE 1_0008.png"/>
            <p:cNvPicPr>
              <a:picLocks noChangeAspect="1"/>
            </p:cNvPicPr>
            <p:nvPr userDrawn="1"/>
          </p:nvPicPr>
          <p:blipFill>
            <a:blip r:embed="rId4">
              <a:alphaModFix amt="21000"/>
            </a:blip>
            <a:stretch>
              <a:fillRect/>
            </a:stretch>
          </p:blipFill>
          <p:spPr>
            <a:xfrm rot="8378625">
              <a:off x="1373742" y="-364047"/>
              <a:ext cx="2030657" cy="2030657"/>
            </a:xfrm>
            <a:prstGeom prst="rect">
              <a:avLst/>
            </a:prstGeom>
          </p:spPr>
        </p:pic>
        <p:pic>
          <p:nvPicPr>
            <p:cNvPr id="10" name="Afbeelding 9" descr="Bloedplaatje 4_0021.png"/>
            <p:cNvPicPr>
              <a:picLocks noChangeAspect="1"/>
            </p:cNvPicPr>
            <p:nvPr userDrawn="1"/>
          </p:nvPicPr>
          <p:blipFill>
            <a:blip r:embed="rId5">
              <a:alphaModFix amt="24000"/>
            </a:blip>
            <a:stretch>
              <a:fillRect/>
            </a:stretch>
          </p:blipFill>
          <p:spPr>
            <a:xfrm>
              <a:off x="2233685" y="-90145"/>
              <a:ext cx="2294450" cy="2294450"/>
            </a:xfrm>
            <a:prstGeom prst="rect">
              <a:avLst/>
            </a:prstGeom>
          </p:spPr>
        </p:pic>
        <p:pic>
          <p:nvPicPr>
            <p:cNvPr id="11" name="Afbeelding 10" descr="Bloedplaatje 4_0021.png"/>
            <p:cNvPicPr>
              <a:picLocks noChangeAspect="1"/>
            </p:cNvPicPr>
            <p:nvPr userDrawn="1"/>
          </p:nvPicPr>
          <p:blipFill>
            <a:blip r:embed="rId5">
              <a:alphaModFix amt="24000"/>
            </a:blip>
            <a:stretch>
              <a:fillRect/>
            </a:stretch>
          </p:blipFill>
          <p:spPr>
            <a:xfrm rot="15228647">
              <a:off x="3970583" y="-595964"/>
              <a:ext cx="2843549" cy="2843549"/>
            </a:xfrm>
            <a:prstGeom prst="rect">
              <a:avLst/>
            </a:prstGeom>
          </p:spPr>
        </p:pic>
        <p:pic>
          <p:nvPicPr>
            <p:cNvPr id="12" name="Afbeelding 11" descr="BLOEDPLAATJE 1_0042.png"/>
            <p:cNvPicPr>
              <a:picLocks noChangeAspect="1"/>
            </p:cNvPicPr>
            <p:nvPr userDrawn="1"/>
          </p:nvPicPr>
          <p:blipFill>
            <a:blip r:embed="rId6">
              <a:alphaModFix amt="27000"/>
            </a:blip>
            <a:stretch>
              <a:fillRect/>
            </a:stretch>
          </p:blipFill>
          <p:spPr>
            <a:xfrm rot="1491556">
              <a:off x="5921011" y="262158"/>
              <a:ext cx="1599819" cy="1599819"/>
            </a:xfrm>
            <a:prstGeom prst="rect">
              <a:avLst/>
            </a:prstGeom>
          </p:spPr>
        </p:pic>
        <p:pic>
          <p:nvPicPr>
            <p:cNvPr id="13" name="Afbeelding 12" descr="BLOEDPLAATJE 1_0042.png"/>
            <p:cNvPicPr>
              <a:picLocks noChangeAspect="1"/>
            </p:cNvPicPr>
            <p:nvPr userDrawn="1"/>
          </p:nvPicPr>
          <p:blipFill>
            <a:blip r:embed="rId6">
              <a:alphaModFix amt="24000"/>
            </a:blip>
            <a:stretch>
              <a:fillRect/>
            </a:stretch>
          </p:blipFill>
          <p:spPr>
            <a:xfrm rot="15805686">
              <a:off x="7277098" y="-313781"/>
              <a:ext cx="2279182" cy="2279182"/>
            </a:xfrm>
            <a:prstGeom prst="rect">
              <a:avLst/>
            </a:prstGeom>
          </p:spPr>
        </p:pic>
        <p:pic>
          <p:nvPicPr>
            <p:cNvPr id="15" name="Afbeelding 14" descr="BLOEDPLAATJE 1_0008.png"/>
            <p:cNvPicPr>
              <a:picLocks noChangeAspect="1"/>
            </p:cNvPicPr>
            <p:nvPr userDrawn="1"/>
          </p:nvPicPr>
          <p:blipFill>
            <a:blip r:embed="rId4">
              <a:alphaModFix amt="21000"/>
            </a:blip>
            <a:stretch>
              <a:fillRect/>
            </a:stretch>
          </p:blipFill>
          <p:spPr>
            <a:xfrm rot="8173736">
              <a:off x="6525100" y="-81375"/>
              <a:ext cx="943054" cy="943054"/>
            </a:xfrm>
            <a:prstGeom prst="rect">
              <a:avLst/>
            </a:prstGeom>
          </p:spPr>
        </p:pic>
      </p:grpSp>
      <p:sp>
        <p:nvSpPr>
          <p:cNvPr id="17" name="Rechthoek 16"/>
          <p:cNvSpPr/>
          <p:nvPr userDrawn="1"/>
        </p:nvSpPr>
        <p:spPr>
          <a:xfrm rot="10800000">
            <a:off x="0" y="0"/>
            <a:ext cx="9144000" cy="6858000"/>
          </a:xfrm>
          <a:prstGeom prst="rect">
            <a:avLst/>
          </a:prstGeom>
          <a:gradFill flip="none" rotWithShape="1">
            <a:gsLst>
              <a:gs pos="30000">
                <a:srgbClr val="000035"/>
              </a:gs>
              <a:gs pos="100000">
                <a:srgbClr val="000480"/>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74638"/>
            <a:ext cx="7414191" cy="1143000"/>
          </a:xfrm>
          <a:prstGeom prst="rect">
            <a:avLst/>
          </a:prstGeom>
        </p:spPr>
        <p:txBody>
          <a:bodyPr vert="horz" lIns="91440" tIns="45720" rIns="91440" bIns="45720" rtlCol="0" anchor="t">
            <a:normAutofit/>
          </a:bodyPr>
          <a:lstStyle/>
          <a:p>
            <a:r>
              <a:rPr lang="nl-NL" dirty="0"/>
              <a:t>Titelstijl van model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71176-7B2E-2245-A120-94B0D6F1A217}" type="datetimeFigureOut">
              <a:rPr lang="nl-NL"/>
              <a:pPr/>
              <a:t>22-5-2013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3B026-D802-A340-A95E-058596117549}" type="slidenum">
              <a:rPr/>
              <a:pPr/>
              <a:t>‹nr.›</a:t>
            </a:fld>
            <a:endParaRPr lang="nl-NL"/>
          </a:p>
        </p:txBody>
      </p:sp>
      <p:pic>
        <p:nvPicPr>
          <p:cNvPr id="14" name="Afbeelding 13" descr="BLOEDPLAATJE 1_0042.png"/>
          <p:cNvPicPr>
            <a:picLocks noChangeAspect="1"/>
          </p:cNvPicPr>
          <p:nvPr userDrawn="1"/>
        </p:nvPicPr>
        <p:blipFill>
          <a:blip r:embed="rId6">
            <a:alphaModFix amt="13000"/>
          </a:blip>
          <a:stretch>
            <a:fillRect/>
          </a:stretch>
        </p:blipFill>
        <p:spPr>
          <a:xfrm rot="4153776">
            <a:off x="3793216" y="-152748"/>
            <a:ext cx="854772" cy="854772"/>
          </a:xfrm>
          <a:prstGeom prst="rect">
            <a:avLst/>
          </a:prstGeom>
        </p:spPr>
      </p:pic>
      <p:pic>
        <p:nvPicPr>
          <p:cNvPr id="19" name="Afbeelding 18" descr="CVGK.gif"/>
          <p:cNvPicPr>
            <a:picLocks noChangeAspect="1"/>
          </p:cNvPicPr>
          <p:nvPr userDrawn="1"/>
        </p:nvPicPr>
        <p:blipFill>
          <a:blip r:embed="rId7"/>
          <a:stretch>
            <a:fillRect/>
          </a:stretch>
        </p:blipFill>
        <p:spPr>
          <a:xfrm>
            <a:off x="7871391" y="304549"/>
            <a:ext cx="891341" cy="11522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457200" rtl="0" eaLnBrk="1" latinLnBrk="0" hangingPunct="1">
        <a:spcBef>
          <a:spcPct val="0"/>
        </a:spcBef>
        <a:buNone/>
        <a:defRPr sz="3500" b="1" i="0" kern="1200" baseline="0">
          <a:solidFill>
            <a:srgbClr val="FFFF00"/>
          </a:solidFill>
          <a:latin typeface="Verdana" pitchFamily="34" charset="0"/>
          <a:ea typeface="+mj-ea"/>
          <a:cs typeface="Corbe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9.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35.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p:txBody>
          <a:bodyPr>
            <a:noAutofit/>
          </a:bodyPr>
          <a:lstStyle/>
          <a:p>
            <a:pPr algn="ctr"/>
            <a:r>
              <a:rPr lang="en-US" sz="6600" dirty="0" smtClean="0"/>
              <a:t>Epidemiology </a:t>
            </a:r>
            <a:br>
              <a:rPr lang="en-US" sz="6600" dirty="0" smtClean="0"/>
            </a:br>
            <a:r>
              <a:rPr lang="en-US" sz="6600" dirty="0" smtClean="0"/>
              <a:t>of </a:t>
            </a:r>
            <a:r>
              <a:rPr lang="en-US" sz="6600" dirty="0"/>
              <a:t>Diabetes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ctrTitle"/>
          </p:nvPr>
        </p:nvSpPr>
        <p:spPr/>
        <p:txBody>
          <a:bodyPr>
            <a:noAutofit/>
          </a:bodyPr>
          <a:lstStyle/>
          <a:p>
            <a:pPr algn="ctr"/>
            <a:r>
              <a:rPr lang="en-US" sz="4400" dirty="0" err="1"/>
              <a:t>Prediabetes</a:t>
            </a:r>
            <a:r>
              <a:rPr lang="en-US" sz="4400" dirty="0"/>
              <a:t>: </a:t>
            </a:r>
            <a:r>
              <a:rPr lang="en-US" sz="4400" dirty="0" smtClean="0"/>
              <a:t>Impaired </a:t>
            </a:r>
            <a:r>
              <a:rPr lang="en-US" sz="4400" dirty="0"/>
              <a:t>Fasting Glucose (IFG) and/or Impaired Glucose Tolerance (IGT)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6"/>
          <p:cNvSpPr>
            <a:spLocks noChangeArrowheads="1"/>
          </p:cNvSpPr>
          <p:nvPr/>
        </p:nvSpPr>
        <p:spPr bwMode="auto">
          <a:xfrm>
            <a:off x="2209800" y="2971800"/>
            <a:ext cx="5715000" cy="2686050"/>
          </a:xfrm>
          <a:prstGeom prst="rect">
            <a:avLst/>
          </a:prstGeom>
          <a:noFill/>
          <a:ln w="9525" algn="ctr">
            <a:noFill/>
            <a:miter lim="800000"/>
            <a:headEnd/>
            <a:tailEnd/>
          </a:ln>
        </p:spPr>
        <p:txBody>
          <a:bodyPr wrap="none" anchor="ctr"/>
          <a:lstStyle/>
          <a:p>
            <a:endParaRPr lang="en-US"/>
          </a:p>
        </p:txBody>
      </p:sp>
      <p:sp>
        <p:nvSpPr>
          <p:cNvPr id="13317" name="Line 3"/>
          <p:cNvSpPr>
            <a:spLocks noChangeShapeType="1"/>
          </p:cNvSpPr>
          <p:nvPr/>
        </p:nvSpPr>
        <p:spPr bwMode="auto">
          <a:xfrm>
            <a:off x="2260600" y="3762374"/>
            <a:ext cx="4032250" cy="0"/>
          </a:xfrm>
          <a:prstGeom prst="line">
            <a:avLst/>
          </a:prstGeom>
          <a:noFill/>
          <a:ln w="19050">
            <a:solidFill>
              <a:schemeClr val="bg1"/>
            </a:solidFill>
            <a:prstDash val="dash"/>
            <a:round/>
            <a:headEnd/>
            <a:tailEnd/>
          </a:ln>
        </p:spPr>
        <p:txBody>
          <a:bodyPr anchor="ctr"/>
          <a:lstStyle/>
          <a:p>
            <a:endParaRPr lang="en-US"/>
          </a:p>
        </p:txBody>
      </p:sp>
      <p:sp>
        <p:nvSpPr>
          <p:cNvPr id="13318" name="Line 4"/>
          <p:cNvSpPr>
            <a:spLocks noChangeShapeType="1"/>
          </p:cNvSpPr>
          <p:nvPr/>
        </p:nvSpPr>
        <p:spPr bwMode="auto">
          <a:xfrm>
            <a:off x="2260600" y="4543424"/>
            <a:ext cx="4032250" cy="0"/>
          </a:xfrm>
          <a:prstGeom prst="line">
            <a:avLst/>
          </a:prstGeom>
          <a:noFill/>
          <a:ln w="19050">
            <a:solidFill>
              <a:schemeClr val="bg1"/>
            </a:solidFill>
            <a:prstDash val="dash"/>
            <a:round/>
            <a:headEnd/>
            <a:tailEnd/>
          </a:ln>
        </p:spPr>
        <p:txBody>
          <a:bodyPr anchor="ctr"/>
          <a:lstStyle/>
          <a:p>
            <a:endParaRPr lang="en-US"/>
          </a:p>
        </p:txBody>
      </p:sp>
      <p:sp>
        <p:nvSpPr>
          <p:cNvPr id="13319" name="Line 5"/>
          <p:cNvSpPr>
            <a:spLocks noChangeShapeType="1"/>
          </p:cNvSpPr>
          <p:nvPr/>
        </p:nvSpPr>
        <p:spPr bwMode="auto">
          <a:xfrm>
            <a:off x="2260600" y="4746624"/>
            <a:ext cx="914400" cy="0"/>
          </a:xfrm>
          <a:prstGeom prst="line">
            <a:avLst/>
          </a:prstGeom>
          <a:noFill/>
          <a:ln w="19050">
            <a:solidFill>
              <a:schemeClr val="bg1"/>
            </a:solidFill>
            <a:prstDash val="dash"/>
            <a:round/>
            <a:headEnd/>
            <a:tailEnd/>
          </a:ln>
        </p:spPr>
        <p:txBody>
          <a:bodyPr anchor="ctr"/>
          <a:lstStyle/>
          <a:p>
            <a:endParaRPr lang="en-US"/>
          </a:p>
        </p:txBody>
      </p:sp>
      <p:sp>
        <p:nvSpPr>
          <p:cNvPr id="13320" name="Line 6"/>
          <p:cNvSpPr>
            <a:spLocks noChangeShapeType="1"/>
          </p:cNvSpPr>
          <p:nvPr/>
        </p:nvSpPr>
        <p:spPr bwMode="auto">
          <a:xfrm>
            <a:off x="2260600" y="5070474"/>
            <a:ext cx="914400" cy="0"/>
          </a:xfrm>
          <a:prstGeom prst="line">
            <a:avLst/>
          </a:prstGeom>
          <a:noFill/>
          <a:ln w="19050">
            <a:solidFill>
              <a:schemeClr val="bg1"/>
            </a:solidFill>
            <a:prstDash val="dash"/>
            <a:round/>
            <a:headEnd/>
            <a:tailEnd/>
          </a:ln>
        </p:spPr>
        <p:txBody>
          <a:bodyPr anchor="ctr"/>
          <a:lstStyle/>
          <a:p>
            <a:endParaRPr lang="en-US"/>
          </a:p>
        </p:txBody>
      </p:sp>
      <p:sp>
        <p:nvSpPr>
          <p:cNvPr id="13378" name="Rectangle 66"/>
          <p:cNvSpPr>
            <a:spLocks noGrp="1" noChangeArrowheads="1"/>
          </p:cNvSpPr>
          <p:nvPr>
            <p:ph type="title" idx="4294967295"/>
          </p:nvPr>
        </p:nvSpPr>
        <p:spPr>
          <a:xfrm>
            <a:off x="279400" y="104648"/>
            <a:ext cx="7391400" cy="1139952"/>
          </a:xfrm>
        </p:spPr>
        <p:txBody>
          <a:bodyPr>
            <a:noAutofit/>
          </a:bodyPr>
          <a:lstStyle/>
          <a:p>
            <a:r>
              <a:rPr lang="en-US" sz="2800" dirty="0" smtClean="0">
                <a:ea typeface="Verdana" pitchFamily="34" charset="0"/>
                <a:cs typeface="Verdana" pitchFamily="34" charset="0"/>
              </a:rPr>
              <a:t>Prevalence—Impaired Glucose Tolerance (IGT) and Impaired Fasting Glucose (IFG)</a:t>
            </a:r>
          </a:p>
        </p:txBody>
      </p:sp>
      <p:sp>
        <p:nvSpPr>
          <p:cNvPr id="13322" name="Text Box 10"/>
          <p:cNvSpPr txBox="1">
            <a:spLocks noChangeArrowheads="1"/>
          </p:cNvSpPr>
          <p:nvPr/>
        </p:nvSpPr>
        <p:spPr bwMode="auto">
          <a:xfrm rot="-5400000">
            <a:off x="254794" y="4174162"/>
            <a:ext cx="2547938" cy="343235"/>
          </a:xfrm>
          <a:prstGeom prst="rect">
            <a:avLst/>
          </a:prstGeom>
          <a:noFill/>
          <a:ln w="9525">
            <a:noFill/>
            <a:miter lim="800000"/>
            <a:headEnd/>
            <a:tailEnd/>
          </a:ln>
        </p:spPr>
        <p:txBody>
          <a:bodyPr>
            <a:spAutoFit/>
          </a:bodyPr>
          <a:lstStyle/>
          <a:p>
            <a:pPr algn="ctr">
              <a:lnSpc>
                <a:spcPct val="130000"/>
              </a:lnSpc>
            </a:pPr>
            <a:r>
              <a:rPr lang="en-US" sz="1400" b="1" dirty="0">
                <a:solidFill>
                  <a:schemeClr val="bg1"/>
                </a:solidFill>
                <a:cs typeface="Arial" pitchFamily="34" charset="0"/>
              </a:rPr>
              <a:t>Plasma Glucose (mg/</a:t>
            </a:r>
            <a:r>
              <a:rPr lang="en-US" sz="1400" b="1" dirty="0" err="1">
                <a:solidFill>
                  <a:schemeClr val="bg1"/>
                </a:solidFill>
                <a:cs typeface="Arial" pitchFamily="34" charset="0"/>
              </a:rPr>
              <a:t>dL</a:t>
            </a:r>
            <a:r>
              <a:rPr lang="en-US" sz="1400" b="1" dirty="0">
                <a:solidFill>
                  <a:schemeClr val="bg1"/>
                </a:solidFill>
                <a:cs typeface="Arial" pitchFamily="34" charset="0"/>
              </a:rPr>
              <a:t>)</a:t>
            </a:r>
          </a:p>
        </p:txBody>
      </p:sp>
      <p:sp>
        <p:nvSpPr>
          <p:cNvPr id="13323" name="Text Box 11"/>
          <p:cNvSpPr txBox="1">
            <a:spLocks noChangeArrowheads="1"/>
          </p:cNvSpPr>
          <p:nvPr/>
        </p:nvSpPr>
        <p:spPr bwMode="auto">
          <a:xfrm>
            <a:off x="1808163" y="4628583"/>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126</a:t>
            </a:r>
          </a:p>
        </p:txBody>
      </p:sp>
      <p:sp>
        <p:nvSpPr>
          <p:cNvPr id="13324" name="Text Box 14"/>
          <p:cNvSpPr txBox="1">
            <a:spLocks noChangeArrowheads="1"/>
          </p:cNvSpPr>
          <p:nvPr/>
        </p:nvSpPr>
        <p:spPr bwMode="auto">
          <a:xfrm>
            <a:off x="2209800" y="4576760"/>
            <a:ext cx="925513" cy="215444"/>
          </a:xfrm>
          <a:prstGeom prst="rect">
            <a:avLst/>
          </a:prstGeom>
          <a:noFill/>
          <a:ln w="9525">
            <a:noFill/>
            <a:miter lim="800000"/>
            <a:headEnd/>
            <a:tailEnd/>
          </a:ln>
        </p:spPr>
        <p:txBody>
          <a:bodyPr wrap="square" lIns="0" tIns="0" rIns="0" bIns="0">
            <a:spAutoFit/>
          </a:bodyPr>
          <a:lstStyle/>
          <a:p>
            <a:pPr algn="r">
              <a:spcBef>
                <a:spcPct val="100000"/>
              </a:spcBef>
            </a:pPr>
            <a:r>
              <a:rPr lang="en-US" sz="1400" b="1" dirty="0">
                <a:solidFill>
                  <a:schemeClr val="bg1"/>
                </a:solidFill>
                <a:cs typeface="Arial" pitchFamily="34" charset="0"/>
              </a:rPr>
              <a:t>7.0 </a:t>
            </a:r>
            <a:r>
              <a:rPr lang="en-US" sz="1400" b="1" dirty="0" err="1">
                <a:solidFill>
                  <a:schemeClr val="bg1"/>
                </a:solidFill>
                <a:cs typeface="Arial" pitchFamily="34" charset="0"/>
              </a:rPr>
              <a:t>mM</a:t>
            </a:r>
            <a:r>
              <a:rPr lang="en-US" sz="1400" b="1" dirty="0">
                <a:solidFill>
                  <a:schemeClr val="bg1"/>
                </a:solidFill>
                <a:cs typeface="Arial" pitchFamily="34" charset="0"/>
              </a:rPr>
              <a:t>/L</a:t>
            </a:r>
          </a:p>
        </p:txBody>
      </p:sp>
      <p:sp>
        <p:nvSpPr>
          <p:cNvPr id="13325" name="Text Box 15"/>
          <p:cNvSpPr txBox="1">
            <a:spLocks noChangeArrowheads="1"/>
          </p:cNvSpPr>
          <p:nvPr>
            <p:custDataLst>
              <p:tags r:id="rId1"/>
            </p:custDataLst>
          </p:nvPr>
        </p:nvSpPr>
        <p:spPr bwMode="auto">
          <a:xfrm>
            <a:off x="457200" y="6324600"/>
            <a:ext cx="6019800" cy="460248"/>
          </a:xfrm>
          <a:prstGeom prst="rect">
            <a:avLst/>
          </a:prstGeom>
          <a:noFill/>
          <a:ln w="9525">
            <a:noFill/>
            <a:miter lim="800000"/>
            <a:headEnd/>
            <a:tailEnd/>
          </a:ln>
        </p:spPr>
        <p:txBody>
          <a:bodyPr/>
          <a:lstStyle/>
          <a:p>
            <a:pPr marL="228600" indent="-228600">
              <a:spcBef>
                <a:spcPct val="15000"/>
              </a:spcBef>
              <a:buClr>
                <a:srgbClr val="3F3F3F"/>
              </a:buClr>
              <a:buSzPct val="100000"/>
            </a:pPr>
            <a:r>
              <a:rPr lang="en-US" sz="1000" dirty="0" smtClean="0">
                <a:solidFill>
                  <a:srgbClr val="FFCC00"/>
                </a:solidFill>
                <a:latin typeface="Arial Narrow" pitchFamily="34" charset="0"/>
                <a:ea typeface="Times New Roman" pitchFamily="18" charset="0"/>
                <a:cs typeface="Arial" pitchFamily="34" charset="0"/>
              </a:rPr>
              <a:t>1. Benjamin et al. </a:t>
            </a:r>
            <a:r>
              <a:rPr lang="en-US" sz="1000" i="1" dirty="0" smtClean="0">
                <a:solidFill>
                  <a:srgbClr val="FFCC00"/>
                </a:solidFill>
                <a:latin typeface="Arial Narrow" pitchFamily="34" charset="0"/>
                <a:ea typeface="Times New Roman" pitchFamily="18" charset="0"/>
                <a:cs typeface="Arial" pitchFamily="34" charset="0"/>
              </a:rPr>
              <a:t>Diabetes Care</a:t>
            </a:r>
            <a:r>
              <a:rPr lang="en-US" sz="1000" dirty="0" smtClean="0">
                <a:solidFill>
                  <a:srgbClr val="FFCC00"/>
                </a:solidFill>
                <a:latin typeface="Arial Narrow" pitchFamily="34" charset="0"/>
                <a:ea typeface="Times New Roman" pitchFamily="18" charset="0"/>
                <a:cs typeface="Arial" pitchFamily="34" charset="0"/>
              </a:rPr>
              <a:t> 2003;26(3):645-649. Reprinted with permission from the American Diabetes Association. </a:t>
            </a:r>
          </a:p>
          <a:p>
            <a:pPr marL="228600" indent="-228600">
              <a:spcBef>
                <a:spcPct val="15000"/>
              </a:spcBef>
              <a:buClr>
                <a:srgbClr val="3F3F3F"/>
              </a:buClr>
              <a:buSzPct val="100000"/>
            </a:pPr>
            <a:r>
              <a:rPr lang="en-US" sz="1000" dirty="0" smtClean="0">
                <a:solidFill>
                  <a:srgbClr val="FFCC00"/>
                </a:solidFill>
                <a:latin typeface="Arial Narrow" pitchFamily="34" charset="0"/>
                <a:ea typeface="Times New Roman" pitchFamily="18" charset="0"/>
                <a:cs typeface="Arial" pitchFamily="34" charset="0"/>
              </a:rPr>
              <a:t>2. International Diabetes Federation. Available at: http://www.eatlas.idf.org/Prevalence/. Accessed March 3, 2009.</a:t>
            </a:r>
          </a:p>
        </p:txBody>
      </p:sp>
      <p:sp>
        <p:nvSpPr>
          <p:cNvPr id="13327" name="Text Box 29"/>
          <p:cNvSpPr txBox="1">
            <a:spLocks noChangeArrowheads="1"/>
          </p:cNvSpPr>
          <p:nvPr/>
        </p:nvSpPr>
        <p:spPr bwMode="auto">
          <a:xfrm>
            <a:off x="1808163" y="4944496"/>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100</a:t>
            </a:r>
          </a:p>
        </p:txBody>
      </p:sp>
      <p:sp>
        <p:nvSpPr>
          <p:cNvPr id="13328" name="Text Box 30"/>
          <p:cNvSpPr txBox="1">
            <a:spLocks noChangeArrowheads="1"/>
          </p:cNvSpPr>
          <p:nvPr/>
        </p:nvSpPr>
        <p:spPr bwMode="auto">
          <a:xfrm>
            <a:off x="1808163" y="5203258"/>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80</a:t>
            </a:r>
          </a:p>
        </p:txBody>
      </p:sp>
      <p:sp>
        <p:nvSpPr>
          <p:cNvPr id="13329" name="Text Box 31"/>
          <p:cNvSpPr txBox="1">
            <a:spLocks noChangeArrowheads="1"/>
          </p:cNvSpPr>
          <p:nvPr/>
        </p:nvSpPr>
        <p:spPr bwMode="auto">
          <a:xfrm>
            <a:off x="1808163" y="5462021"/>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60</a:t>
            </a:r>
          </a:p>
        </p:txBody>
      </p:sp>
      <p:sp>
        <p:nvSpPr>
          <p:cNvPr id="13330" name="Text Box 32"/>
          <p:cNvSpPr txBox="1">
            <a:spLocks noChangeArrowheads="1"/>
          </p:cNvSpPr>
          <p:nvPr/>
        </p:nvSpPr>
        <p:spPr bwMode="auto">
          <a:xfrm>
            <a:off x="1808163" y="4426971"/>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140</a:t>
            </a:r>
          </a:p>
        </p:txBody>
      </p:sp>
      <p:sp>
        <p:nvSpPr>
          <p:cNvPr id="13331" name="Text Box 33"/>
          <p:cNvSpPr txBox="1">
            <a:spLocks noChangeArrowheads="1"/>
          </p:cNvSpPr>
          <p:nvPr/>
        </p:nvSpPr>
        <p:spPr bwMode="auto">
          <a:xfrm>
            <a:off x="1808163" y="4168208"/>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160</a:t>
            </a:r>
          </a:p>
        </p:txBody>
      </p:sp>
      <p:sp>
        <p:nvSpPr>
          <p:cNvPr id="13332" name="Text Box 34"/>
          <p:cNvSpPr txBox="1">
            <a:spLocks noChangeArrowheads="1"/>
          </p:cNvSpPr>
          <p:nvPr/>
        </p:nvSpPr>
        <p:spPr bwMode="auto">
          <a:xfrm>
            <a:off x="1808163" y="3909446"/>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180</a:t>
            </a:r>
          </a:p>
        </p:txBody>
      </p:sp>
      <p:sp>
        <p:nvSpPr>
          <p:cNvPr id="13333" name="Text Box 35"/>
          <p:cNvSpPr txBox="1">
            <a:spLocks noChangeArrowheads="1"/>
          </p:cNvSpPr>
          <p:nvPr/>
        </p:nvSpPr>
        <p:spPr bwMode="auto">
          <a:xfrm>
            <a:off x="1808163" y="3650683"/>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200</a:t>
            </a:r>
          </a:p>
        </p:txBody>
      </p:sp>
      <p:sp>
        <p:nvSpPr>
          <p:cNvPr id="13334" name="Text Box 36"/>
          <p:cNvSpPr txBox="1">
            <a:spLocks noChangeArrowheads="1"/>
          </p:cNvSpPr>
          <p:nvPr/>
        </p:nvSpPr>
        <p:spPr bwMode="auto">
          <a:xfrm>
            <a:off x="1808163" y="3391921"/>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220</a:t>
            </a:r>
          </a:p>
        </p:txBody>
      </p:sp>
      <p:sp>
        <p:nvSpPr>
          <p:cNvPr id="13335" name="Text Box 37"/>
          <p:cNvSpPr txBox="1">
            <a:spLocks noChangeArrowheads="1"/>
          </p:cNvSpPr>
          <p:nvPr/>
        </p:nvSpPr>
        <p:spPr bwMode="auto">
          <a:xfrm>
            <a:off x="1808163" y="3134746"/>
            <a:ext cx="319087" cy="215444"/>
          </a:xfrm>
          <a:prstGeom prst="rect">
            <a:avLst/>
          </a:prstGeom>
          <a:noFill/>
          <a:ln w="9525">
            <a:noFill/>
            <a:miter lim="800000"/>
            <a:headEnd/>
            <a:tailEnd/>
          </a:ln>
        </p:spPr>
        <p:txBody>
          <a:bodyPr lIns="0" tIns="0" rIns="0" bIns="0" anchor="ctr">
            <a:spAutoFit/>
          </a:bodyPr>
          <a:lstStyle/>
          <a:p>
            <a:pPr algn="r"/>
            <a:r>
              <a:rPr lang="en-US" sz="1400" b="1" dirty="0">
                <a:solidFill>
                  <a:schemeClr val="bg1"/>
                </a:solidFill>
                <a:cs typeface="Arial" pitchFamily="34" charset="0"/>
              </a:rPr>
              <a:t>240</a:t>
            </a:r>
          </a:p>
        </p:txBody>
      </p:sp>
      <p:sp>
        <p:nvSpPr>
          <p:cNvPr id="13336" name="Line 38"/>
          <p:cNvSpPr>
            <a:spLocks noChangeShapeType="1"/>
          </p:cNvSpPr>
          <p:nvPr/>
        </p:nvSpPr>
        <p:spPr bwMode="auto">
          <a:xfrm>
            <a:off x="2098150" y="5319711"/>
            <a:ext cx="109728" cy="0"/>
          </a:xfrm>
          <a:prstGeom prst="line">
            <a:avLst/>
          </a:prstGeom>
          <a:noFill/>
          <a:ln w="9525">
            <a:solidFill>
              <a:schemeClr val="bg1"/>
            </a:solidFill>
            <a:round/>
            <a:headEnd/>
            <a:tailEnd/>
          </a:ln>
        </p:spPr>
        <p:txBody>
          <a:bodyPr anchor="ctr"/>
          <a:lstStyle/>
          <a:p>
            <a:endParaRPr lang="en-US"/>
          </a:p>
        </p:txBody>
      </p:sp>
      <p:sp>
        <p:nvSpPr>
          <p:cNvPr id="13337" name="Line 39"/>
          <p:cNvSpPr>
            <a:spLocks noChangeShapeType="1"/>
          </p:cNvSpPr>
          <p:nvPr/>
        </p:nvSpPr>
        <p:spPr bwMode="auto">
          <a:xfrm>
            <a:off x="2098150" y="5060949"/>
            <a:ext cx="109728" cy="0"/>
          </a:xfrm>
          <a:prstGeom prst="line">
            <a:avLst/>
          </a:prstGeom>
          <a:noFill/>
          <a:ln w="9525">
            <a:solidFill>
              <a:schemeClr val="bg1"/>
            </a:solidFill>
            <a:round/>
            <a:headEnd/>
            <a:tailEnd/>
          </a:ln>
        </p:spPr>
        <p:txBody>
          <a:bodyPr anchor="ctr"/>
          <a:lstStyle/>
          <a:p>
            <a:endParaRPr lang="en-US"/>
          </a:p>
        </p:txBody>
      </p:sp>
      <p:sp>
        <p:nvSpPr>
          <p:cNvPr id="13338" name="Line 40"/>
          <p:cNvSpPr>
            <a:spLocks noChangeShapeType="1"/>
          </p:cNvSpPr>
          <p:nvPr/>
        </p:nvSpPr>
        <p:spPr bwMode="auto">
          <a:xfrm>
            <a:off x="2098150" y="4745036"/>
            <a:ext cx="109728" cy="0"/>
          </a:xfrm>
          <a:prstGeom prst="line">
            <a:avLst/>
          </a:prstGeom>
          <a:noFill/>
          <a:ln w="9525">
            <a:solidFill>
              <a:schemeClr val="bg1"/>
            </a:solidFill>
            <a:round/>
            <a:headEnd/>
            <a:tailEnd/>
          </a:ln>
        </p:spPr>
        <p:txBody>
          <a:bodyPr anchor="ctr"/>
          <a:lstStyle/>
          <a:p>
            <a:endParaRPr lang="en-US"/>
          </a:p>
        </p:txBody>
      </p:sp>
      <p:sp>
        <p:nvSpPr>
          <p:cNvPr id="13339" name="Line 41"/>
          <p:cNvSpPr>
            <a:spLocks noChangeShapeType="1"/>
          </p:cNvSpPr>
          <p:nvPr/>
        </p:nvSpPr>
        <p:spPr bwMode="auto">
          <a:xfrm>
            <a:off x="2098150" y="4543424"/>
            <a:ext cx="109728" cy="0"/>
          </a:xfrm>
          <a:prstGeom prst="line">
            <a:avLst/>
          </a:prstGeom>
          <a:noFill/>
          <a:ln w="9525">
            <a:solidFill>
              <a:schemeClr val="bg1"/>
            </a:solidFill>
            <a:round/>
            <a:headEnd/>
            <a:tailEnd/>
          </a:ln>
        </p:spPr>
        <p:txBody>
          <a:bodyPr anchor="ctr"/>
          <a:lstStyle/>
          <a:p>
            <a:endParaRPr lang="en-US"/>
          </a:p>
        </p:txBody>
      </p:sp>
      <p:sp>
        <p:nvSpPr>
          <p:cNvPr id="13340" name="Line 42"/>
          <p:cNvSpPr>
            <a:spLocks noChangeShapeType="1"/>
          </p:cNvSpPr>
          <p:nvPr/>
        </p:nvSpPr>
        <p:spPr bwMode="auto">
          <a:xfrm>
            <a:off x="2098150" y="4286249"/>
            <a:ext cx="109728" cy="0"/>
          </a:xfrm>
          <a:prstGeom prst="line">
            <a:avLst/>
          </a:prstGeom>
          <a:noFill/>
          <a:ln w="9525">
            <a:solidFill>
              <a:schemeClr val="bg1"/>
            </a:solidFill>
            <a:round/>
            <a:headEnd/>
            <a:tailEnd/>
          </a:ln>
        </p:spPr>
        <p:txBody>
          <a:bodyPr anchor="ctr"/>
          <a:lstStyle/>
          <a:p>
            <a:endParaRPr lang="en-US"/>
          </a:p>
        </p:txBody>
      </p:sp>
      <p:sp>
        <p:nvSpPr>
          <p:cNvPr id="13341" name="Line 43"/>
          <p:cNvSpPr>
            <a:spLocks noChangeShapeType="1"/>
          </p:cNvSpPr>
          <p:nvPr/>
        </p:nvSpPr>
        <p:spPr bwMode="auto">
          <a:xfrm>
            <a:off x="2098150" y="4027486"/>
            <a:ext cx="109728" cy="0"/>
          </a:xfrm>
          <a:prstGeom prst="line">
            <a:avLst/>
          </a:prstGeom>
          <a:noFill/>
          <a:ln w="9525">
            <a:solidFill>
              <a:schemeClr val="bg1"/>
            </a:solidFill>
            <a:round/>
            <a:headEnd/>
            <a:tailEnd/>
          </a:ln>
        </p:spPr>
        <p:txBody>
          <a:bodyPr anchor="ctr"/>
          <a:lstStyle/>
          <a:p>
            <a:endParaRPr lang="en-US"/>
          </a:p>
        </p:txBody>
      </p:sp>
      <p:sp>
        <p:nvSpPr>
          <p:cNvPr id="13342" name="Line 44"/>
          <p:cNvSpPr>
            <a:spLocks noChangeShapeType="1"/>
          </p:cNvSpPr>
          <p:nvPr/>
        </p:nvSpPr>
        <p:spPr bwMode="auto">
          <a:xfrm>
            <a:off x="2132875" y="3763961"/>
            <a:ext cx="71438" cy="0"/>
          </a:xfrm>
          <a:prstGeom prst="line">
            <a:avLst/>
          </a:prstGeom>
          <a:noFill/>
          <a:ln w="9525">
            <a:solidFill>
              <a:schemeClr val="bg1"/>
            </a:solidFill>
            <a:round/>
            <a:headEnd/>
            <a:tailEnd/>
          </a:ln>
        </p:spPr>
        <p:txBody>
          <a:bodyPr anchor="ctr"/>
          <a:lstStyle/>
          <a:p>
            <a:endParaRPr lang="en-US"/>
          </a:p>
        </p:txBody>
      </p:sp>
      <p:sp>
        <p:nvSpPr>
          <p:cNvPr id="13343" name="Line 45"/>
          <p:cNvSpPr>
            <a:spLocks noChangeShapeType="1"/>
          </p:cNvSpPr>
          <p:nvPr/>
        </p:nvSpPr>
        <p:spPr bwMode="auto">
          <a:xfrm>
            <a:off x="2098150" y="3509961"/>
            <a:ext cx="109728" cy="0"/>
          </a:xfrm>
          <a:prstGeom prst="line">
            <a:avLst/>
          </a:prstGeom>
          <a:noFill/>
          <a:ln w="9525">
            <a:solidFill>
              <a:schemeClr val="bg1"/>
            </a:solidFill>
            <a:round/>
            <a:headEnd/>
            <a:tailEnd/>
          </a:ln>
        </p:spPr>
        <p:txBody>
          <a:bodyPr anchor="ctr"/>
          <a:lstStyle/>
          <a:p>
            <a:endParaRPr lang="en-US"/>
          </a:p>
        </p:txBody>
      </p:sp>
      <p:sp>
        <p:nvSpPr>
          <p:cNvPr id="13344" name="Line 46"/>
          <p:cNvSpPr>
            <a:spLocks noChangeShapeType="1"/>
          </p:cNvSpPr>
          <p:nvPr/>
        </p:nvSpPr>
        <p:spPr bwMode="auto">
          <a:xfrm>
            <a:off x="2098150" y="3233736"/>
            <a:ext cx="109728" cy="0"/>
          </a:xfrm>
          <a:prstGeom prst="line">
            <a:avLst/>
          </a:prstGeom>
          <a:noFill/>
          <a:ln w="9525">
            <a:solidFill>
              <a:schemeClr val="bg1"/>
            </a:solidFill>
            <a:round/>
            <a:headEnd/>
            <a:tailEnd/>
          </a:ln>
        </p:spPr>
        <p:txBody>
          <a:bodyPr anchor="ctr"/>
          <a:lstStyle/>
          <a:p>
            <a:endParaRPr lang="en-US"/>
          </a:p>
        </p:txBody>
      </p:sp>
      <p:sp>
        <p:nvSpPr>
          <p:cNvPr id="13345" name="Text Box 47"/>
          <p:cNvSpPr txBox="1">
            <a:spLocks noChangeArrowheads="1"/>
          </p:cNvSpPr>
          <p:nvPr/>
        </p:nvSpPr>
        <p:spPr bwMode="auto">
          <a:xfrm>
            <a:off x="2286000" y="4881561"/>
            <a:ext cx="849313" cy="215444"/>
          </a:xfrm>
          <a:prstGeom prst="rect">
            <a:avLst/>
          </a:prstGeom>
          <a:noFill/>
          <a:ln w="9525">
            <a:noFill/>
            <a:miter lim="800000"/>
            <a:headEnd/>
            <a:tailEnd/>
          </a:ln>
        </p:spPr>
        <p:txBody>
          <a:bodyPr wrap="square" lIns="0" tIns="0" rIns="0" bIns="0">
            <a:spAutoFit/>
          </a:bodyPr>
          <a:lstStyle/>
          <a:p>
            <a:pPr algn="r">
              <a:spcBef>
                <a:spcPct val="100000"/>
              </a:spcBef>
            </a:pPr>
            <a:r>
              <a:rPr lang="en-US" sz="1400" b="1" dirty="0">
                <a:solidFill>
                  <a:schemeClr val="bg1"/>
                </a:solidFill>
                <a:cs typeface="Arial" pitchFamily="34" charset="0"/>
              </a:rPr>
              <a:t>5.6 </a:t>
            </a:r>
            <a:r>
              <a:rPr lang="en-US" sz="1400" b="1" dirty="0" err="1">
                <a:solidFill>
                  <a:schemeClr val="bg1"/>
                </a:solidFill>
                <a:cs typeface="Arial" pitchFamily="34" charset="0"/>
              </a:rPr>
              <a:t>mM</a:t>
            </a:r>
            <a:r>
              <a:rPr lang="en-US" sz="1400" b="1" dirty="0">
                <a:solidFill>
                  <a:schemeClr val="bg1"/>
                </a:solidFill>
                <a:cs typeface="Arial" pitchFamily="34" charset="0"/>
              </a:rPr>
              <a:t>/L</a:t>
            </a:r>
          </a:p>
        </p:txBody>
      </p:sp>
      <p:grpSp>
        <p:nvGrpSpPr>
          <p:cNvPr id="2" name="Group 67"/>
          <p:cNvGrpSpPr>
            <a:grpSpLocks/>
          </p:cNvGrpSpPr>
          <p:nvPr/>
        </p:nvGrpSpPr>
        <p:grpSpPr bwMode="auto">
          <a:xfrm>
            <a:off x="3167064" y="3205161"/>
            <a:ext cx="966788" cy="2741611"/>
            <a:chOff x="1659" y="1920"/>
            <a:chExt cx="609" cy="1727"/>
          </a:xfrm>
        </p:grpSpPr>
        <p:sp>
          <p:nvSpPr>
            <p:cNvPr id="13368" name="Text Box 28"/>
            <p:cNvSpPr txBox="1">
              <a:spLocks noChangeArrowheads="1"/>
            </p:cNvSpPr>
            <p:nvPr/>
          </p:nvSpPr>
          <p:spPr bwMode="auto">
            <a:xfrm>
              <a:off x="1714" y="3511"/>
              <a:ext cx="500" cy="136"/>
            </a:xfrm>
            <a:prstGeom prst="rect">
              <a:avLst/>
            </a:prstGeom>
            <a:noFill/>
            <a:ln w="9525">
              <a:noFill/>
              <a:miter lim="800000"/>
              <a:headEnd/>
              <a:tailEnd/>
            </a:ln>
          </p:spPr>
          <p:txBody>
            <a:bodyPr lIns="0" tIns="0" rIns="0" bIns="0">
              <a:spAutoFit/>
            </a:bodyPr>
            <a:lstStyle/>
            <a:p>
              <a:pPr algn="ctr">
                <a:spcBef>
                  <a:spcPct val="50000"/>
                </a:spcBef>
              </a:pPr>
              <a:r>
                <a:rPr lang="en-US" sz="1400" b="1" dirty="0">
                  <a:solidFill>
                    <a:schemeClr val="bg1"/>
                  </a:solidFill>
                  <a:cs typeface="Arial" pitchFamily="34" charset="0"/>
                </a:rPr>
                <a:t>Fasting</a:t>
              </a:r>
              <a:r>
                <a:rPr lang="en-US" sz="1400" b="1" baseline="30000" dirty="0">
                  <a:solidFill>
                    <a:schemeClr val="bg1"/>
                  </a:solidFill>
                  <a:cs typeface="Arial" pitchFamily="34" charset="0"/>
                </a:rPr>
                <a:t>3</a:t>
              </a:r>
            </a:p>
          </p:txBody>
        </p:sp>
        <p:sp>
          <p:nvSpPr>
            <p:cNvPr id="13371" name="Rectangle 18"/>
            <p:cNvSpPr>
              <a:spLocks noChangeArrowheads="1"/>
            </p:cNvSpPr>
            <p:nvPr/>
          </p:nvSpPr>
          <p:spPr bwMode="auto">
            <a:xfrm>
              <a:off x="1659" y="2063"/>
              <a:ext cx="609" cy="877"/>
            </a:xfrm>
            <a:prstGeom prst="rect">
              <a:avLst/>
            </a:prstGeom>
            <a:solidFill>
              <a:srgbClr val="4CAC5C"/>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3372" name="Rectangle 19"/>
            <p:cNvSpPr>
              <a:spLocks noChangeArrowheads="1"/>
            </p:cNvSpPr>
            <p:nvPr/>
          </p:nvSpPr>
          <p:spPr bwMode="auto">
            <a:xfrm>
              <a:off x="1659" y="3119"/>
              <a:ext cx="609" cy="329"/>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3373" name="Rectangle 20"/>
            <p:cNvSpPr>
              <a:spLocks noChangeArrowheads="1"/>
            </p:cNvSpPr>
            <p:nvPr/>
          </p:nvSpPr>
          <p:spPr bwMode="auto">
            <a:xfrm>
              <a:off x="1659" y="2927"/>
              <a:ext cx="609" cy="200"/>
            </a:xfrm>
            <a:prstGeom prst="rect">
              <a:avLst/>
            </a:prstGeom>
            <a:solidFill>
              <a:srgbClr val="787022"/>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3374" name="Text Box 50"/>
            <p:cNvSpPr txBox="1">
              <a:spLocks noChangeArrowheads="1"/>
            </p:cNvSpPr>
            <p:nvPr/>
          </p:nvSpPr>
          <p:spPr bwMode="auto">
            <a:xfrm>
              <a:off x="1727" y="3260"/>
              <a:ext cx="474" cy="136"/>
            </a:xfrm>
            <a:prstGeom prst="rect">
              <a:avLst/>
            </a:prstGeom>
            <a:noFill/>
            <a:ln w="9525">
              <a:noFill/>
              <a:miter lim="800000"/>
              <a:headEnd/>
              <a:tailEnd/>
            </a:ln>
          </p:spPr>
          <p:txBody>
            <a:bodyPr lIns="0" tIns="0" rIns="0" bIns="0">
              <a:spAutoFit/>
            </a:bodyPr>
            <a:lstStyle/>
            <a:p>
              <a:pPr algn="ctr">
                <a:spcBef>
                  <a:spcPct val="100000"/>
                </a:spcBef>
              </a:pPr>
              <a:r>
                <a:rPr lang="en-US" sz="1400" b="1" dirty="0">
                  <a:solidFill>
                    <a:schemeClr val="bg1"/>
                  </a:solidFill>
                  <a:cs typeface="Arial" pitchFamily="34" charset="0"/>
                </a:rPr>
                <a:t>Normal</a:t>
              </a:r>
            </a:p>
          </p:txBody>
        </p:sp>
        <p:sp>
          <p:nvSpPr>
            <p:cNvPr id="13375" name="Text Box 51"/>
            <p:cNvSpPr txBox="1">
              <a:spLocks noChangeArrowheads="1"/>
            </p:cNvSpPr>
            <p:nvPr/>
          </p:nvSpPr>
          <p:spPr bwMode="auto">
            <a:xfrm>
              <a:off x="1728" y="2975"/>
              <a:ext cx="474" cy="136"/>
            </a:xfrm>
            <a:prstGeom prst="rect">
              <a:avLst/>
            </a:prstGeom>
            <a:noFill/>
            <a:ln w="9525">
              <a:noFill/>
              <a:miter lim="800000"/>
              <a:headEnd/>
              <a:tailEnd/>
            </a:ln>
          </p:spPr>
          <p:txBody>
            <a:bodyPr lIns="0" tIns="0" rIns="0" bIns="0">
              <a:spAutoFit/>
            </a:bodyPr>
            <a:lstStyle/>
            <a:p>
              <a:pPr algn="ctr">
                <a:spcBef>
                  <a:spcPct val="100000"/>
                </a:spcBef>
              </a:pPr>
              <a:r>
                <a:rPr lang="en-US" sz="1400" b="1" dirty="0">
                  <a:solidFill>
                    <a:schemeClr val="bg1"/>
                  </a:solidFill>
                  <a:cs typeface="Arial" pitchFamily="34" charset="0"/>
                </a:rPr>
                <a:t>IFG</a:t>
              </a:r>
            </a:p>
          </p:txBody>
        </p:sp>
        <p:sp>
          <p:nvSpPr>
            <p:cNvPr id="13370" name="AutoShape 17"/>
            <p:cNvSpPr>
              <a:spLocks noChangeArrowheads="1"/>
            </p:cNvSpPr>
            <p:nvPr/>
          </p:nvSpPr>
          <p:spPr bwMode="auto">
            <a:xfrm rot="16200000">
              <a:off x="1737" y="1843"/>
              <a:ext cx="454" cy="607"/>
            </a:xfrm>
            <a:prstGeom prst="homePlate">
              <a:avLst>
                <a:gd name="adj" fmla="val 27430"/>
              </a:avLst>
            </a:prstGeom>
            <a:solidFill>
              <a:srgbClr val="4CAC5C"/>
            </a:solidFill>
            <a:ln w="9525" algn="ctr">
              <a:solidFill>
                <a:schemeClr val="bg1"/>
              </a:solidFill>
              <a:miter lim="800000"/>
              <a:headEnd/>
              <a:tailEnd/>
            </a:ln>
          </p:spPr>
          <p:txBody>
            <a:bodyPr vert="eaVert" wrap="none" anchor="ctr"/>
            <a:lstStyle/>
            <a:p>
              <a:endParaRPr lang="en-US">
                <a:solidFill>
                  <a:schemeClr val="bg1"/>
                </a:solidFill>
                <a:cs typeface="Arial" pitchFamily="34" charset="0"/>
              </a:endParaRPr>
            </a:p>
          </p:txBody>
        </p:sp>
        <p:sp>
          <p:nvSpPr>
            <p:cNvPr id="13376" name="Text Box 52"/>
            <p:cNvSpPr txBox="1">
              <a:spLocks noChangeArrowheads="1"/>
            </p:cNvSpPr>
            <p:nvPr/>
          </p:nvSpPr>
          <p:spPr bwMode="auto">
            <a:xfrm>
              <a:off x="1680" y="2320"/>
              <a:ext cx="576" cy="271"/>
            </a:xfrm>
            <a:prstGeom prst="rect">
              <a:avLst/>
            </a:prstGeom>
            <a:solidFill>
              <a:srgbClr val="4CAC5C"/>
            </a:solidFill>
            <a:ln w="9525">
              <a:noFill/>
              <a:miter lim="800000"/>
              <a:headEnd/>
              <a:tailEnd/>
            </a:ln>
          </p:spPr>
          <p:txBody>
            <a:bodyPr wrap="square" lIns="0" tIns="0" rIns="0" bIns="0">
              <a:spAutoFit/>
            </a:bodyPr>
            <a:lstStyle/>
            <a:p>
              <a:pPr algn="ctr">
                <a:spcBef>
                  <a:spcPct val="100000"/>
                </a:spcBef>
              </a:pPr>
              <a:r>
                <a:rPr lang="en-US" sz="1400" b="1" dirty="0">
                  <a:solidFill>
                    <a:schemeClr val="bg1"/>
                  </a:solidFill>
                  <a:cs typeface="Arial" pitchFamily="34" charset="0"/>
                </a:rPr>
                <a:t>Diabetes mellitus</a:t>
              </a:r>
            </a:p>
          </p:txBody>
        </p:sp>
      </p:grpSp>
      <p:grpSp>
        <p:nvGrpSpPr>
          <p:cNvPr id="3" name="Group 68"/>
          <p:cNvGrpSpPr>
            <a:grpSpLocks/>
          </p:cNvGrpSpPr>
          <p:nvPr/>
        </p:nvGrpSpPr>
        <p:grpSpPr bwMode="auto">
          <a:xfrm>
            <a:off x="5181600" y="3206748"/>
            <a:ext cx="2474913" cy="2965452"/>
            <a:chOff x="2928" y="1921"/>
            <a:chExt cx="1559" cy="1868"/>
          </a:xfrm>
        </p:grpSpPr>
        <p:sp>
          <p:nvSpPr>
            <p:cNvPr id="13356" name="Text Box 9"/>
            <p:cNvSpPr txBox="1">
              <a:spLocks noChangeArrowheads="1"/>
            </p:cNvSpPr>
            <p:nvPr/>
          </p:nvSpPr>
          <p:spPr bwMode="auto">
            <a:xfrm>
              <a:off x="3339" y="3518"/>
              <a:ext cx="1148" cy="271"/>
            </a:xfrm>
            <a:prstGeom prst="rect">
              <a:avLst/>
            </a:prstGeom>
            <a:noFill/>
            <a:ln w="9525">
              <a:noFill/>
              <a:miter lim="800000"/>
              <a:headEnd/>
              <a:tailEnd/>
            </a:ln>
          </p:spPr>
          <p:txBody>
            <a:bodyPr lIns="0" tIns="0" rIns="0" bIns="0">
              <a:spAutoFit/>
            </a:bodyPr>
            <a:lstStyle/>
            <a:p>
              <a:pPr algn="ctr">
                <a:spcBef>
                  <a:spcPct val="50000"/>
                </a:spcBef>
              </a:pPr>
              <a:r>
                <a:rPr lang="en-US" sz="1400" b="1" dirty="0">
                  <a:solidFill>
                    <a:schemeClr val="bg1"/>
                  </a:solidFill>
                  <a:cs typeface="Arial" pitchFamily="34" charset="0"/>
                </a:rPr>
                <a:t>2-Hour </a:t>
              </a:r>
              <a:r>
                <a:rPr lang="en-US" sz="1400" b="1" dirty="0" err="1">
                  <a:solidFill>
                    <a:schemeClr val="bg1"/>
                  </a:solidFill>
                  <a:cs typeface="Arial" pitchFamily="34" charset="0"/>
                </a:rPr>
                <a:t>Postchallenge</a:t>
              </a:r>
              <a:r>
                <a:rPr lang="en-US" sz="1400" b="1" dirty="0">
                  <a:solidFill>
                    <a:schemeClr val="bg1"/>
                  </a:solidFill>
                  <a:cs typeface="Arial" pitchFamily="34" charset="0"/>
                </a:rPr>
                <a:t> (OGTT)</a:t>
              </a:r>
              <a:r>
                <a:rPr lang="en-US" sz="1400" b="1" baseline="30000" dirty="0">
                  <a:solidFill>
                    <a:schemeClr val="bg1"/>
                  </a:solidFill>
                  <a:cs typeface="Arial" pitchFamily="34" charset="0"/>
                </a:rPr>
                <a:t>3</a:t>
              </a:r>
            </a:p>
          </p:txBody>
        </p:sp>
        <p:sp>
          <p:nvSpPr>
            <p:cNvPr id="13357" name="Text Box 48"/>
            <p:cNvSpPr txBox="1">
              <a:spLocks noChangeArrowheads="1"/>
            </p:cNvSpPr>
            <p:nvPr/>
          </p:nvSpPr>
          <p:spPr bwMode="auto">
            <a:xfrm>
              <a:off x="3024" y="2640"/>
              <a:ext cx="562" cy="136"/>
            </a:xfrm>
            <a:prstGeom prst="rect">
              <a:avLst/>
            </a:prstGeom>
            <a:noFill/>
            <a:ln w="9525">
              <a:noFill/>
              <a:miter lim="800000"/>
              <a:headEnd/>
              <a:tailEnd/>
            </a:ln>
          </p:spPr>
          <p:txBody>
            <a:bodyPr wrap="square" lIns="0" tIns="0" rIns="0" bIns="0">
              <a:spAutoFit/>
            </a:bodyPr>
            <a:lstStyle/>
            <a:p>
              <a:pPr algn="r">
                <a:spcBef>
                  <a:spcPct val="100000"/>
                </a:spcBef>
              </a:pPr>
              <a:r>
                <a:rPr lang="en-US" sz="1400" b="1" dirty="0">
                  <a:solidFill>
                    <a:schemeClr val="bg1"/>
                  </a:solidFill>
                  <a:cs typeface="Arial" pitchFamily="34" charset="0"/>
                </a:rPr>
                <a:t>7.8</a:t>
              </a:r>
              <a:r>
                <a:rPr lang="en-US" sz="1000" b="1" dirty="0">
                  <a:solidFill>
                    <a:schemeClr val="bg1"/>
                  </a:solidFill>
                  <a:cs typeface="Arial" pitchFamily="34" charset="0"/>
                </a:rPr>
                <a:t> </a:t>
              </a:r>
              <a:r>
                <a:rPr lang="en-US" sz="1400" b="1" dirty="0" err="1">
                  <a:solidFill>
                    <a:schemeClr val="bg1"/>
                  </a:solidFill>
                  <a:cs typeface="Arial" pitchFamily="34" charset="0"/>
                </a:rPr>
                <a:t>mM</a:t>
              </a:r>
              <a:r>
                <a:rPr lang="en-US" sz="1400" b="1" dirty="0">
                  <a:solidFill>
                    <a:schemeClr val="bg1"/>
                  </a:solidFill>
                  <a:cs typeface="Arial" pitchFamily="34" charset="0"/>
                </a:rPr>
                <a:t>/L</a:t>
              </a:r>
            </a:p>
          </p:txBody>
        </p:sp>
        <p:sp>
          <p:nvSpPr>
            <p:cNvPr id="13358" name="Text Box 49"/>
            <p:cNvSpPr txBox="1">
              <a:spLocks noChangeArrowheads="1"/>
            </p:cNvSpPr>
            <p:nvPr/>
          </p:nvSpPr>
          <p:spPr bwMode="auto">
            <a:xfrm>
              <a:off x="2928" y="2160"/>
              <a:ext cx="658" cy="136"/>
            </a:xfrm>
            <a:prstGeom prst="rect">
              <a:avLst/>
            </a:prstGeom>
            <a:noFill/>
            <a:ln w="9525">
              <a:noFill/>
              <a:miter lim="800000"/>
              <a:headEnd/>
              <a:tailEnd/>
            </a:ln>
          </p:spPr>
          <p:txBody>
            <a:bodyPr wrap="square" lIns="0" tIns="0" rIns="0" bIns="0">
              <a:spAutoFit/>
            </a:bodyPr>
            <a:lstStyle/>
            <a:p>
              <a:pPr algn="r">
                <a:spcBef>
                  <a:spcPct val="100000"/>
                </a:spcBef>
              </a:pPr>
              <a:r>
                <a:rPr lang="en-US" sz="1400" b="1" dirty="0">
                  <a:solidFill>
                    <a:schemeClr val="bg1"/>
                  </a:solidFill>
                  <a:cs typeface="Arial" pitchFamily="34" charset="0"/>
                </a:rPr>
                <a:t>11.1 </a:t>
              </a:r>
              <a:r>
                <a:rPr lang="en-US" sz="1400" b="1" dirty="0" err="1">
                  <a:solidFill>
                    <a:schemeClr val="bg1"/>
                  </a:solidFill>
                  <a:cs typeface="Arial" pitchFamily="34" charset="0"/>
                </a:rPr>
                <a:t>mM</a:t>
              </a:r>
              <a:r>
                <a:rPr lang="en-US" sz="1400" b="1" dirty="0">
                  <a:solidFill>
                    <a:schemeClr val="bg1"/>
                  </a:solidFill>
                  <a:cs typeface="Arial" pitchFamily="34" charset="0"/>
                </a:rPr>
                <a:t>/L</a:t>
              </a:r>
            </a:p>
          </p:txBody>
        </p:sp>
        <p:grpSp>
          <p:nvGrpSpPr>
            <p:cNvPr id="4" name="Group 64"/>
            <p:cNvGrpSpPr>
              <a:grpSpLocks/>
            </p:cNvGrpSpPr>
            <p:nvPr/>
          </p:nvGrpSpPr>
          <p:grpSpPr bwMode="auto">
            <a:xfrm>
              <a:off x="3605" y="1921"/>
              <a:ext cx="608" cy="1532"/>
              <a:chOff x="3605" y="1921"/>
              <a:chExt cx="608" cy="1532"/>
            </a:xfrm>
          </p:grpSpPr>
          <p:sp>
            <p:nvSpPr>
              <p:cNvPr id="13360" name="Text Box 13"/>
              <p:cNvSpPr txBox="1">
                <a:spLocks noChangeArrowheads="1"/>
              </p:cNvSpPr>
              <p:nvPr/>
            </p:nvSpPr>
            <p:spPr bwMode="auto">
              <a:xfrm>
                <a:off x="3609" y="2027"/>
                <a:ext cx="603" cy="1341"/>
              </a:xfrm>
              <a:prstGeom prst="rect">
                <a:avLst/>
              </a:prstGeom>
              <a:noFill/>
              <a:ln w="9525">
                <a:noFill/>
                <a:miter lim="800000"/>
                <a:headEnd/>
                <a:tailEnd/>
              </a:ln>
            </p:spPr>
            <p:txBody>
              <a:bodyPr>
                <a:spAutoFit/>
              </a:bodyPr>
              <a:lstStyle/>
              <a:p>
                <a:pPr algn="ctr">
                  <a:spcBef>
                    <a:spcPct val="50000"/>
                  </a:spcBef>
                </a:pPr>
                <a:r>
                  <a:rPr lang="en-US" sz="1200">
                    <a:solidFill>
                      <a:srgbClr val="3F3F3F"/>
                    </a:solidFill>
                    <a:latin typeface="Verdana" pitchFamily="34" charset="0"/>
                    <a:cs typeface="Arial" pitchFamily="34" charset="0"/>
                  </a:rPr>
                  <a:t>Diabetes mellitus</a:t>
                </a:r>
              </a:p>
              <a:p>
                <a:pPr algn="ctr">
                  <a:spcBef>
                    <a:spcPct val="50000"/>
                  </a:spcBef>
                </a:pPr>
                <a:endParaRPr lang="en-US" sz="1200">
                  <a:solidFill>
                    <a:srgbClr val="3F3F3F"/>
                  </a:solidFill>
                  <a:latin typeface="Verdana" pitchFamily="34" charset="0"/>
                  <a:cs typeface="Arial" pitchFamily="34" charset="0"/>
                </a:endParaRPr>
              </a:p>
              <a:p>
                <a:pPr algn="ctr">
                  <a:spcBef>
                    <a:spcPct val="50000"/>
                  </a:spcBef>
                </a:pPr>
                <a:endParaRPr lang="en-US" sz="700">
                  <a:solidFill>
                    <a:srgbClr val="3F3F3F"/>
                  </a:solidFill>
                  <a:latin typeface="Verdana" pitchFamily="34" charset="0"/>
                  <a:cs typeface="Arial" pitchFamily="34" charset="0"/>
                </a:endParaRPr>
              </a:p>
              <a:p>
                <a:pPr algn="ctr">
                  <a:spcBef>
                    <a:spcPct val="50000"/>
                  </a:spcBef>
                </a:pPr>
                <a:r>
                  <a:rPr lang="en-US" sz="1200">
                    <a:solidFill>
                      <a:srgbClr val="3F3F3F"/>
                    </a:solidFill>
                    <a:latin typeface="Verdana" pitchFamily="34" charset="0"/>
                    <a:cs typeface="Arial" pitchFamily="34" charset="0"/>
                  </a:rPr>
                  <a:t>IGT</a:t>
                </a:r>
              </a:p>
              <a:p>
                <a:pPr algn="ctr">
                  <a:spcBef>
                    <a:spcPct val="50000"/>
                  </a:spcBef>
                </a:pPr>
                <a:endParaRPr lang="en-US" sz="1200">
                  <a:solidFill>
                    <a:srgbClr val="3F3F3F"/>
                  </a:solidFill>
                  <a:latin typeface="Verdana" pitchFamily="34" charset="0"/>
                  <a:cs typeface="Arial" pitchFamily="34" charset="0"/>
                </a:endParaRPr>
              </a:p>
              <a:p>
                <a:pPr algn="ctr">
                  <a:spcBef>
                    <a:spcPct val="50000"/>
                  </a:spcBef>
                </a:pPr>
                <a:endParaRPr lang="en-US" sz="1800">
                  <a:solidFill>
                    <a:srgbClr val="3F3F3F"/>
                  </a:solidFill>
                  <a:latin typeface="Verdana" pitchFamily="34" charset="0"/>
                  <a:cs typeface="Arial" pitchFamily="34" charset="0"/>
                </a:endParaRPr>
              </a:p>
              <a:p>
                <a:pPr algn="ctr">
                  <a:spcBef>
                    <a:spcPct val="50000"/>
                  </a:spcBef>
                </a:pPr>
                <a:r>
                  <a:rPr lang="en-US" sz="1200">
                    <a:solidFill>
                      <a:srgbClr val="3F3F3F"/>
                    </a:solidFill>
                    <a:latin typeface="Verdana" pitchFamily="34" charset="0"/>
                    <a:cs typeface="Arial" pitchFamily="34" charset="0"/>
                  </a:rPr>
                  <a:t>Normal</a:t>
                </a:r>
              </a:p>
            </p:txBody>
          </p:sp>
          <p:sp>
            <p:nvSpPr>
              <p:cNvPr id="13361" name="Rectangle 21"/>
              <p:cNvSpPr>
                <a:spLocks noChangeArrowheads="1"/>
              </p:cNvSpPr>
              <p:nvPr/>
            </p:nvSpPr>
            <p:spPr bwMode="auto">
              <a:xfrm>
                <a:off x="3612" y="2520"/>
                <a:ext cx="600" cy="423"/>
              </a:xfrm>
              <a:prstGeom prst="rect">
                <a:avLst/>
              </a:prstGeom>
              <a:solidFill>
                <a:srgbClr val="E4A85A"/>
              </a:solidFill>
              <a:ln w="9525" algn="ctr">
                <a:solidFill>
                  <a:srgbClr val="E4A85A"/>
                </a:solidFill>
                <a:miter lim="800000"/>
                <a:headEnd/>
                <a:tailEnd/>
              </a:ln>
            </p:spPr>
            <p:txBody>
              <a:bodyPr wrap="none" anchor="ctr"/>
              <a:lstStyle/>
              <a:p>
                <a:endParaRPr lang="en-US">
                  <a:cs typeface="Arial" pitchFamily="34" charset="0"/>
                </a:endParaRPr>
              </a:p>
            </p:txBody>
          </p:sp>
          <p:sp>
            <p:nvSpPr>
              <p:cNvPr id="13362" name="AutoShape 23"/>
              <p:cNvSpPr>
                <a:spLocks noChangeArrowheads="1"/>
              </p:cNvSpPr>
              <p:nvPr/>
            </p:nvSpPr>
            <p:spPr bwMode="auto">
              <a:xfrm rot="16200000">
                <a:off x="3596" y="1930"/>
                <a:ext cx="624" cy="605"/>
              </a:xfrm>
              <a:prstGeom prst="homePlate">
                <a:avLst>
                  <a:gd name="adj" fmla="val 27566"/>
                </a:avLst>
              </a:prstGeom>
              <a:solidFill>
                <a:srgbClr val="4CAC5C"/>
              </a:solidFill>
              <a:ln w="9525" algn="ctr">
                <a:solidFill>
                  <a:schemeClr val="bg1"/>
                </a:solidFill>
                <a:miter lim="800000"/>
                <a:headEnd/>
                <a:tailEnd/>
              </a:ln>
            </p:spPr>
            <p:txBody>
              <a:bodyPr vert="eaVert" wrap="none" anchor="ctr"/>
              <a:lstStyle/>
              <a:p>
                <a:endParaRPr lang="en-US">
                  <a:cs typeface="Arial" pitchFamily="34" charset="0"/>
                </a:endParaRPr>
              </a:p>
            </p:txBody>
          </p:sp>
          <p:sp>
            <p:nvSpPr>
              <p:cNvPr id="13363" name="Rectangle 24"/>
              <p:cNvSpPr>
                <a:spLocks noChangeArrowheads="1"/>
              </p:cNvSpPr>
              <p:nvPr/>
            </p:nvSpPr>
            <p:spPr bwMode="auto">
              <a:xfrm>
                <a:off x="3606" y="2304"/>
                <a:ext cx="606" cy="839"/>
              </a:xfrm>
              <a:prstGeom prst="rect">
                <a:avLst/>
              </a:prstGeom>
              <a:solidFill>
                <a:srgbClr val="787022"/>
              </a:solidFill>
              <a:ln w="9525" algn="ctr">
                <a:solidFill>
                  <a:schemeClr val="bg1"/>
                </a:solidFill>
                <a:miter lim="800000"/>
                <a:headEnd/>
                <a:tailEnd/>
              </a:ln>
            </p:spPr>
            <p:txBody>
              <a:bodyPr wrap="none" anchor="ctr"/>
              <a:lstStyle/>
              <a:p>
                <a:endParaRPr lang="en-US">
                  <a:cs typeface="Arial" pitchFamily="34" charset="0"/>
                </a:endParaRPr>
              </a:p>
            </p:txBody>
          </p:sp>
          <p:sp>
            <p:nvSpPr>
              <p:cNvPr id="13364" name="Rectangle 25"/>
              <p:cNvSpPr>
                <a:spLocks noChangeArrowheads="1"/>
              </p:cNvSpPr>
              <p:nvPr/>
            </p:nvSpPr>
            <p:spPr bwMode="auto">
              <a:xfrm>
                <a:off x="3606" y="2794"/>
                <a:ext cx="607" cy="659"/>
              </a:xfrm>
              <a:prstGeom prst="rect">
                <a:avLst/>
              </a:prstGeom>
              <a:solidFill>
                <a:srgbClr val="93A2B4"/>
              </a:solidFill>
              <a:ln w="9525" algn="ctr">
                <a:solidFill>
                  <a:schemeClr val="bg1"/>
                </a:solidFill>
                <a:miter lim="800000"/>
                <a:headEnd/>
                <a:tailEnd/>
              </a:ln>
            </p:spPr>
            <p:txBody>
              <a:bodyPr wrap="none" anchor="ctr"/>
              <a:lstStyle/>
              <a:p>
                <a:endParaRPr lang="en-US">
                  <a:cs typeface="Arial" pitchFamily="34" charset="0"/>
                </a:endParaRPr>
              </a:p>
            </p:txBody>
          </p:sp>
          <p:sp>
            <p:nvSpPr>
              <p:cNvPr id="13365" name="Text Box 53"/>
              <p:cNvSpPr txBox="1">
                <a:spLocks noChangeArrowheads="1"/>
              </p:cNvSpPr>
              <p:nvPr/>
            </p:nvSpPr>
            <p:spPr bwMode="auto">
              <a:xfrm>
                <a:off x="3671" y="3056"/>
                <a:ext cx="474" cy="136"/>
              </a:xfrm>
              <a:prstGeom prst="rect">
                <a:avLst/>
              </a:prstGeom>
              <a:noFill/>
              <a:ln w="9525">
                <a:noFill/>
                <a:miter lim="800000"/>
                <a:headEnd/>
                <a:tailEnd/>
              </a:ln>
            </p:spPr>
            <p:txBody>
              <a:bodyPr lIns="0" tIns="0" rIns="0" bIns="0">
                <a:spAutoFit/>
              </a:bodyPr>
              <a:lstStyle/>
              <a:p>
                <a:pPr algn="ctr">
                  <a:spcBef>
                    <a:spcPct val="100000"/>
                  </a:spcBef>
                </a:pPr>
                <a:r>
                  <a:rPr lang="en-US" sz="1400" b="1" dirty="0">
                    <a:solidFill>
                      <a:schemeClr val="bg1"/>
                    </a:solidFill>
                    <a:cs typeface="Arial" pitchFamily="34" charset="0"/>
                  </a:rPr>
                  <a:t>Normal</a:t>
                </a:r>
              </a:p>
            </p:txBody>
          </p:sp>
          <p:sp>
            <p:nvSpPr>
              <p:cNvPr id="13366" name="Text Box 54"/>
              <p:cNvSpPr txBox="1">
                <a:spLocks noChangeArrowheads="1"/>
              </p:cNvSpPr>
              <p:nvPr/>
            </p:nvSpPr>
            <p:spPr bwMode="auto">
              <a:xfrm>
                <a:off x="3672" y="2501"/>
                <a:ext cx="474" cy="136"/>
              </a:xfrm>
              <a:prstGeom prst="rect">
                <a:avLst/>
              </a:prstGeom>
              <a:noFill/>
              <a:ln w="9525">
                <a:noFill/>
                <a:miter lim="800000"/>
                <a:headEnd/>
                <a:tailEnd/>
              </a:ln>
            </p:spPr>
            <p:txBody>
              <a:bodyPr lIns="0" tIns="0" rIns="0" bIns="0">
                <a:spAutoFit/>
              </a:bodyPr>
              <a:lstStyle/>
              <a:p>
                <a:pPr algn="ctr">
                  <a:spcBef>
                    <a:spcPct val="100000"/>
                  </a:spcBef>
                </a:pPr>
                <a:r>
                  <a:rPr lang="en-US" sz="1400" b="1" dirty="0">
                    <a:solidFill>
                      <a:schemeClr val="bg1"/>
                    </a:solidFill>
                    <a:cs typeface="Arial" pitchFamily="34" charset="0"/>
                  </a:rPr>
                  <a:t>IGT</a:t>
                </a:r>
              </a:p>
            </p:txBody>
          </p:sp>
          <p:sp>
            <p:nvSpPr>
              <p:cNvPr id="13367" name="Text Box 55"/>
              <p:cNvSpPr txBox="1">
                <a:spLocks noChangeArrowheads="1"/>
              </p:cNvSpPr>
              <p:nvPr/>
            </p:nvSpPr>
            <p:spPr bwMode="auto">
              <a:xfrm>
                <a:off x="3671" y="2042"/>
                <a:ext cx="474" cy="271"/>
              </a:xfrm>
              <a:prstGeom prst="rect">
                <a:avLst/>
              </a:prstGeom>
              <a:noFill/>
              <a:ln w="9525">
                <a:noFill/>
                <a:miter lim="800000"/>
                <a:headEnd/>
                <a:tailEnd/>
              </a:ln>
            </p:spPr>
            <p:txBody>
              <a:bodyPr lIns="0" tIns="0" rIns="0" bIns="0">
                <a:spAutoFit/>
              </a:bodyPr>
              <a:lstStyle/>
              <a:p>
                <a:pPr algn="ctr">
                  <a:spcBef>
                    <a:spcPct val="100000"/>
                  </a:spcBef>
                </a:pPr>
                <a:r>
                  <a:rPr lang="en-US" sz="1400" b="1" dirty="0">
                    <a:solidFill>
                      <a:schemeClr val="bg1"/>
                    </a:solidFill>
                    <a:cs typeface="Arial" pitchFamily="34" charset="0"/>
                  </a:rPr>
                  <a:t>Diabetes</a:t>
                </a:r>
                <a:r>
                  <a:rPr lang="en-US" sz="1200" b="1" dirty="0">
                    <a:solidFill>
                      <a:schemeClr val="bg1"/>
                    </a:solidFill>
                    <a:cs typeface="Arial" pitchFamily="34" charset="0"/>
                  </a:rPr>
                  <a:t> </a:t>
                </a:r>
                <a:r>
                  <a:rPr lang="en-US" sz="1400" b="1" dirty="0">
                    <a:solidFill>
                      <a:schemeClr val="bg1"/>
                    </a:solidFill>
                    <a:cs typeface="Arial" pitchFamily="34" charset="0"/>
                  </a:rPr>
                  <a:t>mellitus</a:t>
                </a:r>
              </a:p>
            </p:txBody>
          </p:sp>
        </p:grpSp>
      </p:grpSp>
      <p:sp>
        <p:nvSpPr>
          <p:cNvPr id="13348" name="Oval 56"/>
          <p:cNvSpPr>
            <a:spLocks noChangeArrowheads="1"/>
          </p:cNvSpPr>
          <p:nvPr/>
        </p:nvSpPr>
        <p:spPr bwMode="auto">
          <a:xfrm>
            <a:off x="1798637" y="1584325"/>
            <a:ext cx="1901825" cy="1052513"/>
          </a:xfrm>
          <a:prstGeom prst="ellipse">
            <a:avLst/>
          </a:prstGeom>
          <a:solidFill>
            <a:srgbClr val="4CAC5C">
              <a:alpha val="70000"/>
            </a:srgbClr>
          </a:solidFill>
          <a:ln w="9525" algn="ctr">
            <a:noFill/>
            <a:round/>
            <a:headEnd/>
            <a:tailEnd/>
          </a:ln>
        </p:spPr>
        <p:txBody>
          <a:bodyPr wrap="none" anchor="ctr"/>
          <a:lstStyle/>
          <a:p>
            <a:endParaRPr lang="en-US" dirty="0">
              <a:solidFill>
                <a:schemeClr val="bg1"/>
              </a:solidFill>
              <a:cs typeface="Arial" pitchFamily="34" charset="0"/>
            </a:endParaRPr>
          </a:p>
        </p:txBody>
      </p:sp>
      <p:sp>
        <p:nvSpPr>
          <p:cNvPr id="13349" name="Oval 57"/>
          <p:cNvSpPr>
            <a:spLocks noChangeArrowheads="1"/>
          </p:cNvSpPr>
          <p:nvPr/>
        </p:nvSpPr>
        <p:spPr bwMode="auto">
          <a:xfrm>
            <a:off x="2571750" y="1516063"/>
            <a:ext cx="2330450" cy="1273175"/>
          </a:xfrm>
          <a:prstGeom prst="ellipse">
            <a:avLst/>
          </a:prstGeom>
          <a:solidFill>
            <a:srgbClr val="787022">
              <a:alpha val="70000"/>
            </a:srgbClr>
          </a:solidFill>
          <a:ln w="9525" algn="ctr">
            <a:noFill/>
            <a:round/>
            <a:headEnd/>
            <a:tailEnd/>
          </a:ln>
        </p:spPr>
        <p:txBody>
          <a:bodyPr wrap="none" anchor="ctr"/>
          <a:lstStyle/>
          <a:p>
            <a:endParaRPr lang="en-US">
              <a:cs typeface="Arial" pitchFamily="34" charset="0"/>
            </a:endParaRPr>
          </a:p>
        </p:txBody>
      </p:sp>
      <p:sp>
        <p:nvSpPr>
          <p:cNvPr id="13350" name="Text Box 58"/>
          <p:cNvSpPr txBox="1">
            <a:spLocks noChangeArrowheads="1"/>
          </p:cNvSpPr>
          <p:nvPr/>
        </p:nvSpPr>
        <p:spPr bwMode="auto">
          <a:xfrm>
            <a:off x="1887537" y="1905000"/>
            <a:ext cx="752475" cy="430887"/>
          </a:xfrm>
          <a:prstGeom prst="rect">
            <a:avLst/>
          </a:prstGeom>
          <a:noFill/>
          <a:ln w="9525">
            <a:noFill/>
            <a:miter lim="800000"/>
            <a:headEnd/>
            <a:tailEnd/>
          </a:ln>
        </p:spPr>
        <p:txBody>
          <a:bodyPr lIns="0" tIns="0" rIns="0" bIns="0">
            <a:spAutoFit/>
          </a:bodyPr>
          <a:lstStyle/>
          <a:p>
            <a:pPr algn="ctr"/>
            <a:r>
              <a:rPr lang="en-US" sz="1400" b="1" dirty="0">
                <a:solidFill>
                  <a:schemeClr val="bg1"/>
                </a:solidFill>
                <a:cs typeface="Arial" pitchFamily="34" charset="0"/>
              </a:rPr>
              <a:t>US: IFG</a:t>
            </a:r>
          </a:p>
          <a:p>
            <a:pPr algn="ctr"/>
            <a:r>
              <a:rPr lang="en-US" sz="1400" b="1" dirty="0">
                <a:solidFill>
                  <a:schemeClr val="bg1"/>
                </a:solidFill>
                <a:cs typeface="Arial" pitchFamily="34" charset="0"/>
              </a:rPr>
              <a:t>5.8</a:t>
            </a:r>
            <a:r>
              <a:rPr lang="en-US" sz="1200" b="1" dirty="0">
                <a:solidFill>
                  <a:schemeClr val="bg1"/>
                </a:solidFill>
                <a:cs typeface="Arial" pitchFamily="34" charset="0"/>
              </a:rPr>
              <a:t> mil.</a:t>
            </a:r>
            <a:r>
              <a:rPr lang="en-US" sz="1200" b="1" baseline="30000" dirty="0">
                <a:solidFill>
                  <a:schemeClr val="bg1"/>
                </a:solidFill>
                <a:cs typeface="Arial" pitchFamily="34" charset="0"/>
              </a:rPr>
              <a:t>1</a:t>
            </a:r>
          </a:p>
        </p:txBody>
      </p:sp>
      <p:sp>
        <p:nvSpPr>
          <p:cNvPr id="13351" name="Text Box 59"/>
          <p:cNvSpPr txBox="1">
            <a:spLocks noChangeArrowheads="1"/>
          </p:cNvSpPr>
          <p:nvPr/>
        </p:nvSpPr>
        <p:spPr bwMode="auto">
          <a:xfrm>
            <a:off x="3830637" y="1905000"/>
            <a:ext cx="752475" cy="430887"/>
          </a:xfrm>
          <a:prstGeom prst="rect">
            <a:avLst/>
          </a:prstGeom>
          <a:noFill/>
          <a:ln w="9525">
            <a:noFill/>
            <a:miter lim="800000"/>
            <a:headEnd/>
            <a:tailEnd/>
          </a:ln>
        </p:spPr>
        <p:txBody>
          <a:bodyPr lIns="0" tIns="0" rIns="0" bIns="0">
            <a:spAutoFit/>
          </a:bodyPr>
          <a:lstStyle/>
          <a:p>
            <a:pPr algn="ctr"/>
            <a:r>
              <a:rPr lang="en-US" sz="1400" b="1" dirty="0">
                <a:solidFill>
                  <a:schemeClr val="bg1"/>
                </a:solidFill>
                <a:cs typeface="Arial" pitchFamily="34" charset="0"/>
              </a:rPr>
              <a:t>US: IGT</a:t>
            </a:r>
          </a:p>
          <a:p>
            <a:pPr algn="ctr"/>
            <a:r>
              <a:rPr lang="en-US" sz="1400" b="1" dirty="0">
                <a:solidFill>
                  <a:schemeClr val="bg1"/>
                </a:solidFill>
                <a:cs typeface="Arial" pitchFamily="34" charset="0"/>
              </a:rPr>
              <a:t>9.1 mil.</a:t>
            </a:r>
            <a:r>
              <a:rPr lang="en-US" sz="1400" b="1" baseline="30000" dirty="0">
                <a:solidFill>
                  <a:schemeClr val="bg1"/>
                </a:solidFill>
                <a:cs typeface="Arial" pitchFamily="34" charset="0"/>
              </a:rPr>
              <a:t>1</a:t>
            </a:r>
          </a:p>
        </p:txBody>
      </p:sp>
      <p:sp>
        <p:nvSpPr>
          <p:cNvPr id="13352" name="Text Box 60"/>
          <p:cNvSpPr txBox="1">
            <a:spLocks noChangeArrowheads="1"/>
          </p:cNvSpPr>
          <p:nvPr/>
        </p:nvSpPr>
        <p:spPr bwMode="auto">
          <a:xfrm>
            <a:off x="2686050" y="1824038"/>
            <a:ext cx="871537" cy="646331"/>
          </a:xfrm>
          <a:prstGeom prst="rect">
            <a:avLst/>
          </a:prstGeom>
          <a:noFill/>
          <a:ln w="9525">
            <a:noFill/>
            <a:miter lim="800000"/>
            <a:headEnd/>
            <a:tailEnd/>
          </a:ln>
        </p:spPr>
        <p:txBody>
          <a:bodyPr lIns="0" tIns="0" rIns="0" bIns="0">
            <a:spAutoFit/>
          </a:bodyPr>
          <a:lstStyle/>
          <a:p>
            <a:pPr algn="ctr"/>
            <a:r>
              <a:rPr lang="en-US" sz="1400" b="1" dirty="0">
                <a:solidFill>
                  <a:schemeClr val="bg1"/>
                </a:solidFill>
                <a:cs typeface="Arial" pitchFamily="34" charset="0"/>
              </a:rPr>
              <a:t>US:</a:t>
            </a:r>
          </a:p>
          <a:p>
            <a:pPr algn="ctr"/>
            <a:r>
              <a:rPr lang="en-US" sz="1400" b="1" dirty="0">
                <a:solidFill>
                  <a:schemeClr val="bg1"/>
                </a:solidFill>
                <a:cs typeface="Arial" pitchFamily="34" charset="0"/>
              </a:rPr>
              <a:t>IFG/IGT</a:t>
            </a:r>
          </a:p>
          <a:p>
            <a:pPr algn="ctr"/>
            <a:r>
              <a:rPr lang="en-US" sz="1400" b="1" dirty="0">
                <a:solidFill>
                  <a:schemeClr val="bg1"/>
                </a:solidFill>
                <a:cs typeface="Arial" pitchFamily="34" charset="0"/>
              </a:rPr>
              <a:t>3.0 mil.</a:t>
            </a:r>
            <a:r>
              <a:rPr lang="en-US" sz="1400" b="1" baseline="30000" dirty="0">
                <a:solidFill>
                  <a:schemeClr val="bg1"/>
                </a:solidFill>
                <a:cs typeface="Arial" pitchFamily="34" charset="0"/>
              </a:rPr>
              <a:t>1</a:t>
            </a:r>
          </a:p>
        </p:txBody>
      </p:sp>
      <p:sp>
        <p:nvSpPr>
          <p:cNvPr id="13353" name="Oval 57"/>
          <p:cNvSpPr>
            <a:spLocks noChangeArrowheads="1"/>
          </p:cNvSpPr>
          <p:nvPr/>
        </p:nvSpPr>
        <p:spPr bwMode="auto">
          <a:xfrm>
            <a:off x="5138737" y="1304925"/>
            <a:ext cx="2709863" cy="1468438"/>
          </a:xfrm>
          <a:prstGeom prst="ellipse">
            <a:avLst/>
          </a:prstGeom>
          <a:solidFill>
            <a:srgbClr val="969696"/>
          </a:solidFill>
          <a:ln w="9525" algn="ctr">
            <a:noFill/>
            <a:round/>
            <a:headEnd/>
            <a:tailEnd/>
          </a:ln>
        </p:spPr>
        <p:txBody>
          <a:bodyPr wrap="none" anchor="ctr"/>
          <a:lstStyle/>
          <a:p>
            <a:endParaRPr lang="en-US">
              <a:cs typeface="Arial" pitchFamily="34" charset="0"/>
            </a:endParaRPr>
          </a:p>
        </p:txBody>
      </p:sp>
      <p:sp>
        <p:nvSpPr>
          <p:cNvPr id="13354" name="Text Box 59"/>
          <p:cNvSpPr txBox="1">
            <a:spLocks noChangeArrowheads="1"/>
          </p:cNvSpPr>
          <p:nvPr/>
        </p:nvSpPr>
        <p:spPr bwMode="auto">
          <a:xfrm>
            <a:off x="5851525" y="1784350"/>
            <a:ext cx="1320800" cy="549275"/>
          </a:xfrm>
          <a:prstGeom prst="rect">
            <a:avLst/>
          </a:prstGeom>
          <a:noFill/>
          <a:ln w="9525">
            <a:noFill/>
            <a:miter lim="800000"/>
            <a:headEnd/>
            <a:tailEnd/>
          </a:ln>
        </p:spPr>
        <p:txBody>
          <a:bodyPr lIns="0" tIns="0" rIns="0" bIns="0">
            <a:spAutoFit/>
          </a:bodyPr>
          <a:lstStyle/>
          <a:p>
            <a:pPr algn="ctr"/>
            <a:r>
              <a:rPr lang="en-US" sz="1800" b="1" dirty="0">
                <a:solidFill>
                  <a:schemeClr val="bg1"/>
                </a:solidFill>
                <a:cs typeface="Arial" pitchFamily="34" charset="0"/>
              </a:rPr>
              <a:t>Global: IGT</a:t>
            </a:r>
          </a:p>
          <a:p>
            <a:pPr algn="ctr"/>
            <a:r>
              <a:rPr lang="en-US" sz="1800" b="1" dirty="0">
                <a:solidFill>
                  <a:schemeClr val="bg1"/>
                </a:solidFill>
                <a:cs typeface="Arial" pitchFamily="34" charset="0"/>
              </a:rPr>
              <a:t>314 mil.</a:t>
            </a:r>
            <a:r>
              <a:rPr lang="en-US" sz="1800" b="1" baseline="30000" dirty="0">
                <a:solidFill>
                  <a:schemeClr val="bg1"/>
                </a:solidFill>
                <a:cs typeface="Arial" pitchFamily="34" charset="0"/>
              </a:rPr>
              <a:t>2</a:t>
            </a:r>
          </a:p>
        </p:txBody>
      </p:sp>
      <p:cxnSp>
        <p:nvCxnSpPr>
          <p:cNvPr id="74" name="Straight Connector 73"/>
          <p:cNvCxnSpPr/>
          <p:nvPr/>
        </p:nvCxnSpPr>
        <p:spPr>
          <a:xfrm rot="5400000" flipH="1" flipV="1">
            <a:off x="6248400" y="556736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Line 38"/>
          <p:cNvSpPr>
            <a:spLocks noChangeShapeType="1"/>
          </p:cNvSpPr>
          <p:nvPr/>
        </p:nvSpPr>
        <p:spPr bwMode="auto">
          <a:xfrm>
            <a:off x="2100075" y="5587861"/>
            <a:ext cx="109728" cy="0"/>
          </a:xfrm>
          <a:prstGeom prst="line">
            <a:avLst/>
          </a:prstGeom>
          <a:noFill/>
          <a:ln w="9525">
            <a:solidFill>
              <a:schemeClr val="bg1"/>
            </a:solidFill>
            <a:round/>
            <a:headEnd/>
            <a:tailEnd/>
          </a:ln>
        </p:spPr>
        <p:txBody>
          <a:bodyPr anchor="ctr"/>
          <a:lstStyle/>
          <a:p>
            <a:endParaRPr lang="en-US"/>
          </a:p>
        </p:txBody>
      </p:sp>
      <p:sp>
        <p:nvSpPr>
          <p:cNvPr id="67" name="TextBox 66"/>
          <p:cNvSpPr txBox="1"/>
          <p:nvPr/>
        </p:nvSpPr>
        <p:spPr>
          <a:xfrm>
            <a:off x="6324600" y="6324600"/>
            <a:ext cx="2590800" cy="246221"/>
          </a:xfrm>
          <a:prstGeom prst="rect">
            <a:avLst/>
          </a:prstGeom>
          <a:noFill/>
        </p:spPr>
        <p:txBody>
          <a:bodyPr wrap="square" rtlCol="0">
            <a:spAutoFit/>
          </a:bodyPr>
          <a:lstStyle/>
          <a:p>
            <a:pPr marL="114300" indent="-114300"/>
            <a:r>
              <a:rPr lang="en-US" sz="1000" dirty="0" smtClean="0">
                <a:solidFill>
                  <a:srgbClr val="FFCC00"/>
                </a:solidFill>
                <a:latin typeface="Arial Narrow" pitchFamily="34" charset="0"/>
                <a:ea typeface="Times New Roman" pitchFamily="18" charset="0"/>
                <a:cs typeface="Arial" pitchFamily="34" charset="0"/>
              </a:rPr>
              <a:t>3. ADA. </a:t>
            </a:r>
            <a:r>
              <a:rPr lang="en-US" sz="1000" i="1" dirty="0" smtClean="0">
                <a:solidFill>
                  <a:srgbClr val="FFCC00"/>
                </a:solidFill>
                <a:latin typeface="Arial Narrow" pitchFamily="34" charset="0"/>
                <a:ea typeface="Times New Roman" pitchFamily="18" charset="0"/>
                <a:cs typeface="Arial" pitchFamily="34" charset="0"/>
              </a:rPr>
              <a:t>Diabetes Care.</a:t>
            </a:r>
            <a:r>
              <a:rPr lang="en-US" sz="1000" dirty="0" smtClean="0">
                <a:solidFill>
                  <a:srgbClr val="FFCC00"/>
                </a:solidFill>
                <a:latin typeface="Arial Narrow" pitchFamily="34" charset="0"/>
                <a:ea typeface="Times New Roman" pitchFamily="18" charset="0"/>
                <a:cs typeface="Arial" pitchFamily="34" charset="0"/>
              </a:rPr>
              <a:t> 2005;28(</a:t>
            </a:r>
            <a:r>
              <a:rPr lang="en-US" sz="1000" dirty="0" err="1" smtClean="0">
                <a:solidFill>
                  <a:srgbClr val="FFCC00"/>
                </a:solidFill>
                <a:latin typeface="Arial Narrow" pitchFamily="34" charset="0"/>
                <a:ea typeface="Times New Roman" pitchFamily="18" charset="0"/>
                <a:cs typeface="Arial" pitchFamily="34" charset="0"/>
              </a:rPr>
              <a:t>suppl</a:t>
            </a:r>
            <a:r>
              <a:rPr lang="en-US" sz="1000" dirty="0" smtClean="0">
                <a:solidFill>
                  <a:srgbClr val="FFCC00"/>
                </a:solidFill>
                <a:latin typeface="Arial Narrow" pitchFamily="34" charset="0"/>
                <a:ea typeface="Times New Roman" pitchFamily="18" charset="0"/>
                <a:cs typeface="Arial" pitchFamily="34" charset="0"/>
              </a:rPr>
              <a:t> 1):S37-S42. </a:t>
            </a:r>
            <a:endParaRPr lang="en-US" dirty="0"/>
          </a:p>
        </p:txBody>
      </p:sp>
      <p:sp>
        <p:nvSpPr>
          <p:cNvPr id="73" name="Text Box 7"/>
          <p:cNvSpPr txBox="1">
            <a:spLocks noChangeArrowheads="1"/>
          </p:cNvSpPr>
          <p:nvPr/>
        </p:nvSpPr>
        <p:spPr bwMode="auto">
          <a:xfrm>
            <a:off x="474663" y="5986463"/>
            <a:ext cx="8189912" cy="3048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200" dirty="0" smtClean="0">
                <a:solidFill>
                  <a:schemeClr val="bg1"/>
                </a:solidFill>
              </a:rPr>
              <a:t>OGTT=oral glucose tolerance test</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ctrTitle"/>
          </p:nvPr>
        </p:nvSpPr>
        <p:spPr/>
        <p:txBody>
          <a:bodyPr>
            <a:noAutofit/>
          </a:bodyPr>
          <a:lstStyle/>
          <a:p>
            <a:pPr algn="ctr"/>
            <a:r>
              <a:rPr lang="en-US" sz="5400" dirty="0"/>
              <a:t>Relationship of Obesity </a:t>
            </a:r>
            <a:r>
              <a:rPr lang="en-US" sz="5400" dirty="0" smtClean="0"/>
              <a:t>to </a:t>
            </a:r>
            <a:br>
              <a:rPr lang="en-US" sz="5400" dirty="0" smtClean="0"/>
            </a:br>
            <a:r>
              <a:rPr lang="en-US" sz="5400" dirty="0" smtClean="0"/>
              <a:t>Type </a:t>
            </a:r>
            <a:r>
              <a:rPr lang="en-US" sz="5400" dirty="0"/>
              <a:t>2 Diabetes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0" name="Rectangle 60"/>
          <p:cNvSpPr>
            <a:spLocks noGrp="1" noChangeArrowheads="1"/>
          </p:cNvSpPr>
          <p:nvPr>
            <p:ph type="title" idx="4294967295"/>
          </p:nvPr>
        </p:nvSpPr>
        <p:spPr>
          <a:xfrm>
            <a:off x="457200" y="155448"/>
            <a:ext cx="7326768" cy="1143000"/>
          </a:xfrm>
        </p:spPr>
        <p:txBody>
          <a:bodyPr/>
          <a:lstStyle/>
          <a:p>
            <a:pPr>
              <a:tabLst>
                <a:tab pos="457200" algn="l"/>
              </a:tabLst>
            </a:pPr>
            <a:r>
              <a:rPr lang="en-US" sz="3000" dirty="0" smtClean="0">
                <a:ea typeface="Verdana" pitchFamily="34" charset="0"/>
                <a:cs typeface="Verdana" pitchFamily="34" charset="0"/>
              </a:rPr>
              <a:t>Projected Prevalence of Obesity in Various Countries in 2025</a:t>
            </a:r>
          </a:p>
        </p:txBody>
      </p:sp>
      <p:sp>
        <p:nvSpPr>
          <p:cNvPr id="15364" name="Text Box 3"/>
          <p:cNvSpPr txBox="1">
            <a:spLocks noChangeArrowheads="1"/>
          </p:cNvSpPr>
          <p:nvPr>
            <p:custDataLst>
              <p:tags r:id="rId1"/>
            </p:custDataLst>
          </p:nvPr>
        </p:nvSpPr>
        <p:spPr bwMode="auto">
          <a:xfrm>
            <a:off x="457200" y="6327648"/>
            <a:ext cx="8534400" cy="457200"/>
          </a:xfrm>
          <a:prstGeom prst="rect">
            <a:avLst/>
          </a:prstGeom>
          <a:noFill/>
          <a:ln w="9525">
            <a:noFill/>
            <a:miter lim="800000"/>
            <a:headEnd/>
            <a:tailEnd/>
          </a:ln>
        </p:spPr>
        <p:txBody>
          <a:bodyPr anchor="ctr" anchorCtr="0"/>
          <a:lstStyle/>
          <a:p>
            <a:pPr marL="58738" indent="-58738" algn="r">
              <a:spcBef>
                <a:spcPct val="20000"/>
              </a:spcBef>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International </a:t>
            </a:r>
            <a:r>
              <a:rPr lang="en-US" sz="1400" dirty="0">
                <a:solidFill>
                  <a:schemeClr val="bg1"/>
                </a:solidFill>
                <a:latin typeface="Arial Narrow" pitchFamily="34" charset="0"/>
                <a:ea typeface="Times New Roman" pitchFamily="18" charset="0"/>
                <a:cs typeface="Arial" pitchFamily="34" charset="0"/>
              </a:rPr>
              <a:t>Union of Nutritional Sciences. Available at: http://www.iuns.org/features/obesity/tabfig.htm. Accessed March 6, 2009.</a:t>
            </a:r>
          </a:p>
        </p:txBody>
      </p:sp>
      <p:grpSp>
        <p:nvGrpSpPr>
          <p:cNvPr id="2" name="Group 60"/>
          <p:cNvGrpSpPr/>
          <p:nvPr/>
        </p:nvGrpSpPr>
        <p:grpSpPr>
          <a:xfrm>
            <a:off x="457200" y="1143000"/>
            <a:ext cx="8229600" cy="5105400"/>
            <a:chOff x="457200" y="1143000"/>
            <a:chExt cx="8229600" cy="5105400"/>
          </a:xfrm>
        </p:grpSpPr>
        <p:sp>
          <p:nvSpPr>
            <p:cNvPr id="15366" name="Freeform 5"/>
            <p:cNvSpPr>
              <a:spLocks/>
            </p:cNvSpPr>
            <p:nvPr/>
          </p:nvSpPr>
          <p:spPr bwMode="auto">
            <a:xfrm>
              <a:off x="2376663" y="3409488"/>
              <a:ext cx="4995458" cy="2620772"/>
            </a:xfrm>
            <a:custGeom>
              <a:avLst/>
              <a:gdLst>
                <a:gd name="T0" fmla="*/ 0 w 3093"/>
                <a:gd name="T1" fmla="*/ 893 h 1694"/>
                <a:gd name="T2" fmla="*/ 495 w 3093"/>
                <a:gd name="T3" fmla="*/ 1694 h 1694"/>
                <a:gd name="T4" fmla="*/ 3093 w 3093"/>
                <a:gd name="T5" fmla="*/ 599 h 1694"/>
                <a:gd name="T6" fmla="*/ 2033 w 3093"/>
                <a:gd name="T7" fmla="*/ 0 h 1694"/>
                <a:gd name="T8" fmla="*/ 0 w 3093"/>
                <a:gd name="T9" fmla="*/ 893 h 1694"/>
                <a:gd name="T10" fmla="*/ 0 60000 65536"/>
                <a:gd name="T11" fmla="*/ 0 60000 65536"/>
                <a:gd name="T12" fmla="*/ 0 60000 65536"/>
                <a:gd name="T13" fmla="*/ 0 60000 65536"/>
                <a:gd name="T14" fmla="*/ 0 60000 65536"/>
                <a:gd name="T15" fmla="*/ 0 w 3093"/>
                <a:gd name="T16" fmla="*/ 0 h 1694"/>
                <a:gd name="T17" fmla="*/ 3093 w 3093"/>
                <a:gd name="T18" fmla="*/ 1694 h 1694"/>
              </a:gdLst>
              <a:ahLst/>
              <a:cxnLst>
                <a:cxn ang="T10">
                  <a:pos x="T0" y="T1"/>
                </a:cxn>
                <a:cxn ang="T11">
                  <a:pos x="T2" y="T3"/>
                </a:cxn>
                <a:cxn ang="T12">
                  <a:pos x="T4" y="T5"/>
                </a:cxn>
                <a:cxn ang="T13">
                  <a:pos x="T6" y="T7"/>
                </a:cxn>
                <a:cxn ang="T14">
                  <a:pos x="T8" y="T9"/>
                </a:cxn>
              </a:cxnLst>
              <a:rect l="T15" t="T16" r="T17" b="T18"/>
              <a:pathLst>
                <a:path w="3093" h="1694">
                  <a:moveTo>
                    <a:pt x="0" y="893"/>
                  </a:moveTo>
                  <a:lnTo>
                    <a:pt x="495" y="1694"/>
                  </a:lnTo>
                  <a:lnTo>
                    <a:pt x="3093" y="599"/>
                  </a:lnTo>
                  <a:lnTo>
                    <a:pt x="2033" y="0"/>
                  </a:lnTo>
                  <a:lnTo>
                    <a:pt x="0" y="893"/>
                  </a:lnTo>
                  <a:close/>
                </a:path>
              </a:pathLst>
            </a:custGeom>
            <a:noFill/>
            <a:ln w="9525">
              <a:noFill/>
              <a:round/>
              <a:headEnd/>
              <a:tailEnd/>
            </a:ln>
          </p:spPr>
          <p:txBody>
            <a:bodyPr anchor="ctr"/>
            <a:lstStyle/>
            <a:p>
              <a:endParaRPr lang="en-US">
                <a:cs typeface="Arial" pitchFamily="34" charset="0"/>
              </a:endParaRPr>
            </a:p>
          </p:txBody>
        </p:sp>
        <p:sp>
          <p:nvSpPr>
            <p:cNvPr id="15367" name="Line 6"/>
            <p:cNvSpPr>
              <a:spLocks noChangeShapeType="1"/>
            </p:cNvSpPr>
            <p:nvPr/>
          </p:nvSpPr>
          <p:spPr bwMode="auto">
            <a:xfrm>
              <a:off x="2378278" y="4791040"/>
              <a:ext cx="744554" cy="1234579"/>
            </a:xfrm>
            <a:prstGeom prst="line">
              <a:avLst/>
            </a:prstGeom>
            <a:noFill/>
            <a:ln w="9525">
              <a:solidFill>
                <a:schemeClr val="bg1"/>
              </a:solidFill>
              <a:round/>
              <a:headEnd/>
              <a:tailEnd/>
            </a:ln>
          </p:spPr>
          <p:txBody>
            <a:bodyPr anchor="ctr"/>
            <a:lstStyle/>
            <a:p>
              <a:endParaRPr lang="en-US"/>
            </a:p>
          </p:txBody>
        </p:sp>
        <p:sp>
          <p:nvSpPr>
            <p:cNvPr id="15368" name="Line 7"/>
            <p:cNvSpPr>
              <a:spLocks noChangeShapeType="1"/>
            </p:cNvSpPr>
            <p:nvPr/>
          </p:nvSpPr>
          <p:spPr bwMode="auto">
            <a:xfrm>
              <a:off x="2620541" y="4693574"/>
              <a:ext cx="843074" cy="1216013"/>
            </a:xfrm>
            <a:prstGeom prst="line">
              <a:avLst/>
            </a:prstGeom>
            <a:noFill/>
            <a:ln w="9525">
              <a:solidFill>
                <a:schemeClr val="bg1"/>
              </a:solidFill>
              <a:round/>
              <a:headEnd/>
              <a:tailEnd/>
            </a:ln>
          </p:spPr>
          <p:txBody>
            <a:bodyPr anchor="ctr"/>
            <a:lstStyle/>
            <a:p>
              <a:endParaRPr lang="en-US"/>
            </a:p>
          </p:txBody>
        </p:sp>
        <p:sp>
          <p:nvSpPr>
            <p:cNvPr id="15369" name="Line 8"/>
            <p:cNvSpPr>
              <a:spLocks noChangeShapeType="1"/>
            </p:cNvSpPr>
            <p:nvPr/>
          </p:nvSpPr>
          <p:spPr bwMode="auto">
            <a:xfrm>
              <a:off x="2867649" y="4582183"/>
              <a:ext cx="891527" cy="1206731"/>
            </a:xfrm>
            <a:prstGeom prst="line">
              <a:avLst/>
            </a:prstGeom>
            <a:noFill/>
            <a:ln w="9525">
              <a:solidFill>
                <a:schemeClr val="bg1"/>
              </a:solidFill>
              <a:round/>
              <a:headEnd/>
              <a:tailEnd/>
            </a:ln>
          </p:spPr>
          <p:txBody>
            <a:bodyPr anchor="ctr"/>
            <a:lstStyle/>
            <a:p>
              <a:endParaRPr lang="en-US"/>
            </a:p>
          </p:txBody>
        </p:sp>
        <p:sp>
          <p:nvSpPr>
            <p:cNvPr id="15370" name="Line 9"/>
            <p:cNvSpPr>
              <a:spLocks noChangeShapeType="1"/>
            </p:cNvSpPr>
            <p:nvPr/>
          </p:nvSpPr>
          <p:spPr bwMode="auto">
            <a:xfrm>
              <a:off x="3105066" y="4489358"/>
              <a:ext cx="969051" cy="1174242"/>
            </a:xfrm>
            <a:prstGeom prst="line">
              <a:avLst/>
            </a:prstGeom>
            <a:noFill/>
            <a:ln w="9525">
              <a:solidFill>
                <a:schemeClr val="bg1"/>
              </a:solidFill>
              <a:round/>
              <a:headEnd/>
              <a:tailEnd/>
            </a:ln>
          </p:spPr>
          <p:txBody>
            <a:bodyPr anchor="ctr"/>
            <a:lstStyle/>
            <a:p>
              <a:endParaRPr lang="en-US"/>
            </a:p>
          </p:txBody>
        </p:sp>
        <p:sp>
          <p:nvSpPr>
            <p:cNvPr id="15371" name="Line 10"/>
            <p:cNvSpPr>
              <a:spLocks noChangeShapeType="1"/>
            </p:cNvSpPr>
            <p:nvPr/>
          </p:nvSpPr>
          <p:spPr bwMode="auto">
            <a:xfrm>
              <a:off x="3327948" y="4391891"/>
              <a:ext cx="1041730" cy="1146394"/>
            </a:xfrm>
            <a:prstGeom prst="line">
              <a:avLst/>
            </a:prstGeom>
            <a:noFill/>
            <a:ln w="9525">
              <a:solidFill>
                <a:schemeClr val="bg1"/>
              </a:solidFill>
              <a:round/>
              <a:headEnd/>
              <a:tailEnd/>
            </a:ln>
          </p:spPr>
          <p:txBody>
            <a:bodyPr anchor="ctr"/>
            <a:lstStyle/>
            <a:p>
              <a:endParaRPr lang="en-US"/>
            </a:p>
          </p:txBody>
        </p:sp>
        <p:sp>
          <p:nvSpPr>
            <p:cNvPr id="15372" name="Line 11"/>
            <p:cNvSpPr>
              <a:spLocks noChangeShapeType="1"/>
            </p:cNvSpPr>
            <p:nvPr/>
          </p:nvSpPr>
          <p:spPr bwMode="auto">
            <a:xfrm>
              <a:off x="3555675" y="4285142"/>
              <a:ext cx="1099873" cy="1141753"/>
            </a:xfrm>
            <a:prstGeom prst="line">
              <a:avLst/>
            </a:prstGeom>
            <a:noFill/>
            <a:ln w="9525">
              <a:solidFill>
                <a:schemeClr val="bg1"/>
              </a:solidFill>
              <a:round/>
              <a:headEnd/>
              <a:tailEnd/>
            </a:ln>
          </p:spPr>
          <p:txBody>
            <a:bodyPr anchor="ctr"/>
            <a:lstStyle/>
            <a:p>
              <a:endParaRPr lang="en-US"/>
            </a:p>
          </p:txBody>
        </p:sp>
        <p:sp>
          <p:nvSpPr>
            <p:cNvPr id="15373" name="Line 12"/>
            <p:cNvSpPr>
              <a:spLocks noChangeShapeType="1"/>
            </p:cNvSpPr>
            <p:nvPr/>
          </p:nvSpPr>
          <p:spPr bwMode="auto">
            <a:xfrm>
              <a:off x="3817319" y="4173751"/>
              <a:ext cx="1153171" cy="1127829"/>
            </a:xfrm>
            <a:prstGeom prst="line">
              <a:avLst/>
            </a:prstGeom>
            <a:noFill/>
            <a:ln w="9525">
              <a:solidFill>
                <a:schemeClr val="bg1"/>
              </a:solidFill>
              <a:round/>
              <a:headEnd/>
              <a:tailEnd/>
            </a:ln>
          </p:spPr>
          <p:txBody>
            <a:bodyPr anchor="ctr"/>
            <a:lstStyle/>
            <a:p>
              <a:endParaRPr lang="en-US"/>
            </a:p>
          </p:txBody>
        </p:sp>
        <p:sp>
          <p:nvSpPr>
            <p:cNvPr id="15374" name="Line 13"/>
            <p:cNvSpPr>
              <a:spLocks noChangeShapeType="1"/>
            </p:cNvSpPr>
            <p:nvPr/>
          </p:nvSpPr>
          <p:spPr bwMode="auto">
            <a:xfrm>
              <a:off x="4069272" y="4076284"/>
              <a:ext cx="1206468" cy="1104623"/>
            </a:xfrm>
            <a:prstGeom prst="line">
              <a:avLst/>
            </a:prstGeom>
            <a:noFill/>
            <a:ln w="9525">
              <a:solidFill>
                <a:schemeClr val="bg1"/>
              </a:solidFill>
              <a:round/>
              <a:headEnd/>
              <a:tailEnd/>
            </a:ln>
          </p:spPr>
          <p:txBody>
            <a:bodyPr anchor="ctr"/>
            <a:lstStyle/>
            <a:p>
              <a:endParaRPr lang="en-US"/>
            </a:p>
          </p:txBody>
        </p:sp>
        <p:sp>
          <p:nvSpPr>
            <p:cNvPr id="15375" name="Line 14"/>
            <p:cNvSpPr>
              <a:spLocks noChangeShapeType="1"/>
            </p:cNvSpPr>
            <p:nvPr/>
          </p:nvSpPr>
          <p:spPr bwMode="auto">
            <a:xfrm>
              <a:off x="4335761" y="3964894"/>
              <a:ext cx="1230695" cy="1095340"/>
            </a:xfrm>
            <a:prstGeom prst="line">
              <a:avLst/>
            </a:prstGeom>
            <a:noFill/>
            <a:ln w="9525">
              <a:solidFill>
                <a:schemeClr val="bg1"/>
              </a:solidFill>
              <a:round/>
              <a:headEnd/>
              <a:tailEnd/>
            </a:ln>
          </p:spPr>
          <p:txBody>
            <a:bodyPr anchor="ctr"/>
            <a:lstStyle/>
            <a:p>
              <a:endParaRPr lang="en-US"/>
            </a:p>
          </p:txBody>
        </p:sp>
        <p:sp>
          <p:nvSpPr>
            <p:cNvPr id="15376" name="Line 15"/>
            <p:cNvSpPr>
              <a:spLocks noChangeShapeType="1"/>
            </p:cNvSpPr>
            <p:nvPr/>
          </p:nvSpPr>
          <p:spPr bwMode="auto">
            <a:xfrm>
              <a:off x="4587714" y="3844221"/>
              <a:ext cx="1283993" cy="1095340"/>
            </a:xfrm>
            <a:prstGeom prst="line">
              <a:avLst/>
            </a:prstGeom>
            <a:noFill/>
            <a:ln w="9525">
              <a:solidFill>
                <a:schemeClr val="bg1"/>
              </a:solidFill>
              <a:round/>
              <a:headEnd/>
              <a:tailEnd/>
            </a:ln>
          </p:spPr>
          <p:txBody>
            <a:bodyPr anchor="ctr"/>
            <a:lstStyle/>
            <a:p>
              <a:endParaRPr lang="en-US"/>
            </a:p>
          </p:txBody>
        </p:sp>
        <p:sp>
          <p:nvSpPr>
            <p:cNvPr id="15377" name="Line 16"/>
            <p:cNvSpPr>
              <a:spLocks noChangeShapeType="1"/>
            </p:cNvSpPr>
            <p:nvPr/>
          </p:nvSpPr>
          <p:spPr bwMode="auto">
            <a:xfrm>
              <a:off x="4829977" y="3745207"/>
              <a:ext cx="1327600" cy="1078322"/>
            </a:xfrm>
            <a:prstGeom prst="line">
              <a:avLst/>
            </a:prstGeom>
            <a:noFill/>
            <a:ln w="9525">
              <a:solidFill>
                <a:schemeClr val="bg1"/>
              </a:solidFill>
              <a:round/>
              <a:headEnd/>
              <a:tailEnd/>
            </a:ln>
          </p:spPr>
          <p:txBody>
            <a:bodyPr anchor="ctr"/>
            <a:lstStyle/>
            <a:p>
              <a:endParaRPr lang="en-US"/>
            </a:p>
          </p:txBody>
        </p:sp>
        <p:sp>
          <p:nvSpPr>
            <p:cNvPr id="15378" name="Line 17"/>
            <p:cNvSpPr>
              <a:spLocks noChangeShapeType="1"/>
            </p:cNvSpPr>
            <p:nvPr/>
          </p:nvSpPr>
          <p:spPr bwMode="auto">
            <a:xfrm>
              <a:off x="5014097" y="3683323"/>
              <a:ext cx="1448731" cy="1014892"/>
            </a:xfrm>
            <a:prstGeom prst="line">
              <a:avLst/>
            </a:prstGeom>
            <a:noFill/>
            <a:ln w="9525">
              <a:solidFill>
                <a:schemeClr val="bg1"/>
              </a:solidFill>
              <a:round/>
              <a:headEnd/>
              <a:tailEnd/>
            </a:ln>
          </p:spPr>
          <p:txBody>
            <a:bodyPr anchor="ctr"/>
            <a:lstStyle/>
            <a:p>
              <a:endParaRPr lang="en-US"/>
            </a:p>
          </p:txBody>
        </p:sp>
        <p:sp>
          <p:nvSpPr>
            <p:cNvPr id="15379" name="Line 18"/>
            <p:cNvSpPr>
              <a:spLocks noChangeShapeType="1"/>
            </p:cNvSpPr>
            <p:nvPr/>
          </p:nvSpPr>
          <p:spPr bwMode="auto">
            <a:xfrm>
              <a:off x="5232133" y="3681776"/>
              <a:ext cx="1535946" cy="891124"/>
            </a:xfrm>
            <a:prstGeom prst="line">
              <a:avLst/>
            </a:prstGeom>
            <a:noFill/>
            <a:ln w="9525">
              <a:solidFill>
                <a:schemeClr val="bg1"/>
              </a:solidFill>
              <a:round/>
              <a:headEnd/>
              <a:tailEnd/>
            </a:ln>
          </p:spPr>
          <p:txBody>
            <a:bodyPr anchor="ctr"/>
            <a:lstStyle/>
            <a:p>
              <a:endParaRPr lang="en-US"/>
            </a:p>
          </p:txBody>
        </p:sp>
        <p:sp>
          <p:nvSpPr>
            <p:cNvPr id="15380" name="Line 19"/>
            <p:cNvSpPr>
              <a:spLocks noChangeShapeType="1"/>
            </p:cNvSpPr>
            <p:nvPr/>
          </p:nvSpPr>
          <p:spPr bwMode="auto">
            <a:xfrm>
              <a:off x="5513158" y="3621440"/>
              <a:ext cx="1560172" cy="830788"/>
            </a:xfrm>
            <a:prstGeom prst="line">
              <a:avLst/>
            </a:prstGeom>
            <a:noFill/>
            <a:ln w="9525">
              <a:solidFill>
                <a:schemeClr val="bg1"/>
              </a:solidFill>
              <a:round/>
              <a:headEnd/>
              <a:tailEnd/>
            </a:ln>
          </p:spPr>
          <p:txBody>
            <a:bodyPr anchor="ctr"/>
            <a:lstStyle/>
            <a:p>
              <a:endParaRPr lang="en-US"/>
            </a:p>
          </p:txBody>
        </p:sp>
        <p:sp>
          <p:nvSpPr>
            <p:cNvPr id="15381" name="Line 20"/>
            <p:cNvSpPr>
              <a:spLocks noChangeShapeType="1"/>
            </p:cNvSpPr>
            <p:nvPr/>
          </p:nvSpPr>
          <p:spPr bwMode="auto">
            <a:xfrm>
              <a:off x="5813564" y="3500767"/>
              <a:ext cx="1545636" cy="830788"/>
            </a:xfrm>
            <a:prstGeom prst="line">
              <a:avLst/>
            </a:prstGeom>
            <a:noFill/>
            <a:ln w="9525">
              <a:solidFill>
                <a:schemeClr val="bg1"/>
              </a:solidFill>
              <a:round/>
              <a:headEnd/>
              <a:tailEnd/>
            </a:ln>
          </p:spPr>
          <p:txBody>
            <a:bodyPr anchor="ctr"/>
            <a:lstStyle/>
            <a:p>
              <a:endParaRPr lang="en-US"/>
            </a:p>
          </p:txBody>
        </p:sp>
        <p:sp>
          <p:nvSpPr>
            <p:cNvPr id="15382" name="Text Box 21"/>
            <p:cNvSpPr txBox="1">
              <a:spLocks noChangeArrowheads="1"/>
            </p:cNvSpPr>
            <p:nvPr/>
          </p:nvSpPr>
          <p:spPr bwMode="auto">
            <a:xfrm>
              <a:off x="1633724" y="4558977"/>
              <a:ext cx="679951" cy="331077"/>
            </a:xfrm>
            <a:prstGeom prst="rect">
              <a:avLst/>
            </a:prstGeom>
            <a:noFill/>
            <a:ln w="9525">
              <a:noFill/>
              <a:miter lim="800000"/>
              <a:headEnd/>
              <a:tailEnd/>
            </a:ln>
          </p:spPr>
          <p:txBody>
            <a:bodyPr lIns="0" tIns="0" rIns="0" bIns="0">
              <a:spAutoFit/>
            </a:bodyPr>
            <a:lstStyle/>
            <a:p>
              <a:pPr algn="r">
                <a:lnSpc>
                  <a:spcPct val="158000"/>
                </a:lnSpc>
              </a:pPr>
              <a:r>
                <a:rPr lang="en-US" sz="1400" b="1">
                  <a:solidFill>
                    <a:schemeClr val="bg1"/>
                  </a:solidFill>
                  <a:cs typeface="Arial" pitchFamily="34" charset="0"/>
                </a:rPr>
                <a:t>0</a:t>
              </a:r>
            </a:p>
          </p:txBody>
        </p:sp>
        <p:sp>
          <p:nvSpPr>
            <p:cNvPr id="15383" name="Text Box 22"/>
            <p:cNvSpPr txBox="1">
              <a:spLocks noChangeArrowheads="1"/>
            </p:cNvSpPr>
            <p:nvPr/>
          </p:nvSpPr>
          <p:spPr bwMode="auto">
            <a:xfrm>
              <a:off x="457200" y="1524000"/>
              <a:ext cx="2233663" cy="56623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Population Percentage</a:t>
              </a:r>
            </a:p>
            <a:p>
              <a:pPr>
                <a:lnSpc>
                  <a:spcPct val="115000"/>
                </a:lnSpc>
              </a:pPr>
              <a:r>
                <a:rPr lang="en-US" sz="1400" b="1" dirty="0">
                  <a:solidFill>
                    <a:schemeClr val="bg1"/>
                  </a:solidFill>
                  <a:cs typeface="Arial" pitchFamily="34" charset="0"/>
                </a:rPr>
                <a:t>With BMI </a:t>
              </a: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30 kg/m</a:t>
              </a:r>
              <a:r>
                <a:rPr lang="en-US" sz="1400" b="1" baseline="30000" dirty="0">
                  <a:solidFill>
                    <a:schemeClr val="bg1"/>
                  </a:solidFill>
                  <a:cs typeface="Arial" pitchFamily="34" charset="0"/>
                </a:rPr>
                <a:t>2</a:t>
              </a:r>
            </a:p>
          </p:txBody>
        </p:sp>
        <p:sp>
          <p:nvSpPr>
            <p:cNvPr id="15384" name="Text Box 23"/>
            <p:cNvSpPr txBox="1">
              <a:spLocks noChangeArrowheads="1"/>
            </p:cNvSpPr>
            <p:nvPr/>
          </p:nvSpPr>
          <p:spPr bwMode="auto">
            <a:xfrm>
              <a:off x="5740885" y="1143000"/>
              <a:ext cx="1783054"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USA</a:t>
              </a:r>
              <a:endParaRPr lang="en-US" sz="1400" b="1" baseline="30000" dirty="0">
                <a:solidFill>
                  <a:schemeClr val="bg1"/>
                </a:solidFill>
                <a:cs typeface="Arial" pitchFamily="34" charset="0"/>
              </a:endParaRPr>
            </a:p>
          </p:txBody>
        </p:sp>
        <p:sp>
          <p:nvSpPr>
            <p:cNvPr id="15385" name="Text Box 24"/>
            <p:cNvSpPr txBox="1">
              <a:spLocks noChangeArrowheads="1"/>
            </p:cNvSpPr>
            <p:nvPr/>
          </p:nvSpPr>
          <p:spPr bwMode="auto">
            <a:xfrm>
              <a:off x="5895933" y="1495737"/>
              <a:ext cx="1783054"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Australia</a:t>
              </a:r>
              <a:endParaRPr lang="en-US" sz="1400" b="1" baseline="30000" dirty="0">
                <a:solidFill>
                  <a:schemeClr val="bg1"/>
                </a:solidFill>
                <a:cs typeface="Arial" pitchFamily="34" charset="0"/>
              </a:endParaRPr>
            </a:p>
          </p:txBody>
        </p:sp>
        <p:sp>
          <p:nvSpPr>
            <p:cNvPr id="15386" name="Text Box 25"/>
            <p:cNvSpPr txBox="1">
              <a:spLocks noChangeArrowheads="1"/>
            </p:cNvSpPr>
            <p:nvPr/>
          </p:nvSpPr>
          <p:spPr bwMode="auto">
            <a:xfrm>
              <a:off x="6159192" y="1718518"/>
              <a:ext cx="1783054"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England</a:t>
              </a:r>
              <a:endParaRPr lang="en-US" sz="1400" b="1" baseline="30000" dirty="0">
                <a:solidFill>
                  <a:schemeClr val="bg1"/>
                </a:solidFill>
                <a:cs typeface="Arial" pitchFamily="34" charset="0"/>
              </a:endParaRPr>
            </a:p>
          </p:txBody>
        </p:sp>
        <p:sp>
          <p:nvSpPr>
            <p:cNvPr id="15387" name="Text Box 26"/>
            <p:cNvSpPr txBox="1">
              <a:spLocks noChangeArrowheads="1"/>
            </p:cNvSpPr>
            <p:nvPr/>
          </p:nvSpPr>
          <p:spPr bwMode="auto">
            <a:xfrm>
              <a:off x="6361078" y="2015559"/>
              <a:ext cx="1783054"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Mauritius</a:t>
              </a:r>
              <a:endParaRPr lang="en-US" sz="1400" b="1" baseline="30000" dirty="0">
                <a:solidFill>
                  <a:schemeClr val="bg1"/>
                </a:solidFill>
                <a:cs typeface="Arial" pitchFamily="34" charset="0"/>
              </a:endParaRPr>
            </a:p>
          </p:txBody>
        </p:sp>
        <p:sp>
          <p:nvSpPr>
            <p:cNvPr id="15388" name="Text Box 27"/>
            <p:cNvSpPr txBox="1">
              <a:spLocks noChangeArrowheads="1"/>
            </p:cNvSpPr>
            <p:nvPr/>
          </p:nvSpPr>
          <p:spPr bwMode="auto">
            <a:xfrm>
              <a:off x="6903746" y="3380093"/>
              <a:ext cx="1783054"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Brazil</a:t>
              </a:r>
              <a:endParaRPr lang="en-US" sz="1400" b="1" baseline="30000" dirty="0">
                <a:solidFill>
                  <a:schemeClr val="bg1"/>
                </a:solidFill>
                <a:cs typeface="Arial" pitchFamily="34" charset="0"/>
              </a:endParaRPr>
            </a:p>
          </p:txBody>
        </p:sp>
        <p:sp>
          <p:nvSpPr>
            <p:cNvPr id="15389" name="Text Box 28"/>
            <p:cNvSpPr txBox="1">
              <a:spLocks noChangeArrowheads="1"/>
            </p:cNvSpPr>
            <p:nvPr/>
          </p:nvSpPr>
          <p:spPr bwMode="auto">
            <a:xfrm>
              <a:off x="2941943" y="5937435"/>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1960</a:t>
              </a:r>
              <a:endParaRPr lang="en-US" sz="1400" b="1" baseline="30000" dirty="0">
                <a:solidFill>
                  <a:schemeClr val="bg1"/>
                </a:solidFill>
                <a:cs typeface="Arial" pitchFamily="34" charset="0"/>
              </a:endParaRPr>
            </a:p>
          </p:txBody>
        </p:sp>
        <p:sp>
          <p:nvSpPr>
            <p:cNvPr id="15390" name="Text Box 29"/>
            <p:cNvSpPr txBox="1">
              <a:spLocks noChangeArrowheads="1"/>
            </p:cNvSpPr>
            <p:nvPr/>
          </p:nvSpPr>
          <p:spPr bwMode="auto">
            <a:xfrm>
              <a:off x="3545985" y="5728577"/>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1970</a:t>
              </a:r>
              <a:endParaRPr lang="en-US" sz="1400" b="1" baseline="30000" dirty="0">
                <a:solidFill>
                  <a:schemeClr val="bg1"/>
                </a:solidFill>
                <a:cs typeface="Arial" pitchFamily="34" charset="0"/>
              </a:endParaRPr>
            </a:p>
          </p:txBody>
        </p:sp>
        <p:sp>
          <p:nvSpPr>
            <p:cNvPr id="15391" name="Text Box 30"/>
            <p:cNvSpPr txBox="1">
              <a:spLocks noChangeArrowheads="1"/>
            </p:cNvSpPr>
            <p:nvPr/>
          </p:nvSpPr>
          <p:spPr bwMode="auto">
            <a:xfrm>
              <a:off x="4151641" y="5496514"/>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1980</a:t>
              </a:r>
              <a:endParaRPr lang="en-US" sz="1400" b="1" baseline="30000" dirty="0">
                <a:solidFill>
                  <a:schemeClr val="bg1"/>
                </a:solidFill>
                <a:cs typeface="Arial" pitchFamily="34" charset="0"/>
              </a:endParaRPr>
            </a:p>
          </p:txBody>
        </p:sp>
        <p:sp>
          <p:nvSpPr>
            <p:cNvPr id="15392" name="Text Box 31"/>
            <p:cNvSpPr txBox="1">
              <a:spLocks noChangeArrowheads="1"/>
            </p:cNvSpPr>
            <p:nvPr/>
          </p:nvSpPr>
          <p:spPr bwMode="auto">
            <a:xfrm>
              <a:off x="4745993" y="5247432"/>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1990</a:t>
              </a:r>
              <a:endParaRPr lang="en-US" sz="1400" b="1" baseline="30000" dirty="0">
                <a:solidFill>
                  <a:schemeClr val="bg1"/>
                </a:solidFill>
                <a:cs typeface="Arial" pitchFamily="34" charset="0"/>
              </a:endParaRPr>
            </a:p>
          </p:txBody>
        </p:sp>
        <p:sp>
          <p:nvSpPr>
            <p:cNvPr id="15393" name="Text Box 32"/>
            <p:cNvSpPr txBox="1">
              <a:spLocks noChangeArrowheads="1"/>
            </p:cNvSpPr>
            <p:nvPr/>
          </p:nvSpPr>
          <p:spPr bwMode="auto">
            <a:xfrm>
              <a:off x="5353265" y="5007633"/>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2000</a:t>
              </a:r>
              <a:endParaRPr lang="en-US" sz="1400" b="1" baseline="30000" dirty="0">
                <a:solidFill>
                  <a:schemeClr val="bg1"/>
                </a:solidFill>
                <a:cs typeface="Arial" pitchFamily="34" charset="0"/>
              </a:endParaRPr>
            </a:p>
          </p:txBody>
        </p:sp>
        <p:sp>
          <p:nvSpPr>
            <p:cNvPr id="15394" name="Text Box 33"/>
            <p:cNvSpPr txBox="1">
              <a:spLocks noChangeArrowheads="1"/>
            </p:cNvSpPr>
            <p:nvPr/>
          </p:nvSpPr>
          <p:spPr bwMode="auto">
            <a:xfrm>
              <a:off x="5965382" y="4787946"/>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2010</a:t>
              </a:r>
              <a:endParaRPr lang="en-US" sz="1400" b="1" baseline="30000" dirty="0">
                <a:solidFill>
                  <a:schemeClr val="bg1"/>
                </a:solidFill>
                <a:cs typeface="Arial" pitchFamily="34" charset="0"/>
              </a:endParaRPr>
            </a:p>
          </p:txBody>
        </p:sp>
        <p:sp>
          <p:nvSpPr>
            <p:cNvPr id="15395" name="Text Box 34"/>
            <p:cNvSpPr txBox="1">
              <a:spLocks noChangeArrowheads="1"/>
            </p:cNvSpPr>
            <p:nvPr/>
          </p:nvSpPr>
          <p:spPr bwMode="auto">
            <a:xfrm>
              <a:off x="6569424" y="4540412"/>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2020</a:t>
              </a:r>
              <a:endParaRPr lang="en-US" sz="1400" b="1" baseline="30000" dirty="0">
                <a:solidFill>
                  <a:schemeClr val="bg1"/>
                </a:solidFill>
                <a:cs typeface="Arial" pitchFamily="34" charset="0"/>
              </a:endParaRPr>
            </a:p>
          </p:txBody>
        </p:sp>
        <p:sp>
          <p:nvSpPr>
            <p:cNvPr id="15396" name="Text Box 35"/>
            <p:cNvSpPr txBox="1">
              <a:spLocks noChangeArrowheads="1"/>
            </p:cNvSpPr>
            <p:nvPr/>
          </p:nvSpPr>
          <p:spPr bwMode="auto">
            <a:xfrm>
              <a:off x="7163775" y="4303707"/>
              <a:ext cx="620193" cy="310965"/>
            </a:xfrm>
            <a:prstGeom prst="rect">
              <a:avLst/>
            </a:prstGeom>
            <a:noFill/>
            <a:ln w="9525">
              <a:noFill/>
              <a:miter lim="800000"/>
              <a:headEnd/>
              <a:tailEnd/>
            </a:ln>
          </p:spPr>
          <p:txBody>
            <a:bodyPr>
              <a:spAutoFit/>
            </a:bodyPr>
            <a:lstStyle/>
            <a:p>
              <a:pPr>
                <a:lnSpc>
                  <a:spcPct val="115000"/>
                </a:lnSpc>
              </a:pPr>
              <a:r>
                <a:rPr lang="en-US" sz="1400" b="1" dirty="0">
                  <a:solidFill>
                    <a:schemeClr val="bg1"/>
                  </a:solidFill>
                  <a:cs typeface="Arial" pitchFamily="34" charset="0"/>
                </a:rPr>
                <a:t>2030</a:t>
              </a:r>
              <a:endParaRPr lang="en-US" sz="1400" b="1" baseline="30000" dirty="0">
                <a:solidFill>
                  <a:schemeClr val="bg1"/>
                </a:solidFill>
                <a:cs typeface="Arial" pitchFamily="34" charset="0"/>
              </a:endParaRPr>
            </a:p>
          </p:txBody>
        </p:sp>
        <p:sp>
          <p:nvSpPr>
            <p:cNvPr id="15397" name="Text Box 36"/>
            <p:cNvSpPr txBox="1">
              <a:spLocks noChangeArrowheads="1"/>
            </p:cNvSpPr>
            <p:nvPr/>
          </p:nvSpPr>
          <p:spPr bwMode="auto">
            <a:xfrm>
              <a:off x="5430789" y="5431536"/>
              <a:ext cx="620193" cy="310965"/>
            </a:xfrm>
            <a:prstGeom prst="rect">
              <a:avLst/>
            </a:prstGeom>
            <a:noFill/>
            <a:ln w="9525">
              <a:noFill/>
              <a:miter lim="800000"/>
              <a:headEnd/>
              <a:tailEnd/>
            </a:ln>
          </p:spPr>
          <p:txBody>
            <a:bodyPr>
              <a:spAutoFit/>
            </a:bodyPr>
            <a:lstStyle/>
            <a:p>
              <a:pPr>
                <a:lnSpc>
                  <a:spcPct val="115000"/>
                </a:lnSpc>
              </a:pPr>
              <a:r>
                <a:rPr lang="en-US" sz="1400" b="1">
                  <a:solidFill>
                    <a:schemeClr val="bg1"/>
                  </a:solidFill>
                  <a:cs typeface="Arial" pitchFamily="34" charset="0"/>
                </a:rPr>
                <a:t>Year</a:t>
              </a:r>
              <a:endParaRPr lang="en-US" sz="1400" b="1" baseline="30000">
                <a:solidFill>
                  <a:schemeClr val="bg1"/>
                </a:solidFill>
                <a:cs typeface="Arial" pitchFamily="34" charset="0"/>
              </a:endParaRPr>
            </a:p>
          </p:txBody>
        </p:sp>
        <p:sp>
          <p:nvSpPr>
            <p:cNvPr id="15398" name="Line 37"/>
            <p:cNvSpPr>
              <a:spLocks noChangeShapeType="1"/>
            </p:cNvSpPr>
            <p:nvPr/>
          </p:nvSpPr>
          <p:spPr bwMode="auto">
            <a:xfrm>
              <a:off x="2383123" y="2015559"/>
              <a:ext cx="0" cy="2789405"/>
            </a:xfrm>
            <a:prstGeom prst="line">
              <a:avLst/>
            </a:prstGeom>
            <a:noFill/>
            <a:ln w="9525">
              <a:solidFill>
                <a:schemeClr val="bg1"/>
              </a:solidFill>
              <a:round/>
              <a:headEnd/>
              <a:tailEnd/>
            </a:ln>
          </p:spPr>
          <p:txBody>
            <a:bodyPr anchor="ctr"/>
            <a:lstStyle/>
            <a:p>
              <a:endParaRPr lang="en-US"/>
            </a:p>
          </p:txBody>
        </p:sp>
        <p:sp>
          <p:nvSpPr>
            <p:cNvPr id="15399" name="Freeform 39"/>
            <p:cNvSpPr>
              <a:spLocks/>
            </p:cNvSpPr>
            <p:nvPr/>
          </p:nvSpPr>
          <p:spPr bwMode="auto">
            <a:xfrm>
              <a:off x="2389584" y="4285142"/>
              <a:ext cx="98520" cy="659061"/>
            </a:xfrm>
            <a:custGeom>
              <a:avLst/>
              <a:gdLst>
                <a:gd name="T0" fmla="*/ 0 w 57"/>
                <a:gd name="T1" fmla="*/ 0 h 420"/>
                <a:gd name="T2" fmla="*/ 137 w 57"/>
                <a:gd name="T3" fmla="*/ 73 h 420"/>
                <a:gd name="T4" fmla="*/ 137 w 57"/>
                <a:gd name="T5" fmla="*/ 505 h 420"/>
                <a:gd name="T6" fmla="*/ 0 w 57"/>
                <a:gd name="T7" fmla="*/ 397 h 420"/>
                <a:gd name="T8" fmla="*/ 0 w 57"/>
                <a:gd name="T9" fmla="*/ 0 h 420"/>
                <a:gd name="T10" fmla="*/ 0 60000 65536"/>
                <a:gd name="T11" fmla="*/ 0 60000 65536"/>
                <a:gd name="T12" fmla="*/ 0 60000 65536"/>
                <a:gd name="T13" fmla="*/ 0 60000 65536"/>
                <a:gd name="T14" fmla="*/ 0 60000 65536"/>
                <a:gd name="T15" fmla="*/ 0 w 57"/>
                <a:gd name="T16" fmla="*/ 0 h 420"/>
                <a:gd name="T17" fmla="*/ 57 w 57"/>
                <a:gd name="T18" fmla="*/ 420 h 420"/>
              </a:gdLst>
              <a:ahLst/>
              <a:cxnLst>
                <a:cxn ang="T10">
                  <a:pos x="T0" y="T1"/>
                </a:cxn>
                <a:cxn ang="T11">
                  <a:pos x="T2" y="T3"/>
                </a:cxn>
                <a:cxn ang="T12">
                  <a:pos x="T4" y="T5"/>
                </a:cxn>
                <a:cxn ang="T13">
                  <a:pos x="T6" y="T7"/>
                </a:cxn>
                <a:cxn ang="T14">
                  <a:pos x="T8" y="T9"/>
                </a:cxn>
              </a:cxnLst>
              <a:rect l="T15" t="T16" r="T17" b="T18"/>
              <a:pathLst>
                <a:path w="57" h="420">
                  <a:moveTo>
                    <a:pt x="0" y="0"/>
                  </a:moveTo>
                  <a:lnTo>
                    <a:pt x="57" y="60"/>
                  </a:lnTo>
                  <a:lnTo>
                    <a:pt x="57" y="420"/>
                  </a:lnTo>
                  <a:lnTo>
                    <a:pt x="0" y="330"/>
                  </a:lnTo>
                  <a:lnTo>
                    <a:pt x="0" y="0"/>
                  </a:lnTo>
                  <a:close/>
                </a:path>
              </a:pathLst>
            </a:custGeom>
            <a:solidFill>
              <a:srgbClr val="93A2B4"/>
            </a:solidFill>
            <a:ln w="9525">
              <a:solidFill>
                <a:schemeClr val="tx1"/>
              </a:solidFill>
              <a:round/>
              <a:headEnd/>
              <a:tailEnd/>
            </a:ln>
          </p:spPr>
          <p:txBody>
            <a:bodyPr anchor="ctr"/>
            <a:lstStyle/>
            <a:p>
              <a:endParaRPr lang="en-US">
                <a:cs typeface="Arial" pitchFamily="34" charset="0"/>
              </a:endParaRPr>
            </a:p>
          </p:txBody>
        </p:sp>
        <p:sp>
          <p:nvSpPr>
            <p:cNvPr id="15400" name="Freeform 40"/>
            <p:cNvSpPr>
              <a:spLocks/>
            </p:cNvSpPr>
            <p:nvPr/>
          </p:nvSpPr>
          <p:spPr bwMode="auto">
            <a:xfrm>
              <a:off x="2387969" y="1263673"/>
              <a:ext cx="3344841" cy="3108106"/>
            </a:xfrm>
            <a:custGeom>
              <a:avLst/>
              <a:gdLst>
                <a:gd name="T0" fmla="*/ 57 w 2073"/>
                <a:gd name="T1" fmla="*/ 1961 h 2013"/>
                <a:gd name="T2" fmla="*/ 495 w 2073"/>
                <a:gd name="T3" fmla="*/ 1746 h 2013"/>
                <a:gd name="T4" fmla="*/ 647 w 2073"/>
                <a:gd name="T5" fmla="*/ 1698 h 2013"/>
                <a:gd name="T6" fmla="*/ 2047 w 2073"/>
                <a:gd name="T7" fmla="*/ 39 h 2013"/>
                <a:gd name="T8" fmla="*/ 1954 w 2073"/>
                <a:gd name="T9" fmla="*/ 0 h 2013"/>
                <a:gd name="T10" fmla="*/ 575 w 2073"/>
                <a:gd name="T11" fmla="*/ 1629 h 2013"/>
                <a:gd name="T12" fmla="*/ 426 w 2073"/>
                <a:gd name="T13" fmla="*/ 1683 h 2013"/>
                <a:gd name="T14" fmla="*/ 0 w 2073"/>
                <a:gd name="T15" fmla="*/ 1904 h 2013"/>
                <a:gd name="T16" fmla="*/ 57 w 2073"/>
                <a:gd name="T17" fmla="*/ 1961 h 20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3"/>
                <a:gd name="T28" fmla="*/ 0 h 2013"/>
                <a:gd name="T29" fmla="*/ 2073 w 2073"/>
                <a:gd name="T30" fmla="*/ 2013 h 20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3" h="2013">
                  <a:moveTo>
                    <a:pt x="57" y="2013"/>
                  </a:moveTo>
                  <a:lnTo>
                    <a:pt x="495" y="1794"/>
                  </a:lnTo>
                  <a:lnTo>
                    <a:pt x="660" y="1737"/>
                  </a:lnTo>
                  <a:lnTo>
                    <a:pt x="2073" y="39"/>
                  </a:lnTo>
                  <a:lnTo>
                    <a:pt x="1980" y="0"/>
                  </a:lnTo>
                  <a:lnTo>
                    <a:pt x="588" y="1668"/>
                  </a:lnTo>
                  <a:lnTo>
                    <a:pt x="426" y="1722"/>
                  </a:lnTo>
                  <a:lnTo>
                    <a:pt x="0" y="1956"/>
                  </a:lnTo>
                  <a:lnTo>
                    <a:pt x="57" y="2013"/>
                  </a:lnTo>
                  <a:close/>
                </a:path>
              </a:pathLst>
            </a:custGeom>
            <a:solidFill>
              <a:schemeClr val="accent1"/>
            </a:solidFill>
            <a:ln w="9525">
              <a:solidFill>
                <a:schemeClr val="tx1"/>
              </a:solidFill>
              <a:round/>
              <a:headEnd/>
              <a:tailEnd/>
            </a:ln>
          </p:spPr>
          <p:txBody>
            <a:bodyPr anchor="ctr"/>
            <a:lstStyle/>
            <a:p>
              <a:endParaRPr lang="en-US">
                <a:cs typeface="Arial" pitchFamily="34" charset="0"/>
              </a:endParaRPr>
            </a:p>
          </p:txBody>
        </p:sp>
        <p:sp>
          <p:nvSpPr>
            <p:cNvPr id="15401" name="Freeform 41"/>
            <p:cNvSpPr>
              <a:spLocks/>
            </p:cNvSpPr>
            <p:nvPr/>
          </p:nvSpPr>
          <p:spPr bwMode="auto">
            <a:xfrm>
              <a:off x="2478413" y="1319368"/>
              <a:ext cx="3249551" cy="3632569"/>
            </a:xfrm>
            <a:custGeom>
              <a:avLst/>
              <a:gdLst>
                <a:gd name="T0" fmla="*/ 0 w 2012"/>
                <a:gd name="T1" fmla="*/ 1972 h 2348"/>
                <a:gd name="T2" fmla="*/ 0 w 2012"/>
                <a:gd name="T3" fmla="*/ 2348 h 2348"/>
                <a:gd name="T4" fmla="*/ 2012 w 2012"/>
                <a:gd name="T5" fmla="*/ 1508 h 2348"/>
                <a:gd name="T6" fmla="*/ 2012 w 2012"/>
                <a:gd name="T7" fmla="*/ 0 h 2348"/>
                <a:gd name="T8" fmla="*/ 596 w 2012"/>
                <a:gd name="T9" fmla="*/ 1700 h 2348"/>
                <a:gd name="T10" fmla="*/ 440 w 2012"/>
                <a:gd name="T11" fmla="*/ 1748 h 2348"/>
                <a:gd name="T12" fmla="*/ 0 w 2012"/>
                <a:gd name="T13" fmla="*/ 1972 h 2348"/>
                <a:gd name="T14" fmla="*/ 0 60000 65536"/>
                <a:gd name="T15" fmla="*/ 0 60000 65536"/>
                <a:gd name="T16" fmla="*/ 0 60000 65536"/>
                <a:gd name="T17" fmla="*/ 0 60000 65536"/>
                <a:gd name="T18" fmla="*/ 0 60000 65536"/>
                <a:gd name="T19" fmla="*/ 0 60000 65536"/>
                <a:gd name="T20" fmla="*/ 0 60000 65536"/>
                <a:gd name="T21" fmla="*/ 0 w 2012"/>
                <a:gd name="T22" fmla="*/ 0 h 2348"/>
                <a:gd name="T23" fmla="*/ 2012 w 2012"/>
                <a:gd name="T24" fmla="*/ 2348 h 2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2" h="2348">
                  <a:moveTo>
                    <a:pt x="0" y="1972"/>
                  </a:moveTo>
                  <a:lnTo>
                    <a:pt x="0" y="2348"/>
                  </a:lnTo>
                  <a:lnTo>
                    <a:pt x="2012" y="1508"/>
                  </a:lnTo>
                  <a:lnTo>
                    <a:pt x="2012" y="0"/>
                  </a:lnTo>
                  <a:lnTo>
                    <a:pt x="596" y="1700"/>
                  </a:lnTo>
                  <a:lnTo>
                    <a:pt x="440" y="1748"/>
                  </a:lnTo>
                  <a:lnTo>
                    <a:pt x="0" y="1972"/>
                  </a:lnTo>
                  <a:close/>
                </a:path>
              </a:pathLst>
            </a:custGeom>
            <a:solidFill>
              <a:srgbClr val="FFC000"/>
            </a:solidFill>
            <a:ln w="9525">
              <a:solidFill>
                <a:schemeClr val="tx1"/>
              </a:solidFill>
              <a:round/>
              <a:headEnd/>
              <a:tailEnd/>
            </a:ln>
          </p:spPr>
          <p:txBody>
            <a:bodyPr anchor="ctr"/>
            <a:lstStyle/>
            <a:p>
              <a:endParaRPr lang="en-US">
                <a:cs typeface="Arial" pitchFamily="34" charset="0"/>
              </a:endParaRPr>
            </a:p>
          </p:txBody>
        </p:sp>
        <p:sp>
          <p:nvSpPr>
            <p:cNvPr id="15402" name="Freeform 43"/>
            <p:cNvSpPr>
              <a:spLocks/>
            </p:cNvSpPr>
            <p:nvPr/>
          </p:nvSpPr>
          <p:spPr bwMode="auto">
            <a:xfrm>
              <a:off x="3521758" y="4011307"/>
              <a:ext cx="92060" cy="696191"/>
            </a:xfrm>
            <a:custGeom>
              <a:avLst/>
              <a:gdLst>
                <a:gd name="T0" fmla="*/ 3 w 57"/>
                <a:gd name="T1" fmla="*/ 0 h 450"/>
                <a:gd name="T2" fmla="*/ 57 w 57"/>
                <a:gd name="T3" fmla="*/ 69 h 450"/>
                <a:gd name="T4" fmla="*/ 57 w 57"/>
                <a:gd name="T5" fmla="*/ 450 h 450"/>
                <a:gd name="T6" fmla="*/ 0 w 57"/>
                <a:gd name="T7" fmla="*/ 387 h 450"/>
                <a:gd name="T8" fmla="*/ 3 w 57"/>
                <a:gd name="T9" fmla="*/ 0 h 450"/>
                <a:gd name="T10" fmla="*/ 0 60000 65536"/>
                <a:gd name="T11" fmla="*/ 0 60000 65536"/>
                <a:gd name="T12" fmla="*/ 0 60000 65536"/>
                <a:gd name="T13" fmla="*/ 0 60000 65536"/>
                <a:gd name="T14" fmla="*/ 0 60000 65536"/>
                <a:gd name="T15" fmla="*/ 0 w 57"/>
                <a:gd name="T16" fmla="*/ 0 h 450"/>
                <a:gd name="T17" fmla="*/ 57 w 57"/>
                <a:gd name="T18" fmla="*/ 450 h 450"/>
              </a:gdLst>
              <a:ahLst/>
              <a:cxnLst>
                <a:cxn ang="T10">
                  <a:pos x="T0" y="T1"/>
                </a:cxn>
                <a:cxn ang="T11">
                  <a:pos x="T2" y="T3"/>
                </a:cxn>
                <a:cxn ang="T12">
                  <a:pos x="T4" y="T5"/>
                </a:cxn>
                <a:cxn ang="T13">
                  <a:pos x="T6" y="T7"/>
                </a:cxn>
                <a:cxn ang="T14">
                  <a:pos x="T8" y="T9"/>
                </a:cxn>
              </a:cxnLst>
              <a:rect l="T15" t="T16" r="T17" b="T18"/>
              <a:pathLst>
                <a:path w="57" h="450">
                  <a:moveTo>
                    <a:pt x="3" y="0"/>
                  </a:moveTo>
                  <a:lnTo>
                    <a:pt x="57" y="69"/>
                  </a:lnTo>
                  <a:lnTo>
                    <a:pt x="57" y="450"/>
                  </a:lnTo>
                  <a:lnTo>
                    <a:pt x="0" y="387"/>
                  </a:lnTo>
                  <a:lnTo>
                    <a:pt x="3" y="0"/>
                  </a:lnTo>
                  <a:close/>
                </a:path>
              </a:pathLst>
            </a:custGeom>
            <a:solidFill>
              <a:srgbClr val="93A2B4"/>
            </a:solidFill>
            <a:ln w="9525">
              <a:solidFill>
                <a:schemeClr val="tx1"/>
              </a:solidFill>
              <a:round/>
              <a:headEnd/>
              <a:tailEnd/>
            </a:ln>
          </p:spPr>
          <p:txBody>
            <a:bodyPr anchor="ctr"/>
            <a:lstStyle/>
            <a:p>
              <a:endParaRPr lang="en-US">
                <a:cs typeface="Arial" pitchFamily="34" charset="0"/>
              </a:endParaRPr>
            </a:p>
          </p:txBody>
        </p:sp>
        <p:sp>
          <p:nvSpPr>
            <p:cNvPr id="15403" name="Freeform 44"/>
            <p:cNvSpPr>
              <a:spLocks/>
            </p:cNvSpPr>
            <p:nvPr/>
          </p:nvSpPr>
          <p:spPr bwMode="auto">
            <a:xfrm>
              <a:off x="3526604" y="1600939"/>
              <a:ext cx="2354794" cy="2515570"/>
            </a:xfrm>
            <a:custGeom>
              <a:avLst/>
              <a:gdLst>
                <a:gd name="T0" fmla="*/ 54 w 1458"/>
                <a:gd name="T1" fmla="*/ 1626 h 1626"/>
                <a:gd name="T2" fmla="*/ 243 w 1458"/>
                <a:gd name="T3" fmla="*/ 1365 h 1626"/>
                <a:gd name="T4" fmla="*/ 1458 w 1458"/>
                <a:gd name="T5" fmla="*/ 45 h 1626"/>
                <a:gd name="T6" fmla="*/ 1383 w 1458"/>
                <a:gd name="T7" fmla="*/ 0 h 1626"/>
                <a:gd name="T8" fmla="*/ 168 w 1458"/>
                <a:gd name="T9" fmla="*/ 1320 h 1626"/>
                <a:gd name="T10" fmla="*/ 0 w 1458"/>
                <a:gd name="T11" fmla="*/ 1560 h 1626"/>
                <a:gd name="T12" fmla="*/ 54 w 1458"/>
                <a:gd name="T13" fmla="*/ 1626 h 1626"/>
                <a:gd name="T14" fmla="*/ 0 60000 65536"/>
                <a:gd name="T15" fmla="*/ 0 60000 65536"/>
                <a:gd name="T16" fmla="*/ 0 60000 65536"/>
                <a:gd name="T17" fmla="*/ 0 60000 65536"/>
                <a:gd name="T18" fmla="*/ 0 60000 65536"/>
                <a:gd name="T19" fmla="*/ 0 60000 65536"/>
                <a:gd name="T20" fmla="*/ 0 60000 65536"/>
                <a:gd name="T21" fmla="*/ 0 w 1458"/>
                <a:gd name="T22" fmla="*/ 0 h 1626"/>
                <a:gd name="T23" fmla="*/ 1458 w 1458"/>
                <a:gd name="T24" fmla="*/ 1626 h 16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8" h="1626">
                  <a:moveTo>
                    <a:pt x="54" y="1626"/>
                  </a:moveTo>
                  <a:lnTo>
                    <a:pt x="243" y="1365"/>
                  </a:lnTo>
                  <a:lnTo>
                    <a:pt x="1458" y="45"/>
                  </a:lnTo>
                  <a:lnTo>
                    <a:pt x="1383" y="0"/>
                  </a:lnTo>
                  <a:lnTo>
                    <a:pt x="168" y="1320"/>
                  </a:lnTo>
                  <a:lnTo>
                    <a:pt x="0" y="1560"/>
                  </a:lnTo>
                  <a:lnTo>
                    <a:pt x="54" y="1626"/>
                  </a:lnTo>
                  <a:close/>
                </a:path>
              </a:pathLst>
            </a:custGeom>
            <a:solidFill>
              <a:schemeClr val="accent1"/>
            </a:solidFill>
            <a:ln w="9525">
              <a:solidFill>
                <a:schemeClr val="tx1"/>
              </a:solidFill>
              <a:round/>
              <a:headEnd/>
              <a:tailEnd/>
            </a:ln>
          </p:spPr>
          <p:txBody>
            <a:bodyPr anchor="ctr"/>
            <a:lstStyle/>
            <a:p>
              <a:endParaRPr lang="en-US">
                <a:cs typeface="Arial" pitchFamily="34" charset="0"/>
              </a:endParaRPr>
            </a:p>
          </p:txBody>
        </p:sp>
        <p:sp>
          <p:nvSpPr>
            <p:cNvPr id="15404" name="Freeform 45"/>
            <p:cNvSpPr>
              <a:spLocks/>
            </p:cNvSpPr>
            <p:nvPr/>
          </p:nvSpPr>
          <p:spPr bwMode="auto">
            <a:xfrm>
              <a:off x="3610588" y="1665917"/>
              <a:ext cx="2272425" cy="3035392"/>
            </a:xfrm>
            <a:custGeom>
              <a:avLst/>
              <a:gdLst>
                <a:gd name="T0" fmla="*/ 0 w 1407"/>
                <a:gd name="T1" fmla="*/ 1962 h 1962"/>
                <a:gd name="T2" fmla="*/ 1407 w 1407"/>
                <a:gd name="T3" fmla="*/ 1197 h 1962"/>
                <a:gd name="T4" fmla="*/ 1404 w 1407"/>
                <a:gd name="T5" fmla="*/ 0 h 1962"/>
                <a:gd name="T6" fmla="*/ 183 w 1407"/>
                <a:gd name="T7" fmla="*/ 1329 h 1962"/>
                <a:gd name="T8" fmla="*/ 3 w 1407"/>
                <a:gd name="T9" fmla="*/ 1584 h 1962"/>
                <a:gd name="T10" fmla="*/ 0 w 1407"/>
                <a:gd name="T11" fmla="*/ 1962 h 1962"/>
                <a:gd name="T12" fmla="*/ 0 60000 65536"/>
                <a:gd name="T13" fmla="*/ 0 60000 65536"/>
                <a:gd name="T14" fmla="*/ 0 60000 65536"/>
                <a:gd name="T15" fmla="*/ 0 60000 65536"/>
                <a:gd name="T16" fmla="*/ 0 60000 65536"/>
                <a:gd name="T17" fmla="*/ 0 60000 65536"/>
                <a:gd name="T18" fmla="*/ 0 w 1407"/>
                <a:gd name="T19" fmla="*/ 0 h 1962"/>
                <a:gd name="T20" fmla="*/ 1407 w 1407"/>
                <a:gd name="T21" fmla="*/ 1962 h 1962"/>
              </a:gdLst>
              <a:ahLst/>
              <a:cxnLst>
                <a:cxn ang="T12">
                  <a:pos x="T0" y="T1"/>
                </a:cxn>
                <a:cxn ang="T13">
                  <a:pos x="T2" y="T3"/>
                </a:cxn>
                <a:cxn ang="T14">
                  <a:pos x="T4" y="T5"/>
                </a:cxn>
                <a:cxn ang="T15">
                  <a:pos x="T6" y="T7"/>
                </a:cxn>
                <a:cxn ang="T16">
                  <a:pos x="T8" y="T9"/>
                </a:cxn>
                <a:cxn ang="T17">
                  <a:pos x="T10" y="T11"/>
                </a:cxn>
              </a:cxnLst>
              <a:rect l="T18" t="T19" r="T20" b="T21"/>
              <a:pathLst>
                <a:path w="1407" h="1962">
                  <a:moveTo>
                    <a:pt x="0" y="1962"/>
                  </a:moveTo>
                  <a:lnTo>
                    <a:pt x="1407" y="1197"/>
                  </a:lnTo>
                  <a:lnTo>
                    <a:pt x="1404" y="0"/>
                  </a:lnTo>
                  <a:lnTo>
                    <a:pt x="183" y="1329"/>
                  </a:lnTo>
                  <a:lnTo>
                    <a:pt x="3" y="1584"/>
                  </a:lnTo>
                  <a:lnTo>
                    <a:pt x="0" y="1962"/>
                  </a:lnTo>
                  <a:close/>
                </a:path>
              </a:pathLst>
            </a:custGeom>
            <a:solidFill>
              <a:srgbClr val="FFC000"/>
            </a:solidFill>
            <a:ln w="9525">
              <a:solidFill>
                <a:schemeClr val="tx1"/>
              </a:solidFill>
              <a:round/>
              <a:headEnd/>
              <a:tailEnd/>
            </a:ln>
          </p:spPr>
          <p:txBody>
            <a:bodyPr anchor="ctr"/>
            <a:lstStyle/>
            <a:p>
              <a:endParaRPr lang="en-US">
                <a:cs typeface="Arial" pitchFamily="34" charset="0"/>
              </a:endParaRPr>
            </a:p>
          </p:txBody>
        </p:sp>
        <p:sp>
          <p:nvSpPr>
            <p:cNvPr id="15405" name="Freeform 47"/>
            <p:cNvSpPr>
              <a:spLocks/>
            </p:cNvSpPr>
            <p:nvPr/>
          </p:nvSpPr>
          <p:spPr bwMode="auto">
            <a:xfrm>
              <a:off x="3854466" y="4501734"/>
              <a:ext cx="113056" cy="570877"/>
            </a:xfrm>
            <a:custGeom>
              <a:avLst/>
              <a:gdLst>
                <a:gd name="T0" fmla="*/ 0 w 64"/>
                <a:gd name="T1" fmla="*/ 0 h 369"/>
                <a:gd name="T2" fmla="*/ 205 w 64"/>
                <a:gd name="T3" fmla="*/ 74 h 369"/>
                <a:gd name="T4" fmla="*/ 200 w 64"/>
                <a:gd name="T5" fmla="*/ 369 h 369"/>
                <a:gd name="T6" fmla="*/ 1 w 64"/>
                <a:gd name="T7" fmla="*/ 299 h 369"/>
                <a:gd name="T8" fmla="*/ 0 w 64"/>
                <a:gd name="T9" fmla="*/ 0 h 369"/>
                <a:gd name="T10" fmla="*/ 0 60000 65536"/>
                <a:gd name="T11" fmla="*/ 0 60000 65536"/>
                <a:gd name="T12" fmla="*/ 0 60000 65536"/>
                <a:gd name="T13" fmla="*/ 0 60000 65536"/>
                <a:gd name="T14" fmla="*/ 0 60000 65536"/>
                <a:gd name="T15" fmla="*/ 0 w 64"/>
                <a:gd name="T16" fmla="*/ 0 h 369"/>
                <a:gd name="T17" fmla="*/ 64 w 64"/>
                <a:gd name="T18" fmla="*/ 369 h 369"/>
              </a:gdLst>
              <a:ahLst/>
              <a:cxnLst>
                <a:cxn ang="T10">
                  <a:pos x="T0" y="T1"/>
                </a:cxn>
                <a:cxn ang="T11">
                  <a:pos x="T2" y="T3"/>
                </a:cxn>
                <a:cxn ang="T12">
                  <a:pos x="T4" y="T5"/>
                </a:cxn>
                <a:cxn ang="T13">
                  <a:pos x="T6" y="T7"/>
                </a:cxn>
                <a:cxn ang="T14">
                  <a:pos x="T8" y="T9"/>
                </a:cxn>
              </a:cxnLst>
              <a:rect l="T15" t="T16" r="T17" b="T18"/>
              <a:pathLst>
                <a:path w="64" h="369">
                  <a:moveTo>
                    <a:pt x="0" y="0"/>
                  </a:moveTo>
                  <a:lnTo>
                    <a:pt x="64" y="74"/>
                  </a:lnTo>
                  <a:lnTo>
                    <a:pt x="63" y="369"/>
                  </a:lnTo>
                  <a:lnTo>
                    <a:pt x="1" y="299"/>
                  </a:lnTo>
                  <a:lnTo>
                    <a:pt x="0" y="0"/>
                  </a:lnTo>
                  <a:close/>
                </a:path>
              </a:pathLst>
            </a:custGeom>
            <a:solidFill>
              <a:srgbClr val="93A2B4"/>
            </a:solidFill>
            <a:ln w="9525">
              <a:solidFill>
                <a:schemeClr val="tx1"/>
              </a:solidFill>
              <a:round/>
              <a:headEnd/>
              <a:tailEnd/>
            </a:ln>
          </p:spPr>
          <p:txBody>
            <a:bodyPr anchor="ctr"/>
            <a:lstStyle/>
            <a:p>
              <a:endParaRPr lang="en-US">
                <a:cs typeface="Arial" pitchFamily="34" charset="0"/>
              </a:endParaRPr>
            </a:p>
          </p:txBody>
        </p:sp>
        <p:sp>
          <p:nvSpPr>
            <p:cNvPr id="15406" name="Freeform 48"/>
            <p:cNvSpPr>
              <a:spLocks/>
            </p:cNvSpPr>
            <p:nvPr/>
          </p:nvSpPr>
          <p:spPr bwMode="auto">
            <a:xfrm>
              <a:off x="3851236" y="1839191"/>
              <a:ext cx="2324107" cy="2777028"/>
            </a:xfrm>
            <a:custGeom>
              <a:avLst/>
              <a:gdLst>
                <a:gd name="T0" fmla="*/ 66 w 1437"/>
                <a:gd name="T1" fmla="*/ 1771 h 1797"/>
                <a:gd name="T2" fmla="*/ 379 w 1437"/>
                <a:gd name="T3" fmla="*/ 1507 h 1797"/>
                <a:gd name="T4" fmla="*/ 532 w 1437"/>
                <a:gd name="T5" fmla="*/ 1337 h 1797"/>
                <a:gd name="T6" fmla="*/ 631 w 1437"/>
                <a:gd name="T7" fmla="*/ 1283 h 1797"/>
                <a:gd name="T8" fmla="*/ 1463 w 1437"/>
                <a:gd name="T9" fmla="*/ 39 h 1797"/>
                <a:gd name="T10" fmla="*/ 1370 w 1437"/>
                <a:gd name="T11" fmla="*/ 0 h 1797"/>
                <a:gd name="T12" fmla="*/ 562 w 1437"/>
                <a:gd name="T13" fmla="*/ 1208 h 1797"/>
                <a:gd name="T14" fmla="*/ 460 w 1437"/>
                <a:gd name="T15" fmla="*/ 1277 h 1797"/>
                <a:gd name="T16" fmla="*/ 282 w 1437"/>
                <a:gd name="T17" fmla="*/ 1450 h 1797"/>
                <a:gd name="T18" fmla="*/ 0 w 1437"/>
                <a:gd name="T19" fmla="*/ 1702 h 1797"/>
                <a:gd name="T20" fmla="*/ 66 w 1437"/>
                <a:gd name="T21" fmla="*/ 1771 h 17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7"/>
                <a:gd name="T34" fmla="*/ 0 h 1797"/>
                <a:gd name="T35" fmla="*/ 1437 w 1437"/>
                <a:gd name="T36" fmla="*/ 1797 h 17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7" h="1797">
                  <a:moveTo>
                    <a:pt x="66" y="1797"/>
                  </a:moveTo>
                  <a:lnTo>
                    <a:pt x="366" y="1533"/>
                  </a:lnTo>
                  <a:lnTo>
                    <a:pt x="519" y="1353"/>
                  </a:lnTo>
                  <a:lnTo>
                    <a:pt x="618" y="1296"/>
                  </a:lnTo>
                  <a:lnTo>
                    <a:pt x="1437" y="39"/>
                  </a:lnTo>
                  <a:lnTo>
                    <a:pt x="1344" y="0"/>
                  </a:lnTo>
                  <a:lnTo>
                    <a:pt x="549" y="1221"/>
                  </a:lnTo>
                  <a:lnTo>
                    <a:pt x="447" y="1290"/>
                  </a:lnTo>
                  <a:lnTo>
                    <a:pt x="282" y="1476"/>
                  </a:lnTo>
                  <a:lnTo>
                    <a:pt x="0" y="1728"/>
                  </a:lnTo>
                  <a:lnTo>
                    <a:pt x="66" y="1797"/>
                  </a:lnTo>
                  <a:close/>
                </a:path>
              </a:pathLst>
            </a:custGeom>
            <a:solidFill>
              <a:schemeClr val="accent1"/>
            </a:solidFill>
            <a:ln w="9525">
              <a:solidFill>
                <a:schemeClr val="tx1"/>
              </a:solidFill>
              <a:round/>
              <a:headEnd/>
              <a:tailEnd/>
            </a:ln>
          </p:spPr>
          <p:txBody>
            <a:bodyPr anchor="ctr"/>
            <a:lstStyle/>
            <a:p>
              <a:endParaRPr lang="en-US">
                <a:cs typeface="Arial" pitchFamily="34" charset="0"/>
              </a:endParaRPr>
            </a:p>
          </p:txBody>
        </p:sp>
        <p:sp>
          <p:nvSpPr>
            <p:cNvPr id="15407" name="Freeform 49"/>
            <p:cNvSpPr>
              <a:spLocks/>
            </p:cNvSpPr>
            <p:nvPr/>
          </p:nvSpPr>
          <p:spPr bwMode="auto">
            <a:xfrm>
              <a:off x="3957831" y="1904169"/>
              <a:ext cx="2214281" cy="3165348"/>
            </a:xfrm>
            <a:custGeom>
              <a:avLst/>
              <a:gdLst>
                <a:gd name="T0" fmla="*/ 0 w 1371"/>
                <a:gd name="T1" fmla="*/ 1752 h 2046"/>
                <a:gd name="T2" fmla="*/ 0 w 1371"/>
                <a:gd name="T3" fmla="*/ 2046 h 2046"/>
                <a:gd name="T4" fmla="*/ 1371 w 1371"/>
                <a:gd name="T5" fmla="*/ 1305 h 2046"/>
                <a:gd name="T6" fmla="*/ 1371 w 1371"/>
                <a:gd name="T7" fmla="*/ 0 h 2046"/>
                <a:gd name="T8" fmla="*/ 555 w 1371"/>
                <a:gd name="T9" fmla="*/ 1245 h 2046"/>
                <a:gd name="T10" fmla="*/ 456 w 1371"/>
                <a:gd name="T11" fmla="*/ 1305 h 2046"/>
                <a:gd name="T12" fmla="*/ 285 w 1371"/>
                <a:gd name="T13" fmla="*/ 1500 h 2046"/>
                <a:gd name="T14" fmla="*/ 0 w 1371"/>
                <a:gd name="T15" fmla="*/ 1752 h 2046"/>
                <a:gd name="T16" fmla="*/ 0 60000 65536"/>
                <a:gd name="T17" fmla="*/ 0 60000 65536"/>
                <a:gd name="T18" fmla="*/ 0 60000 65536"/>
                <a:gd name="T19" fmla="*/ 0 60000 65536"/>
                <a:gd name="T20" fmla="*/ 0 60000 65536"/>
                <a:gd name="T21" fmla="*/ 0 60000 65536"/>
                <a:gd name="T22" fmla="*/ 0 60000 65536"/>
                <a:gd name="T23" fmla="*/ 0 60000 65536"/>
                <a:gd name="T24" fmla="*/ 0 w 1371"/>
                <a:gd name="T25" fmla="*/ 0 h 2046"/>
                <a:gd name="T26" fmla="*/ 1371 w 1371"/>
                <a:gd name="T27" fmla="*/ 2046 h 20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1" h="2046">
                  <a:moveTo>
                    <a:pt x="0" y="1752"/>
                  </a:moveTo>
                  <a:lnTo>
                    <a:pt x="0" y="2046"/>
                  </a:lnTo>
                  <a:lnTo>
                    <a:pt x="1371" y="1305"/>
                  </a:lnTo>
                  <a:lnTo>
                    <a:pt x="1371" y="0"/>
                  </a:lnTo>
                  <a:lnTo>
                    <a:pt x="555" y="1245"/>
                  </a:lnTo>
                  <a:lnTo>
                    <a:pt x="456" y="1305"/>
                  </a:lnTo>
                  <a:lnTo>
                    <a:pt x="285" y="1500"/>
                  </a:lnTo>
                  <a:lnTo>
                    <a:pt x="0" y="1752"/>
                  </a:lnTo>
                  <a:close/>
                </a:path>
              </a:pathLst>
            </a:custGeom>
            <a:solidFill>
              <a:srgbClr val="FFC000"/>
            </a:solidFill>
            <a:ln w="9525">
              <a:solidFill>
                <a:schemeClr val="tx1"/>
              </a:solidFill>
              <a:round/>
              <a:headEnd/>
              <a:tailEnd/>
            </a:ln>
          </p:spPr>
          <p:txBody>
            <a:bodyPr anchor="ctr"/>
            <a:lstStyle/>
            <a:p>
              <a:endParaRPr lang="en-US">
                <a:cs typeface="Arial" pitchFamily="34" charset="0"/>
              </a:endParaRPr>
            </a:p>
          </p:txBody>
        </p:sp>
        <p:sp>
          <p:nvSpPr>
            <p:cNvPr id="15408" name="Freeform 51"/>
            <p:cNvSpPr>
              <a:spLocks/>
            </p:cNvSpPr>
            <p:nvPr/>
          </p:nvSpPr>
          <p:spPr bwMode="auto">
            <a:xfrm>
              <a:off x="4481119" y="4661085"/>
              <a:ext cx="135667" cy="570877"/>
            </a:xfrm>
            <a:custGeom>
              <a:avLst/>
              <a:gdLst>
                <a:gd name="T0" fmla="*/ 6 w 78"/>
                <a:gd name="T1" fmla="*/ 0 h 366"/>
                <a:gd name="T2" fmla="*/ 205 w 78"/>
                <a:gd name="T3" fmla="*/ 57 h 366"/>
                <a:gd name="T4" fmla="*/ 205 w 78"/>
                <a:gd name="T5" fmla="*/ 405 h 366"/>
                <a:gd name="T6" fmla="*/ 0 w 78"/>
                <a:gd name="T7" fmla="*/ 369 h 366"/>
                <a:gd name="T8" fmla="*/ 6 w 78"/>
                <a:gd name="T9" fmla="*/ 0 h 366"/>
                <a:gd name="T10" fmla="*/ 0 60000 65536"/>
                <a:gd name="T11" fmla="*/ 0 60000 65536"/>
                <a:gd name="T12" fmla="*/ 0 60000 65536"/>
                <a:gd name="T13" fmla="*/ 0 60000 65536"/>
                <a:gd name="T14" fmla="*/ 0 60000 65536"/>
                <a:gd name="T15" fmla="*/ 0 w 78"/>
                <a:gd name="T16" fmla="*/ 0 h 366"/>
                <a:gd name="T17" fmla="*/ 78 w 78"/>
                <a:gd name="T18" fmla="*/ 366 h 366"/>
              </a:gdLst>
              <a:ahLst/>
              <a:cxnLst>
                <a:cxn ang="T10">
                  <a:pos x="T0" y="T1"/>
                </a:cxn>
                <a:cxn ang="T11">
                  <a:pos x="T2" y="T3"/>
                </a:cxn>
                <a:cxn ang="T12">
                  <a:pos x="T4" y="T5"/>
                </a:cxn>
                <a:cxn ang="T13">
                  <a:pos x="T6" y="T7"/>
                </a:cxn>
                <a:cxn ang="T14">
                  <a:pos x="T8" y="T9"/>
                </a:cxn>
              </a:cxnLst>
              <a:rect l="T15" t="T16" r="T17" b="T18"/>
              <a:pathLst>
                <a:path w="78" h="366">
                  <a:moveTo>
                    <a:pt x="6" y="0"/>
                  </a:moveTo>
                  <a:lnTo>
                    <a:pt x="78" y="57"/>
                  </a:lnTo>
                  <a:lnTo>
                    <a:pt x="78" y="366"/>
                  </a:lnTo>
                  <a:lnTo>
                    <a:pt x="0" y="330"/>
                  </a:lnTo>
                  <a:lnTo>
                    <a:pt x="6" y="0"/>
                  </a:lnTo>
                  <a:close/>
                </a:path>
              </a:pathLst>
            </a:custGeom>
            <a:solidFill>
              <a:srgbClr val="93A2B4"/>
            </a:solidFill>
            <a:ln w="9525">
              <a:solidFill>
                <a:schemeClr val="tx1"/>
              </a:solidFill>
              <a:round/>
              <a:headEnd/>
              <a:tailEnd/>
            </a:ln>
          </p:spPr>
          <p:txBody>
            <a:bodyPr anchor="ctr"/>
            <a:lstStyle/>
            <a:p>
              <a:endParaRPr lang="en-US">
                <a:cs typeface="Arial" pitchFamily="34" charset="0"/>
              </a:endParaRPr>
            </a:p>
          </p:txBody>
        </p:sp>
        <p:sp>
          <p:nvSpPr>
            <p:cNvPr id="15409" name="Freeform 52"/>
            <p:cNvSpPr>
              <a:spLocks/>
            </p:cNvSpPr>
            <p:nvPr/>
          </p:nvSpPr>
          <p:spPr bwMode="auto">
            <a:xfrm>
              <a:off x="4489194" y="2116120"/>
              <a:ext cx="1888034" cy="2636243"/>
            </a:xfrm>
            <a:custGeom>
              <a:avLst/>
              <a:gdLst>
                <a:gd name="T0" fmla="*/ 81 w 1173"/>
                <a:gd name="T1" fmla="*/ 1814 h 1695"/>
                <a:gd name="T2" fmla="*/ 1121 w 1173"/>
                <a:gd name="T3" fmla="*/ 39 h 1695"/>
                <a:gd name="T4" fmla="*/ 1025 w 1173"/>
                <a:gd name="T5" fmla="*/ 0 h 1695"/>
                <a:gd name="T6" fmla="*/ 0 w 1173"/>
                <a:gd name="T7" fmla="*/ 1755 h 1695"/>
                <a:gd name="T8" fmla="*/ 81 w 1173"/>
                <a:gd name="T9" fmla="*/ 1814 h 1695"/>
                <a:gd name="T10" fmla="*/ 0 60000 65536"/>
                <a:gd name="T11" fmla="*/ 0 60000 65536"/>
                <a:gd name="T12" fmla="*/ 0 60000 65536"/>
                <a:gd name="T13" fmla="*/ 0 60000 65536"/>
                <a:gd name="T14" fmla="*/ 0 60000 65536"/>
                <a:gd name="T15" fmla="*/ 0 w 1173"/>
                <a:gd name="T16" fmla="*/ 0 h 1695"/>
                <a:gd name="T17" fmla="*/ 1173 w 1173"/>
                <a:gd name="T18" fmla="*/ 1695 h 1695"/>
              </a:gdLst>
              <a:ahLst/>
              <a:cxnLst>
                <a:cxn ang="T10">
                  <a:pos x="T0" y="T1"/>
                </a:cxn>
                <a:cxn ang="T11">
                  <a:pos x="T2" y="T3"/>
                </a:cxn>
                <a:cxn ang="T12">
                  <a:pos x="T4" y="T5"/>
                </a:cxn>
                <a:cxn ang="T13">
                  <a:pos x="T6" y="T7"/>
                </a:cxn>
                <a:cxn ang="T14">
                  <a:pos x="T8" y="T9"/>
                </a:cxn>
              </a:cxnLst>
              <a:rect l="T15" t="T16" r="T17" b="T18"/>
              <a:pathLst>
                <a:path w="1173" h="1695">
                  <a:moveTo>
                    <a:pt x="81" y="1695"/>
                  </a:moveTo>
                  <a:lnTo>
                    <a:pt x="1173" y="39"/>
                  </a:lnTo>
                  <a:lnTo>
                    <a:pt x="1077" y="0"/>
                  </a:lnTo>
                  <a:lnTo>
                    <a:pt x="0" y="1638"/>
                  </a:lnTo>
                  <a:lnTo>
                    <a:pt x="81" y="1695"/>
                  </a:lnTo>
                  <a:close/>
                </a:path>
              </a:pathLst>
            </a:custGeom>
            <a:solidFill>
              <a:schemeClr val="accent1"/>
            </a:solidFill>
            <a:ln w="9525">
              <a:solidFill>
                <a:schemeClr val="tx1"/>
              </a:solidFill>
              <a:round/>
              <a:headEnd/>
              <a:tailEnd/>
            </a:ln>
          </p:spPr>
          <p:txBody>
            <a:bodyPr anchor="ctr"/>
            <a:lstStyle/>
            <a:p>
              <a:endParaRPr lang="en-US">
                <a:cs typeface="Arial" pitchFamily="34" charset="0"/>
              </a:endParaRPr>
            </a:p>
          </p:txBody>
        </p:sp>
        <p:sp>
          <p:nvSpPr>
            <p:cNvPr id="15410" name="Freeform 53"/>
            <p:cNvSpPr>
              <a:spLocks/>
            </p:cNvSpPr>
            <p:nvPr/>
          </p:nvSpPr>
          <p:spPr bwMode="auto">
            <a:xfrm>
              <a:off x="4616786" y="2171815"/>
              <a:ext cx="1763673" cy="3044675"/>
            </a:xfrm>
            <a:custGeom>
              <a:avLst/>
              <a:gdLst>
                <a:gd name="T0" fmla="*/ 0 w 1092"/>
                <a:gd name="T1" fmla="*/ 2040 h 1962"/>
                <a:gd name="T2" fmla="*/ 1092 w 1092"/>
                <a:gd name="T3" fmla="*/ 1556 h 1962"/>
                <a:gd name="T4" fmla="*/ 1089 w 1092"/>
                <a:gd name="T5" fmla="*/ 0 h 1962"/>
                <a:gd name="T6" fmla="*/ 0 w 1092"/>
                <a:gd name="T7" fmla="*/ 1727 h 1962"/>
                <a:gd name="T8" fmla="*/ 0 w 1092"/>
                <a:gd name="T9" fmla="*/ 2040 h 1962"/>
                <a:gd name="T10" fmla="*/ 0 60000 65536"/>
                <a:gd name="T11" fmla="*/ 0 60000 65536"/>
                <a:gd name="T12" fmla="*/ 0 60000 65536"/>
                <a:gd name="T13" fmla="*/ 0 60000 65536"/>
                <a:gd name="T14" fmla="*/ 0 60000 65536"/>
                <a:gd name="T15" fmla="*/ 0 w 1092"/>
                <a:gd name="T16" fmla="*/ 0 h 1962"/>
                <a:gd name="T17" fmla="*/ 1092 w 1092"/>
                <a:gd name="T18" fmla="*/ 1962 h 1962"/>
              </a:gdLst>
              <a:ahLst/>
              <a:cxnLst>
                <a:cxn ang="T10">
                  <a:pos x="T0" y="T1"/>
                </a:cxn>
                <a:cxn ang="T11">
                  <a:pos x="T2" y="T3"/>
                </a:cxn>
                <a:cxn ang="T12">
                  <a:pos x="T4" y="T5"/>
                </a:cxn>
                <a:cxn ang="T13">
                  <a:pos x="T6" y="T7"/>
                </a:cxn>
                <a:cxn ang="T14">
                  <a:pos x="T8" y="T9"/>
                </a:cxn>
              </a:cxnLst>
              <a:rect l="T15" t="T16" r="T17" b="T18"/>
              <a:pathLst>
                <a:path w="1092" h="1962">
                  <a:moveTo>
                    <a:pt x="0" y="1962"/>
                  </a:moveTo>
                  <a:lnTo>
                    <a:pt x="1092" y="1491"/>
                  </a:lnTo>
                  <a:lnTo>
                    <a:pt x="1089" y="0"/>
                  </a:lnTo>
                  <a:lnTo>
                    <a:pt x="0" y="1662"/>
                  </a:lnTo>
                  <a:lnTo>
                    <a:pt x="0" y="1962"/>
                  </a:lnTo>
                  <a:close/>
                </a:path>
              </a:pathLst>
            </a:custGeom>
            <a:solidFill>
              <a:srgbClr val="FFC000"/>
            </a:solidFill>
            <a:ln w="9525">
              <a:solidFill>
                <a:schemeClr val="tx1"/>
              </a:solidFill>
              <a:round/>
              <a:headEnd/>
              <a:tailEnd/>
            </a:ln>
          </p:spPr>
          <p:txBody>
            <a:bodyPr anchor="ctr"/>
            <a:lstStyle/>
            <a:p>
              <a:endParaRPr lang="en-US">
                <a:cs typeface="Arial" pitchFamily="34" charset="0"/>
              </a:endParaRPr>
            </a:p>
          </p:txBody>
        </p:sp>
        <p:sp>
          <p:nvSpPr>
            <p:cNvPr id="15411" name="Freeform 55"/>
            <p:cNvSpPr>
              <a:spLocks/>
            </p:cNvSpPr>
            <p:nvPr/>
          </p:nvSpPr>
          <p:spPr bwMode="auto">
            <a:xfrm>
              <a:off x="3875462" y="3093882"/>
              <a:ext cx="2987907" cy="2179851"/>
            </a:xfrm>
            <a:custGeom>
              <a:avLst/>
              <a:gdLst>
                <a:gd name="T0" fmla="*/ 54 w 1848"/>
                <a:gd name="T1" fmla="*/ 1433 h 1407"/>
                <a:gd name="T2" fmla="*/ 787 w 1848"/>
                <a:gd name="T3" fmla="*/ 985 h 1407"/>
                <a:gd name="T4" fmla="*/ 1874 w 1848"/>
                <a:gd name="T5" fmla="*/ 45 h 1407"/>
                <a:gd name="T6" fmla="*/ 1793 w 1848"/>
                <a:gd name="T7" fmla="*/ 0 h 1407"/>
                <a:gd name="T8" fmla="*/ 715 w 1848"/>
                <a:gd name="T9" fmla="*/ 934 h 1407"/>
                <a:gd name="T10" fmla="*/ 0 w 1848"/>
                <a:gd name="T11" fmla="*/ 1367 h 1407"/>
                <a:gd name="T12" fmla="*/ 54 w 1848"/>
                <a:gd name="T13" fmla="*/ 1433 h 1407"/>
                <a:gd name="T14" fmla="*/ 0 60000 65536"/>
                <a:gd name="T15" fmla="*/ 0 60000 65536"/>
                <a:gd name="T16" fmla="*/ 0 60000 65536"/>
                <a:gd name="T17" fmla="*/ 0 60000 65536"/>
                <a:gd name="T18" fmla="*/ 0 60000 65536"/>
                <a:gd name="T19" fmla="*/ 0 60000 65536"/>
                <a:gd name="T20" fmla="*/ 0 60000 65536"/>
                <a:gd name="T21" fmla="*/ 0 w 1848"/>
                <a:gd name="T22" fmla="*/ 0 h 1407"/>
                <a:gd name="T23" fmla="*/ 1848 w 1848"/>
                <a:gd name="T24" fmla="*/ 1407 h 14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8" h="1407">
                  <a:moveTo>
                    <a:pt x="54" y="1407"/>
                  </a:moveTo>
                  <a:lnTo>
                    <a:pt x="774" y="972"/>
                  </a:lnTo>
                  <a:lnTo>
                    <a:pt x="1848" y="45"/>
                  </a:lnTo>
                  <a:lnTo>
                    <a:pt x="1767" y="0"/>
                  </a:lnTo>
                  <a:lnTo>
                    <a:pt x="702" y="921"/>
                  </a:lnTo>
                  <a:lnTo>
                    <a:pt x="0" y="1341"/>
                  </a:lnTo>
                  <a:lnTo>
                    <a:pt x="54" y="1407"/>
                  </a:lnTo>
                  <a:close/>
                </a:path>
              </a:pathLst>
            </a:custGeom>
            <a:solidFill>
              <a:schemeClr val="accent1"/>
            </a:solidFill>
            <a:ln w="9525">
              <a:solidFill>
                <a:schemeClr val="tx1"/>
              </a:solidFill>
              <a:round/>
              <a:headEnd/>
              <a:tailEnd/>
            </a:ln>
          </p:spPr>
          <p:txBody>
            <a:bodyPr anchor="ctr"/>
            <a:lstStyle/>
            <a:p>
              <a:endParaRPr lang="en-US">
                <a:cs typeface="Arial" pitchFamily="34" charset="0"/>
              </a:endParaRPr>
            </a:p>
          </p:txBody>
        </p:sp>
        <p:sp>
          <p:nvSpPr>
            <p:cNvPr id="15412" name="Freeform 56"/>
            <p:cNvSpPr>
              <a:spLocks/>
            </p:cNvSpPr>
            <p:nvPr/>
          </p:nvSpPr>
          <p:spPr bwMode="auto">
            <a:xfrm>
              <a:off x="3959446" y="3161954"/>
              <a:ext cx="2900693" cy="2362408"/>
            </a:xfrm>
            <a:custGeom>
              <a:avLst/>
              <a:gdLst>
                <a:gd name="T0" fmla="*/ 0 w 1800"/>
                <a:gd name="T1" fmla="*/ 1455 h 1533"/>
                <a:gd name="T2" fmla="*/ 1748 w 1800"/>
                <a:gd name="T3" fmla="*/ 732 h 1533"/>
                <a:gd name="T4" fmla="*/ 1748 w 1800"/>
                <a:gd name="T5" fmla="*/ 0 h 1533"/>
                <a:gd name="T6" fmla="*/ 688 w 1800"/>
                <a:gd name="T7" fmla="*/ 888 h 1533"/>
                <a:gd name="T8" fmla="*/ 3 w 1800"/>
                <a:gd name="T9" fmla="*/ 1300 h 1533"/>
                <a:gd name="T10" fmla="*/ 0 w 1800"/>
                <a:gd name="T11" fmla="*/ 1455 h 1533"/>
                <a:gd name="T12" fmla="*/ 0 60000 65536"/>
                <a:gd name="T13" fmla="*/ 0 60000 65536"/>
                <a:gd name="T14" fmla="*/ 0 60000 65536"/>
                <a:gd name="T15" fmla="*/ 0 60000 65536"/>
                <a:gd name="T16" fmla="*/ 0 60000 65536"/>
                <a:gd name="T17" fmla="*/ 0 60000 65536"/>
                <a:gd name="T18" fmla="*/ 0 w 1800"/>
                <a:gd name="T19" fmla="*/ 0 h 1533"/>
                <a:gd name="T20" fmla="*/ 1800 w 1800"/>
                <a:gd name="T21" fmla="*/ 1533 h 1533"/>
              </a:gdLst>
              <a:ahLst/>
              <a:cxnLst>
                <a:cxn ang="T12">
                  <a:pos x="T0" y="T1"/>
                </a:cxn>
                <a:cxn ang="T13">
                  <a:pos x="T2" y="T3"/>
                </a:cxn>
                <a:cxn ang="T14">
                  <a:pos x="T4" y="T5"/>
                </a:cxn>
                <a:cxn ang="T15">
                  <a:pos x="T6" y="T7"/>
                </a:cxn>
                <a:cxn ang="T16">
                  <a:pos x="T8" y="T9"/>
                </a:cxn>
                <a:cxn ang="T17">
                  <a:pos x="T10" y="T11"/>
                </a:cxn>
              </a:cxnLst>
              <a:rect l="T18" t="T19" r="T20" b="T21"/>
              <a:pathLst>
                <a:path w="1800" h="1533">
                  <a:moveTo>
                    <a:pt x="0" y="1533"/>
                  </a:moveTo>
                  <a:lnTo>
                    <a:pt x="1800" y="771"/>
                  </a:lnTo>
                  <a:lnTo>
                    <a:pt x="1800" y="0"/>
                  </a:lnTo>
                  <a:lnTo>
                    <a:pt x="714" y="939"/>
                  </a:lnTo>
                  <a:lnTo>
                    <a:pt x="3" y="1365"/>
                  </a:lnTo>
                  <a:lnTo>
                    <a:pt x="0" y="1533"/>
                  </a:lnTo>
                  <a:close/>
                </a:path>
              </a:pathLst>
            </a:custGeom>
            <a:solidFill>
              <a:srgbClr val="FFC000"/>
            </a:solidFill>
            <a:ln w="9525">
              <a:solidFill>
                <a:schemeClr val="tx1"/>
              </a:solidFill>
              <a:round/>
              <a:headEnd/>
              <a:tailEnd/>
            </a:ln>
          </p:spPr>
          <p:txBody>
            <a:bodyPr anchor="ctr"/>
            <a:lstStyle/>
            <a:p>
              <a:endParaRPr lang="en-US">
                <a:cs typeface="Arial" pitchFamily="34" charset="0"/>
              </a:endParaRPr>
            </a:p>
          </p:txBody>
        </p:sp>
        <p:sp>
          <p:nvSpPr>
            <p:cNvPr id="15413" name="Freeform 57"/>
            <p:cNvSpPr>
              <a:spLocks/>
            </p:cNvSpPr>
            <p:nvPr/>
          </p:nvSpPr>
          <p:spPr bwMode="auto">
            <a:xfrm>
              <a:off x="3877077" y="5171625"/>
              <a:ext cx="92060" cy="360472"/>
            </a:xfrm>
            <a:custGeom>
              <a:avLst/>
              <a:gdLst>
                <a:gd name="T0" fmla="*/ 0 w 57"/>
                <a:gd name="T1" fmla="*/ 0 h 225"/>
                <a:gd name="T2" fmla="*/ 57 w 57"/>
                <a:gd name="T3" fmla="*/ 89 h 225"/>
                <a:gd name="T4" fmla="*/ 57 w 57"/>
                <a:gd name="T5" fmla="*/ 355 h 225"/>
                <a:gd name="T6" fmla="*/ 0 w 57"/>
                <a:gd name="T7" fmla="*/ 237 h 225"/>
                <a:gd name="T8" fmla="*/ 0 w 57"/>
                <a:gd name="T9" fmla="*/ 0 h 225"/>
                <a:gd name="T10" fmla="*/ 0 60000 65536"/>
                <a:gd name="T11" fmla="*/ 0 60000 65536"/>
                <a:gd name="T12" fmla="*/ 0 60000 65536"/>
                <a:gd name="T13" fmla="*/ 0 60000 65536"/>
                <a:gd name="T14" fmla="*/ 0 60000 65536"/>
                <a:gd name="T15" fmla="*/ 0 w 57"/>
                <a:gd name="T16" fmla="*/ 0 h 225"/>
                <a:gd name="T17" fmla="*/ 57 w 57"/>
                <a:gd name="T18" fmla="*/ 225 h 225"/>
              </a:gdLst>
              <a:ahLst/>
              <a:cxnLst>
                <a:cxn ang="T10">
                  <a:pos x="T0" y="T1"/>
                </a:cxn>
                <a:cxn ang="T11">
                  <a:pos x="T2" y="T3"/>
                </a:cxn>
                <a:cxn ang="T12">
                  <a:pos x="T4" y="T5"/>
                </a:cxn>
                <a:cxn ang="T13">
                  <a:pos x="T6" y="T7"/>
                </a:cxn>
                <a:cxn ang="T14">
                  <a:pos x="T8" y="T9"/>
                </a:cxn>
              </a:cxnLst>
              <a:rect l="T15" t="T16" r="T17" b="T18"/>
              <a:pathLst>
                <a:path w="57" h="225">
                  <a:moveTo>
                    <a:pt x="0" y="0"/>
                  </a:moveTo>
                  <a:lnTo>
                    <a:pt x="57" y="57"/>
                  </a:lnTo>
                  <a:lnTo>
                    <a:pt x="57" y="225"/>
                  </a:lnTo>
                  <a:lnTo>
                    <a:pt x="0" y="150"/>
                  </a:lnTo>
                  <a:lnTo>
                    <a:pt x="0" y="0"/>
                  </a:lnTo>
                  <a:close/>
                </a:path>
              </a:pathLst>
            </a:custGeom>
            <a:solidFill>
              <a:srgbClr val="93A2B4"/>
            </a:solidFill>
            <a:ln w="9525">
              <a:solidFill>
                <a:schemeClr val="tx1"/>
              </a:solidFill>
              <a:round/>
              <a:headEnd/>
              <a:tailEnd/>
            </a:ln>
          </p:spPr>
          <p:txBody>
            <a:bodyPr anchor="ctr"/>
            <a:lstStyle/>
            <a:p>
              <a:endParaRPr lang="en-US">
                <a:cs typeface="Arial" pitchFamily="34" charset="0"/>
              </a:endParaRPr>
            </a:p>
          </p:txBody>
        </p:sp>
        <p:sp>
          <p:nvSpPr>
            <p:cNvPr id="15414" name="Text Box 58"/>
            <p:cNvSpPr txBox="1">
              <a:spLocks noChangeArrowheads="1"/>
            </p:cNvSpPr>
            <p:nvPr/>
          </p:nvSpPr>
          <p:spPr bwMode="auto">
            <a:xfrm>
              <a:off x="1633724" y="4057719"/>
              <a:ext cx="679951" cy="289306"/>
            </a:xfrm>
            <a:prstGeom prst="rect">
              <a:avLst/>
            </a:prstGeom>
            <a:noFill/>
            <a:ln w="9525">
              <a:noFill/>
              <a:miter lim="800000"/>
              <a:headEnd/>
              <a:tailEnd/>
            </a:ln>
          </p:spPr>
          <p:txBody>
            <a:bodyPr lIns="0" tIns="0" rIns="0" bIns="0">
              <a:spAutoFit/>
            </a:bodyPr>
            <a:lstStyle/>
            <a:p>
              <a:pPr algn="r">
                <a:lnSpc>
                  <a:spcPct val="158000"/>
                </a:lnSpc>
              </a:pPr>
              <a:r>
                <a:rPr lang="en-US" sz="1400" b="1" dirty="0">
                  <a:solidFill>
                    <a:schemeClr val="bg1"/>
                  </a:solidFill>
                  <a:cs typeface="Arial" pitchFamily="34" charset="0"/>
                </a:rPr>
                <a:t>10</a:t>
              </a:r>
            </a:p>
          </p:txBody>
        </p:sp>
        <p:sp>
          <p:nvSpPr>
            <p:cNvPr id="15415" name="Text Box 59"/>
            <p:cNvSpPr txBox="1">
              <a:spLocks noChangeArrowheads="1"/>
            </p:cNvSpPr>
            <p:nvPr/>
          </p:nvSpPr>
          <p:spPr bwMode="auto">
            <a:xfrm>
              <a:off x="1633724" y="3556462"/>
              <a:ext cx="679951" cy="289306"/>
            </a:xfrm>
            <a:prstGeom prst="rect">
              <a:avLst/>
            </a:prstGeom>
            <a:noFill/>
            <a:ln w="9525">
              <a:noFill/>
              <a:miter lim="800000"/>
              <a:headEnd/>
              <a:tailEnd/>
            </a:ln>
          </p:spPr>
          <p:txBody>
            <a:bodyPr lIns="0" tIns="0" rIns="0" bIns="0">
              <a:spAutoFit/>
            </a:bodyPr>
            <a:lstStyle/>
            <a:p>
              <a:pPr algn="r">
                <a:lnSpc>
                  <a:spcPct val="158000"/>
                </a:lnSpc>
              </a:pPr>
              <a:r>
                <a:rPr lang="en-US" sz="1400" b="1" dirty="0">
                  <a:solidFill>
                    <a:schemeClr val="bg1"/>
                  </a:solidFill>
                  <a:cs typeface="Arial" pitchFamily="34" charset="0"/>
                </a:rPr>
                <a:t>20</a:t>
              </a:r>
            </a:p>
          </p:txBody>
        </p:sp>
        <p:sp>
          <p:nvSpPr>
            <p:cNvPr id="15416" name="Text Box 60"/>
            <p:cNvSpPr txBox="1">
              <a:spLocks noChangeArrowheads="1"/>
            </p:cNvSpPr>
            <p:nvPr/>
          </p:nvSpPr>
          <p:spPr bwMode="auto">
            <a:xfrm>
              <a:off x="1633724" y="3055204"/>
              <a:ext cx="679951" cy="289306"/>
            </a:xfrm>
            <a:prstGeom prst="rect">
              <a:avLst/>
            </a:prstGeom>
            <a:noFill/>
            <a:ln w="9525">
              <a:noFill/>
              <a:miter lim="800000"/>
              <a:headEnd/>
              <a:tailEnd/>
            </a:ln>
          </p:spPr>
          <p:txBody>
            <a:bodyPr lIns="0" tIns="0" rIns="0" bIns="0">
              <a:spAutoFit/>
            </a:bodyPr>
            <a:lstStyle/>
            <a:p>
              <a:pPr algn="r">
                <a:lnSpc>
                  <a:spcPct val="158000"/>
                </a:lnSpc>
              </a:pPr>
              <a:r>
                <a:rPr lang="en-US" sz="1400" b="1" dirty="0">
                  <a:solidFill>
                    <a:schemeClr val="bg1"/>
                  </a:solidFill>
                  <a:cs typeface="Arial" pitchFamily="34" charset="0"/>
                </a:rPr>
                <a:t>30</a:t>
              </a:r>
            </a:p>
          </p:txBody>
        </p:sp>
        <p:sp>
          <p:nvSpPr>
            <p:cNvPr id="15417" name="Text Box 61"/>
            <p:cNvSpPr txBox="1">
              <a:spLocks noChangeArrowheads="1"/>
            </p:cNvSpPr>
            <p:nvPr/>
          </p:nvSpPr>
          <p:spPr bwMode="auto">
            <a:xfrm>
              <a:off x="1633724" y="2553947"/>
              <a:ext cx="679951" cy="289306"/>
            </a:xfrm>
            <a:prstGeom prst="rect">
              <a:avLst/>
            </a:prstGeom>
            <a:noFill/>
            <a:ln w="9525">
              <a:noFill/>
              <a:miter lim="800000"/>
              <a:headEnd/>
              <a:tailEnd/>
            </a:ln>
          </p:spPr>
          <p:txBody>
            <a:bodyPr lIns="0" tIns="0" rIns="0" bIns="0">
              <a:spAutoFit/>
            </a:bodyPr>
            <a:lstStyle/>
            <a:p>
              <a:pPr algn="r">
                <a:lnSpc>
                  <a:spcPct val="158000"/>
                </a:lnSpc>
              </a:pPr>
              <a:r>
                <a:rPr lang="en-US" sz="1400" b="1" dirty="0">
                  <a:solidFill>
                    <a:schemeClr val="bg1"/>
                  </a:solidFill>
                  <a:cs typeface="Arial" pitchFamily="34" charset="0"/>
                </a:rPr>
                <a:t>40</a:t>
              </a:r>
            </a:p>
          </p:txBody>
        </p:sp>
        <p:sp>
          <p:nvSpPr>
            <p:cNvPr id="15418" name="Text Box 62"/>
            <p:cNvSpPr txBox="1">
              <a:spLocks noChangeArrowheads="1"/>
            </p:cNvSpPr>
            <p:nvPr/>
          </p:nvSpPr>
          <p:spPr bwMode="auto">
            <a:xfrm>
              <a:off x="1633724" y="2052689"/>
              <a:ext cx="679951" cy="289306"/>
            </a:xfrm>
            <a:prstGeom prst="rect">
              <a:avLst/>
            </a:prstGeom>
            <a:noFill/>
            <a:ln w="9525">
              <a:noFill/>
              <a:miter lim="800000"/>
              <a:headEnd/>
              <a:tailEnd/>
            </a:ln>
          </p:spPr>
          <p:txBody>
            <a:bodyPr lIns="0" tIns="0" rIns="0" bIns="0">
              <a:spAutoFit/>
            </a:bodyPr>
            <a:lstStyle/>
            <a:p>
              <a:pPr algn="r">
                <a:lnSpc>
                  <a:spcPct val="158000"/>
                </a:lnSpc>
              </a:pPr>
              <a:r>
                <a:rPr lang="en-US" sz="1400" b="1" dirty="0">
                  <a:solidFill>
                    <a:schemeClr val="bg1"/>
                  </a:solidFill>
                  <a:cs typeface="Arial" pitchFamily="34" charset="0"/>
                </a:rPr>
                <a:t>50</a:t>
              </a:r>
            </a:p>
          </p:txBody>
        </p:sp>
      </p:grpSp>
      <p:sp>
        <p:nvSpPr>
          <p:cNvPr id="60" name="Text Box 7"/>
          <p:cNvSpPr txBox="1">
            <a:spLocks noChangeArrowheads="1"/>
          </p:cNvSpPr>
          <p:nvPr/>
        </p:nvSpPr>
        <p:spPr bwMode="auto">
          <a:xfrm>
            <a:off x="373063" y="5973763"/>
            <a:ext cx="8189912" cy="3048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600" dirty="0" smtClean="0">
                <a:solidFill>
                  <a:schemeClr val="bg1"/>
                </a:solidFill>
              </a:rPr>
              <a:t>BMI=body mass index</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3" name="Rectangle 59"/>
          <p:cNvSpPr>
            <a:spLocks noGrp="1" noChangeArrowheads="1"/>
          </p:cNvSpPr>
          <p:nvPr>
            <p:ph type="title" idx="4294967295"/>
          </p:nvPr>
        </p:nvSpPr>
        <p:spPr>
          <a:xfrm>
            <a:off x="457200" y="155448"/>
            <a:ext cx="7416800" cy="1143000"/>
          </a:xfrm>
        </p:spPr>
        <p:txBody>
          <a:bodyPr/>
          <a:lstStyle/>
          <a:p>
            <a:r>
              <a:rPr lang="en-US" sz="3000" dirty="0" smtClean="0">
                <a:ea typeface="Verdana" pitchFamily="34" charset="0"/>
                <a:cs typeface="Verdana" pitchFamily="34" charset="0"/>
              </a:rPr>
              <a:t>Prevalence of Overweight and Obesity in China in 2002</a:t>
            </a:r>
          </a:p>
        </p:txBody>
      </p:sp>
      <p:sp>
        <p:nvSpPr>
          <p:cNvPr id="16387" name="Slide Number Placeholder 2"/>
          <p:cNvSpPr>
            <a:spLocks noGrp="1"/>
          </p:cNvSpPr>
          <p:nvPr>
            <p:ph type="sldNum" sz="quarter" idx="4294967295"/>
          </p:nvPr>
        </p:nvSpPr>
        <p:spPr>
          <a:xfrm>
            <a:off x="457200" y="6327648"/>
            <a:ext cx="8193024" cy="457200"/>
          </a:xfrm>
          <a:prstGeom prst="rect">
            <a:avLst/>
          </a:prstGeom>
          <a:noFill/>
        </p:spPr>
        <p:txBody>
          <a:bodyPr/>
          <a:lstStyle/>
          <a:p>
            <a:r>
              <a:rPr lang="en-US" dirty="0" smtClean="0">
                <a:solidFill>
                  <a:schemeClr val="bg1"/>
                </a:solidFill>
                <a:latin typeface="Arial" pitchFamily="34" charset="0"/>
                <a:cs typeface="Arial" pitchFamily="34" charset="0"/>
              </a:rPr>
              <a:t>  </a:t>
            </a:r>
            <a:r>
              <a:rPr lang="en-US" sz="1400" dirty="0" smtClean="0">
                <a:solidFill>
                  <a:schemeClr val="bg1"/>
                </a:solidFill>
                <a:latin typeface="Arial Narrow" pitchFamily="34" charset="0"/>
                <a:ea typeface="Times New Roman" pitchFamily="18" charset="0"/>
                <a:cs typeface="Arial" pitchFamily="34" charset="0"/>
              </a:rPr>
              <a:t>Wu et al. </a:t>
            </a:r>
            <a:r>
              <a:rPr lang="en-US" sz="1400" i="1" dirty="0" smtClean="0">
                <a:solidFill>
                  <a:schemeClr val="bg1"/>
                </a:solidFill>
                <a:latin typeface="Arial Narrow" pitchFamily="34" charset="0"/>
                <a:ea typeface="Times New Roman" pitchFamily="18" charset="0"/>
                <a:cs typeface="Arial" pitchFamily="34" charset="0"/>
              </a:rPr>
              <a:t>BMJ</a:t>
            </a:r>
            <a:r>
              <a:rPr lang="en-US" sz="1400" dirty="0" smtClean="0">
                <a:solidFill>
                  <a:schemeClr val="bg1"/>
                </a:solidFill>
                <a:latin typeface="Arial Narrow" pitchFamily="34" charset="0"/>
                <a:ea typeface="Times New Roman" pitchFamily="18" charset="0"/>
                <a:cs typeface="Arial" pitchFamily="34" charset="0"/>
              </a:rPr>
              <a:t> 2006;333(7564):362-363.</a:t>
            </a:r>
            <a:endParaRPr lang="fr-FR" dirty="0" smtClean="0">
              <a:solidFill>
                <a:schemeClr val="bg1"/>
              </a:solidFill>
            </a:endParaRPr>
          </a:p>
        </p:txBody>
      </p:sp>
      <p:graphicFrame>
        <p:nvGraphicFramePr>
          <p:cNvPr id="27207" name="Group 583"/>
          <p:cNvGraphicFramePr>
            <a:graphicFrameLocks noGrp="1"/>
          </p:cNvGraphicFramePr>
          <p:nvPr/>
        </p:nvGraphicFramePr>
        <p:xfrm>
          <a:off x="1828800" y="1535194"/>
          <a:ext cx="5562600" cy="3961568"/>
        </p:xfrm>
        <a:graphic>
          <a:graphicData uri="http://schemas.openxmlformats.org/drawingml/2006/table">
            <a:tbl>
              <a:tblPr>
                <a:tableStyleId>{D03447BB-5D67-496B-8E87-E561075AD55C}</a:tableStyleId>
              </a:tblPr>
              <a:tblGrid>
                <a:gridCol w="1242297"/>
                <a:gridCol w="1095481"/>
                <a:gridCol w="1198377"/>
                <a:gridCol w="2026445"/>
              </a:tblGrid>
              <a:tr h="5232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Age Group</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Overweight</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Obesity</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Overweight and Obesity</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r>
              <a:tr h="31231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China criteria</a:t>
                      </a:r>
                      <a:r>
                        <a:rPr kumimoji="0" lang="en-US" sz="1600" u="none" strike="noStrike" cap="none" normalizeH="0" baseline="30000" dirty="0" smtClean="0">
                          <a:ln>
                            <a:solidFill>
                              <a:schemeClr val="bg1"/>
                            </a:solidFill>
                          </a:ln>
                          <a:effectLst/>
                        </a:rPr>
                        <a:t>**</a:t>
                      </a:r>
                      <a:endParaRPr kumimoji="0" lang="en-US" sz="1600" b="0" i="0" u="none" strike="noStrike" cap="none" normalizeH="0" baseline="30000" dirty="0" smtClean="0">
                        <a:ln>
                          <a:solidFill>
                            <a:schemeClr val="bg1"/>
                          </a:solidFill>
                        </a:ln>
                        <a:solidFill>
                          <a:srgbClr val="000000"/>
                        </a:solidFill>
                        <a:effectLst/>
                        <a:latin typeface="Arial" pitchFamily="34" charset="0"/>
                      </a:endParaRPr>
                    </a:p>
                  </a:txBody>
                  <a:tcPr anchor="ctr" horzOverflow="overflow">
                    <a:lnT w="38100" cap="flat" cmpd="sng" algn="ctr">
                      <a:solidFill>
                        <a:schemeClr val="bg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0-6</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3.4</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2.0</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5.4</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r>
              <a:tr h="3649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7-17</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4.5</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2.1</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6.6</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≥18</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22.8</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7.1</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29.9</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Total</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17.6</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5.6</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23.2</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noFill/>
                  </a:tcPr>
                </a:tc>
              </a:tr>
              <a:tr h="31231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WHO criteria</a:t>
                      </a:r>
                      <a:r>
                        <a:rPr kumimoji="0" lang="en-US" sz="1600" u="none" strike="noStrike" cap="none" normalizeH="0" baseline="30000" dirty="0" smtClean="0">
                          <a:ln>
                            <a:solidFill>
                              <a:schemeClr val="bg1"/>
                            </a:solidFill>
                          </a:ln>
                          <a:effectLst/>
                        </a:rPr>
                        <a:t>†</a:t>
                      </a:r>
                      <a:endParaRPr kumimoji="0" lang="en-US" sz="1600" b="0" i="0" u="none" strike="noStrike" cap="none" normalizeH="0" baseline="30000" dirty="0" smtClean="0">
                        <a:ln>
                          <a:solidFill>
                            <a:schemeClr val="bg1"/>
                          </a:solidFill>
                        </a:ln>
                        <a:solidFill>
                          <a:srgbClr val="000000"/>
                        </a:solidFill>
                        <a:effectLst/>
                        <a:latin typeface="Arial" pitchFamily="34" charset="0"/>
                        <a:cs typeface="Arial" pitchFamily="34" charset="0"/>
                      </a:endParaRPr>
                    </a:p>
                  </a:txBody>
                  <a:tcPr anchor="ctr" horzOverflow="overflow">
                    <a:noFill/>
                  </a:tcPr>
                </a:tc>
                <a:tc hMerge="1">
                  <a:txBody>
                    <a:bodyPr/>
                    <a:lstStyle/>
                    <a:p>
                      <a:endParaRPr lang="en-US"/>
                    </a:p>
                  </a:txBody>
                  <a:tcPr/>
                </a:tc>
                <a:tc hMerge="1">
                  <a:txBody>
                    <a:bodyPr/>
                    <a:lstStyle/>
                    <a:p>
                      <a:endParaRPr lang="en-US"/>
                    </a:p>
                  </a:txBody>
                  <a:tcPr/>
                </a:tc>
                <a:tc hMerge="1">
                  <a:txBody>
                    <a:bodyPr/>
                    <a:lstStyle/>
                    <a:p>
                      <a:endParaRPr lang="en-US"/>
                    </a:p>
                  </a:txBody>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0-7</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solidFill>
                              <a:schemeClr val="bg1"/>
                            </a:solidFill>
                          </a:ln>
                          <a:effectLst/>
                        </a:rPr>
                        <a:t>3.4</a:t>
                      </a:r>
                      <a:endParaRPr kumimoji="0" lang="en-US" sz="1600" b="0" i="0" u="none" strike="noStrike" cap="none" normalizeH="0" baseline="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2.0</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5.4</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7-17</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solidFill>
                              <a:schemeClr val="bg1"/>
                            </a:solidFill>
                          </a:ln>
                          <a:effectLst/>
                        </a:rPr>
                        <a:t>4.2</a:t>
                      </a:r>
                      <a:endParaRPr kumimoji="0" lang="en-US" sz="1600" b="0" i="0" u="none" strike="noStrike" cap="none" normalizeH="0" baseline="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1.8</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6.0</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≥18</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solidFill>
                              <a:schemeClr val="bg1"/>
                            </a:solidFill>
                          </a:ln>
                          <a:effectLst/>
                        </a:rPr>
                        <a:t>18.9</a:t>
                      </a:r>
                      <a:endParaRPr kumimoji="0" lang="en-US" sz="1600" b="0" i="0" u="none" strike="noStrike" cap="none" normalizeH="0" baseline="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solidFill>
                              <a:schemeClr val="bg1"/>
                            </a:solidFill>
                          </a:ln>
                          <a:effectLst/>
                        </a:rPr>
                        <a:t>2.9</a:t>
                      </a:r>
                      <a:endParaRPr kumimoji="0" lang="en-US" sz="1600" b="0" i="0" u="none" strike="noStrike" cap="none" normalizeH="0" baseline="0" smtClean="0">
                        <a:ln>
                          <a:solidFill>
                            <a:schemeClr val="bg1"/>
                          </a:solidFill>
                        </a:ln>
                        <a:solidFill>
                          <a:srgbClr val="404040"/>
                        </a:solidFill>
                        <a:effectLst/>
                        <a:latin typeface="Arial" pitchFamily="34" charset="0"/>
                      </a:endParaRPr>
                    </a:p>
                  </a:txBody>
                  <a:tcPr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21.8</a:t>
                      </a:r>
                      <a:endParaRPr kumimoji="0" lang="en-US" sz="1600" b="0" i="0" u="none" strike="noStrike" cap="none" normalizeH="0" baseline="0" dirty="0" smtClean="0">
                        <a:ln>
                          <a:solidFill>
                            <a:schemeClr val="bg1"/>
                          </a:solidFill>
                        </a:ln>
                        <a:solidFill>
                          <a:srgbClr val="404040"/>
                        </a:solidFill>
                        <a:effectLst/>
                        <a:latin typeface="Arial" pitchFamily="34" charset="0"/>
                      </a:endParaRPr>
                    </a:p>
                  </a:txBody>
                  <a:tcPr anchor="ctr" horzOverflow="overflow">
                    <a:noFill/>
                  </a:tcPr>
                </a:tc>
              </a:tr>
              <a:tr h="312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Total</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14.7</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2.6</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solidFill>
                              <a:schemeClr val="bg1"/>
                            </a:solidFill>
                          </a:ln>
                          <a:effectLst/>
                        </a:rPr>
                        <a:t>17.3</a:t>
                      </a:r>
                      <a:endParaRPr kumimoji="0" lang="en-US" sz="1600" b="1" i="0" u="none" strike="noStrike" cap="none" normalizeH="0" baseline="0" dirty="0" smtClean="0">
                        <a:ln>
                          <a:solidFill>
                            <a:schemeClr val="bg1"/>
                          </a:solidFill>
                        </a:ln>
                        <a:solidFill>
                          <a:schemeClr val="accent1"/>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noFill/>
                  </a:tcPr>
                </a:tc>
              </a:tr>
            </a:tbl>
          </a:graphicData>
        </a:graphic>
      </p:graphicFrame>
      <p:sp>
        <p:nvSpPr>
          <p:cNvPr id="16441" name="Text Box 406"/>
          <p:cNvSpPr txBox="1">
            <a:spLocks noChangeArrowheads="1"/>
          </p:cNvSpPr>
          <p:nvPr/>
        </p:nvSpPr>
        <p:spPr bwMode="auto">
          <a:xfrm>
            <a:off x="1027113" y="1261646"/>
            <a:ext cx="7050087" cy="369332"/>
          </a:xfrm>
          <a:prstGeom prst="rect">
            <a:avLst/>
          </a:prstGeom>
          <a:noFill/>
          <a:ln w="9525" algn="ctr">
            <a:noFill/>
            <a:miter lim="800000"/>
            <a:headEnd/>
            <a:tailEnd/>
          </a:ln>
        </p:spPr>
        <p:txBody>
          <a:bodyPr wrap="square">
            <a:spAutoFit/>
          </a:bodyPr>
          <a:lstStyle/>
          <a:p>
            <a:pPr algn="ctr"/>
            <a:r>
              <a:rPr lang="en-US" b="1" dirty="0">
                <a:solidFill>
                  <a:schemeClr val="bg1"/>
                </a:solidFill>
              </a:rPr>
              <a:t>Prevalence (%)*</a:t>
            </a:r>
          </a:p>
        </p:txBody>
      </p:sp>
      <p:sp>
        <p:nvSpPr>
          <p:cNvPr id="8" name="Text Box 7"/>
          <p:cNvSpPr txBox="1">
            <a:spLocks noChangeArrowheads="1"/>
          </p:cNvSpPr>
          <p:nvPr/>
        </p:nvSpPr>
        <p:spPr bwMode="auto">
          <a:xfrm>
            <a:off x="334962" y="5562600"/>
            <a:ext cx="8516937" cy="16002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000" dirty="0" smtClean="0">
                <a:solidFill>
                  <a:schemeClr val="bg1"/>
                </a:solidFill>
              </a:rPr>
              <a:t>*</a:t>
            </a:r>
            <a:r>
              <a:rPr lang="en-US" sz="1000" dirty="0" err="1" smtClean="0">
                <a:solidFill>
                  <a:schemeClr val="bg1"/>
                </a:solidFill>
              </a:rPr>
              <a:t>Standardised</a:t>
            </a:r>
            <a:r>
              <a:rPr lang="en-US" sz="1000" dirty="0" smtClean="0">
                <a:solidFill>
                  <a:schemeClr val="bg1"/>
                </a:solidFill>
              </a:rPr>
              <a:t> by age and socioeconomic status according to the 2000 national census.</a:t>
            </a:r>
          </a:p>
          <a:p>
            <a:pPr marL="171450" indent="-171450">
              <a:spcBef>
                <a:spcPct val="50000"/>
              </a:spcBef>
              <a:buClr>
                <a:srgbClr val="FFCC00"/>
              </a:buClr>
              <a:buFontTx/>
              <a:buChar char="•"/>
            </a:pPr>
            <a:r>
              <a:rPr lang="en-US" sz="1000" dirty="0" smtClean="0">
                <a:solidFill>
                  <a:schemeClr val="bg1"/>
                </a:solidFill>
              </a:rPr>
              <a:t>**Age 0-6, as World Health Organization (WHO) criteria; age 7-17: overweight=body mass index (BMI) </a:t>
            </a:r>
            <a:r>
              <a:rPr lang="fr-FR" sz="1000" dirty="0" smtClean="0">
                <a:solidFill>
                  <a:schemeClr val="bg1"/>
                </a:solidFill>
              </a:rPr>
              <a:t>≥85th percentile, </a:t>
            </a:r>
            <a:r>
              <a:rPr lang="fr-FR" sz="1000" dirty="0" err="1" smtClean="0">
                <a:solidFill>
                  <a:schemeClr val="bg1"/>
                </a:solidFill>
              </a:rPr>
              <a:t>Working</a:t>
            </a:r>
            <a:r>
              <a:rPr lang="fr-FR" sz="1000" dirty="0" smtClean="0">
                <a:solidFill>
                  <a:schemeClr val="bg1"/>
                </a:solidFill>
              </a:rPr>
              <a:t> Group on </a:t>
            </a:r>
            <a:r>
              <a:rPr lang="fr-FR" sz="1000" dirty="0" err="1" smtClean="0">
                <a:solidFill>
                  <a:schemeClr val="bg1"/>
                </a:solidFill>
              </a:rPr>
              <a:t>Obesity</a:t>
            </a:r>
            <a:r>
              <a:rPr lang="fr-FR" sz="1000" dirty="0" smtClean="0">
                <a:solidFill>
                  <a:schemeClr val="bg1"/>
                </a:solidFill>
              </a:rPr>
              <a:t> in China, </a:t>
            </a:r>
            <a:r>
              <a:rPr lang="fr-FR" sz="1000" dirty="0" err="1" smtClean="0">
                <a:solidFill>
                  <a:schemeClr val="bg1"/>
                </a:solidFill>
              </a:rPr>
              <a:t>obesity</a:t>
            </a:r>
            <a:r>
              <a:rPr lang="fr-FR" sz="1000" dirty="0" smtClean="0">
                <a:solidFill>
                  <a:schemeClr val="bg1"/>
                </a:solidFill>
              </a:rPr>
              <a:t>=BMI ≥95th percentile; </a:t>
            </a:r>
            <a:r>
              <a:rPr lang="fr-FR" sz="1000" dirty="0" err="1" smtClean="0">
                <a:solidFill>
                  <a:schemeClr val="bg1"/>
                </a:solidFill>
              </a:rPr>
              <a:t>age</a:t>
            </a:r>
            <a:r>
              <a:rPr lang="fr-FR" sz="1000" dirty="0" smtClean="0">
                <a:solidFill>
                  <a:schemeClr val="bg1"/>
                </a:solidFill>
              </a:rPr>
              <a:t> 18 and over: </a:t>
            </a:r>
            <a:r>
              <a:rPr lang="fr-FR" sz="1000" b="1" dirty="0" err="1" smtClean="0">
                <a:solidFill>
                  <a:schemeClr val="bg1"/>
                </a:solidFill>
              </a:rPr>
              <a:t>overweight</a:t>
            </a:r>
            <a:r>
              <a:rPr lang="fr-FR" sz="1000" b="1" dirty="0" smtClean="0">
                <a:solidFill>
                  <a:schemeClr val="bg1"/>
                </a:solidFill>
              </a:rPr>
              <a:t>=BMI 24 to </a:t>
            </a:r>
            <a:r>
              <a:rPr lang="fr-FR" sz="1000" b="1" dirty="0" smtClean="0">
                <a:solidFill>
                  <a:schemeClr val="bg1"/>
                </a:solidFill>
                <a:sym typeface="Symbol" pitchFamily="18" charset="2"/>
              </a:rPr>
              <a:t></a:t>
            </a:r>
            <a:r>
              <a:rPr lang="fr-FR" sz="1000" b="1" dirty="0" smtClean="0">
                <a:solidFill>
                  <a:schemeClr val="bg1"/>
                </a:solidFill>
              </a:rPr>
              <a:t>28, </a:t>
            </a:r>
            <a:r>
              <a:rPr lang="fr-FR" sz="1000" b="1" dirty="0" err="1" smtClean="0">
                <a:solidFill>
                  <a:schemeClr val="bg1"/>
                </a:solidFill>
              </a:rPr>
              <a:t>obesity</a:t>
            </a:r>
            <a:r>
              <a:rPr lang="fr-FR" sz="1000" b="1" dirty="0" smtClean="0">
                <a:solidFill>
                  <a:schemeClr val="bg1"/>
                </a:solidFill>
              </a:rPr>
              <a:t>=BMI ≥28</a:t>
            </a:r>
            <a:r>
              <a:rPr lang="fr-FR" sz="1000" dirty="0" smtClean="0">
                <a:solidFill>
                  <a:schemeClr val="bg1"/>
                </a:solidFill>
              </a:rPr>
              <a:t>.</a:t>
            </a:r>
          </a:p>
          <a:p>
            <a:pPr marL="171450" indent="-171450">
              <a:spcBef>
                <a:spcPct val="50000"/>
              </a:spcBef>
              <a:buClr>
                <a:srgbClr val="FFCC00"/>
              </a:buClr>
              <a:buFontTx/>
              <a:buChar char="•"/>
            </a:pPr>
            <a:r>
              <a:rPr lang="fr-FR" sz="1000" baseline="30000" dirty="0" smtClean="0">
                <a:solidFill>
                  <a:schemeClr val="bg1"/>
                </a:solidFill>
                <a:cs typeface="Arial" pitchFamily="34" charset="0"/>
              </a:rPr>
              <a:t>†</a:t>
            </a:r>
            <a:r>
              <a:rPr lang="fr-FR" sz="1000" dirty="0" smtClean="0">
                <a:solidFill>
                  <a:schemeClr val="bg1"/>
                </a:solidFill>
              </a:rPr>
              <a:t>Age &lt;7 </a:t>
            </a:r>
            <a:r>
              <a:rPr lang="fr-FR" sz="1000" dirty="0" err="1" smtClean="0">
                <a:solidFill>
                  <a:schemeClr val="bg1"/>
                </a:solidFill>
              </a:rPr>
              <a:t>years</a:t>
            </a:r>
            <a:r>
              <a:rPr lang="fr-FR" sz="1000" dirty="0" smtClean="0">
                <a:solidFill>
                  <a:schemeClr val="bg1"/>
                </a:solidFill>
              </a:rPr>
              <a:t>: </a:t>
            </a:r>
            <a:r>
              <a:rPr lang="fr-FR" sz="1000" dirty="0" err="1" smtClean="0">
                <a:solidFill>
                  <a:schemeClr val="bg1"/>
                </a:solidFill>
              </a:rPr>
              <a:t>overweight</a:t>
            </a:r>
            <a:r>
              <a:rPr lang="fr-FR" sz="1000" dirty="0" smtClean="0">
                <a:solidFill>
                  <a:schemeClr val="bg1"/>
                </a:solidFill>
              </a:rPr>
              <a:t>=WHO Z score ≤3 and &gt;2, </a:t>
            </a:r>
            <a:r>
              <a:rPr lang="fr-FR" sz="1000" dirty="0" err="1" smtClean="0">
                <a:solidFill>
                  <a:schemeClr val="bg1"/>
                </a:solidFill>
              </a:rPr>
              <a:t>obesity</a:t>
            </a:r>
            <a:r>
              <a:rPr lang="fr-FR" sz="1000" dirty="0" smtClean="0">
                <a:solidFill>
                  <a:schemeClr val="bg1"/>
                </a:solidFill>
              </a:rPr>
              <a:t>=WHO Z score &gt;3; </a:t>
            </a:r>
            <a:r>
              <a:rPr lang="fr-FR" sz="1000" dirty="0" err="1" smtClean="0">
                <a:solidFill>
                  <a:schemeClr val="bg1"/>
                </a:solidFill>
              </a:rPr>
              <a:t>age</a:t>
            </a:r>
            <a:r>
              <a:rPr lang="fr-FR" sz="1000" dirty="0" smtClean="0">
                <a:solidFill>
                  <a:schemeClr val="bg1"/>
                </a:solidFill>
              </a:rPr>
              <a:t> 7-17: </a:t>
            </a:r>
            <a:r>
              <a:rPr lang="fr-FR" sz="1000" dirty="0" err="1" smtClean="0">
                <a:solidFill>
                  <a:schemeClr val="bg1"/>
                </a:solidFill>
              </a:rPr>
              <a:t>overweight</a:t>
            </a:r>
            <a:r>
              <a:rPr lang="fr-FR" sz="1000" dirty="0" smtClean="0">
                <a:solidFill>
                  <a:schemeClr val="bg1"/>
                </a:solidFill>
              </a:rPr>
              <a:t>=BMI ≥85th WHO percentile, </a:t>
            </a:r>
            <a:r>
              <a:rPr lang="fr-FR" sz="1000" dirty="0" err="1" smtClean="0">
                <a:solidFill>
                  <a:schemeClr val="bg1"/>
                </a:solidFill>
              </a:rPr>
              <a:t>obesity</a:t>
            </a:r>
            <a:r>
              <a:rPr lang="fr-FR" sz="1000" dirty="0" smtClean="0">
                <a:solidFill>
                  <a:schemeClr val="bg1"/>
                </a:solidFill>
              </a:rPr>
              <a:t>=BMI ≥95th WHO percentile; </a:t>
            </a:r>
            <a:r>
              <a:rPr lang="fr-FR" sz="1000" dirty="0" err="1" smtClean="0">
                <a:solidFill>
                  <a:schemeClr val="bg1"/>
                </a:solidFill>
              </a:rPr>
              <a:t>age</a:t>
            </a:r>
            <a:r>
              <a:rPr lang="fr-FR" sz="1000" dirty="0" smtClean="0">
                <a:solidFill>
                  <a:schemeClr val="bg1"/>
                </a:solidFill>
              </a:rPr>
              <a:t> 18 and over: </a:t>
            </a:r>
            <a:r>
              <a:rPr lang="fr-FR" sz="1000" b="1" dirty="0" err="1" smtClean="0">
                <a:solidFill>
                  <a:schemeClr val="bg1"/>
                </a:solidFill>
              </a:rPr>
              <a:t>overweight</a:t>
            </a:r>
            <a:r>
              <a:rPr lang="fr-FR" sz="1000" b="1" dirty="0" smtClean="0">
                <a:solidFill>
                  <a:schemeClr val="bg1"/>
                </a:solidFill>
              </a:rPr>
              <a:t>=BMI 25 to &lt;30, </a:t>
            </a:r>
            <a:r>
              <a:rPr lang="fr-FR" sz="1000" b="1" dirty="0" err="1" smtClean="0">
                <a:solidFill>
                  <a:schemeClr val="bg1"/>
                </a:solidFill>
              </a:rPr>
              <a:t>obesity</a:t>
            </a:r>
            <a:r>
              <a:rPr lang="fr-FR" sz="1000" b="1" dirty="0" smtClean="0">
                <a:solidFill>
                  <a:schemeClr val="bg1"/>
                </a:solidFill>
              </a:rPr>
              <a:t>=BMI ≥30</a:t>
            </a:r>
            <a:r>
              <a:rPr lang="fr-FR" sz="1000" dirty="0" smtClean="0">
                <a:solidFill>
                  <a:schemeClr val="bg1"/>
                </a:solidFill>
              </a:rPr>
              <a:t>.</a:t>
            </a:r>
            <a:r>
              <a:rPr lang="en-US" sz="1000" dirty="0" smtClean="0">
                <a:solidFill>
                  <a:schemeClr val="bg1"/>
                </a:solidFill>
              </a:rPr>
              <a:t> </a:t>
            </a:r>
            <a:endParaRPr lang="en-US" sz="10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964417" y="2084513"/>
            <a:ext cx="5670578" cy="350519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rot="16200000">
            <a:off x="-312975" y="3513375"/>
            <a:ext cx="2602895" cy="452945"/>
          </a:xfrm>
          <a:prstGeom prst="rect">
            <a:avLst/>
          </a:prstGeom>
          <a:noFill/>
          <a:ln w="9525">
            <a:noFill/>
            <a:miter lim="800000"/>
            <a:headEnd/>
            <a:tailEnd/>
          </a:ln>
        </p:spPr>
        <p:txBody>
          <a:bodyPr>
            <a:spAutoFit/>
          </a:bodyPr>
          <a:lstStyle/>
          <a:p>
            <a:pPr algn="ctr">
              <a:lnSpc>
                <a:spcPct val="170000"/>
              </a:lnSpc>
            </a:pPr>
            <a:r>
              <a:rPr lang="en-US" sz="1600" b="1" dirty="0">
                <a:solidFill>
                  <a:schemeClr val="bg1"/>
                </a:solidFill>
              </a:rPr>
              <a:t>Kcal/Capita/Day</a:t>
            </a:r>
          </a:p>
        </p:txBody>
      </p:sp>
      <p:sp>
        <p:nvSpPr>
          <p:cNvPr id="9" name="Freeform 30"/>
          <p:cNvSpPr>
            <a:spLocks/>
          </p:cNvSpPr>
          <p:nvPr/>
        </p:nvSpPr>
        <p:spPr bwMode="auto">
          <a:xfrm>
            <a:off x="2408010" y="3591278"/>
            <a:ext cx="4821102" cy="1391202"/>
          </a:xfrm>
          <a:custGeom>
            <a:avLst/>
            <a:gdLst>
              <a:gd name="T0" fmla="*/ 0 w 2947"/>
              <a:gd name="T1" fmla="*/ 744 h 744"/>
              <a:gd name="T2" fmla="*/ 576 w 2947"/>
              <a:gd name="T3" fmla="*/ 667 h 744"/>
              <a:gd name="T4" fmla="*/ 1234 w 2947"/>
              <a:gd name="T5" fmla="*/ 418 h 744"/>
              <a:gd name="T6" fmla="*/ 1757 w 2947"/>
              <a:gd name="T7" fmla="*/ 250 h 744"/>
              <a:gd name="T8" fmla="*/ 2381 w 2947"/>
              <a:gd name="T9" fmla="*/ 101 h 744"/>
              <a:gd name="T10" fmla="*/ 2947 w 2947"/>
              <a:gd name="T11" fmla="*/ 0 h 744"/>
              <a:gd name="T12" fmla="*/ 0 60000 65536"/>
              <a:gd name="T13" fmla="*/ 0 60000 65536"/>
              <a:gd name="T14" fmla="*/ 0 60000 65536"/>
              <a:gd name="T15" fmla="*/ 0 60000 65536"/>
              <a:gd name="T16" fmla="*/ 0 60000 65536"/>
              <a:gd name="T17" fmla="*/ 0 60000 65536"/>
              <a:gd name="T18" fmla="*/ 0 w 2947"/>
              <a:gd name="T19" fmla="*/ 0 h 744"/>
              <a:gd name="T20" fmla="*/ 2947 w 2947"/>
              <a:gd name="T21" fmla="*/ 744 h 744"/>
            </a:gdLst>
            <a:ahLst/>
            <a:cxnLst>
              <a:cxn ang="T12">
                <a:pos x="T0" y="T1"/>
              </a:cxn>
              <a:cxn ang="T13">
                <a:pos x="T2" y="T3"/>
              </a:cxn>
              <a:cxn ang="T14">
                <a:pos x="T4" y="T5"/>
              </a:cxn>
              <a:cxn ang="T15">
                <a:pos x="T6" y="T7"/>
              </a:cxn>
              <a:cxn ang="T16">
                <a:pos x="T8" y="T9"/>
              </a:cxn>
              <a:cxn ang="T17">
                <a:pos x="T10" y="T11"/>
              </a:cxn>
            </a:cxnLst>
            <a:rect l="T18" t="T19" r="T20" b="T21"/>
            <a:pathLst>
              <a:path w="2947" h="744">
                <a:moveTo>
                  <a:pt x="0" y="744"/>
                </a:moveTo>
                <a:lnTo>
                  <a:pt x="576" y="667"/>
                </a:lnTo>
                <a:lnTo>
                  <a:pt x="1234" y="418"/>
                </a:lnTo>
                <a:lnTo>
                  <a:pt x="1757" y="250"/>
                </a:lnTo>
                <a:lnTo>
                  <a:pt x="2381" y="101"/>
                </a:lnTo>
                <a:lnTo>
                  <a:pt x="2947" y="0"/>
                </a:lnTo>
              </a:path>
            </a:pathLst>
          </a:custGeom>
          <a:noFill/>
          <a:ln w="38100">
            <a:solidFill>
              <a:srgbClr val="969696"/>
            </a:solidFill>
            <a:round/>
            <a:headEnd/>
            <a:tailEnd/>
          </a:ln>
        </p:spPr>
        <p:txBody>
          <a:bodyPr anchor="ctr"/>
          <a:lstStyle/>
          <a:p>
            <a:endParaRPr lang="en-US">
              <a:solidFill>
                <a:schemeClr val="bg1"/>
              </a:solidFill>
            </a:endParaRPr>
          </a:p>
        </p:txBody>
      </p:sp>
      <p:sp>
        <p:nvSpPr>
          <p:cNvPr id="10" name="Freeform 31"/>
          <p:cNvSpPr>
            <a:spLocks/>
          </p:cNvSpPr>
          <p:nvPr/>
        </p:nvSpPr>
        <p:spPr bwMode="auto">
          <a:xfrm>
            <a:off x="2278987" y="3492174"/>
            <a:ext cx="4821102" cy="1041532"/>
          </a:xfrm>
          <a:custGeom>
            <a:avLst/>
            <a:gdLst>
              <a:gd name="T0" fmla="*/ 0 w 2947"/>
              <a:gd name="T1" fmla="*/ 557 h 557"/>
              <a:gd name="T2" fmla="*/ 571 w 2947"/>
              <a:gd name="T3" fmla="*/ 499 h 557"/>
              <a:gd name="T4" fmla="*/ 1195 w 2947"/>
              <a:gd name="T5" fmla="*/ 317 h 557"/>
              <a:gd name="T6" fmla="*/ 2476 w 2947"/>
              <a:gd name="T7" fmla="*/ 77 h 557"/>
              <a:gd name="T8" fmla="*/ 2947 w 2947"/>
              <a:gd name="T9" fmla="*/ 0 h 557"/>
              <a:gd name="T10" fmla="*/ 0 60000 65536"/>
              <a:gd name="T11" fmla="*/ 0 60000 65536"/>
              <a:gd name="T12" fmla="*/ 0 60000 65536"/>
              <a:gd name="T13" fmla="*/ 0 60000 65536"/>
              <a:gd name="T14" fmla="*/ 0 60000 65536"/>
              <a:gd name="T15" fmla="*/ 0 w 2947"/>
              <a:gd name="T16" fmla="*/ 0 h 557"/>
              <a:gd name="T17" fmla="*/ 2947 w 2947"/>
              <a:gd name="T18" fmla="*/ 557 h 557"/>
            </a:gdLst>
            <a:ahLst/>
            <a:cxnLst>
              <a:cxn ang="T10">
                <a:pos x="T0" y="T1"/>
              </a:cxn>
              <a:cxn ang="T11">
                <a:pos x="T2" y="T3"/>
              </a:cxn>
              <a:cxn ang="T12">
                <a:pos x="T4" y="T5"/>
              </a:cxn>
              <a:cxn ang="T13">
                <a:pos x="T6" y="T7"/>
              </a:cxn>
              <a:cxn ang="T14">
                <a:pos x="T8" y="T9"/>
              </a:cxn>
            </a:cxnLst>
            <a:rect l="T15" t="T16" r="T17" b="T18"/>
            <a:pathLst>
              <a:path w="2947" h="557">
                <a:moveTo>
                  <a:pt x="0" y="557"/>
                </a:moveTo>
                <a:lnTo>
                  <a:pt x="571" y="499"/>
                </a:lnTo>
                <a:lnTo>
                  <a:pt x="1195" y="317"/>
                </a:lnTo>
                <a:lnTo>
                  <a:pt x="2476" y="77"/>
                </a:lnTo>
                <a:lnTo>
                  <a:pt x="2947" y="0"/>
                </a:lnTo>
              </a:path>
            </a:pathLst>
          </a:custGeom>
          <a:noFill/>
          <a:ln w="38100">
            <a:solidFill>
              <a:srgbClr val="FFFF00"/>
            </a:solidFill>
            <a:round/>
            <a:headEnd/>
            <a:tailEnd/>
          </a:ln>
        </p:spPr>
        <p:txBody>
          <a:bodyPr anchor="ctr"/>
          <a:lstStyle/>
          <a:p>
            <a:endParaRPr lang="en-US">
              <a:solidFill>
                <a:schemeClr val="bg1"/>
              </a:solidFill>
            </a:endParaRPr>
          </a:p>
        </p:txBody>
      </p:sp>
      <p:sp>
        <p:nvSpPr>
          <p:cNvPr id="11" name="Freeform 32"/>
          <p:cNvSpPr>
            <a:spLocks/>
          </p:cNvSpPr>
          <p:nvPr/>
        </p:nvSpPr>
        <p:spPr bwMode="auto">
          <a:xfrm>
            <a:off x="2393287" y="2847060"/>
            <a:ext cx="4821102" cy="833973"/>
          </a:xfrm>
          <a:custGeom>
            <a:avLst/>
            <a:gdLst>
              <a:gd name="T0" fmla="*/ 0 w 2947"/>
              <a:gd name="T1" fmla="*/ 446 h 446"/>
              <a:gd name="T2" fmla="*/ 576 w 2947"/>
              <a:gd name="T3" fmla="*/ 350 h 446"/>
              <a:gd name="T4" fmla="*/ 1761 w 2947"/>
              <a:gd name="T5" fmla="*/ 96 h 446"/>
              <a:gd name="T6" fmla="*/ 2443 w 2947"/>
              <a:gd name="T7" fmla="*/ 33 h 446"/>
              <a:gd name="T8" fmla="*/ 2947 w 2947"/>
              <a:gd name="T9" fmla="*/ 0 h 446"/>
              <a:gd name="T10" fmla="*/ 0 60000 65536"/>
              <a:gd name="T11" fmla="*/ 0 60000 65536"/>
              <a:gd name="T12" fmla="*/ 0 60000 65536"/>
              <a:gd name="T13" fmla="*/ 0 60000 65536"/>
              <a:gd name="T14" fmla="*/ 0 60000 65536"/>
              <a:gd name="T15" fmla="*/ 0 w 2947"/>
              <a:gd name="T16" fmla="*/ 0 h 446"/>
              <a:gd name="T17" fmla="*/ 2947 w 2947"/>
              <a:gd name="T18" fmla="*/ 446 h 446"/>
            </a:gdLst>
            <a:ahLst/>
            <a:cxnLst>
              <a:cxn ang="T10">
                <a:pos x="T0" y="T1"/>
              </a:cxn>
              <a:cxn ang="T11">
                <a:pos x="T2" y="T3"/>
              </a:cxn>
              <a:cxn ang="T12">
                <a:pos x="T4" y="T5"/>
              </a:cxn>
              <a:cxn ang="T13">
                <a:pos x="T6" y="T7"/>
              </a:cxn>
              <a:cxn ang="T14">
                <a:pos x="T8" y="T9"/>
              </a:cxn>
            </a:cxnLst>
            <a:rect l="T15" t="T16" r="T17" b="T18"/>
            <a:pathLst>
              <a:path w="2947" h="446">
                <a:moveTo>
                  <a:pt x="0" y="446"/>
                </a:moveTo>
                <a:lnTo>
                  <a:pt x="576" y="350"/>
                </a:lnTo>
                <a:lnTo>
                  <a:pt x="1761" y="96"/>
                </a:lnTo>
                <a:lnTo>
                  <a:pt x="2443" y="33"/>
                </a:lnTo>
                <a:lnTo>
                  <a:pt x="2947" y="0"/>
                </a:lnTo>
              </a:path>
            </a:pathLst>
          </a:custGeom>
          <a:noFill/>
          <a:ln w="38100">
            <a:solidFill>
              <a:srgbClr val="F6691A"/>
            </a:solidFill>
            <a:round/>
            <a:headEnd/>
            <a:tailEnd/>
          </a:ln>
        </p:spPr>
        <p:txBody>
          <a:bodyPr anchor="ctr"/>
          <a:lstStyle/>
          <a:p>
            <a:endParaRPr lang="en-US">
              <a:solidFill>
                <a:schemeClr val="bg1"/>
              </a:solidFill>
            </a:endParaRPr>
          </a:p>
        </p:txBody>
      </p:sp>
      <p:sp>
        <p:nvSpPr>
          <p:cNvPr id="12" name="Text Box 35"/>
          <p:cNvSpPr txBox="1">
            <a:spLocks noChangeArrowheads="1"/>
          </p:cNvSpPr>
          <p:nvPr/>
        </p:nvSpPr>
        <p:spPr bwMode="auto">
          <a:xfrm>
            <a:off x="2203518"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1965</a:t>
            </a:r>
          </a:p>
        </p:txBody>
      </p:sp>
      <p:sp>
        <p:nvSpPr>
          <p:cNvPr id="13" name="Text Box 36"/>
          <p:cNvSpPr txBox="1">
            <a:spLocks noChangeArrowheads="1"/>
          </p:cNvSpPr>
          <p:nvPr/>
        </p:nvSpPr>
        <p:spPr bwMode="auto">
          <a:xfrm>
            <a:off x="2964228"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1975</a:t>
            </a:r>
          </a:p>
        </p:txBody>
      </p:sp>
      <p:sp>
        <p:nvSpPr>
          <p:cNvPr id="14" name="Text Box 37"/>
          <p:cNvSpPr txBox="1">
            <a:spLocks noChangeArrowheads="1"/>
          </p:cNvSpPr>
          <p:nvPr/>
        </p:nvSpPr>
        <p:spPr bwMode="auto">
          <a:xfrm>
            <a:off x="3726574"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1985</a:t>
            </a:r>
          </a:p>
        </p:txBody>
      </p:sp>
      <p:sp>
        <p:nvSpPr>
          <p:cNvPr id="15" name="Text Box 38"/>
          <p:cNvSpPr txBox="1">
            <a:spLocks noChangeArrowheads="1"/>
          </p:cNvSpPr>
          <p:nvPr/>
        </p:nvSpPr>
        <p:spPr bwMode="auto">
          <a:xfrm>
            <a:off x="4488920"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1995</a:t>
            </a:r>
          </a:p>
        </p:txBody>
      </p:sp>
      <p:sp>
        <p:nvSpPr>
          <p:cNvPr id="16" name="Text Box 39"/>
          <p:cNvSpPr txBox="1">
            <a:spLocks noChangeArrowheads="1"/>
          </p:cNvSpPr>
          <p:nvPr/>
        </p:nvSpPr>
        <p:spPr bwMode="auto">
          <a:xfrm>
            <a:off x="5251266"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2005</a:t>
            </a:r>
          </a:p>
        </p:txBody>
      </p:sp>
      <p:sp>
        <p:nvSpPr>
          <p:cNvPr id="17" name="Text Box 40"/>
          <p:cNvSpPr txBox="1">
            <a:spLocks noChangeArrowheads="1"/>
          </p:cNvSpPr>
          <p:nvPr/>
        </p:nvSpPr>
        <p:spPr bwMode="auto">
          <a:xfrm>
            <a:off x="6013612"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2015</a:t>
            </a:r>
          </a:p>
        </p:txBody>
      </p:sp>
      <p:sp>
        <p:nvSpPr>
          <p:cNvPr id="18" name="Text Box 41"/>
          <p:cNvSpPr txBox="1">
            <a:spLocks noChangeArrowheads="1"/>
          </p:cNvSpPr>
          <p:nvPr/>
        </p:nvSpPr>
        <p:spPr bwMode="auto">
          <a:xfrm>
            <a:off x="6775958" y="5664993"/>
            <a:ext cx="480965" cy="278614"/>
          </a:xfrm>
          <a:prstGeom prst="rect">
            <a:avLst/>
          </a:prstGeom>
          <a:noFill/>
          <a:ln w="9525" algn="ctr">
            <a:noFill/>
            <a:miter lim="800000"/>
            <a:headEnd/>
            <a:tailEnd/>
          </a:ln>
        </p:spPr>
        <p:txBody>
          <a:bodyPr wrap="none">
            <a:spAutoFit/>
          </a:bodyPr>
          <a:lstStyle/>
          <a:p>
            <a:r>
              <a:rPr lang="en-US" sz="1400" b="1" dirty="0">
                <a:solidFill>
                  <a:schemeClr val="bg1"/>
                </a:solidFill>
              </a:rPr>
              <a:t>2025</a:t>
            </a:r>
          </a:p>
        </p:txBody>
      </p:sp>
      <p:sp>
        <p:nvSpPr>
          <p:cNvPr id="19" name="Text Box 42"/>
          <p:cNvSpPr txBox="1">
            <a:spLocks noChangeArrowheads="1"/>
          </p:cNvSpPr>
          <p:nvPr/>
        </p:nvSpPr>
        <p:spPr bwMode="auto">
          <a:xfrm>
            <a:off x="1403546" y="5414427"/>
            <a:ext cx="480965" cy="278614"/>
          </a:xfrm>
          <a:prstGeom prst="rect">
            <a:avLst/>
          </a:prstGeom>
          <a:noFill/>
          <a:ln w="9525" algn="ctr">
            <a:noFill/>
            <a:miter lim="800000"/>
            <a:headEnd/>
            <a:tailEnd/>
          </a:ln>
        </p:spPr>
        <p:txBody>
          <a:bodyPr wrap="none">
            <a:spAutoFit/>
          </a:bodyPr>
          <a:lstStyle/>
          <a:p>
            <a:pPr algn="r"/>
            <a:r>
              <a:rPr lang="en-US" sz="1400" b="1" dirty="0">
                <a:solidFill>
                  <a:schemeClr val="bg1"/>
                </a:solidFill>
              </a:rPr>
              <a:t>1500</a:t>
            </a:r>
          </a:p>
        </p:txBody>
      </p:sp>
      <p:sp>
        <p:nvSpPr>
          <p:cNvPr id="20" name="Text Box 43"/>
          <p:cNvSpPr txBox="1">
            <a:spLocks noChangeArrowheads="1"/>
          </p:cNvSpPr>
          <p:nvPr/>
        </p:nvSpPr>
        <p:spPr bwMode="auto">
          <a:xfrm>
            <a:off x="1403546" y="4922644"/>
            <a:ext cx="480965" cy="278614"/>
          </a:xfrm>
          <a:prstGeom prst="rect">
            <a:avLst/>
          </a:prstGeom>
          <a:noFill/>
          <a:ln w="9525" algn="ctr">
            <a:noFill/>
            <a:miter lim="800000"/>
            <a:headEnd/>
            <a:tailEnd/>
          </a:ln>
        </p:spPr>
        <p:txBody>
          <a:bodyPr wrap="none">
            <a:spAutoFit/>
          </a:bodyPr>
          <a:lstStyle/>
          <a:p>
            <a:pPr algn="r"/>
            <a:r>
              <a:rPr lang="en-US" sz="1400" b="1" dirty="0">
                <a:solidFill>
                  <a:schemeClr val="bg1"/>
                </a:solidFill>
              </a:rPr>
              <a:t>2000</a:t>
            </a:r>
          </a:p>
        </p:txBody>
      </p:sp>
      <p:sp>
        <p:nvSpPr>
          <p:cNvPr id="21" name="Text Box 44"/>
          <p:cNvSpPr txBox="1">
            <a:spLocks noChangeArrowheads="1"/>
          </p:cNvSpPr>
          <p:nvPr/>
        </p:nvSpPr>
        <p:spPr bwMode="auto">
          <a:xfrm>
            <a:off x="1403546" y="4234523"/>
            <a:ext cx="480965" cy="278614"/>
          </a:xfrm>
          <a:prstGeom prst="rect">
            <a:avLst/>
          </a:prstGeom>
          <a:noFill/>
          <a:ln w="9525" algn="ctr">
            <a:noFill/>
            <a:miter lim="800000"/>
            <a:headEnd/>
            <a:tailEnd/>
          </a:ln>
        </p:spPr>
        <p:txBody>
          <a:bodyPr wrap="none">
            <a:spAutoFit/>
          </a:bodyPr>
          <a:lstStyle/>
          <a:p>
            <a:pPr algn="r"/>
            <a:r>
              <a:rPr lang="en-US" sz="1400" b="1" dirty="0">
                <a:solidFill>
                  <a:schemeClr val="bg1"/>
                </a:solidFill>
              </a:rPr>
              <a:t>2500</a:t>
            </a:r>
          </a:p>
        </p:txBody>
      </p:sp>
      <p:sp>
        <p:nvSpPr>
          <p:cNvPr id="22" name="Text Box 45"/>
          <p:cNvSpPr txBox="1">
            <a:spLocks noChangeArrowheads="1"/>
          </p:cNvSpPr>
          <p:nvPr/>
        </p:nvSpPr>
        <p:spPr bwMode="auto">
          <a:xfrm>
            <a:off x="1403546" y="3546401"/>
            <a:ext cx="480965" cy="278614"/>
          </a:xfrm>
          <a:prstGeom prst="rect">
            <a:avLst/>
          </a:prstGeom>
          <a:noFill/>
          <a:ln w="9525" algn="ctr">
            <a:noFill/>
            <a:miter lim="800000"/>
            <a:headEnd/>
            <a:tailEnd/>
          </a:ln>
        </p:spPr>
        <p:txBody>
          <a:bodyPr wrap="none">
            <a:spAutoFit/>
          </a:bodyPr>
          <a:lstStyle/>
          <a:p>
            <a:pPr algn="r"/>
            <a:r>
              <a:rPr lang="en-US" sz="1400" b="1" dirty="0">
                <a:solidFill>
                  <a:schemeClr val="bg1"/>
                </a:solidFill>
              </a:rPr>
              <a:t>3000</a:t>
            </a:r>
          </a:p>
        </p:txBody>
      </p:sp>
      <p:sp>
        <p:nvSpPr>
          <p:cNvPr id="23" name="Text Box 46"/>
          <p:cNvSpPr txBox="1">
            <a:spLocks noChangeArrowheads="1"/>
          </p:cNvSpPr>
          <p:nvPr/>
        </p:nvSpPr>
        <p:spPr bwMode="auto">
          <a:xfrm>
            <a:off x="1403546" y="2856410"/>
            <a:ext cx="480965" cy="278614"/>
          </a:xfrm>
          <a:prstGeom prst="rect">
            <a:avLst/>
          </a:prstGeom>
          <a:noFill/>
          <a:ln w="9525" algn="ctr">
            <a:noFill/>
            <a:miter lim="800000"/>
            <a:headEnd/>
            <a:tailEnd/>
          </a:ln>
        </p:spPr>
        <p:txBody>
          <a:bodyPr wrap="none">
            <a:spAutoFit/>
          </a:bodyPr>
          <a:lstStyle/>
          <a:p>
            <a:pPr algn="r"/>
            <a:r>
              <a:rPr lang="en-US" sz="1400" b="1" dirty="0">
                <a:solidFill>
                  <a:schemeClr val="bg1"/>
                </a:solidFill>
              </a:rPr>
              <a:t>3500</a:t>
            </a:r>
          </a:p>
        </p:txBody>
      </p:sp>
      <p:sp>
        <p:nvSpPr>
          <p:cNvPr id="24" name="Text Box 47"/>
          <p:cNvSpPr txBox="1">
            <a:spLocks noChangeArrowheads="1"/>
          </p:cNvSpPr>
          <p:nvPr/>
        </p:nvSpPr>
        <p:spPr bwMode="auto">
          <a:xfrm>
            <a:off x="1403546" y="2168288"/>
            <a:ext cx="480965" cy="278614"/>
          </a:xfrm>
          <a:prstGeom prst="rect">
            <a:avLst/>
          </a:prstGeom>
          <a:noFill/>
          <a:ln w="9525" algn="ctr">
            <a:noFill/>
            <a:miter lim="800000"/>
            <a:headEnd/>
            <a:tailEnd/>
          </a:ln>
        </p:spPr>
        <p:txBody>
          <a:bodyPr wrap="none">
            <a:spAutoFit/>
          </a:bodyPr>
          <a:lstStyle/>
          <a:p>
            <a:pPr algn="r"/>
            <a:r>
              <a:rPr lang="en-US" sz="1400" b="1" dirty="0">
                <a:solidFill>
                  <a:schemeClr val="bg1"/>
                </a:solidFill>
              </a:rPr>
              <a:t>4000</a:t>
            </a:r>
          </a:p>
        </p:txBody>
      </p:sp>
      <p:sp>
        <p:nvSpPr>
          <p:cNvPr id="25" name="Text Box 49"/>
          <p:cNvSpPr txBox="1">
            <a:spLocks noChangeArrowheads="1"/>
          </p:cNvSpPr>
          <p:nvPr/>
        </p:nvSpPr>
        <p:spPr bwMode="auto">
          <a:xfrm>
            <a:off x="4272976" y="5969786"/>
            <a:ext cx="924304" cy="338554"/>
          </a:xfrm>
          <a:prstGeom prst="rect">
            <a:avLst/>
          </a:prstGeom>
          <a:noFill/>
          <a:ln w="9525" algn="ctr">
            <a:noFill/>
            <a:miter lim="800000"/>
            <a:headEnd/>
            <a:tailEnd/>
          </a:ln>
        </p:spPr>
        <p:txBody>
          <a:bodyPr>
            <a:spAutoFit/>
          </a:bodyPr>
          <a:lstStyle/>
          <a:p>
            <a:pPr algn="ctr"/>
            <a:r>
              <a:rPr lang="en-US" sz="1600" b="1" dirty="0">
                <a:solidFill>
                  <a:schemeClr val="bg1"/>
                </a:solidFill>
              </a:rPr>
              <a:t>Year</a:t>
            </a:r>
          </a:p>
        </p:txBody>
      </p:sp>
      <p:grpSp>
        <p:nvGrpSpPr>
          <p:cNvPr id="2" name="Group 54"/>
          <p:cNvGrpSpPr>
            <a:grpSpLocks/>
          </p:cNvGrpSpPr>
          <p:nvPr/>
        </p:nvGrpSpPr>
        <p:grpSpPr bwMode="auto">
          <a:xfrm>
            <a:off x="5830419" y="1295400"/>
            <a:ext cx="176681" cy="727389"/>
            <a:chOff x="4440" y="2988"/>
            <a:chExt cx="108" cy="389"/>
          </a:xfrm>
          <a:solidFill>
            <a:schemeClr val="tx1"/>
          </a:solidFill>
        </p:grpSpPr>
        <p:sp>
          <p:nvSpPr>
            <p:cNvPr id="33" name="Rectangle 20"/>
            <p:cNvSpPr>
              <a:spLocks noChangeArrowheads="1"/>
            </p:cNvSpPr>
            <p:nvPr/>
          </p:nvSpPr>
          <p:spPr bwMode="auto">
            <a:xfrm>
              <a:off x="4440" y="2988"/>
              <a:ext cx="106" cy="101"/>
            </a:xfrm>
            <a:prstGeom prst="rect">
              <a:avLst/>
            </a:prstGeom>
            <a:solidFill>
              <a:srgbClr val="F6691A"/>
            </a:solidFill>
            <a:ln w="9525" algn="ctr">
              <a:solidFill>
                <a:schemeClr val="bg1"/>
              </a:solidFill>
              <a:miter lim="800000"/>
              <a:headEnd/>
              <a:tailEnd/>
            </a:ln>
          </p:spPr>
          <p:txBody>
            <a:bodyPr wrap="none" anchor="ctr"/>
            <a:lstStyle/>
            <a:p>
              <a:endParaRPr lang="en-US" dirty="0">
                <a:solidFill>
                  <a:srgbClr val="FFCC00"/>
                </a:solidFill>
              </a:endParaRPr>
            </a:p>
          </p:txBody>
        </p:sp>
        <p:sp>
          <p:nvSpPr>
            <p:cNvPr id="34" name="Rectangle 21"/>
            <p:cNvSpPr>
              <a:spLocks noChangeArrowheads="1"/>
            </p:cNvSpPr>
            <p:nvPr/>
          </p:nvSpPr>
          <p:spPr bwMode="auto">
            <a:xfrm>
              <a:off x="4442" y="3132"/>
              <a:ext cx="106" cy="101"/>
            </a:xfrm>
            <a:prstGeom prst="rect">
              <a:avLst/>
            </a:prstGeom>
            <a:solidFill>
              <a:srgbClr val="FFFF00"/>
            </a:solidFill>
            <a:ln w="9525" algn="ctr">
              <a:solidFill>
                <a:schemeClr val="bg1"/>
              </a:solidFill>
              <a:miter lim="800000"/>
              <a:headEnd/>
              <a:tailEnd/>
            </a:ln>
          </p:spPr>
          <p:txBody>
            <a:bodyPr wrap="none" anchor="ctr"/>
            <a:lstStyle/>
            <a:p>
              <a:endParaRPr lang="en-US">
                <a:solidFill>
                  <a:schemeClr val="bg1"/>
                </a:solidFill>
              </a:endParaRPr>
            </a:p>
          </p:txBody>
        </p:sp>
        <p:sp>
          <p:nvSpPr>
            <p:cNvPr id="35" name="Rectangle 22"/>
            <p:cNvSpPr>
              <a:spLocks noChangeArrowheads="1"/>
            </p:cNvSpPr>
            <p:nvPr/>
          </p:nvSpPr>
          <p:spPr bwMode="auto">
            <a:xfrm>
              <a:off x="4442" y="3276"/>
              <a:ext cx="106" cy="101"/>
            </a:xfrm>
            <a:prstGeom prst="rect">
              <a:avLst/>
            </a:prstGeom>
            <a:solidFill>
              <a:srgbClr val="969696"/>
            </a:solidFill>
            <a:ln w="9525" algn="ctr">
              <a:solidFill>
                <a:schemeClr val="bg1"/>
              </a:solidFill>
              <a:miter lim="800000"/>
              <a:headEnd/>
              <a:tailEnd/>
            </a:ln>
          </p:spPr>
          <p:txBody>
            <a:bodyPr wrap="none" anchor="ctr"/>
            <a:lstStyle/>
            <a:p>
              <a:endParaRPr lang="en-US" dirty="0">
                <a:solidFill>
                  <a:srgbClr val="CCECFF"/>
                </a:solidFill>
              </a:endParaRPr>
            </a:p>
          </p:txBody>
        </p:sp>
      </p:grpSp>
      <p:sp>
        <p:nvSpPr>
          <p:cNvPr id="27" name="Line 55"/>
          <p:cNvSpPr>
            <a:spLocks noChangeShapeType="1"/>
          </p:cNvSpPr>
          <p:nvPr/>
        </p:nvSpPr>
        <p:spPr bwMode="auto">
          <a:xfrm>
            <a:off x="1851792" y="5061016"/>
            <a:ext cx="89976" cy="0"/>
          </a:xfrm>
          <a:prstGeom prst="line">
            <a:avLst/>
          </a:prstGeom>
          <a:solidFill>
            <a:schemeClr val="tx1"/>
          </a:solidFill>
          <a:ln w="9525">
            <a:solidFill>
              <a:schemeClr val="bg1"/>
            </a:solidFill>
            <a:round/>
            <a:headEnd/>
            <a:tailEnd/>
          </a:ln>
        </p:spPr>
        <p:txBody>
          <a:bodyPr anchor="ctr"/>
          <a:lstStyle/>
          <a:p>
            <a:endParaRPr lang="en-US">
              <a:solidFill>
                <a:schemeClr val="bg1"/>
              </a:solidFill>
            </a:endParaRPr>
          </a:p>
        </p:txBody>
      </p:sp>
      <p:sp>
        <p:nvSpPr>
          <p:cNvPr id="28" name="Line 56"/>
          <p:cNvSpPr>
            <a:spLocks noChangeShapeType="1"/>
          </p:cNvSpPr>
          <p:nvPr/>
        </p:nvSpPr>
        <p:spPr bwMode="auto">
          <a:xfrm>
            <a:off x="1856700" y="4387854"/>
            <a:ext cx="89976" cy="0"/>
          </a:xfrm>
          <a:prstGeom prst="line">
            <a:avLst/>
          </a:prstGeom>
          <a:solidFill>
            <a:schemeClr val="tx1"/>
          </a:solidFill>
          <a:ln w="9525">
            <a:solidFill>
              <a:schemeClr val="bg1"/>
            </a:solidFill>
            <a:round/>
            <a:headEnd/>
            <a:tailEnd/>
          </a:ln>
        </p:spPr>
        <p:txBody>
          <a:bodyPr anchor="ctr"/>
          <a:lstStyle/>
          <a:p>
            <a:endParaRPr lang="en-US">
              <a:solidFill>
                <a:schemeClr val="bg1"/>
              </a:solidFill>
            </a:endParaRPr>
          </a:p>
        </p:txBody>
      </p:sp>
      <p:sp>
        <p:nvSpPr>
          <p:cNvPr id="29" name="Line 57"/>
          <p:cNvSpPr>
            <a:spLocks noChangeShapeType="1"/>
          </p:cNvSpPr>
          <p:nvPr/>
        </p:nvSpPr>
        <p:spPr bwMode="auto">
          <a:xfrm>
            <a:off x="1856700" y="3692253"/>
            <a:ext cx="89976" cy="0"/>
          </a:xfrm>
          <a:prstGeom prst="line">
            <a:avLst/>
          </a:prstGeom>
          <a:solidFill>
            <a:schemeClr val="tx1"/>
          </a:solidFill>
          <a:ln w="9525">
            <a:solidFill>
              <a:schemeClr val="bg1"/>
            </a:solidFill>
            <a:round/>
            <a:headEnd/>
            <a:tailEnd/>
          </a:ln>
        </p:spPr>
        <p:txBody>
          <a:bodyPr anchor="ctr"/>
          <a:lstStyle/>
          <a:p>
            <a:endParaRPr lang="en-US">
              <a:solidFill>
                <a:schemeClr val="bg1"/>
              </a:solidFill>
            </a:endParaRPr>
          </a:p>
        </p:txBody>
      </p:sp>
      <p:sp>
        <p:nvSpPr>
          <p:cNvPr id="30" name="Line 58"/>
          <p:cNvSpPr>
            <a:spLocks noChangeShapeType="1"/>
          </p:cNvSpPr>
          <p:nvPr/>
        </p:nvSpPr>
        <p:spPr bwMode="auto">
          <a:xfrm flipH="1" flipV="1">
            <a:off x="1855064" y="2987302"/>
            <a:ext cx="89976" cy="0"/>
          </a:xfrm>
          <a:prstGeom prst="line">
            <a:avLst/>
          </a:prstGeom>
          <a:solidFill>
            <a:schemeClr val="tx1"/>
          </a:solidFill>
          <a:ln w="9525">
            <a:solidFill>
              <a:schemeClr val="bg1"/>
            </a:solidFill>
            <a:round/>
            <a:headEnd/>
            <a:tailEnd/>
          </a:ln>
        </p:spPr>
        <p:txBody>
          <a:bodyPr anchor="ctr"/>
          <a:lstStyle/>
          <a:p>
            <a:endParaRPr lang="en-US">
              <a:solidFill>
                <a:schemeClr val="bg1"/>
              </a:solidFill>
            </a:endParaRPr>
          </a:p>
        </p:txBody>
      </p:sp>
      <p:sp>
        <p:nvSpPr>
          <p:cNvPr id="31" name="Line 59"/>
          <p:cNvSpPr>
            <a:spLocks noChangeShapeType="1"/>
          </p:cNvSpPr>
          <p:nvPr/>
        </p:nvSpPr>
        <p:spPr bwMode="auto">
          <a:xfrm>
            <a:off x="1851792" y="2301051"/>
            <a:ext cx="89976" cy="0"/>
          </a:xfrm>
          <a:prstGeom prst="line">
            <a:avLst/>
          </a:prstGeom>
          <a:solidFill>
            <a:schemeClr val="tx1"/>
          </a:solidFill>
          <a:ln w="9525">
            <a:solidFill>
              <a:schemeClr val="bg1"/>
            </a:solidFill>
            <a:round/>
            <a:headEnd/>
            <a:tailEnd/>
          </a:ln>
        </p:spPr>
        <p:txBody>
          <a:bodyPr anchor="ctr"/>
          <a:lstStyle/>
          <a:p>
            <a:endParaRPr lang="en-US">
              <a:solidFill>
                <a:schemeClr val="bg1"/>
              </a:solidFill>
            </a:endParaRPr>
          </a:p>
        </p:txBody>
      </p:sp>
      <p:sp>
        <p:nvSpPr>
          <p:cNvPr id="36" name="Rectangle 40"/>
          <p:cNvSpPr>
            <a:spLocks noGrp="1" noChangeArrowheads="1"/>
          </p:cNvSpPr>
          <p:nvPr>
            <p:ph type="title"/>
          </p:nvPr>
        </p:nvSpPr>
        <p:spPr>
          <a:xfrm>
            <a:off x="457200" y="153988"/>
            <a:ext cx="7315200" cy="1143000"/>
          </a:xfrm>
        </p:spPr>
        <p:txBody>
          <a:bodyPr>
            <a:noAutofit/>
          </a:bodyPr>
          <a:lstStyle/>
          <a:p>
            <a:r>
              <a:rPr lang="en-US" sz="3200" dirty="0" smtClean="0">
                <a:ea typeface="Verdana" pitchFamily="34" charset="0"/>
                <a:cs typeface="Verdana" pitchFamily="34" charset="0"/>
              </a:rPr>
              <a:t>Lifestyle Changes: Food Consumption Increases Worldwide</a:t>
            </a:r>
          </a:p>
        </p:txBody>
      </p:sp>
      <p:sp>
        <p:nvSpPr>
          <p:cNvPr id="38" name="Text Box 11"/>
          <p:cNvSpPr txBox="1">
            <a:spLocks noChangeArrowheads="1"/>
          </p:cNvSpPr>
          <p:nvPr>
            <p:custDataLst>
              <p:tags r:id="rId1"/>
            </p:custDataLst>
          </p:nvPr>
        </p:nvSpPr>
        <p:spPr bwMode="auto">
          <a:xfrm>
            <a:off x="1536700" y="6327648"/>
            <a:ext cx="7315200" cy="457200"/>
          </a:xfrm>
          <a:prstGeom prst="rect">
            <a:avLst/>
          </a:prstGeom>
          <a:noFill/>
          <a:ln w="9525">
            <a:noFill/>
            <a:miter lim="800000"/>
            <a:headEnd/>
            <a:tailEnd/>
          </a:ln>
        </p:spPr>
        <p:txBody>
          <a:bodyPr/>
          <a:lstStyle/>
          <a:p>
            <a:pPr algn="r">
              <a:buClr>
                <a:srgbClr val="3F3F3F"/>
              </a:buClr>
              <a:buSzPct val="100000"/>
            </a:pPr>
            <a:r>
              <a:rPr lang="en-US" sz="1400" dirty="0">
                <a:solidFill>
                  <a:schemeClr val="bg1"/>
                </a:solidFill>
                <a:latin typeface="Arial Narrow" pitchFamily="34" charset="0"/>
                <a:ea typeface="Times New Roman" pitchFamily="18" charset="0"/>
                <a:cs typeface="Arial" pitchFamily="34" charset="0"/>
              </a:rPr>
              <a:t>WHO. Available at: http://www.fao.org/docrep/005/AC911E/AC911E00.HTM. Accessed March 3, 2009</a:t>
            </a:r>
            <a:r>
              <a:rPr lang="en-US" sz="900" dirty="0" smtClean="0">
                <a:solidFill>
                  <a:schemeClr val="bg1"/>
                </a:solidFill>
                <a:ea typeface="Times New Roman" pitchFamily="18" charset="0"/>
                <a:cs typeface="Arial" pitchFamily="34" charset="0"/>
              </a:rPr>
              <a:t>.</a:t>
            </a:r>
            <a:endParaRPr lang="en-US" sz="900" dirty="0">
              <a:solidFill>
                <a:schemeClr val="bg1"/>
              </a:solidFill>
              <a:ea typeface="Times New Roman" pitchFamily="18" charset="0"/>
              <a:cs typeface="Arial" pitchFamily="34" charset="0"/>
            </a:endParaRPr>
          </a:p>
        </p:txBody>
      </p:sp>
      <p:sp>
        <p:nvSpPr>
          <p:cNvPr id="79" name="TextBox 78"/>
          <p:cNvSpPr txBox="1"/>
          <p:nvPr/>
        </p:nvSpPr>
        <p:spPr>
          <a:xfrm>
            <a:off x="6007100" y="1295400"/>
            <a:ext cx="2209800" cy="762000"/>
          </a:xfrm>
          <a:prstGeom prst="rect">
            <a:avLst/>
          </a:prstGeom>
          <a:noFill/>
        </p:spPr>
        <p:txBody>
          <a:bodyPr wrap="square" rtlCol="0">
            <a:spAutoFit/>
          </a:bodyPr>
          <a:lstStyle/>
          <a:p>
            <a:pPr>
              <a:spcBef>
                <a:spcPts val="95"/>
              </a:spcBef>
            </a:pPr>
            <a:r>
              <a:rPr lang="en-US" sz="1400" dirty="0" err="1" smtClean="0">
                <a:solidFill>
                  <a:schemeClr val="bg1"/>
                </a:solidFill>
              </a:rPr>
              <a:t>Industrialised</a:t>
            </a:r>
            <a:r>
              <a:rPr lang="en-US" sz="1400" dirty="0" smtClean="0">
                <a:solidFill>
                  <a:schemeClr val="bg1"/>
                </a:solidFill>
              </a:rPr>
              <a:t> countries</a:t>
            </a:r>
          </a:p>
          <a:p>
            <a:pPr>
              <a:spcBef>
                <a:spcPts val="95"/>
              </a:spcBef>
            </a:pPr>
            <a:r>
              <a:rPr lang="en-US" sz="1400" dirty="0" smtClean="0">
                <a:solidFill>
                  <a:schemeClr val="bg1"/>
                </a:solidFill>
              </a:rPr>
              <a:t>World</a:t>
            </a:r>
          </a:p>
          <a:p>
            <a:pPr>
              <a:spcBef>
                <a:spcPts val="95"/>
              </a:spcBef>
            </a:pPr>
            <a:r>
              <a:rPr lang="en-US" sz="1400" dirty="0" smtClean="0">
                <a:solidFill>
                  <a:schemeClr val="bg1"/>
                </a:solidFill>
              </a:rPr>
              <a:t>Developing countries</a:t>
            </a:r>
            <a:endParaRPr lang="en-US" sz="1400" dirty="0">
              <a:solidFill>
                <a:schemeClr val="bg1"/>
              </a:solidFill>
            </a:endParaRPr>
          </a:p>
        </p:txBody>
      </p:sp>
      <p:sp>
        <p:nvSpPr>
          <p:cNvPr id="42" name="Line 55"/>
          <p:cNvSpPr>
            <a:spLocks noChangeShapeType="1"/>
          </p:cNvSpPr>
          <p:nvPr/>
        </p:nvSpPr>
        <p:spPr bwMode="auto">
          <a:xfrm>
            <a:off x="1867032" y="5594417"/>
            <a:ext cx="89976" cy="0"/>
          </a:xfrm>
          <a:prstGeom prst="line">
            <a:avLst/>
          </a:prstGeom>
          <a:solidFill>
            <a:schemeClr val="tx1"/>
          </a:solidFill>
          <a:ln w="9525">
            <a:solidFill>
              <a:schemeClr val="bg1"/>
            </a:solidFill>
            <a:round/>
            <a:headEnd/>
            <a:tailEnd/>
          </a:ln>
        </p:spPr>
        <p:txBody>
          <a:bodyPr anchor="ctr"/>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2"/>
          <p:cNvSpPr>
            <a:spLocks noChangeArrowheads="1"/>
          </p:cNvSpPr>
          <p:nvPr/>
        </p:nvSpPr>
        <p:spPr bwMode="auto">
          <a:xfrm>
            <a:off x="5274945" y="2087562"/>
            <a:ext cx="3352800" cy="2714625"/>
          </a:xfrm>
          <a:prstGeom prst="rect">
            <a:avLst/>
          </a:prstGeom>
          <a:noFill/>
          <a:ln w="9525" algn="ctr">
            <a:solidFill>
              <a:schemeClr val="bg1"/>
            </a:solidFill>
            <a:miter lim="800000"/>
            <a:headEnd/>
            <a:tailEnd/>
          </a:ln>
        </p:spPr>
        <p:txBody>
          <a:bodyPr wrap="none" anchor="ctr"/>
          <a:lstStyle/>
          <a:p>
            <a:endParaRPr lang="en-US"/>
          </a:p>
        </p:txBody>
      </p:sp>
      <p:sp>
        <p:nvSpPr>
          <p:cNvPr id="18435" name="Rectangle 61"/>
          <p:cNvSpPr>
            <a:spLocks noChangeArrowheads="1"/>
          </p:cNvSpPr>
          <p:nvPr/>
        </p:nvSpPr>
        <p:spPr bwMode="auto">
          <a:xfrm>
            <a:off x="838200" y="2105025"/>
            <a:ext cx="3362325" cy="2771775"/>
          </a:xfrm>
          <a:prstGeom prst="rect">
            <a:avLst/>
          </a:prstGeom>
          <a:noFill/>
          <a:ln w="9525" algn="ctr">
            <a:solidFill>
              <a:schemeClr val="bg1"/>
            </a:solidFill>
            <a:miter lim="800000"/>
            <a:headEnd/>
            <a:tailEnd/>
          </a:ln>
        </p:spPr>
        <p:txBody>
          <a:bodyPr wrap="none" anchor="ctr"/>
          <a:lstStyle/>
          <a:p>
            <a:endParaRPr lang="en-US"/>
          </a:p>
        </p:txBody>
      </p:sp>
      <p:sp>
        <p:nvSpPr>
          <p:cNvPr id="18495" name="Rectangle 63"/>
          <p:cNvSpPr>
            <a:spLocks noGrp="1" noChangeArrowheads="1"/>
          </p:cNvSpPr>
          <p:nvPr>
            <p:ph type="title" idx="4294967295"/>
          </p:nvPr>
        </p:nvSpPr>
        <p:spPr>
          <a:xfrm>
            <a:off x="457200" y="180848"/>
            <a:ext cx="7496176" cy="1143000"/>
          </a:xfrm>
        </p:spPr>
        <p:txBody>
          <a:bodyPr>
            <a:normAutofit fontScale="90000"/>
          </a:bodyPr>
          <a:lstStyle/>
          <a:p>
            <a:r>
              <a:rPr lang="en-US" sz="2800" dirty="0" smtClean="0">
                <a:ea typeface="Verdana" pitchFamily="34" charset="0"/>
                <a:cs typeface="Verdana" pitchFamily="34" charset="0"/>
              </a:rPr>
              <a:t>An Increase in BMI and Decrease in Physical Activity Increases the Risk of Diabetes*</a:t>
            </a:r>
          </a:p>
        </p:txBody>
      </p:sp>
      <p:sp>
        <p:nvSpPr>
          <p:cNvPr id="18438" name="Text Box 3"/>
          <p:cNvSpPr txBox="1">
            <a:spLocks noChangeArrowheads="1"/>
          </p:cNvSpPr>
          <p:nvPr>
            <p:custDataLst>
              <p:tags r:id="rId1"/>
            </p:custDataLst>
          </p:nvPr>
        </p:nvSpPr>
        <p:spPr bwMode="auto">
          <a:xfrm>
            <a:off x="4267201" y="6327648"/>
            <a:ext cx="4645152" cy="457200"/>
          </a:xfrm>
          <a:prstGeom prst="rect">
            <a:avLst/>
          </a:prstGeom>
          <a:noFill/>
          <a:ln w="9525">
            <a:noFill/>
            <a:miter lim="800000"/>
            <a:headEnd/>
            <a:tailEnd/>
          </a:ln>
        </p:spPr>
        <p:txBody>
          <a:bodyPr anchor="ctr" anchorCtr="0"/>
          <a:lstStyle/>
          <a:p>
            <a:pPr algn="r">
              <a:spcBef>
                <a:spcPct val="30000"/>
              </a:spcBef>
              <a:buClr>
                <a:srgbClr val="3F3F3F"/>
              </a:buClr>
              <a:buSzPct val="100000"/>
            </a:pPr>
            <a:r>
              <a:rPr lang="en-US" sz="1400" dirty="0" err="1" smtClean="0">
                <a:solidFill>
                  <a:schemeClr val="bg1"/>
                </a:solidFill>
                <a:latin typeface="Arial Narrow" pitchFamily="34" charset="0"/>
                <a:ea typeface="Times New Roman" pitchFamily="18" charset="0"/>
                <a:cs typeface="Arial" pitchFamily="34" charset="0"/>
              </a:rPr>
              <a:t>Hu</a:t>
            </a:r>
            <a:r>
              <a:rPr lang="en-US" sz="1400" dirty="0" smtClean="0">
                <a:solidFill>
                  <a:schemeClr val="bg1"/>
                </a:solidFill>
                <a:latin typeface="Arial Narrow" pitchFamily="34" charset="0"/>
                <a:ea typeface="Times New Roman" pitchFamily="18" charset="0"/>
                <a:cs typeface="Arial" pitchFamily="34" charset="0"/>
              </a:rPr>
              <a:t> et </a:t>
            </a:r>
            <a:r>
              <a:rPr lang="en-US" sz="1400" dirty="0">
                <a:solidFill>
                  <a:schemeClr val="bg1"/>
                </a:solidFill>
                <a:latin typeface="Arial Narrow" pitchFamily="34" charset="0"/>
                <a:ea typeface="Times New Roman" pitchFamily="18" charset="0"/>
                <a:cs typeface="Arial" pitchFamily="34" charset="0"/>
              </a:rPr>
              <a:t>al. </a:t>
            </a:r>
            <a:r>
              <a:rPr lang="en-US" sz="1400" i="1" dirty="0">
                <a:solidFill>
                  <a:schemeClr val="bg1"/>
                </a:solidFill>
                <a:latin typeface="Arial Narrow" pitchFamily="34" charset="0"/>
                <a:ea typeface="Times New Roman" pitchFamily="18" charset="0"/>
                <a:cs typeface="Arial" pitchFamily="34" charset="0"/>
              </a:rPr>
              <a:t>N </a:t>
            </a:r>
            <a:r>
              <a:rPr lang="en-US" sz="1400" i="1" dirty="0" err="1">
                <a:solidFill>
                  <a:schemeClr val="bg1"/>
                </a:solidFill>
                <a:latin typeface="Arial Narrow" pitchFamily="34" charset="0"/>
                <a:ea typeface="Times New Roman" pitchFamily="18" charset="0"/>
                <a:cs typeface="Arial" pitchFamily="34" charset="0"/>
              </a:rPr>
              <a:t>Engl</a:t>
            </a:r>
            <a:r>
              <a:rPr lang="en-US" sz="1400" i="1" dirty="0">
                <a:solidFill>
                  <a:schemeClr val="bg1"/>
                </a:solidFill>
                <a:latin typeface="Arial Narrow" pitchFamily="34" charset="0"/>
                <a:ea typeface="Times New Roman" pitchFamily="18" charset="0"/>
                <a:cs typeface="Arial" pitchFamily="34" charset="0"/>
              </a:rPr>
              <a:t> J </a:t>
            </a:r>
            <a:r>
              <a:rPr lang="en-US" sz="1400" i="1" dirty="0" smtClean="0">
                <a:solidFill>
                  <a:schemeClr val="bg1"/>
                </a:solidFill>
                <a:latin typeface="Arial Narrow" pitchFamily="34" charset="0"/>
                <a:ea typeface="Times New Roman" pitchFamily="18" charset="0"/>
                <a:cs typeface="Arial" pitchFamily="34" charset="0"/>
              </a:rPr>
              <a:t>Med</a:t>
            </a:r>
            <a:r>
              <a:rPr lang="en-US" sz="1400" dirty="0" smtClean="0">
                <a:solidFill>
                  <a:schemeClr val="bg1"/>
                </a:solidFill>
                <a:latin typeface="Arial Narrow" pitchFamily="34" charset="0"/>
                <a:ea typeface="Times New Roman" pitchFamily="18" charset="0"/>
                <a:cs typeface="Arial" pitchFamily="34" charset="0"/>
              </a:rPr>
              <a:t> 2001;345(11):790-797.</a:t>
            </a:r>
            <a:r>
              <a:rPr lang="en-US" sz="1400" dirty="0" smtClean="0">
                <a:solidFill>
                  <a:schemeClr val="bg1"/>
                </a:solidFill>
                <a:latin typeface="Arial Narrow" pitchFamily="34" charset="0"/>
                <a:cs typeface="Arial" pitchFamily="34" charset="0"/>
              </a:rPr>
              <a:t> </a:t>
            </a:r>
            <a:endParaRPr lang="en-US" sz="1400" dirty="0">
              <a:solidFill>
                <a:schemeClr val="bg1"/>
              </a:solidFill>
              <a:latin typeface="Arial Narrow" pitchFamily="34" charset="0"/>
              <a:cs typeface="Arial" pitchFamily="34" charset="0"/>
            </a:endParaRPr>
          </a:p>
        </p:txBody>
      </p:sp>
      <p:grpSp>
        <p:nvGrpSpPr>
          <p:cNvPr id="2" name="Group 4"/>
          <p:cNvGrpSpPr>
            <a:grpSpLocks/>
          </p:cNvGrpSpPr>
          <p:nvPr/>
        </p:nvGrpSpPr>
        <p:grpSpPr bwMode="auto">
          <a:xfrm>
            <a:off x="5219699" y="1395417"/>
            <a:ext cx="2971799" cy="523876"/>
            <a:chOff x="3378" y="879"/>
            <a:chExt cx="1872" cy="330"/>
          </a:xfrm>
        </p:grpSpPr>
        <p:sp>
          <p:nvSpPr>
            <p:cNvPr id="18491" name="Text Box 5"/>
            <p:cNvSpPr txBox="1">
              <a:spLocks noChangeArrowheads="1"/>
            </p:cNvSpPr>
            <p:nvPr/>
          </p:nvSpPr>
          <p:spPr bwMode="auto">
            <a:xfrm>
              <a:off x="3522" y="879"/>
              <a:ext cx="1728" cy="330"/>
            </a:xfrm>
            <a:prstGeom prst="rect">
              <a:avLst/>
            </a:prstGeom>
            <a:noFill/>
            <a:ln w="9525">
              <a:noFill/>
              <a:miter lim="800000"/>
              <a:headEnd/>
              <a:tailEnd/>
            </a:ln>
          </p:spPr>
          <p:txBody>
            <a:bodyPr wrap="square">
              <a:spAutoFit/>
            </a:bodyPr>
            <a:lstStyle/>
            <a:p>
              <a:pPr>
                <a:lnSpc>
                  <a:spcPct val="75000"/>
                </a:lnSpc>
                <a:spcBef>
                  <a:spcPct val="50000"/>
                </a:spcBef>
              </a:pPr>
              <a:r>
                <a:rPr lang="en-US" sz="1400" b="1" dirty="0">
                  <a:solidFill>
                    <a:schemeClr val="bg1"/>
                  </a:solidFill>
                  <a:cs typeface="Arial" pitchFamily="34" charset="0"/>
                </a:rPr>
                <a:t>No significantly increased risk</a:t>
              </a:r>
            </a:p>
            <a:p>
              <a:pPr>
                <a:lnSpc>
                  <a:spcPct val="75000"/>
                </a:lnSpc>
                <a:spcBef>
                  <a:spcPct val="50000"/>
                </a:spcBef>
              </a:pPr>
              <a:r>
                <a:rPr lang="en-US" sz="1400" b="1" dirty="0">
                  <a:solidFill>
                    <a:schemeClr val="bg1"/>
                  </a:solidFill>
                  <a:cs typeface="Arial" pitchFamily="34" charset="0"/>
                </a:rPr>
                <a:t>Significantly</a:t>
              </a:r>
              <a:r>
                <a:rPr lang="en-US" sz="1200" b="1" dirty="0">
                  <a:solidFill>
                    <a:schemeClr val="bg1"/>
                  </a:solidFill>
                  <a:cs typeface="Arial" pitchFamily="34" charset="0"/>
                </a:rPr>
                <a:t> </a:t>
              </a:r>
              <a:r>
                <a:rPr lang="en-US" sz="1400" b="1" dirty="0">
                  <a:solidFill>
                    <a:schemeClr val="bg1"/>
                  </a:solidFill>
                  <a:cs typeface="Arial" pitchFamily="34" charset="0"/>
                </a:rPr>
                <a:t>increased risk</a:t>
              </a:r>
            </a:p>
          </p:txBody>
        </p:sp>
        <p:sp>
          <p:nvSpPr>
            <p:cNvPr id="18492" name="Rectangle 6"/>
            <p:cNvSpPr>
              <a:spLocks noChangeArrowheads="1"/>
            </p:cNvSpPr>
            <p:nvPr/>
          </p:nvSpPr>
          <p:spPr bwMode="auto">
            <a:xfrm>
              <a:off x="3378" y="884"/>
              <a:ext cx="121" cy="110"/>
            </a:xfrm>
            <a:prstGeom prst="rect">
              <a:avLst/>
            </a:prstGeom>
            <a:solidFill>
              <a:srgbClr val="969696"/>
            </a:solidFill>
            <a:ln w="9525">
              <a:solidFill>
                <a:schemeClr val="bg1"/>
              </a:solidFill>
              <a:miter lim="800000"/>
              <a:headEnd/>
              <a:tailEnd/>
            </a:ln>
          </p:spPr>
          <p:txBody>
            <a:bodyPr wrap="none" anchor="ctr"/>
            <a:lstStyle/>
            <a:p>
              <a:endParaRPr lang="en-US"/>
            </a:p>
          </p:txBody>
        </p:sp>
        <p:sp>
          <p:nvSpPr>
            <p:cNvPr id="18493" name="Rectangle 7"/>
            <p:cNvSpPr>
              <a:spLocks noChangeArrowheads="1"/>
            </p:cNvSpPr>
            <p:nvPr/>
          </p:nvSpPr>
          <p:spPr bwMode="auto">
            <a:xfrm>
              <a:off x="3378" y="1041"/>
              <a:ext cx="121" cy="110"/>
            </a:xfrm>
            <a:prstGeom prst="rect">
              <a:avLst/>
            </a:prstGeom>
            <a:solidFill>
              <a:srgbClr val="990000"/>
            </a:solidFill>
            <a:ln w="9525">
              <a:solidFill>
                <a:schemeClr val="bg1"/>
              </a:solidFill>
              <a:miter lim="800000"/>
              <a:headEnd/>
              <a:tailEnd/>
            </a:ln>
          </p:spPr>
          <p:txBody>
            <a:bodyPr wrap="none" anchor="ctr"/>
            <a:lstStyle/>
            <a:p>
              <a:endParaRPr lang="en-US">
                <a:cs typeface="Arial" pitchFamily="34" charset="0"/>
              </a:endParaRPr>
            </a:p>
          </p:txBody>
        </p:sp>
      </p:grpSp>
      <p:grpSp>
        <p:nvGrpSpPr>
          <p:cNvPr id="3" name="Group 8"/>
          <p:cNvGrpSpPr>
            <a:grpSpLocks/>
          </p:cNvGrpSpPr>
          <p:nvPr/>
        </p:nvGrpSpPr>
        <p:grpSpPr bwMode="auto">
          <a:xfrm>
            <a:off x="195263" y="2097088"/>
            <a:ext cx="4071938" cy="3605214"/>
            <a:chOff x="123" y="1417"/>
            <a:chExt cx="2565" cy="2271"/>
          </a:xfrm>
        </p:grpSpPr>
        <p:sp>
          <p:nvSpPr>
            <p:cNvPr id="18467" name="Rectangle 9"/>
            <p:cNvSpPr>
              <a:spLocks noChangeArrowheads="1"/>
            </p:cNvSpPr>
            <p:nvPr/>
          </p:nvSpPr>
          <p:spPr bwMode="auto">
            <a:xfrm>
              <a:off x="547" y="1417"/>
              <a:ext cx="2097" cy="1716"/>
            </a:xfrm>
            <a:prstGeom prst="rect">
              <a:avLst/>
            </a:prstGeom>
            <a:noFill/>
            <a:ln w="9525" algn="ctr">
              <a:noFill/>
              <a:miter lim="800000"/>
              <a:headEnd/>
              <a:tailEnd/>
            </a:ln>
          </p:spPr>
          <p:txBody>
            <a:bodyPr wrap="none" anchor="ctr"/>
            <a:lstStyle/>
            <a:p>
              <a:endParaRPr lang="en-US">
                <a:solidFill>
                  <a:schemeClr val="bg1"/>
                </a:solidFill>
                <a:cs typeface="Arial" pitchFamily="34" charset="0"/>
              </a:endParaRPr>
            </a:p>
          </p:txBody>
        </p:sp>
        <p:sp>
          <p:nvSpPr>
            <p:cNvPr id="18468" name="Text Box 10"/>
            <p:cNvSpPr txBox="1">
              <a:spLocks noChangeArrowheads="1"/>
            </p:cNvSpPr>
            <p:nvPr/>
          </p:nvSpPr>
          <p:spPr bwMode="auto">
            <a:xfrm>
              <a:off x="330" y="1711"/>
              <a:ext cx="240"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30</a:t>
              </a:r>
            </a:p>
          </p:txBody>
        </p:sp>
        <p:sp>
          <p:nvSpPr>
            <p:cNvPr id="18469" name="Text Box 11"/>
            <p:cNvSpPr txBox="1">
              <a:spLocks noChangeArrowheads="1"/>
            </p:cNvSpPr>
            <p:nvPr/>
          </p:nvSpPr>
          <p:spPr bwMode="auto">
            <a:xfrm>
              <a:off x="579" y="3168"/>
              <a:ext cx="384" cy="214"/>
            </a:xfrm>
            <a:prstGeom prst="rect">
              <a:avLst/>
            </a:prstGeom>
            <a:noFill/>
            <a:ln w="9525">
              <a:noFill/>
              <a:miter lim="800000"/>
              <a:headEnd/>
              <a:tailEnd/>
            </a:ln>
          </p:spPr>
          <p:txBody>
            <a:bodyPr wrap="square">
              <a:spAutoFit/>
            </a:bodyPr>
            <a:lstStyle/>
            <a:p>
              <a:pPr algn="ctr">
                <a:lnSpc>
                  <a:spcPct val="115000"/>
                </a:lnSpc>
              </a:pP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23</a:t>
              </a:r>
            </a:p>
          </p:txBody>
        </p:sp>
        <p:sp>
          <p:nvSpPr>
            <p:cNvPr id="18470" name="Text Box 12"/>
            <p:cNvSpPr txBox="1">
              <a:spLocks noChangeArrowheads="1"/>
            </p:cNvSpPr>
            <p:nvPr/>
          </p:nvSpPr>
          <p:spPr bwMode="auto">
            <a:xfrm>
              <a:off x="933" y="3216"/>
              <a:ext cx="480" cy="271"/>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cs typeface="Arial" pitchFamily="34" charset="0"/>
                </a:rPr>
                <a:t>23.0-</a:t>
              </a:r>
            </a:p>
            <a:p>
              <a:pPr algn="ctr"/>
              <a:r>
                <a:rPr lang="en-US" sz="1400" b="1" dirty="0">
                  <a:solidFill>
                    <a:schemeClr val="bg1"/>
                  </a:solidFill>
                  <a:cs typeface="Arial" pitchFamily="34" charset="0"/>
                </a:rPr>
                <a:t>24.9</a:t>
              </a:r>
            </a:p>
          </p:txBody>
        </p:sp>
        <p:sp>
          <p:nvSpPr>
            <p:cNvPr id="18471" name="Text Box 13"/>
            <p:cNvSpPr txBox="1">
              <a:spLocks noChangeArrowheads="1"/>
            </p:cNvSpPr>
            <p:nvPr/>
          </p:nvSpPr>
          <p:spPr bwMode="auto">
            <a:xfrm>
              <a:off x="1357" y="3216"/>
              <a:ext cx="432" cy="271"/>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cs typeface="Arial" pitchFamily="34" charset="0"/>
                </a:rPr>
                <a:t>25.0-</a:t>
              </a:r>
            </a:p>
            <a:p>
              <a:pPr algn="ctr"/>
              <a:r>
                <a:rPr lang="en-US" sz="1400" b="1" dirty="0">
                  <a:solidFill>
                    <a:schemeClr val="bg1"/>
                  </a:solidFill>
                  <a:cs typeface="Arial" pitchFamily="34" charset="0"/>
                </a:rPr>
                <a:t>29.9</a:t>
              </a:r>
            </a:p>
          </p:txBody>
        </p:sp>
        <p:sp>
          <p:nvSpPr>
            <p:cNvPr id="18472" name="Text Box 14"/>
            <p:cNvSpPr txBox="1">
              <a:spLocks noChangeArrowheads="1"/>
            </p:cNvSpPr>
            <p:nvPr/>
          </p:nvSpPr>
          <p:spPr bwMode="auto">
            <a:xfrm>
              <a:off x="1741" y="3216"/>
              <a:ext cx="480" cy="271"/>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cs typeface="Arial" pitchFamily="34" charset="0"/>
                </a:rPr>
                <a:t>30.0-</a:t>
              </a:r>
            </a:p>
            <a:p>
              <a:pPr algn="ctr"/>
              <a:r>
                <a:rPr lang="en-US" sz="1400" b="1" dirty="0">
                  <a:solidFill>
                    <a:schemeClr val="bg1"/>
                  </a:solidFill>
                  <a:cs typeface="Arial" pitchFamily="34" charset="0"/>
                </a:rPr>
                <a:t>34.9</a:t>
              </a:r>
            </a:p>
          </p:txBody>
        </p:sp>
        <p:sp>
          <p:nvSpPr>
            <p:cNvPr id="18473" name="Text Box 15"/>
            <p:cNvSpPr txBox="1">
              <a:spLocks noChangeArrowheads="1"/>
            </p:cNvSpPr>
            <p:nvPr/>
          </p:nvSpPr>
          <p:spPr bwMode="auto">
            <a:xfrm>
              <a:off x="2157" y="3264"/>
              <a:ext cx="480" cy="81"/>
            </a:xfrm>
            <a:prstGeom prst="rect">
              <a:avLst/>
            </a:prstGeom>
            <a:noFill/>
            <a:ln w="9525">
              <a:noFill/>
              <a:miter lim="800000"/>
              <a:headEnd/>
              <a:tailEnd/>
            </a:ln>
          </p:spPr>
          <p:txBody>
            <a:bodyPr wrap="square" lIns="0" tIns="0" rIns="0" bIns="0">
              <a:spAutoFit/>
            </a:bodyPr>
            <a:lstStyle/>
            <a:p>
              <a:pPr algn="ctr">
                <a:lnSpc>
                  <a:spcPct val="60000"/>
                </a:lnSpc>
              </a:pP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35.0</a:t>
              </a:r>
            </a:p>
          </p:txBody>
        </p:sp>
        <p:sp>
          <p:nvSpPr>
            <p:cNvPr id="18474" name="Text Box 16"/>
            <p:cNvSpPr txBox="1">
              <a:spLocks noChangeArrowheads="1"/>
            </p:cNvSpPr>
            <p:nvPr/>
          </p:nvSpPr>
          <p:spPr bwMode="auto">
            <a:xfrm>
              <a:off x="550" y="3475"/>
              <a:ext cx="2138" cy="213"/>
            </a:xfrm>
            <a:prstGeom prst="rect">
              <a:avLst/>
            </a:prstGeom>
            <a:noFill/>
            <a:ln w="9525" algn="ctr">
              <a:noFill/>
              <a:miter lim="800000"/>
              <a:headEnd/>
              <a:tailEnd/>
            </a:ln>
          </p:spPr>
          <p:txBody>
            <a:bodyPr wrap="square">
              <a:spAutoFit/>
            </a:bodyPr>
            <a:lstStyle/>
            <a:p>
              <a:pPr algn="ctr"/>
              <a:r>
                <a:rPr lang="en-US" sz="1600" b="1" dirty="0">
                  <a:solidFill>
                    <a:schemeClr val="bg1"/>
                  </a:solidFill>
                  <a:cs typeface="Arial" pitchFamily="34" charset="0"/>
                </a:rPr>
                <a:t>BMI (kg/m</a:t>
              </a:r>
              <a:r>
                <a:rPr lang="en-US" sz="1600" b="1" baseline="30000" dirty="0">
                  <a:solidFill>
                    <a:schemeClr val="bg1"/>
                  </a:solidFill>
                  <a:cs typeface="Arial" pitchFamily="34" charset="0"/>
                </a:rPr>
                <a:t>2</a:t>
              </a:r>
              <a:r>
                <a:rPr lang="en-US" sz="1600" b="1" dirty="0">
                  <a:solidFill>
                    <a:schemeClr val="bg1"/>
                  </a:solidFill>
                  <a:cs typeface="Arial" pitchFamily="34" charset="0"/>
                </a:rPr>
                <a:t>)</a:t>
              </a:r>
            </a:p>
          </p:txBody>
        </p:sp>
        <p:sp>
          <p:nvSpPr>
            <p:cNvPr id="18475" name="Text Box 17"/>
            <p:cNvSpPr txBox="1">
              <a:spLocks noChangeArrowheads="1"/>
            </p:cNvSpPr>
            <p:nvPr/>
          </p:nvSpPr>
          <p:spPr bwMode="auto">
            <a:xfrm rot="16200000">
              <a:off x="-634" y="2188"/>
              <a:ext cx="1727" cy="213"/>
            </a:xfrm>
            <a:prstGeom prst="rect">
              <a:avLst/>
            </a:prstGeom>
            <a:noFill/>
            <a:ln w="9525" algn="ctr">
              <a:noFill/>
              <a:miter lim="800000"/>
              <a:headEnd/>
              <a:tailEnd/>
            </a:ln>
          </p:spPr>
          <p:txBody>
            <a:bodyPr>
              <a:spAutoFit/>
            </a:bodyPr>
            <a:lstStyle/>
            <a:p>
              <a:pPr algn="ctr"/>
              <a:r>
                <a:rPr lang="en-US" sz="1600" b="1" dirty="0">
                  <a:solidFill>
                    <a:schemeClr val="bg1"/>
                  </a:solidFill>
                  <a:cs typeface="Arial" pitchFamily="34" charset="0"/>
                </a:rPr>
                <a:t>Relative Risk</a:t>
              </a:r>
            </a:p>
          </p:txBody>
        </p:sp>
        <p:sp>
          <p:nvSpPr>
            <p:cNvPr id="18476" name="Text Box 18"/>
            <p:cNvSpPr txBox="1">
              <a:spLocks noChangeArrowheads="1"/>
            </p:cNvSpPr>
            <p:nvPr/>
          </p:nvSpPr>
          <p:spPr bwMode="auto">
            <a:xfrm>
              <a:off x="392" y="3007"/>
              <a:ext cx="178" cy="192"/>
            </a:xfrm>
            <a:prstGeom prst="rect">
              <a:avLst/>
            </a:prstGeom>
            <a:noFill/>
            <a:ln w="9525" algn="ctr">
              <a:noFill/>
              <a:miter lim="800000"/>
              <a:headEnd/>
              <a:tailEnd/>
            </a:ln>
          </p:spPr>
          <p:txBody>
            <a:bodyPr wrap="none">
              <a:spAutoFit/>
            </a:bodyPr>
            <a:lstStyle/>
            <a:p>
              <a:pPr algn="r"/>
              <a:r>
                <a:rPr lang="en-US" sz="1400" b="1">
                  <a:solidFill>
                    <a:schemeClr val="bg1"/>
                  </a:solidFill>
                  <a:cs typeface="Arial" pitchFamily="34" charset="0"/>
                </a:rPr>
                <a:t>0</a:t>
              </a:r>
            </a:p>
          </p:txBody>
        </p:sp>
        <p:sp>
          <p:nvSpPr>
            <p:cNvPr id="18477" name="Text Box 19"/>
            <p:cNvSpPr txBox="1">
              <a:spLocks noChangeArrowheads="1"/>
            </p:cNvSpPr>
            <p:nvPr/>
          </p:nvSpPr>
          <p:spPr bwMode="auto">
            <a:xfrm>
              <a:off x="330" y="2575"/>
              <a:ext cx="240"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10</a:t>
              </a:r>
            </a:p>
          </p:txBody>
        </p:sp>
        <p:sp>
          <p:nvSpPr>
            <p:cNvPr id="18478" name="Text Box 20"/>
            <p:cNvSpPr txBox="1">
              <a:spLocks noChangeArrowheads="1"/>
            </p:cNvSpPr>
            <p:nvPr/>
          </p:nvSpPr>
          <p:spPr bwMode="auto">
            <a:xfrm>
              <a:off x="330" y="2148"/>
              <a:ext cx="240"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20</a:t>
              </a:r>
            </a:p>
          </p:txBody>
        </p:sp>
        <p:sp>
          <p:nvSpPr>
            <p:cNvPr id="18479" name="Rectangle 21"/>
            <p:cNvSpPr>
              <a:spLocks noChangeArrowheads="1"/>
            </p:cNvSpPr>
            <p:nvPr/>
          </p:nvSpPr>
          <p:spPr bwMode="auto">
            <a:xfrm>
              <a:off x="1032" y="3074"/>
              <a:ext cx="272" cy="92"/>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8480" name="Rectangle 22"/>
            <p:cNvSpPr>
              <a:spLocks noChangeArrowheads="1"/>
            </p:cNvSpPr>
            <p:nvPr/>
          </p:nvSpPr>
          <p:spPr bwMode="auto">
            <a:xfrm>
              <a:off x="624" y="3134"/>
              <a:ext cx="272" cy="28"/>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8481" name="Rectangle 23"/>
            <p:cNvSpPr>
              <a:spLocks noChangeArrowheads="1"/>
            </p:cNvSpPr>
            <p:nvPr/>
          </p:nvSpPr>
          <p:spPr bwMode="auto">
            <a:xfrm>
              <a:off x="1440" y="2880"/>
              <a:ext cx="272" cy="280"/>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82" name="Rectangle 24"/>
            <p:cNvSpPr>
              <a:spLocks noChangeArrowheads="1"/>
            </p:cNvSpPr>
            <p:nvPr/>
          </p:nvSpPr>
          <p:spPr bwMode="auto">
            <a:xfrm>
              <a:off x="1844" y="2400"/>
              <a:ext cx="272" cy="760"/>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83" name="Rectangle 25"/>
            <p:cNvSpPr>
              <a:spLocks noChangeArrowheads="1"/>
            </p:cNvSpPr>
            <p:nvPr/>
          </p:nvSpPr>
          <p:spPr bwMode="auto">
            <a:xfrm>
              <a:off x="2252" y="1706"/>
              <a:ext cx="272" cy="1460"/>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84" name="Text Box 26"/>
            <p:cNvSpPr txBox="1">
              <a:spLocks noChangeArrowheads="1"/>
            </p:cNvSpPr>
            <p:nvPr/>
          </p:nvSpPr>
          <p:spPr bwMode="auto">
            <a:xfrm>
              <a:off x="626" y="2908"/>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dirty="0">
                  <a:solidFill>
                    <a:schemeClr val="bg1"/>
                  </a:solidFill>
                  <a:cs typeface="Arial" pitchFamily="34" charset="0"/>
                  <a:sym typeface="Symbol" pitchFamily="18" charset="2"/>
                </a:rPr>
                <a:t>1.0</a:t>
              </a:r>
              <a:endParaRPr lang="en-US" sz="1400" b="1" dirty="0">
                <a:solidFill>
                  <a:schemeClr val="bg1"/>
                </a:solidFill>
                <a:cs typeface="Arial" pitchFamily="34" charset="0"/>
              </a:endParaRPr>
            </a:p>
          </p:txBody>
        </p:sp>
        <p:sp>
          <p:nvSpPr>
            <p:cNvPr id="18485" name="Text Box 27"/>
            <p:cNvSpPr txBox="1">
              <a:spLocks noChangeArrowheads="1"/>
            </p:cNvSpPr>
            <p:nvPr/>
          </p:nvSpPr>
          <p:spPr bwMode="auto">
            <a:xfrm>
              <a:off x="1039" y="2840"/>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dirty="0">
                  <a:solidFill>
                    <a:schemeClr val="bg1"/>
                  </a:solidFill>
                  <a:cs typeface="Arial" pitchFamily="34" charset="0"/>
                  <a:sym typeface="Symbol" pitchFamily="18" charset="2"/>
                </a:rPr>
                <a:t>2.7</a:t>
              </a:r>
              <a:endParaRPr lang="en-US" sz="1400" b="1" dirty="0">
                <a:solidFill>
                  <a:schemeClr val="bg1"/>
                </a:solidFill>
                <a:cs typeface="Arial" pitchFamily="34" charset="0"/>
              </a:endParaRPr>
            </a:p>
          </p:txBody>
        </p:sp>
        <p:sp>
          <p:nvSpPr>
            <p:cNvPr id="18486" name="Text Box 28"/>
            <p:cNvSpPr txBox="1">
              <a:spLocks noChangeArrowheads="1"/>
            </p:cNvSpPr>
            <p:nvPr/>
          </p:nvSpPr>
          <p:spPr bwMode="auto">
            <a:xfrm>
              <a:off x="1443" y="2649"/>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7.6</a:t>
              </a:r>
              <a:endParaRPr lang="en-US" sz="1400" b="1">
                <a:solidFill>
                  <a:schemeClr val="bg1"/>
                </a:solidFill>
                <a:cs typeface="Arial" pitchFamily="34" charset="0"/>
              </a:endParaRPr>
            </a:p>
          </p:txBody>
        </p:sp>
        <p:sp>
          <p:nvSpPr>
            <p:cNvPr id="18487" name="Text Box 29"/>
            <p:cNvSpPr txBox="1">
              <a:spLocks noChangeArrowheads="1"/>
            </p:cNvSpPr>
            <p:nvPr/>
          </p:nvSpPr>
          <p:spPr bwMode="auto">
            <a:xfrm>
              <a:off x="1845" y="2170"/>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20.1</a:t>
              </a:r>
              <a:endParaRPr lang="en-US" sz="1400" b="1">
                <a:solidFill>
                  <a:schemeClr val="bg1"/>
                </a:solidFill>
                <a:cs typeface="Arial" pitchFamily="34" charset="0"/>
              </a:endParaRPr>
            </a:p>
          </p:txBody>
        </p:sp>
        <p:sp>
          <p:nvSpPr>
            <p:cNvPr id="18488" name="Text Box 30"/>
            <p:cNvSpPr txBox="1">
              <a:spLocks noChangeArrowheads="1"/>
            </p:cNvSpPr>
            <p:nvPr/>
          </p:nvSpPr>
          <p:spPr bwMode="auto">
            <a:xfrm>
              <a:off x="2256" y="1471"/>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38.8</a:t>
              </a:r>
              <a:endParaRPr lang="en-US" sz="1400" b="1">
                <a:solidFill>
                  <a:schemeClr val="bg1"/>
                </a:solidFill>
                <a:cs typeface="Arial" pitchFamily="34" charset="0"/>
              </a:endParaRPr>
            </a:p>
          </p:txBody>
        </p:sp>
        <p:sp>
          <p:nvSpPr>
            <p:cNvPr id="18490" name="Line 32"/>
            <p:cNvSpPr>
              <a:spLocks noChangeShapeType="1"/>
            </p:cNvSpPr>
            <p:nvPr/>
          </p:nvSpPr>
          <p:spPr bwMode="auto">
            <a:xfrm>
              <a:off x="548" y="1418"/>
              <a:ext cx="0" cy="1718"/>
            </a:xfrm>
            <a:prstGeom prst="line">
              <a:avLst/>
            </a:prstGeom>
            <a:noFill/>
            <a:ln w="9525">
              <a:solidFill>
                <a:schemeClr val="tx1"/>
              </a:solidFill>
              <a:round/>
              <a:headEnd/>
              <a:tailEnd/>
            </a:ln>
          </p:spPr>
          <p:txBody>
            <a:bodyPr anchor="ctr"/>
            <a:lstStyle/>
            <a:p>
              <a:endParaRPr lang="en-US">
                <a:solidFill>
                  <a:schemeClr val="bg1"/>
                </a:solidFill>
              </a:endParaRPr>
            </a:p>
          </p:txBody>
        </p:sp>
      </p:grpSp>
      <p:grpSp>
        <p:nvGrpSpPr>
          <p:cNvPr id="4" name="Group 33"/>
          <p:cNvGrpSpPr>
            <a:grpSpLocks/>
          </p:cNvGrpSpPr>
          <p:nvPr/>
        </p:nvGrpSpPr>
        <p:grpSpPr bwMode="auto">
          <a:xfrm>
            <a:off x="4573588" y="2057400"/>
            <a:ext cx="3992563" cy="3576638"/>
            <a:chOff x="2881" y="1421"/>
            <a:chExt cx="2515" cy="2253"/>
          </a:xfrm>
        </p:grpSpPr>
        <p:sp>
          <p:nvSpPr>
            <p:cNvPr id="18442" name="Rectangle 34"/>
            <p:cNvSpPr>
              <a:spLocks noChangeArrowheads="1"/>
            </p:cNvSpPr>
            <p:nvPr/>
          </p:nvSpPr>
          <p:spPr bwMode="auto">
            <a:xfrm>
              <a:off x="3299" y="1421"/>
              <a:ext cx="2097" cy="1716"/>
            </a:xfrm>
            <a:prstGeom prst="rect">
              <a:avLst/>
            </a:prstGeom>
            <a:noFill/>
            <a:ln w="9525" algn="ctr">
              <a:noFill/>
              <a:miter lim="800000"/>
              <a:headEnd/>
              <a:tailEnd/>
            </a:ln>
          </p:spPr>
          <p:txBody>
            <a:bodyPr wrap="none" anchor="ctr"/>
            <a:lstStyle/>
            <a:p>
              <a:endParaRPr lang="en-US">
                <a:solidFill>
                  <a:schemeClr val="bg1"/>
                </a:solidFill>
                <a:cs typeface="Arial" pitchFamily="34" charset="0"/>
              </a:endParaRPr>
            </a:p>
          </p:txBody>
        </p:sp>
        <p:sp>
          <p:nvSpPr>
            <p:cNvPr id="18443" name="Text Box 35"/>
            <p:cNvSpPr txBox="1">
              <a:spLocks noChangeArrowheads="1"/>
            </p:cNvSpPr>
            <p:nvPr/>
          </p:nvSpPr>
          <p:spPr bwMode="auto">
            <a:xfrm>
              <a:off x="5010" y="2239"/>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0.71</a:t>
              </a:r>
              <a:endParaRPr lang="en-US" sz="1400" b="1">
                <a:solidFill>
                  <a:schemeClr val="bg1"/>
                </a:solidFill>
                <a:cs typeface="Arial" pitchFamily="34" charset="0"/>
              </a:endParaRPr>
            </a:p>
          </p:txBody>
        </p:sp>
        <p:sp>
          <p:nvSpPr>
            <p:cNvPr id="18444" name="Text Box 36"/>
            <p:cNvSpPr txBox="1">
              <a:spLocks noChangeArrowheads="1"/>
            </p:cNvSpPr>
            <p:nvPr/>
          </p:nvSpPr>
          <p:spPr bwMode="auto">
            <a:xfrm>
              <a:off x="4657" y="2002"/>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dirty="0">
                  <a:solidFill>
                    <a:schemeClr val="bg1"/>
                  </a:solidFill>
                  <a:cs typeface="Arial" pitchFamily="34" charset="0"/>
                  <a:sym typeface="Symbol" pitchFamily="18" charset="2"/>
                </a:rPr>
                <a:t>0.83</a:t>
              </a:r>
              <a:endParaRPr lang="en-US" sz="1400" b="1" dirty="0">
                <a:solidFill>
                  <a:schemeClr val="bg1"/>
                </a:solidFill>
                <a:cs typeface="Arial" pitchFamily="34" charset="0"/>
              </a:endParaRPr>
            </a:p>
          </p:txBody>
        </p:sp>
        <p:sp>
          <p:nvSpPr>
            <p:cNvPr id="18445" name="Text Box 37"/>
            <p:cNvSpPr txBox="1">
              <a:spLocks noChangeArrowheads="1"/>
            </p:cNvSpPr>
            <p:nvPr/>
          </p:nvSpPr>
          <p:spPr bwMode="auto">
            <a:xfrm>
              <a:off x="4197" y="1899"/>
              <a:ext cx="254" cy="143"/>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0.87</a:t>
              </a:r>
              <a:endParaRPr lang="en-US" sz="1400" b="1">
                <a:solidFill>
                  <a:schemeClr val="bg1"/>
                </a:solidFill>
                <a:cs typeface="Arial" pitchFamily="34" charset="0"/>
              </a:endParaRPr>
            </a:p>
          </p:txBody>
        </p:sp>
        <p:sp>
          <p:nvSpPr>
            <p:cNvPr id="18446" name="Text Box 38"/>
            <p:cNvSpPr txBox="1">
              <a:spLocks noChangeArrowheads="1"/>
            </p:cNvSpPr>
            <p:nvPr/>
          </p:nvSpPr>
          <p:spPr bwMode="auto">
            <a:xfrm>
              <a:off x="3793" y="1874"/>
              <a:ext cx="254" cy="156"/>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0.89</a:t>
              </a:r>
              <a:endParaRPr lang="en-US" sz="1400" b="1">
                <a:solidFill>
                  <a:schemeClr val="bg1"/>
                </a:solidFill>
                <a:cs typeface="Arial" pitchFamily="34" charset="0"/>
              </a:endParaRPr>
            </a:p>
          </p:txBody>
        </p:sp>
        <p:sp>
          <p:nvSpPr>
            <p:cNvPr id="18447" name="Text Box 39"/>
            <p:cNvSpPr txBox="1">
              <a:spLocks noChangeArrowheads="1"/>
            </p:cNvSpPr>
            <p:nvPr/>
          </p:nvSpPr>
          <p:spPr bwMode="auto">
            <a:xfrm>
              <a:off x="3380" y="1654"/>
              <a:ext cx="254" cy="143"/>
            </a:xfrm>
            <a:prstGeom prst="rect">
              <a:avLst/>
            </a:prstGeom>
            <a:noFill/>
            <a:ln w="9525">
              <a:noFill/>
              <a:miter lim="800000"/>
              <a:headEnd/>
              <a:tailEnd/>
            </a:ln>
          </p:spPr>
          <p:txBody>
            <a:bodyPr lIns="0" tIns="0" rIns="0" bIns="0">
              <a:spAutoFit/>
            </a:bodyPr>
            <a:lstStyle/>
            <a:p>
              <a:pPr algn="ctr">
                <a:lnSpc>
                  <a:spcPct val="115000"/>
                </a:lnSpc>
              </a:pPr>
              <a:r>
                <a:rPr lang="en-US" sz="1400" b="1">
                  <a:solidFill>
                    <a:schemeClr val="bg1"/>
                  </a:solidFill>
                  <a:cs typeface="Arial" pitchFamily="34" charset="0"/>
                  <a:sym typeface="Symbol" pitchFamily="18" charset="2"/>
                </a:rPr>
                <a:t>1.0</a:t>
              </a:r>
              <a:endParaRPr lang="en-US" sz="1400" b="1">
                <a:solidFill>
                  <a:schemeClr val="bg1"/>
                </a:solidFill>
                <a:cs typeface="Arial" pitchFamily="34" charset="0"/>
              </a:endParaRPr>
            </a:p>
          </p:txBody>
        </p:sp>
        <p:grpSp>
          <p:nvGrpSpPr>
            <p:cNvPr id="5" name="Group 40"/>
            <p:cNvGrpSpPr>
              <a:grpSpLocks/>
            </p:cNvGrpSpPr>
            <p:nvPr/>
          </p:nvGrpSpPr>
          <p:grpSpPr bwMode="auto">
            <a:xfrm>
              <a:off x="3054" y="1717"/>
              <a:ext cx="271" cy="1488"/>
              <a:chOff x="3054" y="1717"/>
              <a:chExt cx="271" cy="1488"/>
            </a:xfrm>
          </p:grpSpPr>
          <p:sp>
            <p:nvSpPr>
              <p:cNvPr id="18463" name="Text Box 41"/>
              <p:cNvSpPr txBox="1">
                <a:spLocks noChangeArrowheads="1"/>
              </p:cNvSpPr>
              <p:nvPr/>
            </p:nvSpPr>
            <p:spPr bwMode="auto">
              <a:xfrm>
                <a:off x="3054" y="3013"/>
                <a:ext cx="271" cy="192"/>
              </a:xfrm>
              <a:prstGeom prst="rect">
                <a:avLst/>
              </a:prstGeom>
              <a:noFill/>
              <a:ln w="9525" algn="ctr">
                <a:noFill/>
                <a:miter lim="800000"/>
                <a:headEnd/>
                <a:tailEnd/>
              </a:ln>
            </p:spPr>
            <p:txBody>
              <a:bodyPr wrap="none">
                <a:spAutoFit/>
              </a:bodyPr>
              <a:lstStyle/>
              <a:p>
                <a:pPr algn="r"/>
                <a:r>
                  <a:rPr lang="en-US" sz="1400" b="1">
                    <a:solidFill>
                      <a:schemeClr val="bg1"/>
                    </a:solidFill>
                    <a:cs typeface="Arial" pitchFamily="34" charset="0"/>
                  </a:rPr>
                  <a:t>0.4</a:t>
                </a:r>
              </a:p>
            </p:txBody>
          </p:sp>
          <p:sp>
            <p:nvSpPr>
              <p:cNvPr id="18464" name="Text Box 42"/>
              <p:cNvSpPr txBox="1">
                <a:spLocks noChangeArrowheads="1"/>
              </p:cNvSpPr>
              <p:nvPr/>
            </p:nvSpPr>
            <p:spPr bwMode="auto">
              <a:xfrm>
                <a:off x="3054" y="2581"/>
                <a:ext cx="271"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0.6</a:t>
                </a:r>
              </a:p>
            </p:txBody>
          </p:sp>
          <p:sp>
            <p:nvSpPr>
              <p:cNvPr id="18465" name="Text Box 43"/>
              <p:cNvSpPr txBox="1">
                <a:spLocks noChangeArrowheads="1"/>
              </p:cNvSpPr>
              <p:nvPr/>
            </p:nvSpPr>
            <p:spPr bwMode="auto">
              <a:xfrm>
                <a:off x="3054" y="2154"/>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0.8</a:t>
                </a:r>
              </a:p>
            </p:txBody>
          </p:sp>
          <p:sp>
            <p:nvSpPr>
              <p:cNvPr id="18466" name="Text Box 44"/>
              <p:cNvSpPr txBox="1">
                <a:spLocks noChangeArrowheads="1"/>
              </p:cNvSpPr>
              <p:nvPr/>
            </p:nvSpPr>
            <p:spPr bwMode="auto">
              <a:xfrm>
                <a:off x="3054" y="1717"/>
                <a:ext cx="271"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1.0</a:t>
                </a:r>
              </a:p>
            </p:txBody>
          </p:sp>
        </p:grpSp>
        <p:sp>
          <p:nvSpPr>
            <p:cNvPr id="18449" name="Text Box 45"/>
            <p:cNvSpPr txBox="1">
              <a:spLocks noChangeArrowheads="1"/>
            </p:cNvSpPr>
            <p:nvPr/>
          </p:nvSpPr>
          <p:spPr bwMode="auto">
            <a:xfrm>
              <a:off x="3298" y="3461"/>
              <a:ext cx="2094" cy="213"/>
            </a:xfrm>
            <a:prstGeom prst="rect">
              <a:avLst/>
            </a:prstGeom>
            <a:noFill/>
            <a:ln w="9525" algn="ctr">
              <a:noFill/>
              <a:miter lim="800000"/>
              <a:headEnd/>
              <a:tailEnd/>
            </a:ln>
          </p:spPr>
          <p:txBody>
            <a:bodyPr>
              <a:spAutoFit/>
            </a:bodyPr>
            <a:lstStyle/>
            <a:p>
              <a:pPr algn="ctr"/>
              <a:r>
                <a:rPr lang="en-US" sz="1600" b="1" dirty="0">
                  <a:solidFill>
                    <a:schemeClr val="bg1"/>
                  </a:solidFill>
                  <a:cs typeface="Arial" pitchFamily="34" charset="0"/>
                </a:rPr>
                <a:t>Weekly Exercise (Hours)</a:t>
              </a:r>
            </a:p>
          </p:txBody>
        </p:sp>
        <p:sp>
          <p:nvSpPr>
            <p:cNvPr id="18450" name="Text Box 46"/>
            <p:cNvSpPr txBox="1">
              <a:spLocks noChangeArrowheads="1"/>
            </p:cNvSpPr>
            <p:nvPr/>
          </p:nvSpPr>
          <p:spPr bwMode="auto">
            <a:xfrm>
              <a:off x="3328" y="3150"/>
              <a:ext cx="384" cy="201"/>
            </a:xfrm>
            <a:prstGeom prst="rect">
              <a:avLst/>
            </a:prstGeom>
            <a:noFill/>
            <a:ln w="9525">
              <a:noFill/>
              <a:miter lim="800000"/>
              <a:headEnd/>
              <a:tailEnd/>
            </a:ln>
          </p:spPr>
          <p:txBody>
            <a:bodyPr>
              <a:spAutoFit/>
            </a:bodyPr>
            <a:lstStyle/>
            <a:p>
              <a:pPr algn="ctr">
                <a:lnSpc>
                  <a:spcPct val="115000"/>
                </a:lnSpc>
              </a:pP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0.5</a:t>
              </a:r>
            </a:p>
          </p:txBody>
        </p:sp>
        <p:sp>
          <p:nvSpPr>
            <p:cNvPr id="18451" name="Text Box 47"/>
            <p:cNvSpPr txBox="1">
              <a:spLocks noChangeArrowheads="1"/>
            </p:cNvSpPr>
            <p:nvPr/>
          </p:nvSpPr>
          <p:spPr bwMode="auto">
            <a:xfrm>
              <a:off x="3687" y="3216"/>
              <a:ext cx="480" cy="271"/>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cs typeface="Arial" pitchFamily="34" charset="0"/>
                </a:rPr>
                <a:t>0.5-</a:t>
              </a:r>
            </a:p>
            <a:p>
              <a:pPr algn="ctr"/>
              <a:r>
                <a:rPr lang="en-US" sz="1400" b="1" dirty="0">
                  <a:solidFill>
                    <a:schemeClr val="bg1"/>
                  </a:solidFill>
                  <a:cs typeface="Arial" pitchFamily="34" charset="0"/>
                </a:rPr>
                <a:t>1.9</a:t>
              </a:r>
            </a:p>
          </p:txBody>
        </p:sp>
        <p:sp>
          <p:nvSpPr>
            <p:cNvPr id="18452" name="Text Box 48"/>
            <p:cNvSpPr txBox="1">
              <a:spLocks noChangeArrowheads="1"/>
            </p:cNvSpPr>
            <p:nvPr/>
          </p:nvSpPr>
          <p:spPr bwMode="auto">
            <a:xfrm>
              <a:off x="4111" y="3216"/>
              <a:ext cx="432" cy="271"/>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cs typeface="Arial" pitchFamily="34" charset="0"/>
                </a:rPr>
                <a:t>2.0-</a:t>
              </a:r>
            </a:p>
            <a:p>
              <a:pPr algn="ctr"/>
              <a:r>
                <a:rPr lang="en-US" sz="1400" b="1" dirty="0">
                  <a:solidFill>
                    <a:schemeClr val="bg1"/>
                  </a:solidFill>
                  <a:cs typeface="Arial" pitchFamily="34" charset="0"/>
                </a:rPr>
                <a:t>3.9</a:t>
              </a:r>
            </a:p>
          </p:txBody>
        </p:sp>
        <p:sp>
          <p:nvSpPr>
            <p:cNvPr id="18453" name="Text Box 49"/>
            <p:cNvSpPr txBox="1">
              <a:spLocks noChangeArrowheads="1"/>
            </p:cNvSpPr>
            <p:nvPr/>
          </p:nvSpPr>
          <p:spPr bwMode="auto">
            <a:xfrm>
              <a:off x="4500" y="3216"/>
              <a:ext cx="480" cy="271"/>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cs typeface="Arial" pitchFamily="34" charset="0"/>
                </a:rPr>
                <a:t>4.0-</a:t>
              </a:r>
            </a:p>
            <a:p>
              <a:pPr algn="ctr"/>
              <a:r>
                <a:rPr lang="en-US" sz="1400" b="1" dirty="0">
                  <a:solidFill>
                    <a:schemeClr val="bg1"/>
                  </a:solidFill>
                  <a:cs typeface="Arial" pitchFamily="34" charset="0"/>
                </a:rPr>
                <a:t>6.9</a:t>
              </a:r>
            </a:p>
          </p:txBody>
        </p:sp>
        <p:sp>
          <p:nvSpPr>
            <p:cNvPr id="18454" name="Text Box 50"/>
            <p:cNvSpPr txBox="1">
              <a:spLocks noChangeArrowheads="1"/>
            </p:cNvSpPr>
            <p:nvPr/>
          </p:nvSpPr>
          <p:spPr bwMode="auto">
            <a:xfrm>
              <a:off x="4911" y="3264"/>
              <a:ext cx="480" cy="81"/>
            </a:xfrm>
            <a:prstGeom prst="rect">
              <a:avLst/>
            </a:prstGeom>
            <a:noFill/>
            <a:ln w="9525">
              <a:noFill/>
              <a:miter lim="800000"/>
              <a:headEnd/>
              <a:tailEnd/>
            </a:ln>
          </p:spPr>
          <p:txBody>
            <a:bodyPr wrap="square" lIns="0" tIns="0" rIns="0" bIns="0">
              <a:spAutoFit/>
            </a:bodyPr>
            <a:lstStyle/>
            <a:p>
              <a:pPr algn="ctr">
                <a:lnSpc>
                  <a:spcPct val="60000"/>
                </a:lnSpc>
              </a:pP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7.0</a:t>
              </a:r>
            </a:p>
          </p:txBody>
        </p:sp>
        <p:sp>
          <p:nvSpPr>
            <p:cNvPr id="18455" name="Text Box 51"/>
            <p:cNvSpPr txBox="1">
              <a:spLocks noChangeArrowheads="1"/>
            </p:cNvSpPr>
            <p:nvPr/>
          </p:nvSpPr>
          <p:spPr bwMode="auto">
            <a:xfrm rot="16200000">
              <a:off x="2136" y="2175"/>
              <a:ext cx="1704" cy="213"/>
            </a:xfrm>
            <a:prstGeom prst="rect">
              <a:avLst/>
            </a:prstGeom>
            <a:noFill/>
            <a:ln w="9525" algn="ctr">
              <a:noFill/>
              <a:miter lim="800000"/>
              <a:headEnd/>
              <a:tailEnd/>
            </a:ln>
          </p:spPr>
          <p:txBody>
            <a:bodyPr>
              <a:spAutoFit/>
            </a:bodyPr>
            <a:lstStyle/>
            <a:p>
              <a:pPr algn="ctr"/>
              <a:r>
                <a:rPr lang="en-US" sz="1600" b="1" dirty="0">
                  <a:solidFill>
                    <a:schemeClr val="bg1"/>
                  </a:solidFill>
                  <a:cs typeface="Arial" pitchFamily="34" charset="0"/>
                </a:rPr>
                <a:t>Relative Risk</a:t>
              </a:r>
            </a:p>
          </p:txBody>
        </p:sp>
        <p:sp>
          <p:nvSpPr>
            <p:cNvPr id="18456" name="Rectangle 52"/>
            <p:cNvSpPr>
              <a:spLocks noChangeArrowheads="1"/>
            </p:cNvSpPr>
            <p:nvPr/>
          </p:nvSpPr>
          <p:spPr bwMode="auto">
            <a:xfrm>
              <a:off x="3786" y="2054"/>
              <a:ext cx="272" cy="1095"/>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57" name="Rectangle 53"/>
            <p:cNvSpPr>
              <a:spLocks noChangeArrowheads="1"/>
            </p:cNvSpPr>
            <p:nvPr/>
          </p:nvSpPr>
          <p:spPr bwMode="auto">
            <a:xfrm>
              <a:off x="3378" y="1842"/>
              <a:ext cx="272" cy="1310"/>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58" name="Rectangle 54"/>
            <p:cNvSpPr>
              <a:spLocks noChangeArrowheads="1"/>
            </p:cNvSpPr>
            <p:nvPr/>
          </p:nvSpPr>
          <p:spPr bwMode="auto">
            <a:xfrm>
              <a:off x="4194" y="2096"/>
              <a:ext cx="272" cy="1052"/>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59" name="Rectangle 55"/>
            <p:cNvSpPr>
              <a:spLocks noChangeArrowheads="1"/>
            </p:cNvSpPr>
            <p:nvPr/>
          </p:nvSpPr>
          <p:spPr bwMode="auto">
            <a:xfrm>
              <a:off x="4656" y="2170"/>
              <a:ext cx="272" cy="979"/>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8460" name="Rectangle 56"/>
            <p:cNvSpPr>
              <a:spLocks noChangeArrowheads="1"/>
            </p:cNvSpPr>
            <p:nvPr/>
          </p:nvSpPr>
          <p:spPr bwMode="auto">
            <a:xfrm>
              <a:off x="5006" y="2429"/>
              <a:ext cx="272" cy="716"/>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grpSp>
      <p:sp>
        <p:nvSpPr>
          <p:cNvPr id="64" name="Text Box 7"/>
          <p:cNvSpPr txBox="1">
            <a:spLocks noChangeArrowheads="1"/>
          </p:cNvSpPr>
          <p:nvPr/>
        </p:nvSpPr>
        <p:spPr bwMode="auto">
          <a:xfrm>
            <a:off x="474663" y="5715000"/>
            <a:ext cx="8189912" cy="3048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200" dirty="0" smtClean="0">
                <a:solidFill>
                  <a:schemeClr val="bg1"/>
                </a:solidFill>
              </a:rPr>
              <a:t>*Nurses’ Health Study</a:t>
            </a:r>
          </a:p>
          <a:p>
            <a:pPr marL="171450" indent="-171450">
              <a:spcBef>
                <a:spcPct val="50000"/>
              </a:spcBef>
              <a:buClr>
                <a:srgbClr val="FFCC00"/>
              </a:buClr>
              <a:buFontTx/>
              <a:buChar char="•"/>
            </a:pPr>
            <a:r>
              <a:rPr lang="en-US" sz="1200" dirty="0" smtClean="0">
                <a:solidFill>
                  <a:schemeClr val="bg1"/>
                </a:solidFill>
              </a:rPr>
              <a:t>BMI=body mass index</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85" name="Rectangle 129"/>
          <p:cNvSpPr>
            <a:spLocks noGrp="1" noChangeArrowheads="1"/>
          </p:cNvSpPr>
          <p:nvPr>
            <p:ph type="title" idx="4294967295"/>
          </p:nvPr>
        </p:nvSpPr>
        <p:spPr>
          <a:xfrm>
            <a:off x="457200" y="155449"/>
            <a:ext cx="7337067" cy="1143000"/>
          </a:xfrm>
        </p:spPr>
        <p:txBody>
          <a:bodyPr/>
          <a:lstStyle/>
          <a:p>
            <a:r>
              <a:rPr lang="en-GB" sz="2800" dirty="0" smtClean="0">
                <a:ea typeface="Verdana" pitchFamily="34" charset="0"/>
                <a:cs typeface="Verdana" pitchFamily="34" charset="0"/>
              </a:rPr>
              <a:t>Obesity: Genetics, Environment, and/or Own Responsibility?</a:t>
            </a:r>
          </a:p>
        </p:txBody>
      </p:sp>
      <p:sp>
        <p:nvSpPr>
          <p:cNvPr id="19460" name="Rectangle 3"/>
          <p:cNvSpPr>
            <a:spLocks noChangeArrowheads="1"/>
          </p:cNvSpPr>
          <p:nvPr>
            <p:custDataLst>
              <p:tags r:id="rId1"/>
            </p:custDataLst>
          </p:nvPr>
        </p:nvSpPr>
        <p:spPr bwMode="auto">
          <a:xfrm>
            <a:off x="4403792" y="6388100"/>
            <a:ext cx="4645152" cy="457200"/>
          </a:xfrm>
          <a:prstGeom prst="rect">
            <a:avLst/>
          </a:prstGeom>
          <a:noFill/>
          <a:ln w="9525">
            <a:noFill/>
            <a:miter lim="800000"/>
            <a:headEnd/>
            <a:tailEnd/>
          </a:ln>
        </p:spPr>
        <p:txBody>
          <a:bodyPr/>
          <a:lstStyle/>
          <a:p>
            <a:pPr algn="r" eaLnBrk="0" hangingPunct="0">
              <a:buClr>
                <a:srgbClr val="3F3F3F"/>
              </a:buClr>
              <a:buSzPct val="100000"/>
            </a:pPr>
            <a:r>
              <a:rPr lang="en-US" sz="1400" dirty="0" err="1" smtClean="0">
                <a:solidFill>
                  <a:schemeClr val="bg1"/>
                </a:solidFill>
                <a:latin typeface="Arial Narrow" pitchFamily="34" charset="0"/>
                <a:ea typeface="Times New Roman" pitchFamily="18" charset="0"/>
                <a:cs typeface="Arial" pitchFamily="34" charset="0"/>
              </a:rPr>
              <a:t>Goel</a:t>
            </a:r>
            <a:r>
              <a:rPr lang="en-US" sz="1400" dirty="0" smtClean="0">
                <a:solidFill>
                  <a:schemeClr val="bg1"/>
                </a:solidFill>
                <a:latin typeface="Arial Narrow" pitchFamily="34" charset="0"/>
                <a:ea typeface="Times New Roman" pitchFamily="18" charset="0"/>
                <a:cs typeface="Arial" pitchFamily="34" charset="0"/>
              </a:rPr>
              <a:t> et </a:t>
            </a:r>
            <a:r>
              <a:rPr lang="en-US" sz="1400" dirty="0">
                <a:solidFill>
                  <a:schemeClr val="bg1"/>
                </a:solidFill>
                <a:latin typeface="Arial Narrow" pitchFamily="34" charset="0"/>
                <a:ea typeface="Times New Roman" pitchFamily="18" charset="0"/>
                <a:cs typeface="Arial" pitchFamily="34" charset="0"/>
              </a:rPr>
              <a:t>al. </a:t>
            </a:r>
            <a:r>
              <a:rPr lang="en-US" sz="1400" i="1" dirty="0" smtClean="0">
                <a:solidFill>
                  <a:schemeClr val="bg1"/>
                </a:solidFill>
                <a:latin typeface="Arial Narrow" pitchFamily="34" charset="0"/>
                <a:ea typeface="Times New Roman" pitchFamily="18" charset="0"/>
                <a:cs typeface="Arial" pitchFamily="34" charset="0"/>
              </a:rPr>
              <a:t>JAMA</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2004;292(23):</a:t>
            </a:r>
            <a:r>
              <a:rPr lang="en-US" sz="1400" dirty="0" smtClean="0">
                <a:solidFill>
                  <a:schemeClr val="bg1"/>
                </a:solidFill>
                <a:latin typeface="Arial Narrow" pitchFamily="34" charset="0"/>
                <a:ea typeface="Times New Roman" pitchFamily="18" charset="0"/>
                <a:cs typeface="Arial" pitchFamily="34" charset="0"/>
              </a:rPr>
              <a:t>2860-2867.</a:t>
            </a:r>
            <a:endParaRPr lang="en-GB" sz="1400" dirty="0">
              <a:solidFill>
                <a:schemeClr val="bg1"/>
              </a:solidFill>
              <a:latin typeface="Arial Narrow" pitchFamily="34" charset="0"/>
              <a:ea typeface="Times New Roman" pitchFamily="18" charset="0"/>
              <a:cs typeface="Arial" pitchFamily="34" charset="0"/>
            </a:endParaRPr>
          </a:p>
        </p:txBody>
      </p:sp>
      <p:grpSp>
        <p:nvGrpSpPr>
          <p:cNvPr id="2" name="Group 133"/>
          <p:cNvGrpSpPr>
            <a:grpSpLocks/>
          </p:cNvGrpSpPr>
          <p:nvPr/>
        </p:nvGrpSpPr>
        <p:grpSpPr bwMode="auto">
          <a:xfrm>
            <a:off x="228600" y="2133600"/>
            <a:ext cx="4191000" cy="3657564"/>
            <a:chOff x="492" y="1521"/>
            <a:chExt cx="2193" cy="2161"/>
          </a:xfrm>
        </p:grpSpPr>
        <p:sp>
          <p:nvSpPr>
            <p:cNvPr id="19523" name="Rectangle 132"/>
            <p:cNvSpPr>
              <a:spLocks noChangeArrowheads="1"/>
            </p:cNvSpPr>
            <p:nvPr/>
          </p:nvSpPr>
          <p:spPr bwMode="auto">
            <a:xfrm>
              <a:off x="664" y="1812"/>
              <a:ext cx="1956" cy="1420"/>
            </a:xfrm>
            <a:prstGeom prst="rect">
              <a:avLst/>
            </a:prstGeom>
            <a:noFill/>
            <a:ln w="9525" algn="ctr">
              <a:solidFill>
                <a:schemeClr val="bg1"/>
              </a:solidFill>
              <a:miter lim="800000"/>
              <a:headEnd/>
              <a:tailEnd/>
            </a:ln>
          </p:spPr>
          <p:txBody>
            <a:bodyPr wrap="none" anchor="ctr"/>
            <a:lstStyle/>
            <a:p>
              <a:endParaRPr lang="en-US">
                <a:solidFill>
                  <a:schemeClr val="bg1"/>
                </a:solidFill>
              </a:endParaRPr>
            </a:p>
          </p:txBody>
        </p:sp>
        <p:sp>
          <p:nvSpPr>
            <p:cNvPr id="19525" name="Rectangle 9"/>
            <p:cNvSpPr>
              <a:spLocks noChangeArrowheads="1"/>
            </p:cNvSpPr>
            <p:nvPr/>
          </p:nvSpPr>
          <p:spPr bwMode="auto">
            <a:xfrm>
              <a:off x="2013" y="2414"/>
              <a:ext cx="210" cy="818"/>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526" name="Text Box 10"/>
            <p:cNvSpPr txBox="1">
              <a:spLocks noChangeArrowheads="1"/>
            </p:cNvSpPr>
            <p:nvPr/>
          </p:nvSpPr>
          <p:spPr bwMode="auto">
            <a:xfrm>
              <a:off x="897" y="3537"/>
              <a:ext cx="1349" cy="145"/>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en-US" sz="1600" b="1" dirty="0">
                  <a:solidFill>
                    <a:schemeClr val="bg1"/>
                  </a:solidFill>
                  <a:cs typeface="Arial" pitchFamily="34" charset="0"/>
                </a:rPr>
                <a:t>Number of Years in the US</a:t>
              </a:r>
            </a:p>
          </p:txBody>
        </p:sp>
        <p:sp>
          <p:nvSpPr>
            <p:cNvPr id="19527" name="Text Box 11"/>
            <p:cNvSpPr txBox="1">
              <a:spLocks noChangeArrowheads="1"/>
            </p:cNvSpPr>
            <p:nvPr/>
          </p:nvSpPr>
          <p:spPr bwMode="auto">
            <a:xfrm>
              <a:off x="590" y="1521"/>
              <a:ext cx="2095" cy="145"/>
            </a:xfrm>
            <a:prstGeom prst="rect">
              <a:avLst/>
            </a:prstGeom>
            <a:noFill/>
            <a:ln w="9525">
              <a:noFill/>
              <a:miter lim="800000"/>
              <a:headEnd/>
              <a:tailEnd/>
            </a:ln>
          </p:spPr>
          <p:txBody>
            <a:bodyPr lIns="0" tIns="0" rIns="0" bIns="0">
              <a:spAutoFit/>
            </a:bodyPr>
            <a:lstStyle/>
            <a:p>
              <a:pPr algn="ctr" eaLnBrk="0" hangingPunct="0">
                <a:spcBef>
                  <a:spcPct val="20000"/>
                </a:spcBef>
              </a:pPr>
              <a:r>
                <a:rPr lang="en-US" sz="1600" b="1" dirty="0">
                  <a:solidFill>
                    <a:schemeClr val="bg1"/>
                  </a:solidFill>
                  <a:cs typeface="Arial" pitchFamily="34" charset="0"/>
                </a:rPr>
                <a:t>% of People With Normal Body Weight</a:t>
              </a:r>
            </a:p>
          </p:txBody>
        </p:sp>
        <p:sp>
          <p:nvSpPr>
            <p:cNvPr id="19529" name="Line 13"/>
            <p:cNvSpPr>
              <a:spLocks noChangeShapeType="1"/>
            </p:cNvSpPr>
            <p:nvPr/>
          </p:nvSpPr>
          <p:spPr bwMode="auto">
            <a:xfrm flipH="1">
              <a:off x="610" y="3032"/>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0" name="Line 14"/>
            <p:cNvSpPr>
              <a:spLocks noChangeShapeType="1"/>
            </p:cNvSpPr>
            <p:nvPr/>
          </p:nvSpPr>
          <p:spPr bwMode="auto">
            <a:xfrm flipH="1">
              <a:off x="610" y="2830"/>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1" name="Line 15"/>
            <p:cNvSpPr>
              <a:spLocks noChangeShapeType="1"/>
            </p:cNvSpPr>
            <p:nvPr/>
          </p:nvSpPr>
          <p:spPr bwMode="auto">
            <a:xfrm flipH="1">
              <a:off x="610" y="2628"/>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2" name="Line 16"/>
            <p:cNvSpPr>
              <a:spLocks noChangeShapeType="1"/>
            </p:cNvSpPr>
            <p:nvPr/>
          </p:nvSpPr>
          <p:spPr bwMode="auto">
            <a:xfrm flipH="1">
              <a:off x="608" y="2426"/>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3" name="Line 17"/>
            <p:cNvSpPr>
              <a:spLocks noChangeShapeType="1"/>
            </p:cNvSpPr>
            <p:nvPr/>
          </p:nvSpPr>
          <p:spPr bwMode="auto">
            <a:xfrm flipH="1">
              <a:off x="610" y="2224"/>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4" name="Line 18"/>
            <p:cNvSpPr>
              <a:spLocks noChangeShapeType="1"/>
            </p:cNvSpPr>
            <p:nvPr/>
          </p:nvSpPr>
          <p:spPr bwMode="auto">
            <a:xfrm flipH="1">
              <a:off x="610" y="2028"/>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5" name="Line 19"/>
            <p:cNvSpPr>
              <a:spLocks noChangeShapeType="1"/>
            </p:cNvSpPr>
            <p:nvPr/>
          </p:nvSpPr>
          <p:spPr bwMode="auto">
            <a:xfrm flipH="1">
              <a:off x="608" y="1824"/>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36" name="Text Box 20"/>
            <p:cNvSpPr txBox="1">
              <a:spLocks noChangeArrowheads="1"/>
            </p:cNvSpPr>
            <p:nvPr/>
          </p:nvSpPr>
          <p:spPr bwMode="auto">
            <a:xfrm>
              <a:off x="556" y="3166"/>
              <a:ext cx="63"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0</a:t>
              </a:r>
            </a:p>
          </p:txBody>
        </p:sp>
        <p:sp>
          <p:nvSpPr>
            <p:cNvPr id="19537" name="Text Box 21"/>
            <p:cNvSpPr txBox="1">
              <a:spLocks noChangeArrowheads="1"/>
            </p:cNvSpPr>
            <p:nvPr/>
          </p:nvSpPr>
          <p:spPr bwMode="auto">
            <a:xfrm>
              <a:off x="494" y="2962"/>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10</a:t>
              </a:r>
            </a:p>
          </p:txBody>
        </p:sp>
        <p:sp>
          <p:nvSpPr>
            <p:cNvPr id="19538" name="Text Box 22"/>
            <p:cNvSpPr txBox="1">
              <a:spLocks noChangeArrowheads="1"/>
            </p:cNvSpPr>
            <p:nvPr/>
          </p:nvSpPr>
          <p:spPr bwMode="auto">
            <a:xfrm>
              <a:off x="494" y="2760"/>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20</a:t>
              </a:r>
            </a:p>
          </p:txBody>
        </p:sp>
        <p:sp>
          <p:nvSpPr>
            <p:cNvPr id="19539" name="Text Box 23"/>
            <p:cNvSpPr txBox="1">
              <a:spLocks noChangeArrowheads="1"/>
            </p:cNvSpPr>
            <p:nvPr/>
          </p:nvSpPr>
          <p:spPr bwMode="auto">
            <a:xfrm>
              <a:off x="494" y="2558"/>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30</a:t>
              </a:r>
            </a:p>
          </p:txBody>
        </p:sp>
        <p:sp>
          <p:nvSpPr>
            <p:cNvPr id="19540" name="Text Box 24"/>
            <p:cNvSpPr txBox="1">
              <a:spLocks noChangeArrowheads="1"/>
            </p:cNvSpPr>
            <p:nvPr/>
          </p:nvSpPr>
          <p:spPr bwMode="auto">
            <a:xfrm>
              <a:off x="494" y="2356"/>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40</a:t>
              </a:r>
            </a:p>
          </p:txBody>
        </p:sp>
        <p:sp>
          <p:nvSpPr>
            <p:cNvPr id="19541" name="Text Box 25"/>
            <p:cNvSpPr txBox="1">
              <a:spLocks noChangeArrowheads="1"/>
            </p:cNvSpPr>
            <p:nvPr/>
          </p:nvSpPr>
          <p:spPr bwMode="auto">
            <a:xfrm>
              <a:off x="494" y="2154"/>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50</a:t>
              </a:r>
            </a:p>
          </p:txBody>
        </p:sp>
        <p:sp>
          <p:nvSpPr>
            <p:cNvPr id="19542" name="Text Box 26"/>
            <p:cNvSpPr txBox="1">
              <a:spLocks noChangeArrowheads="1"/>
            </p:cNvSpPr>
            <p:nvPr/>
          </p:nvSpPr>
          <p:spPr bwMode="auto">
            <a:xfrm>
              <a:off x="492" y="1959"/>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60</a:t>
              </a:r>
            </a:p>
          </p:txBody>
        </p:sp>
        <p:sp>
          <p:nvSpPr>
            <p:cNvPr id="19543" name="Text Box 27"/>
            <p:cNvSpPr txBox="1">
              <a:spLocks noChangeArrowheads="1"/>
            </p:cNvSpPr>
            <p:nvPr/>
          </p:nvSpPr>
          <p:spPr bwMode="auto">
            <a:xfrm>
              <a:off x="494" y="1755"/>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70</a:t>
              </a:r>
            </a:p>
          </p:txBody>
        </p:sp>
        <p:sp>
          <p:nvSpPr>
            <p:cNvPr id="19544" name="Text Box 28"/>
            <p:cNvSpPr txBox="1">
              <a:spLocks noChangeArrowheads="1"/>
            </p:cNvSpPr>
            <p:nvPr/>
          </p:nvSpPr>
          <p:spPr bwMode="auto">
            <a:xfrm>
              <a:off x="755" y="3253"/>
              <a:ext cx="97" cy="104"/>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1</a:t>
              </a:r>
            </a:p>
          </p:txBody>
        </p:sp>
        <p:sp>
          <p:nvSpPr>
            <p:cNvPr id="19545" name="Text Box 29"/>
            <p:cNvSpPr txBox="1">
              <a:spLocks noChangeArrowheads="1"/>
            </p:cNvSpPr>
            <p:nvPr/>
          </p:nvSpPr>
          <p:spPr bwMode="auto">
            <a:xfrm>
              <a:off x="925" y="3242"/>
              <a:ext cx="296" cy="104"/>
            </a:xfrm>
            <a:prstGeom prst="rect">
              <a:avLst/>
            </a:prstGeom>
            <a:noFill/>
            <a:ln w="9525" algn="ctr">
              <a:noFill/>
              <a:miter lim="800000"/>
              <a:headEnd/>
              <a:tailEnd/>
            </a:ln>
          </p:spPr>
          <p:txBody>
            <a:bodyPr wrap="square" lIns="0" tIns="0" rIns="0" bIns="0" anchor="ctr">
              <a:spAutoFit/>
            </a:bodyPr>
            <a:lstStyle/>
            <a:p>
              <a:pPr algn="r"/>
              <a:r>
                <a:rPr lang="en-US" sz="1400" b="1" dirty="0">
                  <a:solidFill>
                    <a:schemeClr val="bg1"/>
                  </a:solidFill>
                  <a:cs typeface="Arial" pitchFamily="34" charset="0"/>
                  <a:sym typeface="Symbol" pitchFamily="18" charset="2"/>
                </a:rPr>
                <a:t>1 to </a:t>
              </a:r>
              <a:r>
                <a:rPr lang="en-US" sz="1400" b="1" dirty="0">
                  <a:solidFill>
                    <a:schemeClr val="bg1"/>
                  </a:solidFill>
                  <a:cs typeface="Arial" pitchFamily="34" charset="0"/>
                </a:rPr>
                <a:t>5</a:t>
              </a:r>
            </a:p>
          </p:txBody>
        </p:sp>
        <p:sp>
          <p:nvSpPr>
            <p:cNvPr id="19546" name="Text Box 30"/>
            <p:cNvSpPr txBox="1">
              <a:spLocks noChangeArrowheads="1"/>
            </p:cNvSpPr>
            <p:nvPr/>
          </p:nvSpPr>
          <p:spPr bwMode="auto">
            <a:xfrm>
              <a:off x="1274" y="3253"/>
              <a:ext cx="323" cy="104"/>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sym typeface="Symbol" pitchFamily="18" charset="2"/>
                </a:rPr>
                <a:t>5 to </a:t>
              </a:r>
              <a:r>
                <a:rPr lang="en-US" sz="1400" b="1" dirty="0">
                  <a:solidFill>
                    <a:schemeClr val="bg1"/>
                  </a:solidFill>
                  <a:cs typeface="Arial" pitchFamily="34" charset="0"/>
                </a:rPr>
                <a:t>10</a:t>
              </a:r>
            </a:p>
          </p:txBody>
        </p:sp>
        <p:sp>
          <p:nvSpPr>
            <p:cNvPr id="19547" name="Text Box 31"/>
            <p:cNvSpPr txBox="1">
              <a:spLocks noChangeArrowheads="1"/>
            </p:cNvSpPr>
            <p:nvPr/>
          </p:nvSpPr>
          <p:spPr bwMode="auto">
            <a:xfrm>
              <a:off x="1589" y="3255"/>
              <a:ext cx="408" cy="104"/>
            </a:xfrm>
            <a:prstGeom prst="rect">
              <a:avLst/>
            </a:prstGeom>
            <a:noFill/>
            <a:ln w="9525" algn="ctr">
              <a:noFill/>
              <a:miter lim="800000"/>
              <a:headEnd/>
              <a:tailEnd/>
            </a:ln>
          </p:spPr>
          <p:txBody>
            <a:bodyPr wrap="square" lIns="0" tIns="0" rIns="0" bIns="0" anchor="ctr">
              <a:spAutoFit/>
            </a:bodyPr>
            <a:lstStyle/>
            <a:p>
              <a:pPr algn="r"/>
              <a:r>
                <a:rPr lang="en-US" sz="1400" b="1" dirty="0">
                  <a:solidFill>
                    <a:schemeClr val="bg1"/>
                  </a:solidFill>
                  <a:cs typeface="Arial" pitchFamily="34" charset="0"/>
                  <a:sym typeface="Symbol" pitchFamily="18" charset="2"/>
                </a:rPr>
                <a:t>10 to </a:t>
              </a:r>
              <a:r>
                <a:rPr lang="en-US" sz="1400" b="1" dirty="0">
                  <a:solidFill>
                    <a:schemeClr val="bg1"/>
                  </a:solidFill>
                  <a:cs typeface="Arial" pitchFamily="34" charset="0"/>
                </a:rPr>
                <a:t>15</a:t>
              </a:r>
            </a:p>
          </p:txBody>
        </p:sp>
        <p:sp>
          <p:nvSpPr>
            <p:cNvPr id="19548" name="Text Box 32"/>
            <p:cNvSpPr txBox="1">
              <a:spLocks noChangeArrowheads="1"/>
            </p:cNvSpPr>
            <p:nvPr/>
          </p:nvSpPr>
          <p:spPr bwMode="auto">
            <a:xfrm>
              <a:off x="2046" y="3253"/>
              <a:ext cx="145" cy="104"/>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15</a:t>
              </a:r>
            </a:p>
          </p:txBody>
        </p:sp>
        <p:sp>
          <p:nvSpPr>
            <p:cNvPr id="19549" name="Text Box 33"/>
            <p:cNvSpPr txBox="1">
              <a:spLocks noChangeArrowheads="1"/>
            </p:cNvSpPr>
            <p:nvPr/>
          </p:nvSpPr>
          <p:spPr bwMode="auto">
            <a:xfrm>
              <a:off x="2159" y="3269"/>
              <a:ext cx="489" cy="208"/>
            </a:xfrm>
            <a:prstGeom prst="rect">
              <a:avLst/>
            </a:prstGeom>
            <a:noFill/>
            <a:ln w="9525" algn="ctr">
              <a:noFill/>
              <a:miter lim="800000"/>
              <a:headEnd/>
              <a:tailEnd/>
            </a:ln>
          </p:spPr>
          <p:txBody>
            <a:bodyPr wrap="square" lIns="0" tIns="0" rIns="0" bIns="0" anchor="ctr">
              <a:spAutoFit/>
            </a:bodyPr>
            <a:lstStyle/>
            <a:p>
              <a:pPr algn="ctr"/>
              <a:r>
                <a:rPr lang="en-US" sz="1400" b="1" dirty="0">
                  <a:solidFill>
                    <a:schemeClr val="bg1"/>
                  </a:solidFill>
                  <a:cs typeface="Arial" pitchFamily="34" charset="0"/>
                  <a:sym typeface="Symbol" pitchFamily="18" charset="2"/>
                </a:rPr>
                <a:t>US-Born</a:t>
              </a:r>
              <a:br>
                <a:rPr lang="en-US" sz="1400" b="1" dirty="0">
                  <a:solidFill>
                    <a:schemeClr val="bg1"/>
                  </a:solidFill>
                  <a:cs typeface="Arial" pitchFamily="34" charset="0"/>
                  <a:sym typeface="Symbol" pitchFamily="18" charset="2"/>
                </a:rPr>
              </a:br>
              <a:r>
                <a:rPr lang="en-US" sz="1400" b="1" dirty="0">
                  <a:solidFill>
                    <a:schemeClr val="bg1"/>
                  </a:solidFill>
                  <a:cs typeface="Arial" pitchFamily="34" charset="0"/>
                  <a:sym typeface="Symbol" pitchFamily="18" charset="2"/>
                </a:rPr>
                <a:t>Individuals</a:t>
              </a:r>
              <a:endParaRPr lang="en-US" sz="1400" b="1" dirty="0">
                <a:solidFill>
                  <a:schemeClr val="bg1"/>
                </a:solidFill>
                <a:cs typeface="Arial" pitchFamily="34" charset="0"/>
              </a:endParaRPr>
            </a:p>
          </p:txBody>
        </p:sp>
        <p:sp>
          <p:nvSpPr>
            <p:cNvPr id="19550" name="Rectangle 34"/>
            <p:cNvSpPr>
              <a:spLocks noChangeArrowheads="1"/>
            </p:cNvSpPr>
            <p:nvPr/>
          </p:nvSpPr>
          <p:spPr bwMode="auto">
            <a:xfrm>
              <a:off x="714" y="2098"/>
              <a:ext cx="210" cy="1134"/>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551" name="Rectangle 35"/>
            <p:cNvSpPr>
              <a:spLocks noChangeArrowheads="1"/>
            </p:cNvSpPr>
            <p:nvPr/>
          </p:nvSpPr>
          <p:spPr bwMode="auto">
            <a:xfrm>
              <a:off x="1065" y="2274"/>
              <a:ext cx="210" cy="958"/>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552" name="Rectangle 36"/>
            <p:cNvSpPr>
              <a:spLocks noChangeArrowheads="1"/>
            </p:cNvSpPr>
            <p:nvPr/>
          </p:nvSpPr>
          <p:spPr bwMode="auto">
            <a:xfrm>
              <a:off x="1381" y="2214"/>
              <a:ext cx="210" cy="1018"/>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553" name="Rectangle 37"/>
            <p:cNvSpPr>
              <a:spLocks noChangeArrowheads="1"/>
            </p:cNvSpPr>
            <p:nvPr/>
          </p:nvSpPr>
          <p:spPr bwMode="auto">
            <a:xfrm>
              <a:off x="1697" y="2406"/>
              <a:ext cx="210" cy="826"/>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554" name="Rectangle 39"/>
            <p:cNvSpPr>
              <a:spLocks noChangeArrowheads="1"/>
            </p:cNvSpPr>
            <p:nvPr/>
          </p:nvSpPr>
          <p:spPr bwMode="auto">
            <a:xfrm>
              <a:off x="2309" y="2416"/>
              <a:ext cx="210" cy="816"/>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9556" name="Line 42"/>
            <p:cNvSpPr>
              <a:spLocks noChangeShapeType="1"/>
            </p:cNvSpPr>
            <p:nvPr/>
          </p:nvSpPr>
          <p:spPr bwMode="auto">
            <a:xfrm>
              <a:off x="621" y="3229"/>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557" name="Line 43"/>
            <p:cNvSpPr>
              <a:spLocks noChangeShapeType="1"/>
            </p:cNvSpPr>
            <p:nvPr/>
          </p:nvSpPr>
          <p:spPr bwMode="auto">
            <a:xfrm>
              <a:off x="852" y="1881"/>
              <a:ext cx="0" cy="401"/>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58" name="Line 44"/>
            <p:cNvSpPr>
              <a:spLocks noChangeShapeType="1"/>
            </p:cNvSpPr>
            <p:nvPr/>
          </p:nvSpPr>
          <p:spPr bwMode="auto">
            <a:xfrm>
              <a:off x="820" y="2284"/>
              <a:ext cx="62" cy="0"/>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59" name="Line 45"/>
            <p:cNvSpPr>
              <a:spLocks noChangeShapeType="1"/>
            </p:cNvSpPr>
            <p:nvPr/>
          </p:nvSpPr>
          <p:spPr bwMode="auto">
            <a:xfrm>
              <a:off x="851" y="1881"/>
              <a:ext cx="62" cy="0"/>
            </a:xfrm>
            <a:prstGeom prst="line">
              <a:avLst/>
            </a:prstGeom>
            <a:noFill/>
            <a:ln w="12700">
              <a:solidFill>
                <a:schemeClr val="bg1"/>
              </a:solidFill>
              <a:round/>
              <a:headEnd/>
              <a:tailEnd/>
            </a:ln>
          </p:spPr>
          <p:txBody>
            <a:bodyPr anchor="ctr"/>
            <a:lstStyle/>
            <a:p>
              <a:endParaRPr lang="en-US">
                <a:solidFill>
                  <a:schemeClr val="bg1"/>
                </a:solidFill>
              </a:endParaRPr>
            </a:p>
          </p:txBody>
        </p:sp>
        <p:grpSp>
          <p:nvGrpSpPr>
            <p:cNvPr id="3" name="Group 46"/>
            <p:cNvGrpSpPr>
              <a:grpSpLocks/>
            </p:cNvGrpSpPr>
            <p:nvPr/>
          </p:nvGrpSpPr>
          <p:grpSpPr bwMode="auto">
            <a:xfrm>
              <a:off x="674" y="1819"/>
              <a:ext cx="1722" cy="543"/>
              <a:chOff x="436" y="1661"/>
              <a:chExt cx="1508" cy="559"/>
            </a:xfrm>
          </p:grpSpPr>
          <p:sp>
            <p:nvSpPr>
              <p:cNvPr id="19581" name="Line 47"/>
              <p:cNvSpPr>
                <a:spLocks noChangeShapeType="1"/>
              </p:cNvSpPr>
              <p:nvPr/>
            </p:nvSpPr>
            <p:spPr bwMode="auto">
              <a:xfrm>
                <a:off x="436" y="1661"/>
                <a:ext cx="1508" cy="559"/>
              </a:xfrm>
              <a:prstGeom prst="line">
                <a:avLst/>
              </a:prstGeom>
              <a:noFill/>
              <a:ln w="9525">
                <a:solidFill>
                  <a:schemeClr val="hlink"/>
                </a:solidFill>
                <a:round/>
                <a:headEnd type="oval" w="med" len="med"/>
                <a:tailEnd type="triangle" w="med" len="med"/>
              </a:ln>
            </p:spPr>
            <p:txBody>
              <a:bodyPr wrap="none" anchor="ctr"/>
              <a:lstStyle/>
              <a:p>
                <a:endParaRPr lang="en-US">
                  <a:solidFill>
                    <a:schemeClr val="bg1"/>
                  </a:solidFill>
                </a:endParaRPr>
              </a:p>
            </p:txBody>
          </p:sp>
          <p:sp>
            <p:nvSpPr>
              <p:cNvPr id="19582" name="Line 48"/>
              <p:cNvSpPr>
                <a:spLocks noChangeShapeType="1"/>
              </p:cNvSpPr>
              <p:nvPr/>
            </p:nvSpPr>
            <p:spPr bwMode="auto">
              <a:xfrm>
                <a:off x="436" y="1661"/>
                <a:ext cx="1493" cy="553"/>
              </a:xfrm>
              <a:prstGeom prst="line">
                <a:avLst/>
              </a:prstGeom>
              <a:noFill/>
              <a:ln w="38100">
                <a:solidFill>
                  <a:schemeClr val="bg1"/>
                </a:solidFill>
                <a:round/>
                <a:headEnd type="oval" w="med" len="med"/>
                <a:tailEnd type="triangle" w="med" len="med"/>
              </a:ln>
            </p:spPr>
            <p:txBody>
              <a:bodyPr wrap="none" anchor="ctr"/>
              <a:lstStyle/>
              <a:p>
                <a:endParaRPr lang="en-US">
                  <a:solidFill>
                    <a:schemeClr val="bg1"/>
                  </a:solidFill>
                </a:endParaRPr>
              </a:p>
            </p:txBody>
          </p:sp>
        </p:grpSp>
        <p:grpSp>
          <p:nvGrpSpPr>
            <p:cNvPr id="4" name="Group 49"/>
            <p:cNvGrpSpPr>
              <a:grpSpLocks/>
            </p:cNvGrpSpPr>
            <p:nvPr/>
          </p:nvGrpSpPr>
          <p:grpSpPr bwMode="auto">
            <a:xfrm>
              <a:off x="1133" y="2161"/>
              <a:ext cx="62" cy="209"/>
              <a:chOff x="816" y="1995"/>
              <a:chExt cx="62" cy="209"/>
            </a:xfrm>
          </p:grpSpPr>
          <p:sp>
            <p:nvSpPr>
              <p:cNvPr id="19578" name="Line 50"/>
              <p:cNvSpPr>
                <a:spLocks noChangeShapeType="1"/>
              </p:cNvSpPr>
              <p:nvPr/>
            </p:nvSpPr>
            <p:spPr bwMode="auto">
              <a:xfrm>
                <a:off x="848" y="1995"/>
                <a:ext cx="0" cy="208"/>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9" name="Line 51"/>
              <p:cNvSpPr>
                <a:spLocks noChangeShapeType="1"/>
              </p:cNvSpPr>
              <p:nvPr/>
            </p:nvSpPr>
            <p:spPr bwMode="auto">
              <a:xfrm>
                <a:off x="816" y="2204"/>
                <a:ext cx="62" cy="0"/>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80" name="Line 52"/>
              <p:cNvSpPr>
                <a:spLocks noChangeShapeType="1"/>
              </p:cNvSpPr>
              <p:nvPr/>
            </p:nvSpPr>
            <p:spPr bwMode="auto">
              <a:xfrm>
                <a:off x="816" y="1995"/>
                <a:ext cx="62" cy="0"/>
              </a:xfrm>
              <a:prstGeom prst="line">
                <a:avLst/>
              </a:prstGeom>
              <a:noFill/>
              <a:ln w="12700">
                <a:solidFill>
                  <a:schemeClr val="bg1"/>
                </a:solidFill>
                <a:round/>
                <a:headEnd/>
                <a:tailEnd/>
              </a:ln>
            </p:spPr>
            <p:txBody>
              <a:bodyPr anchor="ctr"/>
              <a:lstStyle/>
              <a:p>
                <a:endParaRPr lang="en-US">
                  <a:solidFill>
                    <a:schemeClr val="bg1"/>
                  </a:solidFill>
                </a:endParaRPr>
              </a:p>
            </p:txBody>
          </p:sp>
        </p:grpSp>
        <p:grpSp>
          <p:nvGrpSpPr>
            <p:cNvPr id="5" name="Group 53"/>
            <p:cNvGrpSpPr>
              <a:grpSpLocks/>
            </p:cNvGrpSpPr>
            <p:nvPr/>
          </p:nvGrpSpPr>
          <p:grpSpPr bwMode="auto">
            <a:xfrm>
              <a:off x="1451" y="2091"/>
              <a:ext cx="62" cy="223"/>
              <a:chOff x="816" y="1995"/>
              <a:chExt cx="62" cy="209"/>
            </a:xfrm>
          </p:grpSpPr>
          <p:sp>
            <p:nvSpPr>
              <p:cNvPr id="19575" name="Line 54"/>
              <p:cNvSpPr>
                <a:spLocks noChangeShapeType="1"/>
              </p:cNvSpPr>
              <p:nvPr/>
            </p:nvSpPr>
            <p:spPr bwMode="auto">
              <a:xfrm>
                <a:off x="848" y="1995"/>
                <a:ext cx="0" cy="208"/>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6" name="Line 55"/>
              <p:cNvSpPr>
                <a:spLocks noChangeShapeType="1"/>
              </p:cNvSpPr>
              <p:nvPr/>
            </p:nvSpPr>
            <p:spPr bwMode="auto">
              <a:xfrm>
                <a:off x="816" y="2204"/>
                <a:ext cx="62" cy="0"/>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7" name="Line 56"/>
              <p:cNvSpPr>
                <a:spLocks noChangeShapeType="1"/>
              </p:cNvSpPr>
              <p:nvPr/>
            </p:nvSpPr>
            <p:spPr bwMode="auto">
              <a:xfrm>
                <a:off x="816" y="1995"/>
                <a:ext cx="62" cy="0"/>
              </a:xfrm>
              <a:prstGeom prst="line">
                <a:avLst/>
              </a:prstGeom>
              <a:noFill/>
              <a:ln w="12700">
                <a:solidFill>
                  <a:schemeClr val="bg1"/>
                </a:solidFill>
                <a:round/>
                <a:headEnd/>
                <a:tailEnd/>
              </a:ln>
            </p:spPr>
            <p:txBody>
              <a:bodyPr anchor="ctr"/>
              <a:lstStyle/>
              <a:p>
                <a:endParaRPr lang="en-US">
                  <a:solidFill>
                    <a:schemeClr val="bg1"/>
                  </a:solidFill>
                </a:endParaRPr>
              </a:p>
            </p:txBody>
          </p:sp>
        </p:grpSp>
        <p:grpSp>
          <p:nvGrpSpPr>
            <p:cNvPr id="6" name="Group 57"/>
            <p:cNvGrpSpPr>
              <a:grpSpLocks/>
            </p:cNvGrpSpPr>
            <p:nvPr/>
          </p:nvGrpSpPr>
          <p:grpSpPr bwMode="auto">
            <a:xfrm>
              <a:off x="1764" y="2299"/>
              <a:ext cx="62" cy="211"/>
              <a:chOff x="816" y="1995"/>
              <a:chExt cx="62" cy="209"/>
            </a:xfrm>
          </p:grpSpPr>
          <p:sp>
            <p:nvSpPr>
              <p:cNvPr id="19572" name="Line 58"/>
              <p:cNvSpPr>
                <a:spLocks noChangeShapeType="1"/>
              </p:cNvSpPr>
              <p:nvPr/>
            </p:nvSpPr>
            <p:spPr bwMode="auto">
              <a:xfrm>
                <a:off x="848" y="1995"/>
                <a:ext cx="0" cy="208"/>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3" name="Line 59"/>
              <p:cNvSpPr>
                <a:spLocks noChangeShapeType="1"/>
              </p:cNvSpPr>
              <p:nvPr/>
            </p:nvSpPr>
            <p:spPr bwMode="auto">
              <a:xfrm>
                <a:off x="816" y="2204"/>
                <a:ext cx="62" cy="0"/>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4" name="Line 60"/>
              <p:cNvSpPr>
                <a:spLocks noChangeShapeType="1"/>
              </p:cNvSpPr>
              <p:nvPr/>
            </p:nvSpPr>
            <p:spPr bwMode="auto">
              <a:xfrm>
                <a:off x="816" y="1995"/>
                <a:ext cx="62" cy="0"/>
              </a:xfrm>
              <a:prstGeom prst="line">
                <a:avLst/>
              </a:prstGeom>
              <a:noFill/>
              <a:ln w="12700">
                <a:solidFill>
                  <a:schemeClr val="bg1"/>
                </a:solidFill>
                <a:round/>
                <a:headEnd/>
                <a:tailEnd/>
              </a:ln>
            </p:spPr>
            <p:txBody>
              <a:bodyPr anchor="ctr"/>
              <a:lstStyle/>
              <a:p>
                <a:endParaRPr lang="en-US">
                  <a:solidFill>
                    <a:schemeClr val="bg1"/>
                  </a:solidFill>
                </a:endParaRPr>
              </a:p>
            </p:txBody>
          </p:sp>
        </p:grpSp>
        <p:grpSp>
          <p:nvGrpSpPr>
            <p:cNvPr id="7" name="Group 61"/>
            <p:cNvGrpSpPr>
              <a:grpSpLocks/>
            </p:cNvGrpSpPr>
            <p:nvPr/>
          </p:nvGrpSpPr>
          <p:grpSpPr bwMode="auto">
            <a:xfrm>
              <a:off x="2078" y="2369"/>
              <a:ext cx="62" cy="89"/>
              <a:chOff x="816" y="1995"/>
              <a:chExt cx="62" cy="209"/>
            </a:xfrm>
          </p:grpSpPr>
          <p:sp>
            <p:nvSpPr>
              <p:cNvPr id="19569" name="Line 62"/>
              <p:cNvSpPr>
                <a:spLocks noChangeShapeType="1"/>
              </p:cNvSpPr>
              <p:nvPr/>
            </p:nvSpPr>
            <p:spPr bwMode="auto">
              <a:xfrm>
                <a:off x="848" y="1995"/>
                <a:ext cx="0" cy="208"/>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0" name="Line 63"/>
              <p:cNvSpPr>
                <a:spLocks noChangeShapeType="1"/>
              </p:cNvSpPr>
              <p:nvPr/>
            </p:nvSpPr>
            <p:spPr bwMode="auto">
              <a:xfrm>
                <a:off x="816" y="2204"/>
                <a:ext cx="62" cy="0"/>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71" name="Line 64"/>
              <p:cNvSpPr>
                <a:spLocks noChangeShapeType="1"/>
              </p:cNvSpPr>
              <p:nvPr/>
            </p:nvSpPr>
            <p:spPr bwMode="auto">
              <a:xfrm>
                <a:off x="816" y="1995"/>
                <a:ext cx="62" cy="0"/>
              </a:xfrm>
              <a:prstGeom prst="line">
                <a:avLst/>
              </a:prstGeom>
              <a:noFill/>
              <a:ln w="12700">
                <a:solidFill>
                  <a:schemeClr val="bg1"/>
                </a:solidFill>
                <a:round/>
                <a:headEnd/>
                <a:tailEnd/>
              </a:ln>
            </p:spPr>
            <p:txBody>
              <a:bodyPr anchor="ctr"/>
              <a:lstStyle/>
              <a:p>
                <a:endParaRPr lang="en-US">
                  <a:solidFill>
                    <a:schemeClr val="bg1"/>
                  </a:solidFill>
                </a:endParaRPr>
              </a:p>
            </p:txBody>
          </p:sp>
        </p:grpSp>
        <p:grpSp>
          <p:nvGrpSpPr>
            <p:cNvPr id="8" name="Group 65"/>
            <p:cNvGrpSpPr>
              <a:grpSpLocks/>
            </p:cNvGrpSpPr>
            <p:nvPr/>
          </p:nvGrpSpPr>
          <p:grpSpPr bwMode="auto">
            <a:xfrm>
              <a:off x="2389" y="2405"/>
              <a:ext cx="62" cy="27"/>
              <a:chOff x="716" y="1995"/>
              <a:chExt cx="62" cy="209"/>
            </a:xfrm>
          </p:grpSpPr>
          <p:sp>
            <p:nvSpPr>
              <p:cNvPr id="19566" name="Line 66"/>
              <p:cNvSpPr>
                <a:spLocks noChangeShapeType="1"/>
              </p:cNvSpPr>
              <p:nvPr/>
            </p:nvSpPr>
            <p:spPr bwMode="auto">
              <a:xfrm>
                <a:off x="748" y="1995"/>
                <a:ext cx="0" cy="208"/>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67" name="Line 67"/>
              <p:cNvSpPr>
                <a:spLocks noChangeShapeType="1"/>
              </p:cNvSpPr>
              <p:nvPr/>
            </p:nvSpPr>
            <p:spPr bwMode="auto">
              <a:xfrm>
                <a:off x="716" y="2204"/>
                <a:ext cx="62" cy="0"/>
              </a:xfrm>
              <a:prstGeom prst="line">
                <a:avLst/>
              </a:prstGeom>
              <a:noFill/>
              <a:ln w="12700">
                <a:solidFill>
                  <a:schemeClr val="bg1"/>
                </a:solidFill>
                <a:round/>
                <a:headEnd/>
                <a:tailEnd/>
              </a:ln>
            </p:spPr>
            <p:txBody>
              <a:bodyPr anchor="ctr"/>
              <a:lstStyle/>
              <a:p>
                <a:endParaRPr lang="en-US">
                  <a:solidFill>
                    <a:schemeClr val="bg1"/>
                  </a:solidFill>
                </a:endParaRPr>
              </a:p>
            </p:txBody>
          </p:sp>
          <p:sp>
            <p:nvSpPr>
              <p:cNvPr id="19568" name="Line 68"/>
              <p:cNvSpPr>
                <a:spLocks noChangeShapeType="1"/>
              </p:cNvSpPr>
              <p:nvPr/>
            </p:nvSpPr>
            <p:spPr bwMode="auto">
              <a:xfrm>
                <a:off x="716" y="1995"/>
                <a:ext cx="62" cy="0"/>
              </a:xfrm>
              <a:prstGeom prst="line">
                <a:avLst/>
              </a:prstGeom>
              <a:noFill/>
              <a:ln w="12700">
                <a:solidFill>
                  <a:schemeClr val="bg1"/>
                </a:solidFill>
                <a:round/>
                <a:headEnd/>
                <a:tailEnd/>
              </a:ln>
            </p:spPr>
            <p:txBody>
              <a:bodyPr anchor="ctr"/>
              <a:lstStyle/>
              <a:p>
                <a:endParaRPr lang="en-US">
                  <a:solidFill>
                    <a:schemeClr val="bg1"/>
                  </a:solidFill>
                </a:endParaRPr>
              </a:p>
            </p:txBody>
          </p:sp>
        </p:grpSp>
      </p:grpSp>
      <p:grpSp>
        <p:nvGrpSpPr>
          <p:cNvPr id="9" name="Group 134"/>
          <p:cNvGrpSpPr>
            <a:grpSpLocks/>
          </p:cNvGrpSpPr>
          <p:nvPr/>
        </p:nvGrpSpPr>
        <p:grpSpPr bwMode="auto">
          <a:xfrm>
            <a:off x="4343400" y="2133778"/>
            <a:ext cx="4694130" cy="3639947"/>
            <a:chOff x="3193" y="1505"/>
            <a:chExt cx="2171" cy="2176"/>
          </a:xfrm>
        </p:grpSpPr>
        <p:sp>
          <p:nvSpPr>
            <p:cNvPr id="19464" name="Rectangle 133"/>
            <p:cNvSpPr>
              <a:spLocks noChangeArrowheads="1"/>
            </p:cNvSpPr>
            <p:nvPr/>
          </p:nvSpPr>
          <p:spPr bwMode="auto">
            <a:xfrm>
              <a:off x="3388" y="1776"/>
              <a:ext cx="1956" cy="1456"/>
            </a:xfrm>
            <a:prstGeom prst="rect">
              <a:avLst/>
            </a:prstGeom>
            <a:noFill/>
            <a:ln w="9525" algn="ctr">
              <a:solidFill>
                <a:schemeClr val="bg1"/>
              </a:solidFill>
              <a:miter lim="800000"/>
              <a:headEnd/>
              <a:tailEnd/>
            </a:ln>
          </p:spPr>
          <p:txBody>
            <a:bodyPr wrap="none" anchor="ctr"/>
            <a:lstStyle/>
            <a:p>
              <a:endParaRPr lang="en-US">
                <a:solidFill>
                  <a:schemeClr val="bg1"/>
                </a:solidFill>
              </a:endParaRPr>
            </a:p>
          </p:txBody>
        </p:sp>
        <p:sp>
          <p:nvSpPr>
            <p:cNvPr id="19465" name="Rectangle 71"/>
            <p:cNvSpPr>
              <a:spLocks noChangeArrowheads="1"/>
            </p:cNvSpPr>
            <p:nvPr/>
          </p:nvSpPr>
          <p:spPr bwMode="auto">
            <a:xfrm>
              <a:off x="4747" y="2843"/>
              <a:ext cx="210" cy="387"/>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466" name="Text Box 72"/>
            <p:cNvSpPr txBox="1">
              <a:spLocks noChangeArrowheads="1"/>
            </p:cNvSpPr>
            <p:nvPr/>
          </p:nvSpPr>
          <p:spPr bwMode="auto">
            <a:xfrm>
              <a:off x="3621" y="3534"/>
              <a:ext cx="1405" cy="147"/>
            </a:xfrm>
            <a:prstGeom prst="rect">
              <a:avLst/>
            </a:prstGeom>
            <a:noFill/>
            <a:ln w="9525">
              <a:noFill/>
              <a:miter lim="800000"/>
              <a:headEnd/>
              <a:tailEnd/>
            </a:ln>
          </p:spPr>
          <p:txBody>
            <a:bodyPr wrap="square" lIns="0" tIns="0" rIns="0" bIns="0">
              <a:spAutoFit/>
            </a:bodyPr>
            <a:lstStyle/>
            <a:p>
              <a:pPr algn="ctr" eaLnBrk="0" hangingPunct="0">
                <a:spcBef>
                  <a:spcPct val="20000"/>
                </a:spcBef>
              </a:pPr>
              <a:r>
                <a:rPr lang="en-US" sz="1600" b="1" dirty="0">
                  <a:solidFill>
                    <a:schemeClr val="bg1"/>
                  </a:solidFill>
                  <a:cs typeface="Arial" pitchFamily="34" charset="0"/>
                </a:rPr>
                <a:t>Number of Years in the US</a:t>
              </a:r>
            </a:p>
          </p:txBody>
        </p:sp>
        <p:sp>
          <p:nvSpPr>
            <p:cNvPr id="19467" name="Text Box 73"/>
            <p:cNvSpPr txBox="1">
              <a:spLocks noChangeArrowheads="1"/>
            </p:cNvSpPr>
            <p:nvPr/>
          </p:nvSpPr>
          <p:spPr bwMode="auto">
            <a:xfrm>
              <a:off x="3367" y="1505"/>
              <a:ext cx="1980" cy="147"/>
            </a:xfrm>
            <a:prstGeom prst="rect">
              <a:avLst/>
            </a:prstGeom>
            <a:noFill/>
            <a:ln w="9525">
              <a:noFill/>
              <a:miter lim="800000"/>
              <a:headEnd/>
              <a:tailEnd/>
            </a:ln>
          </p:spPr>
          <p:txBody>
            <a:bodyPr lIns="0" tIns="0" rIns="0" bIns="0">
              <a:spAutoFit/>
            </a:bodyPr>
            <a:lstStyle/>
            <a:p>
              <a:pPr algn="ctr" eaLnBrk="0" hangingPunct="0">
                <a:spcBef>
                  <a:spcPct val="20000"/>
                </a:spcBef>
              </a:pPr>
              <a:r>
                <a:rPr lang="en-US" sz="1600" b="1" dirty="0">
                  <a:solidFill>
                    <a:schemeClr val="bg1"/>
                  </a:solidFill>
                  <a:cs typeface="Arial" pitchFamily="34" charset="0"/>
                </a:rPr>
                <a:t>% of People With Obesity</a:t>
              </a:r>
            </a:p>
          </p:txBody>
        </p:sp>
        <p:sp>
          <p:nvSpPr>
            <p:cNvPr id="19469" name="Line 75"/>
            <p:cNvSpPr>
              <a:spLocks noChangeShapeType="1"/>
            </p:cNvSpPr>
            <p:nvPr/>
          </p:nvSpPr>
          <p:spPr bwMode="auto">
            <a:xfrm flipH="1">
              <a:off x="3333" y="3032"/>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0" name="Line 76"/>
            <p:cNvSpPr>
              <a:spLocks noChangeShapeType="1"/>
            </p:cNvSpPr>
            <p:nvPr/>
          </p:nvSpPr>
          <p:spPr bwMode="auto">
            <a:xfrm flipH="1">
              <a:off x="3333" y="2830"/>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1" name="Line 77"/>
            <p:cNvSpPr>
              <a:spLocks noChangeShapeType="1"/>
            </p:cNvSpPr>
            <p:nvPr/>
          </p:nvSpPr>
          <p:spPr bwMode="auto">
            <a:xfrm flipH="1">
              <a:off x="3333" y="2628"/>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2" name="Line 78"/>
            <p:cNvSpPr>
              <a:spLocks noChangeShapeType="1"/>
            </p:cNvSpPr>
            <p:nvPr/>
          </p:nvSpPr>
          <p:spPr bwMode="auto">
            <a:xfrm flipH="1">
              <a:off x="3333" y="2426"/>
              <a:ext cx="50"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3" name="Line 79"/>
            <p:cNvSpPr>
              <a:spLocks noChangeShapeType="1"/>
            </p:cNvSpPr>
            <p:nvPr/>
          </p:nvSpPr>
          <p:spPr bwMode="auto">
            <a:xfrm flipH="1">
              <a:off x="3333" y="2224"/>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4" name="Line 80"/>
            <p:cNvSpPr>
              <a:spLocks noChangeShapeType="1"/>
            </p:cNvSpPr>
            <p:nvPr/>
          </p:nvSpPr>
          <p:spPr bwMode="auto">
            <a:xfrm flipH="1">
              <a:off x="3333" y="2028"/>
              <a:ext cx="50"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5" name="Line 81"/>
            <p:cNvSpPr>
              <a:spLocks noChangeShapeType="1"/>
            </p:cNvSpPr>
            <p:nvPr/>
          </p:nvSpPr>
          <p:spPr bwMode="auto">
            <a:xfrm flipH="1">
              <a:off x="3333" y="1824"/>
              <a:ext cx="53" cy="0"/>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19476" name="Text Box 82"/>
            <p:cNvSpPr txBox="1">
              <a:spLocks noChangeArrowheads="1"/>
            </p:cNvSpPr>
            <p:nvPr/>
          </p:nvSpPr>
          <p:spPr bwMode="auto">
            <a:xfrm>
              <a:off x="3193" y="3153"/>
              <a:ext cx="147" cy="117"/>
            </a:xfrm>
            <a:prstGeom prst="rect">
              <a:avLst/>
            </a:prstGeom>
            <a:noFill/>
            <a:ln w="9525" algn="ctr">
              <a:noFill/>
              <a:miter lim="800000"/>
              <a:headEnd/>
              <a:tailEnd/>
            </a:ln>
          </p:spPr>
          <p:txBody>
            <a:bodyPr wrap="square" lIns="0" tIns="0" rIns="0" bIns="0" anchor="ctr">
              <a:spAutoFit/>
            </a:bodyPr>
            <a:lstStyle/>
            <a:p>
              <a:pPr algn="r"/>
              <a:r>
                <a:rPr lang="en-US" sz="1400" b="1" dirty="0">
                  <a:solidFill>
                    <a:schemeClr val="bg1"/>
                  </a:solidFill>
                  <a:cs typeface="Arial" pitchFamily="34" charset="0"/>
                </a:rPr>
                <a:t>0</a:t>
              </a:r>
            </a:p>
          </p:txBody>
        </p:sp>
        <p:sp>
          <p:nvSpPr>
            <p:cNvPr id="19477" name="Text Box 83"/>
            <p:cNvSpPr txBox="1">
              <a:spLocks noChangeArrowheads="1"/>
            </p:cNvSpPr>
            <p:nvPr/>
          </p:nvSpPr>
          <p:spPr bwMode="auto">
            <a:xfrm>
              <a:off x="3230" y="2993"/>
              <a:ext cx="110" cy="117"/>
            </a:xfrm>
            <a:prstGeom prst="rect">
              <a:avLst/>
            </a:prstGeom>
            <a:noFill/>
            <a:ln w="9525" algn="ctr">
              <a:noFill/>
              <a:miter lim="800000"/>
              <a:headEnd/>
              <a:tailEnd/>
            </a:ln>
          </p:spPr>
          <p:txBody>
            <a:bodyPr wrap="square" lIns="0" tIns="0" rIns="0" bIns="0" anchor="ctr">
              <a:spAutoFit/>
            </a:bodyPr>
            <a:lstStyle/>
            <a:p>
              <a:pPr algn="r"/>
              <a:r>
                <a:rPr lang="en-US" sz="1400" b="1" dirty="0">
                  <a:solidFill>
                    <a:schemeClr val="bg1"/>
                  </a:solidFill>
                  <a:cs typeface="Arial" pitchFamily="34" charset="0"/>
                </a:rPr>
                <a:t>10</a:t>
              </a:r>
            </a:p>
          </p:txBody>
        </p:sp>
        <p:sp>
          <p:nvSpPr>
            <p:cNvPr id="19478" name="Text Box 84"/>
            <p:cNvSpPr txBox="1">
              <a:spLocks noChangeArrowheads="1"/>
            </p:cNvSpPr>
            <p:nvPr/>
          </p:nvSpPr>
          <p:spPr bwMode="auto">
            <a:xfrm>
              <a:off x="3208" y="2783"/>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20</a:t>
              </a:r>
            </a:p>
          </p:txBody>
        </p:sp>
        <p:sp>
          <p:nvSpPr>
            <p:cNvPr id="19479" name="Text Box 85"/>
            <p:cNvSpPr txBox="1">
              <a:spLocks noChangeArrowheads="1"/>
            </p:cNvSpPr>
            <p:nvPr/>
          </p:nvSpPr>
          <p:spPr bwMode="auto">
            <a:xfrm>
              <a:off x="3208" y="2558"/>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30</a:t>
              </a:r>
            </a:p>
          </p:txBody>
        </p:sp>
        <p:sp>
          <p:nvSpPr>
            <p:cNvPr id="19480" name="Text Box 86"/>
            <p:cNvSpPr txBox="1">
              <a:spLocks noChangeArrowheads="1"/>
            </p:cNvSpPr>
            <p:nvPr/>
          </p:nvSpPr>
          <p:spPr bwMode="auto">
            <a:xfrm>
              <a:off x="3215" y="2356"/>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40</a:t>
              </a:r>
            </a:p>
          </p:txBody>
        </p:sp>
        <p:sp>
          <p:nvSpPr>
            <p:cNvPr id="19481" name="Text Box 87"/>
            <p:cNvSpPr txBox="1">
              <a:spLocks noChangeArrowheads="1"/>
            </p:cNvSpPr>
            <p:nvPr/>
          </p:nvSpPr>
          <p:spPr bwMode="auto">
            <a:xfrm>
              <a:off x="3215" y="2154"/>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50</a:t>
              </a:r>
            </a:p>
          </p:txBody>
        </p:sp>
        <p:sp>
          <p:nvSpPr>
            <p:cNvPr id="19482" name="Text Box 88"/>
            <p:cNvSpPr txBox="1">
              <a:spLocks noChangeArrowheads="1"/>
            </p:cNvSpPr>
            <p:nvPr/>
          </p:nvSpPr>
          <p:spPr bwMode="auto">
            <a:xfrm>
              <a:off x="3215" y="1959"/>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60</a:t>
              </a:r>
            </a:p>
          </p:txBody>
        </p:sp>
        <p:sp>
          <p:nvSpPr>
            <p:cNvPr id="19483" name="Text Box 89"/>
            <p:cNvSpPr txBox="1">
              <a:spLocks noChangeArrowheads="1"/>
            </p:cNvSpPr>
            <p:nvPr/>
          </p:nvSpPr>
          <p:spPr bwMode="auto">
            <a:xfrm>
              <a:off x="3215" y="1755"/>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70</a:t>
              </a:r>
            </a:p>
          </p:txBody>
        </p:sp>
        <p:sp>
          <p:nvSpPr>
            <p:cNvPr id="19484" name="Text Box 90"/>
            <p:cNvSpPr txBox="1">
              <a:spLocks noChangeArrowheads="1"/>
            </p:cNvSpPr>
            <p:nvPr/>
          </p:nvSpPr>
          <p:spPr bwMode="auto">
            <a:xfrm>
              <a:off x="3531" y="3251"/>
              <a:ext cx="91" cy="108"/>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1</a:t>
              </a:r>
            </a:p>
          </p:txBody>
        </p:sp>
        <p:sp>
          <p:nvSpPr>
            <p:cNvPr id="19485" name="Text Box 91"/>
            <p:cNvSpPr txBox="1">
              <a:spLocks noChangeArrowheads="1"/>
            </p:cNvSpPr>
            <p:nvPr/>
          </p:nvSpPr>
          <p:spPr bwMode="auto">
            <a:xfrm>
              <a:off x="3703" y="3244"/>
              <a:ext cx="280" cy="108"/>
            </a:xfrm>
            <a:prstGeom prst="rect">
              <a:avLst/>
            </a:prstGeom>
            <a:noFill/>
            <a:ln w="9525" algn="ctr">
              <a:noFill/>
              <a:miter lim="800000"/>
              <a:headEnd/>
              <a:tailEnd/>
            </a:ln>
          </p:spPr>
          <p:txBody>
            <a:bodyPr wrap="square" lIns="0" tIns="0" rIns="0" bIns="0" anchor="ctr">
              <a:spAutoFit/>
            </a:bodyPr>
            <a:lstStyle/>
            <a:p>
              <a:pPr algn="r"/>
              <a:r>
                <a:rPr lang="en-US" sz="1400" b="1" dirty="0">
                  <a:solidFill>
                    <a:schemeClr val="bg1"/>
                  </a:solidFill>
                  <a:cs typeface="Arial" pitchFamily="34" charset="0"/>
                  <a:sym typeface="Symbol" pitchFamily="18" charset="2"/>
                </a:rPr>
                <a:t>1 to </a:t>
              </a:r>
              <a:r>
                <a:rPr lang="en-US" sz="1400" b="1" dirty="0">
                  <a:solidFill>
                    <a:schemeClr val="bg1"/>
                  </a:solidFill>
                  <a:cs typeface="Arial" pitchFamily="34" charset="0"/>
                </a:rPr>
                <a:t>5</a:t>
              </a:r>
            </a:p>
          </p:txBody>
        </p:sp>
        <p:sp>
          <p:nvSpPr>
            <p:cNvPr id="19486" name="Text Box 92"/>
            <p:cNvSpPr txBox="1">
              <a:spLocks noChangeArrowheads="1"/>
            </p:cNvSpPr>
            <p:nvPr/>
          </p:nvSpPr>
          <p:spPr bwMode="auto">
            <a:xfrm>
              <a:off x="4028" y="3244"/>
              <a:ext cx="315" cy="108"/>
            </a:xfrm>
            <a:prstGeom prst="rect">
              <a:avLst/>
            </a:prstGeom>
            <a:noFill/>
            <a:ln w="9525" algn="ctr">
              <a:noFill/>
              <a:miter lim="800000"/>
              <a:headEnd/>
              <a:tailEnd/>
            </a:ln>
          </p:spPr>
          <p:txBody>
            <a:bodyPr wrap="square" lIns="0" tIns="0" rIns="0" bIns="0" anchor="ctr">
              <a:spAutoFit/>
            </a:bodyPr>
            <a:lstStyle/>
            <a:p>
              <a:pPr algn="r"/>
              <a:r>
                <a:rPr lang="en-US" sz="1400" b="1" dirty="0">
                  <a:solidFill>
                    <a:schemeClr val="bg1"/>
                  </a:solidFill>
                  <a:cs typeface="Arial" pitchFamily="34" charset="0"/>
                  <a:sym typeface="Symbol" pitchFamily="18" charset="2"/>
                </a:rPr>
                <a:t>5 to </a:t>
              </a:r>
              <a:r>
                <a:rPr lang="en-US" sz="1400" b="1" dirty="0">
                  <a:solidFill>
                    <a:schemeClr val="bg1"/>
                  </a:solidFill>
                  <a:cs typeface="Arial" pitchFamily="34" charset="0"/>
                </a:rPr>
                <a:t>10</a:t>
              </a:r>
            </a:p>
          </p:txBody>
        </p:sp>
        <p:sp>
          <p:nvSpPr>
            <p:cNvPr id="19487" name="Text Box 93"/>
            <p:cNvSpPr txBox="1">
              <a:spLocks noChangeArrowheads="1"/>
            </p:cNvSpPr>
            <p:nvPr/>
          </p:nvSpPr>
          <p:spPr bwMode="auto">
            <a:xfrm>
              <a:off x="4376" y="3251"/>
              <a:ext cx="351" cy="108"/>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sym typeface="Symbol" pitchFamily="18" charset="2"/>
                </a:rPr>
                <a:t>10 to </a:t>
              </a:r>
              <a:r>
                <a:rPr lang="en-US" sz="1400" b="1" dirty="0">
                  <a:solidFill>
                    <a:schemeClr val="bg1"/>
                  </a:solidFill>
                  <a:cs typeface="Arial" pitchFamily="34" charset="0"/>
                </a:rPr>
                <a:t>15</a:t>
              </a:r>
            </a:p>
          </p:txBody>
        </p:sp>
        <p:sp>
          <p:nvSpPr>
            <p:cNvPr id="19488" name="Text Box 94"/>
            <p:cNvSpPr txBox="1">
              <a:spLocks noChangeArrowheads="1"/>
            </p:cNvSpPr>
            <p:nvPr/>
          </p:nvSpPr>
          <p:spPr bwMode="auto">
            <a:xfrm>
              <a:off x="4789" y="3251"/>
              <a:ext cx="137" cy="108"/>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15</a:t>
              </a:r>
            </a:p>
          </p:txBody>
        </p:sp>
        <p:sp>
          <p:nvSpPr>
            <p:cNvPr id="19489" name="Text Box 95"/>
            <p:cNvSpPr txBox="1">
              <a:spLocks noChangeArrowheads="1"/>
            </p:cNvSpPr>
            <p:nvPr/>
          </p:nvSpPr>
          <p:spPr bwMode="auto">
            <a:xfrm>
              <a:off x="4936" y="3265"/>
              <a:ext cx="428" cy="216"/>
            </a:xfrm>
            <a:prstGeom prst="rect">
              <a:avLst/>
            </a:prstGeom>
            <a:noFill/>
            <a:ln w="9525" algn="ctr">
              <a:noFill/>
              <a:miter lim="800000"/>
              <a:headEnd/>
              <a:tailEnd/>
            </a:ln>
          </p:spPr>
          <p:txBody>
            <a:bodyPr wrap="none" lIns="0" tIns="0" rIns="0" bIns="0" anchor="ctr">
              <a:spAutoFit/>
            </a:bodyPr>
            <a:lstStyle/>
            <a:p>
              <a:pPr algn="ctr"/>
              <a:r>
                <a:rPr lang="en-US" sz="1400" b="1" dirty="0">
                  <a:solidFill>
                    <a:schemeClr val="bg1"/>
                  </a:solidFill>
                  <a:cs typeface="Arial" pitchFamily="34" charset="0"/>
                  <a:sym typeface="Symbol" pitchFamily="18" charset="2"/>
                </a:rPr>
                <a:t>US-Born</a:t>
              </a:r>
              <a:br>
                <a:rPr lang="en-US" sz="1400" b="1" dirty="0">
                  <a:solidFill>
                    <a:schemeClr val="bg1"/>
                  </a:solidFill>
                  <a:cs typeface="Arial" pitchFamily="34" charset="0"/>
                  <a:sym typeface="Symbol" pitchFamily="18" charset="2"/>
                </a:rPr>
              </a:br>
              <a:r>
                <a:rPr lang="en-US" sz="1400" b="1" dirty="0">
                  <a:solidFill>
                    <a:schemeClr val="bg1"/>
                  </a:solidFill>
                  <a:cs typeface="Arial" pitchFamily="34" charset="0"/>
                  <a:sym typeface="Symbol" pitchFamily="18" charset="2"/>
                </a:rPr>
                <a:t>Individuals</a:t>
              </a:r>
              <a:endParaRPr lang="en-US" sz="1400" b="1" dirty="0">
                <a:solidFill>
                  <a:schemeClr val="bg1"/>
                </a:solidFill>
                <a:cs typeface="Arial" pitchFamily="34" charset="0"/>
              </a:endParaRPr>
            </a:p>
          </p:txBody>
        </p:sp>
        <p:sp>
          <p:nvSpPr>
            <p:cNvPr id="19490" name="Rectangle 96"/>
            <p:cNvSpPr>
              <a:spLocks noChangeArrowheads="1"/>
            </p:cNvSpPr>
            <p:nvPr/>
          </p:nvSpPr>
          <p:spPr bwMode="auto">
            <a:xfrm>
              <a:off x="3474" y="3084"/>
              <a:ext cx="210" cy="146"/>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491" name="Rectangle 97"/>
            <p:cNvSpPr>
              <a:spLocks noChangeArrowheads="1"/>
            </p:cNvSpPr>
            <p:nvPr/>
          </p:nvSpPr>
          <p:spPr bwMode="auto">
            <a:xfrm>
              <a:off x="3792" y="2917"/>
              <a:ext cx="210" cy="313"/>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492" name="Rectangle 98"/>
            <p:cNvSpPr>
              <a:spLocks noChangeArrowheads="1"/>
            </p:cNvSpPr>
            <p:nvPr/>
          </p:nvSpPr>
          <p:spPr bwMode="auto">
            <a:xfrm>
              <a:off x="4110" y="2986"/>
              <a:ext cx="210" cy="244"/>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493" name="Rectangle 99"/>
            <p:cNvSpPr>
              <a:spLocks noChangeArrowheads="1"/>
            </p:cNvSpPr>
            <p:nvPr/>
          </p:nvSpPr>
          <p:spPr bwMode="auto">
            <a:xfrm>
              <a:off x="4428" y="2888"/>
              <a:ext cx="210" cy="342"/>
            </a:xfrm>
            <a:prstGeom prst="rect">
              <a:avLst/>
            </a:prstGeom>
            <a:solidFill>
              <a:srgbClr val="969696"/>
            </a:solidFill>
            <a:ln w="9525" algn="ctr">
              <a:solidFill>
                <a:schemeClr val="bg1"/>
              </a:solidFill>
              <a:miter lim="800000"/>
              <a:headEnd/>
              <a:tailEnd/>
            </a:ln>
          </p:spPr>
          <p:txBody>
            <a:bodyPr wrap="none" anchor="ctr"/>
            <a:lstStyle/>
            <a:p>
              <a:endParaRPr lang="en-US">
                <a:solidFill>
                  <a:schemeClr val="bg1"/>
                </a:solidFill>
              </a:endParaRPr>
            </a:p>
          </p:txBody>
        </p:sp>
        <p:sp>
          <p:nvSpPr>
            <p:cNvPr id="19494" name="Rectangle 101"/>
            <p:cNvSpPr>
              <a:spLocks noChangeArrowheads="1"/>
            </p:cNvSpPr>
            <p:nvPr/>
          </p:nvSpPr>
          <p:spPr bwMode="auto">
            <a:xfrm>
              <a:off x="5040" y="2777"/>
              <a:ext cx="210" cy="448"/>
            </a:xfrm>
            <a:prstGeom prst="rect">
              <a:avLst/>
            </a:prstGeom>
            <a:solidFill>
              <a:srgbClr val="990000"/>
            </a:solidFill>
            <a:ln w="9525" algn="ctr">
              <a:solidFill>
                <a:schemeClr val="bg1"/>
              </a:solidFill>
              <a:miter lim="800000"/>
              <a:headEnd/>
              <a:tailEnd/>
            </a:ln>
          </p:spPr>
          <p:txBody>
            <a:bodyPr wrap="none" anchor="ctr"/>
            <a:lstStyle/>
            <a:p>
              <a:endParaRPr lang="en-US">
                <a:solidFill>
                  <a:schemeClr val="bg1"/>
                </a:solidFill>
                <a:cs typeface="Arial" pitchFamily="34" charset="0"/>
              </a:endParaRPr>
            </a:p>
          </p:txBody>
        </p:sp>
        <p:sp>
          <p:nvSpPr>
            <p:cNvPr id="19496" name="Line 104"/>
            <p:cNvSpPr>
              <a:spLocks noChangeShapeType="1"/>
            </p:cNvSpPr>
            <p:nvPr/>
          </p:nvSpPr>
          <p:spPr bwMode="auto">
            <a:xfrm>
              <a:off x="3339" y="3234"/>
              <a:ext cx="53" cy="0"/>
            </a:xfrm>
            <a:prstGeom prst="line">
              <a:avLst/>
            </a:prstGeom>
            <a:noFill/>
            <a:ln w="9525">
              <a:solidFill>
                <a:schemeClr val="bg1"/>
              </a:solidFill>
              <a:round/>
              <a:headEnd/>
              <a:tailEnd/>
            </a:ln>
          </p:spPr>
          <p:txBody>
            <a:bodyPr anchor="ctr"/>
            <a:lstStyle/>
            <a:p>
              <a:endParaRPr lang="en-US">
                <a:solidFill>
                  <a:schemeClr val="bg1"/>
                </a:solidFill>
              </a:endParaRPr>
            </a:p>
          </p:txBody>
        </p:sp>
        <p:grpSp>
          <p:nvGrpSpPr>
            <p:cNvPr id="10" name="Group 105"/>
            <p:cNvGrpSpPr>
              <a:grpSpLocks/>
            </p:cNvGrpSpPr>
            <p:nvPr/>
          </p:nvGrpSpPr>
          <p:grpSpPr bwMode="auto">
            <a:xfrm>
              <a:off x="3544" y="2986"/>
              <a:ext cx="64" cy="200"/>
              <a:chOff x="3544" y="2986"/>
              <a:chExt cx="64" cy="200"/>
            </a:xfrm>
          </p:grpSpPr>
          <p:sp>
            <p:nvSpPr>
              <p:cNvPr id="19520" name="Line 106"/>
              <p:cNvSpPr>
                <a:spLocks noChangeShapeType="1"/>
              </p:cNvSpPr>
              <p:nvPr/>
            </p:nvSpPr>
            <p:spPr bwMode="auto">
              <a:xfrm>
                <a:off x="3576" y="2986"/>
                <a:ext cx="0" cy="20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21" name="Line 107"/>
              <p:cNvSpPr>
                <a:spLocks noChangeShapeType="1"/>
              </p:cNvSpPr>
              <p:nvPr/>
            </p:nvSpPr>
            <p:spPr bwMode="auto">
              <a:xfrm>
                <a:off x="3544" y="3184"/>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22" name="Line 108"/>
              <p:cNvSpPr>
                <a:spLocks noChangeShapeType="1"/>
              </p:cNvSpPr>
              <p:nvPr/>
            </p:nvSpPr>
            <p:spPr bwMode="auto">
              <a:xfrm>
                <a:off x="3546" y="2987"/>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grpSp>
        <p:sp>
          <p:nvSpPr>
            <p:cNvPr id="19498" name="Line 110"/>
            <p:cNvSpPr>
              <a:spLocks noChangeShapeType="1"/>
            </p:cNvSpPr>
            <p:nvPr/>
          </p:nvSpPr>
          <p:spPr bwMode="auto">
            <a:xfrm flipV="1">
              <a:off x="3390" y="2566"/>
              <a:ext cx="1679" cy="277"/>
            </a:xfrm>
            <a:prstGeom prst="line">
              <a:avLst/>
            </a:prstGeom>
            <a:noFill/>
            <a:ln w="9525">
              <a:solidFill>
                <a:schemeClr val="bg2"/>
              </a:solidFill>
              <a:round/>
              <a:headEnd type="oval" w="med" len="med"/>
              <a:tailEnd type="triangle" w="med" len="med"/>
            </a:ln>
          </p:spPr>
          <p:txBody>
            <a:bodyPr wrap="none" anchor="ctr"/>
            <a:lstStyle/>
            <a:p>
              <a:endParaRPr lang="en-US">
                <a:solidFill>
                  <a:schemeClr val="bg1"/>
                </a:solidFill>
              </a:endParaRPr>
            </a:p>
          </p:txBody>
        </p:sp>
        <p:sp>
          <p:nvSpPr>
            <p:cNvPr id="19499" name="Line 111"/>
            <p:cNvSpPr>
              <a:spLocks noChangeShapeType="1"/>
            </p:cNvSpPr>
            <p:nvPr/>
          </p:nvSpPr>
          <p:spPr bwMode="auto">
            <a:xfrm flipV="1">
              <a:off x="3395" y="2569"/>
              <a:ext cx="1662" cy="274"/>
            </a:xfrm>
            <a:prstGeom prst="line">
              <a:avLst/>
            </a:prstGeom>
            <a:noFill/>
            <a:ln w="38100">
              <a:solidFill>
                <a:srgbClr val="FFFFFF"/>
              </a:solidFill>
              <a:round/>
              <a:headEnd type="oval" w="med" len="med"/>
              <a:tailEnd type="triangle" w="med" len="med"/>
            </a:ln>
          </p:spPr>
          <p:txBody>
            <a:bodyPr wrap="none" anchor="ctr"/>
            <a:lstStyle/>
            <a:p>
              <a:endParaRPr lang="en-US">
                <a:solidFill>
                  <a:schemeClr val="bg1"/>
                </a:solidFill>
              </a:endParaRPr>
            </a:p>
          </p:txBody>
        </p:sp>
        <p:grpSp>
          <p:nvGrpSpPr>
            <p:cNvPr id="11" name="Group 112"/>
            <p:cNvGrpSpPr>
              <a:grpSpLocks/>
            </p:cNvGrpSpPr>
            <p:nvPr/>
          </p:nvGrpSpPr>
          <p:grpSpPr bwMode="auto">
            <a:xfrm>
              <a:off x="3857" y="2843"/>
              <a:ext cx="62" cy="147"/>
              <a:chOff x="3822" y="2843"/>
              <a:chExt cx="62" cy="147"/>
            </a:xfrm>
          </p:grpSpPr>
          <p:sp>
            <p:nvSpPr>
              <p:cNvPr id="19517" name="Line 113"/>
              <p:cNvSpPr>
                <a:spLocks noChangeShapeType="1"/>
              </p:cNvSpPr>
              <p:nvPr/>
            </p:nvSpPr>
            <p:spPr bwMode="auto">
              <a:xfrm>
                <a:off x="3854" y="2843"/>
                <a:ext cx="0" cy="146"/>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8" name="Line 114"/>
              <p:cNvSpPr>
                <a:spLocks noChangeShapeType="1"/>
              </p:cNvSpPr>
              <p:nvPr/>
            </p:nvSpPr>
            <p:spPr bwMode="auto">
              <a:xfrm>
                <a:off x="3822" y="2990"/>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9" name="Line 115"/>
              <p:cNvSpPr>
                <a:spLocks noChangeShapeType="1"/>
              </p:cNvSpPr>
              <p:nvPr/>
            </p:nvSpPr>
            <p:spPr bwMode="auto">
              <a:xfrm>
                <a:off x="3822" y="2843"/>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grpSp>
        <p:grpSp>
          <p:nvGrpSpPr>
            <p:cNvPr id="12" name="Group 116"/>
            <p:cNvGrpSpPr>
              <a:grpSpLocks/>
            </p:cNvGrpSpPr>
            <p:nvPr/>
          </p:nvGrpSpPr>
          <p:grpSpPr bwMode="auto">
            <a:xfrm>
              <a:off x="4175" y="2917"/>
              <a:ext cx="62" cy="135"/>
              <a:chOff x="4100" y="2917"/>
              <a:chExt cx="62" cy="135"/>
            </a:xfrm>
          </p:grpSpPr>
          <p:sp>
            <p:nvSpPr>
              <p:cNvPr id="19514" name="Line 117"/>
              <p:cNvSpPr>
                <a:spLocks noChangeShapeType="1"/>
              </p:cNvSpPr>
              <p:nvPr/>
            </p:nvSpPr>
            <p:spPr bwMode="auto">
              <a:xfrm>
                <a:off x="4132" y="2917"/>
                <a:ext cx="0" cy="134"/>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5" name="Line 118"/>
              <p:cNvSpPr>
                <a:spLocks noChangeShapeType="1"/>
              </p:cNvSpPr>
              <p:nvPr/>
            </p:nvSpPr>
            <p:spPr bwMode="auto">
              <a:xfrm>
                <a:off x="4100" y="3052"/>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6" name="Line 119"/>
              <p:cNvSpPr>
                <a:spLocks noChangeShapeType="1"/>
              </p:cNvSpPr>
              <p:nvPr/>
            </p:nvSpPr>
            <p:spPr bwMode="auto">
              <a:xfrm>
                <a:off x="4100" y="2917"/>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grpSp>
        <p:grpSp>
          <p:nvGrpSpPr>
            <p:cNvPr id="13" name="Group 120"/>
            <p:cNvGrpSpPr>
              <a:grpSpLocks/>
            </p:cNvGrpSpPr>
            <p:nvPr/>
          </p:nvGrpSpPr>
          <p:grpSpPr bwMode="auto">
            <a:xfrm>
              <a:off x="4498" y="2809"/>
              <a:ext cx="62" cy="164"/>
              <a:chOff x="4378" y="2819"/>
              <a:chExt cx="62" cy="164"/>
            </a:xfrm>
          </p:grpSpPr>
          <p:sp>
            <p:nvSpPr>
              <p:cNvPr id="19511" name="Line 121"/>
              <p:cNvSpPr>
                <a:spLocks noChangeShapeType="1"/>
              </p:cNvSpPr>
              <p:nvPr/>
            </p:nvSpPr>
            <p:spPr bwMode="auto">
              <a:xfrm>
                <a:off x="4410" y="2821"/>
                <a:ext cx="0" cy="162"/>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2" name="Line 122"/>
              <p:cNvSpPr>
                <a:spLocks noChangeShapeType="1"/>
              </p:cNvSpPr>
              <p:nvPr/>
            </p:nvSpPr>
            <p:spPr bwMode="auto">
              <a:xfrm>
                <a:off x="4378" y="2982"/>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3" name="Line 123"/>
              <p:cNvSpPr>
                <a:spLocks noChangeShapeType="1"/>
              </p:cNvSpPr>
              <p:nvPr/>
            </p:nvSpPr>
            <p:spPr bwMode="auto">
              <a:xfrm>
                <a:off x="4378" y="2819"/>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grpSp>
        <p:grpSp>
          <p:nvGrpSpPr>
            <p:cNvPr id="14" name="Group 124"/>
            <p:cNvGrpSpPr>
              <a:grpSpLocks/>
            </p:cNvGrpSpPr>
            <p:nvPr/>
          </p:nvGrpSpPr>
          <p:grpSpPr bwMode="auto">
            <a:xfrm>
              <a:off x="4817" y="2796"/>
              <a:ext cx="62" cy="89"/>
              <a:chOff x="816" y="1995"/>
              <a:chExt cx="62" cy="209"/>
            </a:xfrm>
          </p:grpSpPr>
          <p:sp>
            <p:nvSpPr>
              <p:cNvPr id="19508" name="Line 125"/>
              <p:cNvSpPr>
                <a:spLocks noChangeShapeType="1"/>
              </p:cNvSpPr>
              <p:nvPr/>
            </p:nvSpPr>
            <p:spPr bwMode="auto">
              <a:xfrm>
                <a:off x="848" y="1995"/>
                <a:ext cx="0" cy="208"/>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09" name="Line 126"/>
              <p:cNvSpPr>
                <a:spLocks noChangeShapeType="1"/>
              </p:cNvSpPr>
              <p:nvPr/>
            </p:nvSpPr>
            <p:spPr bwMode="auto">
              <a:xfrm>
                <a:off x="816" y="2204"/>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10" name="Line 127"/>
              <p:cNvSpPr>
                <a:spLocks noChangeShapeType="1"/>
              </p:cNvSpPr>
              <p:nvPr/>
            </p:nvSpPr>
            <p:spPr bwMode="auto">
              <a:xfrm>
                <a:off x="816" y="1995"/>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grpSp>
        <p:grpSp>
          <p:nvGrpSpPr>
            <p:cNvPr id="15" name="Group 128"/>
            <p:cNvGrpSpPr>
              <a:grpSpLocks/>
            </p:cNvGrpSpPr>
            <p:nvPr/>
          </p:nvGrpSpPr>
          <p:grpSpPr bwMode="auto">
            <a:xfrm>
              <a:off x="5110" y="2774"/>
              <a:ext cx="62" cy="27"/>
              <a:chOff x="816" y="1995"/>
              <a:chExt cx="62" cy="209"/>
            </a:xfrm>
          </p:grpSpPr>
          <p:sp>
            <p:nvSpPr>
              <p:cNvPr id="19505" name="Line 129"/>
              <p:cNvSpPr>
                <a:spLocks noChangeShapeType="1"/>
              </p:cNvSpPr>
              <p:nvPr/>
            </p:nvSpPr>
            <p:spPr bwMode="auto">
              <a:xfrm>
                <a:off x="848" y="1995"/>
                <a:ext cx="0" cy="208"/>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06" name="Line 130"/>
              <p:cNvSpPr>
                <a:spLocks noChangeShapeType="1"/>
              </p:cNvSpPr>
              <p:nvPr/>
            </p:nvSpPr>
            <p:spPr bwMode="auto">
              <a:xfrm>
                <a:off x="816" y="2204"/>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sp>
            <p:nvSpPr>
              <p:cNvPr id="19507" name="Line 131"/>
              <p:cNvSpPr>
                <a:spLocks noChangeShapeType="1"/>
              </p:cNvSpPr>
              <p:nvPr/>
            </p:nvSpPr>
            <p:spPr bwMode="auto">
              <a:xfrm>
                <a:off x="816" y="1995"/>
                <a:ext cx="62" cy="0"/>
              </a:xfrm>
              <a:prstGeom prst="line">
                <a:avLst/>
              </a:prstGeom>
              <a:noFill/>
              <a:ln w="12700">
                <a:solidFill>
                  <a:srgbClr val="FFFFFF"/>
                </a:solidFill>
                <a:round/>
                <a:headEnd/>
                <a:tailEnd/>
              </a:ln>
            </p:spPr>
            <p:txBody>
              <a:bodyPr anchor="ctr"/>
              <a:lstStyle/>
              <a:p>
                <a:endParaRPr lang="en-US">
                  <a:solidFill>
                    <a:schemeClr val="bg1"/>
                  </a:solidFill>
                </a:endParaRPr>
              </a:p>
            </p:txBody>
          </p:sp>
        </p:grpSp>
      </p:grpSp>
      <p:sp>
        <p:nvSpPr>
          <p:cNvPr id="121" name="Rectangle 3"/>
          <p:cNvSpPr txBox="1">
            <a:spLocks noChangeAspect="1" noChangeArrowheads="1"/>
          </p:cNvSpPr>
          <p:nvPr/>
        </p:nvSpPr>
        <p:spPr bwMode="auto">
          <a:xfrm>
            <a:off x="406400" y="1689100"/>
            <a:ext cx="8382000" cy="533400"/>
          </a:xfrm>
          <a:prstGeom prst="rect">
            <a:avLst/>
          </a:prstGeom>
          <a:noFill/>
          <a:ln w="9525">
            <a:noFill/>
            <a:miter lim="800000"/>
            <a:headEnd/>
            <a:tailEnd/>
          </a:ln>
        </p:spPr>
        <p:txBody>
          <a:bodyPr/>
          <a:lstStyle/>
          <a:p>
            <a:pPr marL="173038" indent="-173038" eaLnBrk="1" hangingPunct="1">
              <a:buClr>
                <a:srgbClr val="FFCC00"/>
              </a:buClr>
              <a:buFont typeface="Arial" pitchFamily="34" charset="0"/>
              <a:buChar char="♦"/>
            </a:pPr>
            <a:r>
              <a:rPr lang="en-US" sz="1600" dirty="0" smtClean="0">
                <a:solidFill>
                  <a:schemeClr val="bg1"/>
                </a:solidFill>
                <a:latin typeface="Arial" pitchFamily="34" charset="0"/>
              </a:rPr>
              <a:t>Adjusted body mass index of foreign-born individuals (n=4631) by years of US residence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7" name="Rectangle 97"/>
          <p:cNvSpPr>
            <a:spLocks noGrp="1" noChangeArrowheads="1"/>
          </p:cNvSpPr>
          <p:nvPr>
            <p:ph type="title" idx="4294967295"/>
          </p:nvPr>
        </p:nvSpPr>
        <p:spPr>
          <a:xfrm>
            <a:off x="196648" y="153988"/>
            <a:ext cx="7648418" cy="1143000"/>
          </a:xfrm>
        </p:spPr>
        <p:txBody>
          <a:bodyPr/>
          <a:lstStyle/>
          <a:p>
            <a:r>
              <a:rPr lang="en-US" sz="3000" dirty="0" smtClean="0">
                <a:ea typeface="Verdana" pitchFamily="34" charset="0"/>
                <a:cs typeface="Verdana" pitchFamily="34" charset="0"/>
              </a:rPr>
              <a:t>Relationship Between BMI and Risk of Type 2 Diabetes </a:t>
            </a:r>
          </a:p>
        </p:txBody>
      </p:sp>
      <p:sp>
        <p:nvSpPr>
          <p:cNvPr id="20485" name="Rectangle 3"/>
          <p:cNvSpPr>
            <a:spLocks noChangeArrowheads="1"/>
          </p:cNvSpPr>
          <p:nvPr>
            <p:custDataLst>
              <p:tags r:id="rId1"/>
            </p:custDataLst>
          </p:nvPr>
        </p:nvSpPr>
        <p:spPr bwMode="auto">
          <a:xfrm>
            <a:off x="4155343" y="6297097"/>
            <a:ext cx="4645152" cy="457200"/>
          </a:xfrm>
          <a:prstGeom prst="rect">
            <a:avLst/>
          </a:prstGeom>
          <a:noFill/>
          <a:ln w="9525">
            <a:noFill/>
            <a:miter lim="800000"/>
            <a:headEnd/>
            <a:tailEnd/>
          </a:ln>
        </p:spPr>
        <p:txBody>
          <a:bodyPr/>
          <a:lstStyle/>
          <a:p>
            <a:pPr algn="r">
              <a:buClr>
                <a:srgbClr val="3F3F3F"/>
              </a:buClr>
              <a:buSzPct val="100000"/>
              <a:tabLst>
                <a:tab pos="914400" algn="l"/>
                <a:tab pos="1203325" algn="l"/>
                <a:tab pos="1371600" algn="l"/>
              </a:tabLst>
            </a:pPr>
            <a:r>
              <a:rPr lang="en-US" sz="1400" dirty="0" smtClean="0">
                <a:solidFill>
                  <a:schemeClr val="bg1"/>
                </a:solidFill>
                <a:latin typeface="Arial Narrow" pitchFamily="34" charset="0"/>
                <a:cs typeface="Arial" pitchFamily="34" charset="0"/>
              </a:rPr>
              <a:t>1. </a:t>
            </a:r>
            <a:r>
              <a:rPr lang="en-US" sz="1400" dirty="0" err="1" smtClean="0">
                <a:solidFill>
                  <a:schemeClr val="bg1"/>
                </a:solidFill>
                <a:latin typeface="Arial Narrow" pitchFamily="34" charset="0"/>
                <a:cs typeface="Arial" pitchFamily="34" charset="0"/>
              </a:rPr>
              <a:t>Colditz</a:t>
            </a:r>
            <a:r>
              <a:rPr lang="en-US" sz="1400" dirty="0" smtClean="0">
                <a:solidFill>
                  <a:schemeClr val="bg1"/>
                </a:solidFill>
                <a:latin typeface="Arial Narrow" pitchFamily="34" charset="0"/>
                <a:cs typeface="Arial" pitchFamily="34" charset="0"/>
              </a:rPr>
              <a:t> et </a:t>
            </a:r>
            <a:r>
              <a:rPr lang="en-US" sz="1400" dirty="0">
                <a:solidFill>
                  <a:schemeClr val="bg1"/>
                </a:solidFill>
                <a:latin typeface="Arial Narrow" pitchFamily="34" charset="0"/>
                <a:cs typeface="Arial" pitchFamily="34" charset="0"/>
              </a:rPr>
              <a:t>al. </a:t>
            </a:r>
            <a:r>
              <a:rPr lang="en-US" sz="1400" i="1" dirty="0">
                <a:solidFill>
                  <a:schemeClr val="bg1"/>
                </a:solidFill>
                <a:latin typeface="Arial Narrow" pitchFamily="34" charset="0"/>
                <a:cs typeface="Arial" pitchFamily="34" charset="0"/>
              </a:rPr>
              <a:t>Ann Intern Med</a:t>
            </a:r>
            <a:r>
              <a:rPr lang="en-US" sz="1400" dirty="0">
                <a:solidFill>
                  <a:schemeClr val="bg1"/>
                </a:solidFill>
                <a:latin typeface="Arial Narrow" pitchFamily="34" charset="0"/>
                <a:cs typeface="Arial" pitchFamily="34" charset="0"/>
              </a:rPr>
              <a:t> 1995;122:481. </a:t>
            </a:r>
            <a:endParaRPr lang="en-US" sz="1400" dirty="0" smtClean="0">
              <a:solidFill>
                <a:schemeClr val="bg1"/>
              </a:solidFill>
              <a:latin typeface="Arial Narrow" pitchFamily="34" charset="0"/>
              <a:cs typeface="Arial" pitchFamily="34" charset="0"/>
            </a:endParaRPr>
          </a:p>
          <a:p>
            <a:pPr marL="228600" indent="-228600" algn="r">
              <a:buClr>
                <a:srgbClr val="3F3F3F"/>
              </a:buClr>
              <a:buSzPct val="100000"/>
              <a:tabLst>
                <a:tab pos="114300" algn="l"/>
                <a:tab pos="914400" algn="l"/>
                <a:tab pos="1371600" algn="l"/>
              </a:tabLst>
            </a:pPr>
            <a:r>
              <a:rPr lang="en-US" sz="1400" dirty="0" smtClean="0">
                <a:solidFill>
                  <a:schemeClr val="bg1"/>
                </a:solidFill>
                <a:latin typeface="Arial Narrow" pitchFamily="34" charset="0"/>
                <a:cs typeface="Arial" pitchFamily="34" charset="0"/>
              </a:rPr>
              <a:t>2. Chan et </a:t>
            </a:r>
            <a:r>
              <a:rPr lang="en-US" sz="1400" dirty="0">
                <a:solidFill>
                  <a:schemeClr val="bg1"/>
                </a:solidFill>
                <a:latin typeface="Arial Narrow" pitchFamily="34" charset="0"/>
                <a:cs typeface="Arial" pitchFamily="34" charset="0"/>
              </a:rPr>
              <a:t>al. </a:t>
            </a:r>
            <a:r>
              <a:rPr lang="en-US" sz="1400" i="1" dirty="0">
                <a:solidFill>
                  <a:schemeClr val="bg1"/>
                </a:solidFill>
                <a:latin typeface="Arial Narrow" pitchFamily="34" charset="0"/>
                <a:cs typeface="Arial" pitchFamily="34" charset="0"/>
              </a:rPr>
              <a:t>Diabetes </a:t>
            </a:r>
            <a:r>
              <a:rPr lang="en-US" sz="1400" i="1" dirty="0" smtClean="0">
                <a:solidFill>
                  <a:schemeClr val="bg1"/>
                </a:solidFill>
                <a:latin typeface="Arial Narrow" pitchFamily="34" charset="0"/>
                <a:cs typeface="Arial" pitchFamily="34" charset="0"/>
              </a:rPr>
              <a:t>Care</a:t>
            </a:r>
            <a:r>
              <a:rPr lang="en-US" sz="1400" dirty="0">
                <a:solidFill>
                  <a:schemeClr val="bg1"/>
                </a:solidFill>
                <a:latin typeface="Arial Narrow" pitchFamily="34" charset="0"/>
                <a:cs typeface="Arial" pitchFamily="34" charset="0"/>
              </a:rPr>
              <a:t> </a:t>
            </a:r>
            <a:r>
              <a:rPr lang="en-US" sz="1400" dirty="0" smtClean="0">
                <a:solidFill>
                  <a:schemeClr val="bg1"/>
                </a:solidFill>
                <a:latin typeface="Arial Narrow" pitchFamily="34" charset="0"/>
                <a:cs typeface="Arial" pitchFamily="34" charset="0"/>
              </a:rPr>
              <a:t>1994;17:961</a:t>
            </a:r>
            <a:r>
              <a:rPr lang="en-US" sz="1400" dirty="0">
                <a:solidFill>
                  <a:schemeClr val="bg1"/>
                </a:solidFill>
                <a:latin typeface="Arial Narrow" pitchFamily="34" charset="0"/>
                <a:cs typeface="Arial" pitchFamily="34" charset="0"/>
              </a:rPr>
              <a:t>.</a:t>
            </a:r>
          </a:p>
          <a:p>
            <a:pPr marL="114300" indent="-114300" algn="r">
              <a:buClr>
                <a:srgbClr val="3F3F3F"/>
              </a:buClr>
              <a:buSzPct val="100000"/>
              <a:buFontTx/>
              <a:buAutoNum type="arabicPeriod"/>
              <a:tabLst>
                <a:tab pos="114300" algn="l"/>
                <a:tab pos="914400" algn="l"/>
                <a:tab pos="1371600" algn="l"/>
              </a:tabLst>
            </a:pPr>
            <a:endParaRPr lang="en-US" sz="900" dirty="0">
              <a:solidFill>
                <a:schemeClr val="bg1"/>
              </a:solidFill>
              <a:cs typeface="Arial" pitchFamily="34" charset="0"/>
            </a:endParaRPr>
          </a:p>
        </p:txBody>
      </p:sp>
      <p:sp>
        <p:nvSpPr>
          <p:cNvPr id="20497" name="Rectangle 17"/>
          <p:cNvSpPr>
            <a:spLocks noChangeAspect="1" noChangeArrowheads="1"/>
          </p:cNvSpPr>
          <p:nvPr/>
        </p:nvSpPr>
        <p:spPr bwMode="auto">
          <a:xfrm>
            <a:off x="762000" y="5410200"/>
            <a:ext cx="7664450" cy="339196"/>
          </a:xfrm>
          <a:prstGeom prst="rect">
            <a:avLst/>
          </a:prstGeom>
          <a:noFill/>
          <a:ln w="9525">
            <a:noFill/>
            <a:miter lim="800000"/>
            <a:headEnd/>
            <a:tailEnd/>
          </a:ln>
        </p:spPr>
        <p:txBody>
          <a:bodyPr lIns="92075" tIns="46038" rIns="92075" bIns="46038">
            <a:spAutoFit/>
          </a:bodyPr>
          <a:lstStyle/>
          <a:p>
            <a:pPr algn="ctr" eaLnBrk="0" hangingPunct="0"/>
            <a:r>
              <a:rPr lang="en-US" sz="1600" b="1" dirty="0">
                <a:solidFill>
                  <a:schemeClr val="bg1"/>
                </a:solidFill>
                <a:cs typeface="Arial" pitchFamily="34" charset="0"/>
              </a:rPr>
              <a:t>BMI (kg/m</a:t>
            </a:r>
            <a:r>
              <a:rPr lang="en-US" sz="1600" b="1" baseline="30000" dirty="0">
                <a:solidFill>
                  <a:schemeClr val="bg1"/>
                </a:solidFill>
                <a:cs typeface="Arial" pitchFamily="34" charset="0"/>
              </a:rPr>
              <a:t>2</a:t>
            </a:r>
            <a:r>
              <a:rPr lang="en-US" sz="1600" b="1" dirty="0">
                <a:solidFill>
                  <a:schemeClr val="bg1"/>
                </a:solidFill>
                <a:cs typeface="Arial" pitchFamily="34" charset="0"/>
              </a:rPr>
              <a:t>)</a:t>
            </a:r>
          </a:p>
        </p:txBody>
      </p:sp>
      <p:grpSp>
        <p:nvGrpSpPr>
          <p:cNvPr id="2" name="Group 100"/>
          <p:cNvGrpSpPr>
            <a:grpSpLocks/>
          </p:cNvGrpSpPr>
          <p:nvPr/>
        </p:nvGrpSpPr>
        <p:grpSpPr bwMode="auto">
          <a:xfrm>
            <a:off x="317051" y="1746754"/>
            <a:ext cx="8826949" cy="3434847"/>
            <a:chOff x="198" y="1100"/>
            <a:chExt cx="6082" cy="2253"/>
          </a:xfrm>
        </p:grpSpPr>
        <p:sp>
          <p:nvSpPr>
            <p:cNvPr id="20482" name="Rectangle 103"/>
            <p:cNvSpPr>
              <a:spLocks noChangeArrowheads="1"/>
            </p:cNvSpPr>
            <p:nvPr/>
          </p:nvSpPr>
          <p:spPr bwMode="auto">
            <a:xfrm>
              <a:off x="709" y="1100"/>
              <a:ext cx="4775" cy="1982"/>
            </a:xfrm>
            <a:prstGeom prst="rect">
              <a:avLst/>
            </a:prstGeom>
            <a:noFill/>
            <a:ln w="9525" algn="ctr">
              <a:solidFill>
                <a:schemeClr val="bg1"/>
              </a:solidFill>
              <a:miter lim="800000"/>
              <a:headEnd/>
              <a:tailEnd/>
            </a:ln>
          </p:spPr>
          <p:txBody>
            <a:bodyPr wrap="none" anchor="ctr"/>
            <a:lstStyle/>
            <a:p>
              <a:endParaRPr lang="en-US">
                <a:solidFill>
                  <a:schemeClr val="bg1"/>
                </a:solidFill>
              </a:endParaRPr>
            </a:p>
          </p:txBody>
        </p:sp>
        <p:sp>
          <p:nvSpPr>
            <p:cNvPr id="20487" name="Rectangle 7"/>
            <p:cNvSpPr>
              <a:spLocks noChangeAspect="1" noChangeArrowheads="1"/>
            </p:cNvSpPr>
            <p:nvPr/>
          </p:nvSpPr>
          <p:spPr bwMode="auto">
            <a:xfrm>
              <a:off x="1116"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88" name="Rectangle 8"/>
            <p:cNvSpPr>
              <a:spLocks noChangeAspect="1" noChangeArrowheads="1"/>
            </p:cNvSpPr>
            <p:nvPr/>
          </p:nvSpPr>
          <p:spPr bwMode="auto">
            <a:xfrm>
              <a:off x="1628"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89" name="Rectangle 9"/>
            <p:cNvSpPr>
              <a:spLocks noChangeAspect="1" noChangeArrowheads="1"/>
            </p:cNvSpPr>
            <p:nvPr/>
          </p:nvSpPr>
          <p:spPr bwMode="auto">
            <a:xfrm>
              <a:off x="2136"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0" name="Rectangle 10"/>
            <p:cNvSpPr>
              <a:spLocks noChangeAspect="1" noChangeArrowheads="1"/>
            </p:cNvSpPr>
            <p:nvPr/>
          </p:nvSpPr>
          <p:spPr bwMode="auto">
            <a:xfrm>
              <a:off x="2645"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1" name="Rectangle 11"/>
            <p:cNvSpPr>
              <a:spLocks noChangeAspect="1" noChangeArrowheads="1"/>
            </p:cNvSpPr>
            <p:nvPr/>
          </p:nvSpPr>
          <p:spPr bwMode="auto">
            <a:xfrm>
              <a:off x="3152"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2" name="Rectangle 12"/>
            <p:cNvSpPr>
              <a:spLocks noChangeAspect="1" noChangeArrowheads="1"/>
            </p:cNvSpPr>
            <p:nvPr/>
          </p:nvSpPr>
          <p:spPr bwMode="auto">
            <a:xfrm>
              <a:off x="3661"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3" name="Rectangle 13"/>
            <p:cNvSpPr>
              <a:spLocks noChangeAspect="1" noChangeArrowheads="1"/>
            </p:cNvSpPr>
            <p:nvPr/>
          </p:nvSpPr>
          <p:spPr bwMode="auto">
            <a:xfrm>
              <a:off x="4172"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4" name="Rectangle 14"/>
            <p:cNvSpPr>
              <a:spLocks noChangeAspect="1" noChangeArrowheads="1"/>
            </p:cNvSpPr>
            <p:nvPr/>
          </p:nvSpPr>
          <p:spPr bwMode="auto">
            <a:xfrm>
              <a:off x="4679"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5" name="Rectangle 15"/>
            <p:cNvSpPr>
              <a:spLocks noChangeAspect="1" noChangeArrowheads="1"/>
            </p:cNvSpPr>
            <p:nvPr/>
          </p:nvSpPr>
          <p:spPr bwMode="auto">
            <a:xfrm>
              <a:off x="5187" y="2851"/>
              <a:ext cx="0" cy="174"/>
            </a:xfrm>
            <a:prstGeom prst="rect">
              <a:avLst/>
            </a:prstGeom>
            <a:solidFill>
              <a:srgbClr val="FF99FF"/>
            </a:solidFill>
            <a:ln w="9525">
              <a:noFill/>
              <a:miter lim="800000"/>
              <a:headEnd/>
              <a:tailEnd/>
            </a:ln>
          </p:spPr>
          <p:txBody>
            <a:bodyPr wrap="none" lIns="0" tIns="0" rIns="0" bIns="0">
              <a:spAutoFit/>
            </a:bodyPr>
            <a:lstStyle/>
            <a:p>
              <a:pPr algn="ctr" eaLnBrk="0" hangingPunct="0"/>
              <a:endParaRPr lang="en-GB">
                <a:solidFill>
                  <a:schemeClr val="bg1"/>
                </a:solidFill>
                <a:cs typeface="Arial" pitchFamily="34" charset="0"/>
              </a:endParaRPr>
            </a:p>
          </p:txBody>
        </p:sp>
        <p:sp>
          <p:nvSpPr>
            <p:cNvPr id="20496" name="Rectangle 16"/>
            <p:cNvSpPr>
              <a:spLocks noChangeArrowheads="1"/>
            </p:cNvSpPr>
            <p:nvPr/>
          </p:nvSpPr>
          <p:spPr bwMode="auto">
            <a:xfrm rot="16200000">
              <a:off x="-676" y="1999"/>
              <a:ext cx="1982" cy="234"/>
            </a:xfrm>
            <a:prstGeom prst="rect">
              <a:avLst/>
            </a:prstGeom>
            <a:noFill/>
            <a:ln w="9525">
              <a:noFill/>
              <a:miter lim="800000"/>
              <a:headEnd/>
              <a:tailEnd/>
            </a:ln>
          </p:spPr>
          <p:txBody>
            <a:bodyPr lIns="92075" tIns="46038" rIns="92075" bIns="46038">
              <a:spAutoFit/>
            </a:bodyPr>
            <a:lstStyle/>
            <a:p>
              <a:pPr algn="ctr" eaLnBrk="0" hangingPunct="0"/>
              <a:r>
                <a:rPr lang="en-US" sz="1600" b="1" dirty="0">
                  <a:solidFill>
                    <a:schemeClr val="bg1"/>
                  </a:solidFill>
                  <a:cs typeface="Arial" pitchFamily="34" charset="0"/>
                </a:rPr>
                <a:t>Age-Adjusted Relative Risk</a:t>
              </a:r>
            </a:p>
          </p:txBody>
        </p:sp>
        <p:sp>
          <p:nvSpPr>
            <p:cNvPr id="20498" name="Line 18"/>
            <p:cNvSpPr>
              <a:spLocks noChangeShapeType="1"/>
            </p:cNvSpPr>
            <p:nvPr/>
          </p:nvSpPr>
          <p:spPr bwMode="auto">
            <a:xfrm flipH="1">
              <a:off x="635" y="2616"/>
              <a:ext cx="75"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499" name="Line 19"/>
            <p:cNvSpPr>
              <a:spLocks noChangeShapeType="1"/>
            </p:cNvSpPr>
            <p:nvPr/>
          </p:nvSpPr>
          <p:spPr bwMode="auto">
            <a:xfrm flipH="1">
              <a:off x="633" y="2150"/>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0" name="Line 20"/>
            <p:cNvSpPr>
              <a:spLocks noChangeShapeType="1"/>
            </p:cNvSpPr>
            <p:nvPr/>
          </p:nvSpPr>
          <p:spPr bwMode="auto">
            <a:xfrm flipH="1">
              <a:off x="630" y="1677"/>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1" name="Line 21"/>
            <p:cNvSpPr>
              <a:spLocks noChangeShapeType="1"/>
            </p:cNvSpPr>
            <p:nvPr/>
          </p:nvSpPr>
          <p:spPr bwMode="auto">
            <a:xfrm flipH="1">
              <a:off x="631" y="1227"/>
              <a:ext cx="75"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2" name="Line 22"/>
            <p:cNvSpPr>
              <a:spLocks noChangeShapeType="1"/>
            </p:cNvSpPr>
            <p:nvPr/>
          </p:nvSpPr>
          <p:spPr bwMode="auto">
            <a:xfrm rot="5400000" flipH="1">
              <a:off x="1322" y="3120"/>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3" name="Line 23"/>
            <p:cNvSpPr>
              <a:spLocks noChangeShapeType="1"/>
            </p:cNvSpPr>
            <p:nvPr/>
          </p:nvSpPr>
          <p:spPr bwMode="auto">
            <a:xfrm rot="5400000" flipH="1">
              <a:off x="2323" y="3127"/>
              <a:ext cx="70"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4" name="Line 24"/>
            <p:cNvSpPr>
              <a:spLocks noChangeShapeType="1"/>
            </p:cNvSpPr>
            <p:nvPr/>
          </p:nvSpPr>
          <p:spPr bwMode="auto">
            <a:xfrm rot="5400000" flipH="1">
              <a:off x="2802" y="3123"/>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5" name="Line 25"/>
            <p:cNvSpPr>
              <a:spLocks noChangeShapeType="1"/>
            </p:cNvSpPr>
            <p:nvPr/>
          </p:nvSpPr>
          <p:spPr bwMode="auto">
            <a:xfrm rot="5400000" flipH="1">
              <a:off x="3272" y="3121"/>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6" name="Line 26"/>
            <p:cNvSpPr>
              <a:spLocks noChangeShapeType="1"/>
            </p:cNvSpPr>
            <p:nvPr/>
          </p:nvSpPr>
          <p:spPr bwMode="auto">
            <a:xfrm rot="5400000" flipH="1">
              <a:off x="3773" y="3124"/>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7" name="Line 27"/>
            <p:cNvSpPr>
              <a:spLocks noChangeShapeType="1"/>
            </p:cNvSpPr>
            <p:nvPr/>
          </p:nvSpPr>
          <p:spPr bwMode="auto">
            <a:xfrm rot="5400000" flipH="1">
              <a:off x="4307" y="3122"/>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8" name="Line 28"/>
            <p:cNvSpPr>
              <a:spLocks noChangeShapeType="1"/>
            </p:cNvSpPr>
            <p:nvPr/>
          </p:nvSpPr>
          <p:spPr bwMode="auto">
            <a:xfrm rot="5400000" flipH="1">
              <a:off x="4785" y="3122"/>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09" name="Line 29"/>
            <p:cNvSpPr>
              <a:spLocks noChangeShapeType="1"/>
            </p:cNvSpPr>
            <p:nvPr/>
          </p:nvSpPr>
          <p:spPr bwMode="auto">
            <a:xfrm rot="5400000" flipH="1">
              <a:off x="5270" y="3122"/>
              <a:ext cx="69"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
          <p:nvSpPr>
            <p:cNvPr id="20511" name="Line 31"/>
            <p:cNvSpPr>
              <a:spLocks noChangeShapeType="1"/>
            </p:cNvSpPr>
            <p:nvPr/>
          </p:nvSpPr>
          <p:spPr bwMode="auto">
            <a:xfrm>
              <a:off x="909" y="3081"/>
              <a:ext cx="0" cy="69"/>
            </a:xfrm>
            <a:prstGeom prst="line">
              <a:avLst/>
            </a:prstGeom>
            <a:noFill/>
            <a:ln w="9525">
              <a:solidFill>
                <a:schemeClr val="bg1"/>
              </a:solidFill>
              <a:round/>
              <a:headEnd/>
              <a:tailEnd/>
            </a:ln>
          </p:spPr>
          <p:txBody>
            <a:bodyPr anchor="ctr"/>
            <a:lstStyle/>
            <a:p>
              <a:endParaRPr lang="en-US">
                <a:solidFill>
                  <a:schemeClr val="bg1"/>
                </a:solidFill>
              </a:endParaRPr>
            </a:p>
          </p:txBody>
        </p:sp>
        <p:sp>
          <p:nvSpPr>
            <p:cNvPr id="20512" name="Line 32"/>
            <p:cNvSpPr>
              <a:spLocks noChangeShapeType="1"/>
            </p:cNvSpPr>
            <p:nvPr/>
          </p:nvSpPr>
          <p:spPr bwMode="auto">
            <a:xfrm>
              <a:off x="1851" y="3081"/>
              <a:ext cx="0" cy="69"/>
            </a:xfrm>
            <a:prstGeom prst="line">
              <a:avLst/>
            </a:prstGeom>
            <a:noFill/>
            <a:ln w="9525">
              <a:solidFill>
                <a:schemeClr val="bg1"/>
              </a:solidFill>
              <a:round/>
              <a:headEnd/>
              <a:tailEnd/>
            </a:ln>
          </p:spPr>
          <p:txBody>
            <a:bodyPr anchor="ctr"/>
            <a:lstStyle/>
            <a:p>
              <a:endParaRPr lang="en-US">
                <a:solidFill>
                  <a:schemeClr val="bg1"/>
                </a:solidFill>
              </a:endParaRPr>
            </a:p>
          </p:txBody>
        </p:sp>
        <p:grpSp>
          <p:nvGrpSpPr>
            <p:cNvPr id="3" name="Group 33"/>
            <p:cNvGrpSpPr>
              <a:grpSpLocks/>
            </p:cNvGrpSpPr>
            <p:nvPr/>
          </p:nvGrpSpPr>
          <p:grpSpPr bwMode="auto">
            <a:xfrm>
              <a:off x="392" y="1124"/>
              <a:ext cx="302" cy="2038"/>
              <a:chOff x="392" y="1132"/>
              <a:chExt cx="302" cy="2038"/>
            </a:xfrm>
          </p:grpSpPr>
          <p:sp>
            <p:nvSpPr>
              <p:cNvPr id="20571" name="Text Box 34"/>
              <p:cNvSpPr txBox="1">
                <a:spLocks noChangeArrowheads="1"/>
              </p:cNvSpPr>
              <p:nvPr/>
            </p:nvSpPr>
            <p:spPr bwMode="auto">
              <a:xfrm>
                <a:off x="392" y="1132"/>
                <a:ext cx="302" cy="192"/>
              </a:xfrm>
              <a:prstGeom prst="rect">
                <a:avLst/>
              </a:prstGeom>
              <a:noFill/>
              <a:ln w="9525" algn="ctr">
                <a:noFill/>
                <a:miter lim="800000"/>
                <a:headEnd/>
                <a:tailEnd/>
              </a:ln>
            </p:spPr>
            <p:txBody>
              <a:bodyPr wrap="none">
                <a:spAutoFit/>
              </a:bodyPr>
              <a:lstStyle/>
              <a:p>
                <a:pPr algn="r"/>
                <a:r>
                  <a:rPr lang="en-US" sz="1400" b="1">
                    <a:solidFill>
                      <a:schemeClr val="bg1"/>
                    </a:solidFill>
                    <a:cs typeface="Arial" pitchFamily="34" charset="0"/>
                  </a:rPr>
                  <a:t>100</a:t>
                </a:r>
              </a:p>
            </p:txBody>
          </p:sp>
          <p:sp>
            <p:nvSpPr>
              <p:cNvPr id="20572" name="Text Box 35"/>
              <p:cNvSpPr txBox="1">
                <a:spLocks noChangeArrowheads="1"/>
              </p:cNvSpPr>
              <p:nvPr/>
            </p:nvSpPr>
            <p:spPr bwMode="auto">
              <a:xfrm>
                <a:off x="432" y="1585"/>
                <a:ext cx="240" cy="192"/>
              </a:xfrm>
              <a:prstGeom prst="rect">
                <a:avLst/>
              </a:prstGeom>
              <a:noFill/>
              <a:ln w="9525" algn="ctr">
                <a:noFill/>
                <a:miter lim="800000"/>
                <a:headEnd/>
                <a:tailEnd/>
              </a:ln>
            </p:spPr>
            <p:txBody>
              <a:bodyPr wrap="none">
                <a:spAutoFit/>
              </a:bodyPr>
              <a:lstStyle/>
              <a:p>
                <a:pPr algn="r"/>
                <a:r>
                  <a:rPr lang="en-US" sz="1400" b="1" dirty="0">
                    <a:solidFill>
                      <a:schemeClr val="bg1"/>
                    </a:solidFill>
                    <a:cs typeface="Arial" pitchFamily="34" charset="0"/>
                  </a:rPr>
                  <a:t>75</a:t>
                </a:r>
              </a:p>
            </p:txBody>
          </p:sp>
          <p:sp>
            <p:nvSpPr>
              <p:cNvPr id="20573" name="Text Box 36"/>
              <p:cNvSpPr txBox="1">
                <a:spLocks noChangeArrowheads="1"/>
              </p:cNvSpPr>
              <p:nvPr/>
            </p:nvSpPr>
            <p:spPr bwMode="auto">
              <a:xfrm>
                <a:off x="454" y="2056"/>
                <a:ext cx="240" cy="192"/>
              </a:xfrm>
              <a:prstGeom prst="rect">
                <a:avLst/>
              </a:prstGeom>
              <a:noFill/>
              <a:ln w="9525" algn="ctr">
                <a:noFill/>
                <a:miter lim="800000"/>
                <a:headEnd/>
                <a:tailEnd/>
              </a:ln>
            </p:spPr>
            <p:txBody>
              <a:bodyPr wrap="none">
                <a:spAutoFit/>
              </a:bodyPr>
              <a:lstStyle/>
              <a:p>
                <a:pPr algn="r"/>
                <a:r>
                  <a:rPr lang="en-US" sz="1400" b="1" dirty="0">
                    <a:solidFill>
                      <a:schemeClr val="bg1"/>
                    </a:solidFill>
                    <a:cs typeface="Arial" pitchFamily="34" charset="0"/>
                  </a:rPr>
                  <a:t>50</a:t>
                </a:r>
              </a:p>
            </p:txBody>
          </p:sp>
          <p:sp>
            <p:nvSpPr>
              <p:cNvPr id="20574" name="Text Box 37"/>
              <p:cNvSpPr txBox="1">
                <a:spLocks noChangeArrowheads="1"/>
              </p:cNvSpPr>
              <p:nvPr/>
            </p:nvSpPr>
            <p:spPr bwMode="auto">
              <a:xfrm>
                <a:off x="448" y="2521"/>
                <a:ext cx="240" cy="192"/>
              </a:xfrm>
              <a:prstGeom prst="rect">
                <a:avLst/>
              </a:prstGeom>
              <a:noFill/>
              <a:ln w="9525" algn="ctr">
                <a:noFill/>
                <a:miter lim="800000"/>
                <a:headEnd/>
                <a:tailEnd/>
              </a:ln>
            </p:spPr>
            <p:txBody>
              <a:bodyPr wrap="none">
                <a:spAutoFit/>
              </a:bodyPr>
              <a:lstStyle/>
              <a:p>
                <a:pPr algn="r"/>
                <a:r>
                  <a:rPr lang="en-US" sz="1400" b="1" dirty="0">
                    <a:solidFill>
                      <a:schemeClr val="bg1"/>
                    </a:solidFill>
                    <a:cs typeface="Arial" pitchFamily="34" charset="0"/>
                  </a:rPr>
                  <a:t>25</a:t>
                </a:r>
              </a:p>
            </p:txBody>
          </p:sp>
          <p:sp>
            <p:nvSpPr>
              <p:cNvPr id="20575" name="Text Box 38"/>
              <p:cNvSpPr txBox="1">
                <a:spLocks noChangeArrowheads="1"/>
              </p:cNvSpPr>
              <p:nvPr/>
            </p:nvSpPr>
            <p:spPr bwMode="auto">
              <a:xfrm>
                <a:off x="516" y="2978"/>
                <a:ext cx="178" cy="192"/>
              </a:xfrm>
              <a:prstGeom prst="rect">
                <a:avLst/>
              </a:prstGeom>
              <a:noFill/>
              <a:ln w="9525" algn="ctr">
                <a:noFill/>
                <a:miter lim="800000"/>
                <a:headEnd/>
                <a:tailEnd/>
              </a:ln>
            </p:spPr>
            <p:txBody>
              <a:bodyPr wrap="none">
                <a:spAutoFit/>
              </a:bodyPr>
              <a:lstStyle/>
              <a:p>
                <a:pPr algn="r"/>
                <a:r>
                  <a:rPr lang="en-US" sz="1400" b="1" dirty="0">
                    <a:solidFill>
                      <a:schemeClr val="bg1"/>
                    </a:solidFill>
                    <a:cs typeface="Arial" pitchFamily="34" charset="0"/>
                  </a:rPr>
                  <a:t>0</a:t>
                </a:r>
              </a:p>
            </p:txBody>
          </p:sp>
        </p:grpSp>
        <p:grpSp>
          <p:nvGrpSpPr>
            <p:cNvPr id="4" name="Group 39"/>
            <p:cNvGrpSpPr>
              <a:grpSpLocks/>
            </p:cNvGrpSpPr>
            <p:nvPr/>
          </p:nvGrpSpPr>
          <p:grpSpPr bwMode="auto">
            <a:xfrm>
              <a:off x="752" y="3161"/>
              <a:ext cx="4714" cy="192"/>
              <a:chOff x="757" y="3146"/>
              <a:chExt cx="4714" cy="192"/>
            </a:xfrm>
          </p:grpSpPr>
          <p:sp>
            <p:nvSpPr>
              <p:cNvPr id="20561" name="Text Box 40"/>
              <p:cNvSpPr txBox="1">
                <a:spLocks noChangeArrowheads="1"/>
              </p:cNvSpPr>
              <p:nvPr/>
            </p:nvSpPr>
            <p:spPr bwMode="auto">
              <a:xfrm>
                <a:off x="757" y="3146"/>
                <a:ext cx="302" cy="192"/>
              </a:xfrm>
              <a:prstGeom prst="rect">
                <a:avLst/>
              </a:prstGeom>
              <a:noFill/>
              <a:ln w="9525" algn="ctr">
                <a:noFill/>
                <a:miter lim="800000"/>
                <a:headEnd/>
                <a:tailEnd/>
              </a:ln>
            </p:spPr>
            <p:txBody>
              <a:bodyPr wrap="none">
                <a:spAutoFit/>
              </a:bodyPr>
              <a:lstStyle/>
              <a:p>
                <a:pPr algn="ct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22</a:t>
                </a:r>
              </a:p>
            </p:txBody>
          </p:sp>
          <p:sp>
            <p:nvSpPr>
              <p:cNvPr id="20562" name="Text Box 41"/>
              <p:cNvSpPr txBox="1">
                <a:spLocks noChangeArrowheads="1"/>
              </p:cNvSpPr>
              <p:nvPr/>
            </p:nvSpPr>
            <p:spPr bwMode="auto">
              <a:xfrm>
                <a:off x="1204" y="3146"/>
                <a:ext cx="302" cy="192"/>
              </a:xfrm>
              <a:prstGeom prst="rect">
                <a:avLst/>
              </a:prstGeom>
              <a:noFill/>
              <a:ln w="9525" algn="ctr">
                <a:noFill/>
                <a:miter lim="800000"/>
                <a:headEnd/>
                <a:tailEnd/>
              </a:ln>
            </p:spPr>
            <p:txBody>
              <a:bodyPr wrap="none">
                <a:spAutoFit/>
              </a:bodyPr>
              <a:lstStyle/>
              <a:p>
                <a:pPr algn="ctr"/>
                <a:r>
                  <a:rPr lang="en-US" sz="1400" b="1" dirty="0">
                    <a:solidFill>
                      <a:schemeClr val="bg1"/>
                    </a:solidFill>
                    <a:cs typeface="Arial" pitchFamily="34" charset="0"/>
                    <a:sym typeface="Symbol" pitchFamily="18" charset="2"/>
                  </a:rPr>
                  <a:t></a:t>
                </a:r>
                <a:r>
                  <a:rPr lang="en-US" sz="1400" b="1" dirty="0">
                    <a:solidFill>
                      <a:schemeClr val="bg1"/>
                    </a:solidFill>
                    <a:cs typeface="Arial" pitchFamily="34" charset="0"/>
                  </a:rPr>
                  <a:t>23</a:t>
                </a:r>
              </a:p>
            </p:txBody>
          </p:sp>
          <p:sp>
            <p:nvSpPr>
              <p:cNvPr id="20563" name="Text Box 42"/>
              <p:cNvSpPr txBox="1">
                <a:spLocks noChangeArrowheads="1"/>
              </p:cNvSpPr>
              <p:nvPr/>
            </p:nvSpPr>
            <p:spPr bwMode="auto">
              <a:xfrm>
                <a:off x="1570" y="3146"/>
                <a:ext cx="549" cy="192"/>
              </a:xfrm>
              <a:prstGeom prst="rect">
                <a:avLst/>
              </a:prstGeom>
              <a:noFill/>
              <a:ln w="9525" algn="ctr">
                <a:noFill/>
                <a:miter lim="800000"/>
                <a:headEnd/>
                <a:tailEnd/>
              </a:ln>
            </p:spPr>
            <p:txBody>
              <a:bodyPr>
                <a:spAutoFit/>
              </a:bodyPr>
              <a:lstStyle/>
              <a:p>
                <a:pPr algn="ctr"/>
                <a:r>
                  <a:rPr lang="en-US" sz="1400" b="1" dirty="0">
                    <a:solidFill>
                      <a:schemeClr val="bg1"/>
                    </a:solidFill>
                    <a:cs typeface="Arial" pitchFamily="34" charset="0"/>
                    <a:sym typeface="Symbol" pitchFamily="18" charset="2"/>
                  </a:rPr>
                  <a:t>23-23.9</a:t>
                </a:r>
                <a:endParaRPr lang="en-US" sz="1400" b="1" dirty="0">
                  <a:solidFill>
                    <a:schemeClr val="bg1"/>
                  </a:solidFill>
                  <a:cs typeface="Arial" pitchFamily="34" charset="0"/>
                </a:endParaRPr>
              </a:p>
            </p:txBody>
          </p:sp>
          <p:sp>
            <p:nvSpPr>
              <p:cNvPr id="20564" name="Text Box 43"/>
              <p:cNvSpPr txBox="1">
                <a:spLocks noChangeArrowheads="1"/>
              </p:cNvSpPr>
              <p:nvPr/>
            </p:nvSpPr>
            <p:spPr bwMode="auto">
              <a:xfrm>
                <a:off x="2077" y="3146"/>
                <a:ext cx="549" cy="192"/>
              </a:xfrm>
              <a:prstGeom prst="rect">
                <a:avLst/>
              </a:prstGeom>
              <a:noFill/>
              <a:ln w="9525" algn="ctr">
                <a:noFill/>
                <a:miter lim="800000"/>
                <a:headEnd/>
                <a:tailEnd/>
              </a:ln>
            </p:spPr>
            <p:txBody>
              <a:bodyPr>
                <a:spAutoFit/>
              </a:bodyPr>
              <a:lstStyle/>
              <a:p>
                <a:pPr algn="ctr"/>
                <a:r>
                  <a:rPr lang="en-US" sz="1400" b="1" dirty="0">
                    <a:solidFill>
                      <a:schemeClr val="bg1"/>
                    </a:solidFill>
                    <a:cs typeface="Arial" pitchFamily="34" charset="0"/>
                    <a:sym typeface="Symbol" pitchFamily="18" charset="2"/>
                  </a:rPr>
                  <a:t>24-24.9</a:t>
                </a:r>
              </a:p>
            </p:txBody>
          </p:sp>
          <p:sp>
            <p:nvSpPr>
              <p:cNvPr id="20565" name="Text Box 44"/>
              <p:cNvSpPr txBox="1">
                <a:spLocks noChangeArrowheads="1"/>
              </p:cNvSpPr>
              <p:nvPr/>
            </p:nvSpPr>
            <p:spPr bwMode="auto">
              <a:xfrm>
                <a:off x="2560" y="3146"/>
                <a:ext cx="549" cy="192"/>
              </a:xfrm>
              <a:prstGeom prst="rect">
                <a:avLst/>
              </a:prstGeom>
              <a:noFill/>
              <a:ln w="9525" algn="ctr">
                <a:noFill/>
                <a:miter lim="800000"/>
                <a:headEnd/>
                <a:tailEnd/>
              </a:ln>
            </p:spPr>
            <p:txBody>
              <a:bodyPr>
                <a:spAutoFit/>
              </a:bodyPr>
              <a:lstStyle/>
              <a:p>
                <a:pPr algn="ctr"/>
                <a:r>
                  <a:rPr lang="en-US" sz="1400" b="1">
                    <a:solidFill>
                      <a:schemeClr val="bg1"/>
                    </a:solidFill>
                    <a:cs typeface="Arial" pitchFamily="34" charset="0"/>
                    <a:sym typeface="Symbol" pitchFamily="18" charset="2"/>
                  </a:rPr>
                  <a:t>25-26.9</a:t>
                </a:r>
              </a:p>
            </p:txBody>
          </p:sp>
          <p:sp>
            <p:nvSpPr>
              <p:cNvPr id="20566" name="Text Box 45"/>
              <p:cNvSpPr txBox="1">
                <a:spLocks noChangeArrowheads="1"/>
              </p:cNvSpPr>
              <p:nvPr/>
            </p:nvSpPr>
            <p:spPr bwMode="auto">
              <a:xfrm>
                <a:off x="3034" y="3146"/>
                <a:ext cx="549" cy="192"/>
              </a:xfrm>
              <a:prstGeom prst="rect">
                <a:avLst/>
              </a:prstGeom>
              <a:noFill/>
              <a:ln w="9525" algn="ctr">
                <a:noFill/>
                <a:miter lim="800000"/>
                <a:headEnd/>
                <a:tailEnd/>
              </a:ln>
            </p:spPr>
            <p:txBody>
              <a:bodyPr>
                <a:spAutoFit/>
              </a:bodyPr>
              <a:lstStyle/>
              <a:p>
                <a:pPr algn="ctr"/>
                <a:r>
                  <a:rPr lang="en-US" sz="1400" b="1">
                    <a:solidFill>
                      <a:schemeClr val="bg1"/>
                    </a:solidFill>
                    <a:cs typeface="Arial" pitchFamily="34" charset="0"/>
                    <a:sym typeface="Symbol" pitchFamily="18" charset="2"/>
                  </a:rPr>
                  <a:t>27-28.9</a:t>
                </a:r>
              </a:p>
            </p:txBody>
          </p:sp>
          <p:sp>
            <p:nvSpPr>
              <p:cNvPr id="20567" name="Text Box 46"/>
              <p:cNvSpPr txBox="1">
                <a:spLocks noChangeArrowheads="1"/>
              </p:cNvSpPr>
              <p:nvPr/>
            </p:nvSpPr>
            <p:spPr bwMode="auto">
              <a:xfrm>
                <a:off x="3533" y="3146"/>
                <a:ext cx="549" cy="192"/>
              </a:xfrm>
              <a:prstGeom prst="rect">
                <a:avLst/>
              </a:prstGeom>
              <a:noFill/>
              <a:ln w="9525" algn="ctr">
                <a:noFill/>
                <a:miter lim="800000"/>
                <a:headEnd/>
                <a:tailEnd/>
              </a:ln>
            </p:spPr>
            <p:txBody>
              <a:bodyPr>
                <a:spAutoFit/>
              </a:bodyPr>
              <a:lstStyle/>
              <a:p>
                <a:pPr algn="ctr"/>
                <a:r>
                  <a:rPr lang="en-US" sz="1400" b="1" dirty="0">
                    <a:solidFill>
                      <a:schemeClr val="bg1"/>
                    </a:solidFill>
                    <a:cs typeface="Arial" pitchFamily="34" charset="0"/>
                    <a:sym typeface="Symbol" pitchFamily="18" charset="2"/>
                  </a:rPr>
                  <a:t>29-30.9</a:t>
                </a:r>
              </a:p>
            </p:txBody>
          </p:sp>
          <p:sp>
            <p:nvSpPr>
              <p:cNvPr id="20568" name="Text Box 47"/>
              <p:cNvSpPr txBox="1">
                <a:spLocks noChangeArrowheads="1"/>
              </p:cNvSpPr>
              <p:nvPr/>
            </p:nvSpPr>
            <p:spPr bwMode="auto">
              <a:xfrm>
                <a:off x="4067" y="3146"/>
                <a:ext cx="549" cy="192"/>
              </a:xfrm>
              <a:prstGeom prst="rect">
                <a:avLst/>
              </a:prstGeom>
              <a:noFill/>
              <a:ln w="9525" algn="ctr">
                <a:noFill/>
                <a:miter lim="800000"/>
                <a:headEnd/>
                <a:tailEnd/>
              </a:ln>
            </p:spPr>
            <p:txBody>
              <a:bodyPr>
                <a:spAutoFit/>
              </a:bodyPr>
              <a:lstStyle/>
              <a:p>
                <a:pPr algn="ctr"/>
                <a:r>
                  <a:rPr lang="en-US" sz="1400" b="1">
                    <a:solidFill>
                      <a:schemeClr val="bg1"/>
                    </a:solidFill>
                    <a:cs typeface="Arial" pitchFamily="34" charset="0"/>
                    <a:sym typeface="Symbol" pitchFamily="18" charset="2"/>
                  </a:rPr>
                  <a:t>31-32.9</a:t>
                </a:r>
              </a:p>
            </p:txBody>
          </p:sp>
          <p:sp>
            <p:nvSpPr>
              <p:cNvPr id="20569" name="Text Box 48"/>
              <p:cNvSpPr txBox="1">
                <a:spLocks noChangeArrowheads="1"/>
              </p:cNvSpPr>
              <p:nvPr/>
            </p:nvSpPr>
            <p:spPr bwMode="auto">
              <a:xfrm>
                <a:off x="4550" y="3146"/>
                <a:ext cx="549" cy="192"/>
              </a:xfrm>
              <a:prstGeom prst="rect">
                <a:avLst/>
              </a:prstGeom>
              <a:noFill/>
              <a:ln w="9525" algn="ctr">
                <a:noFill/>
                <a:miter lim="800000"/>
                <a:headEnd/>
                <a:tailEnd/>
              </a:ln>
            </p:spPr>
            <p:txBody>
              <a:bodyPr>
                <a:spAutoFit/>
              </a:bodyPr>
              <a:lstStyle/>
              <a:p>
                <a:pPr algn="ctr"/>
                <a:r>
                  <a:rPr lang="en-US" sz="1400" b="1">
                    <a:solidFill>
                      <a:schemeClr val="bg1"/>
                    </a:solidFill>
                    <a:cs typeface="Arial" pitchFamily="34" charset="0"/>
                    <a:sym typeface="Symbol" pitchFamily="18" charset="2"/>
                  </a:rPr>
                  <a:t>33-34.9</a:t>
                </a:r>
              </a:p>
            </p:txBody>
          </p:sp>
          <p:sp>
            <p:nvSpPr>
              <p:cNvPr id="20570" name="Text Box 49"/>
              <p:cNvSpPr txBox="1">
                <a:spLocks noChangeArrowheads="1"/>
              </p:cNvSpPr>
              <p:nvPr/>
            </p:nvSpPr>
            <p:spPr bwMode="auto">
              <a:xfrm>
                <a:off x="5135" y="3146"/>
                <a:ext cx="336" cy="192"/>
              </a:xfrm>
              <a:prstGeom prst="rect">
                <a:avLst/>
              </a:prstGeom>
              <a:noFill/>
              <a:ln w="9525" algn="ctr">
                <a:noFill/>
                <a:miter lim="800000"/>
                <a:headEnd/>
                <a:tailEnd/>
              </a:ln>
            </p:spPr>
            <p:txBody>
              <a:bodyPr>
                <a:spAutoFit/>
              </a:bodyPr>
              <a:lstStyle/>
              <a:p>
                <a:pPr algn="ctr"/>
                <a:r>
                  <a:rPr lang="en-US" sz="1400" b="1" dirty="0">
                    <a:solidFill>
                      <a:schemeClr val="bg1"/>
                    </a:solidFill>
                    <a:cs typeface="Arial" pitchFamily="34" charset="0"/>
                    <a:sym typeface="Symbol" pitchFamily="18" charset="2"/>
                  </a:rPr>
                  <a:t>35+</a:t>
                </a:r>
              </a:p>
            </p:txBody>
          </p:sp>
        </p:grpSp>
        <p:sp>
          <p:nvSpPr>
            <p:cNvPr id="20515" name="Freeform 50"/>
            <p:cNvSpPr>
              <a:spLocks/>
            </p:cNvSpPr>
            <p:nvPr/>
          </p:nvSpPr>
          <p:spPr bwMode="auto">
            <a:xfrm>
              <a:off x="912" y="1334"/>
              <a:ext cx="4334" cy="1695"/>
            </a:xfrm>
            <a:custGeom>
              <a:avLst/>
              <a:gdLst>
                <a:gd name="T0" fmla="*/ 0 w 4334"/>
                <a:gd name="T1" fmla="*/ 2690813 h 1695"/>
                <a:gd name="T2" fmla="*/ 739775 w 4334"/>
                <a:gd name="T3" fmla="*/ 2644776 h 1695"/>
                <a:gd name="T4" fmla="*/ 1477962 w 4334"/>
                <a:gd name="T5" fmla="*/ 2606676 h 1695"/>
                <a:gd name="T6" fmla="*/ 2278062 w 4334"/>
                <a:gd name="T7" fmla="*/ 2598738 h 1695"/>
                <a:gd name="T8" fmla="*/ 3040062 w 4334"/>
                <a:gd name="T9" fmla="*/ 2484438 h 1695"/>
                <a:gd name="T10" fmla="*/ 3771900 w 4334"/>
                <a:gd name="T11" fmla="*/ 2271713 h 1695"/>
                <a:gd name="T12" fmla="*/ 4533900 w 4334"/>
                <a:gd name="T13" fmla="*/ 1905001 h 1695"/>
                <a:gd name="T14" fmla="*/ 5372099 w 4334"/>
                <a:gd name="T15" fmla="*/ 1577975 h 1695"/>
                <a:gd name="T16" fmla="*/ 6118224 w 4334"/>
                <a:gd name="T17" fmla="*/ 1174750 h 1695"/>
                <a:gd name="T18" fmla="*/ 6880225 w 4334"/>
                <a:gd name="T19" fmla="*/ 0 h 16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34"/>
                <a:gd name="T31" fmla="*/ 0 h 1695"/>
                <a:gd name="T32" fmla="*/ 4334 w 4334"/>
                <a:gd name="T33" fmla="*/ 1695 h 16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34" h="1695">
                  <a:moveTo>
                    <a:pt x="0" y="1695"/>
                  </a:moveTo>
                  <a:lnTo>
                    <a:pt x="466" y="1666"/>
                  </a:lnTo>
                  <a:lnTo>
                    <a:pt x="931" y="1642"/>
                  </a:lnTo>
                  <a:lnTo>
                    <a:pt x="1435" y="1637"/>
                  </a:lnTo>
                  <a:lnTo>
                    <a:pt x="1915" y="1565"/>
                  </a:lnTo>
                  <a:lnTo>
                    <a:pt x="2376" y="1431"/>
                  </a:lnTo>
                  <a:lnTo>
                    <a:pt x="2856" y="1200"/>
                  </a:lnTo>
                  <a:lnTo>
                    <a:pt x="3384" y="994"/>
                  </a:lnTo>
                  <a:lnTo>
                    <a:pt x="3854" y="740"/>
                  </a:lnTo>
                  <a:lnTo>
                    <a:pt x="4334" y="0"/>
                  </a:lnTo>
                </a:path>
              </a:pathLst>
            </a:custGeom>
            <a:noFill/>
            <a:ln w="28575">
              <a:solidFill>
                <a:srgbClr val="990000"/>
              </a:solidFill>
              <a:round/>
              <a:headEnd/>
              <a:tailEnd/>
            </a:ln>
          </p:spPr>
          <p:txBody>
            <a:bodyPr anchor="ctr"/>
            <a:lstStyle/>
            <a:p>
              <a:endParaRPr lang="en-US">
                <a:solidFill>
                  <a:schemeClr val="bg1"/>
                </a:solidFill>
                <a:cs typeface="Arial" pitchFamily="34" charset="0"/>
              </a:endParaRPr>
            </a:p>
          </p:txBody>
        </p:sp>
        <p:sp>
          <p:nvSpPr>
            <p:cNvPr id="20516" name="Text Box 51"/>
            <p:cNvSpPr txBox="1">
              <a:spLocks noChangeArrowheads="1"/>
            </p:cNvSpPr>
            <p:nvPr/>
          </p:nvSpPr>
          <p:spPr bwMode="auto">
            <a:xfrm>
              <a:off x="801" y="2810"/>
              <a:ext cx="271"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1.0</a:t>
              </a:r>
            </a:p>
          </p:txBody>
        </p:sp>
        <p:sp>
          <p:nvSpPr>
            <p:cNvPr id="20517" name="Text Box 52"/>
            <p:cNvSpPr txBox="1">
              <a:spLocks noChangeArrowheads="1"/>
            </p:cNvSpPr>
            <p:nvPr/>
          </p:nvSpPr>
          <p:spPr bwMode="auto">
            <a:xfrm>
              <a:off x="1257" y="2681"/>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2.9</a:t>
              </a:r>
            </a:p>
          </p:txBody>
        </p:sp>
        <p:sp>
          <p:nvSpPr>
            <p:cNvPr id="20518" name="Text Box 53"/>
            <p:cNvSpPr txBox="1">
              <a:spLocks noChangeArrowheads="1"/>
            </p:cNvSpPr>
            <p:nvPr/>
          </p:nvSpPr>
          <p:spPr bwMode="auto">
            <a:xfrm>
              <a:off x="1727" y="2667"/>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4.3</a:t>
              </a:r>
            </a:p>
          </p:txBody>
        </p:sp>
        <p:sp>
          <p:nvSpPr>
            <p:cNvPr id="20519" name="Text Box 54"/>
            <p:cNvSpPr txBox="1">
              <a:spLocks noChangeArrowheads="1"/>
            </p:cNvSpPr>
            <p:nvPr/>
          </p:nvSpPr>
          <p:spPr bwMode="auto">
            <a:xfrm>
              <a:off x="2231" y="2633"/>
              <a:ext cx="271"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5.0</a:t>
              </a:r>
            </a:p>
          </p:txBody>
        </p:sp>
        <p:sp>
          <p:nvSpPr>
            <p:cNvPr id="20520" name="Text Box 55"/>
            <p:cNvSpPr txBox="1">
              <a:spLocks noChangeArrowheads="1"/>
            </p:cNvSpPr>
            <p:nvPr/>
          </p:nvSpPr>
          <p:spPr bwMode="auto">
            <a:xfrm>
              <a:off x="2706" y="2561"/>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8.1</a:t>
              </a:r>
            </a:p>
          </p:txBody>
        </p:sp>
        <p:sp>
          <p:nvSpPr>
            <p:cNvPr id="20521" name="Text Box 56"/>
            <p:cNvSpPr txBox="1">
              <a:spLocks noChangeArrowheads="1"/>
            </p:cNvSpPr>
            <p:nvPr/>
          </p:nvSpPr>
          <p:spPr bwMode="auto">
            <a:xfrm>
              <a:off x="3136" y="2527"/>
              <a:ext cx="333"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15.8</a:t>
              </a:r>
            </a:p>
          </p:txBody>
        </p:sp>
        <p:sp>
          <p:nvSpPr>
            <p:cNvPr id="20522" name="Text Box 57"/>
            <p:cNvSpPr txBox="1">
              <a:spLocks noChangeArrowheads="1"/>
            </p:cNvSpPr>
            <p:nvPr/>
          </p:nvSpPr>
          <p:spPr bwMode="auto">
            <a:xfrm>
              <a:off x="3606" y="2311"/>
              <a:ext cx="333"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27.6</a:t>
              </a:r>
            </a:p>
          </p:txBody>
        </p:sp>
        <p:sp>
          <p:nvSpPr>
            <p:cNvPr id="20523" name="Text Box 58"/>
            <p:cNvSpPr txBox="1">
              <a:spLocks noChangeArrowheads="1"/>
            </p:cNvSpPr>
            <p:nvPr/>
          </p:nvSpPr>
          <p:spPr bwMode="auto">
            <a:xfrm>
              <a:off x="4110" y="2096"/>
              <a:ext cx="333"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40.3</a:t>
              </a:r>
            </a:p>
          </p:txBody>
        </p:sp>
        <p:sp>
          <p:nvSpPr>
            <p:cNvPr id="20524" name="Text Box 59"/>
            <p:cNvSpPr txBox="1">
              <a:spLocks noChangeArrowheads="1"/>
            </p:cNvSpPr>
            <p:nvPr/>
          </p:nvSpPr>
          <p:spPr bwMode="auto">
            <a:xfrm>
              <a:off x="4533" y="1842"/>
              <a:ext cx="333"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54.0</a:t>
              </a:r>
            </a:p>
          </p:txBody>
        </p:sp>
        <p:sp>
          <p:nvSpPr>
            <p:cNvPr id="20525" name="Text Box 60"/>
            <p:cNvSpPr txBox="1">
              <a:spLocks noChangeArrowheads="1"/>
            </p:cNvSpPr>
            <p:nvPr/>
          </p:nvSpPr>
          <p:spPr bwMode="auto">
            <a:xfrm>
              <a:off x="5083" y="1108"/>
              <a:ext cx="333"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93.2</a:t>
              </a:r>
            </a:p>
          </p:txBody>
        </p:sp>
        <p:sp>
          <p:nvSpPr>
            <p:cNvPr id="20527" name="Rectangle 62"/>
            <p:cNvSpPr>
              <a:spLocks noChangeArrowheads="1"/>
            </p:cNvSpPr>
            <p:nvPr/>
          </p:nvSpPr>
          <p:spPr bwMode="auto">
            <a:xfrm>
              <a:off x="1797" y="2981"/>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28" name="Rectangle 63"/>
            <p:cNvSpPr>
              <a:spLocks noChangeArrowheads="1"/>
            </p:cNvSpPr>
            <p:nvPr/>
          </p:nvSpPr>
          <p:spPr bwMode="auto">
            <a:xfrm>
              <a:off x="2305" y="2981"/>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29" name="Rectangle 64"/>
            <p:cNvSpPr>
              <a:spLocks noChangeArrowheads="1"/>
            </p:cNvSpPr>
            <p:nvPr/>
          </p:nvSpPr>
          <p:spPr bwMode="auto">
            <a:xfrm>
              <a:off x="2780" y="2956"/>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30" name="Rectangle 65"/>
            <p:cNvSpPr>
              <a:spLocks noChangeArrowheads="1"/>
            </p:cNvSpPr>
            <p:nvPr/>
          </p:nvSpPr>
          <p:spPr bwMode="auto">
            <a:xfrm>
              <a:off x="3250" y="2881"/>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31" name="Rectangle 66"/>
            <p:cNvSpPr>
              <a:spLocks noChangeArrowheads="1"/>
            </p:cNvSpPr>
            <p:nvPr/>
          </p:nvSpPr>
          <p:spPr bwMode="auto">
            <a:xfrm>
              <a:off x="3750" y="2846"/>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32" name="Rectangle 67"/>
            <p:cNvSpPr>
              <a:spLocks noChangeArrowheads="1"/>
            </p:cNvSpPr>
            <p:nvPr/>
          </p:nvSpPr>
          <p:spPr bwMode="auto">
            <a:xfrm>
              <a:off x="4285" y="2776"/>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33" name="Rectangle 68"/>
            <p:cNvSpPr>
              <a:spLocks noChangeArrowheads="1"/>
            </p:cNvSpPr>
            <p:nvPr/>
          </p:nvSpPr>
          <p:spPr bwMode="auto">
            <a:xfrm>
              <a:off x="4770" y="2478"/>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34" name="Rectangle 69"/>
            <p:cNvSpPr>
              <a:spLocks noChangeArrowheads="1"/>
            </p:cNvSpPr>
            <p:nvPr/>
          </p:nvSpPr>
          <p:spPr bwMode="auto">
            <a:xfrm>
              <a:off x="5255" y="2101"/>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35" name="Text Box 70"/>
            <p:cNvSpPr txBox="1">
              <a:spLocks noChangeArrowheads="1"/>
            </p:cNvSpPr>
            <p:nvPr/>
          </p:nvSpPr>
          <p:spPr bwMode="auto">
            <a:xfrm>
              <a:off x="1258" y="2802"/>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1.0</a:t>
              </a:r>
            </a:p>
          </p:txBody>
        </p:sp>
        <p:sp>
          <p:nvSpPr>
            <p:cNvPr id="20536" name="Text Box 71"/>
            <p:cNvSpPr txBox="1">
              <a:spLocks noChangeArrowheads="1"/>
            </p:cNvSpPr>
            <p:nvPr/>
          </p:nvSpPr>
          <p:spPr bwMode="auto">
            <a:xfrm>
              <a:off x="1733" y="2791"/>
              <a:ext cx="271"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1.0</a:t>
              </a:r>
            </a:p>
          </p:txBody>
        </p:sp>
        <p:sp>
          <p:nvSpPr>
            <p:cNvPr id="20537" name="Text Box 72"/>
            <p:cNvSpPr txBox="1">
              <a:spLocks noChangeArrowheads="1"/>
            </p:cNvSpPr>
            <p:nvPr/>
          </p:nvSpPr>
          <p:spPr bwMode="auto">
            <a:xfrm>
              <a:off x="2208" y="2780"/>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1.6</a:t>
              </a:r>
            </a:p>
          </p:txBody>
        </p:sp>
        <p:sp>
          <p:nvSpPr>
            <p:cNvPr id="20538" name="Text Box 73"/>
            <p:cNvSpPr txBox="1">
              <a:spLocks noChangeArrowheads="1"/>
            </p:cNvSpPr>
            <p:nvPr/>
          </p:nvSpPr>
          <p:spPr bwMode="auto">
            <a:xfrm>
              <a:off x="2708" y="2707"/>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2.3</a:t>
              </a:r>
            </a:p>
          </p:txBody>
        </p:sp>
        <p:sp>
          <p:nvSpPr>
            <p:cNvPr id="20539" name="Text Box 74"/>
            <p:cNvSpPr txBox="1">
              <a:spLocks noChangeArrowheads="1"/>
            </p:cNvSpPr>
            <p:nvPr/>
          </p:nvSpPr>
          <p:spPr bwMode="auto">
            <a:xfrm>
              <a:off x="3317" y="2749"/>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4.8</a:t>
              </a:r>
            </a:p>
          </p:txBody>
        </p:sp>
        <p:sp>
          <p:nvSpPr>
            <p:cNvPr id="20540" name="Text Box 75"/>
            <p:cNvSpPr txBox="1">
              <a:spLocks noChangeArrowheads="1"/>
            </p:cNvSpPr>
            <p:nvPr/>
          </p:nvSpPr>
          <p:spPr bwMode="auto">
            <a:xfrm>
              <a:off x="3663" y="2643"/>
              <a:ext cx="271"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8.1</a:t>
              </a:r>
            </a:p>
          </p:txBody>
        </p:sp>
        <p:sp>
          <p:nvSpPr>
            <p:cNvPr id="20541" name="Text Box 76"/>
            <p:cNvSpPr txBox="1">
              <a:spLocks noChangeArrowheads="1"/>
            </p:cNvSpPr>
            <p:nvPr/>
          </p:nvSpPr>
          <p:spPr bwMode="auto">
            <a:xfrm>
              <a:off x="4166" y="2571"/>
              <a:ext cx="333"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13.8</a:t>
              </a:r>
            </a:p>
          </p:txBody>
        </p:sp>
        <p:sp>
          <p:nvSpPr>
            <p:cNvPr id="20542" name="Text Box 77"/>
            <p:cNvSpPr txBox="1">
              <a:spLocks noChangeArrowheads="1"/>
            </p:cNvSpPr>
            <p:nvPr/>
          </p:nvSpPr>
          <p:spPr bwMode="auto">
            <a:xfrm>
              <a:off x="4657" y="2293"/>
              <a:ext cx="333" cy="192"/>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26.9</a:t>
              </a:r>
            </a:p>
          </p:txBody>
        </p:sp>
        <p:sp>
          <p:nvSpPr>
            <p:cNvPr id="20543" name="Text Box 78"/>
            <p:cNvSpPr txBox="1">
              <a:spLocks noChangeArrowheads="1"/>
            </p:cNvSpPr>
            <p:nvPr/>
          </p:nvSpPr>
          <p:spPr bwMode="auto">
            <a:xfrm>
              <a:off x="5141" y="1943"/>
              <a:ext cx="333" cy="192"/>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50.7</a:t>
              </a:r>
            </a:p>
          </p:txBody>
        </p:sp>
        <p:sp>
          <p:nvSpPr>
            <p:cNvPr id="20545" name="Oval 80"/>
            <p:cNvSpPr>
              <a:spLocks noChangeArrowheads="1"/>
            </p:cNvSpPr>
            <p:nvPr/>
          </p:nvSpPr>
          <p:spPr bwMode="auto">
            <a:xfrm>
              <a:off x="1796" y="2924"/>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46" name="Oval 81"/>
            <p:cNvSpPr>
              <a:spLocks noChangeArrowheads="1"/>
            </p:cNvSpPr>
            <p:nvPr/>
          </p:nvSpPr>
          <p:spPr bwMode="auto">
            <a:xfrm>
              <a:off x="2302" y="2920"/>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47" name="Oval 82"/>
            <p:cNvSpPr>
              <a:spLocks noChangeArrowheads="1"/>
            </p:cNvSpPr>
            <p:nvPr/>
          </p:nvSpPr>
          <p:spPr bwMode="auto">
            <a:xfrm>
              <a:off x="2776" y="2848"/>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48" name="Oval 83"/>
            <p:cNvSpPr>
              <a:spLocks noChangeArrowheads="1"/>
            </p:cNvSpPr>
            <p:nvPr/>
          </p:nvSpPr>
          <p:spPr bwMode="auto">
            <a:xfrm>
              <a:off x="3236" y="2712"/>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49" name="Oval 84"/>
            <p:cNvSpPr>
              <a:spLocks noChangeArrowheads="1"/>
            </p:cNvSpPr>
            <p:nvPr/>
          </p:nvSpPr>
          <p:spPr bwMode="auto">
            <a:xfrm>
              <a:off x="3720" y="2484"/>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50" name="Oval 85"/>
            <p:cNvSpPr>
              <a:spLocks noChangeArrowheads="1"/>
            </p:cNvSpPr>
            <p:nvPr/>
          </p:nvSpPr>
          <p:spPr bwMode="auto">
            <a:xfrm>
              <a:off x="4240" y="2272"/>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51" name="Oval 86"/>
            <p:cNvSpPr>
              <a:spLocks noChangeArrowheads="1"/>
            </p:cNvSpPr>
            <p:nvPr/>
          </p:nvSpPr>
          <p:spPr bwMode="auto">
            <a:xfrm>
              <a:off x="4716" y="2020"/>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52" name="Oval 87"/>
            <p:cNvSpPr>
              <a:spLocks noChangeArrowheads="1"/>
            </p:cNvSpPr>
            <p:nvPr/>
          </p:nvSpPr>
          <p:spPr bwMode="auto">
            <a:xfrm>
              <a:off x="5192" y="1280"/>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54" name="Oval 95"/>
            <p:cNvSpPr>
              <a:spLocks noChangeArrowheads="1"/>
            </p:cNvSpPr>
            <p:nvPr/>
          </p:nvSpPr>
          <p:spPr bwMode="auto">
            <a:xfrm>
              <a:off x="864" y="2968"/>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55" name="Text Box 90"/>
            <p:cNvSpPr txBox="1">
              <a:spLocks noChangeArrowheads="1"/>
            </p:cNvSpPr>
            <p:nvPr/>
          </p:nvSpPr>
          <p:spPr bwMode="auto">
            <a:xfrm>
              <a:off x="5705" y="1209"/>
              <a:ext cx="545" cy="411"/>
            </a:xfrm>
            <a:prstGeom prst="rect">
              <a:avLst/>
            </a:prstGeom>
            <a:noFill/>
            <a:ln w="12700">
              <a:noFill/>
              <a:miter lim="800000"/>
              <a:headEnd/>
              <a:tailEnd/>
            </a:ln>
          </p:spPr>
          <p:txBody>
            <a:bodyPr wrap="none" anchor="ctr">
              <a:spAutoFit/>
            </a:bodyPr>
            <a:lstStyle/>
            <a:p>
              <a:pPr eaLnBrk="0" hangingPunct="0">
                <a:lnSpc>
                  <a:spcPct val="130000"/>
                </a:lnSpc>
              </a:pPr>
              <a:r>
                <a:rPr lang="en-US" sz="1400" dirty="0">
                  <a:solidFill>
                    <a:schemeClr val="bg1"/>
                  </a:solidFill>
                  <a:cs typeface="Arial" pitchFamily="34" charset="0"/>
                </a:rPr>
                <a:t>Women</a:t>
              </a:r>
              <a:r>
                <a:rPr lang="en-US" sz="1400" baseline="30000" dirty="0">
                  <a:solidFill>
                    <a:schemeClr val="bg1"/>
                  </a:solidFill>
                  <a:cs typeface="Arial" pitchFamily="34" charset="0"/>
                </a:rPr>
                <a:t>1</a:t>
              </a:r>
            </a:p>
            <a:p>
              <a:pPr eaLnBrk="0" hangingPunct="0">
                <a:lnSpc>
                  <a:spcPct val="130000"/>
                </a:lnSpc>
              </a:pPr>
              <a:r>
                <a:rPr lang="en-US" sz="1400" dirty="0">
                  <a:solidFill>
                    <a:schemeClr val="bg1"/>
                  </a:solidFill>
                  <a:cs typeface="Arial" pitchFamily="34" charset="0"/>
                </a:rPr>
                <a:t>Men</a:t>
              </a:r>
              <a:r>
                <a:rPr lang="en-US" sz="1400" baseline="30000" dirty="0">
                  <a:solidFill>
                    <a:schemeClr val="bg1"/>
                  </a:solidFill>
                  <a:cs typeface="Arial" pitchFamily="34" charset="0"/>
                </a:rPr>
                <a:t>2</a:t>
              </a:r>
            </a:p>
          </p:txBody>
        </p:sp>
        <p:sp>
          <p:nvSpPr>
            <p:cNvPr id="20556" name="Rectangle 94"/>
            <p:cNvSpPr>
              <a:spLocks noChangeArrowheads="1"/>
            </p:cNvSpPr>
            <p:nvPr/>
          </p:nvSpPr>
          <p:spPr bwMode="auto">
            <a:xfrm>
              <a:off x="5385" y="1235"/>
              <a:ext cx="895" cy="390"/>
            </a:xfrm>
            <a:prstGeom prst="rect">
              <a:avLst/>
            </a:prstGeom>
            <a:noFill/>
            <a:ln w="9525">
              <a:noFill/>
              <a:miter lim="800000"/>
              <a:headEnd/>
              <a:tailEnd/>
            </a:ln>
          </p:spPr>
          <p:txBody>
            <a:bodyPr wrap="none" anchor="ctr"/>
            <a:lstStyle/>
            <a:p>
              <a:endParaRPr lang="en-US">
                <a:solidFill>
                  <a:schemeClr val="bg1"/>
                </a:solidFill>
                <a:cs typeface="Arial" pitchFamily="34" charset="0"/>
              </a:endParaRPr>
            </a:p>
          </p:txBody>
        </p:sp>
        <p:sp>
          <p:nvSpPr>
            <p:cNvPr id="20557" name="Oval 79"/>
            <p:cNvSpPr>
              <a:spLocks noChangeArrowheads="1"/>
            </p:cNvSpPr>
            <p:nvPr/>
          </p:nvSpPr>
          <p:spPr bwMode="auto">
            <a:xfrm>
              <a:off x="5563" y="1296"/>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sp>
          <p:nvSpPr>
            <p:cNvPr id="20558" name="Rectangle 65"/>
            <p:cNvSpPr>
              <a:spLocks noChangeArrowheads="1"/>
            </p:cNvSpPr>
            <p:nvPr/>
          </p:nvSpPr>
          <p:spPr bwMode="auto">
            <a:xfrm>
              <a:off x="5565" y="1471"/>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59" name="Line 100"/>
            <p:cNvSpPr>
              <a:spLocks noChangeShapeType="1"/>
            </p:cNvSpPr>
            <p:nvPr/>
          </p:nvSpPr>
          <p:spPr bwMode="auto">
            <a:xfrm>
              <a:off x="5519" y="1524"/>
              <a:ext cx="208" cy="0"/>
            </a:xfrm>
            <a:prstGeom prst="line">
              <a:avLst/>
            </a:prstGeom>
            <a:solidFill>
              <a:srgbClr val="969696"/>
            </a:solidFill>
            <a:ln w="28575">
              <a:solidFill>
                <a:srgbClr val="969696"/>
              </a:solidFill>
              <a:round/>
              <a:headEnd/>
              <a:tailEnd/>
            </a:ln>
          </p:spPr>
          <p:txBody>
            <a:bodyPr anchor="ctr"/>
            <a:lstStyle/>
            <a:p>
              <a:endParaRPr lang="en-US">
                <a:solidFill>
                  <a:schemeClr val="bg1"/>
                </a:solidFill>
              </a:endParaRPr>
            </a:p>
          </p:txBody>
        </p:sp>
        <p:sp>
          <p:nvSpPr>
            <p:cNvPr id="20560" name="Line 101"/>
            <p:cNvSpPr>
              <a:spLocks noChangeShapeType="1"/>
            </p:cNvSpPr>
            <p:nvPr/>
          </p:nvSpPr>
          <p:spPr bwMode="auto">
            <a:xfrm>
              <a:off x="5519" y="1348"/>
              <a:ext cx="208" cy="0"/>
            </a:xfrm>
            <a:prstGeom prst="line">
              <a:avLst/>
            </a:prstGeom>
            <a:noFill/>
            <a:ln w="28575">
              <a:solidFill>
                <a:srgbClr val="990000"/>
              </a:solidFill>
              <a:round/>
              <a:headEnd/>
              <a:tailEnd/>
            </a:ln>
          </p:spPr>
          <p:txBody>
            <a:bodyPr anchor="ctr"/>
            <a:lstStyle/>
            <a:p>
              <a:endParaRPr lang="en-US">
                <a:solidFill>
                  <a:schemeClr val="bg1"/>
                </a:solidFill>
              </a:endParaRPr>
            </a:p>
          </p:txBody>
        </p:sp>
        <p:sp>
          <p:nvSpPr>
            <p:cNvPr id="20578" name="Freeform 98"/>
            <p:cNvSpPr>
              <a:spLocks/>
            </p:cNvSpPr>
            <p:nvPr/>
          </p:nvSpPr>
          <p:spPr bwMode="auto">
            <a:xfrm>
              <a:off x="1363" y="2150"/>
              <a:ext cx="3946" cy="884"/>
            </a:xfrm>
            <a:custGeom>
              <a:avLst/>
              <a:gdLst/>
              <a:ahLst/>
              <a:cxnLst>
                <a:cxn ang="0">
                  <a:pos x="0" y="884"/>
                </a:cxn>
                <a:cxn ang="0">
                  <a:pos x="479" y="884"/>
                </a:cxn>
                <a:cxn ang="0">
                  <a:pos x="992" y="878"/>
                </a:cxn>
                <a:cxn ang="0">
                  <a:pos x="1460" y="855"/>
                </a:cxn>
                <a:cxn ang="0">
                  <a:pos x="1933" y="776"/>
                </a:cxn>
                <a:cxn ang="0">
                  <a:pos x="2441" y="741"/>
                </a:cxn>
                <a:cxn ang="0">
                  <a:pos x="2971" y="667"/>
                </a:cxn>
                <a:cxn ang="0">
                  <a:pos x="3456" y="376"/>
                </a:cxn>
                <a:cxn ang="0">
                  <a:pos x="3946" y="0"/>
                </a:cxn>
              </a:cxnLst>
              <a:rect l="0" t="0" r="r" b="b"/>
              <a:pathLst>
                <a:path w="3946" h="884">
                  <a:moveTo>
                    <a:pt x="0" y="884"/>
                  </a:moveTo>
                  <a:lnTo>
                    <a:pt x="479" y="884"/>
                  </a:lnTo>
                  <a:lnTo>
                    <a:pt x="992" y="878"/>
                  </a:lnTo>
                  <a:lnTo>
                    <a:pt x="1460" y="855"/>
                  </a:lnTo>
                  <a:lnTo>
                    <a:pt x="1933" y="776"/>
                  </a:lnTo>
                  <a:lnTo>
                    <a:pt x="2441" y="741"/>
                  </a:lnTo>
                  <a:lnTo>
                    <a:pt x="2971" y="667"/>
                  </a:lnTo>
                  <a:lnTo>
                    <a:pt x="3456" y="376"/>
                  </a:lnTo>
                  <a:lnTo>
                    <a:pt x="3946" y="0"/>
                  </a:lnTo>
                </a:path>
              </a:pathLst>
            </a:custGeom>
            <a:noFill/>
            <a:ln w="28575" cap="flat" cmpd="sng">
              <a:solidFill>
                <a:srgbClr val="969696"/>
              </a:solidFill>
              <a:prstDash val="solid"/>
              <a:round/>
              <a:headEnd/>
              <a:tailEnd/>
            </a:ln>
            <a:effectLst/>
          </p:spPr>
          <p:txBody>
            <a:bodyPr anchor="ctr"/>
            <a:lstStyle/>
            <a:p>
              <a:endParaRPr lang="en-US">
                <a:solidFill>
                  <a:schemeClr val="bg1"/>
                </a:solidFill>
              </a:endParaRPr>
            </a:p>
          </p:txBody>
        </p:sp>
        <p:sp>
          <p:nvSpPr>
            <p:cNvPr id="20526" name="Rectangle 61"/>
            <p:cNvSpPr>
              <a:spLocks noChangeArrowheads="1"/>
            </p:cNvSpPr>
            <p:nvPr/>
          </p:nvSpPr>
          <p:spPr bwMode="auto">
            <a:xfrm>
              <a:off x="1320" y="2985"/>
              <a:ext cx="101" cy="101"/>
            </a:xfrm>
            <a:prstGeom prst="rect">
              <a:avLst/>
            </a:prstGeom>
            <a:solidFill>
              <a:srgbClr val="969696"/>
            </a:solidFill>
            <a:ln w="9525" algn="ctr">
              <a:noFill/>
              <a:miter lim="800000"/>
              <a:headEnd/>
              <a:tailEnd/>
            </a:ln>
          </p:spPr>
          <p:txBody>
            <a:bodyPr wrap="none" anchor="ctr"/>
            <a:lstStyle/>
            <a:p>
              <a:endParaRPr lang="en-US">
                <a:solidFill>
                  <a:schemeClr val="bg1"/>
                </a:solidFill>
              </a:endParaRPr>
            </a:p>
          </p:txBody>
        </p:sp>
        <p:sp>
          <p:nvSpPr>
            <p:cNvPr id="20544" name="Oval 79"/>
            <p:cNvSpPr>
              <a:spLocks noChangeArrowheads="1"/>
            </p:cNvSpPr>
            <p:nvPr/>
          </p:nvSpPr>
          <p:spPr bwMode="auto">
            <a:xfrm>
              <a:off x="1328" y="2944"/>
              <a:ext cx="104" cy="104"/>
            </a:xfrm>
            <a:prstGeom prst="ellipse">
              <a:avLst/>
            </a:prstGeom>
            <a:solidFill>
              <a:srgbClr val="990000"/>
            </a:solidFill>
            <a:ln w="9525" algn="ctr">
              <a:noFill/>
              <a:round/>
              <a:headEnd/>
              <a:tailEnd/>
            </a:ln>
          </p:spPr>
          <p:txBody>
            <a:bodyPr wrap="none" anchor="ctr"/>
            <a:lstStyle/>
            <a:p>
              <a:endParaRPr lang="en-US">
                <a:solidFill>
                  <a:schemeClr val="bg1"/>
                </a:solidFill>
                <a:cs typeface="Arial" pitchFamily="34" charset="0"/>
              </a:endParaRPr>
            </a:p>
          </p:txBody>
        </p:sp>
      </p:grpSp>
      <p:sp>
        <p:nvSpPr>
          <p:cNvPr id="97" name="Rectangle 96"/>
          <p:cNvSpPr/>
          <p:nvPr/>
        </p:nvSpPr>
        <p:spPr>
          <a:xfrm>
            <a:off x="475487" y="5989320"/>
            <a:ext cx="2758723" cy="369332"/>
          </a:xfrm>
          <a:prstGeom prst="rect">
            <a:avLst/>
          </a:prstGeom>
        </p:spPr>
        <p:txBody>
          <a:bodyPr wrap="square">
            <a:spAutoFit/>
          </a:bodyPr>
          <a:lstStyle/>
          <a:p>
            <a:pPr lvl="0">
              <a:buClr>
                <a:srgbClr val="FFCC00"/>
              </a:buClr>
              <a:buSzPct val="100000"/>
              <a:buFont typeface="Arial" pitchFamily="34" charset="0"/>
              <a:buChar char="•"/>
              <a:tabLst>
                <a:tab pos="914400" algn="l"/>
                <a:tab pos="1371600" algn="l"/>
              </a:tabLst>
            </a:pPr>
            <a:r>
              <a:rPr lang="en-US" dirty="0" smtClean="0">
                <a:solidFill>
                  <a:schemeClr val="bg1"/>
                </a:solidFill>
                <a:cs typeface="Arial" pitchFamily="34" charset="0"/>
              </a:rPr>
              <a:t>  BMI=body mass index</a:t>
            </a:r>
            <a:endParaRPr lang="en-US" sz="1050" dirty="0">
              <a:solidFill>
                <a:srgbClr val="FFFF00"/>
              </a:solidFill>
              <a:cs typeface="Arial" pitchFamily="34" charset="0"/>
            </a:endParaRPr>
          </a:p>
        </p:txBody>
      </p:sp>
      <p:sp>
        <p:nvSpPr>
          <p:cNvPr id="98" name="Line 21"/>
          <p:cNvSpPr>
            <a:spLocks noChangeShapeType="1"/>
          </p:cNvSpPr>
          <p:nvPr/>
        </p:nvSpPr>
        <p:spPr bwMode="auto">
          <a:xfrm flipH="1">
            <a:off x="954041" y="4712825"/>
            <a:ext cx="109728" cy="0"/>
          </a:xfrm>
          <a:prstGeom prst="line">
            <a:avLst/>
          </a:prstGeom>
          <a:noFill/>
          <a:ln w="9525">
            <a:solidFill>
              <a:schemeClr val="bg1"/>
            </a:solidFill>
            <a:round/>
            <a:headEnd type="none" w="sm" len="sm"/>
            <a:tailEnd type="none" w="sm" len="sm"/>
          </a:ln>
        </p:spPr>
        <p:txBody>
          <a:bodyPr wrap="none" anchor="ctr"/>
          <a:lstStyle/>
          <a:p>
            <a:endParaRPr lang="en-US">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Grp="1" noChangeArrowheads="1"/>
          </p:cNvSpPr>
          <p:nvPr>
            <p:ph type="ctrTitle"/>
          </p:nvPr>
        </p:nvSpPr>
        <p:spPr/>
        <p:txBody>
          <a:bodyPr>
            <a:noAutofit/>
          </a:bodyPr>
          <a:lstStyle/>
          <a:p>
            <a:pPr algn="ctr"/>
            <a:r>
              <a:rPr lang="en-US" sz="4800" dirty="0">
                <a:ea typeface="Verdana" pitchFamily="34" charset="0"/>
                <a:cs typeface="Verdana" pitchFamily="34" charset="0"/>
              </a:rPr>
              <a:t>Relationship Between Type 2 Diabetes and Obesity in the Young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3" name="Rectangle 47"/>
          <p:cNvSpPr>
            <a:spLocks noGrp="1" noChangeArrowheads="1"/>
          </p:cNvSpPr>
          <p:nvPr>
            <p:ph type="title" idx="4294967295"/>
          </p:nvPr>
        </p:nvSpPr>
        <p:spPr>
          <a:xfrm>
            <a:off x="457200" y="218948"/>
            <a:ext cx="7535862" cy="1143000"/>
          </a:xfrm>
        </p:spPr>
        <p:txBody>
          <a:bodyPr>
            <a:normAutofit fontScale="90000"/>
          </a:bodyPr>
          <a:lstStyle/>
          <a:p>
            <a:r>
              <a:rPr lang="en-US" sz="2800" dirty="0" smtClean="0">
                <a:ea typeface="Verdana" pitchFamily="34" charset="0"/>
                <a:cs typeface="Verdana" pitchFamily="34" charset="0"/>
              </a:rPr>
              <a:t>Global Prevalence of Diabetes Estimates for </a:t>
            </a:r>
            <a:r>
              <a:rPr lang="en-US" sz="2800" dirty="0" smtClean="0">
                <a:ea typeface="Verdana" pitchFamily="34" charset="0"/>
                <a:cs typeface="Verdana" pitchFamily="34" charset="0"/>
              </a:rPr>
              <a:t>the </a:t>
            </a:r>
            <a:r>
              <a:rPr lang="en-US" sz="2800" dirty="0" smtClean="0">
                <a:ea typeface="Verdana" pitchFamily="34" charset="0"/>
                <a:cs typeface="Verdana" pitchFamily="34" charset="0"/>
              </a:rPr>
              <a:t>Year 2000 and Projections for 2030</a:t>
            </a:r>
          </a:p>
        </p:txBody>
      </p:sp>
      <p:sp>
        <p:nvSpPr>
          <p:cNvPr id="4110" name="Text Box 7"/>
          <p:cNvSpPr txBox="1">
            <a:spLocks noChangeArrowheads="1"/>
          </p:cNvSpPr>
          <p:nvPr/>
        </p:nvSpPr>
        <p:spPr bwMode="auto">
          <a:xfrm>
            <a:off x="1447800" y="1406723"/>
            <a:ext cx="6019800" cy="367473"/>
          </a:xfrm>
          <a:prstGeom prst="rect">
            <a:avLst/>
          </a:prstGeom>
          <a:noFill/>
          <a:ln w="9525">
            <a:noFill/>
            <a:miter lim="800000"/>
            <a:headEnd/>
            <a:tailEnd/>
          </a:ln>
        </p:spPr>
        <p:txBody>
          <a:bodyPr wrap="square">
            <a:spAutoFit/>
          </a:bodyPr>
          <a:lstStyle/>
          <a:p>
            <a:pPr indent="117475">
              <a:lnSpc>
                <a:spcPct val="70000"/>
              </a:lnSpc>
              <a:spcBef>
                <a:spcPct val="50000"/>
              </a:spcBef>
            </a:pPr>
            <a:r>
              <a:rPr lang="en-US" sz="2400" b="1" dirty="0" smtClean="0">
                <a:solidFill>
                  <a:schemeClr val="bg1"/>
                </a:solidFill>
              </a:rPr>
              <a:t>       Estimated </a:t>
            </a:r>
            <a:r>
              <a:rPr lang="en-US" sz="2400" b="1" dirty="0">
                <a:solidFill>
                  <a:schemeClr val="bg1"/>
                </a:solidFill>
              </a:rPr>
              <a:t>cases of diabetes (in millions)</a:t>
            </a:r>
          </a:p>
        </p:txBody>
      </p:sp>
      <p:sp>
        <p:nvSpPr>
          <p:cNvPr id="4141" name="Text Box 38"/>
          <p:cNvSpPr txBox="1">
            <a:spLocks noChangeArrowheads="1"/>
          </p:cNvSpPr>
          <p:nvPr>
            <p:custDataLst>
              <p:tags r:id="rId1"/>
            </p:custDataLst>
          </p:nvPr>
        </p:nvSpPr>
        <p:spPr bwMode="auto">
          <a:xfrm>
            <a:off x="1006054" y="6327648"/>
            <a:ext cx="7842504" cy="460248"/>
          </a:xfrm>
          <a:prstGeom prst="rect">
            <a:avLst/>
          </a:prstGeom>
          <a:noFill/>
          <a:ln w="9525">
            <a:noFill/>
            <a:miter lim="800000"/>
            <a:headEnd/>
            <a:tailEnd/>
          </a:ln>
        </p:spPr>
        <p:txBody>
          <a:bodyPr/>
          <a:lstStyle/>
          <a:p>
            <a:pPr algn="r">
              <a:spcBef>
                <a:spcPct val="20000"/>
              </a:spcBef>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1. Wild et </a:t>
            </a:r>
            <a:r>
              <a:rPr lang="en-US" sz="1400" dirty="0">
                <a:solidFill>
                  <a:schemeClr val="bg1"/>
                </a:solidFill>
                <a:latin typeface="Arial Narrow" pitchFamily="34" charset="0"/>
                <a:ea typeface="Times New Roman" pitchFamily="18" charset="0"/>
                <a:cs typeface="Arial" pitchFamily="34" charset="0"/>
              </a:rPr>
              <a:t>al. </a:t>
            </a:r>
            <a:r>
              <a:rPr lang="en-US" sz="1400" i="1" dirty="0">
                <a:solidFill>
                  <a:schemeClr val="bg1"/>
                </a:solidFill>
                <a:latin typeface="Arial Narrow" pitchFamily="34" charset="0"/>
                <a:ea typeface="Times New Roman" pitchFamily="18" charset="0"/>
                <a:cs typeface="Arial" pitchFamily="34" charset="0"/>
              </a:rPr>
              <a:t>Diabetes </a:t>
            </a:r>
            <a:r>
              <a:rPr lang="en-US" sz="1400" i="1" dirty="0" smtClean="0">
                <a:solidFill>
                  <a:schemeClr val="bg1"/>
                </a:solidFill>
                <a:latin typeface="Arial Narrow" pitchFamily="34" charset="0"/>
                <a:ea typeface="Times New Roman" pitchFamily="18" charset="0"/>
                <a:cs typeface="Arial" pitchFamily="34" charset="0"/>
              </a:rPr>
              <a:t>Care</a:t>
            </a:r>
            <a:r>
              <a:rPr lang="en-US" sz="1400" dirty="0" smtClean="0">
                <a:solidFill>
                  <a:schemeClr val="bg1"/>
                </a:solidFill>
                <a:latin typeface="Arial Narrow" pitchFamily="34" charset="0"/>
                <a:ea typeface="Times New Roman" pitchFamily="18" charset="0"/>
                <a:cs typeface="Arial" pitchFamily="34" charset="0"/>
              </a:rPr>
              <a:t> 2004;27(5</a:t>
            </a:r>
            <a:r>
              <a:rPr lang="en-US" sz="1400" dirty="0">
                <a:solidFill>
                  <a:schemeClr val="bg1"/>
                </a:solidFill>
                <a:latin typeface="Arial Narrow" pitchFamily="34" charset="0"/>
                <a:ea typeface="Times New Roman" pitchFamily="18" charset="0"/>
                <a:cs typeface="Arial" pitchFamily="34" charset="0"/>
              </a:rPr>
              <a:t>):1047-1053. </a:t>
            </a:r>
            <a:endParaRPr lang="en-US" sz="1400" dirty="0" smtClean="0">
              <a:solidFill>
                <a:schemeClr val="bg1"/>
              </a:solidFill>
              <a:latin typeface="Arial Narrow" pitchFamily="34" charset="0"/>
              <a:ea typeface="Times New Roman" pitchFamily="18" charset="0"/>
              <a:cs typeface="Arial" pitchFamily="34" charset="0"/>
            </a:endParaRPr>
          </a:p>
          <a:p>
            <a:pPr marL="342900" indent="-342900" algn="r">
              <a:spcBef>
                <a:spcPct val="20000"/>
              </a:spcBef>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2</a:t>
            </a:r>
            <a:r>
              <a:rPr lang="en-US" sz="1400" dirty="0">
                <a:solidFill>
                  <a:schemeClr val="bg1"/>
                </a:solidFill>
                <a:latin typeface="Arial Narrow" pitchFamily="34" charset="0"/>
                <a:ea typeface="Times New Roman" pitchFamily="18" charset="0"/>
                <a:cs typeface="Arial" pitchFamily="34" charset="0"/>
              </a:rPr>
              <a:t>. </a:t>
            </a:r>
            <a:r>
              <a:rPr lang="en-US" sz="1400" dirty="0" err="1" smtClean="0">
                <a:solidFill>
                  <a:schemeClr val="bg1"/>
                </a:solidFill>
                <a:latin typeface="Arial Narrow" pitchFamily="34" charset="0"/>
                <a:ea typeface="Times New Roman" pitchFamily="18" charset="0"/>
                <a:cs typeface="Arial" pitchFamily="34" charset="0"/>
              </a:rPr>
              <a:t>Hossain</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et al. </a:t>
            </a:r>
            <a:r>
              <a:rPr lang="en-US" sz="1400" i="1" dirty="0">
                <a:solidFill>
                  <a:schemeClr val="bg1"/>
                </a:solidFill>
                <a:latin typeface="Arial Narrow" pitchFamily="34" charset="0"/>
                <a:ea typeface="Times New Roman" pitchFamily="18" charset="0"/>
                <a:cs typeface="Arial" pitchFamily="34" charset="0"/>
              </a:rPr>
              <a:t>N </a:t>
            </a:r>
            <a:r>
              <a:rPr lang="en-US" sz="1400" i="1" dirty="0" err="1">
                <a:solidFill>
                  <a:schemeClr val="bg1"/>
                </a:solidFill>
                <a:latin typeface="Arial Narrow" pitchFamily="34" charset="0"/>
                <a:ea typeface="Times New Roman" pitchFamily="18" charset="0"/>
                <a:cs typeface="Arial" pitchFamily="34" charset="0"/>
              </a:rPr>
              <a:t>Engl</a:t>
            </a:r>
            <a:r>
              <a:rPr lang="en-US" sz="1400" i="1" dirty="0">
                <a:solidFill>
                  <a:schemeClr val="bg1"/>
                </a:solidFill>
                <a:latin typeface="Arial Narrow" pitchFamily="34" charset="0"/>
                <a:ea typeface="Times New Roman" pitchFamily="18" charset="0"/>
                <a:cs typeface="Arial" pitchFamily="34" charset="0"/>
              </a:rPr>
              <a:t> J </a:t>
            </a:r>
            <a:r>
              <a:rPr lang="en-US" sz="1400" i="1" dirty="0" smtClean="0">
                <a:solidFill>
                  <a:schemeClr val="bg1"/>
                </a:solidFill>
                <a:latin typeface="Arial Narrow" pitchFamily="34" charset="0"/>
                <a:ea typeface="Times New Roman" pitchFamily="18" charset="0"/>
                <a:cs typeface="Arial" pitchFamily="34" charset="0"/>
              </a:rPr>
              <a:t>Med</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2007;356(3):213-215.</a:t>
            </a:r>
          </a:p>
        </p:txBody>
      </p:sp>
      <p:pic>
        <p:nvPicPr>
          <p:cNvPr id="45" name="Picture 54" descr="earth"/>
          <p:cNvPicPr>
            <a:picLocks noChangeAspect="1" noChangeArrowheads="1"/>
          </p:cNvPicPr>
          <p:nvPr/>
        </p:nvPicPr>
        <p:blipFill>
          <a:blip r:embed="rId4" cstate="print"/>
          <a:srcRect/>
          <a:stretch>
            <a:fillRect/>
          </a:stretch>
        </p:blipFill>
        <p:spPr bwMode="auto">
          <a:xfrm>
            <a:off x="853654" y="1752600"/>
            <a:ext cx="7749008" cy="4304059"/>
          </a:xfrm>
          <a:prstGeom prst="rect">
            <a:avLst/>
          </a:prstGeom>
          <a:noFill/>
          <a:ln w="9525">
            <a:noFill/>
            <a:miter lim="800000"/>
            <a:headEnd/>
            <a:tailEnd/>
          </a:ln>
        </p:spPr>
      </p:pic>
      <p:sp>
        <p:nvSpPr>
          <p:cNvPr id="82" name="Rectangle 10"/>
          <p:cNvSpPr>
            <a:spLocks noChangeArrowheads="1"/>
          </p:cNvSpPr>
          <p:nvPr/>
        </p:nvSpPr>
        <p:spPr bwMode="auto">
          <a:xfrm>
            <a:off x="2430462" y="3005138"/>
            <a:ext cx="228600" cy="728662"/>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83" name="Rectangle 11"/>
          <p:cNvSpPr>
            <a:spLocks noChangeArrowheads="1"/>
          </p:cNvSpPr>
          <p:nvPr/>
        </p:nvSpPr>
        <p:spPr bwMode="auto">
          <a:xfrm>
            <a:off x="2749550" y="2468563"/>
            <a:ext cx="228600" cy="1265237"/>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84" name="Text Box 32"/>
          <p:cNvSpPr txBox="1">
            <a:spLocks noChangeArrowheads="1"/>
          </p:cNvSpPr>
          <p:nvPr/>
        </p:nvSpPr>
        <p:spPr bwMode="auto">
          <a:xfrm>
            <a:off x="2049462" y="3810000"/>
            <a:ext cx="1676400" cy="224357"/>
          </a:xfrm>
          <a:prstGeom prst="rect">
            <a:avLst/>
          </a:prstGeom>
          <a:noFill/>
          <a:ln w="9525">
            <a:noFill/>
            <a:miter lim="800000"/>
            <a:headEnd/>
            <a:tailEnd/>
          </a:ln>
        </p:spPr>
        <p:txBody>
          <a:bodyPr>
            <a:spAutoFit/>
          </a:bodyPr>
          <a:lstStyle/>
          <a:p>
            <a:pPr>
              <a:lnSpc>
                <a:spcPct val="70000"/>
              </a:lnSpc>
              <a:spcBef>
                <a:spcPct val="50000"/>
              </a:spcBef>
            </a:pPr>
            <a:r>
              <a:rPr lang="en-US" sz="1200" b="1" dirty="0">
                <a:solidFill>
                  <a:srgbClr val="3F3F3F"/>
                </a:solidFill>
              </a:rPr>
              <a:t>USA and Canada</a:t>
            </a:r>
            <a:r>
              <a:rPr lang="en-US" sz="1200" b="1" baseline="30000" dirty="0">
                <a:solidFill>
                  <a:srgbClr val="3F3F3F"/>
                </a:solidFill>
              </a:rPr>
              <a:t>2</a:t>
            </a:r>
          </a:p>
        </p:txBody>
      </p:sp>
      <p:sp>
        <p:nvSpPr>
          <p:cNvPr id="85" name="Text Box 28"/>
          <p:cNvSpPr txBox="1">
            <a:spLocks noChangeArrowheads="1"/>
          </p:cNvSpPr>
          <p:nvPr/>
        </p:nvSpPr>
        <p:spPr bwMode="auto">
          <a:xfrm>
            <a:off x="2973387" y="2514600"/>
            <a:ext cx="838200" cy="246286"/>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33.9</a:t>
            </a:r>
          </a:p>
        </p:txBody>
      </p:sp>
      <p:sp>
        <p:nvSpPr>
          <p:cNvPr id="86" name="Text Box 29"/>
          <p:cNvSpPr txBox="1">
            <a:spLocks noChangeArrowheads="1"/>
          </p:cNvSpPr>
          <p:nvPr/>
        </p:nvSpPr>
        <p:spPr bwMode="auto">
          <a:xfrm>
            <a:off x="1897062" y="3030538"/>
            <a:ext cx="838200" cy="243143"/>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19.7</a:t>
            </a:r>
          </a:p>
        </p:txBody>
      </p:sp>
      <p:sp>
        <p:nvSpPr>
          <p:cNvPr id="87" name="Rectangle 8"/>
          <p:cNvSpPr>
            <a:spLocks noChangeArrowheads="1"/>
          </p:cNvSpPr>
          <p:nvPr/>
        </p:nvSpPr>
        <p:spPr bwMode="auto">
          <a:xfrm>
            <a:off x="3406774" y="4605337"/>
            <a:ext cx="228600" cy="195263"/>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88" name="Rectangle 9"/>
          <p:cNvSpPr>
            <a:spLocks noChangeArrowheads="1"/>
          </p:cNvSpPr>
          <p:nvPr/>
        </p:nvSpPr>
        <p:spPr bwMode="auto">
          <a:xfrm>
            <a:off x="3735387" y="4419600"/>
            <a:ext cx="228600" cy="381000"/>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89" name="Text Box 24"/>
          <p:cNvSpPr txBox="1">
            <a:spLocks noChangeArrowheads="1"/>
          </p:cNvSpPr>
          <p:nvPr/>
        </p:nvSpPr>
        <p:spPr bwMode="auto">
          <a:xfrm>
            <a:off x="3925887" y="4429125"/>
            <a:ext cx="533400" cy="246286"/>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11.3</a:t>
            </a:r>
          </a:p>
        </p:txBody>
      </p:sp>
      <p:sp>
        <p:nvSpPr>
          <p:cNvPr id="90" name="Text Box 25"/>
          <p:cNvSpPr txBox="1">
            <a:spLocks noChangeArrowheads="1"/>
          </p:cNvSpPr>
          <p:nvPr/>
        </p:nvSpPr>
        <p:spPr bwMode="auto">
          <a:xfrm>
            <a:off x="3040062" y="4584700"/>
            <a:ext cx="533400" cy="243143"/>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4.6</a:t>
            </a:r>
          </a:p>
        </p:txBody>
      </p:sp>
      <p:sp>
        <p:nvSpPr>
          <p:cNvPr id="91" name="Text Box 33"/>
          <p:cNvSpPr txBox="1">
            <a:spLocks noChangeArrowheads="1"/>
          </p:cNvSpPr>
          <p:nvPr/>
        </p:nvSpPr>
        <p:spPr bwMode="auto">
          <a:xfrm>
            <a:off x="3354387" y="4876800"/>
            <a:ext cx="904875" cy="221599"/>
          </a:xfrm>
          <a:prstGeom prst="rect">
            <a:avLst/>
          </a:prstGeom>
          <a:noFill/>
          <a:ln w="9525">
            <a:noFill/>
            <a:miter lim="800000"/>
            <a:headEnd/>
            <a:tailEnd/>
          </a:ln>
        </p:spPr>
        <p:txBody>
          <a:bodyPr wrap="square">
            <a:spAutoFit/>
          </a:bodyPr>
          <a:lstStyle/>
          <a:p>
            <a:pPr>
              <a:lnSpc>
                <a:spcPct val="70000"/>
              </a:lnSpc>
              <a:spcBef>
                <a:spcPct val="50000"/>
              </a:spcBef>
            </a:pPr>
            <a:r>
              <a:rPr lang="en-US" sz="1200" b="1" dirty="0">
                <a:solidFill>
                  <a:srgbClr val="3F3F3F"/>
                </a:solidFill>
              </a:rPr>
              <a:t>Brazil</a:t>
            </a:r>
            <a:r>
              <a:rPr lang="en-US" sz="1200" b="1" baseline="30000" dirty="0">
                <a:solidFill>
                  <a:srgbClr val="3F3F3F"/>
                </a:solidFill>
              </a:rPr>
              <a:t>1</a:t>
            </a:r>
          </a:p>
        </p:txBody>
      </p:sp>
      <p:sp>
        <p:nvSpPr>
          <p:cNvPr id="92" name="Rectangle 12"/>
          <p:cNvSpPr>
            <a:spLocks noChangeArrowheads="1"/>
          </p:cNvSpPr>
          <p:nvPr/>
        </p:nvSpPr>
        <p:spPr bwMode="auto">
          <a:xfrm>
            <a:off x="5942012" y="3436937"/>
            <a:ext cx="228600" cy="1189038"/>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93" name="Rectangle 13"/>
          <p:cNvSpPr>
            <a:spLocks noChangeArrowheads="1"/>
          </p:cNvSpPr>
          <p:nvPr/>
        </p:nvSpPr>
        <p:spPr bwMode="auto">
          <a:xfrm>
            <a:off x="6269037" y="1772112"/>
            <a:ext cx="228600" cy="2865438"/>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94" name="Text Box 30"/>
          <p:cNvSpPr txBox="1">
            <a:spLocks noChangeArrowheads="1"/>
          </p:cNvSpPr>
          <p:nvPr/>
        </p:nvSpPr>
        <p:spPr bwMode="auto">
          <a:xfrm>
            <a:off x="5402262" y="3436937"/>
            <a:ext cx="609600" cy="243143"/>
          </a:xfrm>
          <a:prstGeom prst="rect">
            <a:avLst/>
          </a:prstGeom>
          <a:noFill/>
          <a:ln w="9525">
            <a:noFill/>
            <a:miter lim="800000"/>
            <a:headEnd/>
            <a:tailEnd/>
          </a:ln>
        </p:spPr>
        <p:txBody>
          <a:bodyPr wrap="square">
            <a:spAutoFit/>
          </a:bodyPr>
          <a:lstStyle/>
          <a:p>
            <a:pPr>
              <a:lnSpc>
                <a:spcPct val="70000"/>
              </a:lnSpc>
              <a:spcBef>
                <a:spcPct val="50000"/>
              </a:spcBef>
            </a:pPr>
            <a:r>
              <a:rPr lang="en-US" sz="1400" b="1" dirty="0">
                <a:solidFill>
                  <a:schemeClr val="tx1"/>
                </a:solidFill>
              </a:rPr>
              <a:t>31.7</a:t>
            </a:r>
          </a:p>
        </p:txBody>
      </p:sp>
      <p:sp>
        <p:nvSpPr>
          <p:cNvPr id="95" name="Text Box 31"/>
          <p:cNvSpPr txBox="1">
            <a:spLocks noChangeArrowheads="1"/>
          </p:cNvSpPr>
          <p:nvPr/>
        </p:nvSpPr>
        <p:spPr bwMode="auto">
          <a:xfrm>
            <a:off x="6459537" y="1865313"/>
            <a:ext cx="542925" cy="243143"/>
          </a:xfrm>
          <a:prstGeom prst="rect">
            <a:avLst/>
          </a:prstGeom>
          <a:noFill/>
          <a:ln w="9525">
            <a:noFill/>
            <a:miter lim="800000"/>
            <a:headEnd/>
            <a:tailEnd/>
          </a:ln>
        </p:spPr>
        <p:txBody>
          <a:bodyPr wrap="square">
            <a:spAutoFit/>
          </a:bodyPr>
          <a:lstStyle/>
          <a:p>
            <a:pPr>
              <a:lnSpc>
                <a:spcPct val="70000"/>
              </a:lnSpc>
              <a:spcBef>
                <a:spcPct val="50000"/>
              </a:spcBef>
            </a:pPr>
            <a:r>
              <a:rPr lang="en-US" sz="1400" b="1" dirty="0">
                <a:solidFill>
                  <a:schemeClr val="tx1"/>
                </a:solidFill>
              </a:rPr>
              <a:t>79.4</a:t>
            </a:r>
          </a:p>
        </p:txBody>
      </p:sp>
      <p:sp>
        <p:nvSpPr>
          <p:cNvPr id="96" name="Text Box 34"/>
          <p:cNvSpPr txBox="1">
            <a:spLocks noChangeArrowheads="1"/>
          </p:cNvSpPr>
          <p:nvPr/>
        </p:nvSpPr>
        <p:spPr bwMode="auto">
          <a:xfrm>
            <a:off x="5949949" y="4648201"/>
            <a:ext cx="671513" cy="221599"/>
          </a:xfrm>
          <a:prstGeom prst="rect">
            <a:avLst/>
          </a:prstGeom>
          <a:noFill/>
          <a:ln w="9525">
            <a:noFill/>
            <a:miter lim="800000"/>
            <a:headEnd/>
            <a:tailEnd/>
          </a:ln>
        </p:spPr>
        <p:txBody>
          <a:bodyPr wrap="square">
            <a:spAutoFit/>
          </a:bodyPr>
          <a:lstStyle/>
          <a:p>
            <a:pPr>
              <a:lnSpc>
                <a:spcPct val="70000"/>
              </a:lnSpc>
              <a:spcBef>
                <a:spcPct val="50000"/>
              </a:spcBef>
            </a:pPr>
            <a:r>
              <a:rPr lang="en-US" sz="1200" b="1" dirty="0">
                <a:solidFill>
                  <a:srgbClr val="3F3F3F"/>
                </a:solidFill>
              </a:rPr>
              <a:t>India</a:t>
            </a:r>
            <a:r>
              <a:rPr lang="en-US" sz="1200" b="1" baseline="30000" dirty="0">
                <a:solidFill>
                  <a:srgbClr val="3F3F3F"/>
                </a:solidFill>
              </a:rPr>
              <a:t>1</a:t>
            </a:r>
          </a:p>
        </p:txBody>
      </p:sp>
      <p:sp>
        <p:nvSpPr>
          <p:cNvPr id="97" name="Rectangle 18"/>
          <p:cNvSpPr>
            <a:spLocks noChangeArrowheads="1"/>
          </p:cNvSpPr>
          <p:nvPr/>
        </p:nvSpPr>
        <p:spPr bwMode="auto">
          <a:xfrm>
            <a:off x="7573962" y="3768725"/>
            <a:ext cx="228600" cy="246063"/>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98" name="Rectangle 19"/>
          <p:cNvSpPr>
            <a:spLocks noChangeArrowheads="1"/>
          </p:cNvSpPr>
          <p:nvPr/>
        </p:nvSpPr>
        <p:spPr bwMode="auto">
          <a:xfrm>
            <a:off x="7881937" y="3686175"/>
            <a:ext cx="228600" cy="328613"/>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99" name="Text Box 20"/>
          <p:cNvSpPr txBox="1">
            <a:spLocks noChangeArrowheads="1"/>
          </p:cNvSpPr>
          <p:nvPr/>
        </p:nvSpPr>
        <p:spPr bwMode="auto">
          <a:xfrm>
            <a:off x="8077200" y="3657600"/>
            <a:ext cx="533400" cy="246286"/>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8.9</a:t>
            </a:r>
          </a:p>
        </p:txBody>
      </p:sp>
      <p:sp>
        <p:nvSpPr>
          <p:cNvPr id="100" name="Text Box 21"/>
          <p:cNvSpPr txBox="1">
            <a:spLocks noChangeArrowheads="1"/>
          </p:cNvSpPr>
          <p:nvPr/>
        </p:nvSpPr>
        <p:spPr bwMode="auto">
          <a:xfrm>
            <a:off x="7231062" y="3733800"/>
            <a:ext cx="450850" cy="246286"/>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6.8</a:t>
            </a:r>
          </a:p>
        </p:txBody>
      </p:sp>
      <p:sp>
        <p:nvSpPr>
          <p:cNvPr id="101" name="Text Box 36"/>
          <p:cNvSpPr txBox="1">
            <a:spLocks noChangeArrowheads="1"/>
          </p:cNvSpPr>
          <p:nvPr/>
        </p:nvSpPr>
        <p:spPr bwMode="auto">
          <a:xfrm>
            <a:off x="7483475" y="4038600"/>
            <a:ext cx="822325" cy="228600"/>
          </a:xfrm>
          <a:prstGeom prst="rect">
            <a:avLst/>
          </a:prstGeom>
          <a:noFill/>
          <a:ln w="9525">
            <a:noFill/>
            <a:miter lim="800000"/>
            <a:headEnd/>
            <a:tailEnd/>
          </a:ln>
        </p:spPr>
        <p:txBody>
          <a:bodyPr wrap="square">
            <a:spAutoFit/>
          </a:bodyPr>
          <a:lstStyle/>
          <a:p>
            <a:pPr>
              <a:lnSpc>
                <a:spcPct val="70000"/>
              </a:lnSpc>
              <a:spcBef>
                <a:spcPct val="50000"/>
              </a:spcBef>
            </a:pPr>
            <a:r>
              <a:rPr lang="en-US" sz="1200" b="1" dirty="0">
                <a:solidFill>
                  <a:srgbClr val="3F3F3F"/>
                </a:solidFill>
              </a:rPr>
              <a:t>Japan</a:t>
            </a:r>
            <a:r>
              <a:rPr lang="en-US" sz="1200" b="1" baseline="30000" dirty="0">
                <a:solidFill>
                  <a:srgbClr val="3F3F3F"/>
                </a:solidFill>
              </a:rPr>
              <a:t>1</a:t>
            </a:r>
          </a:p>
        </p:txBody>
      </p:sp>
      <p:sp>
        <p:nvSpPr>
          <p:cNvPr id="102" name="Rectangle 14"/>
          <p:cNvSpPr>
            <a:spLocks noChangeArrowheads="1"/>
          </p:cNvSpPr>
          <p:nvPr/>
        </p:nvSpPr>
        <p:spPr bwMode="auto">
          <a:xfrm>
            <a:off x="7092949" y="2674937"/>
            <a:ext cx="228600" cy="815975"/>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103" name="Rectangle 15"/>
          <p:cNvSpPr>
            <a:spLocks noChangeArrowheads="1"/>
          </p:cNvSpPr>
          <p:nvPr/>
        </p:nvSpPr>
        <p:spPr bwMode="auto">
          <a:xfrm>
            <a:off x="7412037" y="1844675"/>
            <a:ext cx="228600" cy="1646237"/>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104" name="Text Box 26"/>
          <p:cNvSpPr txBox="1">
            <a:spLocks noChangeArrowheads="1"/>
          </p:cNvSpPr>
          <p:nvPr/>
        </p:nvSpPr>
        <p:spPr bwMode="auto">
          <a:xfrm>
            <a:off x="7621587" y="1828801"/>
            <a:ext cx="600075" cy="251080"/>
          </a:xfrm>
          <a:prstGeom prst="rect">
            <a:avLst/>
          </a:prstGeom>
          <a:noFill/>
          <a:ln w="9525">
            <a:noFill/>
            <a:miter lim="800000"/>
            <a:headEnd/>
            <a:tailEnd/>
          </a:ln>
        </p:spPr>
        <p:txBody>
          <a:bodyPr wrap="square">
            <a:spAutoFit/>
          </a:bodyPr>
          <a:lstStyle/>
          <a:p>
            <a:pPr>
              <a:lnSpc>
                <a:spcPct val="70000"/>
              </a:lnSpc>
              <a:spcBef>
                <a:spcPct val="50000"/>
              </a:spcBef>
            </a:pPr>
            <a:r>
              <a:rPr lang="en-US" sz="1400" b="1" dirty="0">
                <a:solidFill>
                  <a:schemeClr val="tx1"/>
                </a:solidFill>
              </a:rPr>
              <a:t>42.3</a:t>
            </a:r>
          </a:p>
        </p:txBody>
      </p:sp>
      <p:sp>
        <p:nvSpPr>
          <p:cNvPr id="105" name="Text Box 27"/>
          <p:cNvSpPr txBox="1">
            <a:spLocks noChangeArrowheads="1"/>
          </p:cNvSpPr>
          <p:nvPr/>
        </p:nvSpPr>
        <p:spPr bwMode="auto">
          <a:xfrm>
            <a:off x="6621462" y="2654301"/>
            <a:ext cx="609600" cy="241300"/>
          </a:xfrm>
          <a:prstGeom prst="rect">
            <a:avLst/>
          </a:prstGeom>
          <a:noFill/>
          <a:ln w="9525">
            <a:noFill/>
            <a:miter lim="800000"/>
            <a:headEnd/>
            <a:tailEnd/>
          </a:ln>
        </p:spPr>
        <p:txBody>
          <a:bodyPr wrap="square">
            <a:spAutoFit/>
          </a:bodyPr>
          <a:lstStyle/>
          <a:p>
            <a:pPr>
              <a:lnSpc>
                <a:spcPct val="70000"/>
              </a:lnSpc>
              <a:spcBef>
                <a:spcPct val="50000"/>
              </a:spcBef>
            </a:pPr>
            <a:r>
              <a:rPr lang="en-US" sz="1400" b="1" dirty="0">
                <a:solidFill>
                  <a:schemeClr val="tx1"/>
                </a:solidFill>
              </a:rPr>
              <a:t>20.8</a:t>
            </a:r>
          </a:p>
        </p:txBody>
      </p:sp>
      <p:sp>
        <p:nvSpPr>
          <p:cNvPr id="106" name="Text Box 37"/>
          <p:cNvSpPr txBox="1">
            <a:spLocks noChangeArrowheads="1"/>
          </p:cNvSpPr>
          <p:nvPr/>
        </p:nvSpPr>
        <p:spPr bwMode="auto">
          <a:xfrm>
            <a:off x="7031037" y="3505201"/>
            <a:ext cx="1114425" cy="221599"/>
          </a:xfrm>
          <a:prstGeom prst="rect">
            <a:avLst/>
          </a:prstGeom>
          <a:noFill/>
          <a:ln w="9525">
            <a:noFill/>
            <a:miter lim="800000"/>
            <a:headEnd/>
            <a:tailEnd/>
          </a:ln>
        </p:spPr>
        <p:txBody>
          <a:bodyPr wrap="square">
            <a:spAutoFit/>
          </a:bodyPr>
          <a:lstStyle/>
          <a:p>
            <a:pPr>
              <a:lnSpc>
                <a:spcPct val="70000"/>
              </a:lnSpc>
              <a:spcBef>
                <a:spcPct val="50000"/>
              </a:spcBef>
            </a:pPr>
            <a:r>
              <a:rPr lang="en-US" sz="1200" b="1" dirty="0">
                <a:solidFill>
                  <a:srgbClr val="3F3F3F"/>
                </a:solidFill>
              </a:rPr>
              <a:t>China</a:t>
            </a:r>
            <a:r>
              <a:rPr lang="en-US" sz="1200" b="1" baseline="30000" dirty="0">
                <a:solidFill>
                  <a:srgbClr val="3F3F3F"/>
                </a:solidFill>
              </a:rPr>
              <a:t>1</a:t>
            </a:r>
          </a:p>
        </p:txBody>
      </p:sp>
      <p:sp>
        <p:nvSpPr>
          <p:cNvPr id="107" name="Rectangle 16"/>
          <p:cNvSpPr>
            <a:spLocks noChangeArrowheads="1"/>
          </p:cNvSpPr>
          <p:nvPr/>
        </p:nvSpPr>
        <p:spPr bwMode="auto">
          <a:xfrm>
            <a:off x="7023100" y="4724400"/>
            <a:ext cx="228600" cy="282575"/>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108" name="Rectangle 17"/>
          <p:cNvSpPr>
            <a:spLocks noChangeArrowheads="1"/>
          </p:cNvSpPr>
          <p:nvPr/>
        </p:nvSpPr>
        <p:spPr bwMode="auto">
          <a:xfrm>
            <a:off x="7340600" y="4275138"/>
            <a:ext cx="228600" cy="731837"/>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109" name="Text Box 22"/>
          <p:cNvSpPr txBox="1">
            <a:spLocks noChangeArrowheads="1"/>
          </p:cNvSpPr>
          <p:nvPr/>
        </p:nvSpPr>
        <p:spPr bwMode="auto">
          <a:xfrm>
            <a:off x="7540625" y="4267200"/>
            <a:ext cx="533400" cy="246286"/>
          </a:xfrm>
          <a:prstGeom prst="rect">
            <a:avLst/>
          </a:prstGeom>
          <a:noFill/>
          <a:ln w="9525">
            <a:noFill/>
            <a:miter lim="800000"/>
            <a:headEnd/>
            <a:tailEnd/>
          </a:ln>
        </p:spPr>
        <p:txBody>
          <a:bodyPr>
            <a:spAutoFit/>
          </a:bodyPr>
          <a:lstStyle/>
          <a:p>
            <a:pPr>
              <a:lnSpc>
                <a:spcPct val="70000"/>
              </a:lnSpc>
              <a:spcBef>
                <a:spcPct val="50000"/>
              </a:spcBef>
            </a:pPr>
            <a:r>
              <a:rPr lang="en-US" sz="1400" b="1" dirty="0">
                <a:solidFill>
                  <a:schemeClr val="tx1"/>
                </a:solidFill>
              </a:rPr>
              <a:t>21.3</a:t>
            </a:r>
          </a:p>
        </p:txBody>
      </p:sp>
      <p:sp>
        <p:nvSpPr>
          <p:cNvPr id="110" name="Text Box 23"/>
          <p:cNvSpPr txBox="1">
            <a:spLocks noChangeArrowheads="1"/>
          </p:cNvSpPr>
          <p:nvPr/>
        </p:nvSpPr>
        <p:spPr bwMode="auto">
          <a:xfrm>
            <a:off x="6610349" y="4752974"/>
            <a:ext cx="544513" cy="246286"/>
          </a:xfrm>
          <a:prstGeom prst="rect">
            <a:avLst/>
          </a:prstGeom>
          <a:noFill/>
          <a:ln w="9525">
            <a:noFill/>
            <a:miter lim="800000"/>
            <a:headEnd/>
            <a:tailEnd/>
          </a:ln>
        </p:spPr>
        <p:txBody>
          <a:bodyPr wrap="square">
            <a:spAutoFit/>
          </a:bodyPr>
          <a:lstStyle/>
          <a:p>
            <a:pPr>
              <a:lnSpc>
                <a:spcPct val="70000"/>
              </a:lnSpc>
              <a:spcBef>
                <a:spcPct val="50000"/>
              </a:spcBef>
            </a:pPr>
            <a:r>
              <a:rPr lang="en-US" sz="1400" b="1" dirty="0">
                <a:solidFill>
                  <a:schemeClr val="tx1"/>
                </a:solidFill>
              </a:rPr>
              <a:t>8.4</a:t>
            </a:r>
          </a:p>
        </p:txBody>
      </p:sp>
      <p:sp>
        <p:nvSpPr>
          <p:cNvPr id="111" name="Text Box 35"/>
          <p:cNvSpPr txBox="1">
            <a:spLocks noChangeArrowheads="1"/>
          </p:cNvSpPr>
          <p:nvPr/>
        </p:nvSpPr>
        <p:spPr bwMode="auto">
          <a:xfrm>
            <a:off x="6807200" y="5029200"/>
            <a:ext cx="1185862" cy="228600"/>
          </a:xfrm>
          <a:prstGeom prst="rect">
            <a:avLst/>
          </a:prstGeom>
          <a:noFill/>
          <a:ln w="9525">
            <a:noFill/>
            <a:miter lim="800000"/>
            <a:headEnd/>
            <a:tailEnd/>
          </a:ln>
        </p:spPr>
        <p:txBody>
          <a:bodyPr wrap="square">
            <a:spAutoFit/>
          </a:bodyPr>
          <a:lstStyle/>
          <a:p>
            <a:pPr>
              <a:lnSpc>
                <a:spcPct val="70000"/>
              </a:lnSpc>
              <a:spcBef>
                <a:spcPct val="50000"/>
              </a:spcBef>
            </a:pPr>
            <a:r>
              <a:rPr lang="en-US" sz="1200" b="1" dirty="0">
                <a:solidFill>
                  <a:srgbClr val="3F3F3F"/>
                </a:solidFill>
              </a:rPr>
              <a:t>Indonesia</a:t>
            </a:r>
            <a:r>
              <a:rPr lang="en-US" sz="1200" b="1" baseline="30000" dirty="0">
                <a:solidFill>
                  <a:srgbClr val="3F3F3F"/>
                </a:solidFill>
              </a:rPr>
              <a:t>1</a:t>
            </a:r>
          </a:p>
        </p:txBody>
      </p:sp>
      <p:sp>
        <p:nvSpPr>
          <p:cNvPr id="112" name="AutoShape 61"/>
          <p:cNvSpPr>
            <a:spLocks noChangeArrowheads="1"/>
          </p:cNvSpPr>
          <p:nvPr/>
        </p:nvSpPr>
        <p:spPr bwMode="auto">
          <a:xfrm>
            <a:off x="906462" y="4343400"/>
            <a:ext cx="1752600" cy="1649412"/>
          </a:xfrm>
          <a:prstGeom prst="roundRect">
            <a:avLst>
              <a:gd name="adj" fmla="val 6926"/>
            </a:avLst>
          </a:prstGeom>
          <a:noFill/>
          <a:ln w="9525" algn="ctr">
            <a:solidFill>
              <a:schemeClr val="tx1"/>
            </a:solidFill>
            <a:round/>
            <a:headEnd/>
            <a:tailEnd/>
          </a:ln>
        </p:spPr>
        <p:txBody>
          <a:bodyPr wrap="none" anchor="ctr"/>
          <a:lstStyle/>
          <a:p>
            <a:endParaRPr lang="en-US"/>
          </a:p>
        </p:txBody>
      </p:sp>
      <p:sp>
        <p:nvSpPr>
          <p:cNvPr id="113" name="Text Box 60"/>
          <p:cNvSpPr txBox="1">
            <a:spLocks noChangeArrowheads="1"/>
          </p:cNvSpPr>
          <p:nvPr/>
        </p:nvSpPr>
        <p:spPr bwMode="auto">
          <a:xfrm>
            <a:off x="893762" y="4343400"/>
            <a:ext cx="1993900" cy="701675"/>
          </a:xfrm>
          <a:prstGeom prst="rect">
            <a:avLst/>
          </a:prstGeom>
          <a:noFill/>
          <a:ln w="9525">
            <a:noFill/>
            <a:miter lim="800000"/>
            <a:headEnd/>
            <a:tailEnd/>
          </a:ln>
        </p:spPr>
        <p:txBody>
          <a:bodyPr>
            <a:spAutoFit/>
          </a:bodyPr>
          <a:lstStyle/>
          <a:p>
            <a:pPr>
              <a:spcBef>
                <a:spcPct val="50000"/>
              </a:spcBef>
            </a:pPr>
            <a:r>
              <a:rPr lang="en-US" sz="1000" dirty="0">
                <a:solidFill>
                  <a:srgbClr val="3F3F3F"/>
                </a:solidFill>
              </a:rPr>
              <a:t>The total number of people </a:t>
            </a:r>
            <a:br>
              <a:rPr lang="en-US" sz="1000" dirty="0">
                <a:solidFill>
                  <a:srgbClr val="3F3F3F"/>
                </a:solidFill>
              </a:rPr>
            </a:br>
            <a:r>
              <a:rPr lang="en-US" sz="1000" dirty="0">
                <a:solidFill>
                  <a:srgbClr val="3F3F3F"/>
                </a:solidFill>
              </a:rPr>
              <a:t>with diabetes worldwide </a:t>
            </a:r>
            <a:br>
              <a:rPr lang="en-US" sz="1000" dirty="0">
                <a:solidFill>
                  <a:srgbClr val="3F3F3F"/>
                </a:solidFill>
              </a:rPr>
            </a:br>
            <a:r>
              <a:rPr lang="en-US" sz="1000" dirty="0">
                <a:solidFill>
                  <a:srgbClr val="3F3F3F"/>
                </a:solidFill>
              </a:rPr>
              <a:t>is projected </a:t>
            </a:r>
            <a:br>
              <a:rPr lang="en-US" sz="1000" dirty="0">
                <a:solidFill>
                  <a:srgbClr val="3F3F3F"/>
                </a:solidFill>
              </a:rPr>
            </a:br>
            <a:r>
              <a:rPr lang="en-US" sz="1000" dirty="0">
                <a:solidFill>
                  <a:srgbClr val="3F3F3F"/>
                </a:solidFill>
              </a:rPr>
              <a:t>to rise</a:t>
            </a:r>
            <a:r>
              <a:rPr lang="en-US" sz="1200" baseline="30000" dirty="0">
                <a:solidFill>
                  <a:srgbClr val="3F3F3F"/>
                </a:solidFill>
              </a:rPr>
              <a:t>1</a:t>
            </a:r>
          </a:p>
        </p:txBody>
      </p:sp>
      <p:sp>
        <p:nvSpPr>
          <p:cNvPr id="114" name="Text Box 56"/>
          <p:cNvSpPr txBox="1">
            <a:spLocks noChangeArrowheads="1"/>
          </p:cNvSpPr>
          <p:nvPr/>
        </p:nvSpPr>
        <p:spPr bwMode="auto">
          <a:xfrm>
            <a:off x="1674812" y="4731401"/>
            <a:ext cx="1060450" cy="221599"/>
          </a:xfrm>
          <a:prstGeom prst="rect">
            <a:avLst/>
          </a:prstGeom>
          <a:noFill/>
          <a:ln w="9525">
            <a:noFill/>
            <a:miter lim="800000"/>
            <a:headEnd/>
            <a:tailEnd/>
          </a:ln>
        </p:spPr>
        <p:txBody>
          <a:bodyPr wrap="square">
            <a:spAutoFit/>
          </a:bodyPr>
          <a:lstStyle/>
          <a:p>
            <a:pPr>
              <a:lnSpc>
                <a:spcPct val="70000"/>
              </a:lnSpc>
              <a:spcBef>
                <a:spcPct val="50000"/>
              </a:spcBef>
            </a:pPr>
            <a:r>
              <a:rPr lang="en-US" sz="1200" b="1" dirty="0">
                <a:solidFill>
                  <a:schemeClr val="tx1"/>
                </a:solidFill>
              </a:rPr>
              <a:t>366 million</a:t>
            </a:r>
          </a:p>
        </p:txBody>
      </p:sp>
      <p:sp>
        <p:nvSpPr>
          <p:cNvPr id="115" name="Rectangle 57"/>
          <p:cNvSpPr>
            <a:spLocks noChangeArrowheads="1"/>
          </p:cNvSpPr>
          <p:nvPr/>
        </p:nvSpPr>
        <p:spPr bwMode="auto">
          <a:xfrm>
            <a:off x="1557337" y="5367338"/>
            <a:ext cx="252413" cy="576262"/>
          </a:xfrm>
          <a:prstGeom prst="rect">
            <a:avLst/>
          </a:prstGeom>
          <a:solidFill>
            <a:srgbClr val="93A2B4"/>
          </a:solidFill>
          <a:ln w="9525">
            <a:solidFill>
              <a:schemeClr val="bg1"/>
            </a:solidFill>
            <a:miter lim="800000"/>
            <a:headEnd/>
            <a:tailEnd/>
          </a:ln>
        </p:spPr>
        <p:txBody>
          <a:bodyPr wrap="none" anchor="ctr"/>
          <a:lstStyle/>
          <a:p>
            <a:pPr algn="ctr"/>
            <a:endParaRPr lang="en-US">
              <a:solidFill>
                <a:schemeClr val="hlink"/>
              </a:solidFill>
            </a:endParaRPr>
          </a:p>
        </p:txBody>
      </p:sp>
      <p:sp>
        <p:nvSpPr>
          <p:cNvPr id="116" name="Rectangle 58"/>
          <p:cNvSpPr>
            <a:spLocks noChangeArrowheads="1"/>
          </p:cNvSpPr>
          <p:nvPr/>
        </p:nvSpPr>
        <p:spPr bwMode="auto">
          <a:xfrm>
            <a:off x="2009774" y="4876800"/>
            <a:ext cx="268287" cy="1052513"/>
          </a:xfrm>
          <a:prstGeom prst="rect">
            <a:avLst/>
          </a:prstGeom>
          <a:solidFill>
            <a:srgbClr val="990000"/>
          </a:solidFill>
          <a:ln w="9525">
            <a:solidFill>
              <a:schemeClr val="bg1"/>
            </a:solidFill>
            <a:miter lim="800000"/>
            <a:headEnd/>
            <a:tailEnd/>
          </a:ln>
        </p:spPr>
        <p:txBody>
          <a:bodyPr wrap="none" anchor="ctr"/>
          <a:lstStyle/>
          <a:p>
            <a:endParaRPr lang="en-US"/>
          </a:p>
        </p:txBody>
      </p:sp>
      <p:sp>
        <p:nvSpPr>
          <p:cNvPr id="117" name="Text Box 59"/>
          <p:cNvSpPr txBox="1">
            <a:spLocks noChangeArrowheads="1"/>
          </p:cNvSpPr>
          <p:nvPr/>
        </p:nvSpPr>
        <p:spPr bwMode="auto">
          <a:xfrm>
            <a:off x="1058862" y="5181600"/>
            <a:ext cx="1139825" cy="220662"/>
          </a:xfrm>
          <a:prstGeom prst="rect">
            <a:avLst/>
          </a:prstGeom>
          <a:noFill/>
          <a:ln w="9525">
            <a:noFill/>
            <a:miter lim="800000"/>
            <a:headEnd/>
            <a:tailEnd/>
          </a:ln>
        </p:spPr>
        <p:txBody>
          <a:bodyPr>
            <a:spAutoFit/>
          </a:bodyPr>
          <a:lstStyle/>
          <a:p>
            <a:pPr>
              <a:lnSpc>
                <a:spcPct val="70000"/>
              </a:lnSpc>
              <a:spcBef>
                <a:spcPct val="50000"/>
              </a:spcBef>
            </a:pPr>
            <a:r>
              <a:rPr lang="en-US" sz="1200" b="1" dirty="0">
                <a:solidFill>
                  <a:schemeClr val="tx1"/>
                </a:solidFill>
              </a:rPr>
              <a:t>171 million</a:t>
            </a:r>
          </a:p>
        </p:txBody>
      </p:sp>
      <p:sp>
        <p:nvSpPr>
          <p:cNvPr id="4107" name="Text Box 4"/>
          <p:cNvSpPr txBox="1">
            <a:spLocks noChangeArrowheads="1"/>
          </p:cNvSpPr>
          <p:nvPr/>
        </p:nvSpPr>
        <p:spPr bwMode="auto">
          <a:xfrm>
            <a:off x="1129879" y="1905000"/>
            <a:ext cx="685800" cy="445956"/>
          </a:xfrm>
          <a:prstGeom prst="rect">
            <a:avLst/>
          </a:prstGeom>
          <a:noFill/>
          <a:ln w="9525">
            <a:noFill/>
            <a:miter lim="800000"/>
            <a:headEnd/>
            <a:tailEnd/>
          </a:ln>
        </p:spPr>
        <p:txBody>
          <a:bodyPr>
            <a:spAutoFit/>
          </a:bodyPr>
          <a:lstStyle/>
          <a:p>
            <a:pPr>
              <a:lnSpc>
                <a:spcPct val="70000"/>
              </a:lnSpc>
              <a:spcBef>
                <a:spcPct val="50000"/>
              </a:spcBef>
            </a:pPr>
            <a:r>
              <a:rPr lang="en-US" sz="1200" b="1" dirty="0">
                <a:solidFill>
                  <a:srgbClr val="3F3F3F"/>
                </a:solidFill>
              </a:rPr>
              <a:t>2000</a:t>
            </a:r>
          </a:p>
          <a:p>
            <a:pPr>
              <a:lnSpc>
                <a:spcPct val="70000"/>
              </a:lnSpc>
              <a:spcBef>
                <a:spcPct val="50000"/>
              </a:spcBef>
            </a:pPr>
            <a:r>
              <a:rPr lang="en-US" sz="1200" b="1" dirty="0">
                <a:solidFill>
                  <a:srgbClr val="3F3F3F"/>
                </a:solidFill>
              </a:rPr>
              <a:t>2030</a:t>
            </a:r>
          </a:p>
        </p:txBody>
      </p:sp>
      <p:sp>
        <p:nvSpPr>
          <p:cNvPr id="4108" name="Rectangle 5"/>
          <p:cNvSpPr>
            <a:spLocks noChangeArrowheads="1"/>
          </p:cNvSpPr>
          <p:nvPr/>
        </p:nvSpPr>
        <p:spPr bwMode="auto">
          <a:xfrm>
            <a:off x="1006054" y="1905000"/>
            <a:ext cx="152400" cy="152400"/>
          </a:xfrm>
          <a:prstGeom prst="rect">
            <a:avLst/>
          </a:prstGeom>
          <a:solidFill>
            <a:srgbClr val="93A2B4"/>
          </a:solidFill>
          <a:ln w="9525">
            <a:solidFill>
              <a:schemeClr val="bg1"/>
            </a:solidFill>
            <a:miter lim="800000"/>
            <a:headEnd/>
            <a:tailEnd/>
          </a:ln>
        </p:spPr>
        <p:txBody>
          <a:bodyPr wrap="none" anchor="ctr"/>
          <a:lstStyle/>
          <a:p>
            <a:endParaRPr lang="en-US"/>
          </a:p>
        </p:txBody>
      </p:sp>
      <p:sp>
        <p:nvSpPr>
          <p:cNvPr id="4109" name="Rectangle 6"/>
          <p:cNvSpPr>
            <a:spLocks noChangeArrowheads="1"/>
          </p:cNvSpPr>
          <p:nvPr/>
        </p:nvSpPr>
        <p:spPr bwMode="auto">
          <a:xfrm>
            <a:off x="1006054" y="2133600"/>
            <a:ext cx="152400" cy="152400"/>
          </a:xfrm>
          <a:prstGeom prst="rect">
            <a:avLst/>
          </a:prstGeom>
          <a:solidFill>
            <a:srgbClr val="990000"/>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4"/>
          <p:cNvSpPr>
            <a:spLocks noChangeArrowheads="1"/>
          </p:cNvSpPr>
          <p:nvPr/>
        </p:nvSpPr>
        <p:spPr bwMode="auto">
          <a:xfrm>
            <a:off x="1066800" y="1676400"/>
            <a:ext cx="7635240" cy="2771775"/>
          </a:xfrm>
          <a:prstGeom prst="rect">
            <a:avLst/>
          </a:prstGeom>
          <a:noFill/>
          <a:ln w="9525" algn="ctr">
            <a:solidFill>
              <a:schemeClr val="bg1"/>
            </a:solidFill>
            <a:miter lim="800000"/>
            <a:headEnd/>
            <a:tailEnd/>
          </a:ln>
        </p:spPr>
        <p:txBody>
          <a:bodyPr wrap="none" anchor="ctr"/>
          <a:lstStyle/>
          <a:p>
            <a:endParaRPr lang="en-US"/>
          </a:p>
        </p:txBody>
      </p:sp>
      <p:sp>
        <p:nvSpPr>
          <p:cNvPr id="22532" name="Rectangle 2"/>
          <p:cNvSpPr>
            <a:spLocks noGrp="1" noChangeArrowheads="1"/>
          </p:cNvSpPr>
          <p:nvPr>
            <p:ph type="title" idx="4294967295"/>
          </p:nvPr>
        </p:nvSpPr>
        <p:spPr>
          <a:xfrm>
            <a:off x="457200" y="153988"/>
            <a:ext cx="7343775" cy="1143000"/>
          </a:xfrm>
        </p:spPr>
        <p:txBody>
          <a:bodyPr>
            <a:noAutofit/>
          </a:bodyPr>
          <a:lstStyle/>
          <a:p>
            <a:pPr eaLnBrk="1" hangingPunct="1"/>
            <a:r>
              <a:rPr lang="en-US" sz="2800" dirty="0" smtClean="0">
                <a:ea typeface="Verdana" pitchFamily="34" charset="0"/>
                <a:cs typeface="Verdana" pitchFamily="34" charset="0"/>
              </a:rPr>
              <a:t>Youth Obesity Is a Strong Predictive Risk Factor for Metabolic Syndrome</a:t>
            </a:r>
          </a:p>
        </p:txBody>
      </p:sp>
      <p:sp>
        <p:nvSpPr>
          <p:cNvPr id="22533" name="Text Box 3"/>
          <p:cNvSpPr txBox="1">
            <a:spLocks noChangeArrowheads="1"/>
          </p:cNvSpPr>
          <p:nvPr>
            <p:custDataLst>
              <p:tags r:id="rId1"/>
            </p:custDataLst>
          </p:nvPr>
        </p:nvSpPr>
        <p:spPr bwMode="auto">
          <a:xfrm>
            <a:off x="4267200" y="6327648"/>
            <a:ext cx="4645152" cy="457200"/>
          </a:xfrm>
          <a:prstGeom prst="rect">
            <a:avLst/>
          </a:prstGeom>
          <a:noFill/>
          <a:ln w="9525" algn="ctr">
            <a:noFill/>
            <a:miter lim="800000"/>
            <a:headEnd/>
            <a:tailEnd/>
          </a:ln>
        </p:spPr>
        <p:txBody>
          <a:bodyPr wrap="none"/>
          <a:lstStyle/>
          <a:p>
            <a:pPr algn="r">
              <a:buClr>
                <a:srgbClr val="3F3F3F"/>
              </a:buClr>
              <a:buSzPct val="100000"/>
            </a:pPr>
            <a:r>
              <a:rPr lang="en-US" sz="1400" dirty="0" err="1" smtClean="0">
                <a:solidFill>
                  <a:schemeClr val="bg1"/>
                </a:solidFill>
                <a:latin typeface="Arial Narrow" pitchFamily="34" charset="0"/>
                <a:ea typeface="Times New Roman" pitchFamily="18" charset="0"/>
                <a:cs typeface="Arial" pitchFamily="34" charset="0"/>
              </a:rPr>
              <a:t>Mattsson</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et al. </a:t>
            </a:r>
            <a:r>
              <a:rPr lang="en-US" sz="1400" i="1" dirty="0">
                <a:solidFill>
                  <a:schemeClr val="bg1"/>
                </a:solidFill>
                <a:latin typeface="Arial Narrow" pitchFamily="34" charset="0"/>
                <a:ea typeface="Times New Roman" pitchFamily="18" charset="0"/>
                <a:cs typeface="Arial" pitchFamily="34" charset="0"/>
              </a:rPr>
              <a:t>Ann </a:t>
            </a:r>
            <a:r>
              <a:rPr lang="en-US" sz="1400" i="1" dirty="0" smtClean="0">
                <a:solidFill>
                  <a:schemeClr val="bg1"/>
                </a:solidFill>
                <a:latin typeface="Arial Narrow" pitchFamily="34" charset="0"/>
                <a:ea typeface="Times New Roman" pitchFamily="18" charset="0"/>
                <a:cs typeface="Arial" pitchFamily="34" charset="0"/>
              </a:rPr>
              <a:t>Med</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2008;40(7):542-552.</a:t>
            </a:r>
          </a:p>
        </p:txBody>
      </p:sp>
      <p:sp>
        <p:nvSpPr>
          <p:cNvPr id="22534" name="Text Box 5"/>
          <p:cNvSpPr txBox="1">
            <a:spLocks noChangeArrowheads="1"/>
          </p:cNvSpPr>
          <p:nvPr/>
        </p:nvSpPr>
        <p:spPr bwMode="auto">
          <a:xfrm>
            <a:off x="457200" y="5334000"/>
            <a:ext cx="3886200" cy="338554"/>
          </a:xfrm>
          <a:prstGeom prst="rect">
            <a:avLst/>
          </a:prstGeom>
          <a:noFill/>
          <a:ln w="9525" algn="ctr">
            <a:noFill/>
            <a:miter lim="800000"/>
            <a:headEnd/>
            <a:tailEnd/>
          </a:ln>
        </p:spPr>
        <p:txBody>
          <a:bodyPr wrap="square">
            <a:spAutoFit/>
          </a:bodyPr>
          <a:lstStyle/>
          <a:p>
            <a:pPr algn="ctr"/>
            <a:r>
              <a:rPr lang="en-US" sz="1600" b="1" dirty="0">
                <a:solidFill>
                  <a:schemeClr val="bg1"/>
                </a:solidFill>
                <a:cs typeface="Arial" pitchFamily="34" charset="0"/>
              </a:rPr>
              <a:t>3-9 Years at </a:t>
            </a:r>
            <a:r>
              <a:rPr lang="en-US" sz="1600" b="1" dirty="0" smtClean="0">
                <a:solidFill>
                  <a:schemeClr val="bg1"/>
                </a:solidFill>
                <a:cs typeface="Arial" pitchFamily="34" charset="0"/>
              </a:rPr>
              <a:t>Baseline (n=958</a:t>
            </a:r>
            <a:r>
              <a:rPr lang="en-US" sz="1600" b="1" dirty="0">
                <a:solidFill>
                  <a:schemeClr val="bg1"/>
                </a:solidFill>
                <a:cs typeface="Arial" pitchFamily="34" charset="0"/>
              </a:rPr>
              <a:t>)</a:t>
            </a:r>
          </a:p>
        </p:txBody>
      </p:sp>
      <p:sp>
        <p:nvSpPr>
          <p:cNvPr id="22535" name="Text Box 6"/>
          <p:cNvSpPr txBox="1">
            <a:spLocks noChangeArrowheads="1"/>
          </p:cNvSpPr>
          <p:nvPr/>
        </p:nvSpPr>
        <p:spPr bwMode="auto">
          <a:xfrm>
            <a:off x="4191000" y="5334000"/>
            <a:ext cx="4572000" cy="338554"/>
          </a:xfrm>
          <a:prstGeom prst="rect">
            <a:avLst/>
          </a:prstGeom>
          <a:noFill/>
          <a:ln w="9525" algn="ctr">
            <a:noFill/>
            <a:miter lim="800000"/>
            <a:headEnd/>
            <a:tailEnd/>
          </a:ln>
        </p:spPr>
        <p:txBody>
          <a:bodyPr wrap="square">
            <a:spAutoFit/>
          </a:bodyPr>
          <a:lstStyle/>
          <a:p>
            <a:pPr algn="ctr"/>
            <a:r>
              <a:rPr lang="en-US" sz="1600" b="1" dirty="0">
                <a:solidFill>
                  <a:schemeClr val="bg1"/>
                </a:solidFill>
                <a:cs typeface="Arial" pitchFamily="34" charset="0"/>
              </a:rPr>
              <a:t>12-18 Years at </a:t>
            </a:r>
            <a:r>
              <a:rPr lang="en-US" sz="1600" b="1" dirty="0" smtClean="0">
                <a:solidFill>
                  <a:schemeClr val="bg1"/>
                </a:solidFill>
                <a:cs typeface="Arial" pitchFamily="34" charset="0"/>
              </a:rPr>
              <a:t>Baseline (n=996</a:t>
            </a:r>
            <a:r>
              <a:rPr lang="en-US" sz="1600" b="1" dirty="0">
                <a:solidFill>
                  <a:schemeClr val="bg1"/>
                </a:solidFill>
                <a:cs typeface="Arial" pitchFamily="34" charset="0"/>
              </a:rPr>
              <a:t>)</a:t>
            </a:r>
          </a:p>
        </p:txBody>
      </p:sp>
      <p:sp>
        <p:nvSpPr>
          <p:cNvPr id="22536" name="Text Box 8"/>
          <p:cNvSpPr txBox="1">
            <a:spLocks noChangeArrowheads="1"/>
          </p:cNvSpPr>
          <p:nvPr/>
        </p:nvSpPr>
        <p:spPr bwMode="auto">
          <a:xfrm rot="-5400000">
            <a:off x="-958056" y="2950955"/>
            <a:ext cx="2782887" cy="338554"/>
          </a:xfrm>
          <a:prstGeom prst="rect">
            <a:avLst/>
          </a:prstGeom>
          <a:noFill/>
          <a:ln w="9525" algn="ctr">
            <a:noFill/>
            <a:miter lim="800000"/>
            <a:headEnd/>
            <a:tailEnd/>
          </a:ln>
        </p:spPr>
        <p:txBody>
          <a:bodyPr>
            <a:spAutoFit/>
          </a:bodyPr>
          <a:lstStyle/>
          <a:p>
            <a:pPr algn="ctr"/>
            <a:r>
              <a:rPr lang="en-US" sz="1600" b="1" dirty="0">
                <a:solidFill>
                  <a:schemeClr val="bg1"/>
                </a:solidFill>
                <a:cs typeface="Arial" pitchFamily="34" charset="0"/>
              </a:rPr>
              <a:t>Odds</a:t>
            </a:r>
            <a:r>
              <a:rPr lang="en-US" sz="1600" b="1" dirty="0">
                <a:solidFill>
                  <a:schemeClr val="tx1"/>
                </a:solidFill>
                <a:cs typeface="Arial" pitchFamily="34" charset="0"/>
              </a:rPr>
              <a:t> </a:t>
            </a:r>
            <a:r>
              <a:rPr lang="en-US" sz="1600" b="1" dirty="0">
                <a:solidFill>
                  <a:schemeClr val="bg1"/>
                </a:solidFill>
                <a:cs typeface="Arial" pitchFamily="34" charset="0"/>
              </a:rPr>
              <a:t>Ratio</a:t>
            </a:r>
          </a:p>
        </p:txBody>
      </p:sp>
      <p:sp>
        <p:nvSpPr>
          <p:cNvPr id="22537" name="Text Box 9"/>
          <p:cNvSpPr txBox="1">
            <a:spLocks noChangeArrowheads="1"/>
          </p:cNvSpPr>
          <p:nvPr/>
        </p:nvSpPr>
        <p:spPr bwMode="auto">
          <a:xfrm>
            <a:off x="7800975" y="1828800"/>
            <a:ext cx="809625" cy="304800"/>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N=2195</a:t>
            </a:r>
          </a:p>
        </p:txBody>
      </p:sp>
      <p:sp>
        <p:nvSpPr>
          <p:cNvPr id="22538" name="Line 10"/>
          <p:cNvSpPr>
            <a:spLocks noChangeShapeType="1"/>
          </p:cNvSpPr>
          <p:nvPr/>
        </p:nvSpPr>
        <p:spPr bwMode="auto">
          <a:xfrm>
            <a:off x="1066800" y="1700784"/>
            <a:ext cx="0" cy="2743200"/>
          </a:xfrm>
          <a:prstGeom prst="line">
            <a:avLst/>
          </a:prstGeom>
          <a:noFill/>
          <a:ln w="9525">
            <a:solidFill>
              <a:schemeClr val="bg1"/>
            </a:solidFill>
            <a:round/>
            <a:headEnd/>
            <a:tailEnd/>
          </a:ln>
        </p:spPr>
        <p:txBody>
          <a:bodyPr anchor="ctr"/>
          <a:lstStyle/>
          <a:p>
            <a:endParaRPr lang="en-US"/>
          </a:p>
        </p:txBody>
      </p:sp>
      <p:sp>
        <p:nvSpPr>
          <p:cNvPr id="22539" name="Line 11"/>
          <p:cNvSpPr>
            <a:spLocks noChangeShapeType="1"/>
          </p:cNvSpPr>
          <p:nvPr/>
        </p:nvSpPr>
        <p:spPr bwMode="auto">
          <a:xfrm>
            <a:off x="959167" y="3925888"/>
            <a:ext cx="109728" cy="0"/>
          </a:xfrm>
          <a:prstGeom prst="line">
            <a:avLst/>
          </a:prstGeom>
          <a:noFill/>
          <a:ln w="9525">
            <a:solidFill>
              <a:schemeClr val="bg1"/>
            </a:solidFill>
            <a:round/>
            <a:headEnd/>
            <a:tailEnd/>
          </a:ln>
        </p:spPr>
        <p:txBody>
          <a:bodyPr anchor="ctr"/>
          <a:lstStyle/>
          <a:p>
            <a:endParaRPr lang="en-US"/>
          </a:p>
        </p:txBody>
      </p:sp>
      <p:sp>
        <p:nvSpPr>
          <p:cNvPr id="22540" name="Line 12"/>
          <p:cNvSpPr>
            <a:spLocks noChangeShapeType="1"/>
          </p:cNvSpPr>
          <p:nvPr/>
        </p:nvSpPr>
        <p:spPr bwMode="auto">
          <a:xfrm>
            <a:off x="954404" y="3373438"/>
            <a:ext cx="109728" cy="0"/>
          </a:xfrm>
          <a:prstGeom prst="line">
            <a:avLst/>
          </a:prstGeom>
          <a:noFill/>
          <a:ln w="9525">
            <a:solidFill>
              <a:schemeClr val="bg1"/>
            </a:solidFill>
            <a:round/>
            <a:headEnd/>
            <a:tailEnd/>
          </a:ln>
        </p:spPr>
        <p:txBody>
          <a:bodyPr anchor="ctr"/>
          <a:lstStyle/>
          <a:p>
            <a:endParaRPr lang="en-US"/>
          </a:p>
        </p:txBody>
      </p:sp>
      <p:sp>
        <p:nvSpPr>
          <p:cNvPr id="22541" name="Line 13"/>
          <p:cNvSpPr>
            <a:spLocks noChangeShapeType="1"/>
          </p:cNvSpPr>
          <p:nvPr/>
        </p:nvSpPr>
        <p:spPr bwMode="auto">
          <a:xfrm>
            <a:off x="954404" y="2830513"/>
            <a:ext cx="109728" cy="0"/>
          </a:xfrm>
          <a:prstGeom prst="line">
            <a:avLst/>
          </a:prstGeom>
          <a:noFill/>
          <a:ln w="9525">
            <a:solidFill>
              <a:schemeClr val="bg1"/>
            </a:solidFill>
            <a:round/>
            <a:headEnd/>
            <a:tailEnd/>
          </a:ln>
        </p:spPr>
        <p:txBody>
          <a:bodyPr anchor="ctr"/>
          <a:lstStyle/>
          <a:p>
            <a:endParaRPr lang="en-US"/>
          </a:p>
        </p:txBody>
      </p:sp>
      <p:sp>
        <p:nvSpPr>
          <p:cNvPr id="22542" name="Line 14"/>
          <p:cNvSpPr>
            <a:spLocks noChangeShapeType="1"/>
          </p:cNvSpPr>
          <p:nvPr/>
        </p:nvSpPr>
        <p:spPr bwMode="auto">
          <a:xfrm>
            <a:off x="954404" y="2278063"/>
            <a:ext cx="109728" cy="0"/>
          </a:xfrm>
          <a:prstGeom prst="line">
            <a:avLst/>
          </a:prstGeom>
          <a:noFill/>
          <a:ln w="9525">
            <a:solidFill>
              <a:schemeClr val="bg1"/>
            </a:solidFill>
            <a:round/>
            <a:headEnd/>
            <a:tailEnd/>
          </a:ln>
        </p:spPr>
        <p:txBody>
          <a:bodyPr anchor="ctr"/>
          <a:lstStyle/>
          <a:p>
            <a:endParaRPr lang="en-US"/>
          </a:p>
        </p:txBody>
      </p:sp>
      <p:sp>
        <p:nvSpPr>
          <p:cNvPr id="22543" name="Line 15"/>
          <p:cNvSpPr>
            <a:spLocks noChangeShapeType="1"/>
          </p:cNvSpPr>
          <p:nvPr/>
        </p:nvSpPr>
        <p:spPr bwMode="auto">
          <a:xfrm>
            <a:off x="954404" y="1725613"/>
            <a:ext cx="109728" cy="0"/>
          </a:xfrm>
          <a:prstGeom prst="line">
            <a:avLst/>
          </a:prstGeom>
          <a:noFill/>
          <a:ln w="9525">
            <a:solidFill>
              <a:schemeClr val="bg1"/>
            </a:solidFill>
            <a:round/>
            <a:headEnd/>
            <a:tailEnd/>
          </a:ln>
        </p:spPr>
        <p:txBody>
          <a:bodyPr anchor="ctr"/>
          <a:lstStyle/>
          <a:p>
            <a:endParaRPr lang="en-US"/>
          </a:p>
        </p:txBody>
      </p:sp>
      <p:sp>
        <p:nvSpPr>
          <p:cNvPr id="22544" name="Line 16"/>
          <p:cNvSpPr>
            <a:spLocks noChangeShapeType="1"/>
          </p:cNvSpPr>
          <p:nvPr/>
        </p:nvSpPr>
        <p:spPr bwMode="auto">
          <a:xfrm>
            <a:off x="1814513" y="4458334"/>
            <a:ext cx="0" cy="109728"/>
          </a:xfrm>
          <a:prstGeom prst="line">
            <a:avLst/>
          </a:prstGeom>
          <a:noFill/>
          <a:ln w="9525">
            <a:solidFill>
              <a:schemeClr val="bg1"/>
            </a:solidFill>
            <a:round/>
            <a:headEnd/>
            <a:tailEnd/>
          </a:ln>
        </p:spPr>
        <p:txBody>
          <a:bodyPr anchor="ctr"/>
          <a:lstStyle/>
          <a:p>
            <a:endParaRPr lang="en-US"/>
          </a:p>
        </p:txBody>
      </p:sp>
      <p:sp>
        <p:nvSpPr>
          <p:cNvPr id="22545" name="Line 17"/>
          <p:cNvSpPr>
            <a:spLocks noChangeShapeType="1"/>
          </p:cNvSpPr>
          <p:nvPr/>
        </p:nvSpPr>
        <p:spPr bwMode="auto">
          <a:xfrm>
            <a:off x="2566988" y="4468812"/>
            <a:ext cx="0" cy="109728"/>
          </a:xfrm>
          <a:prstGeom prst="line">
            <a:avLst/>
          </a:prstGeom>
          <a:noFill/>
          <a:ln w="9525">
            <a:solidFill>
              <a:schemeClr val="bg1"/>
            </a:solidFill>
            <a:round/>
            <a:headEnd/>
            <a:tailEnd/>
          </a:ln>
        </p:spPr>
        <p:txBody>
          <a:bodyPr anchor="ctr"/>
          <a:lstStyle/>
          <a:p>
            <a:endParaRPr lang="en-US"/>
          </a:p>
        </p:txBody>
      </p:sp>
      <p:sp>
        <p:nvSpPr>
          <p:cNvPr id="22546" name="Line 18"/>
          <p:cNvSpPr>
            <a:spLocks noChangeShapeType="1"/>
          </p:cNvSpPr>
          <p:nvPr/>
        </p:nvSpPr>
        <p:spPr bwMode="auto">
          <a:xfrm>
            <a:off x="3324225" y="4468812"/>
            <a:ext cx="0" cy="109728"/>
          </a:xfrm>
          <a:prstGeom prst="line">
            <a:avLst/>
          </a:prstGeom>
          <a:noFill/>
          <a:ln w="9525">
            <a:solidFill>
              <a:schemeClr val="bg1"/>
            </a:solidFill>
            <a:round/>
            <a:headEnd/>
            <a:tailEnd/>
          </a:ln>
        </p:spPr>
        <p:txBody>
          <a:bodyPr anchor="ctr"/>
          <a:lstStyle/>
          <a:p>
            <a:endParaRPr lang="en-US"/>
          </a:p>
        </p:txBody>
      </p:sp>
      <p:sp>
        <p:nvSpPr>
          <p:cNvPr id="22547" name="Line 19"/>
          <p:cNvSpPr>
            <a:spLocks noChangeShapeType="1"/>
          </p:cNvSpPr>
          <p:nvPr/>
        </p:nvSpPr>
        <p:spPr bwMode="auto">
          <a:xfrm>
            <a:off x="4076700" y="4468813"/>
            <a:ext cx="0" cy="66675"/>
          </a:xfrm>
          <a:prstGeom prst="line">
            <a:avLst/>
          </a:prstGeom>
          <a:noFill/>
          <a:ln w="19050">
            <a:solidFill>
              <a:schemeClr val="tx1"/>
            </a:solidFill>
            <a:round/>
            <a:headEnd/>
            <a:tailEnd/>
          </a:ln>
        </p:spPr>
        <p:txBody>
          <a:bodyPr anchor="ctr"/>
          <a:lstStyle/>
          <a:p>
            <a:endParaRPr lang="en-US"/>
          </a:p>
        </p:txBody>
      </p:sp>
      <p:sp>
        <p:nvSpPr>
          <p:cNvPr id="22548" name="Line 20"/>
          <p:cNvSpPr>
            <a:spLocks noChangeShapeType="1"/>
          </p:cNvSpPr>
          <p:nvPr/>
        </p:nvSpPr>
        <p:spPr bwMode="auto">
          <a:xfrm>
            <a:off x="4829175" y="4468813"/>
            <a:ext cx="0" cy="66675"/>
          </a:xfrm>
          <a:prstGeom prst="line">
            <a:avLst/>
          </a:prstGeom>
          <a:noFill/>
          <a:ln w="19050">
            <a:solidFill>
              <a:schemeClr val="tx1"/>
            </a:solidFill>
            <a:round/>
            <a:headEnd/>
            <a:tailEnd/>
          </a:ln>
        </p:spPr>
        <p:txBody>
          <a:bodyPr anchor="ctr"/>
          <a:lstStyle/>
          <a:p>
            <a:endParaRPr lang="en-US"/>
          </a:p>
        </p:txBody>
      </p:sp>
      <p:sp>
        <p:nvSpPr>
          <p:cNvPr id="22549" name="Line 21"/>
          <p:cNvSpPr>
            <a:spLocks noChangeShapeType="1"/>
          </p:cNvSpPr>
          <p:nvPr/>
        </p:nvSpPr>
        <p:spPr bwMode="auto">
          <a:xfrm>
            <a:off x="5591175" y="4468812"/>
            <a:ext cx="0" cy="109728"/>
          </a:xfrm>
          <a:prstGeom prst="line">
            <a:avLst/>
          </a:prstGeom>
          <a:noFill/>
          <a:ln w="9525">
            <a:solidFill>
              <a:schemeClr val="bg1"/>
            </a:solidFill>
            <a:round/>
            <a:headEnd/>
            <a:tailEnd/>
          </a:ln>
        </p:spPr>
        <p:txBody>
          <a:bodyPr anchor="ctr"/>
          <a:lstStyle/>
          <a:p>
            <a:endParaRPr lang="en-US"/>
          </a:p>
        </p:txBody>
      </p:sp>
      <p:sp>
        <p:nvSpPr>
          <p:cNvPr id="22550" name="Line 22"/>
          <p:cNvSpPr>
            <a:spLocks noChangeShapeType="1"/>
          </p:cNvSpPr>
          <p:nvPr/>
        </p:nvSpPr>
        <p:spPr bwMode="auto">
          <a:xfrm>
            <a:off x="6343650" y="4468812"/>
            <a:ext cx="0" cy="109728"/>
          </a:xfrm>
          <a:prstGeom prst="line">
            <a:avLst/>
          </a:prstGeom>
          <a:noFill/>
          <a:ln w="9525">
            <a:solidFill>
              <a:schemeClr val="bg1"/>
            </a:solidFill>
            <a:round/>
            <a:headEnd/>
            <a:tailEnd/>
          </a:ln>
        </p:spPr>
        <p:txBody>
          <a:bodyPr anchor="ctr"/>
          <a:lstStyle/>
          <a:p>
            <a:endParaRPr lang="en-US"/>
          </a:p>
        </p:txBody>
      </p:sp>
      <p:sp>
        <p:nvSpPr>
          <p:cNvPr id="22551" name="Line 23"/>
          <p:cNvSpPr>
            <a:spLocks noChangeShapeType="1"/>
          </p:cNvSpPr>
          <p:nvPr/>
        </p:nvSpPr>
        <p:spPr bwMode="auto">
          <a:xfrm>
            <a:off x="7096125" y="4468812"/>
            <a:ext cx="0" cy="109728"/>
          </a:xfrm>
          <a:prstGeom prst="line">
            <a:avLst/>
          </a:prstGeom>
          <a:noFill/>
          <a:ln w="9525">
            <a:solidFill>
              <a:schemeClr val="bg1"/>
            </a:solidFill>
            <a:round/>
            <a:headEnd/>
            <a:tailEnd/>
          </a:ln>
        </p:spPr>
        <p:txBody>
          <a:bodyPr anchor="ctr"/>
          <a:lstStyle/>
          <a:p>
            <a:endParaRPr lang="en-US"/>
          </a:p>
        </p:txBody>
      </p:sp>
      <p:sp>
        <p:nvSpPr>
          <p:cNvPr id="22552" name="Line 24"/>
          <p:cNvSpPr>
            <a:spLocks noChangeShapeType="1"/>
          </p:cNvSpPr>
          <p:nvPr/>
        </p:nvSpPr>
        <p:spPr bwMode="auto">
          <a:xfrm>
            <a:off x="7848600" y="4468812"/>
            <a:ext cx="0" cy="109728"/>
          </a:xfrm>
          <a:prstGeom prst="line">
            <a:avLst/>
          </a:prstGeom>
          <a:noFill/>
          <a:ln w="9525">
            <a:solidFill>
              <a:schemeClr val="bg1"/>
            </a:solidFill>
            <a:round/>
            <a:headEnd/>
            <a:tailEnd/>
          </a:ln>
        </p:spPr>
        <p:txBody>
          <a:bodyPr anchor="ctr"/>
          <a:lstStyle/>
          <a:p>
            <a:endParaRPr lang="en-US"/>
          </a:p>
        </p:txBody>
      </p:sp>
      <p:sp>
        <p:nvSpPr>
          <p:cNvPr id="22553" name="Text Box 25"/>
          <p:cNvSpPr txBox="1">
            <a:spLocks noChangeArrowheads="1"/>
          </p:cNvSpPr>
          <p:nvPr/>
        </p:nvSpPr>
        <p:spPr bwMode="auto">
          <a:xfrm>
            <a:off x="667523" y="4369256"/>
            <a:ext cx="248465" cy="215444"/>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1.0</a:t>
            </a:r>
          </a:p>
        </p:txBody>
      </p:sp>
      <p:sp>
        <p:nvSpPr>
          <p:cNvPr id="22554" name="Text Box 26"/>
          <p:cNvSpPr txBox="1">
            <a:spLocks noChangeArrowheads="1"/>
          </p:cNvSpPr>
          <p:nvPr/>
        </p:nvSpPr>
        <p:spPr bwMode="auto">
          <a:xfrm>
            <a:off x="662759" y="3816806"/>
            <a:ext cx="248466" cy="215444"/>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1.5</a:t>
            </a:r>
          </a:p>
        </p:txBody>
      </p:sp>
      <p:sp>
        <p:nvSpPr>
          <p:cNvPr id="22555" name="Text Box 27"/>
          <p:cNvSpPr txBox="1">
            <a:spLocks noChangeArrowheads="1"/>
          </p:cNvSpPr>
          <p:nvPr/>
        </p:nvSpPr>
        <p:spPr bwMode="auto">
          <a:xfrm>
            <a:off x="667523" y="3273881"/>
            <a:ext cx="248465" cy="215444"/>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2.0</a:t>
            </a:r>
          </a:p>
        </p:txBody>
      </p:sp>
      <p:sp>
        <p:nvSpPr>
          <p:cNvPr id="22556" name="Text Box 28"/>
          <p:cNvSpPr txBox="1">
            <a:spLocks noChangeArrowheads="1"/>
          </p:cNvSpPr>
          <p:nvPr/>
        </p:nvSpPr>
        <p:spPr bwMode="auto">
          <a:xfrm>
            <a:off x="662759" y="2726194"/>
            <a:ext cx="248466" cy="215444"/>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2.5</a:t>
            </a:r>
          </a:p>
        </p:txBody>
      </p:sp>
      <p:sp>
        <p:nvSpPr>
          <p:cNvPr id="22557" name="Text Box 29"/>
          <p:cNvSpPr txBox="1">
            <a:spLocks noChangeArrowheads="1"/>
          </p:cNvSpPr>
          <p:nvPr/>
        </p:nvSpPr>
        <p:spPr bwMode="auto">
          <a:xfrm>
            <a:off x="667523" y="2173744"/>
            <a:ext cx="248465" cy="215444"/>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3.0</a:t>
            </a:r>
          </a:p>
        </p:txBody>
      </p:sp>
      <p:sp>
        <p:nvSpPr>
          <p:cNvPr id="22558" name="Text Box 30"/>
          <p:cNvSpPr txBox="1">
            <a:spLocks noChangeArrowheads="1"/>
          </p:cNvSpPr>
          <p:nvPr/>
        </p:nvSpPr>
        <p:spPr bwMode="auto">
          <a:xfrm>
            <a:off x="662759" y="1621294"/>
            <a:ext cx="248466" cy="215444"/>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3.5</a:t>
            </a:r>
          </a:p>
        </p:txBody>
      </p:sp>
      <p:sp>
        <p:nvSpPr>
          <p:cNvPr id="22559" name="Text Box 31"/>
          <p:cNvSpPr txBox="1">
            <a:spLocks noChangeArrowheads="1"/>
          </p:cNvSpPr>
          <p:nvPr/>
        </p:nvSpPr>
        <p:spPr bwMode="auto">
          <a:xfrm>
            <a:off x="1316038" y="2012950"/>
            <a:ext cx="246062" cy="212725"/>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3.0</a:t>
            </a:r>
          </a:p>
        </p:txBody>
      </p:sp>
      <p:sp>
        <p:nvSpPr>
          <p:cNvPr id="22560" name="Text Box 32"/>
          <p:cNvSpPr txBox="1">
            <a:spLocks noChangeArrowheads="1"/>
          </p:cNvSpPr>
          <p:nvPr/>
        </p:nvSpPr>
        <p:spPr bwMode="auto">
          <a:xfrm>
            <a:off x="2070100" y="2776538"/>
            <a:ext cx="246063" cy="212725"/>
          </a:xfrm>
          <a:prstGeom prst="rect">
            <a:avLst/>
          </a:prstGeom>
          <a:noFill/>
          <a:ln w="9525" algn="ctr">
            <a:noFill/>
            <a:miter lim="800000"/>
            <a:headEnd/>
            <a:tailEnd/>
          </a:ln>
        </p:spPr>
        <p:txBody>
          <a:bodyPr wrap="none" lIns="0" tIns="0" rIns="0" bIns="0" anchor="b">
            <a:spAutoFit/>
          </a:bodyPr>
          <a:lstStyle/>
          <a:p>
            <a:pPr algn="r"/>
            <a:r>
              <a:rPr lang="en-US" sz="1400" b="1">
                <a:solidFill>
                  <a:schemeClr val="bg1"/>
                </a:solidFill>
                <a:cs typeface="Arial" pitchFamily="34" charset="0"/>
              </a:rPr>
              <a:t>2.3</a:t>
            </a:r>
          </a:p>
        </p:txBody>
      </p:sp>
      <p:sp>
        <p:nvSpPr>
          <p:cNvPr id="22561" name="Text Box 33"/>
          <p:cNvSpPr txBox="1">
            <a:spLocks noChangeArrowheads="1"/>
          </p:cNvSpPr>
          <p:nvPr/>
        </p:nvSpPr>
        <p:spPr bwMode="auto">
          <a:xfrm>
            <a:off x="2822575" y="3328988"/>
            <a:ext cx="246063" cy="212725"/>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1.8</a:t>
            </a:r>
          </a:p>
        </p:txBody>
      </p:sp>
      <p:sp>
        <p:nvSpPr>
          <p:cNvPr id="22562" name="Text Box 34"/>
          <p:cNvSpPr txBox="1">
            <a:spLocks noChangeArrowheads="1"/>
          </p:cNvSpPr>
          <p:nvPr/>
        </p:nvSpPr>
        <p:spPr bwMode="auto">
          <a:xfrm>
            <a:off x="4337050" y="2995613"/>
            <a:ext cx="246063" cy="212725"/>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2.1</a:t>
            </a:r>
          </a:p>
        </p:txBody>
      </p:sp>
      <p:sp>
        <p:nvSpPr>
          <p:cNvPr id="22563" name="Text Box 35"/>
          <p:cNvSpPr txBox="1">
            <a:spLocks noChangeArrowheads="1"/>
          </p:cNvSpPr>
          <p:nvPr/>
        </p:nvSpPr>
        <p:spPr bwMode="auto">
          <a:xfrm>
            <a:off x="5089525" y="3433763"/>
            <a:ext cx="246063" cy="212725"/>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1.7</a:t>
            </a:r>
          </a:p>
        </p:txBody>
      </p:sp>
      <p:sp>
        <p:nvSpPr>
          <p:cNvPr id="22564" name="Text Box 36"/>
          <p:cNvSpPr txBox="1">
            <a:spLocks noChangeArrowheads="1"/>
          </p:cNvSpPr>
          <p:nvPr/>
        </p:nvSpPr>
        <p:spPr bwMode="auto">
          <a:xfrm>
            <a:off x="5837238" y="3548063"/>
            <a:ext cx="246062" cy="212725"/>
          </a:xfrm>
          <a:prstGeom prst="rect">
            <a:avLst/>
          </a:prstGeom>
          <a:noFill/>
          <a:ln w="9525" algn="ctr">
            <a:noFill/>
            <a:miter lim="800000"/>
            <a:headEnd/>
            <a:tailEnd/>
          </a:ln>
        </p:spPr>
        <p:txBody>
          <a:bodyPr wrap="none" lIns="0" tIns="0" rIns="0" bIns="0" anchor="b">
            <a:spAutoFit/>
          </a:bodyPr>
          <a:lstStyle/>
          <a:p>
            <a:pPr algn="r"/>
            <a:r>
              <a:rPr lang="en-US" sz="1400" b="1" dirty="0">
                <a:solidFill>
                  <a:schemeClr val="bg1"/>
                </a:solidFill>
                <a:cs typeface="Arial" pitchFamily="34" charset="0"/>
              </a:rPr>
              <a:t>1.6</a:t>
            </a:r>
          </a:p>
        </p:txBody>
      </p:sp>
      <p:sp>
        <p:nvSpPr>
          <p:cNvPr id="22565" name="Text Box 37"/>
          <p:cNvSpPr txBox="1">
            <a:spLocks noChangeArrowheads="1"/>
          </p:cNvSpPr>
          <p:nvPr/>
        </p:nvSpPr>
        <p:spPr bwMode="auto">
          <a:xfrm>
            <a:off x="6589713" y="3548063"/>
            <a:ext cx="246062" cy="212725"/>
          </a:xfrm>
          <a:prstGeom prst="rect">
            <a:avLst/>
          </a:prstGeom>
          <a:noFill/>
          <a:ln w="9525" algn="ctr">
            <a:noFill/>
            <a:miter lim="800000"/>
            <a:headEnd/>
            <a:tailEnd/>
          </a:ln>
        </p:spPr>
        <p:txBody>
          <a:bodyPr wrap="none" lIns="0" tIns="0" rIns="0" bIns="0" anchor="b">
            <a:spAutoFit/>
          </a:bodyPr>
          <a:lstStyle/>
          <a:p>
            <a:pPr algn="r"/>
            <a:r>
              <a:rPr lang="en-US" sz="1400" b="1">
                <a:solidFill>
                  <a:schemeClr val="bg1"/>
                </a:solidFill>
                <a:cs typeface="Arial" pitchFamily="34" charset="0"/>
              </a:rPr>
              <a:t>1.6</a:t>
            </a:r>
          </a:p>
        </p:txBody>
      </p:sp>
      <p:sp>
        <p:nvSpPr>
          <p:cNvPr id="22566" name="Text Box 38"/>
          <p:cNvSpPr txBox="1">
            <a:spLocks noChangeArrowheads="1"/>
          </p:cNvSpPr>
          <p:nvPr/>
        </p:nvSpPr>
        <p:spPr bwMode="auto">
          <a:xfrm>
            <a:off x="7342188" y="3548063"/>
            <a:ext cx="246062" cy="212725"/>
          </a:xfrm>
          <a:prstGeom prst="rect">
            <a:avLst/>
          </a:prstGeom>
          <a:noFill/>
          <a:ln w="9525" algn="ctr">
            <a:noFill/>
            <a:miter lim="800000"/>
            <a:headEnd/>
            <a:tailEnd/>
          </a:ln>
        </p:spPr>
        <p:txBody>
          <a:bodyPr wrap="none" lIns="0" tIns="0" rIns="0" bIns="0" anchor="b">
            <a:spAutoFit/>
          </a:bodyPr>
          <a:lstStyle/>
          <a:p>
            <a:pPr algn="r"/>
            <a:r>
              <a:rPr lang="en-US" sz="1400" b="1">
                <a:solidFill>
                  <a:schemeClr val="bg1"/>
                </a:solidFill>
                <a:cs typeface="Arial" pitchFamily="34" charset="0"/>
              </a:rPr>
              <a:t>1.6</a:t>
            </a:r>
          </a:p>
        </p:txBody>
      </p:sp>
      <p:sp>
        <p:nvSpPr>
          <p:cNvPr id="22567" name="Text Box 39"/>
          <p:cNvSpPr txBox="1">
            <a:spLocks noChangeArrowheads="1"/>
          </p:cNvSpPr>
          <p:nvPr/>
        </p:nvSpPr>
        <p:spPr bwMode="auto">
          <a:xfrm>
            <a:off x="8089900" y="3648075"/>
            <a:ext cx="246063" cy="212725"/>
          </a:xfrm>
          <a:prstGeom prst="rect">
            <a:avLst/>
          </a:prstGeom>
          <a:noFill/>
          <a:ln w="9525" algn="ctr">
            <a:noFill/>
            <a:miter lim="800000"/>
            <a:headEnd/>
            <a:tailEnd/>
          </a:ln>
        </p:spPr>
        <p:txBody>
          <a:bodyPr wrap="none" lIns="0" tIns="0" rIns="0" bIns="0" anchor="b">
            <a:spAutoFit/>
          </a:bodyPr>
          <a:lstStyle/>
          <a:p>
            <a:pPr algn="r"/>
            <a:r>
              <a:rPr lang="en-US" sz="1400" b="1">
                <a:solidFill>
                  <a:schemeClr val="bg1"/>
                </a:solidFill>
                <a:cs typeface="Arial" pitchFamily="34" charset="0"/>
              </a:rPr>
              <a:t>1.5</a:t>
            </a:r>
          </a:p>
        </p:txBody>
      </p:sp>
      <p:sp>
        <p:nvSpPr>
          <p:cNvPr id="22568" name="Text Box 40"/>
          <p:cNvSpPr txBox="1">
            <a:spLocks noChangeArrowheads="1"/>
          </p:cNvSpPr>
          <p:nvPr/>
        </p:nvSpPr>
        <p:spPr bwMode="auto">
          <a:xfrm>
            <a:off x="1060450" y="4624844"/>
            <a:ext cx="785813" cy="215444"/>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Obesity</a:t>
            </a:r>
          </a:p>
        </p:txBody>
      </p:sp>
      <p:sp>
        <p:nvSpPr>
          <p:cNvPr id="22569" name="Text Box 41"/>
          <p:cNvSpPr txBox="1">
            <a:spLocks noChangeArrowheads="1"/>
          </p:cNvSpPr>
          <p:nvPr/>
        </p:nvSpPr>
        <p:spPr bwMode="auto">
          <a:xfrm>
            <a:off x="1803400" y="4622126"/>
            <a:ext cx="785813" cy="430887"/>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High</a:t>
            </a:r>
            <a:r>
              <a:rPr lang="en-US" sz="1400" b="1" dirty="0">
                <a:solidFill>
                  <a:schemeClr val="tx1"/>
                </a:solidFill>
                <a:cs typeface="Arial" pitchFamily="34" charset="0"/>
              </a:rPr>
              <a:t/>
            </a:r>
            <a:br>
              <a:rPr lang="en-US" sz="1400" b="1" dirty="0">
                <a:solidFill>
                  <a:schemeClr val="tx1"/>
                </a:solidFill>
                <a:cs typeface="Arial" pitchFamily="34" charset="0"/>
              </a:rPr>
            </a:br>
            <a:r>
              <a:rPr lang="en-US" sz="1400" b="1" dirty="0">
                <a:solidFill>
                  <a:schemeClr val="bg1"/>
                </a:solidFill>
                <a:cs typeface="Arial" pitchFamily="34" charset="0"/>
              </a:rPr>
              <a:t>TG</a:t>
            </a:r>
          </a:p>
        </p:txBody>
      </p:sp>
      <p:sp>
        <p:nvSpPr>
          <p:cNvPr id="22570" name="Text Box 42"/>
          <p:cNvSpPr txBox="1">
            <a:spLocks noChangeArrowheads="1"/>
          </p:cNvSpPr>
          <p:nvPr/>
        </p:nvSpPr>
        <p:spPr bwMode="auto">
          <a:xfrm>
            <a:off x="2513013" y="4619407"/>
            <a:ext cx="865187" cy="646331"/>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Family</a:t>
            </a:r>
            <a:r>
              <a:rPr lang="en-US" sz="1400" b="1" dirty="0">
                <a:solidFill>
                  <a:schemeClr val="tx1"/>
                </a:solidFill>
                <a:cs typeface="Arial" pitchFamily="34" charset="0"/>
              </a:rPr>
              <a:t/>
            </a:r>
            <a:br>
              <a:rPr lang="en-US" sz="1400" b="1" dirty="0">
                <a:solidFill>
                  <a:schemeClr val="tx1"/>
                </a:solidFill>
                <a:cs typeface="Arial" pitchFamily="34" charset="0"/>
              </a:rPr>
            </a:br>
            <a:r>
              <a:rPr lang="en-US" sz="1400" b="1" dirty="0">
                <a:solidFill>
                  <a:schemeClr val="bg1"/>
                </a:solidFill>
                <a:cs typeface="Arial" pitchFamily="34" charset="0"/>
              </a:rPr>
              <a:t>History</a:t>
            </a:r>
            <a:r>
              <a:rPr lang="en-US" sz="1400" b="1" dirty="0">
                <a:solidFill>
                  <a:schemeClr val="tx1"/>
                </a:solidFill>
                <a:cs typeface="Arial" pitchFamily="34" charset="0"/>
              </a:rPr>
              <a:t> </a:t>
            </a:r>
            <a:br>
              <a:rPr lang="en-US" sz="1400" b="1" dirty="0">
                <a:solidFill>
                  <a:schemeClr val="tx1"/>
                </a:solidFill>
                <a:cs typeface="Arial" pitchFamily="34" charset="0"/>
              </a:rPr>
            </a:br>
            <a:r>
              <a:rPr lang="en-US" sz="1400" b="1" dirty="0">
                <a:solidFill>
                  <a:schemeClr val="bg1"/>
                </a:solidFill>
                <a:cs typeface="Arial" pitchFamily="34" charset="0"/>
              </a:rPr>
              <a:t>of HTN</a:t>
            </a:r>
          </a:p>
        </p:txBody>
      </p:sp>
      <p:sp>
        <p:nvSpPr>
          <p:cNvPr id="22571" name="Text Box 43"/>
          <p:cNvSpPr txBox="1">
            <a:spLocks noChangeArrowheads="1"/>
          </p:cNvSpPr>
          <p:nvPr/>
        </p:nvSpPr>
        <p:spPr bwMode="auto">
          <a:xfrm>
            <a:off x="4022725" y="4624844"/>
            <a:ext cx="865188" cy="215444"/>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Obesity</a:t>
            </a:r>
          </a:p>
        </p:txBody>
      </p:sp>
      <p:sp>
        <p:nvSpPr>
          <p:cNvPr id="22572" name="Text Box 44"/>
          <p:cNvSpPr txBox="1">
            <a:spLocks noChangeArrowheads="1"/>
          </p:cNvSpPr>
          <p:nvPr/>
        </p:nvSpPr>
        <p:spPr bwMode="auto">
          <a:xfrm>
            <a:off x="4772025" y="4622126"/>
            <a:ext cx="865188" cy="430887"/>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High</a:t>
            </a:r>
            <a:br>
              <a:rPr lang="en-US" sz="1400" b="1" dirty="0">
                <a:solidFill>
                  <a:schemeClr val="bg1"/>
                </a:solidFill>
                <a:cs typeface="Arial" pitchFamily="34" charset="0"/>
              </a:rPr>
            </a:br>
            <a:r>
              <a:rPr lang="en-US" sz="1400" b="1" dirty="0">
                <a:solidFill>
                  <a:schemeClr val="bg1"/>
                </a:solidFill>
                <a:cs typeface="Arial" pitchFamily="34" charset="0"/>
              </a:rPr>
              <a:t>Insulin</a:t>
            </a:r>
          </a:p>
        </p:txBody>
      </p:sp>
      <p:sp>
        <p:nvSpPr>
          <p:cNvPr id="22573" name="Text Box 45"/>
          <p:cNvSpPr txBox="1">
            <a:spLocks noChangeArrowheads="1"/>
          </p:cNvSpPr>
          <p:nvPr/>
        </p:nvSpPr>
        <p:spPr bwMode="auto">
          <a:xfrm>
            <a:off x="5524500" y="4622126"/>
            <a:ext cx="865188" cy="430887"/>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High</a:t>
            </a:r>
            <a:r>
              <a:rPr lang="en-US" sz="1400" b="1" dirty="0">
                <a:solidFill>
                  <a:schemeClr val="tx1"/>
                </a:solidFill>
                <a:cs typeface="Arial" pitchFamily="34" charset="0"/>
              </a:rPr>
              <a:t/>
            </a:r>
            <a:br>
              <a:rPr lang="en-US" sz="1400" b="1" dirty="0">
                <a:solidFill>
                  <a:schemeClr val="tx1"/>
                </a:solidFill>
                <a:cs typeface="Arial" pitchFamily="34" charset="0"/>
              </a:rPr>
            </a:br>
            <a:r>
              <a:rPr lang="en-US" sz="1400" b="1" dirty="0">
                <a:solidFill>
                  <a:schemeClr val="bg1"/>
                </a:solidFill>
                <a:cs typeface="Arial" pitchFamily="34" charset="0"/>
              </a:rPr>
              <a:t>TG</a:t>
            </a:r>
          </a:p>
        </p:txBody>
      </p:sp>
      <p:sp>
        <p:nvSpPr>
          <p:cNvPr id="22574" name="Text Box 46"/>
          <p:cNvSpPr txBox="1">
            <a:spLocks noChangeArrowheads="1"/>
          </p:cNvSpPr>
          <p:nvPr/>
        </p:nvSpPr>
        <p:spPr bwMode="auto">
          <a:xfrm>
            <a:off x="6276975" y="4622126"/>
            <a:ext cx="865188" cy="430887"/>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High</a:t>
            </a:r>
            <a:r>
              <a:rPr lang="en-US" sz="1400" b="1" dirty="0">
                <a:solidFill>
                  <a:schemeClr val="tx1"/>
                </a:solidFill>
                <a:cs typeface="Arial" pitchFamily="34" charset="0"/>
              </a:rPr>
              <a:t/>
            </a:r>
            <a:br>
              <a:rPr lang="en-US" sz="1400" b="1" dirty="0">
                <a:solidFill>
                  <a:schemeClr val="tx1"/>
                </a:solidFill>
                <a:cs typeface="Arial" pitchFamily="34" charset="0"/>
              </a:rPr>
            </a:br>
            <a:r>
              <a:rPr lang="en-US" sz="1400" b="1" dirty="0">
                <a:solidFill>
                  <a:schemeClr val="bg1"/>
                </a:solidFill>
                <a:cs typeface="Arial" pitchFamily="34" charset="0"/>
              </a:rPr>
              <a:t>CRP</a:t>
            </a:r>
          </a:p>
        </p:txBody>
      </p:sp>
      <p:sp>
        <p:nvSpPr>
          <p:cNvPr id="22575" name="Text Box 47"/>
          <p:cNvSpPr txBox="1">
            <a:spLocks noChangeArrowheads="1"/>
          </p:cNvSpPr>
          <p:nvPr/>
        </p:nvSpPr>
        <p:spPr bwMode="auto">
          <a:xfrm>
            <a:off x="7043738" y="4619407"/>
            <a:ext cx="865187" cy="646331"/>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Family</a:t>
            </a:r>
            <a:br>
              <a:rPr lang="en-US" sz="1400" b="1" dirty="0">
                <a:solidFill>
                  <a:schemeClr val="bg1"/>
                </a:solidFill>
                <a:cs typeface="Arial" pitchFamily="34" charset="0"/>
              </a:rPr>
            </a:br>
            <a:r>
              <a:rPr lang="en-US" sz="1400" b="1" dirty="0">
                <a:solidFill>
                  <a:schemeClr val="bg1"/>
                </a:solidFill>
                <a:cs typeface="Arial" pitchFamily="34" charset="0"/>
              </a:rPr>
              <a:t>History</a:t>
            </a:r>
            <a:r>
              <a:rPr lang="en-US" sz="1400" b="1" dirty="0">
                <a:solidFill>
                  <a:schemeClr val="tx1"/>
                </a:solidFill>
                <a:cs typeface="Arial" pitchFamily="34" charset="0"/>
              </a:rPr>
              <a:t/>
            </a:r>
            <a:br>
              <a:rPr lang="en-US" sz="1400" b="1" dirty="0">
                <a:solidFill>
                  <a:schemeClr val="tx1"/>
                </a:solidFill>
                <a:cs typeface="Arial" pitchFamily="34" charset="0"/>
              </a:rPr>
            </a:br>
            <a:r>
              <a:rPr lang="en-US" sz="1400" b="1" dirty="0">
                <a:solidFill>
                  <a:schemeClr val="bg1"/>
                </a:solidFill>
                <a:cs typeface="Arial" pitchFamily="34" charset="0"/>
              </a:rPr>
              <a:t>of T2D</a:t>
            </a:r>
          </a:p>
        </p:txBody>
      </p:sp>
      <p:sp>
        <p:nvSpPr>
          <p:cNvPr id="22576" name="Text Box 48"/>
          <p:cNvSpPr txBox="1">
            <a:spLocks noChangeArrowheads="1"/>
          </p:cNvSpPr>
          <p:nvPr/>
        </p:nvSpPr>
        <p:spPr bwMode="auto">
          <a:xfrm>
            <a:off x="7808913" y="4619407"/>
            <a:ext cx="865187" cy="646331"/>
          </a:xfrm>
          <a:prstGeom prst="rect">
            <a:avLst/>
          </a:prstGeom>
          <a:noFill/>
          <a:ln w="9525" algn="ctr">
            <a:noFill/>
            <a:miter lim="800000"/>
            <a:headEnd/>
            <a:tailEnd/>
          </a:ln>
        </p:spPr>
        <p:txBody>
          <a:bodyPr lIns="0" tIns="0" rIns="0" bIns="0" anchor="b">
            <a:spAutoFit/>
          </a:bodyPr>
          <a:lstStyle/>
          <a:p>
            <a:pPr algn="ctr"/>
            <a:r>
              <a:rPr lang="en-US" sz="1400" b="1" dirty="0">
                <a:solidFill>
                  <a:schemeClr val="bg1"/>
                </a:solidFill>
                <a:cs typeface="Arial" pitchFamily="34" charset="0"/>
              </a:rPr>
              <a:t>Family</a:t>
            </a:r>
            <a:br>
              <a:rPr lang="en-US" sz="1400" b="1" dirty="0">
                <a:solidFill>
                  <a:schemeClr val="bg1"/>
                </a:solidFill>
                <a:cs typeface="Arial" pitchFamily="34" charset="0"/>
              </a:rPr>
            </a:br>
            <a:r>
              <a:rPr lang="en-US" sz="1400" b="1" dirty="0">
                <a:solidFill>
                  <a:schemeClr val="bg1"/>
                </a:solidFill>
                <a:cs typeface="Arial" pitchFamily="34" charset="0"/>
              </a:rPr>
              <a:t>History</a:t>
            </a:r>
            <a:br>
              <a:rPr lang="en-US" sz="1400" b="1" dirty="0">
                <a:solidFill>
                  <a:schemeClr val="bg1"/>
                </a:solidFill>
                <a:cs typeface="Arial" pitchFamily="34" charset="0"/>
              </a:rPr>
            </a:br>
            <a:r>
              <a:rPr lang="en-US" sz="1400" b="1" dirty="0">
                <a:solidFill>
                  <a:schemeClr val="bg1"/>
                </a:solidFill>
                <a:cs typeface="Arial" pitchFamily="34" charset="0"/>
              </a:rPr>
              <a:t>of HTN</a:t>
            </a:r>
          </a:p>
        </p:txBody>
      </p:sp>
      <p:sp>
        <p:nvSpPr>
          <p:cNvPr id="22577" name="Rectangle 49"/>
          <p:cNvSpPr>
            <a:spLocks noChangeArrowheads="1"/>
          </p:cNvSpPr>
          <p:nvPr/>
        </p:nvSpPr>
        <p:spPr bwMode="auto">
          <a:xfrm>
            <a:off x="1252538" y="2235636"/>
            <a:ext cx="381000" cy="2200275"/>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78" name="Rectangle 50"/>
          <p:cNvSpPr>
            <a:spLocks noChangeArrowheads="1"/>
          </p:cNvSpPr>
          <p:nvPr/>
        </p:nvSpPr>
        <p:spPr bwMode="auto">
          <a:xfrm>
            <a:off x="2005013" y="3007161"/>
            <a:ext cx="381000" cy="1428750"/>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79" name="Rectangle 51"/>
          <p:cNvSpPr>
            <a:spLocks noChangeArrowheads="1"/>
          </p:cNvSpPr>
          <p:nvPr/>
        </p:nvSpPr>
        <p:spPr bwMode="auto">
          <a:xfrm>
            <a:off x="2757488" y="3574125"/>
            <a:ext cx="381000" cy="871538"/>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0" name="Rectangle 52"/>
          <p:cNvSpPr>
            <a:spLocks noChangeArrowheads="1"/>
          </p:cNvSpPr>
          <p:nvPr/>
        </p:nvSpPr>
        <p:spPr bwMode="auto">
          <a:xfrm>
            <a:off x="4267200" y="3226236"/>
            <a:ext cx="381000" cy="1209675"/>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1" name="Rectangle 53"/>
          <p:cNvSpPr>
            <a:spLocks noChangeArrowheads="1"/>
          </p:cNvSpPr>
          <p:nvPr/>
        </p:nvSpPr>
        <p:spPr bwMode="auto">
          <a:xfrm>
            <a:off x="5019675" y="3669149"/>
            <a:ext cx="381000" cy="766762"/>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2" name="Rectangle 54"/>
          <p:cNvSpPr>
            <a:spLocks noChangeArrowheads="1"/>
          </p:cNvSpPr>
          <p:nvPr/>
        </p:nvSpPr>
        <p:spPr bwMode="auto">
          <a:xfrm>
            <a:off x="5776913" y="3778686"/>
            <a:ext cx="381000" cy="657225"/>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3" name="Rectangle 55"/>
          <p:cNvSpPr>
            <a:spLocks noChangeArrowheads="1"/>
          </p:cNvSpPr>
          <p:nvPr/>
        </p:nvSpPr>
        <p:spPr bwMode="auto">
          <a:xfrm>
            <a:off x="6529388" y="3778686"/>
            <a:ext cx="381000" cy="657225"/>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4" name="Rectangle 56"/>
          <p:cNvSpPr>
            <a:spLocks noChangeArrowheads="1"/>
          </p:cNvSpPr>
          <p:nvPr/>
        </p:nvSpPr>
        <p:spPr bwMode="auto">
          <a:xfrm>
            <a:off x="7281863" y="3778686"/>
            <a:ext cx="381000" cy="657225"/>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5" name="Rectangle 57"/>
          <p:cNvSpPr>
            <a:spLocks noChangeArrowheads="1"/>
          </p:cNvSpPr>
          <p:nvPr/>
        </p:nvSpPr>
        <p:spPr bwMode="auto">
          <a:xfrm>
            <a:off x="8034338" y="3886400"/>
            <a:ext cx="381000" cy="557213"/>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2586" name="Rectangle 59"/>
          <p:cNvSpPr>
            <a:spLocks noChangeArrowheads="1"/>
          </p:cNvSpPr>
          <p:nvPr/>
        </p:nvSpPr>
        <p:spPr bwMode="auto">
          <a:xfrm>
            <a:off x="4076700" y="2857500"/>
            <a:ext cx="755650" cy="2079625"/>
          </a:xfrm>
          <a:prstGeom prst="rect">
            <a:avLst/>
          </a:prstGeom>
          <a:noFill/>
          <a:ln w="38100" algn="ctr">
            <a:solidFill>
              <a:schemeClr val="accent1"/>
            </a:solidFill>
            <a:prstDash val="sysDot"/>
            <a:miter lim="800000"/>
            <a:headEnd/>
            <a:tailEnd/>
          </a:ln>
        </p:spPr>
        <p:txBody>
          <a:bodyPr wrap="none" anchor="ctr"/>
          <a:lstStyle/>
          <a:p>
            <a:endParaRPr lang="en-US">
              <a:cs typeface="Arial" pitchFamily="34" charset="0"/>
            </a:endParaRPr>
          </a:p>
        </p:txBody>
      </p:sp>
      <p:sp>
        <p:nvSpPr>
          <p:cNvPr id="22588" name="Rectangle 59"/>
          <p:cNvSpPr>
            <a:spLocks noChangeArrowheads="1"/>
          </p:cNvSpPr>
          <p:nvPr/>
        </p:nvSpPr>
        <p:spPr bwMode="auto">
          <a:xfrm>
            <a:off x="1129348" y="1941513"/>
            <a:ext cx="755650" cy="3074987"/>
          </a:xfrm>
          <a:prstGeom prst="rect">
            <a:avLst/>
          </a:prstGeom>
          <a:noFill/>
          <a:ln w="38100" algn="ctr">
            <a:solidFill>
              <a:schemeClr val="accent1"/>
            </a:solidFill>
            <a:prstDash val="sysDot"/>
            <a:miter lim="800000"/>
            <a:headEnd/>
            <a:tailEnd/>
          </a:ln>
        </p:spPr>
        <p:txBody>
          <a:bodyPr wrap="none" anchor="ctr"/>
          <a:lstStyle/>
          <a:p>
            <a:endParaRPr lang="en-US">
              <a:cs typeface="Arial" pitchFamily="34" charset="0"/>
            </a:endParaRPr>
          </a:p>
        </p:txBody>
      </p:sp>
      <p:sp>
        <p:nvSpPr>
          <p:cNvPr id="60" name="Line 11"/>
          <p:cNvSpPr>
            <a:spLocks noChangeShapeType="1"/>
          </p:cNvSpPr>
          <p:nvPr/>
        </p:nvSpPr>
        <p:spPr bwMode="auto">
          <a:xfrm>
            <a:off x="984242" y="4448688"/>
            <a:ext cx="109728" cy="0"/>
          </a:xfrm>
          <a:prstGeom prst="line">
            <a:avLst/>
          </a:prstGeom>
          <a:noFill/>
          <a:ln w="9525">
            <a:solidFill>
              <a:schemeClr val="bg1"/>
            </a:solidFill>
            <a:round/>
            <a:headEnd/>
            <a:tailEnd/>
          </a:ln>
        </p:spPr>
        <p:txBody>
          <a:bodyPr anchor="ctr"/>
          <a:lstStyle/>
          <a:p>
            <a:endParaRPr lang="en-US"/>
          </a:p>
        </p:txBody>
      </p:sp>
      <p:sp>
        <p:nvSpPr>
          <p:cNvPr id="62" name="Rectangle 61"/>
          <p:cNvSpPr/>
          <p:nvPr/>
        </p:nvSpPr>
        <p:spPr>
          <a:xfrm>
            <a:off x="475488" y="5875021"/>
            <a:ext cx="7144512" cy="307777"/>
          </a:xfrm>
          <a:prstGeom prst="rect">
            <a:avLst/>
          </a:prstGeom>
        </p:spPr>
        <p:txBody>
          <a:bodyPr wrap="square">
            <a:spAutoFit/>
          </a:bodyPr>
          <a:lstStyle/>
          <a:p>
            <a:pPr lvl="0">
              <a:buClr>
                <a:srgbClr val="FFCC00"/>
              </a:buClr>
              <a:buSzPct val="100000"/>
              <a:buFont typeface="Arial" pitchFamily="34" charset="0"/>
              <a:buChar char="•"/>
              <a:tabLst>
                <a:tab pos="914400" algn="l"/>
                <a:tab pos="1371600" algn="l"/>
              </a:tabLst>
            </a:pPr>
            <a:r>
              <a:rPr lang="en-US" sz="1400" dirty="0" smtClean="0">
                <a:solidFill>
                  <a:schemeClr val="bg1"/>
                </a:solidFill>
                <a:cs typeface="Arial" pitchFamily="34" charset="0"/>
              </a:rPr>
              <a:t>  HTN=hypertension; T2D=type 2 diabetes; TCRP=C-reactive protein; TG=triglycerides</a:t>
            </a:r>
            <a:endParaRPr lang="en-US" sz="900" dirty="0">
              <a:solidFill>
                <a:srgbClr val="FFFF00"/>
              </a:solidFill>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4399144" y="6453124"/>
            <a:ext cx="4645152" cy="457200"/>
          </a:xfrm>
          <a:prstGeom prst="rect">
            <a:avLst/>
          </a:prstGeom>
          <a:noFill/>
        </p:spPr>
        <p:txBody>
          <a:bodyPr/>
          <a:lstStyle/>
          <a:p>
            <a:r>
              <a:rPr lang="en-US" sz="1400" dirty="0" err="1" smtClean="0">
                <a:solidFill>
                  <a:schemeClr val="bg1"/>
                </a:solidFill>
                <a:latin typeface="Arial Narrow" pitchFamily="34" charset="0"/>
                <a:ea typeface="Times New Roman" pitchFamily="18" charset="0"/>
                <a:cs typeface="Arial" pitchFamily="34" charset="0"/>
              </a:rPr>
              <a:t>Srinivasan</a:t>
            </a:r>
            <a:r>
              <a:rPr lang="en-US" sz="1400" dirty="0" smtClean="0">
                <a:solidFill>
                  <a:schemeClr val="bg1"/>
                </a:solidFill>
                <a:latin typeface="Arial Narrow" pitchFamily="34" charset="0"/>
                <a:ea typeface="Times New Roman" pitchFamily="18" charset="0"/>
                <a:cs typeface="Arial" pitchFamily="34" charset="0"/>
              </a:rPr>
              <a:t> et al </a:t>
            </a:r>
            <a:r>
              <a:rPr lang="en-US" sz="1400" i="1" dirty="0" smtClean="0">
                <a:solidFill>
                  <a:schemeClr val="bg1"/>
                </a:solidFill>
                <a:latin typeface="Arial Narrow" pitchFamily="34" charset="0"/>
                <a:ea typeface="Times New Roman" pitchFamily="18" charset="0"/>
                <a:cs typeface="Arial" pitchFamily="34" charset="0"/>
              </a:rPr>
              <a:t>Diabetes</a:t>
            </a:r>
            <a:r>
              <a:rPr lang="en-US" sz="1400" dirty="0" smtClean="0">
                <a:solidFill>
                  <a:schemeClr val="bg1"/>
                </a:solidFill>
                <a:latin typeface="Arial Narrow" pitchFamily="34" charset="0"/>
                <a:ea typeface="Times New Roman" pitchFamily="18" charset="0"/>
                <a:cs typeface="Arial" pitchFamily="34" charset="0"/>
              </a:rPr>
              <a:t> 2002;51(1):204-209.</a:t>
            </a:r>
          </a:p>
          <a:p>
            <a:endParaRPr lang="en-US" dirty="0" smtClean="0">
              <a:solidFill>
                <a:schemeClr val="bg1"/>
              </a:solidFill>
              <a:latin typeface="Arial" pitchFamily="34" charset="0"/>
              <a:cs typeface="Arial" pitchFamily="34" charset="0"/>
            </a:endParaRPr>
          </a:p>
          <a:p>
            <a:r>
              <a:rPr lang="en-US" sz="1400" b="0" dirty="0" smtClean="0">
                <a:solidFill>
                  <a:schemeClr val="bg1"/>
                </a:solidFill>
                <a:latin typeface="Arial Narrow" pitchFamily="34" charset="0"/>
                <a:ea typeface="Times New Roman" pitchFamily="18" charset="0"/>
                <a:cs typeface="Arial" pitchFamily="34" charset="0"/>
              </a:rPr>
              <a:t>    </a:t>
            </a:r>
            <a:endParaRPr lang="en-US" dirty="0">
              <a:solidFill>
                <a:schemeClr val="bg1"/>
              </a:solidFill>
              <a:latin typeface="Arial" pitchFamily="34" charset="0"/>
              <a:cs typeface="Arial" pitchFamily="34" charset="0"/>
            </a:endParaRPr>
          </a:p>
        </p:txBody>
      </p:sp>
      <p:sp>
        <p:nvSpPr>
          <p:cNvPr id="23591" name="Rectangle 39"/>
          <p:cNvSpPr>
            <a:spLocks noGrp="1" noChangeArrowheads="1"/>
          </p:cNvSpPr>
          <p:nvPr>
            <p:ph type="title" idx="4294967295"/>
          </p:nvPr>
        </p:nvSpPr>
        <p:spPr>
          <a:xfrm>
            <a:off x="457201" y="153988"/>
            <a:ext cx="7391399" cy="1143000"/>
          </a:xfrm>
        </p:spPr>
        <p:txBody>
          <a:bodyPr>
            <a:normAutofit fontScale="90000"/>
          </a:bodyPr>
          <a:lstStyle/>
          <a:p>
            <a:r>
              <a:rPr lang="en-US" sz="3200" dirty="0" smtClean="0">
                <a:ea typeface="Verdana" pitchFamily="34" charset="0"/>
                <a:cs typeface="Verdana" pitchFamily="34" charset="0"/>
              </a:rPr>
              <a:t>Youth Adiposity Predicts Metabolic Syndrome in Young Adulthood</a:t>
            </a:r>
          </a:p>
        </p:txBody>
      </p:sp>
      <p:sp>
        <p:nvSpPr>
          <p:cNvPr id="23558" name="Rectangle 43"/>
          <p:cNvSpPr>
            <a:spLocks noChangeArrowheads="1"/>
          </p:cNvSpPr>
          <p:nvPr/>
        </p:nvSpPr>
        <p:spPr bwMode="auto">
          <a:xfrm>
            <a:off x="1625112" y="1524000"/>
            <a:ext cx="5618284" cy="3436444"/>
          </a:xfrm>
          <a:prstGeom prst="rect">
            <a:avLst/>
          </a:prstGeom>
          <a:noFill/>
          <a:ln w="9525" algn="ctr">
            <a:solidFill>
              <a:schemeClr val="bg1"/>
            </a:solidFill>
            <a:miter lim="800000"/>
            <a:headEnd/>
            <a:tailEnd/>
          </a:ln>
        </p:spPr>
        <p:txBody>
          <a:bodyPr wrap="none" anchor="ctr"/>
          <a:lstStyle/>
          <a:p>
            <a:endParaRPr lang="en-US"/>
          </a:p>
        </p:txBody>
      </p:sp>
      <p:sp>
        <p:nvSpPr>
          <p:cNvPr id="23559" name="Text Box 6"/>
          <p:cNvSpPr txBox="1">
            <a:spLocks noChangeArrowheads="1"/>
          </p:cNvSpPr>
          <p:nvPr/>
        </p:nvSpPr>
        <p:spPr bwMode="auto">
          <a:xfrm rot="16200000">
            <a:off x="251445" y="3137482"/>
            <a:ext cx="1359668" cy="338554"/>
          </a:xfrm>
          <a:prstGeom prst="rect">
            <a:avLst/>
          </a:prstGeom>
          <a:noFill/>
          <a:ln w="9525" algn="ctr">
            <a:noFill/>
            <a:miter lim="800000"/>
            <a:headEnd/>
            <a:tailEnd/>
          </a:ln>
        </p:spPr>
        <p:txBody>
          <a:bodyPr wrap="none">
            <a:spAutoFit/>
          </a:bodyPr>
          <a:lstStyle/>
          <a:p>
            <a:r>
              <a:rPr lang="en-US" sz="1600" b="1" dirty="0">
                <a:solidFill>
                  <a:schemeClr val="bg1"/>
                </a:solidFill>
                <a:cs typeface="Arial" pitchFamily="34" charset="0"/>
              </a:rPr>
              <a:t>Odds</a:t>
            </a:r>
            <a:r>
              <a:rPr lang="en-US" sz="1600" b="1" dirty="0">
                <a:solidFill>
                  <a:schemeClr val="tx1"/>
                </a:solidFill>
                <a:cs typeface="Arial" pitchFamily="34" charset="0"/>
              </a:rPr>
              <a:t> </a:t>
            </a:r>
            <a:r>
              <a:rPr lang="en-US" sz="1600" b="1" dirty="0" smtClean="0">
                <a:solidFill>
                  <a:schemeClr val="bg1"/>
                </a:solidFill>
                <a:cs typeface="Arial" pitchFamily="34" charset="0"/>
              </a:rPr>
              <a:t>Ratio*</a:t>
            </a:r>
            <a:endParaRPr lang="en-US" sz="1600" b="1" dirty="0">
              <a:solidFill>
                <a:schemeClr val="tx1"/>
              </a:solidFill>
              <a:cs typeface="Arial" pitchFamily="34" charset="0"/>
            </a:endParaRPr>
          </a:p>
        </p:txBody>
      </p:sp>
      <p:sp>
        <p:nvSpPr>
          <p:cNvPr id="23560" name="Text Box 7"/>
          <p:cNvSpPr txBox="1">
            <a:spLocks noChangeArrowheads="1"/>
          </p:cNvSpPr>
          <p:nvPr/>
        </p:nvSpPr>
        <p:spPr bwMode="auto">
          <a:xfrm>
            <a:off x="1373066" y="4847972"/>
            <a:ext cx="92319" cy="235325"/>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cs typeface="Arial" pitchFamily="34" charset="0"/>
              </a:rPr>
              <a:t>1</a:t>
            </a:r>
          </a:p>
        </p:txBody>
      </p:sp>
      <p:sp>
        <p:nvSpPr>
          <p:cNvPr id="23561" name="Text Box 8"/>
          <p:cNvSpPr txBox="1">
            <a:spLocks noChangeArrowheads="1"/>
          </p:cNvSpPr>
          <p:nvPr/>
        </p:nvSpPr>
        <p:spPr bwMode="auto">
          <a:xfrm>
            <a:off x="2050074" y="1697033"/>
            <a:ext cx="779585" cy="302808"/>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p</a:t>
            </a:r>
            <a:r>
              <a:rPr lang="en-US" sz="1400" b="1" dirty="0" smtClean="0">
                <a:solidFill>
                  <a:schemeClr val="bg1"/>
                </a:solidFill>
                <a:cs typeface="Arial" pitchFamily="34" charset="0"/>
              </a:rPr>
              <a:t>=.</a:t>
            </a:r>
            <a:r>
              <a:rPr lang="en-US" sz="1400" b="1" dirty="0">
                <a:solidFill>
                  <a:schemeClr val="bg1"/>
                </a:solidFill>
                <a:cs typeface="Arial" pitchFamily="34" charset="0"/>
              </a:rPr>
              <a:t>0001</a:t>
            </a:r>
          </a:p>
        </p:txBody>
      </p:sp>
      <p:sp>
        <p:nvSpPr>
          <p:cNvPr id="23562" name="Text Box 11"/>
          <p:cNvSpPr txBox="1">
            <a:spLocks noChangeArrowheads="1"/>
          </p:cNvSpPr>
          <p:nvPr/>
        </p:nvSpPr>
        <p:spPr bwMode="auto">
          <a:xfrm>
            <a:off x="6123843" y="4032985"/>
            <a:ext cx="597877" cy="302808"/>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p</a:t>
            </a:r>
            <a:r>
              <a:rPr lang="en-US" sz="1400" b="1" dirty="0" smtClean="0">
                <a:solidFill>
                  <a:schemeClr val="bg1"/>
                </a:solidFill>
                <a:cs typeface="Arial" pitchFamily="34" charset="0"/>
              </a:rPr>
              <a:t>=NS</a:t>
            </a:r>
            <a:endParaRPr lang="en-US" sz="1400" b="1" dirty="0">
              <a:solidFill>
                <a:schemeClr val="bg1"/>
              </a:solidFill>
              <a:cs typeface="Arial" pitchFamily="34" charset="0"/>
            </a:endParaRPr>
          </a:p>
        </p:txBody>
      </p:sp>
      <p:sp>
        <p:nvSpPr>
          <p:cNvPr id="23564" name="Line 13"/>
          <p:cNvSpPr>
            <a:spLocks noChangeShapeType="1"/>
          </p:cNvSpPr>
          <p:nvPr/>
        </p:nvSpPr>
        <p:spPr bwMode="auto">
          <a:xfrm>
            <a:off x="1516674" y="3918783"/>
            <a:ext cx="101112" cy="0"/>
          </a:xfrm>
          <a:prstGeom prst="line">
            <a:avLst/>
          </a:prstGeom>
          <a:noFill/>
          <a:ln w="9525">
            <a:solidFill>
              <a:schemeClr val="bg1"/>
            </a:solidFill>
            <a:round/>
            <a:headEnd/>
            <a:tailEnd/>
          </a:ln>
        </p:spPr>
        <p:txBody>
          <a:bodyPr anchor="ctr"/>
          <a:lstStyle/>
          <a:p>
            <a:endParaRPr lang="en-US"/>
          </a:p>
        </p:txBody>
      </p:sp>
      <p:sp>
        <p:nvSpPr>
          <p:cNvPr id="23565" name="Line 14"/>
          <p:cNvSpPr>
            <a:spLocks noChangeShapeType="1"/>
          </p:cNvSpPr>
          <p:nvPr/>
        </p:nvSpPr>
        <p:spPr bwMode="auto">
          <a:xfrm>
            <a:off x="1516674" y="2871930"/>
            <a:ext cx="101112" cy="0"/>
          </a:xfrm>
          <a:prstGeom prst="line">
            <a:avLst/>
          </a:prstGeom>
          <a:noFill/>
          <a:ln w="9525">
            <a:solidFill>
              <a:schemeClr val="bg1"/>
            </a:solidFill>
            <a:round/>
            <a:headEnd/>
            <a:tailEnd/>
          </a:ln>
        </p:spPr>
        <p:txBody>
          <a:bodyPr anchor="ctr"/>
          <a:lstStyle/>
          <a:p>
            <a:endParaRPr lang="en-US"/>
          </a:p>
        </p:txBody>
      </p:sp>
      <p:sp>
        <p:nvSpPr>
          <p:cNvPr id="23566" name="Line 15"/>
          <p:cNvSpPr>
            <a:spLocks noChangeShapeType="1"/>
          </p:cNvSpPr>
          <p:nvPr/>
        </p:nvSpPr>
        <p:spPr bwMode="auto">
          <a:xfrm>
            <a:off x="1516674" y="1783550"/>
            <a:ext cx="101112" cy="0"/>
          </a:xfrm>
          <a:prstGeom prst="line">
            <a:avLst/>
          </a:prstGeom>
          <a:noFill/>
          <a:ln w="9525">
            <a:solidFill>
              <a:schemeClr val="bg1"/>
            </a:solidFill>
            <a:round/>
            <a:headEnd/>
            <a:tailEnd/>
          </a:ln>
        </p:spPr>
        <p:txBody>
          <a:bodyPr anchor="ctr"/>
          <a:lstStyle/>
          <a:p>
            <a:endParaRPr lang="en-US"/>
          </a:p>
        </p:txBody>
      </p:sp>
      <p:sp>
        <p:nvSpPr>
          <p:cNvPr id="23567" name="Text Box 16"/>
          <p:cNvSpPr txBox="1">
            <a:spLocks noChangeArrowheads="1"/>
          </p:cNvSpPr>
          <p:nvPr/>
        </p:nvSpPr>
        <p:spPr bwMode="auto">
          <a:xfrm>
            <a:off x="1373066" y="3787277"/>
            <a:ext cx="92319" cy="235325"/>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cs typeface="Arial" pitchFamily="34" charset="0"/>
              </a:rPr>
              <a:t>5</a:t>
            </a:r>
          </a:p>
        </p:txBody>
      </p:sp>
      <p:sp>
        <p:nvSpPr>
          <p:cNvPr id="23568" name="Text Box 17"/>
          <p:cNvSpPr txBox="1">
            <a:spLocks noChangeArrowheads="1"/>
          </p:cNvSpPr>
          <p:nvPr/>
        </p:nvSpPr>
        <p:spPr bwMode="auto">
          <a:xfrm>
            <a:off x="1282212" y="2726582"/>
            <a:ext cx="183173" cy="235325"/>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cs typeface="Arial" pitchFamily="34" charset="0"/>
              </a:rPr>
              <a:t>10</a:t>
            </a:r>
          </a:p>
        </p:txBody>
      </p:sp>
      <p:sp>
        <p:nvSpPr>
          <p:cNvPr id="23569" name="Text Box 18"/>
          <p:cNvSpPr txBox="1">
            <a:spLocks noChangeArrowheads="1"/>
          </p:cNvSpPr>
          <p:nvPr/>
        </p:nvSpPr>
        <p:spPr bwMode="auto">
          <a:xfrm>
            <a:off x="1282212" y="1665887"/>
            <a:ext cx="183173" cy="235325"/>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cs typeface="Arial" pitchFamily="34" charset="0"/>
              </a:rPr>
              <a:t>15</a:t>
            </a:r>
          </a:p>
        </p:txBody>
      </p:sp>
      <p:sp>
        <p:nvSpPr>
          <p:cNvPr id="23570" name="Text Box 19"/>
          <p:cNvSpPr txBox="1">
            <a:spLocks noChangeArrowheads="1"/>
          </p:cNvSpPr>
          <p:nvPr/>
        </p:nvSpPr>
        <p:spPr bwMode="auto">
          <a:xfrm>
            <a:off x="1905000" y="5116175"/>
            <a:ext cx="1008185" cy="217826"/>
          </a:xfrm>
          <a:prstGeom prst="rect">
            <a:avLst/>
          </a:prstGeom>
          <a:noFill/>
          <a:ln w="9525" algn="ctr">
            <a:noFill/>
            <a:miter lim="800000"/>
            <a:headEnd/>
            <a:tailEnd/>
          </a:ln>
        </p:spPr>
        <p:txBody>
          <a:bodyPr wrap="square" lIns="0" tIns="0" rIns="0" bIns="0">
            <a:spAutoFit/>
          </a:bodyPr>
          <a:lstStyle/>
          <a:p>
            <a:pPr algn="ctr"/>
            <a:r>
              <a:rPr lang="en-US" sz="1400" b="1" dirty="0">
                <a:solidFill>
                  <a:schemeClr val="bg1"/>
                </a:solidFill>
                <a:cs typeface="Arial" pitchFamily="34" charset="0"/>
              </a:rPr>
              <a:t>Unadjusted</a:t>
            </a:r>
          </a:p>
        </p:txBody>
      </p:sp>
      <p:sp>
        <p:nvSpPr>
          <p:cNvPr id="23571" name="Rectangle 20"/>
          <p:cNvSpPr>
            <a:spLocks noChangeArrowheads="1"/>
          </p:cNvSpPr>
          <p:nvPr/>
        </p:nvSpPr>
        <p:spPr bwMode="auto">
          <a:xfrm>
            <a:off x="5556739" y="1603595"/>
            <a:ext cx="1311519" cy="674830"/>
          </a:xfrm>
          <a:prstGeom prst="rect">
            <a:avLst/>
          </a:prstGeom>
          <a:noFill/>
          <a:ln w="9525">
            <a:noFill/>
            <a:miter lim="800000"/>
            <a:headEnd/>
            <a:tailEnd/>
          </a:ln>
        </p:spPr>
        <p:txBody>
          <a:bodyPr wrap="none" anchor="ctr"/>
          <a:lstStyle/>
          <a:p>
            <a:endParaRPr lang="en-US">
              <a:cs typeface="Arial" pitchFamily="34" charset="0"/>
            </a:endParaRPr>
          </a:p>
        </p:txBody>
      </p:sp>
      <p:sp>
        <p:nvSpPr>
          <p:cNvPr id="23572" name="Text Box 22"/>
          <p:cNvSpPr txBox="1">
            <a:spLocks noChangeArrowheads="1"/>
          </p:cNvSpPr>
          <p:nvPr/>
        </p:nvSpPr>
        <p:spPr bwMode="auto">
          <a:xfrm>
            <a:off x="7432431" y="1600200"/>
            <a:ext cx="1711569" cy="652336"/>
          </a:xfrm>
          <a:prstGeom prst="rect">
            <a:avLst/>
          </a:prstGeom>
          <a:noFill/>
          <a:ln w="12700">
            <a:noFill/>
            <a:miter lim="800000"/>
            <a:headEnd/>
            <a:tailEnd/>
          </a:ln>
        </p:spPr>
        <p:txBody>
          <a:bodyPr wrap="square" anchor="ctr">
            <a:spAutoFit/>
          </a:bodyPr>
          <a:lstStyle/>
          <a:p>
            <a:pPr eaLnBrk="0" hangingPunct="0">
              <a:lnSpc>
                <a:spcPct val="130000"/>
              </a:lnSpc>
            </a:pPr>
            <a:r>
              <a:rPr lang="en-US" sz="1400" b="1" dirty="0" smtClean="0">
                <a:solidFill>
                  <a:schemeClr val="bg1"/>
                </a:solidFill>
                <a:cs typeface="Arial" pitchFamily="34" charset="0"/>
              </a:rPr>
              <a:t>Childhood BMI</a:t>
            </a:r>
            <a:endParaRPr lang="en-US" sz="1400" b="1" dirty="0">
              <a:solidFill>
                <a:schemeClr val="bg1"/>
              </a:solidFill>
              <a:cs typeface="Arial" pitchFamily="34" charset="0"/>
            </a:endParaRPr>
          </a:p>
          <a:p>
            <a:pPr eaLnBrk="0" hangingPunct="0">
              <a:lnSpc>
                <a:spcPct val="130000"/>
              </a:lnSpc>
            </a:pPr>
            <a:r>
              <a:rPr lang="en-US" sz="1400" b="1" dirty="0" smtClean="0">
                <a:solidFill>
                  <a:schemeClr val="bg1"/>
                </a:solidFill>
                <a:cs typeface="Arial" pitchFamily="34" charset="0"/>
              </a:rPr>
              <a:t>Childhood insulin</a:t>
            </a:r>
            <a:endParaRPr lang="en-US" sz="1400" b="1" dirty="0">
              <a:solidFill>
                <a:schemeClr val="bg1"/>
              </a:solidFill>
              <a:cs typeface="Arial" pitchFamily="34" charset="0"/>
            </a:endParaRPr>
          </a:p>
        </p:txBody>
      </p:sp>
      <p:sp>
        <p:nvSpPr>
          <p:cNvPr id="23573" name="Rectangle 25"/>
          <p:cNvSpPr>
            <a:spLocks noChangeArrowheads="1"/>
          </p:cNvSpPr>
          <p:nvPr/>
        </p:nvSpPr>
        <p:spPr bwMode="auto">
          <a:xfrm>
            <a:off x="1899139" y="2475684"/>
            <a:ext cx="1055077" cy="2484760"/>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23574" name="Text Box 28"/>
          <p:cNvSpPr txBox="1">
            <a:spLocks noChangeArrowheads="1"/>
          </p:cNvSpPr>
          <p:nvPr/>
        </p:nvSpPr>
        <p:spPr bwMode="auto">
          <a:xfrm>
            <a:off x="3237035" y="5105400"/>
            <a:ext cx="867508" cy="468921"/>
          </a:xfrm>
          <a:prstGeom prst="rect">
            <a:avLst/>
          </a:prstGeom>
          <a:noFill/>
          <a:ln w="9525" algn="ctr">
            <a:noFill/>
            <a:miter lim="800000"/>
            <a:headEnd/>
            <a:tailEnd/>
          </a:ln>
        </p:spPr>
        <p:txBody>
          <a:bodyPr lIns="0" tIns="0" rIns="0" bIns="0">
            <a:spAutoFit/>
          </a:bodyPr>
          <a:lstStyle/>
          <a:p>
            <a:pPr algn="ctr"/>
            <a:r>
              <a:rPr lang="en-US" sz="1400" b="1" dirty="0">
                <a:solidFill>
                  <a:schemeClr val="bg1"/>
                </a:solidFill>
                <a:cs typeface="Arial" pitchFamily="34" charset="0"/>
              </a:rPr>
              <a:t>Adjusted</a:t>
            </a:r>
            <a:br>
              <a:rPr lang="en-US" sz="1400" b="1" dirty="0">
                <a:solidFill>
                  <a:schemeClr val="bg1"/>
                </a:solidFill>
                <a:cs typeface="Arial" pitchFamily="34" charset="0"/>
              </a:rPr>
            </a:br>
            <a:r>
              <a:rPr lang="en-US" sz="1400" b="1" dirty="0">
                <a:solidFill>
                  <a:schemeClr val="bg1"/>
                </a:solidFill>
                <a:cs typeface="Arial" pitchFamily="34" charset="0"/>
              </a:rPr>
              <a:t>for Insulin</a:t>
            </a:r>
          </a:p>
        </p:txBody>
      </p:sp>
      <p:sp>
        <p:nvSpPr>
          <p:cNvPr id="23575" name="Rectangle 29"/>
          <p:cNvSpPr>
            <a:spLocks noChangeArrowheads="1"/>
          </p:cNvSpPr>
          <p:nvPr/>
        </p:nvSpPr>
        <p:spPr bwMode="auto">
          <a:xfrm>
            <a:off x="5898173" y="4773568"/>
            <a:ext cx="1055077" cy="186876"/>
          </a:xfrm>
          <a:prstGeom prst="rect">
            <a:avLst/>
          </a:prstGeom>
          <a:solidFill>
            <a:srgbClr val="990000"/>
          </a:solidFill>
          <a:ln w="9525" algn="ctr">
            <a:solidFill>
              <a:schemeClr val="bg1"/>
            </a:solidFill>
            <a:miter lim="800000"/>
            <a:headEnd/>
            <a:tailEnd/>
          </a:ln>
        </p:spPr>
        <p:txBody>
          <a:bodyPr wrap="none" anchor="ctr"/>
          <a:lstStyle/>
          <a:p>
            <a:endParaRPr lang="en-US">
              <a:cs typeface="Arial" pitchFamily="34" charset="0"/>
            </a:endParaRPr>
          </a:p>
        </p:txBody>
      </p:sp>
      <p:sp>
        <p:nvSpPr>
          <p:cNvPr id="23576" name="Text Box 31"/>
          <p:cNvSpPr txBox="1">
            <a:spLocks noChangeArrowheads="1"/>
          </p:cNvSpPr>
          <p:nvPr/>
        </p:nvSpPr>
        <p:spPr bwMode="auto">
          <a:xfrm>
            <a:off x="5991958" y="5093679"/>
            <a:ext cx="867508" cy="468921"/>
          </a:xfrm>
          <a:prstGeom prst="rect">
            <a:avLst/>
          </a:prstGeom>
          <a:noFill/>
          <a:ln w="9525" algn="ctr">
            <a:noFill/>
            <a:miter lim="800000"/>
            <a:headEnd/>
            <a:tailEnd/>
          </a:ln>
        </p:spPr>
        <p:txBody>
          <a:bodyPr lIns="0" tIns="0" rIns="0" bIns="0">
            <a:spAutoFit/>
          </a:bodyPr>
          <a:lstStyle/>
          <a:p>
            <a:pPr algn="ctr"/>
            <a:r>
              <a:rPr lang="en-US" sz="1400" b="1" dirty="0">
                <a:solidFill>
                  <a:schemeClr val="bg1"/>
                </a:solidFill>
                <a:cs typeface="Arial" pitchFamily="34" charset="0"/>
              </a:rPr>
              <a:t>Adjusted</a:t>
            </a:r>
            <a:r>
              <a:rPr lang="en-US" sz="1400" b="1" dirty="0">
                <a:solidFill>
                  <a:schemeClr val="tx1"/>
                </a:solidFill>
                <a:cs typeface="Arial" pitchFamily="34" charset="0"/>
              </a:rPr>
              <a:t/>
            </a:r>
            <a:br>
              <a:rPr lang="en-US" sz="1400" b="1" dirty="0">
                <a:solidFill>
                  <a:schemeClr val="tx1"/>
                </a:solidFill>
                <a:cs typeface="Arial" pitchFamily="34" charset="0"/>
              </a:rPr>
            </a:br>
            <a:r>
              <a:rPr lang="en-US" sz="1400" b="1" dirty="0">
                <a:solidFill>
                  <a:schemeClr val="bg1"/>
                </a:solidFill>
                <a:cs typeface="Arial" pitchFamily="34" charset="0"/>
              </a:rPr>
              <a:t>for BMI</a:t>
            </a:r>
          </a:p>
        </p:txBody>
      </p:sp>
      <p:sp>
        <p:nvSpPr>
          <p:cNvPr id="23577" name="Text Box 32"/>
          <p:cNvSpPr txBox="1">
            <a:spLocks noChangeArrowheads="1"/>
          </p:cNvSpPr>
          <p:nvPr/>
        </p:nvSpPr>
        <p:spPr bwMode="auto">
          <a:xfrm>
            <a:off x="2208335" y="2095010"/>
            <a:ext cx="487973" cy="332224"/>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11.7</a:t>
            </a:r>
          </a:p>
        </p:txBody>
      </p:sp>
      <p:sp>
        <p:nvSpPr>
          <p:cNvPr id="23578" name="Text Box 9"/>
          <p:cNvSpPr txBox="1">
            <a:spLocks noChangeArrowheads="1"/>
          </p:cNvSpPr>
          <p:nvPr/>
        </p:nvSpPr>
        <p:spPr bwMode="auto">
          <a:xfrm>
            <a:off x="4928089" y="3660963"/>
            <a:ext cx="596411" cy="302808"/>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p</a:t>
            </a:r>
            <a:r>
              <a:rPr lang="en-US" sz="1400" b="1" dirty="0" smtClean="0">
                <a:solidFill>
                  <a:schemeClr val="bg1"/>
                </a:solidFill>
                <a:cs typeface="Arial" pitchFamily="34" charset="0"/>
              </a:rPr>
              <a:t>=.</a:t>
            </a:r>
            <a:r>
              <a:rPr lang="en-US" sz="1400" b="1" dirty="0">
                <a:solidFill>
                  <a:schemeClr val="bg1"/>
                </a:solidFill>
                <a:cs typeface="Arial" pitchFamily="34" charset="0"/>
              </a:rPr>
              <a:t>01</a:t>
            </a:r>
          </a:p>
        </p:txBody>
      </p:sp>
      <p:sp>
        <p:nvSpPr>
          <p:cNvPr id="23579" name="Rectangle 26"/>
          <p:cNvSpPr>
            <a:spLocks noChangeArrowheads="1"/>
          </p:cNvSpPr>
          <p:nvPr/>
        </p:nvSpPr>
        <p:spPr bwMode="auto">
          <a:xfrm>
            <a:off x="4702420" y="4351366"/>
            <a:ext cx="1055077" cy="609078"/>
          </a:xfrm>
          <a:prstGeom prst="rect">
            <a:avLst/>
          </a:prstGeom>
          <a:solidFill>
            <a:srgbClr val="990000"/>
          </a:solidFill>
          <a:ln w="9525" algn="ctr">
            <a:solidFill>
              <a:schemeClr val="bg1"/>
            </a:solidFill>
            <a:miter lim="800000"/>
            <a:headEnd/>
            <a:tailEnd/>
          </a:ln>
        </p:spPr>
        <p:txBody>
          <a:bodyPr wrap="none" anchor="ctr"/>
          <a:lstStyle/>
          <a:p>
            <a:endParaRPr lang="en-US">
              <a:cs typeface="Arial" pitchFamily="34" charset="0"/>
            </a:endParaRPr>
          </a:p>
        </p:txBody>
      </p:sp>
      <p:sp>
        <p:nvSpPr>
          <p:cNvPr id="23580" name="Text Box 30"/>
          <p:cNvSpPr txBox="1">
            <a:spLocks noChangeArrowheads="1"/>
          </p:cNvSpPr>
          <p:nvPr/>
        </p:nvSpPr>
        <p:spPr bwMode="auto">
          <a:xfrm>
            <a:off x="4648201" y="5105792"/>
            <a:ext cx="1043354" cy="216292"/>
          </a:xfrm>
          <a:prstGeom prst="rect">
            <a:avLst/>
          </a:prstGeom>
          <a:noFill/>
          <a:ln w="9525" algn="ctr">
            <a:noFill/>
            <a:miter lim="800000"/>
            <a:headEnd/>
            <a:tailEnd/>
          </a:ln>
        </p:spPr>
        <p:txBody>
          <a:bodyPr wrap="square" lIns="0" tIns="0" rIns="0" bIns="0">
            <a:spAutoFit/>
          </a:bodyPr>
          <a:lstStyle/>
          <a:p>
            <a:pPr algn="ctr"/>
            <a:r>
              <a:rPr lang="en-US" sz="1400" b="1" dirty="0">
                <a:solidFill>
                  <a:schemeClr val="bg1"/>
                </a:solidFill>
                <a:cs typeface="Arial" pitchFamily="34" charset="0"/>
              </a:rPr>
              <a:t>Unadjusted</a:t>
            </a:r>
          </a:p>
        </p:txBody>
      </p:sp>
      <p:sp>
        <p:nvSpPr>
          <p:cNvPr id="23581" name="Text Box 33"/>
          <p:cNvSpPr txBox="1">
            <a:spLocks noChangeArrowheads="1"/>
          </p:cNvSpPr>
          <p:nvPr/>
        </p:nvSpPr>
        <p:spPr bwMode="auto">
          <a:xfrm>
            <a:off x="5032131" y="4000108"/>
            <a:ext cx="397119" cy="332224"/>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3.6</a:t>
            </a:r>
          </a:p>
        </p:txBody>
      </p:sp>
      <p:sp>
        <p:nvSpPr>
          <p:cNvPr id="23582" name="Text Box 10"/>
          <p:cNvSpPr txBox="1">
            <a:spLocks noChangeArrowheads="1"/>
          </p:cNvSpPr>
          <p:nvPr/>
        </p:nvSpPr>
        <p:spPr bwMode="auto">
          <a:xfrm>
            <a:off x="3323493" y="2122696"/>
            <a:ext cx="688731" cy="302808"/>
          </a:xfrm>
          <a:prstGeom prst="rect">
            <a:avLst/>
          </a:prstGeom>
          <a:noFill/>
          <a:ln w="9525" algn="ctr">
            <a:noFill/>
            <a:miter lim="800000"/>
            <a:headEnd/>
            <a:tailEnd/>
          </a:ln>
        </p:spPr>
        <p:txBody>
          <a:bodyPr wrap="none">
            <a:spAutoFit/>
          </a:bodyPr>
          <a:lstStyle/>
          <a:p>
            <a:r>
              <a:rPr lang="en-US" sz="1400" b="1" dirty="0">
                <a:solidFill>
                  <a:schemeClr val="bg1"/>
                </a:solidFill>
                <a:cs typeface="Arial" pitchFamily="34" charset="0"/>
              </a:rPr>
              <a:t>p</a:t>
            </a:r>
            <a:r>
              <a:rPr lang="en-US" sz="1400" b="1" dirty="0" smtClean="0">
                <a:solidFill>
                  <a:schemeClr val="bg1"/>
                </a:solidFill>
                <a:cs typeface="Arial" pitchFamily="34" charset="0"/>
              </a:rPr>
              <a:t>=.</a:t>
            </a:r>
            <a:r>
              <a:rPr lang="en-US" sz="1400" b="1" dirty="0">
                <a:solidFill>
                  <a:schemeClr val="bg1"/>
                </a:solidFill>
                <a:cs typeface="Arial" pitchFamily="34" charset="0"/>
              </a:rPr>
              <a:t>001</a:t>
            </a:r>
          </a:p>
        </p:txBody>
      </p:sp>
      <p:sp>
        <p:nvSpPr>
          <p:cNvPr id="23583" name="Rectangle 27"/>
          <p:cNvSpPr>
            <a:spLocks noChangeArrowheads="1"/>
          </p:cNvSpPr>
          <p:nvPr/>
        </p:nvSpPr>
        <p:spPr bwMode="auto">
          <a:xfrm>
            <a:off x="3143251" y="2859818"/>
            <a:ext cx="1055077" cy="2100626"/>
          </a:xfrm>
          <a:prstGeom prst="rect">
            <a:avLst/>
          </a:prstGeom>
          <a:solidFill>
            <a:srgbClr val="969696"/>
          </a:solidFill>
          <a:ln w="9525" algn="ctr">
            <a:solidFill>
              <a:schemeClr val="bg1"/>
            </a:solidFill>
            <a:miter lim="800000"/>
            <a:headEnd/>
            <a:tailEnd/>
          </a:ln>
        </p:spPr>
        <p:txBody>
          <a:bodyPr wrap="none" anchor="ctr"/>
          <a:lstStyle/>
          <a:p>
            <a:endParaRPr lang="en-US">
              <a:cs typeface="Arial" pitchFamily="34" charset="0"/>
            </a:endParaRPr>
          </a:p>
        </p:txBody>
      </p:sp>
      <p:sp>
        <p:nvSpPr>
          <p:cNvPr id="23584" name="Text Box 34"/>
          <p:cNvSpPr txBox="1">
            <a:spLocks noChangeArrowheads="1"/>
          </p:cNvSpPr>
          <p:nvPr/>
        </p:nvSpPr>
        <p:spPr bwMode="auto">
          <a:xfrm>
            <a:off x="3415812" y="2486066"/>
            <a:ext cx="487973" cy="332224"/>
          </a:xfrm>
          <a:prstGeom prst="rect">
            <a:avLst/>
          </a:prstGeom>
          <a:noFill/>
          <a:ln w="9525" algn="ctr">
            <a:noFill/>
            <a:miter lim="800000"/>
            <a:headEnd/>
            <a:tailEnd/>
          </a:ln>
        </p:spPr>
        <p:txBody>
          <a:bodyPr wrap="none">
            <a:spAutoFit/>
          </a:bodyPr>
          <a:lstStyle/>
          <a:p>
            <a:pPr algn="ctr"/>
            <a:r>
              <a:rPr lang="en-US" sz="1400" b="1">
                <a:solidFill>
                  <a:schemeClr val="bg1"/>
                </a:solidFill>
                <a:cs typeface="Arial" pitchFamily="34" charset="0"/>
              </a:rPr>
              <a:t>10.0</a:t>
            </a:r>
          </a:p>
        </p:txBody>
      </p:sp>
      <p:sp>
        <p:nvSpPr>
          <p:cNvPr id="23585" name="Text Box 35"/>
          <p:cNvSpPr txBox="1">
            <a:spLocks noChangeArrowheads="1"/>
          </p:cNvSpPr>
          <p:nvPr/>
        </p:nvSpPr>
        <p:spPr bwMode="auto">
          <a:xfrm>
            <a:off x="6227885" y="4411928"/>
            <a:ext cx="397119" cy="332224"/>
          </a:xfrm>
          <a:prstGeom prst="rect">
            <a:avLst/>
          </a:prstGeom>
          <a:noFill/>
          <a:ln w="9525" algn="ctr">
            <a:noFill/>
            <a:miter lim="800000"/>
            <a:headEnd/>
            <a:tailEnd/>
          </a:ln>
        </p:spPr>
        <p:txBody>
          <a:bodyPr wrap="none">
            <a:spAutoFit/>
          </a:bodyPr>
          <a:lstStyle/>
          <a:p>
            <a:r>
              <a:rPr lang="en-US" sz="1400" b="1">
                <a:solidFill>
                  <a:schemeClr val="bg1"/>
                </a:solidFill>
                <a:cs typeface="Arial" pitchFamily="34" charset="0"/>
              </a:rPr>
              <a:t>1.8</a:t>
            </a:r>
          </a:p>
        </p:txBody>
      </p:sp>
      <p:sp>
        <p:nvSpPr>
          <p:cNvPr id="23587" name="Rectangle 40"/>
          <p:cNvSpPr>
            <a:spLocks noChangeArrowheads="1"/>
          </p:cNvSpPr>
          <p:nvPr/>
        </p:nvSpPr>
        <p:spPr bwMode="auto">
          <a:xfrm>
            <a:off x="7331319" y="1697033"/>
            <a:ext cx="148004" cy="173033"/>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23588" name="Rectangle 41"/>
          <p:cNvSpPr>
            <a:spLocks noChangeArrowheads="1"/>
          </p:cNvSpPr>
          <p:nvPr/>
        </p:nvSpPr>
        <p:spPr bwMode="auto">
          <a:xfrm>
            <a:off x="7331319" y="1961775"/>
            <a:ext cx="148004" cy="173033"/>
          </a:xfrm>
          <a:prstGeom prst="rect">
            <a:avLst/>
          </a:prstGeom>
          <a:solidFill>
            <a:srgbClr val="990000"/>
          </a:solidFill>
          <a:ln w="9525" algn="ctr">
            <a:solidFill>
              <a:schemeClr val="bg1"/>
            </a:solidFill>
            <a:miter lim="800000"/>
            <a:headEnd/>
            <a:tailEnd/>
          </a:ln>
        </p:spPr>
        <p:txBody>
          <a:bodyPr wrap="none" anchor="ctr"/>
          <a:lstStyle/>
          <a:p>
            <a:endParaRPr lang="en-US"/>
          </a:p>
        </p:txBody>
      </p:sp>
      <p:sp>
        <p:nvSpPr>
          <p:cNvPr id="37" name="Line 13"/>
          <p:cNvSpPr>
            <a:spLocks noChangeShapeType="1"/>
          </p:cNvSpPr>
          <p:nvPr/>
        </p:nvSpPr>
        <p:spPr bwMode="auto">
          <a:xfrm>
            <a:off x="1520439" y="4953000"/>
            <a:ext cx="109538" cy="0"/>
          </a:xfrm>
          <a:prstGeom prst="line">
            <a:avLst/>
          </a:prstGeom>
          <a:noFill/>
          <a:ln w="9525">
            <a:solidFill>
              <a:schemeClr val="bg1"/>
            </a:solidFill>
            <a:round/>
            <a:headEnd/>
            <a:tailEnd/>
          </a:ln>
        </p:spPr>
        <p:txBody>
          <a:bodyPr anchor="ctr"/>
          <a:lstStyle/>
          <a:p>
            <a:endParaRPr lang="en-US"/>
          </a:p>
        </p:txBody>
      </p:sp>
      <p:sp>
        <p:nvSpPr>
          <p:cNvPr id="39" name="Rectangle 38"/>
          <p:cNvSpPr/>
          <p:nvPr/>
        </p:nvSpPr>
        <p:spPr>
          <a:xfrm>
            <a:off x="475488" y="5773421"/>
            <a:ext cx="8516112" cy="307777"/>
          </a:xfrm>
          <a:prstGeom prst="rect">
            <a:avLst/>
          </a:prstGeom>
        </p:spPr>
        <p:txBody>
          <a:bodyPr wrap="square">
            <a:spAutoFit/>
          </a:bodyPr>
          <a:lstStyle/>
          <a:p>
            <a:pPr lvl="0">
              <a:buClr>
                <a:srgbClr val="FFCC00"/>
              </a:buClr>
              <a:buSzPct val="100000"/>
              <a:buFont typeface="Arial" pitchFamily="34" charset="0"/>
              <a:buChar char="•"/>
              <a:tabLst>
                <a:tab pos="914400" algn="l"/>
                <a:tab pos="1371600" algn="l"/>
              </a:tabLst>
            </a:pPr>
            <a:r>
              <a:rPr lang="en-US" sz="1400" dirty="0" smtClean="0">
                <a:solidFill>
                  <a:schemeClr val="bg1"/>
                </a:solidFill>
                <a:cs typeface="Arial" pitchFamily="34" charset="0"/>
              </a:rPr>
              <a:t>  *Comparing children in top quartile of body mass index (BMI) and insulin </a:t>
            </a:r>
            <a:r>
              <a:rPr lang="en-US" sz="1400" dirty="0" err="1" smtClean="0">
                <a:solidFill>
                  <a:schemeClr val="bg1"/>
                </a:solidFill>
                <a:cs typeface="Arial" pitchFamily="34" charset="0"/>
              </a:rPr>
              <a:t>vs</a:t>
            </a:r>
            <a:r>
              <a:rPr lang="en-US" sz="1400" dirty="0" smtClean="0">
                <a:solidFill>
                  <a:schemeClr val="bg1"/>
                </a:solidFill>
                <a:cs typeface="Arial" pitchFamily="34" charset="0"/>
              </a:rPr>
              <a:t> children in bottom quartile</a:t>
            </a:r>
            <a:endParaRPr lang="en-US" sz="900" dirty="0">
              <a:solidFill>
                <a:srgbClr val="FFFF00"/>
              </a:solidFill>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0" name="Rectangle 74"/>
          <p:cNvSpPr>
            <a:spLocks noGrp="1" noChangeArrowheads="1"/>
          </p:cNvSpPr>
          <p:nvPr>
            <p:ph type="title" idx="4294967295"/>
          </p:nvPr>
        </p:nvSpPr>
        <p:spPr>
          <a:xfrm>
            <a:off x="457200" y="155448"/>
            <a:ext cx="7337411" cy="1143000"/>
          </a:xfrm>
        </p:spPr>
        <p:txBody>
          <a:bodyPr>
            <a:noAutofit/>
          </a:bodyPr>
          <a:lstStyle/>
          <a:p>
            <a:r>
              <a:rPr lang="en-US" sz="2800" dirty="0" smtClean="0">
                <a:ea typeface="Verdana" pitchFamily="34" charset="0"/>
                <a:cs typeface="Verdana" pitchFamily="34" charset="0"/>
              </a:rPr>
              <a:t>Relationship Between Obesity and Chronic Disease Risk Factors</a:t>
            </a:r>
          </a:p>
        </p:txBody>
      </p:sp>
      <p:graphicFrame>
        <p:nvGraphicFramePr>
          <p:cNvPr id="35286" name="Group 470"/>
          <p:cNvGraphicFramePr>
            <a:graphicFrameLocks noGrp="1"/>
          </p:cNvGraphicFramePr>
          <p:nvPr/>
        </p:nvGraphicFramePr>
        <p:xfrm>
          <a:off x="533400" y="1752600"/>
          <a:ext cx="3733801" cy="3810000"/>
        </p:xfrm>
        <a:graphic>
          <a:graphicData uri="http://schemas.openxmlformats.org/drawingml/2006/table">
            <a:tbl>
              <a:tblPr/>
              <a:tblGrid>
                <a:gridCol w="2317639"/>
                <a:gridCol w="722118"/>
                <a:gridCol w="694044"/>
              </a:tblGrid>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i="0" u="none" strike="noStrike" cap="none" normalizeH="0" baseline="0" dirty="0" smtClean="0">
                          <a:ln>
                            <a:noFill/>
                          </a:ln>
                          <a:solidFill>
                            <a:schemeClr val="bg1"/>
                          </a:solidFill>
                          <a:effectLst/>
                          <a:latin typeface="Arial" pitchFamily="34" charset="0"/>
                        </a:rPr>
                        <a:t>Risk Factor</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i="0" u="none" strike="noStrike" cap="none" normalizeH="0" baseline="0" dirty="0" smtClean="0">
                          <a:ln>
                            <a:noFill/>
                          </a:ln>
                          <a:solidFill>
                            <a:schemeClr val="bg1"/>
                          </a:solidFill>
                          <a:effectLst/>
                          <a:latin typeface="Arial" pitchFamily="34" charset="0"/>
                        </a:rPr>
                        <a:t>Boys</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i="0" u="none" strike="noStrike" cap="none" normalizeH="0" baseline="0" dirty="0" smtClean="0">
                          <a:ln>
                            <a:noFill/>
                          </a:ln>
                          <a:solidFill>
                            <a:schemeClr val="bg1"/>
                          </a:solidFill>
                          <a:effectLst/>
                          <a:latin typeface="Arial" pitchFamily="34" charset="0"/>
                        </a:rPr>
                        <a:t>Girls</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Plasma insulin</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Plasma glucose</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err="1" smtClean="0">
                          <a:ln>
                            <a:noFill/>
                          </a:ln>
                          <a:solidFill>
                            <a:schemeClr val="bg1"/>
                          </a:solidFill>
                          <a:effectLst/>
                          <a:latin typeface="Arial" pitchFamily="34" charset="0"/>
                        </a:rPr>
                        <a:t>Alanine</a:t>
                      </a:r>
                      <a:r>
                        <a:rPr kumimoji="0" lang="en-US" sz="1400" b="0" i="0" u="none" strike="noStrike" cap="none" normalizeH="0" baseline="0" dirty="0" smtClean="0">
                          <a:ln>
                            <a:noFill/>
                          </a:ln>
                          <a:solidFill>
                            <a:schemeClr val="bg1"/>
                          </a:solidFill>
                          <a:effectLst/>
                          <a:latin typeface="Arial" pitchFamily="34" charset="0"/>
                        </a:rPr>
                        <a:t> </a:t>
                      </a:r>
                      <a:r>
                        <a:rPr kumimoji="0" lang="en-US" sz="1400" b="0" i="0" u="none" strike="noStrike" cap="none" normalizeH="0" baseline="0" dirty="0" err="1" smtClean="0">
                          <a:ln>
                            <a:noFill/>
                          </a:ln>
                          <a:solidFill>
                            <a:schemeClr val="bg1"/>
                          </a:solidFill>
                          <a:effectLst/>
                          <a:latin typeface="Arial" pitchFamily="34" charset="0"/>
                        </a:rPr>
                        <a:t>aminotransferase</a:t>
                      </a: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l-GR" sz="1400" b="0" i="0" u="none" strike="noStrike" cap="none" normalizeH="0" baseline="0" dirty="0" smtClean="0">
                          <a:ln>
                            <a:noFill/>
                          </a:ln>
                          <a:solidFill>
                            <a:schemeClr val="bg1"/>
                          </a:solidFill>
                          <a:effectLst/>
                          <a:latin typeface="Arial" pitchFamily="34" charset="0"/>
                        </a:rPr>
                        <a:t>γ</a:t>
                      </a:r>
                      <a:r>
                        <a:rPr kumimoji="0" lang="en-US" sz="1400" b="0" i="0" u="none" strike="noStrike" cap="none" normalizeH="0" baseline="0" dirty="0" smtClean="0">
                          <a:ln>
                            <a:noFill/>
                          </a:ln>
                          <a:solidFill>
                            <a:schemeClr val="bg1"/>
                          </a:solidFill>
                          <a:effectLst/>
                          <a:latin typeface="Arial" pitchFamily="34" charset="0"/>
                        </a:rPr>
                        <a:t>-</a:t>
                      </a:r>
                      <a:r>
                        <a:rPr kumimoji="0" lang="en-US" sz="1400" b="0" i="0" u="none" strike="noStrike" cap="none" normalizeH="0" baseline="0" dirty="0" err="1" smtClean="0">
                          <a:ln>
                            <a:noFill/>
                          </a:ln>
                          <a:solidFill>
                            <a:schemeClr val="bg1"/>
                          </a:solidFill>
                          <a:effectLst/>
                          <a:latin typeface="Arial" pitchFamily="34" charset="0"/>
                        </a:rPr>
                        <a:t>glutamyltransferase</a:t>
                      </a: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smtClean="0">
                          <a:ln>
                            <a:noFill/>
                          </a:ln>
                          <a:solidFill>
                            <a:schemeClr val="bg1"/>
                          </a:solidFill>
                          <a:effectLst/>
                          <a:latin typeface="Arial" pitchFamily="34" charset="0"/>
                        </a:rPr>
                        <a:t>Low HDL cholesterol</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High LDL cholesterol</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smtClean="0">
                          <a:ln>
                            <a:noFill/>
                          </a:ln>
                          <a:solidFill>
                            <a:schemeClr val="bg1"/>
                          </a:solidFill>
                          <a:effectLst/>
                          <a:latin typeface="Arial" pitchFamily="34" charset="0"/>
                        </a:rPr>
                        <a:t>Triglycerides</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C-reactive protein</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Blood pressure</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sym typeface="Wingdings" pitchFamily="2" charset="2"/>
                        </a:rPr>
                        <a:t></a:t>
                      </a: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marL="137160" marR="13716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4618" name="Text Box 50"/>
          <p:cNvSpPr txBox="1">
            <a:spLocks noChangeArrowheads="1"/>
          </p:cNvSpPr>
          <p:nvPr/>
        </p:nvSpPr>
        <p:spPr bwMode="auto">
          <a:xfrm>
            <a:off x="609600" y="1244025"/>
            <a:ext cx="3962400" cy="584775"/>
          </a:xfrm>
          <a:prstGeom prst="rect">
            <a:avLst/>
          </a:prstGeom>
          <a:noFill/>
          <a:ln w="9525" algn="ctr">
            <a:noFill/>
            <a:miter lim="800000"/>
            <a:headEnd/>
            <a:tailEnd/>
          </a:ln>
        </p:spPr>
        <p:txBody>
          <a:bodyPr wrap="square">
            <a:spAutoFit/>
          </a:bodyPr>
          <a:lstStyle/>
          <a:p>
            <a:pPr algn="ctr"/>
            <a:r>
              <a:rPr lang="en-US" sz="1600" b="1" dirty="0">
                <a:solidFill>
                  <a:schemeClr val="bg1"/>
                </a:solidFill>
                <a:cs typeface="Arial" pitchFamily="34" charset="0"/>
              </a:rPr>
              <a:t>Risk Factors Significantly Associated With Overweight and Obesity</a:t>
            </a:r>
          </a:p>
        </p:txBody>
      </p:sp>
      <p:grpSp>
        <p:nvGrpSpPr>
          <p:cNvPr id="2" name="Group 472"/>
          <p:cNvGrpSpPr>
            <a:grpSpLocks/>
          </p:cNvGrpSpPr>
          <p:nvPr/>
        </p:nvGrpSpPr>
        <p:grpSpPr bwMode="auto">
          <a:xfrm>
            <a:off x="4572000" y="1981201"/>
            <a:ext cx="4196691" cy="3591371"/>
            <a:chOff x="2817" y="1232"/>
            <a:chExt cx="3451" cy="2709"/>
          </a:xfrm>
        </p:grpSpPr>
        <p:sp>
          <p:nvSpPr>
            <p:cNvPr id="24620" name="Rectangle 471"/>
            <p:cNvSpPr>
              <a:spLocks noChangeArrowheads="1"/>
            </p:cNvSpPr>
            <p:nvPr/>
          </p:nvSpPr>
          <p:spPr bwMode="auto">
            <a:xfrm>
              <a:off x="3262" y="1288"/>
              <a:ext cx="2014" cy="2240"/>
            </a:xfrm>
            <a:prstGeom prst="rect">
              <a:avLst/>
            </a:prstGeom>
            <a:solidFill>
              <a:schemeClr val="tx1"/>
            </a:solidFill>
            <a:ln w="9525" algn="ctr">
              <a:solidFill>
                <a:schemeClr val="bg1"/>
              </a:solidFill>
              <a:miter lim="800000"/>
              <a:headEnd/>
              <a:tailEnd/>
            </a:ln>
          </p:spPr>
          <p:txBody>
            <a:bodyPr wrap="none" anchor="ctr"/>
            <a:lstStyle/>
            <a:p>
              <a:endParaRPr lang="en-US"/>
            </a:p>
          </p:txBody>
        </p:sp>
        <p:sp>
          <p:nvSpPr>
            <p:cNvPr id="24621" name="Text Box 53"/>
            <p:cNvSpPr txBox="1">
              <a:spLocks noChangeArrowheads="1"/>
            </p:cNvSpPr>
            <p:nvPr/>
          </p:nvSpPr>
          <p:spPr bwMode="auto">
            <a:xfrm>
              <a:off x="3738" y="3546"/>
              <a:ext cx="670" cy="395"/>
            </a:xfrm>
            <a:prstGeom prst="rect">
              <a:avLst/>
            </a:prstGeom>
            <a:noFill/>
            <a:ln w="9525" algn="ctr">
              <a:noFill/>
              <a:miter lim="800000"/>
              <a:headEnd/>
              <a:tailEnd/>
            </a:ln>
          </p:spPr>
          <p:txBody>
            <a:bodyPr wrap="none">
              <a:spAutoFit/>
            </a:bodyPr>
            <a:lstStyle/>
            <a:p>
              <a:pPr algn="ctr"/>
              <a:r>
                <a:rPr lang="en-US" sz="1400" b="1" dirty="0" smtClean="0">
                  <a:solidFill>
                    <a:schemeClr val="bg1"/>
                  </a:solidFill>
                  <a:cs typeface="Arial" pitchFamily="34" charset="0"/>
                </a:rPr>
                <a:t>Boys</a:t>
              </a:r>
            </a:p>
            <a:p>
              <a:pPr algn="ctr"/>
              <a:r>
                <a:rPr lang="en-US" sz="1400" b="1" dirty="0" smtClean="0">
                  <a:solidFill>
                    <a:schemeClr val="bg1"/>
                  </a:solidFill>
                  <a:cs typeface="Arial" pitchFamily="34" charset="0"/>
                </a:rPr>
                <a:t>(n=290)</a:t>
              </a:r>
              <a:endParaRPr lang="en-US" sz="1400" b="1" dirty="0">
                <a:solidFill>
                  <a:schemeClr val="bg1"/>
                </a:solidFill>
                <a:cs typeface="Arial" pitchFamily="34" charset="0"/>
              </a:endParaRPr>
            </a:p>
          </p:txBody>
        </p:sp>
        <p:sp>
          <p:nvSpPr>
            <p:cNvPr id="24622" name="Text Box 54"/>
            <p:cNvSpPr txBox="1">
              <a:spLocks noChangeArrowheads="1"/>
            </p:cNvSpPr>
            <p:nvPr/>
          </p:nvSpPr>
          <p:spPr bwMode="auto">
            <a:xfrm>
              <a:off x="4690" y="3546"/>
              <a:ext cx="670" cy="395"/>
            </a:xfrm>
            <a:prstGeom prst="rect">
              <a:avLst/>
            </a:prstGeom>
            <a:noFill/>
            <a:ln w="9525" algn="ctr">
              <a:noFill/>
              <a:miter lim="800000"/>
              <a:headEnd/>
              <a:tailEnd/>
            </a:ln>
          </p:spPr>
          <p:txBody>
            <a:bodyPr wrap="none">
              <a:spAutoFit/>
            </a:bodyPr>
            <a:lstStyle/>
            <a:p>
              <a:pPr algn="ctr"/>
              <a:r>
                <a:rPr lang="en-US" sz="1400" b="1" dirty="0">
                  <a:solidFill>
                    <a:schemeClr val="bg1"/>
                  </a:solidFill>
                  <a:cs typeface="Arial" pitchFamily="34" charset="0"/>
                </a:rPr>
                <a:t>Girls</a:t>
              </a:r>
            </a:p>
            <a:p>
              <a:pPr algn="ctr"/>
              <a:r>
                <a:rPr lang="en-US" sz="1400" b="1" dirty="0">
                  <a:solidFill>
                    <a:schemeClr val="bg1"/>
                  </a:solidFill>
                  <a:cs typeface="Arial" pitchFamily="34" charset="0"/>
                </a:rPr>
                <a:t>(n=206)</a:t>
              </a:r>
            </a:p>
          </p:txBody>
        </p:sp>
        <p:sp>
          <p:nvSpPr>
            <p:cNvPr id="24624" name="Line 56"/>
            <p:cNvSpPr>
              <a:spLocks noChangeShapeType="1"/>
            </p:cNvSpPr>
            <p:nvPr/>
          </p:nvSpPr>
          <p:spPr bwMode="auto">
            <a:xfrm>
              <a:off x="3191" y="2976"/>
              <a:ext cx="69" cy="0"/>
            </a:xfrm>
            <a:prstGeom prst="line">
              <a:avLst/>
            </a:prstGeom>
            <a:noFill/>
            <a:ln w="9525">
              <a:solidFill>
                <a:schemeClr val="bg1"/>
              </a:solidFill>
              <a:round/>
              <a:headEnd/>
              <a:tailEnd/>
            </a:ln>
          </p:spPr>
          <p:txBody>
            <a:bodyPr anchor="ctr"/>
            <a:lstStyle/>
            <a:p>
              <a:endParaRPr lang="en-US"/>
            </a:p>
          </p:txBody>
        </p:sp>
        <p:sp>
          <p:nvSpPr>
            <p:cNvPr id="24625" name="Line 57"/>
            <p:cNvSpPr>
              <a:spLocks noChangeShapeType="1"/>
            </p:cNvSpPr>
            <p:nvPr/>
          </p:nvSpPr>
          <p:spPr bwMode="auto">
            <a:xfrm>
              <a:off x="3191" y="2418"/>
              <a:ext cx="69" cy="0"/>
            </a:xfrm>
            <a:prstGeom prst="line">
              <a:avLst/>
            </a:prstGeom>
            <a:noFill/>
            <a:ln w="9525">
              <a:solidFill>
                <a:schemeClr val="bg1"/>
              </a:solidFill>
              <a:round/>
              <a:headEnd/>
              <a:tailEnd/>
            </a:ln>
          </p:spPr>
          <p:txBody>
            <a:bodyPr anchor="ctr"/>
            <a:lstStyle/>
            <a:p>
              <a:endParaRPr lang="en-US"/>
            </a:p>
          </p:txBody>
        </p:sp>
        <p:sp>
          <p:nvSpPr>
            <p:cNvPr id="24626" name="Line 58"/>
            <p:cNvSpPr>
              <a:spLocks noChangeShapeType="1"/>
            </p:cNvSpPr>
            <p:nvPr/>
          </p:nvSpPr>
          <p:spPr bwMode="auto">
            <a:xfrm>
              <a:off x="3191" y="1860"/>
              <a:ext cx="69" cy="0"/>
            </a:xfrm>
            <a:prstGeom prst="line">
              <a:avLst/>
            </a:prstGeom>
            <a:noFill/>
            <a:ln w="9525">
              <a:solidFill>
                <a:schemeClr val="bg1"/>
              </a:solidFill>
              <a:round/>
              <a:headEnd/>
              <a:tailEnd/>
            </a:ln>
          </p:spPr>
          <p:txBody>
            <a:bodyPr anchor="ctr"/>
            <a:lstStyle/>
            <a:p>
              <a:endParaRPr lang="en-US"/>
            </a:p>
          </p:txBody>
        </p:sp>
        <p:sp>
          <p:nvSpPr>
            <p:cNvPr id="24627" name="Line 59"/>
            <p:cNvSpPr>
              <a:spLocks noChangeShapeType="1"/>
            </p:cNvSpPr>
            <p:nvPr/>
          </p:nvSpPr>
          <p:spPr bwMode="auto">
            <a:xfrm>
              <a:off x="3200" y="1296"/>
              <a:ext cx="69" cy="0"/>
            </a:xfrm>
            <a:prstGeom prst="line">
              <a:avLst/>
            </a:prstGeom>
            <a:noFill/>
            <a:ln w="9525">
              <a:solidFill>
                <a:schemeClr val="bg1"/>
              </a:solidFill>
              <a:round/>
              <a:headEnd/>
              <a:tailEnd/>
            </a:ln>
          </p:spPr>
          <p:txBody>
            <a:bodyPr anchor="ctr"/>
            <a:lstStyle/>
            <a:p>
              <a:endParaRPr lang="en-US"/>
            </a:p>
          </p:txBody>
        </p:sp>
        <p:sp>
          <p:nvSpPr>
            <p:cNvPr id="24628" name="Text Box 60"/>
            <p:cNvSpPr txBox="1">
              <a:spLocks noChangeArrowheads="1"/>
            </p:cNvSpPr>
            <p:nvPr/>
          </p:nvSpPr>
          <p:spPr bwMode="auto">
            <a:xfrm>
              <a:off x="3142" y="3464"/>
              <a:ext cx="63"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0</a:t>
              </a:r>
            </a:p>
          </p:txBody>
        </p:sp>
        <p:sp>
          <p:nvSpPr>
            <p:cNvPr id="24629" name="Text Box 61"/>
            <p:cNvSpPr txBox="1">
              <a:spLocks noChangeArrowheads="1"/>
            </p:cNvSpPr>
            <p:nvPr/>
          </p:nvSpPr>
          <p:spPr bwMode="auto">
            <a:xfrm>
              <a:off x="3059" y="2909"/>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25</a:t>
              </a:r>
            </a:p>
          </p:txBody>
        </p:sp>
        <p:sp>
          <p:nvSpPr>
            <p:cNvPr id="24630" name="Text Box 62"/>
            <p:cNvSpPr txBox="1">
              <a:spLocks noChangeArrowheads="1"/>
            </p:cNvSpPr>
            <p:nvPr/>
          </p:nvSpPr>
          <p:spPr bwMode="auto">
            <a:xfrm>
              <a:off x="3064" y="2348"/>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50</a:t>
              </a:r>
            </a:p>
          </p:txBody>
        </p:sp>
        <p:sp>
          <p:nvSpPr>
            <p:cNvPr id="24631" name="Text Box 63"/>
            <p:cNvSpPr txBox="1">
              <a:spLocks noChangeArrowheads="1"/>
            </p:cNvSpPr>
            <p:nvPr/>
          </p:nvSpPr>
          <p:spPr bwMode="auto">
            <a:xfrm>
              <a:off x="3062" y="1787"/>
              <a:ext cx="125"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75</a:t>
              </a:r>
            </a:p>
          </p:txBody>
        </p:sp>
        <p:sp>
          <p:nvSpPr>
            <p:cNvPr id="24632" name="Text Box 64"/>
            <p:cNvSpPr txBox="1">
              <a:spLocks noChangeArrowheads="1"/>
            </p:cNvSpPr>
            <p:nvPr/>
          </p:nvSpPr>
          <p:spPr bwMode="auto">
            <a:xfrm>
              <a:off x="3012" y="1232"/>
              <a:ext cx="188"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100</a:t>
              </a:r>
            </a:p>
          </p:txBody>
        </p:sp>
        <p:sp>
          <p:nvSpPr>
            <p:cNvPr id="24633" name="Text Box 65"/>
            <p:cNvSpPr txBox="1">
              <a:spLocks noChangeArrowheads="1"/>
            </p:cNvSpPr>
            <p:nvPr/>
          </p:nvSpPr>
          <p:spPr bwMode="auto">
            <a:xfrm>
              <a:off x="3419" y="1710"/>
              <a:ext cx="317" cy="134"/>
            </a:xfrm>
            <a:prstGeom prst="rect">
              <a:avLst/>
            </a:prstGeom>
            <a:noFill/>
            <a:ln w="9525" algn="ctr">
              <a:noFill/>
              <a:miter lim="800000"/>
              <a:headEnd/>
              <a:tailEnd/>
            </a:ln>
          </p:spPr>
          <p:txBody>
            <a:bodyPr wrap="none" lIns="0" tIns="0" rIns="0" bIns="0" anchor="ctr">
              <a:spAutoFit/>
            </a:bodyPr>
            <a:lstStyle/>
            <a:p>
              <a:pPr algn="ctr"/>
              <a:r>
                <a:rPr lang="en-US" sz="1400" b="1" dirty="0">
                  <a:solidFill>
                    <a:schemeClr val="bg1"/>
                  </a:solidFill>
                  <a:cs typeface="Arial" pitchFamily="34" charset="0"/>
                </a:rPr>
                <a:t>73.5%</a:t>
              </a:r>
            </a:p>
          </p:txBody>
        </p:sp>
        <p:sp>
          <p:nvSpPr>
            <p:cNvPr id="24634" name="Text Box 66"/>
            <p:cNvSpPr txBox="1">
              <a:spLocks noChangeArrowheads="1"/>
            </p:cNvSpPr>
            <p:nvPr/>
          </p:nvSpPr>
          <p:spPr bwMode="auto">
            <a:xfrm>
              <a:off x="3796" y="3174"/>
              <a:ext cx="255" cy="134"/>
            </a:xfrm>
            <a:prstGeom prst="rect">
              <a:avLst/>
            </a:prstGeom>
            <a:noFill/>
            <a:ln w="9525" algn="ctr">
              <a:noFill/>
              <a:miter lim="800000"/>
              <a:headEnd/>
              <a:tailEnd/>
            </a:ln>
          </p:spPr>
          <p:txBody>
            <a:bodyPr wrap="none" lIns="0" tIns="0" rIns="0" bIns="0" anchor="ctr">
              <a:spAutoFit/>
            </a:bodyPr>
            <a:lstStyle/>
            <a:p>
              <a:pPr algn="ctr"/>
              <a:r>
                <a:rPr lang="en-US" sz="1400" b="1" dirty="0">
                  <a:solidFill>
                    <a:schemeClr val="bg1"/>
                  </a:solidFill>
                  <a:cs typeface="Arial" pitchFamily="34" charset="0"/>
                </a:rPr>
                <a:t>7.6%</a:t>
              </a:r>
            </a:p>
          </p:txBody>
        </p:sp>
        <p:sp>
          <p:nvSpPr>
            <p:cNvPr id="24635" name="Text Box 67"/>
            <p:cNvSpPr txBox="1">
              <a:spLocks noChangeArrowheads="1"/>
            </p:cNvSpPr>
            <p:nvPr/>
          </p:nvSpPr>
          <p:spPr bwMode="auto">
            <a:xfrm>
              <a:off x="4368" y="2355"/>
              <a:ext cx="317" cy="134"/>
            </a:xfrm>
            <a:prstGeom prst="rect">
              <a:avLst/>
            </a:prstGeom>
            <a:noFill/>
            <a:ln w="9525" algn="ctr">
              <a:noFill/>
              <a:miter lim="800000"/>
              <a:headEnd/>
              <a:tailEnd/>
            </a:ln>
          </p:spPr>
          <p:txBody>
            <a:bodyPr wrap="none" lIns="0" tIns="0" rIns="0" bIns="0" anchor="ctr">
              <a:spAutoFit/>
            </a:bodyPr>
            <a:lstStyle/>
            <a:p>
              <a:pPr algn="ctr"/>
              <a:r>
                <a:rPr lang="en-US" sz="1400" b="1">
                  <a:solidFill>
                    <a:schemeClr val="bg1"/>
                  </a:solidFill>
                  <a:cs typeface="Arial" pitchFamily="34" charset="0"/>
                </a:rPr>
                <a:t>44.4%</a:t>
              </a:r>
            </a:p>
          </p:txBody>
        </p:sp>
        <p:sp>
          <p:nvSpPr>
            <p:cNvPr id="24636" name="Text Box 68"/>
            <p:cNvSpPr txBox="1">
              <a:spLocks noChangeArrowheads="1"/>
            </p:cNvSpPr>
            <p:nvPr/>
          </p:nvSpPr>
          <p:spPr bwMode="auto">
            <a:xfrm>
              <a:off x="4883" y="3225"/>
              <a:ext cx="255" cy="134"/>
            </a:xfrm>
            <a:prstGeom prst="rect">
              <a:avLst/>
            </a:prstGeom>
            <a:noFill/>
            <a:ln w="9525" algn="ctr">
              <a:noFill/>
              <a:miter lim="800000"/>
              <a:headEnd/>
              <a:tailEnd/>
            </a:ln>
          </p:spPr>
          <p:txBody>
            <a:bodyPr wrap="none" lIns="0" tIns="0" rIns="0" bIns="0" anchor="ctr">
              <a:spAutoFit/>
            </a:bodyPr>
            <a:lstStyle/>
            <a:p>
              <a:pPr algn="ctr"/>
              <a:r>
                <a:rPr lang="en-US" sz="1400" b="1" dirty="0">
                  <a:solidFill>
                    <a:schemeClr val="bg1"/>
                  </a:solidFill>
                  <a:cs typeface="Arial" pitchFamily="34" charset="0"/>
                </a:rPr>
                <a:t>5.4%</a:t>
              </a:r>
            </a:p>
          </p:txBody>
        </p:sp>
        <p:sp>
          <p:nvSpPr>
            <p:cNvPr id="24637" name="Rectangle 69"/>
            <p:cNvSpPr>
              <a:spLocks noChangeArrowheads="1"/>
            </p:cNvSpPr>
            <p:nvPr/>
          </p:nvSpPr>
          <p:spPr bwMode="auto">
            <a:xfrm>
              <a:off x="3415" y="1887"/>
              <a:ext cx="321" cy="1641"/>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24638" name="Rectangle 70"/>
            <p:cNvSpPr>
              <a:spLocks noChangeArrowheads="1"/>
            </p:cNvSpPr>
            <p:nvPr/>
          </p:nvSpPr>
          <p:spPr bwMode="auto">
            <a:xfrm>
              <a:off x="4366" y="2535"/>
              <a:ext cx="321" cy="996"/>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24639" name="Rectangle 71"/>
            <p:cNvSpPr>
              <a:spLocks noChangeArrowheads="1"/>
            </p:cNvSpPr>
            <p:nvPr/>
          </p:nvSpPr>
          <p:spPr bwMode="auto">
            <a:xfrm>
              <a:off x="4851" y="3411"/>
              <a:ext cx="321" cy="120"/>
            </a:xfrm>
            <a:prstGeom prst="rect">
              <a:avLst/>
            </a:prstGeom>
            <a:solidFill>
              <a:srgbClr val="990000"/>
            </a:solidFill>
            <a:ln w="9525" algn="ctr">
              <a:solidFill>
                <a:schemeClr val="bg1"/>
              </a:solidFill>
              <a:miter lim="800000"/>
              <a:headEnd/>
              <a:tailEnd/>
            </a:ln>
          </p:spPr>
          <p:txBody>
            <a:bodyPr wrap="none" anchor="ctr"/>
            <a:lstStyle/>
            <a:p>
              <a:endParaRPr lang="en-US">
                <a:cs typeface="Arial" pitchFamily="34" charset="0"/>
              </a:endParaRPr>
            </a:p>
          </p:txBody>
        </p:sp>
        <p:sp>
          <p:nvSpPr>
            <p:cNvPr id="24640" name="Rectangle 72"/>
            <p:cNvSpPr>
              <a:spLocks noChangeArrowheads="1"/>
            </p:cNvSpPr>
            <p:nvPr/>
          </p:nvSpPr>
          <p:spPr bwMode="auto">
            <a:xfrm>
              <a:off x="3733" y="3356"/>
              <a:ext cx="321" cy="165"/>
            </a:xfrm>
            <a:prstGeom prst="rect">
              <a:avLst/>
            </a:prstGeom>
            <a:solidFill>
              <a:srgbClr val="990000"/>
            </a:solidFill>
            <a:ln w="9525" algn="ctr">
              <a:solidFill>
                <a:schemeClr val="bg1"/>
              </a:solidFill>
              <a:miter lim="800000"/>
              <a:headEnd/>
              <a:tailEnd/>
            </a:ln>
          </p:spPr>
          <p:txBody>
            <a:bodyPr wrap="none" anchor="ctr"/>
            <a:lstStyle/>
            <a:p>
              <a:endParaRPr lang="en-US">
                <a:cs typeface="Arial" pitchFamily="34" charset="0"/>
              </a:endParaRPr>
            </a:p>
          </p:txBody>
        </p:sp>
        <p:grpSp>
          <p:nvGrpSpPr>
            <p:cNvPr id="3" name="Group 73"/>
            <p:cNvGrpSpPr>
              <a:grpSpLocks/>
            </p:cNvGrpSpPr>
            <p:nvPr/>
          </p:nvGrpSpPr>
          <p:grpSpPr bwMode="auto">
            <a:xfrm>
              <a:off x="5320" y="1379"/>
              <a:ext cx="948" cy="467"/>
              <a:chOff x="5368" y="1355"/>
              <a:chExt cx="948" cy="467"/>
            </a:xfrm>
          </p:grpSpPr>
          <p:sp>
            <p:nvSpPr>
              <p:cNvPr id="24644" name="Text Box 74"/>
              <p:cNvSpPr txBox="1">
                <a:spLocks noChangeArrowheads="1"/>
              </p:cNvSpPr>
              <p:nvPr/>
            </p:nvSpPr>
            <p:spPr bwMode="auto">
              <a:xfrm>
                <a:off x="5514" y="1659"/>
                <a:ext cx="461" cy="163"/>
              </a:xfrm>
              <a:prstGeom prst="rect">
                <a:avLst/>
              </a:prstGeom>
              <a:noFill/>
              <a:ln w="9525" algn="ctr">
                <a:noFill/>
                <a:miter lim="800000"/>
                <a:headEnd/>
                <a:tailEnd/>
              </a:ln>
            </p:spPr>
            <p:txBody>
              <a:bodyPr wrap="none" lIns="0" tIns="0" rIns="0" bIns="0" anchor="ctr">
                <a:spAutoFit/>
              </a:bodyPr>
              <a:lstStyle/>
              <a:p>
                <a:r>
                  <a:rPr lang="en-US" sz="1400" b="1" dirty="0">
                    <a:solidFill>
                      <a:schemeClr val="bg1"/>
                    </a:solidFill>
                    <a:cs typeface="Arial" pitchFamily="34" charset="0"/>
                  </a:rPr>
                  <a:t>p</a:t>
                </a:r>
                <a:r>
                  <a:rPr lang="en-US" sz="1400" b="1" dirty="0" smtClean="0">
                    <a:solidFill>
                      <a:schemeClr val="bg1"/>
                    </a:solidFill>
                    <a:cs typeface="Arial" pitchFamily="34" charset="0"/>
                  </a:rPr>
                  <a:t>&lt;.</a:t>
                </a:r>
                <a:r>
                  <a:rPr lang="en-US" sz="1400" b="1" dirty="0">
                    <a:solidFill>
                      <a:schemeClr val="bg1"/>
                    </a:solidFill>
                    <a:cs typeface="Arial" pitchFamily="34" charset="0"/>
                  </a:rPr>
                  <a:t>001</a:t>
                </a:r>
              </a:p>
            </p:txBody>
          </p:sp>
          <p:sp>
            <p:nvSpPr>
              <p:cNvPr id="24645" name="Rectangle 75"/>
              <p:cNvSpPr>
                <a:spLocks noChangeArrowheads="1"/>
              </p:cNvSpPr>
              <p:nvPr/>
            </p:nvSpPr>
            <p:spPr bwMode="auto">
              <a:xfrm>
                <a:off x="5369" y="1377"/>
                <a:ext cx="103" cy="98"/>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24646" name="Rectangle 76"/>
              <p:cNvSpPr>
                <a:spLocks noChangeArrowheads="1"/>
              </p:cNvSpPr>
              <p:nvPr/>
            </p:nvSpPr>
            <p:spPr bwMode="auto">
              <a:xfrm>
                <a:off x="5368" y="1512"/>
                <a:ext cx="103" cy="98"/>
              </a:xfrm>
              <a:prstGeom prst="rect">
                <a:avLst/>
              </a:prstGeom>
              <a:solidFill>
                <a:srgbClr val="990000"/>
              </a:solidFill>
              <a:ln w="9525" algn="ctr">
                <a:solidFill>
                  <a:schemeClr val="bg1"/>
                </a:solidFill>
                <a:miter lim="800000"/>
                <a:headEnd/>
                <a:tailEnd/>
              </a:ln>
            </p:spPr>
            <p:txBody>
              <a:bodyPr wrap="none" anchor="ctr"/>
              <a:lstStyle/>
              <a:p>
                <a:endParaRPr lang="en-US">
                  <a:cs typeface="Arial" pitchFamily="34" charset="0"/>
                </a:endParaRPr>
              </a:p>
            </p:txBody>
          </p:sp>
          <p:sp>
            <p:nvSpPr>
              <p:cNvPr id="24647" name="Text Box 77"/>
              <p:cNvSpPr txBox="1">
                <a:spLocks noChangeArrowheads="1"/>
              </p:cNvSpPr>
              <p:nvPr/>
            </p:nvSpPr>
            <p:spPr bwMode="auto">
              <a:xfrm>
                <a:off x="5515" y="1355"/>
                <a:ext cx="344" cy="136"/>
              </a:xfrm>
              <a:prstGeom prst="rect">
                <a:avLst/>
              </a:prstGeom>
              <a:noFill/>
              <a:ln w="9525" algn="ctr">
                <a:noFill/>
                <a:miter lim="800000"/>
                <a:headEnd/>
                <a:tailEnd/>
              </a:ln>
            </p:spPr>
            <p:txBody>
              <a:bodyPr wrap="none" lIns="0" tIns="0" rIns="0" bIns="0" anchor="ctr">
                <a:spAutoFit/>
              </a:bodyPr>
              <a:lstStyle/>
              <a:p>
                <a:r>
                  <a:rPr lang="en-US" sz="1400" b="1" dirty="0">
                    <a:solidFill>
                      <a:schemeClr val="bg1"/>
                    </a:solidFill>
                    <a:cs typeface="Arial" pitchFamily="34" charset="0"/>
                  </a:rPr>
                  <a:t>Obese</a:t>
                </a:r>
              </a:p>
            </p:txBody>
          </p:sp>
          <p:sp>
            <p:nvSpPr>
              <p:cNvPr id="24648" name="Text Box 78"/>
              <p:cNvSpPr txBox="1">
                <a:spLocks noChangeArrowheads="1"/>
              </p:cNvSpPr>
              <p:nvPr/>
            </p:nvSpPr>
            <p:spPr bwMode="auto">
              <a:xfrm>
                <a:off x="5502" y="1502"/>
                <a:ext cx="814" cy="136"/>
              </a:xfrm>
              <a:prstGeom prst="rect">
                <a:avLst/>
              </a:prstGeom>
              <a:noFill/>
              <a:ln w="9525" algn="ctr">
                <a:noFill/>
                <a:miter lim="800000"/>
                <a:headEnd/>
                <a:tailEnd/>
              </a:ln>
            </p:spPr>
            <p:txBody>
              <a:bodyPr wrap="none" lIns="0" tIns="0" rIns="0" bIns="0" anchor="ctr">
                <a:spAutoFit/>
              </a:bodyPr>
              <a:lstStyle/>
              <a:p>
                <a:r>
                  <a:rPr lang="en-US" sz="1400" b="1" dirty="0" err="1">
                    <a:solidFill>
                      <a:schemeClr val="bg1"/>
                    </a:solidFill>
                    <a:cs typeface="Arial" pitchFamily="34" charset="0"/>
                  </a:rPr>
                  <a:t>Nonoverweight</a:t>
                </a:r>
                <a:endParaRPr lang="en-US" sz="1400" b="1" dirty="0">
                  <a:solidFill>
                    <a:schemeClr val="bg1"/>
                  </a:solidFill>
                  <a:cs typeface="Arial" pitchFamily="34" charset="0"/>
                </a:endParaRPr>
              </a:p>
            </p:txBody>
          </p:sp>
        </p:grpSp>
        <p:sp>
          <p:nvSpPr>
            <p:cNvPr id="24642" name="Line 79"/>
            <p:cNvSpPr>
              <a:spLocks noChangeShapeType="1"/>
            </p:cNvSpPr>
            <p:nvPr/>
          </p:nvSpPr>
          <p:spPr bwMode="auto">
            <a:xfrm>
              <a:off x="3211" y="3528"/>
              <a:ext cx="1951" cy="0"/>
            </a:xfrm>
            <a:prstGeom prst="line">
              <a:avLst/>
            </a:prstGeom>
            <a:noFill/>
            <a:ln w="9525">
              <a:solidFill>
                <a:schemeClr val="bg1"/>
              </a:solidFill>
              <a:round/>
              <a:headEnd/>
              <a:tailEnd/>
            </a:ln>
          </p:spPr>
          <p:txBody>
            <a:bodyPr anchor="ctr"/>
            <a:lstStyle/>
            <a:p>
              <a:endParaRPr lang="en-US"/>
            </a:p>
          </p:txBody>
        </p:sp>
        <p:sp>
          <p:nvSpPr>
            <p:cNvPr id="24643" name="Text Box 64"/>
            <p:cNvSpPr txBox="1">
              <a:spLocks noChangeArrowheads="1"/>
            </p:cNvSpPr>
            <p:nvPr/>
          </p:nvSpPr>
          <p:spPr bwMode="auto">
            <a:xfrm rot="16200000">
              <a:off x="1874" y="2339"/>
              <a:ext cx="2022" cy="136"/>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cs typeface="Arial" pitchFamily="34" charset="0"/>
                </a:rPr>
                <a:t>% of Individuals with ≥2 Risk Factors*</a:t>
              </a:r>
            </a:p>
          </p:txBody>
        </p:sp>
      </p:grpSp>
      <p:sp>
        <p:nvSpPr>
          <p:cNvPr id="37" name="TextBox 36"/>
          <p:cNvSpPr txBox="1"/>
          <p:nvPr/>
        </p:nvSpPr>
        <p:spPr>
          <a:xfrm>
            <a:off x="4252837" y="6481536"/>
            <a:ext cx="4953000" cy="307777"/>
          </a:xfrm>
          <a:prstGeom prst="rect">
            <a:avLst/>
          </a:prstGeom>
          <a:noFill/>
        </p:spPr>
        <p:txBody>
          <a:bodyPr wrap="square" rtlCol="0">
            <a:spAutoFit/>
          </a:bodyPr>
          <a:lstStyle/>
          <a:p>
            <a:r>
              <a:rPr lang="en-US" sz="1400" dirty="0" smtClean="0">
                <a:solidFill>
                  <a:schemeClr val="bg1"/>
                </a:solidFill>
                <a:latin typeface="Arial Narrow" pitchFamily="34" charset="0"/>
                <a:ea typeface="Times New Roman" pitchFamily="18" charset="0"/>
                <a:cs typeface="Arial" pitchFamily="34" charset="0"/>
              </a:rPr>
              <a:t>Denney-Wilson et al. </a:t>
            </a:r>
            <a:r>
              <a:rPr lang="en-US" sz="1400" i="1" dirty="0" smtClean="0">
                <a:solidFill>
                  <a:schemeClr val="bg1"/>
                </a:solidFill>
                <a:latin typeface="Arial Narrow" pitchFamily="34" charset="0"/>
                <a:ea typeface="Times New Roman" pitchFamily="18" charset="0"/>
                <a:cs typeface="Arial" pitchFamily="34" charset="0"/>
              </a:rPr>
              <a:t>Arch </a:t>
            </a:r>
            <a:r>
              <a:rPr lang="en-US" sz="1400" i="1" dirty="0" err="1" smtClean="0">
                <a:solidFill>
                  <a:schemeClr val="bg1"/>
                </a:solidFill>
                <a:latin typeface="Arial Narrow" pitchFamily="34" charset="0"/>
                <a:ea typeface="Times New Roman" pitchFamily="18" charset="0"/>
                <a:cs typeface="Arial" pitchFamily="34" charset="0"/>
              </a:rPr>
              <a:t>Pediatr</a:t>
            </a:r>
            <a:r>
              <a:rPr lang="en-US" sz="1400" i="1" dirty="0" smtClean="0">
                <a:solidFill>
                  <a:schemeClr val="bg1"/>
                </a:solidFill>
                <a:latin typeface="Arial Narrow" pitchFamily="34" charset="0"/>
                <a:ea typeface="Times New Roman" pitchFamily="18" charset="0"/>
                <a:cs typeface="Arial" pitchFamily="34" charset="0"/>
              </a:rPr>
              <a:t> </a:t>
            </a:r>
            <a:r>
              <a:rPr lang="en-US" sz="1400" i="1" dirty="0" err="1" smtClean="0">
                <a:solidFill>
                  <a:schemeClr val="bg1"/>
                </a:solidFill>
                <a:latin typeface="Arial Narrow" pitchFamily="34" charset="0"/>
                <a:ea typeface="Times New Roman" pitchFamily="18" charset="0"/>
                <a:cs typeface="Arial" pitchFamily="34" charset="0"/>
              </a:rPr>
              <a:t>Adolesc</a:t>
            </a:r>
            <a:r>
              <a:rPr lang="en-US" sz="1400" i="1" dirty="0" smtClean="0">
                <a:solidFill>
                  <a:schemeClr val="bg1"/>
                </a:solidFill>
                <a:latin typeface="Arial Narrow" pitchFamily="34" charset="0"/>
                <a:ea typeface="Times New Roman" pitchFamily="18" charset="0"/>
                <a:cs typeface="Arial" pitchFamily="34" charset="0"/>
              </a:rPr>
              <a:t> Med</a:t>
            </a:r>
            <a:r>
              <a:rPr lang="en-US" sz="1400" dirty="0" smtClean="0">
                <a:solidFill>
                  <a:schemeClr val="bg1"/>
                </a:solidFill>
                <a:latin typeface="Arial Narrow" pitchFamily="34" charset="0"/>
                <a:ea typeface="Times New Roman" pitchFamily="18" charset="0"/>
                <a:cs typeface="Arial" pitchFamily="34" charset="0"/>
              </a:rPr>
              <a:t> 2008;162(6):566-573.</a:t>
            </a:r>
            <a:endParaRPr lang="en-US" sz="1400" dirty="0">
              <a:solidFill>
                <a:schemeClr val="bg1"/>
              </a:solidFill>
              <a:latin typeface="Arial Narrow" pitchFamily="34" charset="0"/>
            </a:endParaRPr>
          </a:p>
        </p:txBody>
      </p:sp>
      <p:sp>
        <p:nvSpPr>
          <p:cNvPr id="38" name="Rectangle 37"/>
          <p:cNvSpPr/>
          <p:nvPr/>
        </p:nvSpPr>
        <p:spPr>
          <a:xfrm>
            <a:off x="475488" y="5791200"/>
            <a:ext cx="7144512" cy="661720"/>
          </a:xfrm>
          <a:prstGeom prst="rect">
            <a:avLst/>
          </a:prstGeom>
        </p:spPr>
        <p:txBody>
          <a:bodyPr wrap="square">
            <a:spAutoFit/>
          </a:bodyPr>
          <a:lstStyle/>
          <a:p>
            <a:pPr marL="174625" lvl="0" indent="-174625">
              <a:buClr>
                <a:srgbClr val="FFCC00"/>
              </a:buClr>
              <a:buSzPct val="100000"/>
              <a:buFont typeface="Arial" pitchFamily="34" charset="0"/>
              <a:buChar char="•"/>
              <a:tabLst>
                <a:tab pos="914400" algn="l"/>
                <a:tab pos="1371600" algn="l"/>
              </a:tabLst>
            </a:pPr>
            <a:r>
              <a:rPr lang="en-US" sz="1400" dirty="0" smtClean="0">
                <a:solidFill>
                  <a:schemeClr val="bg1"/>
                </a:solidFill>
                <a:cs typeface="Arial" pitchFamily="34" charset="0"/>
              </a:rPr>
              <a:t>*Includes risk factors for heart disease, type 2 diabetes, and fatty liver disease</a:t>
            </a:r>
          </a:p>
          <a:p>
            <a:pPr marL="174625" lvl="0" indent="-174625">
              <a:buClr>
                <a:srgbClr val="FFCC00"/>
              </a:buClr>
              <a:buSzPct val="100000"/>
              <a:buFont typeface="Arial" pitchFamily="34" charset="0"/>
              <a:buChar char="•"/>
              <a:tabLst>
                <a:tab pos="914400" algn="l"/>
                <a:tab pos="1371600" algn="l"/>
              </a:tabLst>
            </a:pPr>
            <a:r>
              <a:rPr lang="en-US" sz="1400" dirty="0" smtClean="0">
                <a:solidFill>
                  <a:schemeClr val="bg1"/>
                </a:solidFill>
                <a:cs typeface="Arial" pitchFamily="34" charset="0"/>
              </a:rPr>
              <a:t>HDL=high density lipoprotein; LDL=low density lipoprotein</a:t>
            </a:r>
          </a:p>
          <a:p>
            <a:pPr lvl="0">
              <a:buClr>
                <a:srgbClr val="FFCC00"/>
              </a:buClr>
              <a:buSzPct val="100000"/>
              <a:buFont typeface="Arial" pitchFamily="34" charset="0"/>
              <a:buChar char="•"/>
              <a:tabLst>
                <a:tab pos="914400" algn="l"/>
                <a:tab pos="1371600" algn="l"/>
              </a:tabLst>
            </a:pPr>
            <a:endParaRPr lang="en-US" sz="900" dirty="0">
              <a:solidFill>
                <a:srgbClr val="FFFF00"/>
              </a:solidFill>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ctrTitle"/>
          </p:nvPr>
        </p:nvSpPr>
        <p:spPr>
          <a:xfrm>
            <a:off x="685800" y="1673225"/>
            <a:ext cx="7772400" cy="1470025"/>
          </a:xfrm>
        </p:spPr>
        <p:txBody>
          <a:bodyPr>
            <a:noAutofit/>
          </a:bodyPr>
          <a:lstStyle/>
          <a:p>
            <a:pPr algn="ctr"/>
            <a:r>
              <a:rPr lang="en-US" sz="6600" dirty="0" smtClean="0"/>
              <a:t>Diabetes &amp;</a:t>
            </a:r>
            <a:br>
              <a:rPr lang="en-US" sz="6600" dirty="0" smtClean="0"/>
            </a:br>
            <a:r>
              <a:rPr lang="en-US" sz="6600" dirty="0" err="1" smtClean="0"/>
              <a:t>Macrovascular</a:t>
            </a:r>
            <a:r>
              <a:rPr lang="en-US" sz="6600" dirty="0" smtClean="0"/>
              <a:t> </a:t>
            </a:r>
            <a:r>
              <a:rPr lang="en-US" sz="6600" dirty="0"/>
              <a:t>Complications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9"/>
          <p:cNvSpPr txBox="1">
            <a:spLocks noChangeArrowheads="1"/>
          </p:cNvSpPr>
          <p:nvPr/>
        </p:nvSpPr>
        <p:spPr bwMode="auto">
          <a:xfrm>
            <a:off x="457200" y="155448"/>
            <a:ext cx="7454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Chronic Complications of Type 2 Diabetes at Diagnosis</a:t>
            </a:r>
          </a:p>
        </p:txBody>
      </p:sp>
      <p:graphicFrame>
        <p:nvGraphicFramePr>
          <p:cNvPr id="20" name="Group 41"/>
          <p:cNvGraphicFramePr>
            <a:graphicFrameLocks noGrp="1"/>
          </p:cNvGraphicFramePr>
          <p:nvPr/>
        </p:nvGraphicFramePr>
        <p:xfrm>
          <a:off x="4953000" y="2590800"/>
          <a:ext cx="3994150" cy="2286000"/>
        </p:xfrm>
        <a:graphic>
          <a:graphicData uri="http://schemas.openxmlformats.org/drawingml/2006/table">
            <a:tbl>
              <a:tblPr/>
              <a:tblGrid>
                <a:gridCol w="3088893"/>
                <a:gridCol w="905257"/>
              </a:tblGrid>
              <a:tr h="553695">
                <a:tc gridSpan="2">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alpha val="70000"/>
                            </a:schemeClr>
                          </a:solidFill>
                          <a:effectLst/>
                          <a:latin typeface="Arial" pitchFamily="34" charset="0"/>
                        </a:rPr>
                        <a:t>Microvascular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1732305">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alpha val="70000"/>
                            </a:schemeClr>
                          </a:solidFill>
                          <a:effectLst/>
                          <a:latin typeface="Arial" pitchFamily="34" charset="0"/>
                        </a:rPr>
                        <a:t>Retinopathy</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alpha val="70000"/>
                            </a:schemeClr>
                          </a:solidFill>
                          <a:effectLst/>
                          <a:latin typeface="Arial" pitchFamily="34" charset="0"/>
                        </a:rPr>
                        <a:t>Impaired reflexes (2 or more)</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alpha val="70000"/>
                            </a:schemeClr>
                          </a:solidFill>
                          <a:effectLst/>
                          <a:latin typeface="Arial" pitchFamily="34" charset="0"/>
                        </a:rPr>
                        <a:t>Abnormal vibration threshold</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alpha val="70000"/>
                            </a:schemeClr>
                          </a:solidFill>
                          <a:effectLst/>
                          <a:latin typeface="Arial" pitchFamily="34" charset="0"/>
                        </a:rPr>
                        <a:t>Plasma </a:t>
                      </a:r>
                      <a:r>
                        <a:rPr kumimoji="0" lang="en-US" sz="1600" b="0" i="0" u="none" strike="noStrike" cap="none" normalizeH="0" baseline="0" dirty="0" err="1" smtClean="0">
                          <a:ln>
                            <a:noFill/>
                          </a:ln>
                          <a:solidFill>
                            <a:schemeClr val="bg1">
                              <a:alpha val="70000"/>
                            </a:schemeClr>
                          </a:solidFill>
                          <a:effectLst/>
                          <a:latin typeface="Arial" pitchFamily="34" charset="0"/>
                        </a:rPr>
                        <a:t>creatinine</a:t>
                      </a:r>
                      <a:r>
                        <a:rPr kumimoji="0" lang="en-US" sz="1600" b="0" i="0" u="none" strike="noStrike" cap="none" normalizeH="0" baseline="0" dirty="0" smtClean="0">
                          <a:ln>
                            <a:noFill/>
                          </a:ln>
                          <a:solidFill>
                            <a:schemeClr val="bg1">
                              <a:alpha val="70000"/>
                            </a:schemeClr>
                          </a:solidFill>
                          <a:effectLst/>
                          <a:latin typeface="Arial" pitchFamily="34" charset="0"/>
                        </a:rPr>
                        <a:t> &gt;120 µmol/l</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alpha val="70000"/>
                            </a:schemeClr>
                          </a:solidFill>
                          <a:effectLst/>
                          <a:latin typeface="Arial" pitchFamily="34" charset="0"/>
                        </a:rPr>
                        <a:t>Erectile dysfunction</a:t>
                      </a:r>
                    </a:p>
                  </a:txBody>
                  <a:tcPr horzOverflow="overflow">
                    <a:lnL w="12700" cap="flat" cmpd="sng" algn="ctr">
                      <a:no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alpha val="70000"/>
                            </a:schemeClr>
                          </a:solidFill>
                          <a:effectLst/>
                          <a:latin typeface="Arial" pitchFamily="34" charset="0"/>
                        </a:rPr>
                        <a:t>21%</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alpha val="70000"/>
                            </a:schemeClr>
                          </a:solidFill>
                          <a:effectLst/>
                          <a:latin typeface="Arial" pitchFamily="34" charset="0"/>
                        </a:rPr>
                        <a:t>5%</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alpha val="70000"/>
                            </a:schemeClr>
                          </a:solidFill>
                          <a:effectLst/>
                          <a:latin typeface="Arial" pitchFamily="34" charset="0"/>
                        </a:rPr>
                        <a:t>7%</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alpha val="70000"/>
                            </a:schemeClr>
                          </a:solidFill>
                          <a:effectLst/>
                          <a:latin typeface="Arial" pitchFamily="34" charset="0"/>
                        </a:rPr>
                        <a:t>3%</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alpha val="70000"/>
                            </a:schemeClr>
                          </a:solidFill>
                          <a:effectLst/>
                          <a:latin typeface="Arial" pitchFamily="34" charset="0"/>
                        </a:rPr>
                        <a:t>20%</a:t>
                      </a:r>
                    </a:p>
                  </a:txBody>
                  <a:tcPr horzOverflow="overflow">
                    <a:lnL>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21" name="Group 26"/>
          <p:cNvGraphicFramePr>
            <a:graphicFrameLocks noGrp="1"/>
          </p:cNvGraphicFramePr>
          <p:nvPr/>
        </p:nvGraphicFramePr>
        <p:xfrm>
          <a:off x="609600" y="2590800"/>
          <a:ext cx="3810000" cy="2590800"/>
        </p:xfrm>
        <a:graphic>
          <a:graphicData uri="http://schemas.openxmlformats.org/drawingml/2006/table">
            <a:tbl>
              <a:tblPr/>
              <a:tblGrid>
                <a:gridCol w="2971800"/>
                <a:gridCol w="838200"/>
              </a:tblGrid>
              <a:tr h="519742">
                <a:tc gridSpan="2">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rPr>
                        <a:t>Macrovascular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2071058">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solidFill>
                          <a:effectLst/>
                          <a:latin typeface="Arial" pitchFamily="34" charset="0"/>
                        </a:rPr>
                        <a:t>Abnormal ECG</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solidFill>
                          <a:effectLst/>
                          <a:latin typeface="Arial" pitchFamily="34" charset="0"/>
                        </a:rPr>
                        <a:t>Myocardial infarction</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solidFill>
                          <a:effectLst/>
                          <a:latin typeface="Arial" pitchFamily="34" charset="0"/>
                        </a:rPr>
                        <a:t>Stroke or TIA</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solidFill>
                          <a:effectLst/>
                          <a:latin typeface="Arial" pitchFamily="34" charset="0"/>
                        </a:rPr>
                        <a:t>Intermittent </a:t>
                      </a:r>
                      <a:r>
                        <a:rPr kumimoji="0" lang="en-US" sz="1600" b="0" i="0" u="none" strike="noStrike" cap="none" normalizeH="0" baseline="0" dirty="0" err="1" smtClean="0">
                          <a:ln>
                            <a:noFill/>
                          </a:ln>
                          <a:solidFill>
                            <a:schemeClr val="bg1"/>
                          </a:solidFill>
                          <a:effectLst/>
                          <a:latin typeface="Arial" pitchFamily="34" charset="0"/>
                        </a:rPr>
                        <a:t>claudication</a:t>
                      </a:r>
                      <a:endParaRPr kumimoji="0" lang="en-US" sz="1600" b="0" i="0" u="none" strike="noStrike" cap="none" normalizeH="0" baseline="0" dirty="0" smtClean="0">
                        <a:ln>
                          <a:noFill/>
                        </a:ln>
                        <a:solidFill>
                          <a:schemeClr val="bg1"/>
                        </a:solidFill>
                        <a:effectLst/>
                        <a:latin typeface="Arial" pitchFamily="34" charset="0"/>
                      </a:endParaRP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b="0" i="0" u="none" strike="noStrike" cap="none" normalizeH="0" baseline="0" dirty="0" smtClean="0">
                          <a:ln>
                            <a:noFill/>
                          </a:ln>
                          <a:solidFill>
                            <a:schemeClr val="bg1"/>
                          </a:solidFill>
                          <a:effectLst/>
                          <a:latin typeface="Arial" pitchFamily="34" charset="0"/>
                        </a:rPr>
                        <a:t>Absent foot pulses</a:t>
                      </a:r>
                    </a:p>
                    <a:p>
                      <a:pPr marL="0" marR="0" lvl="0" indent="0" algn="l" defTabSz="914400" rtl="0" eaLnBrk="1" fontAlgn="base" latinLnBrk="0" hangingPunct="1">
                        <a:lnSpc>
                          <a:spcPts val="2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bg1"/>
                          </a:solidFill>
                          <a:effectLst/>
                          <a:latin typeface="Arial" pitchFamily="34" charset="0"/>
                        </a:rPr>
                        <a:t>Ischaemic skin changes to feet</a:t>
                      </a:r>
                    </a:p>
                  </a:txBody>
                  <a:tcPr horzOverflow="overflow">
                    <a:lnL w="12700" cap="flat" cmpd="sng" algn="ctr">
                      <a:no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rPr>
                        <a:t>18%</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rPr>
                        <a:t>1%</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rPr>
                        <a:t>1%</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rPr>
                        <a:t>3%</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rPr>
                        <a:t>13%</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rPr>
                        <a:t>6%</a:t>
                      </a:r>
                    </a:p>
                  </a:txBody>
                  <a:tcPr horzOverflow="overflow">
                    <a:lnL>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2" name="TextBox 21"/>
          <p:cNvSpPr txBox="1"/>
          <p:nvPr/>
        </p:nvSpPr>
        <p:spPr>
          <a:xfrm>
            <a:off x="4301998" y="6443436"/>
            <a:ext cx="4645152" cy="307777"/>
          </a:xfrm>
          <a:prstGeom prst="rect">
            <a:avLst/>
          </a:prstGeom>
          <a:noFill/>
        </p:spPr>
        <p:txBody>
          <a:bodyPr wrap="square" rtlCol="0">
            <a:spAutoFit/>
          </a:bodyPr>
          <a:lstStyle/>
          <a:p>
            <a:pPr marL="0" marR="0" lvl="0" indent="0" algn="r" defTabSz="914400" eaLnBrk="1" fontAlgn="auto" latinLnBrk="0" hangingPunct="1">
              <a:lnSpc>
                <a:spcPct val="100000"/>
              </a:lnSpc>
              <a:spcBef>
                <a:spcPct val="30000"/>
              </a:spcBef>
              <a:spcAft>
                <a:spcPts val="0"/>
              </a:spcAft>
              <a:buClr>
                <a:srgbClr val="3F3F3F"/>
              </a:buClr>
              <a:buSzPct val="100000"/>
              <a:buFontTx/>
              <a:buNone/>
              <a:tabLst/>
              <a:defRPr/>
            </a:pPr>
            <a:r>
              <a:rPr lang="en-US" sz="1400" kern="0" dirty="0" smtClean="0">
                <a:solidFill>
                  <a:schemeClr val="bg1"/>
                </a:solidFill>
                <a:latin typeface="Arial Narrow" pitchFamily="34" charset="0"/>
                <a:cs typeface="Times New Roman" pitchFamily="18" charset="0"/>
              </a:rPr>
              <a:t>UKPDS 6. </a:t>
            </a:r>
            <a:r>
              <a:rPr lang="en-US" sz="1400" i="1" kern="0" dirty="0" smtClean="0">
                <a:solidFill>
                  <a:schemeClr val="bg1"/>
                </a:solidFill>
                <a:latin typeface="Arial Narrow" pitchFamily="34" charset="0"/>
                <a:cs typeface="Times New Roman" pitchFamily="18" charset="0"/>
              </a:rPr>
              <a:t>Diabetes Res</a:t>
            </a:r>
            <a:r>
              <a:rPr lang="en-US" sz="1400" kern="0" dirty="0" smtClean="0">
                <a:solidFill>
                  <a:schemeClr val="bg1"/>
                </a:solidFill>
                <a:latin typeface="Arial Narrow" pitchFamily="34" charset="0"/>
                <a:cs typeface="Times New Roman" pitchFamily="18" charset="0"/>
              </a:rPr>
              <a:t> 1990;13(1):1-11.</a:t>
            </a:r>
            <a:r>
              <a:rPr lang="en-US" sz="1400" kern="0" dirty="0" smtClean="0">
                <a:solidFill>
                  <a:schemeClr val="bg1"/>
                </a:solidFill>
                <a:latin typeface="Arial Narrow" pitchFamily="34" charset="0"/>
              </a:rPr>
              <a:t> </a:t>
            </a:r>
            <a:endParaRPr lang="en-US" sz="1400" kern="0" dirty="0">
              <a:solidFill>
                <a:schemeClr val="bg1"/>
              </a:solidFill>
              <a:latin typeface="Arial Narrow" pitchFamily="34" charset="0"/>
            </a:endParaRPr>
          </a:p>
        </p:txBody>
      </p:sp>
      <p:sp>
        <p:nvSpPr>
          <p:cNvPr id="9" name="Rectangle 3"/>
          <p:cNvSpPr txBox="1">
            <a:spLocks noChangeAspect="1" noChangeArrowheads="1"/>
          </p:cNvSpPr>
          <p:nvPr/>
        </p:nvSpPr>
        <p:spPr bwMode="auto">
          <a:xfrm>
            <a:off x="457200" y="1524000"/>
            <a:ext cx="8382000" cy="533400"/>
          </a:xfrm>
          <a:prstGeom prst="rect">
            <a:avLst/>
          </a:prstGeom>
          <a:noFill/>
          <a:ln w="9525">
            <a:noFill/>
            <a:miter lim="800000"/>
            <a:headEnd/>
            <a:tailEnd/>
          </a:ln>
        </p:spPr>
        <p:txBody>
          <a:bodyPr/>
          <a:lstStyle/>
          <a:p>
            <a:pPr marL="173038" indent="-173038" eaLnBrk="1" hangingPunct="1">
              <a:buClr>
                <a:srgbClr val="FFCC00"/>
              </a:buClr>
              <a:buFont typeface="Arial" pitchFamily="34" charset="0"/>
              <a:buChar char="♦"/>
            </a:pPr>
            <a:r>
              <a:rPr lang="en-US" dirty="0" smtClean="0">
                <a:solidFill>
                  <a:schemeClr val="bg1"/>
                </a:solidFill>
                <a:latin typeface="Arial" pitchFamily="34" charset="0"/>
              </a:rPr>
              <a:t>50% of patients newly presenting with type 2 diabetes already have 1 or more complications at diagnosis</a:t>
            </a:r>
          </a:p>
        </p:txBody>
      </p:sp>
      <p:sp>
        <p:nvSpPr>
          <p:cNvPr id="10" name="Text Box 7"/>
          <p:cNvSpPr txBox="1">
            <a:spLocks noChangeArrowheads="1"/>
          </p:cNvSpPr>
          <p:nvPr/>
        </p:nvSpPr>
        <p:spPr bwMode="auto">
          <a:xfrm>
            <a:off x="474663" y="5986463"/>
            <a:ext cx="8189912" cy="3048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400" dirty="0" smtClean="0">
                <a:solidFill>
                  <a:schemeClr val="bg1"/>
                </a:solidFill>
              </a:rPr>
              <a:t>ECG=electrocardiogram; TIA=transient </a:t>
            </a:r>
            <a:r>
              <a:rPr lang="en-US" sz="1400" dirty="0" err="1" smtClean="0">
                <a:solidFill>
                  <a:schemeClr val="bg1"/>
                </a:solidFill>
              </a:rPr>
              <a:t>ischaemic</a:t>
            </a:r>
            <a:r>
              <a:rPr lang="en-US" sz="1400" dirty="0" smtClean="0">
                <a:solidFill>
                  <a:schemeClr val="bg1"/>
                </a:solidFill>
              </a:rPr>
              <a:t> attack</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9" name="Rectangle 61"/>
          <p:cNvSpPr>
            <a:spLocks noGrp="1" noChangeArrowheads="1"/>
          </p:cNvSpPr>
          <p:nvPr>
            <p:ph type="title" idx="4294967295"/>
          </p:nvPr>
        </p:nvSpPr>
        <p:spPr>
          <a:xfrm>
            <a:off x="324722" y="317500"/>
            <a:ext cx="7479616" cy="1143000"/>
          </a:xfrm>
        </p:spPr>
        <p:txBody>
          <a:bodyPr/>
          <a:lstStyle/>
          <a:p>
            <a:r>
              <a:rPr lang="en-GB" sz="2200" dirty="0" smtClean="0">
                <a:ea typeface="Verdana" pitchFamily="34" charset="0"/>
                <a:cs typeface="Verdana" pitchFamily="34" charset="0"/>
              </a:rPr>
              <a:t>Risk of Fatal and Nonfatal Cardiovascular Disease in People With Components of “Metabolic Syndrome” or Existing CVD</a:t>
            </a:r>
          </a:p>
        </p:txBody>
      </p:sp>
      <p:sp>
        <p:nvSpPr>
          <p:cNvPr id="27684" name="Rectangle 45"/>
          <p:cNvSpPr>
            <a:spLocks noChangeArrowheads="1"/>
          </p:cNvSpPr>
          <p:nvPr/>
        </p:nvSpPr>
        <p:spPr bwMode="auto">
          <a:xfrm>
            <a:off x="8229600" y="1964400"/>
            <a:ext cx="550387" cy="215444"/>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None</a:t>
            </a:r>
            <a:endParaRPr lang="en-US" sz="1400" b="1" dirty="0">
              <a:solidFill>
                <a:schemeClr val="bg1"/>
              </a:solidFill>
            </a:endParaRPr>
          </a:p>
        </p:txBody>
      </p:sp>
      <p:sp>
        <p:nvSpPr>
          <p:cNvPr id="27685" name="Rectangle 46"/>
          <p:cNvSpPr>
            <a:spLocks noChangeArrowheads="1"/>
          </p:cNvSpPr>
          <p:nvPr/>
        </p:nvSpPr>
        <p:spPr bwMode="auto">
          <a:xfrm>
            <a:off x="8229600" y="2209800"/>
            <a:ext cx="550387" cy="219537"/>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1</a:t>
            </a:r>
            <a:endParaRPr lang="en-US" sz="1400" b="1" dirty="0">
              <a:solidFill>
                <a:schemeClr val="bg1"/>
              </a:solidFill>
            </a:endParaRPr>
          </a:p>
        </p:txBody>
      </p:sp>
      <p:sp>
        <p:nvSpPr>
          <p:cNvPr id="27687" name="Rectangle 48"/>
          <p:cNvSpPr>
            <a:spLocks noChangeArrowheads="1"/>
          </p:cNvSpPr>
          <p:nvPr/>
        </p:nvSpPr>
        <p:spPr bwMode="auto">
          <a:xfrm>
            <a:off x="8229600" y="2527756"/>
            <a:ext cx="474187" cy="215444"/>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2</a:t>
            </a:r>
            <a:endParaRPr lang="en-US" sz="1400" b="1" dirty="0">
              <a:solidFill>
                <a:schemeClr val="bg1"/>
              </a:solidFill>
            </a:endParaRPr>
          </a:p>
        </p:txBody>
      </p:sp>
      <p:sp>
        <p:nvSpPr>
          <p:cNvPr id="27701" name="Rectangle 64"/>
          <p:cNvSpPr>
            <a:spLocks noChangeArrowheads="1"/>
          </p:cNvSpPr>
          <p:nvPr/>
        </p:nvSpPr>
        <p:spPr bwMode="auto">
          <a:xfrm>
            <a:off x="8229600" y="2756356"/>
            <a:ext cx="914400" cy="215444"/>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ATP3</a:t>
            </a:r>
            <a:endParaRPr lang="en-US" sz="1400" b="1" dirty="0">
              <a:solidFill>
                <a:schemeClr val="bg1"/>
              </a:solidFill>
            </a:endParaRPr>
          </a:p>
        </p:txBody>
      </p:sp>
      <p:sp>
        <p:nvSpPr>
          <p:cNvPr id="27702" name="Rectangle 65"/>
          <p:cNvSpPr>
            <a:spLocks noChangeArrowheads="1"/>
          </p:cNvSpPr>
          <p:nvPr/>
        </p:nvSpPr>
        <p:spPr bwMode="auto">
          <a:xfrm>
            <a:off x="8229600" y="3052825"/>
            <a:ext cx="825287" cy="223775"/>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Diabetes</a:t>
            </a:r>
            <a:endParaRPr lang="en-US" sz="1400" b="1" dirty="0">
              <a:solidFill>
                <a:schemeClr val="bg1"/>
              </a:solidFill>
            </a:endParaRPr>
          </a:p>
        </p:txBody>
      </p:sp>
      <p:sp>
        <p:nvSpPr>
          <p:cNvPr id="27704" name="Rectangle 67"/>
          <p:cNvSpPr>
            <a:spLocks noChangeArrowheads="1"/>
          </p:cNvSpPr>
          <p:nvPr/>
        </p:nvSpPr>
        <p:spPr bwMode="auto">
          <a:xfrm>
            <a:off x="8229600" y="3289756"/>
            <a:ext cx="585112" cy="215444"/>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CVD</a:t>
            </a:r>
            <a:endParaRPr lang="en-US" sz="1400" b="1" dirty="0">
              <a:solidFill>
                <a:schemeClr val="bg1"/>
              </a:solidFill>
            </a:endParaRPr>
          </a:p>
        </p:txBody>
      </p:sp>
      <p:grpSp>
        <p:nvGrpSpPr>
          <p:cNvPr id="2" name="Group 54"/>
          <p:cNvGrpSpPr/>
          <p:nvPr/>
        </p:nvGrpSpPr>
        <p:grpSpPr>
          <a:xfrm>
            <a:off x="304799" y="1905000"/>
            <a:ext cx="7848601" cy="3810000"/>
            <a:chOff x="-39136" y="1905000"/>
            <a:chExt cx="8562161" cy="3646032"/>
          </a:xfrm>
        </p:grpSpPr>
        <p:sp>
          <p:nvSpPr>
            <p:cNvPr id="27650" name="Rectangle 63"/>
            <p:cNvSpPr>
              <a:spLocks noChangeArrowheads="1"/>
            </p:cNvSpPr>
            <p:nvPr/>
          </p:nvSpPr>
          <p:spPr bwMode="auto">
            <a:xfrm>
              <a:off x="666750" y="1905000"/>
              <a:ext cx="7620000" cy="3324225"/>
            </a:xfrm>
            <a:prstGeom prst="rect">
              <a:avLst/>
            </a:prstGeom>
            <a:noFill/>
            <a:ln w="9525" algn="ctr">
              <a:solidFill>
                <a:schemeClr val="bg1"/>
              </a:solidFill>
              <a:miter lim="800000"/>
              <a:headEnd/>
              <a:tailEnd/>
            </a:ln>
          </p:spPr>
          <p:txBody>
            <a:bodyPr wrap="none" anchor="ctr"/>
            <a:lstStyle/>
            <a:p>
              <a:endParaRPr lang="en-US"/>
            </a:p>
          </p:txBody>
        </p:sp>
        <p:sp>
          <p:nvSpPr>
            <p:cNvPr id="27656" name="Rectangle 11"/>
            <p:cNvSpPr>
              <a:spLocks noChangeArrowheads="1"/>
            </p:cNvSpPr>
            <p:nvPr/>
          </p:nvSpPr>
          <p:spPr bwMode="auto">
            <a:xfrm>
              <a:off x="6278563" y="5335588"/>
              <a:ext cx="928687"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Women</a:t>
              </a:r>
              <a:endParaRPr lang="en-US" dirty="0">
                <a:solidFill>
                  <a:schemeClr val="bg1"/>
                </a:solidFill>
              </a:endParaRPr>
            </a:p>
          </p:txBody>
        </p:sp>
        <p:sp>
          <p:nvSpPr>
            <p:cNvPr id="27657" name="Rectangle 14"/>
            <p:cNvSpPr>
              <a:spLocks noChangeArrowheads="1"/>
            </p:cNvSpPr>
            <p:nvPr/>
          </p:nvSpPr>
          <p:spPr bwMode="auto">
            <a:xfrm>
              <a:off x="2522538" y="5335588"/>
              <a:ext cx="920750"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Men</a:t>
              </a:r>
              <a:endParaRPr lang="en-US" dirty="0">
                <a:solidFill>
                  <a:schemeClr val="bg1"/>
                </a:solidFill>
              </a:endParaRPr>
            </a:p>
          </p:txBody>
        </p:sp>
        <p:sp>
          <p:nvSpPr>
            <p:cNvPr id="27658" name="Rectangle 15"/>
            <p:cNvSpPr>
              <a:spLocks noChangeArrowheads="1"/>
            </p:cNvSpPr>
            <p:nvPr/>
          </p:nvSpPr>
          <p:spPr bwMode="auto">
            <a:xfrm>
              <a:off x="1606550" y="4386263"/>
              <a:ext cx="493713" cy="842963"/>
            </a:xfrm>
            <a:prstGeom prst="rect">
              <a:avLst/>
            </a:prstGeom>
            <a:solidFill>
              <a:srgbClr val="4CAC5C"/>
            </a:solidFill>
            <a:ln w="9525">
              <a:solidFill>
                <a:schemeClr val="bg1"/>
              </a:solidFill>
              <a:miter lim="800000"/>
              <a:headEnd/>
              <a:tailEnd/>
            </a:ln>
          </p:spPr>
          <p:txBody>
            <a:bodyPr/>
            <a:lstStyle/>
            <a:p>
              <a:endParaRPr lang="en-US"/>
            </a:p>
          </p:txBody>
        </p:sp>
        <p:sp>
          <p:nvSpPr>
            <p:cNvPr id="27659" name="Rectangle 16"/>
            <p:cNvSpPr>
              <a:spLocks noChangeArrowheads="1"/>
            </p:cNvSpPr>
            <p:nvPr/>
          </p:nvSpPr>
          <p:spPr bwMode="auto">
            <a:xfrm>
              <a:off x="1111250" y="4695825"/>
              <a:ext cx="496888" cy="533400"/>
            </a:xfrm>
            <a:prstGeom prst="rect">
              <a:avLst/>
            </a:prstGeom>
            <a:solidFill>
              <a:srgbClr val="969696"/>
            </a:solidFill>
            <a:ln w="12700" cap="rnd">
              <a:solidFill>
                <a:schemeClr val="bg1"/>
              </a:solidFill>
              <a:miter lim="800000"/>
              <a:headEnd/>
              <a:tailEnd/>
            </a:ln>
          </p:spPr>
          <p:txBody>
            <a:bodyPr/>
            <a:lstStyle/>
            <a:p>
              <a:endParaRPr lang="en-US"/>
            </a:p>
          </p:txBody>
        </p:sp>
        <p:sp>
          <p:nvSpPr>
            <p:cNvPr id="27660" name="Rectangle 17"/>
            <p:cNvSpPr>
              <a:spLocks noChangeArrowheads="1"/>
            </p:cNvSpPr>
            <p:nvPr/>
          </p:nvSpPr>
          <p:spPr bwMode="auto">
            <a:xfrm>
              <a:off x="3081339" y="3886200"/>
              <a:ext cx="493712" cy="1343025"/>
            </a:xfrm>
            <a:prstGeom prst="rect">
              <a:avLst/>
            </a:prstGeom>
            <a:solidFill>
              <a:srgbClr val="990000"/>
            </a:solidFill>
            <a:ln w="9525">
              <a:solidFill>
                <a:schemeClr val="bg1"/>
              </a:solidFill>
              <a:miter lim="800000"/>
              <a:headEnd/>
              <a:tailEnd/>
            </a:ln>
          </p:spPr>
          <p:txBody>
            <a:bodyPr/>
            <a:lstStyle/>
            <a:p>
              <a:endParaRPr lang="en-US"/>
            </a:p>
          </p:txBody>
        </p:sp>
        <p:sp>
          <p:nvSpPr>
            <p:cNvPr id="27661" name="Rectangle 18"/>
            <p:cNvSpPr>
              <a:spLocks noChangeArrowheads="1"/>
            </p:cNvSpPr>
            <p:nvPr/>
          </p:nvSpPr>
          <p:spPr bwMode="auto">
            <a:xfrm>
              <a:off x="2093913" y="4521200"/>
              <a:ext cx="496887" cy="708025"/>
            </a:xfrm>
            <a:prstGeom prst="rect">
              <a:avLst/>
            </a:prstGeom>
            <a:solidFill>
              <a:srgbClr val="787022"/>
            </a:solidFill>
            <a:ln w="12700" cap="rnd">
              <a:solidFill>
                <a:schemeClr val="bg1"/>
              </a:solidFill>
              <a:miter lim="800000"/>
              <a:headEnd/>
              <a:tailEnd/>
            </a:ln>
          </p:spPr>
          <p:txBody>
            <a:bodyPr/>
            <a:lstStyle/>
            <a:p>
              <a:endParaRPr lang="en-US"/>
            </a:p>
          </p:txBody>
        </p:sp>
        <p:sp>
          <p:nvSpPr>
            <p:cNvPr id="27662" name="Rectangle 19"/>
            <p:cNvSpPr>
              <a:spLocks noChangeArrowheads="1"/>
            </p:cNvSpPr>
            <p:nvPr/>
          </p:nvSpPr>
          <p:spPr bwMode="auto">
            <a:xfrm>
              <a:off x="3568700" y="2714625"/>
              <a:ext cx="493713" cy="2514600"/>
            </a:xfrm>
            <a:prstGeom prst="rect">
              <a:avLst/>
            </a:prstGeom>
            <a:solidFill>
              <a:srgbClr val="FFFFAC"/>
            </a:solidFill>
            <a:ln w="9525">
              <a:solidFill>
                <a:schemeClr val="bg1"/>
              </a:solidFill>
              <a:miter lim="800000"/>
              <a:headEnd/>
              <a:tailEnd/>
            </a:ln>
          </p:spPr>
          <p:txBody>
            <a:bodyPr/>
            <a:lstStyle/>
            <a:p>
              <a:endParaRPr lang="en-US"/>
            </a:p>
          </p:txBody>
        </p:sp>
        <p:sp>
          <p:nvSpPr>
            <p:cNvPr id="27663" name="Rectangle 20"/>
            <p:cNvSpPr>
              <a:spLocks noChangeArrowheads="1"/>
            </p:cNvSpPr>
            <p:nvPr/>
          </p:nvSpPr>
          <p:spPr bwMode="auto">
            <a:xfrm>
              <a:off x="2587625" y="3840163"/>
              <a:ext cx="496888" cy="1389063"/>
            </a:xfrm>
            <a:prstGeom prst="rect">
              <a:avLst/>
            </a:prstGeom>
            <a:solidFill>
              <a:srgbClr val="F6691A"/>
            </a:solidFill>
            <a:ln w="12700" cap="rnd">
              <a:solidFill>
                <a:schemeClr val="bg1"/>
              </a:solidFill>
              <a:miter lim="800000"/>
              <a:headEnd/>
              <a:tailEnd/>
            </a:ln>
          </p:spPr>
          <p:txBody>
            <a:bodyPr/>
            <a:lstStyle/>
            <a:p>
              <a:endParaRPr lang="en-US"/>
            </a:p>
          </p:txBody>
        </p:sp>
        <p:sp>
          <p:nvSpPr>
            <p:cNvPr id="27664" name="Rectangle 21"/>
            <p:cNvSpPr>
              <a:spLocks noChangeArrowheads="1"/>
            </p:cNvSpPr>
            <p:nvPr/>
          </p:nvSpPr>
          <p:spPr bwMode="auto">
            <a:xfrm>
              <a:off x="5359400" y="4535489"/>
              <a:ext cx="493713" cy="693737"/>
            </a:xfrm>
            <a:prstGeom prst="rect">
              <a:avLst/>
            </a:prstGeom>
            <a:solidFill>
              <a:srgbClr val="4CAC5C"/>
            </a:solidFill>
            <a:ln w="9525">
              <a:solidFill>
                <a:schemeClr val="bg1"/>
              </a:solidFill>
              <a:miter lim="800000"/>
              <a:headEnd/>
              <a:tailEnd/>
            </a:ln>
          </p:spPr>
          <p:txBody>
            <a:bodyPr/>
            <a:lstStyle/>
            <a:p>
              <a:endParaRPr lang="en-US"/>
            </a:p>
          </p:txBody>
        </p:sp>
        <p:sp>
          <p:nvSpPr>
            <p:cNvPr id="27665" name="Rectangle 22"/>
            <p:cNvSpPr>
              <a:spLocks noChangeArrowheads="1"/>
            </p:cNvSpPr>
            <p:nvPr/>
          </p:nvSpPr>
          <p:spPr bwMode="auto">
            <a:xfrm>
              <a:off x="4859050" y="4710113"/>
              <a:ext cx="496888" cy="519112"/>
            </a:xfrm>
            <a:prstGeom prst="rect">
              <a:avLst/>
            </a:prstGeom>
            <a:solidFill>
              <a:srgbClr val="969696"/>
            </a:solidFill>
            <a:ln w="12700" cap="rnd">
              <a:solidFill>
                <a:schemeClr val="bg1"/>
              </a:solidFill>
              <a:miter lim="800000"/>
              <a:headEnd/>
              <a:tailEnd/>
            </a:ln>
          </p:spPr>
          <p:txBody>
            <a:bodyPr/>
            <a:lstStyle/>
            <a:p>
              <a:endParaRPr lang="en-US"/>
            </a:p>
          </p:txBody>
        </p:sp>
        <p:sp>
          <p:nvSpPr>
            <p:cNvPr id="27666" name="Rectangle 23"/>
            <p:cNvSpPr>
              <a:spLocks noChangeArrowheads="1"/>
            </p:cNvSpPr>
            <p:nvPr/>
          </p:nvSpPr>
          <p:spPr bwMode="auto">
            <a:xfrm>
              <a:off x="6832600" y="2824163"/>
              <a:ext cx="493713" cy="2405062"/>
            </a:xfrm>
            <a:prstGeom prst="rect">
              <a:avLst/>
            </a:prstGeom>
            <a:solidFill>
              <a:srgbClr val="990000"/>
            </a:solidFill>
            <a:ln w="9525">
              <a:solidFill>
                <a:schemeClr val="bg1"/>
              </a:solidFill>
              <a:miter lim="800000"/>
              <a:headEnd/>
              <a:tailEnd/>
            </a:ln>
          </p:spPr>
          <p:txBody>
            <a:bodyPr/>
            <a:lstStyle/>
            <a:p>
              <a:endParaRPr lang="en-US"/>
            </a:p>
          </p:txBody>
        </p:sp>
        <p:sp>
          <p:nvSpPr>
            <p:cNvPr id="27667" name="Rectangle 24"/>
            <p:cNvSpPr>
              <a:spLocks noChangeArrowheads="1"/>
            </p:cNvSpPr>
            <p:nvPr/>
          </p:nvSpPr>
          <p:spPr bwMode="auto">
            <a:xfrm>
              <a:off x="5846763" y="4154488"/>
              <a:ext cx="496887" cy="1074737"/>
            </a:xfrm>
            <a:prstGeom prst="rect">
              <a:avLst/>
            </a:prstGeom>
            <a:solidFill>
              <a:srgbClr val="787022"/>
            </a:solidFill>
            <a:ln w="12700" cap="rnd">
              <a:solidFill>
                <a:schemeClr val="bg1"/>
              </a:solidFill>
              <a:miter lim="800000"/>
              <a:headEnd/>
              <a:tailEnd/>
            </a:ln>
          </p:spPr>
          <p:txBody>
            <a:bodyPr/>
            <a:lstStyle/>
            <a:p>
              <a:endParaRPr lang="en-US"/>
            </a:p>
          </p:txBody>
        </p:sp>
        <p:sp>
          <p:nvSpPr>
            <p:cNvPr id="27668" name="Rectangle 25"/>
            <p:cNvSpPr>
              <a:spLocks noChangeArrowheads="1"/>
            </p:cNvSpPr>
            <p:nvPr/>
          </p:nvSpPr>
          <p:spPr bwMode="auto">
            <a:xfrm>
              <a:off x="7323138" y="2516188"/>
              <a:ext cx="493712" cy="2713037"/>
            </a:xfrm>
            <a:prstGeom prst="rect">
              <a:avLst/>
            </a:prstGeom>
            <a:solidFill>
              <a:srgbClr val="FFFFAC"/>
            </a:solidFill>
            <a:ln w="9525">
              <a:solidFill>
                <a:schemeClr val="bg1"/>
              </a:solidFill>
              <a:miter lim="800000"/>
              <a:headEnd/>
              <a:tailEnd/>
            </a:ln>
          </p:spPr>
          <p:txBody>
            <a:bodyPr/>
            <a:lstStyle/>
            <a:p>
              <a:endParaRPr lang="en-US"/>
            </a:p>
          </p:txBody>
        </p:sp>
        <p:sp>
          <p:nvSpPr>
            <p:cNvPr id="27669" name="Rectangle 26"/>
            <p:cNvSpPr>
              <a:spLocks noChangeArrowheads="1"/>
            </p:cNvSpPr>
            <p:nvPr/>
          </p:nvSpPr>
          <p:spPr bwMode="auto">
            <a:xfrm>
              <a:off x="6335713" y="3811589"/>
              <a:ext cx="496887" cy="1417637"/>
            </a:xfrm>
            <a:prstGeom prst="rect">
              <a:avLst/>
            </a:prstGeom>
            <a:solidFill>
              <a:srgbClr val="F6691A"/>
            </a:solidFill>
            <a:ln w="12700" cap="rnd">
              <a:solidFill>
                <a:schemeClr val="bg1"/>
              </a:solidFill>
              <a:miter lim="800000"/>
              <a:headEnd/>
              <a:tailEnd/>
            </a:ln>
          </p:spPr>
          <p:txBody>
            <a:bodyPr/>
            <a:lstStyle/>
            <a:p>
              <a:endParaRPr lang="en-US"/>
            </a:p>
          </p:txBody>
        </p:sp>
        <p:sp>
          <p:nvSpPr>
            <p:cNvPr id="27671" name="Rectangle 29"/>
            <p:cNvSpPr>
              <a:spLocks noChangeArrowheads="1"/>
            </p:cNvSpPr>
            <p:nvPr/>
          </p:nvSpPr>
          <p:spPr bwMode="auto">
            <a:xfrm>
              <a:off x="228600" y="5106989"/>
              <a:ext cx="328613"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0.0</a:t>
              </a:r>
              <a:endParaRPr lang="en-US" dirty="0">
                <a:solidFill>
                  <a:schemeClr val="bg1"/>
                </a:solidFill>
              </a:endParaRPr>
            </a:p>
          </p:txBody>
        </p:sp>
        <p:sp>
          <p:nvSpPr>
            <p:cNvPr id="27672" name="Rectangle 30"/>
            <p:cNvSpPr>
              <a:spLocks noChangeArrowheads="1"/>
            </p:cNvSpPr>
            <p:nvPr/>
          </p:nvSpPr>
          <p:spPr bwMode="auto">
            <a:xfrm>
              <a:off x="249238" y="4489450"/>
              <a:ext cx="307975"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1.0</a:t>
              </a:r>
              <a:endParaRPr lang="en-US" dirty="0">
                <a:solidFill>
                  <a:schemeClr val="bg1"/>
                </a:solidFill>
              </a:endParaRPr>
            </a:p>
          </p:txBody>
        </p:sp>
        <p:sp>
          <p:nvSpPr>
            <p:cNvPr id="27673" name="Rectangle 31"/>
            <p:cNvSpPr>
              <a:spLocks noChangeArrowheads="1"/>
            </p:cNvSpPr>
            <p:nvPr/>
          </p:nvSpPr>
          <p:spPr bwMode="auto">
            <a:xfrm>
              <a:off x="157162" y="3886538"/>
              <a:ext cx="390866" cy="224100"/>
            </a:xfrm>
            <a:prstGeom prst="rect">
              <a:avLst/>
            </a:prstGeom>
            <a:noFill/>
            <a:ln w="9525">
              <a:noFill/>
              <a:miter lim="800000"/>
              <a:headEnd/>
              <a:tailEnd/>
            </a:ln>
          </p:spPr>
          <p:txBody>
            <a:bodyPr wrap="square" lIns="0" tIns="0" rIns="0" bIns="0">
              <a:spAutoFit/>
            </a:bodyPr>
            <a:lstStyle/>
            <a:p>
              <a:pPr algn="r"/>
              <a:r>
                <a:rPr lang="en-US" sz="1400" b="1" dirty="0" smtClean="0">
                  <a:solidFill>
                    <a:schemeClr val="bg1"/>
                  </a:solidFill>
                  <a:sym typeface="Symbol" pitchFamily="18" charset="2"/>
                </a:rPr>
                <a:t>2.0</a:t>
              </a:r>
              <a:endParaRPr lang="en-US" dirty="0">
                <a:solidFill>
                  <a:schemeClr val="bg1"/>
                </a:solidFill>
              </a:endParaRPr>
            </a:p>
          </p:txBody>
        </p:sp>
        <p:sp>
          <p:nvSpPr>
            <p:cNvPr id="27674" name="Rectangle 32"/>
            <p:cNvSpPr>
              <a:spLocks noChangeArrowheads="1"/>
            </p:cNvSpPr>
            <p:nvPr/>
          </p:nvSpPr>
          <p:spPr bwMode="auto">
            <a:xfrm>
              <a:off x="282575" y="3255963"/>
              <a:ext cx="274638"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3.0</a:t>
              </a:r>
              <a:endParaRPr lang="en-US" dirty="0">
                <a:solidFill>
                  <a:schemeClr val="bg1"/>
                </a:solidFill>
              </a:endParaRPr>
            </a:p>
          </p:txBody>
        </p:sp>
        <p:sp>
          <p:nvSpPr>
            <p:cNvPr id="27675" name="Rectangle 33"/>
            <p:cNvSpPr>
              <a:spLocks noChangeArrowheads="1"/>
            </p:cNvSpPr>
            <p:nvPr/>
          </p:nvSpPr>
          <p:spPr bwMode="auto">
            <a:xfrm>
              <a:off x="210248" y="2661380"/>
              <a:ext cx="346965" cy="206172"/>
            </a:xfrm>
            <a:prstGeom prst="rect">
              <a:avLst/>
            </a:prstGeom>
            <a:noFill/>
            <a:ln w="9525">
              <a:noFill/>
              <a:miter lim="800000"/>
              <a:headEnd/>
              <a:tailEnd/>
            </a:ln>
          </p:spPr>
          <p:txBody>
            <a:bodyPr wrap="square" lIns="0" tIns="0" rIns="0" bIns="0">
              <a:spAutoFit/>
            </a:bodyPr>
            <a:lstStyle/>
            <a:p>
              <a:pPr algn="r"/>
              <a:r>
                <a:rPr lang="en-US" sz="1400" b="1" dirty="0">
                  <a:solidFill>
                    <a:schemeClr val="bg1"/>
                  </a:solidFill>
                  <a:sym typeface="Symbol" pitchFamily="18" charset="2"/>
                </a:rPr>
                <a:t>4.0</a:t>
              </a:r>
              <a:endParaRPr lang="en-US" dirty="0">
                <a:solidFill>
                  <a:schemeClr val="bg1"/>
                </a:solidFill>
              </a:endParaRPr>
            </a:p>
          </p:txBody>
        </p:sp>
        <p:sp>
          <p:nvSpPr>
            <p:cNvPr id="27676" name="Rectangle 34"/>
            <p:cNvSpPr>
              <a:spLocks noChangeArrowheads="1"/>
            </p:cNvSpPr>
            <p:nvPr/>
          </p:nvSpPr>
          <p:spPr bwMode="auto">
            <a:xfrm>
              <a:off x="257175" y="2024063"/>
              <a:ext cx="300038"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5.0</a:t>
              </a:r>
              <a:endParaRPr lang="en-US" dirty="0">
                <a:solidFill>
                  <a:schemeClr val="bg1"/>
                </a:solidFill>
              </a:endParaRPr>
            </a:p>
          </p:txBody>
        </p:sp>
        <p:sp>
          <p:nvSpPr>
            <p:cNvPr id="27677" name="Line 35"/>
            <p:cNvSpPr>
              <a:spLocks noChangeShapeType="1"/>
            </p:cNvSpPr>
            <p:nvPr/>
          </p:nvSpPr>
          <p:spPr bwMode="auto">
            <a:xfrm>
              <a:off x="554038" y="4595813"/>
              <a:ext cx="109728" cy="0"/>
            </a:xfrm>
            <a:prstGeom prst="line">
              <a:avLst/>
            </a:prstGeom>
            <a:noFill/>
            <a:ln w="9525">
              <a:solidFill>
                <a:schemeClr val="bg1"/>
              </a:solidFill>
              <a:round/>
              <a:headEnd/>
              <a:tailEnd/>
            </a:ln>
          </p:spPr>
          <p:txBody>
            <a:bodyPr anchor="ctr"/>
            <a:lstStyle/>
            <a:p>
              <a:endParaRPr lang="en-US"/>
            </a:p>
          </p:txBody>
        </p:sp>
        <p:sp>
          <p:nvSpPr>
            <p:cNvPr id="27678" name="Line 36"/>
            <p:cNvSpPr>
              <a:spLocks noChangeShapeType="1"/>
            </p:cNvSpPr>
            <p:nvPr/>
          </p:nvSpPr>
          <p:spPr bwMode="auto">
            <a:xfrm>
              <a:off x="554038" y="3983038"/>
              <a:ext cx="109728" cy="0"/>
            </a:xfrm>
            <a:prstGeom prst="line">
              <a:avLst/>
            </a:prstGeom>
            <a:noFill/>
            <a:ln w="9525">
              <a:solidFill>
                <a:schemeClr val="bg1"/>
              </a:solidFill>
              <a:round/>
              <a:headEnd/>
              <a:tailEnd/>
            </a:ln>
          </p:spPr>
          <p:txBody>
            <a:bodyPr anchor="ctr"/>
            <a:lstStyle/>
            <a:p>
              <a:endParaRPr lang="en-US"/>
            </a:p>
          </p:txBody>
        </p:sp>
        <p:sp>
          <p:nvSpPr>
            <p:cNvPr id="27679" name="Line 37"/>
            <p:cNvSpPr>
              <a:spLocks noChangeShapeType="1"/>
            </p:cNvSpPr>
            <p:nvPr/>
          </p:nvSpPr>
          <p:spPr bwMode="auto">
            <a:xfrm>
              <a:off x="554038" y="3368675"/>
              <a:ext cx="109728" cy="0"/>
            </a:xfrm>
            <a:prstGeom prst="line">
              <a:avLst/>
            </a:prstGeom>
            <a:noFill/>
            <a:ln w="9525">
              <a:solidFill>
                <a:schemeClr val="bg1"/>
              </a:solidFill>
              <a:round/>
              <a:headEnd/>
              <a:tailEnd/>
            </a:ln>
          </p:spPr>
          <p:txBody>
            <a:bodyPr anchor="ctr"/>
            <a:lstStyle/>
            <a:p>
              <a:endParaRPr lang="en-US"/>
            </a:p>
          </p:txBody>
        </p:sp>
        <p:sp>
          <p:nvSpPr>
            <p:cNvPr id="27680" name="Line 38"/>
            <p:cNvSpPr>
              <a:spLocks noChangeShapeType="1"/>
            </p:cNvSpPr>
            <p:nvPr/>
          </p:nvSpPr>
          <p:spPr bwMode="auto">
            <a:xfrm>
              <a:off x="554038" y="2755900"/>
              <a:ext cx="109728" cy="0"/>
            </a:xfrm>
            <a:prstGeom prst="line">
              <a:avLst/>
            </a:prstGeom>
            <a:noFill/>
            <a:ln w="9525">
              <a:solidFill>
                <a:schemeClr val="bg1"/>
              </a:solidFill>
              <a:round/>
              <a:headEnd/>
              <a:tailEnd/>
            </a:ln>
          </p:spPr>
          <p:txBody>
            <a:bodyPr anchor="ctr"/>
            <a:lstStyle/>
            <a:p>
              <a:endParaRPr lang="en-US"/>
            </a:p>
          </p:txBody>
        </p:sp>
        <p:sp>
          <p:nvSpPr>
            <p:cNvPr id="27681" name="Line 39"/>
            <p:cNvSpPr>
              <a:spLocks noChangeShapeType="1"/>
            </p:cNvSpPr>
            <p:nvPr/>
          </p:nvSpPr>
          <p:spPr bwMode="auto">
            <a:xfrm>
              <a:off x="557022" y="2141538"/>
              <a:ext cx="109728" cy="0"/>
            </a:xfrm>
            <a:prstGeom prst="line">
              <a:avLst/>
            </a:prstGeom>
            <a:noFill/>
            <a:ln w="9525">
              <a:solidFill>
                <a:schemeClr val="bg1"/>
              </a:solidFill>
              <a:round/>
              <a:headEnd/>
              <a:tailEnd/>
            </a:ln>
          </p:spPr>
          <p:txBody>
            <a:bodyPr anchor="ctr"/>
            <a:lstStyle/>
            <a:p>
              <a:endParaRPr lang="en-US"/>
            </a:p>
          </p:txBody>
        </p:sp>
        <p:sp>
          <p:nvSpPr>
            <p:cNvPr id="27682" name="Rectangle 43"/>
            <p:cNvSpPr>
              <a:spLocks noChangeArrowheads="1"/>
            </p:cNvSpPr>
            <p:nvPr/>
          </p:nvSpPr>
          <p:spPr bwMode="auto">
            <a:xfrm>
              <a:off x="8342050" y="1992313"/>
              <a:ext cx="180975" cy="168275"/>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27683" name="Rectangle 44"/>
            <p:cNvSpPr>
              <a:spLocks noChangeArrowheads="1"/>
            </p:cNvSpPr>
            <p:nvPr/>
          </p:nvSpPr>
          <p:spPr bwMode="auto">
            <a:xfrm>
              <a:off x="8342050" y="2239963"/>
              <a:ext cx="180975" cy="168275"/>
            </a:xfrm>
            <a:prstGeom prst="rect">
              <a:avLst/>
            </a:prstGeom>
            <a:solidFill>
              <a:srgbClr val="4CAC5C">
                <a:alpha val="91000"/>
              </a:srgbClr>
            </a:solidFill>
            <a:ln w="9525" algn="ctr">
              <a:solidFill>
                <a:schemeClr val="bg1"/>
              </a:solidFill>
              <a:miter lim="800000"/>
              <a:headEnd/>
              <a:tailEnd/>
            </a:ln>
          </p:spPr>
          <p:txBody>
            <a:bodyPr wrap="none" anchor="ctr"/>
            <a:lstStyle/>
            <a:p>
              <a:endParaRPr lang="en-US"/>
            </a:p>
          </p:txBody>
        </p:sp>
        <p:sp>
          <p:nvSpPr>
            <p:cNvPr id="27686" name="Rectangle 47"/>
            <p:cNvSpPr>
              <a:spLocks noChangeArrowheads="1"/>
            </p:cNvSpPr>
            <p:nvPr/>
          </p:nvSpPr>
          <p:spPr bwMode="auto">
            <a:xfrm>
              <a:off x="8342050" y="2487613"/>
              <a:ext cx="180975" cy="168275"/>
            </a:xfrm>
            <a:prstGeom prst="rect">
              <a:avLst/>
            </a:prstGeom>
            <a:solidFill>
              <a:srgbClr val="787022">
                <a:alpha val="91000"/>
              </a:srgbClr>
            </a:solidFill>
            <a:ln w="9525" algn="ctr">
              <a:solidFill>
                <a:schemeClr val="bg1"/>
              </a:solidFill>
              <a:miter lim="800000"/>
              <a:headEnd/>
              <a:tailEnd/>
            </a:ln>
          </p:spPr>
          <p:txBody>
            <a:bodyPr wrap="none" anchor="ctr"/>
            <a:lstStyle/>
            <a:p>
              <a:endParaRPr lang="en-US"/>
            </a:p>
          </p:txBody>
        </p:sp>
        <p:sp>
          <p:nvSpPr>
            <p:cNvPr id="27689" name="Line 50"/>
            <p:cNvSpPr>
              <a:spLocks noChangeShapeType="1"/>
            </p:cNvSpPr>
            <p:nvPr/>
          </p:nvSpPr>
          <p:spPr bwMode="auto">
            <a:xfrm>
              <a:off x="554038" y="4902200"/>
              <a:ext cx="109728" cy="0"/>
            </a:xfrm>
            <a:prstGeom prst="line">
              <a:avLst/>
            </a:prstGeom>
            <a:noFill/>
            <a:ln w="9525">
              <a:solidFill>
                <a:schemeClr val="bg1"/>
              </a:solidFill>
              <a:round/>
              <a:headEnd/>
              <a:tailEnd/>
            </a:ln>
          </p:spPr>
          <p:txBody>
            <a:bodyPr anchor="ctr"/>
            <a:lstStyle/>
            <a:p>
              <a:endParaRPr lang="en-US"/>
            </a:p>
          </p:txBody>
        </p:sp>
        <p:sp>
          <p:nvSpPr>
            <p:cNvPr id="27690" name="Line 51"/>
            <p:cNvSpPr>
              <a:spLocks noChangeShapeType="1"/>
            </p:cNvSpPr>
            <p:nvPr/>
          </p:nvSpPr>
          <p:spPr bwMode="auto">
            <a:xfrm>
              <a:off x="564515" y="4289425"/>
              <a:ext cx="109728" cy="0"/>
            </a:xfrm>
            <a:prstGeom prst="line">
              <a:avLst/>
            </a:prstGeom>
            <a:noFill/>
            <a:ln w="9525">
              <a:solidFill>
                <a:schemeClr val="bg1"/>
              </a:solidFill>
              <a:round/>
              <a:headEnd/>
              <a:tailEnd/>
            </a:ln>
          </p:spPr>
          <p:txBody>
            <a:bodyPr anchor="ctr"/>
            <a:lstStyle/>
            <a:p>
              <a:endParaRPr lang="en-US"/>
            </a:p>
          </p:txBody>
        </p:sp>
        <p:sp>
          <p:nvSpPr>
            <p:cNvPr id="27691" name="Line 52"/>
            <p:cNvSpPr>
              <a:spLocks noChangeShapeType="1"/>
            </p:cNvSpPr>
            <p:nvPr/>
          </p:nvSpPr>
          <p:spPr bwMode="auto">
            <a:xfrm>
              <a:off x="564515" y="3675063"/>
              <a:ext cx="109728" cy="0"/>
            </a:xfrm>
            <a:prstGeom prst="line">
              <a:avLst/>
            </a:prstGeom>
            <a:noFill/>
            <a:ln w="9525">
              <a:solidFill>
                <a:schemeClr val="bg1"/>
              </a:solidFill>
              <a:round/>
              <a:headEnd/>
              <a:tailEnd/>
            </a:ln>
          </p:spPr>
          <p:txBody>
            <a:bodyPr anchor="ctr"/>
            <a:lstStyle/>
            <a:p>
              <a:endParaRPr lang="en-US"/>
            </a:p>
          </p:txBody>
        </p:sp>
        <p:sp>
          <p:nvSpPr>
            <p:cNvPr id="27692" name="Line 53"/>
            <p:cNvSpPr>
              <a:spLocks noChangeShapeType="1"/>
            </p:cNvSpPr>
            <p:nvPr/>
          </p:nvSpPr>
          <p:spPr bwMode="auto">
            <a:xfrm>
              <a:off x="564515" y="3062288"/>
              <a:ext cx="109728" cy="0"/>
            </a:xfrm>
            <a:prstGeom prst="line">
              <a:avLst/>
            </a:prstGeom>
            <a:noFill/>
            <a:ln w="9525">
              <a:solidFill>
                <a:schemeClr val="bg1"/>
              </a:solidFill>
              <a:round/>
              <a:headEnd/>
              <a:tailEnd/>
            </a:ln>
          </p:spPr>
          <p:txBody>
            <a:bodyPr anchor="ctr"/>
            <a:lstStyle/>
            <a:p>
              <a:endParaRPr lang="en-US"/>
            </a:p>
          </p:txBody>
        </p:sp>
        <p:sp>
          <p:nvSpPr>
            <p:cNvPr id="27693" name="Line 54"/>
            <p:cNvSpPr>
              <a:spLocks noChangeShapeType="1"/>
            </p:cNvSpPr>
            <p:nvPr/>
          </p:nvSpPr>
          <p:spPr bwMode="auto">
            <a:xfrm>
              <a:off x="564515" y="2447925"/>
              <a:ext cx="109728" cy="0"/>
            </a:xfrm>
            <a:prstGeom prst="line">
              <a:avLst/>
            </a:prstGeom>
            <a:noFill/>
            <a:ln w="9525">
              <a:solidFill>
                <a:schemeClr val="bg1"/>
              </a:solidFill>
              <a:round/>
              <a:headEnd/>
              <a:tailEnd/>
            </a:ln>
          </p:spPr>
          <p:txBody>
            <a:bodyPr anchor="ctr"/>
            <a:lstStyle/>
            <a:p>
              <a:endParaRPr lang="en-US"/>
            </a:p>
          </p:txBody>
        </p:sp>
        <p:sp>
          <p:nvSpPr>
            <p:cNvPr id="27694" name="Rectangle 56"/>
            <p:cNvSpPr>
              <a:spLocks noChangeArrowheads="1"/>
            </p:cNvSpPr>
            <p:nvPr/>
          </p:nvSpPr>
          <p:spPr bwMode="auto">
            <a:xfrm>
              <a:off x="246063" y="4797425"/>
              <a:ext cx="311150"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0.5</a:t>
              </a:r>
              <a:endParaRPr lang="en-US" dirty="0">
                <a:solidFill>
                  <a:schemeClr val="bg1"/>
                </a:solidFill>
              </a:endParaRPr>
            </a:p>
          </p:txBody>
        </p:sp>
        <p:sp>
          <p:nvSpPr>
            <p:cNvPr id="27695" name="Rectangle 57"/>
            <p:cNvSpPr>
              <a:spLocks noChangeArrowheads="1"/>
            </p:cNvSpPr>
            <p:nvPr/>
          </p:nvSpPr>
          <p:spPr bwMode="auto">
            <a:xfrm>
              <a:off x="210248" y="4165540"/>
              <a:ext cx="346966" cy="206172"/>
            </a:xfrm>
            <a:prstGeom prst="rect">
              <a:avLst/>
            </a:prstGeom>
            <a:noFill/>
            <a:ln w="9525">
              <a:noFill/>
              <a:miter lim="800000"/>
              <a:headEnd/>
              <a:tailEnd/>
            </a:ln>
          </p:spPr>
          <p:txBody>
            <a:bodyPr wrap="square" lIns="0" tIns="0" rIns="0" bIns="0">
              <a:spAutoFit/>
            </a:bodyPr>
            <a:lstStyle/>
            <a:p>
              <a:pPr algn="r"/>
              <a:r>
                <a:rPr lang="en-US" sz="1400" b="1" dirty="0" smtClean="0">
                  <a:solidFill>
                    <a:schemeClr val="bg1"/>
                  </a:solidFill>
                  <a:sym typeface="Symbol" pitchFamily="18" charset="2"/>
                </a:rPr>
                <a:t>1.5</a:t>
              </a:r>
              <a:endParaRPr lang="en-US" dirty="0">
                <a:solidFill>
                  <a:schemeClr val="bg1"/>
                </a:solidFill>
              </a:endParaRPr>
            </a:p>
          </p:txBody>
        </p:sp>
        <p:sp>
          <p:nvSpPr>
            <p:cNvPr id="27696" name="Rectangle 58"/>
            <p:cNvSpPr>
              <a:spLocks noChangeArrowheads="1"/>
            </p:cNvSpPr>
            <p:nvPr/>
          </p:nvSpPr>
          <p:spPr bwMode="auto">
            <a:xfrm>
              <a:off x="246063" y="3565526"/>
              <a:ext cx="311150"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2.5</a:t>
              </a:r>
              <a:endParaRPr lang="en-US" dirty="0">
                <a:solidFill>
                  <a:schemeClr val="bg1"/>
                </a:solidFill>
              </a:endParaRPr>
            </a:p>
          </p:txBody>
        </p:sp>
        <p:sp>
          <p:nvSpPr>
            <p:cNvPr id="27697" name="Rectangle 59"/>
            <p:cNvSpPr>
              <a:spLocks noChangeArrowheads="1"/>
            </p:cNvSpPr>
            <p:nvPr/>
          </p:nvSpPr>
          <p:spPr bwMode="auto">
            <a:xfrm>
              <a:off x="258764" y="2947988"/>
              <a:ext cx="298450"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3.5</a:t>
              </a:r>
              <a:endParaRPr lang="en-US" dirty="0">
                <a:solidFill>
                  <a:schemeClr val="bg1"/>
                </a:solidFill>
              </a:endParaRPr>
            </a:p>
          </p:txBody>
        </p:sp>
        <p:sp>
          <p:nvSpPr>
            <p:cNvPr id="27698" name="Rectangle 60"/>
            <p:cNvSpPr>
              <a:spLocks noChangeArrowheads="1"/>
            </p:cNvSpPr>
            <p:nvPr/>
          </p:nvSpPr>
          <p:spPr bwMode="auto">
            <a:xfrm>
              <a:off x="233363" y="2332038"/>
              <a:ext cx="323850"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4.5</a:t>
              </a:r>
              <a:endParaRPr lang="en-US" dirty="0">
                <a:solidFill>
                  <a:schemeClr val="bg1"/>
                </a:solidFill>
              </a:endParaRPr>
            </a:p>
          </p:txBody>
        </p:sp>
        <p:sp>
          <p:nvSpPr>
            <p:cNvPr id="27699" name="Rectangle 62"/>
            <p:cNvSpPr>
              <a:spLocks noChangeArrowheads="1"/>
            </p:cNvSpPr>
            <p:nvPr/>
          </p:nvSpPr>
          <p:spPr bwMode="auto">
            <a:xfrm>
              <a:off x="8342050" y="2735263"/>
              <a:ext cx="180975" cy="168275"/>
            </a:xfrm>
            <a:prstGeom prst="rect">
              <a:avLst/>
            </a:prstGeom>
            <a:solidFill>
              <a:srgbClr val="F6691A"/>
            </a:solidFill>
            <a:ln w="9525" algn="ctr">
              <a:solidFill>
                <a:schemeClr val="bg1"/>
              </a:solidFill>
              <a:miter lim="800000"/>
              <a:headEnd/>
              <a:tailEnd/>
            </a:ln>
          </p:spPr>
          <p:txBody>
            <a:bodyPr wrap="none" anchor="ctr"/>
            <a:lstStyle/>
            <a:p>
              <a:endParaRPr lang="en-US"/>
            </a:p>
          </p:txBody>
        </p:sp>
        <p:sp>
          <p:nvSpPr>
            <p:cNvPr id="27700" name="Rectangle 63"/>
            <p:cNvSpPr>
              <a:spLocks noChangeArrowheads="1"/>
            </p:cNvSpPr>
            <p:nvPr/>
          </p:nvSpPr>
          <p:spPr bwMode="auto">
            <a:xfrm>
              <a:off x="8342050" y="2982913"/>
              <a:ext cx="180975" cy="168275"/>
            </a:xfrm>
            <a:prstGeom prst="rect">
              <a:avLst/>
            </a:prstGeom>
            <a:solidFill>
              <a:srgbClr val="990000">
                <a:alpha val="91000"/>
              </a:srgbClr>
            </a:solidFill>
            <a:ln w="9525" algn="ctr">
              <a:solidFill>
                <a:schemeClr val="bg1"/>
              </a:solidFill>
              <a:miter lim="800000"/>
              <a:headEnd/>
              <a:tailEnd/>
            </a:ln>
          </p:spPr>
          <p:txBody>
            <a:bodyPr wrap="none" anchor="ctr"/>
            <a:lstStyle/>
            <a:p>
              <a:endParaRPr lang="en-US"/>
            </a:p>
          </p:txBody>
        </p:sp>
        <p:sp>
          <p:nvSpPr>
            <p:cNvPr id="27703" name="Rectangle 66"/>
            <p:cNvSpPr>
              <a:spLocks noChangeArrowheads="1"/>
            </p:cNvSpPr>
            <p:nvPr/>
          </p:nvSpPr>
          <p:spPr bwMode="auto">
            <a:xfrm>
              <a:off x="8342050" y="3230563"/>
              <a:ext cx="180975" cy="168275"/>
            </a:xfrm>
            <a:prstGeom prst="rect">
              <a:avLst/>
            </a:prstGeom>
            <a:solidFill>
              <a:srgbClr val="FFFFAC">
                <a:alpha val="91000"/>
              </a:srgbClr>
            </a:solidFill>
            <a:ln w="9525" algn="ctr">
              <a:solidFill>
                <a:schemeClr val="bg1"/>
              </a:solidFill>
              <a:miter lim="800000"/>
              <a:headEnd/>
              <a:tailEnd/>
            </a:ln>
          </p:spPr>
          <p:txBody>
            <a:bodyPr wrap="none" anchor="ctr"/>
            <a:lstStyle/>
            <a:p>
              <a:endParaRPr lang="en-US"/>
            </a:p>
          </p:txBody>
        </p:sp>
        <p:sp>
          <p:nvSpPr>
            <p:cNvPr id="27705" name="Text Box 64"/>
            <p:cNvSpPr txBox="1">
              <a:spLocks noChangeArrowheads="1"/>
            </p:cNvSpPr>
            <p:nvPr/>
          </p:nvSpPr>
          <p:spPr bwMode="auto">
            <a:xfrm rot="16200000">
              <a:off x="-1084775" y="3477647"/>
              <a:ext cx="2306722" cy="215444"/>
            </a:xfrm>
            <a:prstGeom prst="rect">
              <a:avLst/>
            </a:prstGeom>
            <a:noFill/>
            <a:ln w="9525" algn="ctr">
              <a:noFill/>
              <a:miter lim="800000"/>
              <a:headEnd/>
              <a:tailEnd/>
            </a:ln>
          </p:spPr>
          <p:txBody>
            <a:bodyPr wrap="none" lIns="0" tIns="0" rIns="0" bIns="0" anchor="ctr">
              <a:spAutoFit/>
            </a:bodyPr>
            <a:lstStyle/>
            <a:p>
              <a:pPr algn="r"/>
              <a:r>
                <a:rPr lang="en-US" sz="1400" b="1" dirty="0">
                  <a:solidFill>
                    <a:schemeClr val="bg1"/>
                  </a:solidFill>
                </a:rPr>
                <a:t>Age-Adjusted Hazard</a:t>
              </a:r>
              <a:r>
                <a:rPr lang="en-US" sz="1400" b="1" dirty="0">
                  <a:solidFill>
                    <a:schemeClr val="tx1"/>
                  </a:solidFill>
                </a:rPr>
                <a:t> </a:t>
              </a:r>
              <a:r>
                <a:rPr lang="en-US" sz="1400" b="1" dirty="0">
                  <a:solidFill>
                    <a:schemeClr val="bg1"/>
                  </a:solidFill>
                </a:rPr>
                <a:t>Ratio</a:t>
              </a:r>
            </a:p>
          </p:txBody>
        </p:sp>
      </p:grpSp>
      <p:sp>
        <p:nvSpPr>
          <p:cNvPr id="59" name="Rectangle 58"/>
          <p:cNvSpPr/>
          <p:nvPr/>
        </p:nvSpPr>
        <p:spPr>
          <a:xfrm>
            <a:off x="4409735" y="6481536"/>
            <a:ext cx="4645152" cy="307777"/>
          </a:xfrm>
          <a:prstGeom prst="rect">
            <a:avLst/>
          </a:prstGeom>
        </p:spPr>
        <p:txBody>
          <a:bodyPr wrap="square">
            <a:spAutoFit/>
          </a:bodyPr>
          <a:lstStyle/>
          <a:p>
            <a:pPr lvl="0" algn="r" eaLnBrk="0" hangingPunct="0">
              <a:spcBef>
                <a:spcPct val="30000"/>
              </a:spcBef>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Dekker et al. </a:t>
            </a:r>
            <a:r>
              <a:rPr lang="en-US" sz="1400" i="1" dirty="0" smtClean="0">
                <a:solidFill>
                  <a:schemeClr val="bg1"/>
                </a:solidFill>
                <a:latin typeface="Arial Narrow" pitchFamily="34" charset="0"/>
                <a:ea typeface="Times New Roman" pitchFamily="18" charset="0"/>
                <a:cs typeface="Arial" pitchFamily="34" charset="0"/>
              </a:rPr>
              <a:t>Circulation </a:t>
            </a:r>
            <a:r>
              <a:rPr lang="en-US" sz="1400" dirty="0" smtClean="0">
                <a:solidFill>
                  <a:schemeClr val="bg1"/>
                </a:solidFill>
                <a:latin typeface="Arial Narrow" pitchFamily="34" charset="0"/>
                <a:ea typeface="Times New Roman" pitchFamily="18" charset="0"/>
                <a:cs typeface="Arial" pitchFamily="34" charset="0"/>
              </a:rPr>
              <a:t>2005;112(5):666-673..</a:t>
            </a:r>
            <a:endParaRPr lang="en-US" sz="1400" dirty="0">
              <a:solidFill>
                <a:schemeClr val="bg1"/>
              </a:solidFill>
              <a:latin typeface="Arial Narrow" pitchFamily="34" charset="0"/>
              <a:ea typeface="Times New Roman" pitchFamily="18" charset="0"/>
              <a:cs typeface="Arial" pitchFamily="34" charset="0"/>
            </a:endParaRPr>
          </a:p>
        </p:txBody>
      </p:sp>
      <p:sp>
        <p:nvSpPr>
          <p:cNvPr id="56" name="Line 50"/>
          <p:cNvSpPr>
            <a:spLocks noChangeShapeType="1"/>
          </p:cNvSpPr>
          <p:nvPr/>
        </p:nvSpPr>
        <p:spPr bwMode="auto">
          <a:xfrm>
            <a:off x="841100" y="5376574"/>
            <a:ext cx="104490" cy="0"/>
          </a:xfrm>
          <a:prstGeom prst="line">
            <a:avLst/>
          </a:prstGeom>
          <a:noFill/>
          <a:ln w="9525">
            <a:solidFill>
              <a:schemeClr val="bg1"/>
            </a:solidFill>
            <a:round/>
            <a:headEnd/>
            <a:tailEnd/>
          </a:ln>
        </p:spPr>
        <p:txBody>
          <a:bodyPr anchor="ctr"/>
          <a:lstStyle/>
          <a:p>
            <a:endParaRPr lang="en-US"/>
          </a:p>
        </p:txBody>
      </p:sp>
      <p:sp>
        <p:nvSpPr>
          <p:cNvPr id="57" name="Text Box 7"/>
          <p:cNvSpPr txBox="1">
            <a:spLocks noChangeArrowheads="1"/>
          </p:cNvSpPr>
          <p:nvPr/>
        </p:nvSpPr>
        <p:spPr bwMode="auto">
          <a:xfrm>
            <a:off x="474663" y="5986463"/>
            <a:ext cx="8189912" cy="3048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400" dirty="0" smtClean="0">
                <a:solidFill>
                  <a:schemeClr val="bg1"/>
                </a:solidFill>
              </a:rPr>
              <a:t>ATP3=Adult Treatment Panel III; CVD=cardiovascular disease</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4"/>
          <p:cNvSpPr>
            <a:spLocks noChangeArrowheads="1"/>
          </p:cNvSpPr>
          <p:nvPr/>
        </p:nvSpPr>
        <p:spPr bwMode="auto">
          <a:xfrm>
            <a:off x="1828800" y="1912937"/>
            <a:ext cx="5638800" cy="2962275"/>
          </a:xfrm>
          <a:prstGeom prst="rect">
            <a:avLst/>
          </a:prstGeom>
          <a:noFill/>
          <a:ln w="9525" algn="ctr">
            <a:solidFill>
              <a:schemeClr val="bg1"/>
            </a:solidFill>
            <a:miter lim="800000"/>
            <a:headEnd/>
            <a:tailEnd/>
          </a:ln>
        </p:spPr>
        <p:txBody>
          <a:bodyPr wrap="none" anchor="ctr"/>
          <a:lstStyle/>
          <a:p>
            <a:endParaRPr lang="en-US"/>
          </a:p>
        </p:txBody>
      </p:sp>
      <p:sp>
        <p:nvSpPr>
          <p:cNvPr id="28675" name="Freeform 61"/>
          <p:cNvSpPr>
            <a:spLocks/>
          </p:cNvSpPr>
          <p:nvPr/>
        </p:nvSpPr>
        <p:spPr bwMode="auto">
          <a:xfrm>
            <a:off x="2298700" y="2160587"/>
            <a:ext cx="4699000" cy="2533650"/>
          </a:xfrm>
          <a:custGeom>
            <a:avLst/>
            <a:gdLst>
              <a:gd name="T0" fmla="*/ 0 w 2960"/>
              <a:gd name="T1" fmla="*/ 1596 h 1596"/>
              <a:gd name="T2" fmla="*/ 588 w 2960"/>
              <a:gd name="T3" fmla="*/ 1572 h 1596"/>
              <a:gd name="T4" fmla="*/ 1184 w 2960"/>
              <a:gd name="T5" fmla="*/ 1496 h 1596"/>
              <a:gd name="T6" fmla="*/ 1776 w 2960"/>
              <a:gd name="T7" fmla="*/ 1288 h 1596"/>
              <a:gd name="T8" fmla="*/ 2372 w 2960"/>
              <a:gd name="T9" fmla="*/ 1096 h 1596"/>
              <a:gd name="T10" fmla="*/ 2960 w 2960"/>
              <a:gd name="T11" fmla="*/ 0 h 1596"/>
              <a:gd name="T12" fmla="*/ 0 60000 65536"/>
              <a:gd name="T13" fmla="*/ 0 60000 65536"/>
              <a:gd name="T14" fmla="*/ 0 60000 65536"/>
              <a:gd name="T15" fmla="*/ 0 60000 65536"/>
              <a:gd name="T16" fmla="*/ 0 60000 65536"/>
              <a:gd name="T17" fmla="*/ 0 60000 65536"/>
              <a:gd name="T18" fmla="*/ 0 w 2960"/>
              <a:gd name="T19" fmla="*/ 0 h 1596"/>
              <a:gd name="T20" fmla="*/ 2960 w 2960"/>
              <a:gd name="T21" fmla="*/ 1596 h 1596"/>
            </a:gdLst>
            <a:ahLst/>
            <a:cxnLst>
              <a:cxn ang="T12">
                <a:pos x="T0" y="T1"/>
              </a:cxn>
              <a:cxn ang="T13">
                <a:pos x="T2" y="T3"/>
              </a:cxn>
              <a:cxn ang="T14">
                <a:pos x="T4" y="T5"/>
              </a:cxn>
              <a:cxn ang="T15">
                <a:pos x="T6" y="T7"/>
              </a:cxn>
              <a:cxn ang="T16">
                <a:pos x="T8" y="T9"/>
              </a:cxn>
              <a:cxn ang="T17">
                <a:pos x="T10" y="T11"/>
              </a:cxn>
            </a:cxnLst>
            <a:rect l="T18" t="T19" r="T20" b="T21"/>
            <a:pathLst>
              <a:path w="2960" h="1596">
                <a:moveTo>
                  <a:pt x="0" y="1596"/>
                </a:moveTo>
                <a:lnTo>
                  <a:pt x="588" y="1572"/>
                </a:lnTo>
                <a:lnTo>
                  <a:pt x="1184" y="1496"/>
                </a:lnTo>
                <a:lnTo>
                  <a:pt x="1776" y="1288"/>
                </a:lnTo>
                <a:lnTo>
                  <a:pt x="2372" y="1096"/>
                </a:lnTo>
                <a:lnTo>
                  <a:pt x="2960" y="0"/>
                </a:lnTo>
              </a:path>
            </a:pathLst>
          </a:custGeom>
          <a:noFill/>
          <a:ln w="31750">
            <a:solidFill>
              <a:srgbClr val="FFFF00"/>
            </a:solidFill>
            <a:round/>
            <a:headEnd/>
            <a:tailEnd/>
          </a:ln>
        </p:spPr>
        <p:txBody>
          <a:bodyPr anchor="ctr"/>
          <a:lstStyle/>
          <a:p>
            <a:endParaRPr lang="en-US"/>
          </a:p>
        </p:txBody>
      </p:sp>
      <p:sp>
        <p:nvSpPr>
          <p:cNvPr id="28676" name="Freeform 50"/>
          <p:cNvSpPr>
            <a:spLocks/>
          </p:cNvSpPr>
          <p:nvPr/>
        </p:nvSpPr>
        <p:spPr bwMode="auto">
          <a:xfrm>
            <a:off x="2286000" y="2332037"/>
            <a:ext cx="4705350" cy="2122488"/>
          </a:xfrm>
          <a:custGeom>
            <a:avLst/>
            <a:gdLst>
              <a:gd name="T0" fmla="*/ 0 w 2964"/>
              <a:gd name="T1" fmla="*/ 1337 h 1337"/>
              <a:gd name="T2" fmla="*/ 593 w 2964"/>
              <a:gd name="T3" fmla="*/ 1223 h 1337"/>
              <a:gd name="T4" fmla="*/ 1184 w 2964"/>
              <a:gd name="T5" fmla="*/ 1076 h 1337"/>
              <a:gd name="T6" fmla="*/ 1780 w 2964"/>
              <a:gd name="T7" fmla="*/ 932 h 1337"/>
              <a:gd name="T8" fmla="*/ 2370 w 2964"/>
              <a:gd name="T9" fmla="*/ 461 h 1337"/>
              <a:gd name="T10" fmla="*/ 2964 w 2964"/>
              <a:gd name="T11" fmla="*/ 0 h 1337"/>
              <a:gd name="T12" fmla="*/ 0 60000 65536"/>
              <a:gd name="T13" fmla="*/ 0 60000 65536"/>
              <a:gd name="T14" fmla="*/ 0 60000 65536"/>
              <a:gd name="T15" fmla="*/ 0 60000 65536"/>
              <a:gd name="T16" fmla="*/ 0 60000 65536"/>
              <a:gd name="T17" fmla="*/ 0 60000 65536"/>
              <a:gd name="T18" fmla="*/ 0 w 2964"/>
              <a:gd name="T19" fmla="*/ 0 h 1337"/>
              <a:gd name="T20" fmla="*/ 2964 w 2964"/>
              <a:gd name="T21" fmla="*/ 1337 h 1337"/>
            </a:gdLst>
            <a:ahLst/>
            <a:cxnLst>
              <a:cxn ang="T12">
                <a:pos x="T0" y="T1"/>
              </a:cxn>
              <a:cxn ang="T13">
                <a:pos x="T2" y="T3"/>
              </a:cxn>
              <a:cxn ang="T14">
                <a:pos x="T4" y="T5"/>
              </a:cxn>
              <a:cxn ang="T15">
                <a:pos x="T6" y="T7"/>
              </a:cxn>
              <a:cxn ang="T16">
                <a:pos x="T8" y="T9"/>
              </a:cxn>
              <a:cxn ang="T17">
                <a:pos x="T10" y="T11"/>
              </a:cxn>
            </a:cxnLst>
            <a:rect l="T18" t="T19" r="T20" b="T21"/>
            <a:pathLst>
              <a:path w="2964" h="1337">
                <a:moveTo>
                  <a:pt x="0" y="1337"/>
                </a:moveTo>
                <a:lnTo>
                  <a:pt x="593" y="1223"/>
                </a:lnTo>
                <a:lnTo>
                  <a:pt x="1184" y="1076"/>
                </a:lnTo>
                <a:lnTo>
                  <a:pt x="1780" y="932"/>
                </a:lnTo>
                <a:lnTo>
                  <a:pt x="2370" y="461"/>
                </a:lnTo>
                <a:lnTo>
                  <a:pt x="2964" y="0"/>
                </a:lnTo>
              </a:path>
            </a:pathLst>
          </a:custGeom>
          <a:noFill/>
          <a:ln w="19050">
            <a:solidFill>
              <a:srgbClr val="969696"/>
            </a:solidFill>
            <a:round/>
            <a:headEnd/>
            <a:tailEnd/>
          </a:ln>
        </p:spPr>
        <p:txBody>
          <a:bodyPr anchor="ctr"/>
          <a:lstStyle/>
          <a:p>
            <a:endParaRPr lang="en-US"/>
          </a:p>
        </p:txBody>
      </p:sp>
      <p:sp>
        <p:nvSpPr>
          <p:cNvPr id="28733" name="Rectangle 61"/>
          <p:cNvSpPr>
            <a:spLocks noGrp="1" noChangeArrowheads="1"/>
          </p:cNvSpPr>
          <p:nvPr>
            <p:ph type="title" idx="4294967295"/>
          </p:nvPr>
        </p:nvSpPr>
        <p:spPr>
          <a:xfrm>
            <a:off x="457200" y="192088"/>
            <a:ext cx="7427912" cy="1143000"/>
          </a:xfrm>
        </p:spPr>
        <p:txBody>
          <a:bodyPr>
            <a:noAutofit/>
          </a:bodyPr>
          <a:lstStyle/>
          <a:p>
            <a:r>
              <a:rPr lang="en-US" sz="2800" dirty="0" smtClean="0">
                <a:ea typeface="Verdana" pitchFamily="34" charset="0"/>
                <a:cs typeface="Verdana" pitchFamily="34" charset="0"/>
              </a:rPr>
              <a:t>Rates of Cardiovascular Events </a:t>
            </a:r>
            <a:r>
              <a:rPr lang="en-US" sz="2800" dirty="0" err="1" smtClean="0">
                <a:ea typeface="Verdana" pitchFamily="34" charset="0"/>
                <a:cs typeface="Verdana" pitchFamily="34" charset="0"/>
              </a:rPr>
              <a:t>vs</a:t>
            </a:r>
            <a:r>
              <a:rPr lang="en-US" sz="2800" dirty="0" smtClean="0">
                <a:ea typeface="Verdana" pitchFamily="34" charset="0"/>
                <a:cs typeface="Verdana" pitchFamily="34" charset="0"/>
              </a:rPr>
              <a:t> HbA1c in Men and Women in the EPIC Norfolk Study</a:t>
            </a:r>
          </a:p>
        </p:txBody>
      </p:sp>
      <p:sp>
        <p:nvSpPr>
          <p:cNvPr id="28680" name="TextBox 97"/>
          <p:cNvSpPr txBox="1">
            <a:spLocks noChangeArrowheads="1"/>
          </p:cNvSpPr>
          <p:nvPr/>
        </p:nvSpPr>
        <p:spPr bwMode="auto">
          <a:xfrm>
            <a:off x="1820863" y="5452646"/>
            <a:ext cx="5675312" cy="338554"/>
          </a:xfrm>
          <a:prstGeom prst="rect">
            <a:avLst/>
          </a:prstGeom>
          <a:noFill/>
          <a:ln w="9525">
            <a:noFill/>
            <a:miter lim="800000"/>
            <a:headEnd/>
            <a:tailEnd/>
          </a:ln>
        </p:spPr>
        <p:txBody>
          <a:bodyPr>
            <a:spAutoFit/>
          </a:bodyPr>
          <a:lstStyle/>
          <a:p>
            <a:pPr algn="ctr"/>
            <a:r>
              <a:rPr lang="en-US" sz="1600" b="1" dirty="0">
                <a:solidFill>
                  <a:schemeClr val="bg1"/>
                </a:solidFill>
                <a:cs typeface="Arial" pitchFamily="34" charset="0"/>
              </a:rPr>
              <a:t>HbA1c Concentration</a:t>
            </a:r>
          </a:p>
        </p:txBody>
      </p:sp>
      <p:sp>
        <p:nvSpPr>
          <p:cNvPr id="28681" name="TextBox 98"/>
          <p:cNvSpPr txBox="1">
            <a:spLocks noChangeArrowheads="1"/>
          </p:cNvSpPr>
          <p:nvPr/>
        </p:nvSpPr>
        <p:spPr bwMode="auto">
          <a:xfrm rot="-5400000">
            <a:off x="-588168" y="3138994"/>
            <a:ext cx="3068638" cy="584775"/>
          </a:xfrm>
          <a:prstGeom prst="rect">
            <a:avLst/>
          </a:prstGeom>
          <a:noFill/>
          <a:ln w="9525">
            <a:noFill/>
            <a:miter lim="800000"/>
            <a:headEnd/>
            <a:tailEnd/>
          </a:ln>
        </p:spPr>
        <p:txBody>
          <a:bodyPr>
            <a:spAutoFit/>
          </a:bodyPr>
          <a:lstStyle/>
          <a:p>
            <a:pPr algn="ctr"/>
            <a:r>
              <a:rPr lang="en-US" sz="1600" b="1" dirty="0">
                <a:solidFill>
                  <a:schemeClr val="bg1"/>
                </a:solidFill>
                <a:cs typeface="Arial" pitchFamily="34" charset="0"/>
              </a:rPr>
              <a:t>Cardiovascular Disease </a:t>
            </a:r>
            <a:br>
              <a:rPr lang="en-US" sz="1600" b="1" dirty="0">
                <a:solidFill>
                  <a:schemeClr val="bg1"/>
                </a:solidFill>
                <a:cs typeface="Arial" pitchFamily="34" charset="0"/>
              </a:rPr>
            </a:br>
            <a:r>
              <a:rPr lang="en-US" sz="1600" b="1" dirty="0">
                <a:solidFill>
                  <a:schemeClr val="bg1"/>
                </a:solidFill>
                <a:cs typeface="Arial" pitchFamily="34" charset="0"/>
              </a:rPr>
              <a:t>Events/100 Persons</a:t>
            </a:r>
          </a:p>
        </p:txBody>
      </p:sp>
      <p:sp>
        <p:nvSpPr>
          <p:cNvPr id="28682" name="TextBox 99"/>
          <p:cNvSpPr txBox="1">
            <a:spLocks noChangeArrowheads="1"/>
          </p:cNvSpPr>
          <p:nvPr/>
        </p:nvSpPr>
        <p:spPr bwMode="auto">
          <a:xfrm>
            <a:off x="7541420" y="2547937"/>
            <a:ext cx="1526380" cy="307777"/>
          </a:xfrm>
          <a:prstGeom prst="rect">
            <a:avLst/>
          </a:prstGeom>
          <a:noFill/>
          <a:ln w="9525">
            <a:noFill/>
            <a:miter lim="800000"/>
            <a:headEnd/>
            <a:tailEnd/>
          </a:ln>
        </p:spPr>
        <p:txBody>
          <a:bodyPr wrap="none">
            <a:spAutoFit/>
          </a:bodyPr>
          <a:lstStyle/>
          <a:p>
            <a:r>
              <a:rPr lang="en-US" sz="1400" b="1" dirty="0">
                <a:solidFill>
                  <a:schemeClr val="bg1"/>
                </a:solidFill>
                <a:cs typeface="Arial" pitchFamily="34" charset="0"/>
                <a:sym typeface="Symbol" pitchFamily="18" charset="2"/>
              </a:rPr>
              <a:t>p</a:t>
            </a:r>
            <a:r>
              <a:rPr lang="en-US" sz="1400" b="1" dirty="0" smtClean="0">
                <a:solidFill>
                  <a:schemeClr val="bg1"/>
                </a:solidFill>
                <a:cs typeface="Arial" pitchFamily="34" charset="0"/>
                <a:sym typeface="Symbol" pitchFamily="18" charset="2"/>
              </a:rPr>
              <a:t></a:t>
            </a:r>
            <a:r>
              <a:rPr lang="en-US" sz="1400" b="1" dirty="0">
                <a:solidFill>
                  <a:schemeClr val="bg1"/>
                </a:solidFill>
                <a:cs typeface="Arial" pitchFamily="34" charset="0"/>
              </a:rPr>
              <a:t>.001 for trend</a:t>
            </a:r>
          </a:p>
        </p:txBody>
      </p:sp>
      <p:sp>
        <p:nvSpPr>
          <p:cNvPr id="28684" name="Line 11"/>
          <p:cNvSpPr>
            <a:spLocks noChangeShapeType="1"/>
          </p:cNvSpPr>
          <p:nvPr/>
        </p:nvSpPr>
        <p:spPr bwMode="auto">
          <a:xfrm flipH="1">
            <a:off x="1715452" y="4876800"/>
            <a:ext cx="109728" cy="0"/>
          </a:xfrm>
          <a:prstGeom prst="line">
            <a:avLst/>
          </a:prstGeom>
          <a:noFill/>
          <a:ln w="9525">
            <a:solidFill>
              <a:schemeClr val="bg1"/>
            </a:solidFill>
            <a:round/>
            <a:headEnd/>
            <a:tailEnd/>
          </a:ln>
        </p:spPr>
        <p:txBody>
          <a:bodyPr anchor="ctr"/>
          <a:lstStyle/>
          <a:p>
            <a:endParaRPr lang="en-US"/>
          </a:p>
        </p:txBody>
      </p:sp>
      <p:sp>
        <p:nvSpPr>
          <p:cNvPr id="28685" name="Line 12"/>
          <p:cNvSpPr>
            <a:spLocks noChangeShapeType="1"/>
          </p:cNvSpPr>
          <p:nvPr/>
        </p:nvSpPr>
        <p:spPr bwMode="auto">
          <a:xfrm>
            <a:off x="1711416" y="4573587"/>
            <a:ext cx="109728" cy="0"/>
          </a:xfrm>
          <a:prstGeom prst="line">
            <a:avLst/>
          </a:prstGeom>
          <a:noFill/>
          <a:ln w="9525">
            <a:solidFill>
              <a:schemeClr val="bg1"/>
            </a:solidFill>
            <a:round/>
            <a:headEnd/>
            <a:tailEnd/>
          </a:ln>
        </p:spPr>
        <p:txBody>
          <a:bodyPr anchor="ctr"/>
          <a:lstStyle/>
          <a:p>
            <a:endParaRPr lang="en-US"/>
          </a:p>
        </p:txBody>
      </p:sp>
      <p:sp>
        <p:nvSpPr>
          <p:cNvPr id="28686" name="Line 13"/>
          <p:cNvSpPr>
            <a:spLocks noChangeShapeType="1"/>
          </p:cNvSpPr>
          <p:nvPr/>
        </p:nvSpPr>
        <p:spPr bwMode="auto">
          <a:xfrm>
            <a:off x="1711416" y="4202112"/>
            <a:ext cx="109728" cy="0"/>
          </a:xfrm>
          <a:prstGeom prst="line">
            <a:avLst/>
          </a:prstGeom>
          <a:noFill/>
          <a:ln w="9525">
            <a:solidFill>
              <a:schemeClr val="bg1"/>
            </a:solidFill>
            <a:round/>
            <a:headEnd/>
            <a:tailEnd/>
          </a:ln>
        </p:spPr>
        <p:txBody>
          <a:bodyPr anchor="ctr"/>
          <a:lstStyle/>
          <a:p>
            <a:endParaRPr lang="en-US"/>
          </a:p>
        </p:txBody>
      </p:sp>
      <p:sp>
        <p:nvSpPr>
          <p:cNvPr id="28687" name="Line 14"/>
          <p:cNvSpPr>
            <a:spLocks noChangeShapeType="1"/>
          </p:cNvSpPr>
          <p:nvPr/>
        </p:nvSpPr>
        <p:spPr bwMode="auto">
          <a:xfrm>
            <a:off x="1711416" y="3827462"/>
            <a:ext cx="109728" cy="0"/>
          </a:xfrm>
          <a:prstGeom prst="line">
            <a:avLst/>
          </a:prstGeom>
          <a:noFill/>
          <a:ln w="9525">
            <a:solidFill>
              <a:schemeClr val="bg1"/>
            </a:solidFill>
            <a:round/>
            <a:headEnd/>
            <a:tailEnd/>
          </a:ln>
        </p:spPr>
        <p:txBody>
          <a:bodyPr anchor="ctr"/>
          <a:lstStyle/>
          <a:p>
            <a:endParaRPr lang="en-US"/>
          </a:p>
        </p:txBody>
      </p:sp>
      <p:sp>
        <p:nvSpPr>
          <p:cNvPr id="28688" name="Line 15"/>
          <p:cNvSpPr>
            <a:spLocks noChangeShapeType="1"/>
          </p:cNvSpPr>
          <p:nvPr/>
        </p:nvSpPr>
        <p:spPr bwMode="auto">
          <a:xfrm>
            <a:off x="1725930" y="3446462"/>
            <a:ext cx="109728" cy="0"/>
          </a:xfrm>
          <a:prstGeom prst="line">
            <a:avLst/>
          </a:prstGeom>
          <a:noFill/>
          <a:ln w="9525">
            <a:solidFill>
              <a:schemeClr val="bg1"/>
            </a:solidFill>
            <a:round/>
            <a:headEnd/>
            <a:tailEnd/>
          </a:ln>
        </p:spPr>
        <p:txBody>
          <a:bodyPr anchor="ctr"/>
          <a:lstStyle/>
          <a:p>
            <a:endParaRPr lang="en-US"/>
          </a:p>
        </p:txBody>
      </p:sp>
      <p:sp>
        <p:nvSpPr>
          <p:cNvPr id="28689" name="Line 16"/>
          <p:cNvSpPr>
            <a:spLocks noChangeShapeType="1"/>
          </p:cNvSpPr>
          <p:nvPr/>
        </p:nvSpPr>
        <p:spPr bwMode="auto">
          <a:xfrm>
            <a:off x="1711416" y="3068637"/>
            <a:ext cx="109728" cy="0"/>
          </a:xfrm>
          <a:prstGeom prst="line">
            <a:avLst/>
          </a:prstGeom>
          <a:noFill/>
          <a:ln w="9525">
            <a:solidFill>
              <a:schemeClr val="bg1"/>
            </a:solidFill>
            <a:round/>
            <a:headEnd/>
            <a:tailEnd/>
          </a:ln>
        </p:spPr>
        <p:txBody>
          <a:bodyPr anchor="ctr"/>
          <a:lstStyle/>
          <a:p>
            <a:endParaRPr lang="en-US"/>
          </a:p>
        </p:txBody>
      </p:sp>
      <p:sp>
        <p:nvSpPr>
          <p:cNvPr id="28690" name="Line 17"/>
          <p:cNvSpPr>
            <a:spLocks noChangeShapeType="1"/>
          </p:cNvSpPr>
          <p:nvPr/>
        </p:nvSpPr>
        <p:spPr bwMode="auto">
          <a:xfrm>
            <a:off x="1711416" y="2687637"/>
            <a:ext cx="109728" cy="0"/>
          </a:xfrm>
          <a:prstGeom prst="line">
            <a:avLst/>
          </a:prstGeom>
          <a:noFill/>
          <a:ln w="9525">
            <a:solidFill>
              <a:schemeClr val="bg1"/>
            </a:solidFill>
            <a:round/>
            <a:headEnd/>
            <a:tailEnd/>
          </a:ln>
        </p:spPr>
        <p:txBody>
          <a:bodyPr anchor="ctr"/>
          <a:lstStyle/>
          <a:p>
            <a:endParaRPr lang="en-US"/>
          </a:p>
        </p:txBody>
      </p:sp>
      <p:sp>
        <p:nvSpPr>
          <p:cNvPr id="28691" name="Line 18"/>
          <p:cNvSpPr>
            <a:spLocks noChangeShapeType="1"/>
          </p:cNvSpPr>
          <p:nvPr/>
        </p:nvSpPr>
        <p:spPr bwMode="auto">
          <a:xfrm>
            <a:off x="1711416" y="2312987"/>
            <a:ext cx="109728" cy="0"/>
          </a:xfrm>
          <a:prstGeom prst="line">
            <a:avLst/>
          </a:prstGeom>
          <a:noFill/>
          <a:ln w="9525">
            <a:solidFill>
              <a:schemeClr val="bg1"/>
            </a:solidFill>
            <a:round/>
            <a:headEnd/>
            <a:tailEnd/>
          </a:ln>
        </p:spPr>
        <p:txBody>
          <a:bodyPr anchor="ctr"/>
          <a:lstStyle/>
          <a:p>
            <a:endParaRPr lang="en-US"/>
          </a:p>
        </p:txBody>
      </p:sp>
      <p:sp>
        <p:nvSpPr>
          <p:cNvPr id="28692" name="Line 19"/>
          <p:cNvSpPr>
            <a:spLocks noChangeShapeType="1"/>
          </p:cNvSpPr>
          <p:nvPr/>
        </p:nvSpPr>
        <p:spPr bwMode="auto">
          <a:xfrm>
            <a:off x="1710690" y="1923097"/>
            <a:ext cx="109728" cy="0"/>
          </a:xfrm>
          <a:prstGeom prst="line">
            <a:avLst/>
          </a:prstGeom>
          <a:noFill/>
          <a:ln w="9525">
            <a:solidFill>
              <a:schemeClr val="bg1"/>
            </a:solidFill>
            <a:round/>
            <a:headEnd/>
            <a:tailEnd/>
          </a:ln>
        </p:spPr>
        <p:txBody>
          <a:bodyPr anchor="ctr"/>
          <a:lstStyle/>
          <a:p>
            <a:endParaRPr lang="en-US"/>
          </a:p>
        </p:txBody>
      </p:sp>
      <p:sp>
        <p:nvSpPr>
          <p:cNvPr id="28693" name="Line 20"/>
          <p:cNvSpPr>
            <a:spLocks noChangeShapeType="1"/>
          </p:cNvSpPr>
          <p:nvPr/>
        </p:nvSpPr>
        <p:spPr bwMode="auto">
          <a:xfrm>
            <a:off x="2765425" y="4885689"/>
            <a:ext cx="0" cy="109728"/>
          </a:xfrm>
          <a:prstGeom prst="line">
            <a:avLst/>
          </a:prstGeom>
          <a:noFill/>
          <a:ln w="9525">
            <a:solidFill>
              <a:schemeClr val="bg1"/>
            </a:solidFill>
            <a:round/>
            <a:headEnd/>
            <a:tailEnd/>
          </a:ln>
        </p:spPr>
        <p:txBody>
          <a:bodyPr anchor="ctr"/>
          <a:lstStyle/>
          <a:p>
            <a:endParaRPr lang="en-US"/>
          </a:p>
        </p:txBody>
      </p:sp>
      <p:sp>
        <p:nvSpPr>
          <p:cNvPr id="28694" name="Line 21"/>
          <p:cNvSpPr>
            <a:spLocks noChangeShapeType="1"/>
          </p:cNvSpPr>
          <p:nvPr/>
        </p:nvSpPr>
        <p:spPr bwMode="auto">
          <a:xfrm>
            <a:off x="3705225" y="4900929"/>
            <a:ext cx="0" cy="109728"/>
          </a:xfrm>
          <a:prstGeom prst="line">
            <a:avLst/>
          </a:prstGeom>
          <a:noFill/>
          <a:ln w="9525">
            <a:solidFill>
              <a:schemeClr val="bg1"/>
            </a:solidFill>
            <a:round/>
            <a:headEnd/>
            <a:tailEnd/>
          </a:ln>
        </p:spPr>
        <p:txBody>
          <a:bodyPr anchor="ctr"/>
          <a:lstStyle/>
          <a:p>
            <a:endParaRPr lang="en-US"/>
          </a:p>
        </p:txBody>
      </p:sp>
      <p:sp>
        <p:nvSpPr>
          <p:cNvPr id="28695" name="Line 22"/>
          <p:cNvSpPr>
            <a:spLocks noChangeShapeType="1"/>
          </p:cNvSpPr>
          <p:nvPr/>
        </p:nvSpPr>
        <p:spPr bwMode="auto">
          <a:xfrm>
            <a:off x="4651375" y="4900929"/>
            <a:ext cx="0" cy="109728"/>
          </a:xfrm>
          <a:prstGeom prst="line">
            <a:avLst/>
          </a:prstGeom>
          <a:noFill/>
          <a:ln w="9525">
            <a:solidFill>
              <a:schemeClr val="bg1"/>
            </a:solidFill>
            <a:round/>
            <a:headEnd/>
            <a:tailEnd/>
          </a:ln>
        </p:spPr>
        <p:txBody>
          <a:bodyPr anchor="ctr"/>
          <a:lstStyle/>
          <a:p>
            <a:endParaRPr lang="en-US"/>
          </a:p>
        </p:txBody>
      </p:sp>
      <p:sp>
        <p:nvSpPr>
          <p:cNvPr id="28696" name="Line 23"/>
          <p:cNvSpPr>
            <a:spLocks noChangeShapeType="1"/>
          </p:cNvSpPr>
          <p:nvPr/>
        </p:nvSpPr>
        <p:spPr bwMode="auto">
          <a:xfrm>
            <a:off x="5591175" y="4885689"/>
            <a:ext cx="0" cy="109728"/>
          </a:xfrm>
          <a:prstGeom prst="line">
            <a:avLst/>
          </a:prstGeom>
          <a:noFill/>
          <a:ln w="9525">
            <a:solidFill>
              <a:schemeClr val="bg1"/>
            </a:solidFill>
            <a:round/>
            <a:headEnd/>
            <a:tailEnd/>
          </a:ln>
        </p:spPr>
        <p:txBody>
          <a:bodyPr anchor="ctr"/>
          <a:lstStyle/>
          <a:p>
            <a:endParaRPr lang="en-US"/>
          </a:p>
        </p:txBody>
      </p:sp>
      <p:sp>
        <p:nvSpPr>
          <p:cNvPr id="28697" name="Line 24"/>
          <p:cNvSpPr>
            <a:spLocks noChangeShapeType="1"/>
          </p:cNvSpPr>
          <p:nvPr/>
        </p:nvSpPr>
        <p:spPr bwMode="auto">
          <a:xfrm>
            <a:off x="6527800" y="4885689"/>
            <a:ext cx="0" cy="109728"/>
          </a:xfrm>
          <a:prstGeom prst="line">
            <a:avLst/>
          </a:prstGeom>
          <a:noFill/>
          <a:ln w="9525">
            <a:solidFill>
              <a:schemeClr val="bg1"/>
            </a:solidFill>
            <a:round/>
            <a:headEnd/>
            <a:tailEnd/>
          </a:ln>
        </p:spPr>
        <p:txBody>
          <a:bodyPr anchor="ctr"/>
          <a:lstStyle/>
          <a:p>
            <a:endParaRPr lang="en-US"/>
          </a:p>
        </p:txBody>
      </p:sp>
      <p:sp>
        <p:nvSpPr>
          <p:cNvPr id="28698" name="Line 25"/>
          <p:cNvSpPr>
            <a:spLocks noChangeShapeType="1"/>
          </p:cNvSpPr>
          <p:nvPr/>
        </p:nvSpPr>
        <p:spPr bwMode="auto">
          <a:xfrm>
            <a:off x="7464425" y="4882514"/>
            <a:ext cx="0" cy="109728"/>
          </a:xfrm>
          <a:prstGeom prst="line">
            <a:avLst/>
          </a:prstGeom>
          <a:noFill/>
          <a:ln w="9525">
            <a:solidFill>
              <a:schemeClr val="bg1"/>
            </a:solidFill>
            <a:round/>
            <a:headEnd/>
            <a:tailEnd/>
          </a:ln>
        </p:spPr>
        <p:txBody>
          <a:bodyPr anchor="ctr"/>
          <a:lstStyle/>
          <a:p>
            <a:endParaRPr lang="en-US"/>
          </a:p>
        </p:txBody>
      </p:sp>
      <p:sp>
        <p:nvSpPr>
          <p:cNvPr id="28699" name="Text Box 27"/>
          <p:cNvSpPr txBox="1">
            <a:spLocks noChangeArrowheads="1"/>
          </p:cNvSpPr>
          <p:nvPr/>
        </p:nvSpPr>
        <p:spPr bwMode="auto">
          <a:xfrm>
            <a:off x="1546225" y="4724400"/>
            <a:ext cx="99386" cy="215444"/>
          </a:xfrm>
          <a:prstGeom prst="rect">
            <a:avLst/>
          </a:prstGeom>
          <a:noFill/>
          <a:ln w="9525" algn="ctr">
            <a:noFill/>
            <a:miter lim="800000"/>
            <a:headEnd/>
            <a:tailEnd/>
          </a:ln>
        </p:spPr>
        <p:txBody>
          <a:bodyPr wrap="none" lIns="0" tIns="0" rIns="0" bIns="0">
            <a:spAutoFit/>
          </a:bodyPr>
          <a:lstStyle/>
          <a:p>
            <a:r>
              <a:rPr lang="en-US" sz="1400" b="1" dirty="0">
                <a:solidFill>
                  <a:schemeClr val="bg1"/>
                </a:solidFill>
              </a:rPr>
              <a:t>0</a:t>
            </a:r>
          </a:p>
        </p:txBody>
      </p:sp>
      <p:sp>
        <p:nvSpPr>
          <p:cNvPr id="28700" name="Text Box 28"/>
          <p:cNvSpPr txBox="1">
            <a:spLocks noChangeArrowheads="1"/>
          </p:cNvSpPr>
          <p:nvPr/>
        </p:nvSpPr>
        <p:spPr bwMode="auto">
          <a:xfrm>
            <a:off x="1545264" y="4457700"/>
            <a:ext cx="99386"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5</a:t>
            </a:r>
          </a:p>
        </p:txBody>
      </p:sp>
      <p:sp>
        <p:nvSpPr>
          <p:cNvPr id="28701" name="Text Box 29"/>
          <p:cNvSpPr txBox="1">
            <a:spLocks noChangeArrowheads="1"/>
          </p:cNvSpPr>
          <p:nvPr/>
        </p:nvSpPr>
        <p:spPr bwMode="auto">
          <a:xfrm>
            <a:off x="1445878" y="408305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10</a:t>
            </a:r>
          </a:p>
        </p:txBody>
      </p:sp>
      <p:sp>
        <p:nvSpPr>
          <p:cNvPr id="28702" name="Text Box 30"/>
          <p:cNvSpPr txBox="1">
            <a:spLocks noChangeArrowheads="1"/>
          </p:cNvSpPr>
          <p:nvPr/>
        </p:nvSpPr>
        <p:spPr bwMode="auto">
          <a:xfrm>
            <a:off x="1445878" y="370205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15</a:t>
            </a:r>
          </a:p>
        </p:txBody>
      </p:sp>
      <p:sp>
        <p:nvSpPr>
          <p:cNvPr id="28703" name="Text Box 31"/>
          <p:cNvSpPr txBox="1">
            <a:spLocks noChangeArrowheads="1"/>
          </p:cNvSpPr>
          <p:nvPr/>
        </p:nvSpPr>
        <p:spPr bwMode="auto">
          <a:xfrm>
            <a:off x="1445878" y="332740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20</a:t>
            </a:r>
          </a:p>
        </p:txBody>
      </p:sp>
      <p:sp>
        <p:nvSpPr>
          <p:cNvPr id="28704" name="Text Box 32"/>
          <p:cNvSpPr txBox="1">
            <a:spLocks noChangeArrowheads="1"/>
          </p:cNvSpPr>
          <p:nvPr/>
        </p:nvSpPr>
        <p:spPr bwMode="auto">
          <a:xfrm>
            <a:off x="1445878" y="295275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25</a:t>
            </a:r>
          </a:p>
        </p:txBody>
      </p:sp>
      <p:sp>
        <p:nvSpPr>
          <p:cNvPr id="28705" name="Text Box 33"/>
          <p:cNvSpPr txBox="1">
            <a:spLocks noChangeArrowheads="1"/>
          </p:cNvSpPr>
          <p:nvPr/>
        </p:nvSpPr>
        <p:spPr bwMode="auto">
          <a:xfrm>
            <a:off x="1445878" y="257810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30</a:t>
            </a:r>
          </a:p>
        </p:txBody>
      </p:sp>
      <p:sp>
        <p:nvSpPr>
          <p:cNvPr id="28706" name="Text Box 34"/>
          <p:cNvSpPr txBox="1">
            <a:spLocks noChangeArrowheads="1"/>
          </p:cNvSpPr>
          <p:nvPr/>
        </p:nvSpPr>
        <p:spPr bwMode="auto">
          <a:xfrm>
            <a:off x="1445878" y="219710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35</a:t>
            </a:r>
          </a:p>
        </p:txBody>
      </p:sp>
      <p:sp>
        <p:nvSpPr>
          <p:cNvPr id="28707" name="Text Box 35"/>
          <p:cNvSpPr txBox="1">
            <a:spLocks noChangeArrowheads="1"/>
          </p:cNvSpPr>
          <p:nvPr/>
        </p:nvSpPr>
        <p:spPr bwMode="auto">
          <a:xfrm>
            <a:off x="1445878" y="1828800"/>
            <a:ext cx="198772" cy="215444"/>
          </a:xfrm>
          <a:prstGeom prst="rect">
            <a:avLst/>
          </a:prstGeom>
          <a:noFill/>
          <a:ln w="9525" algn="ctr">
            <a:noFill/>
            <a:miter lim="800000"/>
            <a:headEnd/>
            <a:tailEnd/>
          </a:ln>
        </p:spPr>
        <p:txBody>
          <a:bodyPr wrap="none" lIns="0" tIns="0" rIns="0" bIns="0">
            <a:spAutoFit/>
          </a:bodyPr>
          <a:lstStyle/>
          <a:p>
            <a:pPr algn="r"/>
            <a:r>
              <a:rPr lang="en-US" sz="1400" b="1" dirty="0">
                <a:solidFill>
                  <a:schemeClr val="bg1"/>
                </a:solidFill>
              </a:rPr>
              <a:t>40</a:t>
            </a:r>
          </a:p>
        </p:txBody>
      </p:sp>
      <p:sp>
        <p:nvSpPr>
          <p:cNvPr id="28708" name="Text Box 36"/>
          <p:cNvSpPr txBox="1">
            <a:spLocks noChangeArrowheads="1"/>
          </p:cNvSpPr>
          <p:nvPr/>
        </p:nvSpPr>
        <p:spPr bwMode="auto">
          <a:xfrm>
            <a:off x="2115989" y="5121275"/>
            <a:ext cx="359073" cy="215444"/>
          </a:xfrm>
          <a:prstGeom prst="rect">
            <a:avLst/>
          </a:prstGeom>
          <a:noFill/>
          <a:ln w="9525" algn="ctr">
            <a:noFill/>
            <a:miter lim="800000"/>
            <a:headEnd/>
            <a:tailEnd/>
          </a:ln>
        </p:spPr>
        <p:txBody>
          <a:bodyPr wrap="none" lIns="0" tIns="0" rIns="0" bIns="0">
            <a:spAutoFit/>
          </a:bodyPr>
          <a:lstStyle/>
          <a:p>
            <a:pPr algn="ctr"/>
            <a:r>
              <a:rPr lang="en-US" sz="1400" b="1" dirty="0">
                <a:solidFill>
                  <a:schemeClr val="bg1"/>
                </a:solidFill>
                <a:sym typeface="Symbol" pitchFamily="18" charset="2"/>
              </a:rPr>
              <a:t></a:t>
            </a:r>
            <a:r>
              <a:rPr lang="en-US" sz="1400" b="1" dirty="0">
                <a:solidFill>
                  <a:schemeClr val="bg1"/>
                </a:solidFill>
              </a:rPr>
              <a:t>5%</a:t>
            </a:r>
          </a:p>
        </p:txBody>
      </p:sp>
      <p:sp>
        <p:nvSpPr>
          <p:cNvPr id="28709" name="Text Box 37"/>
          <p:cNvSpPr txBox="1">
            <a:spLocks noChangeArrowheads="1"/>
          </p:cNvSpPr>
          <p:nvPr/>
        </p:nvSpPr>
        <p:spPr bwMode="auto">
          <a:xfrm>
            <a:off x="2959531" y="5121275"/>
            <a:ext cx="567463" cy="215444"/>
          </a:xfrm>
          <a:prstGeom prst="rect">
            <a:avLst/>
          </a:prstGeom>
          <a:noFill/>
          <a:ln w="9525" algn="ctr">
            <a:noFill/>
            <a:miter lim="800000"/>
            <a:headEnd/>
            <a:tailEnd/>
          </a:ln>
        </p:spPr>
        <p:txBody>
          <a:bodyPr wrap="none" lIns="0" tIns="0" rIns="0" bIns="0">
            <a:spAutoFit/>
          </a:bodyPr>
          <a:lstStyle/>
          <a:p>
            <a:pPr algn="ctr"/>
            <a:r>
              <a:rPr lang="en-US" sz="1400" b="1" dirty="0">
                <a:solidFill>
                  <a:schemeClr val="bg1"/>
                </a:solidFill>
              </a:rPr>
              <a:t>5-5.4%</a:t>
            </a:r>
          </a:p>
        </p:txBody>
      </p:sp>
      <p:sp>
        <p:nvSpPr>
          <p:cNvPr id="28710" name="Text Box 38"/>
          <p:cNvSpPr txBox="1">
            <a:spLocks noChangeArrowheads="1"/>
          </p:cNvSpPr>
          <p:nvPr/>
        </p:nvSpPr>
        <p:spPr bwMode="auto">
          <a:xfrm>
            <a:off x="3819235" y="5121275"/>
            <a:ext cx="716543" cy="215444"/>
          </a:xfrm>
          <a:prstGeom prst="rect">
            <a:avLst/>
          </a:prstGeom>
          <a:noFill/>
          <a:ln w="9525" algn="ctr">
            <a:noFill/>
            <a:miter lim="800000"/>
            <a:headEnd/>
            <a:tailEnd/>
          </a:ln>
        </p:spPr>
        <p:txBody>
          <a:bodyPr wrap="none" lIns="0" tIns="0" rIns="0" bIns="0">
            <a:spAutoFit/>
          </a:bodyPr>
          <a:lstStyle/>
          <a:p>
            <a:pPr algn="ctr"/>
            <a:r>
              <a:rPr lang="en-US" sz="1400" b="1" dirty="0">
                <a:solidFill>
                  <a:schemeClr val="bg1"/>
                </a:solidFill>
              </a:rPr>
              <a:t>5.5-5.9%</a:t>
            </a:r>
          </a:p>
        </p:txBody>
      </p:sp>
      <p:sp>
        <p:nvSpPr>
          <p:cNvPr id="28711" name="Text Box 39"/>
          <p:cNvSpPr txBox="1">
            <a:spLocks noChangeArrowheads="1"/>
          </p:cNvSpPr>
          <p:nvPr/>
        </p:nvSpPr>
        <p:spPr bwMode="auto">
          <a:xfrm>
            <a:off x="4848656" y="5121275"/>
            <a:ext cx="567463" cy="215444"/>
          </a:xfrm>
          <a:prstGeom prst="rect">
            <a:avLst/>
          </a:prstGeom>
          <a:noFill/>
          <a:ln w="9525" algn="ctr">
            <a:noFill/>
            <a:miter lim="800000"/>
            <a:headEnd/>
            <a:tailEnd/>
          </a:ln>
        </p:spPr>
        <p:txBody>
          <a:bodyPr wrap="none" lIns="0" tIns="0" rIns="0" bIns="0">
            <a:spAutoFit/>
          </a:bodyPr>
          <a:lstStyle/>
          <a:p>
            <a:pPr algn="ctr"/>
            <a:r>
              <a:rPr lang="en-US" sz="1400" b="1" dirty="0">
                <a:solidFill>
                  <a:schemeClr val="bg1"/>
                </a:solidFill>
              </a:rPr>
              <a:t>6-6.4%</a:t>
            </a:r>
          </a:p>
        </p:txBody>
      </p:sp>
      <p:sp>
        <p:nvSpPr>
          <p:cNvPr id="28712" name="Text Box 40"/>
          <p:cNvSpPr txBox="1">
            <a:spLocks noChangeArrowheads="1"/>
          </p:cNvSpPr>
          <p:nvPr/>
        </p:nvSpPr>
        <p:spPr bwMode="auto">
          <a:xfrm>
            <a:off x="5708360" y="5121275"/>
            <a:ext cx="716543" cy="215444"/>
          </a:xfrm>
          <a:prstGeom prst="rect">
            <a:avLst/>
          </a:prstGeom>
          <a:noFill/>
          <a:ln w="9525" algn="ctr">
            <a:noFill/>
            <a:miter lim="800000"/>
            <a:headEnd/>
            <a:tailEnd/>
          </a:ln>
        </p:spPr>
        <p:txBody>
          <a:bodyPr wrap="none" lIns="0" tIns="0" rIns="0" bIns="0">
            <a:spAutoFit/>
          </a:bodyPr>
          <a:lstStyle/>
          <a:p>
            <a:pPr algn="ctr"/>
            <a:r>
              <a:rPr lang="en-US" sz="1400" b="1" dirty="0">
                <a:solidFill>
                  <a:schemeClr val="bg1"/>
                </a:solidFill>
              </a:rPr>
              <a:t>6.5-6.9%</a:t>
            </a:r>
          </a:p>
        </p:txBody>
      </p:sp>
      <p:sp>
        <p:nvSpPr>
          <p:cNvPr id="28713" name="Text Box 41"/>
          <p:cNvSpPr txBox="1">
            <a:spLocks noChangeArrowheads="1"/>
          </p:cNvSpPr>
          <p:nvPr/>
        </p:nvSpPr>
        <p:spPr bwMode="auto">
          <a:xfrm>
            <a:off x="6819752" y="5121275"/>
            <a:ext cx="359073" cy="215444"/>
          </a:xfrm>
          <a:prstGeom prst="rect">
            <a:avLst/>
          </a:prstGeom>
          <a:noFill/>
          <a:ln w="9525" algn="ctr">
            <a:noFill/>
            <a:miter lim="800000"/>
            <a:headEnd/>
            <a:tailEnd/>
          </a:ln>
        </p:spPr>
        <p:txBody>
          <a:bodyPr wrap="none" lIns="0" tIns="0" rIns="0" bIns="0">
            <a:spAutoFit/>
          </a:bodyPr>
          <a:lstStyle/>
          <a:p>
            <a:pPr algn="ctr"/>
            <a:r>
              <a:rPr lang="en-US" sz="1400" b="1" dirty="0">
                <a:solidFill>
                  <a:schemeClr val="bg1"/>
                </a:solidFill>
                <a:sym typeface="Symbol" pitchFamily="18" charset="2"/>
              </a:rPr>
              <a:t></a:t>
            </a:r>
            <a:r>
              <a:rPr lang="en-US" sz="1400" b="1" dirty="0">
                <a:solidFill>
                  <a:schemeClr val="bg1"/>
                </a:solidFill>
              </a:rPr>
              <a:t>7%</a:t>
            </a:r>
          </a:p>
        </p:txBody>
      </p:sp>
      <p:sp>
        <p:nvSpPr>
          <p:cNvPr id="28714" name="AutoShape 44"/>
          <p:cNvSpPr>
            <a:spLocks noChangeArrowheads="1"/>
          </p:cNvSpPr>
          <p:nvPr/>
        </p:nvSpPr>
        <p:spPr bwMode="auto">
          <a:xfrm>
            <a:off x="2235200" y="4373562"/>
            <a:ext cx="111125" cy="130175"/>
          </a:xfrm>
          <a:prstGeom prst="diamond">
            <a:avLst/>
          </a:prstGeom>
          <a:solidFill>
            <a:srgbClr val="969696"/>
          </a:solidFill>
          <a:ln w="9525" algn="ctr">
            <a:solidFill>
              <a:srgbClr val="969696"/>
            </a:solidFill>
            <a:miter lim="800000"/>
            <a:headEnd/>
            <a:tailEnd/>
          </a:ln>
        </p:spPr>
        <p:txBody>
          <a:bodyPr wrap="none" anchor="ctr"/>
          <a:lstStyle/>
          <a:p>
            <a:endParaRPr lang="en-US"/>
          </a:p>
        </p:txBody>
      </p:sp>
      <p:sp>
        <p:nvSpPr>
          <p:cNvPr id="28715" name="AutoShape 45"/>
          <p:cNvSpPr>
            <a:spLocks noChangeArrowheads="1"/>
          </p:cNvSpPr>
          <p:nvPr/>
        </p:nvSpPr>
        <p:spPr bwMode="auto">
          <a:xfrm>
            <a:off x="3171825" y="4202112"/>
            <a:ext cx="111125" cy="130175"/>
          </a:xfrm>
          <a:prstGeom prst="diamond">
            <a:avLst/>
          </a:prstGeom>
          <a:solidFill>
            <a:srgbClr val="969696"/>
          </a:solidFill>
          <a:ln w="9525" algn="ctr">
            <a:solidFill>
              <a:srgbClr val="969696"/>
            </a:solidFill>
            <a:miter lim="800000"/>
            <a:headEnd/>
            <a:tailEnd/>
          </a:ln>
        </p:spPr>
        <p:txBody>
          <a:bodyPr wrap="none" anchor="ctr"/>
          <a:lstStyle/>
          <a:p>
            <a:endParaRPr lang="en-US"/>
          </a:p>
        </p:txBody>
      </p:sp>
      <p:sp>
        <p:nvSpPr>
          <p:cNvPr id="28716" name="AutoShape 46"/>
          <p:cNvSpPr>
            <a:spLocks noChangeArrowheads="1"/>
          </p:cNvSpPr>
          <p:nvPr/>
        </p:nvSpPr>
        <p:spPr bwMode="auto">
          <a:xfrm>
            <a:off x="4111625" y="3976687"/>
            <a:ext cx="111125" cy="130175"/>
          </a:xfrm>
          <a:prstGeom prst="diamond">
            <a:avLst/>
          </a:prstGeom>
          <a:solidFill>
            <a:srgbClr val="969696"/>
          </a:solidFill>
          <a:ln w="9525" algn="ctr">
            <a:solidFill>
              <a:srgbClr val="969696"/>
            </a:solidFill>
            <a:miter lim="800000"/>
            <a:headEnd/>
            <a:tailEnd/>
          </a:ln>
        </p:spPr>
        <p:txBody>
          <a:bodyPr wrap="none" anchor="ctr"/>
          <a:lstStyle/>
          <a:p>
            <a:endParaRPr lang="en-US"/>
          </a:p>
        </p:txBody>
      </p:sp>
      <p:sp>
        <p:nvSpPr>
          <p:cNvPr id="28717" name="AutoShape 47"/>
          <p:cNvSpPr>
            <a:spLocks noChangeArrowheads="1"/>
          </p:cNvSpPr>
          <p:nvPr/>
        </p:nvSpPr>
        <p:spPr bwMode="auto">
          <a:xfrm>
            <a:off x="5057775" y="3744912"/>
            <a:ext cx="111125" cy="130175"/>
          </a:xfrm>
          <a:prstGeom prst="diamond">
            <a:avLst/>
          </a:prstGeom>
          <a:solidFill>
            <a:srgbClr val="969696"/>
          </a:solidFill>
          <a:ln w="9525" algn="ctr">
            <a:solidFill>
              <a:srgbClr val="969696"/>
            </a:solidFill>
            <a:miter lim="800000"/>
            <a:headEnd/>
            <a:tailEnd/>
          </a:ln>
        </p:spPr>
        <p:txBody>
          <a:bodyPr wrap="none" anchor="ctr"/>
          <a:lstStyle/>
          <a:p>
            <a:endParaRPr lang="en-US"/>
          </a:p>
        </p:txBody>
      </p:sp>
      <p:sp>
        <p:nvSpPr>
          <p:cNvPr id="28718" name="AutoShape 48"/>
          <p:cNvSpPr>
            <a:spLocks noChangeArrowheads="1"/>
          </p:cNvSpPr>
          <p:nvPr/>
        </p:nvSpPr>
        <p:spPr bwMode="auto">
          <a:xfrm>
            <a:off x="5997575" y="2998787"/>
            <a:ext cx="111125" cy="130175"/>
          </a:xfrm>
          <a:prstGeom prst="diamond">
            <a:avLst/>
          </a:prstGeom>
          <a:solidFill>
            <a:srgbClr val="969696"/>
          </a:solidFill>
          <a:ln w="9525" algn="ctr">
            <a:solidFill>
              <a:srgbClr val="969696"/>
            </a:solidFill>
            <a:miter lim="800000"/>
            <a:headEnd/>
            <a:tailEnd/>
          </a:ln>
        </p:spPr>
        <p:txBody>
          <a:bodyPr wrap="none" anchor="ctr"/>
          <a:lstStyle/>
          <a:p>
            <a:endParaRPr lang="en-US"/>
          </a:p>
        </p:txBody>
      </p:sp>
      <p:sp>
        <p:nvSpPr>
          <p:cNvPr id="28719" name="AutoShape 49"/>
          <p:cNvSpPr>
            <a:spLocks noChangeArrowheads="1"/>
          </p:cNvSpPr>
          <p:nvPr/>
        </p:nvSpPr>
        <p:spPr bwMode="auto">
          <a:xfrm>
            <a:off x="6940550" y="2265362"/>
            <a:ext cx="111125" cy="130175"/>
          </a:xfrm>
          <a:prstGeom prst="diamond">
            <a:avLst/>
          </a:prstGeom>
          <a:solidFill>
            <a:srgbClr val="969696"/>
          </a:solidFill>
          <a:ln w="19050" algn="ctr">
            <a:solidFill>
              <a:srgbClr val="969696"/>
            </a:solidFill>
            <a:miter lim="800000"/>
            <a:headEnd/>
            <a:tailEnd/>
          </a:ln>
        </p:spPr>
        <p:txBody>
          <a:bodyPr wrap="none" anchor="ctr"/>
          <a:lstStyle/>
          <a:p>
            <a:endParaRPr lang="en-US"/>
          </a:p>
        </p:txBody>
      </p:sp>
      <p:sp>
        <p:nvSpPr>
          <p:cNvPr id="28720" name="Rectangle 51"/>
          <p:cNvSpPr>
            <a:spLocks noChangeArrowheads="1"/>
          </p:cNvSpPr>
          <p:nvPr/>
        </p:nvSpPr>
        <p:spPr bwMode="auto">
          <a:xfrm>
            <a:off x="2244725" y="4649787"/>
            <a:ext cx="98425" cy="45719"/>
          </a:xfrm>
          <a:prstGeom prst="rect">
            <a:avLst/>
          </a:prstGeom>
          <a:solidFill>
            <a:srgbClr val="FFFF00"/>
          </a:solidFill>
          <a:ln w="9525" algn="ctr">
            <a:solidFill>
              <a:srgbClr val="990000"/>
            </a:solidFill>
            <a:miter lim="800000"/>
            <a:headEnd/>
            <a:tailEnd/>
          </a:ln>
        </p:spPr>
        <p:txBody>
          <a:bodyPr wrap="none" anchor="ctr"/>
          <a:lstStyle/>
          <a:p>
            <a:endParaRPr lang="en-US"/>
          </a:p>
        </p:txBody>
      </p:sp>
      <p:sp>
        <p:nvSpPr>
          <p:cNvPr id="28721" name="Rectangle 52"/>
          <p:cNvSpPr>
            <a:spLocks noChangeArrowheads="1"/>
          </p:cNvSpPr>
          <p:nvPr/>
        </p:nvSpPr>
        <p:spPr bwMode="auto">
          <a:xfrm>
            <a:off x="3178175" y="4605337"/>
            <a:ext cx="98425" cy="45719"/>
          </a:xfrm>
          <a:prstGeom prst="rect">
            <a:avLst/>
          </a:prstGeom>
          <a:solidFill>
            <a:srgbClr val="FFFF00"/>
          </a:solidFill>
          <a:ln w="9525" algn="ctr">
            <a:solidFill>
              <a:srgbClr val="990000"/>
            </a:solidFill>
            <a:miter lim="800000"/>
            <a:headEnd/>
            <a:tailEnd/>
          </a:ln>
        </p:spPr>
        <p:txBody>
          <a:bodyPr wrap="none" anchor="ctr"/>
          <a:lstStyle/>
          <a:p>
            <a:endParaRPr lang="en-US"/>
          </a:p>
        </p:txBody>
      </p:sp>
      <p:sp>
        <p:nvSpPr>
          <p:cNvPr id="28722" name="Rectangle 53"/>
          <p:cNvSpPr>
            <a:spLocks noChangeArrowheads="1"/>
          </p:cNvSpPr>
          <p:nvPr/>
        </p:nvSpPr>
        <p:spPr bwMode="auto">
          <a:xfrm>
            <a:off x="4114800" y="4503736"/>
            <a:ext cx="111125" cy="45719"/>
          </a:xfrm>
          <a:prstGeom prst="rect">
            <a:avLst/>
          </a:prstGeom>
          <a:solidFill>
            <a:srgbClr val="FFFF00"/>
          </a:solidFill>
          <a:ln w="9525" algn="ctr">
            <a:solidFill>
              <a:srgbClr val="990000"/>
            </a:solidFill>
            <a:miter lim="800000"/>
            <a:headEnd/>
            <a:tailEnd/>
          </a:ln>
        </p:spPr>
        <p:txBody>
          <a:bodyPr wrap="none" anchor="ctr"/>
          <a:lstStyle/>
          <a:p>
            <a:endParaRPr lang="en-US"/>
          </a:p>
        </p:txBody>
      </p:sp>
      <p:sp>
        <p:nvSpPr>
          <p:cNvPr id="28723" name="Rectangle 54"/>
          <p:cNvSpPr>
            <a:spLocks noChangeArrowheads="1"/>
          </p:cNvSpPr>
          <p:nvPr/>
        </p:nvSpPr>
        <p:spPr bwMode="auto">
          <a:xfrm>
            <a:off x="5064125" y="4154487"/>
            <a:ext cx="98425" cy="45719"/>
          </a:xfrm>
          <a:prstGeom prst="rect">
            <a:avLst/>
          </a:prstGeom>
          <a:solidFill>
            <a:srgbClr val="FFFF00"/>
          </a:solidFill>
          <a:ln w="9525" algn="ctr">
            <a:solidFill>
              <a:srgbClr val="990000"/>
            </a:solidFill>
            <a:miter lim="800000"/>
            <a:headEnd/>
            <a:tailEnd/>
          </a:ln>
        </p:spPr>
        <p:txBody>
          <a:bodyPr wrap="none" anchor="ctr"/>
          <a:lstStyle/>
          <a:p>
            <a:endParaRPr lang="en-US"/>
          </a:p>
        </p:txBody>
      </p:sp>
      <p:sp>
        <p:nvSpPr>
          <p:cNvPr id="28724" name="Rectangle 55"/>
          <p:cNvSpPr>
            <a:spLocks noChangeArrowheads="1"/>
          </p:cNvSpPr>
          <p:nvPr/>
        </p:nvSpPr>
        <p:spPr bwMode="auto">
          <a:xfrm>
            <a:off x="6003925" y="3865562"/>
            <a:ext cx="98425" cy="45719"/>
          </a:xfrm>
          <a:prstGeom prst="rect">
            <a:avLst/>
          </a:prstGeom>
          <a:solidFill>
            <a:srgbClr val="FFFF00"/>
          </a:solidFill>
          <a:ln w="9525" algn="ctr">
            <a:solidFill>
              <a:srgbClr val="990000"/>
            </a:solidFill>
            <a:miter lim="800000"/>
            <a:headEnd/>
            <a:tailEnd/>
          </a:ln>
        </p:spPr>
        <p:txBody>
          <a:bodyPr wrap="none" anchor="ctr"/>
          <a:lstStyle/>
          <a:p>
            <a:endParaRPr lang="en-US"/>
          </a:p>
        </p:txBody>
      </p:sp>
      <p:sp>
        <p:nvSpPr>
          <p:cNvPr id="28725" name="Rectangle 56"/>
          <p:cNvSpPr>
            <a:spLocks noChangeArrowheads="1"/>
          </p:cNvSpPr>
          <p:nvPr/>
        </p:nvSpPr>
        <p:spPr bwMode="auto">
          <a:xfrm>
            <a:off x="6940550" y="2122487"/>
            <a:ext cx="98425" cy="45719"/>
          </a:xfrm>
          <a:prstGeom prst="rect">
            <a:avLst/>
          </a:prstGeom>
          <a:solidFill>
            <a:srgbClr val="FFFF00"/>
          </a:solidFill>
          <a:ln w="19050" algn="ctr">
            <a:solidFill>
              <a:srgbClr val="990000"/>
            </a:solidFill>
            <a:miter lim="800000"/>
            <a:headEnd/>
            <a:tailEnd/>
          </a:ln>
        </p:spPr>
        <p:txBody>
          <a:bodyPr wrap="none" anchor="ctr"/>
          <a:lstStyle/>
          <a:p>
            <a:endParaRPr lang="en-US"/>
          </a:p>
        </p:txBody>
      </p:sp>
      <p:sp>
        <p:nvSpPr>
          <p:cNvPr id="28726" name="Line 60"/>
          <p:cNvSpPr>
            <a:spLocks noChangeShapeType="1"/>
          </p:cNvSpPr>
          <p:nvPr/>
        </p:nvSpPr>
        <p:spPr bwMode="auto">
          <a:xfrm>
            <a:off x="7580312" y="2151062"/>
            <a:ext cx="304800" cy="0"/>
          </a:xfrm>
          <a:prstGeom prst="line">
            <a:avLst/>
          </a:prstGeom>
          <a:noFill/>
          <a:ln w="28575">
            <a:solidFill>
              <a:srgbClr val="969696"/>
            </a:solidFill>
            <a:round/>
            <a:headEnd/>
            <a:tailEnd/>
          </a:ln>
        </p:spPr>
        <p:txBody>
          <a:bodyPr anchor="ctr"/>
          <a:lstStyle/>
          <a:p>
            <a:endParaRPr lang="en-US"/>
          </a:p>
        </p:txBody>
      </p:sp>
      <p:sp>
        <p:nvSpPr>
          <p:cNvPr id="28727" name="Line 59"/>
          <p:cNvSpPr>
            <a:spLocks noChangeShapeType="1"/>
          </p:cNvSpPr>
          <p:nvPr/>
        </p:nvSpPr>
        <p:spPr bwMode="auto">
          <a:xfrm>
            <a:off x="7580312" y="2374900"/>
            <a:ext cx="304800" cy="0"/>
          </a:xfrm>
          <a:prstGeom prst="line">
            <a:avLst/>
          </a:prstGeom>
          <a:noFill/>
          <a:ln w="28575">
            <a:solidFill>
              <a:srgbClr val="FFFF00"/>
            </a:solidFill>
            <a:round/>
            <a:headEnd/>
            <a:tailEnd/>
          </a:ln>
        </p:spPr>
        <p:txBody>
          <a:bodyPr anchor="ctr"/>
          <a:lstStyle/>
          <a:p>
            <a:endParaRPr lang="en-US"/>
          </a:p>
        </p:txBody>
      </p:sp>
      <p:sp>
        <p:nvSpPr>
          <p:cNvPr id="28728" name="TextBox 99"/>
          <p:cNvSpPr txBox="1">
            <a:spLocks noChangeArrowheads="1"/>
          </p:cNvSpPr>
          <p:nvPr/>
        </p:nvSpPr>
        <p:spPr bwMode="auto">
          <a:xfrm>
            <a:off x="7880350" y="1987550"/>
            <a:ext cx="538162" cy="304800"/>
          </a:xfrm>
          <a:prstGeom prst="rect">
            <a:avLst/>
          </a:prstGeom>
          <a:noFill/>
          <a:ln w="9525">
            <a:noFill/>
            <a:miter lim="800000"/>
            <a:headEnd/>
            <a:tailEnd/>
          </a:ln>
        </p:spPr>
        <p:txBody>
          <a:bodyPr wrap="none">
            <a:spAutoFit/>
          </a:bodyPr>
          <a:lstStyle/>
          <a:p>
            <a:r>
              <a:rPr lang="en-US" sz="1400" b="1" dirty="0">
                <a:solidFill>
                  <a:schemeClr val="bg1"/>
                </a:solidFill>
                <a:cs typeface="Arial" pitchFamily="34" charset="0"/>
              </a:rPr>
              <a:t>Men</a:t>
            </a:r>
          </a:p>
        </p:txBody>
      </p:sp>
      <p:sp>
        <p:nvSpPr>
          <p:cNvPr id="28729" name="TextBox 99"/>
          <p:cNvSpPr txBox="1">
            <a:spLocks noChangeArrowheads="1"/>
          </p:cNvSpPr>
          <p:nvPr/>
        </p:nvSpPr>
        <p:spPr bwMode="auto">
          <a:xfrm>
            <a:off x="7861300" y="2217737"/>
            <a:ext cx="825500" cy="304800"/>
          </a:xfrm>
          <a:prstGeom prst="rect">
            <a:avLst/>
          </a:prstGeom>
          <a:noFill/>
          <a:ln w="9525">
            <a:noFill/>
            <a:miter lim="800000"/>
            <a:headEnd/>
            <a:tailEnd/>
          </a:ln>
        </p:spPr>
        <p:txBody>
          <a:bodyPr wrap="none">
            <a:spAutoFit/>
          </a:bodyPr>
          <a:lstStyle/>
          <a:p>
            <a:r>
              <a:rPr lang="en-US" sz="1400" b="1" dirty="0">
                <a:solidFill>
                  <a:schemeClr val="bg1"/>
                </a:solidFill>
                <a:cs typeface="Arial" pitchFamily="34" charset="0"/>
              </a:rPr>
              <a:t>Women</a:t>
            </a:r>
          </a:p>
        </p:txBody>
      </p:sp>
      <p:sp>
        <p:nvSpPr>
          <p:cNvPr id="28730" name="Rectangle 57"/>
          <p:cNvSpPr>
            <a:spLocks noChangeArrowheads="1"/>
          </p:cNvSpPr>
          <p:nvPr/>
        </p:nvSpPr>
        <p:spPr bwMode="auto">
          <a:xfrm>
            <a:off x="7685087" y="2339657"/>
            <a:ext cx="98425" cy="95250"/>
          </a:xfrm>
          <a:prstGeom prst="rect">
            <a:avLst/>
          </a:prstGeom>
          <a:solidFill>
            <a:srgbClr val="FFFF00"/>
          </a:solidFill>
          <a:ln w="9525" algn="ctr">
            <a:solidFill>
              <a:srgbClr val="990000"/>
            </a:solidFill>
            <a:miter lim="800000"/>
            <a:headEnd/>
            <a:tailEnd/>
          </a:ln>
        </p:spPr>
        <p:txBody>
          <a:bodyPr wrap="none" anchor="ctr"/>
          <a:lstStyle/>
          <a:p>
            <a:endParaRPr lang="en-US"/>
          </a:p>
        </p:txBody>
      </p:sp>
      <p:sp>
        <p:nvSpPr>
          <p:cNvPr id="28731" name="AutoShape 58"/>
          <p:cNvSpPr>
            <a:spLocks noChangeArrowheads="1"/>
          </p:cNvSpPr>
          <p:nvPr/>
        </p:nvSpPr>
        <p:spPr bwMode="auto">
          <a:xfrm>
            <a:off x="7665656" y="2087562"/>
            <a:ext cx="111125" cy="130175"/>
          </a:xfrm>
          <a:prstGeom prst="diamond">
            <a:avLst/>
          </a:prstGeom>
          <a:solidFill>
            <a:srgbClr val="969696"/>
          </a:solidFill>
          <a:ln w="9525" algn="ctr">
            <a:solidFill>
              <a:srgbClr val="969696"/>
            </a:solidFill>
            <a:miter lim="800000"/>
            <a:headEnd/>
            <a:tailEnd/>
          </a:ln>
        </p:spPr>
        <p:txBody>
          <a:bodyPr wrap="none" anchor="ctr"/>
          <a:lstStyle/>
          <a:p>
            <a:endParaRPr lang="en-US"/>
          </a:p>
        </p:txBody>
      </p:sp>
      <p:sp>
        <p:nvSpPr>
          <p:cNvPr id="60" name="TextBox 59"/>
          <p:cNvSpPr txBox="1"/>
          <p:nvPr/>
        </p:nvSpPr>
        <p:spPr>
          <a:xfrm>
            <a:off x="5449954" y="6327648"/>
            <a:ext cx="3457741" cy="307777"/>
          </a:xfrm>
          <a:prstGeom prst="rect">
            <a:avLst/>
          </a:prstGeom>
          <a:noFill/>
        </p:spPr>
        <p:txBody>
          <a:bodyPr wrap="none" rtlCol="0">
            <a:spAutoFit/>
          </a:bodyPr>
          <a:lstStyle/>
          <a:p>
            <a:pPr algn="r"/>
            <a:r>
              <a:rPr lang="en-US" sz="1400" dirty="0" err="1" smtClean="0">
                <a:solidFill>
                  <a:schemeClr val="bg1"/>
                </a:solidFill>
                <a:latin typeface="Arial Narrow" pitchFamily="34" charset="0"/>
              </a:rPr>
              <a:t>Khaw</a:t>
            </a:r>
            <a:r>
              <a:rPr lang="en-US" sz="1400" dirty="0" smtClean="0">
                <a:solidFill>
                  <a:schemeClr val="bg1"/>
                </a:solidFill>
                <a:latin typeface="Arial Narrow" pitchFamily="34" charset="0"/>
              </a:rPr>
              <a:t>  et al.</a:t>
            </a:r>
            <a:r>
              <a:rPr lang="en-US" sz="1400" i="1" dirty="0" smtClean="0">
                <a:solidFill>
                  <a:schemeClr val="bg1"/>
                </a:solidFill>
                <a:latin typeface="Arial Narrow" pitchFamily="34" charset="0"/>
              </a:rPr>
              <a:t> Ann Intern Med </a:t>
            </a:r>
            <a:r>
              <a:rPr lang="en-US" sz="1400" dirty="0" smtClean="0">
                <a:solidFill>
                  <a:schemeClr val="bg1"/>
                </a:solidFill>
                <a:latin typeface="Arial Narrow" pitchFamily="34" charset="0"/>
              </a:rPr>
              <a:t>2004;141(6):413-420.</a:t>
            </a:r>
            <a:endParaRPr lang="en-US" sz="1400" dirty="0">
              <a:solidFill>
                <a:schemeClr val="bg1"/>
              </a:solidFill>
              <a:latin typeface="Arial Narrow" pitchFamily="34" charset="0"/>
            </a:endParaRPr>
          </a:p>
        </p:txBody>
      </p:sp>
      <p:sp>
        <p:nvSpPr>
          <p:cNvPr id="59" name="Text Box 7"/>
          <p:cNvSpPr txBox="1">
            <a:spLocks noChangeArrowheads="1"/>
          </p:cNvSpPr>
          <p:nvPr/>
        </p:nvSpPr>
        <p:spPr bwMode="auto">
          <a:xfrm>
            <a:off x="474663" y="5986463"/>
            <a:ext cx="8189912" cy="304800"/>
          </a:xfrm>
          <a:prstGeom prst="rect">
            <a:avLst/>
          </a:prstGeom>
          <a:noFill/>
          <a:ln w="9525">
            <a:noFill/>
            <a:miter lim="800000"/>
            <a:headEnd/>
            <a:tailEnd/>
          </a:ln>
        </p:spPr>
        <p:txBody>
          <a:bodyPr/>
          <a:lstStyle/>
          <a:p>
            <a:pPr marL="171450" indent="-171450">
              <a:spcBef>
                <a:spcPct val="50000"/>
              </a:spcBef>
              <a:buClr>
                <a:srgbClr val="FFCC00"/>
              </a:buClr>
              <a:buFontTx/>
              <a:buChar char="•"/>
            </a:pPr>
            <a:r>
              <a:rPr lang="en-US" sz="1400" dirty="0" smtClean="0">
                <a:solidFill>
                  <a:schemeClr val="bg1"/>
                </a:solidFill>
              </a:rPr>
              <a:t>EPIC=European Prospective Investigation into Cancer</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Grp="1" noChangeArrowheads="1"/>
          </p:cNvSpPr>
          <p:nvPr>
            <p:ph type="ctrTitle"/>
          </p:nvPr>
        </p:nvSpPr>
        <p:spPr>
          <a:xfrm>
            <a:off x="685800" y="1787525"/>
            <a:ext cx="7772400" cy="1470025"/>
          </a:xfrm>
        </p:spPr>
        <p:txBody>
          <a:bodyPr>
            <a:noAutofit/>
          </a:bodyPr>
          <a:lstStyle/>
          <a:p>
            <a:pPr algn="ctr"/>
            <a:r>
              <a:rPr lang="en-US" sz="6600" dirty="0" smtClean="0"/>
              <a:t>Diabetes &amp;</a:t>
            </a:r>
            <a:br>
              <a:rPr lang="en-US" sz="6600" dirty="0" smtClean="0"/>
            </a:br>
            <a:r>
              <a:rPr lang="en-US" sz="6600" dirty="0" err="1" smtClean="0"/>
              <a:t>Microvascular</a:t>
            </a:r>
            <a:r>
              <a:rPr lang="en-US" sz="6600" dirty="0" smtClean="0"/>
              <a:t> </a:t>
            </a:r>
            <a:r>
              <a:rPr lang="en-US" sz="6600" dirty="0"/>
              <a:t>Complications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7"/>
          <p:cNvSpPr txBox="1">
            <a:spLocks noChangeArrowheads="1"/>
          </p:cNvSpPr>
          <p:nvPr/>
        </p:nvSpPr>
        <p:spPr bwMode="auto">
          <a:xfrm>
            <a:off x="457200" y="155449"/>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Chronic Complications of Type 2 Diabetes at Diagnosis</a:t>
            </a:r>
          </a:p>
        </p:txBody>
      </p:sp>
      <p:sp>
        <p:nvSpPr>
          <p:cNvPr id="16" name="Rectangle 28"/>
          <p:cNvSpPr txBox="1">
            <a:spLocks noChangeArrowheads="1"/>
          </p:cNvSpPr>
          <p:nvPr/>
        </p:nvSpPr>
        <p:spPr bwMode="auto">
          <a:xfrm>
            <a:off x="533400" y="1371599"/>
            <a:ext cx="8153400" cy="456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20000"/>
              </a:spcBef>
              <a:spcAft>
                <a:spcPct val="0"/>
              </a:spcAft>
              <a:buClr>
                <a:srgbClr val="FFCC00"/>
              </a:buClr>
              <a:buSzPct val="85000"/>
              <a:buFont typeface="Arial" pitchFamily="34" charset="0"/>
              <a:buChar char="♦"/>
              <a:tabLst/>
              <a:defRPr/>
            </a:pP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mn-cs"/>
              </a:rPr>
              <a:t>50% of patients newly presenting with type 2 diabetes already have </a:t>
            </a:r>
            <a:b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mn-cs"/>
              </a:rPr>
            </a:br>
            <a:r>
              <a:rPr kumimoji="0" lang="en-US" sz="2000" b="0" i="0" u="none" strike="noStrike" kern="0" cap="none" spc="0" normalizeH="0" baseline="0" noProof="0" dirty="0" smtClean="0">
                <a:ln>
                  <a:noFill/>
                </a:ln>
                <a:solidFill>
                  <a:schemeClr val="bg1"/>
                </a:solidFill>
                <a:effectLst/>
                <a:uLnTx/>
                <a:uFillTx/>
                <a:latin typeface="Arial" pitchFamily="34" charset="0"/>
                <a:ea typeface="+mn-ea"/>
                <a:cs typeface="+mn-cs"/>
              </a:rPr>
              <a:t>1 or more complications at diagnosis</a:t>
            </a:r>
          </a:p>
        </p:txBody>
      </p:sp>
      <p:sp>
        <p:nvSpPr>
          <p:cNvPr id="17" name="Text Box 10"/>
          <p:cNvSpPr txBox="1">
            <a:spLocks noChangeArrowheads="1"/>
          </p:cNvSpPr>
          <p:nvPr>
            <p:custDataLst>
              <p:tags r:id="rId1"/>
            </p:custDataLst>
          </p:nvPr>
        </p:nvSpPr>
        <p:spPr bwMode="auto">
          <a:xfrm>
            <a:off x="475488" y="6016753"/>
            <a:ext cx="6734175" cy="231647"/>
          </a:xfrm>
          <a:prstGeom prst="rect">
            <a:avLst/>
          </a:prstGeom>
          <a:noFill/>
          <a:ln w="9525">
            <a:noFill/>
            <a:miter lim="800000"/>
            <a:headEnd/>
            <a:tailEnd/>
          </a:ln>
        </p:spPr>
        <p:txBody>
          <a:bodyPr/>
          <a:lstStyle/>
          <a:p>
            <a:pPr marR="0" lvl="0" defTabSz="914400" eaLnBrk="1" fontAlgn="auto" latinLnBrk="0" hangingPunct="1">
              <a:lnSpc>
                <a:spcPct val="100000"/>
              </a:lnSpc>
              <a:spcBef>
                <a:spcPct val="20000"/>
              </a:spcBef>
              <a:spcAft>
                <a:spcPts val="0"/>
              </a:spcAft>
              <a:buClr>
                <a:srgbClr val="FFCC00"/>
              </a:buClr>
              <a:buSzPct val="100000"/>
              <a:buFont typeface="Arial" pitchFamily="34" charset="0"/>
              <a:buChar char="•"/>
              <a:tabLst>
                <a:tab pos="115888" algn="l"/>
                <a:tab pos="231775" algn="l"/>
              </a:tabLst>
              <a:defRPr/>
            </a:pP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  ECG=electrocardiogram</a:t>
            </a:r>
            <a:r>
              <a:rPr lang="en-US" sz="1400" kern="0" dirty="0" smtClean="0">
                <a:solidFill>
                  <a:schemeClr val="bg1"/>
                </a:solidFill>
                <a:latin typeface="+mj-lt"/>
                <a:cs typeface="Times New Roman" pitchFamily="18" charset="0"/>
              </a:rPr>
              <a:t>; </a:t>
            </a: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TIA=transient </a:t>
            </a:r>
            <a:r>
              <a:rPr kumimoji="0" lang="en-US" sz="1400" b="0" i="0" u="none" strike="noStrike" kern="0" cap="none" spc="0" normalizeH="0" baseline="0" noProof="0" dirty="0" err="1">
                <a:ln>
                  <a:noFill/>
                </a:ln>
                <a:solidFill>
                  <a:schemeClr val="bg1"/>
                </a:solidFill>
                <a:effectLst/>
                <a:uLnTx/>
                <a:uFillTx/>
                <a:latin typeface="+mj-lt"/>
                <a:cs typeface="Times New Roman" pitchFamily="18" charset="0"/>
              </a:rPr>
              <a:t>ischaemic</a:t>
            </a:r>
            <a:r>
              <a:rPr kumimoji="0" lang="en-US" sz="1400" b="0" i="0" u="none" strike="noStrike" kern="0" cap="none" spc="0" normalizeH="0" baseline="0" noProof="0" dirty="0">
                <a:ln>
                  <a:noFill/>
                </a:ln>
                <a:solidFill>
                  <a:schemeClr val="bg1"/>
                </a:solidFill>
                <a:effectLst/>
                <a:uLnTx/>
                <a:uFillTx/>
                <a:latin typeface="+mj-lt"/>
                <a:cs typeface="Times New Roman" pitchFamily="18" charset="0"/>
              </a:rPr>
              <a:t> </a:t>
            </a: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attack</a:t>
            </a:r>
            <a:endParaRPr kumimoji="0" lang="en-US" sz="1400" b="0" i="0" u="none" strike="noStrike" kern="0" cap="none" spc="0" normalizeH="0" baseline="0" noProof="0" dirty="0">
              <a:ln>
                <a:noFill/>
              </a:ln>
              <a:solidFill>
                <a:schemeClr val="bg1"/>
              </a:solidFill>
              <a:effectLst/>
              <a:uLnTx/>
              <a:uFillTx/>
              <a:latin typeface="+mj-lt"/>
              <a:cs typeface="Times New Roman" pitchFamily="18" charset="0"/>
            </a:endParaRPr>
          </a:p>
        </p:txBody>
      </p:sp>
      <p:graphicFrame>
        <p:nvGraphicFramePr>
          <p:cNvPr id="18" name="Group 31"/>
          <p:cNvGraphicFramePr>
            <a:graphicFrameLocks noGrp="1"/>
          </p:cNvGraphicFramePr>
          <p:nvPr/>
        </p:nvGraphicFramePr>
        <p:xfrm>
          <a:off x="685799" y="2606675"/>
          <a:ext cx="3600450" cy="2775903"/>
        </p:xfrm>
        <a:graphic>
          <a:graphicData uri="http://schemas.openxmlformats.org/drawingml/2006/table">
            <a:tbl>
              <a:tblPr>
                <a:tableStyleId>{2D5ABB26-0587-4C30-8999-92F81FD0307C}</a:tableStyleId>
              </a:tblPr>
              <a:tblGrid>
                <a:gridCol w="2773363"/>
                <a:gridCol w="827087"/>
              </a:tblGrid>
              <a:tr h="550863">
                <a:tc gridSpan="2">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alpha val="70000"/>
                            </a:schemeClr>
                          </a:solidFill>
                          <a:effectLst/>
                        </a:rPr>
                        <a:t>Macrovascular</a:t>
                      </a:r>
                      <a:endParaRPr kumimoji="0" lang="en-US" sz="1800" b="1" i="0" u="none" strike="noStrike" cap="none" normalizeH="0" baseline="0" dirty="0" smtClean="0">
                        <a:ln>
                          <a:noFill/>
                        </a:ln>
                        <a:solidFill>
                          <a:schemeClr val="bg1">
                            <a:alpha val="70000"/>
                          </a:schemeClr>
                        </a:solidFill>
                        <a:effectLst/>
                        <a:latin typeface="Arial" pitchFamily="34" charset="0"/>
                      </a:endParaRPr>
                    </a:p>
                  </a:txBody>
                  <a:tcPr anchor="ctr" horzOverflow="overflow">
                    <a:lnB w="38100" cap="flat" cmpd="sng" algn="ctr">
                      <a:solidFill>
                        <a:schemeClr val="bg1"/>
                      </a:solidFill>
                      <a:prstDash val="solid"/>
                      <a:round/>
                      <a:headEnd type="none" w="med" len="med"/>
                      <a:tailEnd type="none" w="med" len="med"/>
                    </a:lnB>
                  </a:tcPr>
                </a:tc>
                <a:tc hMerge="1">
                  <a:txBody>
                    <a:bodyPr/>
                    <a:lstStyle/>
                    <a:p>
                      <a:endParaRPr lang="en-US"/>
                    </a:p>
                  </a:txBody>
                  <a:tcPr/>
                </a:tc>
              </a:tr>
              <a:tr h="371475">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alpha val="70000"/>
                            </a:schemeClr>
                          </a:solidFill>
                          <a:effectLst/>
                        </a:rPr>
                        <a:t>Abnormal ECG</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alpha val="70000"/>
                            </a:schemeClr>
                          </a:solidFill>
                          <a:effectLst/>
                        </a:rPr>
                        <a:t>Myocardial infarction</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alpha val="70000"/>
                            </a:schemeClr>
                          </a:solidFill>
                          <a:effectLst/>
                        </a:rPr>
                        <a:t>Stroke or TIA</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alpha val="70000"/>
                            </a:schemeClr>
                          </a:solidFill>
                          <a:effectLst/>
                        </a:rPr>
                        <a:t>Intermittent </a:t>
                      </a:r>
                      <a:r>
                        <a:rPr kumimoji="0" lang="en-US" sz="1600" u="none" strike="noStrike" cap="none" normalizeH="0" baseline="0" dirty="0" err="1" smtClean="0">
                          <a:ln>
                            <a:noFill/>
                          </a:ln>
                          <a:solidFill>
                            <a:schemeClr val="bg1">
                              <a:alpha val="70000"/>
                            </a:schemeClr>
                          </a:solidFill>
                          <a:effectLst/>
                        </a:rPr>
                        <a:t>claudication</a:t>
                      </a:r>
                      <a:endParaRPr kumimoji="0" lang="en-US" sz="1600" u="none" strike="noStrike" cap="none" normalizeH="0" baseline="0" dirty="0" smtClean="0">
                        <a:ln>
                          <a:noFill/>
                        </a:ln>
                        <a:solidFill>
                          <a:schemeClr val="bg1">
                            <a:alpha val="70000"/>
                          </a:schemeClr>
                        </a:solidFill>
                        <a:effectLst/>
                      </a:endParaRP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alpha val="70000"/>
                            </a:schemeClr>
                          </a:solidFill>
                          <a:effectLst/>
                        </a:rPr>
                        <a:t>Absent foot pulses</a:t>
                      </a:r>
                    </a:p>
                    <a:p>
                      <a:pPr marL="0" marR="0" lvl="0" indent="0" algn="l" defTabSz="914400" rtl="0" eaLnBrk="1" fontAlgn="base" latinLnBrk="0" hangingPunct="1">
                        <a:lnSpc>
                          <a:spcPts val="2000"/>
                        </a:lnSpc>
                        <a:spcBef>
                          <a:spcPct val="20000"/>
                        </a:spcBef>
                        <a:spcAft>
                          <a:spcPct val="0"/>
                        </a:spcAft>
                        <a:buClrTx/>
                        <a:buSzTx/>
                        <a:buFont typeface="Arial" pitchFamily="34" charset="0"/>
                        <a:buNone/>
                        <a:tabLst/>
                      </a:pPr>
                      <a:r>
                        <a:rPr kumimoji="0" lang="en-US" sz="1600" u="none" strike="noStrike" cap="none" normalizeH="0" baseline="0" dirty="0" smtClean="0">
                          <a:ln>
                            <a:noFill/>
                          </a:ln>
                          <a:solidFill>
                            <a:schemeClr val="bg1">
                              <a:alpha val="70000"/>
                            </a:schemeClr>
                          </a:solidFill>
                          <a:effectLst/>
                        </a:rPr>
                        <a:t>Ischaemic skin changes to feet</a:t>
                      </a:r>
                      <a:endParaRPr kumimoji="0" lang="en-US" sz="1600" b="0" i="0" u="none" strike="noStrike" cap="none" normalizeH="0" baseline="0" dirty="0" smtClean="0">
                        <a:ln>
                          <a:noFill/>
                        </a:ln>
                        <a:solidFill>
                          <a:schemeClr val="bg1">
                            <a:alpha val="70000"/>
                          </a:schemeClr>
                        </a:solidFill>
                        <a:effectLst/>
                        <a:latin typeface="Arial" pitchFamily="34" charset="0"/>
                      </a:endParaRPr>
                    </a:p>
                  </a:txBody>
                  <a:tcPr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alpha val="70000"/>
                            </a:schemeClr>
                          </a:solidFill>
                          <a:effectLst/>
                        </a:rPr>
                        <a:t>18%</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alpha val="70000"/>
                            </a:schemeClr>
                          </a:solidFill>
                          <a:effectLst/>
                        </a:rPr>
                        <a:t>1%</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alpha val="70000"/>
                            </a:schemeClr>
                          </a:solidFill>
                          <a:effectLst/>
                        </a:rPr>
                        <a:t>1%</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alpha val="70000"/>
                            </a:schemeClr>
                          </a:solidFill>
                          <a:effectLst/>
                        </a:rPr>
                        <a:t>3%</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alpha val="70000"/>
                            </a:schemeClr>
                          </a:solidFill>
                          <a:effectLst/>
                        </a:rPr>
                        <a:t>13%</a:t>
                      </a:r>
                    </a:p>
                    <a:p>
                      <a:pPr marL="0" marR="0" lvl="0" indent="0" algn="r" defTabSz="914400" rtl="0" eaLnBrk="1" fontAlgn="base" latinLnBrk="0" hangingPunct="1">
                        <a:lnSpc>
                          <a:spcPts val="2400"/>
                        </a:lnSpc>
                        <a:spcBef>
                          <a:spcPct val="0"/>
                        </a:spcBef>
                        <a:spcAft>
                          <a:spcPct val="0"/>
                        </a:spcAft>
                        <a:buClrTx/>
                        <a:buSzTx/>
                        <a:buFontTx/>
                        <a:buNone/>
                        <a:tabLst/>
                      </a:pPr>
                      <a:endParaRPr kumimoji="0" lang="en-US" sz="1600" u="none" strike="noStrike" cap="none" normalizeH="0" baseline="0" dirty="0" smtClean="0">
                        <a:ln>
                          <a:noFill/>
                        </a:ln>
                        <a:solidFill>
                          <a:schemeClr val="bg1">
                            <a:alpha val="70000"/>
                          </a:schemeClr>
                        </a:solidFill>
                        <a:effectLst/>
                      </a:endParaRP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alpha val="70000"/>
                            </a:schemeClr>
                          </a:solidFill>
                          <a:effectLst/>
                        </a:rPr>
                        <a:t>6%</a:t>
                      </a:r>
                      <a:endParaRPr kumimoji="0" lang="en-US" sz="1600" b="0" i="0" u="none" strike="noStrike" cap="none" normalizeH="0" baseline="0" dirty="0" smtClean="0">
                        <a:ln>
                          <a:noFill/>
                        </a:ln>
                        <a:solidFill>
                          <a:schemeClr val="bg1">
                            <a:alpha val="70000"/>
                          </a:schemeClr>
                        </a:solidFill>
                        <a:effectLst/>
                        <a:latin typeface="Arial" pitchFamily="34" charset="0"/>
                      </a:endParaRPr>
                    </a:p>
                  </a:txBody>
                  <a:tcPr horzOverflow="overflow">
                    <a:lnL>
                      <a:noFill/>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graphicFrame>
        <p:nvGraphicFramePr>
          <p:cNvPr id="19" name="Group 41"/>
          <p:cNvGraphicFramePr>
            <a:graphicFrameLocks noGrp="1"/>
          </p:cNvGraphicFramePr>
          <p:nvPr/>
        </p:nvGraphicFramePr>
        <p:xfrm>
          <a:off x="4540250" y="2606675"/>
          <a:ext cx="4027488" cy="2166303"/>
        </p:xfrm>
        <a:graphic>
          <a:graphicData uri="http://schemas.openxmlformats.org/drawingml/2006/table">
            <a:tbl>
              <a:tblPr>
                <a:tableStyleId>{2D5ABB26-0587-4C30-8999-92F81FD0307C}</a:tableStyleId>
              </a:tblPr>
              <a:tblGrid>
                <a:gridCol w="3114675"/>
                <a:gridCol w="912813"/>
              </a:tblGrid>
              <a:tr h="550863">
                <a:tc gridSpan="2">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Microvascular</a:t>
                      </a:r>
                      <a:endParaRPr kumimoji="0" lang="en-US" sz="1800" b="1" i="0" u="none" strike="noStrike" cap="none" normalizeH="0" baseline="0" dirty="0" smtClean="0">
                        <a:ln>
                          <a:noFill/>
                        </a:ln>
                        <a:solidFill>
                          <a:schemeClr val="bg1"/>
                        </a:solidFill>
                        <a:effectLst/>
                        <a:latin typeface="Arial" pitchFamily="34" charset="0"/>
                      </a:endParaRPr>
                    </a:p>
                  </a:txBody>
                  <a:tcPr anchor="ctr" horzOverflow="overflow">
                    <a:lnL>
                      <a:noFill/>
                    </a:lnL>
                    <a:lnR>
                      <a:noFill/>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71475">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solidFill>
                          <a:effectLst/>
                        </a:rPr>
                        <a:t>Retinopathy</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solidFill>
                          <a:effectLst/>
                        </a:rPr>
                        <a:t>Impaired reflexes (2 or more)</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solidFill>
                          <a:effectLst/>
                        </a:rPr>
                        <a:t>Abnormal vibration threshold</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solidFill>
                          <a:effectLst/>
                        </a:rPr>
                        <a:t>Plasma </a:t>
                      </a:r>
                      <a:r>
                        <a:rPr kumimoji="0" lang="en-US" sz="1600" u="none" strike="noStrike" cap="none" normalizeH="0" baseline="0" dirty="0" err="1" smtClean="0">
                          <a:ln>
                            <a:noFill/>
                          </a:ln>
                          <a:solidFill>
                            <a:schemeClr val="bg1"/>
                          </a:solidFill>
                          <a:effectLst/>
                        </a:rPr>
                        <a:t>creatinine</a:t>
                      </a:r>
                      <a:r>
                        <a:rPr kumimoji="0" lang="en-US" sz="1600" u="none" strike="noStrike" cap="none" normalizeH="0" baseline="0" dirty="0" smtClean="0">
                          <a:ln>
                            <a:noFill/>
                          </a:ln>
                          <a:solidFill>
                            <a:schemeClr val="bg1"/>
                          </a:solidFill>
                          <a:effectLst/>
                        </a:rPr>
                        <a:t> &gt;120 µmol/l</a:t>
                      </a:r>
                    </a:p>
                    <a:p>
                      <a:pPr marL="166688" marR="0" lvl="0" indent="-166688" algn="l" defTabSz="914400" rtl="0" eaLnBrk="1" fontAlgn="base" latinLnBrk="0" hangingPunct="1">
                        <a:lnSpc>
                          <a:spcPts val="2400"/>
                        </a:lnSpc>
                        <a:spcBef>
                          <a:spcPct val="0"/>
                        </a:spcBef>
                        <a:spcAft>
                          <a:spcPct val="0"/>
                        </a:spcAft>
                        <a:buClrTx/>
                        <a:buSzTx/>
                        <a:buFont typeface="Arial" pitchFamily="34" charset="0"/>
                        <a:buNone/>
                        <a:tabLst/>
                      </a:pPr>
                      <a:r>
                        <a:rPr kumimoji="0" lang="en-US" sz="1600" u="none" strike="noStrike" cap="none" normalizeH="0" baseline="0" dirty="0" smtClean="0">
                          <a:ln>
                            <a:noFill/>
                          </a:ln>
                          <a:solidFill>
                            <a:schemeClr val="bg1"/>
                          </a:solidFill>
                          <a:effectLst/>
                        </a:rPr>
                        <a:t>Erectile dysfunction</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21%</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5%</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7%</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3%</a:t>
                      </a:r>
                    </a:p>
                    <a:p>
                      <a:pPr marL="0" marR="0" lvl="0" indent="0" algn="r" defTabSz="914400" rtl="0" eaLnBrk="1" fontAlgn="base" latinLnBrk="0" hangingPunct="1">
                        <a:lnSpc>
                          <a:spcPts val="2400"/>
                        </a:lnSpc>
                        <a:spcBef>
                          <a:spcPct val="0"/>
                        </a:spcBef>
                        <a:spcAft>
                          <a:spcPct val="0"/>
                        </a:spcAft>
                        <a:buClrTx/>
                        <a:buSzTx/>
                        <a:buFontTx/>
                        <a:buNone/>
                        <a:tabLst/>
                      </a:pPr>
                      <a:r>
                        <a:rPr kumimoji="0" lang="en-US" sz="1600" u="none" strike="noStrike" cap="none" normalizeH="0" baseline="0" dirty="0" smtClean="0">
                          <a:ln>
                            <a:noFill/>
                          </a:ln>
                          <a:solidFill>
                            <a:schemeClr val="bg1"/>
                          </a:solidFill>
                          <a:effectLst/>
                        </a:rPr>
                        <a:t>20%</a:t>
                      </a:r>
                      <a:endParaRPr kumimoji="0" lang="en-US" sz="1600" b="0" i="0" u="none" strike="noStrike" cap="none" normalizeH="0" baseline="0" dirty="0" smtClean="0">
                        <a:ln>
                          <a:noFill/>
                        </a:ln>
                        <a:solidFill>
                          <a:schemeClr val="bg1"/>
                        </a:solidFill>
                        <a:effectLst/>
                        <a:latin typeface="Arial" pitchFamily="34" charset="0"/>
                      </a:endParaRPr>
                    </a:p>
                  </a:txBody>
                  <a:tcPr horzOverflow="overflow">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286249" y="6248400"/>
            <a:ext cx="4645152" cy="584775"/>
          </a:xfrm>
          <a:prstGeom prst="rect">
            <a:avLst/>
          </a:prstGeom>
          <a:noFill/>
        </p:spPr>
        <p:txBody>
          <a:bodyPr wrap="square" rtlCol="0">
            <a:spAutoFit/>
          </a:bodyPr>
          <a:lstStyle/>
          <a:p>
            <a:pPr lvl="0" algn="r"/>
            <a:r>
              <a:rPr lang="en-US" sz="1400" kern="0" dirty="0" smtClean="0">
                <a:solidFill>
                  <a:schemeClr val="bg1"/>
                </a:solidFill>
                <a:latin typeface="Arial Narrow" pitchFamily="34" charset="0"/>
                <a:ea typeface="Times New Roman" pitchFamily="18" charset="0"/>
                <a:cs typeface="Arial" pitchFamily="34" charset="0"/>
              </a:rPr>
              <a:t>UKPDS 6. </a:t>
            </a:r>
            <a:r>
              <a:rPr lang="en-US" sz="1400" i="1" kern="0" dirty="0" smtClean="0">
                <a:solidFill>
                  <a:schemeClr val="bg1"/>
                </a:solidFill>
                <a:latin typeface="Arial Narrow" pitchFamily="34" charset="0"/>
                <a:ea typeface="Times New Roman" pitchFamily="18" charset="0"/>
                <a:cs typeface="Arial" pitchFamily="34" charset="0"/>
              </a:rPr>
              <a:t>Diabetes Res</a:t>
            </a:r>
            <a:r>
              <a:rPr lang="en-US" sz="1400" kern="0" dirty="0" smtClean="0">
                <a:solidFill>
                  <a:schemeClr val="bg1"/>
                </a:solidFill>
                <a:latin typeface="Arial Narrow" pitchFamily="34" charset="0"/>
                <a:ea typeface="Times New Roman" pitchFamily="18" charset="0"/>
                <a:cs typeface="Arial" pitchFamily="34" charset="0"/>
              </a:rPr>
              <a:t> 1990;13(1):1-11.</a:t>
            </a:r>
          </a:p>
          <a:p>
            <a:pPr algn="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2" name="Rectangle 38"/>
          <p:cNvSpPr>
            <a:spLocks noGrp="1" noChangeArrowheads="1"/>
          </p:cNvSpPr>
          <p:nvPr>
            <p:ph type="title" idx="4294967295"/>
          </p:nvPr>
        </p:nvSpPr>
        <p:spPr>
          <a:xfrm>
            <a:off x="457199" y="179388"/>
            <a:ext cx="7442201" cy="1143000"/>
          </a:xfrm>
        </p:spPr>
        <p:txBody>
          <a:bodyPr>
            <a:normAutofit fontScale="90000"/>
          </a:bodyPr>
          <a:lstStyle/>
          <a:p>
            <a:r>
              <a:rPr lang="en-US" sz="3200" dirty="0" smtClean="0">
                <a:ea typeface="Verdana" pitchFamily="34" charset="0"/>
                <a:cs typeface="Verdana" pitchFamily="34" charset="0"/>
              </a:rPr>
              <a:t>Impact of </a:t>
            </a:r>
            <a:r>
              <a:rPr lang="en-US" sz="3200" dirty="0" err="1" smtClean="0">
                <a:ea typeface="Verdana" pitchFamily="34" charset="0"/>
                <a:cs typeface="Verdana" pitchFamily="34" charset="0"/>
              </a:rPr>
              <a:t>Glycaemic</a:t>
            </a:r>
            <a:r>
              <a:rPr lang="en-US" sz="3200" dirty="0" smtClean="0">
                <a:ea typeface="Verdana" pitchFamily="34" charset="0"/>
                <a:cs typeface="Verdana" pitchFamily="34" charset="0"/>
              </a:rPr>
              <a:t> Control on Diabetic </a:t>
            </a:r>
            <a:r>
              <a:rPr lang="en-US" sz="3200" dirty="0" err="1" smtClean="0">
                <a:ea typeface="Verdana" pitchFamily="34" charset="0"/>
                <a:cs typeface="Verdana" pitchFamily="34" charset="0"/>
              </a:rPr>
              <a:t>Microvascular</a:t>
            </a:r>
            <a:r>
              <a:rPr lang="en-US" sz="3200" dirty="0" smtClean="0">
                <a:ea typeface="Verdana" pitchFamily="34" charset="0"/>
                <a:cs typeface="Verdana" pitchFamily="34" charset="0"/>
              </a:rPr>
              <a:t> </a:t>
            </a:r>
            <a:r>
              <a:rPr lang="en-US" sz="3200" dirty="0" smtClean="0">
                <a:ea typeface="Verdana" pitchFamily="34" charset="0"/>
                <a:cs typeface="Verdana" pitchFamily="34" charset="0"/>
              </a:rPr>
              <a:t>Complications</a:t>
            </a:r>
          </a:p>
        </p:txBody>
      </p:sp>
      <p:sp>
        <p:nvSpPr>
          <p:cNvPr id="31749" name="Rectangle 7"/>
          <p:cNvSpPr>
            <a:spLocks noChangeArrowheads="1"/>
          </p:cNvSpPr>
          <p:nvPr>
            <p:custDataLst>
              <p:tags r:id="rId1"/>
            </p:custDataLst>
          </p:nvPr>
        </p:nvSpPr>
        <p:spPr bwMode="auto">
          <a:xfrm>
            <a:off x="609600" y="5867400"/>
            <a:ext cx="7862888" cy="255587"/>
          </a:xfrm>
          <a:prstGeom prst="rect">
            <a:avLst/>
          </a:prstGeom>
          <a:noFill/>
          <a:ln w="9525">
            <a:noFill/>
            <a:miter lim="800000"/>
            <a:headEnd/>
            <a:tailEnd/>
          </a:ln>
        </p:spPr>
        <p:txBody>
          <a:bodyPr/>
          <a:lstStyle/>
          <a:p>
            <a:pPr marL="117475" indent="-117475" eaLnBrk="0" hangingPunct="0">
              <a:lnSpc>
                <a:spcPct val="115000"/>
              </a:lnSpc>
              <a:spcBef>
                <a:spcPct val="35000"/>
              </a:spcBef>
              <a:buClr>
                <a:srgbClr val="3F3F3F"/>
              </a:buClr>
              <a:buSzPct val="100000"/>
              <a:buFontTx/>
              <a:buAutoNum type="arabicPeriod"/>
            </a:pPr>
            <a:endParaRPr lang="en-US" sz="900" dirty="0">
              <a:solidFill>
                <a:schemeClr val="tx1"/>
              </a:solidFill>
              <a:ea typeface="Times New Roman" pitchFamily="18" charset="0"/>
              <a:cs typeface="Arial" pitchFamily="34" charset="0"/>
            </a:endParaRPr>
          </a:p>
        </p:txBody>
      </p:sp>
      <p:sp>
        <p:nvSpPr>
          <p:cNvPr id="31780" name="TextBox 8"/>
          <p:cNvSpPr txBox="1">
            <a:spLocks noChangeArrowheads="1"/>
          </p:cNvSpPr>
          <p:nvPr/>
        </p:nvSpPr>
        <p:spPr bwMode="auto">
          <a:xfrm>
            <a:off x="4559300" y="1843087"/>
            <a:ext cx="4279900" cy="366713"/>
          </a:xfrm>
          <a:prstGeom prst="rect">
            <a:avLst/>
          </a:prstGeom>
          <a:noFill/>
          <a:ln w="9525">
            <a:noFill/>
            <a:miter lim="800000"/>
            <a:headEnd/>
            <a:tailEnd/>
          </a:ln>
        </p:spPr>
        <p:txBody>
          <a:bodyPr>
            <a:spAutoFit/>
          </a:bodyPr>
          <a:lstStyle/>
          <a:p>
            <a:pPr algn="ctr"/>
            <a:r>
              <a:rPr lang="en-US" sz="1800" b="1" dirty="0">
                <a:solidFill>
                  <a:schemeClr val="bg1"/>
                </a:solidFill>
              </a:rPr>
              <a:t>Average Risk Reduction</a:t>
            </a:r>
          </a:p>
        </p:txBody>
      </p:sp>
      <p:graphicFrame>
        <p:nvGraphicFramePr>
          <p:cNvPr id="8" name="Group 88"/>
          <p:cNvGraphicFramePr>
            <a:graphicFrameLocks noGrp="1"/>
          </p:cNvGraphicFramePr>
          <p:nvPr/>
        </p:nvGraphicFramePr>
        <p:xfrm>
          <a:off x="609600" y="2286000"/>
          <a:ext cx="8229600" cy="2311400"/>
        </p:xfrm>
        <a:graphic>
          <a:graphicData uri="http://schemas.openxmlformats.org/drawingml/2006/table">
            <a:tbl>
              <a:tblPr firstRow="1">
                <a:tableStyleId>{2D5ABB26-0587-4C30-8999-92F81FD0307C}</a:tableStyleId>
              </a:tblPr>
              <a:tblGrid>
                <a:gridCol w="1654175"/>
                <a:gridCol w="2263775"/>
                <a:gridCol w="1536700"/>
                <a:gridCol w="1422400"/>
                <a:gridCol w="1352550"/>
              </a:tblGrid>
              <a:tr h="57785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Study</a:t>
                      </a:r>
                      <a:br>
                        <a:rPr kumimoji="0" lang="en-US" sz="1400" b="1" u="none" strike="noStrike" cap="none" normalizeH="0" baseline="0" dirty="0" smtClean="0">
                          <a:ln>
                            <a:noFill/>
                          </a:ln>
                          <a:solidFill>
                            <a:schemeClr val="bg1"/>
                          </a:solidFill>
                          <a:effectLst/>
                        </a:rPr>
                      </a:br>
                      <a:r>
                        <a:rPr kumimoji="0" lang="en-US" sz="1200" b="1" u="none" strike="noStrike" cap="none" normalizeH="0" baseline="0" dirty="0" smtClean="0">
                          <a:ln>
                            <a:noFill/>
                          </a:ln>
                          <a:solidFill>
                            <a:schemeClr val="bg1"/>
                          </a:solidFill>
                          <a:effectLst/>
                        </a:rPr>
                        <a:t>(Disease Type)</a:t>
                      </a:r>
                      <a:endParaRPr kumimoji="0" lang="en-US" sz="12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HbA1c</a:t>
                      </a:r>
                      <a:br>
                        <a:rPr kumimoji="0" lang="en-US" sz="1400" b="1" u="none" strike="noStrike" cap="none" normalizeH="0" baseline="0" dirty="0" smtClean="0">
                          <a:ln>
                            <a:noFill/>
                          </a:ln>
                          <a:solidFill>
                            <a:schemeClr val="bg1"/>
                          </a:solidFill>
                          <a:effectLst/>
                        </a:rPr>
                      </a:br>
                      <a:r>
                        <a:rPr kumimoji="0" lang="en-US" sz="1200" b="1" u="none" strike="noStrike" cap="none" normalizeH="0" baseline="0" dirty="0" smtClean="0">
                          <a:ln>
                            <a:noFill/>
                          </a:ln>
                          <a:solidFill>
                            <a:schemeClr val="bg1"/>
                          </a:solidFill>
                          <a:effectLst/>
                        </a:rPr>
                        <a:t>(Conventional </a:t>
                      </a:r>
                      <a:r>
                        <a:rPr kumimoji="0" lang="en-US" sz="1200" b="1" u="none" strike="noStrike" cap="none" normalizeH="0" baseline="0" dirty="0" err="1" smtClean="0">
                          <a:ln>
                            <a:noFill/>
                          </a:ln>
                          <a:solidFill>
                            <a:schemeClr val="bg1"/>
                          </a:solidFill>
                          <a:effectLst/>
                        </a:rPr>
                        <a:t>vs</a:t>
                      </a:r>
                      <a:r>
                        <a:rPr kumimoji="0" lang="en-US" sz="1200" b="1" u="none" strike="noStrike" cap="none" normalizeH="0" baseline="0" dirty="0" smtClean="0">
                          <a:ln>
                            <a:noFill/>
                          </a:ln>
                          <a:solidFill>
                            <a:schemeClr val="bg1"/>
                          </a:solidFill>
                          <a:effectLst/>
                        </a:rPr>
                        <a:t> Intensive)</a:t>
                      </a:r>
                      <a:endParaRPr kumimoji="0" lang="en-US" sz="12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Diabetic Retinopathy</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Diabetic Nephropathy</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Diabetic Neuropathy</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r>
              <a:tr h="57785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DCCT</a:t>
                      </a:r>
                      <a:r>
                        <a:rPr kumimoji="0" lang="en-US" sz="1400" b="1" u="none" strike="noStrike" cap="none" normalizeH="0" baseline="30000" dirty="0" smtClean="0">
                          <a:ln>
                            <a:noFill/>
                          </a:ln>
                          <a:solidFill>
                            <a:schemeClr val="bg1"/>
                          </a:solidFill>
                          <a:effectLst/>
                        </a:rPr>
                        <a:t>1</a:t>
                      </a:r>
                    </a:p>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(Type 1 diabetes)</a:t>
                      </a:r>
                      <a:endParaRPr kumimoji="0" lang="en-US" sz="1400" b="1" i="0" u="none" strike="noStrike" cap="none" normalizeH="0" baseline="0" dirty="0" smtClean="0">
                        <a:ln>
                          <a:noFill/>
                        </a:ln>
                        <a:solidFill>
                          <a:schemeClr val="bg1"/>
                        </a:solidFill>
                        <a:effectLst/>
                        <a:latin typeface="Arial" charset="0"/>
                      </a:endParaRPr>
                    </a:p>
                  </a:txBody>
                  <a:tcPr anchor="ctr" horzOverflow="overflow">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9% </a:t>
                      </a:r>
                      <a:r>
                        <a:rPr kumimoji="0" lang="en-US" sz="1400" b="1" u="none" strike="noStrike" cap="none" normalizeH="0" baseline="0" dirty="0" err="1" smtClean="0">
                          <a:ln>
                            <a:noFill/>
                          </a:ln>
                          <a:solidFill>
                            <a:schemeClr val="bg1"/>
                          </a:solidFill>
                          <a:effectLst/>
                        </a:rPr>
                        <a:t>vs</a:t>
                      </a:r>
                      <a:r>
                        <a:rPr kumimoji="0" lang="en-US" sz="1400" b="1" u="none" strike="noStrike" cap="none" normalizeH="0" baseline="0" dirty="0" smtClean="0">
                          <a:ln>
                            <a:noFill/>
                          </a:ln>
                          <a:solidFill>
                            <a:schemeClr val="bg1"/>
                          </a:solidFill>
                          <a:effectLst/>
                        </a:rPr>
                        <a:t> 7%</a:t>
                      </a:r>
                      <a:endParaRPr kumimoji="0" lang="en-US" sz="1400" b="1" i="0" u="none" strike="noStrike" cap="none" normalizeH="0" baseline="0" dirty="0" smtClean="0">
                        <a:ln>
                          <a:noFill/>
                        </a:ln>
                        <a:solidFill>
                          <a:schemeClr val="bg1"/>
                        </a:solidFill>
                        <a:effectLst/>
                        <a:latin typeface="Arial" charset="0"/>
                      </a:endParaRPr>
                    </a:p>
                  </a:txBody>
                  <a:tcPr anchor="ctr" horzOverflow="overflow">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76%</a:t>
                      </a:r>
                      <a:endParaRPr kumimoji="0" lang="en-US" sz="1400" b="1" i="0" u="none" strike="noStrike" cap="none" normalizeH="0" baseline="0" dirty="0" smtClean="0">
                        <a:ln>
                          <a:noFill/>
                        </a:ln>
                        <a:solidFill>
                          <a:schemeClr val="bg1"/>
                        </a:solidFill>
                        <a:effectLst/>
                        <a:latin typeface="Arial" charset="0"/>
                      </a:endParaRPr>
                    </a:p>
                  </a:txBody>
                  <a:tcPr anchor="ctr" horzOverflow="overflow">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54%</a:t>
                      </a:r>
                      <a:endParaRPr kumimoji="0" lang="en-US" sz="1400" b="1" i="0" u="none" strike="noStrike" cap="none" normalizeH="0" baseline="0" dirty="0" smtClean="0">
                        <a:ln>
                          <a:noFill/>
                        </a:ln>
                        <a:solidFill>
                          <a:schemeClr val="bg1"/>
                        </a:solidFill>
                        <a:effectLst/>
                        <a:latin typeface="Arial" charset="0"/>
                      </a:endParaRPr>
                    </a:p>
                  </a:txBody>
                  <a:tcPr anchor="ctr" horzOverflow="overflow">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60%</a:t>
                      </a:r>
                      <a:endParaRPr kumimoji="0" lang="en-US" sz="1400" b="1" i="0" u="none" strike="noStrike" cap="none" normalizeH="0" baseline="0" dirty="0" smtClean="0">
                        <a:ln>
                          <a:noFill/>
                        </a:ln>
                        <a:solidFill>
                          <a:schemeClr val="bg1"/>
                        </a:solidFill>
                        <a:effectLst/>
                        <a:latin typeface="Arial" charset="0"/>
                      </a:endParaRPr>
                    </a:p>
                  </a:txBody>
                  <a:tcPr anchor="ctr" horzOverflow="overflow">
                    <a:lnT w="38100" cap="flat" cmpd="sng" algn="ctr">
                      <a:solidFill>
                        <a:schemeClr val="bg1"/>
                      </a:solidFill>
                      <a:prstDash val="solid"/>
                      <a:round/>
                      <a:headEnd type="none" w="med" len="med"/>
                      <a:tailEnd type="none" w="med" len="med"/>
                    </a:lnT>
                  </a:tcPr>
                </a:tc>
              </a:tr>
              <a:tr h="57785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Ohkubo</a:t>
                      </a:r>
                      <a:r>
                        <a:rPr kumimoji="0" lang="en-US" sz="1400" b="1" u="none" strike="noStrike" cap="none" normalizeH="0" baseline="30000" dirty="0" smtClean="0">
                          <a:ln>
                            <a:noFill/>
                          </a:ln>
                          <a:solidFill>
                            <a:schemeClr val="bg1"/>
                          </a:solidFill>
                          <a:effectLst/>
                        </a:rPr>
                        <a:t>2</a:t>
                      </a:r>
                    </a:p>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(Type 2 diabetes)</a:t>
                      </a:r>
                      <a:endParaRPr kumimoji="0" lang="en-US" sz="1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sym typeface="Symbol" pitchFamily="18" charset="2"/>
                        </a:rPr>
                        <a:t>9% </a:t>
                      </a:r>
                      <a:r>
                        <a:rPr kumimoji="0" lang="en-US" sz="1400" b="1" u="none" strike="noStrike" cap="none" normalizeH="0" baseline="0" dirty="0" err="1" smtClean="0">
                          <a:ln>
                            <a:noFill/>
                          </a:ln>
                          <a:solidFill>
                            <a:schemeClr val="bg1"/>
                          </a:solidFill>
                          <a:effectLst/>
                          <a:sym typeface="Symbol" pitchFamily="18" charset="2"/>
                        </a:rPr>
                        <a:t>vs</a:t>
                      </a:r>
                      <a:r>
                        <a:rPr kumimoji="0" lang="en-US" sz="1400" b="1" u="none" strike="noStrike" cap="none" normalizeH="0" baseline="0" dirty="0" smtClean="0">
                          <a:ln>
                            <a:noFill/>
                          </a:ln>
                          <a:solidFill>
                            <a:schemeClr val="bg1"/>
                          </a:solidFill>
                          <a:effectLst/>
                          <a:sym typeface="Symbol" pitchFamily="18" charset="2"/>
                        </a:rPr>
                        <a:t> 7%</a:t>
                      </a:r>
                      <a:endParaRPr kumimoji="0" lang="en-US" sz="1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69%</a:t>
                      </a:r>
                      <a:endParaRPr kumimoji="0" lang="en-US" sz="1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70%</a:t>
                      </a:r>
                      <a:endParaRPr kumimoji="0" lang="en-US" sz="14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↑NCV*</a:t>
                      </a:r>
                      <a:endParaRPr kumimoji="0" lang="en-US" sz="1400" b="1" i="0" u="none" strike="noStrike" cap="none" normalizeH="0" baseline="0" dirty="0" smtClean="0">
                        <a:ln>
                          <a:noFill/>
                        </a:ln>
                        <a:solidFill>
                          <a:schemeClr val="bg1"/>
                        </a:solidFill>
                        <a:effectLst/>
                        <a:latin typeface="Arial" charset="0"/>
                      </a:endParaRPr>
                    </a:p>
                  </a:txBody>
                  <a:tcPr anchor="ctr" horzOverflow="overflow"/>
                </a:tc>
              </a:tr>
              <a:tr h="577850">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UKPDS</a:t>
                      </a:r>
                      <a:r>
                        <a:rPr kumimoji="0" lang="en-US" sz="1400" b="1" u="none" strike="noStrike" cap="none" normalizeH="0" baseline="30000" dirty="0" smtClean="0">
                          <a:ln>
                            <a:noFill/>
                          </a:ln>
                          <a:solidFill>
                            <a:schemeClr val="bg1"/>
                          </a:solidFill>
                          <a:effectLst/>
                        </a:rPr>
                        <a:t>3</a:t>
                      </a:r>
                    </a:p>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(Type 2 diabetes)</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8% </a:t>
                      </a:r>
                      <a:r>
                        <a:rPr kumimoji="0" lang="en-US" sz="1400" b="1" u="none" strike="noStrike" cap="none" normalizeH="0" baseline="0" dirty="0" err="1" smtClean="0">
                          <a:ln>
                            <a:noFill/>
                          </a:ln>
                          <a:solidFill>
                            <a:schemeClr val="bg1"/>
                          </a:solidFill>
                          <a:effectLst/>
                        </a:rPr>
                        <a:t>vs</a:t>
                      </a:r>
                      <a:r>
                        <a:rPr kumimoji="0" lang="en-US" sz="1400" b="1" u="none" strike="noStrike" cap="none" normalizeH="0" baseline="0" dirty="0" smtClean="0">
                          <a:ln>
                            <a:noFill/>
                          </a:ln>
                          <a:solidFill>
                            <a:schemeClr val="bg1"/>
                          </a:solidFill>
                          <a:effectLst/>
                        </a:rPr>
                        <a:t> 7%</a:t>
                      </a:r>
                      <a:endParaRPr kumimoji="0" lang="en-US" sz="1400" b="1" i="0" u="none" strike="noStrike" cap="none" normalizeH="0" baseline="30000" dirty="0" smtClean="0">
                        <a:ln>
                          <a:noFill/>
                        </a:ln>
                        <a:solidFill>
                          <a:schemeClr val="bg1"/>
                        </a:solidFill>
                        <a:effectLst/>
                        <a:latin typeface="Arial" charset="0"/>
                        <a:cs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21%</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34%</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400" b="1" u="none" strike="noStrike" cap="none" normalizeH="0" baseline="0" dirty="0" smtClean="0">
                          <a:ln>
                            <a:noFill/>
                          </a:ln>
                          <a:solidFill>
                            <a:schemeClr val="bg1"/>
                          </a:solidFill>
                          <a:effectLst/>
                        </a:rPr>
                        <a:t>NS</a:t>
                      </a:r>
                      <a:endParaRPr kumimoji="0" lang="en-US" sz="1400" b="1" i="0" u="none" strike="noStrike" cap="none" normalizeH="0" baseline="0" dirty="0" smtClean="0">
                        <a:ln>
                          <a:noFill/>
                        </a:ln>
                        <a:solidFill>
                          <a:schemeClr val="bg1"/>
                        </a:solidFill>
                        <a:effectLst/>
                        <a:latin typeface="Arial" charset="0"/>
                      </a:endParaRPr>
                    </a:p>
                  </a:txBody>
                  <a:tcPr anchor="ctr" horzOverflow="overflow">
                    <a:lnB w="38100" cap="flat" cmpd="sng" algn="ctr">
                      <a:solidFill>
                        <a:schemeClr val="bg1"/>
                      </a:solidFill>
                      <a:prstDash val="solid"/>
                      <a:round/>
                      <a:headEnd type="none" w="med" len="med"/>
                      <a:tailEnd type="none" w="med" len="med"/>
                    </a:lnB>
                  </a:tcPr>
                </a:tc>
              </a:tr>
            </a:tbl>
          </a:graphicData>
        </a:graphic>
      </p:graphicFrame>
      <p:sp>
        <p:nvSpPr>
          <p:cNvPr id="9" name="Text Box 15"/>
          <p:cNvSpPr txBox="1">
            <a:spLocks noChangeArrowheads="1"/>
          </p:cNvSpPr>
          <p:nvPr>
            <p:custDataLst>
              <p:tags r:id="rId2"/>
            </p:custDataLst>
          </p:nvPr>
        </p:nvSpPr>
        <p:spPr bwMode="auto">
          <a:xfrm>
            <a:off x="457200" y="6324600"/>
            <a:ext cx="5486400" cy="460248"/>
          </a:xfrm>
          <a:prstGeom prst="rect">
            <a:avLst/>
          </a:prstGeom>
          <a:noFill/>
          <a:ln w="9525">
            <a:noFill/>
            <a:miter lim="800000"/>
            <a:headEnd/>
            <a:tailEnd/>
          </a:ln>
        </p:spPr>
        <p:txBody>
          <a:bodyPr/>
          <a:lstStyle/>
          <a:p>
            <a:pPr marL="228600" indent="-228600">
              <a:spcBef>
                <a:spcPct val="15000"/>
              </a:spcBef>
              <a:buClr>
                <a:srgbClr val="3F3F3F"/>
              </a:buClr>
              <a:buSzPct val="100000"/>
            </a:pPr>
            <a:r>
              <a:rPr lang="en-US" sz="1200" dirty="0" smtClean="0">
                <a:solidFill>
                  <a:schemeClr val="bg1"/>
                </a:solidFill>
                <a:latin typeface="Arial Narrow" pitchFamily="34" charset="0"/>
                <a:ea typeface="Times New Roman" pitchFamily="18" charset="0"/>
                <a:cs typeface="Arial" pitchFamily="34" charset="0"/>
              </a:rPr>
              <a:t>1. DCCT Research Group. </a:t>
            </a:r>
            <a:r>
              <a:rPr lang="en-US" sz="1200" i="1" dirty="0" smtClean="0">
                <a:solidFill>
                  <a:schemeClr val="bg1"/>
                </a:solidFill>
                <a:latin typeface="Arial Narrow" pitchFamily="34" charset="0"/>
                <a:ea typeface="Times New Roman" pitchFamily="18" charset="0"/>
                <a:cs typeface="Arial" pitchFamily="34" charset="0"/>
              </a:rPr>
              <a:t>N </a:t>
            </a:r>
            <a:r>
              <a:rPr lang="en-US" sz="1200" i="1" dirty="0" err="1" smtClean="0">
                <a:solidFill>
                  <a:schemeClr val="bg1"/>
                </a:solidFill>
                <a:latin typeface="Arial Narrow" pitchFamily="34" charset="0"/>
                <a:ea typeface="Times New Roman" pitchFamily="18" charset="0"/>
                <a:cs typeface="Arial" pitchFamily="34" charset="0"/>
              </a:rPr>
              <a:t>Engl</a:t>
            </a:r>
            <a:r>
              <a:rPr lang="en-US" sz="1200" i="1" dirty="0" smtClean="0">
                <a:solidFill>
                  <a:schemeClr val="bg1"/>
                </a:solidFill>
                <a:latin typeface="Arial Narrow" pitchFamily="34" charset="0"/>
                <a:ea typeface="Times New Roman" pitchFamily="18" charset="0"/>
                <a:cs typeface="Arial" pitchFamily="34" charset="0"/>
              </a:rPr>
              <a:t> J Med </a:t>
            </a:r>
            <a:r>
              <a:rPr lang="en-US" sz="1200" dirty="0" smtClean="0">
                <a:solidFill>
                  <a:schemeClr val="bg1"/>
                </a:solidFill>
                <a:latin typeface="Arial Narrow" pitchFamily="34" charset="0"/>
                <a:ea typeface="Times New Roman" pitchFamily="18" charset="0"/>
                <a:cs typeface="Arial" pitchFamily="34" charset="0"/>
              </a:rPr>
              <a:t>1993;329(14):977-986. 	 	</a:t>
            </a:r>
          </a:p>
          <a:p>
            <a:pPr marL="228600" indent="-228600">
              <a:spcBef>
                <a:spcPct val="15000"/>
              </a:spcBef>
              <a:buClr>
                <a:srgbClr val="3F3F3F"/>
              </a:buClr>
              <a:buSzPct val="100000"/>
            </a:pPr>
            <a:r>
              <a:rPr lang="en-US" sz="1200" dirty="0" smtClean="0">
                <a:solidFill>
                  <a:schemeClr val="bg1"/>
                </a:solidFill>
                <a:latin typeface="Arial Narrow" pitchFamily="34" charset="0"/>
                <a:ea typeface="Times New Roman" pitchFamily="18" charset="0"/>
                <a:cs typeface="Arial" pitchFamily="34" charset="0"/>
              </a:rPr>
              <a:t>2. Ohkubo et al. </a:t>
            </a:r>
            <a:r>
              <a:rPr lang="en-US" sz="1200" i="1" dirty="0" smtClean="0">
                <a:solidFill>
                  <a:schemeClr val="bg1"/>
                </a:solidFill>
                <a:latin typeface="Arial Narrow" pitchFamily="34" charset="0"/>
                <a:ea typeface="Times New Roman" pitchFamily="18" charset="0"/>
                <a:cs typeface="Arial" pitchFamily="34" charset="0"/>
              </a:rPr>
              <a:t>Diabetes Res </a:t>
            </a:r>
            <a:r>
              <a:rPr lang="en-US" sz="1200" i="1" dirty="0" err="1" smtClean="0">
                <a:solidFill>
                  <a:schemeClr val="bg1"/>
                </a:solidFill>
                <a:latin typeface="Arial Narrow" pitchFamily="34" charset="0"/>
                <a:ea typeface="Times New Roman" pitchFamily="18" charset="0"/>
                <a:cs typeface="Arial" pitchFamily="34" charset="0"/>
              </a:rPr>
              <a:t>Clin</a:t>
            </a:r>
            <a:r>
              <a:rPr lang="en-US" sz="1200" i="1" dirty="0" smtClean="0">
                <a:solidFill>
                  <a:schemeClr val="bg1"/>
                </a:solidFill>
                <a:latin typeface="Arial Narrow" pitchFamily="34" charset="0"/>
                <a:ea typeface="Times New Roman" pitchFamily="18" charset="0"/>
                <a:cs typeface="Arial" pitchFamily="34" charset="0"/>
              </a:rPr>
              <a:t> </a:t>
            </a:r>
            <a:r>
              <a:rPr lang="en-US" sz="1200" i="1" dirty="0" err="1" smtClean="0">
                <a:solidFill>
                  <a:schemeClr val="bg1"/>
                </a:solidFill>
                <a:latin typeface="Arial Narrow" pitchFamily="34" charset="0"/>
                <a:ea typeface="Times New Roman" pitchFamily="18" charset="0"/>
                <a:cs typeface="Arial" pitchFamily="34" charset="0"/>
              </a:rPr>
              <a:t>Pract</a:t>
            </a:r>
            <a:r>
              <a:rPr lang="en-US" sz="1200" dirty="0" smtClean="0">
                <a:solidFill>
                  <a:schemeClr val="bg1"/>
                </a:solidFill>
                <a:latin typeface="Arial Narrow" pitchFamily="34" charset="0"/>
                <a:ea typeface="Times New Roman" pitchFamily="18" charset="0"/>
                <a:cs typeface="Arial" pitchFamily="34" charset="0"/>
              </a:rPr>
              <a:t> 1995;28(2):103-117. </a:t>
            </a:r>
            <a:endParaRPr lang="en-US" sz="1200" dirty="0" smtClean="0">
              <a:solidFill>
                <a:schemeClr val="bg1"/>
              </a:solidFill>
              <a:ea typeface="Times New Roman" pitchFamily="18" charset="0"/>
              <a:cs typeface="Arial" pitchFamily="34" charset="0"/>
            </a:endParaRPr>
          </a:p>
          <a:p>
            <a:pPr marL="171450" indent="-171450">
              <a:spcBef>
                <a:spcPct val="15000"/>
              </a:spcBef>
              <a:buClr>
                <a:srgbClr val="3F3F3F"/>
              </a:buClr>
              <a:buSzPct val="100000"/>
            </a:pPr>
            <a:endParaRPr lang="en-US" sz="1000" dirty="0" smtClean="0">
              <a:solidFill>
                <a:schemeClr val="bg1"/>
              </a:solidFill>
              <a:latin typeface="Arial Narrow" pitchFamily="34" charset="0"/>
              <a:ea typeface="Times New Roman" pitchFamily="18" charset="0"/>
              <a:cs typeface="Arial" pitchFamily="34" charset="0"/>
            </a:endParaRPr>
          </a:p>
          <a:p>
            <a:pPr marL="171450" indent="-171450">
              <a:spcBef>
                <a:spcPct val="15000"/>
              </a:spcBef>
              <a:buClr>
                <a:srgbClr val="3F3F3F"/>
              </a:buClr>
              <a:buSzPct val="100000"/>
            </a:pPr>
            <a:r>
              <a:rPr lang="en-US" sz="1000" dirty="0" smtClean="0">
                <a:solidFill>
                  <a:schemeClr val="bg1"/>
                </a:solidFill>
                <a:latin typeface="Arial Narrow" pitchFamily="34" charset="0"/>
                <a:ea typeface="Times New Roman" pitchFamily="18" charset="0"/>
                <a:cs typeface="Arial" pitchFamily="34" charset="0"/>
              </a:rPr>
              <a:t>.</a:t>
            </a:r>
            <a:endParaRPr lang="en-US" sz="1000" dirty="0">
              <a:solidFill>
                <a:schemeClr val="bg1"/>
              </a:solidFill>
              <a:latin typeface="Arial Narrow" pitchFamily="34" charset="0"/>
              <a:ea typeface="Times New Roman" pitchFamily="18" charset="0"/>
              <a:cs typeface="Arial" pitchFamily="34" charset="0"/>
            </a:endParaRPr>
          </a:p>
        </p:txBody>
      </p:sp>
      <p:sp>
        <p:nvSpPr>
          <p:cNvPr id="10" name="TextBox 9"/>
          <p:cNvSpPr txBox="1"/>
          <p:nvPr/>
        </p:nvSpPr>
        <p:spPr>
          <a:xfrm>
            <a:off x="5791200" y="6324600"/>
            <a:ext cx="3200400" cy="276999"/>
          </a:xfrm>
          <a:prstGeom prst="rect">
            <a:avLst/>
          </a:prstGeom>
          <a:noFill/>
        </p:spPr>
        <p:txBody>
          <a:bodyPr wrap="square" rtlCol="0">
            <a:spAutoFit/>
          </a:bodyPr>
          <a:lstStyle/>
          <a:p>
            <a:r>
              <a:rPr lang="en-US" sz="1000" dirty="0" smtClean="0">
                <a:solidFill>
                  <a:schemeClr val="bg1"/>
                </a:solidFill>
                <a:latin typeface="Arial Narrow" pitchFamily="34" charset="0"/>
                <a:ea typeface="Times New Roman" pitchFamily="18" charset="0"/>
                <a:cs typeface="Arial" pitchFamily="34" charset="0"/>
              </a:rPr>
              <a:t>3</a:t>
            </a:r>
            <a:r>
              <a:rPr lang="en-US" sz="1200" dirty="0" smtClean="0">
                <a:solidFill>
                  <a:schemeClr val="bg1"/>
                </a:solidFill>
                <a:latin typeface="Arial Narrow" pitchFamily="34" charset="0"/>
                <a:ea typeface="Times New Roman" pitchFamily="18" charset="0"/>
                <a:cs typeface="Arial" pitchFamily="34" charset="0"/>
              </a:rPr>
              <a:t>. UKPDS Group. </a:t>
            </a:r>
            <a:r>
              <a:rPr lang="en-US" sz="1200" i="1" dirty="0" smtClean="0">
                <a:solidFill>
                  <a:schemeClr val="bg1"/>
                </a:solidFill>
                <a:latin typeface="Arial Narrow" pitchFamily="34" charset="0"/>
                <a:ea typeface="Times New Roman" pitchFamily="18" charset="0"/>
                <a:cs typeface="Arial" pitchFamily="34" charset="0"/>
              </a:rPr>
              <a:t>Lancet </a:t>
            </a:r>
            <a:r>
              <a:rPr lang="en-US" sz="1200" dirty="0" smtClean="0">
                <a:solidFill>
                  <a:schemeClr val="bg1"/>
                </a:solidFill>
                <a:latin typeface="Arial Narrow" pitchFamily="34" charset="0"/>
                <a:ea typeface="Times New Roman" pitchFamily="18" charset="0"/>
                <a:cs typeface="Arial" pitchFamily="34" charset="0"/>
              </a:rPr>
              <a:t>1998;352(9131):837-853.</a:t>
            </a:r>
            <a:endParaRPr lang="en-US" sz="1200" dirty="0">
              <a:solidFill>
                <a:schemeClr val="bg1"/>
              </a:solidFill>
            </a:endParaRPr>
          </a:p>
        </p:txBody>
      </p:sp>
      <p:sp>
        <p:nvSpPr>
          <p:cNvPr id="11" name="Text Box 10"/>
          <p:cNvSpPr txBox="1">
            <a:spLocks noChangeArrowheads="1"/>
          </p:cNvSpPr>
          <p:nvPr>
            <p:custDataLst>
              <p:tags r:id="rId3"/>
            </p:custDataLst>
          </p:nvPr>
        </p:nvSpPr>
        <p:spPr bwMode="auto">
          <a:xfrm>
            <a:off x="475488" y="5257800"/>
            <a:ext cx="8211312" cy="384048"/>
          </a:xfrm>
          <a:prstGeom prst="rect">
            <a:avLst/>
          </a:prstGeom>
          <a:noFill/>
          <a:ln w="9525">
            <a:noFill/>
            <a:miter lim="800000"/>
            <a:headEnd/>
            <a:tailEnd/>
          </a:ln>
        </p:spPr>
        <p:txBody>
          <a:bodyPr/>
          <a:lstStyle/>
          <a:p>
            <a:pPr marL="174625" marR="0" lvl="0" indent="-174625" defTabSz="914400" eaLnBrk="1" fontAlgn="auto" latinLnBrk="0" hangingPunct="1">
              <a:lnSpc>
                <a:spcPct val="100000"/>
              </a:lnSpc>
              <a:spcBef>
                <a:spcPct val="20000"/>
              </a:spcBef>
              <a:spcAft>
                <a:spcPts val="0"/>
              </a:spcAft>
              <a:buClr>
                <a:srgbClr val="FFCC00"/>
              </a:buClr>
              <a:buSzPct val="100000"/>
              <a:buFont typeface="Arial" pitchFamily="34" charset="0"/>
              <a:buChar char="•"/>
              <a:tabLst>
                <a:tab pos="115888" algn="l"/>
                <a:tab pos="231775" algn="l"/>
              </a:tabLst>
              <a:defRPr/>
            </a:pP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*Nerve conduction velocity (NCV) measured at entry and after 6 years</a:t>
            </a:r>
            <a:r>
              <a:rPr kumimoji="0" lang="en-US" sz="1400" b="0" i="0" u="none" strike="noStrike" kern="0" cap="none" spc="0" normalizeH="0" noProof="0" dirty="0" smtClean="0">
                <a:ln>
                  <a:noFill/>
                </a:ln>
                <a:solidFill>
                  <a:schemeClr val="bg1"/>
                </a:solidFill>
                <a:effectLst/>
                <a:uLnTx/>
                <a:uFillTx/>
                <a:latin typeface="+mj-lt"/>
                <a:cs typeface="Times New Roman" pitchFamily="18" charset="0"/>
              </a:rPr>
              <a:t> of intensive insulin therapy. Increase in measure indicates improved nerve signaling/function.</a:t>
            </a:r>
            <a:endParaRPr lang="en-US" sz="1400" kern="0" dirty="0">
              <a:solidFill>
                <a:schemeClr val="bg1"/>
              </a:solidFill>
              <a:latin typeface="+mj-lt"/>
              <a:cs typeface="Times New Roman" pitchFamily="18" charset="0"/>
            </a:endParaRPr>
          </a:p>
          <a:p>
            <a:pPr marL="174625" marR="0" lvl="0" indent="-174625" defTabSz="914400" eaLnBrk="1" fontAlgn="auto" latinLnBrk="0" hangingPunct="1">
              <a:lnSpc>
                <a:spcPct val="100000"/>
              </a:lnSpc>
              <a:spcBef>
                <a:spcPct val="20000"/>
              </a:spcBef>
              <a:spcAft>
                <a:spcPts val="0"/>
              </a:spcAft>
              <a:buClr>
                <a:srgbClr val="FFCC00"/>
              </a:buClr>
              <a:buSzPct val="100000"/>
              <a:buFont typeface="Arial" pitchFamily="34" charset="0"/>
              <a:buChar char="•"/>
              <a:tabLst>
                <a:tab pos="115888" algn="l"/>
                <a:tab pos="231775" algn="l"/>
              </a:tabLst>
              <a:defRPr/>
            </a:pPr>
            <a:r>
              <a:rPr kumimoji="0" lang="en-US" sz="1400" b="0" i="0" u="none" strike="noStrike" kern="0" cap="none" spc="0" normalizeH="0" noProof="0" dirty="0" smtClean="0">
                <a:ln>
                  <a:noFill/>
                </a:ln>
                <a:solidFill>
                  <a:schemeClr val="bg1"/>
                </a:solidFill>
                <a:effectLst/>
                <a:uLnTx/>
                <a:uFillTx/>
                <a:latin typeface="+mj-lt"/>
                <a:cs typeface="Times New Roman" pitchFamily="18" charset="0"/>
              </a:rPr>
              <a:t>DCCT=Diabetes Control and Complications Trial; NS=</a:t>
            </a:r>
            <a:r>
              <a:rPr kumimoji="0" lang="en-US" sz="1400" b="0" i="0" u="none" strike="noStrike" kern="0" cap="none" spc="0" normalizeH="0" noProof="0" dirty="0" err="1" smtClean="0">
                <a:ln>
                  <a:noFill/>
                </a:ln>
                <a:solidFill>
                  <a:schemeClr val="bg1"/>
                </a:solidFill>
                <a:effectLst/>
                <a:uLnTx/>
                <a:uFillTx/>
                <a:latin typeface="+mj-lt"/>
                <a:cs typeface="Times New Roman" pitchFamily="18" charset="0"/>
              </a:rPr>
              <a:t>nonsignificant</a:t>
            </a:r>
            <a:r>
              <a:rPr kumimoji="0" lang="en-US" sz="1400" b="0" i="0" u="none" strike="noStrike" kern="0" cap="none" spc="0" normalizeH="0" noProof="0" dirty="0" smtClean="0">
                <a:ln>
                  <a:noFill/>
                </a:ln>
                <a:solidFill>
                  <a:schemeClr val="bg1"/>
                </a:solidFill>
                <a:effectLst/>
                <a:uLnTx/>
                <a:uFillTx/>
                <a:latin typeface="+mj-lt"/>
                <a:cs typeface="Times New Roman" pitchFamily="18" charset="0"/>
              </a:rPr>
              <a:t>; UKPDS=United Kingdom Diabetes Study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Grp="1" noChangeArrowheads="1"/>
          </p:cNvSpPr>
          <p:nvPr>
            <p:ph type="ctrTitle"/>
          </p:nvPr>
        </p:nvSpPr>
        <p:spPr/>
        <p:txBody>
          <a:bodyPr>
            <a:noAutofit/>
          </a:bodyPr>
          <a:lstStyle/>
          <a:p>
            <a:pPr algn="ctr"/>
            <a:r>
              <a:rPr lang="en-US" sz="8000" dirty="0" smtClean="0"/>
              <a:t>Types of</a:t>
            </a:r>
            <a:br>
              <a:rPr lang="en-US" sz="8000" dirty="0" smtClean="0"/>
            </a:br>
            <a:r>
              <a:rPr lang="en-US" sz="8000" dirty="0" smtClean="0"/>
              <a:t> </a:t>
            </a:r>
            <a:r>
              <a:rPr lang="en-US" sz="8000" dirty="0"/>
              <a:t>Diabetes</a:t>
            </a:r>
            <a:r>
              <a:rPr lang="en-US" sz="7200" dirty="0"/>
              <a:t/>
            </a:r>
            <a:br>
              <a:rPr lang="en-US" sz="7200" dirty="0"/>
            </a:br>
            <a:endParaRPr lang="en-US" sz="7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8" name="Rectangle 60"/>
          <p:cNvSpPr>
            <a:spLocks noGrp="1" noChangeArrowheads="1"/>
          </p:cNvSpPr>
          <p:nvPr>
            <p:ph type="title" idx="4294967295"/>
          </p:nvPr>
        </p:nvSpPr>
        <p:spPr>
          <a:xfrm>
            <a:off x="457200" y="155448"/>
            <a:ext cx="7391400" cy="1143000"/>
          </a:xfrm>
        </p:spPr>
        <p:txBody>
          <a:bodyPr>
            <a:noAutofit/>
          </a:bodyPr>
          <a:lstStyle/>
          <a:p>
            <a:r>
              <a:rPr lang="en-US" sz="2400" dirty="0" smtClean="0">
                <a:ea typeface="Verdana" pitchFamily="34" charset="0"/>
                <a:cs typeface="Verdana" pitchFamily="34" charset="0"/>
              </a:rPr>
              <a:t>Incidence of Microvascular Endpoints </a:t>
            </a:r>
            <a:r>
              <a:rPr lang="en-US" sz="2400" dirty="0" err="1" smtClean="0">
                <a:ea typeface="Verdana" pitchFamily="34" charset="0"/>
                <a:cs typeface="Verdana" pitchFamily="34" charset="0"/>
              </a:rPr>
              <a:t>vs</a:t>
            </a:r>
            <a:r>
              <a:rPr lang="en-US" sz="2400" dirty="0" smtClean="0">
                <a:ea typeface="Verdana" pitchFamily="34" charset="0"/>
                <a:cs typeface="Verdana" pitchFamily="34" charset="0"/>
              </a:rPr>
              <a:t> HbA1c in Men With Diabetes With Mean Duration of 10 Years </a:t>
            </a:r>
          </a:p>
        </p:txBody>
      </p:sp>
      <p:sp>
        <p:nvSpPr>
          <p:cNvPr id="32772" name="Text Box 64"/>
          <p:cNvSpPr txBox="1">
            <a:spLocks noChangeArrowheads="1"/>
          </p:cNvSpPr>
          <p:nvPr/>
        </p:nvSpPr>
        <p:spPr bwMode="auto">
          <a:xfrm>
            <a:off x="7497812" y="2532763"/>
            <a:ext cx="1447800" cy="430887"/>
          </a:xfrm>
          <a:prstGeom prst="rect">
            <a:avLst/>
          </a:prstGeom>
          <a:noFill/>
          <a:ln w="9525">
            <a:noFill/>
            <a:miter lim="800000"/>
            <a:headEnd/>
            <a:tailEnd/>
          </a:ln>
        </p:spPr>
        <p:txBody>
          <a:bodyPr wrap="square" lIns="0" tIns="0" rIns="0" bIns="0">
            <a:spAutoFit/>
          </a:bodyPr>
          <a:lstStyle/>
          <a:p>
            <a:r>
              <a:rPr lang="en-US" sz="1400" b="1" dirty="0" smtClean="0">
                <a:solidFill>
                  <a:schemeClr val="bg1"/>
                </a:solidFill>
                <a:cs typeface="Arial" pitchFamily="34" charset="0"/>
              </a:rPr>
              <a:t>Microvascular</a:t>
            </a:r>
            <a:br>
              <a:rPr lang="en-US" sz="1400" b="1" dirty="0" smtClean="0">
                <a:solidFill>
                  <a:schemeClr val="bg1"/>
                </a:solidFill>
                <a:cs typeface="Arial" pitchFamily="34" charset="0"/>
              </a:rPr>
            </a:br>
            <a:r>
              <a:rPr lang="en-US" sz="1400" b="1" dirty="0" smtClean="0">
                <a:solidFill>
                  <a:schemeClr val="bg1"/>
                </a:solidFill>
                <a:cs typeface="Arial" pitchFamily="34" charset="0"/>
              </a:rPr>
              <a:t>endpoints</a:t>
            </a:r>
            <a:endParaRPr lang="en-US" sz="1400" b="1" dirty="0">
              <a:solidFill>
                <a:schemeClr val="bg1"/>
              </a:solidFill>
              <a:cs typeface="Arial" pitchFamily="34" charset="0"/>
            </a:endParaRPr>
          </a:p>
        </p:txBody>
      </p:sp>
      <p:sp>
        <p:nvSpPr>
          <p:cNvPr id="32815" name="Text Box 62"/>
          <p:cNvSpPr txBox="1">
            <a:spLocks noChangeArrowheads="1"/>
          </p:cNvSpPr>
          <p:nvPr/>
        </p:nvSpPr>
        <p:spPr bwMode="auto">
          <a:xfrm rot="-5400000">
            <a:off x="-845056" y="3207257"/>
            <a:ext cx="3951287" cy="584775"/>
          </a:xfrm>
          <a:prstGeom prst="rect">
            <a:avLst/>
          </a:prstGeom>
          <a:noFill/>
          <a:ln w="9525">
            <a:noFill/>
            <a:miter lim="800000"/>
            <a:headEnd/>
            <a:tailEnd/>
          </a:ln>
        </p:spPr>
        <p:txBody>
          <a:bodyPr>
            <a:spAutoFit/>
          </a:bodyPr>
          <a:lstStyle/>
          <a:p>
            <a:pPr algn="ctr"/>
            <a:r>
              <a:rPr lang="en-US" sz="1600" b="1" dirty="0">
                <a:solidFill>
                  <a:schemeClr val="bg1"/>
                </a:solidFill>
                <a:cs typeface="Arial" pitchFamily="34" charset="0"/>
              </a:rPr>
              <a:t>Adjusted Incidence </a:t>
            </a:r>
          </a:p>
          <a:p>
            <a:pPr algn="ctr"/>
            <a:r>
              <a:rPr lang="en-US" sz="1600" b="1" dirty="0">
                <a:solidFill>
                  <a:schemeClr val="bg1"/>
                </a:solidFill>
                <a:cs typeface="Arial" pitchFamily="34" charset="0"/>
              </a:rPr>
              <a:t>per 1000 Person-Years (%)</a:t>
            </a:r>
          </a:p>
        </p:txBody>
      </p:sp>
      <p:sp>
        <p:nvSpPr>
          <p:cNvPr id="32816" name="Text Box 63"/>
          <p:cNvSpPr txBox="1">
            <a:spLocks noChangeArrowheads="1"/>
          </p:cNvSpPr>
          <p:nvPr/>
        </p:nvSpPr>
        <p:spPr bwMode="auto">
          <a:xfrm>
            <a:off x="1493817" y="5791200"/>
            <a:ext cx="5951538" cy="338554"/>
          </a:xfrm>
          <a:prstGeom prst="rect">
            <a:avLst/>
          </a:prstGeom>
          <a:noFill/>
          <a:ln w="9525">
            <a:noFill/>
            <a:miter lim="800000"/>
            <a:headEnd/>
            <a:tailEnd/>
          </a:ln>
        </p:spPr>
        <p:txBody>
          <a:bodyPr>
            <a:spAutoFit/>
          </a:bodyPr>
          <a:lstStyle/>
          <a:p>
            <a:pPr algn="ctr"/>
            <a:r>
              <a:rPr lang="en-US" sz="1600" b="1" dirty="0">
                <a:solidFill>
                  <a:schemeClr val="bg1"/>
                </a:solidFill>
                <a:cs typeface="Arial" pitchFamily="34" charset="0"/>
              </a:rPr>
              <a:t>Updated Mean HbA1c Concentration (%)</a:t>
            </a:r>
          </a:p>
        </p:txBody>
      </p:sp>
      <p:sp>
        <p:nvSpPr>
          <p:cNvPr id="32825" name="Rectangle 3"/>
          <p:cNvSpPr>
            <a:spLocks noChangeArrowheads="1"/>
          </p:cNvSpPr>
          <p:nvPr>
            <p:custDataLst>
              <p:tags r:id="rId1"/>
            </p:custDataLst>
          </p:nvPr>
        </p:nvSpPr>
        <p:spPr bwMode="auto">
          <a:xfrm>
            <a:off x="4035604" y="6327648"/>
            <a:ext cx="4645152" cy="457200"/>
          </a:xfrm>
          <a:prstGeom prst="rect">
            <a:avLst/>
          </a:prstGeom>
          <a:noFill/>
          <a:ln w="9525">
            <a:noFill/>
            <a:miter lim="800000"/>
            <a:headEnd/>
            <a:tailEnd/>
          </a:ln>
        </p:spPr>
        <p:txBody>
          <a:bodyPr/>
          <a:lstStyle/>
          <a:p>
            <a:pPr algn="r" eaLnBrk="0" hangingPunct="0">
              <a:buClr>
                <a:srgbClr val="3F3F3F"/>
              </a:buClr>
              <a:buSzPct val="100000"/>
            </a:pPr>
            <a:r>
              <a:rPr lang="en-US" sz="1400" dirty="0">
                <a:solidFill>
                  <a:schemeClr val="bg1"/>
                </a:solidFill>
                <a:latin typeface="Arial Narrow" pitchFamily="34" charset="0"/>
                <a:ea typeface="Times New Roman" pitchFamily="18" charset="0"/>
                <a:cs typeface="Arial" pitchFamily="34" charset="0"/>
              </a:rPr>
              <a:t>Stratton </a:t>
            </a:r>
            <a:r>
              <a:rPr lang="en-US" sz="1400" dirty="0" smtClean="0">
                <a:solidFill>
                  <a:schemeClr val="bg1"/>
                </a:solidFill>
                <a:latin typeface="Arial Narrow" pitchFamily="34" charset="0"/>
                <a:ea typeface="Times New Roman" pitchFamily="18" charset="0"/>
                <a:cs typeface="Arial" pitchFamily="34" charset="0"/>
              </a:rPr>
              <a:t>et </a:t>
            </a:r>
            <a:r>
              <a:rPr lang="en-US" sz="1400" dirty="0">
                <a:solidFill>
                  <a:schemeClr val="bg1"/>
                </a:solidFill>
                <a:latin typeface="Arial Narrow" pitchFamily="34" charset="0"/>
                <a:ea typeface="Times New Roman" pitchFamily="18" charset="0"/>
                <a:cs typeface="Arial" pitchFamily="34" charset="0"/>
              </a:rPr>
              <a:t>al. </a:t>
            </a:r>
            <a:r>
              <a:rPr lang="en-US" sz="1400" i="1" dirty="0" smtClean="0">
                <a:solidFill>
                  <a:schemeClr val="bg1"/>
                </a:solidFill>
                <a:latin typeface="Arial Narrow" pitchFamily="34" charset="0"/>
                <a:ea typeface="Times New Roman" pitchFamily="18" charset="0"/>
                <a:cs typeface="Arial" pitchFamily="34" charset="0"/>
              </a:rPr>
              <a:t>BMJ</a:t>
            </a:r>
            <a:r>
              <a:rPr lang="en-US" sz="1400" dirty="0" smtClean="0">
                <a:solidFill>
                  <a:schemeClr val="bg1"/>
                </a:solidFill>
                <a:latin typeface="Arial Narrow" pitchFamily="34" charset="0"/>
                <a:ea typeface="Times New Roman" pitchFamily="18" charset="0"/>
                <a:cs typeface="Arial" pitchFamily="34" charset="0"/>
              </a:rPr>
              <a:t>  2000;321(7258</a:t>
            </a:r>
            <a:r>
              <a:rPr lang="en-US" sz="1400" dirty="0">
                <a:solidFill>
                  <a:schemeClr val="bg1"/>
                </a:solidFill>
                <a:latin typeface="Arial Narrow" pitchFamily="34" charset="0"/>
                <a:ea typeface="Times New Roman" pitchFamily="18" charset="0"/>
                <a:cs typeface="Arial" pitchFamily="34" charset="0"/>
              </a:rPr>
              <a:t>):405-412</a:t>
            </a:r>
            <a:r>
              <a:rPr lang="en-US" sz="1400" dirty="0" smtClean="0">
                <a:solidFill>
                  <a:schemeClr val="bg1"/>
                </a:solidFill>
                <a:latin typeface="Arial Narrow" pitchFamily="34" charset="0"/>
                <a:ea typeface="Times New Roman" pitchFamily="18" charset="0"/>
                <a:cs typeface="Arial" pitchFamily="34" charset="0"/>
              </a:rPr>
              <a:t>.</a:t>
            </a:r>
            <a:endParaRPr lang="en-US" sz="1400" dirty="0">
              <a:solidFill>
                <a:schemeClr val="bg1"/>
              </a:solidFill>
              <a:latin typeface="Arial Narrow" pitchFamily="34" charset="0"/>
              <a:ea typeface="Times New Roman" pitchFamily="18" charset="0"/>
              <a:cs typeface="Arial" pitchFamily="34" charset="0"/>
            </a:endParaRPr>
          </a:p>
        </p:txBody>
      </p:sp>
      <p:sp>
        <p:nvSpPr>
          <p:cNvPr id="32770" name="Rectangle 60"/>
          <p:cNvSpPr>
            <a:spLocks noChangeArrowheads="1"/>
          </p:cNvSpPr>
          <p:nvPr/>
        </p:nvSpPr>
        <p:spPr bwMode="auto">
          <a:xfrm>
            <a:off x="1774865" y="1518841"/>
            <a:ext cx="5444926" cy="3835431"/>
          </a:xfrm>
          <a:prstGeom prst="rect">
            <a:avLst/>
          </a:prstGeom>
          <a:noFill/>
          <a:ln w="9525" algn="ctr">
            <a:solidFill>
              <a:schemeClr val="bg1"/>
            </a:solidFill>
            <a:miter lim="800000"/>
            <a:headEnd/>
            <a:tailEnd/>
          </a:ln>
        </p:spPr>
        <p:txBody>
          <a:bodyPr wrap="none" anchor="ctr"/>
          <a:lstStyle/>
          <a:p>
            <a:endParaRPr lang="en-US"/>
          </a:p>
        </p:txBody>
      </p:sp>
      <p:sp>
        <p:nvSpPr>
          <p:cNvPr id="32773" name="Freeform 38"/>
          <p:cNvSpPr>
            <a:spLocks/>
          </p:cNvSpPr>
          <p:nvPr/>
        </p:nvSpPr>
        <p:spPr bwMode="auto">
          <a:xfrm>
            <a:off x="2128431" y="2748207"/>
            <a:ext cx="4596367" cy="2363339"/>
          </a:xfrm>
          <a:custGeom>
            <a:avLst/>
            <a:gdLst>
              <a:gd name="T0" fmla="*/ 0 w 2016"/>
              <a:gd name="T1" fmla="*/ 2147483647 h 1920"/>
              <a:gd name="T2" fmla="*/ 2147483647 w 2016"/>
              <a:gd name="T3" fmla="*/ 2147483647 h 1920"/>
              <a:gd name="T4" fmla="*/ 2147483647 w 2016"/>
              <a:gd name="T5" fmla="*/ 2147483647 h 1920"/>
              <a:gd name="T6" fmla="*/ 2147483647 w 2016"/>
              <a:gd name="T7" fmla="*/ 2147483647 h 1920"/>
              <a:gd name="T8" fmla="*/ 2147483647 w 2016"/>
              <a:gd name="T9" fmla="*/ 2147483647 h 1920"/>
              <a:gd name="T10" fmla="*/ 2147483647 w 2016"/>
              <a:gd name="T11" fmla="*/ 0 h 1920"/>
              <a:gd name="T12" fmla="*/ 0 60000 65536"/>
              <a:gd name="T13" fmla="*/ 0 60000 65536"/>
              <a:gd name="T14" fmla="*/ 0 60000 65536"/>
              <a:gd name="T15" fmla="*/ 0 60000 65536"/>
              <a:gd name="T16" fmla="*/ 0 60000 65536"/>
              <a:gd name="T17" fmla="*/ 0 60000 65536"/>
              <a:gd name="T18" fmla="*/ 0 w 2016"/>
              <a:gd name="T19" fmla="*/ 0 h 1920"/>
              <a:gd name="T20" fmla="*/ 2016 w 2016"/>
              <a:gd name="T21" fmla="*/ 1920 h 1920"/>
            </a:gdLst>
            <a:ahLst/>
            <a:cxnLst>
              <a:cxn ang="T12">
                <a:pos x="T0" y="T1"/>
              </a:cxn>
              <a:cxn ang="T13">
                <a:pos x="T2" y="T3"/>
              </a:cxn>
              <a:cxn ang="T14">
                <a:pos x="T4" y="T5"/>
              </a:cxn>
              <a:cxn ang="T15">
                <a:pos x="T6" y="T7"/>
              </a:cxn>
              <a:cxn ang="T16">
                <a:pos x="T8" y="T9"/>
              </a:cxn>
              <a:cxn ang="T17">
                <a:pos x="T10" y="T11"/>
              </a:cxn>
            </a:cxnLst>
            <a:rect l="T18" t="T19" r="T20" b="T21"/>
            <a:pathLst>
              <a:path w="2016" h="1920">
                <a:moveTo>
                  <a:pt x="0" y="1920"/>
                </a:moveTo>
                <a:lnTo>
                  <a:pt x="378" y="1797"/>
                </a:lnTo>
                <a:lnTo>
                  <a:pt x="762" y="1608"/>
                </a:lnTo>
                <a:lnTo>
                  <a:pt x="1140" y="1290"/>
                </a:lnTo>
                <a:lnTo>
                  <a:pt x="1536" y="660"/>
                </a:lnTo>
                <a:lnTo>
                  <a:pt x="2016" y="0"/>
                </a:lnTo>
              </a:path>
            </a:pathLst>
          </a:custGeom>
          <a:noFill/>
          <a:ln w="19050">
            <a:solidFill>
              <a:srgbClr val="FFFF00"/>
            </a:solidFill>
            <a:round/>
            <a:headEnd/>
            <a:tailEnd/>
          </a:ln>
        </p:spPr>
        <p:txBody>
          <a:bodyPr/>
          <a:lstStyle/>
          <a:p>
            <a:endParaRPr lang="en-US">
              <a:solidFill>
                <a:srgbClr val="000000"/>
              </a:solidFill>
              <a:cs typeface="Arial" pitchFamily="34" charset="0"/>
            </a:endParaRPr>
          </a:p>
        </p:txBody>
      </p:sp>
      <p:sp>
        <p:nvSpPr>
          <p:cNvPr id="32775" name="Line 8"/>
          <p:cNvSpPr>
            <a:spLocks noChangeShapeType="1"/>
          </p:cNvSpPr>
          <p:nvPr/>
        </p:nvSpPr>
        <p:spPr bwMode="auto">
          <a:xfrm flipH="1">
            <a:off x="1816115" y="5358943"/>
            <a:ext cx="0" cy="106212"/>
          </a:xfrm>
          <a:prstGeom prst="line">
            <a:avLst/>
          </a:prstGeom>
          <a:noFill/>
          <a:ln w="9525">
            <a:solidFill>
              <a:schemeClr val="bg1"/>
            </a:solidFill>
            <a:round/>
            <a:headEnd/>
            <a:tailEnd/>
          </a:ln>
        </p:spPr>
        <p:txBody>
          <a:bodyPr/>
          <a:lstStyle/>
          <a:p>
            <a:endParaRPr lang="en-US"/>
          </a:p>
        </p:txBody>
      </p:sp>
      <p:sp>
        <p:nvSpPr>
          <p:cNvPr id="32776" name="Line 9"/>
          <p:cNvSpPr>
            <a:spLocks noChangeShapeType="1"/>
          </p:cNvSpPr>
          <p:nvPr/>
        </p:nvSpPr>
        <p:spPr bwMode="auto">
          <a:xfrm>
            <a:off x="1669064" y="4469234"/>
            <a:ext cx="101827" cy="0"/>
          </a:xfrm>
          <a:prstGeom prst="line">
            <a:avLst/>
          </a:prstGeom>
          <a:noFill/>
          <a:ln w="9525">
            <a:solidFill>
              <a:schemeClr val="bg1"/>
            </a:solidFill>
            <a:round/>
            <a:headEnd/>
            <a:tailEnd/>
          </a:ln>
        </p:spPr>
        <p:txBody>
          <a:bodyPr/>
          <a:lstStyle/>
          <a:p>
            <a:endParaRPr lang="en-US"/>
          </a:p>
        </p:txBody>
      </p:sp>
      <p:sp>
        <p:nvSpPr>
          <p:cNvPr id="32777" name="Line 10"/>
          <p:cNvSpPr>
            <a:spLocks noChangeShapeType="1"/>
          </p:cNvSpPr>
          <p:nvPr/>
        </p:nvSpPr>
        <p:spPr bwMode="auto">
          <a:xfrm>
            <a:off x="1654921" y="3564158"/>
            <a:ext cx="101827" cy="0"/>
          </a:xfrm>
          <a:prstGeom prst="line">
            <a:avLst/>
          </a:prstGeom>
          <a:noFill/>
          <a:ln w="9525">
            <a:solidFill>
              <a:schemeClr val="bg1"/>
            </a:solidFill>
            <a:round/>
            <a:headEnd/>
            <a:tailEnd/>
          </a:ln>
        </p:spPr>
        <p:txBody>
          <a:bodyPr/>
          <a:lstStyle/>
          <a:p>
            <a:endParaRPr lang="en-US"/>
          </a:p>
        </p:txBody>
      </p:sp>
      <p:sp>
        <p:nvSpPr>
          <p:cNvPr id="32778" name="Line 11"/>
          <p:cNvSpPr>
            <a:spLocks noChangeShapeType="1"/>
          </p:cNvSpPr>
          <p:nvPr/>
        </p:nvSpPr>
        <p:spPr bwMode="auto">
          <a:xfrm>
            <a:off x="1669064" y="2545064"/>
            <a:ext cx="101827" cy="0"/>
          </a:xfrm>
          <a:prstGeom prst="line">
            <a:avLst/>
          </a:prstGeom>
          <a:noFill/>
          <a:ln w="9525">
            <a:solidFill>
              <a:schemeClr val="bg1"/>
            </a:solidFill>
            <a:round/>
            <a:headEnd/>
            <a:tailEnd/>
          </a:ln>
        </p:spPr>
        <p:txBody>
          <a:bodyPr/>
          <a:lstStyle/>
          <a:p>
            <a:endParaRPr lang="en-US"/>
          </a:p>
        </p:txBody>
      </p:sp>
      <p:sp>
        <p:nvSpPr>
          <p:cNvPr id="32779" name="Line 12"/>
          <p:cNvSpPr>
            <a:spLocks noChangeShapeType="1"/>
          </p:cNvSpPr>
          <p:nvPr/>
        </p:nvSpPr>
        <p:spPr bwMode="auto">
          <a:xfrm>
            <a:off x="1676404" y="1612417"/>
            <a:ext cx="101827" cy="0"/>
          </a:xfrm>
          <a:prstGeom prst="line">
            <a:avLst/>
          </a:prstGeom>
          <a:noFill/>
          <a:ln w="9525">
            <a:solidFill>
              <a:schemeClr val="bg1"/>
            </a:solidFill>
            <a:round/>
            <a:headEnd/>
            <a:tailEnd/>
          </a:ln>
        </p:spPr>
        <p:txBody>
          <a:bodyPr/>
          <a:lstStyle/>
          <a:p>
            <a:endParaRPr lang="en-US"/>
          </a:p>
        </p:txBody>
      </p:sp>
      <p:sp>
        <p:nvSpPr>
          <p:cNvPr id="32780" name="Text Box 13"/>
          <p:cNvSpPr txBox="1">
            <a:spLocks noChangeArrowheads="1"/>
          </p:cNvSpPr>
          <p:nvPr/>
        </p:nvSpPr>
        <p:spPr bwMode="auto">
          <a:xfrm>
            <a:off x="1562725" y="5285184"/>
            <a:ext cx="193881"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0</a:t>
            </a:r>
          </a:p>
        </p:txBody>
      </p:sp>
      <p:sp>
        <p:nvSpPr>
          <p:cNvPr id="32781" name="Text Box 14"/>
          <p:cNvSpPr txBox="1">
            <a:spLocks noChangeArrowheads="1"/>
          </p:cNvSpPr>
          <p:nvPr/>
        </p:nvSpPr>
        <p:spPr bwMode="auto">
          <a:xfrm>
            <a:off x="1492012" y="4400085"/>
            <a:ext cx="212140"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20</a:t>
            </a:r>
          </a:p>
        </p:txBody>
      </p:sp>
      <p:sp>
        <p:nvSpPr>
          <p:cNvPr id="32782" name="Text Box 15"/>
          <p:cNvSpPr txBox="1">
            <a:spLocks noChangeArrowheads="1"/>
          </p:cNvSpPr>
          <p:nvPr/>
        </p:nvSpPr>
        <p:spPr bwMode="auto">
          <a:xfrm>
            <a:off x="1468742" y="3441227"/>
            <a:ext cx="212140"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40</a:t>
            </a:r>
          </a:p>
        </p:txBody>
      </p:sp>
      <p:sp>
        <p:nvSpPr>
          <p:cNvPr id="32783" name="Text Box 16"/>
          <p:cNvSpPr txBox="1">
            <a:spLocks noChangeArrowheads="1"/>
          </p:cNvSpPr>
          <p:nvPr/>
        </p:nvSpPr>
        <p:spPr bwMode="auto">
          <a:xfrm>
            <a:off x="1479484" y="2450849"/>
            <a:ext cx="282853"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60</a:t>
            </a:r>
          </a:p>
        </p:txBody>
      </p:sp>
      <p:sp>
        <p:nvSpPr>
          <p:cNvPr id="32784" name="Text Box 17"/>
          <p:cNvSpPr txBox="1">
            <a:spLocks noChangeArrowheads="1"/>
          </p:cNvSpPr>
          <p:nvPr/>
        </p:nvSpPr>
        <p:spPr bwMode="auto">
          <a:xfrm>
            <a:off x="1490225" y="1508760"/>
            <a:ext cx="353567"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80</a:t>
            </a:r>
          </a:p>
        </p:txBody>
      </p:sp>
      <p:sp>
        <p:nvSpPr>
          <p:cNvPr id="32785" name="Text Box 18"/>
          <p:cNvSpPr txBox="1">
            <a:spLocks noChangeArrowheads="1"/>
          </p:cNvSpPr>
          <p:nvPr/>
        </p:nvSpPr>
        <p:spPr bwMode="auto">
          <a:xfrm>
            <a:off x="1774865" y="5506460"/>
            <a:ext cx="141427" cy="208540"/>
          </a:xfrm>
          <a:prstGeom prst="rect">
            <a:avLst/>
          </a:prstGeom>
          <a:noFill/>
          <a:ln w="9525">
            <a:noFill/>
            <a:miter lim="800000"/>
            <a:headEnd/>
            <a:tailEnd/>
          </a:ln>
        </p:spPr>
        <p:txBody>
          <a:bodyPr wrap="square" lIns="0" tIns="0" rIns="0" bIns="0">
            <a:spAutoFit/>
          </a:bodyPr>
          <a:lstStyle/>
          <a:p>
            <a:r>
              <a:rPr lang="en-US" sz="1400" b="1" dirty="0" smtClean="0">
                <a:solidFill>
                  <a:schemeClr val="bg1"/>
                </a:solidFill>
                <a:cs typeface="Arial" pitchFamily="34" charset="0"/>
              </a:rPr>
              <a:t>5</a:t>
            </a:r>
            <a:endParaRPr lang="en-US" sz="1400" b="1" dirty="0">
              <a:solidFill>
                <a:schemeClr val="bg1"/>
              </a:solidFill>
              <a:cs typeface="Arial" pitchFamily="34" charset="0"/>
            </a:endParaRPr>
          </a:p>
        </p:txBody>
      </p:sp>
      <p:sp>
        <p:nvSpPr>
          <p:cNvPr id="32786" name="Text Box 19"/>
          <p:cNvSpPr txBox="1">
            <a:spLocks noChangeArrowheads="1"/>
          </p:cNvSpPr>
          <p:nvPr/>
        </p:nvSpPr>
        <p:spPr bwMode="auto">
          <a:xfrm>
            <a:off x="2552711" y="5506460"/>
            <a:ext cx="141427"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6</a:t>
            </a:r>
          </a:p>
        </p:txBody>
      </p:sp>
      <p:sp>
        <p:nvSpPr>
          <p:cNvPr id="32787" name="Text Box 20"/>
          <p:cNvSpPr txBox="1">
            <a:spLocks noChangeArrowheads="1"/>
          </p:cNvSpPr>
          <p:nvPr/>
        </p:nvSpPr>
        <p:spPr bwMode="auto">
          <a:xfrm flipH="1">
            <a:off x="3401271" y="5506460"/>
            <a:ext cx="212140"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7</a:t>
            </a:r>
          </a:p>
        </p:txBody>
      </p:sp>
      <p:sp>
        <p:nvSpPr>
          <p:cNvPr id="32788" name="Text Box 21"/>
          <p:cNvSpPr txBox="1">
            <a:spLocks noChangeArrowheads="1"/>
          </p:cNvSpPr>
          <p:nvPr/>
        </p:nvSpPr>
        <p:spPr bwMode="auto">
          <a:xfrm>
            <a:off x="4320545" y="5506460"/>
            <a:ext cx="141427"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8</a:t>
            </a:r>
          </a:p>
        </p:txBody>
      </p:sp>
      <p:sp>
        <p:nvSpPr>
          <p:cNvPr id="32789" name="Text Box 22"/>
          <p:cNvSpPr txBox="1">
            <a:spLocks noChangeArrowheads="1"/>
          </p:cNvSpPr>
          <p:nvPr/>
        </p:nvSpPr>
        <p:spPr bwMode="auto">
          <a:xfrm>
            <a:off x="5239818" y="5506459"/>
            <a:ext cx="92230"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9</a:t>
            </a:r>
          </a:p>
        </p:txBody>
      </p:sp>
      <p:sp>
        <p:nvSpPr>
          <p:cNvPr id="32790" name="Text Box 23"/>
          <p:cNvSpPr txBox="1">
            <a:spLocks noChangeArrowheads="1"/>
          </p:cNvSpPr>
          <p:nvPr/>
        </p:nvSpPr>
        <p:spPr bwMode="auto">
          <a:xfrm>
            <a:off x="6088378" y="5506459"/>
            <a:ext cx="212140"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10</a:t>
            </a:r>
          </a:p>
        </p:txBody>
      </p:sp>
      <p:sp>
        <p:nvSpPr>
          <p:cNvPr id="32791" name="Text Box 24"/>
          <p:cNvSpPr txBox="1">
            <a:spLocks noChangeArrowheads="1"/>
          </p:cNvSpPr>
          <p:nvPr/>
        </p:nvSpPr>
        <p:spPr bwMode="auto">
          <a:xfrm>
            <a:off x="6936938" y="5506459"/>
            <a:ext cx="188556" cy="208540"/>
          </a:xfrm>
          <a:prstGeom prst="rect">
            <a:avLst/>
          </a:prstGeom>
          <a:noFill/>
          <a:ln w="9525">
            <a:noFill/>
            <a:miter lim="800000"/>
            <a:headEnd/>
            <a:tailEnd/>
          </a:ln>
        </p:spPr>
        <p:txBody>
          <a:bodyPr wrap="square" lIns="0" tIns="0" rIns="0" bIns="0">
            <a:spAutoFit/>
          </a:bodyPr>
          <a:lstStyle/>
          <a:p>
            <a:r>
              <a:rPr lang="en-US" sz="1400" b="1" dirty="0">
                <a:solidFill>
                  <a:schemeClr val="bg1"/>
                </a:solidFill>
                <a:cs typeface="Arial" pitchFamily="34" charset="0"/>
              </a:rPr>
              <a:t>11</a:t>
            </a:r>
          </a:p>
        </p:txBody>
      </p:sp>
      <p:sp>
        <p:nvSpPr>
          <p:cNvPr id="32792" name="Line 25"/>
          <p:cNvSpPr>
            <a:spLocks noChangeShapeType="1"/>
          </p:cNvSpPr>
          <p:nvPr/>
        </p:nvSpPr>
        <p:spPr bwMode="auto">
          <a:xfrm>
            <a:off x="2567444" y="5373695"/>
            <a:ext cx="0" cy="106212"/>
          </a:xfrm>
          <a:prstGeom prst="line">
            <a:avLst/>
          </a:prstGeom>
          <a:noFill/>
          <a:ln w="9525">
            <a:solidFill>
              <a:schemeClr val="bg1"/>
            </a:solidFill>
            <a:round/>
            <a:headEnd/>
            <a:tailEnd/>
          </a:ln>
        </p:spPr>
        <p:txBody>
          <a:bodyPr/>
          <a:lstStyle/>
          <a:p>
            <a:endParaRPr lang="en-US"/>
          </a:p>
        </p:txBody>
      </p:sp>
      <p:sp>
        <p:nvSpPr>
          <p:cNvPr id="32793" name="Line 26"/>
          <p:cNvSpPr>
            <a:spLocks noChangeShapeType="1"/>
          </p:cNvSpPr>
          <p:nvPr/>
        </p:nvSpPr>
        <p:spPr bwMode="auto">
          <a:xfrm>
            <a:off x="3457254" y="5373695"/>
            <a:ext cx="0" cy="106212"/>
          </a:xfrm>
          <a:prstGeom prst="line">
            <a:avLst/>
          </a:prstGeom>
          <a:noFill/>
          <a:ln w="9525">
            <a:solidFill>
              <a:schemeClr val="bg1"/>
            </a:solidFill>
            <a:round/>
            <a:headEnd/>
            <a:tailEnd/>
          </a:ln>
        </p:spPr>
        <p:txBody>
          <a:bodyPr/>
          <a:lstStyle/>
          <a:p>
            <a:endParaRPr lang="en-US"/>
          </a:p>
        </p:txBody>
      </p:sp>
      <p:sp>
        <p:nvSpPr>
          <p:cNvPr id="32794" name="Line 27"/>
          <p:cNvSpPr>
            <a:spLocks noChangeShapeType="1"/>
          </p:cNvSpPr>
          <p:nvPr/>
        </p:nvSpPr>
        <p:spPr bwMode="auto">
          <a:xfrm>
            <a:off x="4380947" y="5358943"/>
            <a:ext cx="0" cy="106212"/>
          </a:xfrm>
          <a:prstGeom prst="line">
            <a:avLst/>
          </a:prstGeom>
          <a:noFill/>
          <a:ln w="9525">
            <a:solidFill>
              <a:schemeClr val="bg1"/>
            </a:solidFill>
            <a:round/>
            <a:headEnd/>
            <a:tailEnd/>
          </a:ln>
        </p:spPr>
        <p:txBody>
          <a:bodyPr/>
          <a:lstStyle/>
          <a:p>
            <a:endParaRPr lang="en-US"/>
          </a:p>
        </p:txBody>
      </p:sp>
      <p:sp>
        <p:nvSpPr>
          <p:cNvPr id="32795" name="Line 28"/>
          <p:cNvSpPr>
            <a:spLocks noChangeShapeType="1"/>
          </p:cNvSpPr>
          <p:nvPr/>
        </p:nvSpPr>
        <p:spPr bwMode="auto">
          <a:xfrm>
            <a:off x="5256025" y="5358943"/>
            <a:ext cx="0" cy="106212"/>
          </a:xfrm>
          <a:prstGeom prst="line">
            <a:avLst/>
          </a:prstGeom>
          <a:noFill/>
          <a:ln w="9525">
            <a:solidFill>
              <a:schemeClr val="bg1"/>
            </a:solidFill>
            <a:round/>
            <a:headEnd/>
            <a:tailEnd/>
          </a:ln>
        </p:spPr>
        <p:txBody>
          <a:bodyPr/>
          <a:lstStyle/>
          <a:p>
            <a:endParaRPr lang="en-US"/>
          </a:p>
        </p:txBody>
      </p:sp>
      <p:sp>
        <p:nvSpPr>
          <p:cNvPr id="32796" name="Line 29"/>
          <p:cNvSpPr>
            <a:spLocks noChangeShapeType="1"/>
          </p:cNvSpPr>
          <p:nvPr/>
        </p:nvSpPr>
        <p:spPr bwMode="auto">
          <a:xfrm>
            <a:off x="6172351" y="5370744"/>
            <a:ext cx="0" cy="106212"/>
          </a:xfrm>
          <a:prstGeom prst="line">
            <a:avLst/>
          </a:prstGeom>
          <a:noFill/>
          <a:ln w="9525">
            <a:solidFill>
              <a:schemeClr val="bg1"/>
            </a:solidFill>
            <a:round/>
            <a:headEnd/>
            <a:tailEnd/>
          </a:ln>
        </p:spPr>
        <p:txBody>
          <a:bodyPr/>
          <a:lstStyle/>
          <a:p>
            <a:endParaRPr lang="en-US"/>
          </a:p>
        </p:txBody>
      </p:sp>
      <p:sp>
        <p:nvSpPr>
          <p:cNvPr id="32797" name="Line 30"/>
          <p:cNvSpPr>
            <a:spLocks noChangeShapeType="1"/>
          </p:cNvSpPr>
          <p:nvPr/>
        </p:nvSpPr>
        <p:spPr bwMode="auto">
          <a:xfrm>
            <a:off x="7048902" y="5358943"/>
            <a:ext cx="0" cy="106212"/>
          </a:xfrm>
          <a:prstGeom prst="line">
            <a:avLst/>
          </a:prstGeom>
          <a:noFill/>
          <a:ln w="9525">
            <a:solidFill>
              <a:schemeClr val="bg1"/>
            </a:solidFill>
            <a:round/>
            <a:headEnd/>
            <a:tailEnd/>
          </a:ln>
        </p:spPr>
        <p:txBody>
          <a:bodyPr/>
          <a:lstStyle/>
          <a:p>
            <a:endParaRPr lang="en-US"/>
          </a:p>
        </p:txBody>
      </p:sp>
      <p:sp>
        <p:nvSpPr>
          <p:cNvPr id="32798" name="Line 40"/>
          <p:cNvSpPr>
            <a:spLocks noChangeShapeType="1"/>
          </p:cNvSpPr>
          <p:nvPr/>
        </p:nvSpPr>
        <p:spPr bwMode="auto">
          <a:xfrm>
            <a:off x="2223946" y="4967103"/>
            <a:ext cx="2946" cy="244324"/>
          </a:xfrm>
          <a:prstGeom prst="line">
            <a:avLst/>
          </a:prstGeom>
          <a:noFill/>
          <a:ln w="9525">
            <a:solidFill>
              <a:srgbClr val="969696"/>
            </a:solidFill>
            <a:round/>
            <a:headEnd/>
            <a:tailEnd/>
          </a:ln>
        </p:spPr>
        <p:txBody>
          <a:bodyPr/>
          <a:lstStyle/>
          <a:p>
            <a:endParaRPr lang="en-US"/>
          </a:p>
        </p:txBody>
      </p:sp>
      <p:sp>
        <p:nvSpPr>
          <p:cNvPr id="32799" name="Line 42"/>
          <p:cNvSpPr>
            <a:spLocks noChangeShapeType="1"/>
          </p:cNvSpPr>
          <p:nvPr/>
        </p:nvSpPr>
        <p:spPr bwMode="auto">
          <a:xfrm>
            <a:off x="2146968" y="5203744"/>
            <a:ext cx="150266" cy="0"/>
          </a:xfrm>
          <a:prstGeom prst="line">
            <a:avLst/>
          </a:prstGeom>
          <a:noFill/>
          <a:ln w="9525">
            <a:solidFill>
              <a:srgbClr val="969696"/>
            </a:solidFill>
            <a:round/>
            <a:headEnd/>
            <a:tailEnd/>
          </a:ln>
        </p:spPr>
        <p:txBody>
          <a:bodyPr/>
          <a:lstStyle/>
          <a:p>
            <a:endParaRPr lang="en-US"/>
          </a:p>
        </p:txBody>
      </p:sp>
      <p:sp>
        <p:nvSpPr>
          <p:cNvPr id="32800" name="Line 43"/>
          <p:cNvSpPr>
            <a:spLocks noChangeShapeType="1"/>
          </p:cNvSpPr>
          <p:nvPr/>
        </p:nvSpPr>
        <p:spPr bwMode="auto">
          <a:xfrm>
            <a:off x="2146968" y="4974785"/>
            <a:ext cx="150266" cy="0"/>
          </a:xfrm>
          <a:prstGeom prst="line">
            <a:avLst/>
          </a:prstGeom>
          <a:noFill/>
          <a:ln w="9525">
            <a:solidFill>
              <a:srgbClr val="FFFF00"/>
            </a:solidFill>
            <a:round/>
            <a:headEnd/>
            <a:tailEnd/>
          </a:ln>
        </p:spPr>
        <p:txBody>
          <a:bodyPr/>
          <a:lstStyle/>
          <a:p>
            <a:endParaRPr lang="en-US"/>
          </a:p>
        </p:txBody>
      </p:sp>
      <p:sp>
        <p:nvSpPr>
          <p:cNvPr id="32801" name="Line 44"/>
          <p:cNvSpPr>
            <a:spLocks noChangeShapeType="1"/>
          </p:cNvSpPr>
          <p:nvPr/>
        </p:nvSpPr>
        <p:spPr bwMode="auto">
          <a:xfrm>
            <a:off x="3083224" y="4794092"/>
            <a:ext cx="2946" cy="291960"/>
          </a:xfrm>
          <a:prstGeom prst="line">
            <a:avLst/>
          </a:prstGeom>
          <a:noFill/>
          <a:ln w="9525">
            <a:solidFill>
              <a:srgbClr val="969696"/>
            </a:solidFill>
            <a:round/>
            <a:headEnd/>
            <a:tailEnd/>
          </a:ln>
        </p:spPr>
        <p:txBody>
          <a:bodyPr/>
          <a:lstStyle/>
          <a:p>
            <a:endParaRPr lang="en-US"/>
          </a:p>
        </p:txBody>
      </p:sp>
      <p:sp>
        <p:nvSpPr>
          <p:cNvPr id="32802" name="Line 45"/>
          <p:cNvSpPr>
            <a:spLocks noChangeShapeType="1"/>
          </p:cNvSpPr>
          <p:nvPr/>
        </p:nvSpPr>
        <p:spPr bwMode="auto">
          <a:xfrm>
            <a:off x="2995528" y="5077740"/>
            <a:ext cx="150266" cy="0"/>
          </a:xfrm>
          <a:prstGeom prst="line">
            <a:avLst/>
          </a:prstGeom>
          <a:noFill/>
          <a:ln w="9525">
            <a:solidFill>
              <a:srgbClr val="969696"/>
            </a:solidFill>
            <a:round/>
            <a:headEnd/>
            <a:tailEnd/>
          </a:ln>
        </p:spPr>
        <p:txBody>
          <a:bodyPr/>
          <a:lstStyle/>
          <a:p>
            <a:endParaRPr lang="en-US"/>
          </a:p>
        </p:txBody>
      </p:sp>
      <p:sp>
        <p:nvSpPr>
          <p:cNvPr id="32803" name="Line 46"/>
          <p:cNvSpPr>
            <a:spLocks noChangeShapeType="1"/>
          </p:cNvSpPr>
          <p:nvPr/>
        </p:nvSpPr>
        <p:spPr bwMode="auto">
          <a:xfrm>
            <a:off x="2995528" y="4798073"/>
            <a:ext cx="150266" cy="0"/>
          </a:xfrm>
          <a:prstGeom prst="line">
            <a:avLst/>
          </a:prstGeom>
          <a:noFill/>
          <a:ln w="9525">
            <a:solidFill>
              <a:srgbClr val="FFFF00"/>
            </a:solidFill>
            <a:round/>
            <a:headEnd/>
            <a:tailEnd/>
          </a:ln>
        </p:spPr>
        <p:txBody>
          <a:bodyPr/>
          <a:lstStyle/>
          <a:p>
            <a:endParaRPr lang="en-US"/>
          </a:p>
        </p:txBody>
      </p:sp>
      <p:sp>
        <p:nvSpPr>
          <p:cNvPr id="32804" name="Line 47"/>
          <p:cNvSpPr>
            <a:spLocks noChangeShapeType="1"/>
          </p:cNvSpPr>
          <p:nvPr/>
        </p:nvSpPr>
        <p:spPr bwMode="auto">
          <a:xfrm>
            <a:off x="3966955" y="4487141"/>
            <a:ext cx="1474" cy="434866"/>
          </a:xfrm>
          <a:prstGeom prst="line">
            <a:avLst/>
          </a:prstGeom>
          <a:noFill/>
          <a:ln w="9525">
            <a:solidFill>
              <a:srgbClr val="FFFF00"/>
            </a:solidFill>
            <a:round/>
            <a:headEnd/>
            <a:tailEnd/>
          </a:ln>
        </p:spPr>
        <p:txBody>
          <a:bodyPr/>
          <a:lstStyle/>
          <a:p>
            <a:endParaRPr lang="en-US"/>
          </a:p>
        </p:txBody>
      </p:sp>
      <p:sp>
        <p:nvSpPr>
          <p:cNvPr id="32805" name="Line 48"/>
          <p:cNvSpPr>
            <a:spLocks noChangeShapeType="1"/>
          </p:cNvSpPr>
          <p:nvPr/>
        </p:nvSpPr>
        <p:spPr bwMode="auto">
          <a:xfrm>
            <a:off x="3885338" y="4921064"/>
            <a:ext cx="150266" cy="0"/>
          </a:xfrm>
          <a:prstGeom prst="line">
            <a:avLst/>
          </a:prstGeom>
          <a:noFill/>
          <a:ln w="9525">
            <a:solidFill>
              <a:srgbClr val="969696"/>
            </a:solidFill>
            <a:round/>
            <a:headEnd/>
            <a:tailEnd/>
          </a:ln>
        </p:spPr>
        <p:txBody>
          <a:bodyPr/>
          <a:lstStyle/>
          <a:p>
            <a:endParaRPr lang="en-US"/>
          </a:p>
        </p:txBody>
      </p:sp>
      <p:sp>
        <p:nvSpPr>
          <p:cNvPr id="32806" name="Line 49"/>
          <p:cNvSpPr>
            <a:spLocks noChangeShapeType="1"/>
          </p:cNvSpPr>
          <p:nvPr/>
        </p:nvSpPr>
        <p:spPr bwMode="auto">
          <a:xfrm>
            <a:off x="3885338" y="4490747"/>
            <a:ext cx="150266" cy="0"/>
          </a:xfrm>
          <a:prstGeom prst="line">
            <a:avLst/>
          </a:prstGeom>
          <a:noFill/>
          <a:ln w="9525">
            <a:solidFill>
              <a:srgbClr val="969696"/>
            </a:solidFill>
            <a:round/>
            <a:headEnd/>
            <a:tailEnd/>
          </a:ln>
        </p:spPr>
        <p:txBody>
          <a:bodyPr/>
          <a:lstStyle/>
          <a:p>
            <a:endParaRPr lang="en-US"/>
          </a:p>
        </p:txBody>
      </p:sp>
      <p:sp>
        <p:nvSpPr>
          <p:cNvPr id="32807" name="Line 50"/>
          <p:cNvSpPr>
            <a:spLocks noChangeShapeType="1"/>
          </p:cNvSpPr>
          <p:nvPr/>
        </p:nvSpPr>
        <p:spPr bwMode="auto">
          <a:xfrm>
            <a:off x="4827184" y="3944795"/>
            <a:ext cx="4420" cy="671507"/>
          </a:xfrm>
          <a:prstGeom prst="line">
            <a:avLst/>
          </a:prstGeom>
          <a:noFill/>
          <a:ln w="9525">
            <a:solidFill>
              <a:srgbClr val="FFFF00"/>
            </a:solidFill>
            <a:round/>
            <a:headEnd/>
            <a:tailEnd/>
          </a:ln>
        </p:spPr>
        <p:txBody>
          <a:bodyPr/>
          <a:lstStyle/>
          <a:p>
            <a:endParaRPr lang="en-US"/>
          </a:p>
        </p:txBody>
      </p:sp>
      <p:sp>
        <p:nvSpPr>
          <p:cNvPr id="32808" name="Line 51"/>
          <p:cNvSpPr>
            <a:spLocks noChangeShapeType="1"/>
          </p:cNvSpPr>
          <p:nvPr/>
        </p:nvSpPr>
        <p:spPr bwMode="auto">
          <a:xfrm>
            <a:off x="4742737" y="4608293"/>
            <a:ext cx="150266" cy="0"/>
          </a:xfrm>
          <a:prstGeom prst="line">
            <a:avLst/>
          </a:prstGeom>
          <a:noFill/>
          <a:ln w="9525">
            <a:solidFill>
              <a:srgbClr val="969696"/>
            </a:solidFill>
            <a:round/>
            <a:headEnd/>
            <a:tailEnd/>
          </a:ln>
        </p:spPr>
        <p:txBody>
          <a:bodyPr/>
          <a:lstStyle/>
          <a:p>
            <a:endParaRPr lang="en-US"/>
          </a:p>
        </p:txBody>
      </p:sp>
      <p:sp>
        <p:nvSpPr>
          <p:cNvPr id="32809" name="Line 52"/>
          <p:cNvSpPr>
            <a:spLocks noChangeShapeType="1"/>
          </p:cNvSpPr>
          <p:nvPr/>
        </p:nvSpPr>
        <p:spPr bwMode="auto">
          <a:xfrm>
            <a:off x="4742737" y="3951389"/>
            <a:ext cx="150266" cy="0"/>
          </a:xfrm>
          <a:prstGeom prst="line">
            <a:avLst/>
          </a:prstGeom>
          <a:noFill/>
          <a:ln w="9525">
            <a:solidFill>
              <a:srgbClr val="969696"/>
            </a:solidFill>
            <a:round/>
            <a:headEnd/>
            <a:tailEnd/>
          </a:ln>
        </p:spPr>
        <p:txBody>
          <a:bodyPr/>
          <a:lstStyle/>
          <a:p>
            <a:endParaRPr lang="en-US"/>
          </a:p>
        </p:txBody>
      </p:sp>
      <p:sp>
        <p:nvSpPr>
          <p:cNvPr id="32810" name="Line 54"/>
          <p:cNvSpPr>
            <a:spLocks noChangeShapeType="1"/>
          </p:cNvSpPr>
          <p:nvPr/>
        </p:nvSpPr>
        <p:spPr bwMode="auto">
          <a:xfrm>
            <a:off x="5642858" y="4069710"/>
            <a:ext cx="150266" cy="0"/>
          </a:xfrm>
          <a:prstGeom prst="line">
            <a:avLst/>
          </a:prstGeom>
          <a:noFill/>
          <a:ln w="9525">
            <a:solidFill>
              <a:srgbClr val="969696"/>
            </a:solidFill>
            <a:round/>
            <a:headEnd/>
            <a:tailEnd/>
          </a:ln>
        </p:spPr>
        <p:txBody>
          <a:bodyPr/>
          <a:lstStyle/>
          <a:p>
            <a:endParaRPr lang="en-US"/>
          </a:p>
        </p:txBody>
      </p:sp>
      <p:sp>
        <p:nvSpPr>
          <p:cNvPr id="32811" name="Line 55"/>
          <p:cNvSpPr>
            <a:spLocks noChangeShapeType="1"/>
          </p:cNvSpPr>
          <p:nvPr/>
        </p:nvSpPr>
        <p:spPr bwMode="auto">
          <a:xfrm>
            <a:off x="5642858" y="2800453"/>
            <a:ext cx="150266" cy="0"/>
          </a:xfrm>
          <a:prstGeom prst="line">
            <a:avLst/>
          </a:prstGeom>
          <a:noFill/>
          <a:ln w="9525">
            <a:solidFill>
              <a:srgbClr val="969696"/>
            </a:solidFill>
            <a:round/>
            <a:headEnd/>
            <a:tailEnd/>
          </a:ln>
        </p:spPr>
        <p:txBody>
          <a:bodyPr/>
          <a:lstStyle/>
          <a:p>
            <a:endParaRPr lang="en-US"/>
          </a:p>
        </p:txBody>
      </p:sp>
      <p:sp>
        <p:nvSpPr>
          <p:cNvPr id="32812" name="Line 56"/>
          <p:cNvSpPr>
            <a:spLocks noChangeShapeType="1"/>
          </p:cNvSpPr>
          <p:nvPr/>
        </p:nvSpPr>
        <p:spPr bwMode="auto">
          <a:xfrm>
            <a:off x="6774271" y="1829749"/>
            <a:ext cx="2946" cy="1734857"/>
          </a:xfrm>
          <a:prstGeom prst="line">
            <a:avLst/>
          </a:prstGeom>
          <a:noFill/>
          <a:ln w="9525">
            <a:solidFill>
              <a:srgbClr val="FFFF00"/>
            </a:solidFill>
            <a:round/>
            <a:headEnd/>
            <a:tailEnd/>
          </a:ln>
        </p:spPr>
        <p:txBody>
          <a:bodyPr/>
          <a:lstStyle/>
          <a:p>
            <a:endParaRPr lang="en-US"/>
          </a:p>
        </p:txBody>
      </p:sp>
      <p:sp>
        <p:nvSpPr>
          <p:cNvPr id="32813" name="Line 57"/>
          <p:cNvSpPr>
            <a:spLocks noChangeShapeType="1"/>
          </p:cNvSpPr>
          <p:nvPr/>
        </p:nvSpPr>
        <p:spPr bwMode="auto">
          <a:xfrm>
            <a:off x="6715959" y="3587208"/>
            <a:ext cx="150266" cy="0"/>
          </a:xfrm>
          <a:prstGeom prst="line">
            <a:avLst/>
          </a:prstGeom>
          <a:noFill/>
          <a:ln w="9525">
            <a:solidFill>
              <a:srgbClr val="969696"/>
            </a:solidFill>
            <a:round/>
            <a:headEnd/>
            <a:tailEnd/>
          </a:ln>
        </p:spPr>
        <p:txBody>
          <a:bodyPr/>
          <a:lstStyle/>
          <a:p>
            <a:endParaRPr lang="en-US"/>
          </a:p>
        </p:txBody>
      </p:sp>
      <p:sp>
        <p:nvSpPr>
          <p:cNvPr id="32814" name="Line 58"/>
          <p:cNvSpPr>
            <a:spLocks noChangeShapeType="1"/>
          </p:cNvSpPr>
          <p:nvPr/>
        </p:nvSpPr>
        <p:spPr bwMode="auto">
          <a:xfrm flipV="1">
            <a:off x="6774028" y="1671028"/>
            <a:ext cx="0" cy="121393"/>
          </a:xfrm>
          <a:prstGeom prst="line">
            <a:avLst/>
          </a:prstGeom>
          <a:noFill/>
          <a:ln w="9525">
            <a:solidFill>
              <a:srgbClr val="969696"/>
            </a:solidFill>
            <a:prstDash val="sysDot"/>
            <a:round/>
            <a:headEnd/>
            <a:tailEnd/>
          </a:ln>
        </p:spPr>
        <p:txBody>
          <a:bodyPr/>
          <a:lstStyle/>
          <a:p>
            <a:endParaRPr lang="en-US"/>
          </a:p>
        </p:txBody>
      </p:sp>
      <p:sp>
        <p:nvSpPr>
          <p:cNvPr id="32817" name="Oval 31"/>
          <p:cNvSpPr>
            <a:spLocks noChangeArrowheads="1"/>
          </p:cNvSpPr>
          <p:nvPr/>
        </p:nvSpPr>
        <p:spPr bwMode="auto">
          <a:xfrm>
            <a:off x="2170539" y="5059300"/>
            <a:ext cx="101650" cy="104491"/>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
        <p:nvSpPr>
          <p:cNvPr id="32818" name="Oval 32"/>
          <p:cNvSpPr>
            <a:spLocks noChangeArrowheads="1"/>
          </p:cNvSpPr>
          <p:nvPr/>
        </p:nvSpPr>
        <p:spPr bwMode="auto">
          <a:xfrm>
            <a:off x="3019099" y="4904100"/>
            <a:ext cx="101650" cy="104491"/>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
        <p:nvSpPr>
          <p:cNvPr id="32819" name="Oval 33"/>
          <p:cNvSpPr>
            <a:spLocks noChangeArrowheads="1"/>
          </p:cNvSpPr>
          <p:nvPr/>
        </p:nvSpPr>
        <p:spPr bwMode="auto">
          <a:xfrm>
            <a:off x="3896265" y="4621360"/>
            <a:ext cx="103124" cy="104491"/>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
        <p:nvSpPr>
          <p:cNvPr id="32820" name="Oval 34"/>
          <p:cNvSpPr>
            <a:spLocks noChangeArrowheads="1"/>
          </p:cNvSpPr>
          <p:nvPr/>
        </p:nvSpPr>
        <p:spPr bwMode="auto">
          <a:xfrm>
            <a:off x="4777049" y="4223373"/>
            <a:ext cx="101651" cy="102954"/>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
        <p:nvSpPr>
          <p:cNvPr id="32822" name="Line 53"/>
          <p:cNvSpPr>
            <a:spLocks noChangeShapeType="1"/>
          </p:cNvSpPr>
          <p:nvPr/>
        </p:nvSpPr>
        <p:spPr bwMode="auto">
          <a:xfrm>
            <a:off x="5717991" y="2800453"/>
            <a:ext cx="2946" cy="1273867"/>
          </a:xfrm>
          <a:prstGeom prst="line">
            <a:avLst/>
          </a:prstGeom>
          <a:noFill/>
          <a:ln w="9525">
            <a:solidFill>
              <a:srgbClr val="FFFF00"/>
            </a:solidFill>
            <a:round/>
            <a:headEnd/>
            <a:tailEnd/>
          </a:ln>
        </p:spPr>
        <p:txBody>
          <a:bodyPr/>
          <a:lstStyle/>
          <a:p>
            <a:endParaRPr lang="en-US"/>
          </a:p>
        </p:txBody>
      </p:sp>
      <p:sp>
        <p:nvSpPr>
          <p:cNvPr id="32823" name="Oval 35"/>
          <p:cNvSpPr>
            <a:spLocks noChangeArrowheads="1"/>
          </p:cNvSpPr>
          <p:nvPr/>
        </p:nvSpPr>
        <p:spPr bwMode="auto">
          <a:xfrm>
            <a:off x="5664098" y="3441227"/>
            <a:ext cx="101650" cy="102955"/>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
        <p:nvSpPr>
          <p:cNvPr id="61" name="Oval 35"/>
          <p:cNvSpPr>
            <a:spLocks noChangeArrowheads="1"/>
          </p:cNvSpPr>
          <p:nvPr/>
        </p:nvSpPr>
        <p:spPr bwMode="auto">
          <a:xfrm>
            <a:off x="6718557" y="2670008"/>
            <a:ext cx="101650" cy="102955"/>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
        <p:nvSpPr>
          <p:cNvPr id="64" name="Line 9"/>
          <p:cNvSpPr>
            <a:spLocks noChangeShapeType="1"/>
          </p:cNvSpPr>
          <p:nvPr/>
        </p:nvSpPr>
        <p:spPr bwMode="auto">
          <a:xfrm>
            <a:off x="1665663" y="5356221"/>
            <a:ext cx="101827" cy="0"/>
          </a:xfrm>
          <a:prstGeom prst="line">
            <a:avLst/>
          </a:prstGeom>
          <a:noFill/>
          <a:ln w="9525">
            <a:solidFill>
              <a:schemeClr val="bg1"/>
            </a:solidFill>
            <a:round/>
            <a:headEnd/>
            <a:tailEnd/>
          </a:ln>
        </p:spPr>
        <p:txBody>
          <a:bodyPr/>
          <a:lstStyle/>
          <a:p>
            <a:endParaRPr lang="en-US"/>
          </a:p>
        </p:txBody>
      </p:sp>
      <p:sp>
        <p:nvSpPr>
          <p:cNvPr id="62" name="Oval 35"/>
          <p:cNvSpPr>
            <a:spLocks noChangeArrowheads="1"/>
          </p:cNvSpPr>
          <p:nvPr/>
        </p:nvSpPr>
        <p:spPr bwMode="auto">
          <a:xfrm>
            <a:off x="7683443" y="2266606"/>
            <a:ext cx="415445" cy="179222"/>
          </a:xfrm>
          <a:prstGeom prst="ellipse">
            <a:avLst/>
          </a:prstGeom>
          <a:solidFill>
            <a:srgbClr val="FFFF00"/>
          </a:solidFill>
          <a:ln w="28575">
            <a:solidFill>
              <a:srgbClr val="969696"/>
            </a:solidFill>
            <a:round/>
            <a:headEnd/>
            <a:tailEnd/>
          </a:ln>
        </p:spPr>
        <p:txBody>
          <a:bodyPr wrap="none" anchor="ctr"/>
          <a:lstStyle/>
          <a:p>
            <a:endParaRPr lang="en-US">
              <a:solidFill>
                <a:srgbClr val="000000"/>
              </a:solidFill>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ctrTitle"/>
          </p:nvPr>
        </p:nvSpPr>
        <p:spPr/>
        <p:txBody>
          <a:bodyPr>
            <a:noAutofit/>
          </a:bodyPr>
          <a:lstStyle/>
          <a:p>
            <a:pPr algn="ctr"/>
            <a:r>
              <a:rPr lang="en-US" sz="6600" dirty="0" smtClean="0"/>
              <a:t>Diabetes</a:t>
            </a:r>
            <a:br>
              <a:rPr lang="en-US" sz="6600" dirty="0" smtClean="0"/>
            </a:br>
            <a:r>
              <a:rPr lang="en-US" sz="6600" dirty="0" smtClean="0"/>
              <a:t>Morbidity </a:t>
            </a:r>
            <a:r>
              <a:rPr lang="en-US" sz="6600" dirty="0"/>
              <a:t>and Mortality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8875" y="2781300"/>
            <a:ext cx="4229100" cy="1323975"/>
            <a:chOff x="1530" y="1752"/>
            <a:chExt cx="2664" cy="834"/>
          </a:xfrm>
        </p:grpSpPr>
        <p:sp>
          <p:nvSpPr>
            <p:cNvPr id="34833" name="Line 3"/>
            <p:cNvSpPr>
              <a:spLocks noChangeShapeType="1"/>
            </p:cNvSpPr>
            <p:nvPr/>
          </p:nvSpPr>
          <p:spPr bwMode="auto">
            <a:xfrm flipH="1" flipV="1">
              <a:off x="1542" y="1752"/>
              <a:ext cx="588" cy="222"/>
            </a:xfrm>
            <a:prstGeom prst="line">
              <a:avLst/>
            </a:prstGeom>
            <a:noFill/>
            <a:ln w="57150">
              <a:solidFill>
                <a:srgbClr val="4CAC5C"/>
              </a:solidFill>
              <a:round/>
              <a:headEnd/>
              <a:tailEnd type="triangle" w="med" len="med"/>
            </a:ln>
          </p:spPr>
          <p:txBody>
            <a:bodyPr anchor="ctr"/>
            <a:lstStyle/>
            <a:p>
              <a:endParaRPr lang="en-US"/>
            </a:p>
          </p:txBody>
        </p:sp>
        <p:sp>
          <p:nvSpPr>
            <p:cNvPr id="34834" name="Line 4"/>
            <p:cNvSpPr>
              <a:spLocks noChangeShapeType="1"/>
            </p:cNvSpPr>
            <p:nvPr/>
          </p:nvSpPr>
          <p:spPr bwMode="auto">
            <a:xfrm flipV="1">
              <a:off x="3588" y="1758"/>
              <a:ext cx="606" cy="222"/>
            </a:xfrm>
            <a:prstGeom prst="line">
              <a:avLst/>
            </a:prstGeom>
            <a:noFill/>
            <a:ln w="57150">
              <a:solidFill>
                <a:srgbClr val="4CAC5C"/>
              </a:solidFill>
              <a:round/>
              <a:headEnd/>
              <a:tailEnd type="triangle" w="med" len="med"/>
            </a:ln>
          </p:spPr>
          <p:txBody>
            <a:bodyPr anchor="ctr"/>
            <a:lstStyle/>
            <a:p>
              <a:endParaRPr lang="en-US"/>
            </a:p>
          </p:txBody>
        </p:sp>
        <p:sp>
          <p:nvSpPr>
            <p:cNvPr id="34835" name="Line 5"/>
            <p:cNvSpPr>
              <a:spLocks noChangeShapeType="1"/>
            </p:cNvSpPr>
            <p:nvPr/>
          </p:nvSpPr>
          <p:spPr bwMode="auto">
            <a:xfrm rot="10800000" flipH="1" flipV="1">
              <a:off x="3582" y="2358"/>
              <a:ext cx="588" cy="222"/>
            </a:xfrm>
            <a:prstGeom prst="line">
              <a:avLst/>
            </a:prstGeom>
            <a:noFill/>
            <a:ln w="57150">
              <a:solidFill>
                <a:srgbClr val="4CAC5C"/>
              </a:solidFill>
              <a:round/>
              <a:headEnd/>
              <a:tailEnd type="triangle" w="med" len="med"/>
            </a:ln>
          </p:spPr>
          <p:txBody>
            <a:bodyPr anchor="ctr"/>
            <a:lstStyle/>
            <a:p>
              <a:endParaRPr lang="en-US"/>
            </a:p>
          </p:txBody>
        </p:sp>
        <p:sp>
          <p:nvSpPr>
            <p:cNvPr id="34836" name="Line 6"/>
            <p:cNvSpPr>
              <a:spLocks noChangeShapeType="1"/>
            </p:cNvSpPr>
            <p:nvPr/>
          </p:nvSpPr>
          <p:spPr bwMode="auto">
            <a:xfrm rot="10800000" flipV="1">
              <a:off x="1530" y="2364"/>
              <a:ext cx="606" cy="222"/>
            </a:xfrm>
            <a:prstGeom prst="line">
              <a:avLst/>
            </a:prstGeom>
            <a:noFill/>
            <a:ln w="57150">
              <a:solidFill>
                <a:srgbClr val="4CAC5C"/>
              </a:solidFill>
              <a:round/>
              <a:headEnd/>
              <a:tailEnd type="triangle" w="med" len="med"/>
            </a:ln>
          </p:spPr>
          <p:txBody>
            <a:bodyPr anchor="ctr"/>
            <a:lstStyle/>
            <a:p>
              <a:endParaRPr lang="en-US"/>
            </a:p>
          </p:txBody>
        </p:sp>
      </p:grpSp>
      <p:sp>
        <p:nvSpPr>
          <p:cNvPr id="34838" name="Rectangle 22"/>
          <p:cNvSpPr>
            <a:spLocks noGrp="1" noChangeArrowheads="1"/>
          </p:cNvSpPr>
          <p:nvPr>
            <p:ph type="title" idx="4294967295"/>
          </p:nvPr>
        </p:nvSpPr>
        <p:spPr>
          <a:xfrm>
            <a:off x="457200" y="153988"/>
            <a:ext cx="7480300" cy="1143000"/>
          </a:xfrm>
        </p:spPr>
        <p:txBody>
          <a:bodyPr>
            <a:normAutofit fontScale="90000"/>
          </a:bodyPr>
          <a:lstStyle/>
          <a:p>
            <a:r>
              <a:rPr lang="en-US" dirty="0" smtClean="0">
                <a:ea typeface="Verdana" pitchFamily="34" charset="0"/>
                <a:cs typeface="Verdana" pitchFamily="34" charset="0"/>
              </a:rPr>
              <a:t>Clinical Impact of </a:t>
            </a:r>
            <a:r>
              <a:rPr lang="en-US" dirty="0" smtClean="0">
                <a:ea typeface="Verdana" pitchFamily="34" charset="0"/>
                <a:cs typeface="Verdana" pitchFamily="34" charset="0"/>
              </a:rPr>
              <a:t/>
            </a:r>
            <a:br>
              <a:rPr lang="en-US" dirty="0" smtClean="0">
                <a:ea typeface="Verdana" pitchFamily="34" charset="0"/>
                <a:cs typeface="Verdana" pitchFamily="34" charset="0"/>
              </a:rPr>
            </a:br>
            <a:r>
              <a:rPr lang="en-US" dirty="0" smtClean="0">
                <a:ea typeface="Verdana" pitchFamily="34" charset="0"/>
                <a:cs typeface="Verdana" pitchFamily="34" charset="0"/>
              </a:rPr>
              <a:t>Diabetes </a:t>
            </a:r>
            <a:r>
              <a:rPr lang="en-US" dirty="0" smtClean="0">
                <a:ea typeface="Verdana" pitchFamily="34" charset="0"/>
                <a:cs typeface="Verdana" pitchFamily="34" charset="0"/>
              </a:rPr>
              <a:t>Mellitus</a:t>
            </a:r>
          </a:p>
        </p:txBody>
      </p:sp>
      <p:sp>
        <p:nvSpPr>
          <p:cNvPr id="34821" name="Rectangle 22"/>
          <p:cNvSpPr>
            <a:spLocks noGrp="1" noChangeArrowheads="1"/>
          </p:cNvSpPr>
          <p:nvPr>
            <p:ph type="body" sz="half" idx="4294967295"/>
          </p:nvPr>
        </p:nvSpPr>
        <p:spPr>
          <a:xfrm>
            <a:off x="398463" y="1392238"/>
            <a:ext cx="2978150" cy="1455737"/>
          </a:xfrm>
          <a:prstGeom prst="rect">
            <a:avLst/>
          </a:prstGeom>
        </p:spPr>
        <p:txBody>
          <a:bodyPr/>
          <a:lstStyle/>
          <a:p>
            <a:pPr eaLnBrk="1" hangingPunct="1">
              <a:buFont typeface="Wingdings" pitchFamily="2" charset="2"/>
              <a:buNone/>
            </a:pPr>
            <a:r>
              <a:rPr lang="en-US" sz="1600" b="1" dirty="0" smtClean="0">
                <a:solidFill>
                  <a:schemeClr val="bg1"/>
                </a:solidFill>
                <a:latin typeface="Arial" pitchFamily="34" charset="0"/>
              </a:rPr>
              <a:t>Heart disease and stroke</a:t>
            </a:r>
          </a:p>
          <a:p>
            <a:pPr marL="122238" indent="-122238" eaLnBrk="1" hangingPunct="1">
              <a:buFont typeface="Arial" pitchFamily="34" charset="0"/>
              <a:buChar char="♦"/>
            </a:pPr>
            <a:r>
              <a:rPr lang="en-US" sz="1400" dirty="0" smtClean="0">
                <a:solidFill>
                  <a:schemeClr val="bg1"/>
                </a:solidFill>
                <a:latin typeface="Arial" pitchFamily="34" charset="0"/>
              </a:rPr>
              <a:t> </a:t>
            </a:r>
            <a:r>
              <a:rPr lang="en-US" sz="1400" b="1" dirty="0" smtClean="0">
                <a:solidFill>
                  <a:schemeClr val="bg1"/>
                </a:solidFill>
                <a:latin typeface="Arial" pitchFamily="34" charset="0"/>
              </a:rPr>
              <a:t>Account for 65% of deaths</a:t>
            </a:r>
          </a:p>
          <a:p>
            <a:pPr marL="122238" indent="-122238" eaLnBrk="1" hangingPunct="1">
              <a:buFont typeface="Arial" pitchFamily="34" charset="0"/>
              <a:buChar char="♦"/>
            </a:pPr>
            <a:r>
              <a:rPr lang="en-US" sz="1400" b="1" dirty="0" smtClean="0">
                <a:solidFill>
                  <a:schemeClr val="bg1"/>
                </a:solidFill>
                <a:latin typeface="Arial" pitchFamily="34" charset="0"/>
              </a:rPr>
              <a:t> 2- to 4-fold increase in </a:t>
            </a:r>
            <a:br>
              <a:rPr lang="en-US" sz="1400" b="1" dirty="0" smtClean="0">
                <a:solidFill>
                  <a:schemeClr val="bg1"/>
                </a:solidFill>
                <a:latin typeface="Arial" pitchFamily="34" charset="0"/>
              </a:rPr>
            </a:br>
            <a:r>
              <a:rPr lang="en-US" sz="1400" b="1" dirty="0" smtClean="0">
                <a:solidFill>
                  <a:schemeClr val="bg1"/>
                </a:solidFill>
                <a:latin typeface="Arial" pitchFamily="34" charset="0"/>
              </a:rPr>
              <a:t>cardiovascular disease </a:t>
            </a:r>
            <a:br>
              <a:rPr lang="en-US" sz="1400" b="1" dirty="0" smtClean="0">
                <a:solidFill>
                  <a:schemeClr val="bg1"/>
                </a:solidFill>
                <a:latin typeface="Arial" pitchFamily="34" charset="0"/>
              </a:rPr>
            </a:br>
            <a:r>
              <a:rPr lang="en-US" sz="1400" b="1" dirty="0" smtClean="0">
                <a:solidFill>
                  <a:schemeClr val="bg1"/>
                </a:solidFill>
                <a:latin typeface="Arial" pitchFamily="34" charset="0"/>
              </a:rPr>
              <a:t>death rates</a:t>
            </a:r>
          </a:p>
        </p:txBody>
      </p:sp>
      <p:sp>
        <p:nvSpPr>
          <p:cNvPr id="34822" name="Rectangle 23"/>
          <p:cNvSpPr>
            <a:spLocks noGrp="1" noChangeArrowheads="1"/>
          </p:cNvSpPr>
          <p:nvPr>
            <p:ph type="body" sz="half" idx="4294967295"/>
          </p:nvPr>
        </p:nvSpPr>
        <p:spPr>
          <a:xfrm>
            <a:off x="6410325" y="1524000"/>
            <a:ext cx="2733675" cy="1779587"/>
          </a:xfrm>
          <a:prstGeom prst="rect">
            <a:avLst/>
          </a:prstGeom>
        </p:spPr>
        <p:txBody>
          <a:bodyPr/>
          <a:lstStyle/>
          <a:p>
            <a:pPr eaLnBrk="1" hangingPunct="1">
              <a:buFont typeface="Wingdings" pitchFamily="2" charset="2"/>
              <a:buNone/>
            </a:pPr>
            <a:r>
              <a:rPr lang="en-US" sz="1600" b="1" dirty="0" smtClean="0">
                <a:solidFill>
                  <a:schemeClr val="bg1"/>
                </a:solidFill>
                <a:latin typeface="Arial" pitchFamily="34" charset="0"/>
              </a:rPr>
              <a:t>Kidney disease</a:t>
            </a:r>
          </a:p>
          <a:p>
            <a:pPr marL="168275" indent="-168275" eaLnBrk="1" hangingPunct="1">
              <a:buFont typeface="Arial" pitchFamily="34" charset="0"/>
              <a:buChar char="♦"/>
            </a:pPr>
            <a:r>
              <a:rPr lang="en-US" sz="1400" b="1" dirty="0" smtClean="0">
                <a:solidFill>
                  <a:schemeClr val="bg1"/>
                </a:solidFill>
                <a:latin typeface="Arial" pitchFamily="34" charset="0"/>
              </a:rPr>
              <a:t>Diabetes is the leading cause of ESRD</a:t>
            </a:r>
          </a:p>
          <a:p>
            <a:pPr marL="168275" indent="-168275" eaLnBrk="1" hangingPunct="1">
              <a:buFont typeface="Arial" pitchFamily="34" charset="0"/>
              <a:buChar char="♦"/>
            </a:pPr>
            <a:r>
              <a:rPr lang="en-US" sz="1400" b="1" dirty="0" smtClean="0">
                <a:solidFill>
                  <a:schemeClr val="bg1"/>
                </a:solidFill>
                <a:latin typeface="Arial" pitchFamily="34" charset="0"/>
              </a:rPr>
              <a:t>Accounted for 44% of new cases in 2005</a:t>
            </a:r>
          </a:p>
          <a:p>
            <a:pPr eaLnBrk="1" hangingPunct="1"/>
            <a:endParaRPr lang="en-US" sz="1600" dirty="0" smtClean="0">
              <a:solidFill>
                <a:schemeClr val="bg1"/>
              </a:solidFill>
              <a:latin typeface="Arial" pitchFamily="34" charset="0"/>
            </a:endParaRPr>
          </a:p>
        </p:txBody>
      </p:sp>
      <p:sp>
        <p:nvSpPr>
          <p:cNvPr id="34823" name="Oval 12"/>
          <p:cNvSpPr>
            <a:spLocks noChangeArrowheads="1"/>
          </p:cNvSpPr>
          <p:nvPr/>
        </p:nvSpPr>
        <p:spPr bwMode="black">
          <a:xfrm>
            <a:off x="3062288" y="2911475"/>
            <a:ext cx="2930525" cy="1062038"/>
          </a:xfrm>
          <a:prstGeom prst="ellipse">
            <a:avLst/>
          </a:prstGeom>
          <a:solidFill>
            <a:srgbClr val="4CAC5C"/>
          </a:solidFill>
          <a:ln w="9525">
            <a:noFill/>
            <a:round/>
            <a:headEnd/>
            <a:tailEnd/>
          </a:ln>
        </p:spPr>
        <p:txBody>
          <a:bodyPr wrap="none" anchor="ctr"/>
          <a:lstStyle/>
          <a:p>
            <a:pPr algn="ctr" eaLnBrk="0" hangingPunct="0"/>
            <a:r>
              <a:rPr lang="en-US" sz="4400" b="1" dirty="0">
                <a:solidFill>
                  <a:srgbClr val="FFFF00"/>
                </a:solidFill>
                <a:cs typeface="Arial" pitchFamily="34" charset="0"/>
              </a:rPr>
              <a:t>Diabetes</a:t>
            </a:r>
          </a:p>
        </p:txBody>
      </p:sp>
      <p:sp>
        <p:nvSpPr>
          <p:cNvPr id="34824" name="Text Box 13"/>
          <p:cNvSpPr txBox="1">
            <a:spLocks noChangeArrowheads="1"/>
          </p:cNvSpPr>
          <p:nvPr/>
        </p:nvSpPr>
        <p:spPr bwMode="auto">
          <a:xfrm>
            <a:off x="425450" y="6419850"/>
            <a:ext cx="8253413" cy="244475"/>
          </a:xfrm>
          <a:prstGeom prst="rect">
            <a:avLst/>
          </a:prstGeom>
          <a:noFill/>
          <a:ln w="0">
            <a:noFill/>
            <a:miter lim="800000"/>
            <a:headEnd/>
            <a:tailEnd/>
          </a:ln>
        </p:spPr>
        <p:txBody>
          <a:bodyPr anchor="b">
            <a:spAutoFit/>
          </a:bodyPr>
          <a:lstStyle/>
          <a:p>
            <a:pPr eaLnBrk="0" hangingPunct="0">
              <a:spcBef>
                <a:spcPct val="30000"/>
              </a:spcBef>
            </a:pPr>
            <a:endParaRPr lang="en-US" sz="1000">
              <a:solidFill>
                <a:schemeClr val="tx1"/>
              </a:solidFill>
              <a:cs typeface="Arial" pitchFamily="34" charset="0"/>
            </a:endParaRPr>
          </a:p>
        </p:txBody>
      </p:sp>
      <p:sp>
        <p:nvSpPr>
          <p:cNvPr id="34829" name="Rectangle 18"/>
          <p:cNvSpPr>
            <a:spLocks noChangeArrowheads="1"/>
          </p:cNvSpPr>
          <p:nvPr/>
        </p:nvSpPr>
        <p:spPr bwMode="auto">
          <a:xfrm>
            <a:off x="6769100" y="6483350"/>
            <a:ext cx="184150" cy="366713"/>
          </a:xfrm>
          <a:prstGeom prst="rect">
            <a:avLst/>
          </a:prstGeom>
          <a:noFill/>
          <a:ln w="9525">
            <a:noFill/>
            <a:miter lim="800000"/>
            <a:headEnd/>
            <a:tailEnd/>
          </a:ln>
        </p:spPr>
        <p:txBody>
          <a:bodyPr wrap="none">
            <a:spAutoFit/>
          </a:bodyPr>
          <a:lstStyle/>
          <a:p>
            <a:endParaRPr lang="en-US" sz="1800">
              <a:solidFill>
                <a:schemeClr val="tx1"/>
              </a:solidFill>
              <a:cs typeface="Arial" pitchFamily="34" charset="0"/>
            </a:endParaRPr>
          </a:p>
        </p:txBody>
      </p:sp>
      <p:sp>
        <p:nvSpPr>
          <p:cNvPr id="34831" name="Rectangle 24"/>
          <p:cNvSpPr>
            <a:spLocks noChangeArrowheads="1"/>
          </p:cNvSpPr>
          <p:nvPr/>
        </p:nvSpPr>
        <p:spPr bwMode="auto">
          <a:xfrm>
            <a:off x="398463" y="4170362"/>
            <a:ext cx="4038600" cy="1925638"/>
          </a:xfrm>
          <a:prstGeom prst="rect">
            <a:avLst/>
          </a:prstGeom>
          <a:noFill/>
          <a:ln w="9525">
            <a:noFill/>
            <a:miter lim="800000"/>
            <a:headEnd/>
            <a:tailEnd/>
          </a:ln>
        </p:spPr>
        <p:txBody>
          <a:bodyPr/>
          <a:lstStyle/>
          <a:p>
            <a:pPr marL="171450" indent="-171450">
              <a:spcBef>
                <a:spcPct val="20000"/>
              </a:spcBef>
              <a:buClr>
                <a:srgbClr val="BE0023"/>
              </a:buClr>
              <a:buSzPct val="85000"/>
              <a:buFont typeface="Wingdings" pitchFamily="2" charset="2"/>
              <a:buNone/>
            </a:pPr>
            <a:r>
              <a:rPr lang="en-US" sz="1600" b="1" dirty="0">
                <a:solidFill>
                  <a:schemeClr val="bg1"/>
                </a:solidFill>
              </a:rPr>
              <a:t>Blindness</a:t>
            </a:r>
          </a:p>
          <a:p>
            <a:pPr marL="171450" indent="-171450">
              <a:spcBef>
                <a:spcPct val="20000"/>
              </a:spcBef>
              <a:buClr>
                <a:srgbClr val="FFCC00"/>
              </a:buClr>
              <a:buSzPct val="85000"/>
              <a:buFont typeface="Arial" pitchFamily="34" charset="0"/>
              <a:buChar char="♦"/>
            </a:pPr>
            <a:r>
              <a:rPr lang="en-US" sz="1400" b="1" dirty="0">
                <a:solidFill>
                  <a:schemeClr val="bg1"/>
                </a:solidFill>
              </a:rPr>
              <a:t>Diabetic retinopathy </a:t>
            </a:r>
            <a:br>
              <a:rPr lang="en-US" sz="1400" b="1" dirty="0">
                <a:solidFill>
                  <a:schemeClr val="bg1"/>
                </a:solidFill>
              </a:rPr>
            </a:br>
            <a:r>
              <a:rPr lang="en-US" sz="1400" b="1" dirty="0">
                <a:solidFill>
                  <a:schemeClr val="bg1"/>
                </a:solidFill>
              </a:rPr>
              <a:t>causes 12,000 to 24,000 </a:t>
            </a:r>
            <a:br>
              <a:rPr lang="en-US" sz="1400" b="1" dirty="0">
                <a:solidFill>
                  <a:schemeClr val="bg1"/>
                </a:solidFill>
              </a:rPr>
            </a:br>
            <a:r>
              <a:rPr lang="en-US" sz="1400" b="1" dirty="0">
                <a:solidFill>
                  <a:schemeClr val="bg1"/>
                </a:solidFill>
              </a:rPr>
              <a:t>new cases of </a:t>
            </a:r>
            <a:br>
              <a:rPr lang="en-US" sz="1400" b="1" dirty="0">
                <a:solidFill>
                  <a:schemeClr val="bg1"/>
                </a:solidFill>
              </a:rPr>
            </a:br>
            <a:r>
              <a:rPr lang="en-US" sz="1400" b="1" dirty="0" smtClean="0">
                <a:solidFill>
                  <a:schemeClr val="bg1"/>
                </a:solidFill>
              </a:rPr>
              <a:t>blindness/year</a:t>
            </a:r>
          </a:p>
          <a:p>
            <a:pPr marL="171450" indent="-171450">
              <a:spcBef>
                <a:spcPct val="20000"/>
              </a:spcBef>
              <a:buClr>
                <a:srgbClr val="FFCC00"/>
              </a:buClr>
              <a:buSzPct val="85000"/>
              <a:buFont typeface="Arial" pitchFamily="34" charset="0"/>
              <a:buChar char="♦"/>
            </a:pPr>
            <a:r>
              <a:rPr lang="en-US" sz="1400" b="1" dirty="0" smtClean="0">
                <a:solidFill>
                  <a:schemeClr val="bg1"/>
                </a:solidFill>
              </a:rPr>
              <a:t>Serves </a:t>
            </a:r>
            <a:r>
              <a:rPr lang="en-US" sz="1400" b="1" dirty="0">
                <a:solidFill>
                  <a:schemeClr val="bg1"/>
                </a:solidFill>
              </a:rPr>
              <a:t>as leading cause of new cases </a:t>
            </a:r>
            <a:br>
              <a:rPr lang="en-US" sz="1400" b="1" dirty="0">
                <a:solidFill>
                  <a:schemeClr val="bg1"/>
                </a:solidFill>
              </a:rPr>
            </a:br>
            <a:r>
              <a:rPr lang="en-US" sz="1400" b="1" dirty="0">
                <a:solidFill>
                  <a:schemeClr val="bg1"/>
                </a:solidFill>
              </a:rPr>
              <a:t>of blindness in adults 20-74 years of age</a:t>
            </a:r>
          </a:p>
        </p:txBody>
      </p:sp>
      <p:sp>
        <p:nvSpPr>
          <p:cNvPr id="34832" name="Rectangle 25"/>
          <p:cNvSpPr>
            <a:spLocks noChangeArrowheads="1"/>
          </p:cNvSpPr>
          <p:nvPr/>
        </p:nvSpPr>
        <p:spPr bwMode="auto">
          <a:xfrm>
            <a:off x="6402388" y="4191000"/>
            <a:ext cx="2513012" cy="1779587"/>
          </a:xfrm>
          <a:prstGeom prst="rect">
            <a:avLst/>
          </a:prstGeom>
          <a:noFill/>
          <a:ln w="9525">
            <a:noFill/>
            <a:miter lim="800000"/>
            <a:headEnd/>
            <a:tailEnd/>
          </a:ln>
        </p:spPr>
        <p:txBody>
          <a:bodyPr/>
          <a:lstStyle/>
          <a:p>
            <a:pPr marL="171450" indent="-171450">
              <a:spcBef>
                <a:spcPct val="20000"/>
              </a:spcBef>
              <a:buClr>
                <a:srgbClr val="BE0023"/>
              </a:buClr>
              <a:buSzPct val="85000"/>
              <a:buFont typeface="Wingdings" pitchFamily="2" charset="2"/>
              <a:buNone/>
            </a:pPr>
            <a:r>
              <a:rPr lang="en-US" sz="1600" b="1" dirty="0">
                <a:solidFill>
                  <a:schemeClr val="bg1"/>
                </a:solidFill>
              </a:rPr>
              <a:t>Amputations</a:t>
            </a:r>
          </a:p>
          <a:p>
            <a:pPr marL="171450" indent="-171450">
              <a:spcBef>
                <a:spcPct val="20000"/>
              </a:spcBef>
              <a:buClr>
                <a:srgbClr val="FFCC00"/>
              </a:buClr>
              <a:buSzPct val="85000"/>
              <a:buFont typeface="Arial" pitchFamily="34" charset="0"/>
              <a:buChar char="♦"/>
            </a:pPr>
            <a:r>
              <a:rPr lang="en-US" sz="1400" b="1" dirty="0">
                <a:solidFill>
                  <a:schemeClr val="bg1"/>
                </a:solidFill>
              </a:rPr>
              <a:t>More than 60% of </a:t>
            </a:r>
            <a:r>
              <a:rPr lang="en-US" sz="1400" b="1" dirty="0" err="1">
                <a:solidFill>
                  <a:schemeClr val="bg1"/>
                </a:solidFill>
              </a:rPr>
              <a:t>nontraumatic</a:t>
            </a:r>
            <a:r>
              <a:rPr lang="en-US" sz="1400" b="1" dirty="0">
                <a:solidFill>
                  <a:schemeClr val="bg1"/>
                </a:solidFill>
              </a:rPr>
              <a:t> lower-limb amputations occur in people with </a:t>
            </a:r>
            <a:r>
              <a:rPr lang="en-US" sz="1400" b="1" dirty="0" smtClean="0">
                <a:solidFill>
                  <a:schemeClr val="bg1"/>
                </a:solidFill>
              </a:rPr>
              <a:t>diabetes</a:t>
            </a:r>
          </a:p>
          <a:p>
            <a:pPr marL="171450" indent="-171450">
              <a:spcBef>
                <a:spcPct val="20000"/>
              </a:spcBef>
              <a:buClr>
                <a:srgbClr val="FFCC00"/>
              </a:buClr>
              <a:buSzPct val="85000"/>
              <a:buFont typeface="Arial" pitchFamily="34" charset="0"/>
              <a:buChar char="♦"/>
            </a:pPr>
            <a:r>
              <a:rPr lang="en-US" sz="1400" b="1" dirty="0" smtClean="0">
                <a:solidFill>
                  <a:schemeClr val="bg1"/>
                </a:solidFill>
              </a:rPr>
              <a:t>10-fold </a:t>
            </a:r>
            <a:r>
              <a:rPr lang="en-US" sz="1400" b="1" dirty="0">
                <a:solidFill>
                  <a:schemeClr val="bg1"/>
                </a:solidFill>
              </a:rPr>
              <a:t>increase in amputation rate</a:t>
            </a:r>
          </a:p>
        </p:txBody>
      </p:sp>
      <p:pic>
        <p:nvPicPr>
          <p:cNvPr id="34839" name="Picture 23" descr="Kidney"/>
          <p:cNvPicPr>
            <a:picLocks noChangeAspect="1" noChangeArrowheads="1"/>
          </p:cNvPicPr>
          <p:nvPr/>
        </p:nvPicPr>
        <p:blipFill>
          <a:blip r:embed="rId5" cstate="print"/>
          <a:srcRect/>
          <a:stretch>
            <a:fillRect/>
          </a:stretch>
        </p:blipFill>
        <p:spPr bwMode="auto">
          <a:xfrm>
            <a:off x="4914900" y="1312863"/>
            <a:ext cx="1112838" cy="1671637"/>
          </a:xfrm>
          <a:prstGeom prst="rect">
            <a:avLst/>
          </a:prstGeom>
          <a:noFill/>
        </p:spPr>
      </p:pic>
      <p:pic>
        <p:nvPicPr>
          <p:cNvPr id="34840" name="Picture 24" descr="heartV2"/>
          <p:cNvPicPr>
            <a:picLocks noChangeAspect="1" noChangeArrowheads="1"/>
          </p:cNvPicPr>
          <p:nvPr/>
        </p:nvPicPr>
        <p:blipFill>
          <a:blip r:embed="rId6" cstate="print"/>
          <a:srcRect/>
          <a:stretch>
            <a:fillRect/>
          </a:stretch>
        </p:blipFill>
        <p:spPr bwMode="auto">
          <a:xfrm>
            <a:off x="3065463" y="1411288"/>
            <a:ext cx="1217612" cy="1465262"/>
          </a:xfrm>
          <a:prstGeom prst="rect">
            <a:avLst/>
          </a:prstGeom>
          <a:noFill/>
        </p:spPr>
      </p:pic>
      <p:pic>
        <p:nvPicPr>
          <p:cNvPr id="34841" name="Picture 25" descr="Eye Illustration V3"/>
          <p:cNvPicPr>
            <a:picLocks noChangeAspect="1" noChangeArrowheads="1"/>
          </p:cNvPicPr>
          <p:nvPr/>
        </p:nvPicPr>
        <p:blipFill>
          <a:blip r:embed="rId7" cstate="print"/>
          <a:srcRect/>
          <a:stretch>
            <a:fillRect/>
          </a:stretch>
        </p:blipFill>
        <p:spPr bwMode="auto">
          <a:xfrm>
            <a:off x="2971800" y="4114800"/>
            <a:ext cx="1466850" cy="1130300"/>
          </a:xfrm>
          <a:prstGeom prst="rect">
            <a:avLst/>
          </a:prstGeom>
          <a:noFill/>
        </p:spPr>
      </p:pic>
      <p:pic>
        <p:nvPicPr>
          <p:cNvPr id="34842" name="Picture 26" descr="Lower Leg"/>
          <p:cNvPicPr>
            <a:picLocks noChangeAspect="1" noChangeArrowheads="1"/>
          </p:cNvPicPr>
          <p:nvPr/>
        </p:nvPicPr>
        <p:blipFill>
          <a:blip r:embed="rId8" cstate="print">
            <a:lum bright="-10000"/>
          </a:blip>
          <a:srcRect/>
          <a:stretch>
            <a:fillRect/>
          </a:stretch>
        </p:blipFill>
        <p:spPr bwMode="auto">
          <a:xfrm>
            <a:off x="4775200" y="4344988"/>
            <a:ext cx="1069975" cy="1289050"/>
          </a:xfrm>
          <a:prstGeom prst="rect">
            <a:avLst/>
          </a:prstGeom>
          <a:noFill/>
        </p:spPr>
      </p:pic>
      <p:sp>
        <p:nvSpPr>
          <p:cNvPr id="21" name="Text Box 4"/>
          <p:cNvSpPr txBox="1">
            <a:spLocks noChangeArrowheads="1"/>
          </p:cNvSpPr>
          <p:nvPr>
            <p:custDataLst>
              <p:tags r:id="rId1"/>
            </p:custDataLst>
          </p:nvPr>
        </p:nvSpPr>
        <p:spPr bwMode="auto">
          <a:xfrm>
            <a:off x="1828800" y="6327648"/>
            <a:ext cx="7315200" cy="457200"/>
          </a:xfrm>
          <a:prstGeom prst="rect">
            <a:avLst/>
          </a:prstGeom>
          <a:noFill/>
          <a:ln w="9525">
            <a:noFill/>
            <a:miter lim="800000"/>
            <a:headEnd/>
            <a:tailEnd/>
          </a:ln>
        </p:spPr>
        <p:txBody>
          <a:bodyPr/>
          <a:lstStyle/>
          <a:p>
            <a:pPr algn="r">
              <a:spcBef>
                <a:spcPct val="20000"/>
              </a:spcBef>
              <a:buClr>
                <a:srgbClr val="3F3F3F"/>
              </a:buClr>
              <a:buSzPct val="100000"/>
            </a:pPr>
            <a:r>
              <a:rPr lang="en-US" sz="1400" dirty="0" smtClean="0">
                <a:solidFill>
                  <a:schemeClr val="bg1"/>
                </a:solidFill>
                <a:latin typeface="Arial Narrow" pitchFamily="34" charset="0"/>
                <a:ea typeface="Times New Roman" pitchFamily="18" charset="0"/>
              </a:rPr>
              <a:t>ADA. Available at: http://www.diabetes.org/diabetes-basics/diabetes-statistics/ Accessed March 3, 2009.</a:t>
            </a:r>
            <a:endParaRPr lang="en-US" sz="1400" dirty="0">
              <a:solidFill>
                <a:schemeClr val="bg1"/>
              </a:solidFill>
              <a:latin typeface="Arial Narrow" pitchFamily="34" charset="0"/>
              <a:ea typeface="Times New Roman" pitchFamily="18" charset="0"/>
            </a:endParaRPr>
          </a:p>
        </p:txBody>
      </p:sp>
      <p:sp>
        <p:nvSpPr>
          <p:cNvPr id="22" name="Text Box 10"/>
          <p:cNvSpPr txBox="1">
            <a:spLocks noChangeArrowheads="1"/>
          </p:cNvSpPr>
          <p:nvPr>
            <p:custDataLst>
              <p:tags r:id="rId2"/>
            </p:custDataLst>
          </p:nvPr>
        </p:nvSpPr>
        <p:spPr bwMode="auto">
          <a:xfrm>
            <a:off x="475488" y="6016753"/>
            <a:ext cx="6734175" cy="231647"/>
          </a:xfrm>
          <a:prstGeom prst="rect">
            <a:avLst/>
          </a:prstGeom>
          <a:noFill/>
          <a:ln w="9525">
            <a:noFill/>
            <a:miter lim="800000"/>
            <a:headEnd/>
            <a:tailEnd/>
          </a:ln>
        </p:spPr>
        <p:txBody>
          <a:bodyPr/>
          <a:lstStyle/>
          <a:p>
            <a:pPr marR="0" lvl="0" defTabSz="914400" eaLnBrk="1" fontAlgn="auto" latinLnBrk="0" hangingPunct="1">
              <a:lnSpc>
                <a:spcPct val="100000"/>
              </a:lnSpc>
              <a:spcBef>
                <a:spcPct val="20000"/>
              </a:spcBef>
              <a:spcAft>
                <a:spcPts val="0"/>
              </a:spcAft>
              <a:buClr>
                <a:srgbClr val="FFCC00"/>
              </a:buClr>
              <a:buSzPct val="100000"/>
              <a:buFont typeface="Arial" pitchFamily="34" charset="0"/>
              <a:buChar char="•"/>
              <a:tabLst>
                <a:tab pos="115888" algn="l"/>
                <a:tab pos="231775" algn="l"/>
              </a:tabLst>
              <a:defRPr/>
            </a:pP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  ESRD=end-stage</a:t>
            </a:r>
            <a:r>
              <a:rPr kumimoji="0" lang="en-US" sz="1400" b="0" i="0" u="none" strike="noStrike" kern="0" cap="none" spc="0" normalizeH="0" noProof="0" dirty="0" smtClean="0">
                <a:ln>
                  <a:noFill/>
                </a:ln>
                <a:solidFill>
                  <a:schemeClr val="bg1"/>
                </a:solidFill>
                <a:effectLst/>
                <a:uLnTx/>
                <a:uFillTx/>
                <a:latin typeface="+mj-lt"/>
                <a:cs typeface="Times New Roman" pitchFamily="18" charset="0"/>
              </a:rPr>
              <a:t> renal disease</a:t>
            </a:r>
            <a:endParaRPr kumimoji="0" lang="en-US" sz="1400" b="0" i="0" u="none" strike="noStrike" kern="0" cap="none" spc="0" normalizeH="0" baseline="0" noProof="0" dirty="0">
              <a:ln>
                <a:noFill/>
              </a:ln>
              <a:solidFill>
                <a:schemeClr val="bg1"/>
              </a:solidFill>
              <a:effectLst/>
              <a:uLnTx/>
              <a:uFillTx/>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5" name="Rectangle 45"/>
          <p:cNvSpPr>
            <a:spLocks noGrp="1" noChangeArrowheads="1"/>
          </p:cNvSpPr>
          <p:nvPr>
            <p:ph type="title" idx="4294967295"/>
          </p:nvPr>
        </p:nvSpPr>
        <p:spPr>
          <a:xfrm>
            <a:off x="457199" y="153988"/>
            <a:ext cx="7455698" cy="1143000"/>
          </a:xfrm>
        </p:spPr>
        <p:txBody>
          <a:bodyPr>
            <a:normAutofit fontScale="90000"/>
          </a:bodyPr>
          <a:lstStyle/>
          <a:p>
            <a:r>
              <a:rPr lang="en-US" dirty="0" smtClean="0">
                <a:ea typeface="Verdana" pitchFamily="34" charset="0"/>
                <a:cs typeface="Verdana" pitchFamily="34" charset="0"/>
              </a:rPr>
              <a:t>Cardiovascular Mortality Rates*</a:t>
            </a:r>
          </a:p>
        </p:txBody>
      </p:sp>
      <p:sp>
        <p:nvSpPr>
          <p:cNvPr id="35845" name="Rectangle 3"/>
          <p:cNvSpPr>
            <a:spLocks noChangeArrowheads="1"/>
          </p:cNvSpPr>
          <p:nvPr>
            <p:custDataLst>
              <p:tags r:id="rId1"/>
            </p:custDataLst>
          </p:nvPr>
        </p:nvSpPr>
        <p:spPr bwMode="auto">
          <a:xfrm>
            <a:off x="4386199" y="6327648"/>
            <a:ext cx="4645152" cy="457200"/>
          </a:xfrm>
          <a:prstGeom prst="rect">
            <a:avLst/>
          </a:prstGeom>
          <a:noFill/>
          <a:ln w="9525">
            <a:noFill/>
            <a:miter lim="800000"/>
            <a:headEnd/>
            <a:tailEnd/>
          </a:ln>
        </p:spPr>
        <p:txBody>
          <a:bodyPr wrap="none"/>
          <a:lstStyle/>
          <a:p>
            <a:pPr algn="r" defTabSz="854075" eaLnBrk="0" hangingPunct="0">
              <a:lnSpc>
                <a:spcPct val="125000"/>
              </a:lnSpc>
              <a:buClr>
                <a:srgbClr val="3F3F3F"/>
              </a:buClr>
              <a:buSzPct val="100000"/>
            </a:pPr>
            <a:r>
              <a:rPr lang="en-US" sz="1400" dirty="0" err="1" smtClean="0">
                <a:solidFill>
                  <a:schemeClr val="bg1"/>
                </a:solidFill>
                <a:latin typeface="Arial Narrow" pitchFamily="34" charset="0"/>
                <a:ea typeface="Times New Roman" pitchFamily="18" charset="0"/>
                <a:cs typeface="Arial" pitchFamily="34" charset="0"/>
              </a:rPr>
              <a:t>Stamler</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et al. </a:t>
            </a:r>
            <a:r>
              <a:rPr lang="en-US" sz="1400" i="1" dirty="0">
                <a:solidFill>
                  <a:schemeClr val="bg1"/>
                </a:solidFill>
                <a:latin typeface="Arial Narrow" pitchFamily="34" charset="0"/>
                <a:ea typeface="Times New Roman" pitchFamily="18" charset="0"/>
                <a:cs typeface="Arial" pitchFamily="34" charset="0"/>
              </a:rPr>
              <a:t>Diabetes </a:t>
            </a:r>
            <a:r>
              <a:rPr lang="en-US" sz="1400" i="1" dirty="0" smtClean="0">
                <a:solidFill>
                  <a:schemeClr val="bg1"/>
                </a:solidFill>
                <a:latin typeface="Arial Narrow" pitchFamily="34" charset="0"/>
                <a:ea typeface="Times New Roman" pitchFamily="18" charset="0"/>
                <a:cs typeface="Arial" pitchFamily="34" charset="0"/>
              </a:rPr>
              <a:t>Care </a:t>
            </a:r>
            <a:r>
              <a:rPr lang="en-US" sz="1400" dirty="0" smtClean="0">
                <a:solidFill>
                  <a:schemeClr val="bg1"/>
                </a:solidFill>
                <a:latin typeface="Arial Narrow" pitchFamily="34" charset="0"/>
                <a:ea typeface="Times New Roman" pitchFamily="18" charset="0"/>
                <a:cs typeface="Arial" pitchFamily="34" charset="0"/>
              </a:rPr>
              <a:t>1993;16(2</a:t>
            </a:r>
            <a:r>
              <a:rPr lang="en-US" sz="1400" dirty="0">
                <a:solidFill>
                  <a:schemeClr val="bg1"/>
                </a:solidFill>
                <a:latin typeface="Arial Narrow" pitchFamily="34" charset="0"/>
                <a:ea typeface="Times New Roman" pitchFamily="18" charset="0"/>
                <a:cs typeface="Arial" pitchFamily="34" charset="0"/>
              </a:rPr>
              <a:t>):434-444.</a:t>
            </a:r>
          </a:p>
        </p:txBody>
      </p:sp>
      <p:sp>
        <p:nvSpPr>
          <p:cNvPr id="35846" name="Rectangle 5"/>
          <p:cNvSpPr>
            <a:spLocks noChangeArrowheads="1"/>
          </p:cNvSpPr>
          <p:nvPr/>
        </p:nvSpPr>
        <p:spPr bwMode="auto">
          <a:xfrm>
            <a:off x="1543051" y="5849779"/>
            <a:ext cx="6534149" cy="246221"/>
          </a:xfrm>
          <a:prstGeom prst="rect">
            <a:avLst/>
          </a:prstGeom>
          <a:noFill/>
          <a:ln w="9525">
            <a:noFill/>
            <a:miter lim="800000"/>
            <a:headEnd/>
            <a:tailEnd/>
          </a:ln>
        </p:spPr>
        <p:txBody>
          <a:bodyPr wrap="square" lIns="0" tIns="0" rIns="0" bIns="0">
            <a:spAutoFit/>
          </a:bodyPr>
          <a:lstStyle/>
          <a:p>
            <a:pPr algn="ctr"/>
            <a:r>
              <a:rPr lang="en-US" sz="1600" b="1" dirty="0">
                <a:solidFill>
                  <a:schemeClr val="bg1"/>
                </a:solidFill>
              </a:rPr>
              <a:t>Systolic Blood Pressure (mm Hg)</a:t>
            </a:r>
            <a:endParaRPr lang="en-US" sz="1600" dirty="0">
              <a:solidFill>
                <a:schemeClr val="bg1"/>
              </a:solidFill>
            </a:endParaRPr>
          </a:p>
        </p:txBody>
      </p:sp>
      <p:sp>
        <p:nvSpPr>
          <p:cNvPr id="35880" name="Rectangle 17"/>
          <p:cNvSpPr>
            <a:spLocks noChangeArrowheads="1"/>
          </p:cNvSpPr>
          <p:nvPr/>
        </p:nvSpPr>
        <p:spPr bwMode="auto">
          <a:xfrm>
            <a:off x="6527800" y="1295400"/>
            <a:ext cx="180975" cy="168274"/>
          </a:xfrm>
          <a:prstGeom prst="rect">
            <a:avLst/>
          </a:prstGeom>
          <a:solidFill>
            <a:srgbClr val="4CAC5C"/>
          </a:solidFill>
          <a:ln w="9525" algn="ctr">
            <a:solidFill>
              <a:schemeClr val="bg1"/>
            </a:solidFill>
            <a:miter lim="800000"/>
            <a:headEnd/>
            <a:tailEnd/>
          </a:ln>
        </p:spPr>
        <p:txBody>
          <a:bodyPr wrap="none" anchor="ctr"/>
          <a:lstStyle/>
          <a:p>
            <a:endParaRPr lang="en-US"/>
          </a:p>
        </p:txBody>
      </p:sp>
      <p:sp>
        <p:nvSpPr>
          <p:cNvPr id="35881" name="Rectangle 18"/>
          <p:cNvSpPr>
            <a:spLocks noChangeArrowheads="1"/>
          </p:cNvSpPr>
          <p:nvPr/>
        </p:nvSpPr>
        <p:spPr bwMode="auto">
          <a:xfrm>
            <a:off x="6527800" y="1560512"/>
            <a:ext cx="180975" cy="168274"/>
          </a:xfrm>
          <a:prstGeom prst="rect">
            <a:avLst/>
          </a:prstGeom>
          <a:solidFill>
            <a:srgbClr val="FFFF00">
              <a:alpha val="91000"/>
            </a:srgbClr>
          </a:solidFill>
          <a:ln w="9525" algn="ctr">
            <a:solidFill>
              <a:schemeClr val="bg1"/>
            </a:solidFill>
            <a:miter lim="800000"/>
            <a:headEnd/>
            <a:tailEnd/>
          </a:ln>
        </p:spPr>
        <p:txBody>
          <a:bodyPr wrap="none" anchor="ctr"/>
          <a:lstStyle/>
          <a:p>
            <a:endParaRPr lang="en-US"/>
          </a:p>
        </p:txBody>
      </p:sp>
      <p:sp>
        <p:nvSpPr>
          <p:cNvPr id="35882" name="Rectangle 19"/>
          <p:cNvSpPr>
            <a:spLocks noChangeArrowheads="1"/>
          </p:cNvSpPr>
          <p:nvPr/>
        </p:nvSpPr>
        <p:spPr bwMode="auto">
          <a:xfrm>
            <a:off x="6784296" y="1308556"/>
            <a:ext cx="1143679" cy="215444"/>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No diabetes</a:t>
            </a:r>
            <a:endParaRPr lang="en-US" sz="1400" b="1" dirty="0">
              <a:solidFill>
                <a:schemeClr val="bg1"/>
              </a:solidFill>
            </a:endParaRPr>
          </a:p>
        </p:txBody>
      </p:sp>
      <p:sp>
        <p:nvSpPr>
          <p:cNvPr id="35883" name="Rectangle 20"/>
          <p:cNvSpPr>
            <a:spLocks noChangeArrowheads="1"/>
          </p:cNvSpPr>
          <p:nvPr/>
        </p:nvSpPr>
        <p:spPr bwMode="auto">
          <a:xfrm>
            <a:off x="6784296" y="1524000"/>
            <a:ext cx="1143679" cy="215899"/>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Diabetes</a:t>
            </a:r>
            <a:endParaRPr lang="en-US" sz="1400" b="1" dirty="0">
              <a:solidFill>
                <a:schemeClr val="bg1"/>
              </a:solidFill>
            </a:endParaRPr>
          </a:p>
        </p:txBody>
      </p:sp>
      <p:sp>
        <p:nvSpPr>
          <p:cNvPr id="35866" name="Rectangle 32"/>
          <p:cNvSpPr>
            <a:spLocks noChangeArrowheads="1"/>
          </p:cNvSpPr>
          <p:nvPr/>
        </p:nvSpPr>
        <p:spPr bwMode="auto">
          <a:xfrm rot="-5400000">
            <a:off x="-1208802" y="3497977"/>
            <a:ext cx="3883025" cy="246221"/>
          </a:xfrm>
          <a:prstGeom prst="rect">
            <a:avLst/>
          </a:prstGeom>
          <a:noFill/>
          <a:ln w="9525">
            <a:noFill/>
            <a:miter lim="800000"/>
            <a:headEnd/>
            <a:tailEnd/>
          </a:ln>
        </p:spPr>
        <p:txBody>
          <a:bodyPr lIns="0" tIns="0" rIns="0" bIns="0">
            <a:spAutoFit/>
          </a:bodyPr>
          <a:lstStyle/>
          <a:p>
            <a:pPr algn="ctr"/>
            <a:r>
              <a:rPr lang="en-US" sz="1600" b="1" dirty="0">
                <a:solidFill>
                  <a:schemeClr val="bg1"/>
                </a:solidFill>
              </a:rPr>
              <a:t>Deaths/10,000</a:t>
            </a:r>
            <a:r>
              <a:rPr lang="en-US" sz="1600" b="1" dirty="0">
                <a:solidFill>
                  <a:schemeClr val="tx1"/>
                </a:solidFill>
              </a:rPr>
              <a:t> </a:t>
            </a:r>
            <a:r>
              <a:rPr lang="en-US" sz="1600" b="1" dirty="0">
                <a:solidFill>
                  <a:schemeClr val="bg1"/>
                </a:solidFill>
              </a:rPr>
              <a:t>Person-Years</a:t>
            </a:r>
            <a:endParaRPr lang="en-US" sz="1600" dirty="0">
              <a:solidFill>
                <a:schemeClr val="bg1"/>
              </a:solidFill>
            </a:endParaRPr>
          </a:p>
        </p:txBody>
      </p:sp>
      <p:grpSp>
        <p:nvGrpSpPr>
          <p:cNvPr id="2" name="Group 42"/>
          <p:cNvGrpSpPr/>
          <p:nvPr/>
        </p:nvGrpSpPr>
        <p:grpSpPr>
          <a:xfrm>
            <a:off x="857251" y="1887379"/>
            <a:ext cx="7315199" cy="3886200"/>
            <a:chOff x="457200" y="1676400"/>
            <a:chExt cx="8277225" cy="4051694"/>
          </a:xfrm>
        </p:grpSpPr>
        <p:sp>
          <p:nvSpPr>
            <p:cNvPr id="35842" name="Rectangle 48"/>
            <p:cNvSpPr>
              <a:spLocks noChangeArrowheads="1"/>
            </p:cNvSpPr>
            <p:nvPr/>
          </p:nvSpPr>
          <p:spPr bwMode="auto">
            <a:xfrm>
              <a:off x="1143001" y="1676400"/>
              <a:ext cx="7591424" cy="3810001"/>
            </a:xfrm>
            <a:prstGeom prst="rect">
              <a:avLst/>
            </a:prstGeom>
            <a:noFill/>
            <a:ln w="9525" algn="ctr">
              <a:solidFill>
                <a:schemeClr val="bg1"/>
              </a:solidFill>
              <a:miter lim="800000"/>
              <a:headEnd/>
              <a:tailEnd/>
            </a:ln>
          </p:spPr>
          <p:txBody>
            <a:bodyPr wrap="none" anchor="ctr"/>
            <a:lstStyle/>
            <a:p>
              <a:endParaRPr lang="en-US"/>
            </a:p>
          </p:txBody>
        </p:sp>
        <p:sp>
          <p:nvSpPr>
            <p:cNvPr id="35847" name="Rectangle 9"/>
            <p:cNvSpPr>
              <a:spLocks noChangeArrowheads="1"/>
            </p:cNvSpPr>
            <p:nvPr/>
          </p:nvSpPr>
          <p:spPr bwMode="auto">
            <a:xfrm>
              <a:off x="2630488" y="5512650"/>
              <a:ext cx="928687"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120-139</a:t>
              </a:r>
              <a:endParaRPr lang="en-US" dirty="0">
                <a:solidFill>
                  <a:schemeClr val="bg1"/>
                </a:solidFill>
              </a:endParaRPr>
            </a:p>
          </p:txBody>
        </p:sp>
        <p:sp>
          <p:nvSpPr>
            <p:cNvPr id="35848" name="Rectangle 10"/>
            <p:cNvSpPr>
              <a:spLocks noChangeArrowheads="1"/>
            </p:cNvSpPr>
            <p:nvPr/>
          </p:nvSpPr>
          <p:spPr bwMode="auto">
            <a:xfrm>
              <a:off x="3800475" y="5501075"/>
              <a:ext cx="973138"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140-159</a:t>
              </a:r>
              <a:endParaRPr lang="en-US" dirty="0">
                <a:solidFill>
                  <a:schemeClr val="bg1"/>
                </a:solidFill>
              </a:endParaRPr>
            </a:p>
          </p:txBody>
        </p:sp>
        <p:sp>
          <p:nvSpPr>
            <p:cNvPr id="35849" name="Rectangle 11"/>
            <p:cNvSpPr>
              <a:spLocks noChangeArrowheads="1"/>
            </p:cNvSpPr>
            <p:nvPr/>
          </p:nvSpPr>
          <p:spPr bwMode="auto">
            <a:xfrm>
              <a:off x="5000625" y="5501075"/>
              <a:ext cx="957263"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160-179</a:t>
              </a:r>
              <a:endParaRPr lang="en-US" sz="1400" b="1" dirty="0">
                <a:solidFill>
                  <a:schemeClr val="bg1"/>
                </a:solidFill>
              </a:endParaRPr>
            </a:p>
          </p:txBody>
        </p:sp>
        <p:sp>
          <p:nvSpPr>
            <p:cNvPr id="35850" name="Rectangle 12"/>
            <p:cNvSpPr>
              <a:spLocks noChangeArrowheads="1"/>
            </p:cNvSpPr>
            <p:nvPr/>
          </p:nvSpPr>
          <p:spPr bwMode="auto">
            <a:xfrm>
              <a:off x="6211888" y="5501075"/>
              <a:ext cx="942975"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180-199</a:t>
              </a:r>
              <a:endParaRPr lang="en-US" sz="1400" b="1" dirty="0">
                <a:solidFill>
                  <a:schemeClr val="bg1"/>
                </a:solidFill>
              </a:endParaRPr>
            </a:p>
          </p:txBody>
        </p:sp>
        <p:sp>
          <p:nvSpPr>
            <p:cNvPr id="35851" name="Rectangle 13"/>
            <p:cNvSpPr>
              <a:spLocks noChangeArrowheads="1"/>
            </p:cNvSpPr>
            <p:nvPr/>
          </p:nvSpPr>
          <p:spPr bwMode="auto">
            <a:xfrm>
              <a:off x="1425575" y="5489500"/>
              <a:ext cx="920750"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120</a:t>
              </a:r>
              <a:endParaRPr lang="en-US" dirty="0">
                <a:solidFill>
                  <a:schemeClr val="bg1"/>
                </a:solidFill>
              </a:endParaRPr>
            </a:p>
          </p:txBody>
        </p:sp>
        <p:sp>
          <p:nvSpPr>
            <p:cNvPr id="35852" name="Rectangle 14"/>
            <p:cNvSpPr>
              <a:spLocks noChangeArrowheads="1"/>
            </p:cNvSpPr>
            <p:nvPr/>
          </p:nvSpPr>
          <p:spPr bwMode="auto">
            <a:xfrm>
              <a:off x="1890713" y="4826000"/>
              <a:ext cx="493712" cy="660400"/>
            </a:xfrm>
            <a:prstGeom prst="rect">
              <a:avLst/>
            </a:prstGeom>
            <a:solidFill>
              <a:srgbClr val="FFFF00"/>
            </a:solidFill>
            <a:ln w="9525">
              <a:solidFill>
                <a:schemeClr val="bg1"/>
              </a:solidFill>
              <a:miter lim="800000"/>
              <a:headEnd/>
              <a:tailEnd/>
            </a:ln>
          </p:spPr>
          <p:txBody>
            <a:bodyPr/>
            <a:lstStyle/>
            <a:p>
              <a:endParaRPr lang="en-US"/>
            </a:p>
          </p:txBody>
        </p:sp>
        <p:sp>
          <p:nvSpPr>
            <p:cNvPr id="35853" name="Rectangle 15"/>
            <p:cNvSpPr>
              <a:spLocks noChangeArrowheads="1"/>
            </p:cNvSpPr>
            <p:nvPr/>
          </p:nvSpPr>
          <p:spPr bwMode="auto">
            <a:xfrm>
              <a:off x="1395413" y="5316539"/>
              <a:ext cx="496887" cy="169862"/>
            </a:xfrm>
            <a:prstGeom prst="rect">
              <a:avLst/>
            </a:prstGeom>
            <a:solidFill>
              <a:srgbClr val="4CAC5C"/>
            </a:solidFill>
            <a:ln w="12700" cap="rnd">
              <a:solidFill>
                <a:schemeClr val="bg1"/>
              </a:solidFill>
              <a:miter lim="800000"/>
              <a:headEnd/>
              <a:tailEnd/>
            </a:ln>
          </p:spPr>
          <p:txBody>
            <a:bodyPr/>
            <a:lstStyle/>
            <a:p>
              <a:endParaRPr lang="en-US"/>
            </a:p>
          </p:txBody>
        </p:sp>
        <p:sp>
          <p:nvSpPr>
            <p:cNvPr id="35855" name="Rectangle 21"/>
            <p:cNvSpPr>
              <a:spLocks noChangeArrowheads="1"/>
            </p:cNvSpPr>
            <p:nvPr/>
          </p:nvSpPr>
          <p:spPr bwMode="auto">
            <a:xfrm>
              <a:off x="7497763" y="5511988"/>
              <a:ext cx="942975" cy="215444"/>
            </a:xfrm>
            <a:prstGeom prst="rect">
              <a:avLst/>
            </a:prstGeom>
            <a:noFill/>
            <a:ln w="9525">
              <a:noFill/>
              <a:miter lim="800000"/>
              <a:headEnd/>
              <a:tailEnd/>
            </a:ln>
          </p:spPr>
          <p:txBody>
            <a:bodyPr lIns="0" tIns="0" rIns="0" bIns="0">
              <a:spAutoFit/>
            </a:bodyPr>
            <a:lstStyle/>
            <a:p>
              <a:pPr algn="ctr"/>
              <a:r>
                <a:rPr lang="en-US" sz="1400" b="1" dirty="0" smtClean="0">
                  <a:solidFill>
                    <a:schemeClr val="bg1"/>
                  </a:solidFill>
                  <a:sym typeface="Symbol" pitchFamily="18" charset="2"/>
                </a:rPr>
                <a:t>200</a:t>
              </a:r>
              <a:endParaRPr lang="en-US" sz="1400" b="1" dirty="0">
                <a:solidFill>
                  <a:schemeClr val="bg1"/>
                </a:solidFill>
              </a:endParaRPr>
            </a:p>
          </p:txBody>
        </p:sp>
        <p:sp>
          <p:nvSpPr>
            <p:cNvPr id="35856" name="Rectangle 22"/>
            <p:cNvSpPr>
              <a:spLocks noChangeArrowheads="1"/>
            </p:cNvSpPr>
            <p:nvPr/>
          </p:nvSpPr>
          <p:spPr bwMode="auto">
            <a:xfrm>
              <a:off x="3090863" y="4616451"/>
              <a:ext cx="493712" cy="869950"/>
            </a:xfrm>
            <a:prstGeom prst="rect">
              <a:avLst/>
            </a:prstGeom>
            <a:solidFill>
              <a:srgbClr val="FFFF00"/>
            </a:solidFill>
            <a:ln w="9525">
              <a:solidFill>
                <a:schemeClr val="bg1"/>
              </a:solidFill>
              <a:miter lim="800000"/>
              <a:headEnd/>
              <a:tailEnd/>
            </a:ln>
          </p:spPr>
          <p:txBody>
            <a:bodyPr/>
            <a:lstStyle/>
            <a:p>
              <a:endParaRPr lang="en-US"/>
            </a:p>
          </p:txBody>
        </p:sp>
        <p:sp>
          <p:nvSpPr>
            <p:cNvPr id="35857" name="Rectangle 23"/>
            <p:cNvSpPr>
              <a:spLocks noChangeArrowheads="1"/>
            </p:cNvSpPr>
            <p:nvPr/>
          </p:nvSpPr>
          <p:spPr bwMode="auto">
            <a:xfrm>
              <a:off x="2595563" y="5253039"/>
              <a:ext cx="496887" cy="233362"/>
            </a:xfrm>
            <a:prstGeom prst="rect">
              <a:avLst/>
            </a:prstGeom>
            <a:solidFill>
              <a:srgbClr val="4CAC5C"/>
            </a:solidFill>
            <a:ln w="12700" cap="rnd">
              <a:solidFill>
                <a:schemeClr val="bg1"/>
              </a:solidFill>
              <a:miter lim="800000"/>
              <a:headEnd/>
              <a:tailEnd/>
            </a:ln>
          </p:spPr>
          <p:txBody>
            <a:bodyPr/>
            <a:lstStyle/>
            <a:p>
              <a:endParaRPr lang="en-US"/>
            </a:p>
          </p:txBody>
        </p:sp>
        <p:sp>
          <p:nvSpPr>
            <p:cNvPr id="35858" name="Rectangle 24"/>
            <p:cNvSpPr>
              <a:spLocks noChangeArrowheads="1"/>
            </p:cNvSpPr>
            <p:nvPr/>
          </p:nvSpPr>
          <p:spPr bwMode="auto">
            <a:xfrm>
              <a:off x="4291014" y="4114801"/>
              <a:ext cx="493712" cy="1371600"/>
            </a:xfrm>
            <a:prstGeom prst="rect">
              <a:avLst/>
            </a:prstGeom>
            <a:solidFill>
              <a:srgbClr val="FFFF00"/>
            </a:solidFill>
            <a:ln w="9525">
              <a:solidFill>
                <a:schemeClr val="bg1"/>
              </a:solidFill>
              <a:miter lim="800000"/>
              <a:headEnd/>
              <a:tailEnd/>
            </a:ln>
          </p:spPr>
          <p:txBody>
            <a:bodyPr/>
            <a:lstStyle/>
            <a:p>
              <a:endParaRPr lang="en-US"/>
            </a:p>
          </p:txBody>
        </p:sp>
        <p:sp>
          <p:nvSpPr>
            <p:cNvPr id="35859" name="Rectangle 25"/>
            <p:cNvSpPr>
              <a:spLocks noChangeArrowheads="1"/>
            </p:cNvSpPr>
            <p:nvPr/>
          </p:nvSpPr>
          <p:spPr bwMode="auto">
            <a:xfrm>
              <a:off x="3795713" y="5103814"/>
              <a:ext cx="496887" cy="382587"/>
            </a:xfrm>
            <a:prstGeom prst="rect">
              <a:avLst/>
            </a:prstGeom>
            <a:solidFill>
              <a:srgbClr val="4CAC5C"/>
            </a:solidFill>
            <a:ln w="12700" cap="rnd">
              <a:solidFill>
                <a:schemeClr val="bg1"/>
              </a:solidFill>
              <a:miter lim="800000"/>
              <a:headEnd/>
              <a:tailEnd/>
            </a:ln>
          </p:spPr>
          <p:txBody>
            <a:bodyPr/>
            <a:lstStyle/>
            <a:p>
              <a:endParaRPr lang="en-US"/>
            </a:p>
          </p:txBody>
        </p:sp>
        <p:sp>
          <p:nvSpPr>
            <p:cNvPr id="35860" name="Rectangle 26"/>
            <p:cNvSpPr>
              <a:spLocks noChangeArrowheads="1"/>
            </p:cNvSpPr>
            <p:nvPr/>
          </p:nvSpPr>
          <p:spPr bwMode="auto">
            <a:xfrm>
              <a:off x="5491163" y="3478213"/>
              <a:ext cx="493712" cy="2008188"/>
            </a:xfrm>
            <a:prstGeom prst="rect">
              <a:avLst/>
            </a:prstGeom>
            <a:solidFill>
              <a:srgbClr val="FFFF00"/>
            </a:solidFill>
            <a:ln w="9525">
              <a:solidFill>
                <a:schemeClr val="bg1"/>
              </a:solidFill>
              <a:miter lim="800000"/>
              <a:headEnd/>
              <a:tailEnd/>
            </a:ln>
          </p:spPr>
          <p:txBody>
            <a:bodyPr/>
            <a:lstStyle/>
            <a:p>
              <a:endParaRPr lang="en-US"/>
            </a:p>
          </p:txBody>
        </p:sp>
        <p:sp>
          <p:nvSpPr>
            <p:cNvPr id="35861" name="Rectangle 27"/>
            <p:cNvSpPr>
              <a:spLocks noChangeArrowheads="1"/>
            </p:cNvSpPr>
            <p:nvPr/>
          </p:nvSpPr>
          <p:spPr bwMode="auto">
            <a:xfrm>
              <a:off x="4995863" y="4843463"/>
              <a:ext cx="496887" cy="642938"/>
            </a:xfrm>
            <a:prstGeom prst="rect">
              <a:avLst/>
            </a:prstGeom>
            <a:solidFill>
              <a:srgbClr val="4CAC5C"/>
            </a:solidFill>
            <a:ln w="12700" cap="rnd">
              <a:solidFill>
                <a:schemeClr val="bg1"/>
              </a:solidFill>
              <a:miter lim="800000"/>
              <a:headEnd/>
              <a:tailEnd/>
            </a:ln>
          </p:spPr>
          <p:txBody>
            <a:bodyPr/>
            <a:lstStyle/>
            <a:p>
              <a:endParaRPr lang="en-US"/>
            </a:p>
          </p:txBody>
        </p:sp>
        <p:sp>
          <p:nvSpPr>
            <p:cNvPr id="35862" name="Rectangle 28"/>
            <p:cNvSpPr>
              <a:spLocks noChangeArrowheads="1"/>
            </p:cNvSpPr>
            <p:nvPr/>
          </p:nvSpPr>
          <p:spPr bwMode="auto">
            <a:xfrm>
              <a:off x="6691313" y="3494088"/>
              <a:ext cx="493712" cy="1992313"/>
            </a:xfrm>
            <a:prstGeom prst="rect">
              <a:avLst/>
            </a:prstGeom>
            <a:solidFill>
              <a:srgbClr val="FFFF00"/>
            </a:solidFill>
            <a:ln w="9525">
              <a:solidFill>
                <a:schemeClr val="bg1"/>
              </a:solidFill>
              <a:miter lim="800000"/>
              <a:headEnd/>
              <a:tailEnd/>
            </a:ln>
          </p:spPr>
          <p:txBody>
            <a:bodyPr/>
            <a:lstStyle/>
            <a:p>
              <a:endParaRPr lang="en-US"/>
            </a:p>
          </p:txBody>
        </p:sp>
        <p:sp>
          <p:nvSpPr>
            <p:cNvPr id="35863" name="Rectangle 29"/>
            <p:cNvSpPr>
              <a:spLocks noChangeArrowheads="1"/>
            </p:cNvSpPr>
            <p:nvPr/>
          </p:nvSpPr>
          <p:spPr bwMode="auto">
            <a:xfrm>
              <a:off x="6196013" y="4532313"/>
              <a:ext cx="496887" cy="954088"/>
            </a:xfrm>
            <a:prstGeom prst="rect">
              <a:avLst/>
            </a:prstGeom>
            <a:solidFill>
              <a:srgbClr val="4CAC5C"/>
            </a:solidFill>
            <a:ln w="12700" cap="rnd">
              <a:solidFill>
                <a:schemeClr val="bg1"/>
              </a:solidFill>
              <a:miter lim="800000"/>
              <a:headEnd/>
              <a:tailEnd/>
            </a:ln>
          </p:spPr>
          <p:txBody>
            <a:bodyPr/>
            <a:lstStyle/>
            <a:p>
              <a:endParaRPr lang="en-US"/>
            </a:p>
          </p:txBody>
        </p:sp>
        <p:sp>
          <p:nvSpPr>
            <p:cNvPr id="35864" name="Rectangle 30"/>
            <p:cNvSpPr>
              <a:spLocks noChangeArrowheads="1"/>
            </p:cNvSpPr>
            <p:nvPr/>
          </p:nvSpPr>
          <p:spPr bwMode="auto">
            <a:xfrm>
              <a:off x="7978775" y="2462213"/>
              <a:ext cx="493713" cy="3024188"/>
            </a:xfrm>
            <a:prstGeom prst="rect">
              <a:avLst/>
            </a:prstGeom>
            <a:solidFill>
              <a:srgbClr val="FFFF00"/>
            </a:solidFill>
            <a:ln w="9525">
              <a:solidFill>
                <a:schemeClr val="bg1"/>
              </a:solidFill>
              <a:miter lim="800000"/>
              <a:headEnd/>
              <a:tailEnd/>
            </a:ln>
          </p:spPr>
          <p:txBody>
            <a:bodyPr/>
            <a:lstStyle/>
            <a:p>
              <a:endParaRPr lang="en-US"/>
            </a:p>
          </p:txBody>
        </p:sp>
        <p:sp>
          <p:nvSpPr>
            <p:cNvPr id="35865" name="Rectangle 31"/>
            <p:cNvSpPr>
              <a:spLocks noChangeArrowheads="1"/>
            </p:cNvSpPr>
            <p:nvPr/>
          </p:nvSpPr>
          <p:spPr bwMode="auto">
            <a:xfrm>
              <a:off x="7483474" y="3881438"/>
              <a:ext cx="496888" cy="1604963"/>
            </a:xfrm>
            <a:prstGeom prst="rect">
              <a:avLst/>
            </a:prstGeom>
            <a:solidFill>
              <a:srgbClr val="4CAC5C"/>
            </a:solidFill>
            <a:ln w="12700" cap="rnd">
              <a:solidFill>
                <a:schemeClr val="bg1"/>
              </a:solidFill>
              <a:miter lim="800000"/>
              <a:headEnd/>
              <a:tailEnd/>
            </a:ln>
          </p:spPr>
          <p:txBody>
            <a:bodyPr/>
            <a:lstStyle/>
            <a:p>
              <a:endParaRPr lang="en-US"/>
            </a:p>
          </p:txBody>
        </p:sp>
        <p:sp>
          <p:nvSpPr>
            <p:cNvPr id="35868" name="Rectangle 34"/>
            <p:cNvSpPr>
              <a:spLocks noChangeArrowheads="1"/>
            </p:cNvSpPr>
            <p:nvPr/>
          </p:nvSpPr>
          <p:spPr bwMode="auto">
            <a:xfrm>
              <a:off x="582613" y="5072063"/>
              <a:ext cx="450850" cy="215444"/>
            </a:xfrm>
            <a:prstGeom prst="rect">
              <a:avLst/>
            </a:prstGeom>
            <a:noFill/>
            <a:ln w="9525">
              <a:noFill/>
              <a:miter lim="800000"/>
              <a:headEnd/>
              <a:tailEnd/>
            </a:ln>
          </p:spPr>
          <p:txBody>
            <a:bodyPr lIns="0" tIns="0" rIns="0" bIns="0">
              <a:spAutoFit/>
            </a:bodyPr>
            <a:lstStyle/>
            <a:p>
              <a:pPr algn="r"/>
              <a:r>
                <a:rPr lang="en-US" sz="1400" b="1" dirty="0">
                  <a:solidFill>
                    <a:schemeClr val="bg1"/>
                  </a:solidFill>
                  <a:sym typeface="Symbol" pitchFamily="18" charset="2"/>
                </a:rPr>
                <a:t>0</a:t>
              </a:r>
              <a:endParaRPr lang="en-US" dirty="0">
                <a:solidFill>
                  <a:schemeClr val="bg1"/>
                </a:solidFill>
              </a:endParaRPr>
            </a:p>
          </p:txBody>
        </p:sp>
        <p:sp>
          <p:nvSpPr>
            <p:cNvPr id="35869" name="Rectangle 35"/>
            <p:cNvSpPr>
              <a:spLocks noChangeArrowheads="1"/>
            </p:cNvSpPr>
            <p:nvPr/>
          </p:nvSpPr>
          <p:spPr bwMode="auto">
            <a:xfrm>
              <a:off x="533401" y="4419600"/>
              <a:ext cx="457200" cy="215444"/>
            </a:xfrm>
            <a:prstGeom prst="rect">
              <a:avLst/>
            </a:prstGeom>
            <a:noFill/>
            <a:ln w="9525">
              <a:noFill/>
              <a:miter lim="800000"/>
              <a:headEnd/>
              <a:tailEnd/>
            </a:ln>
          </p:spPr>
          <p:txBody>
            <a:bodyPr wrap="square" lIns="0" tIns="0" rIns="0" bIns="0">
              <a:spAutoFit/>
            </a:bodyPr>
            <a:lstStyle/>
            <a:p>
              <a:pPr algn="r"/>
              <a:r>
                <a:rPr lang="en-US" sz="1400" b="1" dirty="0">
                  <a:solidFill>
                    <a:schemeClr val="bg1"/>
                  </a:solidFill>
                  <a:sym typeface="Symbol" pitchFamily="18" charset="2"/>
                </a:rPr>
                <a:t>50</a:t>
              </a:r>
              <a:endParaRPr lang="en-US" dirty="0">
                <a:solidFill>
                  <a:schemeClr val="bg1"/>
                </a:solidFill>
              </a:endParaRPr>
            </a:p>
          </p:txBody>
        </p:sp>
        <p:sp>
          <p:nvSpPr>
            <p:cNvPr id="35870" name="Rectangle 36"/>
            <p:cNvSpPr>
              <a:spLocks noChangeArrowheads="1"/>
            </p:cNvSpPr>
            <p:nvPr/>
          </p:nvSpPr>
          <p:spPr bwMode="auto">
            <a:xfrm>
              <a:off x="457200" y="3746956"/>
              <a:ext cx="533399" cy="215444"/>
            </a:xfrm>
            <a:prstGeom prst="rect">
              <a:avLst/>
            </a:prstGeom>
            <a:noFill/>
            <a:ln w="9525">
              <a:noFill/>
              <a:miter lim="800000"/>
              <a:headEnd/>
              <a:tailEnd/>
            </a:ln>
          </p:spPr>
          <p:txBody>
            <a:bodyPr wrap="square" lIns="0" tIns="0" rIns="0" bIns="0">
              <a:spAutoFit/>
            </a:bodyPr>
            <a:lstStyle/>
            <a:p>
              <a:pPr algn="r"/>
              <a:r>
                <a:rPr lang="en-US" sz="1400" b="1" dirty="0">
                  <a:solidFill>
                    <a:schemeClr val="bg1"/>
                  </a:solidFill>
                  <a:sym typeface="Symbol" pitchFamily="18" charset="2"/>
                </a:rPr>
                <a:t>100</a:t>
              </a:r>
              <a:endParaRPr lang="en-US" dirty="0">
                <a:solidFill>
                  <a:schemeClr val="bg1"/>
                </a:solidFill>
              </a:endParaRPr>
            </a:p>
          </p:txBody>
        </p:sp>
        <p:sp>
          <p:nvSpPr>
            <p:cNvPr id="35871" name="Rectangle 37"/>
            <p:cNvSpPr>
              <a:spLocks noChangeArrowheads="1"/>
            </p:cNvSpPr>
            <p:nvPr/>
          </p:nvSpPr>
          <p:spPr bwMode="auto">
            <a:xfrm>
              <a:off x="582613" y="3124200"/>
              <a:ext cx="407987" cy="215444"/>
            </a:xfrm>
            <a:prstGeom prst="rect">
              <a:avLst/>
            </a:prstGeom>
            <a:noFill/>
            <a:ln w="9525">
              <a:noFill/>
              <a:miter lim="800000"/>
              <a:headEnd/>
              <a:tailEnd/>
            </a:ln>
          </p:spPr>
          <p:txBody>
            <a:bodyPr wrap="square" lIns="0" tIns="0" rIns="0" bIns="0">
              <a:spAutoFit/>
            </a:bodyPr>
            <a:lstStyle/>
            <a:p>
              <a:pPr algn="r"/>
              <a:r>
                <a:rPr lang="en-US" sz="1400" b="1" dirty="0">
                  <a:solidFill>
                    <a:schemeClr val="bg1"/>
                  </a:solidFill>
                  <a:sym typeface="Symbol" pitchFamily="18" charset="2"/>
                </a:rPr>
                <a:t>150</a:t>
              </a:r>
              <a:endParaRPr lang="en-US" dirty="0">
                <a:solidFill>
                  <a:schemeClr val="bg1"/>
                </a:solidFill>
              </a:endParaRPr>
            </a:p>
          </p:txBody>
        </p:sp>
        <p:sp>
          <p:nvSpPr>
            <p:cNvPr id="35872" name="Rectangle 38"/>
            <p:cNvSpPr>
              <a:spLocks noChangeArrowheads="1"/>
            </p:cNvSpPr>
            <p:nvPr/>
          </p:nvSpPr>
          <p:spPr bwMode="auto">
            <a:xfrm>
              <a:off x="457201" y="2438400"/>
              <a:ext cx="533400" cy="215444"/>
            </a:xfrm>
            <a:prstGeom prst="rect">
              <a:avLst/>
            </a:prstGeom>
            <a:noFill/>
            <a:ln w="9525">
              <a:noFill/>
              <a:miter lim="800000"/>
              <a:headEnd/>
              <a:tailEnd/>
            </a:ln>
          </p:spPr>
          <p:txBody>
            <a:bodyPr wrap="square" lIns="0" tIns="0" rIns="0" bIns="0">
              <a:spAutoFit/>
            </a:bodyPr>
            <a:lstStyle/>
            <a:p>
              <a:pPr algn="r"/>
              <a:r>
                <a:rPr lang="en-US" sz="1400" b="1" dirty="0">
                  <a:solidFill>
                    <a:schemeClr val="bg1"/>
                  </a:solidFill>
                  <a:sym typeface="Symbol" pitchFamily="18" charset="2"/>
                </a:rPr>
                <a:t>200</a:t>
              </a:r>
              <a:endParaRPr lang="en-US" dirty="0">
                <a:solidFill>
                  <a:schemeClr val="bg1"/>
                </a:solidFill>
              </a:endParaRPr>
            </a:p>
          </p:txBody>
        </p:sp>
        <p:sp>
          <p:nvSpPr>
            <p:cNvPr id="35873" name="Rectangle 39"/>
            <p:cNvSpPr>
              <a:spLocks noChangeArrowheads="1"/>
            </p:cNvSpPr>
            <p:nvPr/>
          </p:nvSpPr>
          <p:spPr bwMode="auto">
            <a:xfrm>
              <a:off x="457200" y="1828800"/>
              <a:ext cx="533400" cy="215444"/>
            </a:xfrm>
            <a:prstGeom prst="rect">
              <a:avLst/>
            </a:prstGeom>
            <a:noFill/>
            <a:ln w="9525">
              <a:noFill/>
              <a:miter lim="800000"/>
              <a:headEnd/>
              <a:tailEnd/>
            </a:ln>
          </p:spPr>
          <p:txBody>
            <a:bodyPr wrap="square" lIns="0" tIns="0" rIns="0" bIns="0">
              <a:spAutoFit/>
            </a:bodyPr>
            <a:lstStyle/>
            <a:p>
              <a:pPr algn="r"/>
              <a:r>
                <a:rPr lang="en-US" sz="1400" b="1" dirty="0">
                  <a:solidFill>
                    <a:schemeClr val="bg1"/>
                  </a:solidFill>
                  <a:sym typeface="Symbol" pitchFamily="18" charset="2"/>
                </a:rPr>
                <a:t>250</a:t>
              </a:r>
              <a:endParaRPr lang="en-US" dirty="0">
                <a:solidFill>
                  <a:schemeClr val="bg1"/>
                </a:solidFill>
              </a:endParaRPr>
            </a:p>
          </p:txBody>
        </p:sp>
        <p:sp>
          <p:nvSpPr>
            <p:cNvPr id="35874" name="Line 40"/>
            <p:cNvSpPr>
              <a:spLocks noChangeShapeType="1"/>
            </p:cNvSpPr>
            <p:nvPr/>
          </p:nvSpPr>
          <p:spPr bwMode="auto">
            <a:xfrm>
              <a:off x="1022985" y="4521200"/>
              <a:ext cx="109728" cy="0"/>
            </a:xfrm>
            <a:prstGeom prst="line">
              <a:avLst/>
            </a:prstGeom>
            <a:noFill/>
            <a:ln w="9525">
              <a:solidFill>
                <a:schemeClr val="bg1"/>
              </a:solidFill>
              <a:round/>
              <a:headEnd/>
              <a:tailEnd/>
            </a:ln>
          </p:spPr>
          <p:txBody>
            <a:bodyPr anchor="ctr"/>
            <a:lstStyle/>
            <a:p>
              <a:endParaRPr lang="en-US"/>
            </a:p>
          </p:txBody>
        </p:sp>
        <p:sp>
          <p:nvSpPr>
            <p:cNvPr id="35875" name="Line 41"/>
            <p:cNvSpPr>
              <a:spLocks noChangeShapeType="1"/>
            </p:cNvSpPr>
            <p:nvPr/>
          </p:nvSpPr>
          <p:spPr bwMode="auto">
            <a:xfrm>
              <a:off x="1022985" y="3876675"/>
              <a:ext cx="109728" cy="0"/>
            </a:xfrm>
            <a:prstGeom prst="line">
              <a:avLst/>
            </a:prstGeom>
            <a:noFill/>
            <a:ln w="9525">
              <a:solidFill>
                <a:schemeClr val="bg1"/>
              </a:solidFill>
              <a:round/>
              <a:headEnd/>
              <a:tailEnd/>
            </a:ln>
          </p:spPr>
          <p:txBody>
            <a:bodyPr anchor="ctr"/>
            <a:lstStyle/>
            <a:p>
              <a:endParaRPr lang="en-US"/>
            </a:p>
          </p:txBody>
        </p:sp>
        <p:sp>
          <p:nvSpPr>
            <p:cNvPr id="35876" name="Line 42"/>
            <p:cNvSpPr>
              <a:spLocks noChangeShapeType="1"/>
            </p:cNvSpPr>
            <p:nvPr/>
          </p:nvSpPr>
          <p:spPr bwMode="auto">
            <a:xfrm>
              <a:off x="1021802" y="3228975"/>
              <a:ext cx="109728" cy="0"/>
            </a:xfrm>
            <a:prstGeom prst="line">
              <a:avLst/>
            </a:prstGeom>
            <a:noFill/>
            <a:ln w="9525">
              <a:solidFill>
                <a:schemeClr val="bg1"/>
              </a:solidFill>
              <a:round/>
              <a:headEnd/>
              <a:tailEnd/>
            </a:ln>
          </p:spPr>
          <p:txBody>
            <a:bodyPr anchor="ctr"/>
            <a:lstStyle/>
            <a:p>
              <a:endParaRPr lang="en-US"/>
            </a:p>
          </p:txBody>
        </p:sp>
        <p:sp>
          <p:nvSpPr>
            <p:cNvPr id="35877" name="Line 43"/>
            <p:cNvSpPr>
              <a:spLocks noChangeShapeType="1"/>
            </p:cNvSpPr>
            <p:nvPr/>
          </p:nvSpPr>
          <p:spPr bwMode="auto">
            <a:xfrm>
              <a:off x="1021802" y="2514600"/>
              <a:ext cx="109728" cy="0"/>
            </a:xfrm>
            <a:prstGeom prst="line">
              <a:avLst/>
            </a:prstGeom>
            <a:noFill/>
            <a:ln w="9525">
              <a:solidFill>
                <a:schemeClr val="bg1"/>
              </a:solidFill>
              <a:round/>
              <a:headEnd/>
              <a:tailEnd/>
            </a:ln>
          </p:spPr>
          <p:txBody>
            <a:bodyPr anchor="ctr"/>
            <a:lstStyle/>
            <a:p>
              <a:endParaRPr lang="en-US"/>
            </a:p>
          </p:txBody>
        </p:sp>
        <p:sp>
          <p:nvSpPr>
            <p:cNvPr id="35878" name="Line 44"/>
            <p:cNvSpPr>
              <a:spLocks noChangeShapeType="1"/>
            </p:cNvSpPr>
            <p:nvPr/>
          </p:nvSpPr>
          <p:spPr bwMode="auto">
            <a:xfrm>
              <a:off x="1033272" y="1920875"/>
              <a:ext cx="109728" cy="0"/>
            </a:xfrm>
            <a:prstGeom prst="line">
              <a:avLst/>
            </a:prstGeom>
            <a:noFill/>
            <a:ln w="9525">
              <a:solidFill>
                <a:schemeClr val="bg1"/>
              </a:solidFill>
              <a:round/>
              <a:headEnd/>
              <a:tailEnd/>
            </a:ln>
          </p:spPr>
          <p:txBody>
            <a:bodyPr anchor="ctr"/>
            <a:lstStyle/>
            <a:p>
              <a:endParaRPr lang="en-US"/>
            </a:p>
          </p:txBody>
        </p:sp>
        <p:sp>
          <p:nvSpPr>
            <p:cNvPr id="35879" name="Line 45"/>
            <p:cNvSpPr>
              <a:spLocks noChangeShapeType="1"/>
            </p:cNvSpPr>
            <p:nvPr/>
          </p:nvSpPr>
          <p:spPr bwMode="auto">
            <a:xfrm>
              <a:off x="1036900" y="5181600"/>
              <a:ext cx="109728" cy="0"/>
            </a:xfrm>
            <a:prstGeom prst="line">
              <a:avLst/>
            </a:prstGeom>
            <a:noFill/>
            <a:ln w="9525">
              <a:solidFill>
                <a:schemeClr val="bg1"/>
              </a:solidFill>
              <a:round/>
              <a:headEnd/>
              <a:tailEnd/>
            </a:ln>
          </p:spPr>
          <p:txBody>
            <a:bodyPr anchor="ctr"/>
            <a:lstStyle/>
            <a:p>
              <a:endParaRPr lang="en-US"/>
            </a:p>
          </p:txBody>
        </p:sp>
      </p:grpSp>
      <p:sp>
        <p:nvSpPr>
          <p:cNvPr id="45" name="Text Box 10"/>
          <p:cNvSpPr txBox="1">
            <a:spLocks noChangeArrowheads="1"/>
          </p:cNvSpPr>
          <p:nvPr>
            <p:custDataLst>
              <p:tags r:id="rId2"/>
            </p:custDataLst>
          </p:nvPr>
        </p:nvSpPr>
        <p:spPr bwMode="auto">
          <a:xfrm>
            <a:off x="475488" y="6016753"/>
            <a:ext cx="6734175" cy="231647"/>
          </a:xfrm>
          <a:prstGeom prst="rect">
            <a:avLst/>
          </a:prstGeom>
          <a:noFill/>
          <a:ln w="9525">
            <a:noFill/>
            <a:miter lim="800000"/>
            <a:headEnd/>
            <a:tailEnd/>
          </a:ln>
        </p:spPr>
        <p:txBody>
          <a:bodyPr/>
          <a:lstStyle/>
          <a:p>
            <a:pPr marR="0" lvl="0" defTabSz="914400" eaLnBrk="1" fontAlgn="auto" latinLnBrk="0" hangingPunct="1">
              <a:lnSpc>
                <a:spcPct val="100000"/>
              </a:lnSpc>
              <a:spcBef>
                <a:spcPct val="20000"/>
              </a:spcBef>
              <a:spcAft>
                <a:spcPts val="0"/>
              </a:spcAft>
              <a:buClr>
                <a:srgbClr val="FFCC00"/>
              </a:buClr>
              <a:buSzPct val="100000"/>
              <a:buFont typeface="Arial" pitchFamily="34" charset="0"/>
              <a:buChar char="•"/>
              <a:tabLst>
                <a:tab pos="115888" algn="l"/>
                <a:tab pos="231775" algn="l"/>
              </a:tabLst>
              <a:defRPr/>
            </a:pP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  *Age-adjusted</a:t>
            </a:r>
            <a:endParaRPr kumimoji="0" lang="en-US" sz="1400" b="0" i="0" u="none" strike="noStrike" kern="0" cap="none" spc="0" normalizeH="0" baseline="0" noProof="0" dirty="0">
              <a:ln>
                <a:noFill/>
              </a:ln>
              <a:solidFill>
                <a:schemeClr val="bg1"/>
              </a:solidFill>
              <a:effectLst/>
              <a:uLnTx/>
              <a:uFillTx/>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ctrTitle"/>
          </p:nvPr>
        </p:nvSpPr>
        <p:spPr/>
        <p:txBody>
          <a:bodyPr>
            <a:noAutofit/>
          </a:bodyPr>
          <a:lstStyle/>
          <a:p>
            <a:pPr algn="ctr"/>
            <a:r>
              <a:rPr lang="en-US" sz="6000" dirty="0" smtClean="0"/>
              <a:t>Diabetes &amp;</a:t>
            </a:r>
            <a:br>
              <a:rPr lang="en-US" sz="6000" dirty="0" smtClean="0"/>
            </a:br>
            <a:r>
              <a:rPr lang="en-US" sz="6000" dirty="0" smtClean="0"/>
              <a:t>Economic </a:t>
            </a:r>
            <a:r>
              <a:rPr lang="en-US" sz="6000" dirty="0"/>
              <a:t>Burden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7" name="Rectangle 39"/>
          <p:cNvSpPr>
            <a:spLocks noGrp="1" noChangeArrowheads="1"/>
          </p:cNvSpPr>
          <p:nvPr>
            <p:ph type="title" idx="4294967295"/>
          </p:nvPr>
        </p:nvSpPr>
        <p:spPr>
          <a:xfrm>
            <a:off x="457200" y="155448"/>
            <a:ext cx="7010400" cy="1143000"/>
          </a:xfrm>
        </p:spPr>
        <p:txBody>
          <a:bodyPr>
            <a:noAutofit/>
          </a:bodyPr>
          <a:lstStyle/>
          <a:p>
            <a:r>
              <a:rPr lang="en-US" sz="2800" dirty="0" smtClean="0">
                <a:ea typeface="Verdana" pitchFamily="34" charset="0"/>
                <a:cs typeface="Verdana" pitchFamily="34" charset="0"/>
              </a:rPr>
              <a:t>Patients With Diabetes and Higher HbA1c Levels Had Higher Medical Care Costs Over a 3-Year Period</a:t>
            </a:r>
          </a:p>
        </p:txBody>
      </p:sp>
      <p:sp>
        <p:nvSpPr>
          <p:cNvPr id="37892" name="Rectangle 3"/>
          <p:cNvSpPr>
            <a:spLocks noChangeArrowheads="1"/>
          </p:cNvSpPr>
          <p:nvPr>
            <p:custDataLst>
              <p:tags r:id="rId2"/>
            </p:custDataLst>
          </p:nvPr>
        </p:nvSpPr>
        <p:spPr bwMode="auto">
          <a:xfrm>
            <a:off x="4347970" y="6400800"/>
            <a:ext cx="4645152" cy="457200"/>
          </a:xfrm>
          <a:prstGeom prst="rect">
            <a:avLst/>
          </a:prstGeom>
          <a:noFill/>
          <a:ln w="9525">
            <a:noFill/>
            <a:miter lim="800000"/>
            <a:headEnd/>
            <a:tailEnd/>
          </a:ln>
        </p:spPr>
        <p:txBody>
          <a:bodyPr/>
          <a:lstStyle/>
          <a:p>
            <a:pPr algn="r" eaLnBrk="0" hangingPunct="0">
              <a:spcBef>
                <a:spcPct val="20000"/>
              </a:spcBef>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Gilmer </a:t>
            </a:r>
            <a:r>
              <a:rPr lang="en-US" sz="1400" dirty="0">
                <a:solidFill>
                  <a:schemeClr val="bg1"/>
                </a:solidFill>
                <a:latin typeface="Arial Narrow" pitchFamily="34" charset="0"/>
                <a:ea typeface="Times New Roman" pitchFamily="18" charset="0"/>
                <a:cs typeface="Arial" pitchFamily="34" charset="0"/>
              </a:rPr>
              <a:t>et al. </a:t>
            </a:r>
            <a:r>
              <a:rPr lang="en-US" sz="1400" i="1" dirty="0">
                <a:solidFill>
                  <a:schemeClr val="bg1"/>
                </a:solidFill>
                <a:latin typeface="Arial Narrow" pitchFamily="34" charset="0"/>
                <a:ea typeface="Times New Roman" pitchFamily="18" charset="0"/>
                <a:cs typeface="Arial" pitchFamily="34" charset="0"/>
              </a:rPr>
              <a:t>Diabetes </a:t>
            </a:r>
            <a:r>
              <a:rPr lang="en-US" sz="1400" i="1" dirty="0" smtClean="0">
                <a:solidFill>
                  <a:schemeClr val="bg1"/>
                </a:solidFill>
                <a:latin typeface="Arial Narrow" pitchFamily="34" charset="0"/>
                <a:ea typeface="Times New Roman" pitchFamily="18" charset="0"/>
                <a:cs typeface="Arial" pitchFamily="34" charset="0"/>
              </a:rPr>
              <a:t>Care </a:t>
            </a:r>
            <a:r>
              <a:rPr lang="en-US" sz="1400" dirty="0" smtClean="0">
                <a:solidFill>
                  <a:schemeClr val="bg1"/>
                </a:solidFill>
                <a:latin typeface="Arial Narrow" pitchFamily="34" charset="0"/>
                <a:ea typeface="Times New Roman" pitchFamily="18" charset="0"/>
                <a:cs typeface="Arial" pitchFamily="34" charset="0"/>
              </a:rPr>
              <a:t>1997;20(12</a:t>
            </a:r>
            <a:r>
              <a:rPr lang="en-US" sz="1400" dirty="0">
                <a:solidFill>
                  <a:schemeClr val="bg1"/>
                </a:solidFill>
                <a:latin typeface="Arial Narrow" pitchFamily="34" charset="0"/>
                <a:ea typeface="Times New Roman" pitchFamily="18" charset="0"/>
                <a:cs typeface="Arial" pitchFamily="34" charset="0"/>
              </a:rPr>
              <a:t>):1847-1853.</a:t>
            </a:r>
          </a:p>
        </p:txBody>
      </p:sp>
      <p:sp>
        <p:nvSpPr>
          <p:cNvPr id="37893" name="Rectangle 69"/>
          <p:cNvSpPr>
            <a:spLocks noChangeArrowheads="1"/>
          </p:cNvSpPr>
          <p:nvPr/>
        </p:nvSpPr>
        <p:spPr bwMode="auto">
          <a:xfrm>
            <a:off x="2819400" y="5791200"/>
            <a:ext cx="3429000" cy="215444"/>
          </a:xfrm>
          <a:prstGeom prst="rect">
            <a:avLst/>
          </a:prstGeom>
          <a:noFill/>
          <a:ln w="9525">
            <a:noFill/>
            <a:miter lim="800000"/>
            <a:headEnd/>
            <a:tailEnd/>
          </a:ln>
        </p:spPr>
        <p:txBody>
          <a:bodyPr wrap="square" lIns="0" tIns="0" rIns="0" bIns="0">
            <a:spAutoFit/>
          </a:bodyPr>
          <a:lstStyle/>
          <a:p>
            <a:pPr algn="ctr"/>
            <a:r>
              <a:rPr lang="en-US" sz="1400" b="1" dirty="0">
                <a:solidFill>
                  <a:schemeClr val="bg1"/>
                </a:solidFill>
              </a:rPr>
              <a:t>HbA1c Level at Baseline</a:t>
            </a:r>
          </a:p>
        </p:txBody>
      </p:sp>
      <p:sp>
        <p:nvSpPr>
          <p:cNvPr id="37921" name="Rectangle 97"/>
          <p:cNvSpPr>
            <a:spLocks noChangeArrowheads="1"/>
          </p:cNvSpPr>
          <p:nvPr/>
        </p:nvSpPr>
        <p:spPr bwMode="auto">
          <a:xfrm>
            <a:off x="6146800" y="2525919"/>
            <a:ext cx="182795" cy="168275"/>
          </a:xfrm>
          <a:prstGeom prst="rect">
            <a:avLst/>
          </a:prstGeom>
          <a:solidFill>
            <a:srgbClr val="FFFF00"/>
          </a:solidFill>
          <a:ln w="9525" algn="ctr">
            <a:solidFill>
              <a:schemeClr val="bg1"/>
            </a:solidFill>
            <a:miter lim="800000"/>
            <a:headEnd/>
            <a:tailEnd/>
          </a:ln>
        </p:spPr>
        <p:txBody>
          <a:bodyPr wrap="none" anchor="ctr"/>
          <a:lstStyle/>
          <a:p>
            <a:endParaRPr lang="en-US"/>
          </a:p>
        </p:txBody>
      </p:sp>
      <p:sp>
        <p:nvSpPr>
          <p:cNvPr id="37922" name="Rectangle 98"/>
          <p:cNvSpPr>
            <a:spLocks noChangeArrowheads="1"/>
          </p:cNvSpPr>
          <p:nvPr/>
        </p:nvSpPr>
        <p:spPr bwMode="auto">
          <a:xfrm>
            <a:off x="6146800" y="3077231"/>
            <a:ext cx="182795" cy="168275"/>
          </a:xfrm>
          <a:prstGeom prst="rect">
            <a:avLst/>
          </a:prstGeom>
          <a:solidFill>
            <a:srgbClr val="93A2B4"/>
          </a:solidFill>
          <a:ln w="9525" algn="ctr">
            <a:solidFill>
              <a:schemeClr val="bg1"/>
            </a:solidFill>
            <a:miter lim="800000"/>
            <a:headEnd/>
            <a:tailEnd/>
          </a:ln>
        </p:spPr>
        <p:txBody>
          <a:bodyPr wrap="none" anchor="ctr"/>
          <a:lstStyle/>
          <a:p>
            <a:endParaRPr lang="en-US"/>
          </a:p>
        </p:txBody>
      </p:sp>
      <p:sp>
        <p:nvSpPr>
          <p:cNvPr id="37923" name="Rectangle 99"/>
          <p:cNvSpPr>
            <a:spLocks noChangeArrowheads="1"/>
          </p:cNvSpPr>
          <p:nvPr/>
        </p:nvSpPr>
        <p:spPr bwMode="auto">
          <a:xfrm>
            <a:off x="6393035" y="2501900"/>
            <a:ext cx="3411365" cy="430887"/>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Adult HMO members </a:t>
            </a:r>
            <a:endParaRPr lang="en-US" sz="1400" b="1" dirty="0" smtClean="0">
              <a:solidFill>
                <a:schemeClr val="bg1"/>
              </a:solidFill>
              <a:sym typeface="Symbol" pitchFamily="18" charset="2"/>
            </a:endParaRPr>
          </a:p>
          <a:p>
            <a:r>
              <a:rPr lang="en-US" sz="1400" b="1" dirty="0" smtClean="0">
                <a:solidFill>
                  <a:schemeClr val="bg1"/>
                </a:solidFill>
                <a:sym typeface="Symbol" pitchFamily="18" charset="2"/>
              </a:rPr>
              <a:t>with </a:t>
            </a:r>
            <a:r>
              <a:rPr lang="en-US" sz="1400" b="1" dirty="0">
                <a:solidFill>
                  <a:schemeClr val="bg1"/>
                </a:solidFill>
                <a:sym typeface="Symbol" pitchFamily="18" charset="2"/>
              </a:rPr>
              <a:t>diabetes only</a:t>
            </a:r>
            <a:endParaRPr lang="en-US" sz="1400" b="1" dirty="0">
              <a:solidFill>
                <a:schemeClr val="bg1"/>
              </a:solidFill>
            </a:endParaRPr>
          </a:p>
        </p:txBody>
      </p:sp>
      <p:sp>
        <p:nvSpPr>
          <p:cNvPr id="37924" name="Rectangle 100"/>
          <p:cNvSpPr>
            <a:spLocks noChangeArrowheads="1"/>
          </p:cNvSpPr>
          <p:nvPr/>
        </p:nvSpPr>
        <p:spPr bwMode="auto">
          <a:xfrm>
            <a:off x="6388008" y="3035756"/>
            <a:ext cx="3416392" cy="646331"/>
          </a:xfrm>
          <a:prstGeom prst="rect">
            <a:avLst/>
          </a:prstGeom>
          <a:noFill/>
          <a:ln w="9525">
            <a:noFill/>
            <a:miter lim="800000"/>
            <a:headEnd/>
            <a:tailEnd/>
          </a:ln>
        </p:spPr>
        <p:txBody>
          <a:bodyPr wrap="square" lIns="0" tIns="0" rIns="0" bIns="0">
            <a:spAutoFit/>
          </a:bodyPr>
          <a:lstStyle/>
          <a:p>
            <a:r>
              <a:rPr lang="en-US" sz="1400" b="1" dirty="0">
                <a:solidFill>
                  <a:schemeClr val="bg1"/>
                </a:solidFill>
                <a:sym typeface="Symbol" pitchFamily="18" charset="2"/>
              </a:rPr>
              <a:t>Adult HMO members with diabetes, </a:t>
            </a:r>
            <a:endParaRPr lang="en-US" sz="1400" b="1" dirty="0" smtClean="0">
              <a:solidFill>
                <a:schemeClr val="bg1"/>
              </a:solidFill>
              <a:sym typeface="Symbol" pitchFamily="18" charset="2"/>
            </a:endParaRPr>
          </a:p>
          <a:p>
            <a:r>
              <a:rPr lang="en-US" sz="1400" b="1" dirty="0" smtClean="0">
                <a:solidFill>
                  <a:schemeClr val="bg1"/>
                </a:solidFill>
                <a:sym typeface="Symbol" pitchFamily="18" charset="2"/>
              </a:rPr>
              <a:t>high </a:t>
            </a:r>
            <a:r>
              <a:rPr lang="en-US" sz="1400" b="1" dirty="0">
                <a:solidFill>
                  <a:schemeClr val="bg1"/>
                </a:solidFill>
                <a:sym typeface="Symbol" pitchFamily="18" charset="2"/>
              </a:rPr>
              <a:t>blood pressure, </a:t>
            </a:r>
            <a:endParaRPr lang="en-US" sz="1400" b="1" dirty="0" smtClean="0">
              <a:solidFill>
                <a:schemeClr val="bg1"/>
              </a:solidFill>
              <a:sym typeface="Symbol" pitchFamily="18" charset="2"/>
            </a:endParaRPr>
          </a:p>
          <a:p>
            <a:r>
              <a:rPr lang="en-US" sz="1400" b="1" dirty="0" smtClean="0">
                <a:solidFill>
                  <a:schemeClr val="bg1"/>
                </a:solidFill>
                <a:sym typeface="Symbol" pitchFamily="18" charset="2"/>
              </a:rPr>
              <a:t>and </a:t>
            </a:r>
            <a:r>
              <a:rPr lang="en-US" sz="1400" b="1" dirty="0">
                <a:solidFill>
                  <a:schemeClr val="bg1"/>
                </a:solidFill>
                <a:sym typeface="Symbol" pitchFamily="18" charset="2"/>
              </a:rPr>
              <a:t>heart disease</a:t>
            </a:r>
            <a:endParaRPr lang="en-US" sz="1400" b="1" dirty="0">
              <a:solidFill>
                <a:schemeClr val="bg1"/>
              </a:solidFill>
            </a:endParaRPr>
          </a:p>
        </p:txBody>
      </p:sp>
      <p:grpSp>
        <p:nvGrpSpPr>
          <p:cNvPr id="2" name="Group 41"/>
          <p:cNvGrpSpPr/>
          <p:nvPr/>
        </p:nvGrpSpPr>
        <p:grpSpPr>
          <a:xfrm>
            <a:off x="787400" y="1994356"/>
            <a:ext cx="5257800" cy="3833005"/>
            <a:chOff x="1143000" y="1828800"/>
            <a:chExt cx="6934200" cy="4142640"/>
          </a:xfrm>
        </p:grpSpPr>
        <p:sp>
          <p:nvSpPr>
            <p:cNvPr id="37894" name="Rectangle 8"/>
            <p:cNvSpPr>
              <a:spLocks noChangeArrowheads="1"/>
            </p:cNvSpPr>
            <p:nvPr/>
          </p:nvSpPr>
          <p:spPr bwMode="auto">
            <a:xfrm>
              <a:off x="1143000" y="1828800"/>
              <a:ext cx="6934200" cy="3810000"/>
            </a:xfrm>
            <a:prstGeom prst="rect">
              <a:avLst/>
            </a:prstGeom>
            <a:noFill/>
            <a:ln w="9525" cap="rnd">
              <a:solidFill>
                <a:srgbClr val="FFFFFF"/>
              </a:solidFill>
              <a:miter lim="800000"/>
              <a:headEnd/>
              <a:tailEnd/>
            </a:ln>
          </p:spPr>
          <p:txBody>
            <a:bodyPr/>
            <a:lstStyle/>
            <a:p>
              <a:endParaRPr lang="en-US"/>
            </a:p>
          </p:txBody>
        </p:sp>
        <p:sp>
          <p:nvSpPr>
            <p:cNvPr id="37895" name="Rectangle 53"/>
            <p:cNvSpPr>
              <a:spLocks noChangeArrowheads="1"/>
            </p:cNvSpPr>
            <p:nvPr/>
          </p:nvSpPr>
          <p:spPr bwMode="auto">
            <a:xfrm>
              <a:off x="2738438" y="5435600"/>
              <a:ext cx="928687" cy="215444"/>
            </a:xfrm>
            <a:prstGeom prst="rect">
              <a:avLst/>
            </a:prstGeom>
            <a:noFill/>
            <a:ln w="9525">
              <a:noFill/>
              <a:miter lim="800000"/>
              <a:headEnd/>
              <a:tailEnd/>
            </a:ln>
          </p:spPr>
          <p:txBody>
            <a:bodyPr lIns="0" tIns="0" rIns="0" bIns="0">
              <a:spAutoFit/>
            </a:bodyPr>
            <a:lstStyle/>
            <a:p>
              <a:pPr algn="ctr"/>
              <a:r>
                <a:rPr lang="en-US" sz="1400" b="1">
                  <a:solidFill>
                    <a:schemeClr val="bg1"/>
                  </a:solidFill>
                  <a:sym typeface="Symbol" pitchFamily="18" charset="2"/>
                </a:rPr>
                <a:t>7%</a:t>
              </a:r>
              <a:endParaRPr lang="en-US">
                <a:solidFill>
                  <a:schemeClr val="bg1"/>
                </a:solidFill>
              </a:endParaRPr>
            </a:p>
          </p:txBody>
        </p:sp>
        <p:sp>
          <p:nvSpPr>
            <p:cNvPr id="37896" name="Rectangle 58"/>
            <p:cNvSpPr>
              <a:spLocks noChangeArrowheads="1"/>
            </p:cNvSpPr>
            <p:nvPr/>
          </p:nvSpPr>
          <p:spPr bwMode="auto">
            <a:xfrm>
              <a:off x="4062413" y="5435600"/>
              <a:ext cx="973137"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8%</a:t>
              </a:r>
              <a:endParaRPr lang="en-US" dirty="0">
                <a:solidFill>
                  <a:schemeClr val="bg1"/>
                </a:solidFill>
              </a:endParaRPr>
            </a:p>
          </p:txBody>
        </p:sp>
        <p:sp>
          <p:nvSpPr>
            <p:cNvPr id="37897" name="Rectangle 63"/>
            <p:cNvSpPr>
              <a:spLocks noChangeArrowheads="1"/>
            </p:cNvSpPr>
            <p:nvPr/>
          </p:nvSpPr>
          <p:spPr bwMode="auto">
            <a:xfrm>
              <a:off x="5418138" y="5435600"/>
              <a:ext cx="957262"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9</a:t>
              </a:r>
              <a:r>
                <a:rPr lang="en-US" sz="1400" b="1" dirty="0">
                  <a:solidFill>
                    <a:schemeClr val="bg1"/>
                  </a:solidFill>
                </a:rPr>
                <a:t>%</a:t>
              </a:r>
            </a:p>
          </p:txBody>
        </p:sp>
        <p:sp>
          <p:nvSpPr>
            <p:cNvPr id="37898" name="Rectangle 68"/>
            <p:cNvSpPr>
              <a:spLocks noChangeArrowheads="1"/>
            </p:cNvSpPr>
            <p:nvPr/>
          </p:nvSpPr>
          <p:spPr bwMode="auto">
            <a:xfrm>
              <a:off x="6748463" y="5435600"/>
              <a:ext cx="942975"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10</a:t>
              </a:r>
              <a:r>
                <a:rPr lang="en-US" sz="1400" b="1" dirty="0">
                  <a:solidFill>
                    <a:schemeClr val="bg1"/>
                  </a:solidFill>
                </a:rPr>
                <a:t>%</a:t>
              </a:r>
            </a:p>
          </p:txBody>
        </p:sp>
        <p:sp>
          <p:nvSpPr>
            <p:cNvPr id="37899" name="Rectangle 71"/>
            <p:cNvSpPr>
              <a:spLocks noChangeArrowheads="1"/>
            </p:cNvSpPr>
            <p:nvPr/>
          </p:nvSpPr>
          <p:spPr bwMode="auto">
            <a:xfrm>
              <a:off x="1438275" y="5435600"/>
              <a:ext cx="920750" cy="215444"/>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6</a:t>
              </a:r>
              <a:r>
                <a:rPr lang="en-US" sz="1400" b="1" dirty="0">
                  <a:solidFill>
                    <a:schemeClr val="bg1"/>
                  </a:solidFill>
                </a:rPr>
                <a:t>%</a:t>
              </a:r>
              <a:endParaRPr lang="en-US" dirty="0">
                <a:solidFill>
                  <a:schemeClr val="bg1"/>
                </a:solidFill>
              </a:endParaRPr>
            </a:p>
          </p:txBody>
        </p:sp>
        <p:sp>
          <p:nvSpPr>
            <p:cNvPr id="37900" name="Rectangle 73"/>
            <p:cNvSpPr>
              <a:spLocks noChangeArrowheads="1"/>
            </p:cNvSpPr>
            <p:nvPr/>
          </p:nvSpPr>
          <p:spPr bwMode="auto">
            <a:xfrm>
              <a:off x="1585913" y="3359906"/>
              <a:ext cx="811212" cy="2274887"/>
            </a:xfrm>
            <a:prstGeom prst="rect">
              <a:avLst/>
            </a:prstGeom>
            <a:solidFill>
              <a:srgbClr val="93A2B4"/>
            </a:solidFill>
            <a:ln w="9525">
              <a:solidFill>
                <a:schemeClr val="bg1"/>
              </a:solidFill>
              <a:miter lim="800000"/>
              <a:headEnd/>
              <a:tailEnd/>
            </a:ln>
          </p:spPr>
          <p:txBody>
            <a:bodyPr/>
            <a:lstStyle/>
            <a:p>
              <a:endParaRPr lang="en-US"/>
            </a:p>
          </p:txBody>
        </p:sp>
        <p:sp>
          <p:nvSpPr>
            <p:cNvPr id="37901" name="Rectangle 11"/>
            <p:cNvSpPr>
              <a:spLocks noChangeArrowheads="1"/>
            </p:cNvSpPr>
            <p:nvPr/>
          </p:nvSpPr>
          <p:spPr bwMode="auto">
            <a:xfrm>
              <a:off x="1443038" y="5256212"/>
              <a:ext cx="811212" cy="382587"/>
            </a:xfrm>
            <a:prstGeom prst="rect">
              <a:avLst/>
            </a:prstGeom>
            <a:solidFill>
              <a:srgbClr val="FFFF00"/>
            </a:solidFill>
            <a:ln w="12700" cap="rnd">
              <a:solidFill>
                <a:schemeClr val="bg1"/>
              </a:solidFill>
              <a:miter lim="800000"/>
              <a:headEnd/>
              <a:tailEnd/>
            </a:ln>
          </p:spPr>
          <p:txBody>
            <a:bodyPr/>
            <a:lstStyle/>
            <a:p>
              <a:endParaRPr lang="en-US"/>
            </a:p>
          </p:txBody>
        </p:sp>
        <p:sp>
          <p:nvSpPr>
            <p:cNvPr id="37902" name="Rectangle 76"/>
            <p:cNvSpPr>
              <a:spLocks noChangeArrowheads="1"/>
            </p:cNvSpPr>
            <p:nvPr/>
          </p:nvSpPr>
          <p:spPr bwMode="auto">
            <a:xfrm>
              <a:off x="2873375" y="3258902"/>
              <a:ext cx="811213" cy="2378075"/>
            </a:xfrm>
            <a:prstGeom prst="rect">
              <a:avLst/>
            </a:prstGeom>
            <a:solidFill>
              <a:srgbClr val="93A2B4"/>
            </a:solidFill>
            <a:ln w="9525">
              <a:solidFill>
                <a:schemeClr val="bg1"/>
              </a:solidFill>
              <a:miter lim="800000"/>
              <a:headEnd/>
              <a:tailEnd/>
            </a:ln>
          </p:spPr>
          <p:txBody>
            <a:bodyPr/>
            <a:lstStyle/>
            <a:p>
              <a:endParaRPr lang="en-US"/>
            </a:p>
          </p:txBody>
        </p:sp>
        <p:sp>
          <p:nvSpPr>
            <p:cNvPr id="37903" name="Rectangle 77"/>
            <p:cNvSpPr>
              <a:spLocks noChangeArrowheads="1"/>
            </p:cNvSpPr>
            <p:nvPr/>
          </p:nvSpPr>
          <p:spPr bwMode="auto">
            <a:xfrm>
              <a:off x="2730500" y="5208588"/>
              <a:ext cx="811213" cy="430212"/>
            </a:xfrm>
            <a:prstGeom prst="rect">
              <a:avLst/>
            </a:prstGeom>
            <a:solidFill>
              <a:srgbClr val="FFFF00"/>
            </a:solidFill>
            <a:ln w="12700" cap="rnd">
              <a:solidFill>
                <a:schemeClr val="bg1"/>
              </a:solidFill>
              <a:miter lim="800000"/>
              <a:headEnd/>
              <a:tailEnd/>
            </a:ln>
          </p:spPr>
          <p:txBody>
            <a:bodyPr/>
            <a:lstStyle/>
            <a:p>
              <a:endParaRPr lang="en-US"/>
            </a:p>
          </p:txBody>
        </p:sp>
        <p:sp>
          <p:nvSpPr>
            <p:cNvPr id="37904" name="Rectangle 78"/>
            <p:cNvSpPr>
              <a:spLocks noChangeArrowheads="1"/>
            </p:cNvSpPr>
            <p:nvPr/>
          </p:nvSpPr>
          <p:spPr bwMode="auto">
            <a:xfrm>
              <a:off x="4216400" y="3060464"/>
              <a:ext cx="811213" cy="2578100"/>
            </a:xfrm>
            <a:prstGeom prst="rect">
              <a:avLst/>
            </a:prstGeom>
            <a:solidFill>
              <a:srgbClr val="93A2B4"/>
            </a:solidFill>
            <a:ln w="9525">
              <a:solidFill>
                <a:schemeClr val="bg1"/>
              </a:solidFill>
              <a:miter lim="800000"/>
              <a:headEnd/>
              <a:tailEnd/>
            </a:ln>
          </p:spPr>
          <p:txBody>
            <a:bodyPr/>
            <a:lstStyle/>
            <a:p>
              <a:endParaRPr lang="en-US"/>
            </a:p>
          </p:txBody>
        </p:sp>
        <p:sp>
          <p:nvSpPr>
            <p:cNvPr id="37905" name="Rectangle 79"/>
            <p:cNvSpPr>
              <a:spLocks noChangeArrowheads="1"/>
            </p:cNvSpPr>
            <p:nvPr/>
          </p:nvSpPr>
          <p:spPr bwMode="auto">
            <a:xfrm>
              <a:off x="4073525" y="5106988"/>
              <a:ext cx="811213" cy="531812"/>
            </a:xfrm>
            <a:prstGeom prst="rect">
              <a:avLst/>
            </a:prstGeom>
            <a:solidFill>
              <a:srgbClr val="FFFF00"/>
            </a:solidFill>
            <a:ln w="12700" cap="rnd">
              <a:solidFill>
                <a:schemeClr val="bg1"/>
              </a:solidFill>
              <a:miter lim="800000"/>
              <a:headEnd/>
              <a:tailEnd/>
            </a:ln>
          </p:spPr>
          <p:txBody>
            <a:bodyPr/>
            <a:lstStyle/>
            <a:p>
              <a:endParaRPr lang="en-US"/>
            </a:p>
          </p:txBody>
        </p:sp>
        <p:sp>
          <p:nvSpPr>
            <p:cNvPr id="37906" name="Rectangle 80"/>
            <p:cNvSpPr>
              <a:spLocks noChangeArrowheads="1"/>
            </p:cNvSpPr>
            <p:nvPr/>
          </p:nvSpPr>
          <p:spPr bwMode="auto">
            <a:xfrm>
              <a:off x="5575300" y="2963996"/>
              <a:ext cx="811214" cy="2678113"/>
            </a:xfrm>
            <a:prstGeom prst="rect">
              <a:avLst/>
            </a:prstGeom>
            <a:solidFill>
              <a:srgbClr val="93A2B4"/>
            </a:solidFill>
            <a:ln w="9525">
              <a:solidFill>
                <a:schemeClr val="bg1"/>
              </a:solidFill>
              <a:miter lim="800000"/>
              <a:headEnd/>
              <a:tailEnd/>
            </a:ln>
          </p:spPr>
          <p:txBody>
            <a:bodyPr/>
            <a:lstStyle/>
            <a:p>
              <a:endParaRPr lang="en-US"/>
            </a:p>
          </p:txBody>
        </p:sp>
        <p:sp>
          <p:nvSpPr>
            <p:cNvPr id="37907" name="Rectangle 81"/>
            <p:cNvSpPr>
              <a:spLocks noChangeArrowheads="1"/>
            </p:cNvSpPr>
            <p:nvPr/>
          </p:nvSpPr>
          <p:spPr bwMode="auto">
            <a:xfrm>
              <a:off x="5283421" y="5040665"/>
              <a:ext cx="952281" cy="598134"/>
            </a:xfrm>
            <a:prstGeom prst="rect">
              <a:avLst/>
            </a:prstGeom>
            <a:solidFill>
              <a:srgbClr val="FFFF00"/>
            </a:solidFill>
            <a:ln w="12700" cap="rnd">
              <a:solidFill>
                <a:schemeClr val="bg1"/>
              </a:solidFill>
              <a:miter lim="800000"/>
              <a:headEnd/>
              <a:tailEnd/>
            </a:ln>
          </p:spPr>
          <p:txBody>
            <a:bodyPr/>
            <a:lstStyle/>
            <a:p>
              <a:endParaRPr lang="en-US"/>
            </a:p>
          </p:txBody>
        </p:sp>
        <p:sp>
          <p:nvSpPr>
            <p:cNvPr id="37908" name="Rectangle 82"/>
            <p:cNvSpPr>
              <a:spLocks noChangeArrowheads="1"/>
            </p:cNvSpPr>
            <p:nvPr/>
          </p:nvSpPr>
          <p:spPr bwMode="auto">
            <a:xfrm>
              <a:off x="6886575" y="2678113"/>
              <a:ext cx="811213" cy="2960687"/>
            </a:xfrm>
            <a:prstGeom prst="rect">
              <a:avLst/>
            </a:prstGeom>
            <a:solidFill>
              <a:srgbClr val="93A2B4"/>
            </a:solidFill>
            <a:ln w="9525">
              <a:solidFill>
                <a:schemeClr val="bg1"/>
              </a:solidFill>
              <a:miter lim="800000"/>
              <a:headEnd/>
              <a:tailEnd/>
            </a:ln>
          </p:spPr>
          <p:txBody>
            <a:bodyPr/>
            <a:lstStyle/>
            <a:p>
              <a:endParaRPr lang="en-US"/>
            </a:p>
          </p:txBody>
        </p:sp>
        <p:sp>
          <p:nvSpPr>
            <p:cNvPr id="37909" name="Rectangle 83"/>
            <p:cNvSpPr>
              <a:spLocks noChangeArrowheads="1"/>
            </p:cNvSpPr>
            <p:nvPr/>
          </p:nvSpPr>
          <p:spPr bwMode="auto">
            <a:xfrm>
              <a:off x="6690360" y="4875955"/>
              <a:ext cx="1004957" cy="762846"/>
            </a:xfrm>
            <a:prstGeom prst="rect">
              <a:avLst/>
            </a:prstGeom>
            <a:solidFill>
              <a:srgbClr val="FFFF00"/>
            </a:solidFill>
            <a:ln w="12700" cap="rnd">
              <a:solidFill>
                <a:schemeClr val="bg1"/>
              </a:solidFill>
              <a:miter lim="800000"/>
              <a:headEnd/>
              <a:tailEnd/>
            </a:ln>
          </p:spPr>
          <p:txBody>
            <a:bodyPr/>
            <a:lstStyle/>
            <a:p>
              <a:endParaRPr lang="en-US"/>
            </a:p>
          </p:txBody>
        </p:sp>
        <p:sp>
          <p:nvSpPr>
            <p:cNvPr id="37910" name="Rectangle 85"/>
            <p:cNvSpPr>
              <a:spLocks noChangeArrowheads="1"/>
            </p:cNvSpPr>
            <p:nvPr/>
          </p:nvSpPr>
          <p:spPr bwMode="auto">
            <a:xfrm>
              <a:off x="6818313" y="2390775"/>
              <a:ext cx="942975" cy="232848"/>
            </a:xfrm>
            <a:prstGeom prst="rect">
              <a:avLst/>
            </a:prstGeom>
            <a:noFill/>
            <a:ln w="9525">
              <a:noFill/>
              <a:miter lim="800000"/>
              <a:headEnd/>
              <a:tailEnd/>
            </a:ln>
          </p:spPr>
          <p:txBody>
            <a:bodyPr lIns="0" tIns="0" rIns="0" bIns="0">
              <a:spAutoFit/>
            </a:bodyPr>
            <a:lstStyle/>
            <a:p>
              <a:pPr algn="ctr"/>
              <a:r>
                <a:rPr lang="en-US" sz="1400" b="1">
                  <a:solidFill>
                    <a:schemeClr val="bg1"/>
                  </a:solidFill>
                  <a:sym typeface="Symbol" pitchFamily="18" charset="2"/>
                </a:rPr>
                <a:t>$49,673</a:t>
              </a:r>
              <a:endParaRPr lang="en-US" sz="1400" b="1">
                <a:solidFill>
                  <a:schemeClr val="bg1"/>
                </a:solidFill>
              </a:endParaRPr>
            </a:p>
          </p:txBody>
        </p:sp>
        <p:sp>
          <p:nvSpPr>
            <p:cNvPr id="37911" name="Rectangle 86"/>
            <p:cNvSpPr>
              <a:spLocks noChangeArrowheads="1"/>
            </p:cNvSpPr>
            <p:nvPr/>
          </p:nvSpPr>
          <p:spPr bwMode="auto">
            <a:xfrm>
              <a:off x="5503862" y="2670175"/>
              <a:ext cx="942975" cy="232848"/>
            </a:xfrm>
            <a:prstGeom prst="rect">
              <a:avLst/>
            </a:prstGeom>
            <a:noFill/>
            <a:ln w="9525">
              <a:noFill/>
              <a:miter lim="800000"/>
              <a:headEnd/>
              <a:tailEnd/>
            </a:ln>
          </p:spPr>
          <p:txBody>
            <a:bodyPr lIns="0" tIns="0" rIns="0" bIns="0">
              <a:spAutoFit/>
            </a:bodyPr>
            <a:lstStyle/>
            <a:p>
              <a:pPr algn="ctr"/>
              <a:r>
                <a:rPr lang="en-US" sz="1400" b="1">
                  <a:solidFill>
                    <a:schemeClr val="bg1"/>
                  </a:solidFill>
                  <a:sym typeface="Symbol" pitchFamily="18" charset="2"/>
                </a:rPr>
                <a:t>$45,557</a:t>
              </a:r>
              <a:endParaRPr lang="en-US" sz="1400" b="1">
                <a:solidFill>
                  <a:schemeClr val="bg1"/>
                </a:solidFill>
              </a:endParaRPr>
            </a:p>
          </p:txBody>
        </p:sp>
        <p:sp>
          <p:nvSpPr>
            <p:cNvPr id="37912" name="Rectangle 87"/>
            <p:cNvSpPr>
              <a:spLocks noChangeArrowheads="1"/>
            </p:cNvSpPr>
            <p:nvPr/>
          </p:nvSpPr>
          <p:spPr bwMode="auto">
            <a:xfrm>
              <a:off x="4151314" y="2771775"/>
              <a:ext cx="942975" cy="232848"/>
            </a:xfrm>
            <a:prstGeom prst="rect">
              <a:avLst/>
            </a:prstGeom>
            <a:noFill/>
            <a:ln w="9525">
              <a:noFill/>
              <a:miter lim="800000"/>
              <a:headEnd/>
              <a:tailEnd/>
            </a:ln>
          </p:spPr>
          <p:txBody>
            <a:bodyPr lIns="0" tIns="0" rIns="0" bIns="0">
              <a:spAutoFit/>
            </a:bodyPr>
            <a:lstStyle/>
            <a:p>
              <a:pPr algn="ctr"/>
              <a:r>
                <a:rPr lang="en-US" sz="1400" b="1">
                  <a:solidFill>
                    <a:schemeClr val="bg1"/>
                  </a:solidFill>
                  <a:sym typeface="Symbol" pitchFamily="18" charset="2"/>
                </a:rPr>
                <a:t>$42,467</a:t>
              </a:r>
              <a:endParaRPr lang="en-US" sz="1400" b="1">
                <a:solidFill>
                  <a:schemeClr val="bg1"/>
                </a:solidFill>
              </a:endParaRPr>
            </a:p>
          </p:txBody>
        </p:sp>
        <p:sp>
          <p:nvSpPr>
            <p:cNvPr id="37913" name="Rectangle 88"/>
            <p:cNvSpPr>
              <a:spLocks noChangeArrowheads="1"/>
            </p:cNvSpPr>
            <p:nvPr/>
          </p:nvSpPr>
          <p:spPr bwMode="auto">
            <a:xfrm>
              <a:off x="2805112" y="2979738"/>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$40,230</a:t>
              </a:r>
              <a:endParaRPr lang="en-US" sz="1400" b="1" dirty="0">
                <a:solidFill>
                  <a:schemeClr val="bg1"/>
                </a:solidFill>
              </a:endParaRPr>
            </a:p>
          </p:txBody>
        </p:sp>
        <p:sp>
          <p:nvSpPr>
            <p:cNvPr id="37914" name="Rectangle 91"/>
            <p:cNvSpPr>
              <a:spLocks noChangeArrowheads="1"/>
            </p:cNvSpPr>
            <p:nvPr/>
          </p:nvSpPr>
          <p:spPr bwMode="auto">
            <a:xfrm>
              <a:off x="1522413" y="3087688"/>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bg1"/>
                  </a:solidFill>
                  <a:sym typeface="Symbol" pitchFamily="18" charset="2"/>
                </a:rPr>
                <a:t>$38,726</a:t>
              </a:r>
              <a:endParaRPr lang="en-US" sz="1400" b="1" dirty="0">
                <a:solidFill>
                  <a:schemeClr val="bg1"/>
                </a:solidFill>
              </a:endParaRPr>
            </a:p>
          </p:txBody>
        </p:sp>
        <p:sp>
          <p:nvSpPr>
            <p:cNvPr id="37915" name="Rectangle 92"/>
            <p:cNvSpPr>
              <a:spLocks noChangeArrowheads="1"/>
            </p:cNvSpPr>
            <p:nvPr/>
          </p:nvSpPr>
          <p:spPr bwMode="auto">
            <a:xfrm>
              <a:off x="1370013" y="5280688"/>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tx2"/>
                  </a:solidFill>
                  <a:sym typeface="Symbol" pitchFamily="18" charset="2"/>
                </a:rPr>
                <a:t>$8576</a:t>
              </a:r>
              <a:endParaRPr lang="en-US" sz="1400" b="1" dirty="0">
                <a:solidFill>
                  <a:schemeClr val="tx2"/>
                </a:solidFill>
              </a:endParaRPr>
            </a:p>
          </p:txBody>
        </p:sp>
        <p:sp>
          <p:nvSpPr>
            <p:cNvPr id="37916" name="Rectangle 93"/>
            <p:cNvSpPr>
              <a:spLocks noChangeArrowheads="1"/>
            </p:cNvSpPr>
            <p:nvPr/>
          </p:nvSpPr>
          <p:spPr bwMode="auto">
            <a:xfrm>
              <a:off x="2652712" y="5257800"/>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tx2"/>
                  </a:solidFill>
                  <a:sym typeface="Symbol" pitchFamily="18" charset="2"/>
                </a:rPr>
                <a:t>$8954</a:t>
              </a:r>
              <a:endParaRPr lang="en-US" sz="1400" b="1" dirty="0">
                <a:solidFill>
                  <a:schemeClr val="tx2"/>
                </a:solidFill>
              </a:endParaRPr>
            </a:p>
          </p:txBody>
        </p:sp>
        <p:sp>
          <p:nvSpPr>
            <p:cNvPr id="37917" name="Rectangle 94"/>
            <p:cNvSpPr>
              <a:spLocks noChangeArrowheads="1"/>
            </p:cNvSpPr>
            <p:nvPr/>
          </p:nvSpPr>
          <p:spPr bwMode="auto">
            <a:xfrm>
              <a:off x="3998912" y="5273675"/>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tx2"/>
                  </a:solidFill>
                  <a:sym typeface="Symbol" pitchFamily="18" charset="2"/>
                </a:rPr>
                <a:t>$9555</a:t>
              </a:r>
              <a:endParaRPr lang="en-US" sz="1400" b="1" dirty="0">
                <a:solidFill>
                  <a:schemeClr val="tx2"/>
                </a:solidFill>
              </a:endParaRPr>
            </a:p>
          </p:txBody>
        </p:sp>
        <p:sp>
          <p:nvSpPr>
            <p:cNvPr id="37918" name="Rectangle 95"/>
            <p:cNvSpPr>
              <a:spLocks noChangeArrowheads="1"/>
            </p:cNvSpPr>
            <p:nvPr/>
          </p:nvSpPr>
          <p:spPr bwMode="auto">
            <a:xfrm>
              <a:off x="5303520" y="5273675"/>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tx2"/>
                  </a:solidFill>
                  <a:sym typeface="Symbol" pitchFamily="18" charset="2"/>
                </a:rPr>
                <a:t>$10,424</a:t>
              </a:r>
              <a:endParaRPr lang="en-US" sz="1400" b="1" dirty="0">
                <a:solidFill>
                  <a:schemeClr val="tx2"/>
                </a:solidFill>
              </a:endParaRPr>
            </a:p>
          </p:txBody>
        </p:sp>
        <p:sp>
          <p:nvSpPr>
            <p:cNvPr id="37919" name="Rectangle 96"/>
            <p:cNvSpPr>
              <a:spLocks noChangeArrowheads="1"/>
            </p:cNvSpPr>
            <p:nvPr/>
          </p:nvSpPr>
          <p:spPr bwMode="auto">
            <a:xfrm>
              <a:off x="6686012" y="5273675"/>
              <a:ext cx="942975" cy="232848"/>
            </a:xfrm>
            <a:prstGeom prst="rect">
              <a:avLst/>
            </a:prstGeom>
            <a:noFill/>
            <a:ln w="9525">
              <a:noFill/>
              <a:miter lim="800000"/>
              <a:headEnd/>
              <a:tailEnd/>
            </a:ln>
          </p:spPr>
          <p:txBody>
            <a:bodyPr lIns="0" tIns="0" rIns="0" bIns="0">
              <a:spAutoFit/>
            </a:bodyPr>
            <a:lstStyle/>
            <a:p>
              <a:pPr algn="ctr"/>
              <a:r>
                <a:rPr lang="en-US" sz="1400" b="1" dirty="0">
                  <a:solidFill>
                    <a:schemeClr val="tx2"/>
                  </a:solidFill>
                  <a:sym typeface="Symbol" pitchFamily="18" charset="2"/>
                </a:rPr>
                <a:t>$11,629</a:t>
              </a:r>
              <a:endParaRPr lang="en-US" sz="1400" b="1" dirty="0">
                <a:solidFill>
                  <a:schemeClr val="tx2"/>
                </a:solidFill>
              </a:endParaRPr>
            </a:p>
          </p:txBody>
        </p:sp>
        <p:sp>
          <p:nvSpPr>
            <p:cNvPr id="39" name="TextBox 38"/>
            <p:cNvSpPr txBox="1"/>
            <p:nvPr/>
          </p:nvSpPr>
          <p:spPr>
            <a:xfrm>
              <a:off x="1544983" y="5638800"/>
              <a:ext cx="588617" cy="332640"/>
            </a:xfrm>
            <a:prstGeom prst="rect">
              <a:avLst/>
            </a:prstGeom>
            <a:noFill/>
          </p:spPr>
          <p:txBody>
            <a:bodyPr wrap="square" rtlCol="0">
              <a:spAutoFit/>
            </a:bodyPr>
            <a:lstStyle/>
            <a:p>
              <a:r>
                <a:rPr lang="en-US" sz="1400" b="1" dirty="0" smtClean="0">
                  <a:solidFill>
                    <a:schemeClr val="bg1"/>
                  </a:solidFill>
                </a:rPr>
                <a:t>6%</a:t>
              </a:r>
              <a:endParaRPr lang="en-US" sz="1400" b="1" dirty="0">
                <a:solidFill>
                  <a:schemeClr val="bg1"/>
                </a:solidFill>
              </a:endParaRPr>
            </a:p>
          </p:txBody>
        </p:sp>
        <p:sp>
          <p:nvSpPr>
            <p:cNvPr id="40" name="TextBox 39"/>
            <p:cNvSpPr txBox="1"/>
            <p:nvPr/>
          </p:nvSpPr>
          <p:spPr>
            <a:xfrm>
              <a:off x="2951922" y="5617155"/>
              <a:ext cx="703470" cy="332640"/>
            </a:xfrm>
            <a:prstGeom prst="rect">
              <a:avLst/>
            </a:prstGeom>
            <a:noFill/>
          </p:spPr>
          <p:txBody>
            <a:bodyPr wrap="square" rtlCol="0">
              <a:spAutoFit/>
            </a:bodyPr>
            <a:lstStyle/>
            <a:p>
              <a:r>
                <a:rPr lang="en-US" sz="1400" b="1" dirty="0" smtClean="0">
                  <a:solidFill>
                    <a:schemeClr val="bg1"/>
                  </a:solidFill>
                </a:rPr>
                <a:t>7%</a:t>
              </a:r>
              <a:endParaRPr lang="en-US" sz="1400" b="1" dirty="0">
                <a:solidFill>
                  <a:schemeClr val="bg1"/>
                </a:solidFill>
              </a:endParaRPr>
            </a:p>
          </p:txBody>
        </p:sp>
        <p:sp>
          <p:nvSpPr>
            <p:cNvPr id="41" name="TextBox 40"/>
            <p:cNvSpPr txBox="1"/>
            <p:nvPr/>
          </p:nvSpPr>
          <p:spPr>
            <a:xfrm>
              <a:off x="4157870" y="5617154"/>
              <a:ext cx="904461" cy="332640"/>
            </a:xfrm>
            <a:prstGeom prst="rect">
              <a:avLst/>
            </a:prstGeom>
            <a:noFill/>
          </p:spPr>
          <p:txBody>
            <a:bodyPr wrap="square" rtlCol="0">
              <a:spAutoFit/>
            </a:bodyPr>
            <a:lstStyle/>
            <a:p>
              <a:r>
                <a:rPr lang="en-US" sz="1400" b="1" dirty="0" smtClean="0">
                  <a:solidFill>
                    <a:schemeClr val="bg1"/>
                  </a:solidFill>
                </a:rPr>
                <a:t>8%</a:t>
              </a:r>
              <a:endParaRPr lang="en-US" sz="1400" b="1" dirty="0">
                <a:solidFill>
                  <a:schemeClr val="bg1"/>
                </a:solidFill>
              </a:endParaRPr>
            </a:p>
          </p:txBody>
        </p:sp>
        <p:sp>
          <p:nvSpPr>
            <p:cNvPr id="43" name="TextBox 42"/>
            <p:cNvSpPr txBox="1"/>
            <p:nvPr/>
          </p:nvSpPr>
          <p:spPr>
            <a:xfrm>
              <a:off x="5564809" y="5617156"/>
              <a:ext cx="668282" cy="329422"/>
            </a:xfrm>
            <a:prstGeom prst="rect">
              <a:avLst/>
            </a:prstGeom>
            <a:noFill/>
          </p:spPr>
          <p:txBody>
            <a:bodyPr wrap="square" rtlCol="0">
              <a:spAutoFit/>
            </a:bodyPr>
            <a:lstStyle/>
            <a:p>
              <a:r>
                <a:rPr lang="en-US" sz="1400" b="1" dirty="0" smtClean="0">
                  <a:solidFill>
                    <a:schemeClr val="bg1"/>
                  </a:solidFill>
                </a:rPr>
                <a:t>9%</a:t>
              </a:r>
              <a:endParaRPr lang="en-US" sz="1400" b="1" dirty="0">
                <a:solidFill>
                  <a:schemeClr val="bg1"/>
                </a:solidFill>
              </a:endParaRPr>
            </a:p>
          </p:txBody>
        </p:sp>
        <p:sp>
          <p:nvSpPr>
            <p:cNvPr id="44" name="TextBox 43"/>
            <p:cNvSpPr txBox="1"/>
            <p:nvPr/>
          </p:nvSpPr>
          <p:spPr>
            <a:xfrm>
              <a:off x="6934200" y="5638800"/>
              <a:ext cx="762001" cy="332640"/>
            </a:xfrm>
            <a:prstGeom prst="rect">
              <a:avLst/>
            </a:prstGeom>
            <a:noFill/>
          </p:spPr>
          <p:txBody>
            <a:bodyPr wrap="square" rtlCol="0">
              <a:spAutoFit/>
            </a:bodyPr>
            <a:lstStyle/>
            <a:p>
              <a:r>
                <a:rPr lang="en-US" sz="1400" b="1" dirty="0" smtClean="0">
                  <a:solidFill>
                    <a:schemeClr val="bg1"/>
                  </a:solidFill>
                </a:rPr>
                <a:t>10%</a:t>
              </a:r>
              <a:endParaRPr lang="en-US" sz="1400" b="1" dirty="0">
                <a:solidFill>
                  <a:schemeClr val="bg1"/>
                </a:solidFill>
              </a:endParaRPr>
            </a:p>
          </p:txBody>
        </p:sp>
      </p:grpSp>
      <p:sp>
        <p:nvSpPr>
          <p:cNvPr id="45" name="Text Box 10"/>
          <p:cNvSpPr txBox="1">
            <a:spLocks noChangeArrowheads="1"/>
          </p:cNvSpPr>
          <p:nvPr>
            <p:custDataLst>
              <p:tags r:id="rId3"/>
            </p:custDataLst>
          </p:nvPr>
        </p:nvSpPr>
        <p:spPr bwMode="auto">
          <a:xfrm>
            <a:off x="475488" y="6016753"/>
            <a:ext cx="6734175" cy="231647"/>
          </a:xfrm>
          <a:prstGeom prst="rect">
            <a:avLst/>
          </a:prstGeom>
          <a:noFill/>
          <a:ln w="9525">
            <a:noFill/>
            <a:miter lim="800000"/>
            <a:headEnd/>
            <a:tailEnd/>
          </a:ln>
        </p:spPr>
        <p:txBody>
          <a:bodyPr/>
          <a:lstStyle/>
          <a:p>
            <a:pPr marR="0" lvl="0" defTabSz="914400" eaLnBrk="1" fontAlgn="auto" latinLnBrk="0" hangingPunct="1">
              <a:lnSpc>
                <a:spcPct val="100000"/>
              </a:lnSpc>
              <a:spcBef>
                <a:spcPct val="20000"/>
              </a:spcBef>
              <a:spcAft>
                <a:spcPts val="0"/>
              </a:spcAft>
              <a:buClr>
                <a:srgbClr val="FFCC00"/>
              </a:buClr>
              <a:buSzPct val="100000"/>
              <a:buFont typeface="Arial" pitchFamily="34" charset="0"/>
              <a:buChar char="•"/>
              <a:tabLst>
                <a:tab pos="115888" algn="l"/>
                <a:tab pos="231775" algn="l"/>
              </a:tabLst>
              <a:defRPr/>
            </a:pPr>
            <a:r>
              <a:rPr kumimoji="0" lang="en-US" sz="1400" b="0" i="0" u="none" strike="noStrike" kern="0" cap="none" spc="0" normalizeH="0" baseline="0" noProof="0" dirty="0" smtClean="0">
                <a:ln>
                  <a:noFill/>
                </a:ln>
                <a:solidFill>
                  <a:schemeClr val="bg1"/>
                </a:solidFill>
                <a:effectLst/>
                <a:uLnTx/>
                <a:uFillTx/>
                <a:latin typeface="+mj-lt"/>
                <a:cs typeface="Times New Roman" pitchFamily="18" charset="0"/>
              </a:rPr>
              <a:t>  HMO=health maintenance</a:t>
            </a:r>
            <a:r>
              <a:rPr kumimoji="0" lang="en-US" sz="1400" b="0" i="0" u="none" strike="noStrike" kern="0" cap="none" spc="0" normalizeH="0" noProof="0" dirty="0" smtClean="0">
                <a:ln>
                  <a:noFill/>
                </a:ln>
                <a:solidFill>
                  <a:schemeClr val="bg1"/>
                </a:solidFill>
                <a:effectLst/>
                <a:uLnTx/>
                <a:uFillTx/>
                <a:latin typeface="+mj-lt"/>
                <a:cs typeface="Times New Roman" pitchFamily="18" charset="0"/>
              </a:rPr>
              <a:t> </a:t>
            </a:r>
            <a:r>
              <a:rPr kumimoji="0" lang="en-US" sz="1400" b="0" i="0" u="none" strike="noStrike" kern="0" cap="none" spc="0" normalizeH="0" noProof="0" dirty="0" err="1" smtClean="0">
                <a:ln>
                  <a:noFill/>
                </a:ln>
                <a:solidFill>
                  <a:schemeClr val="bg1"/>
                </a:solidFill>
                <a:effectLst/>
                <a:uLnTx/>
                <a:uFillTx/>
                <a:latin typeface="+mj-lt"/>
                <a:cs typeface="Times New Roman" pitchFamily="18" charset="0"/>
              </a:rPr>
              <a:t>organisation</a:t>
            </a:r>
            <a:endParaRPr kumimoji="0" lang="en-US" sz="1400" b="0" i="0" u="none" strike="noStrike" kern="0" cap="none" spc="0" normalizeH="0" baseline="0" noProof="0" dirty="0">
              <a:ln>
                <a:noFill/>
              </a:ln>
              <a:solidFill>
                <a:schemeClr val="bg1"/>
              </a:solidFill>
              <a:effectLst/>
              <a:uLnTx/>
              <a:uFillTx/>
              <a:latin typeface="+mj-lt"/>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92" name="Rectangle 80"/>
          <p:cNvSpPr>
            <a:spLocks noGrp="1" noChangeArrowheads="1"/>
          </p:cNvSpPr>
          <p:nvPr>
            <p:ph type="title" idx="4294967295"/>
          </p:nvPr>
        </p:nvSpPr>
        <p:spPr>
          <a:xfrm>
            <a:off x="457200" y="155448"/>
            <a:ext cx="7296150" cy="1143000"/>
          </a:xfrm>
        </p:spPr>
        <p:txBody>
          <a:bodyPr/>
          <a:lstStyle/>
          <a:p>
            <a:r>
              <a:rPr lang="en-US" sz="3000" dirty="0" smtClean="0">
                <a:ea typeface="Verdana" pitchFamily="34" charset="0"/>
                <a:cs typeface="Verdana" pitchFamily="34" charset="0"/>
              </a:rPr>
              <a:t>Economic Consequences of Diabetes in the United States</a:t>
            </a:r>
          </a:p>
        </p:txBody>
      </p:sp>
      <p:sp>
        <p:nvSpPr>
          <p:cNvPr id="38917" name="Text Box 3"/>
          <p:cNvSpPr txBox="1">
            <a:spLocks noChangeArrowheads="1"/>
          </p:cNvSpPr>
          <p:nvPr>
            <p:custDataLst>
              <p:tags r:id="rId2"/>
            </p:custDataLst>
          </p:nvPr>
        </p:nvSpPr>
        <p:spPr bwMode="auto">
          <a:xfrm>
            <a:off x="4498848" y="6327648"/>
            <a:ext cx="4645152" cy="457199"/>
          </a:xfrm>
          <a:prstGeom prst="rect">
            <a:avLst/>
          </a:prstGeom>
          <a:noFill/>
          <a:ln w="9525">
            <a:noFill/>
            <a:miter lim="800000"/>
            <a:headEnd/>
            <a:tailEnd/>
          </a:ln>
        </p:spPr>
        <p:txBody>
          <a:bodyPr wrap="none"/>
          <a:lstStyle/>
          <a:p>
            <a:pPr algn="r">
              <a:buClr>
                <a:srgbClr val="3F3F3F"/>
              </a:buClr>
              <a:buSzPct val="100000"/>
            </a:pPr>
            <a:r>
              <a:rPr lang="en-US" sz="1400" dirty="0">
                <a:solidFill>
                  <a:schemeClr val="bg1"/>
                </a:solidFill>
                <a:latin typeface="Arial Narrow" pitchFamily="34" charset="0"/>
                <a:cs typeface="Times New Roman" pitchFamily="18" charset="0"/>
              </a:rPr>
              <a:t>ADA. </a:t>
            </a:r>
            <a:r>
              <a:rPr lang="en-US" sz="1400" i="1" dirty="0">
                <a:solidFill>
                  <a:schemeClr val="bg1"/>
                </a:solidFill>
                <a:latin typeface="Arial Narrow" pitchFamily="34" charset="0"/>
                <a:cs typeface="Times New Roman" pitchFamily="18" charset="0"/>
              </a:rPr>
              <a:t>Diabetes </a:t>
            </a:r>
            <a:r>
              <a:rPr lang="en-US" sz="1400" i="1" dirty="0" smtClean="0">
                <a:solidFill>
                  <a:schemeClr val="bg1"/>
                </a:solidFill>
                <a:latin typeface="Arial Narrow" pitchFamily="34" charset="0"/>
                <a:cs typeface="Times New Roman" pitchFamily="18" charset="0"/>
              </a:rPr>
              <a:t>Care </a:t>
            </a:r>
            <a:r>
              <a:rPr lang="en-US" sz="1400" dirty="0" smtClean="0">
                <a:solidFill>
                  <a:schemeClr val="bg1"/>
                </a:solidFill>
                <a:latin typeface="Arial Narrow" pitchFamily="34" charset="0"/>
                <a:cs typeface="Times New Roman" pitchFamily="18" charset="0"/>
              </a:rPr>
              <a:t>2008;31(3</a:t>
            </a:r>
            <a:r>
              <a:rPr lang="en-US" sz="1400" dirty="0">
                <a:solidFill>
                  <a:schemeClr val="bg1"/>
                </a:solidFill>
                <a:latin typeface="Arial Narrow" pitchFamily="34" charset="0"/>
                <a:cs typeface="Times New Roman" pitchFamily="18" charset="0"/>
              </a:rPr>
              <a:t>):596-615</a:t>
            </a:r>
            <a:r>
              <a:rPr lang="en-US" sz="1400" dirty="0" smtClean="0">
                <a:solidFill>
                  <a:schemeClr val="bg1"/>
                </a:solidFill>
                <a:latin typeface="Arial Narrow" pitchFamily="34" charset="0"/>
                <a:cs typeface="Times New Roman" pitchFamily="18" charset="0"/>
              </a:rPr>
              <a:t>.</a:t>
            </a:r>
            <a:r>
              <a:rPr lang="en-US" sz="1400" dirty="0" smtClean="0">
                <a:solidFill>
                  <a:schemeClr val="bg1"/>
                </a:solidFill>
                <a:latin typeface="Arial Narrow" pitchFamily="34" charset="0"/>
              </a:rPr>
              <a:t> </a:t>
            </a:r>
            <a:endParaRPr lang="en-US" sz="1400" dirty="0">
              <a:solidFill>
                <a:schemeClr val="bg1"/>
              </a:solidFill>
              <a:latin typeface="Arial Narrow" pitchFamily="34" charset="0"/>
            </a:endParaRPr>
          </a:p>
        </p:txBody>
      </p:sp>
      <p:sp>
        <p:nvSpPr>
          <p:cNvPr id="38918" name="Rectangle 237"/>
          <p:cNvSpPr>
            <a:spLocks noChangeArrowheads="1"/>
          </p:cNvSpPr>
          <p:nvPr/>
        </p:nvSpPr>
        <p:spPr bwMode="auto">
          <a:xfrm>
            <a:off x="5289550" y="2849563"/>
            <a:ext cx="1724831" cy="461665"/>
          </a:xfrm>
          <a:prstGeom prst="rect">
            <a:avLst/>
          </a:prstGeom>
          <a:noFill/>
          <a:ln w="9525">
            <a:noFill/>
            <a:miter lim="800000"/>
            <a:headEnd/>
            <a:tailEnd/>
          </a:ln>
        </p:spPr>
        <p:txBody>
          <a:bodyPr wrap="none" lIns="0" tIns="0" rIns="0" bIns="0">
            <a:spAutoFit/>
          </a:bodyPr>
          <a:lstStyle/>
          <a:p>
            <a:r>
              <a:rPr lang="en-US" sz="1400" dirty="0">
                <a:solidFill>
                  <a:schemeClr val="bg1"/>
                </a:solidFill>
              </a:rPr>
              <a:t>Care to directly treat</a:t>
            </a:r>
            <a:br>
              <a:rPr lang="en-US" sz="1400" dirty="0">
                <a:solidFill>
                  <a:schemeClr val="bg1"/>
                </a:solidFill>
              </a:rPr>
            </a:br>
            <a:r>
              <a:rPr lang="en-US" sz="1400" dirty="0">
                <a:solidFill>
                  <a:schemeClr val="bg1"/>
                </a:solidFill>
              </a:rPr>
              <a:t>diabetes </a:t>
            </a:r>
            <a:r>
              <a:rPr lang="en-US" sz="1600" dirty="0">
                <a:solidFill>
                  <a:schemeClr val="bg1"/>
                </a:solidFill>
              </a:rPr>
              <a:t>($</a:t>
            </a:r>
            <a:r>
              <a:rPr lang="en-US" sz="1400" dirty="0">
                <a:solidFill>
                  <a:schemeClr val="bg1"/>
                </a:solidFill>
              </a:rPr>
              <a:t>27 billion) </a:t>
            </a:r>
          </a:p>
        </p:txBody>
      </p:sp>
      <p:sp>
        <p:nvSpPr>
          <p:cNvPr id="38919" name="Rectangle 239"/>
          <p:cNvSpPr>
            <a:spLocks noChangeArrowheads="1"/>
          </p:cNvSpPr>
          <p:nvPr/>
        </p:nvSpPr>
        <p:spPr bwMode="auto">
          <a:xfrm>
            <a:off x="7699375" y="3335338"/>
            <a:ext cx="1224694" cy="646331"/>
          </a:xfrm>
          <a:prstGeom prst="rect">
            <a:avLst/>
          </a:prstGeom>
          <a:noFill/>
          <a:ln w="9525">
            <a:noFill/>
            <a:miter lim="800000"/>
            <a:headEnd/>
            <a:tailEnd/>
          </a:ln>
        </p:spPr>
        <p:txBody>
          <a:bodyPr wrap="none" lIns="0" tIns="0" rIns="0" bIns="0">
            <a:spAutoFit/>
          </a:bodyPr>
          <a:lstStyle/>
          <a:p>
            <a:r>
              <a:rPr lang="en-US" sz="1400" dirty="0">
                <a:solidFill>
                  <a:schemeClr val="bg1"/>
                </a:solidFill>
              </a:rPr>
              <a:t>Excess general</a:t>
            </a:r>
          </a:p>
          <a:p>
            <a:r>
              <a:rPr lang="en-US" sz="1400" dirty="0">
                <a:solidFill>
                  <a:schemeClr val="bg1"/>
                </a:solidFill>
              </a:rPr>
              <a:t>medical costs</a:t>
            </a:r>
            <a:br>
              <a:rPr lang="en-US" sz="1400" dirty="0">
                <a:solidFill>
                  <a:schemeClr val="bg1"/>
                </a:solidFill>
              </a:rPr>
            </a:br>
            <a:r>
              <a:rPr lang="en-US" sz="1400" dirty="0">
                <a:solidFill>
                  <a:schemeClr val="bg1"/>
                </a:solidFill>
              </a:rPr>
              <a:t>($31 billion)</a:t>
            </a:r>
          </a:p>
        </p:txBody>
      </p:sp>
      <p:sp>
        <p:nvSpPr>
          <p:cNvPr id="38920" name="Rectangle 242"/>
          <p:cNvSpPr>
            <a:spLocks noChangeArrowheads="1"/>
          </p:cNvSpPr>
          <p:nvPr/>
        </p:nvSpPr>
        <p:spPr bwMode="auto">
          <a:xfrm>
            <a:off x="3470275" y="5961063"/>
            <a:ext cx="2726708" cy="215444"/>
          </a:xfrm>
          <a:prstGeom prst="rect">
            <a:avLst/>
          </a:prstGeom>
          <a:noFill/>
          <a:ln w="9525">
            <a:noFill/>
            <a:miter lim="800000"/>
            <a:headEnd/>
            <a:tailEnd/>
          </a:ln>
        </p:spPr>
        <p:txBody>
          <a:bodyPr wrap="none" lIns="0" tIns="0" rIns="0" bIns="0">
            <a:spAutoFit/>
          </a:bodyPr>
          <a:lstStyle/>
          <a:p>
            <a:r>
              <a:rPr lang="en-US" sz="1400" dirty="0">
                <a:solidFill>
                  <a:schemeClr val="bg1"/>
                </a:solidFill>
              </a:rPr>
              <a:t>Chronic complications ($58 billion)</a:t>
            </a:r>
          </a:p>
        </p:txBody>
      </p:sp>
      <p:sp>
        <p:nvSpPr>
          <p:cNvPr id="38921" name="Rectangle 243"/>
          <p:cNvSpPr>
            <a:spLocks noChangeArrowheads="1"/>
          </p:cNvSpPr>
          <p:nvPr/>
        </p:nvSpPr>
        <p:spPr bwMode="auto">
          <a:xfrm>
            <a:off x="1012825" y="5403850"/>
            <a:ext cx="1035540" cy="430887"/>
          </a:xfrm>
          <a:prstGeom prst="rect">
            <a:avLst/>
          </a:prstGeom>
          <a:noFill/>
          <a:ln w="9525">
            <a:noFill/>
            <a:miter lim="800000"/>
            <a:headEnd/>
            <a:tailEnd/>
          </a:ln>
        </p:spPr>
        <p:txBody>
          <a:bodyPr wrap="none" lIns="0" tIns="0" rIns="0" bIns="0">
            <a:spAutoFit/>
          </a:bodyPr>
          <a:lstStyle/>
          <a:p>
            <a:r>
              <a:rPr lang="en-US" sz="1400" dirty="0">
                <a:solidFill>
                  <a:schemeClr val="bg1"/>
                </a:solidFill>
              </a:rPr>
              <a:t>Absenteeism</a:t>
            </a:r>
            <a:br>
              <a:rPr lang="en-US" sz="1400" dirty="0">
                <a:solidFill>
                  <a:schemeClr val="bg1"/>
                </a:solidFill>
              </a:rPr>
            </a:br>
            <a:r>
              <a:rPr lang="en-US" sz="1400" dirty="0">
                <a:solidFill>
                  <a:schemeClr val="bg1"/>
                </a:solidFill>
              </a:rPr>
              <a:t>($2.6 billion)</a:t>
            </a:r>
          </a:p>
        </p:txBody>
      </p:sp>
      <p:sp>
        <p:nvSpPr>
          <p:cNvPr id="38922" name="Rectangle 245"/>
          <p:cNvSpPr>
            <a:spLocks noChangeArrowheads="1"/>
          </p:cNvSpPr>
          <p:nvPr/>
        </p:nvSpPr>
        <p:spPr bwMode="auto">
          <a:xfrm>
            <a:off x="584200" y="3979863"/>
            <a:ext cx="1074012" cy="646331"/>
          </a:xfrm>
          <a:prstGeom prst="rect">
            <a:avLst/>
          </a:prstGeom>
          <a:noFill/>
          <a:ln w="9525">
            <a:noFill/>
            <a:miter lim="800000"/>
            <a:headEnd/>
            <a:tailEnd/>
          </a:ln>
        </p:spPr>
        <p:txBody>
          <a:bodyPr wrap="none" lIns="0" tIns="0" rIns="0" bIns="0">
            <a:spAutoFit/>
          </a:bodyPr>
          <a:lstStyle/>
          <a:p>
            <a:r>
              <a:rPr lang="en-US" sz="1400" dirty="0">
                <a:solidFill>
                  <a:schemeClr val="bg1"/>
                </a:solidFill>
              </a:rPr>
              <a:t>Premature</a:t>
            </a:r>
            <a:r>
              <a:rPr lang="en-US" sz="1400" dirty="0">
                <a:solidFill>
                  <a:schemeClr val="tx1"/>
                </a:solidFill>
              </a:rPr>
              <a:t/>
            </a:r>
            <a:br>
              <a:rPr lang="en-US" sz="1400" dirty="0">
                <a:solidFill>
                  <a:schemeClr val="tx1"/>
                </a:solidFill>
              </a:rPr>
            </a:br>
            <a:r>
              <a:rPr lang="en-US" sz="1400" dirty="0">
                <a:solidFill>
                  <a:schemeClr val="bg1"/>
                </a:solidFill>
              </a:rPr>
              <a:t>mortality </a:t>
            </a:r>
            <a:br>
              <a:rPr lang="en-US" sz="1400" dirty="0">
                <a:solidFill>
                  <a:schemeClr val="bg1"/>
                </a:solidFill>
              </a:rPr>
            </a:br>
            <a:r>
              <a:rPr lang="en-US" sz="1400" dirty="0">
                <a:solidFill>
                  <a:schemeClr val="bg1"/>
                </a:solidFill>
              </a:rPr>
              <a:t>($26.9 billion)</a:t>
            </a:r>
          </a:p>
        </p:txBody>
      </p:sp>
      <p:sp>
        <p:nvSpPr>
          <p:cNvPr id="38923" name="Rectangle 248"/>
          <p:cNvSpPr>
            <a:spLocks noChangeArrowheads="1"/>
          </p:cNvSpPr>
          <p:nvPr/>
        </p:nvSpPr>
        <p:spPr bwMode="auto">
          <a:xfrm>
            <a:off x="841375" y="2838450"/>
            <a:ext cx="2148024" cy="646331"/>
          </a:xfrm>
          <a:prstGeom prst="rect">
            <a:avLst/>
          </a:prstGeom>
          <a:noFill/>
          <a:ln w="9525">
            <a:noFill/>
            <a:miter lim="800000"/>
            <a:headEnd/>
            <a:tailEnd/>
          </a:ln>
        </p:spPr>
        <p:txBody>
          <a:bodyPr wrap="none" lIns="0" tIns="0" rIns="0" bIns="0">
            <a:spAutoFit/>
          </a:bodyPr>
          <a:lstStyle/>
          <a:p>
            <a:r>
              <a:rPr lang="en-US" sz="1400" dirty="0">
                <a:solidFill>
                  <a:schemeClr val="bg1"/>
                </a:solidFill>
              </a:rPr>
              <a:t>Reduced productivity </a:t>
            </a:r>
            <a:br>
              <a:rPr lang="en-US" sz="1400" dirty="0">
                <a:solidFill>
                  <a:schemeClr val="bg1"/>
                </a:solidFill>
              </a:rPr>
            </a:br>
            <a:r>
              <a:rPr lang="en-US" sz="1400" dirty="0">
                <a:solidFill>
                  <a:schemeClr val="bg1"/>
                </a:solidFill>
              </a:rPr>
              <a:t>while at work/while </a:t>
            </a:r>
            <a:br>
              <a:rPr lang="en-US" sz="1400" dirty="0">
                <a:solidFill>
                  <a:schemeClr val="bg1"/>
                </a:solidFill>
              </a:rPr>
            </a:br>
            <a:r>
              <a:rPr lang="en-US" sz="1400" dirty="0">
                <a:solidFill>
                  <a:schemeClr val="bg1"/>
                </a:solidFill>
              </a:rPr>
              <a:t>unemployed ($20.8 billion) </a:t>
            </a:r>
          </a:p>
        </p:txBody>
      </p:sp>
      <p:sp>
        <p:nvSpPr>
          <p:cNvPr id="38924" name="Rectangle 251"/>
          <p:cNvSpPr>
            <a:spLocks noChangeArrowheads="1"/>
          </p:cNvSpPr>
          <p:nvPr/>
        </p:nvSpPr>
        <p:spPr bwMode="auto">
          <a:xfrm>
            <a:off x="3566288" y="2630269"/>
            <a:ext cx="1234312" cy="646331"/>
          </a:xfrm>
          <a:prstGeom prst="rect">
            <a:avLst/>
          </a:prstGeom>
          <a:noFill/>
          <a:ln w="9525">
            <a:noFill/>
            <a:miter lim="800000"/>
            <a:headEnd/>
            <a:tailEnd/>
          </a:ln>
        </p:spPr>
        <p:txBody>
          <a:bodyPr wrap="none" lIns="0" tIns="0" rIns="0" bIns="0">
            <a:spAutoFit/>
          </a:bodyPr>
          <a:lstStyle/>
          <a:p>
            <a:r>
              <a:rPr lang="en-US" sz="1400" dirty="0">
                <a:solidFill>
                  <a:schemeClr val="bg1"/>
                </a:solidFill>
              </a:rPr>
              <a:t>Unemployment</a:t>
            </a:r>
            <a:br>
              <a:rPr lang="en-US" sz="1400" dirty="0">
                <a:solidFill>
                  <a:schemeClr val="bg1"/>
                </a:solidFill>
              </a:rPr>
            </a:br>
            <a:r>
              <a:rPr lang="en-US" sz="1400" dirty="0">
                <a:solidFill>
                  <a:schemeClr val="bg1"/>
                </a:solidFill>
              </a:rPr>
              <a:t>due to disability</a:t>
            </a:r>
            <a:br>
              <a:rPr lang="en-US" sz="1400" dirty="0">
                <a:solidFill>
                  <a:schemeClr val="bg1"/>
                </a:solidFill>
              </a:rPr>
            </a:br>
            <a:r>
              <a:rPr lang="en-US" sz="1400" dirty="0">
                <a:solidFill>
                  <a:schemeClr val="bg1"/>
                </a:solidFill>
              </a:rPr>
              <a:t>($7.9 billion) </a:t>
            </a:r>
          </a:p>
        </p:txBody>
      </p:sp>
      <p:grpSp>
        <p:nvGrpSpPr>
          <p:cNvPr id="2" name="Group 78"/>
          <p:cNvGrpSpPr>
            <a:grpSpLocks/>
          </p:cNvGrpSpPr>
          <p:nvPr/>
        </p:nvGrpSpPr>
        <p:grpSpPr bwMode="auto">
          <a:xfrm>
            <a:off x="1700213" y="3332163"/>
            <a:ext cx="6053137" cy="2486025"/>
            <a:chOff x="1162" y="2218"/>
            <a:chExt cx="3813" cy="1566"/>
          </a:xfrm>
        </p:grpSpPr>
        <p:grpSp>
          <p:nvGrpSpPr>
            <p:cNvPr id="3" name="Group 37"/>
            <p:cNvGrpSpPr>
              <a:grpSpLocks/>
            </p:cNvGrpSpPr>
            <p:nvPr/>
          </p:nvGrpSpPr>
          <p:grpSpPr bwMode="auto">
            <a:xfrm>
              <a:off x="2549" y="2242"/>
              <a:ext cx="493" cy="953"/>
              <a:chOff x="2453" y="2146"/>
              <a:chExt cx="493" cy="953"/>
            </a:xfrm>
          </p:grpSpPr>
          <p:sp>
            <p:nvSpPr>
              <p:cNvPr id="38987" name="Freeform 35"/>
              <p:cNvSpPr>
                <a:spLocks/>
              </p:cNvSpPr>
              <p:nvPr/>
            </p:nvSpPr>
            <p:spPr bwMode="auto">
              <a:xfrm>
                <a:off x="2453" y="2146"/>
                <a:ext cx="493" cy="953"/>
              </a:xfrm>
              <a:custGeom>
                <a:avLst/>
                <a:gdLst>
                  <a:gd name="T0" fmla="*/ 493 w 493"/>
                  <a:gd name="T1" fmla="*/ 451 h 953"/>
                  <a:gd name="T2" fmla="*/ 0 w 493"/>
                  <a:gd name="T3" fmla="*/ 0 h 953"/>
                  <a:gd name="T4" fmla="*/ 0 w 493"/>
                  <a:gd name="T5" fmla="*/ 502 h 953"/>
                  <a:gd name="T6" fmla="*/ 493 w 493"/>
                  <a:gd name="T7" fmla="*/ 953 h 953"/>
                  <a:gd name="T8" fmla="*/ 493 w 493"/>
                  <a:gd name="T9" fmla="*/ 451 h 953"/>
                  <a:gd name="T10" fmla="*/ 0 60000 65536"/>
                  <a:gd name="T11" fmla="*/ 0 60000 65536"/>
                  <a:gd name="T12" fmla="*/ 0 60000 65536"/>
                  <a:gd name="T13" fmla="*/ 0 60000 65536"/>
                  <a:gd name="T14" fmla="*/ 0 60000 65536"/>
                  <a:gd name="T15" fmla="*/ 0 w 493"/>
                  <a:gd name="T16" fmla="*/ 0 h 953"/>
                  <a:gd name="T17" fmla="*/ 493 w 493"/>
                  <a:gd name="T18" fmla="*/ 953 h 953"/>
                </a:gdLst>
                <a:ahLst/>
                <a:cxnLst>
                  <a:cxn ang="T10">
                    <a:pos x="T0" y="T1"/>
                  </a:cxn>
                  <a:cxn ang="T11">
                    <a:pos x="T2" y="T3"/>
                  </a:cxn>
                  <a:cxn ang="T12">
                    <a:pos x="T4" y="T5"/>
                  </a:cxn>
                  <a:cxn ang="T13">
                    <a:pos x="T6" y="T7"/>
                  </a:cxn>
                  <a:cxn ang="T14">
                    <a:pos x="T8" y="T9"/>
                  </a:cxn>
                </a:cxnLst>
                <a:rect l="T15" t="T16" r="T17" b="T18"/>
                <a:pathLst>
                  <a:path w="493" h="953">
                    <a:moveTo>
                      <a:pt x="493" y="451"/>
                    </a:moveTo>
                    <a:lnTo>
                      <a:pt x="0" y="0"/>
                    </a:lnTo>
                    <a:lnTo>
                      <a:pt x="0" y="502"/>
                    </a:lnTo>
                    <a:lnTo>
                      <a:pt x="493" y="953"/>
                    </a:lnTo>
                    <a:lnTo>
                      <a:pt x="493" y="451"/>
                    </a:lnTo>
                    <a:close/>
                  </a:path>
                </a:pathLst>
              </a:custGeom>
              <a:solidFill>
                <a:schemeClr val="hlink"/>
              </a:solidFill>
              <a:ln w="9525">
                <a:solidFill>
                  <a:schemeClr val="tx1"/>
                </a:solidFill>
                <a:round/>
                <a:headEnd/>
                <a:tailEnd/>
              </a:ln>
            </p:spPr>
            <p:txBody>
              <a:bodyPr/>
              <a:lstStyle/>
              <a:p>
                <a:endParaRPr lang="en-US"/>
              </a:p>
            </p:txBody>
          </p:sp>
          <p:sp>
            <p:nvSpPr>
              <p:cNvPr id="38988" name="Freeform 36"/>
              <p:cNvSpPr>
                <a:spLocks/>
              </p:cNvSpPr>
              <p:nvPr/>
            </p:nvSpPr>
            <p:spPr bwMode="auto">
              <a:xfrm>
                <a:off x="2453" y="2146"/>
                <a:ext cx="493" cy="953"/>
              </a:xfrm>
              <a:custGeom>
                <a:avLst/>
                <a:gdLst>
                  <a:gd name="T0" fmla="*/ 493 w 493"/>
                  <a:gd name="T1" fmla="*/ 451 h 953"/>
                  <a:gd name="T2" fmla="*/ 0 w 493"/>
                  <a:gd name="T3" fmla="*/ 0 h 953"/>
                  <a:gd name="T4" fmla="*/ 0 w 493"/>
                  <a:gd name="T5" fmla="*/ 502 h 953"/>
                  <a:gd name="T6" fmla="*/ 493 w 493"/>
                  <a:gd name="T7" fmla="*/ 953 h 953"/>
                  <a:gd name="T8" fmla="*/ 493 w 493"/>
                  <a:gd name="T9" fmla="*/ 451 h 953"/>
                  <a:gd name="T10" fmla="*/ 0 60000 65536"/>
                  <a:gd name="T11" fmla="*/ 0 60000 65536"/>
                  <a:gd name="T12" fmla="*/ 0 60000 65536"/>
                  <a:gd name="T13" fmla="*/ 0 60000 65536"/>
                  <a:gd name="T14" fmla="*/ 0 60000 65536"/>
                  <a:gd name="T15" fmla="*/ 0 w 493"/>
                  <a:gd name="T16" fmla="*/ 0 h 953"/>
                  <a:gd name="T17" fmla="*/ 493 w 493"/>
                  <a:gd name="T18" fmla="*/ 953 h 953"/>
                </a:gdLst>
                <a:ahLst/>
                <a:cxnLst>
                  <a:cxn ang="T10">
                    <a:pos x="T0" y="T1"/>
                  </a:cxn>
                  <a:cxn ang="T11">
                    <a:pos x="T2" y="T3"/>
                  </a:cxn>
                  <a:cxn ang="T12">
                    <a:pos x="T4" y="T5"/>
                  </a:cxn>
                  <a:cxn ang="T13">
                    <a:pos x="T6" y="T7"/>
                  </a:cxn>
                  <a:cxn ang="T14">
                    <a:pos x="T8" y="T9"/>
                  </a:cxn>
                </a:cxnLst>
                <a:rect l="T15" t="T16" r="T17" b="T18"/>
                <a:pathLst>
                  <a:path w="493" h="953">
                    <a:moveTo>
                      <a:pt x="493" y="451"/>
                    </a:moveTo>
                    <a:lnTo>
                      <a:pt x="0" y="0"/>
                    </a:lnTo>
                    <a:lnTo>
                      <a:pt x="0" y="502"/>
                    </a:lnTo>
                    <a:lnTo>
                      <a:pt x="493" y="953"/>
                    </a:lnTo>
                    <a:lnTo>
                      <a:pt x="493" y="451"/>
                    </a:lnTo>
                    <a:close/>
                  </a:path>
                </a:pathLst>
              </a:custGeom>
              <a:solidFill>
                <a:srgbClr val="FFFFAC"/>
              </a:solidFill>
              <a:ln w="9525" cap="rnd">
                <a:solidFill>
                  <a:schemeClr val="tx1"/>
                </a:solidFill>
                <a:round/>
                <a:headEnd/>
                <a:tailEnd/>
              </a:ln>
            </p:spPr>
            <p:txBody>
              <a:bodyPr/>
              <a:lstStyle/>
              <a:p>
                <a:endParaRPr lang="en-US"/>
              </a:p>
            </p:txBody>
          </p:sp>
        </p:grpSp>
        <p:grpSp>
          <p:nvGrpSpPr>
            <p:cNvPr id="4" name="Group 40"/>
            <p:cNvGrpSpPr>
              <a:grpSpLocks/>
            </p:cNvGrpSpPr>
            <p:nvPr/>
          </p:nvGrpSpPr>
          <p:grpSpPr bwMode="auto">
            <a:xfrm>
              <a:off x="2540" y="2225"/>
              <a:ext cx="502" cy="468"/>
              <a:chOff x="2444" y="2129"/>
              <a:chExt cx="502" cy="468"/>
            </a:xfrm>
          </p:grpSpPr>
          <p:sp>
            <p:nvSpPr>
              <p:cNvPr id="38985" name="Freeform 38"/>
              <p:cNvSpPr>
                <a:spLocks/>
              </p:cNvSpPr>
              <p:nvPr/>
            </p:nvSpPr>
            <p:spPr bwMode="auto">
              <a:xfrm>
                <a:off x="2444" y="2129"/>
                <a:ext cx="502" cy="468"/>
              </a:xfrm>
              <a:custGeom>
                <a:avLst/>
                <a:gdLst>
                  <a:gd name="T0" fmla="*/ 0 w 502"/>
                  <a:gd name="T1" fmla="*/ 17 h 468"/>
                  <a:gd name="T2" fmla="*/ 34 w 502"/>
                  <a:gd name="T3" fmla="*/ 17 h 468"/>
                  <a:gd name="T4" fmla="*/ 93 w 502"/>
                  <a:gd name="T5" fmla="*/ 8 h 468"/>
                  <a:gd name="T6" fmla="*/ 119 w 502"/>
                  <a:gd name="T7" fmla="*/ 8 h 468"/>
                  <a:gd name="T8" fmla="*/ 153 w 502"/>
                  <a:gd name="T9" fmla="*/ 8 h 468"/>
                  <a:gd name="T10" fmla="*/ 212 w 502"/>
                  <a:gd name="T11" fmla="*/ 0 h 468"/>
                  <a:gd name="T12" fmla="*/ 246 w 502"/>
                  <a:gd name="T13" fmla="*/ 0 h 468"/>
                  <a:gd name="T14" fmla="*/ 281 w 502"/>
                  <a:gd name="T15" fmla="*/ 0 h 468"/>
                  <a:gd name="T16" fmla="*/ 340 w 502"/>
                  <a:gd name="T17" fmla="*/ 0 h 468"/>
                  <a:gd name="T18" fmla="*/ 374 w 502"/>
                  <a:gd name="T19" fmla="*/ 0 h 468"/>
                  <a:gd name="T20" fmla="*/ 408 w 502"/>
                  <a:gd name="T21" fmla="*/ 0 h 468"/>
                  <a:gd name="T22" fmla="*/ 468 w 502"/>
                  <a:gd name="T23" fmla="*/ 0 h 468"/>
                  <a:gd name="T24" fmla="*/ 502 w 502"/>
                  <a:gd name="T25" fmla="*/ 0 h 468"/>
                  <a:gd name="T26" fmla="*/ 502 w 502"/>
                  <a:gd name="T27" fmla="*/ 468 h 468"/>
                  <a:gd name="T28" fmla="*/ 0 w 502"/>
                  <a:gd name="T29" fmla="*/ 1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2"/>
                  <a:gd name="T46" fmla="*/ 0 h 468"/>
                  <a:gd name="T47" fmla="*/ 502 w 502"/>
                  <a:gd name="T48" fmla="*/ 468 h 4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2" h="468">
                    <a:moveTo>
                      <a:pt x="0" y="17"/>
                    </a:moveTo>
                    <a:lnTo>
                      <a:pt x="34" y="17"/>
                    </a:lnTo>
                    <a:lnTo>
                      <a:pt x="93" y="8"/>
                    </a:lnTo>
                    <a:lnTo>
                      <a:pt x="119" y="8"/>
                    </a:lnTo>
                    <a:lnTo>
                      <a:pt x="153" y="8"/>
                    </a:lnTo>
                    <a:lnTo>
                      <a:pt x="212" y="0"/>
                    </a:lnTo>
                    <a:lnTo>
                      <a:pt x="246" y="0"/>
                    </a:lnTo>
                    <a:lnTo>
                      <a:pt x="281" y="0"/>
                    </a:lnTo>
                    <a:lnTo>
                      <a:pt x="340" y="0"/>
                    </a:lnTo>
                    <a:lnTo>
                      <a:pt x="374" y="0"/>
                    </a:lnTo>
                    <a:lnTo>
                      <a:pt x="408" y="0"/>
                    </a:lnTo>
                    <a:lnTo>
                      <a:pt x="468" y="0"/>
                    </a:lnTo>
                    <a:lnTo>
                      <a:pt x="502" y="0"/>
                    </a:lnTo>
                    <a:lnTo>
                      <a:pt x="502" y="468"/>
                    </a:lnTo>
                    <a:lnTo>
                      <a:pt x="0" y="17"/>
                    </a:lnTo>
                    <a:close/>
                  </a:path>
                </a:pathLst>
              </a:custGeom>
              <a:solidFill>
                <a:schemeClr val="hlink"/>
              </a:solidFill>
              <a:ln w="9525">
                <a:solidFill>
                  <a:schemeClr val="tx1"/>
                </a:solidFill>
                <a:round/>
                <a:headEnd/>
                <a:tailEnd/>
              </a:ln>
            </p:spPr>
            <p:txBody>
              <a:bodyPr/>
              <a:lstStyle/>
              <a:p>
                <a:endParaRPr lang="en-US"/>
              </a:p>
            </p:txBody>
          </p:sp>
          <p:sp>
            <p:nvSpPr>
              <p:cNvPr id="38986" name="Freeform 39"/>
              <p:cNvSpPr>
                <a:spLocks/>
              </p:cNvSpPr>
              <p:nvPr/>
            </p:nvSpPr>
            <p:spPr bwMode="auto">
              <a:xfrm>
                <a:off x="2444" y="2129"/>
                <a:ext cx="502" cy="468"/>
              </a:xfrm>
              <a:custGeom>
                <a:avLst/>
                <a:gdLst>
                  <a:gd name="T0" fmla="*/ 0 w 502"/>
                  <a:gd name="T1" fmla="*/ 17 h 468"/>
                  <a:gd name="T2" fmla="*/ 34 w 502"/>
                  <a:gd name="T3" fmla="*/ 17 h 468"/>
                  <a:gd name="T4" fmla="*/ 93 w 502"/>
                  <a:gd name="T5" fmla="*/ 8 h 468"/>
                  <a:gd name="T6" fmla="*/ 119 w 502"/>
                  <a:gd name="T7" fmla="*/ 8 h 468"/>
                  <a:gd name="T8" fmla="*/ 153 w 502"/>
                  <a:gd name="T9" fmla="*/ 8 h 468"/>
                  <a:gd name="T10" fmla="*/ 212 w 502"/>
                  <a:gd name="T11" fmla="*/ 0 h 468"/>
                  <a:gd name="T12" fmla="*/ 246 w 502"/>
                  <a:gd name="T13" fmla="*/ 0 h 468"/>
                  <a:gd name="T14" fmla="*/ 281 w 502"/>
                  <a:gd name="T15" fmla="*/ 0 h 468"/>
                  <a:gd name="T16" fmla="*/ 340 w 502"/>
                  <a:gd name="T17" fmla="*/ 0 h 468"/>
                  <a:gd name="T18" fmla="*/ 374 w 502"/>
                  <a:gd name="T19" fmla="*/ 0 h 468"/>
                  <a:gd name="T20" fmla="*/ 408 w 502"/>
                  <a:gd name="T21" fmla="*/ 0 h 468"/>
                  <a:gd name="T22" fmla="*/ 468 w 502"/>
                  <a:gd name="T23" fmla="*/ 0 h 468"/>
                  <a:gd name="T24" fmla="*/ 502 w 502"/>
                  <a:gd name="T25" fmla="*/ 0 h 468"/>
                  <a:gd name="T26" fmla="*/ 502 w 502"/>
                  <a:gd name="T27" fmla="*/ 468 h 468"/>
                  <a:gd name="T28" fmla="*/ 0 w 502"/>
                  <a:gd name="T29" fmla="*/ 17 h 4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2"/>
                  <a:gd name="T46" fmla="*/ 0 h 468"/>
                  <a:gd name="T47" fmla="*/ 502 w 502"/>
                  <a:gd name="T48" fmla="*/ 468 h 4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2" h="468">
                    <a:moveTo>
                      <a:pt x="0" y="17"/>
                    </a:moveTo>
                    <a:lnTo>
                      <a:pt x="34" y="17"/>
                    </a:lnTo>
                    <a:lnTo>
                      <a:pt x="93" y="8"/>
                    </a:lnTo>
                    <a:lnTo>
                      <a:pt x="119" y="8"/>
                    </a:lnTo>
                    <a:lnTo>
                      <a:pt x="153" y="8"/>
                    </a:lnTo>
                    <a:lnTo>
                      <a:pt x="212" y="0"/>
                    </a:lnTo>
                    <a:lnTo>
                      <a:pt x="246" y="0"/>
                    </a:lnTo>
                    <a:lnTo>
                      <a:pt x="281" y="0"/>
                    </a:lnTo>
                    <a:lnTo>
                      <a:pt x="340" y="0"/>
                    </a:lnTo>
                    <a:lnTo>
                      <a:pt x="374" y="0"/>
                    </a:lnTo>
                    <a:lnTo>
                      <a:pt x="408" y="0"/>
                    </a:lnTo>
                    <a:lnTo>
                      <a:pt x="468" y="0"/>
                    </a:lnTo>
                    <a:lnTo>
                      <a:pt x="502" y="0"/>
                    </a:lnTo>
                    <a:lnTo>
                      <a:pt x="502" y="468"/>
                    </a:lnTo>
                    <a:lnTo>
                      <a:pt x="0" y="17"/>
                    </a:lnTo>
                    <a:close/>
                  </a:path>
                </a:pathLst>
              </a:custGeom>
              <a:solidFill>
                <a:srgbClr val="FFFFAC"/>
              </a:solidFill>
              <a:ln w="9525" cap="rnd">
                <a:solidFill>
                  <a:schemeClr val="tx1"/>
                </a:solidFill>
                <a:round/>
                <a:headEnd/>
                <a:tailEnd/>
              </a:ln>
            </p:spPr>
            <p:txBody>
              <a:bodyPr/>
              <a:lstStyle/>
              <a:p>
                <a:endParaRPr lang="en-US"/>
              </a:p>
            </p:txBody>
          </p:sp>
        </p:grpSp>
        <p:grpSp>
          <p:nvGrpSpPr>
            <p:cNvPr id="5" name="Group 44"/>
            <p:cNvGrpSpPr>
              <a:grpSpLocks/>
            </p:cNvGrpSpPr>
            <p:nvPr/>
          </p:nvGrpSpPr>
          <p:grpSpPr bwMode="auto">
            <a:xfrm>
              <a:off x="1428" y="2475"/>
              <a:ext cx="1548" cy="740"/>
              <a:chOff x="1363" y="2375"/>
              <a:chExt cx="1548" cy="740"/>
            </a:xfrm>
          </p:grpSpPr>
          <p:sp>
            <p:nvSpPr>
              <p:cNvPr id="38983" name="Freeform 42"/>
              <p:cNvSpPr>
                <a:spLocks/>
              </p:cNvSpPr>
              <p:nvPr/>
            </p:nvSpPr>
            <p:spPr bwMode="auto">
              <a:xfrm>
                <a:off x="1363" y="2375"/>
                <a:ext cx="1548" cy="740"/>
              </a:xfrm>
              <a:custGeom>
                <a:avLst/>
                <a:gdLst>
                  <a:gd name="T0" fmla="*/ 1548 w 1548"/>
                  <a:gd name="T1" fmla="*/ 238 h 740"/>
                  <a:gd name="T2" fmla="*/ 0 w 1548"/>
                  <a:gd name="T3" fmla="*/ 0 h 740"/>
                  <a:gd name="T4" fmla="*/ 0 w 1548"/>
                  <a:gd name="T5" fmla="*/ 502 h 740"/>
                  <a:gd name="T6" fmla="*/ 1548 w 1548"/>
                  <a:gd name="T7" fmla="*/ 740 h 740"/>
                  <a:gd name="T8" fmla="*/ 1548 w 1548"/>
                  <a:gd name="T9" fmla="*/ 238 h 740"/>
                  <a:gd name="T10" fmla="*/ 0 60000 65536"/>
                  <a:gd name="T11" fmla="*/ 0 60000 65536"/>
                  <a:gd name="T12" fmla="*/ 0 60000 65536"/>
                  <a:gd name="T13" fmla="*/ 0 60000 65536"/>
                  <a:gd name="T14" fmla="*/ 0 60000 65536"/>
                  <a:gd name="T15" fmla="*/ 0 w 1548"/>
                  <a:gd name="T16" fmla="*/ 0 h 740"/>
                  <a:gd name="T17" fmla="*/ 1548 w 1548"/>
                  <a:gd name="T18" fmla="*/ 740 h 740"/>
                </a:gdLst>
                <a:ahLst/>
                <a:cxnLst>
                  <a:cxn ang="T10">
                    <a:pos x="T0" y="T1"/>
                  </a:cxn>
                  <a:cxn ang="T11">
                    <a:pos x="T2" y="T3"/>
                  </a:cxn>
                  <a:cxn ang="T12">
                    <a:pos x="T4" y="T5"/>
                  </a:cxn>
                  <a:cxn ang="T13">
                    <a:pos x="T6" y="T7"/>
                  </a:cxn>
                  <a:cxn ang="T14">
                    <a:pos x="T8" y="T9"/>
                  </a:cxn>
                </a:cxnLst>
                <a:rect l="T15" t="T16" r="T17" b="T18"/>
                <a:pathLst>
                  <a:path w="1548" h="740">
                    <a:moveTo>
                      <a:pt x="1548" y="238"/>
                    </a:moveTo>
                    <a:lnTo>
                      <a:pt x="0" y="0"/>
                    </a:lnTo>
                    <a:lnTo>
                      <a:pt x="0" y="502"/>
                    </a:lnTo>
                    <a:lnTo>
                      <a:pt x="1548" y="740"/>
                    </a:lnTo>
                    <a:lnTo>
                      <a:pt x="1548" y="238"/>
                    </a:lnTo>
                    <a:close/>
                  </a:path>
                </a:pathLst>
              </a:custGeom>
              <a:solidFill>
                <a:schemeClr val="accent2"/>
              </a:solidFill>
              <a:ln w="9525">
                <a:solidFill>
                  <a:schemeClr val="tx1"/>
                </a:solidFill>
                <a:round/>
                <a:headEnd/>
                <a:tailEnd/>
              </a:ln>
            </p:spPr>
            <p:txBody>
              <a:bodyPr/>
              <a:lstStyle/>
              <a:p>
                <a:endParaRPr lang="en-US"/>
              </a:p>
            </p:txBody>
          </p:sp>
          <p:sp>
            <p:nvSpPr>
              <p:cNvPr id="38984" name="Freeform 43"/>
              <p:cNvSpPr>
                <a:spLocks/>
              </p:cNvSpPr>
              <p:nvPr/>
            </p:nvSpPr>
            <p:spPr bwMode="auto">
              <a:xfrm>
                <a:off x="1363" y="2375"/>
                <a:ext cx="1548" cy="740"/>
              </a:xfrm>
              <a:custGeom>
                <a:avLst/>
                <a:gdLst>
                  <a:gd name="T0" fmla="*/ 1548 w 1548"/>
                  <a:gd name="T1" fmla="*/ 238 h 740"/>
                  <a:gd name="T2" fmla="*/ 0 w 1548"/>
                  <a:gd name="T3" fmla="*/ 0 h 740"/>
                  <a:gd name="T4" fmla="*/ 0 w 1548"/>
                  <a:gd name="T5" fmla="*/ 502 h 740"/>
                  <a:gd name="T6" fmla="*/ 1548 w 1548"/>
                  <a:gd name="T7" fmla="*/ 740 h 740"/>
                  <a:gd name="T8" fmla="*/ 1548 w 1548"/>
                  <a:gd name="T9" fmla="*/ 238 h 740"/>
                  <a:gd name="T10" fmla="*/ 0 60000 65536"/>
                  <a:gd name="T11" fmla="*/ 0 60000 65536"/>
                  <a:gd name="T12" fmla="*/ 0 60000 65536"/>
                  <a:gd name="T13" fmla="*/ 0 60000 65536"/>
                  <a:gd name="T14" fmla="*/ 0 60000 65536"/>
                  <a:gd name="T15" fmla="*/ 0 w 1548"/>
                  <a:gd name="T16" fmla="*/ 0 h 740"/>
                  <a:gd name="T17" fmla="*/ 1548 w 1548"/>
                  <a:gd name="T18" fmla="*/ 740 h 740"/>
                </a:gdLst>
                <a:ahLst/>
                <a:cxnLst>
                  <a:cxn ang="T10">
                    <a:pos x="T0" y="T1"/>
                  </a:cxn>
                  <a:cxn ang="T11">
                    <a:pos x="T2" y="T3"/>
                  </a:cxn>
                  <a:cxn ang="T12">
                    <a:pos x="T4" y="T5"/>
                  </a:cxn>
                  <a:cxn ang="T13">
                    <a:pos x="T6" y="T7"/>
                  </a:cxn>
                  <a:cxn ang="T14">
                    <a:pos x="T8" y="T9"/>
                  </a:cxn>
                </a:cxnLst>
                <a:rect l="T15" t="T16" r="T17" b="T18"/>
                <a:pathLst>
                  <a:path w="1548" h="740">
                    <a:moveTo>
                      <a:pt x="1548" y="238"/>
                    </a:moveTo>
                    <a:lnTo>
                      <a:pt x="0" y="0"/>
                    </a:lnTo>
                    <a:lnTo>
                      <a:pt x="0" y="502"/>
                    </a:lnTo>
                    <a:lnTo>
                      <a:pt x="1548" y="740"/>
                    </a:lnTo>
                    <a:lnTo>
                      <a:pt x="1548" y="238"/>
                    </a:lnTo>
                    <a:close/>
                  </a:path>
                </a:pathLst>
              </a:custGeom>
              <a:solidFill>
                <a:schemeClr val="accent2"/>
              </a:solidFill>
              <a:ln w="9525" cap="rnd">
                <a:solidFill>
                  <a:schemeClr val="tx1"/>
                </a:solidFill>
                <a:round/>
                <a:headEnd/>
                <a:tailEnd/>
              </a:ln>
            </p:spPr>
            <p:txBody>
              <a:bodyPr/>
              <a:lstStyle/>
              <a:p>
                <a:endParaRPr lang="en-US"/>
              </a:p>
            </p:txBody>
          </p:sp>
        </p:grpSp>
        <p:sp>
          <p:nvSpPr>
            <p:cNvPr id="38929" name="Freeform 45"/>
            <p:cNvSpPr>
              <a:spLocks/>
            </p:cNvSpPr>
            <p:nvPr/>
          </p:nvSpPr>
          <p:spPr bwMode="auto">
            <a:xfrm>
              <a:off x="1428" y="2261"/>
              <a:ext cx="1591" cy="498"/>
            </a:xfrm>
            <a:custGeom>
              <a:avLst/>
              <a:gdLst>
                <a:gd name="T0" fmla="*/ 0 w 1557"/>
                <a:gd name="T1" fmla="*/ 213 h 451"/>
                <a:gd name="T2" fmla="*/ 17 w 1557"/>
                <a:gd name="T3" fmla="*/ 204 h 451"/>
                <a:gd name="T4" fmla="*/ 49 w 1557"/>
                <a:gd name="T5" fmla="*/ 187 h 451"/>
                <a:gd name="T6" fmla="*/ 66 w 1557"/>
                <a:gd name="T7" fmla="*/ 179 h 451"/>
                <a:gd name="T8" fmla="*/ 83 w 1557"/>
                <a:gd name="T9" fmla="*/ 179 h 451"/>
                <a:gd name="T10" fmla="*/ 126 w 1557"/>
                <a:gd name="T11" fmla="*/ 162 h 451"/>
                <a:gd name="T12" fmla="*/ 143 w 1557"/>
                <a:gd name="T13" fmla="*/ 153 h 451"/>
                <a:gd name="T14" fmla="*/ 169 w 1557"/>
                <a:gd name="T15" fmla="*/ 153 h 451"/>
                <a:gd name="T16" fmla="*/ 186 w 1557"/>
                <a:gd name="T17" fmla="*/ 144 h 451"/>
                <a:gd name="T18" fmla="*/ 228 w 1557"/>
                <a:gd name="T19" fmla="*/ 127 h 451"/>
                <a:gd name="T20" fmla="*/ 254 w 1557"/>
                <a:gd name="T21" fmla="*/ 127 h 451"/>
                <a:gd name="T22" fmla="*/ 271 w 1557"/>
                <a:gd name="T23" fmla="*/ 119 h 451"/>
                <a:gd name="T24" fmla="*/ 313 w 1557"/>
                <a:gd name="T25" fmla="*/ 111 h 451"/>
                <a:gd name="T26" fmla="*/ 339 w 1557"/>
                <a:gd name="T27" fmla="*/ 102 h 451"/>
                <a:gd name="T28" fmla="*/ 364 w 1557"/>
                <a:gd name="T29" fmla="*/ 93 h 451"/>
                <a:gd name="T30" fmla="*/ 416 w 1557"/>
                <a:gd name="T31" fmla="*/ 85 h 451"/>
                <a:gd name="T32" fmla="*/ 441 w 1557"/>
                <a:gd name="T33" fmla="*/ 85 h 451"/>
                <a:gd name="T34" fmla="*/ 467 w 1557"/>
                <a:gd name="T35" fmla="*/ 76 h 451"/>
                <a:gd name="T36" fmla="*/ 492 w 1557"/>
                <a:gd name="T37" fmla="*/ 68 h 451"/>
                <a:gd name="T38" fmla="*/ 543 w 1557"/>
                <a:gd name="T39" fmla="*/ 59 h 451"/>
                <a:gd name="T40" fmla="*/ 569 w 1557"/>
                <a:gd name="T41" fmla="*/ 59 h 451"/>
                <a:gd name="T42" fmla="*/ 594 w 1557"/>
                <a:gd name="T43" fmla="*/ 51 h 451"/>
                <a:gd name="T44" fmla="*/ 645 w 1557"/>
                <a:gd name="T45" fmla="*/ 42 h 451"/>
                <a:gd name="T46" fmla="*/ 671 w 1557"/>
                <a:gd name="T47" fmla="*/ 42 h 451"/>
                <a:gd name="T48" fmla="*/ 705 w 1557"/>
                <a:gd name="T49" fmla="*/ 34 h 451"/>
                <a:gd name="T50" fmla="*/ 756 w 1557"/>
                <a:gd name="T51" fmla="*/ 25 h 451"/>
                <a:gd name="T52" fmla="*/ 790 w 1557"/>
                <a:gd name="T53" fmla="*/ 25 h 451"/>
                <a:gd name="T54" fmla="*/ 816 w 1557"/>
                <a:gd name="T55" fmla="*/ 25 h 451"/>
                <a:gd name="T56" fmla="*/ 850 w 1557"/>
                <a:gd name="T57" fmla="*/ 17 h 451"/>
                <a:gd name="T58" fmla="*/ 901 w 1557"/>
                <a:gd name="T59" fmla="*/ 8 h 451"/>
                <a:gd name="T60" fmla="*/ 935 w 1557"/>
                <a:gd name="T61" fmla="*/ 8 h 451"/>
                <a:gd name="T62" fmla="*/ 961 w 1557"/>
                <a:gd name="T63" fmla="*/ 8 h 451"/>
                <a:gd name="T64" fmla="*/ 1020 w 1557"/>
                <a:gd name="T65" fmla="*/ 0 h 451"/>
                <a:gd name="T66" fmla="*/ 1054 w 1557"/>
                <a:gd name="T67" fmla="*/ 0 h 451"/>
                <a:gd name="T68" fmla="*/ 1557 w 1557"/>
                <a:gd name="T69" fmla="*/ 451 h 451"/>
                <a:gd name="T70" fmla="*/ 0 w 1557"/>
                <a:gd name="T71" fmla="*/ 213 h 4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7"/>
                <a:gd name="T109" fmla="*/ 0 h 451"/>
                <a:gd name="T110" fmla="*/ 1557 w 1557"/>
                <a:gd name="T111" fmla="*/ 451 h 4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7" h="451">
                  <a:moveTo>
                    <a:pt x="0" y="213"/>
                  </a:moveTo>
                  <a:lnTo>
                    <a:pt x="17" y="204"/>
                  </a:lnTo>
                  <a:lnTo>
                    <a:pt x="49" y="187"/>
                  </a:lnTo>
                  <a:lnTo>
                    <a:pt x="66" y="179"/>
                  </a:lnTo>
                  <a:lnTo>
                    <a:pt x="83" y="179"/>
                  </a:lnTo>
                  <a:lnTo>
                    <a:pt x="126" y="162"/>
                  </a:lnTo>
                  <a:lnTo>
                    <a:pt x="143" y="153"/>
                  </a:lnTo>
                  <a:lnTo>
                    <a:pt x="169" y="153"/>
                  </a:lnTo>
                  <a:lnTo>
                    <a:pt x="186" y="144"/>
                  </a:lnTo>
                  <a:lnTo>
                    <a:pt x="228" y="127"/>
                  </a:lnTo>
                  <a:lnTo>
                    <a:pt x="254" y="127"/>
                  </a:lnTo>
                  <a:lnTo>
                    <a:pt x="271" y="119"/>
                  </a:lnTo>
                  <a:lnTo>
                    <a:pt x="313" y="111"/>
                  </a:lnTo>
                  <a:lnTo>
                    <a:pt x="339" y="102"/>
                  </a:lnTo>
                  <a:lnTo>
                    <a:pt x="364" y="93"/>
                  </a:lnTo>
                  <a:lnTo>
                    <a:pt x="416" y="85"/>
                  </a:lnTo>
                  <a:lnTo>
                    <a:pt x="441" y="85"/>
                  </a:lnTo>
                  <a:lnTo>
                    <a:pt x="467" y="76"/>
                  </a:lnTo>
                  <a:lnTo>
                    <a:pt x="492" y="68"/>
                  </a:lnTo>
                  <a:lnTo>
                    <a:pt x="543" y="59"/>
                  </a:lnTo>
                  <a:lnTo>
                    <a:pt x="569" y="59"/>
                  </a:lnTo>
                  <a:lnTo>
                    <a:pt x="594" y="51"/>
                  </a:lnTo>
                  <a:lnTo>
                    <a:pt x="645" y="42"/>
                  </a:lnTo>
                  <a:lnTo>
                    <a:pt x="671" y="42"/>
                  </a:lnTo>
                  <a:lnTo>
                    <a:pt x="705" y="34"/>
                  </a:lnTo>
                  <a:lnTo>
                    <a:pt x="756" y="25"/>
                  </a:lnTo>
                  <a:lnTo>
                    <a:pt x="790" y="25"/>
                  </a:lnTo>
                  <a:lnTo>
                    <a:pt x="816" y="25"/>
                  </a:lnTo>
                  <a:lnTo>
                    <a:pt x="850" y="17"/>
                  </a:lnTo>
                  <a:lnTo>
                    <a:pt x="901" y="8"/>
                  </a:lnTo>
                  <a:lnTo>
                    <a:pt x="935" y="8"/>
                  </a:lnTo>
                  <a:lnTo>
                    <a:pt x="961" y="8"/>
                  </a:lnTo>
                  <a:lnTo>
                    <a:pt x="1020" y="0"/>
                  </a:lnTo>
                  <a:lnTo>
                    <a:pt x="1054" y="0"/>
                  </a:lnTo>
                  <a:lnTo>
                    <a:pt x="1557" y="451"/>
                  </a:lnTo>
                  <a:lnTo>
                    <a:pt x="0" y="213"/>
                  </a:lnTo>
                  <a:close/>
                </a:path>
              </a:pathLst>
            </a:custGeom>
            <a:solidFill>
              <a:srgbClr val="990000"/>
            </a:solidFill>
            <a:ln w="9525">
              <a:solidFill>
                <a:schemeClr val="tx1"/>
              </a:solidFill>
              <a:round/>
              <a:headEnd/>
              <a:tailEnd/>
            </a:ln>
          </p:spPr>
          <p:txBody>
            <a:bodyPr/>
            <a:lstStyle/>
            <a:p>
              <a:endParaRPr lang="en-US"/>
            </a:p>
          </p:txBody>
        </p:sp>
        <p:grpSp>
          <p:nvGrpSpPr>
            <p:cNvPr id="6" name="Group 51"/>
            <p:cNvGrpSpPr>
              <a:grpSpLocks/>
            </p:cNvGrpSpPr>
            <p:nvPr/>
          </p:nvGrpSpPr>
          <p:grpSpPr bwMode="auto">
            <a:xfrm>
              <a:off x="1164" y="2744"/>
              <a:ext cx="223" cy="735"/>
              <a:chOff x="1082" y="2648"/>
              <a:chExt cx="223" cy="735"/>
            </a:xfrm>
          </p:grpSpPr>
          <p:sp>
            <p:nvSpPr>
              <p:cNvPr id="38981" name="Freeform 49"/>
              <p:cNvSpPr>
                <a:spLocks/>
              </p:cNvSpPr>
              <p:nvPr/>
            </p:nvSpPr>
            <p:spPr bwMode="auto">
              <a:xfrm>
                <a:off x="1082" y="2648"/>
                <a:ext cx="170" cy="707"/>
              </a:xfrm>
              <a:custGeom>
                <a:avLst/>
                <a:gdLst>
                  <a:gd name="T0" fmla="*/ 170 w 170"/>
                  <a:gd name="T1" fmla="*/ 204 h 707"/>
                  <a:gd name="T2" fmla="*/ 153 w 170"/>
                  <a:gd name="T3" fmla="*/ 196 h 707"/>
                  <a:gd name="T4" fmla="*/ 144 w 170"/>
                  <a:gd name="T5" fmla="*/ 187 h 707"/>
                  <a:gd name="T6" fmla="*/ 119 w 170"/>
                  <a:gd name="T7" fmla="*/ 170 h 707"/>
                  <a:gd name="T8" fmla="*/ 110 w 170"/>
                  <a:gd name="T9" fmla="*/ 162 h 707"/>
                  <a:gd name="T10" fmla="*/ 93 w 170"/>
                  <a:gd name="T11" fmla="*/ 153 h 707"/>
                  <a:gd name="T12" fmla="*/ 85 w 170"/>
                  <a:gd name="T13" fmla="*/ 145 h 707"/>
                  <a:gd name="T14" fmla="*/ 76 w 170"/>
                  <a:gd name="T15" fmla="*/ 136 h 707"/>
                  <a:gd name="T16" fmla="*/ 59 w 170"/>
                  <a:gd name="T17" fmla="*/ 128 h 707"/>
                  <a:gd name="T18" fmla="*/ 51 w 170"/>
                  <a:gd name="T19" fmla="*/ 119 h 707"/>
                  <a:gd name="T20" fmla="*/ 42 w 170"/>
                  <a:gd name="T21" fmla="*/ 111 h 707"/>
                  <a:gd name="T22" fmla="*/ 34 w 170"/>
                  <a:gd name="T23" fmla="*/ 102 h 707"/>
                  <a:gd name="T24" fmla="*/ 34 w 170"/>
                  <a:gd name="T25" fmla="*/ 94 h 707"/>
                  <a:gd name="T26" fmla="*/ 25 w 170"/>
                  <a:gd name="T27" fmla="*/ 85 h 707"/>
                  <a:gd name="T28" fmla="*/ 17 w 170"/>
                  <a:gd name="T29" fmla="*/ 68 h 707"/>
                  <a:gd name="T30" fmla="*/ 8 w 170"/>
                  <a:gd name="T31" fmla="*/ 60 h 707"/>
                  <a:gd name="T32" fmla="*/ 8 w 170"/>
                  <a:gd name="T33" fmla="*/ 51 h 707"/>
                  <a:gd name="T34" fmla="*/ 8 w 170"/>
                  <a:gd name="T35" fmla="*/ 42 h 707"/>
                  <a:gd name="T36" fmla="*/ 0 w 170"/>
                  <a:gd name="T37" fmla="*/ 34 h 707"/>
                  <a:gd name="T38" fmla="*/ 0 w 170"/>
                  <a:gd name="T39" fmla="*/ 17 h 707"/>
                  <a:gd name="T40" fmla="*/ 0 w 170"/>
                  <a:gd name="T41" fmla="*/ 8 h 707"/>
                  <a:gd name="T42" fmla="*/ 0 w 170"/>
                  <a:gd name="T43" fmla="*/ 0 h 707"/>
                  <a:gd name="T44" fmla="*/ 0 w 170"/>
                  <a:gd name="T45" fmla="*/ 502 h 707"/>
                  <a:gd name="T46" fmla="*/ 0 w 170"/>
                  <a:gd name="T47" fmla="*/ 511 h 707"/>
                  <a:gd name="T48" fmla="*/ 0 w 170"/>
                  <a:gd name="T49" fmla="*/ 519 h 707"/>
                  <a:gd name="T50" fmla="*/ 0 w 170"/>
                  <a:gd name="T51" fmla="*/ 536 h 707"/>
                  <a:gd name="T52" fmla="*/ 8 w 170"/>
                  <a:gd name="T53" fmla="*/ 545 h 707"/>
                  <a:gd name="T54" fmla="*/ 8 w 170"/>
                  <a:gd name="T55" fmla="*/ 554 h 707"/>
                  <a:gd name="T56" fmla="*/ 8 w 170"/>
                  <a:gd name="T57" fmla="*/ 562 h 707"/>
                  <a:gd name="T58" fmla="*/ 17 w 170"/>
                  <a:gd name="T59" fmla="*/ 571 h 707"/>
                  <a:gd name="T60" fmla="*/ 25 w 170"/>
                  <a:gd name="T61" fmla="*/ 588 h 707"/>
                  <a:gd name="T62" fmla="*/ 34 w 170"/>
                  <a:gd name="T63" fmla="*/ 596 h 707"/>
                  <a:gd name="T64" fmla="*/ 34 w 170"/>
                  <a:gd name="T65" fmla="*/ 605 h 707"/>
                  <a:gd name="T66" fmla="*/ 42 w 170"/>
                  <a:gd name="T67" fmla="*/ 613 h 707"/>
                  <a:gd name="T68" fmla="*/ 51 w 170"/>
                  <a:gd name="T69" fmla="*/ 622 h 707"/>
                  <a:gd name="T70" fmla="*/ 59 w 170"/>
                  <a:gd name="T71" fmla="*/ 630 h 707"/>
                  <a:gd name="T72" fmla="*/ 76 w 170"/>
                  <a:gd name="T73" fmla="*/ 639 h 707"/>
                  <a:gd name="T74" fmla="*/ 85 w 170"/>
                  <a:gd name="T75" fmla="*/ 647 h 707"/>
                  <a:gd name="T76" fmla="*/ 93 w 170"/>
                  <a:gd name="T77" fmla="*/ 656 h 707"/>
                  <a:gd name="T78" fmla="*/ 110 w 170"/>
                  <a:gd name="T79" fmla="*/ 664 h 707"/>
                  <a:gd name="T80" fmla="*/ 119 w 170"/>
                  <a:gd name="T81" fmla="*/ 673 h 707"/>
                  <a:gd name="T82" fmla="*/ 144 w 170"/>
                  <a:gd name="T83" fmla="*/ 690 h 707"/>
                  <a:gd name="T84" fmla="*/ 153 w 170"/>
                  <a:gd name="T85" fmla="*/ 698 h 707"/>
                  <a:gd name="T86" fmla="*/ 170 w 170"/>
                  <a:gd name="T87" fmla="*/ 707 h 707"/>
                  <a:gd name="T88" fmla="*/ 170 w 170"/>
                  <a:gd name="T89" fmla="*/ 204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707"/>
                  <a:gd name="T137" fmla="*/ 170 w 170"/>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707">
                    <a:moveTo>
                      <a:pt x="170" y="204"/>
                    </a:moveTo>
                    <a:lnTo>
                      <a:pt x="153" y="196"/>
                    </a:lnTo>
                    <a:lnTo>
                      <a:pt x="144" y="187"/>
                    </a:lnTo>
                    <a:lnTo>
                      <a:pt x="119" y="170"/>
                    </a:lnTo>
                    <a:lnTo>
                      <a:pt x="110" y="162"/>
                    </a:lnTo>
                    <a:lnTo>
                      <a:pt x="93" y="153"/>
                    </a:lnTo>
                    <a:lnTo>
                      <a:pt x="85" y="145"/>
                    </a:lnTo>
                    <a:lnTo>
                      <a:pt x="76" y="136"/>
                    </a:lnTo>
                    <a:lnTo>
                      <a:pt x="59" y="128"/>
                    </a:lnTo>
                    <a:lnTo>
                      <a:pt x="51" y="119"/>
                    </a:lnTo>
                    <a:lnTo>
                      <a:pt x="42" y="111"/>
                    </a:lnTo>
                    <a:lnTo>
                      <a:pt x="34" y="102"/>
                    </a:lnTo>
                    <a:lnTo>
                      <a:pt x="34" y="94"/>
                    </a:lnTo>
                    <a:lnTo>
                      <a:pt x="25" y="85"/>
                    </a:lnTo>
                    <a:lnTo>
                      <a:pt x="17" y="68"/>
                    </a:lnTo>
                    <a:lnTo>
                      <a:pt x="8" y="60"/>
                    </a:lnTo>
                    <a:lnTo>
                      <a:pt x="8" y="51"/>
                    </a:lnTo>
                    <a:lnTo>
                      <a:pt x="8" y="42"/>
                    </a:lnTo>
                    <a:lnTo>
                      <a:pt x="0" y="34"/>
                    </a:lnTo>
                    <a:lnTo>
                      <a:pt x="0" y="17"/>
                    </a:lnTo>
                    <a:lnTo>
                      <a:pt x="0" y="8"/>
                    </a:lnTo>
                    <a:lnTo>
                      <a:pt x="0" y="0"/>
                    </a:lnTo>
                    <a:lnTo>
                      <a:pt x="0" y="502"/>
                    </a:lnTo>
                    <a:lnTo>
                      <a:pt x="0" y="511"/>
                    </a:lnTo>
                    <a:lnTo>
                      <a:pt x="0" y="519"/>
                    </a:lnTo>
                    <a:lnTo>
                      <a:pt x="0" y="536"/>
                    </a:lnTo>
                    <a:lnTo>
                      <a:pt x="8" y="545"/>
                    </a:lnTo>
                    <a:lnTo>
                      <a:pt x="8" y="554"/>
                    </a:lnTo>
                    <a:lnTo>
                      <a:pt x="8" y="562"/>
                    </a:lnTo>
                    <a:lnTo>
                      <a:pt x="17" y="571"/>
                    </a:lnTo>
                    <a:lnTo>
                      <a:pt x="25" y="588"/>
                    </a:lnTo>
                    <a:lnTo>
                      <a:pt x="34" y="596"/>
                    </a:lnTo>
                    <a:lnTo>
                      <a:pt x="34" y="605"/>
                    </a:lnTo>
                    <a:lnTo>
                      <a:pt x="42" y="613"/>
                    </a:lnTo>
                    <a:lnTo>
                      <a:pt x="51" y="622"/>
                    </a:lnTo>
                    <a:lnTo>
                      <a:pt x="59" y="630"/>
                    </a:lnTo>
                    <a:lnTo>
                      <a:pt x="76" y="639"/>
                    </a:lnTo>
                    <a:lnTo>
                      <a:pt x="85" y="647"/>
                    </a:lnTo>
                    <a:lnTo>
                      <a:pt x="93" y="656"/>
                    </a:lnTo>
                    <a:lnTo>
                      <a:pt x="110" y="664"/>
                    </a:lnTo>
                    <a:lnTo>
                      <a:pt x="119" y="673"/>
                    </a:lnTo>
                    <a:lnTo>
                      <a:pt x="144" y="690"/>
                    </a:lnTo>
                    <a:lnTo>
                      <a:pt x="153" y="698"/>
                    </a:lnTo>
                    <a:lnTo>
                      <a:pt x="170" y="707"/>
                    </a:lnTo>
                    <a:lnTo>
                      <a:pt x="170" y="204"/>
                    </a:lnTo>
                    <a:close/>
                  </a:path>
                </a:pathLst>
              </a:custGeom>
              <a:solidFill>
                <a:srgbClr val="C6A578"/>
              </a:solidFill>
              <a:ln w="9525">
                <a:solidFill>
                  <a:schemeClr val="tx1"/>
                </a:solidFill>
                <a:round/>
                <a:headEnd/>
                <a:tailEnd/>
              </a:ln>
            </p:spPr>
            <p:txBody>
              <a:bodyPr/>
              <a:lstStyle/>
              <a:p>
                <a:endParaRPr lang="en-US"/>
              </a:p>
            </p:txBody>
          </p:sp>
          <p:sp>
            <p:nvSpPr>
              <p:cNvPr id="38982" name="Freeform 50"/>
              <p:cNvSpPr>
                <a:spLocks/>
              </p:cNvSpPr>
              <p:nvPr/>
            </p:nvSpPr>
            <p:spPr bwMode="auto">
              <a:xfrm>
                <a:off x="1082" y="2648"/>
                <a:ext cx="223" cy="735"/>
              </a:xfrm>
              <a:custGeom>
                <a:avLst/>
                <a:gdLst>
                  <a:gd name="T0" fmla="*/ 170 w 170"/>
                  <a:gd name="T1" fmla="*/ 204 h 707"/>
                  <a:gd name="T2" fmla="*/ 153 w 170"/>
                  <a:gd name="T3" fmla="*/ 196 h 707"/>
                  <a:gd name="T4" fmla="*/ 144 w 170"/>
                  <a:gd name="T5" fmla="*/ 187 h 707"/>
                  <a:gd name="T6" fmla="*/ 119 w 170"/>
                  <a:gd name="T7" fmla="*/ 170 h 707"/>
                  <a:gd name="T8" fmla="*/ 110 w 170"/>
                  <a:gd name="T9" fmla="*/ 162 h 707"/>
                  <a:gd name="T10" fmla="*/ 93 w 170"/>
                  <a:gd name="T11" fmla="*/ 153 h 707"/>
                  <a:gd name="T12" fmla="*/ 85 w 170"/>
                  <a:gd name="T13" fmla="*/ 145 h 707"/>
                  <a:gd name="T14" fmla="*/ 76 w 170"/>
                  <a:gd name="T15" fmla="*/ 136 h 707"/>
                  <a:gd name="T16" fmla="*/ 59 w 170"/>
                  <a:gd name="T17" fmla="*/ 128 h 707"/>
                  <a:gd name="T18" fmla="*/ 51 w 170"/>
                  <a:gd name="T19" fmla="*/ 119 h 707"/>
                  <a:gd name="T20" fmla="*/ 42 w 170"/>
                  <a:gd name="T21" fmla="*/ 111 h 707"/>
                  <a:gd name="T22" fmla="*/ 34 w 170"/>
                  <a:gd name="T23" fmla="*/ 102 h 707"/>
                  <a:gd name="T24" fmla="*/ 34 w 170"/>
                  <a:gd name="T25" fmla="*/ 94 h 707"/>
                  <a:gd name="T26" fmla="*/ 25 w 170"/>
                  <a:gd name="T27" fmla="*/ 85 h 707"/>
                  <a:gd name="T28" fmla="*/ 17 w 170"/>
                  <a:gd name="T29" fmla="*/ 68 h 707"/>
                  <a:gd name="T30" fmla="*/ 8 w 170"/>
                  <a:gd name="T31" fmla="*/ 60 h 707"/>
                  <a:gd name="T32" fmla="*/ 8 w 170"/>
                  <a:gd name="T33" fmla="*/ 51 h 707"/>
                  <a:gd name="T34" fmla="*/ 8 w 170"/>
                  <a:gd name="T35" fmla="*/ 42 h 707"/>
                  <a:gd name="T36" fmla="*/ 0 w 170"/>
                  <a:gd name="T37" fmla="*/ 34 h 707"/>
                  <a:gd name="T38" fmla="*/ 0 w 170"/>
                  <a:gd name="T39" fmla="*/ 17 h 707"/>
                  <a:gd name="T40" fmla="*/ 0 w 170"/>
                  <a:gd name="T41" fmla="*/ 8 h 707"/>
                  <a:gd name="T42" fmla="*/ 0 w 170"/>
                  <a:gd name="T43" fmla="*/ 0 h 707"/>
                  <a:gd name="T44" fmla="*/ 0 w 170"/>
                  <a:gd name="T45" fmla="*/ 502 h 707"/>
                  <a:gd name="T46" fmla="*/ 0 w 170"/>
                  <a:gd name="T47" fmla="*/ 511 h 707"/>
                  <a:gd name="T48" fmla="*/ 0 w 170"/>
                  <a:gd name="T49" fmla="*/ 519 h 707"/>
                  <a:gd name="T50" fmla="*/ 0 w 170"/>
                  <a:gd name="T51" fmla="*/ 536 h 707"/>
                  <a:gd name="T52" fmla="*/ 8 w 170"/>
                  <a:gd name="T53" fmla="*/ 545 h 707"/>
                  <a:gd name="T54" fmla="*/ 8 w 170"/>
                  <a:gd name="T55" fmla="*/ 554 h 707"/>
                  <a:gd name="T56" fmla="*/ 8 w 170"/>
                  <a:gd name="T57" fmla="*/ 562 h 707"/>
                  <a:gd name="T58" fmla="*/ 17 w 170"/>
                  <a:gd name="T59" fmla="*/ 571 h 707"/>
                  <a:gd name="T60" fmla="*/ 25 w 170"/>
                  <a:gd name="T61" fmla="*/ 588 h 707"/>
                  <a:gd name="T62" fmla="*/ 34 w 170"/>
                  <a:gd name="T63" fmla="*/ 596 h 707"/>
                  <a:gd name="T64" fmla="*/ 34 w 170"/>
                  <a:gd name="T65" fmla="*/ 605 h 707"/>
                  <a:gd name="T66" fmla="*/ 42 w 170"/>
                  <a:gd name="T67" fmla="*/ 613 h 707"/>
                  <a:gd name="T68" fmla="*/ 51 w 170"/>
                  <a:gd name="T69" fmla="*/ 622 h 707"/>
                  <a:gd name="T70" fmla="*/ 59 w 170"/>
                  <a:gd name="T71" fmla="*/ 630 h 707"/>
                  <a:gd name="T72" fmla="*/ 76 w 170"/>
                  <a:gd name="T73" fmla="*/ 639 h 707"/>
                  <a:gd name="T74" fmla="*/ 85 w 170"/>
                  <a:gd name="T75" fmla="*/ 647 h 707"/>
                  <a:gd name="T76" fmla="*/ 93 w 170"/>
                  <a:gd name="T77" fmla="*/ 656 h 707"/>
                  <a:gd name="T78" fmla="*/ 110 w 170"/>
                  <a:gd name="T79" fmla="*/ 664 h 707"/>
                  <a:gd name="T80" fmla="*/ 119 w 170"/>
                  <a:gd name="T81" fmla="*/ 673 h 707"/>
                  <a:gd name="T82" fmla="*/ 144 w 170"/>
                  <a:gd name="T83" fmla="*/ 690 h 707"/>
                  <a:gd name="T84" fmla="*/ 153 w 170"/>
                  <a:gd name="T85" fmla="*/ 698 h 707"/>
                  <a:gd name="T86" fmla="*/ 170 w 170"/>
                  <a:gd name="T87" fmla="*/ 707 h 707"/>
                  <a:gd name="T88" fmla="*/ 170 w 170"/>
                  <a:gd name="T89" fmla="*/ 204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707"/>
                  <a:gd name="T137" fmla="*/ 170 w 170"/>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707">
                    <a:moveTo>
                      <a:pt x="170" y="204"/>
                    </a:moveTo>
                    <a:lnTo>
                      <a:pt x="153" y="196"/>
                    </a:lnTo>
                    <a:lnTo>
                      <a:pt x="144" y="187"/>
                    </a:lnTo>
                    <a:lnTo>
                      <a:pt x="119" y="170"/>
                    </a:lnTo>
                    <a:lnTo>
                      <a:pt x="110" y="162"/>
                    </a:lnTo>
                    <a:lnTo>
                      <a:pt x="93" y="153"/>
                    </a:lnTo>
                    <a:lnTo>
                      <a:pt x="85" y="145"/>
                    </a:lnTo>
                    <a:lnTo>
                      <a:pt x="76" y="136"/>
                    </a:lnTo>
                    <a:lnTo>
                      <a:pt x="59" y="128"/>
                    </a:lnTo>
                    <a:lnTo>
                      <a:pt x="51" y="119"/>
                    </a:lnTo>
                    <a:lnTo>
                      <a:pt x="42" y="111"/>
                    </a:lnTo>
                    <a:lnTo>
                      <a:pt x="34" y="102"/>
                    </a:lnTo>
                    <a:lnTo>
                      <a:pt x="34" y="94"/>
                    </a:lnTo>
                    <a:lnTo>
                      <a:pt x="25" y="85"/>
                    </a:lnTo>
                    <a:lnTo>
                      <a:pt x="17" y="68"/>
                    </a:lnTo>
                    <a:lnTo>
                      <a:pt x="8" y="60"/>
                    </a:lnTo>
                    <a:lnTo>
                      <a:pt x="8" y="51"/>
                    </a:lnTo>
                    <a:lnTo>
                      <a:pt x="8" y="42"/>
                    </a:lnTo>
                    <a:lnTo>
                      <a:pt x="0" y="34"/>
                    </a:lnTo>
                    <a:lnTo>
                      <a:pt x="0" y="17"/>
                    </a:lnTo>
                    <a:lnTo>
                      <a:pt x="0" y="8"/>
                    </a:lnTo>
                    <a:lnTo>
                      <a:pt x="0" y="0"/>
                    </a:lnTo>
                    <a:lnTo>
                      <a:pt x="0" y="502"/>
                    </a:lnTo>
                    <a:lnTo>
                      <a:pt x="0" y="511"/>
                    </a:lnTo>
                    <a:lnTo>
                      <a:pt x="0" y="519"/>
                    </a:lnTo>
                    <a:lnTo>
                      <a:pt x="0" y="536"/>
                    </a:lnTo>
                    <a:lnTo>
                      <a:pt x="8" y="545"/>
                    </a:lnTo>
                    <a:lnTo>
                      <a:pt x="8" y="554"/>
                    </a:lnTo>
                    <a:lnTo>
                      <a:pt x="8" y="562"/>
                    </a:lnTo>
                    <a:lnTo>
                      <a:pt x="17" y="571"/>
                    </a:lnTo>
                    <a:lnTo>
                      <a:pt x="25" y="588"/>
                    </a:lnTo>
                    <a:lnTo>
                      <a:pt x="34" y="596"/>
                    </a:lnTo>
                    <a:lnTo>
                      <a:pt x="34" y="605"/>
                    </a:lnTo>
                    <a:lnTo>
                      <a:pt x="42" y="613"/>
                    </a:lnTo>
                    <a:lnTo>
                      <a:pt x="51" y="622"/>
                    </a:lnTo>
                    <a:lnTo>
                      <a:pt x="59" y="630"/>
                    </a:lnTo>
                    <a:lnTo>
                      <a:pt x="76" y="639"/>
                    </a:lnTo>
                    <a:lnTo>
                      <a:pt x="85" y="647"/>
                    </a:lnTo>
                    <a:lnTo>
                      <a:pt x="93" y="656"/>
                    </a:lnTo>
                    <a:lnTo>
                      <a:pt x="110" y="664"/>
                    </a:lnTo>
                    <a:lnTo>
                      <a:pt x="119" y="673"/>
                    </a:lnTo>
                    <a:lnTo>
                      <a:pt x="144" y="690"/>
                    </a:lnTo>
                    <a:lnTo>
                      <a:pt x="153" y="698"/>
                    </a:lnTo>
                    <a:lnTo>
                      <a:pt x="170" y="707"/>
                    </a:lnTo>
                    <a:lnTo>
                      <a:pt x="170" y="204"/>
                    </a:lnTo>
                    <a:close/>
                  </a:path>
                </a:pathLst>
              </a:custGeom>
              <a:solidFill>
                <a:srgbClr val="FFFF00"/>
              </a:solidFill>
              <a:ln w="9525" cap="rnd">
                <a:solidFill>
                  <a:schemeClr val="tx1"/>
                </a:solidFill>
                <a:round/>
                <a:headEnd/>
                <a:tailEnd/>
              </a:ln>
            </p:spPr>
            <p:txBody>
              <a:bodyPr/>
              <a:lstStyle/>
              <a:p>
                <a:endParaRPr lang="en-US"/>
              </a:p>
            </p:txBody>
          </p:sp>
        </p:grpSp>
        <p:grpSp>
          <p:nvGrpSpPr>
            <p:cNvPr id="7" name="Group 54"/>
            <p:cNvGrpSpPr>
              <a:grpSpLocks/>
            </p:cNvGrpSpPr>
            <p:nvPr/>
          </p:nvGrpSpPr>
          <p:grpSpPr bwMode="auto">
            <a:xfrm>
              <a:off x="1334" y="2744"/>
              <a:ext cx="1642" cy="698"/>
              <a:chOff x="1252" y="2648"/>
              <a:chExt cx="1642" cy="698"/>
            </a:xfrm>
          </p:grpSpPr>
          <p:sp>
            <p:nvSpPr>
              <p:cNvPr id="38979" name="Freeform 52"/>
              <p:cNvSpPr>
                <a:spLocks/>
              </p:cNvSpPr>
              <p:nvPr/>
            </p:nvSpPr>
            <p:spPr bwMode="auto">
              <a:xfrm>
                <a:off x="1252" y="2648"/>
                <a:ext cx="1642" cy="698"/>
              </a:xfrm>
              <a:custGeom>
                <a:avLst/>
                <a:gdLst>
                  <a:gd name="T0" fmla="*/ 1642 w 1642"/>
                  <a:gd name="T1" fmla="*/ 0 h 698"/>
                  <a:gd name="T2" fmla="*/ 0 w 1642"/>
                  <a:gd name="T3" fmla="*/ 196 h 698"/>
                  <a:gd name="T4" fmla="*/ 0 w 1642"/>
                  <a:gd name="T5" fmla="*/ 698 h 698"/>
                  <a:gd name="T6" fmla="*/ 1642 w 1642"/>
                  <a:gd name="T7" fmla="*/ 502 h 698"/>
                  <a:gd name="T8" fmla="*/ 1642 w 1642"/>
                  <a:gd name="T9" fmla="*/ 0 h 698"/>
                  <a:gd name="T10" fmla="*/ 0 60000 65536"/>
                  <a:gd name="T11" fmla="*/ 0 60000 65536"/>
                  <a:gd name="T12" fmla="*/ 0 60000 65536"/>
                  <a:gd name="T13" fmla="*/ 0 60000 65536"/>
                  <a:gd name="T14" fmla="*/ 0 60000 65536"/>
                  <a:gd name="T15" fmla="*/ 0 w 1642"/>
                  <a:gd name="T16" fmla="*/ 0 h 698"/>
                  <a:gd name="T17" fmla="*/ 1642 w 1642"/>
                  <a:gd name="T18" fmla="*/ 698 h 698"/>
                </a:gdLst>
                <a:ahLst/>
                <a:cxnLst>
                  <a:cxn ang="T10">
                    <a:pos x="T0" y="T1"/>
                  </a:cxn>
                  <a:cxn ang="T11">
                    <a:pos x="T2" y="T3"/>
                  </a:cxn>
                  <a:cxn ang="T12">
                    <a:pos x="T4" y="T5"/>
                  </a:cxn>
                  <a:cxn ang="T13">
                    <a:pos x="T6" y="T7"/>
                  </a:cxn>
                  <a:cxn ang="T14">
                    <a:pos x="T8" y="T9"/>
                  </a:cxn>
                </a:cxnLst>
                <a:rect l="T15" t="T16" r="T17" b="T18"/>
                <a:pathLst>
                  <a:path w="1642" h="698">
                    <a:moveTo>
                      <a:pt x="1642" y="0"/>
                    </a:moveTo>
                    <a:lnTo>
                      <a:pt x="0" y="196"/>
                    </a:lnTo>
                    <a:lnTo>
                      <a:pt x="0" y="698"/>
                    </a:lnTo>
                    <a:lnTo>
                      <a:pt x="1642" y="502"/>
                    </a:lnTo>
                    <a:lnTo>
                      <a:pt x="1642" y="0"/>
                    </a:lnTo>
                    <a:close/>
                  </a:path>
                </a:pathLst>
              </a:custGeom>
              <a:solidFill>
                <a:srgbClr val="C6A578"/>
              </a:solidFill>
              <a:ln w="9525">
                <a:solidFill>
                  <a:schemeClr val="tx1"/>
                </a:solidFill>
                <a:round/>
                <a:headEnd/>
                <a:tailEnd/>
              </a:ln>
            </p:spPr>
            <p:txBody>
              <a:bodyPr/>
              <a:lstStyle/>
              <a:p>
                <a:endParaRPr lang="en-US"/>
              </a:p>
            </p:txBody>
          </p:sp>
          <p:sp>
            <p:nvSpPr>
              <p:cNvPr id="38980" name="Freeform 53"/>
              <p:cNvSpPr>
                <a:spLocks/>
              </p:cNvSpPr>
              <p:nvPr/>
            </p:nvSpPr>
            <p:spPr bwMode="auto">
              <a:xfrm>
                <a:off x="1252" y="2648"/>
                <a:ext cx="1642" cy="698"/>
              </a:xfrm>
              <a:custGeom>
                <a:avLst/>
                <a:gdLst>
                  <a:gd name="T0" fmla="*/ 1642 w 1642"/>
                  <a:gd name="T1" fmla="*/ 0 h 698"/>
                  <a:gd name="T2" fmla="*/ 0 w 1642"/>
                  <a:gd name="T3" fmla="*/ 196 h 698"/>
                  <a:gd name="T4" fmla="*/ 0 w 1642"/>
                  <a:gd name="T5" fmla="*/ 698 h 698"/>
                  <a:gd name="T6" fmla="*/ 1642 w 1642"/>
                  <a:gd name="T7" fmla="*/ 502 h 698"/>
                  <a:gd name="T8" fmla="*/ 1642 w 1642"/>
                  <a:gd name="T9" fmla="*/ 0 h 698"/>
                  <a:gd name="T10" fmla="*/ 0 60000 65536"/>
                  <a:gd name="T11" fmla="*/ 0 60000 65536"/>
                  <a:gd name="T12" fmla="*/ 0 60000 65536"/>
                  <a:gd name="T13" fmla="*/ 0 60000 65536"/>
                  <a:gd name="T14" fmla="*/ 0 60000 65536"/>
                  <a:gd name="T15" fmla="*/ 0 w 1642"/>
                  <a:gd name="T16" fmla="*/ 0 h 698"/>
                  <a:gd name="T17" fmla="*/ 1642 w 1642"/>
                  <a:gd name="T18" fmla="*/ 698 h 698"/>
                </a:gdLst>
                <a:ahLst/>
                <a:cxnLst>
                  <a:cxn ang="T10">
                    <a:pos x="T0" y="T1"/>
                  </a:cxn>
                  <a:cxn ang="T11">
                    <a:pos x="T2" y="T3"/>
                  </a:cxn>
                  <a:cxn ang="T12">
                    <a:pos x="T4" y="T5"/>
                  </a:cxn>
                  <a:cxn ang="T13">
                    <a:pos x="T6" y="T7"/>
                  </a:cxn>
                  <a:cxn ang="T14">
                    <a:pos x="T8" y="T9"/>
                  </a:cxn>
                </a:cxnLst>
                <a:rect l="T15" t="T16" r="T17" b="T18"/>
                <a:pathLst>
                  <a:path w="1642" h="698">
                    <a:moveTo>
                      <a:pt x="1642" y="0"/>
                    </a:moveTo>
                    <a:lnTo>
                      <a:pt x="0" y="196"/>
                    </a:lnTo>
                    <a:lnTo>
                      <a:pt x="0" y="698"/>
                    </a:lnTo>
                    <a:lnTo>
                      <a:pt x="1642" y="502"/>
                    </a:lnTo>
                    <a:lnTo>
                      <a:pt x="1642" y="0"/>
                    </a:lnTo>
                    <a:close/>
                  </a:path>
                </a:pathLst>
              </a:custGeom>
              <a:solidFill>
                <a:srgbClr val="FFFF00"/>
              </a:solidFill>
              <a:ln w="9525" cap="rnd">
                <a:solidFill>
                  <a:schemeClr val="tx1"/>
                </a:solidFill>
                <a:round/>
                <a:headEnd/>
                <a:tailEnd/>
              </a:ln>
            </p:spPr>
            <p:txBody>
              <a:bodyPr/>
              <a:lstStyle/>
              <a:p>
                <a:endParaRPr lang="en-US"/>
              </a:p>
            </p:txBody>
          </p:sp>
        </p:grpSp>
        <p:grpSp>
          <p:nvGrpSpPr>
            <p:cNvPr id="8" name="Group 57"/>
            <p:cNvGrpSpPr>
              <a:grpSpLocks/>
            </p:cNvGrpSpPr>
            <p:nvPr/>
          </p:nvGrpSpPr>
          <p:grpSpPr bwMode="auto">
            <a:xfrm>
              <a:off x="1162" y="2506"/>
              <a:ext cx="1812" cy="443"/>
              <a:chOff x="1082" y="2410"/>
              <a:chExt cx="1812" cy="443"/>
            </a:xfrm>
          </p:grpSpPr>
          <p:sp>
            <p:nvSpPr>
              <p:cNvPr id="38977" name="Freeform 55"/>
              <p:cNvSpPr>
                <a:spLocks/>
              </p:cNvSpPr>
              <p:nvPr/>
            </p:nvSpPr>
            <p:spPr bwMode="auto">
              <a:xfrm>
                <a:off x="1082" y="2410"/>
                <a:ext cx="1812" cy="443"/>
              </a:xfrm>
              <a:custGeom>
                <a:avLst/>
                <a:gdLst>
                  <a:gd name="T0" fmla="*/ 170 w 1812"/>
                  <a:gd name="T1" fmla="*/ 443 h 443"/>
                  <a:gd name="T2" fmla="*/ 153 w 1812"/>
                  <a:gd name="T3" fmla="*/ 434 h 443"/>
                  <a:gd name="T4" fmla="*/ 127 w 1812"/>
                  <a:gd name="T5" fmla="*/ 417 h 443"/>
                  <a:gd name="T6" fmla="*/ 119 w 1812"/>
                  <a:gd name="T7" fmla="*/ 409 h 443"/>
                  <a:gd name="T8" fmla="*/ 110 w 1812"/>
                  <a:gd name="T9" fmla="*/ 400 h 443"/>
                  <a:gd name="T10" fmla="*/ 85 w 1812"/>
                  <a:gd name="T11" fmla="*/ 383 h 443"/>
                  <a:gd name="T12" fmla="*/ 76 w 1812"/>
                  <a:gd name="T13" fmla="*/ 375 h 443"/>
                  <a:gd name="T14" fmla="*/ 68 w 1812"/>
                  <a:gd name="T15" fmla="*/ 375 h 443"/>
                  <a:gd name="T16" fmla="*/ 51 w 1812"/>
                  <a:gd name="T17" fmla="*/ 358 h 443"/>
                  <a:gd name="T18" fmla="*/ 42 w 1812"/>
                  <a:gd name="T19" fmla="*/ 349 h 443"/>
                  <a:gd name="T20" fmla="*/ 34 w 1812"/>
                  <a:gd name="T21" fmla="*/ 341 h 443"/>
                  <a:gd name="T22" fmla="*/ 25 w 1812"/>
                  <a:gd name="T23" fmla="*/ 324 h 443"/>
                  <a:gd name="T24" fmla="*/ 17 w 1812"/>
                  <a:gd name="T25" fmla="*/ 315 h 443"/>
                  <a:gd name="T26" fmla="*/ 17 w 1812"/>
                  <a:gd name="T27" fmla="*/ 307 h 443"/>
                  <a:gd name="T28" fmla="*/ 8 w 1812"/>
                  <a:gd name="T29" fmla="*/ 289 h 443"/>
                  <a:gd name="T30" fmla="*/ 8 w 1812"/>
                  <a:gd name="T31" fmla="*/ 281 h 443"/>
                  <a:gd name="T32" fmla="*/ 0 w 1812"/>
                  <a:gd name="T33" fmla="*/ 272 h 443"/>
                  <a:gd name="T34" fmla="*/ 0 w 1812"/>
                  <a:gd name="T35" fmla="*/ 255 h 443"/>
                  <a:gd name="T36" fmla="*/ 0 w 1812"/>
                  <a:gd name="T37" fmla="*/ 247 h 443"/>
                  <a:gd name="T38" fmla="*/ 0 w 1812"/>
                  <a:gd name="T39" fmla="*/ 238 h 443"/>
                  <a:gd name="T40" fmla="*/ 0 w 1812"/>
                  <a:gd name="T41" fmla="*/ 221 h 443"/>
                  <a:gd name="T42" fmla="*/ 0 w 1812"/>
                  <a:gd name="T43" fmla="*/ 213 h 443"/>
                  <a:gd name="T44" fmla="*/ 0 w 1812"/>
                  <a:gd name="T45" fmla="*/ 204 h 443"/>
                  <a:gd name="T46" fmla="*/ 8 w 1812"/>
                  <a:gd name="T47" fmla="*/ 187 h 443"/>
                  <a:gd name="T48" fmla="*/ 8 w 1812"/>
                  <a:gd name="T49" fmla="*/ 179 h 443"/>
                  <a:gd name="T50" fmla="*/ 17 w 1812"/>
                  <a:gd name="T51" fmla="*/ 179 h 443"/>
                  <a:gd name="T52" fmla="*/ 25 w 1812"/>
                  <a:gd name="T53" fmla="*/ 162 h 443"/>
                  <a:gd name="T54" fmla="*/ 34 w 1812"/>
                  <a:gd name="T55" fmla="*/ 153 h 443"/>
                  <a:gd name="T56" fmla="*/ 34 w 1812"/>
                  <a:gd name="T57" fmla="*/ 145 h 443"/>
                  <a:gd name="T58" fmla="*/ 51 w 1812"/>
                  <a:gd name="T59" fmla="*/ 128 h 443"/>
                  <a:gd name="T60" fmla="*/ 59 w 1812"/>
                  <a:gd name="T61" fmla="*/ 119 h 443"/>
                  <a:gd name="T62" fmla="*/ 68 w 1812"/>
                  <a:gd name="T63" fmla="*/ 111 h 443"/>
                  <a:gd name="T64" fmla="*/ 85 w 1812"/>
                  <a:gd name="T65" fmla="*/ 94 h 443"/>
                  <a:gd name="T66" fmla="*/ 93 w 1812"/>
                  <a:gd name="T67" fmla="*/ 85 h 443"/>
                  <a:gd name="T68" fmla="*/ 110 w 1812"/>
                  <a:gd name="T69" fmla="*/ 76 h 443"/>
                  <a:gd name="T70" fmla="*/ 127 w 1812"/>
                  <a:gd name="T71" fmla="*/ 59 h 443"/>
                  <a:gd name="T72" fmla="*/ 144 w 1812"/>
                  <a:gd name="T73" fmla="*/ 59 h 443"/>
                  <a:gd name="T74" fmla="*/ 153 w 1812"/>
                  <a:gd name="T75" fmla="*/ 51 h 443"/>
                  <a:gd name="T76" fmla="*/ 178 w 1812"/>
                  <a:gd name="T77" fmla="*/ 34 h 443"/>
                  <a:gd name="T78" fmla="*/ 196 w 1812"/>
                  <a:gd name="T79" fmla="*/ 25 h 443"/>
                  <a:gd name="T80" fmla="*/ 212 w 1812"/>
                  <a:gd name="T81" fmla="*/ 17 h 443"/>
                  <a:gd name="T82" fmla="*/ 238 w 1812"/>
                  <a:gd name="T83" fmla="*/ 0 h 443"/>
                  <a:gd name="T84" fmla="*/ 255 w 1812"/>
                  <a:gd name="T85" fmla="*/ 0 h 443"/>
                  <a:gd name="T86" fmla="*/ 1812 w 1812"/>
                  <a:gd name="T87" fmla="*/ 238 h 443"/>
                  <a:gd name="T88" fmla="*/ 170 w 1812"/>
                  <a:gd name="T89" fmla="*/ 443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2"/>
                  <a:gd name="T136" fmla="*/ 0 h 443"/>
                  <a:gd name="T137" fmla="*/ 1812 w 1812"/>
                  <a:gd name="T138" fmla="*/ 443 h 4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2" h="443">
                    <a:moveTo>
                      <a:pt x="170" y="443"/>
                    </a:moveTo>
                    <a:lnTo>
                      <a:pt x="153" y="434"/>
                    </a:lnTo>
                    <a:lnTo>
                      <a:pt x="127" y="417"/>
                    </a:lnTo>
                    <a:lnTo>
                      <a:pt x="119" y="409"/>
                    </a:lnTo>
                    <a:lnTo>
                      <a:pt x="110" y="400"/>
                    </a:lnTo>
                    <a:lnTo>
                      <a:pt x="85" y="383"/>
                    </a:lnTo>
                    <a:lnTo>
                      <a:pt x="76" y="375"/>
                    </a:lnTo>
                    <a:lnTo>
                      <a:pt x="68" y="375"/>
                    </a:lnTo>
                    <a:lnTo>
                      <a:pt x="51" y="358"/>
                    </a:lnTo>
                    <a:lnTo>
                      <a:pt x="42" y="349"/>
                    </a:lnTo>
                    <a:lnTo>
                      <a:pt x="34" y="341"/>
                    </a:lnTo>
                    <a:lnTo>
                      <a:pt x="25" y="324"/>
                    </a:lnTo>
                    <a:lnTo>
                      <a:pt x="17" y="315"/>
                    </a:lnTo>
                    <a:lnTo>
                      <a:pt x="17" y="307"/>
                    </a:lnTo>
                    <a:lnTo>
                      <a:pt x="8" y="289"/>
                    </a:lnTo>
                    <a:lnTo>
                      <a:pt x="8" y="281"/>
                    </a:lnTo>
                    <a:lnTo>
                      <a:pt x="0" y="272"/>
                    </a:lnTo>
                    <a:lnTo>
                      <a:pt x="0" y="255"/>
                    </a:lnTo>
                    <a:lnTo>
                      <a:pt x="0" y="247"/>
                    </a:lnTo>
                    <a:lnTo>
                      <a:pt x="0" y="238"/>
                    </a:lnTo>
                    <a:lnTo>
                      <a:pt x="0" y="221"/>
                    </a:lnTo>
                    <a:lnTo>
                      <a:pt x="0" y="213"/>
                    </a:lnTo>
                    <a:lnTo>
                      <a:pt x="0" y="204"/>
                    </a:lnTo>
                    <a:lnTo>
                      <a:pt x="8" y="187"/>
                    </a:lnTo>
                    <a:lnTo>
                      <a:pt x="8" y="179"/>
                    </a:lnTo>
                    <a:lnTo>
                      <a:pt x="17" y="179"/>
                    </a:lnTo>
                    <a:lnTo>
                      <a:pt x="25" y="162"/>
                    </a:lnTo>
                    <a:lnTo>
                      <a:pt x="34" y="153"/>
                    </a:lnTo>
                    <a:lnTo>
                      <a:pt x="34" y="145"/>
                    </a:lnTo>
                    <a:lnTo>
                      <a:pt x="51" y="128"/>
                    </a:lnTo>
                    <a:lnTo>
                      <a:pt x="59" y="119"/>
                    </a:lnTo>
                    <a:lnTo>
                      <a:pt x="68" y="111"/>
                    </a:lnTo>
                    <a:lnTo>
                      <a:pt x="85" y="94"/>
                    </a:lnTo>
                    <a:lnTo>
                      <a:pt x="93" y="85"/>
                    </a:lnTo>
                    <a:lnTo>
                      <a:pt x="110" y="76"/>
                    </a:lnTo>
                    <a:lnTo>
                      <a:pt x="127" y="59"/>
                    </a:lnTo>
                    <a:lnTo>
                      <a:pt x="144" y="59"/>
                    </a:lnTo>
                    <a:lnTo>
                      <a:pt x="153" y="51"/>
                    </a:lnTo>
                    <a:lnTo>
                      <a:pt x="178" y="34"/>
                    </a:lnTo>
                    <a:lnTo>
                      <a:pt x="196" y="25"/>
                    </a:lnTo>
                    <a:lnTo>
                      <a:pt x="212" y="17"/>
                    </a:lnTo>
                    <a:lnTo>
                      <a:pt x="238" y="0"/>
                    </a:lnTo>
                    <a:lnTo>
                      <a:pt x="255" y="0"/>
                    </a:lnTo>
                    <a:lnTo>
                      <a:pt x="1812" y="238"/>
                    </a:lnTo>
                    <a:lnTo>
                      <a:pt x="170" y="443"/>
                    </a:lnTo>
                    <a:close/>
                  </a:path>
                </a:pathLst>
              </a:custGeom>
              <a:solidFill>
                <a:srgbClr val="C6A578"/>
              </a:solidFill>
              <a:ln w="9525">
                <a:solidFill>
                  <a:schemeClr val="tx1"/>
                </a:solidFill>
                <a:round/>
                <a:headEnd/>
                <a:tailEnd/>
              </a:ln>
            </p:spPr>
            <p:txBody>
              <a:bodyPr/>
              <a:lstStyle/>
              <a:p>
                <a:endParaRPr lang="en-US"/>
              </a:p>
            </p:txBody>
          </p:sp>
          <p:sp>
            <p:nvSpPr>
              <p:cNvPr id="38978" name="Freeform 56"/>
              <p:cNvSpPr>
                <a:spLocks/>
              </p:cNvSpPr>
              <p:nvPr/>
            </p:nvSpPr>
            <p:spPr bwMode="auto">
              <a:xfrm>
                <a:off x="1082" y="2410"/>
                <a:ext cx="1812" cy="443"/>
              </a:xfrm>
              <a:custGeom>
                <a:avLst/>
                <a:gdLst>
                  <a:gd name="T0" fmla="*/ 170 w 1812"/>
                  <a:gd name="T1" fmla="*/ 443 h 443"/>
                  <a:gd name="T2" fmla="*/ 153 w 1812"/>
                  <a:gd name="T3" fmla="*/ 434 h 443"/>
                  <a:gd name="T4" fmla="*/ 127 w 1812"/>
                  <a:gd name="T5" fmla="*/ 417 h 443"/>
                  <a:gd name="T6" fmla="*/ 119 w 1812"/>
                  <a:gd name="T7" fmla="*/ 409 h 443"/>
                  <a:gd name="T8" fmla="*/ 110 w 1812"/>
                  <a:gd name="T9" fmla="*/ 400 h 443"/>
                  <a:gd name="T10" fmla="*/ 85 w 1812"/>
                  <a:gd name="T11" fmla="*/ 383 h 443"/>
                  <a:gd name="T12" fmla="*/ 76 w 1812"/>
                  <a:gd name="T13" fmla="*/ 375 h 443"/>
                  <a:gd name="T14" fmla="*/ 68 w 1812"/>
                  <a:gd name="T15" fmla="*/ 375 h 443"/>
                  <a:gd name="T16" fmla="*/ 51 w 1812"/>
                  <a:gd name="T17" fmla="*/ 358 h 443"/>
                  <a:gd name="T18" fmla="*/ 42 w 1812"/>
                  <a:gd name="T19" fmla="*/ 349 h 443"/>
                  <a:gd name="T20" fmla="*/ 34 w 1812"/>
                  <a:gd name="T21" fmla="*/ 341 h 443"/>
                  <a:gd name="T22" fmla="*/ 25 w 1812"/>
                  <a:gd name="T23" fmla="*/ 324 h 443"/>
                  <a:gd name="T24" fmla="*/ 17 w 1812"/>
                  <a:gd name="T25" fmla="*/ 315 h 443"/>
                  <a:gd name="T26" fmla="*/ 17 w 1812"/>
                  <a:gd name="T27" fmla="*/ 307 h 443"/>
                  <a:gd name="T28" fmla="*/ 8 w 1812"/>
                  <a:gd name="T29" fmla="*/ 289 h 443"/>
                  <a:gd name="T30" fmla="*/ 8 w 1812"/>
                  <a:gd name="T31" fmla="*/ 281 h 443"/>
                  <a:gd name="T32" fmla="*/ 0 w 1812"/>
                  <a:gd name="T33" fmla="*/ 272 h 443"/>
                  <a:gd name="T34" fmla="*/ 0 w 1812"/>
                  <a:gd name="T35" fmla="*/ 255 h 443"/>
                  <a:gd name="T36" fmla="*/ 0 w 1812"/>
                  <a:gd name="T37" fmla="*/ 247 h 443"/>
                  <a:gd name="T38" fmla="*/ 0 w 1812"/>
                  <a:gd name="T39" fmla="*/ 238 h 443"/>
                  <a:gd name="T40" fmla="*/ 0 w 1812"/>
                  <a:gd name="T41" fmla="*/ 221 h 443"/>
                  <a:gd name="T42" fmla="*/ 0 w 1812"/>
                  <a:gd name="T43" fmla="*/ 213 h 443"/>
                  <a:gd name="T44" fmla="*/ 0 w 1812"/>
                  <a:gd name="T45" fmla="*/ 204 h 443"/>
                  <a:gd name="T46" fmla="*/ 8 w 1812"/>
                  <a:gd name="T47" fmla="*/ 187 h 443"/>
                  <a:gd name="T48" fmla="*/ 8 w 1812"/>
                  <a:gd name="T49" fmla="*/ 179 h 443"/>
                  <a:gd name="T50" fmla="*/ 17 w 1812"/>
                  <a:gd name="T51" fmla="*/ 179 h 443"/>
                  <a:gd name="T52" fmla="*/ 25 w 1812"/>
                  <a:gd name="T53" fmla="*/ 162 h 443"/>
                  <a:gd name="T54" fmla="*/ 34 w 1812"/>
                  <a:gd name="T55" fmla="*/ 153 h 443"/>
                  <a:gd name="T56" fmla="*/ 34 w 1812"/>
                  <a:gd name="T57" fmla="*/ 145 h 443"/>
                  <a:gd name="T58" fmla="*/ 51 w 1812"/>
                  <a:gd name="T59" fmla="*/ 128 h 443"/>
                  <a:gd name="T60" fmla="*/ 59 w 1812"/>
                  <a:gd name="T61" fmla="*/ 119 h 443"/>
                  <a:gd name="T62" fmla="*/ 68 w 1812"/>
                  <a:gd name="T63" fmla="*/ 111 h 443"/>
                  <a:gd name="T64" fmla="*/ 85 w 1812"/>
                  <a:gd name="T65" fmla="*/ 94 h 443"/>
                  <a:gd name="T66" fmla="*/ 93 w 1812"/>
                  <a:gd name="T67" fmla="*/ 85 h 443"/>
                  <a:gd name="T68" fmla="*/ 110 w 1812"/>
                  <a:gd name="T69" fmla="*/ 76 h 443"/>
                  <a:gd name="T70" fmla="*/ 127 w 1812"/>
                  <a:gd name="T71" fmla="*/ 59 h 443"/>
                  <a:gd name="T72" fmla="*/ 144 w 1812"/>
                  <a:gd name="T73" fmla="*/ 59 h 443"/>
                  <a:gd name="T74" fmla="*/ 153 w 1812"/>
                  <a:gd name="T75" fmla="*/ 51 h 443"/>
                  <a:gd name="T76" fmla="*/ 178 w 1812"/>
                  <a:gd name="T77" fmla="*/ 34 h 443"/>
                  <a:gd name="T78" fmla="*/ 196 w 1812"/>
                  <a:gd name="T79" fmla="*/ 25 h 443"/>
                  <a:gd name="T80" fmla="*/ 212 w 1812"/>
                  <a:gd name="T81" fmla="*/ 17 h 443"/>
                  <a:gd name="T82" fmla="*/ 238 w 1812"/>
                  <a:gd name="T83" fmla="*/ 0 h 443"/>
                  <a:gd name="T84" fmla="*/ 255 w 1812"/>
                  <a:gd name="T85" fmla="*/ 0 h 443"/>
                  <a:gd name="T86" fmla="*/ 1812 w 1812"/>
                  <a:gd name="T87" fmla="*/ 238 h 443"/>
                  <a:gd name="T88" fmla="*/ 170 w 1812"/>
                  <a:gd name="T89" fmla="*/ 443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2"/>
                  <a:gd name="T136" fmla="*/ 0 h 443"/>
                  <a:gd name="T137" fmla="*/ 1812 w 1812"/>
                  <a:gd name="T138" fmla="*/ 443 h 4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2" h="443">
                    <a:moveTo>
                      <a:pt x="170" y="443"/>
                    </a:moveTo>
                    <a:lnTo>
                      <a:pt x="153" y="434"/>
                    </a:lnTo>
                    <a:lnTo>
                      <a:pt x="127" y="417"/>
                    </a:lnTo>
                    <a:lnTo>
                      <a:pt x="119" y="409"/>
                    </a:lnTo>
                    <a:lnTo>
                      <a:pt x="110" y="400"/>
                    </a:lnTo>
                    <a:lnTo>
                      <a:pt x="85" y="383"/>
                    </a:lnTo>
                    <a:lnTo>
                      <a:pt x="76" y="375"/>
                    </a:lnTo>
                    <a:lnTo>
                      <a:pt x="68" y="375"/>
                    </a:lnTo>
                    <a:lnTo>
                      <a:pt x="51" y="358"/>
                    </a:lnTo>
                    <a:lnTo>
                      <a:pt x="42" y="349"/>
                    </a:lnTo>
                    <a:lnTo>
                      <a:pt x="34" y="341"/>
                    </a:lnTo>
                    <a:lnTo>
                      <a:pt x="25" y="324"/>
                    </a:lnTo>
                    <a:lnTo>
                      <a:pt x="17" y="315"/>
                    </a:lnTo>
                    <a:lnTo>
                      <a:pt x="17" y="307"/>
                    </a:lnTo>
                    <a:lnTo>
                      <a:pt x="8" y="289"/>
                    </a:lnTo>
                    <a:lnTo>
                      <a:pt x="8" y="281"/>
                    </a:lnTo>
                    <a:lnTo>
                      <a:pt x="0" y="272"/>
                    </a:lnTo>
                    <a:lnTo>
                      <a:pt x="0" y="255"/>
                    </a:lnTo>
                    <a:lnTo>
                      <a:pt x="0" y="247"/>
                    </a:lnTo>
                    <a:lnTo>
                      <a:pt x="0" y="238"/>
                    </a:lnTo>
                    <a:lnTo>
                      <a:pt x="0" y="221"/>
                    </a:lnTo>
                    <a:lnTo>
                      <a:pt x="0" y="213"/>
                    </a:lnTo>
                    <a:lnTo>
                      <a:pt x="0" y="204"/>
                    </a:lnTo>
                    <a:lnTo>
                      <a:pt x="8" y="187"/>
                    </a:lnTo>
                    <a:lnTo>
                      <a:pt x="8" y="179"/>
                    </a:lnTo>
                    <a:lnTo>
                      <a:pt x="17" y="179"/>
                    </a:lnTo>
                    <a:lnTo>
                      <a:pt x="25" y="162"/>
                    </a:lnTo>
                    <a:lnTo>
                      <a:pt x="34" y="153"/>
                    </a:lnTo>
                    <a:lnTo>
                      <a:pt x="34" y="145"/>
                    </a:lnTo>
                    <a:lnTo>
                      <a:pt x="51" y="128"/>
                    </a:lnTo>
                    <a:lnTo>
                      <a:pt x="59" y="119"/>
                    </a:lnTo>
                    <a:lnTo>
                      <a:pt x="68" y="111"/>
                    </a:lnTo>
                    <a:lnTo>
                      <a:pt x="85" y="94"/>
                    </a:lnTo>
                    <a:lnTo>
                      <a:pt x="93" y="85"/>
                    </a:lnTo>
                    <a:lnTo>
                      <a:pt x="110" y="76"/>
                    </a:lnTo>
                    <a:lnTo>
                      <a:pt x="127" y="59"/>
                    </a:lnTo>
                    <a:lnTo>
                      <a:pt x="144" y="59"/>
                    </a:lnTo>
                    <a:lnTo>
                      <a:pt x="153" y="51"/>
                    </a:lnTo>
                    <a:lnTo>
                      <a:pt x="178" y="34"/>
                    </a:lnTo>
                    <a:lnTo>
                      <a:pt x="196" y="25"/>
                    </a:lnTo>
                    <a:lnTo>
                      <a:pt x="212" y="17"/>
                    </a:lnTo>
                    <a:lnTo>
                      <a:pt x="238" y="0"/>
                    </a:lnTo>
                    <a:lnTo>
                      <a:pt x="255" y="0"/>
                    </a:lnTo>
                    <a:lnTo>
                      <a:pt x="1812" y="238"/>
                    </a:lnTo>
                    <a:lnTo>
                      <a:pt x="170" y="443"/>
                    </a:lnTo>
                    <a:close/>
                  </a:path>
                </a:pathLst>
              </a:custGeom>
              <a:solidFill>
                <a:srgbClr val="FFFF00"/>
              </a:solidFill>
              <a:ln w="9525" cap="rnd">
                <a:solidFill>
                  <a:schemeClr val="tx1"/>
                </a:solidFill>
                <a:round/>
                <a:headEnd/>
                <a:tailEnd/>
              </a:ln>
            </p:spPr>
            <p:txBody>
              <a:bodyPr/>
              <a:lstStyle/>
              <a:p>
                <a:endParaRPr lang="en-US"/>
              </a:p>
            </p:txBody>
          </p:sp>
        </p:grpSp>
        <p:grpSp>
          <p:nvGrpSpPr>
            <p:cNvPr id="9" name="Group 61"/>
            <p:cNvGrpSpPr>
              <a:grpSpLocks/>
            </p:cNvGrpSpPr>
            <p:nvPr/>
          </p:nvGrpSpPr>
          <p:grpSpPr bwMode="auto">
            <a:xfrm>
              <a:off x="1382" y="2971"/>
              <a:ext cx="68" cy="536"/>
              <a:chOff x="1286" y="2871"/>
              <a:chExt cx="68" cy="536"/>
            </a:xfrm>
          </p:grpSpPr>
          <p:sp>
            <p:nvSpPr>
              <p:cNvPr id="38975" name="Freeform 59"/>
              <p:cNvSpPr>
                <a:spLocks/>
              </p:cNvSpPr>
              <p:nvPr/>
            </p:nvSpPr>
            <p:spPr bwMode="auto">
              <a:xfrm>
                <a:off x="1286" y="2871"/>
                <a:ext cx="68" cy="536"/>
              </a:xfrm>
              <a:custGeom>
                <a:avLst/>
                <a:gdLst>
                  <a:gd name="T0" fmla="*/ 68 w 68"/>
                  <a:gd name="T1" fmla="*/ 34 h 536"/>
                  <a:gd name="T2" fmla="*/ 51 w 68"/>
                  <a:gd name="T3" fmla="*/ 25 h 536"/>
                  <a:gd name="T4" fmla="*/ 42 w 68"/>
                  <a:gd name="T5" fmla="*/ 17 h 536"/>
                  <a:gd name="T6" fmla="*/ 25 w 68"/>
                  <a:gd name="T7" fmla="*/ 8 h 536"/>
                  <a:gd name="T8" fmla="*/ 8 w 68"/>
                  <a:gd name="T9" fmla="*/ 8 h 536"/>
                  <a:gd name="T10" fmla="*/ 0 w 68"/>
                  <a:gd name="T11" fmla="*/ 0 h 536"/>
                  <a:gd name="T12" fmla="*/ 0 w 68"/>
                  <a:gd name="T13" fmla="*/ 502 h 536"/>
                  <a:gd name="T14" fmla="*/ 8 w 68"/>
                  <a:gd name="T15" fmla="*/ 510 h 536"/>
                  <a:gd name="T16" fmla="*/ 25 w 68"/>
                  <a:gd name="T17" fmla="*/ 510 h 536"/>
                  <a:gd name="T18" fmla="*/ 42 w 68"/>
                  <a:gd name="T19" fmla="*/ 519 h 536"/>
                  <a:gd name="T20" fmla="*/ 51 w 68"/>
                  <a:gd name="T21" fmla="*/ 527 h 536"/>
                  <a:gd name="T22" fmla="*/ 68 w 68"/>
                  <a:gd name="T23" fmla="*/ 536 h 536"/>
                  <a:gd name="T24" fmla="*/ 68 w 68"/>
                  <a:gd name="T25" fmla="*/ 34 h 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536"/>
                  <a:gd name="T41" fmla="*/ 68 w 68"/>
                  <a:gd name="T42" fmla="*/ 536 h 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536">
                    <a:moveTo>
                      <a:pt x="68" y="34"/>
                    </a:moveTo>
                    <a:lnTo>
                      <a:pt x="51" y="25"/>
                    </a:lnTo>
                    <a:lnTo>
                      <a:pt x="42" y="17"/>
                    </a:lnTo>
                    <a:lnTo>
                      <a:pt x="25" y="8"/>
                    </a:lnTo>
                    <a:lnTo>
                      <a:pt x="8" y="8"/>
                    </a:lnTo>
                    <a:lnTo>
                      <a:pt x="0" y="0"/>
                    </a:lnTo>
                    <a:lnTo>
                      <a:pt x="0" y="502"/>
                    </a:lnTo>
                    <a:lnTo>
                      <a:pt x="8" y="510"/>
                    </a:lnTo>
                    <a:lnTo>
                      <a:pt x="25" y="510"/>
                    </a:lnTo>
                    <a:lnTo>
                      <a:pt x="42" y="519"/>
                    </a:lnTo>
                    <a:lnTo>
                      <a:pt x="51" y="527"/>
                    </a:lnTo>
                    <a:lnTo>
                      <a:pt x="68" y="536"/>
                    </a:lnTo>
                    <a:lnTo>
                      <a:pt x="68" y="34"/>
                    </a:lnTo>
                    <a:close/>
                  </a:path>
                </a:pathLst>
              </a:custGeom>
              <a:solidFill>
                <a:schemeClr val="folHlink"/>
              </a:solidFill>
              <a:ln w="9525">
                <a:solidFill>
                  <a:schemeClr val="tx1"/>
                </a:solidFill>
                <a:round/>
                <a:headEnd/>
                <a:tailEnd/>
              </a:ln>
            </p:spPr>
            <p:txBody>
              <a:bodyPr/>
              <a:lstStyle/>
              <a:p>
                <a:endParaRPr lang="en-US"/>
              </a:p>
            </p:txBody>
          </p:sp>
          <p:sp>
            <p:nvSpPr>
              <p:cNvPr id="38976" name="Freeform 60"/>
              <p:cNvSpPr>
                <a:spLocks/>
              </p:cNvSpPr>
              <p:nvPr/>
            </p:nvSpPr>
            <p:spPr bwMode="auto">
              <a:xfrm>
                <a:off x="1286" y="2871"/>
                <a:ext cx="68" cy="536"/>
              </a:xfrm>
              <a:custGeom>
                <a:avLst/>
                <a:gdLst>
                  <a:gd name="T0" fmla="*/ 68 w 68"/>
                  <a:gd name="T1" fmla="*/ 34 h 536"/>
                  <a:gd name="T2" fmla="*/ 51 w 68"/>
                  <a:gd name="T3" fmla="*/ 25 h 536"/>
                  <a:gd name="T4" fmla="*/ 42 w 68"/>
                  <a:gd name="T5" fmla="*/ 17 h 536"/>
                  <a:gd name="T6" fmla="*/ 25 w 68"/>
                  <a:gd name="T7" fmla="*/ 8 h 536"/>
                  <a:gd name="T8" fmla="*/ 8 w 68"/>
                  <a:gd name="T9" fmla="*/ 8 h 536"/>
                  <a:gd name="T10" fmla="*/ 0 w 68"/>
                  <a:gd name="T11" fmla="*/ 0 h 536"/>
                  <a:gd name="T12" fmla="*/ 0 w 68"/>
                  <a:gd name="T13" fmla="*/ 502 h 536"/>
                  <a:gd name="T14" fmla="*/ 8 w 68"/>
                  <a:gd name="T15" fmla="*/ 510 h 536"/>
                  <a:gd name="T16" fmla="*/ 25 w 68"/>
                  <a:gd name="T17" fmla="*/ 510 h 536"/>
                  <a:gd name="T18" fmla="*/ 42 w 68"/>
                  <a:gd name="T19" fmla="*/ 519 h 536"/>
                  <a:gd name="T20" fmla="*/ 51 w 68"/>
                  <a:gd name="T21" fmla="*/ 527 h 536"/>
                  <a:gd name="T22" fmla="*/ 68 w 68"/>
                  <a:gd name="T23" fmla="*/ 536 h 536"/>
                  <a:gd name="T24" fmla="*/ 68 w 68"/>
                  <a:gd name="T25" fmla="*/ 34 h 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536"/>
                  <a:gd name="T41" fmla="*/ 68 w 68"/>
                  <a:gd name="T42" fmla="*/ 536 h 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536">
                    <a:moveTo>
                      <a:pt x="68" y="34"/>
                    </a:moveTo>
                    <a:lnTo>
                      <a:pt x="51" y="25"/>
                    </a:lnTo>
                    <a:lnTo>
                      <a:pt x="42" y="17"/>
                    </a:lnTo>
                    <a:lnTo>
                      <a:pt x="25" y="8"/>
                    </a:lnTo>
                    <a:lnTo>
                      <a:pt x="8" y="8"/>
                    </a:lnTo>
                    <a:lnTo>
                      <a:pt x="0" y="0"/>
                    </a:lnTo>
                    <a:lnTo>
                      <a:pt x="0" y="502"/>
                    </a:lnTo>
                    <a:lnTo>
                      <a:pt x="8" y="510"/>
                    </a:lnTo>
                    <a:lnTo>
                      <a:pt x="25" y="510"/>
                    </a:lnTo>
                    <a:lnTo>
                      <a:pt x="42" y="519"/>
                    </a:lnTo>
                    <a:lnTo>
                      <a:pt x="51" y="527"/>
                    </a:lnTo>
                    <a:lnTo>
                      <a:pt x="68" y="536"/>
                    </a:lnTo>
                    <a:lnTo>
                      <a:pt x="68" y="34"/>
                    </a:lnTo>
                    <a:close/>
                  </a:path>
                </a:pathLst>
              </a:custGeom>
              <a:solidFill>
                <a:srgbClr val="4CAC5C"/>
              </a:solidFill>
              <a:ln w="9525" cap="rnd">
                <a:solidFill>
                  <a:schemeClr val="tx1"/>
                </a:solidFill>
                <a:round/>
                <a:headEnd/>
                <a:tailEnd/>
              </a:ln>
            </p:spPr>
            <p:txBody>
              <a:bodyPr/>
              <a:lstStyle/>
              <a:p>
                <a:endParaRPr lang="en-US"/>
              </a:p>
            </p:txBody>
          </p:sp>
        </p:grpSp>
        <p:grpSp>
          <p:nvGrpSpPr>
            <p:cNvPr id="10" name="Group 64"/>
            <p:cNvGrpSpPr>
              <a:grpSpLocks/>
            </p:cNvGrpSpPr>
            <p:nvPr/>
          </p:nvGrpSpPr>
          <p:grpSpPr bwMode="auto">
            <a:xfrm>
              <a:off x="1453" y="2760"/>
              <a:ext cx="1565" cy="740"/>
              <a:chOff x="1363" y="2667"/>
              <a:chExt cx="1565" cy="740"/>
            </a:xfrm>
          </p:grpSpPr>
          <p:sp>
            <p:nvSpPr>
              <p:cNvPr id="38973" name="Freeform 62"/>
              <p:cNvSpPr>
                <a:spLocks/>
              </p:cNvSpPr>
              <p:nvPr/>
            </p:nvSpPr>
            <p:spPr bwMode="auto">
              <a:xfrm>
                <a:off x="1363" y="2667"/>
                <a:ext cx="1565" cy="740"/>
              </a:xfrm>
              <a:custGeom>
                <a:avLst/>
                <a:gdLst>
                  <a:gd name="T0" fmla="*/ 1565 w 1565"/>
                  <a:gd name="T1" fmla="*/ 0 h 740"/>
                  <a:gd name="T2" fmla="*/ 0 w 1565"/>
                  <a:gd name="T3" fmla="*/ 238 h 740"/>
                  <a:gd name="T4" fmla="*/ 0 w 1565"/>
                  <a:gd name="T5" fmla="*/ 740 h 740"/>
                  <a:gd name="T6" fmla="*/ 1565 w 1565"/>
                  <a:gd name="T7" fmla="*/ 502 h 740"/>
                  <a:gd name="T8" fmla="*/ 1565 w 1565"/>
                  <a:gd name="T9" fmla="*/ 0 h 740"/>
                  <a:gd name="T10" fmla="*/ 0 60000 65536"/>
                  <a:gd name="T11" fmla="*/ 0 60000 65536"/>
                  <a:gd name="T12" fmla="*/ 0 60000 65536"/>
                  <a:gd name="T13" fmla="*/ 0 60000 65536"/>
                  <a:gd name="T14" fmla="*/ 0 60000 65536"/>
                  <a:gd name="T15" fmla="*/ 0 w 1565"/>
                  <a:gd name="T16" fmla="*/ 0 h 740"/>
                  <a:gd name="T17" fmla="*/ 1565 w 1565"/>
                  <a:gd name="T18" fmla="*/ 740 h 740"/>
                </a:gdLst>
                <a:ahLst/>
                <a:cxnLst>
                  <a:cxn ang="T10">
                    <a:pos x="T0" y="T1"/>
                  </a:cxn>
                  <a:cxn ang="T11">
                    <a:pos x="T2" y="T3"/>
                  </a:cxn>
                  <a:cxn ang="T12">
                    <a:pos x="T4" y="T5"/>
                  </a:cxn>
                  <a:cxn ang="T13">
                    <a:pos x="T6" y="T7"/>
                  </a:cxn>
                  <a:cxn ang="T14">
                    <a:pos x="T8" y="T9"/>
                  </a:cxn>
                </a:cxnLst>
                <a:rect l="T15" t="T16" r="T17" b="T18"/>
                <a:pathLst>
                  <a:path w="1565" h="740">
                    <a:moveTo>
                      <a:pt x="1565" y="0"/>
                    </a:moveTo>
                    <a:lnTo>
                      <a:pt x="0" y="238"/>
                    </a:lnTo>
                    <a:lnTo>
                      <a:pt x="0" y="740"/>
                    </a:lnTo>
                    <a:lnTo>
                      <a:pt x="1565" y="502"/>
                    </a:lnTo>
                    <a:lnTo>
                      <a:pt x="1565" y="0"/>
                    </a:lnTo>
                    <a:close/>
                  </a:path>
                </a:pathLst>
              </a:custGeom>
              <a:solidFill>
                <a:schemeClr val="folHlink"/>
              </a:solidFill>
              <a:ln w="9525">
                <a:solidFill>
                  <a:schemeClr val="tx1"/>
                </a:solidFill>
                <a:round/>
                <a:headEnd/>
                <a:tailEnd/>
              </a:ln>
            </p:spPr>
            <p:txBody>
              <a:bodyPr/>
              <a:lstStyle/>
              <a:p>
                <a:endParaRPr lang="en-US"/>
              </a:p>
            </p:txBody>
          </p:sp>
          <p:sp>
            <p:nvSpPr>
              <p:cNvPr id="38974" name="Freeform 63"/>
              <p:cNvSpPr>
                <a:spLocks/>
              </p:cNvSpPr>
              <p:nvPr/>
            </p:nvSpPr>
            <p:spPr bwMode="auto">
              <a:xfrm>
                <a:off x="1363" y="2667"/>
                <a:ext cx="1565" cy="740"/>
              </a:xfrm>
              <a:custGeom>
                <a:avLst/>
                <a:gdLst>
                  <a:gd name="T0" fmla="*/ 1565 w 1565"/>
                  <a:gd name="T1" fmla="*/ 0 h 740"/>
                  <a:gd name="T2" fmla="*/ 0 w 1565"/>
                  <a:gd name="T3" fmla="*/ 238 h 740"/>
                  <a:gd name="T4" fmla="*/ 0 w 1565"/>
                  <a:gd name="T5" fmla="*/ 740 h 740"/>
                  <a:gd name="T6" fmla="*/ 1565 w 1565"/>
                  <a:gd name="T7" fmla="*/ 502 h 740"/>
                  <a:gd name="T8" fmla="*/ 1565 w 1565"/>
                  <a:gd name="T9" fmla="*/ 0 h 740"/>
                  <a:gd name="T10" fmla="*/ 0 60000 65536"/>
                  <a:gd name="T11" fmla="*/ 0 60000 65536"/>
                  <a:gd name="T12" fmla="*/ 0 60000 65536"/>
                  <a:gd name="T13" fmla="*/ 0 60000 65536"/>
                  <a:gd name="T14" fmla="*/ 0 60000 65536"/>
                  <a:gd name="T15" fmla="*/ 0 w 1565"/>
                  <a:gd name="T16" fmla="*/ 0 h 740"/>
                  <a:gd name="T17" fmla="*/ 1565 w 1565"/>
                  <a:gd name="T18" fmla="*/ 740 h 740"/>
                </a:gdLst>
                <a:ahLst/>
                <a:cxnLst>
                  <a:cxn ang="T10">
                    <a:pos x="T0" y="T1"/>
                  </a:cxn>
                  <a:cxn ang="T11">
                    <a:pos x="T2" y="T3"/>
                  </a:cxn>
                  <a:cxn ang="T12">
                    <a:pos x="T4" y="T5"/>
                  </a:cxn>
                  <a:cxn ang="T13">
                    <a:pos x="T6" y="T7"/>
                  </a:cxn>
                  <a:cxn ang="T14">
                    <a:pos x="T8" y="T9"/>
                  </a:cxn>
                </a:cxnLst>
                <a:rect l="T15" t="T16" r="T17" b="T18"/>
                <a:pathLst>
                  <a:path w="1565" h="740">
                    <a:moveTo>
                      <a:pt x="1565" y="0"/>
                    </a:moveTo>
                    <a:lnTo>
                      <a:pt x="0" y="238"/>
                    </a:lnTo>
                    <a:lnTo>
                      <a:pt x="0" y="740"/>
                    </a:lnTo>
                    <a:lnTo>
                      <a:pt x="1565" y="502"/>
                    </a:lnTo>
                    <a:lnTo>
                      <a:pt x="1565" y="0"/>
                    </a:lnTo>
                    <a:close/>
                  </a:path>
                </a:pathLst>
              </a:custGeom>
              <a:solidFill>
                <a:srgbClr val="4CAC5C"/>
              </a:solidFill>
              <a:ln w="9525" cap="rnd">
                <a:solidFill>
                  <a:schemeClr val="tx1"/>
                </a:solidFill>
                <a:round/>
                <a:headEnd/>
                <a:tailEnd/>
              </a:ln>
            </p:spPr>
            <p:txBody>
              <a:bodyPr/>
              <a:lstStyle/>
              <a:p>
                <a:endParaRPr lang="en-US"/>
              </a:p>
            </p:txBody>
          </p:sp>
        </p:grpSp>
        <p:grpSp>
          <p:nvGrpSpPr>
            <p:cNvPr id="11" name="Group 67"/>
            <p:cNvGrpSpPr>
              <a:grpSpLocks/>
            </p:cNvGrpSpPr>
            <p:nvPr/>
          </p:nvGrpSpPr>
          <p:grpSpPr bwMode="auto">
            <a:xfrm>
              <a:off x="1376" y="2763"/>
              <a:ext cx="1642" cy="238"/>
              <a:chOff x="1286" y="2667"/>
              <a:chExt cx="1642" cy="238"/>
            </a:xfrm>
          </p:grpSpPr>
          <p:sp>
            <p:nvSpPr>
              <p:cNvPr id="38971" name="Freeform 65"/>
              <p:cNvSpPr>
                <a:spLocks/>
              </p:cNvSpPr>
              <p:nvPr/>
            </p:nvSpPr>
            <p:spPr bwMode="auto">
              <a:xfrm>
                <a:off x="1286" y="2667"/>
                <a:ext cx="1642" cy="238"/>
              </a:xfrm>
              <a:custGeom>
                <a:avLst/>
                <a:gdLst>
                  <a:gd name="T0" fmla="*/ 68 w 1642"/>
                  <a:gd name="T1" fmla="*/ 238 h 238"/>
                  <a:gd name="T2" fmla="*/ 51 w 1642"/>
                  <a:gd name="T3" fmla="*/ 229 h 238"/>
                  <a:gd name="T4" fmla="*/ 42 w 1642"/>
                  <a:gd name="T5" fmla="*/ 221 h 238"/>
                  <a:gd name="T6" fmla="*/ 25 w 1642"/>
                  <a:gd name="T7" fmla="*/ 212 h 238"/>
                  <a:gd name="T8" fmla="*/ 8 w 1642"/>
                  <a:gd name="T9" fmla="*/ 212 h 238"/>
                  <a:gd name="T10" fmla="*/ 0 w 1642"/>
                  <a:gd name="T11" fmla="*/ 204 h 238"/>
                  <a:gd name="T12" fmla="*/ 1642 w 1642"/>
                  <a:gd name="T13" fmla="*/ 0 h 238"/>
                  <a:gd name="T14" fmla="*/ 68 w 1642"/>
                  <a:gd name="T15" fmla="*/ 238 h 238"/>
                  <a:gd name="T16" fmla="*/ 0 60000 65536"/>
                  <a:gd name="T17" fmla="*/ 0 60000 65536"/>
                  <a:gd name="T18" fmla="*/ 0 60000 65536"/>
                  <a:gd name="T19" fmla="*/ 0 60000 65536"/>
                  <a:gd name="T20" fmla="*/ 0 60000 65536"/>
                  <a:gd name="T21" fmla="*/ 0 60000 65536"/>
                  <a:gd name="T22" fmla="*/ 0 60000 65536"/>
                  <a:gd name="T23" fmla="*/ 0 60000 65536"/>
                  <a:gd name="T24" fmla="*/ 0 w 1642"/>
                  <a:gd name="T25" fmla="*/ 0 h 238"/>
                  <a:gd name="T26" fmla="*/ 1642 w 1642"/>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2" h="238">
                    <a:moveTo>
                      <a:pt x="68" y="238"/>
                    </a:moveTo>
                    <a:lnTo>
                      <a:pt x="51" y="229"/>
                    </a:lnTo>
                    <a:lnTo>
                      <a:pt x="42" y="221"/>
                    </a:lnTo>
                    <a:lnTo>
                      <a:pt x="25" y="212"/>
                    </a:lnTo>
                    <a:lnTo>
                      <a:pt x="8" y="212"/>
                    </a:lnTo>
                    <a:lnTo>
                      <a:pt x="0" y="204"/>
                    </a:lnTo>
                    <a:lnTo>
                      <a:pt x="1642" y="0"/>
                    </a:lnTo>
                    <a:lnTo>
                      <a:pt x="68" y="238"/>
                    </a:lnTo>
                    <a:close/>
                  </a:path>
                </a:pathLst>
              </a:custGeom>
              <a:solidFill>
                <a:schemeClr val="folHlink"/>
              </a:solidFill>
              <a:ln w="9525">
                <a:solidFill>
                  <a:schemeClr val="tx1"/>
                </a:solidFill>
                <a:round/>
                <a:headEnd/>
                <a:tailEnd/>
              </a:ln>
            </p:spPr>
            <p:txBody>
              <a:bodyPr/>
              <a:lstStyle/>
              <a:p>
                <a:endParaRPr lang="en-US"/>
              </a:p>
            </p:txBody>
          </p:sp>
          <p:sp>
            <p:nvSpPr>
              <p:cNvPr id="38972" name="Freeform 66"/>
              <p:cNvSpPr>
                <a:spLocks/>
              </p:cNvSpPr>
              <p:nvPr/>
            </p:nvSpPr>
            <p:spPr bwMode="auto">
              <a:xfrm>
                <a:off x="1286" y="2667"/>
                <a:ext cx="1642" cy="238"/>
              </a:xfrm>
              <a:custGeom>
                <a:avLst/>
                <a:gdLst>
                  <a:gd name="T0" fmla="*/ 68 w 1642"/>
                  <a:gd name="T1" fmla="*/ 238 h 238"/>
                  <a:gd name="T2" fmla="*/ 51 w 1642"/>
                  <a:gd name="T3" fmla="*/ 229 h 238"/>
                  <a:gd name="T4" fmla="*/ 42 w 1642"/>
                  <a:gd name="T5" fmla="*/ 221 h 238"/>
                  <a:gd name="T6" fmla="*/ 25 w 1642"/>
                  <a:gd name="T7" fmla="*/ 212 h 238"/>
                  <a:gd name="T8" fmla="*/ 8 w 1642"/>
                  <a:gd name="T9" fmla="*/ 212 h 238"/>
                  <a:gd name="T10" fmla="*/ 0 w 1642"/>
                  <a:gd name="T11" fmla="*/ 204 h 238"/>
                  <a:gd name="T12" fmla="*/ 1642 w 1642"/>
                  <a:gd name="T13" fmla="*/ 0 h 238"/>
                  <a:gd name="T14" fmla="*/ 68 w 1642"/>
                  <a:gd name="T15" fmla="*/ 238 h 238"/>
                  <a:gd name="T16" fmla="*/ 0 60000 65536"/>
                  <a:gd name="T17" fmla="*/ 0 60000 65536"/>
                  <a:gd name="T18" fmla="*/ 0 60000 65536"/>
                  <a:gd name="T19" fmla="*/ 0 60000 65536"/>
                  <a:gd name="T20" fmla="*/ 0 60000 65536"/>
                  <a:gd name="T21" fmla="*/ 0 60000 65536"/>
                  <a:gd name="T22" fmla="*/ 0 60000 65536"/>
                  <a:gd name="T23" fmla="*/ 0 60000 65536"/>
                  <a:gd name="T24" fmla="*/ 0 w 1642"/>
                  <a:gd name="T25" fmla="*/ 0 h 238"/>
                  <a:gd name="T26" fmla="*/ 1642 w 1642"/>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2" h="238">
                    <a:moveTo>
                      <a:pt x="68" y="238"/>
                    </a:moveTo>
                    <a:lnTo>
                      <a:pt x="51" y="229"/>
                    </a:lnTo>
                    <a:lnTo>
                      <a:pt x="42" y="221"/>
                    </a:lnTo>
                    <a:lnTo>
                      <a:pt x="25" y="212"/>
                    </a:lnTo>
                    <a:lnTo>
                      <a:pt x="8" y="212"/>
                    </a:lnTo>
                    <a:lnTo>
                      <a:pt x="0" y="204"/>
                    </a:lnTo>
                    <a:lnTo>
                      <a:pt x="1642" y="0"/>
                    </a:lnTo>
                    <a:lnTo>
                      <a:pt x="68" y="238"/>
                    </a:lnTo>
                    <a:close/>
                  </a:path>
                </a:pathLst>
              </a:custGeom>
              <a:solidFill>
                <a:srgbClr val="4CAC5C"/>
              </a:solidFill>
              <a:ln w="9525" cap="rnd">
                <a:solidFill>
                  <a:schemeClr val="tx1"/>
                </a:solidFill>
                <a:round/>
                <a:headEnd/>
                <a:tailEnd/>
              </a:ln>
            </p:spPr>
            <p:txBody>
              <a:bodyPr/>
              <a:lstStyle/>
              <a:p>
                <a:endParaRPr lang="en-US"/>
              </a:p>
            </p:txBody>
          </p:sp>
        </p:grpSp>
        <p:grpSp>
          <p:nvGrpSpPr>
            <p:cNvPr id="12" name="Group 75"/>
            <p:cNvGrpSpPr>
              <a:grpSpLocks/>
            </p:cNvGrpSpPr>
            <p:nvPr/>
          </p:nvGrpSpPr>
          <p:grpSpPr bwMode="auto">
            <a:xfrm>
              <a:off x="1518" y="2805"/>
              <a:ext cx="3140" cy="979"/>
              <a:chOff x="1422" y="2709"/>
              <a:chExt cx="3140" cy="979"/>
            </a:xfrm>
          </p:grpSpPr>
          <p:grpSp>
            <p:nvGrpSpPr>
              <p:cNvPr id="13" name="Group 71"/>
              <p:cNvGrpSpPr>
                <a:grpSpLocks/>
              </p:cNvGrpSpPr>
              <p:nvPr/>
            </p:nvGrpSpPr>
            <p:grpSpPr bwMode="auto">
              <a:xfrm>
                <a:off x="1422" y="2947"/>
                <a:ext cx="3140" cy="741"/>
                <a:chOff x="1422" y="2947"/>
                <a:chExt cx="3140" cy="741"/>
              </a:xfrm>
            </p:grpSpPr>
            <p:sp>
              <p:nvSpPr>
                <p:cNvPr id="38969" name="Freeform 69"/>
                <p:cNvSpPr>
                  <a:spLocks/>
                </p:cNvSpPr>
                <p:nvPr/>
              </p:nvSpPr>
              <p:spPr bwMode="auto">
                <a:xfrm>
                  <a:off x="1422" y="2947"/>
                  <a:ext cx="3140" cy="741"/>
                </a:xfrm>
                <a:custGeom>
                  <a:avLst/>
                  <a:gdLst>
                    <a:gd name="T0" fmla="*/ 3089 w 3140"/>
                    <a:gd name="T1" fmla="*/ 17 h 741"/>
                    <a:gd name="T2" fmla="*/ 3021 w 3140"/>
                    <a:gd name="T3" fmla="*/ 51 h 741"/>
                    <a:gd name="T4" fmla="*/ 2944 w 3140"/>
                    <a:gd name="T5" fmla="*/ 76 h 741"/>
                    <a:gd name="T6" fmla="*/ 2850 w 3140"/>
                    <a:gd name="T7" fmla="*/ 94 h 741"/>
                    <a:gd name="T8" fmla="*/ 2757 w 3140"/>
                    <a:gd name="T9" fmla="*/ 119 h 741"/>
                    <a:gd name="T10" fmla="*/ 2663 w 3140"/>
                    <a:gd name="T11" fmla="*/ 145 h 741"/>
                    <a:gd name="T12" fmla="*/ 2561 w 3140"/>
                    <a:gd name="T13" fmla="*/ 162 h 741"/>
                    <a:gd name="T14" fmla="*/ 2450 w 3140"/>
                    <a:gd name="T15" fmla="*/ 179 h 741"/>
                    <a:gd name="T16" fmla="*/ 2340 w 3140"/>
                    <a:gd name="T17" fmla="*/ 196 h 741"/>
                    <a:gd name="T18" fmla="*/ 2220 w 3140"/>
                    <a:gd name="T19" fmla="*/ 204 h 741"/>
                    <a:gd name="T20" fmla="*/ 2101 w 3140"/>
                    <a:gd name="T21" fmla="*/ 213 h 741"/>
                    <a:gd name="T22" fmla="*/ 1982 w 3140"/>
                    <a:gd name="T23" fmla="*/ 221 h 741"/>
                    <a:gd name="T24" fmla="*/ 1854 w 3140"/>
                    <a:gd name="T25" fmla="*/ 230 h 741"/>
                    <a:gd name="T26" fmla="*/ 1727 w 3140"/>
                    <a:gd name="T27" fmla="*/ 238 h 741"/>
                    <a:gd name="T28" fmla="*/ 1599 w 3140"/>
                    <a:gd name="T29" fmla="*/ 238 h 741"/>
                    <a:gd name="T30" fmla="*/ 1481 w 3140"/>
                    <a:gd name="T31" fmla="*/ 238 h 741"/>
                    <a:gd name="T32" fmla="*/ 1353 w 3140"/>
                    <a:gd name="T33" fmla="*/ 230 h 741"/>
                    <a:gd name="T34" fmla="*/ 1226 w 3140"/>
                    <a:gd name="T35" fmla="*/ 230 h 741"/>
                    <a:gd name="T36" fmla="*/ 1106 w 3140"/>
                    <a:gd name="T37" fmla="*/ 221 h 741"/>
                    <a:gd name="T38" fmla="*/ 979 w 3140"/>
                    <a:gd name="T39" fmla="*/ 213 h 741"/>
                    <a:gd name="T40" fmla="*/ 868 w 3140"/>
                    <a:gd name="T41" fmla="*/ 196 h 741"/>
                    <a:gd name="T42" fmla="*/ 749 w 3140"/>
                    <a:gd name="T43" fmla="*/ 187 h 741"/>
                    <a:gd name="T44" fmla="*/ 638 w 3140"/>
                    <a:gd name="T45" fmla="*/ 170 h 741"/>
                    <a:gd name="T46" fmla="*/ 536 w 3140"/>
                    <a:gd name="T47" fmla="*/ 153 h 741"/>
                    <a:gd name="T48" fmla="*/ 434 w 3140"/>
                    <a:gd name="T49" fmla="*/ 128 h 741"/>
                    <a:gd name="T50" fmla="*/ 332 w 3140"/>
                    <a:gd name="T51" fmla="*/ 111 h 741"/>
                    <a:gd name="T52" fmla="*/ 246 w 3140"/>
                    <a:gd name="T53" fmla="*/ 85 h 741"/>
                    <a:gd name="T54" fmla="*/ 162 w 3140"/>
                    <a:gd name="T55" fmla="*/ 59 h 741"/>
                    <a:gd name="T56" fmla="*/ 85 w 3140"/>
                    <a:gd name="T57" fmla="*/ 34 h 741"/>
                    <a:gd name="T58" fmla="*/ 17 w 3140"/>
                    <a:gd name="T59" fmla="*/ 8 h 741"/>
                    <a:gd name="T60" fmla="*/ 17 w 3140"/>
                    <a:gd name="T61" fmla="*/ 511 h 741"/>
                    <a:gd name="T62" fmla="*/ 85 w 3140"/>
                    <a:gd name="T63" fmla="*/ 537 h 741"/>
                    <a:gd name="T64" fmla="*/ 162 w 3140"/>
                    <a:gd name="T65" fmla="*/ 562 h 741"/>
                    <a:gd name="T66" fmla="*/ 246 w 3140"/>
                    <a:gd name="T67" fmla="*/ 588 h 741"/>
                    <a:gd name="T68" fmla="*/ 332 w 3140"/>
                    <a:gd name="T69" fmla="*/ 613 h 741"/>
                    <a:gd name="T70" fmla="*/ 434 w 3140"/>
                    <a:gd name="T71" fmla="*/ 630 h 741"/>
                    <a:gd name="T72" fmla="*/ 536 w 3140"/>
                    <a:gd name="T73" fmla="*/ 656 h 741"/>
                    <a:gd name="T74" fmla="*/ 638 w 3140"/>
                    <a:gd name="T75" fmla="*/ 673 h 741"/>
                    <a:gd name="T76" fmla="*/ 749 w 3140"/>
                    <a:gd name="T77" fmla="*/ 690 h 741"/>
                    <a:gd name="T78" fmla="*/ 868 w 3140"/>
                    <a:gd name="T79" fmla="*/ 698 h 741"/>
                    <a:gd name="T80" fmla="*/ 979 w 3140"/>
                    <a:gd name="T81" fmla="*/ 715 h 741"/>
                    <a:gd name="T82" fmla="*/ 1106 w 3140"/>
                    <a:gd name="T83" fmla="*/ 724 h 741"/>
                    <a:gd name="T84" fmla="*/ 1226 w 3140"/>
                    <a:gd name="T85" fmla="*/ 732 h 741"/>
                    <a:gd name="T86" fmla="*/ 1353 w 3140"/>
                    <a:gd name="T87" fmla="*/ 732 h 741"/>
                    <a:gd name="T88" fmla="*/ 1481 w 3140"/>
                    <a:gd name="T89" fmla="*/ 741 h 741"/>
                    <a:gd name="T90" fmla="*/ 1599 w 3140"/>
                    <a:gd name="T91" fmla="*/ 741 h 741"/>
                    <a:gd name="T92" fmla="*/ 1727 w 3140"/>
                    <a:gd name="T93" fmla="*/ 741 h 741"/>
                    <a:gd name="T94" fmla="*/ 1854 w 3140"/>
                    <a:gd name="T95" fmla="*/ 732 h 741"/>
                    <a:gd name="T96" fmla="*/ 1982 w 3140"/>
                    <a:gd name="T97" fmla="*/ 724 h 741"/>
                    <a:gd name="T98" fmla="*/ 2101 w 3140"/>
                    <a:gd name="T99" fmla="*/ 715 h 741"/>
                    <a:gd name="T100" fmla="*/ 2220 w 3140"/>
                    <a:gd name="T101" fmla="*/ 707 h 741"/>
                    <a:gd name="T102" fmla="*/ 2340 w 3140"/>
                    <a:gd name="T103" fmla="*/ 698 h 741"/>
                    <a:gd name="T104" fmla="*/ 2450 w 3140"/>
                    <a:gd name="T105" fmla="*/ 681 h 741"/>
                    <a:gd name="T106" fmla="*/ 2561 w 3140"/>
                    <a:gd name="T107" fmla="*/ 664 h 741"/>
                    <a:gd name="T108" fmla="*/ 2663 w 3140"/>
                    <a:gd name="T109" fmla="*/ 647 h 741"/>
                    <a:gd name="T110" fmla="*/ 2757 w 3140"/>
                    <a:gd name="T111" fmla="*/ 622 h 741"/>
                    <a:gd name="T112" fmla="*/ 2850 w 3140"/>
                    <a:gd name="T113" fmla="*/ 596 h 741"/>
                    <a:gd name="T114" fmla="*/ 2944 w 3140"/>
                    <a:gd name="T115" fmla="*/ 579 h 741"/>
                    <a:gd name="T116" fmla="*/ 3021 w 3140"/>
                    <a:gd name="T117" fmla="*/ 554 h 741"/>
                    <a:gd name="T118" fmla="*/ 3089 w 3140"/>
                    <a:gd name="T119" fmla="*/ 519 h 741"/>
                    <a:gd name="T120" fmla="*/ 3140 w 3140"/>
                    <a:gd name="T121" fmla="*/ 0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0"/>
                    <a:gd name="T184" fmla="*/ 0 h 741"/>
                    <a:gd name="T185" fmla="*/ 3140 w 3140"/>
                    <a:gd name="T186" fmla="*/ 741 h 7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0" h="741">
                      <a:moveTo>
                        <a:pt x="3140" y="0"/>
                      </a:moveTo>
                      <a:lnTo>
                        <a:pt x="3123" y="8"/>
                      </a:lnTo>
                      <a:lnTo>
                        <a:pt x="3089" y="17"/>
                      </a:lnTo>
                      <a:lnTo>
                        <a:pt x="3072" y="25"/>
                      </a:lnTo>
                      <a:lnTo>
                        <a:pt x="3055" y="34"/>
                      </a:lnTo>
                      <a:lnTo>
                        <a:pt x="3021" y="51"/>
                      </a:lnTo>
                      <a:lnTo>
                        <a:pt x="3004" y="51"/>
                      </a:lnTo>
                      <a:lnTo>
                        <a:pt x="2978" y="59"/>
                      </a:lnTo>
                      <a:lnTo>
                        <a:pt x="2944" y="76"/>
                      </a:lnTo>
                      <a:lnTo>
                        <a:pt x="2919" y="76"/>
                      </a:lnTo>
                      <a:lnTo>
                        <a:pt x="2902" y="85"/>
                      </a:lnTo>
                      <a:lnTo>
                        <a:pt x="2850" y="94"/>
                      </a:lnTo>
                      <a:lnTo>
                        <a:pt x="2833" y="102"/>
                      </a:lnTo>
                      <a:lnTo>
                        <a:pt x="2808" y="111"/>
                      </a:lnTo>
                      <a:lnTo>
                        <a:pt x="2757" y="119"/>
                      </a:lnTo>
                      <a:lnTo>
                        <a:pt x="2740" y="128"/>
                      </a:lnTo>
                      <a:lnTo>
                        <a:pt x="2714" y="128"/>
                      </a:lnTo>
                      <a:lnTo>
                        <a:pt x="2663" y="145"/>
                      </a:lnTo>
                      <a:lnTo>
                        <a:pt x="2637" y="145"/>
                      </a:lnTo>
                      <a:lnTo>
                        <a:pt x="2612" y="153"/>
                      </a:lnTo>
                      <a:lnTo>
                        <a:pt x="2561" y="162"/>
                      </a:lnTo>
                      <a:lnTo>
                        <a:pt x="2535" y="162"/>
                      </a:lnTo>
                      <a:lnTo>
                        <a:pt x="2501" y="170"/>
                      </a:lnTo>
                      <a:lnTo>
                        <a:pt x="2450" y="179"/>
                      </a:lnTo>
                      <a:lnTo>
                        <a:pt x="2425" y="179"/>
                      </a:lnTo>
                      <a:lnTo>
                        <a:pt x="2391" y="187"/>
                      </a:lnTo>
                      <a:lnTo>
                        <a:pt x="2340" y="196"/>
                      </a:lnTo>
                      <a:lnTo>
                        <a:pt x="2306" y="196"/>
                      </a:lnTo>
                      <a:lnTo>
                        <a:pt x="2280" y="196"/>
                      </a:lnTo>
                      <a:lnTo>
                        <a:pt x="2220" y="204"/>
                      </a:lnTo>
                      <a:lnTo>
                        <a:pt x="2195" y="204"/>
                      </a:lnTo>
                      <a:lnTo>
                        <a:pt x="2161" y="213"/>
                      </a:lnTo>
                      <a:lnTo>
                        <a:pt x="2101" y="213"/>
                      </a:lnTo>
                      <a:lnTo>
                        <a:pt x="2067" y="221"/>
                      </a:lnTo>
                      <a:lnTo>
                        <a:pt x="2042" y="221"/>
                      </a:lnTo>
                      <a:lnTo>
                        <a:pt x="1982" y="221"/>
                      </a:lnTo>
                      <a:lnTo>
                        <a:pt x="1948" y="230"/>
                      </a:lnTo>
                      <a:lnTo>
                        <a:pt x="1914" y="230"/>
                      </a:lnTo>
                      <a:lnTo>
                        <a:pt x="1854" y="230"/>
                      </a:lnTo>
                      <a:lnTo>
                        <a:pt x="1820" y="230"/>
                      </a:lnTo>
                      <a:lnTo>
                        <a:pt x="1795" y="230"/>
                      </a:lnTo>
                      <a:lnTo>
                        <a:pt x="1727" y="238"/>
                      </a:lnTo>
                      <a:lnTo>
                        <a:pt x="1701" y="238"/>
                      </a:lnTo>
                      <a:lnTo>
                        <a:pt x="1667" y="238"/>
                      </a:lnTo>
                      <a:lnTo>
                        <a:pt x="1599" y="238"/>
                      </a:lnTo>
                      <a:lnTo>
                        <a:pt x="1575" y="238"/>
                      </a:lnTo>
                      <a:lnTo>
                        <a:pt x="1541" y="238"/>
                      </a:lnTo>
                      <a:lnTo>
                        <a:pt x="1481" y="238"/>
                      </a:lnTo>
                      <a:lnTo>
                        <a:pt x="1447" y="238"/>
                      </a:lnTo>
                      <a:lnTo>
                        <a:pt x="1413" y="238"/>
                      </a:lnTo>
                      <a:lnTo>
                        <a:pt x="1353" y="230"/>
                      </a:lnTo>
                      <a:lnTo>
                        <a:pt x="1319" y="230"/>
                      </a:lnTo>
                      <a:lnTo>
                        <a:pt x="1285" y="230"/>
                      </a:lnTo>
                      <a:lnTo>
                        <a:pt x="1226" y="230"/>
                      </a:lnTo>
                      <a:lnTo>
                        <a:pt x="1192" y="230"/>
                      </a:lnTo>
                      <a:lnTo>
                        <a:pt x="1166" y="221"/>
                      </a:lnTo>
                      <a:lnTo>
                        <a:pt x="1106" y="221"/>
                      </a:lnTo>
                      <a:lnTo>
                        <a:pt x="1072" y="221"/>
                      </a:lnTo>
                      <a:lnTo>
                        <a:pt x="1038" y="213"/>
                      </a:lnTo>
                      <a:lnTo>
                        <a:pt x="979" y="213"/>
                      </a:lnTo>
                      <a:lnTo>
                        <a:pt x="953" y="204"/>
                      </a:lnTo>
                      <a:lnTo>
                        <a:pt x="919" y="204"/>
                      </a:lnTo>
                      <a:lnTo>
                        <a:pt x="868" y="196"/>
                      </a:lnTo>
                      <a:lnTo>
                        <a:pt x="834" y="196"/>
                      </a:lnTo>
                      <a:lnTo>
                        <a:pt x="809" y="196"/>
                      </a:lnTo>
                      <a:lnTo>
                        <a:pt x="749" y="187"/>
                      </a:lnTo>
                      <a:lnTo>
                        <a:pt x="723" y="179"/>
                      </a:lnTo>
                      <a:lnTo>
                        <a:pt x="689" y="179"/>
                      </a:lnTo>
                      <a:lnTo>
                        <a:pt x="638" y="170"/>
                      </a:lnTo>
                      <a:lnTo>
                        <a:pt x="613" y="162"/>
                      </a:lnTo>
                      <a:lnTo>
                        <a:pt x="587" y="162"/>
                      </a:lnTo>
                      <a:lnTo>
                        <a:pt x="536" y="153"/>
                      </a:lnTo>
                      <a:lnTo>
                        <a:pt x="511" y="145"/>
                      </a:lnTo>
                      <a:lnTo>
                        <a:pt x="485" y="145"/>
                      </a:lnTo>
                      <a:lnTo>
                        <a:pt x="434" y="128"/>
                      </a:lnTo>
                      <a:lnTo>
                        <a:pt x="408" y="128"/>
                      </a:lnTo>
                      <a:lnTo>
                        <a:pt x="383" y="119"/>
                      </a:lnTo>
                      <a:lnTo>
                        <a:pt x="332" y="111"/>
                      </a:lnTo>
                      <a:lnTo>
                        <a:pt x="315" y="102"/>
                      </a:lnTo>
                      <a:lnTo>
                        <a:pt x="289" y="94"/>
                      </a:lnTo>
                      <a:lnTo>
                        <a:pt x="246" y="85"/>
                      </a:lnTo>
                      <a:lnTo>
                        <a:pt x="221" y="76"/>
                      </a:lnTo>
                      <a:lnTo>
                        <a:pt x="204" y="76"/>
                      </a:lnTo>
                      <a:lnTo>
                        <a:pt x="162" y="59"/>
                      </a:lnTo>
                      <a:lnTo>
                        <a:pt x="144" y="51"/>
                      </a:lnTo>
                      <a:lnTo>
                        <a:pt x="127" y="51"/>
                      </a:lnTo>
                      <a:lnTo>
                        <a:pt x="85" y="34"/>
                      </a:lnTo>
                      <a:lnTo>
                        <a:pt x="68" y="25"/>
                      </a:lnTo>
                      <a:lnTo>
                        <a:pt x="51" y="17"/>
                      </a:lnTo>
                      <a:lnTo>
                        <a:pt x="17" y="8"/>
                      </a:lnTo>
                      <a:lnTo>
                        <a:pt x="0" y="0"/>
                      </a:lnTo>
                      <a:lnTo>
                        <a:pt x="0" y="502"/>
                      </a:lnTo>
                      <a:lnTo>
                        <a:pt x="17" y="511"/>
                      </a:lnTo>
                      <a:lnTo>
                        <a:pt x="51" y="519"/>
                      </a:lnTo>
                      <a:lnTo>
                        <a:pt x="68" y="528"/>
                      </a:lnTo>
                      <a:lnTo>
                        <a:pt x="85" y="537"/>
                      </a:lnTo>
                      <a:lnTo>
                        <a:pt x="127" y="554"/>
                      </a:lnTo>
                      <a:lnTo>
                        <a:pt x="144" y="554"/>
                      </a:lnTo>
                      <a:lnTo>
                        <a:pt x="162" y="562"/>
                      </a:lnTo>
                      <a:lnTo>
                        <a:pt x="204" y="579"/>
                      </a:lnTo>
                      <a:lnTo>
                        <a:pt x="221" y="579"/>
                      </a:lnTo>
                      <a:lnTo>
                        <a:pt x="246" y="588"/>
                      </a:lnTo>
                      <a:lnTo>
                        <a:pt x="289" y="596"/>
                      </a:lnTo>
                      <a:lnTo>
                        <a:pt x="315" y="605"/>
                      </a:lnTo>
                      <a:lnTo>
                        <a:pt x="332" y="613"/>
                      </a:lnTo>
                      <a:lnTo>
                        <a:pt x="383" y="622"/>
                      </a:lnTo>
                      <a:lnTo>
                        <a:pt x="408" y="630"/>
                      </a:lnTo>
                      <a:lnTo>
                        <a:pt x="434" y="630"/>
                      </a:lnTo>
                      <a:lnTo>
                        <a:pt x="485" y="647"/>
                      </a:lnTo>
                      <a:lnTo>
                        <a:pt x="511" y="647"/>
                      </a:lnTo>
                      <a:lnTo>
                        <a:pt x="536" y="656"/>
                      </a:lnTo>
                      <a:lnTo>
                        <a:pt x="587" y="664"/>
                      </a:lnTo>
                      <a:lnTo>
                        <a:pt x="613" y="664"/>
                      </a:lnTo>
                      <a:lnTo>
                        <a:pt x="638" y="673"/>
                      </a:lnTo>
                      <a:lnTo>
                        <a:pt x="689" y="681"/>
                      </a:lnTo>
                      <a:lnTo>
                        <a:pt x="723" y="681"/>
                      </a:lnTo>
                      <a:lnTo>
                        <a:pt x="749" y="690"/>
                      </a:lnTo>
                      <a:lnTo>
                        <a:pt x="809" y="698"/>
                      </a:lnTo>
                      <a:lnTo>
                        <a:pt x="834" y="698"/>
                      </a:lnTo>
                      <a:lnTo>
                        <a:pt x="868" y="698"/>
                      </a:lnTo>
                      <a:lnTo>
                        <a:pt x="919" y="707"/>
                      </a:lnTo>
                      <a:lnTo>
                        <a:pt x="953" y="707"/>
                      </a:lnTo>
                      <a:lnTo>
                        <a:pt x="979" y="715"/>
                      </a:lnTo>
                      <a:lnTo>
                        <a:pt x="1038" y="715"/>
                      </a:lnTo>
                      <a:lnTo>
                        <a:pt x="1072" y="724"/>
                      </a:lnTo>
                      <a:lnTo>
                        <a:pt x="1106" y="724"/>
                      </a:lnTo>
                      <a:lnTo>
                        <a:pt x="1166" y="724"/>
                      </a:lnTo>
                      <a:lnTo>
                        <a:pt x="1192" y="732"/>
                      </a:lnTo>
                      <a:lnTo>
                        <a:pt x="1226" y="732"/>
                      </a:lnTo>
                      <a:lnTo>
                        <a:pt x="1285" y="732"/>
                      </a:lnTo>
                      <a:lnTo>
                        <a:pt x="1319" y="732"/>
                      </a:lnTo>
                      <a:lnTo>
                        <a:pt x="1353" y="732"/>
                      </a:lnTo>
                      <a:lnTo>
                        <a:pt x="1413" y="741"/>
                      </a:lnTo>
                      <a:lnTo>
                        <a:pt x="1447" y="741"/>
                      </a:lnTo>
                      <a:lnTo>
                        <a:pt x="1481" y="741"/>
                      </a:lnTo>
                      <a:lnTo>
                        <a:pt x="1541" y="741"/>
                      </a:lnTo>
                      <a:lnTo>
                        <a:pt x="1575" y="741"/>
                      </a:lnTo>
                      <a:lnTo>
                        <a:pt x="1599" y="741"/>
                      </a:lnTo>
                      <a:lnTo>
                        <a:pt x="1667" y="741"/>
                      </a:lnTo>
                      <a:lnTo>
                        <a:pt x="1701" y="741"/>
                      </a:lnTo>
                      <a:lnTo>
                        <a:pt x="1727" y="741"/>
                      </a:lnTo>
                      <a:lnTo>
                        <a:pt x="1795" y="732"/>
                      </a:lnTo>
                      <a:lnTo>
                        <a:pt x="1820" y="732"/>
                      </a:lnTo>
                      <a:lnTo>
                        <a:pt x="1854" y="732"/>
                      </a:lnTo>
                      <a:lnTo>
                        <a:pt x="1914" y="732"/>
                      </a:lnTo>
                      <a:lnTo>
                        <a:pt x="1948" y="732"/>
                      </a:lnTo>
                      <a:lnTo>
                        <a:pt x="1982" y="724"/>
                      </a:lnTo>
                      <a:lnTo>
                        <a:pt x="2042" y="724"/>
                      </a:lnTo>
                      <a:lnTo>
                        <a:pt x="2067" y="724"/>
                      </a:lnTo>
                      <a:lnTo>
                        <a:pt x="2101" y="715"/>
                      </a:lnTo>
                      <a:lnTo>
                        <a:pt x="2161" y="715"/>
                      </a:lnTo>
                      <a:lnTo>
                        <a:pt x="2195" y="707"/>
                      </a:lnTo>
                      <a:lnTo>
                        <a:pt x="2220" y="707"/>
                      </a:lnTo>
                      <a:lnTo>
                        <a:pt x="2280" y="698"/>
                      </a:lnTo>
                      <a:lnTo>
                        <a:pt x="2306" y="698"/>
                      </a:lnTo>
                      <a:lnTo>
                        <a:pt x="2340" y="698"/>
                      </a:lnTo>
                      <a:lnTo>
                        <a:pt x="2391" y="690"/>
                      </a:lnTo>
                      <a:lnTo>
                        <a:pt x="2425" y="681"/>
                      </a:lnTo>
                      <a:lnTo>
                        <a:pt x="2450" y="681"/>
                      </a:lnTo>
                      <a:lnTo>
                        <a:pt x="2501" y="673"/>
                      </a:lnTo>
                      <a:lnTo>
                        <a:pt x="2535" y="664"/>
                      </a:lnTo>
                      <a:lnTo>
                        <a:pt x="2561" y="664"/>
                      </a:lnTo>
                      <a:lnTo>
                        <a:pt x="2612" y="656"/>
                      </a:lnTo>
                      <a:lnTo>
                        <a:pt x="2637" y="647"/>
                      </a:lnTo>
                      <a:lnTo>
                        <a:pt x="2663" y="647"/>
                      </a:lnTo>
                      <a:lnTo>
                        <a:pt x="2714" y="630"/>
                      </a:lnTo>
                      <a:lnTo>
                        <a:pt x="2740" y="630"/>
                      </a:lnTo>
                      <a:lnTo>
                        <a:pt x="2757" y="622"/>
                      </a:lnTo>
                      <a:lnTo>
                        <a:pt x="2808" y="613"/>
                      </a:lnTo>
                      <a:lnTo>
                        <a:pt x="2833" y="605"/>
                      </a:lnTo>
                      <a:lnTo>
                        <a:pt x="2850" y="596"/>
                      </a:lnTo>
                      <a:lnTo>
                        <a:pt x="2902" y="588"/>
                      </a:lnTo>
                      <a:lnTo>
                        <a:pt x="2919" y="579"/>
                      </a:lnTo>
                      <a:lnTo>
                        <a:pt x="2944" y="579"/>
                      </a:lnTo>
                      <a:lnTo>
                        <a:pt x="2978" y="562"/>
                      </a:lnTo>
                      <a:lnTo>
                        <a:pt x="3004" y="554"/>
                      </a:lnTo>
                      <a:lnTo>
                        <a:pt x="3021" y="554"/>
                      </a:lnTo>
                      <a:lnTo>
                        <a:pt x="3055" y="537"/>
                      </a:lnTo>
                      <a:lnTo>
                        <a:pt x="3072" y="528"/>
                      </a:lnTo>
                      <a:lnTo>
                        <a:pt x="3089" y="519"/>
                      </a:lnTo>
                      <a:lnTo>
                        <a:pt x="3123" y="511"/>
                      </a:lnTo>
                      <a:lnTo>
                        <a:pt x="3140" y="502"/>
                      </a:lnTo>
                      <a:lnTo>
                        <a:pt x="3140" y="0"/>
                      </a:lnTo>
                      <a:close/>
                    </a:path>
                  </a:pathLst>
                </a:custGeom>
                <a:solidFill>
                  <a:srgbClr val="C4CCD6"/>
                </a:solidFill>
                <a:ln w="9525">
                  <a:noFill/>
                  <a:round/>
                  <a:headEnd/>
                  <a:tailEnd/>
                </a:ln>
              </p:spPr>
              <p:txBody>
                <a:bodyPr/>
                <a:lstStyle/>
                <a:p>
                  <a:endParaRPr lang="en-US"/>
                </a:p>
              </p:txBody>
            </p:sp>
            <p:sp>
              <p:nvSpPr>
                <p:cNvPr id="38970" name="Freeform 70"/>
                <p:cNvSpPr>
                  <a:spLocks/>
                </p:cNvSpPr>
                <p:nvPr/>
              </p:nvSpPr>
              <p:spPr bwMode="auto">
                <a:xfrm>
                  <a:off x="1422" y="2947"/>
                  <a:ext cx="3140" cy="741"/>
                </a:xfrm>
                <a:custGeom>
                  <a:avLst/>
                  <a:gdLst>
                    <a:gd name="T0" fmla="*/ 3089 w 3140"/>
                    <a:gd name="T1" fmla="*/ 17 h 741"/>
                    <a:gd name="T2" fmla="*/ 3021 w 3140"/>
                    <a:gd name="T3" fmla="*/ 51 h 741"/>
                    <a:gd name="T4" fmla="*/ 2944 w 3140"/>
                    <a:gd name="T5" fmla="*/ 76 h 741"/>
                    <a:gd name="T6" fmla="*/ 2850 w 3140"/>
                    <a:gd name="T7" fmla="*/ 94 h 741"/>
                    <a:gd name="T8" fmla="*/ 2757 w 3140"/>
                    <a:gd name="T9" fmla="*/ 119 h 741"/>
                    <a:gd name="T10" fmla="*/ 2663 w 3140"/>
                    <a:gd name="T11" fmla="*/ 145 h 741"/>
                    <a:gd name="T12" fmla="*/ 2561 w 3140"/>
                    <a:gd name="T13" fmla="*/ 162 h 741"/>
                    <a:gd name="T14" fmla="*/ 2450 w 3140"/>
                    <a:gd name="T15" fmla="*/ 179 h 741"/>
                    <a:gd name="T16" fmla="*/ 2340 w 3140"/>
                    <a:gd name="T17" fmla="*/ 196 h 741"/>
                    <a:gd name="T18" fmla="*/ 2220 w 3140"/>
                    <a:gd name="T19" fmla="*/ 204 h 741"/>
                    <a:gd name="T20" fmla="*/ 2101 w 3140"/>
                    <a:gd name="T21" fmla="*/ 213 h 741"/>
                    <a:gd name="T22" fmla="*/ 1982 w 3140"/>
                    <a:gd name="T23" fmla="*/ 221 h 741"/>
                    <a:gd name="T24" fmla="*/ 1854 w 3140"/>
                    <a:gd name="T25" fmla="*/ 230 h 741"/>
                    <a:gd name="T26" fmla="*/ 1727 w 3140"/>
                    <a:gd name="T27" fmla="*/ 238 h 741"/>
                    <a:gd name="T28" fmla="*/ 1599 w 3140"/>
                    <a:gd name="T29" fmla="*/ 238 h 741"/>
                    <a:gd name="T30" fmla="*/ 1481 w 3140"/>
                    <a:gd name="T31" fmla="*/ 238 h 741"/>
                    <a:gd name="T32" fmla="*/ 1353 w 3140"/>
                    <a:gd name="T33" fmla="*/ 230 h 741"/>
                    <a:gd name="T34" fmla="*/ 1226 w 3140"/>
                    <a:gd name="T35" fmla="*/ 230 h 741"/>
                    <a:gd name="T36" fmla="*/ 1106 w 3140"/>
                    <a:gd name="T37" fmla="*/ 221 h 741"/>
                    <a:gd name="T38" fmla="*/ 979 w 3140"/>
                    <a:gd name="T39" fmla="*/ 213 h 741"/>
                    <a:gd name="T40" fmla="*/ 868 w 3140"/>
                    <a:gd name="T41" fmla="*/ 196 h 741"/>
                    <a:gd name="T42" fmla="*/ 749 w 3140"/>
                    <a:gd name="T43" fmla="*/ 187 h 741"/>
                    <a:gd name="T44" fmla="*/ 638 w 3140"/>
                    <a:gd name="T45" fmla="*/ 170 h 741"/>
                    <a:gd name="T46" fmla="*/ 536 w 3140"/>
                    <a:gd name="T47" fmla="*/ 153 h 741"/>
                    <a:gd name="T48" fmla="*/ 434 w 3140"/>
                    <a:gd name="T49" fmla="*/ 128 h 741"/>
                    <a:gd name="T50" fmla="*/ 332 w 3140"/>
                    <a:gd name="T51" fmla="*/ 111 h 741"/>
                    <a:gd name="T52" fmla="*/ 246 w 3140"/>
                    <a:gd name="T53" fmla="*/ 85 h 741"/>
                    <a:gd name="T54" fmla="*/ 162 w 3140"/>
                    <a:gd name="T55" fmla="*/ 59 h 741"/>
                    <a:gd name="T56" fmla="*/ 85 w 3140"/>
                    <a:gd name="T57" fmla="*/ 34 h 741"/>
                    <a:gd name="T58" fmla="*/ 17 w 3140"/>
                    <a:gd name="T59" fmla="*/ 8 h 741"/>
                    <a:gd name="T60" fmla="*/ 17 w 3140"/>
                    <a:gd name="T61" fmla="*/ 511 h 741"/>
                    <a:gd name="T62" fmla="*/ 85 w 3140"/>
                    <a:gd name="T63" fmla="*/ 537 h 741"/>
                    <a:gd name="T64" fmla="*/ 162 w 3140"/>
                    <a:gd name="T65" fmla="*/ 562 h 741"/>
                    <a:gd name="T66" fmla="*/ 246 w 3140"/>
                    <a:gd name="T67" fmla="*/ 588 h 741"/>
                    <a:gd name="T68" fmla="*/ 332 w 3140"/>
                    <a:gd name="T69" fmla="*/ 613 h 741"/>
                    <a:gd name="T70" fmla="*/ 434 w 3140"/>
                    <a:gd name="T71" fmla="*/ 630 h 741"/>
                    <a:gd name="T72" fmla="*/ 536 w 3140"/>
                    <a:gd name="T73" fmla="*/ 656 h 741"/>
                    <a:gd name="T74" fmla="*/ 638 w 3140"/>
                    <a:gd name="T75" fmla="*/ 673 h 741"/>
                    <a:gd name="T76" fmla="*/ 749 w 3140"/>
                    <a:gd name="T77" fmla="*/ 690 h 741"/>
                    <a:gd name="T78" fmla="*/ 868 w 3140"/>
                    <a:gd name="T79" fmla="*/ 698 h 741"/>
                    <a:gd name="T80" fmla="*/ 979 w 3140"/>
                    <a:gd name="T81" fmla="*/ 715 h 741"/>
                    <a:gd name="T82" fmla="*/ 1106 w 3140"/>
                    <a:gd name="T83" fmla="*/ 724 h 741"/>
                    <a:gd name="T84" fmla="*/ 1226 w 3140"/>
                    <a:gd name="T85" fmla="*/ 732 h 741"/>
                    <a:gd name="T86" fmla="*/ 1353 w 3140"/>
                    <a:gd name="T87" fmla="*/ 732 h 741"/>
                    <a:gd name="T88" fmla="*/ 1481 w 3140"/>
                    <a:gd name="T89" fmla="*/ 741 h 741"/>
                    <a:gd name="T90" fmla="*/ 1599 w 3140"/>
                    <a:gd name="T91" fmla="*/ 741 h 741"/>
                    <a:gd name="T92" fmla="*/ 1727 w 3140"/>
                    <a:gd name="T93" fmla="*/ 741 h 741"/>
                    <a:gd name="T94" fmla="*/ 1854 w 3140"/>
                    <a:gd name="T95" fmla="*/ 732 h 741"/>
                    <a:gd name="T96" fmla="*/ 1982 w 3140"/>
                    <a:gd name="T97" fmla="*/ 724 h 741"/>
                    <a:gd name="T98" fmla="*/ 2101 w 3140"/>
                    <a:gd name="T99" fmla="*/ 715 h 741"/>
                    <a:gd name="T100" fmla="*/ 2220 w 3140"/>
                    <a:gd name="T101" fmla="*/ 707 h 741"/>
                    <a:gd name="T102" fmla="*/ 2340 w 3140"/>
                    <a:gd name="T103" fmla="*/ 698 h 741"/>
                    <a:gd name="T104" fmla="*/ 2450 w 3140"/>
                    <a:gd name="T105" fmla="*/ 681 h 741"/>
                    <a:gd name="T106" fmla="*/ 2561 w 3140"/>
                    <a:gd name="T107" fmla="*/ 664 h 741"/>
                    <a:gd name="T108" fmla="*/ 2663 w 3140"/>
                    <a:gd name="T109" fmla="*/ 647 h 741"/>
                    <a:gd name="T110" fmla="*/ 2757 w 3140"/>
                    <a:gd name="T111" fmla="*/ 622 h 741"/>
                    <a:gd name="T112" fmla="*/ 2850 w 3140"/>
                    <a:gd name="T113" fmla="*/ 596 h 741"/>
                    <a:gd name="T114" fmla="*/ 2944 w 3140"/>
                    <a:gd name="T115" fmla="*/ 579 h 741"/>
                    <a:gd name="T116" fmla="*/ 3021 w 3140"/>
                    <a:gd name="T117" fmla="*/ 554 h 741"/>
                    <a:gd name="T118" fmla="*/ 3089 w 3140"/>
                    <a:gd name="T119" fmla="*/ 519 h 741"/>
                    <a:gd name="T120" fmla="*/ 3140 w 3140"/>
                    <a:gd name="T121" fmla="*/ 0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0"/>
                    <a:gd name="T184" fmla="*/ 0 h 741"/>
                    <a:gd name="T185" fmla="*/ 3140 w 3140"/>
                    <a:gd name="T186" fmla="*/ 741 h 7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0" h="741">
                      <a:moveTo>
                        <a:pt x="3140" y="0"/>
                      </a:moveTo>
                      <a:lnTo>
                        <a:pt x="3123" y="8"/>
                      </a:lnTo>
                      <a:lnTo>
                        <a:pt x="3089" y="17"/>
                      </a:lnTo>
                      <a:lnTo>
                        <a:pt x="3072" y="25"/>
                      </a:lnTo>
                      <a:lnTo>
                        <a:pt x="3055" y="34"/>
                      </a:lnTo>
                      <a:lnTo>
                        <a:pt x="3021" y="51"/>
                      </a:lnTo>
                      <a:lnTo>
                        <a:pt x="3004" y="51"/>
                      </a:lnTo>
                      <a:lnTo>
                        <a:pt x="2978" y="59"/>
                      </a:lnTo>
                      <a:lnTo>
                        <a:pt x="2944" y="76"/>
                      </a:lnTo>
                      <a:lnTo>
                        <a:pt x="2919" y="76"/>
                      </a:lnTo>
                      <a:lnTo>
                        <a:pt x="2902" y="85"/>
                      </a:lnTo>
                      <a:lnTo>
                        <a:pt x="2850" y="94"/>
                      </a:lnTo>
                      <a:lnTo>
                        <a:pt x="2833" y="102"/>
                      </a:lnTo>
                      <a:lnTo>
                        <a:pt x="2808" y="111"/>
                      </a:lnTo>
                      <a:lnTo>
                        <a:pt x="2757" y="119"/>
                      </a:lnTo>
                      <a:lnTo>
                        <a:pt x="2740" y="128"/>
                      </a:lnTo>
                      <a:lnTo>
                        <a:pt x="2714" y="128"/>
                      </a:lnTo>
                      <a:lnTo>
                        <a:pt x="2663" y="145"/>
                      </a:lnTo>
                      <a:lnTo>
                        <a:pt x="2637" y="145"/>
                      </a:lnTo>
                      <a:lnTo>
                        <a:pt x="2612" y="153"/>
                      </a:lnTo>
                      <a:lnTo>
                        <a:pt x="2561" y="162"/>
                      </a:lnTo>
                      <a:lnTo>
                        <a:pt x="2535" y="162"/>
                      </a:lnTo>
                      <a:lnTo>
                        <a:pt x="2501" y="170"/>
                      </a:lnTo>
                      <a:lnTo>
                        <a:pt x="2450" y="179"/>
                      </a:lnTo>
                      <a:lnTo>
                        <a:pt x="2425" y="179"/>
                      </a:lnTo>
                      <a:lnTo>
                        <a:pt x="2391" y="187"/>
                      </a:lnTo>
                      <a:lnTo>
                        <a:pt x="2340" y="196"/>
                      </a:lnTo>
                      <a:lnTo>
                        <a:pt x="2306" y="196"/>
                      </a:lnTo>
                      <a:lnTo>
                        <a:pt x="2280" y="196"/>
                      </a:lnTo>
                      <a:lnTo>
                        <a:pt x="2220" y="204"/>
                      </a:lnTo>
                      <a:lnTo>
                        <a:pt x="2195" y="204"/>
                      </a:lnTo>
                      <a:lnTo>
                        <a:pt x="2161" y="213"/>
                      </a:lnTo>
                      <a:lnTo>
                        <a:pt x="2101" y="213"/>
                      </a:lnTo>
                      <a:lnTo>
                        <a:pt x="2067" y="221"/>
                      </a:lnTo>
                      <a:lnTo>
                        <a:pt x="2042" y="221"/>
                      </a:lnTo>
                      <a:lnTo>
                        <a:pt x="1982" y="221"/>
                      </a:lnTo>
                      <a:lnTo>
                        <a:pt x="1948" y="230"/>
                      </a:lnTo>
                      <a:lnTo>
                        <a:pt x="1914" y="230"/>
                      </a:lnTo>
                      <a:lnTo>
                        <a:pt x="1854" y="230"/>
                      </a:lnTo>
                      <a:lnTo>
                        <a:pt x="1820" y="230"/>
                      </a:lnTo>
                      <a:lnTo>
                        <a:pt x="1795" y="230"/>
                      </a:lnTo>
                      <a:lnTo>
                        <a:pt x="1727" y="238"/>
                      </a:lnTo>
                      <a:lnTo>
                        <a:pt x="1701" y="238"/>
                      </a:lnTo>
                      <a:lnTo>
                        <a:pt x="1667" y="238"/>
                      </a:lnTo>
                      <a:lnTo>
                        <a:pt x="1599" y="238"/>
                      </a:lnTo>
                      <a:lnTo>
                        <a:pt x="1575" y="238"/>
                      </a:lnTo>
                      <a:lnTo>
                        <a:pt x="1541" y="238"/>
                      </a:lnTo>
                      <a:lnTo>
                        <a:pt x="1481" y="238"/>
                      </a:lnTo>
                      <a:lnTo>
                        <a:pt x="1447" y="238"/>
                      </a:lnTo>
                      <a:lnTo>
                        <a:pt x="1413" y="238"/>
                      </a:lnTo>
                      <a:lnTo>
                        <a:pt x="1353" y="230"/>
                      </a:lnTo>
                      <a:lnTo>
                        <a:pt x="1319" y="230"/>
                      </a:lnTo>
                      <a:lnTo>
                        <a:pt x="1285" y="230"/>
                      </a:lnTo>
                      <a:lnTo>
                        <a:pt x="1226" y="230"/>
                      </a:lnTo>
                      <a:lnTo>
                        <a:pt x="1192" y="230"/>
                      </a:lnTo>
                      <a:lnTo>
                        <a:pt x="1166" y="221"/>
                      </a:lnTo>
                      <a:lnTo>
                        <a:pt x="1106" y="221"/>
                      </a:lnTo>
                      <a:lnTo>
                        <a:pt x="1072" y="221"/>
                      </a:lnTo>
                      <a:lnTo>
                        <a:pt x="1038" y="213"/>
                      </a:lnTo>
                      <a:lnTo>
                        <a:pt x="979" y="213"/>
                      </a:lnTo>
                      <a:lnTo>
                        <a:pt x="953" y="204"/>
                      </a:lnTo>
                      <a:lnTo>
                        <a:pt x="919" y="204"/>
                      </a:lnTo>
                      <a:lnTo>
                        <a:pt x="868" y="196"/>
                      </a:lnTo>
                      <a:lnTo>
                        <a:pt x="834" y="196"/>
                      </a:lnTo>
                      <a:lnTo>
                        <a:pt x="809" y="196"/>
                      </a:lnTo>
                      <a:lnTo>
                        <a:pt x="749" y="187"/>
                      </a:lnTo>
                      <a:lnTo>
                        <a:pt x="723" y="179"/>
                      </a:lnTo>
                      <a:lnTo>
                        <a:pt x="689" y="179"/>
                      </a:lnTo>
                      <a:lnTo>
                        <a:pt x="638" y="170"/>
                      </a:lnTo>
                      <a:lnTo>
                        <a:pt x="613" y="162"/>
                      </a:lnTo>
                      <a:lnTo>
                        <a:pt x="587" y="162"/>
                      </a:lnTo>
                      <a:lnTo>
                        <a:pt x="536" y="153"/>
                      </a:lnTo>
                      <a:lnTo>
                        <a:pt x="511" y="145"/>
                      </a:lnTo>
                      <a:lnTo>
                        <a:pt x="485" y="145"/>
                      </a:lnTo>
                      <a:lnTo>
                        <a:pt x="434" y="128"/>
                      </a:lnTo>
                      <a:lnTo>
                        <a:pt x="408" y="128"/>
                      </a:lnTo>
                      <a:lnTo>
                        <a:pt x="383" y="119"/>
                      </a:lnTo>
                      <a:lnTo>
                        <a:pt x="332" y="111"/>
                      </a:lnTo>
                      <a:lnTo>
                        <a:pt x="315" y="102"/>
                      </a:lnTo>
                      <a:lnTo>
                        <a:pt x="289" y="94"/>
                      </a:lnTo>
                      <a:lnTo>
                        <a:pt x="246" y="85"/>
                      </a:lnTo>
                      <a:lnTo>
                        <a:pt x="221" y="76"/>
                      </a:lnTo>
                      <a:lnTo>
                        <a:pt x="204" y="76"/>
                      </a:lnTo>
                      <a:lnTo>
                        <a:pt x="162" y="59"/>
                      </a:lnTo>
                      <a:lnTo>
                        <a:pt x="144" y="51"/>
                      </a:lnTo>
                      <a:lnTo>
                        <a:pt x="127" y="51"/>
                      </a:lnTo>
                      <a:lnTo>
                        <a:pt x="85" y="34"/>
                      </a:lnTo>
                      <a:lnTo>
                        <a:pt x="68" y="25"/>
                      </a:lnTo>
                      <a:lnTo>
                        <a:pt x="51" y="17"/>
                      </a:lnTo>
                      <a:lnTo>
                        <a:pt x="17" y="8"/>
                      </a:lnTo>
                      <a:lnTo>
                        <a:pt x="0" y="0"/>
                      </a:lnTo>
                      <a:lnTo>
                        <a:pt x="0" y="502"/>
                      </a:lnTo>
                      <a:lnTo>
                        <a:pt x="17" y="511"/>
                      </a:lnTo>
                      <a:lnTo>
                        <a:pt x="51" y="519"/>
                      </a:lnTo>
                      <a:lnTo>
                        <a:pt x="68" y="528"/>
                      </a:lnTo>
                      <a:lnTo>
                        <a:pt x="85" y="537"/>
                      </a:lnTo>
                      <a:lnTo>
                        <a:pt x="127" y="554"/>
                      </a:lnTo>
                      <a:lnTo>
                        <a:pt x="144" y="554"/>
                      </a:lnTo>
                      <a:lnTo>
                        <a:pt x="162" y="562"/>
                      </a:lnTo>
                      <a:lnTo>
                        <a:pt x="204" y="579"/>
                      </a:lnTo>
                      <a:lnTo>
                        <a:pt x="221" y="579"/>
                      </a:lnTo>
                      <a:lnTo>
                        <a:pt x="246" y="588"/>
                      </a:lnTo>
                      <a:lnTo>
                        <a:pt x="289" y="596"/>
                      </a:lnTo>
                      <a:lnTo>
                        <a:pt x="315" y="605"/>
                      </a:lnTo>
                      <a:lnTo>
                        <a:pt x="332" y="613"/>
                      </a:lnTo>
                      <a:lnTo>
                        <a:pt x="383" y="622"/>
                      </a:lnTo>
                      <a:lnTo>
                        <a:pt x="408" y="630"/>
                      </a:lnTo>
                      <a:lnTo>
                        <a:pt x="434" y="630"/>
                      </a:lnTo>
                      <a:lnTo>
                        <a:pt x="485" y="647"/>
                      </a:lnTo>
                      <a:lnTo>
                        <a:pt x="511" y="647"/>
                      </a:lnTo>
                      <a:lnTo>
                        <a:pt x="536" y="656"/>
                      </a:lnTo>
                      <a:lnTo>
                        <a:pt x="587" y="664"/>
                      </a:lnTo>
                      <a:lnTo>
                        <a:pt x="613" y="664"/>
                      </a:lnTo>
                      <a:lnTo>
                        <a:pt x="638" y="673"/>
                      </a:lnTo>
                      <a:lnTo>
                        <a:pt x="689" y="681"/>
                      </a:lnTo>
                      <a:lnTo>
                        <a:pt x="723" y="681"/>
                      </a:lnTo>
                      <a:lnTo>
                        <a:pt x="749" y="690"/>
                      </a:lnTo>
                      <a:lnTo>
                        <a:pt x="809" y="698"/>
                      </a:lnTo>
                      <a:lnTo>
                        <a:pt x="834" y="698"/>
                      </a:lnTo>
                      <a:lnTo>
                        <a:pt x="868" y="698"/>
                      </a:lnTo>
                      <a:lnTo>
                        <a:pt x="919" y="707"/>
                      </a:lnTo>
                      <a:lnTo>
                        <a:pt x="953" y="707"/>
                      </a:lnTo>
                      <a:lnTo>
                        <a:pt x="979" y="715"/>
                      </a:lnTo>
                      <a:lnTo>
                        <a:pt x="1038" y="715"/>
                      </a:lnTo>
                      <a:lnTo>
                        <a:pt x="1072" y="724"/>
                      </a:lnTo>
                      <a:lnTo>
                        <a:pt x="1106" y="724"/>
                      </a:lnTo>
                      <a:lnTo>
                        <a:pt x="1166" y="724"/>
                      </a:lnTo>
                      <a:lnTo>
                        <a:pt x="1192" y="732"/>
                      </a:lnTo>
                      <a:lnTo>
                        <a:pt x="1226" y="732"/>
                      </a:lnTo>
                      <a:lnTo>
                        <a:pt x="1285" y="732"/>
                      </a:lnTo>
                      <a:lnTo>
                        <a:pt x="1319" y="732"/>
                      </a:lnTo>
                      <a:lnTo>
                        <a:pt x="1353" y="732"/>
                      </a:lnTo>
                      <a:lnTo>
                        <a:pt x="1413" y="741"/>
                      </a:lnTo>
                      <a:lnTo>
                        <a:pt x="1447" y="741"/>
                      </a:lnTo>
                      <a:lnTo>
                        <a:pt x="1481" y="741"/>
                      </a:lnTo>
                      <a:lnTo>
                        <a:pt x="1541" y="741"/>
                      </a:lnTo>
                      <a:lnTo>
                        <a:pt x="1575" y="741"/>
                      </a:lnTo>
                      <a:lnTo>
                        <a:pt x="1599" y="741"/>
                      </a:lnTo>
                      <a:lnTo>
                        <a:pt x="1667" y="741"/>
                      </a:lnTo>
                      <a:lnTo>
                        <a:pt x="1701" y="741"/>
                      </a:lnTo>
                      <a:lnTo>
                        <a:pt x="1727" y="741"/>
                      </a:lnTo>
                      <a:lnTo>
                        <a:pt x="1795" y="732"/>
                      </a:lnTo>
                      <a:lnTo>
                        <a:pt x="1820" y="732"/>
                      </a:lnTo>
                      <a:lnTo>
                        <a:pt x="1854" y="732"/>
                      </a:lnTo>
                      <a:lnTo>
                        <a:pt x="1914" y="732"/>
                      </a:lnTo>
                      <a:lnTo>
                        <a:pt x="1948" y="732"/>
                      </a:lnTo>
                      <a:lnTo>
                        <a:pt x="1982" y="724"/>
                      </a:lnTo>
                      <a:lnTo>
                        <a:pt x="2042" y="724"/>
                      </a:lnTo>
                      <a:lnTo>
                        <a:pt x="2067" y="724"/>
                      </a:lnTo>
                      <a:lnTo>
                        <a:pt x="2101" y="715"/>
                      </a:lnTo>
                      <a:lnTo>
                        <a:pt x="2161" y="715"/>
                      </a:lnTo>
                      <a:lnTo>
                        <a:pt x="2195" y="707"/>
                      </a:lnTo>
                      <a:lnTo>
                        <a:pt x="2220" y="707"/>
                      </a:lnTo>
                      <a:lnTo>
                        <a:pt x="2280" y="698"/>
                      </a:lnTo>
                      <a:lnTo>
                        <a:pt x="2306" y="698"/>
                      </a:lnTo>
                      <a:lnTo>
                        <a:pt x="2340" y="698"/>
                      </a:lnTo>
                      <a:lnTo>
                        <a:pt x="2391" y="690"/>
                      </a:lnTo>
                      <a:lnTo>
                        <a:pt x="2425" y="681"/>
                      </a:lnTo>
                      <a:lnTo>
                        <a:pt x="2450" y="681"/>
                      </a:lnTo>
                      <a:lnTo>
                        <a:pt x="2501" y="673"/>
                      </a:lnTo>
                      <a:lnTo>
                        <a:pt x="2535" y="664"/>
                      </a:lnTo>
                      <a:lnTo>
                        <a:pt x="2561" y="664"/>
                      </a:lnTo>
                      <a:lnTo>
                        <a:pt x="2612" y="656"/>
                      </a:lnTo>
                      <a:lnTo>
                        <a:pt x="2637" y="647"/>
                      </a:lnTo>
                      <a:lnTo>
                        <a:pt x="2663" y="647"/>
                      </a:lnTo>
                      <a:lnTo>
                        <a:pt x="2714" y="630"/>
                      </a:lnTo>
                      <a:lnTo>
                        <a:pt x="2740" y="630"/>
                      </a:lnTo>
                      <a:lnTo>
                        <a:pt x="2757" y="622"/>
                      </a:lnTo>
                      <a:lnTo>
                        <a:pt x="2808" y="613"/>
                      </a:lnTo>
                      <a:lnTo>
                        <a:pt x="2833" y="605"/>
                      </a:lnTo>
                      <a:lnTo>
                        <a:pt x="2850" y="596"/>
                      </a:lnTo>
                      <a:lnTo>
                        <a:pt x="2902" y="588"/>
                      </a:lnTo>
                      <a:lnTo>
                        <a:pt x="2919" y="579"/>
                      </a:lnTo>
                      <a:lnTo>
                        <a:pt x="2944" y="579"/>
                      </a:lnTo>
                      <a:lnTo>
                        <a:pt x="2978" y="562"/>
                      </a:lnTo>
                      <a:lnTo>
                        <a:pt x="3004" y="554"/>
                      </a:lnTo>
                      <a:lnTo>
                        <a:pt x="3021" y="554"/>
                      </a:lnTo>
                      <a:lnTo>
                        <a:pt x="3055" y="537"/>
                      </a:lnTo>
                      <a:lnTo>
                        <a:pt x="3072" y="528"/>
                      </a:lnTo>
                      <a:lnTo>
                        <a:pt x="3089" y="519"/>
                      </a:lnTo>
                      <a:lnTo>
                        <a:pt x="3123" y="511"/>
                      </a:lnTo>
                      <a:lnTo>
                        <a:pt x="3140" y="502"/>
                      </a:lnTo>
                      <a:lnTo>
                        <a:pt x="3140" y="0"/>
                      </a:lnTo>
                      <a:close/>
                    </a:path>
                  </a:pathLst>
                </a:custGeom>
                <a:solidFill>
                  <a:srgbClr val="C4CCD6"/>
                </a:solidFill>
                <a:ln w="9525" cap="rnd">
                  <a:solidFill>
                    <a:srgbClr val="FFFFFF"/>
                  </a:solidFill>
                  <a:round/>
                  <a:headEnd/>
                  <a:tailEnd/>
                </a:ln>
              </p:spPr>
              <p:txBody>
                <a:bodyPr/>
                <a:lstStyle/>
                <a:p>
                  <a:endParaRPr lang="en-US"/>
                </a:p>
              </p:txBody>
            </p:sp>
          </p:grpSp>
          <p:grpSp>
            <p:nvGrpSpPr>
              <p:cNvPr id="14" name="Group 74"/>
              <p:cNvGrpSpPr>
                <a:grpSpLocks/>
              </p:cNvGrpSpPr>
              <p:nvPr/>
            </p:nvGrpSpPr>
            <p:grpSpPr bwMode="auto">
              <a:xfrm>
                <a:off x="1422" y="2709"/>
                <a:ext cx="3140" cy="477"/>
                <a:chOff x="1422" y="2709"/>
                <a:chExt cx="3140" cy="477"/>
              </a:xfrm>
            </p:grpSpPr>
            <p:sp>
              <p:nvSpPr>
                <p:cNvPr id="38967" name="Freeform 72"/>
                <p:cNvSpPr>
                  <a:spLocks/>
                </p:cNvSpPr>
                <p:nvPr/>
              </p:nvSpPr>
              <p:spPr bwMode="auto">
                <a:xfrm>
                  <a:off x="1422" y="2709"/>
                  <a:ext cx="3140" cy="477"/>
                </a:xfrm>
                <a:custGeom>
                  <a:avLst/>
                  <a:gdLst>
                    <a:gd name="T0" fmla="*/ 3123 w 3140"/>
                    <a:gd name="T1" fmla="*/ 247 h 477"/>
                    <a:gd name="T2" fmla="*/ 3072 w 3140"/>
                    <a:gd name="T3" fmla="*/ 264 h 477"/>
                    <a:gd name="T4" fmla="*/ 3021 w 3140"/>
                    <a:gd name="T5" fmla="*/ 290 h 477"/>
                    <a:gd name="T6" fmla="*/ 2978 w 3140"/>
                    <a:gd name="T7" fmla="*/ 298 h 477"/>
                    <a:gd name="T8" fmla="*/ 2919 w 3140"/>
                    <a:gd name="T9" fmla="*/ 315 h 477"/>
                    <a:gd name="T10" fmla="*/ 2850 w 3140"/>
                    <a:gd name="T11" fmla="*/ 332 h 477"/>
                    <a:gd name="T12" fmla="*/ 2808 w 3140"/>
                    <a:gd name="T13" fmla="*/ 349 h 477"/>
                    <a:gd name="T14" fmla="*/ 2740 w 3140"/>
                    <a:gd name="T15" fmla="*/ 366 h 477"/>
                    <a:gd name="T16" fmla="*/ 2663 w 3140"/>
                    <a:gd name="T17" fmla="*/ 383 h 477"/>
                    <a:gd name="T18" fmla="*/ 2612 w 3140"/>
                    <a:gd name="T19" fmla="*/ 392 h 477"/>
                    <a:gd name="T20" fmla="*/ 2535 w 3140"/>
                    <a:gd name="T21" fmla="*/ 400 h 477"/>
                    <a:gd name="T22" fmla="*/ 2450 w 3140"/>
                    <a:gd name="T23" fmla="*/ 417 h 477"/>
                    <a:gd name="T24" fmla="*/ 2391 w 3140"/>
                    <a:gd name="T25" fmla="*/ 426 h 477"/>
                    <a:gd name="T26" fmla="*/ 2306 w 3140"/>
                    <a:gd name="T27" fmla="*/ 434 h 477"/>
                    <a:gd name="T28" fmla="*/ 2220 w 3140"/>
                    <a:gd name="T29" fmla="*/ 443 h 477"/>
                    <a:gd name="T30" fmla="*/ 2161 w 3140"/>
                    <a:gd name="T31" fmla="*/ 451 h 477"/>
                    <a:gd name="T32" fmla="*/ 2067 w 3140"/>
                    <a:gd name="T33" fmla="*/ 460 h 477"/>
                    <a:gd name="T34" fmla="*/ 1982 w 3140"/>
                    <a:gd name="T35" fmla="*/ 460 h 477"/>
                    <a:gd name="T36" fmla="*/ 1914 w 3140"/>
                    <a:gd name="T37" fmla="*/ 468 h 477"/>
                    <a:gd name="T38" fmla="*/ 1820 w 3140"/>
                    <a:gd name="T39" fmla="*/ 468 h 477"/>
                    <a:gd name="T40" fmla="*/ 1727 w 3140"/>
                    <a:gd name="T41" fmla="*/ 477 h 477"/>
                    <a:gd name="T42" fmla="*/ 1667 w 3140"/>
                    <a:gd name="T43" fmla="*/ 477 h 477"/>
                    <a:gd name="T44" fmla="*/ 1575 w 3140"/>
                    <a:gd name="T45" fmla="*/ 477 h 477"/>
                    <a:gd name="T46" fmla="*/ 1481 w 3140"/>
                    <a:gd name="T47" fmla="*/ 477 h 477"/>
                    <a:gd name="T48" fmla="*/ 1413 w 3140"/>
                    <a:gd name="T49" fmla="*/ 477 h 477"/>
                    <a:gd name="T50" fmla="*/ 1319 w 3140"/>
                    <a:gd name="T51" fmla="*/ 468 h 477"/>
                    <a:gd name="T52" fmla="*/ 1226 w 3140"/>
                    <a:gd name="T53" fmla="*/ 468 h 477"/>
                    <a:gd name="T54" fmla="*/ 1166 w 3140"/>
                    <a:gd name="T55" fmla="*/ 460 h 477"/>
                    <a:gd name="T56" fmla="*/ 1072 w 3140"/>
                    <a:gd name="T57" fmla="*/ 460 h 477"/>
                    <a:gd name="T58" fmla="*/ 979 w 3140"/>
                    <a:gd name="T59" fmla="*/ 451 h 477"/>
                    <a:gd name="T60" fmla="*/ 919 w 3140"/>
                    <a:gd name="T61" fmla="*/ 443 h 477"/>
                    <a:gd name="T62" fmla="*/ 834 w 3140"/>
                    <a:gd name="T63" fmla="*/ 434 h 477"/>
                    <a:gd name="T64" fmla="*/ 749 w 3140"/>
                    <a:gd name="T65" fmla="*/ 426 h 477"/>
                    <a:gd name="T66" fmla="*/ 689 w 3140"/>
                    <a:gd name="T67" fmla="*/ 417 h 477"/>
                    <a:gd name="T68" fmla="*/ 613 w 3140"/>
                    <a:gd name="T69" fmla="*/ 400 h 477"/>
                    <a:gd name="T70" fmla="*/ 536 w 3140"/>
                    <a:gd name="T71" fmla="*/ 392 h 477"/>
                    <a:gd name="T72" fmla="*/ 485 w 3140"/>
                    <a:gd name="T73" fmla="*/ 383 h 477"/>
                    <a:gd name="T74" fmla="*/ 408 w 3140"/>
                    <a:gd name="T75" fmla="*/ 366 h 477"/>
                    <a:gd name="T76" fmla="*/ 332 w 3140"/>
                    <a:gd name="T77" fmla="*/ 349 h 477"/>
                    <a:gd name="T78" fmla="*/ 289 w 3140"/>
                    <a:gd name="T79" fmla="*/ 332 h 477"/>
                    <a:gd name="T80" fmla="*/ 221 w 3140"/>
                    <a:gd name="T81" fmla="*/ 315 h 477"/>
                    <a:gd name="T82" fmla="*/ 162 w 3140"/>
                    <a:gd name="T83" fmla="*/ 298 h 477"/>
                    <a:gd name="T84" fmla="*/ 127 w 3140"/>
                    <a:gd name="T85" fmla="*/ 290 h 477"/>
                    <a:gd name="T86" fmla="*/ 68 w 3140"/>
                    <a:gd name="T87" fmla="*/ 264 h 477"/>
                    <a:gd name="T88" fmla="*/ 17 w 3140"/>
                    <a:gd name="T89" fmla="*/ 247 h 477"/>
                    <a:gd name="T90" fmla="*/ 1575 w 3140"/>
                    <a:gd name="T91" fmla="*/ 0 h 4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477"/>
                    <a:gd name="T140" fmla="*/ 3140 w 3140"/>
                    <a:gd name="T141" fmla="*/ 477 h 4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477">
                      <a:moveTo>
                        <a:pt x="3140" y="238"/>
                      </a:moveTo>
                      <a:lnTo>
                        <a:pt x="3123" y="247"/>
                      </a:lnTo>
                      <a:lnTo>
                        <a:pt x="3089" y="255"/>
                      </a:lnTo>
                      <a:lnTo>
                        <a:pt x="3072" y="264"/>
                      </a:lnTo>
                      <a:lnTo>
                        <a:pt x="3055" y="272"/>
                      </a:lnTo>
                      <a:lnTo>
                        <a:pt x="3021" y="290"/>
                      </a:lnTo>
                      <a:lnTo>
                        <a:pt x="3004" y="290"/>
                      </a:lnTo>
                      <a:lnTo>
                        <a:pt x="2978" y="298"/>
                      </a:lnTo>
                      <a:lnTo>
                        <a:pt x="2944" y="315"/>
                      </a:lnTo>
                      <a:lnTo>
                        <a:pt x="2919" y="315"/>
                      </a:lnTo>
                      <a:lnTo>
                        <a:pt x="2902" y="324"/>
                      </a:lnTo>
                      <a:lnTo>
                        <a:pt x="2850" y="332"/>
                      </a:lnTo>
                      <a:lnTo>
                        <a:pt x="2833" y="341"/>
                      </a:lnTo>
                      <a:lnTo>
                        <a:pt x="2808" y="349"/>
                      </a:lnTo>
                      <a:lnTo>
                        <a:pt x="2757" y="358"/>
                      </a:lnTo>
                      <a:lnTo>
                        <a:pt x="2740" y="366"/>
                      </a:lnTo>
                      <a:lnTo>
                        <a:pt x="2714" y="366"/>
                      </a:lnTo>
                      <a:lnTo>
                        <a:pt x="2663" y="383"/>
                      </a:lnTo>
                      <a:lnTo>
                        <a:pt x="2637" y="383"/>
                      </a:lnTo>
                      <a:lnTo>
                        <a:pt x="2612" y="392"/>
                      </a:lnTo>
                      <a:lnTo>
                        <a:pt x="2561" y="400"/>
                      </a:lnTo>
                      <a:lnTo>
                        <a:pt x="2535" y="400"/>
                      </a:lnTo>
                      <a:lnTo>
                        <a:pt x="2501" y="409"/>
                      </a:lnTo>
                      <a:lnTo>
                        <a:pt x="2450" y="417"/>
                      </a:lnTo>
                      <a:lnTo>
                        <a:pt x="2425" y="417"/>
                      </a:lnTo>
                      <a:lnTo>
                        <a:pt x="2391" y="426"/>
                      </a:lnTo>
                      <a:lnTo>
                        <a:pt x="2340" y="434"/>
                      </a:lnTo>
                      <a:lnTo>
                        <a:pt x="2306" y="434"/>
                      </a:lnTo>
                      <a:lnTo>
                        <a:pt x="2280" y="434"/>
                      </a:lnTo>
                      <a:lnTo>
                        <a:pt x="2220" y="443"/>
                      </a:lnTo>
                      <a:lnTo>
                        <a:pt x="2195" y="443"/>
                      </a:lnTo>
                      <a:lnTo>
                        <a:pt x="2161" y="451"/>
                      </a:lnTo>
                      <a:lnTo>
                        <a:pt x="2101" y="451"/>
                      </a:lnTo>
                      <a:lnTo>
                        <a:pt x="2067" y="460"/>
                      </a:lnTo>
                      <a:lnTo>
                        <a:pt x="2042" y="460"/>
                      </a:lnTo>
                      <a:lnTo>
                        <a:pt x="1982" y="460"/>
                      </a:lnTo>
                      <a:lnTo>
                        <a:pt x="1948" y="468"/>
                      </a:lnTo>
                      <a:lnTo>
                        <a:pt x="1914" y="468"/>
                      </a:lnTo>
                      <a:lnTo>
                        <a:pt x="1854" y="468"/>
                      </a:lnTo>
                      <a:lnTo>
                        <a:pt x="1820" y="468"/>
                      </a:lnTo>
                      <a:lnTo>
                        <a:pt x="1795" y="468"/>
                      </a:lnTo>
                      <a:lnTo>
                        <a:pt x="1727" y="477"/>
                      </a:lnTo>
                      <a:lnTo>
                        <a:pt x="1701" y="477"/>
                      </a:lnTo>
                      <a:lnTo>
                        <a:pt x="1667" y="477"/>
                      </a:lnTo>
                      <a:lnTo>
                        <a:pt x="1599" y="477"/>
                      </a:lnTo>
                      <a:lnTo>
                        <a:pt x="1575" y="477"/>
                      </a:lnTo>
                      <a:lnTo>
                        <a:pt x="1541" y="477"/>
                      </a:lnTo>
                      <a:lnTo>
                        <a:pt x="1481" y="477"/>
                      </a:lnTo>
                      <a:lnTo>
                        <a:pt x="1447" y="477"/>
                      </a:lnTo>
                      <a:lnTo>
                        <a:pt x="1413" y="477"/>
                      </a:lnTo>
                      <a:lnTo>
                        <a:pt x="1353" y="468"/>
                      </a:lnTo>
                      <a:lnTo>
                        <a:pt x="1319" y="468"/>
                      </a:lnTo>
                      <a:lnTo>
                        <a:pt x="1285" y="468"/>
                      </a:lnTo>
                      <a:lnTo>
                        <a:pt x="1226" y="468"/>
                      </a:lnTo>
                      <a:lnTo>
                        <a:pt x="1192" y="468"/>
                      </a:lnTo>
                      <a:lnTo>
                        <a:pt x="1166" y="460"/>
                      </a:lnTo>
                      <a:lnTo>
                        <a:pt x="1106" y="460"/>
                      </a:lnTo>
                      <a:lnTo>
                        <a:pt x="1072" y="460"/>
                      </a:lnTo>
                      <a:lnTo>
                        <a:pt x="1038" y="451"/>
                      </a:lnTo>
                      <a:lnTo>
                        <a:pt x="979" y="451"/>
                      </a:lnTo>
                      <a:lnTo>
                        <a:pt x="953" y="443"/>
                      </a:lnTo>
                      <a:lnTo>
                        <a:pt x="919" y="443"/>
                      </a:lnTo>
                      <a:lnTo>
                        <a:pt x="868" y="434"/>
                      </a:lnTo>
                      <a:lnTo>
                        <a:pt x="834" y="434"/>
                      </a:lnTo>
                      <a:lnTo>
                        <a:pt x="809" y="434"/>
                      </a:lnTo>
                      <a:lnTo>
                        <a:pt x="749" y="426"/>
                      </a:lnTo>
                      <a:lnTo>
                        <a:pt x="723" y="417"/>
                      </a:lnTo>
                      <a:lnTo>
                        <a:pt x="689" y="417"/>
                      </a:lnTo>
                      <a:lnTo>
                        <a:pt x="638" y="409"/>
                      </a:lnTo>
                      <a:lnTo>
                        <a:pt x="613" y="400"/>
                      </a:lnTo>
                      <a:lnTo>
                        <a:pt x="587" y="400"/>
                      </a:lnTo>
                      <a:lnTo>
                        <a:pt x="536" y="392"/>
                      </a:lnTo>
                      <a:lnTo>
                        <a:pt x="511" y="383"/>
                      </a:lnTo>
                      <a:lnTo>
                        <a:pt x="485" y="383"/>
                      </a:lnTo>
                      <a:lnTo>
                        <a:pt x="434" y="366"/>
                      </a:lnTo>
                      <a:lnTo>
                        <a:pt x="408" y="366"/>
                      </a:lnTo>
                      <a:lnTo>
                        <a:pt x="383" y="358"/>
                      </a:lnTo>
                      <a:lnTo>
                        <a:pt x="332" y="349"/>
                      </a:lnTo>
                      <a:lnTo>
                        <a:pt x="315" y="341"/>
                      </a:lnTo>
                      <a:lnTo>
                        <a:pt x="289" y="332"/>
                      </a:lnTo>
                      <a:lnTo>
                        <a:pt x="246" y="324"/>
                      </a:lnTo>
                      <a:lnTo>
                        <a:pt x="221" y="315"/>
                      </a:lnTo>
                      <a:lnTo>
                        <a:pt x="204" y="315"/>
                      </a:lnTo>
                      <a:lnTo>
                        <a:pt x="162" y="298"/>
                      </a:lnTo>
                      <a:lnTo>
                        <a:pt x="144" y="290"/>
                      </a:lnTo>
                      <a:lnTo>
                        <a:pt x="127" y="290"/>
                      </a:lnTo>
                      <a:lnTo>
                        <a:pt x="85" y="272"/>
                      </a:lnTo>
                      <a:lnTo>
                        <a:pt x="68" y="264"/>
                      </a:lnTo>
                      <a:lnTo>
                        <a:pt x="51" y="255"/>
                      </a:lnTo>
                      <a:lnTo>
                        <a:pt x="17" y="247"/>
                      </a:lnTo>
                      <a:lnTo>
                        <a:pt x="0" y="238"/>
                      </a:lnTo>
                      <a:lnTo>
                        <a:pt x="1575" y="0"/>
                      </a:lnTo>
                      <a:lnTo>
                        <a:pt x="3140" y="238"/>
                      </a:lnTo>
                      <a:close/>
                    </a:path>
                  </a:pathLst>
                </a:custGeom>
                <a:solidFill>
                  <a:srgbClr val="C4CCD6"/>
                </a:solidFill>
                <a:ln w="9525">
                  <a:noFill/>
                  <a:round/>
                  <a:headEnd/>
                  <a:tailEnd/>
                </a:ln>
              </p:spPr>
              <p:txBody>
                <a:bodyPr/>
                <a:lstStyle/>
                <a:p>
                  <a:endParaRPr lang="en-US"/>
                </a:p>
              </p:txBody>
            </p:sp>
            <p:sp>
              <p:nvSpPr>
                <p:cNvPr id="38968" name="Freeform 73"/>
                <p:cNvSpPr>
                  <a:spLocks/>
                </p:cNvSpPr>
                <p:nvPr/>
              </p:nvSpPr>
              <p:spPr bwMode="auto">
                <a:xfrm>
                  <a:off x="1422" y="2709"/>
                  <a:ext cx="3140" cy="477"/>
                </a:xfrm>
                <a:custGeom>
                  <a:avLst/>
                  <a:gdLst>
                    <a:gd name="T0" fmla="*/ 3123 w 3140"/>
                    <a:gd name="T1" fmla="*/ 247 h 477"/>
                    <a:gd name="T2" fmla="*/ 3072 w 3140"/>
                    <a:gd name="T3" fmla="*/ 264 h 477"/>
                    <a:gd name="T4" fmla="*/ 3021 w 3140"/>
                    <a:gd name="T5" fmla="*/ 290 h 477"/>
                    <a:gd name="T6" fmla="*/ 2978 w 3140"/>
                    <a:gd name="T7" fmla="*/ 298 h 477"/>
                    <a:gd name="T8" fmla="*/ 2919 w 3140"/>
                    <a:gd name="T9" fmla="*/ 315 h 477"/>
                    <a:gd name="T10" fmla="*/ 2850 w 3140"/>
                    <a:gd name="T11" fmla="*/ 332 h 477"/>
                    <a:gd name="T12" fmla="*/ 2808 w 3140"/>
                    <a:gd name="T13" fmla="*/ 349 h 477"/>
                    <a:gd name="T14" fmla="*/ 2740 w 3140"/>
                    <a:gd name="T15" fmla="*/ 366 h 477"/>
                    <a:gd name="T16" fmla="*/ 2663 w 3140"/>
                    <a:gd name="T17" fmla="*/ 383 h 477"/>
                    <a:gd name="T18" fmla="*/ 2612 w 3140"/>
                    <a:gd name="T19" fmla="*/ 392 h 477"/>
                    <a:gd name="T20" fmla="*/ 2535 w 3140"/>
                    <a:gd name="T21" fmla="*/ 400 h 477"/>
                    <a:gd name="T22" fmla="*/ 2450 w 3140"/>
                    <a:gd name="T23" fmla="*/ 417 h 477"/>
                    <a:gd name="T24" fmla="*/ 2391 w 3140"/>
                    <a:gd name="T25" fmla="*/ 426 h 477"/>
                    <a:gd name="T26" fmla="*/ 2306 w 3140"/>
                    <a:gd name="T27" fmla="*/ 434 h 477"/>
                    <a:gd name="T28" fmla="*/ 2220 w 3140"/>
                    <a:gd name="T29" fmla="*/ 443 h 477"/>
                    <a:gd name="T30" fmla="*/ 2161 w 3140"/>
                    <a:gd name="T31" fmla="*/ 451 h 477"/>
                    <a:gd name="T32" fmla="*/ 2067 w 3140"/>
                    <a:gd name="T33" fmla="*/ 460 h 477"/>
                    <a:gd name="T34" fmla="*/ 1982 w 3140"/>
                    <a:gd name="T35" fmla="*/ 460 h 477"/>
                    <a:gd name="T36" fmla="*/ 1914 w 3140"/>
                    <a:gd name="T37" fmla="*/ 468 h 477"/>
                    <a:gd name="T38" fmla="*/ 1820 w 3140"/>
                    <a:gd name="T39" fmla="*/ 468 h 477"/>
                    <a:gd name="T40" fmla="*/ 1727 w 3140"/>
                    <a:gd name="T41" fmla="*/ 477 h 477"/>
                    <a:gd name="T42" fmla="*/ 1667 w 3140"/>
                    <a:gd name="T43" fmla="*/ 477 h 477"/>
                    <a:gd name="T44" fmla="*/ 1575 w 3140"/>
                    <a:gd name="T45" fmla="*/ 477 h 477"/>
                    <a:gd name="T46" fmla="*/ 1481 w 3140"/>
                    <a:gd name="T47" fmla="*/ 477 h 477"/>
                    <a:gd name="T48" fmla="*/ 1413 w 3140"/>
                    <a:gd name="T49" fmla="*/ 477 h 477"/>
                    <a:gd name="T50" fmla="*/ 1319 w 3140"/>
                    <a:gd name="T51" fmla="*/ 468 h 477"/>
                    <a:gd name="T52" fmla="*/ 1226 w 3140"/>
                    <a:gd name="T53" fmla="*/ 468 h 477"/>
                    <a:gd name="T54" fmla="*/ 1166 w 3140"/>
                    <a:gd name="T55" fmla="*/ 460 h 477"/>
                    <a:gd name="T56" fmla="*/ 1072 w 3140"/>
                    <a:gd name="T57" fmla="*/ 460 h 477"/>
                    <a:gd name="T58" fmla="*/ 979 w 3140"/>
                    <a:gd name="T59" fmla="*/ 451 h 477"/>
                    <a:gd name="T60" fmla="*/ 919 w 3140"/>
                    <a:gd name="T61" fmla="*/ 443 h 477"/>
                    <a:gd name="T62" fmla="*/ 834 w 3140"/>
                    <a:gd name="T63" fmla="*/ 434 h 477"/>
                    <a:gd name="T64" fmla="*/ 749 w 3140"/>
                    <a:gd name="T65" fmla="*/ 426 h 477"/>
                    <a:gd name="T66" fmla="*/ 689 w 3140"/>
                    <a:gd name="T67" fmla="*/ 417 h 477"/>
                    <a:gd name="T68" fmla="*/ 613 w 3140"/>
                    <a:gd name="T69" fmla="*/ 400 h 477"/>
                    <a:gd name="T70" fmla="*/ 536 w 3140"/>
                    <a:gd name="T71" fmla="*/ 392 h 477"/>
                    <a:gd name="T72" fmla="*/ 485 w 3140"/>
                    <a:gd name="T73" fmla="*/ 383 h 477"/>
                    <a:gd name="T74" fmla="*/ 408 w 3140"/>
                    <a:gd name="T75" fmla="*/ 366 h 477"/>
                    <a:gd name="T76" fmla="*/ 332 w 3140"/>
                    <a:gd name="T77" fmla="*/ 349 h 477"/>
                    <a:gd name="T78" fmla="*/ 289 w 3140"/>
                    <a:gd name="T79" fmla="*/ 332 h 477"/>
                    <a:gd name="T80" fmla="*/ 221 w 3140"/>
                    <a:gd name="T81" fmla="*/ 315 h 477"/>
                    <a:gd name="T82" fmla="*/ 162 w 3140"/>
                    <a:gd name="T83" fmla="*/ 298 h 477"/>
                    <a:gd name="T84" fmla="*/ 127 w 3140"/>
                    <a:gd name="T85" fmla="*/ 290 h 477"/>
                    <a:gd name="T86" fmla="*/ 68 w 3140"/>
                    <a:gd name="T87" fmla="*/ 264 h 477"/>
                    <a:gd name="T88" fmla="*/ 17 w 3140"/>
                    <a:gd name="T89" fmla="*/ 247 h 477"/>
                    <a:gd name="T90" fmla="*/ 1575 w 3140"/>
                    <a:gd name="T91" fmla="*/ 0 h 4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477"/>
                    <a:gd name="T140" fmla="*/ 3140 w 3140"/>
                    <a:gd name="T141" fmla="*/ 477 h 4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477">
                      <a:moveTo>
                        <a:pt x="3140" y="238"/>
                      </a:moveTo>
                      <a:lnTo>
                        <a:pt x="3123" y="247"/>
                      </a:lnTo>
                      <a:lnTo>
                        <a:pt x="3089" y="255"/>
                      </a:lnTo>
                      <a:lnTo>
                        <a:pt x="3072" y="264"/>
                      </a:lnTo>
                      <a:lnTo>
                        <a:pt x="3055" y="272"/>
                      </a:lnTo>
                      <a:lnTo>
                        <a:pt x="3021" y="290"/>
                      </a:lnTo>
                      <a:lnTo>
                        <a:pt x="3004" y="290"/>
                      </a:lnTo>
                      <a:lnTo>
                        <a:pt x="2978" y="298"/>
                      </a:lnTo>
                      <a:lnTo>
                        <a:pt x="2944" y="315"/>
                      </a:lnTo>
                      <a:lnTo>
                        <a:pt x="2919" y="315"/>
                      </a:lnTo>
                      <a:lnTo>
                        <a:pt x="2902" y="324"/>
                      </a:lnTo>
                      <a:lnTo>
                        <a:pt x="2850" y="332"/>
                      </a:lnTo>
                      <a:lnTo>
                        <a:pt x="2833" y="341"/>
                      </a:lnTo>
                      <a:lnTo>
                        <a:pt x="2808" y="349"/>
                      </a:lnTo>
                      <a:lnTo>
                        <a:pt x="2757" y="358"/>
                      </a:lnTo>
                      <a:lnTo>
                        <a:pt x="2740" y="366"/>
                      </a:lnTo>
                      <a:lnTo>
                        <a:pt x="2714" y="366"/>
                      </a:lnTo>
                      <a:lnTo>
                        <a:pt x="2663" y="383"/>
                      </a:lnTo>
                      <a:lnTo>
                        <a:pt x="2637" y="383"/>
                      </a:lnTo>
                      <a:lnTo>
                        <a:pt x="2612" y="392"/>
                      </a:lnTo>
                      <a:lnTo>
                        <a:pt x="2561" y="400"/>
                      </a:lnTo>
                      <a:lnTo>
                        <a:pt x="2535" y="400"/>
                      </a:lnTo>
                      <a:lnTo>
                        <a:pt x="2501" y="409"/>
                      </a:lnTo>
                      <a:lnTo>
                        <a:pt x="2450" y="417"/>
                      </a:lnTo>
                      <a:lnTo>
                        <a:pt x="2425" y="417"/>
                      </a:lnTo>
                      <a:lnTo>
                        <a:pt x="2391" y="426"/>
                      </a:lnTo>
                      <a:lnTo>
                        <a:pt x="2340" y="434"/>
                      </a:lnTo>
                      <a:lnTo>
                        <a:pt x="2306" y="434"/>
                      </a:lnTo>
                      <a:lnTo>
                        <a:pt x="2280" y="434"/>
                      </a:lnTo>
                      <a:lnTo>
                        <a:pt x="2220" y="443"/>
                      </a:lnTo>
                      <a:lnTo>
                        <a:pt x="2195" y="443"/>
                      </a:lnTo>
                      <a:lnTo>
                        <a:pt x="2161" y="451"/>
                      </a:lnTo>
                      <a:lnTo>
                        <a:pt x="2101" y="451"/>
                      </a:lnTo>
                      <a:lnTo>
                        <a:pt x="2067" y="460"/>
                      </a:lnTo>
                      <a:lnTo>
                        <a:pt x="2042" y="460"/>
                      </a:lnTo>
                      <a:lnTo>
                        <a:pt x="1982" y="460"/>
                      </a:lnTo>
                      <a:lnTo>
                        <a:pt x="1948" y="468"/>
                      </a:lnTo>
                      <a:lnTo>
                        <a:pt x="1914" y="468"/>
                      </a:lnTo>
                      <a:lnTo>
                        <a:pt x="1854" y="468"/>
                      </a:lnTo>
                      <a:lnTo>
                        <a:pt x="1820" y="468"/>
                      </a:lnTo>
                      <a:lnTo>
                        <a:pt x="1795" y="468"/>
                      </a:lnTo>
                      <a:lnTo>
                        <a:pt x="1727" y="477"/>
                      </a:lnTo>
                      <a:lnTo>
                        <a:pt x="1701" y="477"/>
                      </a:lnTo>
                      <a:lnTo>
                        <a:pt x="1667" y="477"/>
                      </a:lnTo>
                      <a:lnTo>
                        <a:pt x="1599" y="477"/>
                      </a:lnTo>
                      <a:lnTo>
                        <a:pt x="1575" y="477"/>
                      </a:lnTo>
                      <a:lnTo>
                        <a:pt x="1541" y="477"/>
                      </a:lnTo>
                      <a:lnTo>
                        <a:pt x="1481" y="477"/>
                      </a:lnTo>
                      <a:lnTo>
                        <a:pt x="1447" y="477"/>
                      </a:lnTo>
                      <a:lnTo>
                        <a:pt x="1413" y="477"/>
                      </a:lnTo>
                      <a:lnTo>
                        <a:pt x="1353" y="468"/>
                      </a:lnTo>
                      <a:lnTo>
                        <a:pt x="1319" y="468"/>
                      </a:lnTo>
                      <a:lnTo>
                        <a:pt x="1285" y="468"/>
                      </a:lnTo>
                      <a:lnTo>
                        <a:pt x="1226" y="468"/>
                      </a:lnTo>
                      <a:lnTo>
                        <a:pt x="1192" y="468"/>
                      </a:lnTo>
                      <a:lnTo>
                        <a:pt x="1166" y="460"/>
                      </a:lnTo>
                      <a:lnTo>
                        <a:pt x="1106" y="460"/>
                      </a:lnTo>
                      <a:lnTo>
                        <a:pt x="1072" y="460"/>
                      </a:lnTo>
                      <a:lnTo>
                        <a:pt x="1038" y="451"/>
                      </a:lnTo>
                      <a:lnTo>
                        <a:pt x="979" y="451"/>
                      </a:lnTo>
                      <a:lnTo>
                        <a:pt x="953" y="443"/>
                      </a:lnTo>
                      <a:lnTo>
                        <a:pt x="919" y="443"/>
                      </a:lnTo>
                      <a:lnTo>
                        <a:pt x="868" y="434"/>
                      </a:lnTo>
                      <a:lnTo>
                        <a:pt x="834" y="434"/>
                      </a:lnTo>
                      <a:lnTo>
                        <a:pt x="809" y="434"/>
                      </a:lnTo>
                      <a:lnTo>
                        <a:pt x="749" y="426"/>
                      </a:lnTo>
                      <a:lnTo>
                        <a:pt x="723" y="417"/>
                      </a:lnTo>
                      <a:lnTo>
                        <a:pt x="689" y="417"/>
                      </a:lnTo>
                      <a:lnTo>
                        <a:pt x="638" y="409"/>
                      </a:lnTo>
                      <a:lnTo>
                        <a:pt x="613" y="400"/>
                      </a:lnTo>
                      <a:lnTo>
                        <a:pt x="587" y="400"/>
                      </a:lnTo>
                      <a:lnTo>
                        <a:pt x="536" y="392"/>
                      </a:lnTo>
                      <a:lnTo>
                        <a:pt x="511" y="383"/>
                      </a:lnTo>
                      <a:lnTo>
                        <a:pt x="485" y="383"/>
                      </a:lnTo>
                      <a:lnTo>
                        <a:pt x="434" y="366"/>
                      </a:lnTo>
                      <a:lnTo>
                        <a:pt x="408" y="366"/>
                      </a:lnTo>
                      <a:lnTo>
                        <a:pt x="383" y="358"/>
                      </a:lnTo>
                      <a:lnTo>
                        <a:pt x="332" y="349"/>
                      </a:lnTo>
                      <a:lnTo>
                        <a:pt x="315" y="341"/>
                      </a:lnTo>
                      <a:lnTo>
                        <a:pt x="289" y="332"/>
                      </a:lnTo>
                      <a:lnTo>
                        <a:pt x="246" y="324"/>
                      </a:lnTo>
                      <a:lnTo>
                        <a:pt x="221" y="315"/>
                      </a:lnTo>
                      <a:lnTo>
                        <a:pt x="204" y="315"/>
                      </a:lnTo>
                      <a:lnTo>
                        <a:pt x="162" y="298"/>
                      </a:lnTo>
                      <a:lnTo>
                        <a:pt x="144" y="290"/>
                      </a:lnTo>
                      <a:lnTo>
                        <a:pt x="127" y="290"/>
                      </a:lnTo>
                      <a:lnTo>
                        <a:pt x="85" y="272"/>
                      </a:lnTo>
                      <a:lnTo>
                        <a:pt x="68" y="264"/>
                      </a:lnTo>
                      <a:lnTo>
                        <a:pt x="51" y="255"/>
                      </a:lnTo>
                      <a:lnTo>
                        <a:pt x="17" y="247"/>
                      </a:lnTo>
                      <a:lnTo>
                        <a:pt x="0" y="238"/>
                      </a:lnTo>
                      <a:lnTo>
                        <a:pt x="1575" y="0"/>
                      </a:lnTo>
                      <a:lnTo>
                        <a:pt x="3140" y="238"/>
                      </a:lnTo>
                      <a:close/>
                    </a:path>
                  </a:pathLst>
                </a:custGeom>
                <a:solidFill>
                  <a:srgbClr val="C4CCD6"/>
                </a:solidFill>
                <a:ln w="9525" cap="rnd">
                  <a:solidFill>
                    <a:srgbClr val="FFFFFF"/>
                  </a:solidFill>
                  <a:round/>
                  <a:headEnd/>
                  <a:tailEnd/>
                </a:ln>
              </p:spPr>
              <p:txBody>
                <a:bodyPr/>
                <a:lstStyle/>
                <a:p>
                  <a:endParaRPr lang="en-US"/>
                </a:p>
              </p:txBody>
            </p:sp>
          </p:grpSp>
        </p:grpSp>
        <p:grpSp>
          <p:nvGrpSpPr>
            <p:cNvPr id="15" name="Group 102"/>
            <p:cNvGrpSpPr>
              <a:grpSpLocks/>
            </p:cNvGrpSpPr>
            <p:nvPr/>
          </p:nvGrpSpPr>
          <p:grpSpPr bwMode="auto">
            <a:xfrm>
              <a:off x="3081" y="2422"/>
              <a:ext cx="1498" cy="766"/>
              <a:chOff x="3057" y="2326"/>
              <a:chExt cx="1498" cy="766"/>
            </a:xfrm>
          </p:grpSpPr>
          <p:sp>
            <p:nvSpPr>
              <p:cNvPr id="38963" name="Freeform 100"/>
              <p:cNvSpPr>
                <a:spLocks/>
              </p:cNvSpPr>
              <p:nvPr/>
            </p:nvSpPr>
            <p:spPr bwMode="auto">
              <a:xfrm>
                <a:off x="3057" y="2326"/>
                <a:ext cx="1498" cy="766"/>
              </a:xfrm>
              <a:custGeom>
                <a:avLst/>
                <a:gdLst>
                  <a:gd name="T0" fmla="*/ 0 w 1498"/>
                  <a:gd name="T1" fmla="*/ 264 h 766"/>
                  <a:gd name="T2" fmla="*/ 1498 w 1498"/>
                  <a:gd name="T3" fmla="*/ 0 h 766"/>
                  <a:gd name="T4" fmla="*/ 1498 w 1498"/>
                  <a:gd name="T5" fmla="*/ 502 h 766"/>
                  <a:gd name="T6" fmla="*/ 0 w 1498"/>
                  <a:gd name="T7" fmla="*/ 766 h 766"/>
                  <a:gd name="T8" fmla="*/ 0 w 1498"/>
                  <a:gd name="T9" fmla="*/ 264 h 766"/>
                  <a:gd name="T10" fmla="*/ 0 60000 65536"/>
                  <a:gd name="T11" fmla="*/ 0 60000 65536"/>
                  <a:gd name="T12" fmla="*/ 0 60000 65536"/>
                  <a:gd name="T13" fmla="*/ 0 60000 65536"/>
                  <a:gd name="T14" fmla="*/ 0 60000 65536"/>
                  <a:gd name="T15" fmla="*/ 0 w 1498"/>
                  <a:gd name="T16" fmla="*/ 0 h 766"/>
                  <a:gd name="T17" fmla="*/ 1498 w 1498"/>
                  <a:gd name="T18" fmla="*/ 766 h 766"/>
                </a:gdLst>
                <a:ahLst/>
                <a:cxnLst>
                  <a:cxn ang="T10">
                    <a:pos x="T0" y="T1"/>
                  </a:cxn>
                  <a:cxn ang="T11">
                    <a:pos x="T2" y="T3"/>
                  </a:cxn>
                  <a:cxn ang="T12">
                    <a:pos x="T4" y="T5"/>
                  </a:cxn>
                  <a:cxn ang="T13">
                    <a:pos x="T6" y="T7"/>
                  </a:cxn>
                  <a:cxn ang="T14">
                    <a:pos x="T8" y="T9"/>
                  </a:cxn>
                </a:cxnLst>
                <a:rect l="T15" t="T16" r="T17" b="T18"/>
                <a:pathLst>
                  <a:path w="1498" h="766">
                    <a:moveTo>
                      <a:pt x="0" y="264"/>
                    </a:moveTo>
                    <a:lnTo>
                      <a:pt x="1498" y="0"/>
                    </a:lnTo>
                    <a:lnTo>
                      <a:pt x="1498" y="502"/>
                    </a:lnTo>
                    <a:lnTo>
                      <a:pt x="0" y="766"/>
                    </a:lnTo>
                    <a:lnTo>
                      <a:pt x="0" y="264"/>
                    </a:lnTo>
                    <a:close/>
                  </a:path>
                </a:pathLst>
              </a:custGeom>
              <a:solidFill>
                <a:srgbClr val="93A2B4"/>
              </a:solidFill>
              <a:ln w="9525">
                <a:solidFill>
                  <a:schemeClr val="tx1"/>
                </a:solidFill>
                <a:round/>
                <a:headEnd/>
                <a:tailEnd/>
              </a:ln>
            </p:spPr>
            <p:txBody>
              <a:bodyPr/>
              <a:lstStyle/>
              <a:p>
                <a:endParaRPr lang="en-US"/>
              </a:p>
            </p:txBody>
          </p:sp>
          <p:sp>
            <p:nvSpPr>
              <p:cNvPr id="38964" name="Freeform 101"/>
              <p:cNvSpPr>
                <a:spLocks/>
              </p:cNvSpPr>
              <p:nvPr/>
            </p:nvSpPr>
            <p:spPr bwMode="auto">
              <a:xfrm>
                <a:off x="3057" y="2326"/>
                <a:ext cx="1498" cy="766"/>
              </a:xfrm>
              <a:custGeom>
                <a:avLst/>
                <a:gdLst>
                  <a:gd name="T0" fmla="*/ 0 w 1498"/>
                  <a:gd name="T1" fmla="*/ 264 h 766"/>
                  <a:gd name="T2" fmla="*/ 1498 w 1498"/>
                  <a:gd name="T3" fmla="*/ 0 h 766"/>
                  <a:gd name="T4" fmla="*/ 1498 w 1498"/>
                  <a:gd name="T5" fmla="*/ 502 h 766"/>
                  <a:gd name="T6" fmla="*/ 0 w 1498"/>
                  <a:gd name="T7" fmla="*/ 766 h 766"/>
                  <a:gd name="T8" fmla="*/ 0 w 1498"/>
                  <a:gd name="T9" fmla="*/ 264 h 766"/>
                  <a:gd name="T10" fmla="*/ 0 60000 65536"/>
                  <a:gd name="T11" fmla="*/ 0 60000 65536"/>
                  <a:gd name="T12" fmla="*/ 0 60000 65536"/>
                  <a:gd name="T13" fmla="*/ 0 60000 65536"/>
                  <a:gd name="T14" fmla="*/ 0 60000 65536"/>
                  <a:gd name="T15" fmla="*/ 0 w 1498"/>
                  <a:gd name="T16" fmla="*/ 0 h 766"/>
                  <a:gd name="T17" fmla="*/ 1498 w 1498"/>
                  <a:gd name="T18" fmla="*/ 766 h 766"/>
                </a:gdLst>
                <a:ahLst/>
                <a:cxnLst>
                  <a:cxn ang="T10">
                    <a:pos x="T0" y="T1"/>
                  </a:cxn>
                  <a:cxn ang="T11">
                    <a:pos x="T2" y="T3"/>
                  </a:cxn>
                  <a:cxn ang="T12">
                    <a:pos x="T4" y="T5"/>
                  </a:cxn>
                  <a:cxn ang="T13">
                    <a:pos x="T6" y="T7"/>
                  </a:cxn>
                  <a:cxn ang="T14">
                    <a:pos x="T8" y="T9"/>
                  </a:cxn>
                </a:cxnLst>
                <a:rect l="T15" t="T16" r="T17" b="T18"/>
                <a:pathLst>
                  <a:path w="1498" h="766">
                    <a:moveTo>
                      <a:pt x="0" y="264"/>
                    </a:moveTo>
                    <a:lnTo>
                      <a:pt x="1498" y="0"/>
                    </a:lnTo>
                    <a:lnTo>
                      <a:pt x="1498" y="502"/>
                    </a:lnTo>
                    <a:lnTo>
                      <a:pt x="0" y="766"/>
                    </a:lnTo>
                    <a:lnTo>
                      <a:pt x="0" y="264"/>
                    </a:lnTo>
                    <a:close/>
                  </a:path>
                </a:pathLst>
              </a:custGeom>
              <a:solidFill>
                <a:srgbClr val="969696"/>
              </a:solidFill>
              <a:ln w="9525" cap="rnd">
                <a:solidFill>
                  <a:schemeClr val="tx1"/>
                </a:solidFill>
                <a:round/>
                <a:headEnd/>
                <a:tailEnd/>
              </a:ln>
            </p:spPr>
            <p:txBody>
              <a:bodyPr/>
              <a:lstStyle/>
              <a:p>
                <a:endParaRPr lang="en-US"/>
              </a:p>
            </p:txBody>
          </p:sp>
        </p:grpSp>
        <p:grpSp>
          <p:nvGrpSpPr>
            <p:cNvPr id="16" name="Group 105"/>
            <p:cNvGrpSpPr>
              <a:grpSpLocks/>
            </p:cNvGrpSpPr>
            <p:nvPr/>
          </p:nvGrpSpPr>
          <p:grpSpPr bwMode="auto">
            <a:xfrm>
              <a:off x="3081" y="2218"/>
              <a:ext cx="1498" cy="468"/>
              <a:chOff x="3057" y="2122"/>
              <a:chExt cx="1498" cy="468"/>
            </a:xfrm>
          </p:grpSpPr>
          <p:sp>
            <p:nvSpPr>
              <p:cNvPr id="38961" name="Freeform 103"/>
              <p:cNvSpPr>
                <a:spLocks/>
              </p:cNvSpPr>
              <p:nvPr/>
            </p:nvSpPr>
            <p:spPr bwMode="auto">
              <a:xfrm>
                <a:off x="3057" y="2122"/>
                <a:ext cx="1498" cy="468"/>
              </a:xfrm>
              <a:custGeom>
                <a:avLst/>
                <a:gdLst>
                  <a:gd name="T0" fmla="*/ 0 w 1498"/>
                  <a:gd name="T1" fmla="*/ 0 h 468"/>
                  <a:gd name="T2" fmla="*/ 25 w 1498"/>
                  <a:gd name="T3" fmla="*/ 0 h 468"/>
                  <a:gd name="T4" fmla="*/ 93 w 1498"/>
                  <a:gd name="T5" fmla="*/ 0 h 468"/>
                  <a:gd name="T6" fmla="*/ 127 w 1498"/>
                  <a:gd name="T7" fmla="*/ 0 h 468"/>
                  <a:gd name="T8" fmla="*/ 153 w 1498"/>
                  <a:gd name="T9" fmla="*/ 0 h 468"/>
                  <a:gd name="T10" fmla="*/ 221 w 1498"/>
                  <a:gd name="T11" fmla="*/ 0 h 468"/>
                  <a:gd name="T12" fmla="*/ 247 w 1498"/>
                  <a:gd name="T13" fmla="*/ 0 h 468"/>
                  <a:gd name="T14" fmla="*/ 281 w 1498"/>
                  <a:gd name="T15" fmla="*/ 0 h 468"/>
                  <a:gd name="T16" fmla="*/ 340 w 1498"/>
                  <a:gd name="T17" fmla="*/ 8 h 468"/>
                  <a:gd name="T18" fmla="*/ 374 w 1498"/>
                  <a:gd name="T19" fmla="*/ 8 h 468"/>
                  <a:gd name="T20" fmla="*/ 408 w 1498"/>
                  <a:gd name="T21" fmla="*/ 8 h 468"/>
                  <a:gd name="T22" fmla="*/ 468 w 1498"/>
                  <a:gd name="T23" fmla="*/ 17 h 468"/>
                  <a:gd name="T24" fmla="*/ 493 w 1498"/>
                  <a:gd name="T25" fmla="*/ 17 h 468"/>
                  <a:gd name="T26" fmla="*/ 528 w 1498"/>
                  <a:gd name="T27" fmla="*/ 17 h 468"/>
                  <a:gd name="T28" fmla="*/ 587 w 1498"/>
                  <a:gd name="T29" fmla="*/ 25 h 468"/>
                  <a:gd name="T30" fmla="*/ 621 w 1498"/>
                  <a:gd name="T31" fmla="*/ 25 h 468"/>
                  <a:gd name="T32" fmla="*/ 647 w 1498"/>
                  <a:gd name="T33" fmla="*/ 25 h 468"/>
                  <a:gd name="T34" fmla="*/ 706 w 1498"/>
                  <a:gd name="T35" fmla="*/ 34 h 468"/>
                  <a:gd name="T36" fmla="*/ 732 w 1498"/>
                  <a:gd name="T37" fmla="*/ 43 h 468"/>
                  <a:gd name="T38" fmla="*/ 766 w 1498"/>
                  <a:gd name="T39" fmla="*/ 43 h 468"/>
                  <a:gd name="T40" fmla="*/ 817 w 1498"/>
                  <a:gd name="T41" fmla="*/ 51 h 468"/>
                  <a:gd name="T42" fmla="*/ 851 w 1498"/>
                  <a:gd name="T43" fmla="*/ 51 h 468"/>
                  <a:gd name="T44" fmla="*/ 876 w 1498"/>
                  <a:gd name="T45" fmla="*/ 60 h 468"/>
                  <a:gd name="T46" fmla="*/ 928 w 1498"/>
                  <a:gd name="T47" fmla="*/ 68 h 468"/>
                  <a:gd name="T48" fmla="*/ 962 w 1498"/>
                  <a:gd name="T49" fmla="*/ 68 h 468"/>
                  <a:gd name="T50" fmla="*/ 987 w 1498"/>
                  <a:gd name="T51" fmla="*/ 77 h 468"/>
                  <a:gd name="T52" fmla="*/ 1038 w 1498"/>
                  <a:gd name="T53" fmla="*/ 85 h 468"/>
                  <a:gd name="T54" fmla="*/ 1064 w 1498"/>
                  <a:gd name="T55" fmla="*/ 85 h 468"/>
                  <a:gd name="T56" fmla="*/ 1089 w 1498"/>
                  <a:gd name="T57" fmla="*/ 93 h 468"/>
                  <a:gd name="T58" fmla="*/ 1140 w 1498"/>
                  <a:gd name="T59" fmla="*/ 102 h 468"/>
                  <a:gd name="T60" fmla="*/ 1166 w 1498"/>
                  <a:gd name="T61" fmla="*/ 110 h 468"/>
                  <a:gd name="T62" fmla="*/ 1183 w 1498"/>
                  <a:gd name="T63" fmla="*/ 110 h 468"/>
                  <a:gd name="T64" fmla="*/ 1234 w 1498"/>
                  <a:gd name="T65" fmla="*/ 127 h 468"/>
                  <a:gd name="T66" fmla="*/ 1260 w 1498"/>
                  <a:gd name="T67" fmla="*/ 127 h 468"/>
                  <a:gd name="T68" fmla="*/ 1277 w 1498"/>
                  <a:gd name="T69" fmla="*/ 136 h 468"/>
                  <a:gd name="T70" fmla="*/ 1328 w 1498"/>
                  <a:gd name="T71" fmla="*/ 145 h 468"/>
                  <a:gd name="T72" fmla="*/ 1345 w 1498"/>
                  <a:gd name="T73" fmla="*/ 153 h 468"/>
                  <a:gd name="T74" fmla="*/ 1370 w 1498"/>
                  <a:gd name="T75" fmla="*/ 162 h 468"/>
                  <a:gd name="T76" fmla="*/ 1404 w 1498"/>
                  <a:gd name="T77" fmla="*/ 170 h 468"/>
                  <a:gd name="T78" fmla="*/ 1430 w 1498"/>
                  <a:gd name="T79" fmla="*/ 179 h 468"/>
                  <a:gd name="T80" fmla="*/ 1447 w 1498"/>
                  <a:gd name="T81" fmla="*/ 187 h 468"/>
                  <a:gd name="T82" fmla="*/ 1481 w 1498"/>
                  <a:gd name="T83" fmla="*/ 196 h 468"/>
                  <a:gd name="T84" fmla="*/ 1498 w 1498"/>
                  <a:gd name="T85" fmla="*/ 204 h 468"/>
                  <a:gd name="T86" fmla="*/ 0 w 1498"/>
                  <a:gd name="T87" fmla="*/ 468 h 468"/>
                  <a:gd name="T88" fmla="*/ 0 w 1498"/>
                  <a:gd name="T89" fmla="*/ 0 h 4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8"/>
                  <a:gd name="T136" fmla="*/ 0 h 468"/>
                  <a:gd name="T137" fmla="*/ 1498 w 1498"/>
                  <a:gd name="T138" fmla="*/ 468 h 4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8" h="468">
                    <a:moveTo>
                      <a:pt x="0" y="0"/>
                    </a:moveTo>
                    <a:lnTo>
                      <a:pt x="25" y="0"/>
                    </a:lnTo>
                    <a:lnTo>
                      <a:pt x="93" y="0"/>
                    </a:lnTo>
                    <a:lnTo>
                      <a:pt x="127" y="0"/>
                    </a:lnTo>
                    <a:lnTo>
                      <a:pt x="153" y="0"/>
                    </a:lnTo>
                    <a:lnTo>
                      <a:pt x="221" y="0"/>
                    </a:lnTo>
                    <a:lnTo>
                      <a:pt x="247" y="0"/>
                    </a:lnTo>
                    <a:lnTo>
                      <a:pt x="281" y="0"/>
                    </a:lnTo>
                    <a:lnTo>
                      <a:pt x="340" y="8"/>
                    </a:lnTo>
                    <a:lnTo>
                      <a:pt x="374" y="8"/>
                    </a:lnTo>
                    <a:lnTo>
                      <a:pt x="408" y="8"/>
                    </a:lnTo>
                    <a:lnTo>
                      <a:pt x="468" y="17"/>
                    </a:lnTo>
                    <a:lnTo>
                      <a:pt x="493" y="17"/>
                    </a:lnTo>
                    <a:lnTo>
                      <a:pt x="528" y="17"/>
                    </a:lnTo>
                    <a:lnTo>
                      <a:pt x="587" y="25"/>
                    </a:lnTo>
                    <a:lnTo>
                      <a:pt x="621" y="25"/>
                    </a:lnTo>
                    <a:lnTo>
                      <a:pt x="647" y="25"/>
                    </a:lnTo>
                    <a:lnTo>
                      <a:pt x="706" y="34"/>
                    </a:lnTo>
                    <a:lnTo>
                      <a:pt x="732" y="43"/>
                    </a:lnTo>
                    <a:lnTo>
                      <a:pt x="766" y="43"/>
                    </a:lnTo>
                    <a:lnTo>
                      <a:pt x="817" y="51"/>
                    </a:lnTo>
                    <a:lnTo>
                      <a:pt x="851" y="51"/>
                    </a:lnTo>
                    <a:lnTo>
                      <a:pt x="876" y="60"/>
                    </a:lnTo>
                    <a:lnTo>
                      <a:pt x="928" y="68"/>
                    </a:lnTo>
                    <a:lnTo>
                      <a:pt x="962" y="68"/>
                    </a:lnTo>
                    <a:lnTo>
                      <a:pt x="987" y="77"/>
                    </a:lnTo>
                    <a:lnTo>
                      <a:pt x="1038" y="85"/>
                    </a:lnTo>
                    <a:lnTo>
                      <a:pt x="1064" y="85"/>
                    </a:lnTo>
                    <a:lnTo>
                      <a:pt x="1089" y="93"/>
                    </a:lnTo>
                    <a:lnTo>
                      <a:pt x="1140" y="102"/>
                    </a:lnTo>
                    <a:lnTo>
                      <a:pt x="1166" y="110"/>
                    </a:lnTo>
                    <a:lnTo>
                      <a:pt x="1183" y="110"/>
                    </a:lnTo>
                    <a:lnTo>
                      <a:pt x="1234" y="127"/>
                    </a:lnTo>
                    <a:lnTo>
                      <a:pt x="1260" y="127"/>
                    </a:lnTo>
                    <a:lnTo>
                      <a:pt x="1277" y="136"/>
                    </a:lnTo>
                    <a:lnTo>
                      <a:pt x="1328" y="145"/>
                    </a:lnTo>
                    <a:lnTo>
                      <a:pt x="1345" y="153"/>
                    </a:lnTo>
                    <a:lnTo>
                      <a:pt x="1370" y="162"/>
                    </a:lnTo>
                    <a:lnTo>
                      <a:pt x="1404" y="170"/>
                    </a:lnTo>
                    <a:lnTo>
                      <a:pt x="1430" y="179"/>
                    </a:lnTo>
                    <a:lnTo>
                      <a:pt x="1447" y="187"/>
                    </a:lnTo>
                    <a:lnTo>
                      <a:pt x="1481" y="196"/>
                    </a:lnTo>
                    <a:lnTo>
                      <a:pt x="1498" y="204"/>
                    </a:lnTo>
                    <a:lnTo>
                      <a:pt x="0" y="468"/>
                    </a:lnTo>
                    <a:lnTo>
                      <a:pt x="0" y="0"/>
                    </a:lnTo>
                    <a:close/>
                  </a:path>
                </a:pathLst>
              </a:custGeom>
              <a:solidFill>
                <a:srgbClr val="93A2B4"/>
              </a:solidFill>
              <a:ln w="9525">
                <a:solidFill>
                  <a:schemeClr val="tx1"/>
                </a:solidFill>
                <a:round/>
                <a:headEnd/>
                <a:tailEnd/>
              </a:ln>
            </p:spPr>
            <p:txBody>
              <a:bodyPr/>
              <a:lstStyle/>
              <a:p>
                <a:endParaRPr lang="en-US"/>
              </a:p>
            </p:txBody>
          </p:sp>
          <p:sp>
            <p:nvSpPr>
              <p:cNvPr id="38962" name="Freeform 104"/>
              <p:cNvSpPr>
                <a:spLocks/>
              </p:cNvSpPr>
              <p:nvPr/>
            </p:nvSpPr>
            <p:spPr bwMode="auto">
              <a:xfrm>
                <a:off x="3057" y="2122"/>
                <a:ext cx="1498" cy="468"/>
              </a:xfrm>
              <a:custGeom>
                <a:avLst/>
                <a:gdLst>
                  <a:gd name="T0" fmla="*/ 0 w 1498"/>
                  <a:gd name="T1" fmla="*/ 0 h 468"/>
                  <a:gd name="T2" fmla="*/ 25 w 1498"/>
                  <a:gd name="T3" fmla="*/ 0 h 468"/>
                  <a:gd name="T4" fmla="*/ 93 w 1498"/>
                  <a:gd name="T5" fmla="*/ 0 h 468"/>
                  <a:gd name="T6" fmla="*/ 127 w 1498"/>
                  <a:gd name="T7" fmla="*/ 0 h 468"/>
                  <a:gd name="T8" fmla="*/ 153 w 1498"/>
                  <a:gd name="T9" fmla="*/ 0 h 468"/>
                  <a:gd name="T10" fmla="*/ 221 w 1498"/>
                  <a:gd name="T11" fmla="*/ 0 h 468"/>
                  <a:gd name="T12" fmla="*/ 247 w 1498"/>
                  <a:gd name="T13" fmla="*/ 0 h 468"/>
                  <a:gd name="T14" fmla="*/ 281 w 1498"/>
                  <a:gd name="T15" fmla="*/ 0 h 468"/>
                  <a:gd name="T16" fmla="*/ 340 w 1498"/>
                  <a:gd name="T17" fmla="*/ 8 h 468"/>
                  <a:gd name="T18" fmla="*/ 374 w 1498"/>
                  <a:gd name="T19" fmla="*/ 8 h 468"/>
                  <a:gd name="T20" fmla="*/ 408 w 1498"/>
                  <a:gd name="T21" fmla="*/ 8 h 468"/>
                  <a:gd name="T22" fmla="*/ 468 w 1498"/>
                  <a:gd name="T23" fmla="*/ 17 h 468"/>
                  <a:gd name="T24" fmla="*/ 493 w 1498"/>
                  <a:gd name="T25" fmla="*/ 17 h 468"/>
                  <a:gd name="T26" fmla="*/ 528 w 1498"/>
                  <a:gd name="T27" fmla="*/ 17 h 468"/>
                  <a:gd name="T28" fmla="*/ 587 w 1498"/>
                  <a:gd name="T29" fmla="*/ 25 h 468"/>
                  <a:gd name="T30" fmla="*/ 621 w 1498"/>
                  <a:gd name="T31" fmla="*/ 25 h 468"/>
                  <a:gd name="T32" fmla="*/ 647 w 1498"/>
                  <a:gd name="T33" fmla="*/ 25 h 468"/>
                  <a:gd name="T34" fmla="*/ 706 w 1498"/>
                  <a:gd name="T35" fmla="*/ 34 h 468"/>
                  <a:gd name="T36" fmla="*/ 732 w 1498"/>
                  <a:gd name="T37" fmla="*/ 43 h 468"/>
                  <a:gd name="T38" fmla="*/ 766 w 1498"/>
                  <a:gd name="T39" fmla="*/ 43 h 468"/>
                  <a:gd name="T40" fmla="*/ 817 w 1498"/>
                  <a:gd name="T41" fmla="*/ 51 h 468"/>
                  <a:gd name="T42" fmla="*/ 851 w 1498"/>
                  <a:gd name="T43" fmla="*/ 51 h 468"/>
                  <a:gd name="T44" fmla="*/ 876 w 1498"/>
                  <a:gd name="T45" fmla="*/ 60 h 468"/>
                  <a:gd name="T46" fmla="*/ 928 w 1498"/>
                  <a:gd name="T47" fmla="*/ 68 h 468"/>
                  <a:gd name="T48" fmla="*/ 962 w 1498"/>
                  <a:gd name="T49" fmla="*/ 68 h 468"/>
                  <a:gd name="T50" fmla="*/ 987 w 1498"/>
                  <a:gd name="T51" fmla="*/ 77 h 468"/>
                  <a:gd name="T52" fmla="*/ 1038 w 1498"/>
                  <a:gd name="T53" fmla="*/ 85 h 468"/>
                  <a:gd name="T54" fmla="*/ 1064 w 1498"/>
                  <a:gd name="T55" fmla="*/ 85 h 468"/>
                  <a:gd name="T56" fmla="*/ 1089 w 1498"/>
                  <a:gd name="T57" fmla="*/ 93 h 468"/>
                  <a:gd name="T58" fmla="*/ 1140 w 1498"/>
                  <a:gd name="T59" fmla="*/ 102 h 468"/>
                  <a:gd name="T60" fmla="*/ 1166 w 1498"/>
                  <a:gd name="T61" fmla="*/ 110 h 468"/>
                  <a:gd name="T62" fmla="*/ 1183 w 1498"/>
                  <a:gd name="T63" fmla="*/ 110 h 468"/>
                  <a:gd name="T64" fmla="*/ 1234 w 1498"/>
                  <a:gd name="T65" fmla="*/ 127 h 468"/>
                  <a:gd name="T66" fmla="*/ 1260 w 1498"/>
                  <a:gd name="T67" fmla="*/ 127 h 468"/>
                  <a:gd name="T68" fmla="*/ 1277 w 1498"/>
                  <a:gd name="T69" fmla="*/ 136 h 468"/>
                  <a:gd name="T70" fmla="*/ 1328 w 1498"/>
                  <a:gd name="T71" fmla="*/ 145 h 468"/>
                  <a:gd name="T72" fmla="*/ 1345 w 1498"/>
                  <a:gd name="T73" fmla="*/ 153 h 468"/>
                  <a:gd name="T74" fmla="*/ 1370 w 1498"/>
                  <a:gd name="T75" fmla="*/ 162 h 468"/>
                  <a:gd name="T76" fmla="*/ 1404 w 1498"/>
                  <a:gd name="T77" fmla="*/ 170 h 468"/>
                  <a:gd name="T78" fmla="*/ 1430 w 1498"/>
                  <a:gd name="T79" fmla="*/ 179 h 468"/>
                  <a:gd name="T80" fmla="*/ 1447 w 1498"/>
                  <a:gd name="T81" fmla="*/ 187 h 468"/>
                  <a:gd name="T82" fmla="*/ 1481 w 1498"/>
                  <a:gd name="T83" fmla="*/ 196 h 468"/>
                  <a:gd name="T84" fmla="*/ 1498 w 1498"/>
                  <a:gd name="T85" fmla="*/ 204 h 468"/>
                  <a:gd name="T86" fmla="*/ 0 w 1498"/>
                  <a:gd name="T87" fmla="*/ 468 h 468"/>
                  <a:gd name="T88" fmla="*/ 0 w 1498"/>
                  <a:gd name="T89" fmla="*/ 0 h 4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8"/>
                  <a:gd name="T136" fmla="*/ 0 h 468"/>
                  <a:gd name="T137" fmla="*/ 1498 w 1498"/>
                  <a:gd name="T138" fmla="*/ 468 h 4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8" h="468">
                    <a:moveTo>
                      <a:pt x="0" y="0"/>
                    </a:moveTo>
                    <a:lnTo>
                      <a:pt x="25" y="0"/>
                    </a:lnTo>
                    <a:lnTo>
                      <a:pt x="93" y="0"/>
                    </a:lnTo>
                    <a:lnTo>
                      <a:pt x="127" y="0"/>
                    </a:lnTo>
                    <a:lnTo>
                      <a:pt x="153" y="0"/>
                    </a:lnTo>
                    <a:lnTo>
                      <a:pt x="221" y="0"/>
                    </a:lnTo>
                    <a:lnTo>
                      <a:pt x="247" y="0"/>
                    </a:lnTo>
                    <a:lnTo>
                      <a:pt x="281" y="0"/>
                    </a:lnTo>
                    <a:lnTo>
                      <a:pt x="340" y="8"/>
                    </a:lnTo>
                    <a:lnTo>
                      <a:pt x="374" y="8"/>
                    </a:lnTo>
                    <a:lnTo>
                      <a:pt x="408" y="8"/>
                    </a:lnTo>
                    <a:lnTo>
                      <a:pt x="468" y="17"/>
                    </a:lnTo>
                    <a:lnTo>
                      <a:pt x="493" y="17"/>
                    </a:lnTo>
                    <a:lnTo>
                      <a:pt x="528" y="17"/>
                    </a:lnTo>
                    <a:lnTo>
                      <a:pt x="587" y="25"/>
                    </a:lnTo>
                    <a:lnTo>
                      <a:pt x="621" y="25"/>
                    </a:lnTo>
                    <a:lnTo>
                      <a:pt x="647" y="25"/>
                    </a:lnTo>
                    <a:lnTo>
                      <a:pt x="706" y="34"/>
                    </a:lnTo>
                    <a:lnTo>
                      <a:pt x="732" y="43"/>
                    </a:lnTo>
                    <a:lnTo>
                      <a:pt x="766" y="43"/>
                    </a:lnTo>
                    <a:lnTo>
                      <a:pt x="817" y="51"/>
                    </a:lnTo>
                    <a:lnTo>
                      <a:pt x="851" y="51"/>
                    </a:lnTo>
                    <a:lnTo>
                      <a:pt x="876" y="60"/>
                    </a:lnTo>
                    <a:lnTo>
                      <a:pt x="928" y="68"/>
                    </a:lnTo>
                    <a:lnTo>
                      <a:pt x="962" y="68"/>
                    </a:lnTo>
                    <a:lnTo>
                      <a:pt x="987" y="77"/>
                    </a:lnTo>
                    <a:lnTo>
                      <a:pt x="1038" y="85"/>
                    </a:lnTo>
                    <a:lnTo>
                      <a:pt x="1064" y="85"/>
                    </a:lnTo>
                    <a:lnTo>
                      <a:pt x="1089" y="93"/>
                    </a:lnTo>
                    <a:lnTo>
                      <a:pt x="1140" y="102"/>
                    </a:lnTo>
                    <a:lnTo>
                      <a:pt x="1166" y="110"/>
                    </a:lnTo>
                    <a:lnTo>
                      <a:pt x="1183" y="110"/>
                    </a:lnTo>
                    <a:lnTo>
                      <a:pt x="1234" y="127"/>
                    </a:lnTo>
                    <a:lnTo>
                      <a:pt x="1260" y="127"/>
                    </a:lnTo>
                    <a:lnTo>
                      <a:pt x="1277" y="136"/>
                    </a:lnTo>
                    <a:lnTo>
                      <a:pt x="1328" y="145"/>
                    </a:lnTo>
                    <a:lnTo>
                      <a:pt x="1345" y="153"/>
                    </a:lnTo>
                    <a:lnTo>
                      <a:pt x="1370" y="162"/>
                    </a:lnTo>
                    <a:lnTo>
                      <a:pt x="1404" y="170"/>
                    </a:lnTo>
                    <a:lnTo>
                      <a:pt x="1430" y="179"/>
                    </a:lnTo>
                    <a:lnTo>
                      <a:pt x="1447" y="187"/>
                    </a:lnTo>
                    <a:lnTo>
                      <a:pt x="1481" y="196"/>
                    </a:lnTo>
                    <a:lnTo>
                      <a:pt x="1498" y="204"/>
                    </a:lnTo>
                    <a:lnTo>
                      <a:pt x="0" y="468"/>
                    </a:lnTo>
                    <a:lnTo>
                      <a:pt x="0" y="0"/>
                    </a:lnTo>
                    <a:close/>
                  </a:path>
                </a:pathLst>
              </a:custGeom>
              <a:solidFill>
                <a:srgbClr val="969696"/>
              </a:solidFill>
              <a:ln w="9525" cap="rnd">
                <a:solidFill>
                  <a:schemeClr val="tx1"/>
                </a:solidFill>
                <a:round/>
                <a:headEnd/>
                <a:tailEnd/>
              </a:ln>
            </p:spPr>
            <p:txBody>
              <a:bodyPr/>
              <a:lstStyle/>
              <a:p>
                <a:endParaRPr lang="en-US"/>
              </a:p>
            </p:txBody>
          </p:sp>
        </p:grpSp>
        <p:grpSp>
          <p:nvGrpSpPr>
            <p:cNvPr id="17" name="Group 117"/>
            <p:cNvGrpSpPr>
              <a:grpSpLocks/>
            </p:cNvGrpSpPr>
            <p:nvPr/>
          </p:nvGrpSpPr>
          <p:grpSpPr bwMode="auto">
            <a:xfrm>
              <a:off x="4728" y="2719"/>
              <a:ext cx="247" cy="740"/>
              <a:chOff x="4689" y="2626"/>
              <a:chExt cx="247" cy="740"/>
            </a:xfrm>
          </p:grpSpPr>
          <p:sp>
            <p:nvSpPr>
              <p:cNvPr id="38959" name="Freeform 115"/>
              <p:cNvSpPr>
                <a:spLocks/>
              </p:cNvSpPr>
              <p:nvPr/>
            </p:nvSpPr>
            <p:spPr bwMode="auto">
              <a:xfrm>
                <a:off x="4689" y="2626"/>
                <a:ext cx="247" cy="740"/>
              </a:xfrm>
              <a:custGeom>
                <a:avLst/>
                <a:gdLst>
                  <a:gd name="T0" fmla="*/ 247 w 247"/>
                  <a:gd name="T1" fmla="*/ 0 h 740"/>
                  <a:gd name="T2" fmla="*/ 247 w 247"/>
                  <a:gd name="T3" fmla="*/ 8 h 740"/>
                  <a:gd name="T4" fmla="*/ 238 w 247"/>
                  <a:gd name="T5" fmla="*/ 25 h 740"/>
                  <a:gd name="T6" fmla="*/ 238 w 247"/>
                  <a:gd name="T7" fmla="*/ 34 h 740"/>
                  <a:gd name="T8" fmla="*/ 238 w 247"/>
                  <a:gd name="T9" fmla="*/ 43 h 740"/>
                  <a:gd name="T10" fmla="*/ 238 w 247"/>
                  <a:gd name="T11" fmla="*/ 51 h 740"/>
                  <a:gd name="T12" fmla="*/ 230 w 247"/>
                  <a:gd name="T13" fmla="*/ 68 h 740"/>
                  <a:gd name="T14" fmla="*/ 221 w 247"/>
                  <a:gd name="T15" fmla="*/ 76 h 740"/>
                  <a:gd name="T16" fmla="*/ 221 w 247"/>
                  <a:gd name="T17" fmla="*/ 85 h 740"/>
                  <a:gd name="T18" fmla="*/ 213 w 247"/>
                  <a:gd name="T19" fmla="*/ 93 h 740"/>
                  <a:gd name="T20" fmla="*/ 196 w 247"/>
                  <a:gd name="T21" fmla="*/ 110 h 740"/>
                  <a:gd name="T22" fmla="*/ 187 w 247"/>
                  <a:gd name="T23" fmla="*/ 119 h 740"/>
                  <a:gd name="T24" fmla="*/ 179 w 247"/>
                  <a:gd name="T25" fmla="*/ 127 h 740"/>
                  <a:gd name="T26" fmla="*/ 179 w 247"/>
                  <a:gd name="T27" fmla="*/ 136 h 740"/>
                  <a:gd name="T28" fmla="*/ 153 w 247"/>
                  <a:gd name="T29" fmla="*/ 145 h 740"/>
                  <a:gd name="T30" fmla="*/ 145 w 247"/>
                  <a:gd name="T31" fmla="*/ 153 h 740"/>
                  <a:gd name="T32" fmla="*/ 136 w 247"/>
                  <a:gd name="T33" fmla="*/ 162 h 740"/>
                  <a:gd name="T34" fmla="*/ 128 w 247"/>
                  <a:gd name="T35" fmla="*/ 170 h 740"/>
                  <a:gd name="T36" fmla="*/ 102 w 247"/>
                  <a:gd name="T37" fmla="*/ 187 h 740"/>
                  <a:gd name="T38" fmla="*/ 85 w 247"/>
                  <a:gd name="T39" fmla="*/ 196 h 740"/>
                  <a:gd name="T40" fmla="*/ 77 w 247"/>
                  <a:gd name="T41" fmla="*/ 204 h 740"/>
                  <a:gd name="T42" fmla="*/ 60 w 247"/>
                  <a:gd name="T43" fmla="*/ 212 h 740"/>
                  <a:gd name="T44" fmla="*/ 34 w 247"/>
                  <a:gd name="T45" fmla="*/ 221 h 740"/>
                  <a:gd name="T46" fmla="*/ 17 w 247"/>
                  <a:gd name="T47" fmla="*/ 229 h 740"/>
                  <a:gd name="T48" fmla="*/ 0 w 247"/>
                  <a:gd name="T49" fmla="*/ 238 h 740"/>
                  <a:gd name="T50" fmla="*/ 0 w 247"/>
                  <a:gd name="T51" fmla="*/ 740 h 740"/>
                  <a:gd name="T52" fmla="*/ 17 w 247"/>
                  <a:gd name="T53" fmla="*/ 731 h 740"/>
                  <a:gd name="T54" fmla="*/ 34 w 247"/>
                  <a:gd name="T55" fmla="*/ 723 h 740"/>
                  <a:gd name="T56" fmla="*/ 60 w 247"/>
                  <a:gd name="T57" fmla="*/ 714 h 740"/>
                  <a:gd name="T58" fmla="*/ 77 w 247"/>
                  <a:gd name="T59" fmla="*/ 706 h 740"/>
                  <a:gd name="T60" fmla="*/ 85 w 247"/>
                  <a:gd name="T61" fmla="*/ 697 h 740"/>
                  <a:gd name="T62" fmla="*/ 102 w 247"/>
                  <a:gd name="T63" fmla="*/ 689 h 740"/>
                  <a:gd name="T64" fmla="*/ 128 w 247"/>
                  <a:gd name="T65" fmla="*/ 672 h 740"/>
                  <a:gd name="T66" fmla="*/ 136 w 247"/>
                  <a:gd name="T67" fmla="*/ 663 h 740"/>
                  <a:gd name="T68" fmla="*/ 145 w 247"/>
                  <a:gd name="T69" fmla="*/ 655 h 740"/>
                  <a:gd name="T70" fmla="*/ 153 w 247"/>
                  <a:gd name="T71" fmla="*/ 646 h 740"/>
                  <a:gd name="T72" fmla="*/ 179 w 247"/>
                  <a:gd name="T73" fmla="*/ 638 h 740"/>
                  <a:gd name="T74" fmla="*/ 179 w 247"/>
                  <a:gd name="T75" fmla="*/ 629 h 740"/>
                  <a:gd name="T76" fmla="*/ 187 w 247"/>
                  <a:gd name="T77" fmla="*/ 621 h 740"/>
                  <a:gd name="T78" fmla="*/ 196 w 247"/>
                  <a:gd name="T79" fmla="*/ 612 h 740"/>
                  <a:gd name="T80" fmla="*/ 213 w 247"/>
                  <a:gd name="T81" fmla="*/ 595 h 740"/>
                  <a:gd name="T82" fmla="*/ 221 w 247"/>
                  <a:gd name="T83" fmla="*/ 587 h 740"/>
                  <a:gd name="T84" fmla="*/ 221 w 247"/>
                  <a:gd name="T85" fmla="*/ 578 h 740"/>
                  <a:gd name="T86" fmla="*/ 230 w 247"/>
                  <a:gd name="T87" fmla="*/ 570 h 740"/>
                  <a:gd name="T88" fmla="*/ 238 w 247"/>
                  <a:gd name="T89" fmla="*/ 553 h 740"/>
                  <a:gd name="T90" fmla="*/ 238 w 247"/>
                  <a:gd name="T91" fmla="*/ 544 h 740"/>
                  <a:gd name="T92" fmla="*/ 238 w 247"/>
                  <a:gd name="T93" fmla="*/ 536 h 740"/>
                  <a:gd name="T94" fmla="*/ 238 w 247"/>
                  <a:gd name="T95" fmla="*/ 527 h 740"/>
                  <a:gd name="T96" fmla="*/ 247 w 247"/>
                  <a:gd name="T97" fmla="*/ 510 h 740"/>
                  <a:gd name="T98" fmla="*/ 247 w 247"/>
                  <a:gd name="T99" fmla="*/ 502 h 740"/>
                  <a:gd name="T100" fmla="*/ 247 w 247"/>
                  <a:gd name="T101" fmla="*/ 0 h 7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7"/>
                  <a:gd name="T154" fmla="*/ 0 h 740"/>
                  <a:gd name="T155" fmla="*/ 247 w 247"/>
                  <a:gd name="T156" fmla="*/ 740 h 7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7" h="740">
                    <a:moveTo>
                      <a:pt x="247" y="0"/>
                    </a:moveTo>
                    <a:lnTo>
                      <a:pt x="247" y="8"/>
                    </a:lnTo>
                    <a:lnTo>
                      <a:pt x="238" y="25"/>
                    </a:lnTo>
                    <a:lnTo>
                      <a:pt x="238" y="34"/>
                    </a:lnTo>
                    <a:lnTo>
                      <a:pt x="238" y="43"/>
                    </a:lnTo>
                    <a:lnTo>
                      <a:pt x="238" y="51"/>
                    </a:lnTo>
                    <a:lnTo>
                      <a:pt x="230" y="68"/>
                    </a:lnTo>
                    <a:lnTo>
                      <a:pt x="221" y="76"/>
                    </a:lnTo>
                    <a:lnTo>
                      <a:pt x="221" y="85"/>
                    </a:lnTo>
                    <a:lnTo>
                      <a:pt x="213" y="93"/>
                    </a:lnTo>
                    <a:lnTo>
                      <a:pt x="196" y="110"/>
                    </a:lnTo>
                    <a:lnTo>
                      <a:pt x="187" y="119"/>
                    </a:lnTo>
                    <a:lnTo>
                      <a:pt x="179" y="127"/>
                    </a:lnTo>
                    <a:lnTo>
                      <a:pt x="179" y="136"/>
                    </a:lnTo>
                    <a:lnTo>
                      <a:pt x="153" y="145"/>
                    </a:lnTo>
                    <a:lnTo>
                      <a:pt x="145" y="153"/>
                    </a:lnTo>
                    <a:lnTo>
                      <a:pt x="136" y="162"/>
                    </a:lnTo>
                    <a:lnTo>
                      <a:pt x="128" y="170"/>
                    </a:lnTo>
                    <a:lnTo>
                      <a:pt x="102" y="187"/>
                    </a:lnTo>
                    <a:lnTo>
                      <a:pt x="85" y="196"/>
                    </a:lnTo>
                    <a:lnTo>
                      <a:pt x="77" y="204"/>
                    </a:lnTo>
                    <a:lnTo>
                      <a:pt x="60" y="212"/>
                    </a:lnTo>
                    <a:lnTo>
                      <a:pt x="34" y="221"/>
                    </a:lnTo>
                    <a:lnTo>
                      <a:pt x="17" y="229"/>
                    </a:lnTo>
                    <a:lnTo>
                      <a:pt x="0" y="238"/>
                    </a:lnTo>
                    <a:lnTo>
                      <a:pt x="0" y="740"/>
                    </a:lnTo>
                    <a:lnTo>
                      <a:pt x="17" y="731"/>
                    </a:lnTo>
                    <a:lnTo>
                      <a:pt x="34" y="723"/>
                    </a:lnTo>
                    <a:lnTo>
                      <a:pt x="60" y="714"/>
                    </a:lnTo>
                    <a:lnTo>
                      <a:pt x="77" y="706"/>
                    </a:lnTo>
                    <a:lnTo>
                      <a:pt x="85" y="697"/>
                    </a:lnTo>
                    <a:lnTo>
                      <a:pt x="102" y="689"/>
                    </a:lnTo>
                    <a:lnTo>
                      <a:pt x="128" y="672"/>
                    </a:lnTo>
                    <a:lnTo>
                      <a:pt x="136" y="663"/>
                    </a:lnTo>
                    <a:lnTo>
                      <a:pt x="145" y="655"/>
                    </a:lnTo>
                    <a:lnTo>
                      <a:pt x="153" y="646"/>
                    </a:lnTo>
                    <a:lnTo>
                      <a:pt x="179" y="638"/>
                    </a:lnTo>
                    <a:lnTo>
                      <a:pt x="179" y="629"/>
                    </a:lnTo>
                    <a:lnTo>
                      <a:pt x="187" y="621"/>
                    </a:lnTo>
                    <a:lnTo>
                      <a:pt x="196" y="612"/>
                    </a:lnTo>
                    <a:lnTo>
                      <a:pt x="213" y="595"/>
                    </a:lnTo>
                    <a:lnTo>
                      <a:pt x="221" y="587"/>
                    </a:lnTo>
                    <a:lnTo>
                      <a:pt x="221" y="578"/>
                    </a:lnTo>
                    <a:lnTo>
                      <a:pt x="230" y="570"/>
                    </a:lnTo>
                    <a:lnTo>
                      <a:pt x="238" y="553"/>
                    </a:lnTo>
                    <a:lnTo>
                      <a:pt x="238" y="544"/>
                    </a:lnTo>
                    <a:lnTo>
                      <a:pt x="238" y="536"/>
                    </a:lnTo>
                    <a:lnTo>
                      <a:pt x="238" y="527"/>
                    </a:lnTo>
                    <a:lnTo>
                      <a:pt x="247" y="510"/>
                    </a:lnTo>
                    <a:lnTo>
                      <a:pt x="247" y="502"/>
                    </a:lnTo>
                    <a:lnTo>
                      <a:pt x="247" y="0"/>
                    </a:lnTo>
                    <a:close/>
                  </a:path>
                </a:pathLst>
              </a:custGeom>
              <a:solidFill>
                <a:schemeClr val="accent1"/>
              </a:solidFill>
              <a:ln w="9525">
                <a:solidFill>
                  <a:schemeClr val="tx1"/>
                </a:solidFill>
                <a:round/>
                <a:headEnd/>
                <a:tailEnd/>
              </a:ln>
            </p:spPr>
            <p:txBody>
              <a:bodyPr/>
              <a:lstStyle/>
              <a:p>
                <a:endParaRPr lang="en-US"/>
              </a:p>
            </p:txBody>
          </p:sp>
          <p:sp>
            <p:nvSpPr>
              <p:cNvPr id="38960" name="Freeform 116"/>
              <p:cNvSpPr>
                <a:spLocks/>
              </p:cNvSpPr>
              <p:nvPr/>
            </p:nvSpPr>
            <p:spPr bwMode="auto">
              <a:xfrm>
                <a:off x="4689" y="2626"/>
                <a:ext cx="247" cy="740"/>
              </a:xfrm>
              <a:custGeom>
                <a:avLst/>
                <a:gdLst>
                  <a:gd name="T0" fmla="*/ 247 w 247"/>
                  <a:gd name="T1" fmla="*/ 0 h 740"/>
                  <a:gd name="T2" fmla="*/ 247 w 247"/>
                  <a:gd name="T3" fmla="*/ 8 h 740"/>
                  <a:gd name="T4" fmla="*/ 238 w 247"/>
                  <a:gd name="T5" fmla="*/ 25 h 740"/>
                  <a:gd name="T6" fmla="*/ 238 w 247"/>
                  <a:gd name="T7" fmla="*/ 34 h 740"/>
                  <a:gd name="T8" fmla="*/ 238 w 247"/>
                  <a:gd name="T9" fmla="*/ 43 h 740"/>
                  <a:gd name="T10" fmla="*/ 238 w 247"/>
                  <a:gd name="T11" fmla="*/ 51 h 740"/>
                  <a:gd name="T12" fmla="*/ 230 w 247"/>
                  <a:gd name="T13" fmla="*/ 68 h 740"/>
                  <a:gd name="T14" fmla="*/ 221 w 247"/>
                  <a:gd name="T15" fmla="*/ 76 h 740"/>
                  <a:gd name="T16" fmla="*/ 221 w 247"/>
                  <a:gd name="T17" fmla="*/ 85 h 740"/>
                  <a:gd name="T18" fmla="*/ 213 w 247"/>
                  <a:gd name="T19" fmla="*/ 93 h 740"/>
                  <a:gd name="T20" fmla="*/ 196 w 247"/>
                  <a:gd name="T21" fmla="*/ 110 h 740"/>
                  <a:gd name="T22" fmla="*/ 187 w 247"/>
                  <a:gd name="T23" fmla="*/ 119 h 740"/>
                  <a:gd name="T24" fmla="*/ 179 w 247"/>
                  <a:gd name="T25" fmla="*/ 127 h 740"/>
                  <a:gd name="T26" fmla="*/ 179 w 247"/>
                  <a:gd name="T27" fmla="*/ 136 h 740"/>
                  <a:gd name="T28" fmla="*/ 153 w 247"/>
                  <a:gd name="T29" fmla="*/ 145 h 740"/>
                  <a:gd name="T30" fmla="*/ 145 w 247"/>
                  <a:gd name="T31" fmla="*/ 153 h 740"/>
                  <a:gd name="T32" fmla="*/ 136 w 247"/>
                  <a:gd name="T33" fmla="*/ 162 h 740"/>
                  <a:gd name="T34" fmla="*/ 128 w 247"/>
                  <a:gd name="T35" fmla="*/ 170 h 740"/>
                  <a:gd name="T36" fmla="*/ 102 w 247"/>
                  <a:gd name="T37" fmla="*/ 187 h 740"/>
                  <a:gd name="T38" fmla="*/ 85 w 247"/>
                  <a:gd name="T39" fmla="*/ 196 h 740"/>
                  <a:gd name="T40" fmla="*/ 77 w 247"/>
                  <a:gd name="T41" fmla="*/ 204 h 740"/>
                  <a:gd name="T42" fmla="*/ 60 w 247"/>
                  <a:gd name="T43" fmla="*/ 212 h 740"/>
                  <a:gd name="T44" fmla="*/ 34 w 247"/>
                  <a:gd name="T45" fmla="*/ 221 h 740"/>
                  <a:gd name="T46" fmla="*/ 17 w 247"/>
                  <a:gd name="T47" fmla="*/ 229 h 740"/>
                  <a:gd name="T48" fmla="*/ 0 w 247"/>
                  <a:gd name="T49" fmla="*/ 238 h 740"/>
                  <a:gd name="T50" fmla="*/ 0 w 247"/>
                  <a:gd name="T51" fmla="*/ 740 h 740"/>
                  <a:gd name="T52" fmla="*/ 17 w 247"/>
                  <a:gd name="T53" fmla="*/ 731 h 740"/>
                  <a:gd name="T54" fmla="*/ 34 w 247"/>
                  <a:gd name="T55" fmla="*/ 723 h 740"/>
                  <a:gd name="T56" fmla="*/ 60 w 247"/>
                  <a:gd name="T57" fmla="*/ 714 h 740"/>
                  <a:gd name="T58" fmla="*/ 77 w 247"/>
                  <a:gd name="T59" fmla="*/ 706 h 740"/>
                  <a:gd name="T60" fmla="*/ 85 w 247"/>
                  <a:gd name="T61" fmla="*/ 697 h 740"/>
                  <a:gd name="T62" fmla="*/ 102 w 247"/>
                  <a:gd name="T63" fmla="*/ 689 h 740"/>
                  <a:gd name="T64" fmla="*/ 128 w 247"/>
                  <a:gd name="T65" fmla="*/ 672 h 740"/>
                  <a:gd name="T66" fmla="*/ 136 w 247"/>
                  <a:gd name="T67" fmla="*/ 663 h 740"/>
                  <a:gd name="T68" fmla="*/ 145 w 247"/>
                  <a:gd name="T69" fmla="*/ 655 h 740"/>
                  <a:gd name="T70" fmla="*/ 153 w 247"/>
                  <a:gd name="T71" fmla="*/ 646 h 740"/>
                  <a:gd name="T72" fmla="*/ 179 w 247"/>
                  <a:gd name="T73" fmla="*/ 638 h 740"/>
                  <a:gd name="T74" fmla="*/ 179 w 247"/>
                  <a:gd name="T75" fmla="*/ 629 h 740"/>
                  <a:gd name="T76" fmla="*/ 187 w 247"/>
                  <a:gd name="T77" fmla="*/ 621 h 740"/>
                  <a:gd name="T78" fmla="*/ 196 w 247"/>
                  <a:gd name="T79" fmla="*/ 612 h 740"/>
                  <a:gd name="T80" fmla="*/ 213 w 247"/>
                  <a:gd name="T81" fmla="*/ 595 h 740"/>
                  <a:gd name="T82" fmla="*/ 221 w 247"/>
                  <a:gd name="T83" fmla="*/ 587 h 740"/>
                  <a:gd name="T84" fmla="*/ 221 w 247"/>
                  <a:gd name="T85" fmla="*/ 578 h 740"/>
                  <a:gd name="T86" fmla="*/ 230 w 247"/>
                  <a:gd name="T87" fmla="*/ 570 h 740"/>
                  <a:gd name="T88" fmla="*/ 238 w 247"/>
                  <a:gd name="T89" fmla="*/ 553 h 740"/>
                  <a:gd name="T90" fmla="*/ 238 w 247"/>
                  <a:gd name="T91" fmla="*/ 544 h 740"/>
                  <a:gd name="T92" fmla="*/ 238 w 247"/>
                  <a:gd name="T93" fmla="*/ 536 h 740"/>
                  <a:gd name="T94" fmla="*/ 238 w 247"/>
                  <a:gd name="T95" fmla="*/ 527 h 740"/>
                  <a:gd name="T96" fmla="*/ 247 w 247"/>
                  <a:gd name="T97" fmla="*/ 510 h 740"/>
                  <a:gd name="T98" fmla="*/ 247 w 247"/>
                  <a:gd name="T99" fmla="*/ 502 h 740"/>
                  <a:gd name="T100" fmla="*/ 247 w 247"/>
                  <a:gd name="T101" fmla="*/ 0 h 7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7"/>
                  <a:gd name="T154" fmla="*/ 0 h 740"/>
                  <a:gd name="T155" fmla="*/ 247 w 247"/>
                  <a:gd name="T156" fmla="*/ 740 h 7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7" h="740">
                    <a:moveTo>
                      <a:pt x="247" y="0"/>
                    </a:moveTo>
                    <a:lnTo>
                      <a:pt x="247" y="8"/>
                    </a:lnTo>
                    <a:lnTo>
                      <a:pt x="238" y="25"/>
                    </a:lnTo>
                    <a:lnTo>
                      <a:pt x="238" y="34"/>
                    </a:lnTo>
                    <a:lnTo>
                      <a:pt x="238" y="43"/>
                    </a:lnTo>
                    <a:lnTo>
                      <a:pt x="238" y="51"/>
                    </a:lnTo>
                    <a:lnTo>
                      <a:pt x="230" y="68"/>
                    </a:lnTo>
                    <a:lnTo>
                      <a:pt x="221" y="76"/>
                    </a:lnTo>
                    <a:lnTo>
                      <a:pt x="221" y="85"/>
                    </a:lnTo>
                    <a:lnTo>
                      <a:pt x="213" y="93"/>
                    </a:lnTo>
                    <a:lnTo>
                      <a:pt x="196" y="110"/>
                    </a:lnTo>
                    <a:lnTo>
                      <a:pt x="187" y="119"/>
                    </a:lnTo>
                    <a:lnTo>
                      <a:pt x="179" y="127"/>
                    </a:lnTo>
                    <a:lnTo>
                      <a:pt x="179" y="136"/>
                    </a:lnTo>
                    <a:lnTo>
                      <a:pt x="153" y="145"/>
                    </a:lnTo>
                    <a:lnTo>
                      <a:pt x="145" y="153"/>
                    </a:lnTo>
                    <a:lnTo>
                      <a:pt x="136" y="162"/>
                    </a:lnTo>
                    <a:lnTo>
                      <a:pt x="128" y="170"/>
                    </a:lnTo>
                    <a:lnTo>
                      <a:pt x="102" y="187"/>
                    </a:lnTo>
                    <a:lnTo>
                      <a:pt x="85" y="196"/>
                    </a:lnTo>
                    <a:lnTo>
                      <a:pt x="77" y="204"/>
                    </a:lnTo>
                    <a:lnTo>
                      <a:pt x="60" y="212"/>
                    </a:lnTo>
                    <a:lnTo>
                      <a:pt x="34" y="221"/>
                    </a:lnTo>
                    <a:lnTo>
                      <a:pt x="17" y="229"/>
                    </a:lnTo>
                    <a:lnTo>
                      <a:pt x="0" y="238"/>
                    </a:lnTo>
                    <a:lnTo>
                      <a:pt x="0" y="740"/>
                    </a:lnTo>
                    <a:lnTo>
                      <a:pt x="17" y="731"/>
                    </a:lnTo>
                    <a:lnTo>
                      <a:pt x="34" y="723"/>
                    </a:lnTo>
                    <a:lnTo>
                      <a:pt x="60" y="714"/>
                    </a:lnTo>
                    <a:lnTo>
                      <a:pt x="77" y="706"/>
                    </a:lnTo>
                    <a:lnTo>
                      <a:pt x="85" y="697"/>
                    </a:lnTo>
                    <a:lnTo>
                      <a:pt x="102" y="689"/>
                    </a:lnTo>
                    <a:lnTo>
                      <a:pt x="128" y="672"/>
                    </a:lnTo>
                    <a:lnTo>
                      <a:pt x="136" y="663"/>
                    </a:lnTo>
                    <a:lnTo>
                      <a:pt x="145" y="655"/>
                    </a:lnTo>
                    <a:lnTo>
                      <a:pt x="153" y="646"/>
                    </a:lnTo>
                    <a:lnTo>
                      <a:pt x="179" y="638"/>
                    </a:lnTo>
                    <a:lnTo>
                      <a:pt x="179" y="629"/>
                    </a:lnTo>
                    <a:lnTo>
                      <a:pt x="187" y="621"/>
                    </a:lnTo>
                    <a:lnTo>
                      <a:pt x="196" y="612"/>
                    </a:lnTo>
                    <a:lnTo>
                      <a:pt x="213" y="595"/>
                    </a:lnTo>
                    <a:lnTo>
                      <a:pt x="221" y="587"/>
                    </a:lnTo>
                    <a:lnTo>
                      <a:pt x="221" y="578"/>
                    </a:lnTo>
                    <a:lnTo>
                      <a:pt x="230" y="570"/>
                    </a:lnTo>
                    <a:lnTo>
                      <a:pt x="238" y="553"/>
                    </a:lnTo>
                    <a:lnTo>
                      <a:pt x="238" y="544"/>
                    </a:lnTo>
                    <a:lnTo>
                      <a:pt x="238" y="536"/>
                    </a:lnTo>
                    <a:lnTo>
                      <a:pt x="238" y="527"/>
                    </a:lnTo>
                    <a:lnTo>
                      <a:pt x="247" y="510"/>
                    </a:lnTo>
                    <a:lnTo>
                      <a:pt x="247" y="502"/>
                    </a:lnTo>
                    <a:lnTo>
                      <a:pt x="247" y="0"/>
                    </a:lnTo>
                    <a:close/>
                  </a:path>
                </a:pathLst>
              </a:custGeom>
              <a:solidFill>
                <a:srgbClr val="787022"/>
              </a:solidFill>
              <a:ln w="9525" cap="rnd">
                <a:solidFill>
                  <a:schemeClr val="tx1"/>
                </a:solidFill>
                <a:round/>
                <a:headEnd/>
                <a:tailEnd/>
              </a:ln>
            </p:spPr>
            <p:txBody>
              <a:bodyPr/>
              <a:lstStyle/>
              <a:p>
                <a:endParaRPr lang="en-US"/>
              </a:p>
            </p:txBody>
          </p:sp>
        </p:grpSp>
        <p:grpSp>
          <p:nvGrpSpPr>
            <p:cNvPr id="18" name="Group 120"/>
            <p:cNvGrpSpPr>
              <a:grpSpLocks/>
            </p:cNvGrpSpPr>
            <p:nvPr/>
          </p:nvGrpSpPr>
          <p:grpSpPr bwMode="auto">
            <a:xfrm>
              <a:off x="3164" y="2722"/>
              <a:ext cx="1564" cy="740"/>
              <a:chOff x="3125" y="2626"/>
              <a:chExt cx="1564" cy="740"/>
            </a:xfrm>
          </p:grpSpPr>
          <p:sp>
            <p:nvSpPr>
              <p:cNvPr id="38957" name="Freeform 118"/>
              <p:cNvSpPr>
                <a:spLocks/>
              </p:cNvSpPr>
              <p:nvPr/>
            </p:nvSpPr>
            <p:spPr bwMode="auto">
              <a:xfrm>
                <a:off x="3125" y="2626"/>
                <a:ext cx="1564" cy="740"/>
              </a:xfrm>
              <a:custGeom>
                <a:avLst/>
                <a:gdLst>
                  <a:gd name="T0" fmla="*/ 0 w 1564"/>
                  <a:gd name="T1" fmla="*/ 0 h 740"/>
                  <a:gd name="T2" fmla="*/ 1564 w 1564"/>
                  <a:gd name="T3" fmla="*/ 238 h 740"/>
                  <a:gd name="T4" fmla="*/ 1564 w 1564"/>
                  <a:gd name="T5" fmla="*/ 740 h 740"/>
                  <a:gd name="T6" fmla="*/ 0 w 1564"/>
                  <a:gd name="T7" fmla="*/ 502 h 740"/>
                  <a:gd name="T8" fmla="*/ 0 w 1564"/>
                  <a:gd name="T9" fmla="*/ 0 h 740"/>
                  <a:gd name="T10" fmla="*/ 0 60000 65536"/>
                  <a:gd name="T11" fmla="*/ 0 60000 65536"/>
                  <a:gd name="T12" fmla="*/ 0 60000 65536"/>
                  <a:gd name="T13" fmla="*/ 0 60000 65536"/>
                  <a:gd name="T14" fmla="*/ 0 60000 65536"/>
                  <a:gd name="T15" fmla="*/ 0 w 1564"/>
                  <a:gd name="T16" fmla="*/ 0 h 740"/>
                  <a:gd name="T17" fmla="*/ 1564 w 1564"/>
                  <a:gd name="T18" fmla="*/ 740 h 740"/>
                </a:gdLst>
                <a:ahLst/>
                <a:cxnLst>
                  <a:cxn ang="T10">
                    <a:pos x="T0" y="T1"/>
                  </a:cxn>
                  <a:cxn ang="T11">
                    <a:pos x="T2" y="T3"/>
                  </a:cxn>
                  <a:cxn ang="T12">
                    <a:pos x="T4" y="T5"/>
                  </a:cxn>
                  <a:cxn ang="T13">
                    <a:pos x="T6" y="T7"/>
                  </a:cxn>
                  <a:cxn ang="T14">
                    <a:pos x="T8" y="T9"/>
                  </a:cxn>
                </a:cxnLst>
                <a:rect l="T15" t="T16" r="T17" b="T18"/>
                <a:pathLst>
                  <a:path w="1564" h="740">
                    <a:moveTo>
                      <a:pt x="0" y="0"/>
                    </a:moveTo>
                    <a:lnTo>
                      <a:pt x="1564" y="238"/>
                    </a:lnTo>
                    <a:lnTo>
                      <a:pt x="1564" y="740"/>
                    </a:lnTo>
                    <a:lnTo>
                      <a:pt x="0" y="502"/>
                    </a:lnTo>
                    <a:lnTo>
                      <a:pt x="0" y="0"/>
                    </a:lnTo>
                    <a:close/>
                  </a:path>
                </a:pathLst>
              </a:custGeom>
              <a:solidFill>
                <a:schemeClr val="accent1"/>
              </a:solidFill>
              <a:ln w="9525">
                <a:solidFill>
                  <a:schemeClr val="tx1"/>
                </a:solidFill>
                <a:round/>
                <a:headEnd/>
                <a:tailEnd/>
              </a:ln>
            </p:spPr>
            <p:txBody>
              <a:bodyPr/>
              <a:lstStyle/>
              <a:p>
                <a:endParaRPr lang="en-US"/>
              </a:p>
            </p:txBody>
          </p:sp>
          <p:sp>
            <p:nvSpPr>
              <p:cNvPr id="38958" name="Freeform 119"/>
              <p:cNvSpPr>
                <a:spLocks/>
              </p:cNvSpPr>
              <p:nvPr/>
            </p:nvSpPr>
            <p:spPr bwMode="auto">
              <a:xfrm>
                <a:off x="3125" y="2626"/>
                <a:ext cx="1564" cy="740"/>
              </a:xfrm>
              <a:custGeom>
                <a:avLst/>
                <a:gdLst>
                  <a:gd name="T0" fmla="*/ 0 w 1564"/>
                  <a:gd name="T1" fmla="*/ 0 h 740"/>
                  <a:gd name="T2" fmla="*/ 1564 w 1564"/>
                  <a:gd name="T3" fmla="*/ 238 h 740"/>
                  <a:gd name="T4" fmla="*/ 1564 w 1564"/>
                  <a:gd name="T5" fmla="*/ 740 h 740"/>
                  <a:gd name="T6" fmla="*/ 0 w 1564"/>
                  <a:gd name="T7" fmla="*/ 502 h 740"/>
                  <a:gd name="T8" fmla="*/ 0 w 1564"/>
                  <a:gd name="T9" fmla="*/ 0 h 740"/>
                  <a:gd name="T10" fmla="*/ 0 60000 65536"/>
                  <a:gd name="T11" fmla="*/ 0 60000 65536"/>
                  <a:gd name="T12" fmla="*/ 0 60000 65536"/>
                  <a:gd name="T13" fmla="*/ 0 60000 65536"/>
                  <a:gd name="T14" fmla="*/ 0 60000 65536"/>
                  <a:gd name="T15" fmla="*/ 0 w 1564"/>
                  <a:gd name="T16" fmla="*/ 0 h 740"/>
                  <a:gd name="T17" fmla="*/ 1564 w 1564"/>
                  <a:gd name="T18" fmla="*/ 740 h 740"/>
                </a:gdLst>
                <a:ahLst/>
                <a:cxnLst>
                  <a:cxn ang="T10">
                    <a:pos x="T0" y="T1"/>
                  </a:cxn>
                  <a:cxn ang="T11">
                    <a:pos x="T2" y="T3"/>
                  </a:cxn>
                  <a:cxn ang="T12">
                    <a:pos x="T4" y="T5"/>
                  </a:cxn>
                  <a:cxn ang="T13">
                    <a:pos x="T6" y="T7"/>
                  </a:cxn>
                  <a:cxn ang="T14">
                    <a:pos x="T8" y="T9"/>
                  </a:cxn>
                </a:cxnLst>
                <a:rect l="T15" t="T16" r="T17" b="T18"/>
                <a:pathLst>
                  <a:path w="1564" h="740">
                    <a:moveTo>
                      <a:pt x="0" y="0"/>
                    </a:moveTo>
                    <a:lnTo>
                      <a:pt x="1564" y="238"/>
                    </a:lnTo>
                    <a:lnTo>
                      <a:pt x="1564" y="740"/>
                    </a:lnTo>
                    <a:lnTo>
                      <a:pt x="0" y="502"/>
                    </a:lnTo>
                    <a:lnTo>
                      <a:pt x="0" y="0"/>
                    </a:lnTo>
                    <a:close/>
                  </a:path>
                </a:pathLst>
              </a:custGeom>
              <a:solidFill>
                <a:srgbClr val="787022"/>
              </a:solidFill>
              <a:ln w="9525" cap="rnd">
                <a:solidFill>
                  <a:schemeClr val="tx1"/>
                </a:solidFill>
                <a:round/>
                <a:headEnd/>
                <a:tailEnd/>
              </a:ln>
            </p:spPr>
            <p:txBody>
              <a:bodyPr/>
              <a:lstStyle/>
              <a:p>
                <a:endParaRPr lang="en-US"/>
              </a:p>
            </p:txBody>
          </p:sp>
        </p:grpSp>
        <p:grpSp>
          <p:nvGrpSpPr>
            <p:cNvPr id="19" name="Group 123"/>
            <p:cNvGrpSpPr>
              <a:grpSpLocks/>
            </p:cNvGrpSpPr>
            <p:nvPr/>
          </p:nvGrpSpPr>
          <p:grpSpPr bwMode="auto">
            <a:xfrm>
              <a:off x="3164" y="2458"/>
              <a:ext cx="1811" cy="502"/>
              <a:chOff x="3125" y="2362"/>
              <a:chExt cx="1811" cy="502"/>
            </a:xfrm>
          </p:grpSpPr>
          <p:sp>
            <p:nvSpPr>
              <p:cNvPr id="38955" name="Freeform 121"/>
              <p:cNvSpPr>
                <a:spLocks/>
              </p:cNvSpPr>
              <p:nvPr/>
            </p:nvSpPr>
            <p:spPr bwMode="auto">
              <a:xfrm>
                <a:off x="3125" y="2362"/>
                <a:ext cx="1811" cy="502"/>
              </a:xfrm>
              <a:custGeom>
                <a:avLst/>
                <a:gdLst>
                  <a:gd name="T0" fmla="*/ 1496 w 1811"/>
                  <a:gd name="T1" fmla="*/ 0 h 502"/>
                  <a:gd name="T2" fmla="*/ 1513 w 1811"/>
                  <a:gd name="T3" fmla="*/ 8 h 502"/>
                  <a:gd name="T4" fmla="*/ 1547 w 1811"/>
                  <a:gd name="T5" fmla="*/ 25 h 502"/>
                  <a:gd name="T6" fmla="*/ 1564 w 1811"/>
                  <a:gd name="T7" fmla="*/ 25 h 502"/>
                  <a:gd name="T8" fmla="*/ 1581 w 1811"/>
                  <a:gd name="T9" fmla="*/ 34 h 502"/>
                  <a:gd name="T10" fmla="*/ 1615 w 1811"/>
                  <a:gd name="T11" fmla="*/ 51 h 502"/>
                  <a:gd name="T12" fmla="*/ 1624 w 1811"/>
                  <a:gd name="T13" fmla="*/ 60 h 502"/>
                  <a:gd name="T14" fmla="*/ 1641 w 1811"/>
                  <a:gd name="T15" fmla="*/ 68 h 502"/>
                  <a:gd name="T16" fmla="*/ 1666 w 1811"/>
                  <a:gd name="T17" fmla="*/ 85 h 502"/>
                  <a:gd name="T18" fmla="*/ 1675 w 1811"/>
                  <a:gd name="T19" fmla="*/ 85 h 502"/>
                  <a:gd name="T20" fmla="*/ 1692 w 1811"/>
                  <a:gd name="T21" fmla="*/ 93 h 502"/>
                  <a:gd name="T22" fmla="*/ 1709 w 1811"/>
                  <a:gd name="T23" fmla="*/ 110 h 502"/>
                  <a:gd name="T24" fmla="*/ 1717 w 1811"/>
                  <a:gd name="T25" fmla="*/ 119 h 502"/>
                  <a:gd name="T26" fmla="*/ 1726 w 1811"/>
                  <a:gd name="T27" fmla="*/ 127 h 502"/>
                  <a:gd name="T28" fmla="*/ 1743 w 1811"/>
                  <a:gd name="T29" fmla="*/ 145 h 502"/>
                  <a:gd name="T30" fmla="*/ 1751 w 1811"/>
                  <a:gd name="T31" fmla="*/ 153 h 502"/>
                  <a:gd name="T32" fmla="*/ 1760 w 1811"/>
                  <a:gd name="T33" fmla="*/ 162 h 502"/>
                  <a:gd name="T34" fmla="*/ 1777 w 1811"/>
                  <a:gd name="T35" fmla="*/ 179 h 502"/>
                  <a:gd name="T36" fmla="*/ 1785 w 1811"/>
                  <a:gd name="T37" fmla="*/ 187 h 502"/>
                  <a:gd name="T38" fmla="*/ 1785 w 1811"/>
                  <a:gd name="T39" fmla="*/ 196 h 502"/>
                  <a:gd name="T40" fmla="*/ 1794 w 1811"/>
                  <a:gd name="T41" fmla="*/ 204 h 502"/>
                  <a:gd name="T42" fmla="*/ 1802 w 1811"/>
                  <a:gd name="T43" fmla="*/ 213 h 502"/>
                  <a:gd name="T44" fmla="*/ 1802 w 1811"/>
                  <a:gd name="T45" fmla="*/ 221 h 502"/>
                  <a:gd name="T46" fmla="*/ 1802 w 1811"/>
                  <a:gd name="T47" fmla="*/ 238 h 502"/>
                  <a:gd name="T48" fmla="*/ 1811 w 1811"/>
                  <a:gd name="T49" fmla="*/ 247 h 502"/>
                  <a:gd name="T50" fmla="*/ 1811 w 1811"/>
                  <a:gd name="T51" fmla="*/ 255 h 502"/>
                  <a:gd name="T52" fmla="*/ 1811 w 1811"/>
                  <a:gd name="T53" fmla="*/ 272 h 502"/>
                  <a:gd name="T54" fmla="*/ 1811 w 1811"/>
                  <a:gd name="T55" fmla="*/ 281 h 502"/>
                  <a:gd name="T56" fmla="*/ 1802 w 1811"/>
                  <a:gd name="T57" fmla="*/ 289 h 502"/>
                  <a:gd name="T58" fmla="*/ 1802 w 1811"/>
                  <a:gd name="T59" fmla="*/ 306 h 502"/>
                  <a:gd name="T60" fmla="*/ 1802 w 1811"/>
                  <a:gd name="T61" fmla="*/ 315 h 502"/>
                  <a:gd name="T62" fmla="*/ 1794 w 1811"/>
                  <a:gd name="T63" fmla="*/ 323 h 502"/>
                  <a:gd name="T64" fmla="*/ 1785 w 1811"/>
                  <a:gd name="T65" fmla="*/ 340 h 502"/>
                  <a:gd name="T66" fmla="*/ 1785 w 1811"/>
                  <a:gd name="T67" fmla="*/ 349 h 502"/>
                  <a:gd name="T68" fmla="*/ 1777 w 1811"/>
                  <a:gd name="T69" fmla="*/ 357 h 502"/>
                  <a:gd name="T70" fmla="*/ 1760 w 1811"/>
                  <a:gd name="T71" fmla="*/ 374 h 502"/>
                  <a:gd name="T72" fmla="*/ 1751 w 1811"/>
                  <a:gd name="T73" fmla="*/ 383 h 502"/>
                  <a:gd name="T74" fmla="*/ 1743 w 1811"/>
                  <a:gd name="T75" fmla="*/ 391 h 502"/>
                  <a:gd name="T76" fmla="*/ 1726 w 1811"/>
                  <a:gd name="T77" fmla="*/ 400 h 502"/>
                  <a:gd name="T78" fmla="*/ 1717 w 1811"/>
                  <a:gd name="T79" fmla="*/ 408 h 502"/>
                  <a:gd name="T80" fmla="*/ 1709 w 1811"/>
                  <a:gd name="T81" fmla="*/ 417 h 502"/>
                  <a:gd name="T82" fmla="*/ 1692 w 1811"/>
                  <a:gd name="T83" fmla="*/ 434 h 502"/>
                  <a:gd name="T84" fmla="*/ 1675 w 1811"/>
                  <a:gd name="T85" fmla="*/ 442 h 502"/>
                  <a:gd name="T86" fmla="*/ 1666 w 1811"/>
                  <a:gd name="T87" fmla="*/ 451 h 502"/>
                  <a:gd name="T88" fmla="*/ 1641 w 1811"/>
                  <a:gd name="T89" fmla="*/ 468 h 502"/>
                  <a:gd name="T90" fmla="*/ 1624 w 1811"/>
                  <a:gd name="T91" fmla="*/ 476 h 502"/>
                  <a:gd name="T92" fmla="*/ 1615 w 1811"/>
                  <a:gd name="T93" fmla="*/ 476 h 502"/>
                  <a:gd name="T94" fmla="*/ 1581 w 1811"/>
                  <a:gd name="T95" fmla="*/ 493 h 502"/>
                  <a:gd name="T96" fmla="*/ 1564 w 1811"/>
                  <a:gd name="T97" fmla="*/ 502 h 502"/>
                  <a:gd name="T98" fmla="*/ 0 w 1811"/>
                  <a:gd name="T99" fmla="*/ 264 h 502"/>
                  <a:gd name="T100" fmla="*/ 1496 w 1811"/>
                  <a:gd name="T101" fmla="*/ 0 h 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1"/>
                  <a:gd name="T154" fmla="*/ 0 h 502"/>
                  <a:gd name="T155" fmla="*/ 1811 w 1811"/>
                  <a:gd name="T156" fmla="*/ 502 h 5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1" h="502">
                    <a:moveTo>
                      <a:pt x="1496" y="0"/>
                    </a:moveTo>
                    <a:lnTo>
                      <a:pt x="1513" y="8"/>
                    </a:lnTo>
                    <a:lnTo>
                      <a:pt x="1547" y="25"/>
                    </a:lnTo>
                    <a:lnTo>
                      <a:pt x="1564" y="25"/>
                    </a:lnTo>
                    <a:lnTo>
                      <a:pt x="1581" y="34"/>
                    </a:lnTo>
                    <a:lnTo>
                      <a:pt x="1615" y="51"/>
                    </a:lnTo>
                    <a:lnTo>
                      <a:pt x="1624" y="60"/>
                    </a:lnTo>
                    <a:lnTo>
                      <a:pt x="1641" y="68"/>
                    </a:lnTo>
                    <a:lnTo>
                      <a:pt x="1666" y="85"/>
                    </a:lnTo>
                    <a:lnTo>
                      <a:pt x="1675" y="85"/>
                    </a:lnTo>
                    <a:lnTo>
                      <a:pt x="1692" y="93"/>
                    </a:lnTo>
                    <a:lnTo>
                      <a:pt x="1709" y="110"/>
                    </a:lnTo>
                    <a:lnTo>
                      <a:pt x="1717" y="119"/>
                    </a:lnTo>
                    <a:lnTo>
                      <a:pt x="1726" y="127"/>
                    </a:lnTo>
                    <a:lnTo>
                      <a:pt x="1743" y="145"/>
                    </a:lnTo>
                    <a:lnTo>
                      <a:pt x="1751" y="153"/>
                    </a:lnTo>
                    <a:lnTo>
                      <a:pt x="1760" y="162"/>
                    </a:lnTo>
                    <a:lnTo>
                      <a:pt x="1777" y="179"/>
                    </a:lnTo>
                    <a:lnTo>
                      <a:pt x="1785" y="187"/>
                    </a:lnTo>
                    <a:lnTo>
                      <a:pt x="1785" y="196"/>
                    </a:lnTo>
                    <a:lnTo>
                      <a:pt x="1794" y="204"/>
                    </a:lnTo>
                    <a:lnTo>
                      <a:pt x="1802" y="213"/>
                    </a:lnTo>
                    <a:lnTo>
                      <a:pt x="1802" y="221"/>
                    </a:lnTo>
                    <a:lnTo>
                      <a:pt x="1802" y="238"/>
                    </a:lnTo>
                    <a:lnTo>
                      <a:pt x="1811" y="247"/>
                    </a:lnTo>
                    <a:lnTo>
                      <a:pt x="1811" y="255"/>
                    </a:lnTo>
                    <a:lnTo>
                      <a:pt x="1811" y="272"/>
                    </a:lnTo>
                    <a:lnTo>
                      <a:pt x="1811" y="281"/>
                    </a:lnTo>
                    <a:lnTo>
                      <a:pt x="1802" y="289"/>
                    </a:lnTo>
                    <a:lnTo>
                      <a:pt x="1802" y="306"/>
                    </a:lnTo>
                    <a:lnTo>
                      <a:pt x="1802" y="315"/>
                    </a:lnTo>
                    <a:lnTo>
                      <a:pt x="1794" y="323"/>
                    </a:lnTo>
                    <a:lnTo>
                      <a:pt x="1785" y="340"/>
                    </a:lnTo>
                    <a:lnTo>
                      <a:pt x="1785" y="349"/>
                    </a:lnTo>
                    <a:lnTo>
                      <a:pt x="1777" y="357"/>
                    </a:lnTo>
                    <a:lnTo>
                      <a:pt x="1760" y="374"/>
                    </a:lnTo>
                    <a:lnTo>
                      <a:pt x="1751" y="383"/>
                    </a:lnTo>
                    <a:lnTo>
                      <a:pt x="1743" y="391"/>
                    </a:lnTo>
                    <a:lnTo>
                      <a:pt x="1726" y="400"/>
                    </a:lnTo>
                    <a:lnTo>
                      <a:pt x="1717" y="408"/>
                    </a:lnTo>
                    <a:lnTo>
                      <a:pt x="1709" y="417"/>
                    </a:lnTo>
                    <a:lnTo>
                      <a:pt x="1692" y="434"/>
                    </a:lnTo>
                    <a:lnTo>
                      <a:pt x="1675" y="442"/>
                    </a:lnTo>
                    <a:lnTo>
                      <a:pt x="1666" y="451"/>
                    </a:lnTo>
                    <a:lnTo>
                      <a:pt x="1641" y="468"/>
                    </a:lnTo>
                    <a:lnTo>
                      <a:pt x="1624" y="476"/>
                    </a:lnTo>
                    <a:lnTo>
                      <a:pt x="1615" y="476"/>
                    </a:lnTo>
                    <a:lnTo>
                      <a:pt x="1581" y="493"/>
                    </a:lnTo>
                    <a:lnTo>
                      <a:pt x="1564" y="502"/>
                    </a:lnTo>
                    <a:lnTo>
                      <a:pt x="0" y="264"/>
                    </a:lnTo>
                    <a:lnTo>
                      <a:pt x="1496" y="0"/>
                    </a:lnTo>
                    <a:close/>
                  </a:path>
                </a:pathLst>
              </a:custGeom>
              <a:solidFill>
                <a:schemeClr val="accent1"/>
              </a:solidFill>
              <a:ln w="9525">
                <a:solidFill>
                  <a:schemeClr val="tx1"/>
                </a:solidFill>
                <a:round/>
                <a:headEnd/>
                <a:tailEnd/>
              </a:ln>
            </p:spPr>
            <p:txBody>
              <a:bodyPr/>
              <a:lstStyle/>
              <a:p>
                <a:endParaRPr lang="en-US"/>
              </a:p>
            </p:txBody>
          </p:sp>
          <p:sp>
            <p:nvSpPr>
              <p:cNvPr id="38956" name="Freeform 122"/>
              <p:cNvSpPr>
                <a:spLocks/>
              </p:cNvSpPr>
              <p:nvPr/>
            </p:nvSpPr>
            <p:spPr bwMode="auto">
              <a:xfrm>
                <a:off x="3125" y="2362"/>
                <a:ext cx="1811" cy="502"/>
              </a:xfrm>
              <a:custGeom>
                <a:avLst/>
                <a:gdLst>
                  <a:gd name="T0" fmla="*/ 1496 w 1811"/>
                  <a:gd name="T1" fmla="*/ 0 h 502"/>
                  <a:gd name="T2" fmla="*/ 1513 w 1811"/>
                  <a:gd name="T3" fmla="*/ 8 h 502"/>
                  <a:gd name="T4" fmla="*/ 1547 w 1811"/>
                  <a:gd name="T5" fmla="*/ 25 h 502"/>
                  <a:gd name="T6" fmla="*/ 1564 w 1811"/>
                  <a:gd name="T7" fmla="*/ 25 h 502"/>
                  <a:gd name="T8" fmla="*/ 1581 w 1811"/>
                  <a:gd name="T9" fmla="*/ 34 h 502"/>
                  <a:gd name="T10" fmla="*/ 1615 w 1811"/>
                  <a:gd name="T11" fmla="*/ 51 h 502"/>
                  <a:gd name="T12" fmla="*/ 1624 w 1811"/>
                  <a:gd name="T13" fmla="*/ 60 h 502"/>
                  <a:gd name="T14" fmla="*/ 1641 w 1811"/>
                  <a:gd name="T15" fmla="*/ 68 h 502"/>
                  <a:gd name="T16" fmla="*/ 1666 w 1811"/>
                  <a:gd name="T17" fmla="*/ 85 h 502"/>
                  <a:gd name="T18" fmla="*/ 1675 w 1811"/>
                  <a:gd name="T19" fmla="*/ 85 h 502"/>
                  <a:gd name="T20" fmla="*/ 1692 w 1811"/>
                  <a:gd name="T21" fmla="*/ 93 h 502"/>
                  <a:gd name="T22" fmla="*/ 1709 w 1811"/>
                  <a:gd name="T23" fmla="*/ 110 h 502"/>
                  <a:gd name="T24" fmla="*/ 1717 w 1811"/>
                  <a:gd name="T25" fmla="*/ 119 h 502"/>
                  <a:gd name="T26" fmla="*/ 1726 w 1811"/>
                  <a:gd name="T27" fmla="*/ 127 h 502"/>
                  <a:gd name="T28" fmla="*/ 1743 w 1811"/>
                  <a:gd name="T29" fmla="*/ 145 h 502"/>
                  <a:gd name="T30" fmla="*/ 1751 w 1811"/>
                  <a:gd name="T31" fmla="*/ 153 h 502"/>
                  <a:gd name="T32" fmla="*/ 1760 w 1811"/>
                  <a:gd name="T33" fmla="*/ 162 h 502"/>
                  <a:gd name="T34" fmla="*/ 1777 w 1811"/>
                  <a:gd name="T35" fmla="*/ 179 h 502"/>
                  <a:gd name="T36" fmla="*/ 1785 w 1811"/>
                  <a:gd name="T37" fmla="*/ 187 h 502"/>
                  <a:gd name="T38" fmla="*/ 1785 w 1811"/>
                  <a:gd name="T39" fmla="*/ 196 h 502"/>
                  <a:gd name="T40" fmla="*/ 1794 w 1811"/>
                  <a:gd name="T41" fmla="*/ 204 h 502"/>
                  <a:gd name="T42" fmla="*/ 1802 w 1811"/>
                  <a:gd name="T43" fmla="*/ 213 h 502"/>
                  <a:gd name="T44" fmla="*/ 1802 w 1811"/>
                  <a:gd name="T45" fmla="*/ 221 h 502"/>
                  <a:gd name="T46" fmla="*/ 1802 w 1811"/>
                  <a:gd name="T47" fmla="*/ 238 h 502"/>
                  <a:gd name="T48" fmla="*/ 1811 w 1811"/>
                  <a:gd name="T49" fmla="*/ 247 h 502"/>
                  <a:gd name="T50" fmla="*/ 1811 w 1811"/>
                  <a:gd name="T51" fmla="*/ 255 h 502"/>
                  <a:gd name="T52" fmla="*/ 1811 w 1811"/>
                  <a:gd name="T53" fmla="*/ 272 h 502"/>
                  <a:gd name="T54" fmla="*/ 1811 w 1811"/>
                  <a:gd name="T55" fmla="*/ 281 h 502"/>
                  <a:gd name="T56" fmla="*/ 1802 w 1811"/>
                  <a:gd name="T57" fmla="*/ 289 h 502"/>
                  <a:gd name="T58" fmla="*/ 1802 w 1811"/>
                  <a:gd name="T59" fmla="*/ 306 h 502"/>
                  <a:gd name="T60" fmla="*/ 1802 w 1811"/>
                  <a:gd name="T61" fmla="*/ 315 h 502"/>
                  <a:gd name="T62" fmla="*/ 1794 w 1811"/>
                  <a:gd name="T63" fmla="*/ 323 h 502"/>
                  <a:gd name="T64" fmla="*/ 1785 w 1811"/>
                  <a:gd name="T65" fmla="*/ 340 h 502"/>
                  <a:gd name="T66" fmla="*/ 1785 w 1811"/>
                  <a:gd name="T67" fmla="*/ 349 h 502"/>
                  <a:gd name="T68" fmla="*/ 1777 w 1811"/>
                  <a:gd name="T69" fmla="*/ 357 h 502"/>
                  <a:gd name="T70" fmla="*/ 1760 w 1811"/>
                  <a:gd name="T71" fmla="*/ 374 h 502"/>
                  <a:gd name="T72" fmla="*/ 1751 w 1811"/>
                  <a:gd name="T73" fmla="*/ 383 h 502"/>
                  <a:gd name="T74" fmla="*/ 1743 w 1811"/>
                  <a:gd name="T75" fmla="*/ 391 h 502"/>
                  <a:gd name="T76" fmla="*/ 1726 w 1811"/>
                  <a:gd name="T77" fmla="*/ 400 h 502"/>
                  <a:gd name="T78" fmla="*/ 1717 w 1811"/>
                  <a:gd name="T79" fmla="*/ 408 h 502"/>
                  <a:gd name="T80" fmla="*/ 1709 w 1811"/>
                  <a:gd name="T81" fmla="*/ 417 h 502"/>
                  <a:gd name="T82" fmla="*/ 1692 w 1811"/>
                  <a:gd name="T83" fmla="*/ 434 h 502"/>
                  <a:gd name="T84" fmla="*/ 1675 w 1811"/>
                  <a:gd name="T85" fmla="*/ 442 h 502"/>
                  <a:gd name="T86" fmla="*/ 1666 w 1811"/>
                  <a:gd name="T87" fmla="*/ 451 h 502"/>
                  <a:gd name="T88" fmla="*/ 1641 w 1811"/>
                  <a:gd name="T89" fmla="*/ 468 h 502"/>
                  <a:gd name="T90" fmla="*/ 1624 w 1811"/>
                  <a:gd name="T91" fmla="*/ 476 h 502"/>
                  <a:gd name="T92" fmla="*/ 1615 w 1811"/>
                  <a:gd name="T93" fmla="*/ 476 h 502"/>
                  <a:gd name="T94" fmla="*/ 1581 w 1811"/>
                  <a:gd name="T95" fmla="*/ 493 h 502"/>
                  <a:gd name="T96" fmla="*/ 1564 w 1811"/>
                  <a:gd name="T97" fmla="*/ 502 h 502"/>
                  <a:gd name="T98" fmla="*/ 0 w 1811"/>
                  <a:gd name="T99" fmla="*/ 264 h 502"/>
                  <a:gd name="T100" fmla="*/ 1496 w 1811"/>
                  <a:gd name="T101" fmla="*/ 0 h 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1"/>
                  <a:gd name="T154" fmla="*/ 0 h 502"/>
                  <a:gd name="T155" fmla="*/ 1811 w 1811"/>
                  <a:gd name="T156" fmla="*/ 502 h 5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1" h="502">
                    <a:moveTo>
                      <a:pt x="1496" y="0"/>
                    </a:moveTo>
                    <a:lnTo>
                      <a:pt x="1513" y="8"/>
                    </a:lnTo>
                    <a:lnTo>
                      <a:pt x="1547" y="25"/>
                    </a:lnTo>
                    <a:lnTo>
                      <a:pt x="1564" y="25"/>
                    </a:lnTo>
                    <a:lnTo>
                      <a:pt x="1581" y="34"/>
                    </a:lnTo>
                    <a:lnTo>
                      <a:pt x="1615" y="51"/>
                    </a:lnTo>
                    <a:lnTo>
                      <a:pt x="1624" y="60"/>
                    </a:lnTo>
                    <a:lnTo>
                      <a:pt x="1641" y="68"/>
                    </a:lnTo>
                    <a:lnTo>
                      <a:pt x="1666" y="85"/>
                    </a:lnTo>
                    <a:lnTo>
                      <a:pt x="1675" y="85"/>
                    </a:lnTo>
                    <a:lnTo>
                      <a:pt x="1692" y="93"/>
                    </a:lnTo>
                    <a:lnTo>
                      <a:pt x="1709" y="110"/>
                    </a:lnTo>
                    <a:lnTo>
                      <a:pt x="1717" y="119"/>
                    </a:lnTo>
                    <a:lnTo>
                      <a:pt x="1726" y="127"/>
                    </a:lnTo>
                    <a:lnTo>
                      <a:pt x="1743" y="145"/>
                    </a:lnTo>
                    <a:lnTo>
                      <a:pt x="1751" y="153"/>
                    </a:lnTo>
                    <a:lnTo>
                      <a:pt x="1760" y="162"/>
                    </a:lnTo>
                    <a:lnTo>
                      <a:pt x="1777" y="179"/>
                    </a:lnTo>
                    <a:lnTo>
                      <a:pt x="1785" y="187"/>
                    </a:lnTo>
                    <a:lnTo>
                      <a:pt x="1785" y="196"/>
                    </a:lnTo>
                    <a:lnTo>
                      <a:pt x="1794" y="204"/>
                    </a:lnTo>
                    <a:lnTo>
                      <a:pt x="1802" y="213"/>
                    </a:lnTo>
                    <a:lnTo>
                      <a:pt x="1802" y="221"/>
                    </a:lnTo>
                    <a:lnTo>
                      <a:pt x="1802" y="238"/>
                    </a:lnTo>
                    <a:lnTo>
                      <a:pt x="1811" y="247"/>
                    </a:lnTo>
                    <a:lnTo>
                      <a:pt x="1811" y="255"/>
                    </a:lnTo>
                    <a:lnTo>
                      <a:pt x="1811" y="272"/>
                    </a:lnTo>
                    <a:lnTo>
                      <a:pt x="1811" y="281"/>
                    </a:lnTo>
                    <a:lnTo>
                      <a:pt x="1802" y="289"/>
                    </a:lnTo>
                    <a:lnTo>
                      <a:pt x="1802" y="306"/>
                    </a:lnTo>
                    <a:lnTo>
                      <a:pt x="1802" y="315"/>
                    </a:lnTo>
                    <a:lnTo>
                      <a:pt x="1794" y="323"/>
                    </a:lnTo>
                    <a:lnTo>
                      <a:pt x="1785" y="340"/>
                    </a:lnTo>
                    <a:lnTo>
                      <a:pt x="1785" y="349"/>
                    </a:lnTo>
                    <a:lnTo>
                      <a:pt x="1777" y="357"/>
                    </a:lnTo>
                    <a:lnTo>
                      <a:pt x="1760" y="374"/>
                    </a:lnTo>
                    <a:lnTo>
                      <a:pt x="1751" y="383"/>
                    </a:lnTo>
                    <a:lnTo>
                      <a:pt x="1743" y="391"/>
                    </a:lnTo>
                    <a:lnTo>
                      <a:pt x="1726" y="400"/>
                    </a:lnTo>
                    <a:lnTo>
                      <a:pt x="1717" y="408"/>
                    </a:lnTo>
                    <a:lnTo>
                      <a:pt x="1709" y="417"/>
                    </a:lnTo>
                    <a:lnTo>
                      <a:pt x="1692" y="434"/>
                    </a:lnTo>
                    <a:lnTo>
                      <a:pt x="1675" y="442"/>
                    </a:lnTo>
                    <a:lnTo>
                      <a:pt x="1666" y="451"/>
                    </a:lnTo>
                    <a:lnTo>
                      <a:pt x="1641" y="468"/>
                    </a:lnTo>
                    <a:lnTo>
                      <a:pt x="1624" y="476"/>
                    </a:lnTo>
                    <a:lnTo>
                      <a:pt x="1615" y="476"/>
                    </a:lnTo>
                    <a:lnTo>
                      <a:pt x="1581" y="493"/>
                    </a:lnTo>
                    <a:lnTo>
                      <a:pt x="1564" y="502"/>
                    </a:lnTo>
                    <a:lnTo>
                      <a:pt x="0" y="264"/>
                    </a:lnTo>
                    <a:lnTo>
                      <a:pt x="1496" y="0"/>
                    </a:lnTo>
                    <a:close/>
                  </a:path>
                </a:pathLst>
              </a:custGeom>
              <a:solidFill>
                <a:srgbClr val="787022"/>
              </a:solidFill>
              <a:ln w="9525" cap="rnd">
                <a:solidFill>
                  <a:schemeClr val="tx1"/>
                </a:solidFill>
                <a:round/>
                <a:headEnd/>
                <a:tailEnd/>
              </a:ln>
            </p:spPr>
            <p:txBody>
              <a:bodyPr/>
              <a:lstStyle/>
              <a:p>
                <a:endParaRPr lang="en-US"/>
              </a:p>
            </p:txBody>
          </p:sp>
        </p:grpSp>
        <p:grpSp>
          <p:nvGrpSpPr>
            <p:cNvPr id="20" name="Group 164"/>
            <p:cNvGrpSpPr>
              <a:grpSpLocks/>
            </p:cNvGrpSpPr>
            <p:nvPr/>
          </p:nvGrpSpPr>
          <p:grpSpPr bwMode="auto">
            <a:xfrm>
              <a:off x="1518" y="2805"/>
              <a:ext cx="3140" cy="979"/>
              <a:chOff x="1422" y="2709"/>
              <a:chExt cx="3140" cy="979"/>
            </a:xfrm>
          </p:grpSpPr>
          <p:grpSp>
            <p:nvGrpSpPr>
              <p:cNvPr id="21" name="Group 160"/>
              <p:cNvGrpSpPr>
                <a:grpSpLocks/>
              </p:cNvGrpSpPr>
              <p:nvPr/>
            </p:nvGrpSpPr>
            <p:grpSpPr bwMode="auto">
              <a:xfrm>
                <a:off x="1422" y="2947"/>
                <a:ext cx="3140" cy="741"/>
                <a:chOff x="1422" y="2947"/>
                <a:chExt cx="3140" cy="741"/>
              </a:xfrm>
            </p:grpSpPr>
            <p:sp>
              <p:nvSpPr>
                <p:cNvPr id="38953" name="Freeform 158"/>
                <p:cNvSpPr>
                  <a:spLocks/>
                </p:cNvSpPr>
                <p:nvPr/>
              </p:nvSpPr>
              <p:spPr bwMode="auto">
                <a:xfrm>
                  <a:off x="1422" y="2947"/>
                  <a:ext cx="3140" cy="741"/>
                </a:xfrm>
                <a:custGeom>
                  <a:avLst/>
                  <a:gdLst>
                    <a:gd name="T0" fmla="*/ 3089 w 3140"/>
                    <a:gd name="T1" fmla="*/ 17 h 741"/>
                    <a:gd name="T2" fmla="*/ 3021 w 3140"/>
                    <a:gd name="T3" fmla="*/ 51 h 741"/>
                    <a:gd name="T4" fmla="*/ 2944 w 3140"/>
                    <a:gd name="T5" fmla="*/ 76 h 741"/>
                    <a:gd name="T6" fmla="*/ 2850 w 3140"/>
                    <a:gd name="T7" fmla="*/ 94 h 741"/>
                    <a:gd name="T8" fmla="*/ 2757 w 3140"/>
                    <a:gd name="T9" fmla="*/ 119 h 741"/>
                    <a:gd name="T10" fmla="*/ 2663 w 3140"/>
                    <a:gd name="T11" fmla="*/ 145 h 741"/>
                    <a:gd name="T12" fmla="*/ 2561 w 3140"/>
                    <a:gd name="T13" fmla="*/ 162 h 741"/>
                    <a:gd name="T14" fmla="*/ 2450 w 3140"/>
                    <a:gd name="T15" fmla="*/ 179 h 741"/>
                    <a:gd name="T16" fmla="*/ 2340 w 3140"/>
                    <a:gd name="T17" fmla="*/ 196 h 741"/>
                    <a:gd name="T18" fmla="*/ 2220 w 3140"/>
                    <a:gd name="T19" fmla="*/ 204 h 741"/>
                    <a:gd name="T20" fmla="*/ 2101 w 3140"/>
                    <a:gd name="T21" fmla="*/ 213 h 741"/>
                    <a:gd name="T22" fmla="*/ 1982 w 3140"/>
                    <a:gd name="T23" fmla="*/ 221 h 741"/>
                    <a:gd name="T24" fmla="*/ 1854 w 3140"/>
                    <a:gd name="T25" fmla="*/ 230 h 741"/>
                    <a:gd name="T26" fmla="*/ 1727 w 3140"/>
                    <a:gd name="T27" fmla="*/ 238 h 741"/>
                    <a:gd name="T28" fmla="*/ 1599 w 3140"/>
                    <a:gd name="T29" fmla="*/ 238 h 741"/>
                    <a:gd name="T30" fmla="*/ 1481 w 3140"/>
                    <a:gd name="T31" fmla="*/ 238 h 741"/>
                    <a:gd name="T32" fmla="*/ 1353 w 3140"/>
                    <a:gd name="T33" fmla="*/ 230 h 741"/>
                    <a:gd name="T34" fmla="*/ 1226 w 3140"/>
                    <a:gd name="T35" fmla="*/ 230 h 741"/>
                    <a:gd name="T36" fmla="*/ 1106 w 3140"/>
                    <a:gd name="T37" fmla="*/ 221 h 741"/>
                    <a:gd name="T38" fmla="*/ 979 w 3140"/>
                    <a:gd name="T39" fmla="*/ 213 h 741"/>
                    <a:gd name="T40" fmla="*/ 868 w 3140"/>
                    <a:gd name="T41" fmla="*/ 196 h 741"/>
                    <a:gd name="T42" fmla="*/ 749 w 3140"/>
                    <a:gd name="T43" fmla="*/ 187 h 741"/>
                    <a:gd name="T44" fmla="*/ 638 w 3140"/>
                    <a:gd name="T45" fmla="*/ 170 h 741"/>
                    <a:gd name="T46" fmla="*/ 536 w 3140"/>
                    <a:gd name="T47" fmla="*/ 153 h 741"/>
                    <a:gd name="T48" fmla="*/ 434 w 3140"/>
                    <a:gd name="T49" fmla="*/ 128 h 741"/>
                    <a:gd name="T50" fmla="*/ 332 w 3140"/>
                    <a:gd name="T51" fmla="*/ 111 h 741"/>
                    <a:gd name="T52" fmla="*/ 246 w 3140"/>
                    <a:gd name="T53" fmla="*/ 85 h 741"/>
                    <a:gd name="T54" fmla="*/ 162 w 3140"/>
                    <a:gd name="T55" fmla="*/ 59 h 741"/>
                    <a:gd name="T56" fmla="*/ 85 w 3140"/>
                    <a:gd name="T57" fmla="*/ 34 h 741"/>
                    <a:gd name="T58" fmla="*/ 17 w 3140"/>
                    <a:gd name="T59" fmla="*/ 8 h 741"/>
                    <a:gd name="T60" fmla="*/ 17 w 3140"/>
                    <a:gd name="T61" fmla="*/ 511 h 741"/>
                    <a:gd name="T62" fmla="*/ 85 w 3140"/>
                    <a:gd name="T63" fmla="*/ 537 h 741"/>
                    <a:gd name="T64" fmla="*/ 162 w 3140"/>
                    <a:gd name="T65" fmla="*/ 562 h 741"/>
                    <a:gd name="T66" fmla="*/ 246 w 3140"/>
                    <a:gd name="T67" fmla="*/ 588 h 741"/>
                    <a:gd name="T68" fmla="*/ 332 w 3140"/>
                    <a:gd name="T69" fmla="*/ 613 h 741"/>
                    <a:gd name="T70" fmla="*/ 434 w 3140"/>
                    <a:gd name="T71" fmla="*/ 630 h 741"/>
                    <a:gd name="T72" fmla="*/ 536 w 3140"/>
                    <a:gd name="T73" fmla="*/ 656 h 741"/>
                    <a:gd name="T74" fmla="*/ 638 w 3140"/>
                    <a:gd name="T75" fmla="*/ 673 h 741"/>
                    <a:gd name="T76" fmla="*/ 749 w 3140"/>
                    <a:gd name="T77" fmla="*/ 690 h 741"/>
                    <a:gd name="T78" fmla="*/ 868 w 3140"/>
                    <a:gd name="T79" fmla="*/ 698 h 741"/>
                    <a:gd name="T80" fmla="*/ 979 w 3140"/>
                    <a:gd name="T81" fmla="*/ 715 h 741"/>
                    <a:gd name="T82" fmla="*/ 1106 w 3140"/>
                    <a:gd name="T83" fmla="*/ 724 h 741"/>
                    <a:gd name="T84" fmla="*/ 1226 w 3140"/>
                    <a:gd name="T85" fmla="*/ 732 h 741"/>
                    <a:gd name="T86" fmla="*/ 1353 w 3140"/>
                    <a:gd name="T87" fmla="*/ 732 h 741"/>
                    <a:gd name="T88" fmla="*/ 1481 w 3140"/>
                    <a:gd name="T89" fmla="*/ 741 h 741"/>
                    <a:gd name="T90" fmla="*/ 1599 w 3140"/>
                    <a:gd name="T91" fmla="*/ 741 h 741"/>
                    <a:gd name="T92" fmla="*/ 1727 w 3140"/>
                    <a:gd name="T93" fmla="*/ 741 h 741"/>
                    <a:gd name="T94" fmla="*/ 1854 w 3140"/>
                    <a:gd name="T95" fmla="*/ 732 h 741"/>
                    <a:gd name="T96" fmla="*/ 1982 w 3140"/>
                    <a:gd name="T97" fmla="*/ 724 h 741"/>
                    <a:gd name="T98" fmla="*/ 2101 w 3140"/>
                    <a:gd name="T99" fmla="*/ 715 h 741"/>
                    <a:gd name="T100" fmla="*/ 2220 w 3140"/>
                    <a:gd name="T101" fmla="*/ 707 h 741"/>
                    <a:gd name="T102" fmla="*/ 2340 w 3140"/>
                    <a:gd name="T103" fmla="*/ 698 h 741"/>
                    <a:gd name="T104" fmla="*/ 2450 w 3140"/>
                    <a:gd name="T105" fmla="*/ 681 h 741"/>
                    <a:gd name="T106" fmla="*/ 2561 w 3140"/>
                    <a:gd name="T107" fmla="*/ 664 h 741"/>
                    <a:gd name="T108" fmla="*/ 2663 w 3140"/>
                    <a:gd name="T109" fmla="*/ 647 h 741"/>
                    <a:gd name="T110" fmla="*/ 2757 w 3140"/>
                    <a:gd name="T111" fmla="*/ 622 h 741"/>
                    <a:gd name="T112" fmla="*/ 2850 w 3140"/>
                    <a:gd name="T113" fmla="*/ 596 h 741"/>
                    <a:gd name="T114" fmla="*/ 2944 w 3140"/>
                    <a:gd name="T115" fmla="*/ 579 h 741"/>
                    <a:gd name="T116" fmla="*/ 3021 w 3140"/>
                    <a:gd name="T117" fmla="*/ 554 h 741"/>
                    <a:gd name="T118" fmla="*/ 3089 w 3140"/>
                    <a:gd name="T119" fmla="*/ 519 h 741"/>
                    <a:gd name="T120" fmla="*/ 3140 w 3140"/>
                    <a:gd name="T121" fmla="*/ 0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0"/>
                    <a:gd name="T184" fmla="*/ 0 h 741"/>
                    <a:gd name="T185" fmla="*/ 3140 w 3140"/>
                    <a:gd name="T186" fmla="*/ 741 h 7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0" h="741">
                      <a:moveTo>
                        <a:pt x="3140" y="0"/>
                      </a:moveTo>
                      <a:lnTo>
                        <a:pt x="3123" y="8"/>
                      </a:lnTo>
                      <a:lnTo>
                        <a:pt x="3089" y="17"/>
                      </a:lnTo>
                      <a:lnTo>
                        <a:pt x="3072" y="25"/>
                      </a:lnTo>
                      <a:lnTo>
                        <a:pt x="3055" y="34"/>
                      </a:lnTo>
                      <a:lnTo>
                        <a:pt x="3021" y="51"/>
                      </a:lnTo>
                      <a:lnTo>
                        <a:pt x="3004" y="51"/>
                      </a:lnTo>
                      <a:lnTo>
                        <a:pt x="2978" y="59"/>
                      </a:lnTo>
                      <a:lnTo>
                        <a:pt x="2944" y="76"/>
                      </a:lnTo>
                      <a:lnTo>
                        <a:pt x="2919" y="76"/>
                      </a:lnTo>
                      <a:lnTo>
                        <a:pt x="2902" y="85"/>
                      </a:lnTo>
                      <a:lnTo>
                        <a:pt x="2850" y="94"/>
                      </a:lnTo>
                      <a:lnTo>
                        <a:pt x="2833" y="102"/>
                      </a:lnTo>
                      <a:lnTo>
                        <a:pt x="2808" y="111"/>
                      </a:lnTo>
                      <a:lnTo>
                        <a:pt x="2757" y="119"/>
                      </a:lnTo>
                      <a:lnTo>
                        <a:pt x="2740" y="128"/>
                      </a:lnTo>
                      <a:lnTo>
                        <a:pt x="2714" y="128"/>
                      </a:lnTo>
                      <a:lnTo>
                        <a:pt x="2663" y="145"/>
                      </a:lnTo>
                      <a:lnTo>
                        <a:pt x="2637" y="145"/>
                      </a:lnTo>
                      <a:lnTo>
                        <a:pt x="2612" y="153"/>
                      </a:lnTo>
                      <a:lnTo>
                        <a:pt x="2561" y="162"/>
                      </a:lnTo>
                      <a:lnTo>
                        <a:pt x="2535" y="162"/>
                      </a:lnTo>
                      <a:lnTo>
                        <a:pt x="2501" y="170"/>
                      </a:lnTo>
                      <a:lnTo>
                        <a:pt x="2450" y="179"/>
                      </a:lnTo>
                      <a:lnTo>
                        <a:pt x="2425" y="179"/>
                      </a:lnTo>
                      <a:lnTo>
                        <a:pt x="2391" y="187"/>
                      </a:lnTo>
                      <a:lnTo>
                        <a:pt x="2340" y="196"/>
                      </a:lnTo>
                      <a:lnTo>
                        <a:pt x="2306" y="196"/>
                      </a:lnTo>
                      <a:lnTo>
                        <a:pt x="2280" y="196"/>
                      </a:lnTo>
                      <a:lnTo>
                        <a:pt x="2220" y="204"/>
                      </a:lnTo>
                      <a:lnTo>
                        <a:pt x="2195" y="204"/>
                      </a:lnTo>
                      <a:lnTo>
                        <a:pt x="2161" y="213"/>
                      </a:lnTo>
                      <a:lnTo>
                        <a:pt x="2101" y="213"/>
                      </a:lnTo>
                      <a:lnTo>
                        <a:pt x="2067" y="221"/>
                      </a:lnTo>
                      <a:lnTo>
                        <a:pt x="2042" y="221"/>
                      </a:lnTo>
                      <a:lnTo>
                        <a:pt x="1982" y="221"/>
                      </a:lnTo>
                      <a:lnTo>
                        <a:pt x="1948" y="230"/>
                      </a:lnTo>
                      <a:lnTo>
                        <a:pt x="1914" y="230"/>
                      </a:lnTo>
                      <a:lnTo>
                        <a:pt x="1854" y="230"/>
                      </a:lnTo>
                      <a:lnTo>
                        <a:pt x="1820" y="230"/>
                      </a:lnTo>
                      <a:lnTo>
                        <a:pt x="1795" y="230"/>
                      </a:lnTo>
                      <a:lnTo>
                        <a:pt x="1727" y="238"/>
                      </a:lnTo>
                      <a:lnTo>
                        <a:pt x="1701" y="238"/>
                      </a:lnTo>
                      <a:lnTo>
                        <a:pt x="1667" y="238"/>
                      </a:lnTo>
                      <a:lnTo>
                        <a:pt x="1599" y="238"/>
                      </a:lnTo>
                      <a:lnTo>
                        <a:pt x="1575" y="238"/>
                      </a:lnTo>
                      <a:lnTo>
                        <a:pt x="1541" y="238"/>
                      </a:lnTo>
                      <a:lnTo>
                        <a:pt x="1481" y="238"/>
                      </a:lnTo>
                      <a:lnTo>
                        <a:pt x="1447" y="238"/>
                      </a:lnTo>
                      <a:lnTo>
                        <a:pt x="1413" y="238"/>
                      </a:lnTo>
                      <a:lnTo>
                        <a:pt x="1353" y="230"/>
                      </a:lnTo>
                      <a:lnTo>
                        <a:pt x="1319" y="230"/>
                      </a:lnTo>
                      <a:lnTo>
                        <a:pt x="1285" y="230"/>
                      </a:lnTo>
                      <a:lnTo>
                        <a:pt x="1226" y="230"/>
                      </a:lnTo>
                      <a:lnTo>
                        <a:pt x="1192" y="230"/>
                      </a:lnTo>
                      <a:lnTo>
                        <a:pt x="1166" y="221"/>
                      </a:lnTo>
                      <a:lnTo>
                        <a:pt x="1106" y="221"/>
                      </a:lnTo>
                      <a:lnTo>
                        <a:pt x="1072" y="221"/>
                      </a:lnTo>
                      <a:lnTo>
                        <a:pt x="1038" y="213"/>
                      </a:lnTo>
                      <a:lnTo>
                        <a:pt x="979" y="213"/>
                      </a:lnTo>
                      <a:lnTo>
                        <a:pt x="953" y="204"/>
                      </a:lnTo>
                      <a:lnTo>
                        <a:pt x="919" y="204"/>
                      </a:lnTo>
                      <a:lnTo>
                        <a:pt x="868" y="196"/>
                      </a:lnTo>
                      <a:lnTo>
                        <a:pt x="834" y="196"/>
                      </a:lnTo>
                      <a:lnTo>
                        <a:pt x="809" y="196"/>
                      </a:lnTo>
                      <a:lnTo>
                        <a:pt x="749" y="187"/>
                      </a:lnTo>
                      <a:lnTo>
                        <a:pt x="723" y="179"/>
                      </a:lnTo>
                      <a:lnTo>
                        <a:pt x="689" y="179"/>
                      </a:lnTo>
                      <a:lnTo>
                        <a:pt x="638" y="170"/>
                      </a:lnTo>
                      <a:lnTo>
                        <a:pt x="613" y="162"/>
                      </a:lnTo>
                      <a:lnTo>
                        <a:pt x="587" y="162"/>
                      </a:lnTo>
                      <a:lnTo>
                        <a:pt x="536" y="153"/>
                      </a:lnTo>
                      <a:lnTo>
                        <a:pt x="511" y="145"/>
                      </a:lnTo>
                      <a:lnTo>
                        <a:pt x="485" y="145"/>
                      </a:lnTo>
                      <a:lnTo>
                        <a:pt x="434" y="128"/>
                      </a:lnTo>
                      <a:lnTo>
                        <a:pt x="408" y="128"/>
                      </a:lnTo>
                      <a:lnTo>
                        <a:pt x="383" y="119"/>
                      </a:lnTo>
                      <a:lnTo>
                        <a:pt x="332" y="111"/>
                      </a:lnTo>
                      <a:lnTo>
                        <a:pt x="315" y="102"/>
                      </a:lnTo>
                      <a:lnTo>
                        <a:pt x="289" y="94"/>
                      </a:lnTo>
                      <a:lnTo>
                        <a:pt x="246" y="85"/>
                      </a:lnTo>
                      <a:lnTo>
                        <a:pt x="221" y="76"/>
                      </a:lnTo>
                      <a:lnTo>
                        <a:pt x="204" y="76"/>
                      </a:lnTo>
                      <a:lnTo>
                        <a:pt x="162" y="59"/>
                      </a:lnTo>
                      <a:lnTo>
                        <a:pt x="144" y="51"/>
                      </a:lnTo>
                      <a:lnTo>
                        <a:pt x="127" y="51"/>
                      </a:lnTo>
                      <a:lnTo>
                        <a:pt x="85" y="34"/>
                      </a:lnTo>
                      <a:lnTo>
                        <a:pt x="68" y="25"/>
                      </a:lnTo>
                      <a:lnTo>
                        <a:pt x="51" y="17"/>
                      </a:lnTo>
                      <a:lnTo>
                        <a:pt x="17" y="8"/>
                      </a:lnTo>
                      <a:lnTo>
                        <a:pt x="0" y="0"/>
                      </a:lnTo>
                      <a:lnTo>
                        <a:pt x="0" y="502"/>
                      </a:lnTo>
                      <a:lnTo>
                        <a:pt x="17" y="511"/>
                      </a:lnTo>
                      <a:lnTo>
                        <a:pt x="51" y="519"/>
                      </a:lnTo>
                      <a:lnTo>
                        <a:pt x="68" y="528"/>
                      </a:lnTo>
                      <a:lnTo>
                        <a:pt x="85" y="537"/>
                      </a:lnTo>
                      <a:lnTo>
                        <a:pt x="127" y="554"/>
                      </a:lnTo>
                      <a:lnTo>
                        <a:pt x="144" y="554"/>
                      </a:lnTo>
                      <a:lnTo>
                        <a:pt x="162" y="562"/>
                      </a:lnTo>
                      <a:lnTo>
                        <a:pt x="204" y="579"/>
                      </a:lnTo>
                      <a:lnTo>
                        <a:pt x="221" y="579"/>
                      </a:lnTo>
                      <a:lnTo>
                        <a:pt x="246" y="588"/>
                      </a:lnTo>
                      <a:lnTo>
                        <a:pt x="289" y="596"/>
                      </a:lnTo>
                      <a:lnTo>
                        <a:pt x="315" y="605"/>
                      </a:lnTo>
                      <a:lnTo>
                        <a:pt x="332" y="613"/>
                      </a:lnTo>
                      <a:lnTo>
                        <a:pt x="383" y="622"/>
                      </a:lnTo>
                      <a:lnTo>
                        <a:pt x="408" y="630"/>
                      </a:lnTo>
                      <a:lnTo>
                        <a:pt x="434" y="630"/>
                      </a:lnTo>
                      <a:lnTo>
                        <a:pt x="485" y="647"/>
                      </a:lnTo>
                      <a:lnTo>
                        <a:pt x="511" y="647"/>
                      </a:lnTo>
                      <a:lnTo>
                        <a:pt x="536" y="656"/>
                      </a:lnTo>
                      <a:lnTo>
                        <a:pt x="587" y="664"/>
                      </a:lnTo>
                      <a:lnTo>
                        <a:pt x="613" y="664"/>
                      </a:lnTo>
                      <a:lnTo>
                        <a:pt x="638" y="673"/>
                      </a:lnTo>
                      <a:lnTo>
                        <a:pt x="689" y="681"/>
                      </a:lnTo>
                      <a:lnTo>
                        <a:pt x="723" y="681"/>
                      </a:lnTo>
                      <a:lnTo>
                        <a:pt x="749" y="690"/>
                      </a:lnTo>
                      <a:lnTo>
                        <a:pt x="809" y="698"/>
                      </a:lnTo>
                      <a:lnTo>
                        <a:pt x="834" y="698"/>
                      </a:lnTo>
                      <a:lnTo>
                        <a:pt x="868" y="698"/>
                      </a:lnTo>
                      <a:lnTo>
                        <a:pt x="919" y="707"/>
                      </a:lnTo>
                      <a:lnTo>
                        <a:pt x="953" y="707"/>
                      </a:lnTo>
                      <a:lnTo>
                        <a:pt x="979" y="715"/>
                      </a:lnTo>
                      <a:lnTo>
                        <a:pt x="1038" y="715"/>
                      </a:lnTo>
                      <a:lnTo>
                        <a:pt x="1072" y="724"/>
                      </a:lnTo>
                      <a:lnTo>
                        <a:pt x="1106" y="724"/>
                      </a:lnTo>
                      <a:lnTo>
                        <a:pt x="1166" y="724"/>
                      </a:lnTo>
                      <a:lnTo>
                        <a:pt x="1192" y="732"/>
                      </a:lnTo>
                      <a:lnTo>
                        <a:pt x="1226" y="732"/>
                      </a:lnTo>
                      <a:lnTo>
                        <a:pt x="1285" y="732"/>
                      </a:lnTo>
                      <a:lnTo>
                        <a:pt x="1319" y="732"/>
                      </a:lnTo>
                      <a:lnTo>
                        <a:pt x="1353" y="732"/>
                      </a:lnTo>
                      <a:lnTo>
                        <a:pt x="1413" y="741"/>
                      </a:lnTo>
                      <a:lnTo>
                        <a:pt x="1447" y="741"/>
                      </a:lnTo>
                      <a:lnTo>
                        <a:pt x="1481" y="741"/>
                      </a:lnTo>
                      <a:lnTo>
                        <a:pt x="1541" y="741"/>
                      </a:lnTo>
                      <a:lnTo>
                        <a:pt x="1575" y="741"/>
                      </a:lnTo>
                      <a:lnTo>
                        <a:pt x="1599" y="741"/>
                      </a:lnTo>
                      <a:lnTo>
                        <a:pt x="1667" y="741"/>
                      </a:lnTo>
                      <a:lnTo>
                        <a:pt x="1701" y="741"/>
                      </a:lnTo>
                      <a:lnTo>
                        <a:pt x="1727" y="741"/>
                      </a:lnTo>
                      <a:lnTo>
                        <a:pt x="1795" y="732"/>
                      </a:lnTo>
                      <a:lnTo>
                        <a:pt x="1820" y="732"/>
                      </a:lnTo>
                      <a:lnTo>
                        <a:pt x="1854" y="732"/>
                      </a:lnTo>
                      <a:lnTo>
                        <a:pt x="1914" y="732"/>
                      </a:lnTo>
                      <a:lnTo>
                        <a:pt x="1948" y="732"/>
                      </a:lnTo>
                      <a:lnTo>
                        <a:pt x="1982" y="724"/>
                      </a:lnTo>
                      <a:lnTo>
                        <a:pt x="2042" y="724"/>
                      </a:lnTo>
                      <a:lnTo>
                        <a:pt x="2067" y="724"/>
                      </a:lnTo>
                      <a:lnTo>
                        <a:pt x="2101" y="715"/>
                      </a:lnTo>
                      <a:lnTo>
                        <a:pt x="2161" y="715"/>
                      </a:lnTo>
                      <a:lnTo>
                        <a:pt x="2195" y="707"/>
                      </a:lnTo>
                      <a:lnTo>
                        <a:pt x="2220" y="707"/>
                      </a:lnTo>
                      <a:lnTo>
                        <a:pt x="2280" y="698"/>
                      </a:lnTo>
                      <a:lnTo>
                        <a:pt x="2306" y="698"/>
                      </a:lnTo>
                      <a:lnTo>
                        <a:pt x="2340" y="698"/>
                      </a:lnTo>
                      <a:lnTo>
                        <a:pt x="2391" y="690"/>
                      </a:lnTo>
                      <a:lnTo>
                        <a:pt x="2425" y="681"/>
                      </a:lnTo>
                      <a:lnTo>
                        <a:pt x="2450" y="681"/>
                      </a:lnTo>
                      <a:lnTo>
                        <a:pt x="2501" y="673"/>
                      </a:lnTo>
                      <a:lnTo>
                        <a:pt x="2535" y="664"/>
                      </a:lnTo>
                      <a:lnTo>
                        <a:pt x="2561" y="664"/>
                      </a:lnTo>
                      <a:lnTo>
                        <a:pt x="2612" y="656"/>
                      </a:lnTo>
                      <a:lnTo>
                        <a:pt x="2637" y="647"/>
                      </a:lnTo>
                      <a:lnTo>
                        <a:pt x="2663" y="647"/>
                      </a:lnTo>
                      <a:lnTo>
                        <a:pt x="2714" y="630"/>
                      </a:lnTo>
                      <a:lnTo>
                        <a:pt x="2740" y="630"/>
                      </a:lnTo>
                      <a:lnTo>
                        <a:pt x="2757" y="622"/>
                      </a:lnTo>
                      <a:lnTo>
                        <a:pt x="2808" y="613"/>
                      </a:lnTo>
                      <a:lnTo>
                        <a:pt x="2833" y="605"/>
                      </a:lnTo>
                      <a:lnTo>
                        <a:pt x="2850" y="596"/>
                      </a:lnTo>
                      <a:lnTo>
                        <a:pt x="2902" y="588"/>
                      </a:lnTo>
                      <a:lnTo>
                        <a:pt x="2919" y="579"/>
                      </a:lnTo>
                      <a:lnTo>
                        <a:pt x="2944" y="579"/>
                      </a:lnTo>
                      <a:lnTo>
                        <a:pt x="2978" y="562"/>
                      </a:lnTo>
                      <a:lnTo>
                        <a:pt x="3004" y="554"/>
                      </a:lnTo>
                      <a:lnTo>
                        <a:pt x="3021" y="554"/>
                      </a:lnTo>
                      <a:lnTo>
                        <a:pt x="3055" y="537"/>
                      </a:lnTo>
                      <a:lnTo>
                        <a:pt x="3072" y="528"/>
                      </a:lnTo>
                      <a:lnTo>
                        <a:pt x="3089" y="519"/>
                      </a:lnTo>
                      <a:lnTo>
                        <a:pt x="3123" y="511"/>
                      </a:lnTo>
                      <a:lnTo>
                        <a:pt x="3140" y="502"/>
                      </a:lnTo>
                      <a:lnTo>
                        <a:pt x="3140" y="0"/>
                      </a:lnTo>
                      <a:close/>
                    </a:path>
                  </a:pathLst>
                </a:custGeom>
                <a:solidFill>
                  <a:srgbClr val="1A4D33"/>
                </a:solidFill>
                <a:ln w="9525">
                  <a:noFill/>
                  <a:round/>
                  <a:headEnd/>
                  <a:tailEnd/>
                </a:ln>
              </p:spPr>
              <p:txBody>
                <a:bodyPr/>
                <a:lstStyle/>
                <a:p>
                  <a:endParaRPr lang="en-US"/>
                </a:p>
              </p:txBody>
            </p:sp>
            <p:sp>
              <p:nvSpPr>
                <p:cNvPr id="38954" name="Freeform 159"/>
                <p:cNvSpPr>
                  <a:spLocks/>
                </p:cNvSpPr>
                <p:nvPr/>
              </p:nvSpPr>
              <p:spPr bwMode="auto">
                <a:xfrm>
                  <a:off x="1422" y="2947"/>
                  <a:ext cx="3140" cy="741"/>
                </a:xfrm>
                <a:custGeom>
                  <a:avLst/>
                  <a:gdLst>
                    <a:gd name="T0" fmla="*/ 3089 w 3140"/>
                    <a:gd name="T1" fmla="*/ 17 h 741"/>
                    <a:gd name="T2" fmla="*/ 3021 w 3140"/>
                    <a:gd name="T3" fmla="*/ 51 h 741"/>
                    <a:gd name="T4" fmla="*/ 2944 w 3140"/>
                    <a:gd name="T5" fmla="*/ 76 h 741"/>
                    <a:gd name="T6" fmla="*/ 2850 w 3140"/>
                    <a:gd name="T7" fmla="*/ 94 h 741"/>
                    <a:gd name="T8" fmla="*/ 2757 w 3140"/>
                    <a:gd name="T9" fmla="*/ 119 h 741"/>
                    <a:gd name="T10" fmla="*/ 2663 w 3140"/>
                    <a:gd name="T11" fmla="*/ 145 h 741"/>
                    <a:gd name="T12" fmla="*/ 2561 w 3140"/>
                    <a:gd name="T13" fmla="*/ 162 h 741"/>
                    <a:gd name="T14" fmla="*/ 2450 w 3140"/>
                    <a:gd name="T15" fmla="*/ 179 h 741"/>
                    <a:gd name="T16" fmla="*/ 2340 w 3140"/>
                    <a:gd name="T17" fmla="*/ 196 h 741"/>
                    <a:gd name="T18" fmla="*/ 2220 w 3140"/>
                    <a:gd name="T19" fmla="*/ 204 h 741"/>
                    <a:gd name="T20" fmla="*/ 2101 w 3140"/>
                    <a:gd name="T21" fmla="*/ 213 h 741"/>
                    <a:gd name="T22" fmla="*/ 1982 w 3140"/>
                    <a:gd name="T23" fmla="*/ 221 h 741"/>
                    <a:gd name="T24" fmla="*/ 1854 w 3140"/>
                    <a:gd name="T25" fmla="*/ 230 h 741"/>
                    <a:gd name="T26" fmla="*/ 1727 w 3140"/>
                    <a:gd name="T27" fmla="*/ 238 h 741"/>
                    <a:gd name="T28" fmla="*/ 1599 w 3140"/>
                    <a:gd name="T29" fmla="*/ 238 h 741"/>
                    <a:gd name="T30" fmla="*/ 1481 w 3140"/>
                    <a:gd name="T31" fmla="*/ 238 h 741"/>
                    <a:gd name="T32" fmla="*/ 1353 w 3140"/>
                    <a:gd name="T33" fmla="*/ 230 h 741"/>
                    <a:gd name="T34" fmla="*/ 1226 w 3140"/>
                    <a:gd name="T35" fmla="*/ 230 h 741"/>
                    <a:gd name="T36" fmla="*/ 1106 w 3140"/>
                    <a:gd name="T37" fmla="*/ 221 h 741"/>
                    <a:gd name="T38" fmla="*/ 979 w 3140"/>
                    <a:gd name="T39" fmla="*/ 213 h 741"/>
                    <a:gd name="T40" fmla="*/ 868 w 3140"/>
                    <a:gd name="T41" fmla="*/ 196 h 741"/>
                    <a:gd name="T42" fmla="*/ 749 w 3140"/>
                    <a:gd name="T43" fmla="*/ 187 h 741"/>
                    <a:gd name="T44" fmla="*/ 638 w 3140"/>
                    <a:gd name="T45" fmla="*/ 170 h 741"/>
                    <a:gd name="T46" fmla="*/ 536 w 3140"/>
                    <a:gd name="T47" fmla="*/ 153 h 741"/>
                    <a:gd name="T48" fmla="*/ 434 w 3140"/>
                    <a:gd name="T49" fmla="*/ 128 h 741"/>
                    <a:gd name="T50" fmla="*/ 332 w 3140"/>
                    <a:gd name="T51" fmla="*/ 111 h 741"/>
                    <a:gd name="T52" fmla="*/ 246 w 3140"/>
                    <a:gd name="T53" fmla="*/ 85 h 741"/>
                    <a:gd name="T54" fmla="*/ 162 w 3140"/>
                    <a:gd name="T55" fmla="*/ 59 h 741"/>
                    <a:gd name="T56" fmla="*/ 85 w 3140"/>
                    <a:gd name="T57" fmla="*/ 34 h 741"/>
                    <a:gd name="T58" fmla="*/ 17 w 3140"/>
                    <a:gd name="T59" fmla="*/ 8 h 741"/>
                    <a:gd name="T60" fmla="*/ 17 w 3140"/>
                    <a:gd name="T61" fmla="*/ 511 h 741"/>
                    <a:gd name="T62" fmla="*/ 85 w 3140"/>
                    <a:gd name="T63" fmla="*/ 537 h 741"/>
                    <a:gd name="T64" fmla="*/ 162 w 3140"/>
                    <a:gd name="T65" fmla="*/ 562 h 741"/>
                    <a:gd name="T66" fmla="*/ 246 w 3140"/>
                    <a:gd name="T67" fmla="*/ 588 h 741"/>
                    <a:gd name="T68" fmla="*/ 332 w 3140"/>
                    <a:gd name="T69" fmla="*/ 613 h 741"/>
                    <a:gd name="T70" fmla="*/ 434 w 3140"/>
                    <a:gd name="T71" fmla="*/ 630 h 741"/>
                    <a:gd name="T72" fmla="*/ 536 w 3140"/>
                    <a:gd name="T73" fmla="*/ 656 h 741"/>
                    <a:gd name="T74" fmla="*/ 638 w 3140"/>
                    <a:gd name="T75" fmla="*/ 673 h 741"/>
                    <a:gd name="T76" fmla="*/ 749 w 3140"/>
                    <a:gd name="T77" fmla="*/ 690 h 741"/>
                    <a:gd name="T78" fmla="*/ 868 w 3140"/>
                    <a:gd name="T79" fmla="*/ 698 h 741"/>
                    <a:gd name="T80" fmla="*/ 979 w 3140"/>
                    <a:gd name="T81" fmla="*/ 715 h 741"/>
                    <a:gd name="T82" fmla="*/ 1106 w 3140"/>
                    <a:gd name="T83" fmla="*/ 724 h 741"/>
                    <a:gd name="T84" fmla="*/ 1226 w 3140"/>
                    <a:gd name="T85" fmla="*/ 732 h 741"/>
                    <a:gd name="T86" fmla="*/ 1353 w 3140"/>
                    <a:gd name="T87" fmla="*/ 732 h 741"/>
                    <a:gd name="T88" fmla="*/ 1481 w 3140"/>
                    <a:gd name="T89" fmla="*/ 741 h 741"/>
                    <a:gd name="T90" fmla="*/ 1599 w 3140"/>
                    <a:gd name="T91" fmla="*/ 741 h 741"/>
                    <a:gd name="T92" fmla="*/ 1727 w 3140"/>
                    <a:gd name="T93" fmla="*/ 741 h 741"/>
                    <a:gd name="T94" fmla="*/ 1854 w 3140"/>
                    <a:gd name="T95" fmla="*/ 732 h 741"/>
                    <a:gd name="T96" fmla="*/ 1982 w 3140"/>
                    <a:gd name="T97" fmla="*/ 724 h 741"/>
                    <a:gd name="T98" fmla="*/ 2101 w 3140"/>
                    <a:gd name="T99" fmla="*/ 715 h 741"/>
                    <a:gd name="T100" fmla="*/ 2220 w 3140"/>
                    <a:gd name="T101" fmla="*/ 707 h 741"/>
                    <a:gd name="T102" fmla="*/ 2340 w 3140"/>
                    <a:gd name="T103" fmla="*/ 698 h 741"/>
                    <a:gd name="T104" fmla="*/ 2450 w 3140"/>
                    <a:gd name="T105" fmla="*/ 681 h 741"/>
                    <a:gd name="T106" fmla="*/ 2561 w 3140"/>
                    <a:gd name="T107" fmla="*/ 664 h 741"/>
                    <a:gd name="T108" fmla="*/ 2663 w 3140"/>
                    <a:gd name="T109" fmla="*/ 647 h 741"/>
                    <a:gd name="T110" fmla="*/ 2757 w 3140"/>
                    <a:gd name="T111" fmla="*/ 622 h 741"/>
                    <a:gd name="T112" fmla="*/ 2850 w 3140"/>
                    <a:gd name="T113" fmla="*/ 596 h 741"/>
                    <a:gd name="T114" fmla="*/ 2944 w 3140"/>
                    <a:gd name="T115" fmla="*/ 579 h 741"/>
                    <a:gd name="T116" fmla="*/ 3021 w 3140"/>
                    <a:gd name="T117" fmla="*/ 554 h 741"/>
                    <a:gd name="T118" fmla="*/ 3089 w 3140"/>
                    <a:gd name="T119" fmla="*/ 519 h 741"/>
                    <a:gd name="T120" fmla="*/ 3140 w 3140"/>
                    <a:gd name="T121" fmla="*/ 0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0"/>
                    <a:gd name="T184" fmla="*/ 0 h 741"/>
                    <a:gd name="T185" fmla="*/ 3140 w 3140"/>
                    <a:gd name="T186" fmla="*/ 741 h 7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0" h="741">
                      <a:moveTo>
                        <a:pt x="3140" y="0"/>
                      </a:moveTo>
                      <a:lnTo>
                        <a:pt x="3123" y="8"/>
                      </a:lnTo>
                      <a:lnTo>
                        <a:pt x="3089" y="17"/>
                      </a:lnTo>
                      <a:lnTo>
                        <a:pt x="3072" y="25"/>
                      </a:lnTo>
                      <a:lnTo>
                        <a:pt x="3055" y="34"/>
                      </a:lnTo>
                      <a:lnTo>
                        <a:pt x="3021" y="51"/>
                      </a:lnTo>
                      <a:lnTo>
                        <a:pt x="3004" y="51"/>
                      </a:lnTo>
                      <a:lnTo>
                        <a:pt x="2978" y="59"/>
                      </a:lnTo>
                      <a:lnTo>
                        <a:pt x="2944" y="76"/>
                      </a:lnTo>
                      <a:lnTo>
                        <a:pt x="2919" y="76"/>
                      </a:lnTo>
                      <a:lnTo>
                        <a:pt x="2902" y="85"/>
                      </a:lnTo>
                      <a:lnTo>
                        <a:pt x="2850" y="94"/>
                      </a:lnTo>
                      <a:lnTo>
                        <a:pt x="2833" y="102"/>
                      </a:lnTo>
                      <a:lnTo>
                        <a:pt x="2808" y="111"/>
                      </a:lnTo>
                      <a:lnTo>
                        <a:pt x="2757" y="119"/>
                      </a:lnTo>
                      <a:lnTo>
                        <a:pt x="2740" y="128"/>
                      </a:lnTo>
                      <a:lnTo>
                        <a:pt x="2714" y="128"/>
                      </a:lnTo>
                      <a:lnTo>
                        <a:pt x="2663" y="145"/>
                      </a:lnTo>
                      <a:lnTo>
                        <a:pt x="2637" y="145"/>
                      </a:lnTo>
                      <a:lnTo>
                        <a:pt x="2612" y="153"/>
                      </a:lnTo>
                      <a:lnTo>
                        <a:pt x="2561" y="162"/>
                      </a:lnTo>
                      <a:lnTo>
                        <a:pt x="2535" y="162"/>
                      </a:lnTo>
                      <a:lnTo>
                        <a:pt x="2501" y="170"/>
                      </a:lnTo>
                      <a:lnTo>
                        <a:pt x="2450" y="179"/>
                      </a:lnTo>
                      <a:lnTo>
                        <a:pt x="2425" y="179"/>
                      </a:lnTo>
                      <a:lnTo>
                        <a:pt x="2391" y="187"/>
                      </a:lnTo>
                      <a:lnTo>
                        <a:pt x="2340" y="196"/>
                      </a:lnTo>
                      <a:lnTo>
                        <a:pt x="2306" y="196"/>
                      </a:lnTo>
                      <a:lnTo>
                        <a:pt x="2280" y="196"/>
                      </a:lnTo>
                      <a:lnTo>
                        <a:pt x="2220" y="204"/>
                      </a:lnTo>
                      <a:lnTo>
                        <a:pt x="2195" y="204"/>
                      </a:lnTo>
                      <a:lnTo>
                        <a:pt x="2161" y="213"/>
                      </a:lnTo>
                      <a:lnTo>
                        <a:pt x="2101" y="213"/>
                      </a:lnTo>
                      <a:lnTo>
                        <a:pt x="2067" y="221"/>
                      </a:lnTo>
                      <a:lnTo>
                        <a:pt x="2042" y="221"/>
                      </a:lnTo>
                      <a:lnTo>
                        <a:pt x="1982" y="221"/>
                      </a:lnTo>
                      <a:lnTo>
                        <a:pt x="1948" y="230"/>
                      </a:lnTo>
                      <a:lnTo>
                        <a:pt x="1914" y="230"/>
                      </a:lnTo>
                      <a:lnTo>
                        <a:pt x="1854" y="230"/>
                      </a:lnTo>
                      <a:lnTo>
                        <a:pt x="1820" y="230"/>
                      </a:lnTo>
                      <a:lnTo>
                        <a:pt x="1795" y="230"/>
                      </a:lnTo>
                      <a:lnTo>
                        <a:pt x="1727" y="238"/>
                      </a:lnTo>
                      <a:lnTo>
                        <a:pt x="1701" y="238"/>
                      </a:lnTo>
                      <a:lnTo>
                        <a:pt x="1667" y="238"/>
                      </a:lnTo>
                      <a:lnTo>
                        <a:pt x="1599" y="238"/>
                      </a:lnTo>
                      <a:lnTo>
                        <a:pt x="1575" y="238"/>
                      </a:lnTo>
                      <a:lnTo>
                        <a:pt x="1541" y="238"/>
                      </a:lnTo>
                      <a:lnTo>
                        <a:pt x="1481" y="238"/>
                      </a:lnTo>
                      <a:lnTo>
                        <a:pt x="1447" y="238"/>
                      </a:lnTo>
                      <a:lnTo>
                        <a:pt x="1413" y="238"/>
                      </a:lnTo>
                      <a:lnTo>
                        <a:pt x="1353" y="230"/>
                      </a:lnTo>
                      <a:lnTo>
                        <a:pt x="1319" y="230"/>
                      </a:lnTo>
                      <a:lnTo>
                        <a:pt x="1285" y="230"/>
                      </a:lnTo>
                      <a:lnTo>
                        <a:pt x="1226" y="230"/>
                      </a:lnTo>
                      <a:lnTo>
                        <a:pt x="1192" y="230"/>
                      </a:lnTo>
                      <a:lnTo>
                        <a:pt x="1166" y="221"/>
                      </a:lnTo>
                      <a:lnTo>
                        <a:pt x="1106" y="221"/>
                      </a:lnTo>
                      <a:lnTo>
                        <a:pt x="1072" y="221"/>
                      </a:lnTo>
                      <a:lnTo>
                        <a:pt x="1038" y="213"/>
                      </a:lnTo>
                      <a:lnTo>
                        <a:pt x="979" y="213"/>
                      </a:lnTo>
                      <a:lnTo>
                        <a:pt x="953" y="204"/>
                      </a:lnTo>
                      <a:lnTo>
                        <a:pt x="919" y="204"/>
                      </a:lnTo>
                      <a:lnTo>
                        <a:pt x="868" y="196"/>
                      </a:lnTo>
                      <a:lnTo>
                        <a:pt x="834" y="196"/>
                      </a:lnTo>
                      <a:lnTo>
                        <a:pt x="809" y="196"/>
                      </a:lnTo>
                      <a:lnTo>
                        <a:pt x="749" y="187"/>
                      </a:lnTo>
                      <a:lnTo>
                        <a:pt x="723" y="179"/>
                      </a:lnTo>
                      <a:lnTo>
                        <a:pt x="689" y="179"/>
                      </a:lnTo>
                      <a:lnTo>
                        <a:pt x="638" y="170"/>
                      </a:lnTo>
                      <a:lnTo>
                        <a:pt x="613" y="162"/>
                      </a:lnTo>
                      <a:lnTo>
                        <a:pt x="587" y="162"/>
                      </a:lnTo>
                      <a:lnTo>
                        <a:pt x="536" y="153"/>
                      </a:lnTo>
                      <a:lnTo>
                        <a:pt x="511" y="145"/>
                      </a:lnTo>
                      <a:lnTo>
                        <a:pt x="485" y="145"/>
                      </a:lnTo>
                      <a:lnTo>
                        <a:pt x="434" y="128"/>
                      </a:lnTo>
                      <a:lnTo>
                        <a:pt x="408" y="128"/>
                      </a:lnTo>
                      <a:lnTo>
                        <a:pt x="383" y="119"/>
                      </a:lnTo>
                      <a:lnTo>
                        <a:pt x="332" y="111"/>
                      </a:lnTo>
                      <a:lnTo>
                        <a:pt x="315" y="102"/>
                      </a:lnTo>
                      <a:lnTo>
                        <a:pt x="289" y="94"/>
                      </a:lnTo>
                      <a:lnTo>
                        <a:pt x="246" y="85"/>
                      </a:lnTo>
                      <a:lnTo>
                        <a:pt x="221" y="76"/>
                      </a:lnTo>
                      <a:lnTo>
                        <a:pt x="204" y="76"/>
                      </a:lnTo>
                      <a:lnTo>
                        <a:pt x="162" y="59"/>
                      </a:lnTo>
                      <a:lnTo>
                        <a:pt x="144" y="51"/>
                      </a:lnTo>
                      <a:lnTo>
                        <a:pt x="127" y="51"/>
                      </a:lnTo>
                      <a:lnTo>
                        <a:pt x="85" y="34"/>
                      </a:lnTo>
                      <a:lnTo>
                        <a:pt x="68" y="25"/>
                      </a:lnTo>
                      <a:lnTo>
                        <a:pt x="51" y="17"/>
                      </a:lnTo>
                      <a:lnTo>
                        <a:pt x="17" y="8"/>
                      </a:lnTo>
                      <a:lnTo>
                        <a:pt x="0" y="0"/>
                      </a:lnTo>
                      <a:lnTo>
                        <a:pt x="0" y="502"/>
                      </a:lnTo>
                      <a:lnTo>
                        <a:pt x="17" y="511"/>
                      </a:lnTo>
                      <a:lnTo>
                        <a:pt x="51" y="519"/>
                      </a:lnTo>
                      <a:lnTo>
                        <a:pt x="68" y="528"/>
                      </a:lnTo>
                      <a:lnTo>
                        <a:pt x="85" y="537"/>
                      </a:lnTo>
                      <a:lnTo>
                        <a:pt x="127" y="554"/>
                      </a:lnTo>
                      <a:lnTo>
                        <a:pt x="144" y="554"/>
                      </a:lnTo>
                      <a:lnTo>
                        <a:pt x="162" y="562"/>
                      </a:lnTo>
                      <a:lnTo>
                        <a:pt x="204" y="579"/>
                      </a:lnTo>
                      <a:lnTo>
                        <a:pt x="221" y="579"/>
                      </a:lnTo>
                      <a:lnTo>
                        <a:pt x="246" y="588"/>
                      </a:lnTo>
                      <a:lnTo>
                        <a:pt x="289" y="596"/>
                      </a:lnTo>
                      <a:lnTo>
                        <a:pt x="315" y="605"/>
                      </a:lnTo>
                      <a:lnTo>
                        <a:pt x="332" y="613"/>
                      </a:lnTo>
                      <a:lnTo>
                        <a:pt x="383" y="622"/>
                      </a:lnTo>
                      <a:lnTo>
                        <a:pt x="408" y="630"/>
                      </a:lnTo>
                      <a:lnTo>
                        <a:pt x="434" y="630"/>
                      </a:lnTo>
                      <a:lnTo>
                        <a:pt x="485" y="647"/>
                      </a:lnTo>
                      <a:lnTo>
                        <a:pt x="511" y="647"/>
                      </a:lnTo>
                      <a:lnTo>
                        <a:pt x="536" y="656"/>
                      </a:lnTo>
                      <a:lnTo>
                        <a:pt x="587" y="664"/>
                      </a:lnTo>
                      <a:lnTo>
                        <a:pt x="613" y="664"/>
                      </a:lnTo>
                      <a:lnTo>
                        <a:pt x="638" y="673"/>
                      </a:lnTo>
                      <a:lnTo>
                        <a:pt x="689" y="681"/>
                      </a:lnTo>
                      <a:lnTo>
                        <a:pt x="723" y="681"/>
                      </a:lnTo>
                      <a:lnTo>
                        <a:pt x="749" y="690"/>
                      </a:lnTo>
                      <a:lnTo>
                        <a:pt x="809" y="698"/>
                      </a:lnTo>
                      <a:lnTo>
                        <a:pt x="834" y="698"/>
                      </a:lnTo>
                      <a:lnTo>
                        <a:pt x="868" y="698"/>
                      </a:lnTo>
                      <a:lnTo>
                        <a:pt x="919" y="707"/>
                      </a:lnTo>
                      <a:lnTo>
                        <a:pt x="953" y="707"/>
                      </a:lnTo>
                      <a:lnTo>
                        <a:pt x="979" y="715"/>
                      </a:lnTo>
                      <a:lnTo>
                        <a:pt x="1038" y="715"/>
                      </a:lnTo>
                      <a:lnTo>
                        <a:pt x="1072" y="724"/>
                      </a:lnTo>
                      <a:lnTo>
                        <a:pt x="1106" y="724"/>
                      </a:lnTo>
                      <a:lnTo>
                        <a:pt x="1166" y="724"/>
                      </a:lnTo>
                      <a:lnTo>
                        <a:pt x="1192" y="732"/>
                      </a:lnTo>
                      <a:lnTo>
                        <a:pt x="1226" y="732"/>
                      </a:lnTo>
                      <a:lnTo>
                        <a:pt x="1285" y="732"/>
                      </a:lnTo>
                      <a:lnTo>
                        <a:pt x="1319" y="732"/>
                      </a:lnTo>
                      <a:lnTo>
                        <a:pt x="1353" y="732"/>
                      </a:lnTo>
                      <a:lnTo>
                        <a:pt x="1413" y="741"/>
                      </a:lnTo>
                      <a:lnTo>
                        <a:pt x="1447" y="741"/>
                      </a:lnTo>
                      <a:lnTo>
                        <a:pt x="1481" y="741"/>
                      </a:lnTo>
                      <a:lnTo>
                        <a:pt x="1541" y="741"/>
                      </a:lnTo>
                      <a:lnTo>
                        <a:pt x="1575" y="741"/>
                      </a:lnTo>
                      <a:lnTo>
                        <a:pt x="1599" y="741"/>
                      </a:lnTo>
                      <a:lnTo>
                        <a:pt x="1667" y="741"/>
                      </a:lnTo>
                      <a:lnTo>
                        <a:pt x="1701" y="741"/>
                      </a:lnTo>
                      <a:lnTo>
                        <a:pt x="1727" y="741"/>
                      </a:lnTo>
                      <a:lnTo>
                        <a:pt x="1795" y="732"/>
                      </a:lnTo>
                      <a:lnTo>
                        <a:pt x="1820" y="732"/>
                      </a:lnTo>
                      <a:lnTo>
                        <a:pt x="1854" y="732"/>
                      </a:lnTo>
                      <a:lnTo>
                        <a:pt x="1914" y="732"/>
                      </a:lnTo>
                      <a:lnTo>
                        <a:pt x="1948" y="732"/>
                      </a:lnTo>
                      <a:lnTo>
                        <a:pt x="1982" y="724"/>
                      </a:lnTo>
                      <a:lnTo>
                        <a:pt x="2042" y="724"/>
                      </a:lnTo>
                      <a:lnTo>
                        <a:pt x="2067" y="724"/>
                      </a:lnTo>
                      <a:lnTo>
                        <a:pt x="2101" y="715"/>
                      </a:lnTo>
                      <a:lnTo>
                        <a:pt x="2161" y="715"/>
                      </a:lnTo>
                      <a:lnTo>
                        <a:pt x="2195" y="707"/>
                      </a:lnTo>
                      <a:lnTo>
                        <a:pt x="2220" y="707"/>
                      </a:lnTo>
                      <a:lnTo>
                        <a:pt x="2280" y="698"/>
                      </a:lnTo>
                      <a:lnTo>
                        <a:pt x="2306" y="698"/>
                      </a:lnTo>
                      <a:lnTo>
                        <a:pt x="2340" y="698"/>
                      </a:lnTo>
                      <a:lnTo>
                        <a:pt x="2391" y="690"/>
                      </a:lnTo>
                      <a:lnTo>
                        <a:pt x="2425" y="681"/>
                      </a:lnTo>
                      <a:lnTo>
                        <a:pt x="2450" y="681"/>
                      </a:lnTo>
                      <a:lnTo>
                        <a:pt x="2501" y="673"/>
                      </a:lnTo>
                      <a:lnTo>
                        <a:pt x="2535" y="664"/>
                      </a:lnTo>
                      <a:lnTo>
                        <a:pt x="2561" y="664"/>
                      </a:lnTo>
                      <a:lnTo>
                        <a:pt x="2612" y="656"/>
                      </a:lnTo>
                      <a:lnTo>
                        <a:pt x="2637" y="647"/>
                      </a:lnTo>
                      <a:lnTo>
                        <a:pt x="2663" y="647"/>
                      </a:lnTo>
                      <a:lnTo>
                        <a:pt x="2714" y="630"/>
                      </a:lnTo>
                      <a:lnTo>
                        <a:pt x="2740" y="630"/>
                      </a:lnTo>
                      <a:lnTo>
                        <a:pt x="2757" y="622"/>
                      </a:lnTo>
                      <a:lnTo>
                        <a:pt x="2808" y="613"/>
                      </a:lnTo>
                      <a:lnTo>
                        <a:pt x="2833" y="605"/>
                      </a:lnTo>
                      <a:lnTo>
                        <a:pt x="2850" y="596"/>
                      </a:lnTo>
                      <a:lnTo>
                        <a:pt x="2902" y="588"/>
                      </a:lnTo>
                      <a:lnTo>
                        <a:pt x="2919" y="579"/>
                      </a:lnTo>
                      <a:lnTo>
                        <a:pt x="2944" y="579"/>
                      </a:lnTo>
                      <a:lnTo>
                        <a:pt x="2978" y="562"/>
                      </a:lnTo>
                      <a:lnTo>
                        <a:pt x="3004" y="554"/>
                      </a:lnTo>
                      <a:lnTo>
                        <a:pt x="3021" y="554"/>
                      </a:lnTo>
                      <a:lnTo>
                        <a:pt x="3055" y="537"/>
                      </a:lnTo>
                      <a:lnTo>
                        <a:pt x="3072" y="528"/>
                      </a:lnTo>
                      <a:lnTo>
                        <a:pt x="3089" y="519"/>
                      </a:lnTo>
                      <a:lnTo>
                        <a:pt x="3123" y="511"/>
                      </a:lnTo>
                      <a:lnTo>
                        <a:pt x="3140" y="502"/>
                      </a:lnTo>
                      <a:lnTo>
                        <a:pt x="3140" y="0"/>
                      </a:lnTo>
                      <a:close/>
                    </a:path>
                  </a:pathLst>
                </a:custGeom>
                <a:noFill/>
                <a:ln w="9525" cap="rnd">
                  <a:solidFill>
                    <a:srgbClr val="FFFFFF"/>
                  </a:solidFill>
                  <a:round/>
                  <a:headEnd/>
                  <a:tailEnd/>
                </a:ln>
              </p:spPr>
              <p:txBody>
                <a:bodyPr/>
                <a:lstStyle/>
                <a:p>
                  <a:endParaRPr lang="en-US"/>
                </a:p>
              </p:txBody>
            </p:sp>
          </p:grpSp>
          <p:grpSp>
            <p:nvGrpSpPr>
              <p:cNvPr id="22" name="Group 163"/>
              <p:cNvGrpSpPr>
                <a:grpSpLocks/>
              </p:cNvGrpSpPr>
              <p:nvPr/>
            </p:nvGrpSpPr>
            <p:grpSpPr bwMode="auto">
              <a:xfrm>
                <a:off x="1422" y="2709"/>
                <a:ext cx="3140" cy="477"/>
                <a:chOff x="1422" y="2709"/>
                <a:chExt cx="3140" cy="477"/>
              </a:xfrm>
            </p:grpSpPr>
            <p:sp>
              <p:nvSpPr>
                <p:cNvPr id="38951" name="Freeform 161"/>
                <p:cNvSpPr>
                  <a:spLocks/>
                </p:cNvSpPr>
                <p:nvPr/>
              </p:nvSpPr>
              <p:spPr bwMode="auto">
                <a:xfrm>
                  <a:off x="1422" y="2709"/>
                  <a:ext cx="3140" cy="477"/>
                </a:xfrm>
                <a:custGeom>
                  <a:avLst/>
                  <a:gdLst>
                    <a:gd name="T0" fmla="*/ 3123 w 3140"/>
                    <a:gd name="T1" fmla="*/ 247 h 477"/>
                    <a:gd name="T2" fmla="*/ 3072 w 3140"/>
                    <a:gd name="T3" fmla="*/ 264 h 477"/>
                    <a:gd name="T4" fmla="*/ 3021 w 3140"/>
                    <a:gd name="T5" fmla="*/ 290 h 477"/>
                    <a:gd name="T6" fmla="*/ 2978 w 3140"/>
                    <a:gd name="T7" fmla="*/ 298 h 477"/>
                    <a:gd name="T8" fmla="*/ 2919 w 3140"/>
                    <a:gd name="T9" fmla="*/ 315 h 477"/>
                    <a:gd name="T10" fmla="*/ 2850 w 3140"/>
                    <a:gd name="T11" fmla="*/ 332 h 477"/>
                    <a:gd name="T12" fmla="*/ 2808 w 3140"/>
                    <a:gd name="T13" fmla="*/ 349 h 477"/>
                    <a:gd name="T14" fmla="*/ 2740 w 3140"/>
                    <a:gd name="T15" fmla="*/ 366 h 477"/>
                    <a:gd name="T16" fmla="*/ 2663 w 3140"/>
                    <a:gd name="T17" fmla="*/ 383 h 477"/>
                    <a:gd name="T18" fmla="*/ 2612 w 3140"/>
                    <a:gd name="T19" fmla="*/ 392 h 477"/>
                    <a:gd name="T20" fmla="*/ 2535 w 3140"/>
                    <a:gd name="T21" fmla="*/ 400 h 477"/>
                    <a:gd name="T22" fmla="*/ 2450 w 3140"/>
                    <a:gd name="T23" fmla="*/ 417 h 477"/>
                    <a:gd name="T24" fmla="*/ 2391 w 3140"/>
                    <a:gd name="T25" fmla="*/ 426 h 477"/>
                    <a:gd name="T26" fmla="*/ 2306 w 3140"/>
                    <a:gd name="T27" fmla="*/ 434 h 477"/>
                    <a:gd name="T28" fmla="*/ 2220 w 3140"/>
                    <a:gd name="T29" fmla="*/ 443 h 477"/>
                    <a:gd name="T30" fmla="*/ 2161 w 3140"/>
                    <a:gd name="T31" fmla="*/ 451 h 477"/>
                    <a:gd name="T32" fmla="*/ 2067 w 3140"/>
                    <a:gd name="T33" fmla="*/ 460 h 477"/>
                    <a:gd name="T34" fmla="*/ 1982 w 3140"/>
                    <a:gd name="T35" fmla="*/ 460 h 477"/>
                    <a:gd name="T36" fmla="*/ 1914 w 3140"/>
                    <a:gd name="T37" fmla="*/ 468 h 477"/>
                    <a:gd name="T38" fmla="*/ 1820 w 3140"/>
                    <a:gd name="T39" fmla="*/ 468 h 477"/>
                    <a:gd name="T40" fmla="*/ 1727 w 3140"/>
                    <a:gd name="T41" fmla="*/ 477 h 477"/>
                    <a:gd name="T42" fmla="*/ 1667 w 3140"/>
                    <a:gd name="T43" fmla="*/ 477 h 477"/>
                    <a:gd name="T44" fmla="*/ 1575 w 3140"/>
                    <a:gd name="T45" fmla="*/ 477 h 477"/>
                    <a:gd name="T46" fmla="*/ 1481 w 3140"/>
                    <a:gd name="T47" fmla="*/ 477 h 477"/>
                    <a:gd name="T48" fmla="*/ 1413 w 3140"/>
                    <a:gd name="T49" fmla="*/ 477 h 477"/>
                    <a:gd name="T50" fmla="*/ 1319 w 3140"/>
                    <a:gd name="T51" fmla="*/ 468 h 477"/>
                    <a:gd name="T52" fmla="*/ 1226 w 3140"/>
                    <a:gd name="T53" fmla="*/ 468 h 477"/>
                    <a:gd name="T54" fmla="*/ 1166 w 3140"/>
                    <a:gd name="T55" fmla="*/ 460 h 477"/>
                    <a:gd name="T56" fmla="*/ 1072 w 3140"/>
                    <a:gd name="T57" fmla="*/ 460 h 477"/>
                    <a:gd name="T58" fmla="*/ 979 w 3140"/>
                    <a:gd name="T59" fmla="*/ 451 h 477"/>
                    <a:gd name="T60" fmla="*/ 919 w 3140"/>
                    <a:gd name="T61" fmla="*/ 443 h 477"/>
                    <a:gd name="T62" fmla="*/ 834 w 3140"/>
                    <a:gd name="T63" fmla="*/ 434 h 477"/>
                    <a:gd name="T64" fmla="*/ 749 w 3140"/>
                    <a:gd name="T65" fmla="*/ 426 h 477"/>
                    <a:gd name="T66" fmla="*/ 689 w 3140"/>
                    <a:gd name="T67" fmla="*/ 417 h 477"/>
                    <a:gd name="T68" fmla="*/ 613 w 3140"/>
                    <a:gd name="T69" fmla="*/ 400 h 477"/>
                    <a:gd name="T70" fmla="*/ 536 w 3140"/>
                    <a:gd name="T71" fmla="*/ 392 h 477"/>
                    <a:gd name="T72" fmla="*/ 485 w 3140"/>
                    <a:gd name="T73" fmla="*/ 383 h 477"/>
                    <a:gd name="T74" fmla="*/ 408 w 3140"/>
                    <a:gd name="T75" fmla="*/ 366 h 477"/>
                    <a:gd name="T76" fmla="*/ 332 w 3140"/>
                    <a:gd name="T77" fmla="*/ 349 h 477"/>
                    <a:gd name="T78" fmla="*/ 289 w 3140"/>
                    <a:gd name="T79" fmla="*/ 332 h 477"/>
                    <a:gd name="T80" fmla="*/ 221 w 3140"/>
                    <a:gd name="T81" fmla="*/ 315 h 477"/>
                    <a:gd name="T82" fmla="*/ 162 w 3140"/>
                    <a:gd name="T83" fmla="*/ 298 h 477"/>
                    <a:gd name="T84" fmla="*/ 127 w 3140"/>
                    <a:gd name="T85" fmla="*/ 290 h 477"/>
                    <a:gd name="T86" fmla="*/ 68 w 3140"/>
                    <a:gd name="T87" fmla="*/ 264 h 477"/>
                    <a:gd name="T88" fmla="*/ 17 w 3140"/>
                    <a:gd name="T89" fmla="*/ 247 h 477"/>
                    <a:gd name="T90" fmla="*/ 1575 w 3140"/>
                    <a:gd name="T91" fmla="*/ 0 h 4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477"/>
                    <a:gd name="T140" fmla="*/ 3140 w 3140"/>
                    <a:gd name="T141" fmla="*/ 477 h 4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477">
                      <a:moveTo>
                        <a:pt x="3140" y="238"/>
                      </a:moveTo>
                      <a:lnTo>
                        <a:pt x="3123" y="247"/>
                      </a:lnTo>
                      <a:lnTo>
                        <a:pt x="3089" y="255"/>
                      </a:lnTo>
                      <a:lnTo>
                        <a:pt x="3072" y="264"/>
                      </a:lnTo>
                      <a:lnTo>
                        <a:pt x="3055" y="272"/>
                      </a:lnTo>
                      <a:lnTo>
                        <a:pt x="3021" y="290"/>
                      </a:lnTo>
                      <a:lnTo>
                        <a:pt x="3004" y="290"/>
                      </a:lnTo>
                      <a:lnTo>
                        <a:pt x="2978" y="298"/>
                      </a:lnTo>
                      <a:lnTo>
                        <a:pt x="2944" y="315"/>
                      </a:lnTo>
                      <a:lnTo>
                        <a:pt x="2919" y="315"/>
                      </a:lnTo>
                      <a:lnTo>
                        <a:pt x="2902" y="324"/>
                      </a:lnTo>
                      <a:lnTo>
                        <a:pt x="2850" y="332"/>
                      </a:lnTo>
                      <a:lnTo>
                        <a:pt x="2833" y="341"/>
                      </a:lnTo>
                      <a:lnTo>
                        <a:pt x="2808" y="349"/>
                      </a:lnTo>
                      <a:lnTo>
                        <a:pt x="2757" y="358"/>
                      </a:lnTo>
                      <a:lnTo>
                        <a:pt x="2740" y="366"/>
                      </a:lnTo>
                      <a:lnTo>
                        <a:pt x="2714" y="366"/>
                      </a:lnTo>
                      <a:lnTo>
                        <a:pt x="2663" y="383"/>
                      </a:lnTo>
                      <a:lnTo>
                        <a:pt x="2637" y="383"/>
                      </a:lnTo>
                      <a:lnTo>
                        <a:pt x="2612" y="392"/>
                      </a:lnTo>
                      <a:lnTo>
                        <a:pt x="2561" y="400"/>
                      </a:lnTo>
                      <a:lnTo>
                        <a:pt x="2535" y="400"/>
                      </a:lnTo>
                      <a:lnTo>
                        <a:pt x="2501" y="409"/>
                      </a:lnTo>
                      <a:lnTo>
                        <a:pt x="2450" y="417"/>
                      </a:lnTo>
                      <a:lnTo>
                        <a:pt x="2425" y="417"/>
                      </a:lnTo>
                      <a:lnTo>
                        <a:pt x="2391" y="426"/>
                      </a:lnTo>
                      <a:lnTo>
                        <a:pt x="2340" y="434"/>
                      </a:lnTo>
                      <a:lnTo>
                        <a:pt x="2306" y="434"/>
                      </a:lnTo>
                      <a:lnTo>
                        <a:pt x="2280" y="434"/>
                      </a:lnTo>
                      <a:lnTo>
                        <a:pt x="2220" y="443"/>
                      </a:lnTo>
                      <a:lnTo>
                        <a:pt x="2195" y="443"/>
                      </a:lnTo>
                      <a:lnTo>
                        <a:pt x="2161" y="451"/>
                      </a:lnTo>
                      <a:lnTo>
                        <a:pt x="2101" y="451"/>
                      </a:lnTo>
                      <a:lnTo>
                        <a:pt x="2067" y="460"/>
                      </a:lnTo>
                      <a:lnTo>
                        <a:pt x="2042" y="460"/>
                      </a:lnTo>
                      <a:lnTo>
                        <a:pt x="1982" y="460"/>
                      </a:lnTo>
                      <a:lnTo>
                        <a:pt x="1948" y="468"/>
                      </a:lnTo>
                      <a:lnTo>
                        <a:pt x="1914" y="468"/>
                      </a:lnTo>
                      <a:lnTo>
                        <a:pt x="1854" y="468"/>
                      </a:lnTo>
                      <a:lnTo>
                        <a:pt x="1820" y="468"/>
                      </a:lnTo>
                      <a:lnTo>
                        <a:pt x="1795" y="468"/>
                      </a:lnTo>
                      <a:lnTo>
                        <a:pt x="1727" y="477"/>
                      </a:lnTo>
                      <a:lnTo>
                        <a:pt x="1701" y="477"/>
                      </a:lnTo>
                      <a:lnTo>
                        <a:pt x="1667" y="477"/>
                      </a:lnTo>
                      <a:lnTo>
                        <a:pt x="1599" y="477"/>
                      </a:lnTo>
                      <a:lnTo>
                        <a:pt x="1575" y="477"/>
                      </a:lnTo>
                      <a:lnTo>
                        <a:pt x="1541" y="477"/>
                      </a:lnTo>
                      <a:lnTo>
                        <a:pt x="1481" y="477"/>
                      </a:lnTo>
                      <a:lnTo>
                        <a:pt x="1447" y="477"/>
                      </a:lnTo>
                      <a:lnTo>
                        <a:pt x="1413" y="477"/>
                      </a:lnTo>
                      <a:lnTo>
                        <a:pt x="1353" y="468"/>
                      </a:lnTo>
                      <a:lnTo>
                        <a:pt x="1319" y="468"/>
                      </a:lnTo>
                      <a:lnTo>
                        <a:pt x="1285" y="468"/>
                      </a:lnTo>
                      <a:lnTo>
                        <a:pt x="1226" y="468"/>
                      </a:lnTo>
                      <a:lnTo>
                        <a:pt x="1192" y="468"/>
                      </a:lnTo>
                      <a:lnTo>
                        <a:pt x="1166" y="460"/>
                      </a:lnTo>
                      <a:lnTo>
                        <a:pt x="1106" y="460"/>
                      </a:lnTo>
                      <a:lnTo>
                        <a:pt x="1072" y="460"/>
                      </a:lnTo>
                      <a:lnTo>
                        <a:pt x="1038" y="451"/>
                      </a:lnTo>
                      <a:lnTo>
                        <a:pt x="979" y="451"/>
                      </a:lnTo>
                      <a:lnTo>
                        <a:pt x="953" y="443"/>
                      </a:lnTo>
                      <a:lnTo>
                        <a:pt x="919" y="443"/>
                      </a:lnTo>
                      <a:lnTo>
                        <a:pt x="868" y="434"/>
                      </a:lnTo>
                      <a:lnTo>
                        <a:pt x="834" y="434"/>
                      </a:lnTo>
                      <a:lnTo>
                        <a:pt x="809" y="434"/>
                      </a:lnTo>
                      <a:lnTo>
                        <a:pt x="749" y="426"/>
                      </a:lnTo>
                      <a:lnTo>
                        <a:pt x="723" y="417"/>
                      </a:lnTo>
                      <a:lnTo>
                        <a:pt x="689" y="417"/>
                      </a:lnTo>
                      <a:lnTo>
                        <a:pt x="638" y="409"/>
                      </a:lnTo>
                      <a:lnTo>
                        <a:pt x="613" y="400"/>
                      </a:lnTo>
                      <a:lnTo>
                        <a:pt x="587" y="400"/>
                      </a:lnTo>
                      <a:lnTo>
                        <a:pt x="536" y="392"/>
                      </a:lnTo>
                      <a:lnTo>
                        <a:pt x="511" y="383"/>
                      </a:lnTo>
                      <a:lnTo>
                        <a:pt x="485" y="383"/>
                      </a:lnTo>
                      <a:lnTo>
                        <a:pt x="434" y="366"/>
                      </a:lnTo>
                      <a:lnTo>
                        <a:pt x="408" y="366"/>
                      </a:lnTo>
                      <a:lnTo>
                        <a:pt x="383" y="358"/>
                      </a:lnTo>
                      <a:lnTo>
                        <a:pt x="332" y="349"/>
                      </a:lnTo>
                      <a:lnTo>
                        <a:pt x="315" y="341"/>
                      </a:lnTo>
                      <a:lnTo>
                        <a:pt x="289" y="332"/>
                      </a:lnTo>
                      <a:lnTo>
                        <a:pt x="246" y="324"/>
                      </a:lnTo>
                      <a:lnTo>
                        <a:pt x="221" y="315"/>
                      </a:lnTo>
                      <a:lnTo>
                        <a:pt x="204" y="315"/>
                      </a:lnTo>
                      <a:lnTo>
                        <a:pt x="162" y="298"/>
                      </a:lnTo>
                      <a:lnTo>
                        <a:pt x="144" y="290"/>
                      </a:lnTo>
                      <a:lnTo>
                        <a:pt x="127" y="290"/>
                      </a:lnTo>
                      <a:lnTo>
                        <a:pt x="85" y="272"/>
                      </a:lnTo>
                      <a:lnTo>
                        <a:pt x="68" y="264"/>
                      </a:lnTo>
                      <a:lnTo>
                        <a:pt x="51" y="255"/>
                      </a:lnTo>
                      <a:lnTo>
                        <a:pt x="17" y="247"/>
                      </a:lnTo>
                      <a:lnTo>
                        <a:pt x="0" y="238"/>
                      </a:lnTo>
                      <a:lnTo>
                        <a:pt x="1575" y="0"/>
                      </a:lnTo>
                      <a:lnTo>
                        <a:pt x="3140" y="238"/>
                      </a:lnTo>
                      <a:close/>
                    </a:path>
                  </a:pathLst>
                </a:custGeom>
                <a:solidFill>
                  <a:srgbClr val="339966"/>
                </a:solidFill>
                <a:ln w="9525">
                  <a:noFill/>
                  <a:round/>
                  <a:headEnd/>
                  <a:tailEnd/>
                </a:ln>
              </p:spPr>
              <p:txBody>
                <a:bodyPr/>
                <a:lstStyle/>
                <a:p>
                  <a:endParaRPr lang="en-US"/>
                </a:p>
              </p:txBody>
            </p:sp>
            <p:sp>
              <p:nvSpPr>
                <p:cNvPr id="38952" name="Freeform 162"/>
                <p:cNvSpPr>
                  <a:spLocks/>
                </p:cNvSpPr>
                <p:nvPr/>
              </p:nvSpPr>
              <p:spPr bwMode="auto">
                <a:xfrm>
                  <a:off x="1422" y="2709"/>
                  <a:ext cx="3140" cy="477"/>
                </a:xfrm>
                <a:custGeom>
                  <a:avLst/>
                  <a:gdLst>
                    <a:gd name="T0" fmla="*/ 3123 w 3140"/>
                    <a:gd name="T1" fmla="*/ 247 h 477"/>
                    <a:gd name="T2" fmla="*/ 3072 w 3140"/>
                    <a:gd name="T3" fmla="*/ 264 h 477"/>
                    <a:gd name="T4" fmla="*/ 3021 w 3140"/>
                    <a:gd name="T5" fmla="*/ 290 h 477"/>
                    <a:gd name="T6" fmla="*/ 2978 w 3140"/>
                    <a:gd name="T7" fmla="*/ 298 h 477"/>
                    <a:gd name="T8" fmla="*/ 2919 w 3140"/>
                    <a:gd name="T9" fmla="*/ 315 h 477"/>
                    <a:gd name="T10" fmla="*/ 2850 w 3140"/>
                    <a:gd name="T11" fmla="*/ 332 h 477"/>
                    <a:gd name="T12" fmla="*/ 2808 w 3140"/>
                    <a:gd name="T13" fmla="*/ 349 h 477"/>
                    <a:gd name="T14" fmla="*/ 2740 w 3140"/>
                    <a:gd name="T15" fmla="*/ 366 h 477"/>
                    <a:gd name="T16" fmla="*/ 2663 w 3140"/>
                    <a:gd name="T17" fmla="*/ 383 h 477"/>
                    <a:gd name="T18" fmla="*/ 2612 w 3140"/>
                    <a:gd name="T19" fmla="*/ 392 h 477"/>
                    <a:gd name="T20" fmla="*/ 2535 w 3140"/>
                    <a:gd name="T21" fmla="*/ 400 h 477"/>
                    <a:gd name="T22" fmla="*/ 2450 w 3140"/>
                    <a:gd name="T23" fmla="*/ 417 h 477"/>
                    <a:gd name="T24" fmla="*/ 2391 w 3140"/>
                    <a:gd name="T25" fmla="*/ 426 h 477"/>
                    <a:gd name="T26" fmla="*/ 2306 w 3140"/>
                    <a:gd name="T27" fmla="*/ 434 h 477"/>
                    <a:gd name="T28" fmla="*/ 2220 w 3140"/>
                    <a:gd name="T29" fmla="*/ 443 h 477"/>
                    <a:gd name="T30" fmla="*/ 2161 w 3140"/>
                    <a:gd name="T31" fmla="*/ 451 h 477"/>
                    <a:gd name="T32" fmla="*/ 2067 w 3140"/>
                    <a:gd name="T33" fmla="*/ 460 h 477"/>
                    <a:gd name="T34" fmla="*/ 1982 w 3140"/>
                    <a:gd name="T35" fmla="*/ 460 h 477"/>
                    <a:gd name="T36" fmla="*/ 1914 w 3140"/>
                    <a:gd name="T37" fmla="*/ 468 h 477"/>
                    <a:gd name="T38" fmla="*/ 1820 w 3140"/>
                    <a:gd name="T39" fmla="*/ 468 h 477"/>
                    <a:gd name="T40" fmla="*/ 1727 w 3140"/>
                    <a:gd name="T41" fmla="*/ 477 h 477"/>
                    <a:gd name="T42" fmla="*/ 1667 w 3140"/>
                    <a:gd name="T43" fmla="*/ 477 h 477"/>
                    <a:gd name="T44" fmla="*/ 1575 w 3140"/>
                    <a:gd name="T45" fmla="*/ 477 h 477"/>
                    <a:gd name="T46" fmla="*/ 1481 w 3140"/>
                    <a:gd name="T47" fmla="*/ 477 h 477"/>
                    <a:gd name="T48" fmla="*/ 1413 w 3140"/>
                    <a:gd name="T49" fmla="*/ 477 h 477"/>
                    <a:gd name="T50" fmla="*/ 1319 w 3140"/>
                    <a:gd name="T51" fmla="*/ 468 h 477"/>
                    <a:gd name="T52" fmla="*/ 1226 w 3140"/>
                    <a:gd name="T53" fmla="*/ 468 h 477"/>
                    <a:gd name="T54" fmla="*/ 1166 w 3140"/>
                    <a:gd name="T55" fmla="*/ 460 h 477"/>
                    <a:gd name="T56" fmla="*/ 1072 w 3140"/>
                    <a:gd name="T57" fmla="*/ 460 h 477"/>
                    <a:gd name="T58" fmla="*/ 979 w 3140"/>
                    <a:gd name="T59" fmla="*/ 451 h 477"/>
                    <a:gd name="T60" fmla="*/ 919 w 3140"/>
                    <a:gd name="T61" fmla="*/ 443 h 477"/>
                    <a:gd name="T62" fmla="*/ 834 w 3140"/>
                    <a:gd name="T63" fmla="*/ 434 h 477"/>
                    <a:gd name="T64" fmla="*/ 749 w 3140"/>
                    <a:gd name="T65" fmla="*/ 426 h 477"/>
                    <a:gd name="T66" fmla="*/ 689 w 3140"/>
                    <a:gd name="T67" fmla="*/ 417 h 477"/>
                    <a:gd name="T68" fmla="*/ 613 w 3140"/>
                    <a:gd name="T69" fmla="*/ 400 h 477"/>
                    <a:gd name="T70" fmla="*/ 536 w 3140"/>
                    <a:gd name="T71" fmla="*/ 392 h 477"/>
                    <a:gd name="T72" fmla="*/ 485 w 3140"/>
                    <a:gd name="T73" fmla="*/ 383 h 477"/>
                    <a:gd name="T74" fmla="*/ 408 w 3140"/>
                    <a:gd name="T75" fmla="*/ 366 h 477"/>
                    <a:gd name="T76" fmla="*/ 332 w 3140"/>
                    <a:gd name="T77" fmla="*/ 349 h 477"/>
                    <a:gd name="T78" fmla="*/ 289 w 3140"/>
                    <a:gd name="T79" fmla="*/ 332 h 477"/>
                    <a:gd name="T80" fmla="*/ 221 w 3140"/>
                    <a:gd name="T81" fmla="*/ 315 h 477"/>
                    <a:gd name="T82" fmla="*/ 162 w 3140"/>
                    <a:gd name="T83" fmla="*/ 298 h 477"/>
                    <a:gd name="T84" fmla="*/ 127 w 3140"/>
                    <a:gd name="T85" fmla="*/ 290 h 477"/>
                    <a:gd name="T86" fmla="*/ 68 w 3140"/>
                    <a:gd name="T87" fmla="*/ 264 h 477"/>
                    <a:gd name="T88" fmla="*/ 17 w 3140"/>
                    <a:gd name="T89" fmla="*/ 247 h 477"/>
                    <a:gd name="T90" fmla="*/ 1575 w 3140"/>
                    <a:gd name="T91" fmla="*/ 0 h 4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477"/>
                    <a:gd name="T140" fmla="*/ 3140 w 3140"/>
                    <a:gd name="T141" fmla="*/ 477 h 4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477">
                      <a:moveTo>
                        <a:pt x="3140" y="238"/>
                      </a:moveTo>
                      <a:lnTo>
                        <a:pt x="3123" y="247"/>
                      </a:lnTo>
                      <a:lnTo>
                        <a:pt x="3089" y="255"/>
                      </a:lnTo>
                      <a:lnTo>
                        <a:pt x="3072" y="264"/>
                      </a:lnTo>
                      <a:lnTo>
                        <a:pt x="3055" y="272"/>
                      </a:lnTo>
                      <a:lnTo>
                        <a:pt x="3021" y="290"/>
                      </a:lnTo>
                      <a:lnTo>
                        <a:pt x="3004" y="290"/>
                      </a:lnTo>
                      <a:lnTo>
                        <a:pt x="2978" y="298"/>
                      </a:lnTo>
                      <a:lnTo>
                        <a:pt x="2944" y="315"/>
                      </a:lnTo>
                      <a:lnTo>
                        <a:pt x="2919" y="315"/>
                      </a:lnTo>
                      <a:lnTo>
                        <a:pt x="2902" y="324"/>
                      </a:lnTo>
                      <a:lnTo>
                        <a:pt x="2850" y="332"/>
                      </a:lnTo>
                      <a:lnTo>
                        <a:pt x="2833" y="341"/>
                      </a:lnTo>
                      <a:lnTo>
                        <a:pt x="2808" y="349"/>
                      </a:lnTo>
                      <a:lnTo>
                        <a:pt x="2757" y="358"/>
                      </a:lnTo>
                      <a:lnTo>
                        <a:pt x="2740" y="366"/>
                      </a:lnTo>
                      <a:lnTo>
                        <a:pt x="2714" y="366"/>
                      </a:lnTo>
                      <a:lnTo>
                        <a:pt x="2663" y="383"/>
                      </a:lnTo>
                      <a:lnTo>
                        <a:pt x="2637" y="383"/>
                      </a:lnTo>
                      <a:lnTo>
                        <a:pt x="2612" y="392"/>
                      </a:lnTo>
                      <a:lnTo>
                        <a:pt x="2561" y="400"/>
                      </a:lnTo>
                      <a:lnTo>
                        <a:pt x="2535" y="400"/>
                      </a:lnTo>
                      <a:lnTo>
                        <a:pt x="2501" y="409"/>
                      </a:lnTo>
                      <a:lnTo>
                        <a:pt x="2450" y="417"/>
                      </a:lnTo>
                      <a:lnTo>
                        <a:pt x="2425" y="417"/>
                      </a:lnTo>
                      <a:lnTo>
                        <a:pt x="2391" y="426"/>
                      </a:lnTo>
                      <a:lnTo>
                        <a:pt x="2340" y="434"/>
                      </a:lnTo>
                      <a:lnTo>
                        <a:pt x="2306" y="434"/>
                      </a:lnTo>
                      <a:lnTo>
                        <a:pt x="2280" y="434"/>
                      </a:lnTo>
                      <a:lnTo>
                        <a:pt x="2220" y="443"/>
                      </a:lnTo>
                      <a:lnTo>
                        <a:pt x="2195" y="443"/>
                      </a:lnTo>
                      <a:lnTo>
                        <a:pt x="2161" y="451"/>
                      </a:lnTo>
                      <a:lnTo>
                        <a:pt x="2101" y="451"/>
                      </a:lnTo>
                      <a:lnTo>
                        <a:pt x="2067" y="460"/>
                      </a:lnTo>
                      <a:lnTo>
                        <a:pt x="2042" y="460"/>
                      </a:lnTo>
                      <a:lnTo>
                        <a:pt x="1982" y="460"/>
                      </a:lnTo>
                      <a:lnTo>
                        <a:pt x="1948" y="468"/>
                      </a:lnTo>
                      <a:lnTo>
                        <a:pt x="1914" y="468"/>
                      </a:lnTo>
                      <a:lnTo>
                        <a:pt x="1854" y="468"/>
                      </a:lnTo>
                      <a:lnTo>
                        <a:pt x="1820" y="468"/>
                      </a:lnTo>
                      <a:lnTo>
                        <a:pt x="1795" y="468"/>
                      </a:lnTo>
                      <a:lnTo>
                        <a:pt x="1727" y="477"/>
                      </a:lnTo>
                      <a:lnTo>
                        <a:pt x="1701" y="477"/>
                      </a:lnTo>
                      <a:lnTo>
                        <a:pt x="1667" y="477"/>
                      </a:lnTo>
                      <a:lnTo>
                        <a:pt x="1599" y="477"/>
                      </a:lnTo>
                      <a:lnTo>
                        <a:pt x="1575" y="477"/>
                      </a:lnTo>
                      <a:lnTo>
                        <a:pt x="1541" y="477"/>
                      </a:lnTo>
                      <a:lnTo>
                        <a:pt x="1481" y="477"/>
                      </a:lnTo>
                      <a:lnTo>
                        <a:pt x="1447" y="477"/>
                      </a:lnTo>
                      <a:lnTo>
                        <a:pt x="1413" y="477"/>
                      </a:lnTo>
                      <a:lnTo>
                        <a:pt x="1353" y="468"/>
                      </a:lnTo>
                      <a:lnTo>
                        <a:pt x="1319" y="468"/>
                      </a:lnTo>
                      <a:lnTo>
                        <a:pt x="1285" y="468"/>
                      </a:lnTo>
                      <a:lnTo>
                        <a:pt x="1226" y="468"/>
                      </a:lnTo>
                      <a:lnTo>
                        <a:pt x="1192" y="468"/>
                      </a:lnTo>
                      <a:lnTo>
                        <a:pt x="1166" y="460"/>
                      </a:lnTo>
                      <a:lnTo>
                        <a:pt x="1106" y="460"/>
                      </a:lnTo>
                      <a:lnTo>
                        <a:pt x="1072" y="460"/>
                      </a:lnTo>
                      <a:lnTo>
                        <a:pt x="1038" y="451"/>
                      </a:lnTo>
                      <a:lnTo>
                        <a:pt x="979" y="451"/>
                      </a:lnTo>
                      <a:lnTo>
                        <a:pt x="953" y="443"/>
                      </a:lnTo>
                      <a:lnTo>
                        <a:pt x="919" y="443"/>
                      </a:lnTo>
                      <a:lnTo>
                        <a:pt x="868" y="434"/>
                      </a:lnTo>
                      <a:lnTo>
                        <a:pt x="834" y="434"/>
                      </a:lnTo>
                      <a:lnTo>
                        <a:pt x="809" y="434"/>
                      </a:lnTo>
                      <a:lnTo>
                        <a:pt x="749" y="426"/>
                      </a:lnTo>
                      <a:lnTo>
                        <a:pt x="723" y="417"/>
                      </a:lnTo>
                      <a:lnTo>
                        <a:pt x="689" y="417"/>
                      </a:lnTo>
                      <a:lnTo>
                        <a:pt x="638" y="409"/>
                      </a:lnTo>
                      <a:lnTo>
                        <a:pt x="613" y="400"/>
                      </a:lnTo>
                      <a:lnTo>
                        <a:pt x="587" y="400"/>
                      </a:lnTo>
                      <a:lnTo>
                        <a:pt x="536" y="392"/>
                      </a:lnTo>
                      <a:lnTo>
                        <a:pt x="511" y="383"/>
                      </a:lnTo>
                      <a:lnTo>
                        <a:pt x="485" y="383"/>
                      </a:lnTo>
                      <a:lnTo>
                        <a:pt x="434" y="366"/>
                      </a:lnTo>
                      <a:lnTo>
                        <a:pt x="408" y="366"/>
                      </a:lnTo>
                      <a:lnTo>
                        <a:pt x="383" y="358"/>
                      </a:lnTo>
                      <a:lnTo>
                        <a:pt x="332" y="349"/>
                      </a:lnTo>
                      <a:lnTo>
                        <a:pt x="315" y="341"/>
                      </a:lnTo>
                      <a:lnTo>
                        <a:pt x="289" y="332"/>
                      </a:lnTo>
                      <a:lnTo>
                        <a:pt x="246" y="324"/>
                      </a:lnTo>
                      <a:lnTo>
                        <a:pt x="221" y="315"/>
                      </a:lnTo>
                      <a:lnTo>
                        <a:pt x="204" y="315"/>
                      </a:lnTo>
                      <a:lnTo>
                        <a:pt x="162" y="298"/>
                      </a:lnTo>
                      <a:lnTo>
                        <a:pt x="144" y="290"/>
                      </a:lnTo>
                      <a:lnTo>
                        <a:pt x="127" y="290"/>
                      </a:lnTo>
                      <a:lnTo>
                        <a:pt x="85" y="272"/>
                      </a:lnTo>
                      <a:lnTo>
                        <a:pt x="68" y="264"/>
                      </a:lnTo>
                      <a:lnTo>
                        <a:pt x="51" y="255"/>
                      </a:lnTo>
                      <a:lnTo>
                        <a:pt x="17" y="247"/>
                      </a:lnTo>
                      <a:lnTo>
                        <a:pt x="0" y="238"/>
                      </a:lnTo>
                      <a:lnTo>
                        <a:pt x="1575" y="0"/>
                      </a:lnTo>
                      <a:lnTo>
                        <a:pt x="3140" y="238"/>
                      </a:lnTo>
                      <a:close/>
                    </a:path>
                  </a:pathLst>
                </a:custGeom>
                <a:noFill/>
                <a:ln w="9525" cap="rnd">
                  <a:solidFill>
                    <a:srgbClr val="FFFFFF"/>
                  </a:solidFill>
                  <a:round/>
                  <a:headEnd/>
                  <a:tailEnd/>
                </a:ln>
              </p:spPr>
              <p:txBody>
                <a:bodyPr/>
                <a:lstStyle/>
                <a:p>
                  <a:endParaRPr lang="en-US"/>
                </a:p>
              </p:txBody>
            </p:sp>
          </p:grpSp>
        </p:grpSp>
        <p:grpSp>
          <p:nvGrpSpPr>
            <p:cNvPr id="23" name="Group 227"/>
            <p:cNvGrpSpPr>
              <a:grpSpLocks/>
            </p:cNvGrpSpPr>
            <p:nvPr/>
          </p:nvGrpSpPr>
          <p:grpSpPr bwMode="auto">
            <a:xfrm>
              <a:off x="1518" y="3043"/>
              <a:ext cx="3140" cy="741"/>
              <a:chOff x="1422" y="2947"/>
              <a:chExt cx="3140" cy="741"/>
            </a:xfrm>
          </p:grpSpPr>
          <p:sp>
            <p:nvSpPr>
              <p:cNvPr id="38947" name="Freeform 225"/>
              <p:cNvSpPr>
                <a:spLocks/>
              </p:cNvSpPr>
              <p:nvPr/>
            </p:nvSpPr>
            <p:spPr bwMode="auto">
              <a:xfrm>
                <a:off x="1422" y="2947"/>
                <a:ext cx="3140" cy="741"/>
              </a:xfrm>
              <a:custGeom>
                <a:avLst/>
                <a:gdLst>
                  <a:gd name="T0" fmla="*/ 3089 w 3140"/>
                  <a:gd name="T1" fmla="*/ 17 h 741"/>
                  <a:gd name="T2" fmla="*/ 3021 w 3140"/>
                  <a:gd name="T3" fmla="*/ 51 h 741"/>
                  <a:gd name="T4" fmla="*/ 2944 w 3140"/>
                  <a:gd name="T5" fmla="*/ 76 h 741"/>
                  <a:gd name="T6" fmla="*/ 2850 w 3140"/>
                  <a:gd name="T7" fmla="*/ 94 h 741"/>
                  <a:gd name="T8" fmla="*/ 2757 w 3140"/>
                  <a:gd name="T9" fmla="*/ 119 h 741"/>
                  <a:gd name="T10" fmla="*/ 2663 w 3140"/>
                  <a:gd name="T11" fmla="*/ 145 h 741"/>
                  <a:gd name="T12" fmla="*/ 2561 w 3140"/>
                  <a:gd name="T13" fmla="*/ 162 h 741"/>
                  <a:gd name="T14" fmla="*/ 2450 w 3140"/>
                  <a:gd name="T15" fmla="*/ 179 h 741"/>
                  <a:gd name="T16" fmla="*/ 2340 w 3140"/>
                  <a:gd name="T17" fmla="*/ 196 h 741"/>
                  <a:gd name="T18" fmla="*/ 2220 w 3140"/>
                  <a:gd name="T19" fmla="*/ 204 h 741"/>
                  <a:gd name="T20" fmla="*/ 2101 w 3140"/>
                  <a:gd name="T21" fmla="*/ 213 h 741"/>
                  <a:gd name="T22" fmla="*/ 1982 w 3140"/>
                  <a:gd name="T23" fmla="*/ 221 h 741"/>
                  <a:gd name="T24" fmla="*/ 1854 w 3140"/>
                  <a:gd name="T25" fmla="*/ 230 h 741"/>
                  <a:gd name="T26" fmla="*/ 1727 w 3140"/>
                  <a:gd name="T27" fmla="*/ 238 h 741"/>
                  <a:gd name="T28" fmla="*/ 1599 w 3140"/>
                  <a:gd name="T29" fmla="*/ 238 h 741"/>
                  <a:gd name="T30" fmla="*/ 1481 w 3140"/>
                  <a:gd name="T31" fmla="*/ 238 h 741"/>
                  <a:gd name="T32" fmla="*/ 1353 w 3140"/>
                  <a:gd name="T33" fmla="*/ 230 h 741"/>
                  <a:gd name="T34" fmla="*/ 1226 w 3140"/>
                  <a:gd name="T35" fmla="*/ 230 h 741"/>
                  <a:gd name="T36" fmla="*/ 1106 w 3140"/>
                  <a:gd name="T37" fmla="*/ 221 h 741"/>
                  <a:gd name="T38" fmla="*/ 979 w 3140"/>
                  <a:gd name="T39" fmla="*/ 213 h 741"/>
                  <a:gd name="T40" fmla="*/ 868 w 3140"/>
                  <a:gd name="T41" fmla="*/ 196 h 741"/>
                  <a:gd name="T42" fmla="*/ 749 w 3140"/>
                  <a:gd name="T43" fmla="*/ 187 h 741"/>
                  <a:gd name="T44" fmla="*/ 638 w 3140"/>
                  <a:gd name="T45" fmla="*/ 170 h 741"/>
                  <a:gd name="T46" fmla="*/ 536 w 3140"/>
                  <a:gd name="T47" fmla="*/ 153 h 741"/>
                  <a:gd name="T48" fmla="*/ 434 w 3140"/>
                  <a:gd name="T49" fmla="*/ 128 h 741"/>
                  <a:gd name="T50" fmla="*/ 332 w 3140"/>
                  <a:gd name="T51" fmla="*/ 111 h 741"/>
                  <a:gd name="T52" fmla="*/ 246 w 3140"/>
                  <a:gd name="T53" fmla="*/ 85 h 741"/>
                  <a:gd name="T54" fmla="*/ 162 w 3140"/>
                  <a:gd name="T55" fmla="*/ 59 h 741"/>
                  <a:gd name="T56" fmla="*/ 85 w 3140"/>
                  <a:gd name="T57" fmla="*/ 34 h 741"/>
                  <a:gd name="T58" fmla="*/ 17 w 3140"/>
                  <a:gd name="T59" fmla="*/ 8 h 741"/>
                  <a:gd name="T60" fmla="*/ 17 w 3140"/>
                  <a:gd name="T61" fmla="*/ 511 h 741"/>
                  <a:gd name="T62" fmla="*/ 85 w 3140"/>
                  <a:gd name="T63" fmla="*/ 537 h 741"/>
                  <a:gd name="T64" fmla="*/ 162 w 3140"/>
                  <a:gd name="T65" fmla="*/ 562 h 741"/>
                  <a:gd name="T66" fmla="*/ 246 w 3140"/>
                  <a:gd name="T67" fmla="*/ 588 h 741"/>
                  <a:gd name="T68" fmla="*/ 332 w 3140"/>
                  <a:gd name="T69" fmla="*/ 613 h 741"/>
                  <a:gd name="T70" fmla="*/ 434 w 3140"/>
                  <a:gd name="T71" fmla="*/ 630 h 741"/>
                  <a:gd name="T72" fmla="*/ 536 w 3140"/>
                  <a:gd name="T73" fmla="*/ 656 h 741"/>
                  <a:gd name="T74" fmla="*/ 638 w 3140"/>
                  <a:gd name="T75" fmla="*/ 673 h 741"/>
                  <a:gd name="T76" fmla="*/ 749 w 3140"/>
                  <a:gd name="T77" fmla="*/ 690 h 741"/>
                  <a:gd name="T78" fmla="*/ 868 w 3140"/>
                  <a:gd name="T79" fmla="*/ 698 h 741"/>
                  <a:gd name="T80" fmla="*/ 979 w 3140"/>
                  <a:gd name="T81" fmla="*/ 715 h 741"/>
                  <a:gd name="T82" fmla="*/ 1106 w 3140"/>
                  <a:gd name="T83" fmla="*/ 724 h 741"/>
                  <a:gd name="T84" fmla="*/ 1226 w 3140"/>
                  <a:gd name="T85" fmla="*/ 732 h 741"/>
                  <a:gd name="T86" fmla="*/ 1353 w 3140"/>
                  <a:gd name="T87" fmla="*/ 732 h 741"/>
                  <a:gd name="T88" fmla="*/ 1481 w 3140"/>
                  <a:gd name="T89" fmla="*/ 741 h 741"/>
                  <a:gd name="T90" fmla="*/ 1599 w 3140"/>
                  <a:gd name="T91" fmla="*/ 741 h 741"/>
                  <a:gd name="T92" fmla="*/ 1727 w 3140"/>
                  <a:gd name="T93" fmla="*/ 741 h 741"/>
                  <a:gd name="T94" fmla="*/ 1854 w 3140"/>
                  <a:gd name="T95" fmla="*/ 732 h 741"/>
                  <a:gd name="T96" fmla="*/ 1982 w 3140"/>
                  <a:gd name="T97" fmla="*/ 724 h 741"/>
                  <a:gd name="T98" fmla="*/ 2101 w 3140"/>
                  <a:gd name="T99" fmla="*/ 715 h 741"/>
                  <a:gd name="T100" fmla="*/ 2220 w 3140"/>
                  <a:gd name="T101" fmla="*/ 707 h 741"/>
                  <a:gd name="T102" fmla="*/ 2340 w 3140"/>
                  <a:gd name="T103" fmla="*/ 698 h 741"/>
                  <a:gd name="T104" fmla="*/ 2450 w 3140"/>
                  <a:gd name="T105" fmla="*/ 681 h 741"/>
                  <a:gd name="T106" fmla="*/ 2561 w 3140"/>
                  <a:gd name="T107" fmla="*/ 664 h 741"/>
                  <a:gd name="T108" fmla="*/ 2663 w 3140"/>
                  <a:gd name="T109" fmla="*/ 647 h 741"/>
                  <a:gd name="T110" fmla="*/ 2757 w 3140"/>
                  <a:gd name="T111" fmla="*/ 622 h 741"/>
                  <a:gd name="T112" fmla="*/ 2850 w 3140"/>
                  <a:gd name="T113" fmla="*/ 596 h 741"/>
                  <a:gd name="T114" fmla="*/ 2944 w 3140"/>
                  <a:gd name="T115" fmla="*/ 579 h 741"/>
                  <a:gd name="T116" fmla="*/ 3021 w 3140"/>
                  <a:gd name="T117" fmla="*/ 554 h 741"/>
                  <a:gd name="T118" fmla="*/ 3089 w 3140"/>
                  <a:gd name="T119" fmla="*/ 519 h 741"/>
                  <a:gd name="T120" fmla="*/ 3140 w 3140"/>
                  <a:gd name="T121" fmla="*/ 0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0"/>
                  <a:gd name="T184" fmla="*/ 0 h 741"/>
                  <a:gd name="T185" fmla="*/ 3140 w 3140"/>
                  <a:gd name="T186" fmla="*/ 741 h 7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0" h="741">
                    <a:moveTo>
                      <a:pt x="3140" y="0"/>
                    </a:moveTo>
                    <a:lnTo>
                      <a:pt x="3123" y="8"/>
                    </a:lnTo>
                    <a:lnTo>
                      <a:pt x="3089" y="17"/>
                    </a:lnTo>
                    <a:lnTo>
                      <a:pt x="3072" y="25"/>
                    </a:lnTo>
                    <a:lnTo>
                      <a:pt x="3055" y="34"/>
                    </a:lnTo>
                    <a:lnTo>
                      <a:pt x="3021" y="51"/>
                    </a:lnTo>
                    <a:lnTo>
                      <a:pt x="3004" y="51"/>
                    </a:lnTo>
                    <a:lnTo>
                      <a:pt x="2978" y="59"/>
                    </a:lnTo>
                    <a:lnTo>
                      <a:pt x="2944" y="76"/>
                    </a:lnTo>
                    <a:lnTo>
                      <a:pt x="2919" y="76"/>
                    </a:lnTo>
                    <a:lnTo>
                      <a:pt x="2902" y="85"/>
                    </a:lnTo>
                    <a:lnTo>
                      <a:pt x="2850" y="94"/>
                    </a:lnTo>
                    <a:lnTo>
                      <a:pt x="2833" y="102"/>
                    </a:lnTo>
                    <a:lnTo>
                      <a:pt x="2808" y="111"/>
                    </a:lnTo>
                    <a:lnTo>
                      <a:pt x="2757" y="119"/>
                    </a:lnTo>
                    <a:lnTo>
                      <a:pt x="2740" y="128"/>
                    </a:lnTo>
                    <a:lnTo>
                      <a:pt x="2714" y="128"/>
                    </a:lnTo>
                    <a:lnTo>
                      <a:pt x="2663" y="145"/>
                    </a:lnTo>
                    <a:lnTo>
                      <a:pt x="2637" y="145"/>
                    </a:lnTo>
                    <a:lnTo>
                      <a:pt x="2612" y="153"/>
                    </a:lnTo>
                    <a:lnTo>
                      <a:pt x="2561" y="162"/>
                    </a:lnTo>
                    <a:lnTo>
                      <a:pt x="2535" y="162"/>
                    </a:lnTo>
                    <a:lnTo>
                      <a:pt x="2501" y="170"/>
                    </a:lnTo>
                    <a:lnTo>
                      <a:pt x="2450" y="179"/>
                    </a:lnTo>
                    <a:lnTo>
                      <a:pt x="2425" y="179"/>
                    </a:lnTo>
                    <a:lnTo>
                      <a:pt x="2391" y="187"/>
                    </a:lnTo>
                    <a:lnTo>
                      <a:pt x="2340" y="196"/>
                    </a:lnTo>
                    <a:lnTo>
                      <a:pt x="2306" y="196"/>
                    </a:lnTo>
                    <a:lnTo>
                      <a:pt x="2280" y="196"/>
                    </a:lnTo>
                    <a:lnTo>
                      <a:pt x="2220" y="204"/>
                    </a:lnTo>
                    <a:lnTo>
                      <a:pt x="2195" y="204"/>
                    </a:lnTo>
                    <a:lnTo>
                      <a:pt x="2161" y="213"/>
                    </a:lnTo>
                    <a:lnTo>
                      <a:pt x="2101" y="213"/>
                    </a:lnTo>
                    <a:lnTo>
                      <a:pt x="2067" y="221"/>
                    </a:lnTo>
                    <a:lnTo>
                      <a:pt x="2042" y="221"/>
                    </a:lnTo>
                    <a:lnTo>
                      <a:pt x="1982" y="221"/>
                    </a:lnTo>
                    <a:lnTo>
                      <a:pt x="1948" y="230"/>
                    </a:lnTo>
                    <a:lnTo>
                      <a:pt x="1914" y="230"/>
                    </a:lnTo>
                    <a:lnTo>
                      <a:pt x="1854" y="230"/>
                    </a:lnTo>
                    <a:lnTo>
                      <a:pt x="1820" y="230"/>
                    </a:lnTo>
                    <a:lnTo>
                      <a:pt x="1795" y="230"/>
                    </a:lnTo>
                    <a:lnTo>
                      <a:pt x="1727" y="238"/>
                    </a:lnTo>
                    <a:lnTo>
                      <a:pt x="1701" y="238"/>
                    </a:lnTo>
                    <a:lnTo>
                      <a:pt x="1667" y="238"/>
                    </a:lnTo>
                    <a:lnTo>
                      <a:pt x="1599" y="238"/>
                    </a:lnTo>
                    <a:lnTo>
                      <a:pt x="1575" y="238"/>
                    </a:lnTo>
                    <a:lnTo>
                      <a:pt x="1541" y="238"/>
                    </a:lnTo>
                    <a:lnTo>
                      <a:pt x="1481" y="238"/>
                    </a:lnTo>
                    <a:lnTo>
                      <a:pt x="1447" y="238"/>
                    </a:lnTo>
                    <a:lnTo>
                      <a:pt x="1413" y="238"/>
                    </a:lnTo>
                    <a:lnTo>
                      <a:pt x="1353" y="230"/>
                    </a:lnTo>
                    <a:lnTo>
                      <a:pt x="1319" y="230"/>
                    </a:lnTo>
                    <a:lnTo>
                      <a:pt x="1285" y="230"/>
                    </a:lnTo>
                    <a:lnTo>
                      <a:pt x="1226" y="230"/>
                    </a:lnTo>
                    <a:lnTo>
                      <a:pt x="1192" y="230"/>
                    </a:lnTo>
                    <a:lnTo>
                      <a:pt x="1166" y="221"/>
                    </a:lnTo>
                    <a:lnTo>
                      <a:pt x="1106" y="221"/>
                    </a:lnTo>
                    <a:lnTo>
                      <a:pt x="1072" y="221"/>
                    </a:lnTo>
                    <a:lnTo>
                      <a:pt x="1038" y="213"/>
                    </a:lnTo>
                    <a:lnTo>
                      <a:pt x="979" y="213"/>
                    </a:lnTo>
                    <a:lnTo>
                      <a:pt x="953" y="204"/>
                    </a:lnTo>
                    <a:lnTo>
                      <a:pt x="919" y="204"/>
                    </a:lnTo>
                    <a:lnTo>
                      <a:pt x="868" y="196"/>
                    </a:lnTo>
                    <a:lnTo>
                      <a:pt x="834" y="196"/>
                    </a:lnTo>
                    <a:lnTo>
                      <a:pt x="809" y="196"/>
                    </a:lnTo>
                    <a:lnTo>
                      <a:pt x="749" y="187"/>
                    </a:lnTo>
                    <a:lnTo>
                      <a:pt x="723" y="179"/>
                    </a:lnTo>
                    <a:lnTo>
                      <a:pt x="689" y="179"/>
                    </a:lnTo>
                    <a:lnTo>
                      <a:pt x="638" y="170"/>
                    </a:lnTo>
                    <a:lnTo>
                      <a:pt x="613" y="162"/>
                    </a:lnTo>
                    <a:lnTo>
                      <a:pt x="587" y="162"/>
                    </a:lnTo>
                    <a:lnTo>
                      <a:pt x="536" y="153"/>
                    </a:lnTo>
                    <a:lnTo>
                      <a:pt x="511" y="145"/>
                    </a:lnTo>
                    <a:lnTo>
                      <a:pt x="485" y="145"/>
                    </a:lnTo>
                    <a:lnTo>
                      <a:pt x="434" y="128"/>
                    </a:lnTo>
                    <a:lnTo>
                      <a:pt x="408" y="128"/>
                    </a:lnTo>
                    <a:lnTo>
                      <a:pt x="383" y="119"/>
                    </a:lnTo>
                    <a:lnTo>
                      <a:pt x="332" y="111"/>
                    </a:lnTo>
                    <a:lnTo>
                      <a:pt x="315" y="102"/>
                    </a:lnTo>
                    <a:lnTo>
                      <a:pt x="289" y="94"/>
                    </a:lnTo>
                    <a:lnTo>
                      <a:pt x="246" y="85"/>
                    </a:lnTo>
                    <a:lnTo>
                      <a:pt x="221" y="76"/>
                    </a:lnTo>
                    <a:lnTo>
                      <a:pt x="204" y="76"/>
                    </a:lnTo>
                    <a:lnTo>
                      <a:pt x="162" y="59"/>
                    </a:lnTo>
                    <a:lnTo>
                      <a:pt x="144" y="51"/>
                    </a:lnTo>
                    <a:lnTo>
                      <a:pt x="127" y="51"/>
                    </a:lnTo>
                    <a:lnTo>
                      <a:pt x="85" y="34"/>
                    </a:lnTo>
                    <a:lnTo>
                      <a:pt x="68" y="25"/>
                    </a:lnTo>
                    <a:lnTo>
                      <a:pt x="51" y="17"/>
                    </a:lnTo>
                    <a:lnTo>
                      <a:pt x="17" y="8"/>
                    </a:lnTo>
                    <a:lnTo>
                      <a:pt x="0" y="0"/>
                    </a:lnTo>
                    <a:lnTo>
                      <a:pt x="0" y="502"/>
                    </a:lnTo>
                    <a:lnTo>
                      <a:pt x="17" y="511"/>
                    </a:lnTo>
                    <a:lnTo>
                      <a:pt x="51" y="519"/>
                    </a:lnTo>
                    <a:lnTo>
                      <a:pt x="68" y="528"/>
                    </a:lnTo>
                    <a:lnTo>
                      <a:pt x="85" y="537"/>
                    </a:lnTo>
                    <a:lnTo>
                      <a:pt x="127" y="554"/>
                    </a:lnTo>
                    <a:lnTo>
                      <a:pt x="144" y="554"/>
                    </a:lnTo>
                    <a:lnTo>
                      <a:pt x="162" y="562"/>
                    </a:lnTo>
                    <a:lnTo>
                      <a:pt x="204" y="579"/>
                    </a:lnTo>
                    <a:lnTo>
                      <a:pt x="221" y="579"/>
                    </a:lnTo>
                    <a:lnTo>
                      <a:pt x="246" y="588"/>
                    </a:lnTo>
                    <a:lnTo>
                      <a:pt x="289" y="596"/>
                    </a:lnTo>
                    <a:lnTo>
                      <a:pt x="315" y="605"/>
                    </a:lnTo>
                    <a:lnTo>
                      <a:pt x="332" y="613"/>
                    </a:lnTo>
                    <a:lnTo>
                      <a:pt x="383" y="622"/>
                    </a:lnTo>
                    <a:lnTo>
                      <a:pt x="408" y="630"/>
                    </a:lnTo>
                    <a:lnTo>
                      <a:pt x="434" y="630"/>
                    </a:lnTo>
                    <a:lnTo>
                      <a:pt x="485" y="647"/>
                    </a:lnTo>
                    <a:lnTo>
                      <a:pt x="511" y="647"/>
                    </a:lnTo>
                    <a:lnTo>
                      <a:pt x="536" y="656"/>
                    </a:lnTo>
                    <a:lnTo>
                      <a:pt x="587" y="664"/>
                    </a:lnTo>
                    <a:lnTo>
                      <a:pt x="613" y="664"/>
                    </a:lnTo>
                    <a:lnTo>
                      <a:pt x="638" y="673"/>
                    </a:lnTo>
                    <a:lnTo>
                      <a:pt x="689" y="681"/>
                    </a:lnTo>
                    <a:lnTo>
                      <a:pt x="723" y="681"/>
                    </a:lnTo>
                    <a:lnTo>
                      <a:pt x="749" y="690"/>
                    </a:lnTo>
                    <a:lnTo>
                      <a:pt x="809" y="698"/>
                    </a:lnTo>
                    <a:lnTo>
                      <a:pt x="834" y="698"/>
                    </a:lnTo>
                    <a:lnTo>
                      <a:pt x="868" y="698"/>
                    </a:lnTo>
                    <a:lnTo>
                      <a:pt x="919" y="707"/>
                    </a:lnTo>
                    <a:lnTo>
                      <a:pt x="953" y="707"/>
                    </a:lnTo>
                    <a:lnTo>
                      <a:pt x="979" y="715"/>
                    </a:lnTo>
                    <a:lnTo>
                      <a:pt x="1038" y="715"/>
                    </a:lnTo>
                    <a:lnTo>
                      <a:pt x="1072" y="724"/>
                    </a:lnTo>
                    <a:lnTo>
                      <a:pt x="1106" y="724"/>
                    </a:lnTo>
                    <a:lnTo>
                      <a:pt x="1166" y="724"/>
                    </a:lnTo>
                    <a:lnTo>
                      <a:pt x="1192" y="732"/>
                    </a:lnTo>
                    <a:lnTo>
                      <a:pt x="1226" y="732"/>
                    </a:lnTo>
                    <a:lnTo>
                      <a:pt x="1285" y="732"/>
                    </a:lnTo>
                    <a:lnTo>
                      <a:pt x="1319" y="732"/>
                    </a:lnTo>
                    <a:lnTo>
                      <a:pt x="1353" y="732"/>
                    </a:lnTo>
                    <a:lnTo>
                      <a:pt x="1413" y="741"/>
                    </a:lnTo>
                    <a:lnTo>
                      <a:pt x="1447" y="741"/>
                    </a:lnTo>
                    <a:lnTo>
                      <a:pt x="1481" y="741"/>
                    </a:lnTo>
                    <a:lnTo>
                      <a:pt x="1541" y="741"/>
                    </a:lnTo>
                    <a:lnTo>
                      <a:pt x="1575" y="741"/>
                    </a:lnTo>
                    <a:lnTo>
                      <a:pt x="1599" y="741"/>
                    </a:lnTo>
                    <a:lnTo>
                      <a:pt x="1667" y="741"/>
                    </a:lnTo>
                    <a:lnTo>
                      <a:pt x="1701" y="741"/>
                    </a:lnTo>
                    <a:lnTo>
                      <a:pt x="1727" y="741"/>
                    </a:lnTo>
                    <a:lnTo>
                      <a:pt x="1795" y="732"/>
                    </a:lnTo>
                    <a:lnTo>
                      <a:pt x="1820" y="732"/>
                    </a:lnTo>
                    <a:lnTo>
                      <a:pt x="1854" y="732"/>
                    </a:lnTo>
                    <a:lnTo>
                      <a:pt x="1914" y="732"/>
                    </a:lnTo>
                    <a:lnTo>
                      <a:pt x="1948" y="732"/>
                    </a:lnTo>
                    <a:lnTo>
                      <a:pt x="1982" y="724"/>
                    </a:lnTo>
                    <a:lnTo>
                      <a:pt x="2042" y="724"/>
                    </a:lnTo>
                    <a:lnTo>
                      <a:pt x="2067" y="724"/>
                    </a:lnTo>
                    <a:lnTo>
                      <a:pt x="2101" y="715"/>
                    </a:lnTo>
                    <a:lnTo>
                      <a:pt x="2161" y="715"/>
                    </a:lnTo>
                    <a:lnTo>
                      <a:pt x="2195" y="707"/>
                    </a:lnTo>
                    <a:lnTo>
                      <a:pt x="2220" y="707"/>
                    </a:lnTo>
                    <a:lnTo>
                      <a:pt x="2280" y="698"/>
                    </a:lnTo>
                    <a:lnTo>
                      <a:pt x="2306" y="698"/>
                    </a:lnTo>
                    <a:lnTo>
                      <a:pt x="2340" y="698"/>
                    </a:lnTo>
                    <a:lnTo>
                      <a:pt x="2391" y="690"/>
                    </a:lnTo>
                    <a:lnTo>
                      <a:pt x="2425" y="681"/>
                    </a:lnTo>
                    <a:lnTo>
                      <a:pt x="2450" y="681"/>
                    </a:lnTo>
                    <a:lnTo>
                      <a:pt x="2501" y="673"/>
                    </a:lnTo>
                    <a:lnTo>
                      <a:pt x="2535" y="664"/>
                    </a:lnTo>
                    <a:lnTo>
                      <a:pt x="2561" y="664"/>
                    </a:lnTo>
                    <a:lnTo>
                      <a:pt x="2612" y="656"/>
                    </a:lnTo>
                    <a:lnTo>
                      <a:pt x="2637" y="647"/>
                    </a:lnTo>
                    <a:lnTo>
                      <a:pt x="2663" y="647"/>
                    </a:lnTo>
                    <a:lnTo>
                      <a:pt x="2714" y="630"/>
                    </a:lnTo>
                    <a:lnTo>
                      <a:pt x="2740" y="630"/>
                    </a:lnTo>
                    <a:lnTo>
                      <a:pt x="2757" y="622"/>
                    </a:lnTo>
                    <a:lnTo>
                      <a:pt x="2808" y="613"/>
                    </a:lnTo>
                    <a:lnTo>
                      <a:pt x="2833" y="605"/>
                    </a:lnTo>
                    <a:lnTo>
                      <a:pt x="2850" y="596"/>
                    </a:lnTo>
                    <a:lnTo>
                      <a:pt x="2902" y="588"/>
                    </a:lnTo>
                    <a:lnTo>
                      <a:pt x="2919" y="579"/>
                    </a:lnTo>
                    <a:lnTo>
                      <a:pt x="2944" y="579"/>
                    </a:lnTo>
                    <a:lnTo>
                      <a:pt x="2978" y="562"/>
                    </a:lnTo>
                    <a:lnTo>
                      <a:pt x="3004" y="554"/>
                    </a:lnTo>
                    <a:lnTo>
                      <a:pt x="3021" y="554"/>
                    </a:lnTo>
                    <a:lnTo>
                      <a:pt x="3055" y="537"/>
                    </a:lnTo>
                    <a:lnTo>
                      <a:pt x="3072" y="528"/>
                    </a:lnTo>
                    <a:lnTo>
                      <a:pt x="3089" y="519"/>
                    </a:lnTo>
                    <a:lnTo>
                      <a:pt x="3123" y="511"/>
                    </a:lnTo>
                    <a:lnTo>
                      <a:pt x="3140" y="502"/>
                    </a:lnTo>
                    <a:lnTo>
                      <a:pt x="3140" y="0"/>
                    </a:lnTo>
                    <a:close/>
                  </a:path>
                </a:pathLst>
              </a:custGeom>
              <a:solidFill>
                <a:srgbClr val="E4A85A"/>
              </a:solidFill>
              <a:ln w="9525">
                <a:solidFill>
                  <a:schemeClr val="tx1"/>
                </a:solidFill>
                <a:round/>
                <a:headEnd/>
                <a:tailEnd/>
              </a:ln>
            </p:spPr>
            <p:txBody>
              <a:bodyPr/>
              <a:lstStyle/>
              <a:p>
                <a:endParaRPr lang="en-US"/>
              </a:p>
            </p:txBody>
          </p:sp>
          <p:sp>
            <p:nvSpPr>
              <p:cNvPr id="38948" name="Freeform 226"/>
              <p:cNvSpPr>
                <a:spLocks/>
              </p:cNvSpPr>
              <p:nvPr/>
            </p:nvSpPr>
            <p:spPr bwMode="auto">
              <a:xfrm>
                <a:off x="1422" y="2947"/>
                <a:ext cx="3140" cy="741"/>
              </a:xfrm>
              <a:custGeom>
                <a:avLst/>
                <a:gdLst>
                  <a:gd name="T0" fmla="*/ 3089 w 3140"/>
                  <a:gd name="T1" fmla="*/ 17 h 741"/>
                  <a:gd name="T2" fmla="*/ 3021 w 3140"/>
                  <a:gd name="T3" fmla="*/ 51 h 741"/>
                  <a:gd name="T4" fmla="*/ 2944 w 3140"/>
                  <a:gd name="T5" fmla="*/ 76 h 741"/>
                  <a:gd name="T6" fmla="*/ 2850 w 3140"/>
                  <a:gd name="T7" fmla="*/ 94 h 741"/>
                  <a:gd name="T8" fmla="*/ 2757 w 3140"/>
                  <a:gd name="T9" fmla="*/ 119 h 741"/>
                  <a:gd name="T10" fmla="*/ 2663 w 3140"/>
                  <a:gd name="T11" fmla="*/ 145 h 741"/>
                  <a:gd name="T12" fmla="*/ 2561 w 3140"/>
                  <a:gd name="T13" fmla="*/ 162 h 741"/>
                  <a:gd name="T14" fmla="*/ 2450 w 3140"/>
                  <a:gd name="T15" fmla="*/ 179 h 741"/>
                  <a:gd name="T16" fmla="*/ 2340 w 3140"/>
                  <a:gd name="T17" fmla="*/ 196 h 741"/>
                  <a:gd name="T18" fmla="*/ 2220 w 3140"/>
                  <a:gd name="T19" fmla="*/ 204 h 741"/>
                  <a:gd name="T20" fmla="*/ 2101 w 3140"/>
                  <a:gd name="T21" fmla="*/ 213 h 741"/>
                  <a:gd name="T22" fmla="*/ 1982 w 3140"/>
                  <a:gd name="T23" fmla="*/ 221 h 741"/>
                  <a:gd name="T24" fmla="*/ 1854 w 3140"/>
                  <a:gd name="T25" fmla="*/ 230 h 741"/>
                  <a:gd name="T26" fmla="*/ 1727 w 3140"/>
                  <a:gd name="T27" fmla="*/ 238 h 741"/>
                  <a:gd name="T28" fmla="*/ 1599 w 3140"/>
                  <a:gd name="T29" fmla="*/ 238 h 741"/>
                  <a:gd name="T30" fmla="*/ 1481 w 3140"/>
                  <a:gd name="T31" fmla="*/ 238 h 741"/>
                  <a:gd name="T32" fmla="*/ 1353 w 3140"/>
                  <a:gd name="T33" fmla="*/ 230 h 741"/>
                  <a:gd name="T34" fmla="*/ 1226 w 3140"/>
                  <a:gd name="T35" fmla="*/ 230 h 741"/>
                  <a:gd name="T36" fmla="*/ 1106 w 3140"/>
                  <a:gd name="T37" fmla="*/ 221 h 741"/>
                  <a:gd name="T38" fmla="*/ 979 w 3140"/>
                  <a:gd name="T39" fmla="*/ 213 h 741"/>
                  <a:gd name="T40" fmla="*/ 868 w 3140"/>
                  <a:gd name="T41" fmla="*/ 196 h 741"/>
                  <a:gd name="T42" fmla="*/ 749 w 3140"/>
                  <a:gd name="T43" fmla="*/ 187 h 741"/>
                  <a:gd name="T44" fmla="*/ 638 w 3140"/>
                  <a:gd name="T45" fmla="*/ 170 h 741"/>
                  <a:gd name="T46" fmla="*/ 536 w 3140"/>
                  <a:gd name="T47" fmla="*/ 153 h 741"/>
                  <a:gd name="T48" fmla="*/ 434 w 3140"/>
                  <a:gd name="T49" fmla="*/ 128 h 741"/>
                  <a:gd name="T50" fmla="*/ 332 w 3140"/>
                  <a:gd name="T51" fmla="*/ 111 h 741"/>
                  <a:gd name="T52" fmla="*/ 246 w 3140"/>
                  <a:gd name="T53" fmla="*/ 85 h 741"/>
                  <a:gd name="T54" fmla="*/ 162 w 3140"/>
                  <a:gd name="T55" fmla="*/ 59 h 741"/>
                  <a:gd name="T56" fmla="*/ 85 w 3140"/>
                  <a:gd name="T57" fmla="*/ 34 h 741"/>
                  <a:gd name="T58" fmla="*/ 17 w 3140"/>
                  <a:gd name="T59" fmla="*/ 8 h 741"/>
                  <a:gd name="T60" fmla="*/ 17 w 3140"/>
                  <a:gd name="T61" fmla="*/ 511 h 741"/>
                  <a:gd name="T62" fmla="*/ 85 w 3140"/>
                  <a:gd name="T63" fmla="*/ 537 h 741"/>
                  <a:gd name="T64" fmla="*/ 162 w 3140"/>
                  <a:gd name="T65" fmla="*/ 562 h 741"/>
                  <a:gd name="T66" fmla="*/ 246 w 3140"/>
                  <a:gd name="T67" fmla="*/ 588 h 741"/>
                  <a:gd name="T68" fmla="*/ 332 w 3140"/>
                  <a:gd name="T69" fmla="*/ 613 h 741"/>
                  <a:gd name="T70" fmla="*/ 434 w 3140"/>
                  <a:gd name="T71" fmla="*/ 630 h 741"/>
                  <a:gd name="T72" fmla="*/ 536 w 3140"/>
                  <a:gd name="T73" fmla="*/ 656 h 741"/>
                  <a:gd name="T74" fmla="*/ 638 w 3140"/>
                  <a:gd name="T75" fmla="*/ 673 h 741"/>
                  <a:gd name="T76" fmla="*/ 749 w 3140"/>
                  <a:gd name="T77" fmla="*/ 690 h 741"/>
                  <a:gd name="T78" fmla="*/ 868 w 3140"/>
                  <a:gd name="T79" fmla="*/ 698 h 741"/>
                  <a:gd name="T80" fmla="*/ 979 w 3140"/>
                  <a:gd name="T81" fmla="*/ 715 h 741"/>
                  <a:gd name="T82" fmla="*/ 1106 w 3140"/>
                  <a:gd name="T83" fmla="*/ 724 h 741"/>
                  <a:gd name="T84" fmla="*/ 1226 w 3140"/>
                  <a:gd name="T85" fmla="*/ 732 h 741"/>
                  <a:gd name="T86" fmla="*/ 1353 w 3140"/>
                  <a:gd name="T87" fmla="*/ 732 h 741"/>
                  <a:gd name="T88" fmla="*/ 1481 w 3140"/>
                  <a:gd name="T89" fmla="*/ 741 h 741"/>
                  <a:gd name="T90" fmla="*/ 1599 w 3140"/>
                  <a:gd name="T91" fmla="*/ 741 h 741"/>
                  <a:gd name="T92" fmla="*/ 1727 w 3140"/>
                  <a:gd name="T93" fmla="*/ 741 h 741"/>
                  <a:gd name="T94" fmla="*/ 1854 w 3140"/>
                  <a:gd name="T95" fmla="*/ 732 h 741"/>
                  <a:gd name="T96" fmla="*/ 1982 w 3140"/>
                  <a:gd name="T97" fmla="*/ 724 h 741"/>
                  <a:gd name="T98" fmla="*/ 2101 w 3140"/>
                  <a:gd name="T99" fmla="*/ 715 h 741"/>
                  <a:gd name="T100" fmla="*/ 2220 w 3140"/>
                  <a:gd name="T101" fmla="*/ 707 h 741"/>
                  <a:gd name="T102" fmla="*/ 2340 w 3140"/>
                  <a:gd name="T103" fmla="*/ 698 h 741"/>
                  <a:gd name="T104" fmla="*/ 2450 w 3140"/>
                  <a:gd name="T105" fmla="*/ 681 h 741"/>
                  <a:gd name="T106" fmla="*/ 2561 w 3140"/>
                  <a:gd name="T107" fmla="*/ 664 h 741"/>
                  <a:gd name="T108" fmla="*/ 2663 w 3140"/>
                  <a:gd name="T109" fmla="*/ 647 h 741"/>
                  <a:gd name="T110" fmla="*/ 2757 w 3140"/>
                  <a:gd name="T111" fmla="*/ 622 h 741"/>
                  <a:gd name="T112" fmla="*/ 2850 w 3140"/>
                  <a:gd name="T113" fmla="*/ 596 h 741"/>
                  <a:gd name="T114" fmla="*/ 2944 w 3140"/>
                  <a:gd name="T115" fmla="*/ 579 h 741"/>
                  <a:gd name="T116" fmla="*/ 3021 w 3140"/>
                  <a:gd name="T117" fmla="*/ 554 h 741"/>
                  <a:gd name="T118" fmla="*/ 3089 w 3140"/>
                  <a:gd name="T119" fmla="*/ 519 h 741"/>
                  <a:gd name="T120" fmla="*/ 3140 w 3140"/>
                  <a:gd name="T121" fmla="*/ 0 h 7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40"/>
                  <a:gd name="T184" fmla="*/ 0 h 741"/>
                  <a:gd name="T185" fmla="*/ 3140 w 3140"/>
                  <a:gd name="T186" fmla="*/ 741 h 7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40" h="741">
                    <a:moveTo>
                      <a:pt x="3140" y="0"/>
                    </a:moveTo>
                    <a:lnTo>
                      <a:pt x="3123" y="8"/>
                    </a:lnTo>
                    <a:lnTo>
                      <a:pt x="3089" y="17"/>
                    </a:lnTo>
                    <a:lnTo>
                      <a:pt x="3072" y="25"/>
                    </a:lnTo>
                    <a:lnTo>
                      <a:pt x="3055" y="34"/>
                    </a:lnTo>
                    <a:lnTo>
                      <a:pt x="3021" y="51"/>
                    </a:lnTo>
                    <a:lnTo>
                      <a:pt x="3004" y="51"/>
                    </a:lnTo>
                    <a:lnTo>
                      <a:pt x="2978" y="59"/>
                    </a:lnTo>
                    <a:lnTo>
                      <a:pt x="2944" y="76"/>
                    </a:lnTo>
                    <a:lnTo>
                      <a:pt x="2919" y="76"/>
                    </a:lnTo>
                    <a:lnTo>
                      <a:pt x="2902" y="85"/>
                    </a:lnTo>
                    <a:lnTo>
                      <a:pt x="2850" y="94"/>
                    </a:lnTo>
                    <a:lnTo>
                      <a:pt x="2833" y="102"/>
                    </a:lnTo>
                    <a:lnTo>
                      <a:pt x="2808" y="111"/>
                    </a:lnTo>
                    <a:lnTo>
                      <a:pt x="2757" y="119"/>
                    </a:lnTo>
                    <a:lnTo>
                      <a:pt x="2740" y="128"/>
                    </a:lnTo>
                    <a:lnTo>
                      <a:pt x="2714" y="128"/>
                    </a:lnTo>
                    <a:lnTo>
                      <a:pt x="2663" y="145"/>
                    </a:lnTo>
                    <a:lnTo>
                      <a:pt x="2637" y="145"/>
                    </a:lnTo>
                    <a:lnTo>
                      <a:pt x="2612" y="153"/>
                    </a:lnTo>
                    <a:lnTo>
                      <a:pt x="2561" y="162"/>
                    </a:lnTo>
                    <a:lnTo>
                      <a:pt x="2535" y="162"/>
                    </a:lnTo>
                    <a:lnTo>
                      <a:pt x="2501" y="170"/>
                    </a:lnTo>
                    <a:lnTo>
                      <a:pt x="2450" y="179"/>
                    </a:lnTo>
                    <a:lnTo>
                      <a:pt x="2425" y="179"/>
                    </a:lnTo>
                    <a:lnTo>
                      <a:pt x="2391" y="187"/>
                    </a:lnTo>
                    <a:lnTo>
                      <a:pt x="2340" y="196"/>
                    </a:lnTo>
                    <a:lnTo>
                      <a:pt x="2306" y="196"/>
                    </a:lnTo>
                    <a:lnTo>
                      <a:pt x="2280" y="196"/>
                    </a:lnTo>
                    <a:lnTo>
                      <a:pt x="2220" y="204"/>
                    </a:lnTo>
                    <a:lnTo>
                      <a:pt x="2195" y="204"/>
                    </a:lnTo>
                    <a:lnTo>
                      <a:pt x="2161" y="213"/>
                    </a:lnTo>
                    <a:lnTo>
                      <a:pt x="2101" y="213"/>
                    </a:lnTo>
                    <a:lnTo>
                      <a:pt x="2067" y="221"/>
                    </a:lnTo>
                    <a:lnTo>
                      <a:pt x="2042" y="221"/>
                    </a:lnTo>
                    <a:lnTo>
                      <a:pt x="1982" y="221"/>
                    </a:lnTo>
                    <a:lnTo>
                      <a:pt x="1948" y="230"/>
                    </a:lnTo>
                    <a:lnTo>
                      <a:pt x="1914" y="230"/>
                    </a:lnTo>
                    <a:lnTo>
                      <a:pt x="1854" y="230"/>
                    </a:lnTo>
                    <a:lnTo>
                      <a:pt x="1820" y="230"/>
                    </a:lnTo>
                    <a:lnTo>
                      <a:pt x="1795" y="230"/>
                    </a:lnTo>
                    <a:lnTo>
                      <a:pt x="1727" y="238"/>
                    </a:lnTo>
                    <a:lnTo>
                      <a:pt x="1701" y="238"/>
                    </a:lnTo>
                    <a:lnTo>
                      <a:pt x="1667" y="238"/>
                    </a:lnTo>
                    <a:lnTo>
                      <a:pt x="1599" y="238"/>
                    </a:lnTo>
                    <a:lnTo>
                      <a:pt x="1575" y="238"/>
                    </a:lnTo>
                    <a:lnTo>
                      <a:pt x="1541" y="238"/>
                    </a:lnTo>
                    <a:lnTo>
                      <a:pt x="1481" y="238"/>
                    </a:lnTo>
                    <a:lnTo>
                      <a:pt x="1447" y="238"/>
                    </a:lnTo>
                    <a:lnTo>
                      <a:pt x="1413" y="238"/>
                    </a:lnTo>
                    <a:lnTo>
                      <a:pt x="1353" y="230"/>
                    </a:lnTo>
                    <a:lnTo>
                      <a:pt x="1319" y="230"/>
                    </a:lnTo>
                    <a:lnTo>
                      <a:pt x="1285" y="230"/>
                    </a:lnTo>
                    <a:lnTo>
                      <a:pt x="1226" y="230"/>
                    </a:lnTo>
                    <a:lnTo>
                      <a:pt x="1192" y="230"/>
                    </a:lnTo>
                    <a:lnTo>
                      <a:pt x="1166" y="221"/>
                    </a:lnTo>
                    <a:lnTo>
                      <a:pt x="1106" y="221"/>
                    </a:lnTo>
                    <a:lnTo>
                      <a:pt x="1072" y="221"/>
                    </a:lnTo>
                    <a:lnTo>
                      <a:pt x="1038" y="213"/>
                    </a:lnTo>
                    <a:lnTo>
                      <a:pt x="979" y="213"/>
                    </a:lnTo>
                    <a:lnTo>
                      <a:pt x="953" y="204"/>
                    </a:lnTo>
                    <a:lnTo>
                      <a:pt x="919" y="204"/>
                    </a:lnTo>
                    <a:lnTo>
                      <a:pt x="868" y="196"/>
                    </a:lnTo>
                    <a:lnTo>
                      <a:pt x="834" y="196"/>
                    </a:lnTo>
                    <a:lnTo>
                      <a:pt x="809" y="196"/>
                    </a:lnTo>
                    <a:lnTo>
                      <a:pt x="749" y="187"/>
                    </a:lnTo>
                    <a:lnTo>
                      <a:pt x="723" y="179"/>
                    </a:lnTo>
                    <a:lnTo>
                      <a:pt x="689" y="179"/>
                    </a:lnTo>
                    <a:lnTo>
                      <a:pt x="638" y="170"/>
                    </a:lnTo>
                    <a:lnTo>
                      <a:pt x="613" y="162"/>
                    </a:lnTo>
                    <a:lnTo>
                      <a:pt x="587" y="162"/>
                    </a:lnTo>
                    <a:lnTo>
                      <a:pt x="536" y="153"/>
                    </a:lnTo>
                    <a:lnTo>
                      <a:pt x="511" y="145"/>
                    </a:lnTo>
                    <a:lnTo>
                      <a:pt x="485" y="145"/>
                    </a:lnTo>
                    <a:lnTo>
                      <a:pt x="434" y="128"/>
                    </a:lnTo>
                    <a:lnTo>
                      <a:pt x="408" y="128"/>
                    </a:lnTo>
                    <a:lnTo>
                      <a:pt x="383" y="119"/>
                    </a:lnTo>
                    <a:lnTo>
                      <a:pt x="332" y="111"/>
                    </a:lnTo>
                    <a:lnTo>
                      <a:pt x="315" y="102"/>
                    </a:lnTo>
                    <a:lnTo>
                      <a:pt x="289" y="94"/>
                    </a:lnTo>
                    <a:lnTo>
                      <a:pt x="246" y="85"/>
                    </a:lnTo>
                    <a:lnTo>
                      <a:pt x="221" y="76"/>
                    </a:lnTo>
                    <a:lnTo>
                      <a:pt x="204" y="76"/>
                    </a:lnTo>
                    <a:lnTo>
                      <a:pt x="162" y="59"/>
                    </a:lnTo>
                    <a:lnTo>
                      <a:pt x="144" y="51"/>
                    </a:lnTo>
                    <a:lnTo>
                      <a:pt x="127" y="51"/>
                    </a:lnTo>
                    <a:lnTo>
                      <a:pt x="85" y="34"/>
                    </a:lnTo>
                    <a:lnTo>
                      <a:pt x="68" y="25"/>
                    </a:lnTo>
                    <a:lnTo>
                      <a:pt x="51" y="17"/>
                    </a:lnTo>
                    <a:lnTo>
                      <a:pt x="17" y="8"/>
                    </a:lnTo>
                    <a:lnTo>
                      <a:pt x="0" y="0"/>
                    </a:lnTo>
                    <a:lnTo>
                      <a:pt x="0" y="502"/>
                    </a:lnTo>
                    <a:lnTo>
                      <a:pt x="17" y="511"/>
                    </a:lnTo>
                    <a:lnTo>
                      <a:pt x="51" y="519"/>
                    </a:lnTo>
                    <a:lnTo>
                      <a:pt x="68" y="528"/>
                    </a:lnTo>
                    <a:lnTo>
                      <a:pt x="85" y="537"/>
                    </a:lnTo>
                    <a:lnTo>
                      <a:pt x="127" y="554"/>
                    </a:lnTo>
                    <a:lnTo>
                      <a:pt x="144" y="554"/>
                    </a:lnTo>
                    <a:lnTo>
                      <a:pt x="162" y="562"/>
                    </a:lnTo>
                    <a:lnTo>
                      <a:pt x="204" y="579"/>
                    </a:lnTo>
                    <a:lnTo>
                      <a:pt x="221" y="579"/>
                    </a:lnTo>
                    <a:lnTo>
                      <a:pt x="246" y="588"/>
                    </a:lnTo>
                    <a:lnTo>
                      <a:pt x="289" y="596"/>
                    </a:lnTo>
                    <a:lnTo>
                      <a:pt x="315" y="605"/>
                    </a:lnTo>
                    <a:lnTo>
                      <a:pt x="332" y="613"/>
                    </a:lnTo>
                    <a:lnTo>
                      <a:pt x="383" y="622"/>
                    </a:lnTo>
                    <a:lnTo>
                      <a:pt x="408" y="630"/>
                    </a:lnTo>
                    <a:lnTo>
                      <a:pt x="434" y="630"/>
                    </a:lnTo>
                    <a:lnTo>
                      <a:pt x="485" y="647"/>
                    </a:lnTo>
                    <a:lnTo>
                      <a:pt x="511" y="647"/>
                    </a:lnTo>
                    <a:lnTo>
                      <a:pt x="536" y="656"/>
                    </a:lnTo>
                    <a:lnTo>
                      <a:pt x="587" y="664"/>
                    </a:lnTo>
                    <a:lnTo>
                      <a:pt x="613" y="664"/>
                    </a:lnTo>
                    <a:lnTo>
                      <a:pt x="638" y="673"/>
                    </a:lnTo>
                    <a:lnTo>
                      <a:pt x="689" y="681"/>
                    </a:lnTo>
                    <a:lnTo>
                      <a:pt x="723" y="681"/>
                    </a:lnTo>
                    <a:lnTo>
                      <a:pt x="749" y="690"/>
                    </a:lnTo>
                    <a:lnTo>
                      <a:pt x="809" y="698"/>
                    </a:lnTo>
                    <a:lnTo>
                      <a:pt x="834" y="698"/>
                    </a:lnTo>
                    <a:lnTo>
                      <a:pt x="868" y="698"/>
                    </a:lnTo>
                    <a:lnTo>
                      <a:pt x="919" y="707"/>
                    </a:lnTo>
                    <a:lnTo>
                      <a:pt x="953" y="707"/>
                    </a:lnTo>
                    <a:lnTo>
                      <a:pt x="979" y="715"/>
                    </a:lnTo>
                    <a:lnTo>
                      <a:pt x="1038" y="715"/>
                    </a:lnTo>
                    <a:lnTo>
                      <a:pt x="1072" y="724"/>
                    </a:lnTo>
                    <a:lnTo>
                      <a:pt x="1106" y="724"/>
                    </a:lnTo>
                    <a:lnTo>
                      <a:pt x="1166" y="724"/>
                    </a:lnTo>
                    <a:lnTo>
                      <a:pt x="1192" y="732"/>
                    </a:lnTo>
                    <a:lnTo>
                      <a:pt x="1226" y="732"/>
                    </a:lnTo>
                    <a:lnTo>
                      <a:pt x="1285" y="732"/>
                    </a:lnTo>
                    <a:lnTo>
                      <a:pt x="1319" y="732"/>
                    </a:lnTo>
                    <a:lnTo>
                      <a:pt x="1353" y="732"/>
                    </a:lnTo>
                    <a:lnTo>
                      <a:pt x="1413" y="741"/>
                    </a:lnTo>
                    <a:lnTo>
                      <a:pt x="1447" y="741"/>
                    </a:lnTo>
                    <a:lnTo>
                      <a:pt x="1481" y="741"/>
                    </a:lnTo>
                    <a:lnTo>
                      <a:pt x="1541" y="741"/>
                    </a:lnTo>
                    <a:lnTo>
                      <a:pt x="1575" y="741"/>
                    </a:lnTo>
                    <a:lnTo>
                      <a:pt x="1599" y="741"/>
                    </a:lnTo>
                    <a:lnTo>
                      <a:pt x="1667" y="741"/>
                    </a:lnTo>
                    <a:lnTo>
                      <a:pt x="1701" y="741"/>
                    </a:lnTo>
                    <a:lnTo>
                      <a:pt x="1727" y="741"/>
                    </a:lnTo>
                    <a:lnTo>
                      <a:pt x="1795" y="732"/>
                    </a:lnTo>
                    <a:lnTo>
                      <a:pt x="1820" y="732"/>
                    </a:lnTo>
                    <a:lnTo>
                      <a:pt x="1854" y="732"/>
                    </a:lnTo>
                    <a:lnTo>
                      <a:pt x="1914" y="732"/>
                    </a:lnTo>
                    <a:lnTo>
                      <a:pt x="1948" y="732"/>
                    </a:lnTo>
                    <a:lnTo>
                      <a:pt x="1982" y="724"/>
                    </a:lnTo>
                    <a:lnTo>
                      <a:pt x="2042" y="724"/>
                    </a:lnTo>
                    <a:lnTo>
                      <a:pt x="2067" y="724"/>
                    </a:lnTo>
                    <a:lnTo>
                      <a:pt x="2101" y="715"/>
                    </a:lnTo>
                    <a:lnTo>
                      <a:pt x="2161" y="715"/>
                    </a:lnTo>
                    <a:lnTo>
                      <a:pt x="2195" y="707"/>
                    </a:lnTo>
                    <a:lnTo>
                      <a:pt x="2220" y="707"/>
                    </a:lnTo>
                    <a:lnTo>
                      <a:pt x="2280" y="698"/>
                    </a:lnTo>
                    <a:lnTo>
                      <a:pt x="2306" y="698"/>
                    </a:lnTo>
                    <a:lnTo>
                      <a:pt x="2340" y="698"/>
                    </a:lnTo>
                    <a:lnTo>
                      <a:pt x="2391" y="690"/>
                    </a:lnTo>
                    <a:lnTo>
                      <a:pt x="2425" y="681"/>
                    </a:lnTo>
                    <a:lnTo>
                      <a:pt x="2450" y="681"/>
                    </a:lnTo>
                    <a:lnTo>
                      <a:pt x="2501" y="673"/>
                    </a:lnTo>
                    <a:lnTo>
                      <a:pt x="2535" y="664"/>
                    </a:lnTo>
                    <a:lnTo>
                      <a:pt x="2561" y="664"/>
                    </a:lnTo>
                    <a:lnTo>
                      <a:pt x="2612" y="656"/>
                    </a:lnTo>
                    <a:lnTo>
                      <a:pt x="2637" y="647"/>
                    </a:lnTo>
                    <a:lnTo>
                      <a:pt x="2663" y="647"/>
                    </a:lnTo>
                    <a:lnTo>
                      <a:pt x="2714" y="630"/>
                    </a:lnTo>
                    <a:lnTo>
                      <a:pt x="2740" y="630"/>
                    </a:lnTo>
                    <a:lnTo>
                      <a:pt x="2757" y="622"/>
                    </a:lnTo>
                    <a:lnTo>
                      <a:pt x="2808" y="613"/>
                    </a:lnTo>
                    <a:lnTo>
                      <a:pt x="2833" y="605"/>
                    </a:lnTo>
                    <a:lnTo>
                      <a:pt x="2850" y="596"/>
                    </a:lnTo>
                    <a:lnTo>
                      <a:pt x="2902" y="588"/>
                    </a:lnTo>
                    <a:lnTo>
                      <a:pt x="2919" y="579"/>
                    </a:lnTo>
                    <a:lnTo>
                      <a:pt x="2944" y="579"/>
                    </a:lnTo>
                    <a:lnTo>
                      <a:pt x="2978" y="562"/>
                    </a:lnTo>
                    <a:lnTo>
                      <a:pt x="3004" y="554"/>
                    </a:lnTo>
                    <a:lnTo>
                      <a:pt x="3021" y="554"/>
                    </a:lnTo>
                    <a:lnTo>
                      <a:pt x="3055" y="537"/>
                    </a:lnTo>
                    <a:lnTo>
                      <a:pt x="3072" y="528"/>
                    </a:lnTo>
                    <a:lnTo>
                      <a:pt x="3089" y="519"/>
                    </a:lnTo>
                    <a:lnTo>
                      <a:pt x="3123" y="511"/>
                    </a:lnTo>
                    <a:lnTo>
                      <a:pt x="3140" y="502"/>
                    </a:lnTo>
                    <a:lnTo>
                      <a:pt x="3140" y="0"/>
                    </a:lnTo>
                    <a:close/>
                  </a:path>
                </a:pathLst>
              </a:custGeom>
              <a:solidFill>
                <a:srgbClr val="F6691A"/>
              </a:solidFill>
              <a:ln w="9525" cap="rnd">
                <a:solidFill>
                  <a:schemeClr val="tx1"/>
                </a:solidFill>
                <a:round/>
                <a:headEnd/>
                <a:tailEnd/>
              </a:ln>
            </p:spPr>
            <p:txBody>
              <a:bodyPr/>
              <a:lstStyle/>
              <a:p>
                <a:endParaRPr lang="en-US"/>
              </a:p>
            </p:txBody>
          </p:sp>
        </p:grpSp>
        <p:grpSp>
          <p:nvGrpSpPr>
            <p:cNvPr id="24" name="Group 230"/>
            <p:cNvGrpSpPr>
              <a:grpSpLocks/>
            </p:cNvGrpSpPr>
            <p:nvPr/>
          </p:nvGrpSpPr>
          <p:grpSpPr bwMode="auto">
            <a:xfrm>
              <a:off x="1518" y="2805"/>
              <a:ext cx="3140" cy="477"/>
              <a:chOff x="1422" y="2709"/>
              <a:chExt cx="3140" cy="477"/>
            </a:xfrm>
          </p:grpSpPr>
          <p:sp>
            <p:nvSpPr>
              <p:cNvPr id="38945" name="Freeform 228"/>
              <p:cNvSpPr>
                <a:spLocks/>
              </p:cNvSpPr>
              <p:nvPr/>
            </p:nvSpPr>
            <p:spPr bwMode="auto">
              <a:xfrm>
                <a:off x="1422" y="2709"/>
                <a:ext cx="3140" cy="477"/>
              </a:xfrm>
              <a:custGeom>
                <a:avLst/>
                <a:gdLst>
                  <a:gd name="T0" fmla="*/ 3123 w 3140"/>
                  <a:gd name="T1" fmla="*/ 247 h 477"/>
                  <a:gd name="T2" fmla="*/ 3072 w 3140"/>
                  <a:gd name="T3" fmla="*/ 264 h 477"/>
                  <a:gd name="T4" fmla="*/ 3021 w 3140"/>
                  <a:gd name="T5" fmla="*/ 290 h 477"/>
                  <a:gd name="T6" fmla="*/ 2978 w 3140"/>
                  <a:gd name="T7" fmla="*/ 298 h 477"/>
                  <a:gd name="T8" fmla="*/ 2919 w 3140"/>
                  <a:gd name="T9" fmla="*/ 315 h 477"/>
                  <a:gd name="T10" fmla="*/ 2850 w 3140"/>
                  <a:gd name="T11" fmla="*/ 332 h 477"/>
                  <a:gd name="T12" fmla="*/ 2808 w 3140"/>
                  <a:gd name="T13" fmla="*/ 349 h 477"/>
                  <a:gd name="T14" fmla="*/ 2740 w 3140"/>
                  <a:gd name="T15" fmla="*/ 366 h 477"/>
                  <a:gd name="T16" fmla="*/ 2663 w 3140"/>
                  <a:gd name="T17" fmla="*/ 383 h 477"/>
                  <a:gd name="T18" fmla="*/ 2612 w 3140"/>
                  <a:gd name="T19" fmla="*/ 392 h 477"/>
                  <a:gd name="T20" fmla="*/ 2535 w 3140"/>
                  <a:gd name="T21" fmla="*/ 400 h 477"/>
                  <a:gd name="T22" fmla="*/ 2450 w 3140"/>
                  <a:gd name="T23" fmla="*/ 417 h 477"/>
                  <a:gd name="T24" fmla="*/ 2391 w 3140"/>
                  <a:gd name="T25" fmla="*/ 426 h 477"/>
                  <a:gd name="T26" fmla="*/ 2306 w 3140"/>
                  <a:gd name="T27" fmla="*/ 434 h 477"/>
                  <a:gd name="T28" fmla="*/ 2220 w 3140"/>
                  <a:gd name="T29" fmla="*/ 443 h 477"/>
                  <a:gd name="T30" fmla="*/ 2161 w 3140"/>
                  <a:gd name="T31" fmla="*/ 451 h 477"/>
                  <a:gd name="T32" fmla="*/ 2067 w 3140"/>
                  <a:gd name="T33" fmla="*/ 460 h 477"/>
                  <a:gd name="T34" fmla="*/ 1982 w 3140"/>
                  <a:gd name="T35" fmla="*/ 460 h 477"/>
                  <a:gd name="T36" fmla="*/ 1914 w 3140"/>
                  <a:gd name="T37" fmla="*/ 468 h 477"/>
                  <a:gd name="T38" fmla="*/ 1820 w 3140"/>
                  <a:gd name="T39" fmla="*/ 468 h 477"/>
                  <a:gd name="T40" fmla="*/ 1727 w 3140"/>
                  <a:gd name="T41" fmla="*/ 477 h 477"/>
                  <a:gd name="T42" fmla="*/ 1667 w 3140"/>
                  <a:gd name="T43" fmla="*/ 477 h 477"/>
                  <a:gd name="T44" fmla="*/ 1575 w 3140"/>
                  <a:gd name="T45" fmla="*/ 477 h 477"/>
                  <a:gd name="T46" fmla="*/ 1481 w 3140"/>
                  <a:gd name="T47" fmla="*/ 477 h 477"/>
                  <a:gd name="T48" fmla="*/ 1413 w 3140"/>
                  <a:gd name="T49" fmla="*/ 477 h 477"/>
                  <a:gd name="T50" fmla="*/ 1319 w 3140"/>
                  <a:gd name="T51" fmla="*/ 468 h 477"/>
                  <a:gd name="T52" fmla="*/ 1226 w 3140"/>
                  <a:gd name="T53" fmla="*/ 468 h 477"/>
                  <a:gd name="T54" fmla="*/ 1166 w 3140"/>
                  <a:gd name="T55" fmla="*/ 460 h 477"/>
                  <a:gd name="T56" fmla="*/ 1072 w 3140"/>
                  <a:gd name="T57" fmla="*/ 460 h 477"/>
                  <a:gd name="T58" fmla="*/ 979 w 3140"/>
                  <a:gd name="T59" fmla="*/ 451 h 477"/>
                  <a:gd name="T60" fmla="*/ 919 w 3140"/>
                  <a:gd name="T61" fmla="*/ 443 h 477"/>
                  <a:gd name="T62" fmla="*/ 834 w 3140"/>
                  <a:gd name="T63" fmla="*/ 434 h 477"/>
                  <a:gd name="T64" fmla="*/ 749 w 3140"/>
                  <a:gd name="T65" fmla="*/ 426 h 477"/>
                  <a:gd name="T66" fmla="*/ 689 w 3140"/>
                  <a:gd name="T67" fmla="*/ 417 h 477"/>
                  <a:gd name="T68" fmla="*/ 613 w 3140"/>
                  <a:gd name="T69" fmla="*/ 400 h 477"/>
                  <a:gd name="T70" fmla="*/ 536 w 3140"/>
                  <a:gd name="T71" fmla="*/ 392 h 477"/>
                  <a:gd name="T72" fmla="*/ 485 w 3140"/>
                  <a:gd name="T73" fmla="*/ 383 h 477"/>
                  <a:gd name="T74" fmla="*/ 408 w 3140"/>
                  <a:gd name="T75" fmla="*/ 366 h 477"/>
                  <a:gd name="T76" fmla="*/ 332 w 3140"/>
                  <a:gd name="T77" fmla="*/ 349 h 477"/>
                  <a:gd name="T78" fmla="*/ 289 w 3140"/>
                  <a:gd name="T79" fmla="*/ 332 h 477"/>
                  <a:gd name="T80" fmla="*/ 221 w 3140"/>
                  <a:gd name="T81" fmla="*/ 315 h 477"/>
                  <a:gd name="T82" fmla="*/ 162 w 3140"/>
                  <a:gd name="T83" fmla="*/ 298 h 477"/>
                  <a:gd name="T84" fmla="*/ 127 w 3140"/>
                  <a:gd name="T85" fmla="*/ 290 h 477"/>
                  <a:gd name="T86" fmla="*/ 68 w 3140"/>
                  <a:gd name="T87" fmla="*/ 264 h 477"/>
                  <a:gd name="T88" fmla="*/ 17 w 3140"/>
                  <a:gd name="T89" fmla="*/ 247 h 477"/>
                  <a:gd name="T90" fmla="*/ 1575 w 3140"/>
                  <a:gd name="T91" fmla="*/ 0 h 4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477"/>
                  <a:gd name="T140" fmla="*/ 3140 w 3140"/>
                  <a:gd name="T141" fmla="*/ 477 h 4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477">
                    <a:moveTo>
                      <a:pt x="3140" y="238"/>
                    </a:moveTo>
                    <a:lnTo>
                      <a:pt x="3123" y="247"/>
                    </a:lnTo>
                    <a:lnTo>
                      <a:pt x="3089" y="255"/>
                    </a:lnTo>
                    <a:lnTo>
                      <a:pt x="3072" y="264"/>
                    </a:lnTo>
                    <a:lnTo>
                      <a:pt x="3055" y="272"/>
                    </a:lnTo>
                    <a:lnTo>
                      <a:pt x="3021" y="290"/>
                    </a:lnTo>
                    <a:lnTo>
                      <a:pt x="3004" y="290"/>
                    </a:lnTo>
                    <a:lnTo>
                      <a:pt x="2978" y="298"/>
                    </a:lnTo>
                    <a:lnTo>
                      <a:pt x="2944" y="315"/>
                    </a:lnTo>
                    <a:lnTo>
                      <a:pt x="2919" y="315"/>
                    </a:lnTo>
                    <a:lnTo>
                      <a:pt x="2902" y="324"/>
                    </a:lnTo>
                    <a:lnTo>
                      <a:pt x="2850" y="332"/>
                    </a:lnTo>
                    <a:lnTo>
                      <a:pt x="2833" y="341"/>
                    </a:lnTo>
                    <a:lnTo>
                      <a:pt x="2808" y="349"/>
                    </a:lnTo>
                    <a:lnTo>
                      <a:pt x="2757" y="358"/>
                    </a:lnTo>
                    <a:lnTo>
                      <a:pt x="2740" y="366"/>
                    </a:lnTo>
                    <a:lnTo>
                      <a:pt x="2714" y="366"/>
                    </a:lnTo>
                    <a:lnTo>
                      <a:pt x="2663" y="383"/>
                    </a:lnTo>
                    <a:lnTo>
                      <a:pt x="2637" y="383"/>
                    </a:lnTo>
                    <a:lnTo>
                      <a:pt x="2612" y="392"/>
                    </a:lnTo>
                    <a:lnTo>
                      <a:pt x="2561" y="400"/>
                    </a:lnTo>
                    <a:lnTo>
                      <a:pt x="2535" y="400"/>
                    </a:lnTo>
                    <a:lnTo>
                      <a:pt x="2501" y="409"/>
                    </a:lnTo>
                    <a:lnTo>
                      <a:pt x="2450" y="417"/>
                    </a:lnTo>
                    <a:lnTo>
                      <a:pt x="2425" y="417"/>
                    </a:lnTo>
                    <a:lnTo>
                      <a:pt x="2391" y="426"/>
                    </a:lnTo>
                    <a:lnTo>
                      <a:pt x="2340" y="434"/>
                    </a:lnTo>
                    <a:lnTo>
                      <a:pt x="2306" y="434"/>
                    </a:lnTo>
                    <a:lnTo>
                      <a:pt x="2280" y="434"/>
                    </a:lnTo>
                    <a:lnTo>
                      <a:pt x="2220" y="443"/>
                    </a:lnTo>
                    <a:lnTo>
                      <a:pt x="2195" y="443"/>
                    </a:lnTo>
                    <a:lnTo>
                      <a:pt x="2161" y="451"/>
                    </a:lnTo>
                    <a:lnTo>
                      <a:pt x="2101" y="451"/>
                    </a:lnTo>
                    <a:lnTo>
                      <a:pt x="2067" y="460"/>
                    </a:lnTo>
                    <a:lnTo>
                      <a:pt x="2042" y="460"/>
                    </a:lnTo>
                    <a:lnTo>
                      <a:pt x="1982" y="460"/>
                    </a:lnTo>
                    <a:lnTo>
                      <a:pt x="1948" y="468"/>
                    </a:lnTo>
                    <a:lnTo>
                      <a:pt x="1914" y="468"/>
                    </a:lnTo>
                    <a:lnTo>
                      <a:pt x="1854" y="468"/>
                    </a:lnTo>
                    <a:lnTo>
                      <a:pt x="1820" y="468"/>
                    </a:lnTo>
                    <a:lnTo>
                      <a:pt x="1795" y="468"/>
                    </a:lnTo>
                    <a:lnTo>
                      <a:pt x="1727" y="477"/>
                    </a:lnTo>
                    <a:lnTo>
                      <a:pt x="1701" y="477"/>
                    </a:lnTo>
                    <a:lnTo>
                      <a:pt x="1667" y="477"/>
                    </a:lnTo>
                    <a:lnTo>
                      <a:pt x="1599" y="477"/>
                    </a:lnTo>
                    <a:lnTo>
                      <a:pt x="1575" y="477"/>
                    </a:lnTo>
                    <a:lnTo>
                      <a:pt x="1541" y="477"/>
                    </a:lnTo>
                    <a:lnTo>
                      <a:pt x="1481" y="477"/>
                    </a:lnTo>
                    <a:lnTo>
                      <a:pt x="1447" y="477"/>
                    </a:lnTo>
                    <a:lnTo>
                      <a:pt x="1413" y="477"/>
                    </a:lnTo>
                    <a:lnTo>
                      <a:pt x="1353" y="468"/>
                    </a:lnTo>
                    <a:lnTo>
                      <a:pt x="1319" y="468"/>
                    </a:lnTo>
                    <a:lnTo>
                      <a:pt x="1285" y="468"/>
                    </a:lnTo>
                    <a:lnTo>
                      <a:pt x="1226" y="468"/>
                    </a:lnTo>
                    <a:lnTo>
                      <a:pt x="1192" y="468"/>
                    </a:lnTo>
                    <a:lnTo>
                      <a:pt x="1166" y="460"/>
                    </a:lnTo>
                    <a:lnTo>
                      <a:pt x="1106" y="460"/>
                    </a:lnTo>
                    <a:lnTo>
                      <a:pt x="1072" y="460"/>
                    </a:lnTo>
                    <a:lnTo>
                      <a:pt x="1038" y="451"/>
                    </a:lnTo>
                    <a:lnTo>
                      <a:pt x="979" y="451"/>
                    </a:lnTo>
                    <a:lnTo>
                      <a:pt x="953" y="443"/>
                    </a:lnTo>
                    <a:lnTo>
                      <a:pt x="919" y="443"/>
                    </a:lnTo>
                    <a:lnTo>
                      <a:pt x="868" y="434"/>
                    </a:lnTo>
                    <a:lnTo>
                      <a:pt x="834" y="434"/>
                    </a:lnTo>
                    <a:lnTo>
                      <a:pt x="809" y="434"/>
                    </a:lnTo>
                    <a:lnTo>
                      <a:pt x="749" y="426"/>
                    </a:lnTo>
                    <a:lnTo>
                      <a:pt x="723" y="417"/>
                    </a:lnTo>
                    <a:lnTo>
                      <a:pt x="689" y="417"/>
                    </a:lnTo>
                    <a:lnTo>
                      <a:pt x="638" y="409"/>
                    </a:lnTo>
                    <a:lnTo>
                      <a:pt x="613" y="400"/>
                    </a:lnTo>
                    <a:lnTo>
                      <a:pt x="587" y="400"/>
                    </a:lnTo>
                    <a:lnTo>
                      <a:pt x="536" y="392"/>
                    </a:lnTo>
                    <a:lnTo>
                      <a:pt x="511" y="383"/>
                    </a:lnTo>
                    <a:lnTo>
                      <a:pt x="485" y="383"/>
                    </a:lnTo>
                    <a:lnTo>
                      <a:pt x="434" y="366"/>
                    </a:lnTo>
                    <a:lnTo>
                      <a:pt x="408" y="366"/>
                    </a:lnTo>
                    <a:lnTo>
                      <a:pt x="383" y="358"/>
                    </a:lnTo>
                    <a:lnTo>
                      <a:pt x="332" y="349"/>
                    </a:lnTo>
                    <a:lnTo>
                      <a:pt x="315" y="341"/>
                    </a:lnTo>
                    <a:lnTo>
                      <a:pt x="289" y="332"/>
                    </a:lnTo>
                    <a:lnTo>
                      <a:pt x="246" y="324"/>
                    </a:lnTo>
                    <a:lnTo>
                      <a:pt x="221" y="315"/>
                    </a:lnTo>
                    <a:lnTo>
                      <a:pt x="204" y="315"/>
                    </a:lnTo>
                    <a:lnTo>
                      <a:pt x="162" y="298"/>
                    </a:lnTo>
                    <a:lnTo>
                      <a:pt x="144" y="290"/>
                    </a:lnTo>
                    <a:lnTo>
                      <a:pt x="127" y="290"/>
                    </a:lnTo>
                    <a:lnTo>
                      <a:pt x="85" y="272"/>
                    </a:lnTo>
                    <a:lnTo>
                      <a:pt x="68" y="264"/>
                    </a:lnTo>
                    <a:lnTo>
                      <a:pt x="51" y="255"/>
                    </a:lnTo>
                    <a:lnTo>
                      <a:pt x="17" y="247"/>
                    </a:lnTo>
                    <a:lnTo>
                      <a:pt x="0" y="238"/>
                    </a:lnTo>
                    <a:lnTo>
                      <a:pt x="1575" y="0"/>
                    </a:lnTo>
                    <a:lnTo>
                      <a:pt x="3140" y="238"/>
                    </a:lnTo>
                    <a:close/>
                  </a:path>
                </a:pathLst>
              </a:custGeom>
              <a:solidFill>
                <a:srgbClr val="E4A85A"/>
              </a:solidFill>
              <a:ln w="9525">
                <a:solidFill>
                  <a:schemeClr val="tx1"/>
                </a:solidFill>
                <a:round/>
                <a:headEnd/>
                <a:tailEnd/>
              </a:ln>
            </p:spPr>
            <p:txBody>
              <a:bodyPr/>
              <a:lstStyle/>
              <a:p>
                <a:endParaRPr lang="en-US"/>
              </a:p>
            </p:txBody>
          </p:sp>
          <p:sp>
            <p:nvSpPr>
              <p:cNvPr id="38946" name="Freeform 229"/>
              <p:cNvSpPr>
                <a:spLocks/>
              </p:cNvSpPr>
              <p:nvPr/>
            </p:nvSpPr>
            <p:spPr bwMode="auto">
              <a:xfrm>
                <a:off x="1422" y="2709"/>
                <a:ext cx="3140" cy="477"/>
              </a:xfrm>
              <a:custGeom>
                <a:avLst/>
                <a:gdLst>
                  <a:gd name="T0" fmla="*/ 3123 w 3140"/>
                  <a:gd name="T1" fmla="*/ 247 h 477"/>
                  <a:gd name="T2" fmla="*/ 3072 w 3140"/>
                  <a:gd name="T3" fmla="*/ 264 h 477"/>
                  <a:gd name="T4" fmla="*/ 3021 w 3140"/>
                  <a:gd name="T5" fmla="*/ 290 h 477"/>
                  <a:gd name="T6" fmla="*/ 2978 w 3140"/>
                  <a:gd name="T7" fmla="*/ 298 h 477"/>
                  <a:gd name="T8" fmla="*/ 2919 w 3140"/>
                  <a:gd name="T9" fmla="*/ 315 h 477"/>
                  <a:gd name="T10" fmla="*/ 2850 w 3140"/>
                  <a:gd name="T11" fmla="*/ 332 h 477"/>
                  <a:gd name="T12" fmla="*/ 2808 w 3140"/>
                  <a:gd name="T13" fmla="*/ 349 h 477"/>
                  <a:gd name="T14" fmla="*/ 2740 w 3140"/>
                  <a:gd name="T15" fmla="*/ 366 h 477"/>
                  <a:gd name="T16" fmla="*/ 2663 w 3140"/>
                  <a:gd name="T17" fmla="*/ 383 h 477"/>
                  <a:gd name="T18" fmla="*/ 2612 w 3140"/>
                  <a:gd name="T19" fmla="*/ 392 h 477"/>
                  <a:gd name="T20" fmla="*/ 2535 w 3140"/>
                  <a:gd name="T21" fmla="*/ 400 h 477"/>
                  <a:gd name="T22" fmla="*/ 2450 w 3140"/>
                  <a:gd name="T23" fmla="*/ 417 h 477"/>
                  <a:gd name="T24" fmla="*/ 2391 w 3140"/>
                  <a:gd name="T25" fmla="*/ 426 h 477"/>
                  <a:gd name="T26" fmla="*/ 2306 w 3140"/>
                  <a:gd name="T27" fmla="*/ 434 h 477"/>
                  <a:gd name="T28" fmla="*/ 2220 w 3140"/>
                  <a:gd name="T29" fmla="*/ 443 h 477"/>
                  <a:gd name="T30" fmla="*/ 2161 w 3140"/>
                  <a:gd name="T31" fmla="*/ 451 h 477"/>
                  <a:gd name="T32" fmla="*/ 2067 w 3140"/>
                  <a:gd name="T33" fmla="*/ 460 h 477"/>
                  <a:gd name="T34" fmla="*/ 1982 w 3140"/>
                  <a:gd name="T35" fmla="*/ 460 h 477"/>
                  <a:gd name="T36" fmla="*/ 1914 w 3140"/>
                  <a:gd name="T37" fmla="*/ 468 h 477"/>
                  <a:gd name="T38" fmla="*/ 1820 w 3140"/>
                  <a:gd name="T39" fmla="*/ 468 h 477"/>
                  <a:gd name="T40" fmla="*/ 1727 w 3140"/>
                  <a:gd name="T41" fmla="*/ 477 h 477"/>
                  <a:gd name="T42" fmla="*/ 1667 w 3140"/>
                  <a:gd name="T43" fmla="*/ 477 h 477"/>
                  <a:gd name="T44" fmla="*/ 1575 w 3140"/>
                  <a:gd name="T45" fmla="*/ 477 h 477"/>
                  <a:gd name="T46" fmla="*/ 1481 w 3140"/>
                  <a:gd name="T47" fmla="*/ 477 h 477"/>
                  <a:gd name="T48" fmla="*/ 1413 w 3140"/>
                  <a:gd name="T49" fmla="*/ 477 h 477"/>
                  <a:gd name="T50" fmla="*/ 1319 w 3140"/>
                  <a:gd name="T51" fmla="*/ 468 h 477"/>
                  <a:gd name="T52" fmla="*/ 1226 w 3140"/>
                  <a:gd name="T53" fmla="*/ 468 h 477"/>
                  <a:gd name="T54" fmla="*/ 1166 w 3140"/>
                  <a:gd name="T55" fmla="*/ 460 h 477"/>
                  <a:gd name="T56" fmla="*/ 1072 w 3140"/>
                  <a:gd name="T57" fmla="*/ 460 h 477"/>
                  <a:gd name="T58" fmla="*/ 979 w 3140"/>
                  <a:gd name="T59" fmla="*/ 451 h 477"/>
                  <a:gd name="T60" fmla="*/ 919 w 3140"/>
                  <a:gd name="T61" fmla="*/ 443 h 477"/>
                  <a:gd name="T62" fmla="*/ 834 w 3140"/>
                  <a:gd name="T63" fmla="*/ 434 h 477"/>
                  <a:gd name="T64" fmla="*/ 749 w 3140"/>
                  <a:gd name="T65" fmla="*/ 426 h 477"/>
                  <a:gd name="T66" fmla="*/ 689 w 3140"/>
                  <a:gd name="T67" fmla="*/ 417 h 477"/>
                  <a:gd name="T68" fmla="*/ 613 w 3140"/>
                  <a:gd name="T69" fmla="*/ 400 h 477"/>
                  <a:gd name="T70" fmla="*/ 536 w 3140"/>
                  <a:gd name="T71" fmla="*/ 392 h 477"/>
                  <a:gd name="T72" fmla="*/ 485 w 3140"/>
                  <a:gd name="T73" fmla="*/ 383 h 477"/>
                  <a:gd name="T74" fmla="*/ 408 w 3140"/>
                  <a:gd name="T75" fmla="*/ 366 h 477"/>
                  <a:gd name="T76" fmla="*/ 332 w 3140"/>
                  <a:gd name="T77" fmla="*/ 349 h 477"/>
                  <a:gd name="T78" fmla="*/ 289 w 3140"/>
                  <a:gd name="T79" fmla="*/ 332 h 477"/>
                  <a:gd name="T80" fmla="*/ 221 w 3140"/>
                  <a:gd name="T81" fmla="*/ 315 h 477"/>
                  <a:gd name="T82" fmla="*/ 162 w 3140"/>
                  <a:gd name="T83" fmla="*/ 298 h 477"/>
                  <a:gd name="T84" fmla="*/ 127 w 3140"/>
                  <a:gd name="T85" fmla="*/ 290 h 477"/>
                  <a:gd name="T86" fmla="*/ 68 w 3140"/>
                  <a:gd name="T87" fmla="*/ 264 h 477"/>
                  <a:gd name="T88" fmla="*/ 17 w 3140"/>
                  <a:gd name="T89" fmla="*/ 247 h 477"/>
                  <a:gd name="T90" fmla="*/ 1575 w 3140"/>
                  <a:gd name="T91" fmla="*/ 0 h 4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0"/>
                  <a:gd name="T139" fmla="*/ 0 h 477"/>
                  <a:gd name="T140" fmla="*/ 3140 w 3140"/>
                  <a:gd name="T141" fmla="*/ 477 h 4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0" h="477">
                    <a:moveTo>
                      <a:pt x="3140" y="238"/>
                    </a:moveTo>
                    <a:lnTo>
                      <a:pt x="3123" y="247"/>
                    </a:lnTo>
                    <a:lnTo>
                      <a:pt x="3089" y="255"/>
                    </a:lnTo>
                    <a:lnTo>
                      <a:pt x="3072" y="264"/>
                    </a:lnTo>
                    <a:lnTo>
                      <a:pt x="3055" y="272"/>
                    </a:lnTo>
                    <a:lnTo>
                      <a:pt x="3021" y="290"/>
                    </a:lnTo>
                    <a:lnTo>
                      <a:pt x="3004" y="290"/>
                    </a:lnTo>
                    <a:lnTo>
                      <a:pt x="2978" y="298"/>
                    </a:lnTo>
                    <a:lnTo>
                      <a:pt x="2944" y="315"/>
                    </a:lnTo>
                    <a:lnTo>
                      <a:pt x="2919" y="315"/>
                    </a:lnTo>
                    <a:lnTo>
                      <a:pt x="2902" y="324"/>
                    </a:lnTo>
                    <a:lnTo>
                      <a:pt x="2850" y="332"/>
                    </a:lnTo>
                    <a:lnTo>
                      <a:pt x="2833" y="341"/>
                    </a:lnTo>
                    <a:lnTo>
                      <a:pt x="2808" y="349"/>
                    </a:lnTo>
                    <a:lnTo>
                      <a:pt x="2757" y="358"/>
                    </a:lnTo>
                    <a:lnTo>
                      <a:pt x="2740" y="366"/>
                    </a:lnTo>
                    <a:lnTo>
                      <a:pt x="2714" y="366"/>
                    </a:lnTo>
                    <a:lnTo>
                      <a:pt x="2663" y="383"/>
                    </a:lnTo>
                    <a:lnTo>
                      <a:pt x="2637" y="383"/>
                    </a:lnTo>
                    <a:lnTo>
                      <a:pt x="2612" y="392"/>
                    </a:lnTo>
                    <a:lnTo>
                      <a:pt x="2561" y="400"/>
                    </a:lnTo>
                    <a:lnTo>
                      <a:pt x="2535" y="400"/>
                    </a:lnTo>
                    <a:lnTo>
                      <a:pt x="2501" y="409"/>
                    </a:lnTo>
                    <a:lnTo>
                      <a:pt x="2450" y="417"/>
                    </a:lnTo>
                    <a:lnTo>
                      <a:pt x="2425" y="417"/>
                    </a:lnTo>
                    <a:lnTo>
                      <a:pt x="2391" y="426"/>
                    </a:lnTo>
                    <a:lnTo>
                      <a:pt x="2340" y="434"/>
                    </a:lnTo>
                    <a:lnTo>
                      <a:pt x="2306" y="434"/>
                    </a:lnTo>
                    <a:lnTo>
                      <a:pt x="2280" y="434"/>
                    </a:lnTo>
                    <a:lnTo>
                      <a:pt x="2220" y="443"/>
                    </a:lnTo>
                    <a:lnTo>
                      <a:pt x="2195" y="443"/>
                    </a:lnTo>
                    <a:lnTo>
                      <a:pt x="2161" y="451"/>
                    </a:lnTo>
                    <a:lnTo>
                      <a:pt x="2101" y="451"/>
                    </a:lnTo>
                    <a:lnTo>
                      <a:pt x="2067" y="460"/>
                    </a:lnTo>
                    <a:lnTo>
                      <a:pt x="2042" y="460"/>
                    </a:lnTo>
                    <a:lnTo>
                      <a:pt x="1982" y="460"/>
                    </a:lnTo>
                    <a:lnTo>
                      <a:pt x="1948" y="468"/>
                    </a:lnTo>
                    <a:lnTo>
                      <a:pt x="1914" y="468"/>
                    </a:lnTo>
                    <a:lnTo>
                      <a:pt x="1854" y="468"/>
                    </a:lnTo>
                    <a:lnTo>
                      <a:pt x="1820" y="468"/>
                    </a:lnTo>
                    <a:lnTo>
                      <a:pt x="1795" y="468"/>
                    </a:lnTo>
                    <a:lnTo>
                      <a:pt x="1727" y="477"/>
                    </a:lnTo>
                    <a:lnTo>
                      <a:pt x="1701" y="477"/>
                    </a:lnTo>
                    <a:lnTo>
                      <a:pt x="1667" y="477"/>
                    </a:lnTo>
                    <a:lnTo>
                      <a:pt x="1599" y="477"/>
                    </a:lnTo>
                    <a:lnTo>
                      <a:pt x="1575" y="477"/>
                    </a:lnTo>
                    <a:lnTo>
                      <a:pt x="1541" y="477"/>
                    </a:lnTo>
                    <a:lnTo>
                      <a:pt x="1481" y="477"/>
                    </a:lnTo>
                    <a:lnTo>
                      <a:pt x="1447" y="477"/>
                    </a:lnTo>
                    <a:lnTo>
                      <a:pt x="1413" y="477"/>
                    </a:lnTo>
                    <a:lnTo>
                      <a:pt x="1353" y="468"/>
                    </a:lnTo>
                    <a:lnTo>
                      <a:pt x="1319" y="468"/>
                    </a:lnTo>
                    <a:lnTo>
                      <a:pt x="1285" y="468"/>
                    </a:lnTo>
                    <a:lnTo>
                      <a:pt x="1226" y="468"/>
                    </a:lnTo>
                    <a:lnTo>
                      <a:pt x="1192" y="468"/>
                    </a:lnTo>
                    <a:lnTo>
                      <a:pt x="1166" y="460"/>
                    </a:lnTo>
                    <a:lnTo>
                      <a:pt x="1106" y="460"/>
                    </a:lnTo>
                    <a:lnTo>
                      <a:pt x="1072" y="460"/>
                    </a:lnTo>
                    <a:lnTo>
                      <a:pt x="1038" y="451"/>
                    </a:lnTo>
                    <a:lnTo>
                      <a:pt x="979" y="451"/>
                    </a:lnTo>
                    <a:lnTo>
                      <a:pt x="953" y="443"/>
                    </a:lnTo>
                    <a:lnTo>
                      <a:pt x="919" y="443"/>
                    </a:lnTo>
                    <a:lnTo>
                      <a:pt x="868" y="434"/>
                    </a:lnTo>
                    <a:lnTo>
                      <a:pt x="834" y="434"/>
                    </a:lnTo>
                    <a:lnTo>
                      <a:pt x="809" y="434"/>
                    </a:lnTo>
                    <a:lnTo>
                      <a:pt x="749" y="426"/>
                    </a:lnTo>
                    <a:lnTo>
                      <a:pt x="723" y="417"/>
                    </a:lnTo>
                    <a:lnTo>
                      <a:pt x="689" y="417"/>
                    </a:lnTo>
                    <a:lnTo>
                      <a:pt x="638" y="409"/>
                    </a:lnTo>
                    <a:lnTo>
                      <a:pt x="613" y="400"/>
                    </a:lnTo>
                    <a:lnTo>
                      <a:pt x="587" y="400"/>
                    </a:lnTo>
                    <a:lnTo>
                      <a:pt x="536" y="392"/>
                    </a:lnTo>
                    <a:lnTo>
                      <a:pt x="511" y="383"/>
                    </a:lnTo>
                    <a:lnTo>
                      <a:pt x="485" y="383"/>
                    </a:lnTo>
                    <a:lnTo>
                      <a:pt x="434" y="366"/>
                    </a:lnTo>
                    <a:lnTo>
                      <a:pt x="408" y="366"/>
                    </a:lnTo>
                    <a:lnTo>
                      <a:pt x="383" y="358"/>
                    </a:lnTo>
                    <a:lnTo>
                      <a:pt x="332" y="349"/>
                    </a:lnTo>
                    <a:lnTo>
                      <a:pt x="315" y="341"/>
                    </a:lnTo>
                    <a:lnTo>
                      <a:pt x="289" y="332"/>
                    </a:lnTo>
                    <a:lnTo>
                      <a:pt x="246" y="324"/>
                    </a:lnTo>
                    <a:lnTo>
                      <a:pt x="221" y="315"/>
                    </a:lnTo>
                    <a:lnTo>
                      <a:pt x="204" y="315"/>
                    </a:lnTo>
                    <a:lnTo>
                      <a:pt x="162" y="298"/>
                    </a:lnTo>
                    <a:lnTo>
                      <a:pt x="144" y="290"/>
                    </a:lnTo>
                    <a:lnTo>
                      <a:pt x="127" y="290"/>
                    </a:lnTo>
                    <a:lnTo>
                      <a:pt x="85" y="272"/>
                    </a:lnTo>
                    <a:lnTo>
                      <a:pt x="68" y="264"/>
                    </a:lnTo>
                    <a:lnTo>
                      <a:pt x="51" y="255"/>
                    </a:lnTo>
                    <a:lnTo>
                      <a:pt x="17" y="247"/>
                    </a:lnTo>
                    <a:lnTo>
                      <a:pt x="0" y="238"/>
                    </a:lnTo>
                    <a:lnTo>
                      <a:pt x="1575" y="0"/>
                    </a:lnTo>
                    <a:lnTo>
                      <a:pt x="3140" y="238"/>
                    </a:lnTo>
                    <a:close/>
                  </a:path>
                </a:pathLst>
              </a:custGeom>
              <a:solidFill>
                <a:srgbClr val="F6691A"/>
              </a:solidFill>
              <a:ln w="9525" cap="rnd">
                <a:solidFill>
                  <a:schemeClr val="tx1"/>
                </a:solidFill>
                <a:round/>
                <a:headEnd/>
                <a:tailEnd/>
              </a:ln>
            </p:spPr>
            <p:txBody>
              <a:bodyPr/>
              <a:lstStyle/>
              <a:p>
                <a:endParaRPr lang="en-US"/>
              </a:p>
            </p:txBody>
          </p:sp>
        </p:grpSp>
      </p:grpSp>
      <p:sp>
        <p:nvSpPr>
          <p:cNvPr id="76" name="Rectangle 3"/>
          <p:cNvSpPr txBox="1">
            <a:spLocks noChangeAspect="1" noChangeArrowheads="1"/>
          </p:cNvSpPr>
          <p:nvPr/>
        </p:nvSpPr>
        <p:spPr bwMode="auto">
          <a:xfrm>
            <a:off x="457200" y="1524000"/>
            <a:ext cx="8229600" cy="990600"/>
          </a:xfrm>
          <a:prstGeom prst="rect">
            <a:avLst/>
          </a:prstGeom>
          <a:noFill/>
          <a:ln w="9525">
            <a:noFill/>
            <a:miter lim="800000"/>
            <a:headEnd/>
            <a:tailEnd/>
          </a:ln>
        </p:spPr>
        <p:txBody>
          <a:bodyPr/>
          <a:lstStyle/>
          <a:p>
            <a:pPr marL="342900" indent="-342900">
              <a:lnSpc>
                <a:spcPct val="95000"/>
              </a:lnSpc>
              <a:spcAft>
                <a:spcPct val="25000"/>
              </a:spcAft>
              <a:buClr>
                <a:srgbClr val="FFCC00"/>
              </a:buClr>
              <a:buFont typeface="Symbol" pitchFamily="18" charset="2"/>
              <a:buChar char="¨"/>
              <a:defRPr/>
            </a:pPr>
            <a:r>
              <a:rPr lang="en-US" sz="1800" kern="0" dirty="0" smtClean="0">
                <a:solidFill>
                  <a:schemeClr val="bg1"/>
                </a:solidFill>
                <a:latin typeface="+mn-lt"/>
              </a:rPr>
              <a:t>2007 total estimated cost of diabetes: $174 billion</a:t>
            </a:r>
            <a:endParaRPr lang="en-US" sz="1800" kern="0" dirty="0">
              <a:solidFill>
                <a:schemeClr val="bg1"/>
              </a:solidFill>
              <a:latin typeface="+mn-lt"/>
            </a:endParaRPr>
          </a:p>
          <a:p>
            <a:pPr marL="800100" lvl="1" indent="-342900">
              <a:lnSpc>
                <a:spcPct val="95000"/>
              </a:lnSpc>
              <a:spcAft>
                <a:spcPct val="25000"/>
              </a:spcAft>
              <a:buClr>
                <a:srgbClr val="FFCC00"/>
              </a:buClr>
              <a:buFont typeface="Arial" pitchFamily="34" charset="0"/>
              <a:buChar char="•"/>
              <a:defRPr/>
            </a:pPr>
            <a:r>
              <a:rPr lang="en-US" sz="1600" kern="0" dirty="0" smtClean="0">
                <a:solidFill>
                  <a:schemeClr val="bg1"/>
                </a:solidFill>
                <a:latin typeface="+mn-lt"/>
              </a:rPr>
              <a:t>Indirect costs=$58 billion</a:t>
            </a:r>
            <a:endParaRPr lang="en-US" sz="1600" kern="0" baseline="30000" dirty="0">
              <a:solidFill>
                <a:schemeClr val="bg1"/>
              </a:solidFill>
              <a:latin typeface="+mn-lt"/>
            </a:endParaRPr>
          </a:p>
          <a:p>
            <a:pPr marL="800100" lvl="1" indent="-342900">
              <a:lnSpc>
                <a:spcPct val="95000"/>
              </a:lnSpc>
              <a:spcAft>
                <a:spcPct val="25000"/>
              </a:spcAft>
              <a:buClr>
                <a:srgbClr val="FFCC00"/>
              </a:buClr>
              <a:buFont typeface="Arial" pitchFamily="34" charset="0"/>
              <a:buChar char="•"/>
              <a:defRPr/>
            </a:pPr>
            <a:r>
              <a:rPr lang="en-US" sz="1600" kern="0" dirty="0" smtClean="0">
                <a:solidFill>
                  <a:schemeClr val="bg1"/>
                </a:solidFill>
                <a:latin typeface="+mn-lt"/>
              </a:rPr>
              <a:t>Direct costs=$116 billion</a:t>
            </a:r>
            <a:endParaRPr lang="en-US" sz="1600" kern="0" baseline="30000" dirty="0">
              <a:solidFill>
                <a:schemeClr val="bg1"/>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6" name="Rectangle 40"/>
          <p:cNvSpPr>
            <a:spLocks noGrp="1" noChangeArrowheads="1"/>
          </p:cNvSpPr>
          <p:nvPr>
            <p:ph type="title" idx="4294967295"/>
          </p:nvPr>
        </p:nvSpPr>
        <p:spPr>
          <a:xfrm>
            <a:off x="457200" y="242888"/>
            <a:ext cx="7162800" cy="1143000"/>
          </a:xfrm>
        </p:spPr>
        <p:txBody>
          <a:bodyPr>
            <a:normAutofit fontScale="90000"/>
          </a:bodyPr>
          <a:lstStyle/>
          <a:p>
            <a:r>
              <a:rPr lang="en-US" sz="2800" dirty="0" smtClean="0">
                <a:ea typeface="Verdana" pitchFamily="34" charset="0"/>
                <a:cs typeface="Verdana" pitchFamily="34" charset="0"/>
              </a:rPr>
              <a:t>Inpatient Care Cost Contributes More than 50% to the Total Cost of Diabetes in the EU</a:t>
            </a:r>
          </a:p>
        </p:txBody>
      </p:sp>
      <p:sp>
        <p:nvSpPr>
          <p:cNvPr id="39942" name="Text Box 14"/>
          <p:cNvSpPr txBox="1">
            <a:spLocks noChangeArrowheads="1"/>
          </p:cNvSpPr>
          <p:nvPr>
            <p:custDataLst>
              <p:tags r:id="rId1"/>
            </p:custDataLst>
          </p:nvPr>
        </p:nvSpPr>
        <p:spPr bwMode="auto">
          <a:xfrm>
            <a:off x="4315968" y="6327648"/>
            <a:ext cx="4645152" cy="457200"/>
          </a:xfrm>
          <a:prstGeom prst="rect">
            <a:avLst/>
          </a:prstGeom>
          <a:noFill/>
          <a:ln w="9525">
            <a:noFill/>
            <a:miter lim="800000"/>
            <a:headEnd/>
            <a:tailEnd/>
          </a:ln>
        </p:spPr>
        <p:txBody>
          <a:bodyPr/>
          <a:lstStyle/>
          <a:p>
            <a:pPr algn="r">
              <a:buClr>
                <a:srgbClr val="3F3F3F"/>
              </a:buClr>
              <a:buSzPct val="100000"/>
            </a:pPr>
            <a:r>
              <a:rPr lang="en-US" sz="1400" dirty="0" err="1" smtClean="0">
                <a:solidFill>
                  <a:schemeClr val="bg1"/>
                </a:solidFill>
                <a:latin typeface="Arial Narrow" pitchFamily="34" charset="0"/>
                <a:ea typeface="Times New Roman" pitchFamily="18" charset="0"/>
                <a:cs typeface="Arial" pitchFamily="34" charset="0"/>
              </a:rPr>
              <a:t>Jönsson</a:t>
            </a:r>
            <a:r>
              <a:rPr lang="en-US" sz="1400" dirty="0" smtClean="0">
                <a:solidFill>
                  <a:schemeClr val="bg1"/>
                </a:solidFill>
                <a:latin typeface="Arial Narrow" pitchFamily="34" charset="0"/>
                <a:ea typeface="Times New Roman" pitchFamily="18" charset="0"/>
                <a:cs typeface="Arial" pitchFamily="34" charset="0"/>
              </a:rPr>
              <a:t> et al .</a:t>
            </a:r>
            <a:r>
              <a:rPr lang="en-US" sz="1400" i="1" dirty="0" err="1" smtClean="0">
                <a:solidFill>
                  <a:schemeClr val="bg1"/>
                </a:solidFill>
                <a:latin typeface="Arial Narrow" pitchFamily="34" charset="0"/>
                <a:ea typeface="Times New Roman" pitchFamily="18" charset="0"/>
                <a:cs typeface="Arial" pitchFamily="34" charset="0"/>
              </a:rPr>
              <a:t>Diabetologia</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2002;45(7</a:t>
            </a:r>
            <a:r>
              <a:rPr lang="en-US" sz="1400" dirty="0" smtClean="0">
                <a:solidFill>
                  <a:schemeClr val="bg1"/>
                </a:solidFill>
                <a:latin typeface="Arial Narrow" pitchFamily="34" charset="0"/>
                <a:ea typeface="Times New Roman" pitchFamily="18" charset="0"/>
                <a:cs typeface="Arial" pitchFamily="34" charset="0"/>
              </a:rPr>
              <a:t>):S5-S12</a:t>
            </a:r>
            <a:r>
              <a:rPr lang="en-US" sz="1400" dirty="0">
                <a:solidFill>
                  <a:schemeClr val="bg1"/>
                </a:solidFill>
                <a:latin typeface="Arial Narrow" pitchFamily="34" charset="0"/>
                <a:ea typeface="Times New Roman" pitchFamily="18" charset="0"/>
                <a:cs typeface="Arial" pitchFamily="34" charset="0"/>
              </a:rPr>
              <a:t>.</a:t>
            </a:r>
          </a:p>
        </p:txBody>
      </p:sp>
      <p:sp>
        <p:nvSpPr>
          <p:cNvPr id="39943" name="Rectangle 94"/>
          <p:cNvSpPr>
            <a:spLocks noChangeArrowheads="1"/>
          </p:cNvSpPr>
          <p:nvPr/>
        </p:nvSpPr>
        <p:spPr bwMode="auto">
          <a:xfrm>
            <a:off x="3944620" y="3452814"/>
            <a:ext cx="5016500" cy="265112"/>
          </a:xfrm>
          <a:prstGeom prst="rect">
            <a:avLst/>
          </a:prstGeom>
          <a:solidFill>
            <a:srgbClr val="4CAC5C"/>
          </a:solidFill>
          <a:ln w="9525" algn="ctr">
            <a:noFill/>
            <a:miter lim="800000"/>
            <a:headEnd/>
            <a:tailEnd/>
          </a:ln>
        </p:spPr>
        <p:txBody>
          <a:bodyPr wrap="none" anchor="ctr"/>
          <a:lstStyle/>
          <a:p>
            <a:endParaRPr lang="en-US"/>
          </a:p>
        </p:txBody>
      </p:sp>
      <p:graphicFrame>
        <p:nvGraphicFramePr>
          <p:cNvPr id="426133" name="Group 149"/>
          <p:cNvGraphicFramePr>
            <a:graphicFrameLocks noGrp="1"/>
          </p:cNvGraphicFramePr>
          <p:nvPr/>
        </p:nvGraphicFramePr>
        <p:xfrm>
          <a:off x="533400" y="3429000"/>
          <a:ext cx="3200400" cy="1295401"/>
        </p:xfrm>
        <a:graphic>
          <a:graphicData uri="http://schemas.openxmlformats.org/drawingml/2006/table">
            <a:tbl>
              <a:tblPr>
                <a:tableStyleId>{2D5ABB26-0587-4C30-8999-92F81FD0307C}</a:tableStyleId>
              </a:tblPr>
              <a:tblGrid>
                <a:gridCol w="2668914"/>
                <a:gridCol w="531486"/>
              </a:tblGrid>
              <a:tr h="322419">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err="1" smtClean="0">
                          <a:ln>
                            <a:noFill/>
                          </a:ln>
                          <a:solidFill>
                            <a:schemeClr val="bg1"/>
                          </a:solidFill>
                          <a:effectLst/>
                        </a:rPr>
                        <a:t>Hospitalisation</a:t>
                      </a:r>
                      <a:endParaRPr kumimoji="0" lang="en-US" sz="1600" b="1" i="0" u="none" strike="noStrike" cap="none" normalizeH="0" baseline="0" dirty="0" smtClean="0">
                        <a:ln>
                          <a:noFill/>
                        </a:ln>
                        <a:solidFill>
                          <a:schemeClr val="bg1"/>
                        </a:solidFill>
                        <a:effectLst/>
                        <a:latin typeface="Arial" charset="0"/>
                      </a:endParaRPr>
                    </a:p>
                  </a:txBody>
                  <a:tcPr marL="18288" marR="18288" marT="18288" marB="18288"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r" defTabSz="914400" rtl="0" eaLnBrk="1" fontAlgn="base" latinLnBrk="0" hangingPunct="1">
                        <a:lnSpc>
                          <a:spcPct val="75000"/>
                        </a:lnSpc>
                        <a:spcBef>
                          <a:spcPct val="100000"/>
                        </a:spcBef>
                        <a:spcAft>
                          <a:spcPct val="0"/>
                        </a:spcAft>
                        <a:buClrTx/>
                        <a:buSzTx/>
                        <a:buFontTx/>
                        <a:buNone/>
                        <a:tabLst/>
                      </a:pPr>
                      <a:r>
                        <a:rPr kumimoji="0" lang="en-US" sz="1600" u="none" strike="noStrike" cap="none" normalizeH="0" baseline="0" dirty="0" smtClean="0">
                          <a:ln>
                            <a:noFill/>
                          </a:ln>
                          <a:solidFill>
                            <a:schemeClr val="bg1"/>
                          </a:solidFill>
                          <a:effectLst/>
                        </a:rPr>
                        <a:t>1333</a:t>
                      </a:r>
                      <a:endParaRPr kumimoji="0" lang="en-US" sz="1600" b="1" i="0" u="none" strike="noStrike" cap="none" normalizeH="0" baseline="0" dirty="0" smtClean="0">
                        <a:ln>
                          <a:noFill/>
                        </a:ln>
                        <a:solidFill>
                          <a:schemeClr val="bg1"/>
                        </a:solidFill>
                        <a:effectLst/>
                        <a:latin typeface="Arial" charset="0"/>
                      </a:endParaRPr>
                    </a:p>
                  </a:txBody>
                  <a:tcPr marL="18288" marR="18288" marT="18288" marB="18288" anchor="ctr" horzOverflow="overflow">
                    <a:lnB w="38100" cap="flat" cmpd="sng" algn="ctr">
                      <a:solidFill>
                        <a:schemeClr val="bg1"/>
                      </a:solidFill>
                      <a:prstDash val="solid"/>
                      <a:round/>
                      <a:headEnd type="none" w="med" len="med"/>
                      <a:tailEnd type="none" w="med" len="med"/>
                    </a:lnB>
                    <a:noFill/>
                  </a:tcPr>
                </a:tc>
              </a:tr>
              <a:tr h="331958">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smtClean="0">
                          <a:ln>
                            <a:noFill/>
                          </a:ln>
                          <a:solidFill>
                            <a:schemeClr val="bg1"/>
                          </a:solidFill>
                          <a:effectLst/>
                        </a:rPr>
                        <a:t>Ambulatory care</a:t>
                      </a:r>
                      <a:endParaRPr kumimoji="0" lang="en-US" sz="1600" b="0" i="0" u="none" strike="noStrike" cap="none" normalizeH="0" baseline="0" dirty="0" smtClean="0">
                        <a:ln>
                          <a:noFill/>
                        </a:ln>
                        <a:solidFill>
                          <a:schemeClr val="bg1"/>
                        </a:solidFill>
                        <a:effectLst/>
                        <a:latin typeface="Arial" charset="0"/>
                      </a:endParaRPr>
                    </a:p>
                  </a:txBody>
                  <a:tcPr marL="18288" marR="18288" marT="18288" marB="18288" anchor="ctr" horzOverflow="overflow">
                    <a:lnT w="38100" cap="flat" cmpd="sng" algn="ctr">
                      <a:solidFill>
                        <a:schemeClr val="bg1"/>
                      </a:solidFill>
                      <a:prstDash val="solid"/>
                      <a:round/>
                      <a:headEnd type="none" w="med" len="med"/>
                      <a:tailEnd type="none" w="med" len="med"/>
                    </a:lnT>
                    <a:noFill/>
                  </a:tcPr>
                </a:tc>
                <a:tc>
                  <a:txBody>
                    <a:bodyPr/>
                    <a:lstStyle/>
                    <a:p>
                      <a:pPr marL="0" marR="0" lvl="0" indent="0" algn="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smtClean="0">
                          <a:ln>
                            <a:noFill/>
                          </a:ln>
                          <a:solidFill>
                            <a:schemeClr val="bg1"/>
                          </a:solidFill>
                          <a:effectLst/>
                        </a:rPr>
                        <a:t>603</a:t>
                      </a:r>
                      <a:endParaRPr kumimoji="0" lang="en-US" sz="1600" b="1" i="0" u="none" strike="noStrike" cap="none" normalizeH="0" baseline="0" dirty="0" smtClean="0">
                        <a:ln>
                          <a:noFill/>
                        </a:ln>
                        <a:solidFill>
                          <a:schemeClr val="bg1"/>
                        </a:solidFill>
                        <a:effectLst/>
                        <a:latin typeface="Arial" charset="0"/>
                      </a:endParaRPr>
                    </a:p>
                  </a:txBody>
                  <a:tcPr marL="18288" marR="18288" marT="18288" marB="18288" anchor="ctr" horzOverflow="overflow">
                    <a:lnT w="38100" cap="flat" cmpd="sng" algn="ctr">
                      <a:solidFill>
                        <a:schemeClr val="bg1"/>
                      </a:solidFill>
                      <a:prstDash val="solid"/>
                      <a:round/>
                      <a:headEnd type="none" w="med" len="med"/>
                      <a:tailEnd type="none" w="med" len="med"/>
                    </a:lnT>
                    <a:noFill/>
                  </a:tcPr>
                </a:tc>
              </a:tr>
              <a:tr h="320512">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smtClean="0">
                          <a:ln>
                            <a:noFill/>
                          </a:ln>
                          <a:solidFill>
                            <a:schemeClr val="bg1"/>
                          </a:solidFill>
                          <a:effectLst/>
                        </a:rPr>
                        <a:t>Oral </a:t>
                      </a:r>
                      <a:r>
                        <a:rPr kumimoji="0" lang="en-US" sz="1600" u="none" strike="noStrike" cap="none" normalizeH="0" baseline="0" dirty="0" err="1" smtClean="0">
                          <a:ln>
                            <a:noFill/>
                          </a:ln>
                          <a:solidFill>
                            <a:schemeClr val="bg1"/>
                          </a:solidFill>
                          <a:effectLst/>
                        </a:rPr>
                        <a:t>antidiabetic</a:t>
                      </a:r>
                      <a:r>
                        <a:rPr kumimoji="0" lang="en-US" sz="1600" u="none" strike="noStrike" cap="none" normalizeH="0" baseline="0" dirty="0" smtClean="0">
                          <a:ln>
                            <a:noFill/>
                          </a:ln>
                          <a:solidFill>
                            <a:schemeClr val="bg1"/>
                          </a:solidFill>
                          <a:effectLst/>
                        </a:rPr>
                        <a:t> drugs only</a:t>
                      </a:r>
                      <a:endParaRPr kumimoji="0" lang="en-US" sz="1600" b="0" i="0" u="none" strike="noStrike" cap="none" normalizeH="0" baseline="0" dirty="0" smtClean="0">
                        <a:ln>
                          <a:noFill/>
                        </a:ln>
                        <a:solidFill>
                          <a:schemeClr val="bg1"/>
                        </a:solidFill>
                        <a:effectLst/>
                        <a:latin typeface="Arial" charset="0"/>
                      </a:endParaRPr>
                    </a:p>
                  </a:txBody>
                  <a:tcPr marL="18288" marR="18288" marT="18288" marB="18288" anchor="ctr" horzOverflow="overflow">
                    <a:noFill/>
                  </a:tcPr>
                </a:tc>
                <a:tc>
                  <a:txBody>
                    <a:bodyPr/>
                    <a:lstStyle/>
                    <a:p>
                      <a:pPr marL="0" marR="0" lvl="0" indent="0" algn="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smtClean="0">
                          <a:ln>
                            <a:noFill/>
                          </a:ln>
                          <a:solidFill>
                            <a:schemeClr val="bg1"/>
                          </a:solidFill>
                          <a:effectLst/>
                        </a:rPr>
                        <a:t>103</a:t>
                      </a:r>
                      <a:endParaRPr kumimoji="0" lang="en-US" sz="1600" b="1" i="0" u="none" strike="noStrike" cap="none" normalizeH="0" baseline="0" dirty="0" smtClean="0">
                        <a:ln>
                          <a:noFill/>
                        </a:ln>
                        <a:solidFill>
                          <a:schemeClr val="bg1"/>
                        </a:solidFill>
                        <a:effectLst/>
                        <a:latin typeface="Arial" charset="0"/>
                      </a:endParaRPr>
                    </a:p>
                  </a:txBody>
                  <a:tcPr marL="18288" marR="18288" marT="18288" marB="18288" anchor="ctr" horzOverflow="overflow">
                    <a:noFill/>
                  </a:tcPr>
                </a:tc>
              </a:tr>
              <a:tr h="320512">
                <a:tc>
                  <a:txBody>
                    <a:bodyPr/>
                    <a:lstStyle/>
                    <a:p>
                      <a:pPr marL="0" marR="0" lvl="0" indent="0" algn="l"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smtClean="0">
                          <a:ln>
                            <a:noFill/>
                          </a:ln>
                          <a:solidFill>
                            <a:schemeClr val="bg1"/>
                          </a:solidFill>
                          <a:effectLst/>
                        </a:rPr>
                        <a:t>All other drugs</a:t>
                      </a:r>
                      <a:endParaRPr kumimoji="0" lang="en-US" sz="1600" b="0" i="0" u="none" strike="noStrike" cap="none" normalizeH="0" baseline="0" dirty="0" smtClean="0">
                        <a:ln>
                          <a:noFill/>
                        </a:ln>
                        <a:solidFill>
                          <a:schemeClr val="bg1"/>
                        </a:solidFill>
                        <a:effectLst/>
                        <a:latin typeface="Arial" charset="0"/>
                      </a:endParaRPr>
                    </a:p>
                  </a:txBody>
                  <a:tcPr marL="18288" marR="18288" marT="18288" marB="18288" anchor="ctr" horzOverflow="overflow">
                    <a:lnB w="38100" cap="flat" cmpd="sng" algn="ctr">
                      <a:solidFill>
                        <a:schemeClr val="bg1"/>
                      </a:solidFill>
                      <a:prstDash val="solid"/>
                      <a:round/>
                      <a:headEnd type="none" w="med" len="med"/>
                      <a:tailEnd type="none" w="med" len="med"/>
                    </a:lnB>
                    <a:noFill/>
                  </a:tcPr>
                </a:tc>
                <a:tc>
                  <a:txBody>
                    <a:bodyPr/>
                    <a:lstStyle/>
                    <a:p>
                      <a:pPr marL="0" marR="0" lvl="0" indent="0" algn="r" defTabSz="914400" rtl="0" eaLnBrk="1" fontAlgn="base" latinLnBrk="0" hangingPunct="1">
                        <a:lnSpc>
                          <a:spcPct val="100000"/>
                        </a:lnSpc>
                        <a:spcBef>
                          <a:spcPct val="20000"/>
                        </a:spcBef>
                        <a:spcAft>
                          <a:spcPct val="0"/>
                        </a:spcAft>
                        <a:buClr>
                          <a:srgbClr val="BE0023"/>
                        </a:buClr>
                        <a:buSzPct val="85000"/>
                        <a:buFont typeface="Wingdings" pitchFamily="2" charset="2"/>
                        <a:buNone/>
                        <a:tabLst/>
                      </a:pPr>
                      <a:r>
                        <a:rPr kumimoji="0" lang="en-US" sz="1600" u="none" strike="noStrike" cap="none" normalizeH="0" baseline="0" dirty="0" smtClean="0">
                          <a:ln>
                            <a:noFill/>
                          </a:ln>
                          <a:solidFill>
                            <a:schemeClr val="bg1"/>
                          </a:solidFill>
                          <a:effectLst/>
                        </a:rPr>
                        <a:t>476</a:t>
                      </a:r>
                      <a:endParaRPr kumimoji="0" lang="en-US" sz="1600" b="1" i="0" u="none" strike="noStrike" cap="none" normalizeH="0" baseline="0" dirty="0" smtClean="0">
                        <a:ln>
                          <a:noFill/>
                        </a:ln>
                        <a:solidFill>
                          <a:schemeClr val="bg1"/>
                        </a:solidFill>
                        <a:effectLst/>
                        <a:latin typeface="Arial" charset="0"/>
                      </a:endParaRPr>
                    </a:p>
                  </a:txBody>
                  <a:tcPr marL="18288" marR="18288" marT="18288" marB="18288" anchor="ctr" horzOverflow="overflow">
                    <a:lnB w="38100" cap="flat" cmpd="sng" algn="ctr">
                      <a:solidFill>
                        <a:schemeClr val="bg1"/>
                      </a:solidFill>
                      <a:prstDash val="solid"/>
                      <a:round/>
                      <a:headEnd type="none" w="med" len="med"/>
                      <a:tailEnd type="none" w="med" len="med"/>
                    </a:lnB>
                    <a:noFill/>
                  </a:tcPr>
                </a:tc>
              </a:tr>
            </a:tbl>
          </a:graphicData>
        </a:graphic>
      </p:graphicFrame>
      <p:sp>
        <p:nvSpPr>
          <p:cNvPr id="39956" name="Rectangle 150"/>
          <p:cNvSpPr>
            <a:spLocks noChangeArrowheads="1"/>
          </p:cNvSpPr>
          <p:nvPr/>
        </p:nvSpPr>
        <p:spPr bwMode="auto">
          <a:xfrm>
            <a:off x="3954780" y="3813176"/>
            <a:ext cx="2476500" cy="228600"/>
          </a:xfrm>
          <a:prstGeom prst="rect">
            <a:avLst/>
          </a:prstGeom>
          <a:solidFill>
            <a:srgbClr val="969696"/>
          </a:solidFill>
          <a:ln w="9525" algn="ctr">
            <a:noFill/>
            <a:miter lim="800000"/>
            <a:headEnd/>
            <a:tailEnd/>
          </a:ln>
        </p:spPr>
        <p:txBody>
          <a:bodyPr wrap="none" anchor="ctr"/>
          <a:lstStyle/>
          <a:p>
            <a:endParaRPr lang="en-US"/>
          </a:p>
        </p:txBody>
      </p:sp>
      <p:sp>
        <p:nvSpPr>
          <p:cNvPr id="39957" name="Rectangle 151"/>
          <p:cNvSpPr>
            <a:spLocks noChangeArrowheads="1"/>
          </p:cNvSpPr>
          <p:nvPr/>
        </p:nvSpPr>
        <p:spPr bwMode="auto">
          <a:xfrm>
            <a:off x="3962255" y="4122739"/>
            <a:ext cx="704850" cy="228600"/>
          </a:xfrm>
          <a:prstGeom prst="rect">
            <a:avLst/>
          </a:prstGeom>
          <a:solidFill>
            <a:srgbClr val="969696"/>
          </a:solidFill>
          <a:ln w="9525" algn="ctr">
            <a:noFill/>
            <a:miter lim="800000"/>
            <a:headEnd/>
            <a:tailEnd/>
          </a:ln>
        </p:spPr>
        <p:txBody>
          <a:bodyPr wrap="none" anchor="ctr"/>
          <a:lstStyle/>
          <a:p>
            <a:endParaRPr lang="en-US"/>
          </a:p>
        </p:txBody>
      </p:sp>
      <p:sp>
        <p:nvSpPr>
          <p:cNvPr id="39958" name="Rectangle 152"/>
          <p:cNvSpPr>
            <a:spLocks noChangeArrowheads="1"/>
          </p:cNvSpPr>
          <p:nvPr/>
        </p:nvSpPr>
        <p:spPr bwMode="auto">
          <a:xfrm>
            <a:off x="3954780" y="4495801"/>
            <a:ext cx="1943100" cy="228600"/>
          </a:xfrm>
          <a:prstGeom prst="rect">
            <a:avLst/>
          </a:prstGeom>
          <a:solidFill>
            <a:srgbClr val="969696"/>
          </a:solidFill>
          <a:ln w="9525" algn="ctr">
            <a:noFill/>
            <a:miter lim="800000"/>
            <a:headEnd/>
            <a:tailEnd/>
          </a:ln>
        </p:spPr>
        <p:txBody>
          <a:bodyPr wrap="none" anchor="ctr"/>
          <a:lstStyle/>
          <a:p>
            <a:endParaRPr lang="en-US"/>
          </a:p>
        </p:txBody>
      </p:sp>
      <p:sp>
        <p:nvSpPr>
          <p:cNvPr id="39978" name="Text Box 42"/>
          <p:cNvSpPr txBox="1">
            <a:spLocks noChangeArrowheads="1"/>
          </p:cNvSpPr>
          <p:nvPr/>
        </p:nvSpPr>
        <p:spPr bwMode="auto">
          <a:xfrm>
            <a:off x="477838" y="2514600"/>
            <a:ext cx="8210550" cy="646331"/>
          </a:xfrm>
          <a:prstGeom prst="rect">
            <a:avLst/>
          </a:prstGeom>
          <a:noFill/>
          <a:ln w="9525" algn="ctr">
            <a:noFill/>
            <a:miter lim="800000"/>
            <a:headEnd/>
            <a:tailEnd/>
          </a:ln>
          <a:effectLst/>
        </p:spPr>
        <p:txBody>
          <a:bodyPr>
            <a:spAutoFit/>
          </a:bodyPr>
          <a:lstStyle/>
          <a:p>
            <a:pPr algn="ctr" eaLnBrk="0" hangingPunct="0">
              <a:spcBef>
                <a:spcPct val="20000"/>
              </a:spcBef>
              <a:buClr>
                <a:srgbClr val="BE0023"/>
              </a:buClr>
              <a:buSzPct val="85000"/>
              <a:buFont typeface="Wingdings" pitchFamily="2" charset="2"/>
              <a:buNone/>
            </a:pPr>
            <a:r>
              <a:rPr lang="en-US" b="1" dirty="0">
                <a:solidFill>
                  <a:schemeClr val="bg1"/>
                </a:solidFill>
              </a:rPr>
              <a:t>Distribution of Annual per Patient Costs </a:t>
            </a:r>
            <a:br>
              <a:rPr lang="en-US" b="1" dirty="0">
                <a:solidFill>
                  <a:schemeClr val="bg1"/>
                </a:solidFill>
              </a:rPr>
            </a:br>
            <a:r>
              <a:rPr lang="en-US" b="1" dirty="0">
                <a:solidFill>
                  <a:schemeClr val="bg1"/>
                </a:solidFill>
              </a:rPr>
              <a:t>by Main Resource Category in Euros in 1999</a:t>
            </a:r>
          </a:p>
        </p:txBody>
      </p:sp>
      <p:sp>
        <p:nvSpPr>
          <p:cNvPr id="11" name="Rectangle 3"/>
          <p:cNvSpPr txBox="1">
            <a:spLocks noChangeAspect="1" noChangeArrowheads="1"/>
          </p:cNvSpPr>
          <p:nvPr/>
        </p:nvSpPr>
        <p:spPr bwMode="auto">
          <a:xfrm>
            <a:off x="457200" y="1524000"/>
            <a:ext cx="8229600" cy="533400"/>
          </a:xfrm>
          <a:prstGeom prst="rect">
            <a:avLst/>
          </a:prstGeom>
          <a:noFill/>
          <a:ln w="9525">
            <a:noFill/>
            <a:miter lim="800000"/>
            <a:headEnd/>
            <a:tailEnd/>
          </a:ln>
        </p:spPr>
        <p:txBody>
          <a:bodyPr/>
          <a:lstStyle/>
          <a:p>
            <a:pPr marL="342900" indent="-342900">
              <a:lnSpc>
                <a:spcPct val="95000"/>
              </a:lnSpc>
              <a:spcAft>
                <a:spcPct val="25000"/>
              </a:spcAft>
              <a:buClr>
                <a:srgbClr val="FFCC00"/>
              </a:buClr>
              <a:buFont typeface="Symbol" pitchFamily="18" charset="2"/>
              <a:buChar char="¨"/>
              <a:defRPr/>
            </a:pPr>
            <a:r>
              <a:rPr lang="en-US" sz="2000" kern="0" dirty="0" smtClean="0">
                <a:solidFill>
                  <a:schemeClr val="bg1"/>
                </a:solidFill>
                <a:latin typeface="+mn-lt"/>
              </a:rPr>
              <a:t>Yearly direct medical costs for people with type 2 diabetes is </a:t>
            </a:r>
            <a:br>
              <a:rPr lang="en-US" sz="2000" kern="0" dirty="0" smtClean="0">
                <a:solidFill>
                  <a:schemeClr val="bg1"/>
                </a:solidFill>
                <a:latin typeface="+mn-lt"/>
              </a:rPr>
            </a:br>
            <a:r>
              <a:rPr lang="en-US" sz="2000" dirty="0" smtClean="0">
                <a:solidFill>
                  <a:schemeClr val="bg1"/>
                </a:solidFill>
                <a:latin typeface="Arial" pitchFamily="34" charset="0"/>
              </a:rPr>
              <a:t>~29 billion </a:t>
            </a:r>
            <a:r>
              <a:rPr lang="en-US" sz="2000" dirty="0" err="1" smtClean="0">
                <a:solidFill>
                  <a:schemeClr val="bg1"/>
                </a:solidFill>
                <a:latin typeface="Arial" pitchFamily="34" charset="0"/>
              </a:rPr>
              <a:t>euros</a:t>
            </a:r>
            <a:r>
              <a:rPr lang="en-US" sz="2000" kern="0" dirty="0" smtClean="0">
                <a:solidFill>
                  <a:schemeClr val="bg1"/>
                </a:solidFill>
                <a:latin typeface="+mn-lt"/>
              </a:rPr>
              <a:t> </a:t>
            </a:r>
            <a:endParaRPr lang="en-US" sz="2000" kern="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5" name="Rectangle 45"/>
          <p:cNvSpPr>
            <a:spLocks noGrp="1" noChangeArrowheads="1"/>
          </p:cNvSpPr>
          <p:nvPr>
            <p:ph type="title" idx="4294967295"/>
          </p:nvPr>
        </p:nvSpPr>
        <p:spPr>
          <a:xfrm>
            <a:off x="457200" y="155448"/>
            <a:ext cx="7112000" cy="1143000"/>
          </a:xfrm>
          <a:ln w="0"/>
        </p:spPr>
        <p:txBody>
          <a:bodyPr>
            <a:noAutofit/>
          </a:bodyPr>
          <a:lstStyle/>
          <a:p>
            <a:r>
              <a:rPr lang="en-US" sz="2800" dirty="0" smtClean="0">
                <a:ea typeface="Verdana" pitchFamily="34" charset="0"/>
                <a:cs typeface="Verdana" pitchFamily="34" charset="0"/>
              </a:rPr>
              <a:t>Lifetime Costs of Managing Complications of Type 2 Diabetes in the US	</a:t>
            </a:r>
          </a:p>
        </p:txBody>
      </p:sp>
      <p:sp>
        <p:nvSpPr>
          <p:cNvPr id="40964" name="Text Box 3"/>
          <p:cNvSpPr txBox="1">
            <a:spLocks noChangeArrowheads="1"/>
          </p:cNvSpPr>
          <p:nvPr>
            <p:custDataLst>
              <p:tags r:id="rId2"/>
            </p:custDataLst>
          </p:nvPr>
        </p:nvSpPr>
        <p:spPr bwMode="auto">
          <a:xfrm>
            <a:off x="457200" y="6327648"/>
            <a:ext cx="8686800" cy="457199"/>
          </a:xfrm>
          <a:prstGeom prst="rect">
            <a:avLst/>
          </a:prstGeom>
          <a:noFill/>
          <a:ln w="9525">
            <a:noFill/>
            <a:miter lim="800000"/>
            <a:headEnd/>
            <a:tailEnd/>
          </a:ln>
        </p:spPr>
        <p:txBody>
          <a:bodyPr/>
          <a:lstStyle/>
          <a:p>
            <a:pPr algn="r">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Caro </a:t>
            </a:r>
            <a:r>
              <a:rPr lang="en-US" sz="1400" dirty="0">
                <a:solidFill>
                  <a:schemeClr val="bg1"/>
                </a:solidFill>
                <a:latin typeface="Arial Narrow" pitchFamily="34" charset="0"/>
                <a:ea typeface="Times New Roman" pitchFamily="18" charset="0"/>
                <a:cs typeface="Arial" pitchFamily="34" charset="0"/>
              </a:rPr>
              <a:t>et al. </a:t>
            </a:r>
            <a:r>
              <a:rPr lang="en-US" sz="1400" i="1" dirty="0">
                <a:solidFill>
                  <a:schemeClr val="bg1"/>
                </a:solidFill>
                <a:latin typeface="Arial Narrow" pitchFamily="34" charset="0"/>
                <a:ea typeface="Times New Roman" pitchFamily="18" charset="0"/>
                <a:cs typeface="Arial" pitchFamily="34" charset="0"/>
              </a:rPr>
              <a:t>Diabetes </a:t>
            </a:r>
            <a:r>
              <a:rPr lang="en-US" sz="1400" i="1" dirty="0" smtClean="0">
                <a:solidFill>
                  <a:schemeClr val="bg1"/>
                </a:solidFill>
                <a:latin typeface="Arial Narrow" pitchFamily="34" charset="0"/>
                <a:ea typeface="Times New Roman" pitchFamily="18" charset="0"/>
                <a:cs typeface="Arial" pitchFamily="34" charset="0"/>
              </a:rPr>
              <a:t>Care</a:t>
            </a:r>
            <a:r>
              <a:rPr lang="en-US" sz="1400" dirty="0" smtClean="0">
                <a:solidFill>
                  <a:schemeClr val="bg1"/>
                </a:solidFill>
                <a:latin typeface="Arial Narrow" pitchFamily="34" charset="0"/>
                <a:ea typeface="Times New Roman" pitchFamily="18" charset="0"/>
                <a:cs typeface="Arial" pitchFamily="34" charset="0"/>
              </a:rPr>
              <a:t>  2002;25(3</a:t>
            </a:r>
            <a:r>
              <a:rPr lang="en-US" sz="1400" dirty="0">
                <a:solidFill>
                  <a:schemeClr val="bg1"/>
                </a:solidFill>
                <a:latin typeface="Arial Narrow" pitchFamily="34" charset="0"/>
                <a:ea typeface="Times New Roman" pitchFamily="18" charset="0"/>
                <a:cs typeface="Arial" pitchFamily="34" charset="0"/>
              </a:rPr>
              <a:t>):</a:t>
            </a:r>
            <a:r>
              <a:rPr lang="en-US" sz="1400" dirty="0" smtClean="0">
                <a:solidFill>
                  <a:schemeClr val="bg1"/>
                </a:solidFill>
                <a:latin typeface="Arial Narrow" pitchFamily="34" charset="0"/>
                <a:ea typeface="Times New Roman" pitchFamily="18" charset="0"/>
                <a:cs typeface="Arial" pitchFamily="34" charset="0"/>
              </a:rPr>
              <a:t>476-481. Reprinted with permission from the American Diabetes Association.</a:t>
            </a:r>
            <a:endParaRPr lang="en-US" sz="1400" dirty="0">
              <a:solidFill>
                <a:schemeClr val="bg1"/>
              </a:solidFill>
              <a:latin typeface="Arial Narrow" pitchFamily="34" charset="0"/>
              <a:ea typeface="Times New Roman" pitchFamily="18" charset="0"/>
              <a:cs typeface="Arial" pitchFamily="34" charset="0"/>
            </a:endParaRPr>
          </a:p>
        </p:txBody>
      </p:sp>
      <p:grpSp>
        <p:nvGrpSpPr>
          <p:cNvPr id="2" name="Group 14"/>
          <p:cNvGrpSpPr>
            <a:grpSpLocks/>
          </p:cNvGrpSpPr>
          <p:nvPr/>
        </p:nvGrpSpPr>
        <p:grpSpPr bwMode="auto">
          <a:xfrm>
            <a:off x="1591166" y="1747836"/>
            <a:ext cx="5265738" cy="3811587"/>
            <a:chOff x="988" y="1020"/>
            <a:chExt cx="3311" cy="2401"/>
          </a:xfrm>
        </p:grpSpPr>
        <p:sp>
          <p:nvSpPr>
            <p:cNvPr id="85" name="Rectangle 12"/>
            <p:cNvSpPr>
              <a:spLocks noChangeArrowheads="1"/>
            </p:cNvSpPr>
            <p:nvPr/>
          </p:nvSpPr>
          <p:spPr bwMode="auto">
            <a:xfrm>
              <a:off x="988" y="1020"/>
              <a:ext cx="3311" cy="2401"/>
            </a:xfrm>
            <a:prstGeom prst="rect">
              <a:avLst/>
            </a:prstGeom>
            <a:noFill/>
            <a:ln w="9525">
              <a:solidFill>
                <a:schemeClr val="bg1"/>
              </a:solidFill>
              <a:miter lim="800000"/>
              <a:headEnd/>
              <a:tailEnd/>
            </a:ln>
          </p:spPr>
          <p:txBody>
            <a:bodyPr/>
            <a:lstStyle/>
            <a:p>
              <a:endParaRPr lang="en-US"/>
            </a:p>
          </p:txBody>
        </p:sp>
        <p:sp>
          <p:nvSpPr>
            <p:cNvPr id="86" name="Rectangle 13"/>
            <p:cNvSpPr>
              <a:spLocks noChangeArrowheads="1"/>
            </p:cNvSpPr>
            <p:nvPr/>
          </p:nvSpPr>
          <p:spPr bwMode="auto">
            <a:xfrm>
              <a:off x="988" y="1020"/>
              <a:ext cx="3311" cy="2401"/>
            </a:xfrm>
            <a:prstGeom prst="rect">
              <a:avLst/>
            </a:prstGeom>
            <a:noFill/>
            <a:ln w="9525" cap="rnd">
              <a:solidFill>
                <a:schemeClr val="bg1"/>
              </a:solidFill>
              <a:miter lim="800000"/>
              <a:headEnd/>
              <a:tailEnd/>
            </a:ln>
          </p:spPr>
          <p:txBody>
            <a:bodyPr/>
            <a:lstStyle/>
            <a:p>
              <a:endParaRPr lang="en-US"/>
            </a:p>
          </p:txBody>
        </p:sp>
      </p:grpSp>
      <p:sp>
        <p:nvSpPr>
          <p:cNvPr id="51" name="Freeform 18"/>
          <p:cNvSpPr>
            <a:spLocks/>
          </p:cNvSpPr>
          <p:nvPr/>
        </p:nvSpPr>
        <p:spPr bwMode="auto">
          <a:xfrm>
            <a:off x="1570528" y="1952624"/>
            <a:ext cx="5278438" cy="3636962"/>
          </a:xfrm>
          <a:custGeom>
            <a:avLst/>
            <a:gdLst>
              <a:gd name="T0" fmla="*/ 0 w 13858"/>
              <a:gd name="T1" fmla="*/ 0 h 9546"/>
              <a:gd name="T2" fmla="*/ 0 w 13858"/>
              <a:gd name="T3" fmla="*/ 0 h 9546"/>
              <a:gd name="T4" fmla="*/ 0 w 13858"/>
              <a:gd name="T5" fmla="*/ 0 h 9546"/>
              <a:gd name="T6" fmla="*/ 0 w 13858"/>
              <a:gd name="T7" fmla="*/ 0 h 9546"/>
              <a:gd name="T8" fmla="*/ 0 w 13858"/>
              <a:gd name="T9" fmla="*/ 0 h 9546"/>
              <a:gd name="T10" fmla="*/ 0 w 13858"/>
              <a:gd name="T11" fmla="*/ 0 h 9546"/>
              <a:gd name="T12" fmla="*/ 0 w 13858"/>
              <a:gd name="T13" fmla="*/ 0 h 9546"/>
              <a:gd name="T14" fmla="*/ 0 w 13858"/>
              <a:gd name="T15" fmla="*/ 0 h 9546"/>
              <a:gd name="T16" fmla="*/ 0 w 13858"/>
              <a:gd name="T17" fmla="*/ 0 h 9546"/>
              <a:gd name="T18" fmla="*/ 0 w 13858"/>
              <a:gd name="T19" fmla="*/ 0 h 9546"/>
              <a:gd name="T20" fmla="*/ 0 w 13858"/>
              <a:gd name="T21" fmla="*/ 0 h 9546"/>
              <a:gd name="T22" fmla="*/ 0 w 13858"/>
              <a:gd name="T23" fmla="*/ 0 h 9546"/>
              <a:gd name="T24" fmla="*/ 0 w 13858"/>
              <a:gd name="T25" fmla="*/ 0 h 9546"/>
              <a:gd name="T26" fmla="*/ 0 w 13858"/>
              <a:gd name="T27" fmla="*/ 0 h 9546"/>
              <a:gd name="T28" fmla="*/ 0 w 13858"/>
              <a:gd name="T29" fmla="*/ 0 h 9546"/>
              <a:gd name="T30" fmla="*/ 0 w 13858"/>
              <a:gd name="T31" fmla="*/ 0 h 9546"/>
              <a:gd name="T32" fmla="*/ 0 w 13858"/>
              <a:gd name="T33" fmla="*/ 0 h 9546"/>
              <a:gd name="T34" fmla="*/ 0 w 13858"/>
              <a:gd name="T35" fmla="*/ 0 h 9546"/>
              <a:gd name="T36" fmla="*/ 0 w 13858"/>
              <a:gd name="T37" fmla="*/ 0 h 9546"/>
              <a:gd name="T38" fmla="*/ 0 w 13858"/>
              <a:gd name="T39" fmla="*/ 0 h 9546"/>
              <a:gd name="T40" fmla="*/ 0 w 13858"/>
              <a:gd name="T41" fmla="*/ 0 h 9546"/>
              <a:gd name="T42" fmla="*/ 0 w 13858"/>
              <a:gd name="T43" fmla="*/ 0 h 9546"/>
              <a:gd name="T44" fmla="*/ 0 w 13858"/>
              <a:gd name="T45" fmla="*/ 0 h 9546"/>
              <a:gd name="T46" fmla="*/ 0 w 13858"/>
              <a:gd name="T47" fmla="*/ 0 h 9546"/>
              <a:gd name="T48" fmla="*/ 0 w 13858"/>
              <a:gd name="T49" fmla="*/ 0 h 9546"/>
              <a:gd name="T50" fmla="*/ 0 w 13858"/>
              <a:gd name="T51" fmla="*/ 0 h 9546"/>
              <a:gd name="T52" fmla="*/ 0 w 13858"/>
              <a:gd name="T53" fmla="*/ 0 h 9546"/>
              <a:gd name="T54" fmla="*/ 0 w 13858"/>
              <a:gd name="T55" fmla="*/ 0 h 9546"/>
              <a:gd name="T56" fmla="*/ 0 w 13858"/>
              <a:gd name="T57" fmla="*/ 0 h 9546"/>
              <a:gd name="T58" fmla="*/ 0 w 13858"/>
              <a:gd name="T59" fmla="*/ 0 h 9546"/>
              <a:gd name="T60" fmla="*/ 0 w 13858"/>
              <a:gd name="T61" fmla="*/ 0 h 9546"/>
              <a:gd name="T62" fmla="*/ 0 w 13858"/>
              <a:gd name="T63" fmla="*/ 0 h 9546"/>
              <a:gd name="T64" fmla="*/ 0 w 13858"/>
              <a:gd name="T65" fmla="*/ 0 h 9546"/>
              <a:gd name="T66" fmla="*/ 0 w 13858"/>
              <a:gd name="T67" fmla="*/ 0 h 9546"/>
              <a:gd name="T68" fmla="*/ 0 w 13858"/>
              <a:gd name="T69" fmla="*/ 0 h 9546"/>
              <a:gd name="T70" fmla="*/ 0 w 13858"/>
              <a:gd name="T71" fmla="*/ 0 h 9546"/>
              <a:gd name="T72" fmla="*/ 0 w 13858"/>
              <a:gd name="T73" fmla="*/ 0 h 9546"/>
              <a:gd name="T74" fmla="*/ 0 w 13858"/>
              <a:gd name="T75" fmla="*/ 0 h 9546"/>
              <a:gd name="T76" fmla="*/ 0 w 13858"/>
              <a:gd name="T77" fmla="*/ 0 h 9546"/>
              <a:gd name="T78" fmla="*/ 0 w 13858"/>
              <a:gd name="T79" fmla="*/ 0 h 9546"/>
              <a:gd name="T80" fmla="*/ 0 w 13858"/>
              <a:gd name="T81" fmla="*/ 0 h 9546"/>
              <a:gd name="T82" fmla="*/ 0 w 13858"/>
              <a:gd name="T83" fmla="*/ 0 h 9546"/>
              <a:gd name="T84" fmla="*/ 0 w 13858"/>
              <a:gd name="T85" fmla="*/ 0 h 9546"/>
              <a:gd name="T86" fmla="*/ 0 w 13858"/>
              <a:gd name="T87" fmla="*/ 0 h 9546"/>
              <a:gd name="T88" fmla="*/ 0 w 13858"/>
              <a:gd name="T89" fmla="*/ 0 h 9546"/>
              <a:gd name="T90" fmla="*/ 0 w 13858"/>
              <a:gd name="T91" fmla="*/ 0 h 95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58"/>
              <a:gd name="T139" fmla="*/ 0 h 9546"/>
              <a:gd name="T140" fmla="*/ 13858 w 13858"/>
              <a:gd name="T141" fmla="*/ 9546 h 95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58" h="9546">
                <a:moveTo>
                  <a:pt x="0" y="9546"/>
                </a:moveTo>
                <a:lnTo>
                  <a:pt x="946" y="8960"/>
                </a:lnTo>
                <a:lnTo>
                  <a:pt x="1800" y="8394"/>
                </a:lnTo>
                <a:lnTo>
                  <a:pt x="2538" y="7981"/>
                </a:lnTo>
                <a:lnTo>
                  <a:pt x="4208" y="6785"/>
                </a:lnTo>
                <a:lnTo>
                  <a:pt x="5450" y="5841"/>
                </a:lnTo>
                <a:lnTo>
                  <a:pt x="5833" y="5590"/>
                </a:lnTo>
                <a:lnTo>
                  <a:pt x="6371" y="5181"/>
                </a:lnTo>
                <a:lnTo>
                  <a:pt x="6796" y="4812"/>
                </a:lnTo>
                <a:lnTo>
                  <a:pt x="7313" y="4369"/>
                </a:lnTo>
                <a:lnTo>
                  <a:pt x="7925" y="3833"/>
                </a:lnTo>
                <a:lnTo>
                  <a:pt x="8238" y="3587"/>
                </a:lnTo>
                <a:lnTo>
                  <a:pt x="8750" y="3174"/>
                </a:lnTo>
                <a:lnTo>
                  <a:pt x="9296" y="2770"/>
                </a:lnTo>
                <a:lnTo>
                  <a:pt x="9808" y="2377"/>
                </a:lnTo>
                <a:lnTo>
                  <a:pt x="10100" y="2150"/>
                </a:lnTo>
                <a:cubicBezTo>
                  <a:pt x="10221" y="2062"/>
                  <a:pt x="10358" y="1973"/>
                  <a:pt x="10533" y="1855"/>
                </a:cubicBezTo>
                <a:cubicBezTo>
                  <a:pt x="10558" y="1845"/>
                  <a:pt x="11150" y="1447"/>
                  <a:pt x="11150" y="1447"/>
                </a:cubicBezTo>
                <a:lnTo>
                  <a:pt x="11663" y="1087"/>
                </a:lnTo>
                <a:lnTo>
                  <a:pt x="12058" y="841"/>
                </a:lnTo>
                <a:lnTo>
                  <a:pt x="12363" y="709"/>
                </a:lnTo>
                <a:lnTo>
                  <a:pt x="12888" y="458"/>
                </a:lnTo>
                <a:lnTo>
                  <a:pt x="13858" y="0"/>
                </a:lnTo>
                <a:lnTo>
                  <a:pt x="13858" y="1609"/>
                </a:lnTo>
                <a:lnTo>
                  <a:pt x="12975" y="1904"/>
                </a:lnTo>
                <a:lnTo>
                  <a:pt x="12225" y="2268"/>
                </a:lnTo>
                <a:lnTo>
                  <a:pt x="11525" y="2613"/>
                </a:lnTo>
                <a:lnTo>
                  <a:pt x="11021" y="2888"/>
                </a:lnTo>
                <a:lnTo>
                  <a:pt x="10621" y="3100"/>
                </a:lnTo>
                <a:lnTo>
                  <a:pt x="10050" y="3395"/>
                </a:lnTo>
                <a:lnTo>
                  <a:pt x="9600" y="3626"/>
                </a:lnTo>
                <a:lnTo>
                  <a:pt x="8683" y="4118"/>
                </a:lnTo>
                <a:lnTo>
                  <a:pt x="8021" y="4532"/>
                </a:lnTo>
                <a:lnTo>
                  <a:pt x="7675" y="4738"/>
                </a:lnTo>
                <a:lnTo>
                  <a:pt x="7271" y="5004"/>
                </a:lnTo>
                <a:lnTo>
                  <a:pt x="6850" y="5299"/>
                </a:lnTo>
                <a:lnTo>
                  <a:pt x="6396" y="5604"/>
                </a:lnTo>
                <a:lnTo>
                  <a:pt x="6138" y="5787"/>
                </a:lnTo>
                <a:lnTo>
                  <a:pt x="5600" y="6126"/>
                </a:lnTo>
                <a:lnTo>
                  <a:pt x="5088" y="6475"/>
                </a:lnTo>
                <a:lnTo>
                  <a:pt x="4500" y="6849"/>
                </a:lnTo>
                <a:lnTo>
                  <a:pt x="4063" y="7154"/>
                </a:lnTo>
                <a:lnTo>
                  <a:pt x="2938" y="7819"/>
                </a:lnTo>
                <a:lnTo>
                  <a:pt x="2425" y="8104"/>
                </a:lnTo>
                <a:lnTo>
                  <a:pt x="1421" y="8660"/>
                </a:lnTo>
                <a:lnTo>
                  <a:pt x="0" y="9546"/>
                </a:lnTo>
                <a:close/>
              </a:path>
            </a:pathLst>
          </a:custGeom>
          <a:solidFill>
            <a:srgbClr val="990000"/>
          </a:solidFill>
          <a:ln w="19050" cap="rnd">
            <a:noFill/>
            <a:round/>
            <a:headEnd/>
            <a:tailEnd/>
          </a:ln>
        </p:spPr>
        <p:txBody>
          <a:bodyPr/>
          <a:lstStyle/>
          <a:p>
            <a:endParaRPr lang="en-US"/>
          </a:p>
        </p:txBody>
      </p:sp>
      <p:grpSp>
        <p:nvGrpSpPr>
          <p:cNvPr id="3" name="Group 65"/>
          <p:cNvGrpSpPr>
            <a:grpSpLocks/>
          </p:cNvGrpSpPr>
          <p:nvPr/>
        </p:nvGrpSpPr>
        <p:grpSpPr bwMode="auto">
          <a:xfrm>
            <a:off x="1459548" y="1782762"/>
            <a:ext cx="112713" cy="3048001"/>
            <a:chOff x="864" y="960"/>
            <a:chExt cx="71" cy="1920"/>
          </a:xfrm>
        </p:grpSpPr>
        <p:sp>
          <p:nvSpPr>
            <p:cNvPr id="80" name="Line 59"/>
            <p:cNvSpPr>
              <a:spLocks noChangeShapeType="1"/>
            </p:cNvSpPr>
            <p:nvPr/>
          </p:nvSpPr>
          <p:spPr bwMode="auto">
            <a:xfrm>
              <a:off x="864" y="2880"/>
              <a:ext cx="69" cy="0"/>
            </a:xfrm>
            <a:prstGeom prst="line">
              <a:avLst/>
            </a:prstGeom>
            <a:noFill/>
            <a:ln w="9525">
              <a:solidFill>
                <a:schemeClr val="bg1"/>
              </a:solidFill>
              <a:round/>
              <a:headEnd/>
              <a:tailEnd/>
            </a:ln>
          </p:spPr>
          <p:txBody>
            <a:bodyPr anchor="ctr"/>
            <a:lstStyle/>
            <a:p>
              <a:endParaRPr lang="en-US"/>
            </a:p>
          </p:txBody>
        </p:sp>
        <p:sp>
          <p:nvSpPr>
            <p:cNvPr id="81" name="Line 60"/>
            <p:cNvSpPr>
              <a:spLocks noChangeShapeType="1"/>
            </p:cNvSpPr>
            <p:nvPr/>
          </p:nvSpPr>
          <p:spPr bwMode="auto">
            <a:xfrm>
              <a:off x="866" y="2400"/>
              <a:ext cx="69" cy="0"/>
            </a:xfrm>
            <a:prstGeom prst="line">
              <a:avLst/>
            </a:prstGeom>
            <a:noFill/>
            <a:ln w="9525">
              <a:solidFill>
                <a:schemeClr val="bg1"/>
              </a:solidFill>
              <a:round/>
              <a:headEnd/>
              <a:tailEnd/>
            </a:ln>
          </p:spPr>
          <p:txBody>
            <a:bodyPr anchor="ctr"/>
            <a:lstStyle/>
            <a:p>
              <a:endParaRPr lang="en-US"/>
            </a:p>
          </p:txBody>
        </p:sp>
        <p:sp>
          <p:nvSpPr>
            <p:cNvPr id="82" name="Line 61"/>
            <p:cNvSpPr>
              <a:spLocks noChangeShapeType="1"/>
            </p:cNvSpPr>
            <p:nvPr/>
          </p:nvSpPr>
          <p:spPr bwMode="auto">
            <a:xfrm>
              <a:off x="866" y="1932"/>
              <a:ext cx="69" cy="0"/>
            </a:xfrm>
            <a:prstGeom prst="line">
              <a:avLst/>
            </a:prstGeom>
            <a:noFill/>
            <a:ln w="9525">
              <a:solidFill>
                <a:schemeClr val="bg1"/>
              </a:solidFill>
              <a:round/>
              <a:headEnd/>
              <a:tailEnd/>
            </a:ln>
          </p:spPr>
          <p:txBody>
            <a:bodyPr anchor="ctr"/>
            <a:lstStyle/>
            <a:p>
              <a:endParaRPr lang="en-US"/>
            </a:p>
          </p:txBody>
        </p:sp>
        <p:sp>
          <p:nvSpPr>
            <p:cNvPr id="83" name="Line 62"/>
            <p:cNvSpPr>
              <a:spLocks noChangeShapeType="1"/>
            </p:cNvSpPr>
            <p:nvPr/>
          </p:nvSpPr>
          <p:spPr bwMode="auto">
            <a:xfrm>
              <a:off x="866" y="1440"/>
              <a:ext cx="69" cy="0"/>
            </a:xfrm>
            <a:prstGeom prst="line">
              <a:avLst/>
            </a:prstGeom>
            <a:noFill/>
            <a:ln w="9525">
              <a:solidFill>
                <a:schemeClr val="bg1"/>
              </a:solidFill>
              <a:round/>
              <a:headEnd/>
              <a:tailEnd/>
            </a:ln>
          </p:spPr>
          <p:txBody>
            <a:bodyPr anchor="ctr"/>
            <a:lstStyle/>
            <a:p>
              <a:endParaRPr lang="en-US"/>
            </a:p>
          </p:txBody>
        </p:sp>
        <p:sp>
          <p:nvSpPr>
            <p:cNvPr id="84" name="Line 64"/>
            <p:cNvSpPr>
              <a:spLocks noChangeShapeType="1"/>
            </p:cNvSpPr>
            <p:nvPr/>
          </p:nvSpPr>
          <p:spPr bwMode="auto">
            <a:xfrm>
              <a:off x="864" y="960"/>
              <a:ext cx="69" cy="0"/>
            </a:xfrm>
            <a:prstGeom prst="line">
              <a:avLst/>
            </a:prstGeom>
            <a:noFill/>
            <a:ln w="9525">
              <a:solidFill>
                <a:schemeClr val="bg1"/>
              </a:solidFill>
              <a:round/>
              <a:headEnd/>
              <a:tailEnd/>
            </a:ln>
          </p:spPr>
          <p:txBody>
            <a:bodyPr anchor="ctr"/>
            <a:lstStyle/>
            <a:p>
              <a:endParaRPr lang="en-US"/>
            </a:p>
          </p:txBody>
        </p:sp>
      </p:grpSp>
      <p:sp>
        <p:nvSpPr>
          <p:cNvPr id="53" name="Line 9"/>
          <p:cNvSpPr>
            <a:spLocks noChangeShapeType="1"/>
          </p:cNvSpPr>
          <p:nvPr/>
        </p:nvSpPr>
        <p:spPr bwMode="auto">
          <a:xfrm>
            <a:off x="3423604" y="5562281"/>
            <a:ext cx="0" cy="109537"/>
          </a:xfrm>
          <a:prstGeom prst="line">
            <a:avLst/>
          </a:prstGeom>
          <a:noFill/>
          <a:ln w="9525">
            <a:solidFill>
              <a:schemeClr val="bg1"/>
            </a:solidFill>
            <a:round/>
            <a:headEnd/>
            <a:tailEnd/>
          </a:ln>
        </p:spPr>
        <p:txBody>
          <a:bodyPr/>
          <a:lstStyle/>
          <a:p>
            <a:endParaRPr lang="en-US"/>
          </a:p>
        </p:txBody>
      </p:sp>
      <p:sp>
        <p:nvSpPr>
          <p:cNvPr id="54" name="Line 10"/>
          <p:cNvSpPr>
            <a:spLocks noChangeShapeType="1"/>
          </p:cNvSpPr>
          <p:nvPr/>
        </p:nvSpPr>
        <p:spPr bwMode="auto">
          <a:xfrm>
            <a:off x="5228591" y="5562281"/>
            <a:ext cx="0" cy="109537"/>
          </a:xfrm>
          <a:prstGeom prst="line">
            <a:avLst/>
          </a:prstGeom>
          <a:noFill/>
          <a:ln w="9525">
            <a:solidFill>
              <a:schemeClr val="bg1"/>
            </a:solidFill>
            <a:round/>
            <a:headEnd/>
            <a:tailEnd/>
          </a:ln>
        </p:spPr>
        <p:txBody>
          <a:bodyPr/>
          <a:lstStyle/>
          <a:p>
            <a:endParaRPr lang="en-US"/>
          </a:p>
        </p:txBody>
      </p:sp>
      <p:sp>
        <p:nvSpPr>
          <p:cNvPr id="55" name="Line 11"/>
          <p:cNvSpPr>
            <a:spLocks noChangeShapeType="1"/>
          </p:cNvSpPr>
          <p:nvPr/>
        </p:nvSpPr>
        <p:spPr bwMode="auto">
          <a:xfrm>
            <a:off x="6860541" y="5562281"/>
            <a:ext cx="0" cy="112712"/>
          </a:xfrm>
          <a:prstGeom prst="line">
            <a:avLst/>
          </a:prstGeom>
          <a:noFill/>
          <a:ln w="9525">
            <a:solidFill>
              <a:schemeClr val="bg1"/>
            </a:solidFill>
            <a:round/>
            <a:headEnd/>
            <a:tailEnd/>
          </a:ln>
        </p:spPr>
        <p:txBody>
          <a:bodyPr/>
          <a:lstStyle/>
          <a:p>
            <a:endParaRPr lang="en-US"/>
          </a:p>
        </p:txBody>
      </p:sp>
      <p:sp>
        <p:nvSpPr>
          <p:cNvPr id="56" name="Rectangle 15"/>
          <p:cNvSpPr>
            <a:spLocks noChangeArrowheads="1"/>
          </p:cNvSpPr>
          <p:nvPr/>
        </p:nvSpPr>
        <p:spPr bwMode="auto">
          <a:xfrm rot="16200000">
            <a:off x="-493849" y="3433603"/>
            <a:ext cx="2851743" cy="492443"/>
          </a:xfrm>
          <a:prstGeom prst="rect">
            <a:avLst/>
          </a:prstGeom>
          <a:noFill/>
          <a:ln w="9525">
            <a:noFill/>
            <a:miter lim="800000"/>
            <a:headEnd/>
            <a:tailEnd/>
          </a:ln>
        </p:spPr>
        <p:txBody>
          <a:bodyPr wrap="none" lIns="0" tIns="0" rIns="0" bIns="0">
            <a:spAutoFit/>
          </a:bodyPr>
          <a:lstStyle/>
          <a:p>
            <a:pPr algn="ctr"/>
            <a:r>
              <a:rPr lang="en-US" sz="1600" b="1" dirty="0">
                <a:solidFill>
                  <a:schemeClr val="bg1"/>
                </a:solidFill>
              </a:rPr>
              <a:t>Cumulative Costs per Patient</a:t>
            </a:r>
            <a:r>
              <a:rPr lang="en-US" sz="1600" b="1" dirty="0">
                <a:solidFill>
                  <a:schemeClr val="tx1"/>
                </a:solidFill>
              </a:rPr>
              <a:t/>
            </a:r>
            <a:br>
              <a:rPr lang="en-US" sz="1600" b="1" dirty="0">
                <a:solidFill>
                  <a:schemeClr val="tx1"/>
                </a:solidFill>
              </a:rPr>
            </a:br>
            <a:r>
              <a:rPr lang="en-US" sz="1600" b="1" dirty="0">
                <a:solidFill>
                  <a:schemeClr val="bg1"/>
                </a:solidFill>
              </a:rPr>
              <a:t>($ Thousands)</a:t>
            </a:r>
            <a:endParaRPr lang="en-US" sz="1600" dirty="0">
              <a:solidFill>
                <a:schemeClr val="bg1"/>
              </a:solidFill>
            </a:endParaRPr>
          </a:p>
        </p:txBody>
      </p:sp>
      <p:sp>
        <p:nvSpPr>
          <p:cNvPr id="57" name="Freeform 20"/>
          <p:cNvSpPr>
            <a:spLocks/>
          </p:cNvSpPr>
          <p:nvPr/>
        </p:nvSpPr>
        <p:spPr bwMode="auto">
          <a:xfrm>
            <a:off x="1587501" y="2554286"/>
            <a:ext cx="5266944" cy="3013075"/>
          </a:xfrm>
          <a:custGeom>
            <a:avLst/>
            <a:gdLst>
              <a:gd name="T0" fmla="*/ 0 w 13838"/>
              <a:gd name="T1" fmla="*/ 0 h 7909"/>
              <a:gd name="T2" fmla="*/ 0 w 13838"/>
              <a:gd name="T3" fmla="*/ 0 h 7909"/>
              <a:gd name="T4" fmla="*/ 0 w 13838"/>
              <a:gd name="T5" fmla="*/ 0 h 7909"/>
              <a:gd name="T6" fmla="*/ 0 w 13838"/>
              <a:gd name="T7" fmla="*/ 0 h 7909"/>
              <a:gd name="T8" fmla="*/ 0 w 13838"/>
              <a:gd name="T9" fmla="*/ 0 h 7909"/>
              <a:gd name="T10" fmla="*/ 0 w 13838"/>
              <a:gd name="T11" fmla="*/ 0 h 7909"/>
              <a:gd name="T12" fmla="*/ 0 w 13838"/>
              <a:gd name="T13" fmla="*/ 0 h 7909"/>
              <a:gd name="T14" fmla="*/ 0 w 13838"/>
              <a:gd name="T15" fmla="*/ 0 h 7909"/>
              <a:gd name="T16" fmla="*/ 0 w 13838"/>
              <a:gd name="T17" fmla="*/ 0 h 7909"/>
              <a:gd name="T18" fmla="*/ 0 w 13838"/>
              <a:gd name="T19" fmla="*/ 0 h 7909"/>
              <a:gd name="T20" fmla="*/ 0 w 13838"/>
              <a:gd name="T21" fmla="*/ 0 h 7909"/>
              <a:gd name="T22" fmla="*/ 0 w 13838"/>
              <a:gd name="T23" fmla="*/ 0 h 7909"/>
              <a:gd name="T24" fmla="*/ 0 w 13838"/>
              <a:gd name="T25" fmla="*/ 0 h 7909"/>
              <a:gd name="T26" fmla="*/ 0 w 13838"/>
              <a:gd name="T27" fmla="*/ 0 h 7909"/>
              <a:gd name="T28" fmla="*/ 0 w 13838"/>
              <a:gd name="T29" fmla="*/ 0 h 7909"/>
              <a:gd name="T30" fmla="*/ 0 w 13838"/>
              <a:gd name="T31" fmla="*/ 0 h 7909"/>
              <a:gd name="T32" fmla="*/ 0 w 13838"/>
              <a:gd name="T33" fmla="*/ 0 h 7909"/>
              <a:gd name="T34" fmla="*/ 0 w 13838"/>
              <a:gd name="T35" fmla="*/ 0 h 7909"/>
              <a:gd name="T36" fmla="*/ 0 w 13838"/>
              <a:gd name="T37" fmla="*/ 0 h 7909"/>
              <a:gd name="T38" fmla="*/ 0 w 13838"/>
              <a:gd name="T39" fmla="*/ 0 h 7909"/>
              <a:gd name="T40" fmla="*/ 0 w 13838"/>
              <a:gd name="T41" fmla="*/ 0 h 7909"/>
              <a:gd name="T42" fmla="*/ 0 w 13838"/>
              <a:gd name="T43" fmla="*/ 0 h 7909"/>
              <a:gd name="T44" fmla="*/ 0 w 13838"/>
              <a:gd name="T45" fmla="*/ 0 h 7909"/>
              <a:gd name="T46" fmla="*/ 0 w 13838"/>
              <a:gd name="T47" fmla="*/ 0 h 7909"/>
              <a:gd name="T48" fmla="*/ 0 w 13838"/>
              <a:gd name="T49" fmla="*/ 0 h 7909"/>
              <a:gd name="T50" fmla="*/ 0 w 13838"/>
              <a:gd name="T51" fmla="*/ 0 h 7909"/>
              <a:gd name="T52" fmla="*/ 0 w 13838"/>
              <a:gd name="T53" fmla="*/ 0 h 7909"/>
              <a:gd name="T54" fmla="*/ 0 w 13838"/>
              <a:gd name="T55" fmla="*/ 0 h 7909"/>
              <a:gd name="T56" fmla="*/ 0 w 13838"/>
              <a:gd name="T57" fmla="*/ 0 h 7909"/>
              <a:gd name="T58" fmla="*/ 0 w 13838"/>
              <a:gd name="T59" fmla="*/ 0 h 7909"/>
              <a:gd name="T60" fmla="*/ 0 w 13838"/>
              <a:gd name="T61" fmla="*/ 0 h 7909"/>
              <a:gd name="T62" fmla="*/ 0 w 13838"/>
              <a:gd name="T63" fmla="*/ 0 h 7909"/>
              <a:gd name="T64" fmla="*/ 0 w 13838"/>
              <a:gd name="T65" fmla="*/ 0 h 7909"/>
              <a:gd name="T66" fmla="*/ 0 w 13838"/>
              <a:gd name="T67" fmla="*/ 0 h 7909"/>
              <a:gd name="T68" fmla="*/ 0 w 13838"/>
              <a:gd name="T69" fmla="*/ 0 h 7909"/>
              <a:gd name="T70" fmla="*/ 0 w 13838"/>
              <a:gd name="T71" fmla="*/ 0 h 7909"/>
              <a:gd name="T72" fmla="*/ 0 w 13838"/>
              <a:gd name="T73" fmla="*/ 0 h 7909"/>
              <a:gd name="T74" fmla="*/ 0 w 13838"/>
              <a:gd name="T75" fmla="*/ 0 h 7909"/>
              <a:gd name="T76" fmla="*/ 0 w 13838"/>
              <a:gd name="T77" fmla="*/ 0 h 7909"/>
              <a:gd name="T78" fmla="*/ 0 w 13838"/>
              <a:gd name="T79" fmla="*/ 0 h 7909"/>
              <a:gd name="T80" fmla="*/ 0 w 13838"/>
              <a:gd name="T81" fmla="*/ 0 h 79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38"/>
              <a:gd name="T124" fmla="*/ 0 h 7909"/>
              <a:gd name="T125" fmla="*/ 13838 w 13838"/>
              <a:gd name="T126" fmla="*/ 7909 h 79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38" h="7909">
                <a:moveTo>
                  <a:pt x="0" y="7909"/>
                </a:moveTo>
                <a:lnTo>
                  <a:pt x="1033" y="7279"/>
                </a:lnTo>
                <a:lnTo>
                  <a:pt x="2208" y="6614"/>
                </a:lnTo>
                <a:lnTo>
                  <a:pt x="3875" y="5650"/>
                </a:lnTo>
                <a:lnTo>
                  <a:pt x="5208" y="4779"/>
                </a:lnTo>
                <a:lnTo>
                  <a:pt x="5538" y="4547"/>
                </a:lnTo>
                <a:lnTo>
                  <a:pt x="6038" y="4252"/>
                </a:lnTo>
                <a:lnTo>
                  <a:pt x="6563" y="3878"/>
                </a:lnTo>
                <a:lnTo>
                  <a:pt x="7038" y="3558"/>
                </a:lnTo>
                <a:lnTo>
                  <a:pt x="7825" y="3027"/>
                </a:lnTo>
                <a:lnTo>
                  <a:pt x="8188" y="2815"/>
                </a:lnTo>
                <a:lnTo>
                  <a:pt x="8750" y="2476"/>
                </a:lnTo>
                <a:lnTo>
                  <a:pt x="9321" y="2166"/>
                </a:lnTo>
                <a:lnTo>
                  <a:pt x="9925" y="1856"/>
                </a:lnTo>
                <a:cubicBezTo>
                  <a:pt x="9996" y="1811"/>
                  <a:pt x="10575" y="1491"/>
                  <a:pt x="10650" y="1462"/>
                </a:cubicBezTo>
                <a:cubicBezTo>
                  <a:pt x="10675" y="1452"/>
                  <a:pt x="11388" y="1073"/>
                  <a:pt x="11388" y="1073"/>
                </a:cubicBezTo>
                <a:lnTo>
                  <a:pt x="11996" y="753"/>
                </a:lnTo>
                <a:lnTo>
                  <a:pt x="12600" y="473"/>
                </a:lnTo>
                <a:lnTo>
                  <a:pt x="13113" y="246"/>
                </a:lnTo>
                <a:lnTo>
                  <a:pt x="13833" y="0"/>
                </a:lnTo>
                <a:lnTo>
                  <a:pt x="13838" y="940"/>
                </a:lnTo>
                <a:lnTo>
                  <a:pt x="12583" y="1329"/>
                </a:lnTo>
                <a:lnTo>
                  <a:pt x="11950" y="1605"/>
                </a:lnTo>
                <a:lnTo>
                  <a:pt x="11521" y="1782"/>
                </a:lnTo>
                <a:lnTo>
                  <a:pt x="10771" y="2107"/>
                </a:lnTo>
                <a:lnTo>
                  <a:pt x="10050" y="2417"/>
                </a:lnTo>
                <a:lnTo>
                  <a:pt x="9546" y="2628"/>
                </a:lnTo>
                <a:lnTo>
                  <a:pt x="8333" y="3189"/>
                </a:lnTo>
                <a:lnTo>
                  <a:pt x="8025" y="3366"/>
                </a:lnTo>
                <a:lnTo>
                  <a:pt x="7600" y="3603"/>
                </a:lnTo>
                <a:lnTo>
                  <a:pt x="7163" y="3849"/>
                </a:lnTo>
                <a:lnTo>
                  <a:pt x="6813" y="4060"/>
                </a:lnTo>
                <a:lnTo>
                  <a:pt x="6133" y="4410"/>
                </a:lnTo>
                <a:lnTo>
                  <a:pt x="5650" y="4705"/>
                </a:lnTo>
                <a:lnTo>
                  <a:pt x="4913" y="5118"/>
                </a:lnTo>
                <a:lnTo>
                  <a:pt x="4333" y="5433"/>
                </a:lnTo>
                <a:lnTo>
                  <a:pt x="3863" y="5699"/>
                </a:lnTo>
                <a:lnTo>
                  <a:pt x="2763" y="6319"/>
                </a:lnTo>
                <a:lnTo>
                  <a:pt x="2213" y="6614"/>
                </a:lnTo>
                <a:lnTo>
                  <a:pt x="1013" y="7289"/>
                </a:lnTo>
                <a:lnTo>
                  <a:pt x="0" y="7909"/>
                </a:lnTo>
                <a:close/>
              </a:path>
            </a:pathLst>
          </a:custGeom>
          <a:solidFill>
            <a:srgbClr val="FFFFAC"/>
          </a:solidFill>
          <a:ln w="0">
            <a:noFill/>
            <a:round/>
            <a:headEnd/>
            <a:tailEnd/>
          </a:ln>
        </p:spPr>
        <p:txBody>
          <a:bodyPr/>
          <a:lstStyle/>
          <a:p>
            <a:endParaRPr lang="en-US"/>
          </a:p>
        </p:txBody>
      </p:sp>
      <p:sp>
        <p:nvSpPr>
          <p:cNvPr id="58" name="Freeform 23"/>
          <p:cNvSpPr>
            <a:spLocks/>
          </p:cNvSpPr>
          <p:nvPr/>
        </p:nvSpPr>
        <p:spPr bwMode="auto">
          <a:xfrm>
            <a:off x="1583691" y="2905124"/>
            <a:ext cx="5266944" cy="2652712"/>
          </a:xfrm>
          <a:custGeom>
            <a:avLst/>
            <a:gdLst>
              <a:gd name="T0" fmla="*/ 0 w 13850"/>
              <a:gd name="T1" fmla="*/ 0 h 6963"/>
              <a:gd name="T2" fmla="*/ 0 w 13850"/>
              <a:gd name="T3" fmla="*/ 0 h 6963"/>
              <a:gd name="T4" fmla="*/ 0 w 13850"/>
              <a:gd name="T5" fmla="*/ 0 h 6963"/>
              <a:gd name="T6" fmla="*/ 0 w 13850"/>
              <a:gd name="T7" fmla="*/ 0 h 6963"/>
              <a:gd name="T8" fmla="*/ 0 w 13850"/>
              <a:gd name="T9" fmla="*/ 0 h 6963"/>
              <a:gd name="T10" fmla="*/ 0 w 13850"/>
              <a:gd name="T11" fmla="*/ 0 h 6963"/>
              <a:gd name="T12" fmla="*/ 0 w 13850"/>
              <a:gd name="T13" fmla="*/ 0 h 6963"/>
              <a:gd name="T14" fmla="*/ 0 w 13850"/>
              <a:gd name="T15" fmla="*/ 0 h 6963"/>
              <a:gd name="T16" fmla="*/ 0 w 13850"/>
              <a:gd name="T17" fmla="*/ 0 h 6963"/>
              <a:gd name="T18" fmla="*/ 0 w 13850"/>
              <a:gd name="T19" fmla="*/ 0 h 6963"/>
              <a:gd name="T20" fmla="*/ 0 w 13850"/>
              <a:gd name="T21" fmla="*/ 0 h 6963"/>
              <a:gd name="T22" fmla="*/ 0 w 13850"/>
              <a:gd name="T23" fmla="*/ 0 h 6963"/>
              <a:gd name="T24" fmla="*/ 0 w 13850"/>
              <a:gd name="T25" fmla="*/ 0 h 6963"/>
              <a:gd name="T26" fmla="*/ 0 w 13850"/>
              <a:gd name="T27" fmla="*/ 0 h 6963"/>
              <a:gd name="T28" fmla="*/ 0 w 13850"/>
              <a:gd name="T29" fmla="*/ 0 h 6963"/>
              <a:gd name="T30" fmla="*/ 0 w 13850"/>
              <a:gd name="T31" fmla="*/ 0 h 6963"/>
              <a:gd name="T32" fmla="*/ 0 w 13850"/>
              <a:gd name="T33" fmla="*/ 0 h 6963"/>
              <a:gd name="T34" fmla="*/ 0 w 13850"/>
              <a:gd name="T35" fmla="*/ 0 h 6963"/>
              <a:gd name="T36" fmla="*/ 0 w 13850"/>
              <a:gd name="T37" fmla="*/ 0 h 6963"/>
              <a:gd name="T38" fmla="*/ 0 w 13850"/>
              <a:gd name="T39" fmla="*/ 0 h 6963"/>
              <a:gd name="T40" fmla="*/ 0 w 13850"/>
              <a:gd name="T41" fmla="*/ 0 h 6963"/>
              <a:gd name="T42" fmla="*/ 0 w 13850"/>
              <a:gd name="T43" fmla="*/ 0 h 6963"/>
              <a:gd name="T44" fmla="*/ 0 w 13850"/>
              <a:gd name="T45" fmla="*/ 0 h 6963"/>
              <a:gd name="T46" fmla="*/ 0 w 13850"/>
              <a:gd name="T47" fmla="*/ 0 h 6963"/>
              <a:gd name="T48" fmla="*/ 0 w 13850"/>
              <a:gd name="T49" fmla="*/ 0 h 6963"/>
              <a:gd name="T50" fmla="*/ 0 w 13850"/>
              <a:gd name="T51" fmla="*/ 0 h 6963"/>
              <a:gd name="T52" fmla="*/ 0 w 13850"/>
              <a:gd name="T53" fmla="*/ 0 h 6963"/>
              <a:gd name="T54" fmla="*/ 0 w 13850"/>
              <a:gd name="T55" fmla="*/ 0 h 6963"/>
              <a:gd name="T56" fmla="*/ 0 w 13850"/>
              <a:gd name="T57" fmla="*/ 0 h 6963"/>
              <a:gd name="T58" fmla="*/ 0 w 13850"/>
              <a:gd name="T59" fmla="*/ 0 h 6963"/>
              <a:gd name="T60" fmla="*/ 0 w 13850"/>
              <a:gd name="T61" fmla="*/ 0 h 6963"/>
              <a:gd name="T62" fmla="*/ 0 w 13850"/>
              <a:gd name="T63" fmla="*/ 0 h 6963"/>
              <a:gd name="T64" fmla="*/ 0 w 13850"/>
              <a:gd name="T65" fmla="*/ 0 h 6963"/>
              <a:gd name="T66" fmla="*/ 0 w 13850"/>
              <a:gd name="T67" fmla="*/ 0 h 6963"/>
              <a:gd name="T68" fmla="*/ 0 w 13850"/>
              <a:gd name="T69" fmla="*/ 0 h 6963"/>
              <a:gd name="T70" fmla="*/ 0 w 13850"/>
              <a:gd name="T71" fmla="*/ 0 h 6963"/>
              <a:gd name="T72" fmla="*/ 0 w 13850"/>
              <a:gd name="T73" fmla="*/ 0 h 6963"/>
              <a:gd name="T74" fmla="*/ 0 w 13850"/>
              <a:gd name="T75" fmla="*/ 0 h 6963"/>
              <a:gd name="T76" fmla="*/ 0 w 13850"/>
              <a:gd name="T77" fmla="*/ 0 h 6963"/>
              <a:gd name="T78" fmla="*/ 0 w 13850"/>
              <a:gd name="T79" fmla="*/ 0 h 6963"/>
              <a:gd name="T80" fmla="*/ 0 w 13850"/>
              <a:gd name="T81" fmla="*/ 0 h 6963"/>
              <a:gd name="T82" fmla="*/ 0 w 13850"/>
              <a:gd name="T83" fmla="*/ 0 h 69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50"/>
              <a:gd name="T127" fmla="*/ 0 h 6963"/>
              <a:gd name="T128" fmla="*/ 13850 w 13850"/>
              <a:gd name="T129" fmla="*/ 6963 h 69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50" h="6963">
                <a:moveTo>
                  <a:pt x="0" y="6963"/>
                </a:moveTo>
                <a:lnTo>
                  <a:pt x="804" y="6495"/>
                </a:lnTo>
                <a:lnTo>
                  <a:pt x="1542" y="6062"/>
                </a:lnTo>
                <a:lnTo>
                  <a:pt x="2762" y="5368"/>
                </a:lnTo>
                <a:lnTo>
                  <a:pt x="3317" y="5073"/>
                </a:lnTo>
                <a:lnTo>
                  <a:pt x="3725" y="4822"/>
                </a:lnTo>
                <a:lnTo>
                  <a:pt x="4146" y="4596"/>
                </a:lnTo>
                <a:lnTo>
                  <a:pt x="4637" y="4330"/>
                </a:lnTo>
                <a:lnTo>
                  <a:pt x="5354" y="3927"/>
                </a:lnTo>
                <a:lnTo>
                  <a:pt x="5854" y="3651"/>
                </a:lnTo>
                <a:lnTo>
                  <a:pt x="6296" y="3385"/>
                </a:lnTo>
                <a:lnTo>
                  <a:pt x="6829" y="3110"/>
                </a:lnTo>
                <a:lnTo>
                  <a:pt x="7504" y="2716"/>
                </a:lnTo>
                <a:lnTo>
                  <a:pt x="7979" y="2460"/>
                </a:lnTo>
                <a:lnTo>
                  <a:pt x="8546" y="2136"/>
                </a:lnTo>
                <a:lnTo>
                  <a:pt x="9137" y="1860"/>
                </a:lnTo>
                <a:lnTo>
                  <a:pt x="9812" y="1575"/>
                </a:lnTo>
                <a:cubicBezTo>
                  <a:pt x="9883" y="1530"/>
                  <a:pt x="10421" y="1299"/>
                  <a:pt x="10496" y="1270"/>
                </a:cubicBezTo>
                <a:cubicBezTo>
                  <a:pt x="10521" y="1260"/>
                  <a:pt x="11204" y="984"/>
                  <a:pt x="11204" y="984"/>
                </a:cubicBezTo>
                <a:lnTo>
                  <a:pt x="11854" y="709"/>
                </a:lnTo>
                <a:lnTo>
                  <a:pt x="12487" y="413"/>
                </a:lnTo>
                <a:lnTo>
                  <a:pt x="12996" y="246"/>
                </a:lnTo>
                <a:lnTo>
                  <a:pt x="13846" y="0"/>
                </a:lnTo>
                <a:lnTo>
                  <a:pt x="13850" y="1890"/>
                </a:lnTo>
                <a:lnTo>
                  <a:pt x="12887" y="2082"/>
                </a:lnTo>
                <a:lnTo>
                  <a:pt x="11742" y="2254"/>
                </a:lnTo>
                <a:lnTo>
                  <a:pt x="10842" y="2377"/>
                </a:lnTo>
                <a:lnTo>
                  <a:pt x="10125" y="2534"/>
                </a:lnTo>
                <a:lnTo>
                  <a:pt x="9504" y="2726"/>
                </a:lnTo>
                <a:lnTo>
                  <a:pt x="8192" y="3110"/>
                </a:lnTo>
                <a:lnTo>
                  <a:pt x="7879" y="3184"/>
                </a:lnTo>
                <a:lnTo>
                  <a:pt x="7579" y="3287"/>
                </a:lnTo>
                <a:lnTo>
                  <a:pt x="7079" y="3454"/>
                </a:lnTo>
                <a:lnTo>
                  <a:pt x="6404" y="3774"/>
                </a:lnTo>
                <a:lnTo>
                  <a:pt x="5587" y="4133"/>
                </a:lnTo>
                <a:lnTo>
                  <a:pt x="4717" y="4517"/>
                </a:lnTo>
                <a:lnTo>
                  <a:pt x="3887" y="4916"/>
                </a:lnTo>
                <a:lnTo>
                  <a:pt x="3442" y="5152"/>
                </a:lnTo>
                <a:lnTo>
                  <a:pt x="2804" y="5462"/>
                </a:lnTo>
                <a:lnTo>
                  <a:pt x="1600" y="6121"/>
                </a:lnTo>
                <a:lnTo>
                  <a:pt x="804" y="6510"/>
                </a:lnTo>
                <a:lnTo>
                  <a:pt x="0" y="6963"/>
                </a:lnTo>
                <a:close/>
              </a:path>
            </a:pathLst>
          </a:custGeom>
          <a:solidFill>
            <a:srgbClr val="969696"/>
          </a:solidFill>
          <a:ln w="0">
            <a:noFill/>
            <a:round/>
            <a:headEnd/>
            <a:tailEnd/>
          </a:ln>
        </p:spPr>
        <p:txBody>
          <a:bodyPr wrap="none"/>
          <a:lstStyle/>
          <a:p>
            <a:endParaRPr lang="en-US"/>
          </a:p>
        </p:txBody>
      </p:sp>
      <p:sp>
        <p:nvSpPr>
          <p:cNvPr id="59" name="Freeform 37"/>
          <p:cNvSpPr>
            <a:spLocks/>
          </p:cNvSpPr>
          <p:nvPr/>
        </p:nvSpPr>
        <p:spPr bwMode="auto">
          <a:xfrm>
            <a:off x="1778954" y="3611561"/>
            <a:ext cx="5081587" cy="1946275"/>
          </a:xfrm>
          <a:custGeom>
            <a:avLst/>
            <a:gdLst>
              <a:gd name="T0" fmla="*/ 0 w 13800"/>
              <a:gd name="T1" fmla="*/ 0 h 4959"/>
              <a:gd name="T2" fmla="*/ 0 w 13800"/>
              <a:gd name="T3" fmla="*/ 0 h 4959"/>
              <a:gd name="T4" fmla="*/ 0 w 13800"/>
              <a:gd name="T5" fmla="*/ 0 h 4959"/>
              <a:gd name="T6" fmla="*/ 0 w 13800"/>
              <a:gd name="T7" fmla="*/ 0 h 4959"/>
              <a:gd name="T8" fmla="*/ 0 w 13800"/>
              <a:gd name="T9" fmla="*/ 0 h 4959"/>
              <a:gd name="T10" fmla="*/ 0 w 13800"/>
              <a:gd name="T11" fmla="*/ 0 h 4959"/>
              <a:gd name="T12" fmla="*/ 0 w 13800"/>
              <a:gd name="T13" fmla="*/ 0 h 4959"/>
              <a:gd name="T14" fmla="*/ 0 60000 65536"/>
              <a:gd name="T15" fmla="*/ 0 60000 65536"/>
              <a:gd name="T16" fmla="*/ 0 60000 65536"/>
              <a:gd name="T17" fmla="*/ 0 60000 65536"/>
              <a:gd name="T18" fmla="*/ 0 60000 65536"/>
              <a:gd name="T19" fmla="*/ 0 60000 65536"/>
              <a:gd name="T20" fmla="*/ 0 60000 65536"/>
              <a:gd name="T21" fmla="*/ 0 w 13800"/>
              <a:gd name="T22" fmla="*/ 0 h 4959"/>
              <a:gd name="T23" fmla="*/ 13800 w 13800"/>
              <a:gd name="T24" fmla="*/ 4959 h 49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00" h="4959">
                <a:moveTo>
                  <a:pt x="0" y="4959"/>
                </a:moveTo>
                <a:cubicBezTo>
                  <a:pt x="329" y="4925"/>
                  <a:pt x="208" y="4825"/>
                  <a:pt x="346" y="4825"/>
                </a:cubicBezTo>
                <a:lnTo>
                  <a:pt x="4354" y="2734"/>
                </a:lnTo>
                <a:lnTo>
                  <a:pt x="7341" y="1417"/>
                </a:lnTo>
                <a:lnTo>
                  <a:pt x="10000" y="621"/>
                </a:lnTo>
                <a:lnTo>
                  <a:pt x="10587" y="496"/>
                </a:lnTo>
                <a:lnTo>
                  <a:pt x="13800" y="0"/>
                </a:lnTo>
              </a:path>
            </a:pathLst>
          </a:custGeom>
          <a:noFill/>
          <a:ln w="25400">
            <a:solidFill>
              <a:srgbClr val="969696"/>
            </a:solidFill>
            <a:round/>
            <a:headEnd/>
            <a:tailEnd/>
          </a:ln>
        </p:spPr>
        <p:txBody>
          <a:bodyPr/>
          <a:lstStyle/>
          <a:p>
            <a:endParaRPr lang="en-US"/>
          </a:p>
        </p:txBody>
      </p:sp>
      <p:sp>
        <p:nvSpPr>
          <p:cNvPr id="60" name="Rectangle 43"/>
          <p:cNvSpPr>
            <a:spLocks noChangeArrowheads="1"/>
          </p:cNvSpPr>
          <p:nvPr/>
        </p:nvSpPr>
        <p:spPr bwMode="auto">
          <a:xfrm>
            <a:off x="3315654" y="5735636"/>
            <a:ext cx="198772" cy="215444"/>
          </a:xfrm>
          <a:prstGeom prst="rect">
            <a:avLst/>
          </a:prstGeom>
          <a:noFill/>
          <a:ln w="9525">
            <a:noFill/>
            <a:miter lim="800000"/>
            <a:headEnd/>
            <a:tailEnd/>
          </a:ln>
        </p:spPr>
        <p:txBody>
          <a:bodyPr wrap="none" lIns="0" tIns="0" rIns="0" bIns="0">
            <a:spAutoFit/>
          </a:bodyPr>
          <a:lstStyle/>
          <a:p>
            <a:r>
              <a:rPr lang="en-US" sz="1400" b="1" dirty="0">
                <a:solidFill>
                  <a:schemeClr val="bg1"/>
                </a:solidFill>
              </a:rPr>
              <a:t>10</a:t>
            </a:r>
            <a:endParaRPr lang="en-US" dirty="0">
              <a:solidFill>
                <a:schemeClr val="bg1"/>
              </a:solidFill>
            </a:endParaRPr>
          </a:p>
        </p:txBody>
      </p:sp>
      <p:sp>
        <p:nvSpPr>
          <p:cNvPr id="61" name="Rectangle 44"/>
          <p:cNvSpPr>
            <a:spLocks noChangeArrowheads="1"/>
          </p:cNvSpPr>
          <p:nvPr/>
        </p:nvSpPr>
        <p:spPr bwMode="auto">
          <a:xfrm>
            <a:off x="5128579" y="5735636"/>
            <a:ext cx="198772" cy="215444"/>
          </a:xfrm>
          <a:prstGeom prst="rect">
            <a:avLst/>
          </a:prstGeom>
          <a:noFill/>
          <a:ln w="9525">
            <a:noFill/>
            <a:miter lim="800000"/>
            <a:headEnd/>
            <a:tailEnd/>
          </a:ln>
        </p:spPr>
        <p:txBody>
          <a:bodyPr wrap="none" lIns="0" tIns="0" rIns="0" bIns="0">
            <a:spAutoFit/>
          </a:bodyPr>
          <a:lstStyle/>
          <a:p>
            <a:r>
              <a:rPr lang="en-US" sz="1400" b="1" dirty="0">
                <a:solidFill>
                  <a:schemeClr val="bg1"/>
                </a:solidFill>
              </a:rPr>
              <a:t>20</a:t>
            </a:r>
            <a:endParaRPr lang="en-US" dirty="0">
              <a:solidFill>
                <a:schemeClr val="bg1"/>
              </a:solidFill>
            </a:endParaRPr>
          </a:p>
        </p:txBody>
      </p:sp>
      <p:sp>
        <p:nvSpPr>
          <p:cNvPr id="62" name="Rectangle 45"/>
          <p:cNvSpPr>
            <a:spLocks noChangeArrowheads="1"/>
          </p:cNvSpPr>
          <p:nvPr/>
        </p:nvSpPr>
        <p:spPr bwMode="auto">
          <a:xfrm>
            <a:off x="6784341" y="5735636"/>
            <a:ext cx="198772" cy="215444"/>
          </a:xfrm>
          <a:prstGeom prst="rect">
            <a:avLst/>
          </a:prstGeom>
          <a:noFill/>
          <a:ln w="9525">
            <a:noFill/>
            <a:miter lim="800000"/>
            <a:headEnd/>
            <a:tailEnd/>
          </a:ln>
        </p:spPr>
        <p:txBody>
          <a:bodyPr wrap="none" lIns="0" tIns="0" rIns="0" bIns="0">
            <a:spAutoFit/>
          </a:bodyPr>
          <a:lstStyle/>
          <a:p>
            <a:r>
              <a:rPr lang="en-US" sz="1400" b="1" dirty="0">
                <a:solidFill>
                  <a:schemeClr val="bg1"/>
                </a:solidFill>
              </a:rPr>
              <a:t>30</a:t>
            </a:r>
            <a:endParaRPr lang="en-US" dirty="0">
              <a:solidFill>
                <a:schemeClr val="bg1"/>
              </a:solidFill>
            </a:endParaRPr>
          </a:p>
        </p:txBody>
      </p:sp>
      <p:sp>
        <p:nvSpPr>
          <p:cNvPr id="63" name="Freeform 48"/>
          <p:cNvSpPr>
            <a:spLocks/>
          </p:cNvSpPr>
          <p:nvPr/>
        </p:nvSpPr>
        <p:spPr bwMode="auto">
          <a:xfrm>
            <a:off x="1583691" y="3581400"/>
            <a:ext cx="5257800" cy="1957387"/>
          </a:xfrm>
          <a:custGeom>
            <a:avLst/>
            <a:gdLst>
              <a:gd name="T0" fmla="*/ 0 w 13854"/>
              <a:gd name="T1" fmla="*/ 0 h 5075"/>
              <a:gd name="T2" fmla="*/ 0 w 13854"/>
              <a:gd name="T3" fmla="*/ 0 h 5075"/>
              <a:gd name="T4" fmla="*/ 0 w 13854"/>
              <a:gd name="T5" fmla="*/ 0 h 5075"/>
              <a:gd name="T6" fmla="*/ 0 w 13854"/>
              <a:gd name="T7" fmla="*/ 0 h 5075"/>
              <a:gd name="T8" fmla="*/ 0 w 13854"/>
              <a:gd name="T9" fmla="*/ 0 h 5075"/>
              <a:gd name="T10" fmla="*/ 0 w 13854"/>
              <a:gd name="T11" fmla="*/ 0 h 5075"/>
              <a:gd name="T12" fmla="*/ 0 w 13854"/>
              <a:gd name="T13" fmla="*/ 0 h 5075"/>
              <a:gd name="T14" fmla="*/ 0 w 13854"/>
              <a:gd name="T15" fmla="*/ 0 h 5075"/>
              <a:gd name="T16" fmla="*/ 0 w 13854"/>
              <a:gd name="T17" fmla="*/ 0 h 5075"/>
              <a:gd name="T18" fmla="*/ 0 w 13854"/>
              <a:gd name="T19" fmla="*/ 0 h 5075"/>
              <a:gd name="T20" fmla="*/ 0 w 13854"/>
              <a:gd name="T21" fmla="*/ 0 h 5075"/>
              <a:gd name="T22" fmla="*/ 0 w 13854"/>
              <a:gd name="T23" fmla="*/ 0 h 5075"/>
              <a:gd name="T24" fmla="*/ 0 w 13854"/>
              <a:gd name="T25" fmla="*/ 0 h 5075"/>
              <a:gd name="T26" fmla="*/ 0 w 13854"/>
              <a:gd name="T27" fmla="*/ 0 h 5075"/>
              <a:gd name="T28" fmla="*/ 0 w 13854"/>
              <a:gd name="T29" fmla="*/ 0 h 5075"/>
              <a:gd name="T30" fmla="*/ 0 w 13854"/>
              <a:gd name="T31" fmla="*/ 0 h 5075"/>
              <a:gd name="T32" fmla="*/ 0 w 13854"/>
              <a:gd name="T33" fmla="*/ 0 h 5075"/>
              <a:gd name="T34" fmla="*/ 0 w 13854"/>
              <a:gd name="T35" fmla="*/ 0 h 5075"/>
              <a:gd name="T36" fmla="*/ 0 w 13854"/>
              <a:gd name="T37" fmla="*/ 0 h 5075"/>
              <a:gd name="T38" fmla="*/ 0 w 13854"/>
              <a:gd name="T39" fmla="*/ 0 h 5075"/>
              <a:gd name="T40" fmla="*/ 0 w 13854"/>
              <a:gd name="T41" fmla="*/ 0 h 50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54"/>
              <a:gd name="T64" fmla="*/ 0 h 5075"/>
              <a:gd name="T65" fmla="*/ 13854 w 13854"/>
              <a:gd name="T66" fmla="*/ 5075 h 50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54" h="5075">
                <a:moveTo>
                  <a:pt x="912" y="4575"/>
                </a:moveTo>
                <a:cubicBezTo>
                  <a:pt x="1296" y="4392"/>
                  <a:pt x="1942" y="4038"/>
                  <a:pt x="2354" y="3821"/>
                </a:cubicBezTo>
                <a:cubicBezTo>
                  <a:pt x="2767" y="3605"/>
                  <a:pt x="3100" y="3421"/>
                  <a:pt x="3400" y="3263"/>
                </a:cubicBezTo>
                <a:cubicBezTo>
                  <a:pt x="3700" y="3109"/>
                  <a:pt x="3942" y="2980"/>
                  <a:pt x="4150" y="2875"/>
                </a:cubicBezTo>
                <a:cubicBezTo>
                  <a:pt x="4358" y="2771"/>
                  <a:pt x="4454" y="2730"/>
                  <a:pt x="4642" y="2642"/>
                </a:cubicBezTo>
                <a:cubicBezTo>
                  <a:pt x="4829" y="2559"/>
                  <a:pt x="5104" y="2446"/>
                  <a:pt x="5275" y="2371"/>
                </a:cubicBezTo>
                <a:cubicBezTo>
                  <a:pt x="5333" y="2342"/>
                  <a:pt x="5454" y="2288"/>
                  <a:pt x="5662" y="2196"/>
                </a:cubicBezTo>
                <a:cubicBezTo>
                  <a:pt x="5871" y="2100"/>
                  <a:pt x="6296" y="1909"/>
                  <a:pt x="6537" y="1800"/>
                </a:cubicBezTo>
                <a:cubicBezTo>
                  <a:pt x="6779" y="1692"/>
                  <a:pt x="6933" y="1617"/>
                  <a:pt x="7125" y="1538"/>
                </a:cubicBezTo>
                <a:cubicBezTo>
                  <a:pt x="7317" y="1459"/>
                  <a:pt x="7512" y="1400"/>
                  <a:pt x="7679" y="1346"/>
                </a:cubicBezTo>
                <a:cubicBezTo>
                  <a:pt x="7846" y="1292"/>
                  <a:pt x="7996" y="1255"/>
                  <a:pt x="8142" y="1213"/>
                </a:cubicBezTo>
                <a:cubicBezTo>
                  <a:pt x="8287" y="1167"/>
                  <a:pt x="8162" y="1200"/>
                  <a:pt x="8554" y="1088"/>
                </a:cubicBezTo>
                <a:cubicBezTo>
                  <a:pt x="8946" y="975"/>
                  <a:pt x="9883" y="671"/>
                  <a:pt x="10504" y="534"/>
                </a:cubicBezTo>
                <a:cubicBezTo>
                  <a:pt x="11125" y="396"/>
                  <a:pt x="11900" y="325"/>
                  <a:pt x="12275" y="267"/>
                </a:cubicBezTo>
                <a:cubicBezTo>
                  <a:pt x="12650" y="209"/>
                  <a:pt x="12592" y="213"/>
                  <a:pt x="12750" y="188"/>
                </a:cubicBezTo>
                <a:cubicBezTo>
                  <a:pt x="12908" y="163"/>
                  <a:pt x="13046" y="142"/>
                  <a:pt x="13229" y="113"/>
                </a:cubicBezTo>
                <a:lnTo>
                  <a:pt x="13854" y="0"/>
                </a:lnTo>
                <a:lnTo>
                  <a:pt x="13850" y="5046"/>
                </a:lnTo>
                <a:lnTo>
                  <a:pt x="0" y="5075"/>
                </a:lnTo>
                <a:lnTo>
                  <a:pt x="479" y="4771"/>
                </a:lnTo>
                <a:cubicBezTo>
                  <a:pt x="629" y="4688"/>
                  <a:pt x="821" y="4613"/>
                  <a:pt x="912" y="4575"/>
                </a:cubicBezTo>
                <a:close/>
              </a:path>
            </a:pathLst>
          </a:custGeom>
          <a:solidFill>
            <a:srgbClr val="4CAC5C"/>
          </a:solidFill>
          <a:ln w="19050">
            <a:solidFill>
              <a:srgbClr val="4CAC5C"/>
            </a:solidFill>
            <a:round/>
            <a:headEnd/>
            <a:tailEnd/>
          </a:ln>
        </p:spPr>
        <p:txBody>
          <a:bodyPr/>
          <a:lstStyle/>
          <a:p>
            <a:endParaRPr lang="en-US" dirty="0"/>
          </a:p>
        </p:txBody>
      </p:sp>
      <p:sp>
        <p:nvSpPr>
          <p:cNvPr id="64" name="Rectangle 54"/>
          <p:cNvSpPr>
            <a:spLocks noChangeArrowheads="1"/>
          </p:cNvSpPr>
          <p:nvPr/>
        </p:nvSpPr>
        <p:spPr bwMode="auto">
          <a:xfrm>
            <a:off x="1731329" y="5735636"/>
            <a:ext cx="99386" cy="215444"/>
          </a:xfrm>
          <a:prstGeom prst="rect">
            <a:avLst/>
          </a:prstGeom>
          <a:noFill/>
          <a:ln w="9525">
            <a:noFill/>
            <a:miter lim="800000"/>
            <a:headEnd/>
            <a:tailEnd/>
          </a:ln>
        </p:spPr>
        <p:txBody>
          <a:bodyPr wrap="none" lIns="0" tIns="0" rIns="0" bIns="0">
            <a:spAutoFit/>
          </a:bodyPr>
          <a:lstStyle/>
          <a:p>
            <a:r>
              <a:rPr lang="en-US" sz="1400" b="1" dirty="0">
                <a:solidFill>
                  <a:schemeClr val="bg1"/>
                </a:solidFill>
              </a:rPr>
              <a:t>0</a:t>
            </a:r>
            <a:endParaRPr lang="en-US" dirty="0">
              <a:solidFill>
                <a:schemeClr val="bg1"/>
              </a:solidFill>
            </a:endParaRPr>
          </a:p>
        </p:txBody>
      </p:sp>
      <p:grpSp>
        <p:nvGrpSpPr>
          <p:cNvPr id="4" name="Group 66"/>
          <p:cNvGrpSpPr>
            <a:grpSpLocks/>
          </p:cNvGrpSpPr>
          <p:nvPr/>
        </p:nvGrpSpPr>
        <p:grpSpPr bwMode="auto">
          <a:xfrm>
            <a:off x="1267461" y="1676400"/>
            <a:ext cx="457200" cy="3979863"/>
            <a:chOff x="636" y="893"/>
            <a:chExt cx="288" cy="2507"/>
          </a:xfrm>
        </p:grpSpPr>
        <p:sp>
          <p:nvSpPr>
            <p:cNvPr id="74" name="Rectangle 26"/>
            <p:cNvSpPr>
              <a:spLocks noChangeArrowheads="1"/>
            </p:cNvSpPr>
            <p:nvPr/>
          </p:nvSpPr>
          <p:spPr bwMode="auto">
            <a:xfrm>
              <a:off x="636" y="893"/>
              <a:ext cx="144" cy="136"/>
            </a:xfrm>
            <a:prstGeom prst="rect">
              <a:avLst/>
            </a:prstGeom>
            <a:noFill/>
            <a:ln w="9525">
              <a:noFill/>
              <a:miter lim="800000"/>
              <a:headEnd/>
              <a:tailEnd/>
            </a:ln>
          </p:spPr>
          <p:txBody>
            <a:bodyPr wrap="square" lIns="0" tIns="0" rIns="0" bIns="0">
              <a:spAutoFit/>
            </a:bodyPr>
            <a:lstStyle/>
            <a:p>
              <a:r>
                <a:rPr lang="en-US" sz="1400" b="1" dirty="0">
                  <a:solidFill>
                    <a:schemeClr val="bg1"/>
                  </a:solidFill>
                </a:rPr>
                <a:t>50 </a:t>
              </a:r>
              <a:endParaRPr lang="en-US" dirty="0">
                <a:solidFill>
                  <a:schemeClr val="bg1"/>
                </a:solidFill>
              </a:endParaRPr>
            </a:p>
          </p:txBody>
        </p:sp>
        <p:sp>
          <p:nvSpPr>
            <p:cNvPr id="75" name="Rectangle 28"/>
            <p:cNvSpPr>
              <a:spLocks noChangeArrowheads="1"/>
            </p:cNvSpPr>
            <p:nvPr/>
          </p:nvSpPr>
          <p:spPr bwMode="auto">
            <a:xfrm>
              <a:off x="636" y="1392"/>
              <a:ext cx="288" cy="136"/>
            </a:xfrm>
            <a:prstGeom prst="rect">
              <a:avLst/>
            </a:prstGeom>
            <a:noFill/>
            <a:ln w="9525">
              <a:noFill/>
              <a:miter lim="800000"/>
              <a:headEnd/>
              <a:tailEnd/>
            </a:ln>
          </p:spPr>
          <p:txBody>
            <a:bodyPr wrap="square" lIns="0" tIns="0" rIns="0" bIns="0">
              <a:spAutoFit/>
            </a:bodyPr>
            <a:lstStyle/>
            <a:p>
              <a:r>
                <a:rPr lang="en-US" sz="1400" b="1" dirty="0">
                  <a:solidFill>
                    <a:schemeClr val="bg1"/>
                  </a:solidFill>
                </a:rPr>
                <a:t>40 </a:t>
              </a:r>
              <a:endParaRPr lang="en-US" dirty="0">
                <a:solidFill>
                  <a:schemeClr val="bg1"/>
                </a:solidFill>
              </a:endParaRPr>
            </a:p>
          </p:txBody>
        </p:sp>
        <p:sp>
          <p:nvSpPr>
            <p:cNvPr id="76" name="Rectangle 30"/>
            <p:cNvSpPr>
              <a:spLocks noChangeArrowheads="1"/>
            </p:cNvSpPr>
            <p:nvPr/>
          </p:nvSpPr>
          <p:spPr bwMode="auto">
            <a:xfrm>
              <a:off x="636" y="1872"/>
              <a:ext cx="144" cy="136"/>
            </a:xfrm>
            <a:prstGeom prst="rect">
              <a:avLst/>
            </a:prstGeom>
            <a:noFill/>
            <a:ln w="9525">
              <a:noFill/>
              <a:miter lim="800000"/>
              <a:headEnd/>
              <a:tailEnd/>
            </a:ln>
          </p:spPr>
          <p:txBody>
            <a:bodyPr wrap="square" lIns="0" tIns="0" rIns="0" bIns="0">
              <a:spAutoFit/>
            </a:bodyPr>
            <a:lstStyle/>
            <a:p>
              <a:r>
                <a:rPr lang="en-US" sz="1400" b="1" dirty="0">
                  <a:solidFill>
                    <a:schemeClr val="bg1"/>
                  </a:solidFill>
                </a:rPr>
                <a:t>30</a:t>
              </a:r>
              <a:r>
                <a:rPr lang="en-US" sz="1400" b="1" dirty="0">
                  <a:solidFill>
                    <a:srgbClr val="FFFFFF"/>
                  </a:solidFill>
                </a:rPr>
                <a:t> </a:t>
              </a:r>
              <a:endParaRPr lang="en-US" dirty="0"/>
            </a:p>
          </p:txBody>
        </p:sp>
        <p:sp>
          <p:nvSpPr>
            <p:cNvPr id="77" name="Rectangle 32"/>
            <p:cNvSpPr>
              <a:spLocks noChangeArrowheads="1"/>
            </p:cNvSpPr>
            <p:nvPr/>
          </p:nvSpPr>
          <p:spPr bwMode="auto">
            <a:xfrm>
              <a:off x="636" y="2352"/>
              <a:ext cx="241" cy="136"/>
            </a:xfrm>
            <a:prstGeom prst="rect">
              <a:avLst/>
            </a:prstGeom>
            <a:noFill/>
            <a:ln w="9525">
              <a:noFill/>
              <a:miter lim="800000"/>
              <a:headEnd/>
              <a:tailEnd/>
            </a:ln>
          </p:spPr>
          <p:txBody>
            <a:bodyPr wrap="square" lIns="0" tIns="0" rIns="0" bIns="0">
              <a:spAutoFit/>
            </a:bodyPr>
            <a:lstStyle/>
            <a:p>
              <a:r>
                <a:rPr lang="en-US" sz="1400" b="1" dirty="0">
                  <a:solidFill>
                    <a:schemeClr val="bg1"/>
                  </a:solidFill>
                </a:rPr>
                <a:t>20</a:t>
              </a:r>
              <a:r>
                <a:rPr lang="en-US" sz="1400" b="1" dirty="0">
                  <a:solidFill>
                    <a:srgbClr val="FFFFFF"/>
                  </a:solidFill>
                </a:rPr>
                <a:t> </a:t>
              </a:r>
              <a:endParaRPr lang="en-US" dirty="0"/>
            </a:p>
          </p:txBody>
        </p:sp>
        <p:sp>
          <p:nvSpPr>
            <p:cNvPr id="78" name="Rectangle 34"/>
            <p:cNvSpPr>
              <a:spLocks noChangeArrowheads="1"/>
            </p:cNvSpPr>
            <p:nvPr/>
          </p:nvSpPr>
          <p:spPr bwMode="auto">
            <a:xfrm>
              <a:off x="636" y="2832"/>
              <a:ext cx="240" cy="136"/>
            </a:xfrm>
            <a:prstGeom prst="rect">
              <a:avLst/>
            </a:prstGeom>
            <a:noFill/>
            <a:ln w="9525">
              <a:noFill/>
              <a:miter lim="800000"/>
              <a:headEnd/>
              <a:tailEnd/>
            </a:ln>
          </p:spPr>
          <p:txBody>
            <a:bodyPr wrap="square" lIns="0" tIns="0" rIns="0" bIns="0">
              <a:spAutoFit/>
            </a:bodyPr>
            <a:lstStyle/>
            <a:p>
              <a:r>
                <a:rPr lang="en-US" sz="1400" b="1" dirty="0">
                  <a:solidFill>
                    <a:schemeClr val="bg1"/>
                  </a:solidFill>
                </a:rPr>
                <a:t>10</a:t>
              </a:r>
              <a:r>
                <a:rPr lang="en-US" sz="1400" b="1" dirty="0">
                  <a:solidFill>
                    <a:srgbClr val="FFFFFF"/>
                  </a:solidFill>
                </a:rPr>
                <a:t> </a:t>
              </a:r>
              <a:endParaRPr lang="en-US" dirty="0"/>
            </a:p>
          </p:txBody>
        </p:sp>
        <p:sp>
          <p:nvSpPr>
            <p:cNvPr id="79" name="Rectangle 55"/>
            <p:cNvSpPr>
              <a:spLocks noChangeArrowheads="1"/>
            </p:cNvSpPr>
            <p:nvPr/>
          </p:nvSpPr>
          <p:spPr bwMode="auto">
            <a:xfrm>
              <a:off x="684" y="3264"/>
              <a:ext cx="96" cy="136"/>
            </a:xfrm>
            <a:prstGeom prst="rect">
              <a:avLst/>
            </a:prstGeom>
            <a:noFill/>
            <a:ln w="9525">
              <a:noFill/>
              <a:miter lim="800000"/>
              <a:headEnd/>
              <a:tailEnd/>
            </a:ln>
          </p:spPr>
          <p:txBody>
            <a:bodyPr wrap="square" lIns="0" tIns="0" rIns="0" bIns="0">
              <a:spAutoFit/>
            </a:bodyPr>
            <a:lstStyle/>
            <a:p>
              <a:r>
                <a:rPr lang="en-US" sz="1400" b="1" dirty="0" smtClean="0">
                  <a:solidFill>
                    <a:schemeClr val="bg1"/>
                  </a:solidFill>
                </a:rPr>
                <a:t>0  </a:t>
              </a:r>
              <a:endParaRPr lang="en-US" dirty="0">
                <a:solidFill>
                  <a:schemeClr val="bg1"/>
                </a:solidFill>
              </a:endParaRPr>
            </a:p>
          </p:txBody>
        </p:sp>
      </p:grpSp>
      <p:sp>
        <p:nvSpPr>
          <p:cNvPr id="69" name="Text Box 69"/>
          <p:cNvSpPr txBox="1">
            <a:spLocks noChangeArrowheads="1"/>
          </p:cNvSpPr>
          <p:nvPr/>
        </p:nvSpPr>
        <p:spPr bwMode="auto">
          <a:xfrm>
            <a:off x="7189787" y="1676400"/>
            <a:ext cx="1725613" cy="1274195"/>
          </a:xfrm>
          <a:prstGeom prst="rect">
            <a:avLst/>
          </a:prstGeom>
          <a:noFill/>
          <a:ln w="9525">
            <a:noFill/>
            <a:miter lim="800000"/>
            <a:headEnd/>
            <a:tailEnd/>
          </a:ln>
        </p:spPr>
        <p:txBody>
          <a:bodyPr wrap="square">
            <a:spAutoFit/>
          </a:bodyPr>
          <a:lstStyle/>
          <a:p>
            <a:pPr>
              <a:lnSpc>
                <a:spcPct val="120000"/>
              </a:lnSpc>
            </a:pPr>
            <a:r>
              <a:rPr lang="en-US" sz="1600" b="1" dirty="0">
                <a:solidFill>
                  <a:schemeClr val="bg1"/>
                </a:solidFill>
              </a:rPr>
              <a:t>Neuropathy </a:t>
            </a:r>
          </a:p>
          <a:p>
            <a:pPr>
              <a:lnSpc>
                <a:spcPct val="120000"/>
              </a:lnSpc>
            </a:pPr>
            <a:r>
              <a:rPr lang="en-US" sz="1600" b="1" dirty="0">
                <a:solidFill>
                  <a:schemeClr val="bg1"/>
                </a:solidFill>
              </a:rPr>
              <a:t>Retinopathy</a:t>
            </a:r>
          </a:p>
          <a:p>
            <a:pPr>
              <a:lnSpc>
                <a:spcPct val="120000"/>
              </a:lnSpc>
            </a:pPr>
            <a:r>
              <a:rPr lang="en-US" sz="1600" b="1" dirty="0">
                <a:solidFill>
                  <a:schemeClr val="bg1"/>
                </a:solidFill>
              </a:rPr>
              <a:t>Nephropathy</a:t>
            </a:r>
          </a:p>
          <a:p>
            <a:pPr>
              <a:lnSpc>
                <a:spcPct val="120000"/>
              </a:lnSpc>
            </a:pPr>
            <a:r>
              <a:rPr lang="en-US" sz="1600" b="1" dirty="0">
                <a:solidFill>
                  <a:schemeClr val="bg1"/>
                </a:solidFill>
              </a:rPr>
              <a:t>Macrovascular</a:t>
            </a:r>
          </a:p>
        </p:txBody>
      </p:sp>
      <p:sp>
        <p:nvSpPr>
          <p:cNvPr id="70" name="Rectangle 70"/>
          <p:cNvSpPr>
            <a:spLocks noChangeArrowheads="1"/>
          </p:cNvSpPr>
          <p:nvPr/>
        </p:nvSpPr>
        <p:spPr bwMode="auto">
          <a:xfrm>
            <a:off x="7023099" y="1752600"/>
            <a:ext cx="168275" cy="160338"/>
          </a:xfrm>
          <a:prstGeom prst="rect">
            <a:avLst/>
          </a:prstGeom>
          <a:solidFill>
            <a:srgbClr val="990000"/>
          </a:solidFill>
          <a:ln w="9525" algn="ctr">
            <a:solidFill>
              <a:schemeClr val="bg1"/>
            </a:solidFill>
            <a:miter lim="800000"/>
            <a:headEnd/>
            <a:tailEnd/>
          </a:ln>
        </p:spPr>
        <p:txBody>
          <a:bodyPr wrap="none" anchor="ctr"/>
          <a:lstStyle/>
          <a:p>
            <a:endParaRPr lang="en-US"/>
          </a:p>
        </p:txBody>
      </p:sp>
      <p:sp>
        <p:nvSpPr>
          <p:cNvPr id="71" name="Rectangle 71"/>
          <p:cNvSpPr>
            <a:spLocks noChangeArrowheads="1"/>
          </p:cNvSpPr>
          <p:nvPr/>
        </p:nvSpPr>
        <p:spPr bwMode="auto">
          <a:xfrm>
            <a:off x="7023099" y="2057400"/>
            <a:ext cx="168275" cy="160338"/>
          </a:xfrm>
          <a:prstGeom prst="rect">
            <a:avLst/>
          </a:prstGeom>
          <a:solidFill>
            <a:srgbClr val="FFFFAC"/>
          </a:solidFill>
          <a:ln w="9525" algn="ctr">
            <a:solidFill>
              <a:schemeClr val="bg1"/>
            </a:solidFill>
            <a:miter lim="800000"/>
            <a:headEnd/>
            <a:tailEnd/>
          </a:ln>
        </p:spPr>
        <p:txBody>
          <a:bodyPr wrap="none" anchor="ctr"/>
          <a:lstStyle/>
          <a:p>
            <a:endParaRPr lang="en-US"/>
          </a:p>
        </p:txBody>
      </p:sp>
      <p:sp>
        <p:nvSpPr>
          <p:cNvPr id="72" name="Rectangle 72"/>
          <p:cNvSpPr>
            <a:spLocks noChangeArrowheads="1"/>
          </p:cNvSpPr>
          <p:nvPr/>
        </p:nvSpPr>
        <p:spPr bwMode="auto">
          <a:xfrm>
            <a:off x="7023099" y="2362200"/>
            <a:ext cx="168275" cy="160338"/>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73" name="Rectangle 73"/>
          <p:cNvSpPr>
            <a:spLocks noChangeArrowheads="1"/>
          </p:cNvSpPr>
          <p:nvPr/>
        </p:nvSpPr>
        <p:spPr bwMode="auto">
          <a:xfrm>
            <a:off x="7023099" y="2652713"/>
            <a:ext cx="168275" cy="160338"/>
          </a:xfrm>
          <a:prstGeom prst="rect">
            <a:avLst/>
          </a:prstGeom>
          <a:solidFill>
            <a:srgbClr val="4CAC5C"/>
          </a:solidFill>
          <a:ln w="9525" algn="ctr">
            <a:solidFill>
              <a:schemeClr val="bg1"/>
            </a:solidFill>
            <a:miter lim="800000"/>
            <a:headEnd/>
            <a:tailEnd/>
          </a:ln>
        </p:spPr>
        <p:txBody>
          <a:bodyPr wrap="none" anchor="ctr"/>
          <a:lstStyle/>
          <a:p>
            <a:endParaRPr lang="en-US"/>
          </a:p>
        </p:txBody>
      </p:sp>
      <p:sp>
        <p:nvSpPr>
          <p:cNvPr id="39" name="Line 9"/>
          <p:cNvSpPr>
            <a:spLocks noChangeShapeType="1"/>
          </p:cNvSpPr>
          <p:nvPr/>
        </p:nvSpPr>
        <p:spPr bwMode="auto">
          <a:xfrm>
            <a:off x="1762444" y="5577521"/>
            <a:ext cx="0" cy="109537"/>
          </a:xfrm>
          <a:prstGeom prst="line">
            <a:avLst/>
          </a:prstGeom>
          <a:noFill/>
          <a:ln w="9525">
            <a:solidFill>
              <a:schemeClr val="bg1"/>
            </a:solidFill>
            <a:round/>
            <a:headEnd/>
            <a:tailEnd/>
          </a:ln>
        </p:spPr>
        <p:txBody>
          <a:bodyPr/>
          <a:lstStyle/>
          <a:p>
            <a:endParaRPr lang="en-US"/>
          </a:p>
        </p:txBody>
      </p:sp>
      <p:sp>
        <p:nvSpPr>
          <p:cNvPr id="40" name="Line 59"/>
          <p:cNvSpPr>
            <a:spLocks noChangeShapeType="1"/>
          </p:cNvSpPr>
          <p:nvPr/>
        </p:nvSpPr>
        <p:spPr bwMode="auto">
          <a:xfrm>
            <a:off x="1490028" y="5562283"/>
            <a:ext cx="109538" cy="0"/>
          </a:xfrm>
          <a:prstGeom prst="line">
            <a:avLst/>
          </a:prstGeom>
          <a:noFill/>
          <a:ln w="9525">
            <a:solidFill>
              <a:schemeClr val="bg1"/>
            </a:solidFill>
            <a:round/>
            <a:headEnd/>
            <a:tailEnd/>
          </a:ln>
        </p:spPr>
        <p:txBody>
          <a:bodyPr anchor="ctr"/>
          <a:lstStyle/>
          <a:p>
            <a:endParaRPr lang="en-US"/>
          </a:p>
        </p:txBody>
      </p:sp>
      <p:sp>
        <p:nvSpPr>
          <p:cNvPr id="41" name="Rectangle 46"/>
          <p:cNvSpPr>
            <a:spLocks noChangeArrowheads="1"/>
          </p:cNvSpPr>
          <p:nvPr/>
        </p:nvSpPr>
        <p:spPr bwMode="auto">
          <a:xfrm>
            <a:off x="3581400" y="5956756"/>
            <a:ext cx="1383136" cy="215444"/>
          </a:xfrm>
          <a:prstGeom prst="rect">
            <a:avLst/>
          </a:prstGeom>
          <a:noFill/>
          <a:ln w="9525">
            <a:noFill/>
            <a:miter lim="800000"/>
            <a:headEnd/>
            <a:tailEnd/>
          </a:ln>
        </p:spPr>
        <p:txBody>
          <a:bodyPr wrap="none" lIns="0" tIns="0" rIns="0" bIns="0">
            <a:spAutoFit/>
          </a:bodyPr>
          <a:lstStyle/>
          <a:p>
            <a:r>
              <a:rPr lang="en-US" sz="1400" b="1" dirty="0">
                <a:solidFill>
                  <a:schemeClr val="bg1"/>
                </a:solidFill>
              </a:rPr>
              <a:t>Duration (Years)</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ecision 10"/>
          <p:cNvSpPr/>
          <p:nvPr/>
        </p:nvSpPr>
        <p:spPr>
          <a:xfrm>
            <a:off x="2286000" y="1600200"/>
            <a:ext cx="4419600" cy="4274820"/>
          </a:xfrm>
          <a:prstGeom prst="flowChartDecision">
            <a:avLst/>
          </a:prstGeom>
          <a:solidFill>
            <a:schemeClr val="accent2">
              <a:lumMod val="40000"/>
              <a:lumOff val="60000"/>
            </a:schemeClr>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Rectangle 7"/>
          <p:cNvSpPr>
            <a:spLocks noGrp="1" noChangeArrowheads="1"/>
          </p:cNvSpPr>
          <p:nvPr>
            <p:ph type="title" idx="4294967295"/>
          </p:nvPr>
        </p:nvSpPr>
        <p:spPr>
          <a:xfrm>
            <a:off x="444500" y="355600"/>
            <a:ext cx="8193024" cy="1143000"/>
          </a:xfrm>
        </p:spPr>
        <p:txBody>
          <a:bodyPr/>
          <a:lstStyle/>
          <a:p>
            <a:r>
              <a:rPr lang="en-US" dirty="0" smtClean="0">
                <a:ea typeface="Verdana" pitchFamily="34" charset="0"/>
                <a:cs typeface="Verdana" pitchFamily="34" charset="0"/>
              </a:rPr>
              <a:t>The Major Types of Diabetes</a:t>
            </a:r>
          </a:p>
        </p:txBody>
      </p:sp>
      <p:sp>
        <p:nvSpPr>
          <p:cNvPr id="6148" name="Text Box 3"/>
          <p:cNvSpPr txBox="1">
            <a:spLocks noChangeArrowheads="1"/>
          </p:cNvSpPr>
          <p:nvPr>
            <p:custDataLst>
              <p:tags r:id="rId1"/>
            </p:custDataLst>
          </p:nvPr>
        </p:nvSpPr>
        <p:spPr bwMode="auto">
          <a:xfrm>
            <a:off x="1944624" y="6334125"/>
            <a:ext cx="6705600" cy="228600"/>
          </a:xfrm>
          <a:prstGeom prst="rect">
            <a:avLst/>
          </a:prstGeom>
          <a:noFill/>
          <a:ln w="9525">
            <a:noFill/>
            <a:miter lim="800000"/>
            <a:headEnd/>
            <a:tailEnd/>
          </a:ln>
        </p:spPr>
        <p:txBody>
          <a:bodyPr/>
          <a:lstStyle/>
          <a:p>
            <a:pPr algn="r">
              <a:buClr>
                <a:srgbClr val="3F3F3F"/>
              </a:buClr>
              <a:buSzPct val="100000"/>
            </a:pPr>
            <a:r>
              <a:rPr lang="en-US" sz="900" dirty="0" smtClean="0">
                <a:solidFill>
                  <a:srgbClr val="000000"/>
                </a:solidFill>
                <a:ea typeface="Times New Roman" pitchFamily="18" charset="0"/>
                <a:cs typeface="Arial" pitchFamily="34" charset="0"/>
              </a:rPr>
              <a:t>.</a:t>
            </a:r>
            <a:endParaRPr lang="en-US" sz="900" dirty="0">
              <a:solidFill>
                <a:srgbClr val="000000"/>
              </a:solidFill>
              <a:ea typeface="Times New Roman" pitchFamily="18" charset="0"/>
              <a:cs typeface="Arial" pitchFamily="34" charset="0"/>
            </a:endParaRPr>
          </a:p>
        </p:txBody>
      </p:sp>
      <p:sp>
        <p:nvSpPr>
          <p:cNvPr id="6" name="Text Box 3"/>
          <p:cNvSpPr txBox="1">
            <a:spLocks noChangeArrowheads="1"/>
          </p:cNvSpPr>
          <p:nvPr>
            <p:custDataLst>
              <p:tags r:id="rId2"/>
            </p:custDataLst>
          </p:nvPr>
        </p:nvSpPr>
        <p:spPr bwMode="auto">
          <a:xfrm>
            <a:off x="4203700" y="6105525"/>
            <a:ext cx="4645152" cy="457200"/>
          </a:xfrm>
          <a:prstGeom prst="rect">
            <a:avLst/>
          </a:prstGeom>
          <a:noFill/>
          <a:ln w="9525">
            <a:noFill/>
            <a:miter lim="800000"/>
            <a:headEnd/>
            <a:tailEnd/>
          </a:ln>
        </p:spPr>
        <p:txBody>
          <a:bodyPr/>
          <a:lstStyle/>
          <a:p>
            <a:pPr algn="r">
              <a:buClr>
                <a:srgbClr val="3F3F3F"/>
              </a:buClr>
              <a:buSzPct val="100000"/>
            </a:pPr>
            <a:r>
              <a:rPr lang="en-US" sz="1400" dirty="0">
                <a:solidFill>
                  <a:schemeClr val="bg1"/>
                </a:solidFill>
                <a:latin typeface="Arial Narrow" pitchFamily="34" charset="0"/>
                <a:ea typeface="Times New Roman" pitchFamily="18" charset="0"/>
                <a:cs typeface="Arial" pitchFamily="34" charset="0"/>
              </a:rPr>
              <a:t>ADA. </a:t>
            </a:r>
            <a:r>
              <a:rPr lang="en-US" sz="1400" i="1" dirty="0">
                <a:solidFill>
                  <a:schemeClr val="bg1"/>
                </a:solidFill>
                <a:latin typeface="Arial Narrow" pitchFamily="34" charset="0"/>
                <a:ea typeface="Times New Roman" pitchFamily="18" charset="0"/>
                <a:cs typeface="Arial" pitchFamily="34" charset="0"/>
              </a:rPr>
              <a:t>Diabetes </a:t>
            </a:r>
            <a:r>
              <a:rPr lang="en-US" sz="1400" i="1" dirty="0" smtClean="0">
                <a:solidFill>
                  <a:schemeClr val="bg1"/>
                </a:solidFill>
                <a:latin typeface="Arial Narrow" pitchFamily="34" charset="0"/>
                <a:ea typeface="Times New Roman" pitchFamily="18" charset="0"/>
                <a:cs typeface="Arial" pitchFamily="34" charset="0"/>
              </a:rPr>
              <a:t>Care  </a:t>
            </a:r>
            <a:r>
              <a:rPr lang="en-US" sz="1400" dirty="0" smtClean="0">
                <a:solidFill>
                  <a:schemeClr val="bg1"/>
                </a:solidFill>
                <a:latin typeface="Arial Narrow" pitchFamily="34" charset="0"/>
                <a:ea typeface="Times New Roman" pitchFamily="18" charset="0"/>
                <a:cs typeface="Arial" pitchFamily="34" charset="0"/>
              </a:rPr>
              <a:t>2005;28(</a:t>
            </a:r>
            <a:r>
              <a:rPr lang="en-US" sz="1400" dirty="0" err="1" smtClean="0">
                <a:solidFill>
                  <a:schemeClr val="bg1"/>
                </a:solidFill>
                <a:latin typeface="Arial Narrow" pitchFamily="34" charset="0"/>
                <a:ea typeface="Times New Roman" pitchFamily="18" charset="0"/>
                <a:cs typeface="Arial" pitchFamily="34" charset="0"/>
              </a:rPr>
              <a:t>suppl</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1):S37-S42.</a:t>
            </a:r>
          </a:p>
        </p:txBody>
      </p:sp>
      <p:sp>
        <p:nvSpPr>
          <p:cNvPr id="7" name="Rounded Rectangle 6"/>
          <p:cNvSpPr/>
          <p:nvPr/>
        </p:nvSpPr>
        <p:spPr>
          <a:xfrm>
            <a:off x="2743200" y="1981200"/>
            <a:ext cx="1752600" cy="1524000"/>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Type 1</a:t>
            </a:r>
          </a:p>
          <a:p>
            <a:pPr algn="ctr"/>
            <a:r>
              <a:rPr lang="en-US" b="1" dirty="0" smtClean="0">
                <a:solidFill>
                  <a:schemeClr val="tx1"/>
                </a:solidFill>
              </a:rPr>
              <a:t>5-10%</a:t>
            </a:r>
            <a:endParaRPr lang="en-US" b="1" dirty="0">
              <a:solidFill>
                <a:schemeClr val="tx1"/>
              </a:solidFill>
            </a:endParaRPr>
          </a:p>
        </p:txBody>
      </p:sp>
      <p:sp>
        <p:nvSpPr>
          <p:cNvPr id="8" name="Rounded Rectangle 7"/>
          <p:cNvSpPr/>
          <p:nvPr/>
        </p:nvSpPr>
        <p:spPr>
          <a:xfrm>
            <a:off x="4572000" y="1981200"/>
            <a:ext cx="1752600" cy="1524000"/>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Type 2</a:t>
            </a:r>
          </a:p>
          <a:p>
            <a:pPr algn="ctr"/>
            <a:r>
              <a:rPr lang="en-US" b="1" dirty="0" smtClean="0">
                <a:solidFill>
                  <a:schemeClr val="tx1"/>
                </a:solidFill>
              </a:rPr>
              <a:t>90-95%</a:t>
            </a:r>
            <a:endParaRPr lang="en-US" b="1" dirty="0">
              <a:solidFill>
                <a:schemeClr val="tx1"/>
              </a:solidFill>
            </a:endParaRPr>
          </a:p>
        </p:txBody>
      </p:sp>
      <p:sp>
        <p:nvSpPr>
          <p:cNvPr id="9" name="Rounded Rectangle 8"/>
          <p:cNvSpPr/>
          <p:nvPr/>
        </p:nvSpPr>
        <p:spPr>
          <a:xfrm>
            <a:off x="2743200" y="3581400"/>
            <a:ext cx="1752600" cy="1524000"/>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Other Types </a:t>
            </a:r>
            <a:endParaRPr lang="en-US" b="1" dirty="0">
              <a:solidFill>
                <a:schemeClr val="tx1"/>
              </a:solidFill>
            </a:endParaRPr>
          </a:p>
        </p:txBody>
      </p:sp>
      <p:sp>
        <p:nvSpPr>
          <p:cNvPr id="10" name="Rounded Rectangle 9"/>
          <p:cNvSpPr/>
          <p:nvPr/>
        </p:nvSpPr>
        <p:spPr>
          <a:xfrm>
            <a:off x="4572000" y="3581400"/>
            <a:ext cx="1752600" cy="1524000"/>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Gestational Diabetes Mellitus (GDM)</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07375" cy="1143000"/>
          </a:xfrm>
        </p:spPr>
        <p:txBody>
          <a:bodyPr/>
          <a:lstStyle/>
          <a:p>
            <a:r>
              <a:rPr lang="en-US" dirty="0" smtClean="0">
                <a:ea typeface="Verdana" pitchFamily="34" charset="0"/>
                <a:cs typeface="Verdana" pitchFamily="34" charset="0"/>
              </a:rPr>
              <a:t>Type 1 Diabetes Mellitus</a:t>
            </a:r>
            <a:endParaRPr lang="en-US" dirty="0">
              <a:ea typeface="Verdana" pitchFamily="34" charset="0"/>
              <a:cs typeface="Verdana" pitchFamily="34" charset="0"/>
            </a:endParaRPr>
          </a:p>
        </p:txBody>
      </p:sp>
      <p:pic>
        <p:nvPicPr>
          <p:cNvPr id="5" name="Picture 8" descr="slide 08b2"/>
          <p:cNvPicPr>
            <a:picLocks noChangeAspect="1" noChangeArrowheads="1"/>
          </p:cNvPicPr>
          <p:nvPr/>
        </p:nvPicPr>
        <p:blipFill>
          <a:blip r:embed="rId4" cstate="print"/>
          <a:srcRect/>
          <a:stretch>
            <a:fillRect/>
          </a:stretch>
        </p:blipFill>
        <p:spPr bwMode="auto">
          <a:xfrm>
            <a:off x="1447800" y="4419600"/>
            <a:ext cx="1673225" cy="1662113"/>
          </a:xfrm>
          <a:prstGeom prst="rect">
            <a:avLst/>
          </a:prstGeom>
          <a:solidFill>
            <a:srgbClr val="969696"/>
          </a:solidFill>
          <a:ln w="9525">
            <a:noFill/>
            <a:miter lim="800000"/>
            <a:headEnd/>
            <a:tailEnd/>
          </a:ln>
        </p:spPr>
      </p:pic>
      <p:sp>
        <p:nvSpPr>
          <p:cNvPr id="7" name="Text Box 15"/>
          <p:cNvSpPr txBox="1">
            <a:spLocks noChangeArrowheads="1"/>
          </p:cNvSpPr>
          <p:nvPr/>
        </p:nvSpPr>
        <p:spPr bwMode="auto">
          <a:xfrm>
            <a:off x="5715000" y="4648200"/>
            <a:ext cx="1828800" cy="1311275"/>
          </a:xfrm>
          <a:prstGeom prst="rect">
            <a:avLst/>
          </a:prstGeom>
          <a:noFill/>
          <a:ln w="9525">
            <a:noFill/>
            <a:miter lim="800000"/>
            <a:headEnd/>
            <a:tailEnd/>
          </a:ln>
        </p:spPr>
        <p:txBody>
          <a:bodyPr>
            <a:spAutoFit/>
          </a:bodyPr>
          <a:lstStyle/>
          <a:p>
            <a:pPr algn="ctr">
              <a:spcBef>
                <a:spcPct val="50000"/>
              </a:spcBef>
            </a:pPr>
            <a:r>
              <a:rPr lang="en-US" sz="8000" dirty="0">
                <a:solidFill>
                  <a:schemeClr val="bg1"/>
                </a:solidFill>
              </a:rPr>
              <a:t>?</a:t>
            </a:r>
          </a:p>
        </p:txBody>
      </p:sp>
      <p:sp>
        <p:nvSpPr>
          <p:cNvPr id="10" name="Text Box 7"/>
          <p:cNvSpPr txBox="1">
            <a:spLocks noChangeArrowheads="1"/>
          </p:cNvSpPr>
          <p:nvPr>
            <p:custDataLst>
              <p:tags r:id="rId1"/>
            </p:custDataLst>
          </p:nvPr>
        </p:nvSpPr>
        <p:spPr bwMode="auto">
          <a:xfrm>
            <a:off x="457200" y="6327648"/>
            <a:ext cx="8077200" cy="457200"/>
          </a:xfrm>
          <a:prstGeom prst="rect">
            <a:avLst/>
          </a:prstGeom>
          <a:noFill/>
          <a:ln w="9525">
            <a:noFill/>
            <a:miter lim="800000"/>
            <a:headEnd/>
            <a:tailEnd/>
          </a:ln>
        </p:spPr>
        <p:txBody>
          <a:bodyPr/>
          <a:lstStyle/>
          <a:p>
            <a:pPr algn="r">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ADA. </a:t>
            </a:r>
            <a:r>
              <a:rPr lang="en-US" sz="1400" i="1" dirty="0" smtClean="0">
                <a:solidFill>
                  <a:schemeClr val="bg1"/>
                </a:solidFill>
                <a:latin typeface="Arial Narrow" pitchFamily="34" charset="0"/>
                <a:ea typeface="Times New Roman" pitchFamily="18" charset="0"/>
                <a:cs typeface="Arial" pitchFamily="34" charset="0"/>
              </a:rPr>
              <a:t>Diabetes Care</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2005;28(</a:t>
            </a:r>
            <a:r>
              <a:rPr lang="en-US" sz="1400" dirty="0" err="1">
                <a:solidFill>
                  <a:schemeClr val="bg1"/>
                </a:solidFill>
                <a:latin typeface="Arial Narrow" pitchFamily="34" charset="0"/>
                <a:ea typeface="Times New Roman" pitchFamily="18" charset="0"/>
                <a:cs typeface="Arial" pitchFamily="34" charset="0"/>
              </a:rPr>
              <a:t>suppl</a:t>
            </a:r>
            <a:r>
              <a:rPr lang="en-US" sz="1400" dirty="0">
                <a:solidFill>
                  <a:schemeClr val="bg1"/>
                </a:solidFill>
                <a:latin typeface="Arial Narrow" pitchFamily="34" charset="0"/>
                <a:ea typeface="Times New Roman" pitchFamily="18" charset="0"/>
                <a:cs typeface="Arial" pitchFamily="34" charset="0"/>
              </a:rPr>
              <a:t> 1):</a:t>
            </a:r>
            <a:r>
              <a:rPr lang="en-US" sz="1400" dirty="0" smtClean="0">
                <a:solidFill>
                  <a:schemeClr val="bg1"/>
                </a:solidFill>
                <a:latin typeface="Arial Narrow" pitchFamily="34" charset="0"/>
                <a:ea typeface="Times New Roman" pitchFamily="18" charset="0"/>
                <a:cs typeface="Arial" pitchFamily="34" charset="0"/>
              </a:rPr>
              <a:t>S37-S42. Reprinted with permission from the American Diabetes Association.</a:t>
            </a:r>
            <a:endParaRPr lang="en-US" sz="1400" dirty="0">
              <a:solidFill>
                <a:schemeClr val="bg1"/>
              </a:solidFill>
              <a:latin typeface="Arial Narrow" pitchFamily="34" charset="0"/>
              <a:ea typeface="Times New Roman" pitchFamily="18" charset="0"/>
              <a:cs typeface="Arial" pitchFamily="34" charset="0"/>
            </a:endParaRPr>
          </a:p>
        </p:txBody>
      </p:sp>
      <p:sp>
        <p:nvSpPr>
          <p:cNvPr id="11" name="Rounded Rectangle 10"/>
          <p:cNvSpPr/>
          <p:nvPr/>
        </p:nvSpPr>
        <p:spPr>
          <a:xfrm>
            <a:off x="853440" y="2133600"/>
            <a:ext cx="2804160" cy="1051560"/>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Type 1 </a:t>
            </a:r>
            <a:endParaRPr lang="en-US" b="1" dirty="0">
              <a:solidFill>
                <a:schemeClr val="tx2"/>
              </a:solidFill>
            </a:endParaRPr>
          </a:p>
        </p:txBody>
      </p:sp>
      <p:sp>
        <p:nvSpPr>
          <p:cNvPr id="12" name="Rounded Rectangle 11"/>
          <p:cNvSpPr/>
          <p:nvPr/>
        </p:nvSpPr>
        <p:spPr>
          <a:xfrm>
            <a:off x="4114800" y="2148840"/>
            <a:ext cx="1371600" cy="1051560"/>
          </a:xfrm>
          <a:prstGeom prst="roundRect">
            <a:avLst/>
          </a:prstGeom>
          <a:solidFill>
            <a:schemeClr val="accent1">
              <a:lumMod val="40000"/>
              <a:lumOff val="60000"/>
              <a:alpha val="62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2</a:t>
            </a:r>
            <a:endParaRPr lang="en-US" b="1" dirty="0">
              <a:solidFill>
                <a:schemeClr val="bg1"/>
              </a:solidFill>
            </a:endParaRPr>
          </a:p>
        </p:txBody>
      </p:sp>
      <p:sp>
        <p:nvSpPr>
          <p:cNvPr id="14" name="Rounded Rectangle 13"/>
          <p:cNvSpPr/>
          <p:nvPr/>
        </p:nvSpPr>
        <p:spPr>
          <a:xfrm>
            <a:off x="5638800" y="2148840"/>
            <a:ext cx="1371600" cy="1051560"/>
          </a:xfrm>
          <a:prstGeom prst="roundRect">
            <a:avLst/>
          </a:prstGeom>
          <a:solidFill>
            <a:schemeClr val="accent1">
              <a:lumMod val="40000"/>
              <a:lumOff val="60000"/>
              <a:alpha val="62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Other Types</a:t>
            </a:r>
            <a:endParaRPr lang="en-US" b="1" dirty="0">
              <a:solidFill>
                <a:schemeClr val="bg1"/>
              </a:solidFill>
            </a:endParaRPr>
          </a:p>
        </p:txBody>
      </p:sp>
      <p:sp>
        <p:nvSpPr>
          <p:cNvPr id="15" name="Rounded Rectangle 14"/>
          <p:cNvSpPr/>
          <p:nvPr/>
        </p:nvSpPr>
        <p:spPr>
          <a:xfrm>
            <a:off x="7239000" y="2148840"/>
            <a:ext cx="1676400" cy="1051560"/>
          </a:xfrm>
          <a:prstGeom prst="roundRect">
            <a:avLst/>
          </a:prstGeom>
          <a:solidFill>
            <a:schemeClr val="accent1">
              <a:lumMod val="40000"/>
              <a:lumOff val="60000"/>
              <a:alpha val="62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Gestational Diabetes Mellitus (GDM)</a:t>
            </a:r>
            <a:endParaRPr lang="en-US" sz="1600" b="1" dirty="0">
              <a:solidFill>
                <a:schemeClr val="bg1"/>
              </a:solidFill>
            </a:endParaRPr>
          </a:p>
        </p:txBody>
      </p:sp>
      <p:sp>
        <p:nvSpPr>
          <p:cNvPr id="16" name="Rounded Rectangle 15"/>
          <p:cNvSpPr/>
          <p:nvPr/>
        </p:nvSpPr>
        <p:spPr>
          <a:xfrm>
            <a:off x="609600" y="3581400"/>
            <a:ext cx="3429000" cy="685800"/>
          </a:xfrm>
          <a:prstGeom prst="roundRect">
            <a:avLst>
              <a:gd name="adj" fmla="val 10971"/>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Immune Mediated </a:t>
            </a:r>
            <a:endParaRPr lang="en-US" b="1" dirty="0">
              <a:solidFill>
                <a:schemeClr val="bg1"/>
              </a:solidFill>
            </a:endParaRPr>
          </a:p>
        </p:txBody>
      </p:sp>
      <p:sp>
        <p:nvSpPr>
          <p:cNvPr id="17" name="Rounded Rectangle 16"/>
          <p:cNvSpPr/>
          <p:nvPr/>
        </p:nvSpPr>
        <p:spPr>
          <a:xfrm>
            <a:off x="4953000" y="3581400"/>
            <a:ext cx="3429000" cy="6858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Idiopathic</a:t>
            </a:r>
            <a:endParaRPr lang="en-US" b="1" dirty="0">
              <a:solidFill>
                <a:schemeClr val="bg1"/>
              </a:solidFill>
            </a:endParaRPr>
          </a:p>
        </p:txBody>
      </p:sp>
      <p:sp>
        <p:nvSpPr>
          <p:cNvPr id="18" name="Rectangle 3"/>
          <p:cNvSpPr txBox="1">
            <a:spLocks noChangeAspect="1" noChangeArrowheads="1"/>
          </p:cNvSpPr>
          <p:nvPr/>
        </p:nvSpPr>
        <p:spPr bwMode="auto">
          <a:xfrm>
            <a:off x="457200" y="1524000"/>
            <a:ext cx="8229600" cy="533400"/>
          </a:xfrm>
          <a:prstGeom prst="rect">
            <a:avLst/>
          </a:prstGeom>
          <a:noFill/>
          <a:ln w="9525">
            <a:noFill/>
            <a:miter lim="800000"/>
            <a:headEnd/>
            <a:tailEnd/>
          </a:ln>
        </p:spPr>
        <p:txBody>
          <a:bodyPr/>
          <a:lstStyle/>
          <a:p>
            <a:pPr marL="342900" indent="-342900">
              <a:lnSpc>
                <a:spcPct val="95000"/>
              </a:lnSpc>
              <a:spcAft>
                <a:spcPct val="25000"/>
              </a:spcAft>
              <a:buClr>
                <a:srgbClr val="FFCC00"/>
              </a:buClr>
              <a:buFont typeface="Symbol" pitchFamily="18" charset="2"/>
              <a:buChar char="¨"/>
              <a:defRPr/>
            </a:pPr>
            <a:r>
              <a:rPr lang="en-US" sz="2000" dirty="0" smtClean="0">
                <a:solidFill>
                  <a:schemeClr val="bg1"/>
                </a:solidFill>
                <a:latin typeface="Arial" pitchFamily="34" charset="0"/>
                <a:sym typeface="Symbol" pitchFamily="18" charset="2"/>
              </a:rPr>
              <a:t></a:t>
            </a:r>
            <a:r>
              <a:rPr lang="en-US" sz="2000" dirty="0" smtClean="0">
                <a:solidFill>
                  <a:schemeClr val="bg1"/>
                </a:solidFill>
                <a:latin typeface="Arial" pitchFamily="34" charset="0"/>
              </a:rPr>
              <a:t>-cell destruction, usually leading to absolute insulin deficiency</a:t>
            </a:r>
            <a:endParaRPr lang="en-US" sz="2000" kern="0" baseline="30000"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5"/>
          <p:cNvSpPr>
            <a:spLocks noChangeArrowheads="1"/>
          </p:cNvSpPr>
          <p:nvPr/>
        </p:nvSpPr>
        <p:spPr bwMode="auto">
          <a:xfrm>
            <a:off x="2965450" y="3917950"/>
            <a:ext cx="2978150" cy="1873250"/>
          </a:xfrm>
          <a:prstGeom prst="rect">
            <a:avLst/>
          </a:prstGeom>
          <a:noFill/>
          <a:ln w="12700" algn="ctr">
            <a:noFill/>
            <a:miter lim="800000"/>
            <a:headEnd/>
            <a:tailEnd/>
          </a:ln>
        </p:spPr>
        <p:txBody>
          <a:bodyPr wrap="none" anchor="ctr"/>
          <a:lstStyle/>
          <a:p>
            <a:endParaRPr lang="en-US"/>
          </a:p>
        </p:txBody>
      </p:sp>
      <p:sp>
        <p:nvSpPr>
          <p:cNvPr id="8218" name="Rectangle 26"/>
          <p:cNvSpPr>
            <a:spLocks noGrp="1" noChangeArrowheads="1"/>
          </p:cNvSpPr>
          <p:nvPr>
            <p:ph type="title" idx="4294967295"/>
          </p:nvPr>
        </p:nvSpPr>
        <p:spPr>
          <a:xfrm>
            <a:off x="457200" y="153988"/>
            <a:ext cx="8193024" cy="1143000"/>
          </a:xfrm>
        </p:spPr>
        <p:txBody>
          <a:bodyPr/>
          <a:lstStyle/>
          <a:p>
            <a:r>
              <a:rPr lang="en-US" dirty="0" smtClean="0">
                <a:ea typeface="Verdana" pitchFamily="34" charset="0"/>
                <a:cs typeface="Verdana" pitchFamily="34" charset="0"/>
              </a:rPr>
              <a:t>Type 2 Diabetes Mellitus</a:t>
            </a:r>
            <a:endParaRPr lang="en-US" dirty="0" smtClean="0">
              <a:ea typeface="Verdana" pitchFamily="34" charset="0"/>
              <a:cs typeface="Verdana" pitchFamily="34" charset="0"/>
            </a:endParaRPr>
          </a:p>
        </p:txBody>
      </p:sp>
      <p:sp>
        <p:nvSpPr>
          <p:cNvPr id="8199" name="Text Box 30"/>
          <p:cNvSpPr txBox="1">
            <a:spLocks noChangeArrowheads="1"/>
          </p:cNvSpPr>
          <p:nvPr/>
        </p:nvSpPr>
        <p:spPr bwMode="auto">
          <a:xfrm>
            <a:off x="6059488" y="3886200"/>
            <a:ext cx="2170112" cy="307777"/>
          </a:xfrm>
          <a:prstGeom prst="rect">
            <a:avLst/>
          </a:prstGeom>
          <a:noFill/>
          <a:ln w="9525">
            <a:noFill/>
            <a:miter lim="800000"/>
            <a:headEnd/>
            <a:tailEnd/>
          </a:ln>
        </p:spPr>
        <p:txBody>
          <a:bodyPr wrap="square">
            <a:spAutoFit/>
          </a:bodyPr>
          <a:lstStyle/>
          <a:p>
            <a:pPr>
              <a:spcBef>
                <a:spcPct val="50000"/>
              </a:spcBef>
            </a:pPr>
            <a:r>
              <a:rPr lang="en-US" sz="1400" b="1" dirty="0">
                <a:solidFill>
                  <a:schemeClr val="bg1"/>
                </a:solidFill>
              </a:rPr>
              <a:t>Glucose</a:t>
            </a:r>
            <a:r>
              <a:rPr lang="en-US" sz="1400" dirty="0">
                <a:solidFill>
                  <a:schemeClr val="bg1"/>
                </a:solidFill>
              </a:rPr>
              <a:t> </a:t>
            </a:r>
            <a:r>
              <a:rPr lang="en-US" sz="1400" b="1" dirty="0">
                <a:solidFill>
                  <a:schemeClr val="bg1"/>
                </a:solidFill>
              </a:rPr>
              <a:t>tolerance</a:t>
            </a:r>
          </a:p>
        </p:txBody>
      </p:sp>
      <p:sp>
        <p:nvSpPr>
          <p:cNvPr id="8200" name="Text Box 28"/>
          <p:cNvSpPr txBox="1">
            <a:spLocks noChangeArrowheads="1"/>
          </p:cNvSpPr>
          <p:nvPr/>
        </p:nvSpPr>
        <p:spPr bwMode="auto">
          <a:xfrm>
            <a:off x="1439863" y="4019550"/>
            <a:ext cx="1447800" cy="307777"/>
          </a:xfrm>
          <a:prstGeom prst="rect">
            <a:avLst/>
          </a:prstGeom>
          <a:noFill/>
          <a:ln w="9525">
            <a:noFill/>
            <a:miter lim="800000"/>
            <a:headEnd/>
            <a:tailEnd/>
          </a:ln>
        </p:spPr>
        <p:txBody>
          <a:bodyPr>
            <a:spAutoFit/>
          </a:bodyPr>
          <a:lstStyle/>
          <a:p>
            <a:pPr algn="r">
              <a:spcBef>
                <a:spcPct val="50000"/>
              </a:spcBef>
            </a:pPr>
            <a:r>
              <a:rPr lang="en-US" sz="1400" b="1" dirty="0">
                <a:solidFill>
                  <a:schemeClr val="bg1"/>
                </a:solidFill>
              </a:rPr>
              <a:t>High secretion</a:t>
            </a:r>
          </a:p>
        </p:txBody>
      </p:sp>
      <p:sp>
        <p:nvSpPr>
          <p:cNvPr id="8201" name="Text Box 29"/>
          <p:cNvSpPr txBox="1">
            <a:spLocks noChangeArrowheads="1"/>
          </p:cNvSpPr>
          <p:nvPr/>
        </p:nvSpPr>
        <p:spPr bwMode="auto">
          <a:xfrm>
            <a:off x="1411288" y="5486400"/>
            <a:ext cx="1476375" cy="307777"/>
          </a:xfrm>
          <a:prstGeom prst="rect">
            <a:avLst/>
          </a:prstGeom>
          <a:noFill/>
          <a:ln w="9525">
            <a:noFill/>
            <a:miter lim="800000"/>
            <a:headEnd/>
            <a:tailEnd/>
          </a:ln>
        </p:spPr>
        <p:txBody>
          <a:bodyPr wrap="square">
            <a:spAutoFit/>
          </a:bodyPr>
          <a:lstStyle/>
          <a:p>
            <a:pPr algn="r">
              <a:spcBef>
                <a:spcPct val="50000"/>
              </a:spcBef>
            </a:pPr>
            <a:r>
              <a:rPr lang="en-US" sz="1400" b="1" dirty="0">
                <a:solidFill>
                  <a:schemeClr val="bg1"/>
                </a:solidFill>
              </a:rPr>
              <a:t>Low</a:t>
            </a:r>
            <a:r>
              <a:rPr lang="en-US" sz="1200" b="1" dirty="0">
                <a:solidFill>
                  <a:schemeClr val="bg1"/>
                </a:solidFill>
              </a:rPr>
              <a:t> </a:t>
            </a:r>
            <a:r>
              <a:rPr lang="en-US" sz="1400" b="1" dirty="0">
                <a:solidFill>
                  <a:schemeClr val="bg1"/>
                </a:solidFill>
              </a:rPr>
              <a:t>secretion</a:t>
            </a:r>
          </a:p>
        </p:txBody>
      </p:sp>
      <p:sp>
        <p:nvSpPr>
          <p:cNvPr id="8202" name="Text Box 31"/>
          <p:cNvSpPr txBox="1">
            <a:spLocks noChangeArrowheads="1"/>
          </p:cNvSpPr>
          <p:nvPr/>
        </p:nvSpPr>
        <p:spPr bwMode="auto">
          <a:xfrm>
            <a:off x="6289676" y="4114800"/>
            <a:ext cx="1447800" cy="954107"/>
          </a:xfrm>
          <a:prstGeom prst="rect">
            <a:avLst/>
          </a:prstGeom>
          <a:noFill/>
          <a:ln w="9525">
            <a:noFill/>
            <a:miter lim="800000"/>
            <a:headEnd/>
            <a:tailEnd/>
          </a:ln>
        </p:spPr>
        <p:txBody>
          <a:bodyPr wrap="square">
            <a:spAutoFit/>
          </a:bodyPr>
          <a:lstStyle/>
          <a:p>
            <a:pPr>
              <a:spcBef>
                <a:spcPct val="50000"/>
              </a:spcBef>
            </a:pPr>
            <a:r>
              <a:rPr lang="en-US" sz="1400" b="1" dirty="0" smtClean="0">
                <a:solidFill>
                  <a:schemeClr val="bg1"/>
                </a:solidFill>
              </a:rPr>
              <a:t>Normal</a:t>
            </a:r>
          </a:p>
          <a:p>
            <a:pPr>
              <a:spcBef>
                <a:spcPct val="50000"/>
              </a:spcBef>
            </a:pPr>
            <a:r>
              <a:rPr lang="en-US" sz="1400" b="1" dirty="0" smtClean="0">
                <a:solidFill>
                  <a:schemeClr val="bg1"/>
                </a:solidFill>
              </a:rPr>
              <a:t>Impaired</a:t>
            </a:r>
          </a:p>
          <a:p>
            <a:pPr>
              <a:spcBef>
                <a:spcPct val="50000"/>
              </a:spcBef>
            </a:pPr>
            <a:r>
              <a:rPr lang="en-US" sz="1400" b="1" dirty="0" smtClean="0">
                <a:solidFill>
                  <a:schemeClr val="bg1"/>
                </a:solidFill>
              </a:rPr>
              <a:t>Diabetic</a:t>
            </a:r>
            <a:endParaRPr lang="en-US" sz="1400" b="1" dirty="0">
              <a:solidFill>
                <a:schemeClr val="bg1"/>
              </a:solidFill>
            </a:endParaRPr>
          </a:p>
        </p:txBody>
      </p:sp>
      <p:sp>
        <p:nvSpPr>
          <p:cNvPr id="8203" name="Text Box 32"/>
          <p:cNvSpPr txBox="1">
            <a:spLocks noChangeArrowheads="1"/>
          </p:cNvSpPr>
          <p:nvPr/>
        </p:nvSpPr>
        <p:spPr bwMode="auto">
          <a:xfrm>
            <a:off x="2249488" y="5791200"/>
            <a:ext cx="1571625" cy="307777"/>
          </a:xfrm>
          <a:prstGeom prst="rect">
            <a:avLst/>
          </a:prstGeom>
          <a:noFill/>
          <a:ln w="9525">
            <a:noFill/>
            <a:miter lim="800000"/>
            <a:headEnd/>
            <a:tailEnd/>
          </a:ln>
        </p:spPr>
        <p:txBody>
          <a:bodyPr wrap="square">
            <a:spAutoFit/>
          </a:bodyPr>
          <a:lstStyle/>
          <a:p>
            <a:pPr algn="r">
              <a:spcBef>
                <a:spcPct val="50000"/>
              </a:spcBef>
            </a:pPr>
            <a:r>
              <a:rPr lang="en-US" sz="1400" b="1" dirty="0">
                <a:solidFill>
                  <a:schemeClr val="bg1"/>
                </a:solidFill>
              </a:rPr>
              <a:t>Low sensitivity</a:t>
            </a:r>
          </a:p>
        </p:txBody>
      </p:sp>
      <p:sp>
        <p:nvSpPr>
          <p:cNvPr id="8204" name="Text Box 33"/>
          <p:cNvSpPr txBox="1">
            <a:spLocks noChangeArrowheads="1"/>
          </p:cNvSpPr>
          <p:nvPr/>
        </p:nvSpPr>
        <p:spPr bwMode="auto">
          <a:xfrm>
            <a:off x="4924426" y="5791200"/>
            <a:ext cx="1668462" cy="307777"/>
          </a:xfrm>
          <a:prstGeom prst="rect">
            <a:avLst/>
          </a:prstGeom>
          <a:noFill/>
          <a:ln w="9525">
            <a:noFill/>
            <a:miter lim="800000"/>
            <a:headEnd/>
            <a:tailEnd/>
          </a:ln>
        </p:spPr>
        <p:txBody>
          <a:bodyPr wrap="square">
            <a:spAutoFit/>
          </a:bodyPr>
          <a:lstStyle/>
          <a:p>
            <a:pPr algn="r">
              <a:spcBef>
                <a:spcPct val="50000"/>
              </a:spcBef>
            </a:pPr>
            <a:r>
              <a:rPr lang="en-US" sz="1400" b="1" dirty="0">
                <a:solidFill>
                  <a:schemeClr val="bg1"/>
                </a:solidFill>
              </a:rPr>
              <a:t>High sensitivity</a:t>
            </a:r>
          </a:p>
        </p:txBody>
      </p:sp>
      <p:sp>
        <p:nvSpPr>
          <p:cNvPr id="8206" name="Freeform 50"/>
          <p:cNvSpPr>
            <a:spLocks/>
          </p:cNvSpPr>
          <p:nvPr/>
        </p:nvSpPr>
        <p:spPr bwMode="auto">
          <a:xfrm>
            <a:off x="2971800" y="3921125"/>
            <a:ext cx="2971800" cy="1870075"/>
          </a:xfrm>
          <a:custGeom>
            <a:avLst/>
            <a:gdLst>
              <a:gd name="T0" fmla="*/ 6350 w 1872"/>
              <a:gd name="T1" fmla="*/ 3175 h 1178"/>
              <a:gd name="T2" fmla="*/ 419100 w 1872"/>
              <a:gd name="T3" fmla="*/ 0 h 1178"/>
              <a:gd name="T4" fmla="*/ 485775 w 1872"/>
              <a:gd name="T5" fmla="*/ 323850 h 1178"/>
              <a:gd name="T6" fmla="*/ 565150 w 1872"/>
              <a:gd name="T7" fmla="*/ 533400 h 1178"/>
              <a:gd name="T8" fmla="*/ 654050 w 1872"/>
              <a:gd name="T9" fmla="*/ 714375 h 1178"/>
              <a:gd name="T10" fmla="*/ 749300 w 1872"/>
              <a:gd name="T11" fmla="*/ 857250 h 1178"/>
              <a:gd name="T12" fmla="*/ 889000 w 1872"/>
              <a:gd name="T13" fmla="*/ 1009650 h 1178"/>
              <a:gd name="T14" fmla="*/ 1044575 w 1872"/>
              <a:gd name="T15" fmla="*/ 1139825 h 1178"/>
              <a:gd name="T16" fmla="*/ 1257300 w 1872"/>
              <a:gd name="T17" fmla="*/ 1263650 h 1178"/>
              <a:gd name="T18" fmla="*/ 1482725 w 1872"/>
              <a:gd name="T19" fmla="*/ 1355725 h 1178"/>
              <a:gd name="T20" fmla="*/ 1714500 w 1872"/>
              <a:gd name="T21" fmla="*/ 1422400 h 1178"/>
              <a:gd name="T22" fmla="*/ 1987550 w 1872"/>
              <a:gd name="T23" fmla="*/ 1485900 h 1178"/>
              <a:gd name="T24" fmla="*/ 2279650 w 1872"/>
              <a:gd name="T25" fmla="*/ 1530350 h 1178"/>
              <a:gd name="T26" fmla="*/ 2616200 w 1872"/>
              <a:gd name="T27" fmla="*/ 1568450 h 1178"/>
              <a:gd name="T28" fmla="*/ 2971800 w 1872"/>
              <a:gd name="T29" fmla="*/ 1603375 h 1178"/>
              <a:gd name="T30" fmla="*/ 2971800 w 1872"/>
              <a:gd name="T31" fmla="*/ 1870075 h 1178"/>
              <a:gd name="T32" fmla="*/ 0 w 1872"/>
              <a:gd name="T33" fmla="*/ 1863725 h 1178"/>
              <a:gd name="T34" fmla="*/ 6350 w 1872"/>
              <a:gd name="T35" fmla="*/ 3175 h 1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2"/>
              <a:gd name="T55" fmla="*/ 0 h 1178"/>
              <a:gd name="T56" fmla="*/ 1872 w 1872"/>
              <a:gd name="T57" fmla="*/ 1178 h 11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2" h="1178">
                <a:moveTo>
                  <a:pt x="4" y="2"/>
                </a:moveTo>
                <a:lnTo>
                  <a:pt x="264" y="0"/>
                </a:lnTo>
                <a:lnTo>
                  <a:pt x="306" y="204"/>
                </a:lnTo>
                <a:lnTo>
                  <a:pt x="356" y="336"/>
                </a:lnTo>
                <a:lnTo>
                  <a:pt x="412" y="450"/>
                </a:lnTo>
                <a:lnTo>
                  <a:pt x="472" y="540"/>
                </a:lnTo>
                <a:lnTo>
                  <a:pt x="560" y="636"/>
                </a:lnTo>
                <a:lnTo>
                  <a:pt x="658" y="718"/>
                </a:lnTo>
                <a:lnTo>
                  <a:pt x="792" y="796"/>
                </a:lnTo>
                <a:lnTo>
                  <a:pt x="934" y="854"/>
                </a:lnTo>
                <a:lnTo>
                  <a:pt x="1080" y="896"/>
                </a:lnTo>
                <a:lnTo>
                  <a:pt x="1252" y="936"/>
                </a:lnTo>
                <a:lnTo>
                  <a:pt x="1436" y="964"/>
                </a:lnTo>
                <a:lnTo>
                  <a:pt x="1648" y="988"/>
                </a:lnTo>
                <a:lnTo>
                  <a:pt x="1872" y="1010"/>
                </a:lnTo>
                <a:lnTo>
                  <a:pt x="1872" y="1178"/>
                </a:lnTo>
                <a:lnTo>
                  <a:pt x="0" y="1174"/>
                </a:lnTo>
                <a:lnTo>
                  <a:pt x="4" y="2"/>
                </a:lnTo>
                <a:close/>
              </a:path>
            </a:pathLst>
          </a:custGeom>
          <a:solidFill>
            <a:srgbClr val="990000"/>
          </a:solidFill>
          <a:ln w="9525">
            <a:solidFill>
              <a:schemeClr val="bg1"/>
            </a:solidFill>
            <a:round/>
            <a:headEnd/>
            <a:tailEnd/>
          </a:ln>
        </p:spPr>
        <p:txBody>
          <a:bodyPr anchor="ctr"/>
          <a:lstStyle/>
          <a:p>
            <a:endParaRPr lang="en-US"/>
          </a:p>
        </p:txBody>
      </p:sp>
      <p:sp>
        <p:nvSpPr>
          <p:cNvPr id="8207" name="Freeform 52"/>
          <p:cNvSpPr>
            <a:spLocks/>
          </p:cNvSpPr>
          <p:nvPr/>
        </p:nvSpPr>
        <p:spPr bwMode="auto">
          <a:xfrm>
            <a:off x="2971800" y="3933825"/>
            <a:ext cx="2974975" cy="1857375"/>
          </a:xfrm>
          <a:custGeom>
            <a:avLst/>
            <a:gdLst>
              <a:gd name="T0" fmla="*/ 231775 w 1874"/>
              <a:gd name="T1" fmla="*/ 0 h 1170"/>
              <a:gd name="T2" fmla="*/ 260350 w 1874"/>
              <a:gd name="T3" fmla="*/ 323850 h 1170"/>
              <a:gd name="T4" fmla="*/ 282575 w 1874"/>
              <a:gd name="T5" fmla="*/ 488950 h 1170"/>
              <a:gd name="T6" fmla="*/ 323850 w 1874"/>
              <a:gd name="T7" fmla="*/ 682625 h 1170"/>
              <a:gd name="T8" fmla="*/ 374650 w 1874"/>
              <a:gd name="T9" fmla="*/ 847725 h 1170"/>
              <a:gd name="T10" fmla="*/ 438150 w 1874"/>
              <a:gd name="T11" fmla="*/ 996950 h 1170"/>
              <a:gd name="T12" fmla="*/ 495300 w 1874"/>
              <a:gd name="T13" fmla="*/ 1092200 h 1170"/>
              <a:gd name="T14" fmla="*/ 596900 w 1874"/>
              <a:gd name="T15" fmla="*/ 1225550 h 1170"/>
              <a:gd name="T16" fmla="*/ 666750 w 1874"/>
              <a:gd name="T17" fmla="*/ 1298575 h 1170"/>
              <a:gd name="T18" fmla="*/ 781050 w 1874"/>
              <a:gd name="T19" fmla="*/ 1384300 h 1170"/>
              <a:gd name="T20" fmla="*/ 939800 w 1874"/>
              <a:gd name="T21" fmla="*/ 1466850 h 1170"/>
              <a:gd name="T22" fmla="*/ 1165225 w 1874"/>
              <a:gd name="T23" fmla="*/ 1552575 h 1170"/>
              <a:gd name="T24" fmla="*/ 1374775 w 1874"/>
              <a:gd name="T25" fmla="*/ 1603375 h 1170"/>
              <a:gd name="T26" fmla="*/ 1603375 w 1874"/>
              <a:gd name="T27" fmla="*/ 1638300 h 1170"/>
              <a:gd name="T28" fmla="*/ 1857375 w 1874"/>
              <a:gd name="T29" fmla="*/ 1666875 h 1170"/>
              <a:gd name="T30" fmla="*/ 2098675 w 1874"/>
              <a:gd name="T31" fmla="*/ 1682750 h 1170"/>
              <a:gd name="T32" fmla="*/ 2466975 w 1874"/>
              <a:gd name="T33" fmla="*/ 1704975 h 1170"/>
              <a:gd name="T34" fmla="*/ 2816225 w 1874"/>
              <a:gd name="T35" fmla="*/ 1720850 h 1170"/>
              <a:gd name="T36" fmla="*/ 2974975 w 1874"/>
              <a:gd name="T37" fmla="*/ 1724025 h 1170"/>
              <a:gd name="T38" fmla="*/ 2974975 w 1874"/>
              <a:gd name="T39" fmla="*/ 1857375 h 1170"/>
              <a:gd name="T40" fmla="*/ 0 w 1874"/>
              <a:gd name="T41" fmla="*/ 1854200 h 1170"/>
              <a:gd name="T42" fmla="*/ 6350 w 1874"/>
              <a:gd name="T43" fmla="*/ 0 h 1170"/>
              <a:gd name="T44" fmla="*/ 231775 w 1874"/>
              <a:gd name="T45" fmla="*/ 0 h 1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74"/>
              <a:gd name="T70" fmla="*/ 0 h 1170"/>
              <a:gd name="T71" fmla="*/ 1874 w 1874"/>
              <a:gd name="T72" fmla="*/ 1170 h 1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74" h="1170">
                <a:moveTo>
                  <a:pt x="146" y="0"/>
                </a:moveTo>
                <a:lnTo>
                  <a:pt x="164" y="204"/>
                </a:lnTo>
                <a:lnTo>
                  <a:pt x="178" y="308"/>
                </a:lnTo>
                <a:lnTo>
                  <a:pt x="204" y="430"/>
                </a:lnTo>
                <a:lnTo>
                  <a:pt x="236" y="534"/>
                </a:lnTo>
                <a:lnTo>
                  <a:pt x="276" y="628"/>
                </a:lnTo>
                <a:lnTo>
                  <a:pt x="312" y="688"/>
                </a:lnTo>
                <a:lnTo>
                  <a:pt x="376" y="772"/>
                </a:lnTo>
                <a:lnTo>
                  <a:pt x="420" y="818"/>
                </a:lnTo>
                <a:lnTo>
                  <a:pt x="492" y="872"/>
                </a:lnTo>
                <a:lnTo>
                  <a:pt x="592" y="924"/>
                </a:lnTo>
                <a:lnTo>
                  <a:pt x="734" y="978"/>
                </a:lnTo>
                <a:lnTo>
                  <a:pt x="866" y="1010"/>
                </a:lnTo>
                <a:lnTo>
                  <a:pt x="1010" y="1032"/>
                </a:lnTo>
                <a:lnTo>
                  <a:pt x="1170" y="1050"/>
                </a:lnTo>
                <a:lnTo>
                  <a:pt x="1322" y="1060"/>
                </a:lnTo>
                <a:lnTo>
                  <a:pt x="1554" y="1074"/>
                </a:lnTo>
                <a:lnTo>
                  <a:pt x="1774" y="1084"/>
                </a:lnTo>
                <a:lnTo>
                  <a:pt x="1874" y="1086"/>
                </a:lnTo>
                <a:lnTo>
                  <a:pt x="1874" y="1170"/>
                </a:lnTo>
                <a:lnTo>
                  <a:pt x="0" y="1168"/>
                </a:lnTo>
                <a:lnTo>
                  <a:pt x="4" y="0"/>
                </a:lnTo>
                <a:lnTo>
                  <a:pt x="146" y="0"/>
                </a:lnTo>
                <a:close/>
              </a:path>
            </a:pathLst>
          </a:custGeom>
          <a:solidFill>
            <a:srgbClr val="969696"/>
          </a:solidFill>
          <a:ln w="9525">
            <a:solidFill>
              <a:schemeClr val="bg1"/>
            </a:solidFill>
            <a:round/>
            <a:headEnd/>
            <a:tailEnd/>
          </a:ln>
        </p:spPr>
        <p:txBody>
          <a:bodyPr anchor="ctr"/>
          <a:lstStyle/>
          <a:p>
            <a:endParaRPr lang="en-US"/>
          </a:p>
        </p:txBody>
      </p:sp>
      <p:sp>
        <p:nvSpPr>
          <p:cNvPr id="8208" name="Freeform 46"/>
          <p:cNvSpPr>
            <a:spLocks/>
          </p:cNvSpPr>
          <p:nvPr/>
        </p:nvSpPr>
        <p:spPr bwMode="auto">
          <a:xfrm>
            <a:off x="2190750" y="5645348"/>
            <a:ext cx="2978150" cy="831652"/>
          </a:xfrm>
          <a:custGeom>
            <a:avLst/>
            <a:gdLst>
              <a:gd name="T0" fmla="*/ 3175 w 1876"/>
              <a:gd name="T1" fmla="*/ 0 h 1176"/>
              <a:gd name="T2" fmla="*/ 425450 w 1876"/>
              <a:gd name="T3" fmla="*/ 0 h 1176"/>
              <a:gd name="T4" fmla="*/ 454025 w 1876"/>
              <a:gd name="T5" fmla="*/ 149225 h 1176"/>
              <a:gd name="T6" fmla="*/ 488950 w 1876"/>
              <a:gd name="T7" fmla="*/ 285750 h 1176"/>
              <a:gd name="T8" fmla="*/ 530225 w 1876"/>
              <a:gd name="T9" fmla="*/ 419100 h 1176"/>
              <a:gd name="T10" fmla="*/ 596900 w 1876"/>
              <a:gd name="T11" fmla="*/ 590550 h 1176"/>
              <a:gd name="T12" fmla="*/ 704850 w 1876"/>
              <a:gd name="T13" fmla="*/ 781050 h 1176"/>
              <a:gd name="T14" fmla="*/ 781050 w 1876"/>
              <a:gd name="T15" fmla="*/ 885825 h 1176"/>
              <a:gd name="T16" fmla="*/ 879475 w 1876"/>
              <a:gd name="T17" fmla="*/ 993775 h 1176"/>
              <a:gd name="T18" fmla="*/ 1035050 w 1876"/>
              <a:gd name="T19" fmla="*/ 1127125 h 1176"/>
              <a:gd name="T20" fmla="*/ 1193800 w 1876"/>
              <a:gd name="T21" fmla="*/ 1222375 h 1176"/>
              <a:gd name="T22" fmla="*/ 1403350 w 1876"/>
              <a:gd name="T23" fmla="*/ 1320800 h 1176"/>
              <a:gd name="T24" fmla="*/ 1600200 w 1876"/>
              <a:gd name="T25" fmla="*/ 1387475 h 1176"/>
              <a:gd name="T26" fmla="*/ 1819275 w 1876"/>
              <a:gd name="T27" fmla="*/ 1447800 h 1176"/>
              <a:gd name="T28" fmla="*/ 2054225 w 1876"/>
              <a:gd name="T29" fmla="*/ 1492250 h 1176"/>
              <a:gd name="T30" fmla="*/ 2266950 w 1876"/>
              <a:gd name="T31" fmla="*/ 1524000 h 1176"/>
              <a:gd name="T32" fmla="*/ 2514600 w 1876"/>
              <a:gd name="T33" fmla="*/ 1555750 h 1176"/>
              <a:gd name="T34" fmla="*/ 2771775 w 1876"/>
              <a:gd name="T35" fmla="*/ 1584325 h 1176"/>
              <a:gd name="T36" fmla="*/ 2978150 w 1876"/>
              <a:gd name="T37" fmla="*/ 1603375 h 1176"/>
              <a:gd name="T38" fmla="*/ 2978150 w 1876"/>
              <a:gd name="T39" fmla="*/ 1866900 h 1176"/>
              <a:gd name="T40" fmla="*/ 0 w 1876"/>
              <a:gd name="T41" fmla="*/ 1866900 h 1176"/>
              <a:gd name="T42" fmla="*/ 3175 w 1876"/>
              <a:gd name="T43" fmla="*/ 0 h 11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76"/>
              <a:gd name="T67" fmla="*/ 0 h 1176"/>
              <a:gd name="T68" fmla="*/ 1876 w 1876"/>
              <a:gd name="T69" fmla="*/ 1176 h 11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76" h="1176">
                <a:moveTo>
                  <a:pt x="2" y="0"/>
                </a:moveTo>
                <a:lnTo>
                  <a:pt x="268" y="0"/>
                </a:lnTo>
                <a:lnTo>
                  <a:pt x="286" y="94"/>
                </a:lnTo>
                <a:lnTo>
                  <a:pt x="308" y="180"/>
                </a:lnTo>
                <a:lnTo>
                  <a:pt x="334" y="264"/>
                </a:lnTo>
                <a:lnTo>
                  <a:pt x="376" y="372"/>
                </a:lnTo>
                <a:lnTo>
                  <a:pt x="444" y="492"/>
                </a:lnTo>
                <a:lnTo>
                  <a:pt x="492" y="558"/>
                </a:lnTo>
                <a:lnTo>
                  <a:pt x="554" y="626"/>
                </a:lnTo>
                <a:lnTo>
                  <a:pt x="652" y="710"/>
                </a:lnTo>
                <a:lnTo>
                  <a:pt x="752" y="770"/>
                </a:lnTo>
                <a:lnTo>
                  <a:pt x="884" y="832"/>
                </a:lnTo>
                <a:lnTo>
                  <a:pt x="1008" y="874"/>
                </a:lnTo>
                <a:lnTo>
                  <a:pt x="1146" y="912"/>
                </a:lnTo>
                <a:lnTo>
                  <a:pt x="1294" y="940"/>
                </a:lnTo>
                <a:lnTo>
                  <a:pt x="1428" y="960"/>
                </a:lnTo>
                <a:lnTo>
                  <a:pt x="1584" y="980"/>
                </a:lnTo>
                <a:lnTo>
                  <a:pt x="1746" y="998"/>
                </a:lnTo>
                <a:lnTo>
                  <a:pt x="1876" y="1010"/>
                </a:lnTo>
                <a:lnTo>
                  <a:pt x="1876" y="1176"/>
                </a:lnTo>
                <a:lnTo>
                  <a:pt x="0" y="1176"/>
                </a:lnTo>
                <a:lnTo>
                  <a:pt x="2" y="0"/>
                </a:lnTo>
                <a:close/>
              </a:path>
            </a:pathLst>
          </a:custGeom>
          <a:noFill/>
          <a:ln w="9525">
            <a:noFill/>
            <a:round/>
            <a:headEnd/>
            <a:tailEnd/>
          </a:ln>
        </p:spPr>
        <p:txBody>
          <a:bodyPr anchor="ctr"/>
          <a:lstStyle/>
          <a:p>
            <a:endParaRPr lang="en-US"/>
          </a:p>
        </p:txBody>
      </p:sp>
      <p:sp>
        <p:nvSpPr>
          <p:cNvPr id="8211" name="Freeform 54"/>
          <p:cNvSpPr>
            <a:spLocks/>
          </p:cNvSpPr>
          <p:nvPr/>
        </p:nvSpPr>
        <p:spPr bwMode="auto">
          <a:xfrm>
            <a:off x="2971800" y="3921125"/>
            <a:ext cx="2968625" cy="1870075"/>
          </a:xfrm>
          <a:custGeom>
            <a:avLst/>
            <a:gdLst>
              <a:gd name="T0" fmla="*/ 76200 w 1870"/>
              <a:gd name="T1" fmla="*/ 6350 h 1178"/>
              <a:gd name="T2" fmla="*/ 98425 w 1870"/>
              <a:gd name="T3" fmla="*/ 488950 h 1178"/>
              <a:gd name="T4" fmla="*/ 114300 w 1870"/>
              <a:gd name="T5" fmla="*/ 758825 h 1178"/>
              <a:gd name="T6" fmla="*/ 130175 w 1870"/>
              <a:gd name="T7" fmla="*/ 971550 h 1178"/>
              <a:gd name="T8" fmla="*/ 155575 w 1870"/>
              <a:gd name="T9" fmla="*/ 1165225 h 1178"/>
              <a:gd name="T10" fmla="*/ 180975 w 1870"/>
              <a:gd name="T11" fmla="*/ 1301750 h 1178"/>
              <a:gd name="T12" fmla="*/ 212725 w 1870"/>
              <a:gd name="T13" fmla="*/ 1406525 h 1178"/>
              <a:gd name="T14" fmla="*/ 247650 w 1870"/>
              <a:gd name="T15" fmla="*/ 1473200 h 1178"/>
              <a:gd name="T16" fmla="*/ 298450 w 1870"/>
              <a:gd name="T17" fmla="*/ 1539875 h 1178"/>
              <a:gd name="T18" fmla="*/ 352425 w 1870"/>
              <a:gd name="T19" fmla="*/ 1597025 h 1178"/>
              <a:gd name="T20" fmla="*/ 425450 w 1870"/>
              <a:gd name="T21" fmla="*/ 1654175 h 1178"/>
              <a:gd name="T22" fmla="*/ 504825 w 1870"/>
              <a:gd name="T23" fmla="*/ 1692275 h 1178"/>
              <a:gd name="T24" fmla="*/ 612775 w 1870"/>
              <a:gd name="T25" fmla="*/ 1724025 h 1178"/>
              <a:gd name="T26" fmla="*/ 727075 w 1870"/>
              <a:gd name="T27" fmla="*/ 1749425 h 1178"/>
              <a:gd name="T28" fmla="*/ 854075 w 1870"/>
              <a:gd name="T29" fmla="*/ 1765300 h 1178"/>
              <a:gd name="T30" fmla="*/ 993775 w 1870"/>
              <a:gd name="T31" fmla="*/ 1774825 h 1178"/>
              <a:gd name="T32" fmla="*/ 1181100 w 1870"/>
              <a:gd name="T33" fmla="*/ 1784350 h 1178"/>
              <a:gd name="T34" fmla="*/ 1568450 w 1870"/>
              <a:gd name="T35" fmla="*/ 1793875 h 1178"/>
              <a:gd name="T36" fmla="*/ 2968625 w 1870"/>
              <a:gd name="T37" fmla="*/ 1816100 h 1178"/>
              <a:gd name="T38" fmla="*/ 2968625 w 1870"/>
              <a:gd name="T39" fmla="*/ 1870075 h 1178"/>
              <a:gd name="T40" fmla="*/ 0 w 1870"/>
              <a:gd name="T41" fmla="*/ 1870075 h 1178"/>
              <a:gd name="T42" fmla="*/ 0 w 1870"/>
              <a:gd name="T43" fmla="*/ 0 h 1178"/>
              <a:gd name="T44" fmla="*/ 76200 w 1870"/>
              <a:gd name="T45" fmla="*/ 6350 h 1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70"/>
              <a:gd name="T70" fmla="*/ 0 h 1178"/>
              <a:gd name="T71" fmla="*/ 1870 w 1870"/>
              <a:gd name="T72" fmla="*/ 1178 h 11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70" h="1178">
                <a:moveTo>
                  <a:pt x="48" y="4"/>
                </a:moveTo>
                <a:lnTo>
                  <a:pt x="62" y="308"/>
                </a:lnTo>
                <a:lnTo>
                  <a:pt x="72" y="478"/>
                </a:lnTo>
                <a:lnTo>
                  <a:pt x="82" y="612"/>
                </a:lnTo>
                <a:lnTo>
                  <a:pt x="98" y="734"/>
                </a:lnTo>
                <a:lnTo>
                  <a:pt x="114" y="820"/>
                </a:lnTo>
                <a:lnTo>
                  <a:pt x="134" y="886"/>
                </a:lnTo>
                <a:lnTo>
                  <a:pt x="156" y="928"/>
                </a:lnTo>
                <a:lnTo>
                  <a:pt x="188" y="970"/>
                </a:lnTo>
                <a:lnTo>
                  <a:pt x="222" y="1006"/>
                </a:lnTo>
                <a:lnTo>
                  <a:pt x="268" y="1042"/>
                </a:lnTo>
                <a:lnTo>
                  <a:pt x="318" y="1066"/>
                </a:lnTo>
                <a:lnTo>
                  <a:pt x="386" y="1086"/>
                </a:lnTo>
                <a:lnTo>
                  <a:pt x="458" y="1102"/>
                </a:lnTo>
                <a:lnTo>
                  <a:pt x="538" y="1112"/>
                </a:lnTo>
                <a:lnTo>
                  <a:pt x="626" y="1118"/>
                </a:lnTo>
                <a:lnTo>
                  <a:pt x="744" y="1124"/>
                </a:lnTo>
                <a:lnTo>
                  <a:pt x="988" y="1130"/>
                </a:lnTo>
                <a:lnTo>
                  <a:pt x="1870" y="1144"/>
                </a:lnTo>
                <a:lnTo>
                  <a:pt x="1870" y="1178"/>
                </a:lnTo>
                <a:lnTo>
                  <a:pt x="0" y="1178"/>
                </a:lnTo>
                <a:lnTo>
                  <a:pt x="0" y="0"/>
                </a:lnTo>
                <a:lnTo>
                  <a:pt x="48" y="4"/>
                </a:lnTo>
                <a:close/>
              </a:path>
            </a:pathLst>
          </a:custGeom>
          <a:solidFill>
            <a:srgbClr val="4CAC5C"/>
          </a:solidFill>
          <a:ln w="9525">
            <a:solidFill>
              <a:schemeClr val="bg1"/>
            </a:solidFill>
            <a:round/>
            <a:headEnd/>
            <a:tailEnd/>
          </a:ln>
        </p:spPr>
        <p:txBody>
          <a:bodyPr anchor="ctr"/>
          <a:lstStyle/>
          <a:p>
            <a:endParaRPr lang="en-US"/>
          </a:p>
        </p:txBody>
      </p:sp>
      <p:sp>
        <p:nvSpPr>
          <p:cNvPr id="8212" name="Rectangle 58"/>
          <p:cNvSpPr>
            <a:spLocks noChangeArrowheads="1"/>
          </p:cNvSpPr>
          <p:nvPr/>
        </p:nvSpPr>
        <p:spPr bwMode="auto">
          <a:xfrm>
            <a:off x="6180138" y="4226850"/>
            <a:ext cx="152400" cy="139700"/>
          </a:xfrm>
          <a:prstGeom prst="rect">
            <a:avLst/>
          </a:prstGeom>
          <a:solidFill>
            <a:srgbClr val="990000"/>
          </a:solidFill>
          <a:ln w="9525" algn="ctr">
            <a:solidFill>
              <a:schemeClr val="bg1"/>
            </a:solidFill>
            <a:miter lim="800000"/>
            <a:headEnd/>
            <a:tailEnd/>
          </a:ln>
        </p:spPr>
        <p:txBody>
          <a:bodyPr wrap="none" anchor="ctr"/>
          <a:lstStyle/>
          <a:p>
            <a:endParaRPr lang="en-US"/>
          </a:p>
        </p:txBody>
      </p:sp>
      <p:sp>
        <p:nvSpPr>
          <p:cNvPr id="8213" name="Rectangle 59"/>
          <p:cNvSpPr>
            <a:spLocks noChangeArrowheads="1"/>
          </p:cNvSpPr>
          <p:nvPr/>
        </p:nvSpPr>
        <p:spPr bwMode="auto">
          <a:xfrm>
            <a:off x="6180138" y="4501750"/>
            <a:ext cx="152400" cy="139700"/>
          </a:xfrm>
          <a:prstGeom prst="rect">
            <a:avLst/>
          </a:prstGeom>
          <a:solidFill>
            <a:srgbClr val="969696"/>
          </a:solidFill>
          <a:ln w="9525" algn="ctr">
            <a:solidFill>
              <a:schemeClr val="bg1"/>
            </a:solidFill>
            <a:miter lim="800000"/>
            <a:headEnd/>
            <a:tailEnd/>
          </a:ln>
        </p:spPr>
        <p:txBody>
          <a:bodyPr wrap="none" anchor="ctr"/>
          <a:lstStyle/>
          <a:p>
            <a:endParaRPr lang="en-US"/>
          </a:p>
        </p:txBody>
      </p:sp>
      <p:sp>
        <p:nvSpPr>
          <p:cNvPr id="8214" name="Rectangle 60"/>
          <p:cNvSpPr>
            <a:spLocks noChangeArrowheads="1"/>
          </p:cNvSpPr>
          <p:nvPr/>
        </p:nvSpPr>
        <p:spPr bwMode="auto">
          <a:xfrm>
            <a:off x="6180138" y="4806550"/>
            <a:ext cx="152400" cy="139700"/>
          </a:xfrm>
          <a:prstGeom prst="rect">
            <a:avLst/>
          </a:prstGeom>
          <a:solidFill>
            <a:srgbClr val="4CAC5C"/>
          </a:solidFill>
          <a:ln w="9525" algn="ctr">
            <a:solidFill>
              <a:schemeClr val="bg1"/>
            </a:solidFill>
            <a:miter lim="800000"/>
            <a:headEnd/>
            <a:tailEnd/>
          </a:ln>
        </p:spPr>
        <p:txBody>
          <a:bodyPr wrap="none" anchor="ctr"/>
          <a:lstStyle/>
          <a:p>
            <a:endParaRPr lang="en-US"/>
          </a:p>
        </p:txBody>
      </p:sp>
      <p:sp>
        <p:nvSpPr>
          <p:cNvPr id="23" name="Rounded Rectangle 22"/>
          <p:cNvSpPr/>
          <p:nvPr/>
        </p:nvSpPr>
        <p:spPr>
          <a:xfrm>
            <a:off x="914400" y="2286000"/>
            <a:ext cx="1295400" cy="685800"/>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1</a:t>
            </a:r>
            <a:endParaRPr lang="en-US" b="1" dirty="0">
              <a:solidFill>
                <a:schemeClr val="bg1"/>
              </a:solidFill>
            </a:endParaRPr>
          </a:p>
        </p:txBody>
      </p:sp>
      <p:sp>
        <p:nvSpPr>
          <p:cNvPr id="24" name="Rounded Rectangle 23"/>
          <p:cNvSpPr/>
          <p:nvPr/>
        </p:nvSpPr>
        <p:spPr>
          <a:xfrm>
            <a:off x="2286000" y="2286000"/>
            <a:ext cx="3352800" cy="6858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2</a:t>
            </a:r>
            <a:endParaRPr lang="en-US" b="1" dirty="0">
              <a:solidFill>
                <a:schemeClr val="bg1"/>
              </a:solidFill>
            </a:endParaRPr>
          </a:p>
        </p:txBody>
      </p:sp>
      <p:sp>
        <p:nvSpPr>
          <p:cNvPr id="26" name="Rounded Rectangle 25"/>
          <p:cNvSpPr/>
          <p:nvPr/>
        </p:nvSpPr>
        <p:spPr>
          <a:xfrm>
            <a:off x="5715000" y="2286001"/>
            <a:ext cx="1447800" cy="685799"/>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Other Types</a:t>
            </a:r>
            <a:endParaRPr lang="en-US" b="1" dirty="0">
              <a:solidFill>
                <a:schemeClr val="bg1"/>
              </a:solidFill>
            </a:endParaRPr>
          </a:p>
        </p:txBody>
      </p:sp>
      <p:sp>
        <p:nvSpPr>
          <p:cNvPr id="27" name="Rounded Rectangle 26"/>
          <p:cNvSpPr/>
          <p:nvPr/>
        </p:nvSpPr>
        <p:spPr>
          <a:xfrm>
            <a:off x="7239000" y="2286000"/>
            <a:ext cx="1600200" cy="685800"/>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Gestational Diabetes Mellitus (GDM)</a:t>
            </a:r>
            <a:endParaRPr lang="en-US" sz="1400" b="1" dirty="0">
              <a:solidFill>
                <a:schemeClr val="bg1"/>
              </a:solidFill>
            </a:endParaRPr>
          </a:p>
        </p:txBody>
      </p:sp>
      <p:sp>
        <p:nvSpPr>
          <p:cNvPr id="29" name="Rounded Rectangle 28"/>
          <p:cNvSpPr/>
          <p:nvPr/>
        </p:nvSpPr>
        <p:spPr>
          <a:xfrm>
            <a:off x="967450" y="3200400"/>
            <a:ext cx="2842550" cy="4572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Insulin Resistance</a:t>
            </a:r>
            <a:endParaRPr lang="en-US" b="1" dirty="0">
              <a:solidFill>
                <a:schemeClr val="bg1"/>
              </a:solidFill>
            </a:endParaRPr>
          </a:p>
        </p:txBody>
      </p:sp>
      <p:sp>
        <p:nvSpPr>
          <p:cNvPr id="32" name="Rounded Rectangle 31"/>
          <p:cNvSpPr/>
          <p:nvPr/>
        </p:nvSpPr>
        <p:spPr>
          <a:xfrm>
            <a:off x="4191000" y="3200400"/>
            <a:ext cx="2819400" cy="4572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β</a:t>
            </a:r>
            <a:r>
              <a:rPr lang="en-US" b="1" dirty="0" smtClean="0">
                <a:solidFill>
                  <a:schemeClr val="bg1"/>
                </a:solidFill>
              </a:rPr>
              <a:t>-cell defect</a:t>
            </a:r>
            <a:endParaRPr lang="en-US" b="1" dirty="0">
              <a:solidFill>
                <a:schemeClr val="bg1"/>
              </a:solidFill>
            </a:endParaRPr>
          </a:p>
        </p:txBody>
      </p:sp>
      <p:sp>
        <p:nvSpPr>
          <p:cNvPr id="31" name="Text Box 75"/>
          <p:cNvSpPr txBox="1">
            <a:spLocks noChangeArrowheads="1"/>
          </p:cNvSpPr>
          <p:nvPr>
            <p:custDataLst>
              <p:tags r:id="rId1"/>
            </p:custDataLst>
          </p:nvPr>
        </p:nvSpPr>
        <p:spPr bwMode="auto">
          <a:xfrm>
            <a:off x="1320006" y="6481536"/>
            <a:ext cx="7697787" cy="307777"/>
          </a:xfrm>
          <a:prstGeom prst="rect">
            <a:avLst/>
          </a:prstGeom>
          <a:noFill/>
          <a:ln w="9525">
            <a:noFill/>
            <a:miter lim="800000"/>
            <a:headEnd/>
            <a:tailEnd/>
          </a:ln>
        </p:spPr>
        <p:txBody>
          <a:bodyPr wrap="square">
            <a:spAutoFit/>
          </a:bodyPr>
          <a:lstStyle/>
          <a:p>
            <a:pPr algn="r">
              <a:buClr>
                <a:srgbClr val="3F3F3F"/>
              </a:buClr>
              <a:buSzPct val="100000"/>
            </a:pPr>
            <a:r>
              <a:rPr lang="en-US" sz="1400" dirty="0" smtClean="0">
                <a:solidFill>
                  <a:schemeClr val="bg1"/>
                </a:solidFill>
                <a:latin typeface="Arial Narrow" pitchFamily="34" charset="0"/>
                <a:ea typeface="Times New Roman" pitchFamily="18" charset="0"/>
                <a:cs typeface="Arial" pitchFamily="34" charset="0"/>
              </a:rPr>
              <a:t>Kahn et al. </a:t>
            </a:r>
            <a:r>
              <a:rPr lang="en-US" sz="1400" i="1" dirty="0" smtClean="0">
                <a:solidFill>
                  <a:schemeClr val="bg1"/>
                </a:solidFill>
                <a:latin typeface="Arial Narrow" pitchFamily="34" charset="0"/>
                <a:ea typeface="Times New Roman" pitchFamily="18" charset="0"/>
                <a:cs typeface="Arial" pitchFamily="34" charset="0"/>
              </a:rPr>
              <a:t>Diabetes</a:t>
            </a:r>
            <a:r>
              <a:rPr lang="en-US" sz="1400" dirty="0" smtClean="0">
                <a:solidFill>
                  <a:schemeClr val="bg1"/>
                </a:solidFill>
                <a:latin typeface="Arial Narrow" pitchFamily="34" charset="0"/>
                <a:ea typeface="Times New Roman" pitchFamily="18" charset="0"/>
                <a:cs typeface="Arial" pitchFamily="34" charset="0"/>
              </a:rPr>
              <a:t> 1993;42(11):1663-1672. Reprinted  with permission from the American Diabetes Association.</a:t>
            </a:r>
            <a:endParaRPr lang="en-US" sz="1400" dirty="0">
              <a:solidFill>
                <a:schemeClr val="bg1"/>
              </a:solidFill>
              <a:latin typeface="Arial Narrow" pitchFamily="34" charset="0"/>
              <a:ea typeface="Times New Roman" pitchFamily="18" charset="0"/>
              <a:cs typeface="Arial" pitchFamily="34" charset="0"/>
            </a:endParaRPr>
          </a:p>
        </p:txBody>
      </p:sp>
      <p:sp>
        <p:nvSpPr>
          <p:cNvPr id="30" name="Rectangle 3"/>
          <p:cNvSpPr txBox="1">
            <a:spLocks noChangeAspect="1" noChangeArrowheads="1"/>
          </p:cNvSpPr>
          <p:nvPr/>
        </p:nvSpPr>
        <p:spPr bwMode="auto">
          <a:xfrm>
            <a:off x="457200" y="1524000"/>
            <a:ext cx="8229600" cy="533400"/>
          </a:xfrm>
          <a:prstGeom prst="rect">
            <a:avLst/>
          </a:prstGeom>
          <a:noFill/>
          <a:ln w="9525">
            <a:noFill/>
            <a:miter lim="800000"/>
            <a:headEnd/>
            <a:tailEnd/>
          </a:ln>
        </p:spPr>
        <p:txBody>
          <a:bodyPr/>
          <a:lstStyle/>
          <a:p>
            <a:pPr marL="342900" indent="-342900">
              <a:lnSpc>
                <a:spcPct val="95000"/>
              </a:lnSpc>
              <a:spcAft>
                <a:spcPct val="25000"/>
              </a:spcAft>
              <a:buClr>
                <a:srgbClr val="FFCC00"/>
              </a:buClr>
              <a:buFont typeface="Symbol" pitchFamily="18" charset="2"/>
              <a:buChar char="¨"/>
              <a:defRPr/>
            </a:pPr>
            <a:r>
              <a:rPr lang="en-US" sz="1600" dirty="0" smtClean="0">
                <a:solidFill>
                  <a:schemeClr val="bg1"/>
                </a:solidFill>
              </a:rPr>
              <a:t>Insulin resistance or </a:t>
            </a:r>
            <a:r>
              <a:rPr lang="el-GR" sz="1600" dirty="0" smtClean="0">
                <a:solidFill>
                  <a:schemeClr val="bg1"/>
                </a:solidFill>
              </a:rPr>
              <a:t>β</a:t>
            </a:r>
            <a:r>
              <a:rPr lang="en-US" sz="1600" dirty="0" smtClean="0">
                <a:solidFill>
                  <a:schemeClr val="bg1"/>
                </a:solidFill>
              </a:rPr>
              <a:t>-cell defect may predominate in individual patients, but both abnormalities coexist in the majority of them</a:t>
            </a:r>
            <a:endParaRPr lang="en-US" sz="1600" kern="0" baseline="300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title" idx="4294967295"/>
          </p:nvPr>
        </p:nvSpPr>
        <p:spPr>
          <a:xfrm>
            <a:off x="187422" y="330200"/>
            <a:ext cx="8193024" cy="1143000"/>
          </a:xfrm>
        </p:spPr>
        <p:txBody>
          <a:bodyPr>
            <a:normAutofit fontScale="90000"/>
          </a:bodyPr>
          <a:lstStyle/>
          <a:p>
            <a:r>
              <a:rPr lang="en-US" dirty="0" smtClean="0">
                <a:ea typeface="Verdana" pitchFamily="34" charset="0"/>
                <a:cs typeface="Verdana" pitchFamily="34" charset="0"/>
              </a:rPr>
              <a:t>Other Types of Diabetes Mellitus</a:t>
            </a:r>
          </a:p>
        </p:txBody>
      </p:sp>
      <p:sp>
        <p:nvSpPr>
          <p:cNvPr id="9220" name="Text Box 19"/>
          <p:cNvSpPr txBox="1">
            <a:spLocks noChangeArrowheads="1"/>
          </p:cNvSpPr>
          <p:nvPr>
            <p:custDataLst>
              <p:tags r:id="rId1"/>
            </p:custDataLst>
          </p:nvPr>
        </p:nvSpPr>
        <p:spPr bwMode="auto">
          <a:xfrm>
            <a:off x="4041648" y="6327648"/>
            <a:ext cx="4645152" cy="457200"/>
          </a:xfrm>
          <a:prstGeom prst="rect">
            <a:avLst/>
          </a:prstGeom>
          <a:noFill/>
          <a:ln w="9525">
            <a:noFill/>
            <a:miter lim="800000"/>
            <a:headEnd/>
            <a:tailEnd/>
          </a:ln>
        </p:spPr>
        <p:txBody>
          <a:bodyPr/>
          <a:lstStyle/>
          <a:p>
            <a:pPr algn="r">
              <a:buClr>
                <a:srgbClr val="3F3F3F"/>
              </a:buClr>
              <a:buSzPct val="100000"/>
            </a:pPr>
            <a:r>
              <a:rPr lang="en-US" sz="1400" dirty="0">
                <a:solidFill>
                  <a:schemeClr val="bg1"/>
                </a:solidFill>
                <a:latin typeface="Arial Narrow" pitchFamily="34" charset="0"/>
                <a:ea typeface="Times New Roman" pitchFamily="18" charset="0"/>
                <a:cs typeface="Arial" pitchFamily="34" charset="0"/>
              </a:rPr>
              <a:t>ADA. </a:t>
            </a:r>
            <a:r>
              <a:rPr lang="en-US" sz="1400" i="1" dirty="0">
                <a:solidFill>
                  <a:schemeClr val="bg1"/>
                </a:solidFill>
                <a:latin typeface="Arial Narrow" pitchFamily="34" charset="0"/>
                <a:ea typeface="Times New Roman" pitchFamily="18" charset="0"/>
                <a:cs typeface="Arial" pitchFamily="34" charset="0"/>
              </a:rPr>
              <a:t>Diabetes </a:t>
            </a:r>
            <a:r>
              <a:rPr lang="en-US" sz="1400" i="1" dirty="0" smtClean="0">
                <a:solidFill>
                  <a:schemeClr val="bg1"/>
                </a:solidFill>
                <a:latin typeface="Arial Narrow" pitchFamily="34" charset="0"/>
                <a:ea typeface="Times New Roman" pitchFamily="18" charset="0"/>
                <a:cs typeface="Arial" pitchFamily="34" charset="0"/>
              </a:rPr>
              <a:t>Care</a:t>
            </a:r>
            <a:r>
              <a:rPr lang="en-US" sz="1400" dirty="0" smtClean="0">
                <a:solidFill>
                  <a:schemeClr val="bg1"/>
                </a:solidFill>
                <a:latin typeface="Arial Narrow" pitchFamily="34" charset="0"/>
                <a:ea typeface="Times New Roman" pitchFamily="18" charset="0"/>
                <a:cs typeface="Arial" pitchFamily="34" charset="0"/>
              </a:rPr>
              <a:t> </a:t>
            </a:r>
            <a:r>
              <a:rPr lang="en-US" sz="1400" dirty="0">
                <a:solidFill>
                  <a:schemeClr val="bg1"/>
                </a:solidFill>
                <a:latin typeface="Arial Narrow" pitchFamily="34" charset="0"/>
                <a:ea typeface="Times New Roman" pitchFamily="18" charset="0"/>
                <a:cs typeface="Arial" pitchFamily="34" charset="0"/>
              </a:rPr>
              <a:t>2005;28(</a:t>
            </a:r>
            <a:r>
              <a:rPr lang="en-US" sz="1400" dirty="0" err="1">
                <a:solidFill>
                  <a:schemeClr val="bg1"/>
                </a:solidFill>
                <a:latin typeface="Arial Narrow" pitchFamily="34" charset="0"/>
                <a:ea typeface="Times New Roman" pitchFamily="18" charset="0"/>
                <a:cs typeface="Arial" pitchFamily="34" charset="0"/>
              </a:rPr>
              <a:t>suppl</a:t>
            </a:r>
            <a:r>
              <a:rPr lang="en-US" sz="1400" dirty="0">
                <a:solidFill>
                  <a:schemeClr val="bg1"/>
                </a:solidFill>
                <a:latin typeface="Arial Narrow" pitchFamily="34" charset="0"/>
                <a:ea typeface="Times New Roman" pitchFamily="18" charset="0"/>
                <a:cs typeface="Arial" pitchFamily="34" charset="0"/>
              </a:rPr>
              <a:t> 1):S37-S42.</a:t>
            </a:r>
          </a:p>
        </p:txBody>
      </p:sp>
      <p:sp>
        <p:nvSpPr>
          <p:cNvPr id="6" name="Rounded Rectangle 5"/>
          <p:cNvSpPr/>
          <p:nvPr/>
        </p:nvSpPr>
        <p:spPr>
          <a:xfrm>
            <a:off x="381000" y="1676400"/>
            <a:ext cx="1431235" cy="1229523"/>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1</a:t>
            </a:r>
            <a:endParaRPr lang="en-US" b="1" dirty="0">
              <a:solidFill>
                <a:schemeClr val="bg1"/>
              </a:solidFill>
            </a:endParaRPr>
          </a:p>
        </p:txBody>
      </p:sp>
      <p:sp>
        <p:nvSpPr>
          <p:cNvPr id="7" name="Rounded Rectangle 6"/>
          <p:cNvSpPr/>
          <p:nvPr/>
        </p:nvSpPr>
        <p:spPr>
          <a:xfrm>
            <a:off x="2002403" y="1676400"/>
            <a:ext cx="1502797" cy="1229523"/>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2</a:t>
            </a:r>
            <a:endParaRPr lang="en-US" b="1" dirty="0">
              <a:solidFill>
                <a:schemeClr val="bg1"/>
              </a:solidFill>
            </a:endParaRPr>
          </a:p>
        </p:txBody>
      </p:sp>
      <p:sp>
        <p:nvSpPr>
          <p:cNvPr id="8" name="Rounded Rectangle 7"/>
          <p:cNvSpPr/>
          <p:nvPr/>
        </p:nvSpPr>
        <p:spPr>
          <a:xfrm>
            <a:off x="3749577" y="1676400"/>
            <a:ext cx="3413223" cy="1229523"/>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Other Types</a:t>
            </a:r>
            <a:endParaRPr lang="en-US" b="1" dirty="0">
              <a:solidFill>
                <a:schemeClr val="bg1"/>
              </a:solidFill>
            </a:endParaRPr>
          </a:p>
        </p:txBody>
      </p:sp>
      <p:sp>
        <p:nvSpPr>
          <p:cNvPr id="9" name="Rounded Rectangle 8"/>
          <p:cNvSpPr/>
          <p:nvPr/>
        </p:nvSpPr>
        <p:spPr>
          <a:xfrm>
            <a:off x="7341042" y="1676400"/>
            <a:ext cx="1574358" cy="1229523"/>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Gestational Diabetes Mellitus (GDM)</a:t>
            </a:r>
            <a:endParaRPr lang="en-US" b="1" dirty="0">
              <a:solidFill>
                <a:schemeClr val="bg1"/>
              </a:solidFill>
            </a:endParaRPr>
          </a:p>
        </p:txBody>
      </p:sp>
      <p:sp>
        <p:nvSpPr>
          <p:cNvPr id="11" name="Rounded Rectangle 10"/>
          <p:cNvSpPr/>
          <p:nvPr/>
        </p:nvSpPr>
        <p:spPr>
          <a:xfrm>
            <a:off x="533400" y="3200400"/>
            <a:ext cx="3977640" cy="655746"/>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Genetic defect of </a:t>
            </a:r>
            <a:r>
              <a:rPr lang="el-GR" sz="1600" b="1" dirty="0" smtClean="0">
                <a:solidFill>
                  <a:schemeClr val="bg1"/>
                </a:solidFill>
              </a:rPr>
              <a:t>β</a:t>
            </a:r>
            <a:r>
              <a:rPr lang="en-US" sz="1600" b="1" dirty="0" smtClean="0">
                <a:solidFill>
                  <a:schemeClr val="bg1"/>
                </a:solidFill>
              </a:rPr>
              <a:t>-cell function</a:t>
            </a:r>
            <a:endParaRPr lang="en-US" sz="1600" b="1" dirty="0">
              <a:solidFill>
                <a:schemeClr val="bg1"/>
              </a:solidFill>
            </a:endParaRPr>
          </a:p>
        </p:txBody>
      </p:sp>
      <p:sp>
        <p:nvSpPr>
          <p:cNvPr id="13" name="Rounded Rectangle 12"/>
          <p:cNvSpPr/>
          <p:nvPr/>
        </p:nvSpPr>
        <p:spPr>
          <a:xfrm>
            <a:off x="533400" y="4020082"/>
            <a:ext cx="3977640" cy="573777"/>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Genetic defects in insulin action</a:t>
            </a:r>
            <a:endParaRPr lang="en-US" sz="1600" b="1" dirty="0">
              <a:solidFill>
                <a:schemeClr val="bg1"/>
              </a:solidFill>
            </a:endParaRPr>
          </a:p>
        </p:txBody>
      </p:sp>
      <p:sp>
        <p:nvSpPr>
          <p:cNvPr id="17" name="Rounded Rectangle 16"/>
          <p:cNvSpPr/>
          <p:nvPr/>
        </p:nvSpPr>
        <p:spPr>
          <a:xfrm>
            <a:off x="533400" y="4757796"/>
            <a:ext cx="3977640" cy="573777"/>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1"/>
                </a:solidFill>
              </a:rPr>
              <a:t>Endocrinopathies</a:t>
            </a:r>
            <a:r>
              <a:rPr lang="en-US" sz="1600" b="1" dirty="0" smtClean="0">
                <a:solidFill>
                  <a:schemeClr val="bg1"/>
                </a:solidFill>
              </a:rPr>
              <a:t> </a:t>
            </a:r>
            <a:endParaRPr lang="en-US" sz="1600" b="1" dirty="0">
              <a:solidFill>
                <a:schemeClr val="bg1"/>
              </a:solidFill>
            </a:endParaRPr>
          </a:p>
        </p:txBody>
      </p:sp>
      <p:sp>
        <p:nvSpPr>
          <p:cNvPr id="18" name="Rounded Rectangle 17"/>
          <p:cNvSpPr/>
          <p:nvPr/>
        </p:nvSpPr>
        <p:spPr>
          <a:xfrm>
            <a:off x="533401" y="5483059"/>
            <a:ext cx="3977640" cy="573777"/>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Uncommon forms of immune-mediated diabetes</a:t>
            </a:r>
            <a:endParaRPr lang="en-US" sz="1600" b="1" dirty="0">
              <a:solidFill>
                <a:schemeClr val="bg1"/>
              </a:solidFill>
            </a:endParaRPr>
          </a:p>
        </p:txBody>
      </p:sp>
      <p:sp>
        <p:nvSpPr>
          <p:cNvPr id="19" name="Rounded Rectangle 18"/>
          <p:cNvSpPr/>
          <p:nvPr/>
        </p:nvSpPr>
        <p:spPr>
          <a:xfrm>
            <a:off x="4713655" y="3200400"/>
            <a:ext cx="3973145" cy="655746"/>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Drug or chemical induced</a:t>
            </a:r>
            <a:endParaRPr lang="en-US" sz="1600" b="1" dirty="0">
              <a:solidFill>
                <a:schemeClr val="bg1"/>
              </a:solidFill>
            </a:endParaRPr>
          </a:p>
        </p:txBody>
      </p:sp>
      <p:sp>
        <p:nvSpPr>
          <p:cNvPr id="20" name="Rounded Rectangle 19"/>
          <p:cNvSpPr/>
          <p:nvPr/>
        </p:nvSpPr>
        <p:spPr>
          <a:xfrm>
            <a:off x="4713655" y="4020082"/>
            <a:ext cx="3973145" cy="573777"/>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Infections</a:t>
            </a:r>
            <a:endParaRPr lang="en-US" sz="1600" b="1" dirty="0">
              <a:solidFill>
                <a:schemeClr val="bg1"/>
              </a:solidFill>
            </a:endParaRPr>
          </a:p>
        </p:txBody>
      </p:sp>
      <p:sp>
        <p:nvSpPr>
          <p:cNvPr id="21" name="Rounded Rectangle 20"/>
          <p:cNvSpPr/>
          <p:nvPr/>
        </p:nvSpPr>
        <p:spPr>
          <a:xfrm>
            <a:off x="4713655" y="4745345"/>
            <a:ext cx="3973145" cy="573777"/>
          </a:xfrm>
          <a:prstGeom prst="roundRect">
            <a:avLst>
              <a:gd name="adj" fmla="val 16667"/>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Diseases of the exocrine pancreas</a:t>
            </a:r>
            <a:endParaRPr lang="en-US" sz="1600" b="1" dirty="0">
              <a:solidFill>
                <a:schemeClr val="bg1"/>
              </a:solidFill>
            </a:endParaRPr>
          </a:p>
        </p:txBody>
      </p:sp>
      <p:sp>
        <p:nvSpPr>
          <p:cNvPr id="22" name="Rounded Rectangle 21"/>
          <p:cNvSpPr/>
          <p:nvPr/>
        </p:nvSpPr>
        <p:spPr>
          <a:xfrm>
            <a:off x="4724525" y="5450895"/>
            <a:ext cx="3962275" cy="573777"/>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Other genetic syndromes sometimes associated with diabetes</a:t>
            </a:r>
            <a:endParaRPr lang="en-US" sz="1600" b="1"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title" idx="4294967295"/>
          </p:nvPr>
        </p:nvSpPr>
        <p:spPr>
          <a:xfrm>
            <a:off x="139700" y="204788"/>
            <a:ext cx="8189912" cy="1143000"/>
          </a:xfrm>
        </p:spPr>
        <p:txBody>
          <a:bodyPr>
            <a:normAutofit/>
          </a:bodyPr>
          <a:lstStyle/>
          <a:p>
            <a:r>
              <a:rPr lang="en-US" sz="3600" dirty="0" smtClean="0">
                <a:ea typeface="Verdana" pitchFamily="34" charset="0"/>
                <a:cs typeface="Verdana" pitchFamily="34" charset="0"/>
              </a:rPr>
              <a:t>Gestational Diabetes Mellitus</a:t>
            </a:r>
          </a:p>
        </p:txBody>
      </p:sp>
      <p:sp>
        <p:nvSpPr>
          <p:cNvPr id="5" name="Rounded Rectangle 4"/>
          <p:cNvSpPr/>
          <p:nvPr/>
        </p:nvSpPr>
        <p:spPr>
          <a:xfrm>
            <a:off x="457200" y="1752600"/>
            <a:ext cx="1524000" cy="990600"/>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1</a:t>
            </a:r>
            <a:endParaRPr lang="en-US" b="1" dirty="0">
              <a:solidFill>
                <a:schemeClr val="bg1"/>
              </a:solidFill>
            </a:endParaRPr>
          </a:p>
        </p:txBody>
      </p:sp>
      <p:sp>
        <p:nvSpPr>
          <p:cNvPr id="6" name="Rounded Rectangle 5"/>
          <p:cNvSpPr/>
          <p:nvPr/>
        </p:nvSpPr>
        <p:spPr>
          <a:xfrm>
            <a:off x="2209800" y="1752600"/>
            <a:ext cx="1447800" cy="990600"/>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Type 2</a:t>
            </a:r>
            <a:endParaRPr lang="en-US" b="1" dirty="0">
              <a:solidFill>
                <a:schemeClr val="bg1"/>
              </a:solidFill>
            </a:endParaRPr>
          </a:p>
        </p:txBody>
      </p:sp>
      <p:sp>
        <p:nvSpPr>
          <p:cNvPr id="7" name="Rounded Rectangle 6"/>
          <p:cNvSpPr/>
          <p:nvPr/>
        </p:nvSpPr>
        <p:spPr>
          <a:xfrm>
            <a:off x="3810000" y="1752600"/>
            <a:ext cx="1371600" cy="990600"/>
          </a:xfrm>
          <a:prstGeom prst="roundRect">
            <a:avLst/>
          </a:prstGeom>
          <a:solidFill>
            <a:srgbClr val="969696">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Other Types</a:t>
            </a:r>
            <a:endParaRPr lang="en-US" b="1" dirty="0">
              <a:solidFill>
                <a:schemeClr val="bg1"/>
              </a:solidFill>
            </a:endParaRPr>
          </a:p>
        </p:txBody>
      </p:sp>
      <p:sp>
        <p:nvSpPr>
          <p:cNvPr id="8" name="Rounded Rectangle 7"/>
          <p:cNvSpPr/>
          <p:nvPr/>
        </p:nvSpPr>
        <p:spPr>
          <a:xfrm>
            <a:off x="5334000" y="1752600"/>
            <a:ext cx="3429000" cy="9906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Gestational Diabetes Mellitus (GDM)</a:t>
            </a:r>
            <a:endParaRPr lang="en-US" b="1" dirty="0">
              <a:solidFill>
                <a:schemeClr val="bg1"/>
              </a:solidFill>
            </a:endParaRPr>
          </a:p>
        </p:txBody>
      </p:sp>
      <p:sp>
        <p:nvSpPr>
          <p:cNvPr id="9" name="Rounded Rectangle 8"/>
          <p:cNvSpPr/>
          <p:nvPr/>
        </p:nvSpPr>
        <p:spPr>
          <a:xfrm>
            <a:off x="685800" y="3124200"/>
            <a:ext cx="3581400" cy="11430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GDM is defined as any degree of glucose intolerance with onset of first recognition during pregnancy</a:t>
            </a:r>
            <a:r>
              <a:rPr lang="en-US" sz="1600" baseline="30000" dirty="0" smtClean="0">
                <a:solidFill>
                  <a:schemeClr val="bg1"/>
                </a:solidFill>
              </a:rPr>
              <a:t>1</a:t>
            </a:r>
            <a:endParaRPr lang="en-US" sz="1600" baseline="30000" dirty="0">
              <a:solidFill>
                <a:schemeClr val="bg1"/>
              </a:solidFill>
            </a:endParaRPr>
          </a:p>
        </p:txBody>
      </p:sp>
      <p:sp>
        <p:nvSpPr>
          <p:cNvPr id="10" name="Rounded Rectangle 9"/>
          <p:cNvSpPr/>
          <p:nvPr/>
        </p:nvSpPr>
        <p:spPr>
          <a:xfrm>
            <a:off x="4572000" y="3124200"/>
            <a:ext cx="4038600" cy="11430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GDM affects approximately 4% of all pregnant women in the US, and the incidence is increasing, putting more women at risk for type 2 diabetes</a:t>
            </a:r>
            <a:r>
              <a:rPr lang="en-US" sz="1600" baseline="30000" dirty="0" smtClean="0">
                <a:solidFill>
                  <a:schemeClr val="bg1"/>
                </a:solidFill>
              </a:rPr>
              <a:t>1</a:t>
            </a:r>
            <a:r>
              <a:rPr lang="en-US" sz="1600" dirty="0" smtClean="0">
                <a:solidFill>
                  <a:schemeClr val="bg1"/>
                </a:solidFill>
              </a:rPr>
              <a:t> </a:t>
            </a:r>
            <a:endParaRPr lang="en-US" sz="1600" dirty="0">
              <a:solidFill>
                <a:schemeClr val="bg1"/>
              </a:solidFill>
            </a:endParaRPr>
          </a:p>
        </p:txBody>
      </p:sp>
      <p:sp>
        <p:nvSpPr>
          <p:cNvPr id="11" name="Rounded Rectangle 10"/>
          <p:cNvSpPr/>
          <p:nvPr/>
        </p:nvSpPr>
        <p:spPr>
          <a:xfrm>
            <a:off x="2590800" y="4648200"/>
            <a:ext cx="4191000" cy="1066800"/>
          </a:xfrm>
          <a:prstGeom prst="roundRect">
            <a:avLst/>
          </a:prstGeom>
          <a:solidFill>
            <a:srgbClr val="96969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Women who have had gestational diabetes have a 20-50% chance of developing diabetes in the next 5-10 years</a:t>
            </a:r>
            <a:r>
              <a:rPr lang="en-US" sz="1600" baseline="30000" dirty="0" smtClean="0">
                <a:solidFill>
                  <a:schemeClr val="bg1"/>
                </a:solidFill>
              </a:rPr>
              <a:t>2</a:t>
            </a:r>
            <a:endParaRPr lang="en-US" sz="1600" baseline="30000" dirty="0">
              <a:solidFill>
                <a:schemeClr val="bg1"/>
              </a:solidFill>
            </a:endParaRPr>
          </a:p>
        </p:txBody>
      </p:sp>
      <p:sp>
        <p:nvSpPr>
          <p:cNvPr id="12" name="Text Box 19"/>
          <p:cNvSpPr txBox="1">
            <a:spLocks noChangeArrowheads="1"/>
          </p:cNvSpPr>
          <p:nvPr>
            <p:custDataLst>
              <p:tags r:id="rId1"/>
            </p:custDataLst>
          </p:nvPr>
        </p:nvSpPr>
        <p:spPr bwMode="auto">
          <a:xfrm>
            <a:off x="2209800" y="6327648"/>
            <a:ext cx="6705600" cy="457200"/>
          </a:xfrm>
          <a:prstGeom prst="rect">
            <a:avLst/>
          </a:prstGeom>
          <a:noFill/>
          <a:ln w="9525">
            <a:noFill/>
            <a:miter lim="800000"/>
            <a:headEnd/>
            <a:tailEnd/>
          </a:ln>
        </p:spPr>
        <p:txBody>
          <a:bodyPr/>
          <a:lstStyle/>
          <a:p>
            <a:pPr marL="171450" indent="-171450" algn="r">
              <a:buClr>
                <a:srgbClr val="FFCC00"/>
              </a:buClr>
              <a:buSzPct val="100000"/>
              <a:buAutoNum type="arabicPeriod"/>
            </a:pPr>
            <a:r>
              <a:rPr lang="en-US" sz="1400" dirty="0" smtClean="0">
                <a:solidFill>
                  <a:schemeClr val="bg1"/>
                </a:solidFill>
                <a:latin typeface="Arial Narrow" pitchFamily="34" charset="0"/>
                <a:ea typeface="Times New Roman" pitchFamily="18" charset="0"/>
                <a:cs typeface="Arial" pitchFamily="34" charset="0"/>
              </a:rPr>
              <a:t>Bentley-Lewis et al. </a:t>
            </a:r>
            <a:r>
              <a:rPr lang="en-US" sz="1400" i="1" dirty="0" smtClean="0">
                <a:solidFill>
                  <a:schemeClr val="bg1"/>
                </a:solidFill>
                <a:latin typeface="Arial Narrow" pitchFamily="34" charset="0"/>
                <a:ea typeface="Times New Roman" pitchFamily="18" charset="0"/>
                <a:cs typeface="Arial" pitchFamily="34" charset="0"/>
              </a:rPr>
              <a:t>Nat </a:t>
            </a:r>
            <a:r>
              <a:rPr lang="en-US" sz="1400" i="1" dirty="0" err="1" smtClean="0">
                <a:solidFill>
                  <a:schemeClr val="bg1"/>
                </a:solidFill>
                <a:latin typeface="Arial Narrow" pitchFamily="34" charset="0"/>
                <a:ea typeface="Times New Roman" pitchFamily="18" charset="0"/>
                <a:cs typeface="Arial" pitchFamily="34" charset="0"/>
              </a:rPr>
              <a:t>Clin</a:t>
            </a:r>
            <a:r>
              <a:rPr lang="en-US" sz="1400" i="1" dirty="0" smtClean="0">
                <a:solidFill>
                  <a:schemeClr val="bg1"/>
                </a:solidFill>
                <a:latin typeface="Arial Narrow" pitchFamily="34" charset="0"/>
                <a:ea typeface="Times New Roman" pitchFamily="18" charset="0"/>
                <a:cs typeface="Arial" pitchFamily="34" charset="0"/>
              </a:rPr>
              <a:t> </a:t>
            </a:r>
            <a:r>
              <a:rPr lang="en-US" sz="1400" i="1" dirty="0" err="1" smtClean="0">
                <a:solidFill>
                  <a:schemeClr val="bg1"/>
                </a:solidFill>
                <a:latin typeface="Arial Narrow" pitchFamily="34" charset="0"/>
                <a:ea typeface="Times New Roman" pitchFamily="18" charset="0"/>
                <a:cs typeface="Arial" pitchFamily="34" charset="0"/>
              </a:rPr>
              <a:t>Pract</a:t>
            </a:r>
            <a:r>
              <a:rPr lang="en-US" sz="1400" i="1" dirty="0" smtClean="0">
                <a:solidFill>
                  <a:schemeClr val="bg1"/>
                </a:solidFill>
                <a:latin typeface="Arial Narrow" pitchFamily="34" charset="0"/>
                <a:ea typeface="Times New Roman" pitchFamily="18" charset="0"/>
                <a:cs typeface="Arial" pitchFamily="34" charset="0"/>
              </a:rPr>
              <a:t> </a:t>
            </a:r>
            <a:r>
              <a:rPr lang="en-US" sz="1400" i="1" dirty="0" err="1" smtClean="0">
                <a:solidFill>
                  <a:schemeClr val="bg1"/>
                </a:solidFill>
                <a:latin typeface="Arial Narrow" pitchFamily="34" charset="0"/>
                <a:ea typeface="Times New Roman" pitchFamily="18" charset="0"/>
                <a:cs typeface="Arial" pitchFamily="34" charset="0"/>
              </a:rPr>
              <a:t>Endocrinol</a:t>
            </a:r>
            <a:r>
              <a:rPr lang="en-US" sz="1400" i="1" dirty="0" smtClean="0">
                <a:solidFill>
                  <a:schemeClr val="bg1"/>
                </a:solidFill>
                <a:latin typeface="Arial Narrow" pitchFamily="34" charset="0"/>
                <a:ea typeface="Times New Roman" pitchFamily="18" charset="0"/>
                <a:cs typeface="Arial" pitchFamily="34" charset="0"/>
              </a:rPr>
              <a:t> </a:t>
            </a:r>
            <a:r>
              <a:rPr lang="en-US" sz="1400" i="1" dirty="0" err="1" smtClean="0">
                <a:solidFill>
                  <a:schemeClr val="bg1"/>
                </a:solidFill>
                <a:latin typeface="Arial Narrow" pitchFamily="34" charset="0"/>
                <a:ea typeface="Times New Roman" pitchFamily="18" charset="0"/>
                <a:cs typeface="Arial" pitchFamily="34" charset="0"/>
              </a:rPr>
              <a:t>Metab</a:t>
            </a:r>
            <a:r>
              <a:rPr lang="en-US" sz="1400" dirty="0" smtClean="0">
                <a:solidFill>
                  <a:schemeClr val="bg1"/>
                </a:solidFill>
                <a:latin typeface="Arial Narrow" pitchFamily="34" charset="0"/>
                <a:ea typeface="Times New Roman" pitchFamily="18" charset="0"/>
                <a:cs typeface="Arial" pitchFamily="34" charset="0"/>
              </a:rPr>
              <a:t> 2008;4(10):552-558.</a:t>
            </a:r>
          </a:p>
          <a:p>
            <a:pPr marL="171450" indent="-171450" algn="r">
              <a:buClr>
                <a:srgbClr val="FFCC00"/>
              </a:buClr>
              <a:buSzPct val="100000"/>
              <a:buFontTx/>
              <a:buAutoNum type="arabicPeriod"/>
            </a:pPr>
            <a:r>
              <a:rPr lang="en-US" sz="1400" dirty="0" smtClean="0">
                <a:solidFill>
                  <a:schemeClr val="bg1"/>
                </a:solidFill>
                <a:latin typeface="Arial Narrow" pitchFamily="34" charset="0"/>
                <a:ea typeface="Times New Roman" pitchFamily="18" charset="0"/>
                <a:cs typeface="Arial" pitchFamily="34" charset="0"/>
              </a:rPr>
              <a:t>CDC. Available at: http://www.cdc.gov/diabetes/pubs/pdf/ndfs_2005.pdf. Accessed Jan 14, 2009.</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8" name="Rectangle 54"/>
          <p:cNvSpPr>
            <a:spLocks noGrp="1" noChangeArrowheads="1"/>
          </p:cNvSpPr>
          <p:nvPr>
            <p:ph type="title" idx="4294967295"/>
          </p:nvPr>
        </p:nvSpPr>
        <p:spPr>
          <a:xfrm>
            <a:off x="457200" y="153988"/>
            <a:ext cx="7439025" cy="1143000"/>
          </a:xfrm>
        </p:spPr>
        <p:txBody>
          <a:bodyPr>
            <a:noAutofit/>
          </a:bodyPr>
          <a:lstStyle/>
          <a:p>
            <a:r>
              <a:rPr lang="en-US" sz="3600" dirty="0" smtClean="0">
                <a:ea typeface="Verdana" pitchFamily="34" charset="0"/>
                <a:cs typeface="Verdana" pitchFamily="34" charset="0"/>
              </a:rPr>
              <a:t>Type 1 and Type 2 Diabetes: Prevalence</a:t>
            </a:r>
          </a:p>
        </p:txBody>
      </p:sp>
      <p:sp>
        <p:nvSpPr>
          <p:cNvPr id="52" name="Text Box 3"/>
          <p:cNvSpPr txBox="1">
            <a:spLocks noChangeArrowheads="1"/>
          </p:cNvSpPr>
          <p:nvPr>
            <p:custDataLst>
              <p:tags r:id="rId2"/>
            </p:custDataLst>
          </p:nvPr>
        </p:nvSpPr>
        <p:spPr bwMode="auto">
          <a:xfrm>
            <a:off x="1417637" y="6327648"/>
            <a:ext cx="7467600" cy="457200"/>
          </a:xfrm>
          <a:prstGeom prst="rect">
            <a:avLst/>
          </a:prstGeom>
          <a:noFill/>
          <a:ln w="9525">
            <a:noFill/>
            <a:miter lim="800000"/>
            <a:headEnd/>
            <a:tailEnd/>
          </a:ln>
        </p:spPr>
        <p:txBody>
          <a:bodyPr/>
          <a:lstStyle/>
          <a:p>
            <a:pPr algn="r">
              <a:buClr>
                <a:srgbClr val="3F3F3F"/>
              </a:buClr>
              <a:buSzPct val="100000"/>
            </a:pPr>
            <a:r>
              <a:rPr lang="en-US" sz="1400" dirty="0">
                <a:solidFill>
                  <a:schemeClr val="bg1"/>
                </a:solidFill>
                <a:latin typeface="Arial Narrow" pitchFamily="34" charset="0"/>
                <a:ea typeface="Times New Roman" pitchFamily="18" charset="0"/>
                <a:cs typeface="Arial" pitchFamily="34" charset="0"/>
              </a:rPr>
              <a:t>CDC. Available at: http://www.cdc.gov/diabetes/pubs/pdf/ndfs_2005.pdf. Accessed Jan 14, 2009.</a:t>
            </a:r>
          </a:p>
        </p:txBody>
      </p:sp>
      <p:sp>
        <p:nvSpPr>
          <p:cNvPr id="53" name="Rectangle 3"/>
          <p:cNvSpPr txBox="1">
            <a:spLocks noChangeAspect="1" noChangeArrowheads="1"/>
          </p:cNvSpPr>
          <p:nvPr/>
        </p:nvSpPr>
        <p:spPr bwMode="auto">
          <a:xfrm>
            <a:off x="457200" y="1524000"/>
            <a:ext cx="8382000" cy="533400"/>
          </a:xfrm>
          <a:prstGeom prst="rect">
            <a:avLst/>
          </a:prstGeom>
          <a:noFill/>
          <a:ln w="9525">
            <a:noFill/>
            <a:miter lim="800000"/>
            <a:headEnd/>
            <a:tailEnd/>
          </a:ln>
        </p:spPr>
        <p:txBody>
          <a:bodyPr/>
          <a:lstStyle/>
          <a:p>
            <a:pPr marL="342900" indent="-342900">
              <a:lnSpc>
                <a:spcPct val="95000"/>
              </a:lnSpc>
              <a:spcAft>
                <a:spcPct val="25000"/>
              </a:spcAft>
              <a:buClr>
                <a:srgbClr val="FFCC00"/>
              </a:buClr>
              <a:buFont typeface="Symbol" pitchFamily="18" charset="2"/>
              <a:buChar char="¨"/>
              <a:defRPr/>
            </a:pPr>
            <a:r>
              <a:rPr lang="en-US" sz="1600" dirty="0" smtClean="0">
                <a:solidFill>
                  <a:schemeClr val="bg1"/>
                </a:solidFill>
              </a:rPr>
              <a:t>90-95% of all patients with diabetes have type 2 diabetes; 5-10% have type 1 diabetes</a:t>
            </a:r>
            <a:endParaRPr lang="en-US" sz="1600" kern="0" baseline="30000" dirty="0">
              <a:solidFill>
                <a:schemeClr val="bg1"/>
              </a:solidFill>
              <a:latin typeface="+mn-lt"/>
            </a:endParaRPr>
          </a:p>
        </p:txBody>
      </p:sp>
      <p:grpSp>
        <p:nvGrpSpPr>
          <p:cNvPr id="2" name="Group 5"/>
          <p:cNvGrpSpPr>
            <a:grpSpLocks/>
          </p:cNvGrpSpPr>
          <p:nvPr/>
        </p:nvGrpSpPr>
        <p:grpSpPr bwMode="auto">
          <a:xfrm>
            <a:off x="1995487" y="1933575"/>
            <a:ext cx="5044439" cy="4238625"/>
            <a:chOff x="1248" y="942"/>
            <a:chExt cx="3144" cy="2538"/>
          </a:xfrm>
        </p:grpSpPr>
        <p:sp>
          <p:nvSpPr>
            <p:cNvPr id="56" name="Freeform 6"/>
            <p:cNvSpPr>
              <a:spLocks/>
            </p:cNvSpPr>
            <p:nvPr/>
          </p:nvSpPr>
          <p:spPr bwMode="auto">
            <a:xfrm>
              <a:off x="4022" y="2072"/>
              <a:ext cx="370" cy="1004"/>
            </a:xfrm>
            <a:custGeom>
              <a:avLst/>
              <a:gdLst>
                <a:gd name="T0" fmla="*/ 370 w 370"/>
                <a:gd name="T1" fmla="*/ 19 h 1004"/>
                <a:gd name="T2" fmla="*/ 363 w 370"/>
                <a:gd name="T3" fmla="*/ 63 h 1004"/>
                <a:gd name="T4" fmla="*/ 363 w 370"/>
                <a:gd name="T5" fmla="*/ 101 h 1004"/>
                <a:gd name="T6" fmla="*/ 356 w 370"/>
                <a:gd name="T7" fmla="*/ 139 h 1004"/>
                <a:gd name="T8" fmla="*/ 350 w 370"/>
                <a:gd name="T9" fmla="*/ 177 h 1004"/>
                <a:gd name="T10" fmla="*/ 343 w 370"/>
                <a:gd name="T11" fmla="*/ 196 h 1004"/>
                <a:gd name="T12" fmla="*/ 336 w 370"/>
                <a:gd name="T13" fmla="*/ 240 h 1004"/>
                <a:gd name="T14" fmla="*/ 323 w 370"/>
                <a:gd name="T15" fmla="*/ 278 h 1004"/>
                <a:gd name="T16" fmla="*/ 309 w 370"/>
                <a:gd name="T17" fmla="*/ 316 h 1004"/>
                <a:gd name="T18" fmla="*/ 289 w 370"/>
                <a:gd name="T19" fmla="*/ 354 h 1004"/>
                <a:gd name="T20" fmla="*/ 276 w 370"/>
                <a:gd name="T21" fmla="*/ 391 h 1004"/>
                <a:gd name="T22" fmla="*/ 255 w 370"/>
                <a:gd name="T23" fmla="*/ 423 h 1004"/>
                <a:gd name="T24" fmla="*/ 235 w 370"/>
                <a:gd name="T25" fmla="*/ 461 h 1004"/>
                <a:gd name="T26" fmla="*/ 208 w 370"/>
                <a:gd name="T27" fmla="*/ 499 h 1004"/>
                <a:gd name="T28" fmla="*/ 181 w 370"/>
                <a:gd name="T29" fmla="*/ 537 h 1004"/>
                <a:gd name="T30" fmla="*/ 154 w 370"/>
                <a:gd name="T31" fmla="*/ 568 h 1004"/>
                <a:gd name="T32" fmla="*/ 141 w 370"/>
                <a:gd name="T33" fmla="*/ 587 h 1004"/>
                <a:gd name="T34" fmla="*/ 114 w 370"/>
                <a:gd name="T35" fmla="*/ 619 h 1004"/>
                <a:gd name="T36" fmla="*/ 87 w 370"/>
                <a:gd name="T37" fmla="*/ 650 h 1004"/>
                <a:gd name="T38" fmla="*/ 53 w 370"/>
                <a:gd name="T39" fmla="*/ 682 h 1004"/>
                <a:gd name="T40" fmla="*/ 20 w 370"/>
                <a:gd name="T41" fmla="*/ 713 h 1004"/>
                <a:gd name="T42" fmla="*/ 0 w 370"/>
                <a:gd name="T43" fmla="*/ 1004 h 1004"/>
                <a:gd name="T44" fmla="*/ 33 w 370"/>
                <a:gd name="T45" fmla="*/ 972 h 1004"/>
                <a:gd name="T46" fmla="*/ 67 w 370"/>
                <a:gd name="T47" fmla="*/ 941 h 1004"/>
                <a:gd name="T48" fmla="*/ 101 w 370"/>
                <a:gd name="T49" fmla="*/ 909 h 1004"/>
                <a:gd name="T50" fmla="*/ 127 w 370"/>
                <a:gd name="T51" fmla="*/ 871 h 1004"/>
                <a:gd name="T52" fmla="*/ 154 w 370"/>
                <a:gd name="T53" fmla="*/ 840 h 1004"/>
                <a:gd name="T54" fmla="*/ 168 w 370"/>
                <a:gd name="T55" fmla="*/ 821 h 1004"/>
                <a:gd name="T56" fmla="*/ 195 w 370"/>
                <a:gd name="T57" fmla="*/ 789 h 1004"/>
                <a:gd name="T58" fmla="*/ 222 w 370"/>
                <a:gd name="T59" fmla="*/ 751 h 1004"/>
                <a:gd name="T60" fmla="*/ 242 w 370"/>
                <a:gd name="T61" fmla="*/ 713 h 1004"/>
                <a:gd name="T62" fmla="*/ 262 w 370"/>
                <a:gd name="T63" fmla="*/ 682 h 1004"/>
                <a:gd name="T64" fmla="*/ 282 w 370"/>
                <a:gd name="T65" fmla="*/ 644 h 1004"/>
                <a:gd name="T66" fmla="*/ 303 w 370"/>
                <a:gd name="T67" fmla="*/ 606 h 1004"/>
                <a:gd name="T68" fmla="*/ 316 w 370"/>
                <a:gd name="T69" fmla="*/ 568 h 1004"/>
                <a:gd name="T70" fmla="*/ 329 w 370"/>
                <a:gd name="T71" fmla="*/ 530 h 1004"/>
                <a:gd name="T72" fmla="*/ 336 w 370"/>
                <a:gd name="T73" fmla="*/ 486 h 1004"/>
                <a:gd name="T74" fmla="*/ 343 w 370"/>
                <a:gd name="T75" fmla="*/ 467 h 1004"/>
                <a:gd name="T76" fmla="*/ 350 w 370"/>
                <a:gd name="T77" fmla="*/ 429 h 1004"/>
                <a:gd name="T78" fmla="*/ 356 w 370"/>
                <a:gd name="T79" fmla="*/ 391 h 1004"/>
                <a:gd name="T80" fmla="*/ 363 w 370"/>
                <a:gd name="T81" fmla="*/ 354 h 1004"/>
                <a:gd name="T82" fmla="*/ 370 w 370"/>
                <a:gd name="T83" fmla="*/ 316 h 1004"/>
                <a:gd name="T84" fmla="*/ 370 w 370"/>
                <a:gd name="T85" fmla="*/ 272 h 10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0"/>
                <a:gd name="T130" fmla="*/ 0 h 1004"/>
                <a:gd name="T131" fmla="*/ 370 w 370"/>
                <a:gd name="T132" fmla="*/ 1004 h 10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0" h="1004">
                  <a:moveTo>
                    <a:pt x="370" y="0"/>
                  </a:moveTo>
                  <a:lnTo>
                    <a:pt x="370" y="19"/>
                  </a:lnTo>
                  <a:lnTo>
                    <a:pt x="370" y="44"/>
                  </a:lnTo>
                  <a:lnTo>
                    <a:pt x="363" y="63"/>
                  </a:lnTo>
                  <a:lnTo>
                    <a:pt x="363" y="82"/>
                  </a:lnTo>
                  <a:lnTo>
                    <a:pt x="363" y="101"/>
                  </a:lnTo>
                  <a:lnTo>
                    <a:pt x="356" y="120"/>
                  </a:lnTo>
                  <a:lnTo>
                    <a:pt x="356" y="139"/>
                  </a:lnTo>
                  <a:lnTo>
                    <a:pt x="350" y="158"/>
                  </a:lnTo>
                  <a:lnTo>
                    <a:pt x="350" y="177"/>
                  </a:lnTo>
                  <a:lnTo>
                    <a:pt x="343" y="196"/>
                  </a:lnTo>
                  <a:lnTo>
                    <a:pt x="336" y="215"/>
                  </a:lnTo>
                  <a:lnTo>
                    <a:pt x="336" y="240"/>
                  </a:lnTo>
                  <a:lnTo>
                    <a:pt x="329" y="259"/>
                  </a:lnTo>
                  <a:lnTo>
                    <a:pt x="323" y="278"/>
                  </a:lnTo>
                  <a:lnTo>
                    <a:pt x="316" y="297"/>
                  </a:lnTo>
                  <a:lnTo>
                    <a:pt x="309" y="316"/>
                  </a:lnTo>
                  <a:lnTo>
                    <a:pt x="303" y="335"/>
                  </a:lnTo>
                  <a:lnTo>
                    <a:pt x="289" y="354"/>
                  </a:lnTo>
                  <a:lnTo>
                    <a:pt x="282" y="373"/>
                  </a:lnTo>
                  <a:lnTo>
                    <a:pt x="276" y="391"/>
                  </a:lnTo>
                  <a:lnTo>
                    <a:pt x="262" y="410"/>
                  </a:lnTo>
                  <a:lnTo>
                    <a:pt x="255" y="423"/>
                  </a:lnTo>
                  <a:lnTo>
                    <a:pt x="242" y="442"/>
                  </a:lnTo>
                  <a:lnTo>
                    <a:pt x="235" y="461"/>
                  </a:lnTo>
                  <a:lnTo>
                    <a:pt x="222" y="480"/>
                  </a:lnTo>
                  <a:lnTo>
                    <a:pt x="208" y="499"/>
                  </a:lnTo>
                  <a:lnTo>
                    <a:pt x="195" y="518"/>
                  </a:lnTo>
                  <a:lnTo>
                    <a:pt x="181" y="537"/>
                  </a:lnTo>
                  <a:lnTo>
                    <a:pt x="168" y="549"/>
                  </a:lnTo>
                  <a:lnTo>
                    <a:pt x="154" y="568"/>
                  </a:lnTo>
                  <a:lnTo>
                    <a:pt x="141" y="587"/>
                  </a:lnTo>
                  <a:lnTo>
                    <a:pt x="127" y="600"/>
                  </a:lnTo>
                  <a:lnTo>
                    <a:pt x="114" y="619"/>
                  </a:lnTo>
                  <a:lnTo>
                    <a:pt x="101" y="638"/>
                  </a:lnTo>
                  <a:lnTo>
                    <a:pt x="87" y="650"/>
                  </a:lnTo>
                  <a:lnTo>
                    <a:pt x="67" y="669"/>
                  </a:lnTo>
                  <a:lnTo>
                    <a:pt x="53" y="682"/>
                  </a:lnTo>
                  <a:lnTo>
                    <a:pt x="33" y="701"/>
                  </a:lnTo>
                  <a:lnTo>
                    <a:pt x="20" y="713"/>
                  </a:lnTo>
                  <a:lnTo>
                    <a:pt x="0" y="732"/>
                  </a:lnTo>
                  <a:lnTo>
                    <a:pt x="0" y="1004"/>
                  </a:lnTo>
                  <a:lnTo>
                    <a:pt x="20" y="985"/>
                  </a:lnTo>
                  <a:lnTo>
                    <a:pt x="33" y="972"/>
                  </a:lnTo>
                  <a:lnTo>
                    <a:pt x="53" y="953"/>
                  </a:lnTo>
                  <a:lnTo>
                    <a:pt x="67" y="941"/>
                  </a:lnTo>
                  <a:lnTo>
                    <a:pt x="87" y="922"/>
                  </a:lnTo>
                  <a:lnTo>
                    <a:pt x="101" y="909"/>
                  </a:lnTo>
                  <a:lnTo>
                    <a:pt x="114" y="890"/>
                  </a:lnTo>
                  <a:lnTo>
                    <a:pt x="127" y="871"/>
                  </a:lnTo>
                  <a:lnTo>
                    <a:pt x="141" y="859"/>
                  </a:lnTo>
                  <a:lnTo>
                    <a:pt x="154" y="840"/>
                  </a:lnTo>
                  <a:lnTo>
                    <a:pt x="168" y="821"/>
                  </a:lnTo>
                  <a:lnTo>
                    <a:pt x="181" y="808"/>
                  </a:lnTo>
                  <a:lnTo>
                    <a:pt x="195" y="789"/>
                  </a:lnTo>
                  <a:lnTo>
                    <a:pt x="208" y="770"/>
                  </a:lnTo>
                  <a:lnTo>
                    <a:pt x="222" y="751"/>
                  </a:lnTo>
                  <a:lnTo>
                    <a:pt x="235" y="732"/>
                  </a:lnTo>
                  <a:lnTo>
                    <a:pt x="242" y="713"/>
                  </a:lnTo>
                  <a:lnTo>
                    <a:pt x="255" y="694"/>
                  </a:lnTo>
                  <a:lnTo>
                    <a:pt x="262" y="682"/>
                  </a:lnTo>
                  <a:lnTo>
                    <a:pt x="276" y="663"/>
                  </a:lnTo>
                  <a:lnTo>
                    <a:pt x="282" y="644"/>
                  </a:lnTo>
                  <a:lnTo>
                    <a:pt x="289" y="625"/>
                  </a:lnTo>
                  <a:lnTo>
                    <a:pt x="303" y="606"/>
                  </a:lnTo>
                  <a:lnTo>
                    <a:pt x="309" y="587"/>
                  </a:lnTo>
                  <a:lnTo>
                    <a:pt x="316" y="568"/>
                  </a:lnTo>
                  <a:lnTo>
                    <a:pt x="323" y="549"/>
                  </a:lnTo>
                  <a:lnTo>
                    <a:pt x="329" y="530"/>
                  </a:lnTo>
                  <a:lnTo>
                    <a:pt x="336" y="511"/>
                  </a:lnTo>
                  <a:lnTo>
                    <a:pt x="336" y="486"/>
                  </a:lnTo>
                  <a:lnTo>
                    <a:pt x="343" y="467"/>
                  </a:lnTo>
                  <a:lnTo>
                    <a:pt x="350" y="448"/>
                  </a:lnTo>
                  <a:lnTo>
                    <a:pt x="350" y="429"/>
                  </a:lnTo>
                  <a:lnTo>
                    <a:pt x="356" y="410"/>
                  </a:lnTo>
                  <a:lnTo>
                    <a:pt x="356" y="391"/>
                  </a:lnTo>
                  <a:lnTo>
                    <a:pt x="363" y="373"/>
                  </a:lnTo>
                  <a:lnTo>
                    <a:pt x="363" y="354"/>
                  </a:lnTo>
                  <a:lnTo>
                    <a:pt x="363" y="335"/>
                  </a:lnTo>
                  <a:lnTo>
                    <a:pt x="370" y="316"/>
                  </a:lnTo>
                  <a:lnTo>
                    <a:pt x="370" y="290"/>
                  </a:lnTo>
                  <a:lnTo>
                    <a:pt x="370" y="272"/>
                  </a:lnTo>
                  <a:lnTo>
                    <a:pt x="370" y="0"/>
                  </a:lnTo>
                  <a:close/>
                </a:path>
              </a:pathLst>
            </a:custGeom>
            <a:solidFill>
              <a:srgbClr val="F6691A"/>
            </a:solidFill>
            <a:ln w="11113">
              <a:solidFill>
                <a:srgbClr val="000000"/>
              </a:solidFill>
              <a:round/>
              <a:headEnd/>
              <a:tailEnd/>
            </a:ln>
          </p:spPr>
          <p:txBody>
            <a:bodyPr/>
            <a:lstStyle/>
            <a:p>
              <a:endParaRPr lang="en-US" sz="1400"/>
            </a:p>
          </p:txBody>
        </p:sp>
        <p:sp>
          <p:nvSpPr>
            <p:cNvPr id="57" name="Freeform 7"/>
            <p:cNvSpPr>
              <a:spLocks/>
            </p:cNvSpPr>
            <p:nvPr/>
          </p:nvSpPr>
          <p:spPr bwMode="auto">
            <a:xfrm>
              <a:off x="2816" y="2072"/>
              <a:ext cx="1206" cy="997"/>
            </a:xfrm>
            <a:custGeom>
              <a:avLst/>
              <a:gdLst>
                <a:gd name="T0" fmla="*/ 0 w 1206"/>
                <a:gd name="T1" fmla="*/ 0 h 997"/>
                <a:gd name="T2" fmla="*/ 1206 w 1206"/>
                <a:gd name="T3" fmla="*/ 726 h 997"/>
                <a:gd name="T4" fmla="*/ 1206 w 1206"/>
                <a:gd name="T5" fmla="*/ 997 h 997"/>
                <a:gd name="T6" fmla="*/ 0 w 1206"/>
                <a:gd name="T7" fmla="*/ 272 h 997"/>
                <a:gd name="T8" fmla="*/ 0 w 1206"/>
                <a:gd name="T9" fmla="*/ 0 h 997"/>
                <a:gd name="T10" fmla="*/ 0 60000 65536"/>
                <a:gd name="T11" fmla="*/ 0 60000 65536"/>
                <a:gd name="T12" fmla="*/ 0 60000 65536"/>
                <a:gd name="T13" fmla="*/ 0 60000 65536"/>
                <a:gd name="T14" fmla="*/ 0 60000 65536"/>
                <a:gd name="T15" fmla="*/ 0 w 1206"/>
                <a:gd name="T16" fmla="*/ 0 h 997"/>
                <a:gd name="T17" fmla="*/ 1206 w 1206"/>
                <a:gd name="T18" fmla="*/ 997 h 997"/>
              </a:gdLst>
              <a:ahLst/>
              <a:cxnLst>
                <a:cxn ang="T10">
                  <a:pos x="T0" y="T1"/>
                </a:cxn>
                <a:cxn ang="T11">
                  <a:pos x="T2" y="T3"/>
                </a:cxn>
                <a:cxn ang="T12">
                  <a:pos x="T4" y="T5"/>
                </a:cxn>
                <a:cxn ang="T13">
                  <a:pos x="T6" y="T7"/>
                </a:cxn>
                <a:cxn ang="T14">
                  <a:pos x="T8" y="T9"/>
                </a:cxn>
              </a:cxnLst>
              <a:rect l="T15" t="T16" r="T17" b="T18"/>
              <a:pathLst>
                <a:path w="1206" h="997">
                  <a:moveTo>
                    <a:pt x="0" y="0"/>
                  </a:moveTo>
                  <a:lnTo>
                    <a:pt x="1206" y="726"/>
                  </a:lnTo>
                  <a:lnTo>
                    <a:pt x="1206" y="997"/>
                  </a:lnTo>
                  <a:lnTo>
                    <a:pt x="0" y="272"/>
                  </a:lnTo>
                  <a:lnTo>
                    <a:pt x="0" y="0"/>
                  </a:lnTo>
                  <a:close/>
                </a:path>
              </a:pathLst>
            </a:custGeom>
            <a:solidFill>
              <a:srgbClr val="E4A85A"/>
            </a:solidFill>
            <a:ln w="11113">
              <a:solidFill>
                <a:srgbClr val="000000"/>
              </a:solidFill>
              <a:round/>
              <a:headEnd/>
              <a:tailEnd/>
            </a:ln>
          </p:spPr>
          <p:txBody>
            <a:bodyPr/>
            <a:lstStyle/>
            <a:p>
              <a:endParaRPr lang="en-US" sz="1400"/>
            </a:p>
          </p:txBody>
        </p:sp>
        <p:sp>
          <p:nvSpPr>
            <p:cNvPr id="58" name="Freeform 8"/>
            <p:cNvSpPr>
              <a:spLocks/>
            </p:cNvSpPr>
            <p:nvPr/>
          </p:nvSpPr>
          <p:spPr bwMode="auto">
            <a:xfrm>
              <a:off x="2816" y="2072"/>
              <a:ext cx="1206" cy="997"/>
            </a:xfrm>
            <a:custGeom>
              <a:avLst/>
              <a:gdLst>
                <a:gd name="T0" fmla="*/ 0 w 1206"/>
                <a:gd name="T1" fmla="*/ 0 h 997"/>
                <a:gd name="T2" fmla="*/ 1206 w 1206"/>
                <a:gd name="T3" fmla="*/ 726 h 997"/>
                <a:gd name="T4" fmla="*/ 1206 w 1206"/>
                <a:gd name="T5" fmla="*/ 997 h 997"/>
                <a:gd name="T6" fmla="*/ 0 w 1206"/>
                <a:gd name="T7" fmla="*/ 272 h 997"/>
                <a:gd name="T8" fmla="*/ 0 w 1206"/>
                <a:gd name="T9" fmla="*/ 0 h 997"/>
                <a:gd name="T10" fmla="*/ 0 60000 65536"/>
                <a:gd name="T11" fmla="*/ 0 60000 65536"/>
                <a:gd name="T12" fmla="*/ 0 60000 65536"/>
                <a:gd name="T13" fmla="*/ 0 60000 65536"/>
                <a:gd name="T14" fmla="*/ 0 60000 65536"/>
                <a:gd name="T15" fmla="*/ 0 w 1206"/>
                <a:gd name="T16" fmla="*/ 0 h 997"/>
                <a:gd name="T17" fmla="*/ 1206 w 1206"/>
                <a:gd name="T18" fmla="*/ 997 h 997"/>
              </a:gdLst>
              <a:ahLst/>
              <a:cxnLst>
                <a:cxn ang="T10">
                  <a:pos x="T0" y="T1"/>
                </a:cxn>
                <a:cxn ang="T11">
                  <a:pos x="T2" y="T3"/>
                </a:cxn>
                <a:cxn ang="T12">
                  <a:pos x="T4" y="T5"/>
                </a:cxn>
                <a:cxn ang="T13">
                  <a:pos x="T6" y="T7"/>
                </a:cxn>
                <a:cxn ang="T14">
                  <a:pos x="T8" y="T9"/>
                </a:cxn>
              </a:cxnLst>
              <a:rect l="T15" t="T16" r="T17" b="T18"/>
              <a:pathLst>
                <a:path w="1206" h="997">
                  <a:moveTo>
                    <a:pt x="0" y="0"/>
                  </a:moveTo>
                  <a:lnTo>
                    <a:pt x="1206" y="726"/>
                  </a:lnTo>
                  <a:lnTo>
                    <a:pt x="1206" y="997"/>
                  </a:lnTo>
                  <a:lnTo>
                    <a:pt x="0" y="272"/>
                  </a:lnTo>
                  <a:lnTo>
                    <a:pt x="0" y="0"/>
                  </a:lnTo>
                  <a:close/>
                </a:path>
              </a:pathLst>
            </a:custGeom>
            <a:solidFill>
              <a:srgbClr val="E4A85A"/>
            </a:solidFill>
            <a:ln w="11113">
              <a:solidFill>
                <a:srgbClr val="000000"/>
              </a:solidFill>
              <a:round/>
              <a:headEnd/>
              <a:tailEnd/>
            </a:ln>
          </p:spPr>
          <p:txBody>
            <a:bodyPr/>
            <a:lstStyle/>
            <a:p>
              <a:endParaRPr lang="en-US" sz="1400"/>
            </a:p>
          </p:txBody>
        </p:sp>
        <p:sp>
          <p:nvSpPr>
            <p:cNvPr id="59" name="Freeform 9"/>
            <p:cNvSpPr>
              <a:spLocks/>
            </p:cNvSpPr>
            <p:nvPr/>
          </p:nvSpPr>
          <p:spPr bwMode="auto">
            <a:xfrm>
              <a:off x="2816" y="2072"/>
              <a:ext cx="1206" cy="997"/>
            </a:xfrm>
            <a:custGeom>
              <a:avLst/>
              <a:gdLst>
                <a:gd name="T0" fmla="*/ 0 w 1206"/>
                <a:gd name="T1" fmla="*/ 0 h 997"/>
                <a:gd name="T2" fmla="*/ 1206 w 1206"/>
                <a:gd name="T3" fmla="*/ 726 h 997"/>
                <a:gd name="T4" fmla="*/ 1206 w 1206"/>
                <a:gd name="T5" fmla="*/ 997 h 997"/>
                <a:gd name="T6" fmla="*/ 0 w 1206"/>
                <a:gd name="T7" fmla="*/ 272 h 997"/>
                <a:gd name="T8" fmla="*/ 0 w 1206"/>
                <a:gd name="T9" fmla="*/ 0 h 997"/>
                <a:gd name="T10" fmla="*/ 0 60000 65536"/>
                <a:gd name="T11" fmla="*/ 0 60000 65536"/>
                <a:gd name="T12" fmla="*/ 0 60000 65536"/>
                <a:gd name="T13" fmla="*/ 0 60000 65536"/>
                <a:gd name="T14" fmla="*/ 0 60000 65536"/>
                <a:gd name="T15" fmla="*/ 0 w 1206"/>
                <a:gd name="T16" fmla="*/ 0 h 997"/>
                <a:gd name="T17" fmla="*/ 1206 w 1206"/>
                <a:gd name="T18" fmla="*/ 997 h 997"/>
              </a:gdLst>
              <a:ahLst/>
              <a:cxnLst>
                <a:cxn ang="T10">
                  <a:pos x="T0" y="T1"/>
                </a:cxn>
                <a:cxn ang="T11">
                  <a:pos x="T2" y="T3"/>
                </a:cxn>
                <a:cxn ang="T12">
                  <a:pos x="T4" y="T5"/>
                </a:cxn>
                <a:cxn ang="T13">
                  <a:pos x="T6" y="T7"/>
                </a:cxn>
                <a:cxn ang="T14">
                  <a:pos x="T8" y="T9"/>
                </a:cxn>
              </a:cxnLst>
              <a:rect l="T15" t="T16" r="T17" b="T18"/>
              <a:pathLst>
                <a:path w="1206" h="997">
                  <a:moveTo>
                    <a:pt x="0" y="0"/>
                  </a:moveTo>
                  <a:lnTo>
                    <a:pt x="1206" y="726"/>
                  </a:lnTo>
                  <a:lnTo>
                    <a:pt x="1206" y="997"/>
                  </a:lnTo>
                  <a:lnTo>
                    <a:pt x="0" y="272"/>
                  </a:lnTo>
                  <a:lnTo>
                    <a:pt x="0" y="0"/>
                  </a:lnTo>
                  <a:close/>
                </a:path>
              </a:pathLst>
            </a:custGeom>
            <a:solidFill>
              <a:srgbClr val="E4A85A"/>
            </a:solidFill>
            <a:ln w="11113">
              <a:solidFill>
                <a:srgbClr val="000000"/>
              </a:solidFill>
              <a:round/>
              <a:headEnd/>
              <a:tailEnd/>
            </a:ln>
          </p:spPr>
          <p:txBody>
            <a:bodyPr/>
            <a:lstStyle/>
            <a:p>
              <a:endParaRPr lang="en-US" sz="1400"/>
            </a:p>
          </p:txBody>
        </p:sp>
        <p:sp>
          <p:nvSpPr>
            <p:cNvPr id="60" name="Freeform 10"/>
            <p:cNvSpPr>
              <a:spLocks/>
            </p:cNvSpPr>
            <p:nvPr/>
          </p:nvSpPr>
          <p:spPr bwMode="auto">
            <a:xfrm>
              <a:off x="2816" y="2072"/>
              <a:ext cx="1206" cy="997"/>
            </a:xfrm>
            <a:custGeom>
              <a:avLst/>
              <a:gdLst>
                <a:gd name="T0" fmla="*/ 0 w 1206"/>
                <a:gd name="T1" fmla="*/ 0 h 997"/>
                <a:gd name="T2" fmla="*/ 1206 w 1206"/>
                <a:gd name="T3" fmla="*/ 726 h 997"/>
                <a:gd name="T4" fmla="*/ 1206 w 1206"/>
                <a:gd name="T5" fmla="*/ 997 h 997"/>
                <a:gd name="T6" fmla="*/ 0 w 1206"/>
                <a:gd name="T7" fmla="*/ 272 h 997"/>
                <a:gd name="T8" fmla="*/ 0 w 1206"/>
                <a:gd name="T9" fmla="*/ 0 h 997"/>
                <a:gd name="T10" fmla="*/ 0 60000 65536"/>
                <a:gd name="T11" fmla="*/ 0 60000 65536"/>
                <a:gd name="T12" fmla="*/ 0 60000 65536"/>
                <a:gd name="T13" fmla="*/ 0 60000 65536"/>
                <a:gd name="T14" fmla="*/ 0 60000 65536"/>
                <a:gd name="T15" fmla="*/ 0 w 1206"/>
                <a:gd name="T16" fmla="*/ 0 h 997"/>
                <a:gd name="T17" fmla="*/ 1206 w 1206"/>
                <a:gd name="T18" fmla="*/ 997 h 997"/>
              </a:gdLst>
              <a:ahLst/>
              <a:cxnLst>
                <a:cxn ang="T10">
                  <a:pos x="T0" y="T1"/>
                </a:cxn>
                <a:cxn ang="T11">
                  <a:pos x="T2" y="T3"/>
                </a:cxn>
                <a:cxn ang="T12">
                  <a:pos x="T4" y="T5"/>
                </a:cxn>
                <a:cxn ang="T13">
                  <a:pos x="T6" y="T7"/>
                </a:cxn>
                <a:cxn ang="T14">
                  <a:pos x="T8" y="T9"/>
                </a:cxn>
              </a:cxnLst>
              <a:rect l="T15" t="T16" r="T17" b="T18"/>
              <a:pathLst>
                <a:path w="1206" h="997">
                  <a:moveTo>
                    <a:pt x="0" y="0"/>
                  </a:moveTo>
                  <a:lnTo>
                    <a:pt x="1206" y="726"/>
                  </a:lnTo>
                  <a:lnTo>
                    <a:pt x="1206" y="997"/>
                  </a:lnTo>
                  <a:lnTo>
                    <a:pt x="0" y="272"/>
                  </a:lnTo>
                  <a:lnTo>
                    <a:pt x="0" y="0"/>
                  </a:lnTo>
                  <a:close/>
                </a:path>
              </a:pathLst>
            </a:custGeom>
            <a:solidFill>
              <a:srgbClr val="E4A85A"/>
            </a:solidFill>
            <a:ln w="11113">
              <a:solidFill>
                <a:srgbClr val="000000"/>
              </a:solidFill>
              <a:round/>
              <a:headEnd/>
              <a:tailEnd/>
            </a:ln>
          </p:spPr>
          <p:txBody>
            <a:bodyPr/>
            <a:lstStyle/>
            <a:p>
              <a:endParaRPr lang="en-US" sz="1400"/>
            </a:p>
          </p:txBody>
        </p:sp>
        <p:sp>
          <p:nvSpPr>
            <p:cNvPr id="61" name="Freeform 11"/>
            <p:cNvSpPr>
              <a:spLocks/>
            </p:cNvSpPr>
            <p:nvPr/>
          </p:nvSpPr>
          <p:spPr bwMode="auto">
            <a:xfrm>
              <a:off x="1248" y="2072"/>
              <a:ext cx="2774" cy="1408"/>
            </a:xfrm>
            <a:custGeom>
              <a:avLst/>
              <a:gdLst>
                <a:gd name="T0" fmla="*/ 2700 w 2774"/>
                <a:gd name="T1" fmla="*/ 789 h 1408"/>
                <a:gd name="T2" fmla="*/ 2599 w 2774"/>
                <a:gd name="T3" fmla="*/ 859 h 1408"/>
                <a:gd name="T4" fmla="*/ 2491 w 2774"/>
                <a:gd name="T5" fmla="*/ 915 h 1408"/>
                <a:gd name="T6" fmla="*/ 2383 w 2774"/>
                <a:gd name="T7" fmla="*/ 972 h 1408"/>
                <a:gd name="T8" fmla="*/ 2262 w 2774"/>
                <a:gd name="T9" fmla="*/ 1023 h 1408"/>
                <a:gd name="T10" fmla="*/ 2134 w 2774"/>
                <a:gd name="T11" fmla="*/ 1061 h 1408"/>
                <a:gd name="T12" fmla="*/ 2006 w 2774"/>
                <a:gd name="T13" fmla="*/ 1092 h 1408"/>
                <a:gd name="T14" fmla="*/ 1871 w 2774"/>
                <a:gd name="T15" fmla="*/ 1111 h 1408"/>
                <a:gd name="T16" fmla="*/ 1737 w 2774"/>
                <a:gd name="T17" fmla="*/ 1130 h 1408"/>
                <a:gd name="T18" fmla="*/ 1595 w 2774"/>
                <a:gd name="T19" fmla="*/ 1136 h 1408"/>
                <a:gd name="T20" fmla="*/ 1461 w 2774"/>
                <a:gd name="T21" fmla="*/ 1130 h 1408"/>
                <a:gd name="T22" fmla="*/ 1326 w 2774"/>
                <a:gd name="T23" fmla="*/ 1124 h 1408"/>
                <a:gd name="T24" fmla="*/ 1191 w 2774"/>
                <a:gd name="T25" fmla="*/ 1098 h 1408"/>
                <a:gd name="T26" fmla="*/ 1057 w 2774"/>
                <a:gd name="T27" fmla="*/ 1073 h 1408"/>
                <a:gd name="T28" fmla="*/ 956 w 2774"/>
                <a:gd name="T29" fmla="*/ 1042 h 1408"/>
                <a:gd name="T30" fmla="*/ 835 w 2774"/>
                <a:gd name="T31" fmla="*/ 1004 h 1408"/>
                <a:gd name="T32" fmla="*/ 713 w 2774"/>
                <a:gd name="T33" fmla="*/ 953 h 1408"/>
                <a:gd name="T34" fmla="*/ 599 w 2774"/>
                <a:gd name="T35" fmla="*/ 896 h 1408"/>
                <a:gd name="T36" fmla="*/ 498 w 2774"/>
                <a:gd name="T37" fmla="*/ 833 h 1408"/>
                <a:gd name="T38" fmla="*/ 404 w 2774"/>
                <a:gd name="T39" fmla="*/ 758 h 1408"/>
                <a:gd name="T40" fmla="*/ 316 w 2774"/>
                <a:gd name="T41" fmla="*/ 682 h 1408"/>
                <a:gd name="T42" fmla="*/ 235 w 2774"/>
                <a:gd name="T43" fmla="*/ 600 h 1408"/>
                <a:gd name="T44" fmla="*/ 168 w 2774"/>
                <a:gd name="T45" fmla="*/ 518 h 1408"/>
                <a:gd name="T46" fmla="*/ 114 w 2774"/>
                <a:gd name="T47" fmla="*/ 423 h 1408"/>
                <a:gd name="T48" fmla="*/ 67 w 2774"/>
                <a:gd name="T49" fmla="*/ 335 h 1408"/>
                <a:gd name="T50" fmla="*/ 33 w 2774"/>
                <a:gd name="T51" fmla="*/ 240 h 1408"/>
                <a:gd name="T52" fmla="*/ 7 w 2774"/>
                <a:gd name="T53" fmla="*/ 139 h 1408"/>
                <a:gd name="T54" fmla="*/ 0 w 2774"/>
                <a:gd name="T55" fmla="*/ 44 h 1408"/>
                <a:gd name="T56" fmla="*/ 0 w 2774"/>
                <a:gd name="T57" fmla="*/ 316 h 1408"/>
                <a:gd name="T58" fmla="*/ 7 w 2774"/>
                <a:gd name="T59" fmla="*/ 410 h 1408"/>
                <a:gd name="T60" fmla="*/ 33 w 2774"/>
                <a:gd name="T61" fmla="*/ 511 h 1408"/>
                <a:gd name="T62" fmla="*/ 67 w 2774"/>
                <a:gd name="T63" fmla="*/ 606 h 1408"/>
                <a:gd name="T64" fmla="*/ 114 w 2774"/>
                <a:gd name="T65" fmla="*/ 694 h 1408"/>
                <a:gd name="T66" fmla="*/ 168 w 2774"/>
                <a:gd name="T67" fmla="*/ 789 h 1408"/>
                <a:gd name="T68" fmla="*/ 235 w 2774"/>
                <a:gd name="T69" fmla="*/ 871 h 1408"/>
                <a:gd name="T70" fmla="*/ 316 w 2774"/>
                <a:gd name="T71" fmla="*/ 953 h 1408"/>
                <a:gd name="T72" fmla="*/ 404 w 2774"/>
                <a:gd name="T73" fmla="*/ 1029 h 1408"/>
                <a:gd name="T74" fmla="*/ 498 w 2774"/>
                <a:gd name="T75" fmla="*/ 1105 h 1408"/>
                <a:gd name="T76" fmla="*/ 599 w 2774"/>
                <a:gd name="T77" fmla="*/ 1168 h 1408"/>
                <a:gd name="T78" fmla="*/ 713 w 2774"/>
                <a:gd name="T79" fmla="*/ 1225 h 1408"/>
                <a:gd name="T80" fmla="*/ 835 w 2774"/>
                <a:gd name="T81" fmla="*/ 1275 h 1408"/>
                <a:gd name="T82" fmla="*/ 956 w 2774"/>
                <a:gd name="T83" fmla="*/ 1313 h 1408"/>
                <a:gd name="T84" fmla="*/ 1057 w 2774"/>
                <a:gd name="T85" fmla="*/ 1345 h 1408"/>
                <a:gd name="T86" fmla="*/ 1191 w 2774"/>
                <a:gd name="T87" fmla="*/ 1370 h 1408"/>
                <a:gd name="T88" fmla="*/ 1326 w 2774"/>
                <a:gd name="T89" fmla="*/ 1395 h 1408"/>
                <a:gd name="T90" fmla="*/ 1461 w 2774"/>
                <a:gd name="T91" fmla="*/ 1401 h 1408"/>
                <a:gd name="T92" fmla="*/ 1595 w 2774"/>
                <a:gd name="T93" fmla="*/ 1408 h 1408"/>
                <a:gd name="T94" fmla="*/ 1737 w 2774"/>
                <a:gd name="T95" fmla="*/ 1401 h 1408"/>
                <a:gd name="T96" fmla="*/ 1871 w 2774"/>
                <a:gd name="T97" fmla="*/ 1383 h 1408"/>
                <a:gd name="T98" fmla="*/ 2006 w 2774"/>
                <a:gd name="T99" fmla="*/ 1364 h 1408"/>
                <a:gd name="T100" fmla="*/ 2134 w 2774"/>
                <a:gd name="T101" fmla="*/ 1332 h 1408"/>
                <a:gd name="T102" fmla="*/ 2262 w 2774"/>
                <a:gd name="T103" fmla="*/ 1294 h 1408"/>
                <a:gd name="T104" fmla="*/ 2383 w 2774"/>
                <a:gd name="T105" fmla="*/ 1244 h 1408"/>
                <a:gd name="T106" fmla="*/ 2491 w 2774"/>
                <a:gd name="T107" fmla="*/ 1187 h 1408"/>
                <a:gd name="T108" fmla="*/ 2599 w 2774"/>
                <a:gd name="T109" fmla="*/ 1130 h 1408"/>
                <a:gd name="T110" fmla="*/ 2700 w 2774"/>
                <a:gd name="T111" fmla="*/ 1061 h 1408"/>
                <a:gd name="T112" fmla="*/ 2774 w 2774"/>
                <a:gd name="T113" fmla="*/ 732 h 14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74"/>
                <a:gd name="T172" fmla="*/ 0 h 1408"/>
                <a:gd name="T173" fmla="*/ 2774 w 2774"/>
                <a:gd name="T174" fmla="*/ 1408 h 14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74" h="1408">
                  <a:moveTo>
                    <a:pt x="2774" y="732"/>
                  </a:moveTo>
                  <a:lnTo>
                    <a:pt x="2753" y="745"/>
                  </a:lnTo>
                  <a:lnTo>
                    <a:pt x="2740" y="758"/>
                  </a:lnTo>
                  <a:lnTo>
                    <a:pt x="2720" y="777"/>
                  </a:lnTo>
                  <a:lnTo>
                    <a:pt x="2700" y="789"/>
                  </a:lnTo>
                  <a:lnTo>
                    <a:pt x="2679" y="802"/>
                  </a:lnTo>
                  <a:lnTo>
                    <a:pt x="2659" y="814"/>
                  </a:lnTo>
                  <a:lnTo>
                    <a:pt x="2639" y="833"/>
                  </a:lnTo>
                  <a:lnTo>
                    <a:pt x="2619" y="846"/>
                  </a:lnTo>
                  <a:lnTo>
                    <a:pt x="2599" y="859"/>
                  </a:lnTo>
                  <a:lnTo>
                    <a:pt x="2578" y="871"/>
                  </a:lnTo>
                  <a:lnTo>
                    <a:pt x="2558" y="884"/>
                  </a:lnTo>
                  <a:lnTo>
                    <a:pt x="2538" y="896"/>
                  </a:lnTo>
                  <a:lnTo>
                    <a:pt x="2518" y="909"/>
                  </a:lnTo>
                  <a:lnTo>
                    <a:pt x="2491" y="915"/>
                  </a:lnTo>
                  <a:lnTo>
                    <a:pt x="2471" y="928"/>
                  </a:lnTo>
                  <a:lnTo>
                    <a:pt x="2450" y="941"/>
                  </a:lnTo>
                  <a:lnTo>
                    <a:pt x="2423" y="953"/>
                  </a:lnTo>
                  <a:lnTo>
                    <a:pt x="2403" y="960"/>
                  </a:lnTo>
                  <a:lnTo>
                    <a:pt x="2383" y="972"/>
                  </a:lnTo>
                  <a:lnTo>
                    <a:pt x="2356" y="985"/>
                  </a:lnTo>
                  <a:lnTo>
                    <a:pt x="2329" y="991"/>
                  </a:lnTo>
                  <a:lnTo>
                    <a:pt x="2309" y="1004"/>
                  </a:lnTo>
                  <a:lnTo>
                    <a:pt x="2282" y="1010"/>
                  </a:lnTo>
                  <a:lnTo>
                    <a:pt x="2262" y="1023"/>
                  </a:lnTo>
                  <a:lnTo>
                    <a:pt x="2235" y="1029"/>
                  </a:lnTo>
                  <a:lnTo>
                    <a:pt x="2208" y="1035"/>
                  </a:lnTo>
                  <a:lnTo>
                    <a:pt x="2181" y="1042"/>
                  </a:lnTo>
                  <a:lnTo>
                    <a:pt x="2161" y="1054"/>
                  </a:lnTo>
                  <a:lnTo>
                    <a:pt x="2134" y="1061"/>
                  </a:lnTo>
                  <a:lnTo>
                    <a:pt x="2107" y="1067"/>
                  </a:lnTo>
                  <a:lnTo>
                    <a:pt x="2080" y="1073"/>
                  </a:lnTo>
                  <a:lnTo>
                    <a:pt x="2053" y="1080"/>
                  </a:lnTo>
                  <a:lnTo>
                    <a:pt x="2033" y="1086"/>
                  </a:lnTo>
                  <a:lnTo>
                    <a:pt x="2006" y="1092"/>
                  </a:lnTo>
                  <a:lnTo>
                    <a:pt x="1979" y="1098"/>
                  </a:lnTo>
                  <a:lnTo>
                    <a:pt x="1952" y="1098"/>
                  </a:lnTo>
                  <a:lnTo>
                    <a:pt x="1925" y="1105"/>
                  </a:lnTo>
                  <a:lnTo>
                    <a:pt x="1898" y="1111"/>
                  </a:lnTo>
                  <a:lnTo>
                    <a:pt x="1871" y="1111"/>
                  </a:lnTo>
                  <a:lnTo>
                    <a:pt x="1844" y="1117"/>
                  </a:lnTo>
                  <a:lnTo>
                    <a:pt x="1818" y="1124"/>
                  </a:lnTo>
                  <a:lnTo>
                    <a:pt x="1791" y="1124"/>
                  </a:lnTo>
                  <a:lnTo>
                    <a:pt x="1764" y="1124"/>
                  </a:lnTo>
                  <a:lnTo>
                    <a:pt x="1737" y="1130"/>
                  </a:lnTo>
                  <a:lnTo>
                    <a:pt x="1710" y="1130"/>
                  </a:lnTo>
                  <a:lnTo>
                    <a:pt x="1683" y="1130"/>
                  </a:lnTo>
                  <a:lnTo>
                    <a:pt x="1649" y="1136"/>
                  </a:lnTo>
                  <a:lnTo>
                    <a:pt x="1622" y="1136"/>
                  </a:lnTo>
                  <a:lnTo>
                    <a:pt x="1595" y="1136"/>
                  </a:lnTo>
                  <a:lnTo>
                    <a:pt x="1568" y="1136"/>
                  </a:lnTo>
                  <a:lnTo>
                    <a:pt x="1542" y="1136"/>
                  </a:lnTo>
                  <a:lnTo>
                    <a:pt x="1515" y="1136"/>
                  </a:lnTo>
                  <a:lnTo>
                    <a:pt x="1488" y="1136"/>
                  </a:lnTo>
                  <a:lnTo>
                    <a:pt x="1461" y="1130"/>
                  </a:lnTo>
                  <a:lnTo>
                    <a:pt x="1434" y="1130"/>
                  </a:lnTo>
                  <a:lnTo>
                    <a:pt x="1407" y="1130"/>
                  </a:lnTo>
                  <a:lnTo>
                    <a:pt x="1380" y="1124"/>
                  </a:lnTo>
                  <a:lnTo>
                    <a:pt x="1353" y="1124"/>
                  </a:lnTo>
                  <a:lnTo>
                    <a:pt x="1326" y="1124"/>
                  </a:lnTo>
                  <a:lnTo>
                    <a:pt x="1299" y="1117"/>
                  </a:lnTo>
                  <a:lnTo>
                    <a:pt x="1272" y="1111"/>
                  </a:lnTo>
                  <a:lnTo>
                    <a:pt x="1245" y="1111"/>
                  </a:lnTo>
                  <a:lnTo>
                    <a:pt x="1218" y="1105"/>
                  </a:lnTo>
                  <a:lnTo>
                    <a:pt x="1191" y="1098"/>
                  </a:lnTo>
                  <a:lnTo>
                    <a:pt x="1164" y="1098"/>
                  </a:lnTo>
                  <a:lnTo>
                    <a:pt x="1138" y="1092"/>
                  </a:lnTo>
                  <a:lnTo>
                    <a:pt x="1111" y="1086"/>
                  </a:lnTo>
                  <a:lnTo>
                    <a:pt x="1084" y="1080"/>
                  </a:lnTo>
                  <a:lnTo>
                    <a:pt x="1057" y="1073"/>
                  </a:lnTo>
                  <a:lnTo>
                    <a:pt x="1030" y="1067"/>
                  </a:lnTo>
                  <a:lnTo>
                    <a:pt x="1010" y="1061"/>
                  </a:lnTo>
                  <a:lnTo>
                    <a:pt x="983" y="1054"/>
                  </a:lnTo>
                  <a:lnTo>
                    <a:pt x="956" y="1042"/>
                  </a:lnTo>
                  <a:lnTo>
                    <a:pt x="929" y="1035"/>
                  </a:lnTo>
                  <a:lnTo>
                    <a:pt x="909" y="1029"/>
                  </a:lnTo>
                  <a:lnTo>
                    <a:pt x="882" y="1023"/>
                  </a:lnTo>
                  <a:lnTo>
                    <a:pt x="855" y="1010"/>
                  </a:lnTo>
                  <a:lnTo>
                    <a:pt x="835" y="1004"/>
                  </a:lnTo>
                  <a:lnTo>
                    <a:pt x="808" y="991"/>
                  </a:lnTo>
                  <a:lnTo>
                    <a:pt x="781" y="985"/>
                  </a:lnTo>
                  <a:lnTo>
                    <a:pt x="761" y="972"/>
                  </a:lnTo>
                  <a:lnTo>
                    <a:pt x="740" y="960"/>
                  </a:lnTo>
                  <a:lnTo>
                    <a:pt x="713" y="953"/>
                  </a:lnTo>
                  <a:lnTo>
                    <a:pt x="693" y="941"/>
                  </a:lnTo>
                  <a:lnTo>
                    <a:pt x="666" y="928"/>
                  </a:lnTo>
                  <a:lnTo>
                    <a:pt x="646" y="915"/>
                  </a:lnTo>
                  <a:lnTo>
                    <a:pt x="626" y="909"/>
                  </a:lnTo>
                  <a:lnTo>
                    <a:pt x="599" y="896"/>
                  </a:lnTo>
                  <a:lnTo>
                    <a:pt x="579" y="884"/>
                  </a:lnTo>
                  <a:lnTo>
                    <a:pt x="559" y="871"/>
                  </a:lnTo>
                  <a:lnTo>
                    <a:pt x="538" y="859"/>
                  </a:lnTo>
                  <a:lnTo>
                    <a:pt x="518" y="846"/>
                  </a:lnTo>
                  <a:lnTo>
                    <a:pt x="498" y="833"/>
                  </a:lnTo>
                  <a:lnTo>
                    <a:pt x="478" y="814"/>
                  </a:lnTo>
                  <a:lnTo>
                    <a:pt x="458" y="802"/>
                  </a:lnTo>
                  <a:lnTo>
                    <a:pt x="437" y="789"/>
                  </a:lnTo>
                  <a:lnTo>
                    <a:pt x="417" y="777"/>
                  </a:lnTo>
                  <a:lnTo>
                    <a:pt x="404" y="758"/>
                  </a:lnTo>
                  <a:lnTo>
                    <a:pt x="384" y="745"/>
                  </a:lnTo>
                  <a:lnTo>
                    <a:pt x="363" y="732"/>
                  </a:lnTo>
                  <a:lnTo>
                    <a:pt x="350" y="713"/>
                  </a:lnTo>
                  <a:lnTo>
                    <a:pt x="330" y="701"/>
                  </a:lnTo>
                  <a:lnTo>
                    <a:pt x="316" y="682"/>
                  </a:lnTo>
                  <a:lnTo>
                    <a:pt x="296" y="669"/>
                  </a:lnTo>
                  <a:lnTo>
                    <a:pt x="283" y="650"/>
                  </a:lnTo>
                  <a:lnTo>
                    <a:pt x="269" y="638"/>
                  </a:lnTo>
                  <a:lnTo>
                    <a:pt x="249" y="619"/>
                  </a:lnTo>
                  <a:lnTo>
                    <a:pt x="235" y="600"/>
                  </a:lnTo>
                  <a:lnTo>
                    <a:pt x="222" y="587"/>
                  </a:lnTo>
                  <a:lnTo>
                    <a:pt x="208" y="568"/>
                  </a:lnTo>
                  <a:lnTo>
                    <a:pt x="195" y="549"/>
                  </a:lnTo>
                  <a:lnTo>
                    <a:pt x="182" y="537"/>
                  </a:lnTo>
                  <a:lnTo>
                    <a:pt x="168" y="518"/>
                  </a:lnTo>
                  <a:lnTo>
                    <a:pt x="155" y="499"/>
                  </a:lnTo>
                  <a:lnTo>
                    <a:pt x="148" y="480"/>
                  </a:lnTo>
                  <a:lnTo>
                    <a:pt x="134" y="461"/>
                  </a:lnTo>
                  <a:lnTo>
                    <a:pt x="121" y="442"/>
                  </a:lnTo>
                  <a:lnTo>
                    <a:pt x="114" y="423"/>
                  </a:lnTo>
                  <a:lnTo>
                    <a:pt x="101" y="410"/>
                  </a:lnTo>
                  <a:lnTo>
                    <a:pt x="94" y="391"/>
                  </a:lnTo>
                  <a:lnTo>
                    <a:pt x="81" y="373"/>
                  </a:lnTo>
                  <a:lnTo>
                    <a:pt x="74" y="354"/>
                  </a:lnTo>
                  <a:lnTo>
                    <a:pt x="67" y="335"/>
                  </a:lnTo>
                  <a:lnTo>
                    <a:pt x="60" y="316"/>
                  </a:lnTo>
                  <a:lnTo>
                    <a:pt x="54" y="297"/>
                  </a:lnTo>
                  <a:lnTo>
                    <a:pt x="47" y="278"/>
                  </a:lnTo>
                  <a:lnTo>
                    <a:pt x="40" y="259"/>
                  </a:lnTo>
                  <a:lnTo>
                    <a:pt x="33" y="240"/>
                  </a:lnTo>
                  <a:lnTo>
                    <a:pt x="27" y="215"/>
                  </a:lnTo>
                  <a:lnTo>
                    <a:pt x="20" y="196"/>
                  </a:lnTo>
                  <a:lnTo>
                    <a:pt x="20" y="177"/>
                  </a:lnTo>
                  <a:lnTo>
                    <a:pt x="13" y="158"/>
                  </a:lnTo>
                  <a:lnTo>
                    <a:pt x="7" y="139"/>
                  </a:lnTo>
                  <a:lnTo>
                    <a:pt x="7" y="120"/>
                  </a:lnTo>
                  <a:lnTo>
                    <a:pt x="7" y="101"/>
                  </a:lnTo>
                  <a:lnTo>
                    <a:pt x="0" y="82"/>
                  </a:lnTo>
                  <a:lnTo>
                    <a:pt x="0" y="63"/>
                  </a:lnTo>
                  <a:lnTo>
                    <a:pt x="0" y="44"/>
                  </a:lnTo>
                  <a:lnTo>
                    <a:pt x="0" y="19"/>
                  </a:lnTo>
                  <a:lnTo>
                    <a:pt x="0" y="0"/>
                  </a:lnTo>
                  <a:lnTo>
                    <a:pt x="0" y="272"/>
                  </a:lnTo>
                  <a:lnTo>
                    <a:pt x="0" y="290"/>
                  </a:lnTo>
                  <a:lnTo>
                    <a:pt x="0" y="316"/>
                  </a:lnTo>
                  <a:lnTo>
                    <a:pt x="0" y="335"/>
                  </a:lnTo>
                  <a:lnTo>
                    <a:pt x="0" y="354"/>
                  </a:lnTo>
                  <a:lnTo>
                    <a:pt x="7" y="373"/>
                  </a:lnTo>
                  <a:lnTo>
                    <a:pt x="7" y="391"/>
                  </a:lnTo>
                  <a:lnTo>
                    <a:pt x="7" y="410"/>
                  </a:lnTo>
                  <a:lnTo>
                    <a:pt x="13" y="429"/>
                  </a:lnTo>
                  <a:lnTo>
                    <a:pt x="20" y="448"/>
                  </a:lnTo>
                  <a:lnTo>
                    <a:pt x="20" y="467"/>
                  </a:lnTo>
                  <a:lnTo>
                    <a:pt x="27" y="486"/>
                  </a:lnTo>
                  <a:lnTo>
                    <a:pt x="33" y="511"/>
                  </a:lnTo>
                  <a:lnTo>
                    <a:pt x="40" y="530"/>
                  </a:lnTo>
                  <a:lnTo>
                    <a:pt x="47" y="549"/>
                  </a:lnTo>
                  <a:lnTo>
                    <a:pt x="54" y="568"/>
                  </a:lnTo>
                  <a:lnTo>
                    <a:pt x="60" y="587"/>
                  </a:lnTo>
                  <a:lnTo>
                    <a:pt x="67" y="606"/>
                  </a:lnTo>
                  <a:lnTo>
                    <a:pt x="74" y="625"/>
                  </a:lnTo>
                  <a:lnTo>
                    <a:pt x="81" y="644"/>
                  </a:lnTo>
                  <a:lnTo>
                    <a:pt x="94" y="663"/>
                  </a:lnTo>
                  <a:lnTo>
                    <a:pt x="101" y="682"/>
                  </a:lnTo>
                  <a:lnTo>
                    <a:pt x="114" y="694"/>
                  </a:lnTo>
                  <a:lnTo>
                    <a:pt x="121" y="713"/>
                  </a:lnTo>
                  <a:lnTo>
                    <a:pt x="134" y="732"/>
                  </a:lnTo>
                  <a:lnTo>
                    <a:pt x="148" y="751"/>
                  </a:lnTo>
                  <a:lnTo>
                    <a:pt x="155" y="770"/>
                  </a:lnTo>
                  <a:lnTo>
                    <a:pt x="168" y="789"/>
                  </a:lnTo>
                  <a:lnTo>
                    <a:pt x="182" y="808"/>
                  </a:lnTo>
                  <a:lnTo>
                    <a:pt x="195" y="821"/>
                  </a:lnTo>
                  <a:lnTo>
                    <a:pt x="208" y="840"/>
                  </a:lnTo>
                  <a:lnTo>
                    <a:pt x="222" y="859"/>
                  </a:lnTo>
                  <a:lnTo>
                    <a:pt x="235" y="871"/>
                  </a:lnTo>
                  <a:lnTo>
                    <a:pt x="249" y="890"/>
                  </a:lnTo>
                  <a:lnTo>
                    <a:pt x="269" y="909"/>
                  </a:lnTo>
                  <a:lnTo>
                    <a:pt x="283" y="922"/>
                  </a:lnTo>
                  <a:lnTo>
                    <a:pt x="296" y="941"/>
                  </a:lnTo>
                  <a:lnTo>
                    <a:pt x="316" y="953"/>
                  </a:lnTo>
                  <a:lnTo>
                    <a:pt x="330" y="972"/>
                  </a:lnTo>
                  <a:lnTo>
                    <a:pt x="350" y="985"/>
                  </a:lnTo>
                  <a:lnTo>
                    <a:pt x="363" y="1004"/>
                  </a:lnTo>
                  <a:lnTo>
                    <a:pt x="384" y="1016"/>
                  </a:lnTo>
                  <a:lnTo>
                    <a:pt x="404" y="1029"/>
                  </a:lnTo>
                  <a:lnTo>
                    <a:pt x="417" y="1048"/>
                  </a:lnTo>
                  <a:lnTo>
                    <a:pt x="437" y="1061"/>
                  </a:lnTo>
                  <a:lnTo>
                    <a:pt x="458" y="1073"/>
                  </a:lnTo>
                  <a:lnTo>
                    <a:pt x="478" y="1086"/>
                  </a:lnTo>
                  <a:lnTo>
                    <a:pt x="498" y="1105"/>
                  </a:lnTo>
                  <a:lnTo>
                    <a:pt x="518" y="1117"/>
                  </a:lnTo>
                  <a:lnTo>
                    <a:pt x="538" y="1130"/>
                  </a:lnTo>
                  <a:lnTo>
                    <a:pt x="559" y="1143"/>
                  </a:lnTo>
                  <a:lnTo>
                    <a:pt x="579" y="1155"/>
                  </a:lnTo>
                  <a:lnTo>
                    <a:pt x="599" y="1168"/>
                  </a:lnTo>
                  <a:lnTo>
                    <a:pt x="626" y="1181"/>
                  </a:lnTo>
                  <a:lnTo>
                    <a:pt x="646" y="1187"/>
                  </a:lnTo>
                  <a:lnTo>
                    <a:pt x="666" y="1199"/>
                  </a:lnTo>
                  <a:lnTo>
                    <a:pt x="693" y="1212"/>
                  </a:lnTo>
                  <a:lnTo>
                    <a:pt x="713" y="1225"/>
                  </a:lnTo>
                  <a:lnTo>
                    <a:pt x="740" y="1231"/>
                  </a:lnTo>
                  <a:lnTo>
                    <a:pt x="761" y="1244"/>
                  </a:lnTo>
                  <a:lnTo>
                    <a:pt x="781" y="1256"/>
                  </a:lnTo>
                  <a:lnTo>
                    <a:pt x="808" y="1263"/>
                  </a:lnTo>
                  <a:lnTo>
                    <a:pt x="835" y="1275"/>
                  </a:lnTo>
                  <a:lnTo>
                    <a:pt x="855" y="1282"/>
                  </a:lnTo>
                  <a:lnTo>
                    <a:pt x="882" y="1294"/>
                  </a:lnTo>
                  <a:lnTo>
                    <a:pt x="909" y="1300"/>
                  </a:lnTo>
                  <a:lnTo>
                    <a:pt x="929" y="1307"/>
                  </a:lnTo>
                  <a:lnTo>
                    <a:pt x="956" y="1313"/>
                  </a:lnTo>
                  <a:lnTo>
                    <a:pt x="983" y="1326"/>
                  </a:lnTo>
                  <a:lnTo>
                    <a:pt x="1010" y="1332"/>
                  </a:lnTo>
                  <a:lnTo>
                    <a:pt x="1030" y="1338"/>
                  </a:lnTo>
                  <a:lnTo>
                    <a:pt x="1057" y="1345"/>
                  </a:lnTo>
                  <a:lnTo>
                    <a:pt x="1084" y="1351"/>
                  </a:lnTo>
                  <a:lnTo>
                    <a:pt x="1111" y="1357"/>
                  </a:lnTo>
                  <a:lnTo>
                    <a:pt x="1138" y="1364"/>
                  </a:lnTo>
                  <a:lnTo>
                    <a:pt x="1164" y="1370"/>
                  </a:lnTo>
                  <a:lnTo>
                    <a:pt x="1191" y="1370"/>
                  </a:lnTo>
                  <a:lnTo>
                    <a:pt x="1218" y="1376"/>
                  </a:lnTo>
                  <a:lnTo>
                    <a:pt x="1245" y="1383"/>
                  </a:lnTo>
                  <a:lnTo>
                    <a:pt x="1272" y="1383"/>
                  </a:lnTo>
                  <a:lnTo>
                    <a:pt x="1299" y="1389"/>
                  </a:lnTo>
                  <a:lnTo>
                    <a:pt x="1326" y="1395"/>
                  </a:lnTo>
                  <a:lnTo>
                    <a:pt x="1353" y="1395"/>
                  </a:lnTo>
                  <a:lnTo>
                    <a:pt x="1380" y="1395"/>
                  </a:lnTo>
                  <a:lnTo>
                    <a:pt x="1407" y="1401"/>
                  </a:lnTo>
                  <a:lnTo>
                    <a:pt x="1434" y="1401"/>
                  </a:lnTo>
                  <a:lnTo>
                    <a:pt x="1461" y="1401"/>
                  </a:lnTo>
                  <a:lnTo>
                    <a:pt x="1488" y="1408"/>
                  </a:lnTo>
                  <a:lnTo>
                    <a:pt x="1515" y="1408"/>
                  </a:lnTo>
                  <a:lnTo>
                    <a:pt x="1542" y="1408"/>
                  </a:lnTo>
                  <a:lnTo>
                    <a:pt x="1568" y="1408"/>
                  </a:lnTo>
                  <a:lnTo>
                    <a:pt x="1595" y="1408"/>
                  </a:lnTo>
                  <a:lnTo>
                    <a:pt x="1622" y="1408"/>
                  </a:lnTo>
                  <a:lnTo>
                    <a:pt x="1649" y="1408"/>
                  </a:lnTo>
                  <a:lnTo>
                    <a:pt x="1683" y="1401"/>
                  </a:lnTo>
                  <a:lnTo>
                    <a:pt x="1710" y="1401"/>
                  </a:lnTo>
                  <a:lnTo>
                    <a:pt x="1737" y="1401"/>
                  </a:lnTo>
                  <a:lnTo>
                    <a:pt x="1764" y="1395"/>
                  </a:lnTo>
                  <a:lnTo>
                    <a:pt x="1791" y="1395"/>
                  </a:lnTo>
                  <a:lnTo>
                    <a:pt x="1818" y="1395"/>
                  </a:lnTo>
                  <a:lnTo>
                    <a:pt x="1844" y="1389"/>
                  </a:lnTo>
                  <a:lnTo>
                    <a:pt x="1871" y="1383"/>
                  </a:lnTo>
                  <a:lnTo>
                    <a:pt x="1898" y="1383"/>
                  </a:lnTo>
                  <a:lnTo>
                    <a:pt x="1925" y="1376"/>
                  </a:lnTo>
                  <a:lnTo>
                    <a:pt x="1952" y="1370"/>
                  </a:lnTo>
                  <a:lnTo>
                    <a:pt x="1979" y="1370"/>
                  </a:lnTo>
                  <a:lnTo>
                    <a:pt x="2006" y="1364"/>
                  </a:lnTo>
                  <a:lnTo>
                    <a:pt x="2033" y="1357"/>
                  </a:lnTo>
                  <a:lnTo>
                    <a:pt x="2053" y="1351"/>
                  </a:lnTo>
                  <a:lnTo>
                    <a:pt x="2080" y="1345"/>
                  </a:lnTo>
                  <a:lnTo>
                    <a:pt x="2107" y="1338"/>
                  </a:lnTo>
                  <a:lnTo>
                    <a:pt x="2134" y="1332"/>
                  </a:lnTo>
                  <a:lnTo>
                    <a:pt x="2161" y="1326"/>
                  </a:lnTo>
                  <a:lnTo>
                    <a:pt x="2181" y="1313"/>
                  </a:lnTo>
                  <a:lnTo>
                    <a:pt x="2208" y="1307"/>
                  </a:lnTo>
                  <a:lnTo>
                    <a:pt x="2235" y="1300"/>
                  </a:lnTo>
                  <a:lnTo>
                    <a:pt x="2262" y="1294"/>
                  </a:lnTo>
                  <a:lnTo>
                    <a:pt x="2282" y="1282"/>
                  </a:lnTo>
                  <a:lnTo>
                    <a:pt x="2309" y="1275"/>
                  </a:lnTo>
                  <a:lnTo>
                    <a:pt x="2329" y="1263"/>
                  </a:lnTo>
                  <a:lnTo>
                    <a:pt x="2356" y="1256"/>
                  </a:lnTo>
                  <a:lnTo>
                    <a:pt x="2383" y="1244"/>
                  </a:lnTo>
                  <a:lnTo>
                    <a:pt x="2403" y="1231"/>
                  </a:lnTo>
                  <a:lnTo>
                    <a:pt x="2423" y="1225"/>
                  </a:lnTo>
                  <a:lnTo>
                    <a:pt x="2450" y="1212"/>
                  </a:lnTo>
                  <a:lnTo>
                    <a:pt x="2471" y="1199"/>
                  </a:lnTo>
                  <a:lnTo>
                    <a:pt x="2491" y="1187"/>
                  </a:lnTo>
                  <a:lnTo>
                    <a:pt x="2518" y="1181"/>
                  </a:lnTo>
                  <a:lnTo>
                    <a:pt x="2538" y="1168"/>
                  </a:lnTo>
                  <a:lnTo>
                    <a:pt x="2558" y="1155"/>
                  </a:lnTo>
                  <a:lnTo>
                    <a:pt x="2578" y="1143"/>
                  </a:lnTo>
                  <a:lnTo>
                    <a:pt x="2599" y="1130"/>
                  </a:lnTo>
                  <a:lnTo>
                    <a:pt x="2619" y="1117"/>
                  </a:lnTo>
                  <a:lnTo>
                    <a:pt x="2639" y="1105"/>
                  </a:lnTo>
                  <a:lnTo>
                    <a:pt x="2659" y="1086"/>
                  </a:lnTo>
                  <a:lnTo>
                    <a:pt x="2679" y="1073"/>
                  </a:lnTo>
                  <a:lnTo>
                    <a:pt x="2700" y="1061"/>
                  </a:lnTo>
                  <a:lnTo>
                    <a:pt x="2720" y="1048"/>
                  </a:lnTo>
                  <a:lnTo>
                    <a:pt x="2740" y="1029"/>
                  </a:lnTo>
                  <a:lnTo>
                    <a:pt x="2753" y="1016"/>
                  </a:lnTo>
                  <a:lnTo>
                    <a:pt x="2774" y="1004"/>
                  </a:lnTo>
                  <a:lnTo>
                    <a:pt x="2774" y="732"/>
                  </a:lnTo>
                  <a:close/>
                </a:path>
              </a:pathLst>
            </a:custGeom>
            <a:solidFill>
              <a:srgbClr val="969696"/>
            </a:solidFill>
            <a:ln w="11176">
              <a:solidFill>
                <a:srgbClr val="000000"/>
              </a:solidFill>
              <a:round/>
              <a:headEnd/>
              <a:tailEnd/>
            </a:ln>
          </p:spPr>
          <p:txBody>
            <a:bodyPr/>
            <a:lstStyle/>
            <a:p>
              <a:endParaRPr lang="en-US" sz="1400"/>
            </a:p>
          </p:txBody>
        </p:sp>
        <p:sp>
          <p:nvSpPr>
            <p:cNvPr id="62" name="Freeform 12"/>
            <p:cNvSpPr>
              <a:spLocks/>
            </p:cNvSpPr>
            <p:nvPr/>
          </p:nvSpPr>
          <p:spPr bwMode="auto">
            <a:xfrm>
              <a:off x="1248" y="942"/>
              <a:ext cx="3144" cy="2266"/>
            </a:xfrm>
            <a:custGeom>
              <a:avLst/>
              <a:gdLst>
                <a:gd name="T0" fmla="*/ 2679 w 3144"/>
                <a:gd name="T1" fmla="*/ 1932 h 2266"/>
                <a:gd name="T2" fmla="*/ 2558 w 3144"/>
                <a:gd name="T3" fmla="*/ 2014 h 2266"/>
                <a:gd name="T4" fmla="*/ 2423 w 3144"/>
                <a:gd name="T5" fmla="*/ 2083 h 2266"/>
                <a:gd name="T6" fmla="*/ 2282 w 3144"/>
                <a:gd name="T7" fmla="*/ 2140 h 2266"/>
                <a:gd name="T8" fmla="*/ 2134 w 3144"/>
                <a:gd name="T9" fmla="*/ 2191 h 2266"/>
                <a:gd name="T10" fmla="*/ 1979 w 3144"/>
                <a:gd name="T11" fmla="*/ 2228 h 2266"/>
                <a:gd name="T12" fmla="*/ 1818 w 3144"/>
                <a:gd name="T13" fmla="*/ 2254 h 2266"/>
                <a:gd name="T14" fmla="*/ 1649 w 3144"/>
                <a:gd name="T15" fmla="*/ 2266 h 2266"/>
                <a:gd name="T16" fmla="*/ 1488 w 3144"/>
                <a:gd name="T17" fmla="*/ 2266 h 2266"/>
                <a:gd name="T18" fmla="*/ 1326 w 3144"/>
                <a:gd name="T19" fmla="*/ 2254 h 2266"/>
                <a:gd name="T20" fmla="*/ 1164 w 3144"/>
                <a:gd name="T21" fmla="*/ 2228 h 2266"/>
                <a:gd name="T22" fmla="*/ 1010 w 3144"/>
                <a:gd name="T23" fmla="*/ 2191 h 2266"/>
                <a:gd name="T24" fmla="*/ 855 w 3144"/>
                <a:gd name="T25" fmla="*/ 2140 h 2266"/>
                <a:gd name="T26" fmla="*/ 713 w 3144"/>
                <a:gd name="T27" fmla="*/ 2083 h 2266"/>
                <a:gd name="T28" fmla="*/ 579 w 3144"/>
                <a:gd name="T29" fmla="*/ 2014 h 2266"/>
                <a:gd name="T30" fmla="*/ 458 w 3144"/>
                <a:gd name="T31" fmla="*/ 1932 h 2266"/>
                <a:gd name="T32" fmla="*/ 350 w 3144"/>
                <a:gd name="T33" fmla="*/ 1843 h 2266"/>
                <a:gd name="T34" fmla="*/ 249 w 3144"/>
                <a:gd name="T35" fmla="*/ 1749 h 2266"/>
                <a:gd name="T36" fmla="*/ 168 w 3144"/>
                <a:gd name="T37" fmla="*/ 1648 h 2266"/>
                <a:gd name="T38" fmla="*/ 101 w 3144"/>
                <a:gd name="T39" fmla="*/ 1540 h 2266"/>
                <a:gd name="T40" fmla="*/ 54 w 3144"/>
                <a:gd name="T41" fmla="*/ 1427 h 2266"/>
                <a:gd name="T42" fmla="*/ 20 w 3144"/>
                <a:gd name="T43" fmla="*/ 1307 h 2266"/>
                <a:gd name="T44" fmla="*/ 0 w 3144"/>
                <a:gd name="T45" fmla="*/ 1193 h 2266"/>
                <a:gd name="T46" fmla="*/ 0 w 3144"/>
                <a:gd name="T47" fmla="*/ 1073 h 2266"/>
                <a:gd name="T48" fmla="*/ 20 w 3144"/>
                <a:gd name="T49" fmla="*/ 953 h 2266"/>
                <a:gd name="T50" fmla="*/ 54 w 3144"/>
                <a:gd name="T51" fmla="*/ 840 h 2266"/>
                <a:gd name="T52" fmla="*/ 101 w 3144"/>
                <a:gd name="T53" fmla="*/ 726 h 2266"/>
                <a:gd name="T54" fmla="*/ 168 w 3144"/>
                <a:gd name="T55" fmla="*/ 619 h 2266"/>
                <a:gd name="T56" fmla="*/ 249 w 3144"/>
                <a:gd name="T57" fmla="*/ 511 h 2266"/>
                <a:gd name="T58" fmla="*/ 350 w 3144"/>
                <a:gd name="T59" fmla="*/ 417 h 2266"/>
                <a:gd name="T60" fmla="*/ 458 w 3144"/>
                <a:gd name="T61" fmla="*/ 328 h 2266"/>
                <a:gd name="T62" fmla="*/ 579 w 3144"/>
                <a:gd name="T63" fmla="*/ 253 h 2266"/>
                <a:gd name="T64" fmla="*/ 713 w 3144"/>
                <a:gd name="T65" fmla="*/ 183 h 2266"/>
                <a:gd name="T66" fmla="*/ 855 w 3144"/>
                <a:gd name="T67" fmla="*/ 120 h 2266"/>
                <a:gd name="T68" fmla="*/ 1010 w 3144"/>
                <a:gd name="T69" fmla="*/ 76 h 2266"/>
                <a:gd name="T70" fmla="*/ 1164 w 3144"/>
                <a:gd name="T71" fmla="*/ 38 h 2266"/>
                <a:gd name="T72" fmla="*/ 1326 w 3144"/>
                <a:gd name="T73" fmla="*/ 13 h 2266"/>
                <a:gd name="T74" fmla="*/ 1488 w 3144"/>
                <a:gd name="T75" fmla="*/ 0 h 2266"/>
                <a:gd name="T76" fmla="*/ 1649 w 3144"/>
                <a:gd name="T77" fmla="*/ 0 h 2266"/>
                <a:gd name="T78" fmla="*/ 1818 w 3144"/>
                <a:gd name="T79" fmla="*/ 13 h 2266"/>
                <a:gd name="T80" fmla="*/ 1979 w 3144"/>
                <a:gd name="T81" fmla="*/ 38 h 2266"/>
                <a:gd name="T82" fmla="*/ 2134 w 3144"/>
                <a:gd name="T83" fmla="*/ 76 h 2266"/>
                <a:gd name="T84" fmla="*/ 2282 w 3144"/>
                <a:gd name="T85" fmla="*/ 120 h 2266"/>
                <a:gd name="T86" fmla="*/ 2423 w 3144"/>
                <a:gd name="T87" fmla="*/ 183 h 2266"/>
                <a:gd name="T88" fmla="*/ 2558 w 3144"/>
                <a:gd name="T89" fmla="*/ 253 h 2266"/>
                <a:gd name="T90" fmla="*/ 2679 w 3144"/>
                <a:gd name="T91" fmla="*/ 328 h 2266"/>
                <a:gd name="T92" fmla="*/ 2794 w 3144"/>
                <a:gd name="T93" fmla="*/ 417 h 2266"/>
                <a:gd name="T94" fmla="*/ 2888 w 3144"/>
                <a:gd name="T95" fmla="*/ 511 h 2266"/>
                <a:gd name="T96" fmla="*/ 2969 w 3144"/>
                <a:gd name="T97" fmla="*/ 619 h 2266"/>
                <a:gd name="T98" fmla="*/ 3036 w 3144"/>
                <a:gd name="T99" fmla="*/ 726 h 2266"/>
                <a:gd name="T100" fmla="*/ 3090 w 3144"/>
                <a:gd name="T101" fmla="*/ 840 h 2266"/>
                <a:gd name="T102" fmla="*/ 3124 w 3144"/>
                <a:gd name="T103" fmla="*/ 953 h 2266"/>
                <a:gd name="T104" fmla="*/ 3137 w 3144"/>
                <a:gd name="T105" fmla="*/ 1073 h 2266"/>
                <a:gd name="T106" fmla="*/ 3137 w 3144"/>
                <a:gd name="T107" fmla="*/ 1193 h 2266"/>
                <a:gd name="T108" fmla="*/ 3124 w 3144"/>
                <a:gd name="T109" fmla="*/ 1307 h 2266"/>
                <a:gd name="T110" fmla="*/ 3090 w 3144"/>
                <a:gd name="T111" fmla="*/ 1427 h 2266"/>
                <a:gd name="T112" fmla="*/ 3036 w 3144"/>
                <a:gd name="T113" fmla="*/ 1540 h 2266"/>
                <a:gd name="T114" fmla="*/ 2969 w 3144"/>
                <a:gd name="T115" fmla="*/ 1648 h 2266"/>
                <a:gd name="T116" fmla="*/ 2888 w 3144"/>
                <a:gd name="T117" fmla="*/ 1749 h 2266"/>
                <a:gd name="T118" fmla="*/ 2794 w 3144"/>
                <a:gd name="T119" fmla="*/ 1843 h 22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44"/>
                <a:gd name="T181" fmla="*/ 0 h 2266"/>
                <a:gd name="T182" fmla="*/ 3144 w 3144"/>
                <a:gd name="T183" fmla="*/ 2266 h 22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44" h="2266">
                  <a:moveTo>
                    <a:pt x="2774" y="1862"/>
                  </a:moveTo>
                  <a:lnTo>
                    <a:pt x="2753" y="1875"/>
                  </a:lnTo>
                  <a:lnTo>
                    <a:pt x="2740" y="1888"/>
                  </a:lnTo>
                  <a:lnTo>
                    <a:pt x="2720" y="1907"/>
                  </a:lnTo>
                  <a:lnTo>
                    <a:pt x="2700" y="1919"/>
                  </a:lnTo>
                  <a:lnTo>
                    <a:pt x="2679" y="1932"/>
                  </a:lnTo>
                  <a:lnTo>
                    <a:pt x="2659" y="1944"/>
                  </a:lnTo>
                  <a:lnTo>
                    <a:pt x="2639" y="1963"/>
                  </a:lnTo>
                  <a:lnTo>
                    <a:pt x="2619" y="1976"/>
                  </a:lnTo>
                  <a:lnTo>
                    <a:pt x="2599" y="1989"/>
                  </a:lnTo>
                  <a:lnTo>
                    <a:pt x="2578" y="2001"/>
                  </a:lnTo>
                  <a:lnTo>
                    <a:pt x="2558" y="2014"/>
                  </a:lnTo>
                  <a:lnTo>
                    <a:pt x="2538" y="2026"/>
                  </a:lnTo>
                  <a:lnTo>
                    <a:pt x="2518" y="2039"/>
                  </a:lnTo>
                  <a:lnTo>
                    <a:pt x="2491" y="2045"/>
                  </a:lnTo>
                  <a:lnTo>
                    <a:pt x="2471" y="2058"/>
                  </a:lnTo>
                  <a:lnTo>
                    <a:pt x="2450" y="2071"/>
                  </a:lnTo>
                  <a:lnTo>
                    <a:pt x="2423" y="2083"/>
                  </a:lnTo>
                  <a:lnTo>
                    <a:pt x="2403" y="2090"/>
                  </a:lnTo>
                  <a:lnTo>
                    <a:pt x="2383" y="2102"/>
                  </a:lnTo>
                  <a:lnTo>
                    <a:pt x="2356" y="2115"/>
                  </a:lnTo>
                  <a:lnTo>
                    <a:pt x="2329" y="2121"/>
                  </a:lnTo>
                  <a:lnTo>
                    <a:pt x="2309" y="2134"/>
                  </a:lnTo>
                  <a:lnTo>
                    <a:pt x="2282" y="2140"/>
                  </a:lnTo>
                  <a:lnTo>
                    <a:pt x="2262" y="2153"/>
                  </a:lnTo>
                  <a:lnTo>
                    <a:pt x="2235" y="2159"/>
                  </a:lnTo>
                  <a:lnTo>
                    <a:pt x="2208" y="2165"/>
                  </a:lnTo>
                  <a:lnTo>
                    <a:pt x="2181" y="2172"/>
                  </a:lnTo>
                  <a:lnTo>
                    <a:pt x="2161" y="2184"/>
                  </a:lnTo>
                  <a:lnTo>
                    <a:pt x="2134" y="2191"/>
                  </a:lnTo>
                  <a:lnTo>
                    <a:pt x="2107" y="2197"/>
                  </a:lnTo>
                  <a:lnTo>
                    <a:pt x="2080" y="2203"/>
                  </a:lnTo>
                  <a:lnTo>
                    <a:pt x="2053" y="2210"/>
                  </a:lnTo>
                  <a:lnTo>
                    <a:pt x="2033" y="2216"/>
                  </a:lnTo>
                  <a:lnTo>
                    <a:pt x="2006" y="2222"/>
                  </a:lnTo>
                  <a:lnTo>
                    <a:pt x="1979" y="2228"/>
                  </a:lnTo>
                  <a:lnTo>
                    <a:pt x="1952" y="2228"/>
                  </a:lnTo>
                  <a:lnTo>
                    <a:pt x="1925" y="2235"/>
                  </a:lnTo>
                  <a:lnTo>
                    <a:pt x="1898" y="2241"/>
                  </a:lnTo>
                  <a:lnTo>
                    <a:pt x="1871" y="2241"/>
                  </a:lnTo>
                  <a:lnTo>
                    <a:pt x="1844" y="2247"/>
                  </a:lnTo>
                  <a:lnTo>
                    <a:pt x="1818" y="2254"/>
                  </a:lnTo>
                  <a:lnTo>
                    <a:pt x="1791" y="2254"/>
                  </a:lnTo>
                  <a:lnTo>
                    <a:pt x="1764" y="2254"/>
                  </a:lnTo>
                  <a:lnTo>
                    <a:pt x="1737" y="2260"/>
                  </a:lnTo>
                  <a:lnTo>
                    <a:pt x="1710" y="2260"/>
                  </a:lnTo>
                  <a:lnTo>
                    <a:pt x="1683" y="2260"/>
                  </a:lnTo>
                  <a:lnTo>
                    <a:pt x="1649" y="2266"/>
                  </a:lnTo>
                  <a:lnTo>
                    <a:pt x="1622" y="2266"/>
                  </a:lnTo>
                  <a:lnTo>
                    <a:pt x="1595" y="2266"/>
                  </a:lnTo>
                  <a:lnTo>
                    <a:pt x="1568" y="2266"/>
                  </a:lnTo>
                  <a:lnTo>
                    <a:pt x="1542" y="2266"/>
                  </a:lnTo>
                  <a:lnTo>
                    <a:pt x="1515" y="2266"/>
                  </a:lnTo>
                  <a:lnTo>
                    <a:pt x="1488" y="2266"/>
                  </a:lnTo>
                  <a:lnTo>
                    <a:pt x="1461" y="2260"/>
                  </a:lnTo>
                  <a:lnTo>
                    <a:pt x="1434" y="2260"/>
                  </a:lnTo>
                  <a:lnTo>
                    <a:pt x="1407" y="2260"/>
                  </a:lnTo>
                  <a:lnTo>
                    <a:pt x="1380" y="2254"/>
                  </a:lnTo>
                  <a:lnTo>
                    <a:pt x="1353" y="2254"/>
                  </a:lnTo>
                  <a:lnTo>
                    <a:pt x="1326" y="2254"/>
                  </a:lnTo>
                  <a:lnTo>
                    <a:pt x="1299" y="2247"/>
                  </a:lnTo>
                  <a:lnTo>
                    <a:pt x="1272" y="2241"/>
                  </a:lnTo>
                  <a:lnTo>
                    <a:pt x="1245" y="2241"/>
                  </a:lnTo>
                  <a:lnTo>
                    <a:pt x="1218" y="2235"/>
                  </a:lnTo>
                  <a:lnTo>
                    <a:pt x="1191" y="2228"/>
                  </a:lnTo>
                  <a:lnTo>
                    <a:pt x="1164" y="2228"/>
                  </a:lnTo>
                  <a:lnTo>
                    <a:pt x="1138" y="2222"/>
                  </a:lnTo>
                  <a:lnTo>
                    <a:pt x="1111" y="2216"/>
                  </a:lnTo>
                  <a:lnTo>
                    <a:pt x="1084" y="2210"/>
                  </a:lnTo>
                  <a:lnTo>
                    <a:pt x="1057" y="2203"/>
                  </a:lnTo>
                  <a:lnTo>
                    <a:pt x="1030" y="2197"/>
                  </a:lnTo>
                  <a:lnTo>
                    <a:pt x="1010" y="2191"/>
                  </a:lnTo>
                  <a:lnTo>
                    <a:pt x="983" y="2184"/>
                  </a:lnTo>
                  <a:lnTo>
                    <a:pt x="956" y="2172"/>
                  </a:lnTo>
                  <a:lnTo>
                    <a:pt x="929" y="2165"/>
                  </a:lnTo>
                  <a:lnTo>
                    <a:pt x="909" y="2159"/>
                  </a:lnTo>
                  <a:lnTo>
                    <a:pt x="882" y="2153"/>
                  </a:lnTo>
                  <a:lnTo>
                    <a:pt x="855" y="2140"/>
                  </a:lnTo>
                  <a:lnTo>
                    <a:pt x="835" y="2134"/>
                  </a:lnTo>
                  <a:lnTo>
                    <a:pt x="808" y="2121"/>
                  </a:lnTo>
                  <a:lnTo>
                    <a:pt x="781" y="2115"/>
                  </a:lnTo>
                  <a:lnTo>
                    <a:pt x="761" y="2102"/>
                  </a:lnTo>
                  <a:lnTo>
                    <a:pt x="740" y="2090"/>
                  </a:lnTo>
                  <a:lnTo>
                    <a:pt x="713" y="2083"/>
                  </a:lnTo>
                  <a:lnTo>
                    <a:pt x="693" y="2071"/>
                  </a:lnTo>
                  <a:lnTo>
                    <a:pt x="666" y="2058"/>
                  </a:lnTo>
                  <a:lnTo>
                    <a:pt x="646" y="2045"/>
                  </a:lnTo>
                  <a:lnTo>
                    <a:pt x="626" y="2039"/>
                  </a:lnTo>
                  <a:lnTo>
                    <a:pt x="599" y="2026"/>
                  </a:lnTo>
                  <a:lnTo>
                    <a:pt x="579" y="2014"/>
                  </a:lnTo>
                  <a:lnTo>
                    <a:pt x="559" y="2001"/>
                  </a:lnTo>
                  <a:lnTo>
                    <a:pt x="538" y="1989"/>
                  </a:lnTo>
                  <a:lnTo>
                    <a:pt x="518" y="1976"/>
                  </a:lnTo>
                  <a:lnTo>
                    <a:pt x="498" y="1963"/>
                  </a:lnTo>
                  <a:lnTo>
                    <a:pt x="478" y="1944"/>
                  </a:lnTo>
                  <a:lnTo>
                    <a:pt x="458" y="1932"/>
                  </a:lnTo>
                  <a:lnTo>
                    <a:pt x="437" y="1919"/>
                  </a:lnTo>
                  <a:lnTo>
                    <a:pt x="417" y="1907"/>
                  </a:lnTo>
                  <a:lnTo>
                    <a:pt x="404" y="1888"/>
                  </a:lnTo>
                  <a:lnTo>
                    <a:pt x="384" y="1875"/>
                  </a:lnTo>
                  <a:lnTo>
                    <a:pt x="363" y="1862"/>
                  </a:lnTo>
                  <a:lnTo>
                    <a:pt x="350" y="1843"/>
                  </a:lnTo>
                  <a:lnTo>
                    <a:pt x="330" y="1831"/>
                  </a:lnTo>
                  <a:lnTo>
                    <a:pt x="316" y="1812"/>
                  </a:lnTo>
                  <a:lnTo>
                    <a:pt x="296" y="1799"/>
                  </a:lnTo>
                  <a:lnTo>
                    <a:pt x="283" y="1780"/>
                  </a:lnTo>
                  <a:lnTo>
                    <a:pt x="269" y="1768"/>
                  </a:lnTo>
                  <a:lnTo>
                    <a:pt x="249" y="1749"/>
                  </a:lnTo>
                  <a:lnTo>
                    <a:pt x="235" y="1730"/>
                  </a:lnTo>
                  <a:lnTo>
                    <a:pt x="222" y="1717"/>
                  </a:lnTo>
                  <a:lnTo>
                    <a:pt x="208" y="1698"/>
                  </a:lnTo>
                  <a:lnTo>
                    <a:pt x="195" y="1679"/>
                  </a:lnTo>
                  <a:lnTo>
                    <a:pt x="182" y="1667"/>
                  </a:lnTo>
                  <a:lnTo>
                    <a:pt x="168" y="1648"/>
                  </a:lnTo>
                  <a:lnTo>
                    <a:pt x="155" y="1629"/>
                  </a:lnTo>
                  <a:lnTo>
                    <a:pt x="148" y="1610"/>
                  </a:lnTo>
                  <a:lnTo>
                    <a:pt x="134" y="1591"/>
                  </a:lnTo>
                  <a:lnTo>
                    <a:pt x="121" y="1572"/>
                  </a:lnTo>
                  <a:lnTo>
                    <a:pt x="114" y="1553"/>
                  </a:lnTo>
                  <a:lnTo>
                    <a:pt x="101" y="1540"/>
                  </a:lnTo>
                  <a:lnTo>
                    <a:pt x="94" y="1521"/>
                  </a:lnTo>
                  <a:lnTo>
                    <a:pt x="81" y="1503"/>
                  </a:lnTo>
                  <a:lnTo>
                    <a:pt x="74" y="1484"/>
                  </a:lnTo>
                  <a:lnTo>
                    <a:pt x="67" y="1465"/>
                  </a:lnTo>
                  <a:lnTo>
                    <a:pt x="60" y="1446"/>
                  </a:lnTo>
                  <a:lnTo>
                    <a:pt x="54" y="1427"/>
                  </a:lnTo>
                  <a:lnTo>
                    <a:pt x="47" y="1408"/>
                  </a:lnTo>
                  <a:lnTo>
                    <a:pt x="40" y="1389"/>
                  </a:lnTo>
                  <a:lnTo>
                    <a:pt x="33" y="1370"/>
                  </a:lnTo>
                  <a:lnTo>
                    <a:pt x="27" y="1345"/>
                  </a:lnTo>
                  <a:lnTo>
                    <a:pt x="20" y="1326"/>
                  </a:lnTo>
                  <a:lnTo>
                    <a:pt x="20" y="1307"/>
                  </a:lnTo>
                  <a:lnTo>
                    <a:pt x="13" y="1288"/>
                  </a:lnTo>
                  <a:lnTo>
                    <a:pt x="7" y="1269"/>
                  </a:lnTo>
                  <a:lnTo>
                    <a:pt x="7" y="1250"/>
                  </a:lnTo>
                  <a:lnTo>
                    <a:pt x="7" y="1231"/>
                  </a:lnTo>
                  <a:lnTo>
                    <a:pt x="0" y="1212"/>
                  </a:lnTo>
                  <a:lnTo>
                    <a:pt x="0" y="1193"/>
                  </a:lnTo>
                  <a:lnTo>
                    <a:pt x="0" y="1174"/>
                  </a:lnTo>
                  <a:lnTo>
                    <a:pt x="0" y="1149"/>
                  </a:lnTo>
                  <a:lnTo>
                    <a:pt x="0" y="1130"/>
                  </a:lnTo>
                  <a:lnTo>
                    <a:pt x="0" y="1111"/>
                  </a:lnTo>
                  <a:lnTo>
                    <a:pt x="0" y="1092"/>
                  </a:lnTo>
                  <a:lnTo>
                    <a:pt x="0" y="1073"/>
                  </a:lnTo>
                  <a:lnTo>
                    <a:pt x="0" y="1054"/>
                  </a:lnTo>
                  <a:lnTo>
                    <a:pt x="7" y="1035"/>
                  </a:lnTo>
                  <a:lnTo>
                    <a:pt x="7" y="1010"/>
                  </a:lnTo>
                  <a:lnTo>
                    <a:pt x="7" y="991"/>
                  </a:lnTo>
                  <a:lnTo>
                    <a:pt x="13" y="972"/>
                  </a:lnTo>
                  <a:lnTo>
                    <a:pt x="20" y="953"/>
                  </a:lnTo>
                  <a:lnTo>
                    <a:pt x="20" y="934"/>
                  </a:lnTo>
                  <a:lnTo>
                    <a:pt x="27" y="915"/>
                  </a:lnTo>
                  <a:lnTo>
                    <a:pt x="33" y="897"/>
                  </a:lnTo>
                  <a:lnTo>
                    <a:pt x="40" y="878"/>
                  </a:lnTo>
                  <a:lnTo>
                    <a:pt x="47" y="859"/>
                  </a:lnTo>
                  <a:lnTo>
                    <a:pt x="54" y="840"/>
                  </a:lnTo>
                  <a:lnTo>
                    <a:pt x="60" y="821"/>
                  </a:lnTo>
                  <a:lnTo>
                    <a:pt x="67" y="802"/>
                  </a:lnTo>
                  <a:lnTo>
                    <a:pt x="74" y="783"/>
                  </a:lnTo>
                  <a:lnTo>
                    <a:pt x="81" y="764"/>
                  </a:lnTo>
                  <a:lnTo>
                    <a:pt x="94" y="745"/>
                  </a:lnTo>
                  <a:lnTo>
                    <a:pt x="101" y="726"/>
                  </a:lnTo>
                  <a:lnTo>
                    <a:pt x="114" y="707"/>
                  </a:lnTo>
                  <a:lnTo>
                    <a:pt x="121" y="688"/>
                  </a:lnTo>
                  <a:lnTo>
                    <a:pt x="134" y="669"/>
                  </a:lnTo>
                  <a:lnTo>
                    <a:pt x="148" y="650"/>
                  </a:lnTo>
                  <a:lnTo>
                    <a:pt x="155" y="638"/>
                  </a:lnTo>
                  <a:lnTo>
                    <a:pt x="168" y="619"/>
                  </a:lnTo>
                  <a:lnTo>
                    <a:pt x="182" y="600"/>
                  </a:lnTo>
                  <a:lnTo>
                    <a:pt x="195" y="581"/>
                  </a:lnTo>
                  <a:lnTo>
                    <a:pt x="208" y="562"/>
                  </a:lnTo>
                  <a:lnTo>
                    <a:pt x="222" y="549"/>
                  </a:lnTo>
                  <a:lnTo>
                    <a:pt x="235" y="530"/>
                  </a:lnTo>
                  <a:lnTo>
                    <a:pt x="249" y="511"/>
                  </a:lnTo>
                  <a:lnTo>
                    <a:pt x="269" y="499"/>
                  </a:lnTo>
                  <a:lnTo>
                    <a:pt x="283" y="480"/>
                  </a:lnTo>
                  <a:lnTo>
                    <a:pt x="296" y="467"/>
                  </a:lnTo>
                  <a:lnTo>
                    <a:pt x="316" y="448"/>
                  </a:lnTo>
                  <a:lnTo>
                    <a:pt x="330" y="436"/>
                  </a:lnTo>
                  <a:lnTo>
                    <a:pt x="350" y="417"/>
                  </a:lnTo>
                  <a:lnTo>
                    <a:pt x="363" y="404"/>
                  </a:lnTo>
                  <a:lnTo>
                    <a:pt x="384" y="385"/>
                  </a:lnTo>
                  <a:lnTo>
                    <a:pt x="404" y="373"/>
                  </a:lnTo>
                  <a:lnTo>
                    <a:pt x="417" y="360"/>
                  </a:lnTo>
                  <a:lnTo>
                    <a:pt x="437" y="347"/>
                  </a:lnTo>
                  <a:lnTo>
                    <a:pt x="458" y="328"/>
                  </a:lnTo>
                  <a:lnTo>
                    <a:pt x="478" y="316"/>
                  </a:lnTo>
                  <a:lnTo>
                    <a:pt x="498" y="303"/>
                  </a:lnTo>
                  <a:lnTo>
                    <a:pt x="518" y="291"/>
                  </a:lnTo>
                  <a:lnTo>
                    <a:pt x="538" y="278"/>
                  </a:lnTo>
                  <a:lnTo>
                    <a:pt x="559" y="265"/>
                  </a:lnTo>
                  <a:lnTo>
                    <a:pt x="579" y="253"/>
                  </a:lnTo>
                  <a:lnTo>
                    <a:pt x="599" y="240"/>
                  </a:lnTo>
                  <a:lnTo>
                    <a:pt x="626" y="227"/>
                  </a:lnTo>
                  <a:lnTo>
                    <a:pt x="646" y="215"/>
                  </a:lnTo>
                  <a:lnTo>
                    <a:pt x="666" y="202"/>
                  </a:lnTo>
                  <a:lnTo>
                    <a:pt x="693" y="190"/>
                  </a:lnTo>
                  <a:lnTo>
                    <a:pt x="713" y="183"/>
                  </a:lnTo>
                  <a:lnTo>
                    <a:pt x="740" y="171"/>
                  </a:lnTo>
                  <a:lnTo>
                    <a:pt x="761" y="158"/>
                  </a:lnTo>
                  <a:lnTo>
                    <a:pt x="781" y="152"/>
                  </a:lnTo>
                  <a:lnTo>
                    <a:pt x="808" y="139"/>
                  </a:lnTo>
                  <a:lnTo>
                    <a:pt x="835" y="133"/>
                  </a:lnTo>
                  <a:lnTo>
                    <a:pt x="855" y="120"/>
                  </a:lnTo>
                  <a:lnTo>
                    <a:pt x="882" y="114"/>
                  </a:lnTo>
                  <a:lnTo>
                    <a:pt x="909" y="107"/>
                  </a:lnTo>
                  <a:lnTo>
                    <a:pt x="929" y="95"/>
                  </a:lnTo>
                  <a:lnTo>
                    <a:pt x="956" y="89"/>
                  </a:lnTo>
                  <a:lnTo>
                    <a:pt x="983" y="82"/>
                  </a:lnTo>
                  <a:lnTo>
                    <a:pt x="1010" y="76"/>
                  </a:lnTo>
                  <a:lnTo>
                    <a:pt x="1030" y="70"/>
                  </a:lnTo>
                  <a:lnTo>
                    <a:pt x="1057" y="63"/>
                  </a:lnTo>
                  <a:lnTo>
                    <a:pt x="1084" y="57"/>
                  </a:lnTo>
                  <a:lnTo>
                    <a:pt x="1111" y="51"/>
                  </a:lnTo>
                  <a:lnTo>
                    <a:pt x="1138" y="44"/>
                  </a:lnTo>
                  <a:lnTo>
                    <a:pt x="1164" y="38"/>
                  </a:lnTo>
                  <a:lnTo>
                    <a:pt x="1191" y="32"/>
                  </a:lnTo>
                  <a:lnTo>
                    <a:pt x="1218" y="25"/>
                  </a:lnTo>
                  <a:lnTo>
                    <a:pt x="1245" y="25"/>
                  </a:lnTo>
                  <a:lnTo>
                    <a:pt x="1272" y="19"/>
                  </a:lnTo>
                  <a:lnTo>
                    <a:pt x="1299" y="13"/>
                  </a:lnTo>
                  <a:lnTo>
                    <a:pt x="1326" y="13"/>
                  </a:lnTo>
                  <a:lnTo>
                    <a:pt x="1353" y="6"/>
                  </a:lnTo>
                  <a:lnTo>
                    <a:pt x="1380" y="6"/>
                  </a:lnTo>
                  <a:lnTo>
                    <a:pt x="1407" y="6"/>
                  </a:lnTo>
                  <a:lnTo>
                    <a:pt x="1434" y="0"/>
                  </a:lnTo>
                  <a:lnTo>
                    <a:pt x="1461" y="0"/>
                  </a:lnTo>
                  <a:lnTo>
                    <a:pt x="1488" y="0"/>
                  </a:lnTo>
                  <a:lnTo>
                    <a:pt x="1515" y="0"/>
                  </a:lnTo>
                  <a:lnTo>
                    <a:pt x="1542" y="0"/>
                  </a:lnTo>
                  <a:lnTo>
                    <a:pt x="1568" y="0"/>
                  </a:lnTo>
                  <a:lnTo>
                    <a:pt x="1595" y="0"/>
                  </a:lnTo>
                  <a:lnTo>
                    <a:pt x="1622" y="0"/>
                  </a:lnTo>
                  <a:lnTo>
                    <a:pt x="1649" y="0"/>
                  </a:lnTo>
                  <a:lnTo>
                    <a:pt x="1683" y="0"/>
                  </a:lnTo>
                  <a:lnTo>
                    <a:pt x="1710" y="0"/>
                  </a:lnTo>
                  <a:lnTo>
                    <a:pt x="1737" y="6"/>
                  </a:lnTo>
                  <a:lnTo>
                    <a:pt x="1764" y="6"/>
                  </a:lnTo>
                  <a:lnTo>
                    <a:pt x="1791" y="6"/>
                  </a:lnTo>
                  <a:lnTo>
                    <a:pt x="1818" y="13"/>
                  </a:lnTo>
                  <a:lnTo>
                    <a:pt x="1844" y="13"/>
                  </a:lnTo>
                  <a:lnTo>
                    <a:pt x="1871" y="19"/>
                  </a:lnTo>
                  <a:lnTo>
                    <a:pt x="1898" y="25"/>
                  </a:lnTo>
                  <a:lnTo>
                    <a:pt x="1925" y="25"/>
                  </a:lnTo>
                  <a:lnTo>
                    <a:pt x="1952" y="32"/>
                  </a:lnTo>
                  <a:lnTo>
                    <a:pt x="1979" y="38"/>
                  </a:lnTo>
                  <a:lnTo>
                    <a:pt x="2006" y="44"/>
                  </a:lnTo>
                  <a:lnTo>
                    <a:pt x="2033" y="51"/>
                  </a:lnTo>
                  <a:lnTo>
                    <a:pt x="2053" y="57"/>
                  </a:lnTo>
                  <a:lnTo>
                    <a:pt x="2080" y="63"/>
                  </a:lnTo>
                  <a:lnTo>
                    <a:pt x="2107" y="70"/>
                  </a:lnTo>
                  <a:lnTo>
                    <a:pt x="2134" y="76"/>
                  </a:lnTo>
                  <a:lnTo>
                    <a:pt x="2161" y="82"/>
                  </a:lnTo>
                  <a:lnTo>
                    <a:pt x="2181" y="89"/>
                  </a:lnTo>
                  <a:lnTo>
                    <a:pt x="2208" y="95"/>
                  </a:lnTo>
                  <a:lnTo>
                    <a:pt x="2235" y="107"/>
                  </a:lnTo>
                  <a:lnTo>
                    <a:pt x="2262" y="114"/>
                  </a:lnTo>
                  <a:lnTo>
                    <a:pt x="2282" y="120"/>
                  </a:lnTo>
                  <a:lnTo>
                    <a:pt x="2309" y="133"/>
                  </a:lnTo>
                  <a:lnTo>
                    <a:pt x="2329" y="139"/>
                  </a:lnTo>
                  <a:lnTo>
                    <a:pt x="2356" y="152"/>
                  </a:lnTo>
                  <a:lnTo>
                    <a:pt x="2383" y="158"/>
                  </a:lnTo>
                  <a:lnTo>
                    <a:pt x="2403" y="171"/>
                  </a:lnTo>
                  <a:lnTo>
                    <a:pt x="2423" y="183"/>
                  </a:lnTo>
                  <a:lnTo>
                    <a:pt x="2450" y="190"/>
                  </a:lnTo>
                  <a:lnTo>
                    <a:pt x="2471" y="202"/>
                  </a:lnTo>
                  <a:lnTo>
                    <a:pt x="2491" y="215"/>
                  </a:lnTo>
                  <a:lnTo>
                    <a:pt x="2518" y="227"/>
                  </a:lnTo>
                  <a:lnTo>
                    <a:pt x="2538" y="240"/>
                  </a:lnTo>
                  <a:lnTo>
                    <a:pt x="2558" y="253"/>
                  </a:lnTo>
                  <a:lnTo>
                    <a:pt x="2578" y="265"/>
                  </a:lnTo>
                  <a:lnTo>
                    <a:pt x="2599" y="278"/>
                  </a:lnTo>
                  <a:lnTo>
                    <a:pt x="2619" y="291"/>
                  </a:lnTo>
                  <a:lnTo>
                    <a:pt x="2639" y="303"/>
                  </a:lnTo>
                  <a:lnTo>
                    <a:pt x="2659" y="316"/>
                  </a:lnTo>
                  <a:lnTo>
                    <a:pt x="2679" y="328"/>
                  </a:lnTo>
                  <a:lnTo>
                    <a:pt x="2700" y="347"/>
                  </a:lnTo>
                  <a:lnTo>
                    <a:pt x="2720" y="360"/>
                  </a:lnTo>
                  <a:lnTo>
                    <a:pt x="2740" y="373"/>
                  </a:lnTo>
                  <a:lnTo>
                    <a:pt x="2753" y="385"/>
                  </a:lnTo>
                  <a:lnTo>
                    <a:pt x="2774" y="404"/>
                  </a:lnTo>
                  <a:lnTo>
                    <a:pt x="2794" y="417"/>
                  </a:lnTo>
                  <a:lnTo>
                    <a:pt x="2807" y="436"/>
                  </a:lnTo>
                  <a:lnTo>
                    <a:pt x="2827" y="448"/>
                  </a:lnTo>
                  <a:lnTo>
                    <a:pt x="2841" y="467"/>
                  </a:lnTo>
                  <a:lnTo>
                    <a:pt x="2861" y="480"/>
                  </a:lnTo>
                  <a:lnTo>
                    <a:pt x="2875" y="499"/>
                  </a:lnTo>
                  <a:lnTo>
                    <a:pt x="2888" y="511"/>
                  </a:lnTo>
                  <a:lnTo>
                    <a:pt x="2901" y="530"/>
                  </a:lnTo>
                  <a:lnTo>
                    <a:pt x="2915" y="549"/>
                  </a:lnTo>
                  <a:lnTo>
                    <a:pt x="2928" y="562"/>
                  </a:lnTo>
                  <a:lnTo>
                    <a:pt x="2942" y="581"/>
                  </a:lnTo>
                  <a:lnTo>
                    <a:pt x="2955" y="600"/>
                  </a:lnTo>
                  <a:lnTo>
                    <a:pt x="2969" y="619"/>
                  </a:lnTo>
                  <a:lnTo>
                    <a:pt x="2982" y="638"/>
                  </a:lnTo>
                  <a:lnTo>
                    <a:pt x="2996" y="650"/>
                  </a:lnTo>
                  <a:lnTo>
                    <a:pt x="3009" y="669"/>
                  </a:lnTo>
                  <a:lnTo>
                    <a:pt x="3016" y="688"/>
                  </a:lnTo>
                  <a:lnTo>
                    <a:pt x="3029" y="707"/>
                  </a:lnTo>
                  <a:lnTo>
                    <a:pt x="3036" y="726"/>
                  </a:lnTo>
                  <a:lnTo>
                    <a:pt x="3050" y="745"/>
                  </a:lnTo>
                  <a:lnTo>
                    <a:pt x="3056" y="764"/>
                  </a:lnTo>
                  <a:lnTo>
                    <a:pt x="3063" y="783"/>
                  </a:lnTo>
                  <a:lnTo>
                    <a:pt x="3077" y="802"/>
                  </a:lnTo>
                  <a:lnTo>
                    <a:pt x="3083" y="821"/>
                  </a:lnTo>
                  <a:lnTo>
                    <a:pt x="3090" y="840"/>
                  </a:lnTo>
                  <a:lnTo>
                    <a:pt x="3097" y="859"/>
                  </a:lnTo>
                  <a:lnTo>
                    <a:pt x="3103" y="878"/>
                  </a:lnTo>
                  <a:lnTo>
                    <a:pt x="3110" y="897"/>
                  </a:lnTo>
                  <a:lnTo>
                    <a:pt x="3110" y="915"/>
                  </a:lnTo>
                  <a:lnTo>
                    <a:pt x="3117" y="934"/>
                  </a:lnTo>
                  <a:lnTo>
                    <a:pt x="3124" y="953"/>
                  </a:lnTo>
                  <a:lnTo>
                    <a:pt x="3124" y="972"/>
                  </a:lnTo>
                  <a:lnTo>
                    <a:pt x="3130" y="991"/>
                  </a:lnTo>
                  <a:lnTo>
                    <a:pt x="3130" y="1010"/>
                  </a:lnTo>
                  <a:lnTo>
                    <a:pt x="3137" y="1035"/>
                  </a:lnTo>
                  <a:lnTo>
                    <a:pt x="3137" y="1054"/>
                  </a:lnTo>
                  <a:lnTo>
                    <a:pt x="3137" y="1073"/>
                  </a:lnTo>
                  <a:lnTo>
                    <a:pt x="3144" y="1092"/>
                  </a:lnTo>
                  <a:lnTo>
                    <a:pt x="3144" y="1111"/>
                  </a:lnTo>
                  <a:lnTo>
                    <a:pt x="3144" y="1130"/>
                  </a:lnTo>
                  <a:lnTo>
                    <a:pt x="3144" y="1149"/>
                  </a:lnTo>
                  <a:lnTo>
                    <a:pt x="3144" y="1174"/>
                  </a:lnTo>
                  <a:lnTo>
                    <a:pt x="3137" y="1193"/>
                  </a:lnTo>
                  <a:lnTo>
                    <a:pt x="3137" y="1212"/>
                  </a:lnTo>
                  <a:lnTo>
                    <a:pt x="3137" y="1231"/>
                  </a:lnTo>
                  <a:lnTo>
                    <a:pt x="3130" y="1250"/>
                  </a:lnTo>
                  <a:lnTo>
                    <a:pt x="3130" y="1269"/>
                  </a:lnTo>
                  <a:lnTo>
                    <a:pt x="3124" y="1288"/>
                  </a:lnTo>
                  <a:lnTo>
                    <a:pt x="3124" y="1307"/>
                  </a:lnTo>
                  <a:lnTo>
                    <a:pt x="3117" y="1326"/>
                  </a:lnTo>
                  <a:lnTo>
                    <a:pt x="3110" y="1345"/>
                  </a:lnTo>
                  <a:lnTo>
                    <a:pt x="3110" y="1370"/>
                  </a:lnTo>
                  <a:lnTo>
                    <a:pt x="3103" y="1389"/>
                  </a:lnTo>
                  <a:lnTo>
                    <a:pt x="3097" y="1408"/>
                  </a:lnTo>
                  <a:lnTo>
                    <a:pt x="3090" y="1427"/>
                  </a:lnTo>
                  <a:lnTo>
                    <a:pt x="3083" y="1446"/>
                  </a:lnTo>
                  <a:lnTo>
                    <a:pt x="3077" y="1465"/>
                  </a:lnTo>
                  <a:lnTo>
                    <a:pt x="3063" y="1484"/>
                  </a:lnTo>
                  <a:lnTo>
                    <a:pt x="3056" y="1503"/>
                  </a:lnTo>
                  <a:lnTo>
                    <a:pt x="3050" y="1521"/>
                  </a:lnTo>
                  <a:lnTo>
                    <a:pt x="3036" y="1540"/>
                  </a:lnTo>
                  <a:lnTo>
                    <a:pt x="3029" y="1553"/>
                  </a:lnTo>
                  <a:lnTo>
                    <a:pt x="3016" y="1572"/>
                  </a:lnTo>
                  <a:lnTo>
                    <a:pt x="3009" y="1591"/>
                  </a:lnTo>
                  <a:lnTo>
                    <a:pt x="2996" y="1610"/>
                  </a:lnTo>
                  <a:lnTo>
                    <a:pt x="2982" y="1629"/>
                  </a:lnTo>
                  <a:lnTo>
                    <a:pt x="2969" y="1648"/>
                  </a:lnTo>
                  <a:lnTo>
                    <a:pt x="2955" y="1667"/>
                  </a:lnTo>
                  <a:lnTo>
                    <a:pt x="2942" y="1679"/>
                  </a:lnTo>
                  <a:lnTo>
                    <a:pt x="2928" y="1698"/>
                  </a:lnTo>
                  <a:lnTo>
                    <a:pt x="2915" y="1717"/>
                  </a:lnTo>
                  <a:lnTo>
                    <a:pt x="2901" y="1730"/>
                  </a:lnTo>
                  <a:lnTo>
                    <a:pt x="2888" y="1749"/>
                  </a:lnTo>
                  <a:lnTo>
                    <a:pt x="2875" y="1768"/>
                  </a:lnTo>
                  <a:lnTo>
                    <a:pt x="2861" y="1780"/>
                  </a:lnTo>
                  <a:lnTo>
                    <a:pt x="2841" y="1799"/>
                  </a:lnTo>
                  <a:lnTo>
                    <a:pt x="2827" y="1812"/>
                  </a:lnTo>
                  <a:lnTo>
                    <a:pt x="2807" y="1831"/>
                  </a:lnTo>
                  <a:lnTo>
                    <a:pt x="2794" y="1843"/>
                  </a:lnTo>
                  <a:lnTo>
                    <a:pt x="2774" y="1862"/>
                  </a:lnTo>
                  <a:lnTo>
                    <a:pt x="1568" y="1130"/>
                  </a:lnTo>
                  <a:lnTo>
                    <a:pt x="2774" y="1862"/>
                  </a:lnTo>
                  <a:close/>
                </a:path>
              </a:pathLst>
            </a:custGeom>
            <a:solidFill>
              <a:schemeClr val="tx2">
                <a:lumMod val="40000"/>
                <a:lumOff val="60000"/>
              </a:schemeClr>
            </a:solidFill>
            <a:ln w="11176">
              <a:solidFill>
                <a:srgbClr val="000000"/>
              </a:solidFill>
              <a:round/>
              <a:headEnd/>
              <a:tailEnd/>
            </a:ln>
          </p:spPr>
          <p:txBody>
            <a:bodyPr/>
            <a:lstStyle/>
            <a:p>
              <a:endParaRPr lang="en-US" sz="1400"/>
            </a:p>
          </p:txBody>
        </p:sp>
      </p:grpSp>
      <p:grpSp>
        <p:nvGrpSpPr>
          <p:cNvPr id="3" name="Group 17"/>
          <p:cNvGrpSpPr>
            <a:grpSpLocks/>
          </p:cNvGrpSpPr>
          <p:nvPr/>
        </p:nvGrpSpPr>
        <p:grpSpPr bwMode="auto">
          <a:xfrm>
            <a:off x="3354387" y="4389438"/>
            <a:ext cx="1184275" cy="1665287"/>
            <a:chOff x="2074" y="2327"/>
            <a:chExt cx="766" cy="1077"/>
          </a:xfrm>
        </p:grpSpPr>
        <p:sp>
          <p:nvSpPr>
            <p:cNvPr id="64" name="Freeform 18"/>
            <p:cNvSpPr>
              <a:spLocks/>
            </p:cNvSpPr>
            <p:nvPr/>
          </p:nvSpPr>
          <p:spPr bwMode="auto">
            <a:xfrm>
              <a:off x="2074" y="2327"/>
              <a:ext cx="766" cy="1077"/>
            </a:xfrm>
            <a:custGeom>
              <a:avLst/>
              <a:gdLst>
                <a:gd name="T0" fmla="*/ 728 w 766"/>
                <a:gd name="T1" fmla="*/ 876 h 1077"/>
                <a:gd name="T2" fmla="*/ 670 w 766"/>
                <a:gd name="T3" fmla="*/ 857 h 1077"/>
                <a:gd name="T4" fmla="*/ 619 w 766"/>
                <a:gd name="T5" fmla="*/ 832 h 1077"/>
                <a:gd name="T6" fmla="*/ 562 w 766"/>
                <a:gd name="T7" fmla="*/ 806 h 1077"/>
                <a:gd name="T8" fmla="*/ 511 w 766"/>
                <a:gd name="T9" fmla="*/ 781 h 1077"/>
                <a:gd name="T10" fmla="*/ 460 w 766"/>
                <a:gd name="T11" fmla="*/ 756 h 1077"/>
                <a:gd name="T12" fmla="*/ 415 w 766"/>
                <a:gd name="T13" fmla="*/ 725 h 1077"/>
                <a:gd name="T14" fmla="*/ 370 w 766"/>
                <a:gd name="T15" fmla="*/ 687 h 1077"/>
                <a:gd name="T16" fmla="*/ 326 w 766"/>
                <a:gd name="T17" fmla="*/ 655 h 1077"/>
                <a:gd name="T18" fmla="*/ 287 w 766"/>
                <a:gd name="T19" fmla="*/ 618 h 1077"/>
                <a:gd name="T20" fmla="*/ 243 w 766"/>
                <a:gd name="T21" fmla="*/ 580 h 1077"/>
                <a:gd name="T22" fmla="*/ 211 w 766"/>
                <a:gd name="T23" fmla="*/ 542 h 1077"/>
                <a:gd name="T24" fmla="*/ 172 w 766"/>
                <a:gd name="T25" fmla="*/ 498 h 1077"/>
                <a:gd name="T26" fmla="*/ 147 w 766"/>
                <a:gd name="T27" fmla="*/ 454 h 1077"/>
                <a:gd name="T28" fmla="*/ 115 w 766"/>
                <a:gd name="T29" fmla="*/ 416 h 1077"/>
                <a:gd name="T30" fmla="*/ 88 w 766"/>
                <a:gd name="T31" fmla="*/ 366 h 1077"/>
                <a:gd name="T32" fmla="*/ 70 w 766"/>
                <a:gd name="T33" fmla="*/ 321 h 1077"/>
                <a:gd name="T34" fmla="*/ 51 w 766"/>
                <a:gd name="T35" fmla="*/ 277 h 1077"/>
                <a:gd name="T36" fmla="*/ 31 w 766"/>
                <a:gd name="T37" fmla="*/ 227 h 1077"/>
                <a:gd name="T38" fmla="*/ 19 w 766"/>
                <a:gd name="T39" fmla="*/ 177 h 1077"/>
                <a:gd name="T40" fmla="*/ 13 w 766"/>
                <a:gd name="T41" fmla="*/ 133 h 1077"/>
                <a:gd name="T42" fmla="*/ 0 w 766"/>
                <a:gd name="T43" fmla="*/ 82 h 1077"/>
                <a:gd name="T44" fmla="*/ 0 w 766"/>
                <a:gd name="T45" fmla="*/ 32 h 1077"/>
                <a:gd name="T46" fmla="*/ 0 w 766"/>
                <a:gd name="T47" fmla="*/ 189 h 1077"/>
                <a:gd name="T48" fmla="*/ 0 w 766"/>
                <a:gd name="T49" fmla="*/ 240 h 1077"/>
                <a:gd name="T50" fmla="*/ 6 w 766"/>
                <a:gd name="T51" fmla="*/ 284 h 1077"/>
                <a:gd name="T52" fmla="*/ 13 w 766"/>
                <a:gd name="T53" fmla="*/ 334 h 1077"/>
                <a:gd name="T54" fmla="*/ 25 w 766"/>
                <a:gd name="T55" fmla="*/ 384 h 1077"/>
                <a:gd name="T56" fmla="*/ 37 w 766"/>
                <a:gd name="T57" fmla="*/ 435 h 1077"/>
                <a:gd name="T58" fmla="*/ 57 w 766"/>
                <a:gd name="T59" fmla="*/ 479 h 1077"/>
                <a:gd name="T60" fmla="*/ 76 w 766"/>
                <a:gd name="T61" fmla="*/ 529 h 1077"/>
                <a:gd name="T62" fmla="*/ 102 w 766"/>
                <a:gd name="T63" fmla="*/ 573 h 1077"/>
                <a:gd name="T64" fmla="*/ 128 w 766"/>
                <a:gd name="T65" fmla="*/ 618 h 1077"/>
                <a:gd name="T66" fmla="*/ 153 w 766"/>
                <a:gd name="T67" fmla="*/ 662 h 1077"/>
                <a:gd name="T68" fmla="*/ 185 w 766"/>
                <a:gd name="T69" fmla="*/ 699 h 1077"/>
                <a:gd name="T70" fmla="*/ 223 w 766"/>
                <a:gd name="T71" fmla="*/ 743 h 1077"/>
                <a:gd name="T72" fmla="*/ 255 w 766"/>
                <a:gd name="T73" fmla="*/ 781 h 1077"/>
                <a:gd name="T74" fmla="*/ 300 w 766"/>
                <a:gd name="T75" fmla="*/ 819 h 1077"/>
                <a:gd name="T76" fmla="*/ 338 w 766"/>
                <a:gd name="T77" fmla="*/ 857 h 1077"/>
                <a:gd name="T78" fmla="*/ 383 w 766"/>
                <a:gd name="T79" fmla="*/ 888 h 1077"/>
                <a:gd name="T80" fmla="*/ 428 w 766"/>
                <a:gd name="T81" fmla="*/ 920 h 1077"/>
                <a:gd name="T82" fmla="*/ 479 w 766"/>
                <a:gd name="T83" fmla="*/ 951 h 1077"/>
                <a:gd name="T84" fmla="*/ 530 w 766"/>
                <a:gd name="T85" fmla="*/ 983 h 1077"/>
                <a:gd name="T86" fmla="*/ 581 w 766"/>
                <a:gd name="T87" fmla="*/ 1008 h 1077"/>
                <a:gd name="T88" fmla="*/ 632 w 766"/>
                <a:gd name="T89" fmla="*/ 1027 h 1077"/>
                <a:gd name="T90" fmla="*/ 690 w 766"/>
                <a:gd name="T91" fmla="*/ 1052 h 1077"/>
                <a:gd name="T92" fmla="*/ 747 w 766"/>
                <a:gd name="T93" fmla="*/ 1071 h 10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6"/>
                <a:gd name="T142" fmla="*/ 0 h 1077"/>
                <a:gd name="T143" fmla="*/ 766 w 766"/>
                <a:gd name="T144" fmla="*/ 1077 h 10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6" h="1077">
                  <a:moveTo>
                    <a:pt x="766" y="888"/>
                  </a:moveTo>
                  <a:lnTo>
                    <a:pt x="747" y="882"/>
                  </a:lnTo>
                  <a:lnTo>
                    <a:pt x="728" y="876"/>
                  </a:lnTo>
                  <a:lnTo>
                    <a:pt x="709" y="869"/>
                  </a:lnTo>
                  <a:lnTo>
                    <a:pt x="690" y="863"/>
                  </a:lnTo>
                  <a:lnTo>
                    <a:pt x="670" y="857"/>
                  </a:lnTo>
                  <a:lnTo>
                    <a:pt x="651" y="851"/>
                  </a:lnTo>
                  <a:lnTo>
                    <a:pt x="632" y="838"/>
                  </a:lnTo>
                  <a:lnTo>
                    <a:pt x="619" y="832"/>
                  </a:lnTo>
                  <a:lnTo>
                    <a:pt x="600" y="825"/>
                  </a:lnTo>
                  <a:lnTo>
                    <a:pt x="581" y="819"/>
                  </a:lnTo>
                  <a:lnTo>
                    <a:pt x="562" y="806"/>
                  </a:lnTo>
                  <a:lnTo>
                    <a:pt x="549" y="800"/>
                  </a:lnTo>
                  <a:lnTo>
                    <a:pt x="530" y="794"/>
                  </a:lnTo>
                  <a:lnTo>
                    <a:pt x="511" y="781"/>
                  </a:lnTo>
                  <a:lnTo>
                    <a:pt x="498" y="775"/>
                  </a:lnTo>
                  <a:lnTo>
                    <a:pt x="479" y="762"/>
                  </a:lnTo>
                  <a:lnTo>
                    <a:pt x="460" y="756"/>
                  </a:lnTo>
                  <a:lnTo>
                    <a:pt x="447" y="743"/>
                  </a:lnTo>
                  <a:lnTo>
                    <a:pt x="428" y="731"/>
                  </a:lnTo>
                  <a:lnTo>
                    <a:pt x="415" y="725"/>
                  </a:lnTo>
                  <a:lnTo>
                    <a:pt x="402" y="712"/>
                  </a:lnTo>
                  <a:lnTo>
                    <a:pt x="383" y="699"/>
                  </a:lnTo>
                  <a:lnTo>
                    <a:pt x="370" y="687"/>
                  </a:lnTo>
                  <a:lnTo>
                    <a:pt x="351" y="681"/>
                  </a:lnTo>
                  <a:lnTo>
                    <a:pt x="338" y="668"/>
                  </a:lnTo>
                  <a:lnTo>
                    <a:pt x="326" y="655"/>
                  </a:lnTo>
                  <a:lnTo>
                    <a:pt x="313" y="643"/>
                  </a:lnTo>
                  <a:lnTo>
                    <a:pt x="300" y="630"/>
                  </a:lnTo>
                  <a:lnTo>
                    <a:pt x="287" y="618"/>
                  </a:lnTo>
                  <a:lnTo>
                    <a:pt x="268" y="605"/>
                  </a:lnTo>
                  <a:lnTo>
                    <a:pt x="255" y="592"/>
                  </a:lnTo>
                  <a:lnTo>
                    <a:pt x="243" y="580"/>
                  </a:lnTo>
                  <a:lnTo>
                    <a:pt x="230" y="567"/>
                  </a:lnTo>
                  <a:lnTo>
                    <a:pt x="223" y="555"/>
                  </a:lnTo>
                  <a:lnTo>
                    <a:pt x="211" y="542"/>
                  </a:lnTo>
                  <a:lnTo>
                    <a:pt x="198" y="529"/>
                  </a:lnTo>
                  <a:lnTo>
                    <a:pt x="185" y="510"/>
                  </a:lnTo>
                  <a:lnTo>
                    <a:pt x="172" y="498"/>
                  </a:lnTo>
                  <a:lnTo>
                    <a:pt x="166" y="485"/>
                  </a:lnTo>
                  <a:lnTo>
                    <a:pt x="153" y="473"/>
                  </a:lnTo>
                  <a:lnTo>
                    <a:pt x="147" y="454"/>
                  </a:lnTo>
                  <a:lnTo>
                    <a:pt x="134" y="441"/>
                  </a:lnTo>
                  <a:lnTo>
                    <a:pt x="128" y="429"/>
                  </a:lnTo>
                  <a:lnTo>
                    <a:pt x="115" y="416"/>
                  </a:lnTo>
                  <a:lnTo>
                    <a:pt x="109" y="397"/>
                  </a:lnTo>
                  <a:lnTo>
                    <a:pt x="102" y="384"/>
                  </a:lnTo>
                  <a:lnTo>
                    <a:pt x="88" y="366"/>
                  </a:lnTo>
                  <a:lnTo>
                    <a:pt x="82" y="353"/>
                  </a:lnTo>
                  <a:lnTo>
                    <a:pt x="76" y="340"/>
                  </a:lnTo>
                  <a:lnTo>
                    <a:pt x="70" y="321"/>
                  </a:lnTo>
                  <a:lnTo>
                    <a:pt x="64" y="309"/>
                  </a:lnTo>
                  <a:lnTo>
                    <a:pt x="57" y="290"/>
                  </a:lnTo>
                  <a:lnTo>
                    <a:pt x="51" y="277"/>
                  </a:lnTo>
                  <a:lnTo>
                    <a:pt x="45" y="259"/>
                  </a:lnTo>
                  <a:lnTo>
                    <a:pt x="37" y="246"/>
                  </a:lnTo>
                  <a:lnTo>
                    <a:pt x="31" y="227"/>
                  </a:lnTo>
                  <a:lnTo>
                    <a:pt x="25" y="208"/>
                  </a:lnTo>
                  <a:lnTo>
                    <a:pt x="25" y="196"/>
                  </a:lnTo>
                  <a:lnTo>
                    <a:pt x="19" y="177"/>
                  </a:lnTo>
                  <a:lnTo>
                    <a:pt x="19" y="164"/>
                  </a:lnTo>
                  <a:lnTo>
                    <a:pt x="13" y="145"/>
                  </a:lnTo>
                  <a:lnTo>
                    <a:pt x="13" y="133"/>
                  </a:lnTo>
                  <a:lnTo>
                    <a:pt x="6" y="114"/>
                  </a:lnTo>
                  <a:lnTo>
                    <a:pt x="6" y="95"/>
                  </a:lnTo>
                  <a:lnTo>
                    <a:pt x="0" y="82"/>
                  </a:lnTo>
                  <a:lnTo>
                    <a:pt x="0" y="63"/>
                  </a:lnTo>
                  <a:lnTo>
                    <a:pt x="0" y="51"/>
                  </a:lnTo>
                  <a:lnTo>
                    <a:pt x="0" y="32"/>
                  </a:lnTo>
                  <a:lnTo>
                    <a:pt x="0" y="13"/>
                  </a:lnTo>
                  <a:lnTo>
                    <a:pt x="0" y="0"/>
                  </a:lnTo>
                  <a:lnTo>
                    <a:pt x="0" y="189"/>
                  </a:lnTo>
                  <a:lnTo>
                    <a:pt x="0" y="202"/>
                  </a:lnTo>
                  <a:lnTo>
                    <a:pt x="0" y="221"/>
                  </a:lnTo>
                  <a:lnTo>
                    <a:pt x="0" y="240"/>
                  </a:lnTo>
                  <a:lnTo>
                    <a:pt x="0" y="252"/>
                  </a:lnTo>
                  <a:lnTo>
                    <a:pt x="0" y="271"/>
                  </a:lnTo>
                  <a:lnTo>
                    <a:pt x="6" y="284"/>
                  </a:lnTo>
                  <a:lnTo>
                    <a:pt x="6" y="303"/>
                  </a:lnTo>
                  <a:lnTo>
                    <a:pt x="13" y="321"/>
                  </a:lnTo>
                  <a:lnTo>
                    <a:pt x="13" y="334"/>
                  </a:lnTo>
                  <a:lnTo>
                    <a:pt x="19" y="353"/>
                  </a:lnTo>
                  <a:lnTo>
                    <a:pt x="19" y="366"/>
                  </a:lnTo>
                  <a:lnTo>
                    <a:pt x="25" y="384"/>
                  </a:lnTo>
                  <a:lnTo>
                    <a:pt x="25" y="397"/>
                  </a:lnTo>
                  <a:lnTo>
                    <a:pt x="31" y="416"/>
                  </a:lnTo>
                  <a:lnTo>
                    <a:pt x="37" y="435"/>
                  </a:lnTo>
                  <a:lnTo>
                    <a:pt x="45" y="447"/>
                  </a:lnTo>
                  <a:lnTo>
                    <a:pt x="51" y="466"/>
                  </a:lnTo>
                  <a:lnTo>
                    <a:pt x="57" y="479"/>
                  </a:lnTo>
                  <a:lnTo>
                    <a:pt x="64" y="498"/>
                  </a:lnTo>
                  <a:lnTo>
                    <a:pt x="70" y="510"/>
                  </a:lnTo>
                  <a:lnTo>
                    <a:pt x="76" y="529"/>
                  </a:lnTo>
                  <a:lnTo>
                    <a:pt x="82" y="542"/>
                  </a:lnTo>
                  <a:lnTo>
                    <a:pt x="88" y="555"/>
                  </a:lnTo>
                  <a:lnTo>
                    <a:pt x="102" y="573"/>
                  </a:lnTo>
                  <a:lnTo>
                    <a:pt x="109" y="586"/>
                  </a:lnTo>
                  <a:lnTo>
                    <a:pt x="115" y="605"/>
                  </a:lnTo>
                  <a:lnTo>
                    <a:pt x="128" y="618"/>
                  </a:lnTo>
                  <a:lnTo>
                    <a:pt x="134" y="630"/>
                  </a:lnTo>
                  <a:lnTo>
                    <a:pt x="147" y="643"/>
                  </a:lnTo>
                  <a:lnTo>
                    <a:pt x="153" y="662"/>
                  </a:lnTo>
                  <a:lnTo>
                    <a:pt x="166" y="674"/>
                  </a:lnTo>
                  <a:lnTo>
                    <a:pt x="172" y="687"/>
                  </a:lnTo>
                  <a:lnTo>
                    <a:pt x="185" y="699"/>
                  </a:lnTo>
                  <a:lnTo>
                    <a:pt x="198" y="718"/>
                  </a:lnTo>
                  <a:lnTo>
                    <a:pt x="211" y="731"/>
                  </a:lnTo>
                  <a:lnTo>
                    <a:pt x="223" y="743"/>
                  </a:lnTo>
                  <a:lnTo>
                    <a:pt x="230" y="756"/>
                  </a:lnTo>
                  <a:lnTo>
                    <a:pt x="243" y="769"/>
                  </a:lnTo>
                  <a:lnTo>
                    <a:pt x="255" y="781"/>
                  </a:lnTo>
                  <a:lnTo>
                    <a:pt x="268" y="794"/>
                  </a:lnTo>
                  <a:lnTo>
                    <a:pt x="287" y="806"/>
                  </a:lnTo>
                  <a:lnTo>
                    <a:pt x="300" y="819"/>
                  </a:lnTo>
                  <a:lnTo>
                    <a:pt x="313" y="832"/>
                  </a:lnTo>
                  <a:lnTo>
                    <a:pt x="326" y="844"/>
                  </a:lnTo>
                  <a:lnTo>
                    <a:pt x="338" y="857"/>
                  </a:lnTo>
                  <a:lnTo>
                    <a:pt x="351" y="869"/>
                  </a:lnTo>
                  <a:lnTo>
                    <a:pt x="370" y="876"/>
                  </a:lnTo>
                  <a:lnTo>
                    <a:pt x="383" y="888"/>
                  </a:lnTo>
                  <a:lnTo>
                    <a:pt x="402" y="901"/>
                  </a:lnTo>
                  <a:lnTo>
                    <a:pt x="415" y="914"/>
                  </a:lnTo>
                  <a:lnTo>
                    <a:pt x="428" y="920"/>
                  </a:lnTo>
                  <a:lnTo>
                    <a:pt x="447" y="932"/>
                  </a:lnTo>
                  <a:lnTo>
                    <a:pt x="460" y="945"/>
                  </a:lnTo>
                  <a:lnTo>
                    <a:pt x="479" y="951"/>
                  </a:lnTo>
                  <a:lnTo>
                    <a:pt x="498" y="964"/>
                  </a:lnTo>
                  <a:lnTo>
                    <a:pt x="511" y="970"/>
                  </a:lnTo>
                  <a:lnTo>
                    <a:pt x="530" y="983"/>
                  </a:lnTo>
                  <a:lnTo>
                    <a:pt x="549" y="989"/>
                  </a:lnTo>
                  <a:lnTo>
                    <a:pt x="562" y="995"/>
                  </a:lnTo>
                  <a:lnTo>
                    <a:pt x="581" y="1008"/>
                  </a:lnTo>
                  <a:lnTo>
                    <a:pt x="600" y="1014"/>
                  </a:lnTo>
                  <a:lnTo>
                    <a:pt x="619" y="1021"/>
                  </a:lnTo>
                  <a:lnTo>
                    <a:pt x="632" y="1027"/>
                  </a:lnTo>
                  <a:lnTo>
                    <a:pt x="651" y="1040"/>
                  </a:lnTo>
                  <a:lnTo>
                    <a:pt x="670" y="1046"/>
                  </a:lnTo>
                  <a:lnTo>
                    <a:pt x="690" y="1052"/>
                  </a:lnTo>
                  <a:lnTo>
                    <a:pt x="709" y="1058"/>
                  </a:lnTo>
                  <a:lnTo>
                    <a:pt x="728" y="1065"/>
                  </a:lnTo>
                  <a:lnTo>
                    <a:pt x="747" y="1071"/>
                  </a:lnTo>
                  <a:lnTo>
                    <a:pt x="766" y="1077"/>
                  </a:lnTo>
                  <a:lnTo>
                    <a:pt x="766" y="888"/>
                  </a:lnTo>
                  <a:close/>
                </a:path>
              </a:pathLst>
            </a:custGeom>
            <a:solidFill>
              <a:srgbClr val="E4A85A"/>
            </a:solidFill>
            <a:ln w="9525">
              <a:noFill/>
              <a:round/>
              <a:headEnd/>
              <a:tailEnd/>
            </a:ln>
          </p:spPr>
          <p:txBody>
            <a:bodyPr/>
            <a:lstStyle/>
            <a:p>
              <a:endParaRPr lang="en-US"/>
            </a:p>
          </p:txBody>
        </p:sp>
        <p:sp>
          <p:nvSpPr>
            <p:cNvPr id="65" name="Freeform 19"/>
            <p:cNvSpPr>
              <a:spLocks/>
            </p:cNvSpPr>
            <p:nvPr/>
          </p:nvSpPr>
          <p:spPr bwMode="auto">
            <a:xfrm>
              <a:off x="2074" y="2327"/>
              <a:ext cx="766" cy="1077"/>
            </a:xfrm>
            <a:custGeom>
              <a:avLst/>
              <a:gdLst>
                <a:gd name="T0" fmla="*/ 728 w 766"/>
                <a:gd name="T1" fmla="*/ 876 h 1077"/>
                <a:gd name="T2" fmla="*/ 670 w 766"/>
                <a:gd name="T3" fmla="*/ 857 h 1077"/>
                <a:gd name="T4" fmla="*/ 619 w 766"/>
                <a:gd name="T5" fmla="*/ 832 h 1077"/>
                <a:gd name="T6" fmla="*/ 562 w 766"/>
                <a:gd name="T7" fmla="*/ 806 h 1077"/>
                <a:gd name="T8" fmla="*/ 511 w 766"/>
                <a:gd name="T9" fmla="*/ 781 h 1077"/>
                <a:gd name="T10" fmla="*/ 460 w 766"/>
                <a:gd name="T11" fmla="*/ 756 h 1077"/>
                <a:gd name="T12" fmla="*/ 415 w 766"/>
                <a:gd name="T13" fmla="*/ 725 h 1077"/>
                <a:gd name="T14" fmla="*/ 370 w 766"/>
                <a:gd name="T15" fmla="*/ 687 h 1077"/>
                <a:gd name="T16" fmla="*/ 326 w 766"/>
                <a:gd name="T17" fmla="*/ 655 h 1077"/>
                <a:gd name="T18" fmla="*/ 287 w 766"/>
                <a:gd name="T19" fmla="*/ 618 h 1077"/>
                <a:gd name="T20" fmla="*/ 243 w 766"/>
                <a:gd name="T21" fmla="*/ 580 h 1077"/>
                <a:gd name="T22" fmla="*/ 211 w 766"/>
                <a:gd name="T23" fmla="*/ 542 h 1077"/>
                <a:gd name="T24" fmla="*/ 172 w 766"/>
                <a:gd name="T25" fmla="*/ 498 h 1077"/>
                <a:gd name="T26" fmla="*/ 147 w 766"/>
                <a:gd name="T27" fmla="*/ 454 h 1077"/>
                <a:gd name="T28" fmla="*/ 115 w 766"/>
                <a:gd name="T29" fmla="*/ 416 h 1077"/>
                <a:gd name="T30" fmla="*/ 88 w 766"/>
                <a:gd name="T31" fmla="*/ 366 h 1077"/>
                <a:gd name="T32" fmla="*/ 70 w 766"/>
                <a:gd name="T33" fmla="*/ 321 h 1077"/>
                <a:gd name="T34" fmla="*/ 51 w 766"/>
                <a:gd name="T35" fmla="*/ 277 h 1077"/>
                <a:gd name="T36" fmla="*/ 31 w 766"/>
                <a:gd name="T37" fmla="*/ 227 h 1077"/>
                <a:gd name="T38" fmla="*/ 19 w 766"/>
                <a:gd name="T39" fmla="*/ 177 h 1077"/>
                <a:gd name="T40" fmla="*/ 13 w 766"/>
                <a:gd name="T41" fmla="*/ 133 h 1077"/>
                <a:gd name="T42" fmla="*/ 0 w 766"/>
                <a:gd name="T43" fmla="*/ 82 h 1077"/>
                <a:gd name="T44" fmla="*/ 0 w 766"/>
                <a:gd name="T45" fmla="*/ 32 h 1077"/>
                <a:gd name="T46" fmla="*/ 0 w 766"/>
                <a:gd name="T47" fmla="*/ 189 h 1077"/>
                <a:gd name="T48" fmla="*/ 0 w 766"/>
                <a:gd name="T49" fmla="*/ 240 h 1077"/>
                <a:gd name="T50" fmla="*/ 6 w 766"/>
                <a:gd name="T51" fmla="*/ 284 h 1077"/>
                <a:gd name="T52" fmla="*/ 13 w 766"/>
                <a:gd name="T53" fmla="*/ 334 h 1077"/>
                <a:gd name="T54" fmla="*/ 25 w 766"/>
                <a:gd name="T55" fmla="*/ 384 h 1077"/>
                <a:gd name="T56" fmla="*/ 37 w 766"/>
                <a:gd name="T57" fmla="*/ 435 h 1077"/>
                <a:gd name="T58" fmla="*/ 57 w 766"/>
                <a:gd name="T59" fmla="*/ 479 h 1077"/>
                <a:gd name="T60" fmla="*/ 76 w 766"/>
                <a:gd name="T61" fmla="*/ 529 h 1077"/>
                <a:gd name="T62" fmla="*/ 102 w 766"/>
                <a:gd name="T63" fmla="*/ 573 h 1077"/>
                <a:gd name="T64" fmla="*/ 128 w 766"/>
                <a:gd name="T65" fmla="*/ 618 h 1077"/>
                <a:gd name="T66" fmla="*/ 153 w 766"/>
                <a:gd name="T67" fmla="*/ 662 h 1077"/>
                <a:gd name="T68" fmla="*/ 185 w 766"/>
                <a:gd name="T69" fmla="*/ 699 h 1077"/>
                <a:gd name="T70" fmla="*/ 223 w 766"/>
                <a:gd name="T71" fmla="*/ 743 h 1077"/>
                <a:gd name="T72" fmla="*/ 255 w 766"/>
                <a:gd name="T73" fmla="*/ 781 h 1077"/>
                <a:gd name="T74" fmla="*/ 300 w 766"/>
                <a:gd name="T75" fmla="*/ 819 h 1077"/>
                <a:gd name="T76" fmla="*/ 338 w 766"/>
                <a:gd name="T77" fmla="*/ 857 h 1077"/>
                <a:gd name="T78" fmla="*/ 383 w 766"/>
                <a:gd name="T79" fmla="*/ 888 h 1077"/>
                <a:gd name="T80" fmla="*/ 428 w 766"/>
                <a:gd name="T81" fmla="*/ 920 h 1077"/>
                <a:gd name="T82" fmla="*/ 479 w 766"/>
                <a:gd name="T83" fmla="*/ 951 h 1077"/>
                <a:gd name="T84" fmla="*/ 530 w 766"/>
                <a:gd name="T85" fmla="*/ 983 h 1077"/>
                <a:gd name="T86" fmla="*/ 581 w 766"/>
                <a:gd name="T87" fmla="*/ 1008 h 1077"/>
                <a:gd name="T88" fmla="*/ 632 w 766"/>
                <a:gd name="T89" fmla="*/ 1027 h 1077"/>
                <a:gd name="T90" fmla="*/ 690 w 766"/>
                <a:gd name="T91" fmla="*/ 1052 h 1077"/>
                <a:gd name="T92" fmla="*/ 747 w 766"/>
                <a:gd name="T93" fmla="*/ 1071 h 10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6"/>
                <a:gd name="T142" fmla="*/ 0 h 1077"/>
                <a:gd name="T143" fmla="*/ 766 w 766"/>
                <a:gd name="T144" fmla="*/ 1077 h 10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6" h="1077">
                  <a:moveTo>
                    <a:pt x="766" y="888"/>
                  </a:moveTo>
                  <a:lnTo>
                    <a:pt x="747" y="882"/>
                  </a:lnTo>
                  <a:lnTo>
                    <a:pt x="728" y="876"/>
                  </a:lnTo>
                  <a:lnTo>
                    <a:pt x="709" y="869"/>
                  </a:lnTo>
                  <a:lnTo>
                    <a:pt x="690" y="863"/>
                  </a:lnTo>
                  <a:lnTo>
                    <a:pt x="670" y="857"/>
                  </a:lnTo>
                  <a:lnTo>
                    <a:pt x="651" y="851"/>
                  </a:lnTo>
                  <a:lnTo>
                    <a:pt x="632" y="838"/>
                  </a:lnTo>
                  <a:lnTo>
                    <a:pt x="619" y="832"/>
                  </a:lnTo>
                  <a:lnTo>
                    <a:pt x="600" y="825"/>
                  </a:lnTo>
                  <a:lnTo>
                    <a:pt x="581" y="819"/>
                  </a:lnTo>
                  <a:lnTo>
                    <a:pt x="562" y="806"/>
                  </a:lnTo>
                  <a:lnTo>
                    <a:pt x="549" y="800"/>
                  </a:lnTo>
                  <a:lnTo>
                    <a:pt x="530" y="794"/>
                  </a:lnTo>
                  <a:lnTo>
                    <a:pt x="511" y="781"/>
                  </a:lnTo>
                  <a:lnTo>
                    <a:pt x="498" y="775"/>
                  </a:lnTo>
                  <a:lnTo>
                    <a:pt x="479" y="762"/>
                  </a:lnTo>
                  <a:lnTo>
                    <a:pt x="460" y="756"/>
                  </a:lnTo>
                  <a:lnTo>
                    <a:pt x="447" y="743"/>
                  </a:lnTo>
                  <a:lnTo>
                    <a:pt x="428" y="731"/>
                  </a:lnTo>
                  <a:lnTo>
                    <a:pt x="415" y="725"/>
                  </a:lnTo>
                  <a:lnTo>
                    <a:pt x="402" y="712"/>
                  </a:lnTo>
                  <a:lnTo>
                    <a:pt x="383" y="699"/>
                  </a:lnTo>
                  <a:lnTo>
                    <a:pt x="370" y="687"/>
                  </a:lnTo>
                  <a:lnTo>
                    <a:pt x="351" y="681"/>
                  </a:lnTo>
                  <a:lnTo>
                    <a:pt x="338" y="668"/>
                  </a:lnTo>
                  <a:lnTo>
                    <a:pt x="326" y="655"/>
                  </a:lnTo>
                  <a:lnTo>
                    <a:pt x="313" y="643"/>
                  </a:lnTo>
                  <a:lnTo>
                    <a:pt x="300" y="630"/>
                  </a:lnTo>
                  <a:lnTo>
                    <a:pt x="287" y="618"/>
                  </a:lnTo>
                  <a:lnTo>
                    <a:pt x="268" y="605"/>
                  </a:lnTo>
                  <a:lnTo>
                    <a:pt x="255" y="592"/>
                  </a:lnTo>
                  <a:lnTo>
                    <a:pt x="243" y="580"/>
                  </a:lnTo>
                  <a:lnTo>
                    <a:pt x="230" y="567"/>
                  </a:lnTo>
                  <a:lnTo>
                    <a:pt x="223" y="555"/>
                  </a:lnTo>
                  <a:lnTo>
                    <a:pt x="211" y="542"/>
                  </a:lnTo>
                  <a:lnTo>
                    <a:pt x="198" y="529"/>
                  </a:lnTo>
                  <a:lnTo>
                    <a:pt x="185" y="510"/>
                  </a:lnTo>
                  <a:lnTo>
                    <a:pt x="172" y="498"/>
                  </a:lnTo>
                  <a:lnTo>
                    <a:pt x="166" y="485"/>
                  </a:lnTo>
                  <a:lnTo>
                    <a:pt x="153" y="473"/>
                  </a:lnTo>
                  <a:lnTo>
                    <a:pt x="147" y="454"/>
                  </a:lnTo>
                  <a:lnTo>
                    <a:pt x="134" y="441"/>
                  </a:lnTo>
                  <a:lnTo>
                    <a:pt x="128" y="429"/>
                  </a:lnTo>
                  <a:lnTo>
                    <a:pt x="115" y="416"/>
                  </a:lnTo>
                  <a:lnTo>
                    <a:pt x="109" y="397"/>
                  </a:lnTo>
                  <a:lnTo>
                    <a:pt x="102" y="384"/>
                  </a:lnTo>
                  <a:lnTo>
                    <a:pt x="88" y="366"/>
                  </a:lnTo>
                  <a:lnTo>
                    <a:pt x="82" y="353"/>
                  </a:lnTo>
                  <a:lnTo>
                    <a:pt x="76" y="340"/>
                  </a:lnTo>
                  <a:lnTo>
                    <a:pt x="70" y="321"/>
                  </a:lnTo>
                  <a:lnTo>
                    <a:pt x="64" y="309"/>
                  </a:lnTo>
                  <a:lnTo>
                    <a:pt x="57" y="290"/>
                  </a:lnTo>
                  <a:lnTo>
                    <a:pt x="51" y="277"/>
                  </a:lnTo>
                  <a:lnTo>
                    <a:pt x="45" y="259"/>
                  </a:lnTo>
                  <a:lnTo>
                    <a:pt x="37" y="246"/>
                  </a:lnTo>
                  <a:lnTo>
                    <a:pt x="31" y="227"/>
                  </a:lnTo>
                  <a:lnTo>
                    <a:pt x="25" y="208"/>
                  </a:lnTo>
                  <a:lnTo>
                    <a:pt x="25" y="196"/>
                  </a:lnTo>
                  <a:lnTo>
                    <a:pt x="19" y="177"/>
                  </a:lnTo>
                  <a:lnTo>
                    <a:pt x="19" y="164"/>
                  </a:lnTo>
                  <a:lnTo>
                    <a:pt x="13" y="145"/>
                  </a:lnTo>
                  <a:lnTo>
                    <a:pt x="13" y="133"/>
                  </a:lnTo>
                  <a:lnTo>
                    <a:pt x="6" y="114"/>
                  </a:lnTo>
                  <a:lnTo>
                    <a:pt x="6" y="95"/>
                  </a:lnTo>
                  <a:lnTo>
                    <a:pt x="0" y="82"/>
                  </a:lnTo>
                  <a:lnTo>
                    <a:pt x="0" y="63"/>
                  </a:lnTo>
                  <a:lnTo>
                    <a:pt x="0" y="51"/>
                  </a:lnTo>
                  <a:lnTo>
                    <a:pt x="0" y="32"/>
                  </a:lnTo>
                  <a:lnTo>
                    <a:pt x="0" y="13"/>
                  </a:lnTo>
                  <a:lnTo>
                    <a:pt x="0" y="0"/>
                  </a:lnTo>
                  <a:lnTo>
                    <a:pt x="0" y="189"/>
                  </a:lnTo>
                  <a:lnTo>
                    <a:pt x="0" y="202"/>
                  </a:lnTo>
                  <a:lnTo>
                    <a:pt x="0" y="221"/>
                  </a:lnTo>
                  <a:lnTo>
                    <a:pt x="0" y="240"/>
                  </a:lnTo>
                  <a:lnTo>
                    <a:pt x="0" y="252"/>
                  </a:lnTo>
                  <a:lnTo>
                    <a:pt x="0" y="271"/>
                  </a:lnTo>
                  <a:lnTo>
                    <a:pt x="6" y="284"/>
                  </a:lnTo>
                  <a:lnTo>
                    <a:pt x="6" y="303"/>
                  </a:lnTo>
                  <a:lnTo>
                    <a:pt x="13" y="321"/>
                  </a:lnTo>
                  <a:lnTo>
                    <a:pt x="13" y="334"/>
                  </a:lnTo>
                  <a:lnTo>
                    <a:pt x="19" y="353"/>
                  </a:lnTo>
                  <a:lnTo>
                    <a:pt x="19" y="366"/>
                  </a:lnTo>
                  <a:lnTo>
                    <a:pt x="25" y="384"/>
                  </a:lnTo>
                  <a:lnTo>
                    <a:pt x="25" y="397"/>
                  </a:lnTo>
                  <a:lnTo>
                    <a:pt x="31" y="416"/>
                  </a:lnTo>
                  <a:lnTo>
                    <a:pt x="37" y="435"/>
                  </a:lnTo>
                  <a:lnTo>
                    <a:pt x="45" y="447"/>
                  </a:lnTo>
                  <a:lnTo>
                    <a:pt x="51" y="466"/>
                  </a:lnTo>
                  <a:lnTo>
                    <a:pt x="57" y="479"/>
                  </a:lnTo>
                  <a:lnTo>
                    <a:pt x="64" y="498"/>
                  </a:lnTo>
                  <a:lnTo>
                    <a:pt x="70" y="510"/>
                  </a:lnTo>
                  <a:lnTo>
                    <a:pt x="76" y="529"/>
                  </a:lnTo>
                  <a:lnTo>
                    <a:pt x="82" y="542"/>
                  </a:lnTo>
                  <a:lnTo>
                    <a:pt x="88" y="555"/>
                  </a:lnTo>
                  <a:lnTo>
                    <a:pt x="102" y="573"/>
                  </a:lnTo>
                  <a:lnTo>
                    <a:pt x="109" y="586"/>
                  </a:lnTo>
                  <a:lnTo>
                    <a:pt x="115" y="605"/>
                  </a:lnTo>
                  <a:lnTo>
                    <a:pt x="128" y="618"/>
                  </a:lnTo>
                  <a:lnTo>
                    <a:pt x="134" y="630"/>
                  </a:lnTo>
                  <a:lnTo>
                    <a:pt x="147" y="643"/>
                  </a:lnTo>
                  <a:lnTo>
                    <a:pt x="153" y="662"/>
                  </a:lnTo>
                  <a:lnTo>
                    <a:pt x="166" y="674"/>
                  </a:lnTo>
                  <a:lnTo>
                    <a:pt x="172" y="687"/>
                  </a:lnTo>
                  <a:lnTo>
                    <a:pt x="185" y="699"/>
                  </a:lnTo>
                  <a:lnTo>
                    <a:pt x="198" y="718"/>
                  </a:lnTo>
                  <a:lnTo>
                    <a:pt x="211" y="731"/>
                  </a:lnTo>
                  <a:lnTo>
                    <a:pt x="223" y="743"/>
                  </a:lnTo>
                  <a:lnTo>
                    <a:pt x="230" y="756"/>
                  </a:lnTo>
                  <a:lnTo>
                    <a:pt x="243" y="769"/>
                  </a:lnTo>
                  <a:lnTo>
                    <a:pt x="255" y="781"/>
                  </a:lnTo>
                  <a:lnTo>
                    <a:pt x="268" y="794"/>
                  </a:lnTo>
                  <a:lnTo>
                    <a:pt x="287" y="806"/>
                  </a:lnTo>
                  <a:lnTo>
                    <a:pt x="300" y="819"/>
                  </a:lnTo>
                  <a:lnTo>
                    <a:pt x="313" y="832"/>
                  </a:lnTo>
                  <a:lnTo>
                    <a:pt x="326" y="844"/>
                  </a:lnTo>
                  <a:lnTo>
                    <a:pt x="338" y="857"/>
                  </a:lnTo>
                  <a:lnTo>
                    <a:pt x="351" y="869"/>
                  </a:lnTo>
                  <a:lnTo>
                    <a:pt x="370" y="876"/>
                  </a:lnTo>
                  <a:lnTo>
                    <a:pt x="383" y="888"/>
                  </a:lnTo>
                  <a:lnTo>
                    <a:pt x="402" y="901"/>
                  </a:lnTo>
                  <a:lnTo>
                    <a:pt x="415" y="914"/>
                  </a:lnTo>
                  <a:lnTo>
                    <a:pt x="428" y="920"/>
                  </a:lnTo>
                  <a:lnTo>
                    <a:pt x="447" y="932"/>
                  </a:lnTo>
                  <a:lnTo>
                    <a:pt x="460" y="945"/>
                  </a:lnTo>
                  <a:lnTo>
                    <a:pt x="479" y="951"/>
                  </a:lnTo>
                  <a:lnTo>
                    <a:pt x="498" y="964"/>
                  </a:lnTo>
                  <a:lnTo>
                    <a:pt x="511" y="970"/>
                  </a:lnTo>
                  <a:lnTo>
                    <a:pt x="530" y="983"/>
                  </a:lnTo>
                  <a:lnTo>
                    <a:pt x="549" y="989"/>
                  </a:lnTo>
                  <a:lnTo>
                    <a:pt x="562" y="995"/>
                  </a:lnTo>
                  <a:lnTo>
                    <a:pt x="581" y="1008"/>
                  </a:lnTo>
                  <a:lnTo>
                    <a:pt x="600" y="1014"/>
                  </a:lnTo>
                  <a:lnTo>
                    <a:pt x="619" y="1021"/>
                  </a:lnTo>
                  <a:lnTo>
                    <a:pt x="632" y="1027"/>
                  </a:lnTo>
                  <a:lnTo>
                    <a:pt x="651" y="1040"/>
                  </a:lnTo>
                  <a:lnTo>
                    <a:pt x="670" y="1046"/>
                  </a:lnTo>
                  <a:lnTo>
                    <a:pt x="690" y="1052"/>
                  </a:lnTo>
                  <a:lnTo>
                    <a:pt x="709" y="1058"/>
                  </a:lnTo>
                  <a:lnTo>
                    <a:pt x="728" y="1065"/>
                  </a:lnTo>
                  <a:lnTo>
                    <a:pt x="747" y="1071"/>
                  </a:lnTo>
                  <a:lnTo>
                    <a:pt x="766" y="1077"/>
                  </a:lnTo>
                  <a:lnTo>
                    <a:pt x="766" y="888"/>
                  </a:lnTo>
                  <a:close/>
                </a:path>
              </a:pathLst>
            </a:custGeom>
            <a:solidFill>
              <a:srgbClr val="F6691A"/>
            </a:solidFill>
            <a:ln w="9525" cap="rnd">
              <a:solidFill>
                <a:srgbClr val="000000"/>
              </a:solidFill>
              <a:round/>
              <a:headEnd/>
              <a:tailEnd/>
            </a:ln>
          </p:spPr>
          <p:txBody>
            <a:bodyPr/>
            <a:lstStyle/>
            <a:p>
              <a:endParaRPr lang="en-US"/>
            </a:p>
          </p:txBody>
        </p:sp>
      </p:grpSp>
      <p:grpSp>
        <p:nvGrpSpPr>
          <p:cNvPr id="4" name="Group 20"/>
          <p:cNvGrpSpPr>
            <a:grpSpLocks/>
          </p:cNvGrpSpPr>
          <p:nvPr/>
        </p:nvGrpSpPr>
        <p:grpSpPr bwMode="auto">
          <a:xfrm>
            <a:off x="4538662" y="4389438"/>
            <a:ext cx="612775" cy="1665287"/>
            <a:chOff x="2840" y="2327"/>
            <a:chExt cx="396" cy="1077"/>
          </a:xfrm>
        </p:grpSpPr>
        <p:sp>
          <p:nvSpPr>
            <p:cNvPr id="67" name="Freeform 21"/>
            <p:cNvSpPr>
              <a:spLocks/>
            </p:cNvSpPr>
            <p:nvPr/>
          </p:nvSpPr>
          <p:spPr bwMode="auto">
            <a:xfrm>
              <a:off x="2840" y="2327"/>
              <a:ext cx="396" cy="1077"/>
            </a:xfrm>
            <a:custGeom>
              <a:avLst/>
              <a:gdLst>
                <a:gd name="T0" fmla="*/ 396 w 396"/>
                <a:gd name="T1" fmla="*/ 0 h 1077"/>
                <a:gd name="T2" fmla="*/ 0 w 396"/>
                <a:gd name="T3" fmla="*/ 888 h 1077"/>
                <a:gd name="T4" fmla="*/ 0 w 396"/>
                <a:gd name="T5" fmla="*/ 1077 h 1077"/>
                <a:gd name="T6" fmla="*/ 396 w 396"/>
                <a:gd name="T7" fmla="*/ 189 h 1077"/>
                <a:gd name="T8" fmla="*/ 396 w 396"/>
                <a:gd name="T9" fmla="*/ 0 h 1077"/>
                <a:gd name="T10" fmla="*/ 0 60000 65536"/>
                <a:gd name="T11" fmla="*/ 0 60000 65536"/>
                <a:gd name="T12" fmla="*/ 0 60000 65536"/>
                <a:gd name="T13" fmla="*/ 0 60000 65536"/>
                <a:gd name="T14" fmla="*/ 0 60000 65536"/>
                <a:gd name="T15" fmla="*/ 0 w 396"/>
                <a:gd name="T16" fmla="*/ 0 h 1077"/>
                <a:gd name="T17" fmla="*/ 396 w 396"/>
                <a:gd name="T18" fmla="*/ 1077 h 1077"/>
              </a:gdLst>
              <a:ahLst/>
              <a:cxnLst>
                <a:cxn ang="T10">
                  <a:pos x="T0" y="T1"/>
                </a:cxn>
                <a:cxn ang="T11">
                  <a:pos x="T2" y="T3"/>
                </a:cxn>
                <a:cxn ang="T12">
                  <a:pos x="T4" y="T5"/>
                </a:cxn>
                <a:cxn ang="T13">
                  <a:pos x="T6" y="T7"/>
                </a:cxn>
                <a:cxn ang="T14">
                  <a:pos x="T8" y="T9"/>
                </a:cxn>
              </a:cxnLst>
              <a:rect l="T15" t="T16" r="T17" b="T18"/>
              <a:pathLst>
                <a:path w="396" h="1077">
                  <a:moveTo>
                    <a:pt x="396" y="0"/>
                  </a:moveTo>
                  <a:lnTo>
                    <a:pt x="0" y="888"/>
                  </a:lnTo>
                  <a:lnTo>
                    <a:pt x="0" y="1077"/>
                  </a:lnTo>
                  <a:lnTo>
                    <a:pt x="396" y="189"/>
                  </a:lnTo>
                  <a:lnTo>
                    <a:pt x="396" y="0"/>
                  </a:lnTo>
                  <a:close/>
                </a:path>
              </a:pathLst>
            </a:custGeom>
            <a:solidFill>
              <a:srgbClr val="8495AA"/>
            </a:solidFill>
            <a:ln w="9525">
              <a:noFill/>
              <a:round/>
              <a:headEnd/>
              <a:tailEnd/>
            </a:ln>
          </p:spPr>
          <p:txBody>
            <a:bodyPr/>
            <a:lstStyle/>
            <a:p>
              <a:endParaRPr lang="en-US"/>
            </a:p>
          </p:txBody>
        </p:sp>
        <p:sp>
          <p:nvSpPr>
            <p:cNvPr id="68" name="Freeform 22"/>
            <p:cNvSpPr>
              <a:spLocks/>
            </p:cNvSpPr>
            <p:nvPr/>
          </p:nvSpPr>
          <p:spPr bwMode="auto">
            <a:xfrm>
              <a:off x="2840" y="2327"/>
              <a:ext cx="396" cy="1077"/>
            </a:xfrm>
            <a:custGeom>
              <a:avLst/>
              <a:gdLst>
                <a:gd name="T0" fmla="*/ 396 w 396"/>
                <a:gd name="T1" fmla="*/ 0 h 1077"/>
                <a:gd name="T2" fmla="*/ 0 w 396"/>
                <a:gd name="T3" fmla="*/ 888 h 1077"/>
                <a:gd name="T4" fmla="*/ 0 w 396"/>
                <a:gd name="T5" fmla="*/ 1077 h 1077"/>
                <a:gd name="T6" fmla="*/ 396 w 396"/>
                <a:gd name="T7" fmla="*/ 189 h 1077"/>
                <a:gd name="T8" fmla="*/ 396 w 396"/>
                <a:gd name="T9" fmla="*/ 0 h 1077"/>
                <a:gd name="T10" fmla="*/ 0 60000 65536"/>
                <a:gd name="T11" fmla="*/ 0 60000 65536"/>
                <a:gd name="T12" fmla="*/ 0 60000 65536"/>
                <a:gd name="T13" fmla="*/ 0 60000 65536"/>
                <a:gd name="T14" fmla="*/ 0 60000 65536"/>
                <a:gd name="T15" fmla="*/ 0 w 396"/>
                <a:gd name="T16" fmla="*/ 0 h 1077"/>
                <a:gd name="T17" fmla="*/ 396 w 396"/>
                <a:gd name="T18" fmla="*/ 1077 h 1077"/>
              </a:gdLst>
              <a:ahLst/>
              <a:cxnLst>
                <a:cxn ang="T10">
                  <a:pos x="T0" y="T1"/>
                </a:cxn>
                <a:cxn ang="T11">
                  <a:pos x="T2" y="T3"/>
                </a:cxn>
                <a:cxn ang="T12">
                  <a:pos x="T4" y="T5"/>
                </a:cxn>
                <a:cxn ang="T13">
                  <a:pos x="T6" y="T7"/>
                </a:cxn>
                <a:cxn ang="T14">
                  <a:pos x="T8" y="T9"/>
                </a:cxn>
              </a:cxnLst>
              <a:rect l="T15" t="T16" r="T17" b="T18"/>
              <a:pathLst>
                <a:path w="396" h="1077">
                  <a:moveTo>
                    <a:pt x="396" y="0"/>
                  </a:moveTo>
                  <a:lnTo>
                    <a:pt x="0" y="888"/>
                  </a:lnTo>
                  <a:lnTo>
                    <a:pt x="0" y="1077"/>
                  </a:lnTo>
                  <a:lnTo>
                    <a:pt x="396" y="189"/>
                  </a:lnTo>
                  <a:lnTo>
                    <a:pt x="396" y="0"/>
                  </a:lnTo>
                  <a:close/>
                </a:path>
              </a:pathLst>
            </a:custGeom>
            <a:solidFill>
              <a:schemeClr val="hlink"/>
            </a:solidFill>
            <a:ln w="9525" cap="rnd">
              <a:solidFill>
                <a:srgbClr val="000000"/>
              </a:solidFill>
              <a:round/>
              <a:headEnd/>
              <a:tailEnd/>
            </a:ln>
          </p:spPr>
          <p:txBody>
            <a:bodyPr/>
            <a:lstStyle/>
            <a:p>
              <a:endParaRPr lang="en-US"/>
            </a:p>
          </p:txBody>
        </p:sp>
      </p:grpSp>
      <p:grpSp>
        <p:nvGrpSpPr>
          <p:cNvPr id="5" name="Group 23"/>
          <p:cNvGrpSpPr>
            <a:grpSpLocks/>
          </p:cNvGrpSpPr>
          <p:nvPr/>
        </p:nvGrpSpPr>
        <p:grpSpPr bwMode="auto">
          <a:xfrm>
            <a:off x="5151437" y="4311650"/>
            <a:ext cx="1797050" cy="369888"/>
            <a:chOff x="3236" y="2277"/>
            <a:chExt cx="1162" cy="239"/>
          </a:xfrm>
        </p:grpSpPr>
        <p:sp>
          <p:nvSpPr>
            <p:cNvPr id="70" name="Freeform 24"/>
            <p:cNvSpPr>
              <a:spLocks/>
            </p:cNvSpPr>
            <p:nvPr/>
          </p:nvSpPr>
          <p:spPr bwMode="auto">
            <a:xfrm>
              <a:off x="3236" y="2277"/>
              <a:ext cx="1162" cy="239"/>
            </a:xfrm>
            <a:custGeom>
              <a:avLst/>
              <a:gdLst>
                <a:gd name="T0" fmla="*/ 0 w 1162"/>
                <a:gd name="T1" fmla="*/ 50 h 239"/>
                <a:gd name="T2" fmla="*/ 1162 w 1162"/>
                <a:gd name="T3" fmla="*/ 0 h 239"/>
                <a:gd name="T4" fmla="*/ 1162 w 1162"/>
                <a:gd name="T5" fmla="*/ 189 h 239"/>
                <a:gd name="T6" fmla="*/ 0 w 1162"/>
                <a:gd name="T7" fmla="*/ 239 h 239"/>
                <a:gd name="T8" fmla="*/ 0 w 1162"/>
                <a:gd name="T9" fmla="*/ 50 h 239"/>
                <a:gd name="T10" fmla="*/ 0 60000 65536"/>
                <a:gd name="T11" fmla="*/ 0 60000 65536"/>
                <a:gd name="T12" fmla="*/ 0 60000 65536"/>
                <a:gd name="T13" fmla="*/ 0 60000 65536"/>
                <a:gd name="T14" fmla="*/ 0 60000 65536"/>
                <a:gd name="T15" fmla="*/ 0 w 1162"/>
                <a:gd name="T16" fmla="*/ 0 h 239"/>
                <a:gd name="T17" fmla="*/ 1162 w 1162"/>
                <a:gd name="T18" fmla="*/ 239 h 239"/>
              </a:gdLst>
              <a:ahLst/>
              <a:cxnLst>
                <a:cxn ang="T10">
                  <a:pos x="T0" y="T1"/>
                </a:cxn>
                <a:cxn ang="T11">
                  <a:pos x="T2" y="T3"/>
                </a:cxn>
                <a:cxn ang="T12">
                  <a:pos x="T4" y="T5"/>
                </a:cxn>
                <a:cxn ang="T13">
                  <a:pos x="T6" y="T7"/>
                </a:cxn>
                <a:cxn ang="T14">
                  <a:pos x="T8" y="T9"/>
                </a:cxn>
              </a:cxnLst>
              <a:rect l="T15" t="T16" r="T17" b="T18"/>
              <a:pathLst>
                <a:path w="1162" h="239">
                  <a:moveTo>
                    <a:pt x="0" y="50"/>
                  </a:moveTo>
                  <a:lnTo>
                    <a:pt x="1162" y="0"/>
                  </a:lnTo>
                  <a:lnTo>
                    <a:pt x="1162" y="189"/>
                  </a:lnTo>
                  <a:lnTo>
                    <a:pt x="0" y="239"/>
                  </a:lnTo>
                  <a:lnTo>
                    <a:pt x="0" y="50"/>
                  </a:lnTo>
                  <a:close/>
                </a:path>
              </a:pathLst>
            </a:custGeom>
            <a:solidFill>
              <a:srgbClr val="E4A85A"/>
            </a:solidFill>
            <a:ln w="9525">
              <a:noFill/>
              <a:round/>
              <a:headEnd/>
              <a:tailEnd/>
            </a:ln>
          </p:spPr>
          <p:txBody>
            <a:bodyPr/>
            <a:lstStyle/>
            <a:p>
              <a:endParaRPr lang="en-US"/>
            </a:p>
          </p:txBody>
        </p:sp>
        <p:sp>
          <p:nvSpPr>
            <p:cNvPr id="71" name="Freeform 25"/>
            <p:cNvSpPr>
              <a:spLocks/>
            </p:cNvSpPr>
            <p:nvPr/>
          </p:nvSpPr>
          <p:spPr bwMode="auto">
            <a:xfrm>
              <a:off x="3236" y="2277"/>
              <a:ext cx="1162" cy="239"/>
            </a:xfrm>
            <a:custGeom>
              <a:avLst/>
              <a:gdLst>
                <a:gd name="T0" fmla="*/ 0 w 1162"/>
                <a:gd name="T1" fmla="*/ 50 h 239"/>
                <a:gd name="T2" fmla="*/ 1162 w 1162"/>
                <a:gd name="T3" fmla="*/ 0 h 239"/>
                <a:gd name="T4" fmla="*/ 1162 w 1162"/>
                <a:gd name="T5" fmla="*/ 189 h 239"/>
                <a:gd name="T6" fmla="*/ 0 w 1162"/>
                <a:gd name="T7" fmla="*/ 239 h 239"/>
                <a:gd name="T8" fmla="*/ 0 w 1162"/>
                <a:gd name="T9" fmla="*/ 50 h 239"/>
                <a:gd name="T10" fmla="*/ 0 60000 65536"/>
                <a:gd name="T11" fmla="*/ 0 60000 65536"/>
                <a:gd name="T12" fmla="*/ 0 60000 65536"/>
                <a:gd name="T13" fmla="*/ 0 60000 65536"/>
                <a:gd name="T14" fmla="*/ 0 60000 65536"/>
                <a:gd name="T15" fmla="*/ 0 w 1162"/>
                <a:gd name="T16" fmla="*/ 0 h 239"/>
                <a:gd name="T17" fmla="*/ 1162 w 1162"/>
                <a:gd name="T18" fmla="*/ 239 h 239"/>
              </a:gdLst>
              <a:ahLst/>
              <a:cxnLst>
                <a:cxn ang="T10">
                  <a:pos x="T0" y="T1"/>
                </a:cxn>
                <a:cxn ang="T11">
                  <a:pos x="T2" y="T3"/>
                </a:cxn>
                <a:cxn ang="T12">
                  <a:pos x="T4" y="T5"/>
                </a:cxn>
                <a:cxn ang="T13">
                  <a:pos x="T6" y="T7"/>
                </a:cxn>
                <a:cxn ang="T14">
                  <a:pos x="T8" y="T9"/>
                </a:cxn>
              </a:cxnLst>
              <a:rect l="T15" t="T16" r="T17" b="T18"/>
              <a:pathLst>
                <a:path w="1162" h="239">
                  <a:moveTo>
                    <a:pt x="0" y="50"/>
                  </a:moveTo>
                  <a:lnTo>
                    <a:pt x="1162" y="0"/>
                  </a:lnTo>
                  <a:lnTo>
                    <a:pt x="1162" y="189"/>
                  </a:lnTo>
                  <a:lnTo>
                    <a:pt x="0" y="239"/>
                  </a:lnTo>
                  <a:lnTo>
                    <a:pt x="0" y="50"/>
                  </a:lnTo>
                  <a:close/>
                </a:path>
              </a:pathLst>
            </a:custGeom>
            <a:solidFill>
              <a:srgbClr val="F6691A"/>
            </a:solidFill>
            <a:ln w="9525" cap="rnd">
              <a:solidFill>
                <a:srgbClr val="000000"/>
              </a:solidFill>
              <a:round/>
              <a:headEnd/>
              <a:tailEnd/>
            </a:ln>
          </p:spPr>
          <p:txBody>
            <a:bodyPr/>
            <a:lstStyle/>
            <a:p>
              <a:endParaRPr lang="en-US"/>
            </a:p>
          </p:txBody>
        </p:sp>
      </p:grpSp>
      <p:grpSp>
        <p:nvGrpSpPr>
          <p:cNvPr id="6" name="Group 26"/>
          <p:cNvGrpSpPr>
            <a:grpSpLocks/>
          </p:cNvGrpSpPr>
          <p:nvPr/>
        </p:nvGrpSpPr>
        <p:grpSpPr bwMode="auto">
          <a:xfrm>
            <a:off x="3443287" y="2924175"/>
            <a:ext cx="3592513" cy="2835275"/>
            <a:chOff x="2078" y="1386"/>
            <a:chExt cx="2324" cy="1834"/>
          </a:xfrm>
        </p:grpSpPr>
        <p:sp>
          <p:nvSpPr>
            <p:cNvPr id="73" name="Freeform 27"/>
            <p:cNvSpPr>
              <a:spLocks/>
            </p:cNvSpPr>
            <p:nvPr/>
          </p:nvSpPr>
          <p:spPr bwMode="auto">
            <a:xfrm>
              <a:off x="2078" y="1386"/>
              <a:ext cx="2324" cy="1834"/>
            </a:xfrm>
            <a:custGeom>
              <a:avLst/>
              <a:gdLst>
                <a:gd name="T0" fmla="*/ 709 w 2324"/>
                <a:gd name="T1" fmla="*/ 1815 h 1834"/>
                <a:gd name="T2" fmla="*/ 632 w 2324"/>
                <a:gd name="T3" fmla="*/ 1784 h 1834"/>
                <a:gd name="T4" fmla="*/ 562 w 2324"/>
                <a:gd name="T5" fmla="*/ 1752 h 1834"/>
                <a:gd name="T6" fmla="*/ 498 w 2324"/>
                <a:gd name="T7" fmla="*/ 1721 h 1834"/>
                <a:gd name="T8" fmla="*/ 428 w 2324"/>
                <a:gd name="T9" fmla="*/ 1677 h 1834"/>
                <a:gd name="T10" fmla="*/ 370 w 2324"/>
                <a:gd name="T11" fmla="*/ 1633 h 1834"/>
                <a:gd name="T12" fmla="*/ 313 w 2324"/>
                <a:gd name="T13" fmla="*/ 1589 h 1834"/>
                <a:gd name="T14" fmla="*/ 255 w 2324"/>
                <a:gd name="T15" fmla="*/ 1538 h 1834"/>
                <a:gd name="T16" fmla="*/ 211 w 2324"/>
                <a:gd name="T17" fmla="*/ 1488 h 1834"/>
                <a:gd name="T18" fmla="*/ 166 w 2324"/>
                <a:gd name="T19" fmla="*/ 1431 h 1834"/>
                <a:gd name="T20" fmla="*/ 128 w 2324"/>
                <a:gd name="T21" fmla="*/ 1375 h 1834"/>
                <a:gd name="T22" fmla="*/ 89 w 2324"/>
                <a:gd name="T23" fmla="*/ 1312 h 1834"/>
                <a:gd name="T24" fmla="*/ 63 w 2324"/>
                <a:gd name="T25" fmla="*/ 1255 h 1834"/>
                <a:gd name="T26" fmla="*/ 38 w 2324"/>
                <a:gd name="T27" fmla="*/ 1192 h 1834"/>
                <a:gd name="T28" fmla="*/ 19 w 2324"/>
                <a:gd name="T29" fmla="*/ 1123 h 1834"/>
                <a:gd name="T30" fmla="*/ 6 w 2324"/>
                <a:gd name="T31" fmla="*/ 1060 h 1834"/>
                <a:gd name="T32" fmla="*/ 0 w 2324"/>
                <a:gd name="T33" fmla="*/ 997 h 1834"/>
                <a:gd name="T34" fmla="*/ 0 w 2324"/>
                <a:gd name="T35" fmla="*/ 927 h 1834"/>
                <a:gd name="T36" fmla="*/ 0 w 2324"/>
                <a:gd name="T37" fmla="*/ 864 h 1834"/>
                <a:gd name="T38" fmla="*/ 13 w 2324"/>
                <a:gd name="T39" fmla="*/ 795 h 1834"/>
                <a:gd name="T40" fmla="*/ 26 w 2324"/>
                <a:gd name="T41" fmla="*/ 732 h 1834"/>
                <a:gd name="T42" fmla="*/ 51 w 2324"/>
                <a:gd name="T43" fmla="*/ 669 h 1834"/>
                <a:gd name="T44" fmla="*/ 77 w 2324"/>
                <a:gd name="T45" fmla="*/ 606 h 1834"/>
                <a:gd name="T46" fmla="*/ 109 w 2324"/>
                <a:gd name="T47" fmla="*/ 543 h 1834"/>
                <a:gd name="T48" fmla="*/ 147 w 2324"/>
                <a:gd name="T49" fmla="*/ 486 h 1834"/>
                <a:gd name="T50" fmla="*/ 185 w 2324"/>
                <a:gd name="T51" fmla="*/ 430 h 1834"/>
                <a:gd name="T52" fmla="*/ 230 w 2324"/>
                <a:gd name="T53" fmla="*/ 373 h 1834"/>
                <a:gd name="T54" fmla="*/ 287 w 2324"/>
                <a:gd name="T55" fmla="*/ 323 h 1834"/>
                <a:gd name="T56" fmla="*/ 338 w 2324"/>
                <a:gd name="T57" fmla="*/ 279 h 1834"/>
                <a:gd name="T58" fmla="*/ 402 w 2324"/>
                <a:gd name="T59" fmla="*/ 235 h 1834"/>
                <a:gd name="T60" fmla="*/ 460 w 2324"/>
                <a:gd name="T61" fmla="*/ 190 h 1834"/>
                <a:gd name="T62" fmla="*/ 530 w 2324"/>
                <a:gd name="T63" fmla="*/ 153 h 1834"/>
                <a:gd name="T64" fmla="*/ 600 w 2324"/>
                <a:gd name="T65" fmla="*/ 120 h 1834"/>
                <a:gd name="T66" fmla="*/ 670 w 2324"/>
                <a:gd name="T67" fmla="*/ 90 h 1834"/>
                <a:gd name="T68" fmla="*/ 747 w 2324"/>
                <a:gd name="T69" fmla="*/ 64 h 1834"/>
                <a:gd name="T70" fmla="*/ 824 w 2324"/>
                <a:gd name="T71" fmla="*/ 39 h 1834"/>
                <a:gd name="T72" fmla="*/ 900 w 2324"/>
                <a:gd name="T73" fmla="*/ 27 h 1834"/>
                <a:gd name="T74" fmla="*/ 983 w 2324"/>
                <a:gd name="T75" fmla="*/ 14 h 1834"/>
                <a:gd name="T76" fmla="*/ 1060 w 2324"/>
                <a:gd name="T77" fmla="*/ 0 h 1834"/>
                <a:gd name="T78" fmla="*/ 1143 w 2324"/>
                <a:gd name="T79" fmla="*/ 0 h 1834"/>
                <a:gd name="T80" fmla="*/ 1226 w 2324"/>
                <a:gd name="T81" fmla="*/ 0 h 1834"/>
                <a:gd name="T82" fmla="*/ 1303 w 2324"/>
                <a:gd name="T83" fmla="*/ 8 h 1834"/>
                <a:gd name="T84" fmla="*/ 1386 w 2324"/>
                <a:gd name="T85" fmla="*/ 20 h 1834"/>
                <a:gd name="T86" fmla="*/ 1462 w 2324"/>
                <a:gd name="T87" fmla="*/ 33 h 1834"/>
                <a:gd name="T88" fmla="*/ 1545 w 2324"/>
                <a:gd name="T89" fmla="*/ 52 h 1834"/>
                <a:gd name="T90" fmla="*/ 1622 w 2324"/>
                <a:gd name="T91" fmla="*/ 77 h 1834"/>
                <a:gd name="T92" fmla="*/ 1692 w 2324"/>
                <a:gd name="T93" fmla="*/ 102 h 1834"/>
                <a:gd name="T94" fmla="*/ 1762 w 2324"/>
                <a:gd name="T95" fmla="*/ 134 h 1834"/>
                <a:gd name="T96" fmla="*/ 1832 w 2324"/>
                <a:gd name="T97" fmla="*/ 172 h 1834"/>
                <a:gd name="T98" fmla="*/ 1896 w 2324"/>
                <a:gd name="T99" fmla="*/ 209 h 1834"/>
                <a:gd name="T100" fmla="*/ 1960 w 2324"/>
                <a:gd name="T101" fmla="*/ 253 h 1834"/>
                <a:gd name="T102" fmla="*/ 2018 w 2324"/>
                <a:gd name="T103" fmla="*/ 298 h 1834"/>
                <a:gd name="T104" fmla="*/ 2069 w 2324"/>
                <a:gd name="T105" fmla="*/ 348 h 1834"/>
                <a:gd name="T106" fmla="*/ 2120 w 2324"/>
                <a:gd name="T107" fmla="*/ 405 h 1834"/>
                <a:gd name="T108" fmla="*/ 2164 w 2324"/>
                <a:gd name="T109" fmla="*/ 455 h 1834"/>
                <a:gd name="T110" fmla="*/ 2203 w 2324"/>
                <a:gd name="T111" fmla="*/ 518 h 1834"/>
                <a:gd name="T112" fmla="*/ 2235 w 2324"/>
                <a:gd name="T113" fmla="*/ 575 h 1834"/>
                <a:gd name="T114" fmla="*/ 2267 w 2324"/>
                <a:gd name="T115" fmla="*/ 638 h 1834"/>
                <a:gd name="T116" fmla="*/ 2292 w 2324"/>
                <a:gd name="T117" fmla="*/ 701 h 1834"/>
                <a:gd name="T118" fmla="*/ 2305 w 2324"/>
                <a:gd name="T119" fmla="*/ 764 h 1834"/>
                <a:gd name="T120" fmla="*/ 2318 w 2324"/>
                <a:gd name="T121" fmla="*/ 827 h 1834"/>
                <a:gd name="T122" fmla="*/ 2324 w 2324"/>
                <a:gd name="T123" fmla="*/ 896 h 1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4"/>
                <a:gd name="T187" fmla="*/ 0 h 1834"/>
                <a:gd name="T188" fmla="*/ 2324 w 2324"/>
                <a:gd name="T189" fmla="*/ 1834 h 1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4" h="1834">
                  <a:moveTo>
                    <a:pt x="766" y="1834"/>
                  </a:moveTo>
                  <a:lnTo>
                    <a:pt x="747" y="1828"/>
                  </a:lnTo>
                  <a:lnTo>
                    <a:pt x="728" y="1822"/>
                  </a:lnTo>
                  <a:lnTo>
                    <a:pt x="709" y="1815"/>
                  </a:lnTo>
                  <a:lnTo>
                    <a:pt x="690" y="1809"/>
                  </a:lnTo>
                  <a:lnTo>
                    <a:pt x="670" y="1803"/>
                  </a:lnTo>
                  <a:lnTo>
                    <a:pt x="651" y="1797"/>
                  </a:lnTo>
                  <a:lnTo>
                    <a:pt x="632" y="1784"/>
                  </a:lnTo>
                  <a:lnTo>
                    <a:pt x="619" y="1778"/>
                  </a:lnTo>
                  <a:lnTo>
                    <a:pt x="600" y="1771"/>
                  </a:lnTo>
                  <a:lnTo>
                    <a:pt x="581" y="1765"/>
                  </a:lnTo>
                  <a:lnTo>
                    <a:pt x="562" y="1752"/>
                  </a:lnTo>
                  <a:lnTo>
                    <a:pt x="549" y="1746"/>
                  </a:lnTo>
                  <a:lnTo>
                    <a:pt x="530" y="1740"/>
                  </a:lnTo>
                  <a:lnTo>
                    <a:pt x="511" y="1727"/>
                  </a:lnTo>
                  <a:lnTo>
                    <a:pt x="498" y="1721"/>
                  </a:lnTo>
                  <a:lnTo>
                    <a:pt x="479" y="1708"/>
                  </a:lnTo>
                  <a:lnTo>
                    <a:pt x="460" y="1702"/>
                  </a:lnTo>
                  <a:lnTo>
                    <a:pt x="447" y="1689"/>
                  </a:lnTo>
                  <a:lnTo>
                    <a:pt x="428" y="1677"/>
                  </a:lnTo>
                  <a:lnTo>
                    <a:pt x="415" y="1671"/>
                  </a:lnTo>
                  <a:lnTo>
                    <a:pt x="402" y="1658"/>
                  </a:lnTo>
                  <a:lnTo>
                    <a:pt x="383" y="1645"/>
                  </a:lnTo>
                  <a:lnTo>
                    <a:pt x="370" y="1633"/>
                  </a:lnTo>
                  <a:lnTo>
                    <a:pt x="351" y="1627"/>
                  </a:lnTo>
                  <a:lnTo>
                    <a:pt x="338" y="1614"/>
                  </a:lnTo>
                  <a:lnTo>
                    <a:pt x="326" y="1601"/>
                  </a:lnTo>
                  <a:lnTo>
                    <a:pt x="313" y="1589"/>
                  </a:lnTo>
                  <a:lnTo>
                    <a:pt x="300" y="1576"/>
                  </a:lnTo>
                  <a:lnTo>
                    <a:pt x="287" y="1564"/>
                  </a:lnTo>
                  <a:lnTo>
                    <a:pt x="268" y="1551"/>
                  </a:lnTo>
                  <a:lnTo>
                    <a:pt x="255" y="1538"/>
                  </a:lnTo>
                  <a:lnTo>
                    <a:pt x="243" y="1526"/>
                  </a:lnTo>
                  <a:lnTo>
                    <a:pt x="230" y="1513"/>
                  </a:lnTo>
                  <a:lnTo>
                    <a:pt x="223" y="1501"/>
                  </a:lnTo>
                  <a:lnTo>
                    <a:pt x="211" y="1488"/>
                  </a:lnTo>
                  <a:lnTo>
                    <a:pt x="198" y="1475"/>
                  </a:lnTo>
                  <a:lnTo>
                    <a:pt x="185" y="1456"/>
                  </a:lnTo>
                  <a:lnTo>
                    <a:pt x="172" y="1444"/>
                  </a:lnTo>
                  <a:lnTo>
                    <a:pt x="166" y="1431"/>
                  </a:lnTo>
                  <a:lnTo>
                    <a:pt x="153" y="1419"/>
                  </a:lnTo>
                  <a:lnTo>
                    <a:pt x="147" y="1400"/>
                  </a:lnTo>
                  <a:lnTo>
                    <a:pt x="134" y="1387"/>
                  </a:lnTo>
                  <a:lnTo>
                    <a:pt x="128" y="1375"/>
                  </a:lnTo>
                  <a:lnTo>
                    <a:pt x="115" y="1362"/>
                  </a:lnTo>
                  <a:lnTo>
                    <a:pt x="109" y="1343"/>
                  </a:lnTo>
                  <a:lnTo>
                    <a:pt x="102" y="1330"/>
                  </a:lnTo>
                  <a:lnTo>
                    <a:pt x="89" y="1312"/>
                  </a:lnTo>
                  <a:lnTo>
                    <a:pt x="83" y="1299"/>
                  </a:lnTo>
                  <a:lnTo>
                    <a:pt x="77" y="1286"/>
                  </a:lnTo>
                  <a:lnTo>
                    <a:pt x="69" y="1267"/>
                  </a:lnTo>
                  <a:lnTo>
                    <a:pt x="63" y="1255"/>
                  </a:lnTo>
                  <a:lnTo>
                    <a:pt x="57" y="1236"/>
                  </a:lnTo>
                  <a:lnTo>
                    <a:pt x="51" y="1223"/>
                  </a:lnTo>
                  <a:lnTo>
                    <a:pt x="45" y="1205"/>
                  </a:lnTo>
                  <a:lnTo>
                    <a:pt x="38" y="1192"/>
                  </a:lnTo>
                  <a:lnTo>
                    <a:pt x="32" y="1173"/>
                  </a:lnTo>
                  <a:lnTo>
                    <a:pt x="26" y="1154"/>
                  </a:lnTo>
                  <a:lnTo>
                    <a:pt x="26" y="1142"/>
                  </a:lnTo>
                  <a:lnTo>
                    <a:pt x="19" y="1123"/>
                  </a:lnTo>
                  <a:lnTo>
                    <a:pt x="19" y="1110"/>
                  </a:lnTo>
                  <a:lnTo>
                    <a:pt x="13" y="1091"/>
                  </a:lnTo>
                  <a:lnTo>
                    <a:pt x="13" y="1079"/>
                  </a:lnTo>
                  <a:lnTo>
                    <a:pt x="6" y="1060"/>
                  </a:lnTo>
                  <a:lnTo>
                    <a:pt x="6" y="1041"/>
                  </a:lnTo>
                  <a:lnTo>
                    <a:pt x="0" y="1028"/>
                  </a:lnTo>
                  <a:lnTo>
                    <a:pt x="0" y="1009"/>
                  </a:lnTo>
                  <a:lnTo>
                    <a:pt x="0" y="997"/>
                  </a:lnTo>
                  <a:lnTo>
                    <a:pt x="0" y="978"/>
                  </a:lnTo>
                  <a:lnTo>
                    <a:pt x="0" y="959"/>
                  </a:lnTo>
                  <a:lnTo>
                    <a:pt x="0" y="946"/>
                  </a:lnTo>
                  <a:lnTo>
                    <a:pt x="0" y="927"/>
                  </a:lnTo>
                  <a:lnTo>
                    <a:pt x="0" y="915"/>
                  </a:lnTo>
                  <a:lnTo>
                    <a:pt x="0" y="896"/>
                  </a:lnTo>
                  <a:lnTo>
                    <a:pt x="0" y="877"/>
                  </a:lnTo>
                  <a:lnTo>
                    <a:pt x="0" y="864"/>
                  </a:lnTo>
                  <a:lnTo>
                    <a:pt x="6" y="845"/>
                  </a:lnTo>
                  <a:lnTo>
                    <a:pt x="6" y="827"/>
                  </a:lnTo>
                  <a:lnTo>
                    <a:pt x="13" y="814"/>
                  </a:lnTo>
                  <a:lnTo>
                    <a:pt x="13" y="795"/>
                  </a:lnTo>
                  <a:lnTo>
                    <a:pt x="19" y="782"/>
                  </a:lnTo>
                  <a:lnTo>
                    <a:pt x="19" y="764"/>
                  </a:lnTo>
                  <a:lnTo>
                    <a:pt x="26" y="751"/>
                  </a:lnTo>
                  <a:lnTo>
                    <a:pt x="26" y="732"/>
                  </a:lnTo>
                  <a:lnTo>
                    <a:pt x="32" y="713"/>
                  </a:lnTo>
                  <a:lnTo>
                    <a:pt x="38" y="701"/>
                  </a:lnTo>
                  <a:lnTo>
                    <a:pt x="45" y="682"/>
                  </a:lnTo>
                  <a:lnTo>
                    <a:pt x="51" y="669"/>
                  </a:lnTo>
                  <a:lnTo>
                    <a:pt x="57" y="650"/>
                  </a:lnTo>
                  <a:lnTo>
                    <a:pt x="63" y="638"/>
                  </a:lnTo>
                  <a:lnTo>
                    <a:pt x="69" y="619"/>
                  </a:lnTo>
                  <a:lnTo>
                    <a:pt x="77" y="606"/>
                  </a:lnTo>
                  <a:lnTo>
                    <a:pt x="83" y="594"/>
                  </a:lnTo>
                  <a:lnTo>
                    <a:pt x="89" y="575"/>
                  </a:lnTo>
                  <a:lnTo>
                    <a:pt x="102" y="562"/>
                  </a:lnTo>
                  <a:lnTo>
                    <a:pt x="109" y="543"/>
                  </a:lnTo>
                  <a:lnTo>
                    <a:pt x="115" y="531"/>
                  </a:lnTo>
                  <a:lnTo>
                    <a:pt x="128" y="518"/>
                  </a:lnTo>
                  <a:lnTo>
                    <a:pt x="134" y="499"/>
                  </a:lnTo>
                  <a:lnTo>
                    <a:pt x="147" y="486"/>
                  </a:lnTo>
                  <a:lnTo>
                    <a:pt x="153" y="474"/>
                  </a:lnTo>
                  <a:lnTo>
                    <a:pt x="166" y="455"/>
                  </a:lnTo>
                  <a:lnTo>
                    <a:pt x="172" y="442"/>
                  </a:lnTo>
                  <a:lnTo>
                    <a:pt x="185" y="430"/>
                  </a:lnTo>
                  <a:lnTo>
                    <a:pt x="198" y="417"/>
                  </a:lnTo>
                  <a:lnTo>
                    <a:pt x="211" y="405"/>
                  </a:lnTo>
                  <a:lnTo>
                    <a:pt x="223" y="392"/>
                  </a:lnTo>
                  <a:lnTo>
                    <a:pt x="230" y="373"/>
                  </a:lnTo>
                  <a:lnTo>
                    <a:pt x="243" y="360"/>
                  </a:lnTo>
                  <a:lnTo>
                    <a:pt x="255" y="348"/>
                  </a:lnTo>
                  <a:lnTo>
                    <a:pt x="268" y="335"/>
                  </a:lnTo>
                  <a:lnTo>
                    <a:pt x="287" y="323"/>
                  </a:lnTo>
                  <a:lnTo>
                    <a:pt x="300" y="310"/>
                  </a:lnTo>
                  <a:lnTo>
                    <a:pt x="313" y="298"/>
                  </a:lnTo>
                  <a:lnTo>
                    <a:pt x="326" y="291"/>
                  </a:lnTo>
                  <a:lnTo>
                    <a:pt x="338" y="279"/>
                  </a:lnTo>
                  <a:lnTo>
                    <a:pt x="351" y="266"/>
                  </a:lnTo>
                  <a:lnTo>
                    <a:pt x="370" y="253"/>
                  </a:lnTo>
                  <a:lnTo>
                    <a:pt x="383" y="241"/>
                  </a:lnTo>
                  <a:lnTo>
                    <a:pt x="402" y="235"/>
                  </a:lnTo>
                  <a:lnTo>
                    <a:pt x="415" y="222"/>
                  </a:lnTo>
                  <a:lnTo>
                    <a:pt x="428" y="209"/>
                  </a:lnTo>
                  <a:lnTo>
                    <a:pt x="447" y="203"/>
                  </a:lnTo>
                  <a:lnTo>
                    <a:pt x="460" y="190"/>
                  </a:lnTo>
                  <a:lnTo>
                    <a:pt x="479" y="178"/>
                  </a:lnTo>
                  <a:lnTo>
                    <a:pt x="498" y="172"/>
                  </a:lnTo>
                  <a:lnTo>
                    <a:pt x="511" y="159"/>
                  </a:lnTo>
                  <a:lnTo>
                    <a:pt x="530" y="153"/>
                  </a:lnTo>
                  <a:lnTo>
                    <a:pt x="549" y="146"/>
                  </a:lnTo>
                  <a:lnTo>
                    <a:pt x="562" y="134"/>
                  </a:lnTo>
                  <a:lnTo>
                    <a:pt x="581" y="126"/>
                  </a:lnTo>
                  <a:lnTo>
                    <a:pt x="600" y="120"/>
                  </a:lnTo>
                  <a:lnTo>
                    <a:pt x="619" y="108"/>
                  </a:lnTo>
                  <a:lnTo>
                    <a:pt x="632" y="102"/>
                  </a:lnTo>
                  <a:lnTo>
                    <a:pt x="651" y="96"/>
                  </a:lnTo>
                  <a:lnTo>
                    <a:pt x="670" y="90"/>
                  </a:lnTo>
                  <a:lnTo>
                    <a:pt x="690" y="83"/>
                  </a:lnTo>
                  <a:lnTo>
                    <a:pt x="709" y="77"/>
                  </a:lnTo>
                  <a:lnTo>
                    <a:pt x="728" y="71"/>
                  </a:lnTo>
                  <a:lnTo>
                    <a:pt x="747" y="64"/>
                  </a:lnTo>
                  <a:lnTo>
                    <a:pt x="766" y="58"/>
                  </a:lnTo>
                  <a:lnTo>
                    <a:pt x="785" y="52"/>
                  </a:lnTo>
                  <a:lnTo>
                    <a:pt x="804" y="46"/>
                  </a:lnTo>
                  <a:lnTo>
                    <a:pt x="824" y="39"/>
                  </a:lnTo>
                  <a:lnTo>
                    <a:pt x="843" y="39"/>
                  </a:lnTo>
                  <a:lnTo>
                    <a:pt x="862" y="33"/>
                  </a:lnTo>
                  <a:lnTo>
                    <a:pt x="881" y="27"/>
                  </a:lnTo>
                  <a:lnTo>
                    <a:pt x="900" y="27"/>
                  </a:lnTo>
                  <a:lnTo>
                    <a:pt x="919" y="20"/>
                  </a:lnTo>
                  <a:lnTo>
                    <a:pt x="939" y="20"/>
                  </a:lnTo>
                  <a:lnTo>
                    <a:pt x="964" y="14"/>
                  </a:lnTo>
                  <a:lnTo>
                    <a:pt x="983" y="14"/>
                  </a:lnTo>
                  <a:lnTo>
                    <a:pt x="1002" y="8"/>
                  </a:lnTo>
                  <a:lnTo>
                    <a:pt x="1022" y="8"/>
                  </a:lnTo>
                  <a:lnTo>
                    <a:pt x="1041" y="8"/>
                  </a:lnTo>
                  <a:lnTo>
                    <a:pt x="1060" y="0"/>
                  </a:lnTo>
                  <a:lnTo>
                    <a:pt x="1085" y="0"/>
                  </a:lnTo>
                  <a:lnTo>
                    <a:pt x="1105" y="0"/>
                  </a:lnTo>
                  <a:lnTo>
                    <a:pt x="1124" y="0"/>
                  </a:lnTo>
                  <a:lnTo>
                    <a:pt x="1143" y="0"/>
                  </a:lnTo>
                  <a:lnTo>
                    <a:pt x="1162" y="0"/>
                  </a:lnTo>
                  <a:lnTo>
                    <a:pt x="1181" y="0"/>
                  </a:lnTo>
                  <a:lnTo>
                    <a:pt x="1207" y="0"/>
                  </a:lnTo>
                  <a:lnTo>
                    <a:pt x="1226" y="0"/>
                  </a:lnTo>
                  <a:lnTo>
                    <a:pt x="1245" y="0"/>
                  </a:lnTo>
                  <a:lnTo>
                    <a:pt x="1264" y="0"/>
                  </a:lnTo>
                  <a:lnTo>
                    <a:pt x="1283" y="8"/>
                  </a:lnTo>
                  <a:lnTo>
                    <a:pt x="1303" y="8"/>
                  </a:lnTo>
                  <a:lnTo>
                    <a:pt x="1328" y="8"/>
                  </a:lnTo>
                  <a:lnTo>
                    <a:pt x="1347" y="14"/>
                  </a:lnTo>
                  <a:lnTo>
                    <a:pt x="1366" y="14"/>
                  </a:lnTo>
                  <a:lnTo>
                    <a:pt x="1386" y="20"/>
                  </a:lnTo>
                  <a:lnTo>
                    <a:pt x="1405" y="20"/>
                  </a:lnTo>
                  <a:lnTo>
                    <a:pt x="1424" y="27"/>
                  </a:lnTo>
                  <a:lnTo>
                    <a:pt x="1443" y="27"/>
                  </a:lnTo>
                  <a:lnTo>
                    <a:pt x="1462" y="33"/>
                  </a:lnTo>
                  <a:lnTo>
                    <a:pt x="1488" y="39"/>
                  </a:lnTo>
                  <a:lnTo>
                    <a:pt x="1507" y="39"/>
                  </a:lnTo>
                  <a:lnTo>
                    <a:pt x="1526" y="46"/>
                  </a:lnTo>
                  <a:lnTo>
                    <a:pt x="1545" y="52"/>
                  </a:lnTo>
                  <a:lnTo>
                    <a:pt x="1564" y="58"/>
                  </a:lnTo>
                  <a:lnTo>
                    <a:pt x="1583" y="64"/>
                  </a:lnTo>
                  <a:lnTo>
                    <a:pt x="1603" y="71"/>
                  </a:lnTo>
                  <a:lnTo>
                    <a:pt x="1622" y="77"/>
                  </a:lnTo>
                  <a:lnTo>
                    <a:pt x="1635" y="83"/>
                  </a:lnTo>
                  <a:lnTo>
                    <a:pt x="1654" y="90"/>
                  </a:lnTo>
                  <a:lnTo>
                    <a:pt x="1673" y="96"/>
                  </a:lnTo>
                  <a:lnTo>
                    <a:pt x="1692" y="102"/>
                  </a:lnTo>
                  <a:lnTo>
                    <a:pt x="1711" y="108"/>
                  </a:lnTo>
                  <a:lnTo>
                    <a:pt x="1730" y="120"/>
                  </a:lnTo>
                  <a:lnTo>
                    <a:pt x="1749" y="126"/>
                  </a:lnTo>
                  <a:lnTo>
                    <a:pt x="1762" y="134"/>
                  </a:lnTo>
                  <a:lnTo>
                    <a:pt x="1781" y="146"/>
                  </a:lnTo>
                  <a:lnTo>
                    <a:pt x="1801" y="153"/>
                  </a:lnTo>
                  <a:lnTo>
                    <a:pt x="1813" y="159"/>
                  </a:lnTo>
                  <a:lnTo>
                    <a:pt x="1832" y="172"/>
                  </a:lnTo>
                  <a:lnTo>
                    <a:pt x="1852" y="178"/>
                  </a:lnTo>
                  <a:lnTo>
                    <a:pt x="1864" y="190"/>
                  </a:lnTo>
                  <a:lnTo>
                    <a:pt x="1884" y="203"/>
                  </a:lnTo>
                  <a:lnTo>
                    <a:pt x="1896" y="209"/>
                  </a:lnTo>
                  <a:lnTo>
                    <a:pt x="1915" y="222"/>
                  </a:lnTo>
                  <a:lnTo>
                    <a:pt x="1928" y="235"/>
                  </a:lnTo>
                  <a:lnTo>
                    <a:pt x="1941" y="241"/>
                  </a:lnTo>
                  <a:lnTo>
                    <a:pt x="1960" y="253"/>
                  </a:lnTo>
                  <a:lnTo>
                    <a:pt x="1973" y="266"/>
                  </a:lnTo>
                  <a:lnTo>
                    <a:pt x="1986" y="279"/>
                  </a:lnTo>
                  <a:lnTo>
                    <a:pt x="2005" y="291"/>
                  </a:lnTo>
                  <a:lnTo>
                    <a:pt x="2018" y="298"/>
                  </a:lnTo>
                  <a:lnTo>
                    <a:pt x="2030" y="310"/>
                  </a:lnTo>
                  <a:lnTo>
                    <a:pt x="2043" y="323"/>
                  </a:lnTo>
                  <a:lnTo>
                    <a:pt x="2056" y="335"/>
                  </a:lnTo>
                  <a:lnTo>
                    <a:pt x="2069" y="348"/>
                  </a:lnTo>
                  <a:lnTo>
                    <a:pt x="2081" y="360"/>
                  </a:lnTo>
                  <a:lnTo>
                    <a:pt x="2094" y="373"/>
                  </a:lnTo>
                  <a:lnTo>
                    <a:pt x="2107" y="392"/>
                  </a:lnTo>
                  <a:lnTo>
                    <a:pt x="2120" y="405"/>
                  </a:lnTo>
                  <a:lnTo>
                    <a:pt x="2133" y="417"/>
                  </a:lnTo>
                  <a:lnTo>
                    <a:pt x="2139" y="430"/>
                  </a:lnTo>
                  <a:lnTo>
                    <a:pt x="2152" y="442"/>
                  </a:lnTo>
                  <a:lnTo>
                    <a:pt x="2164" y="455"/>
                  </a:lnTo>
                  <a:lnTo>
                    <a:pt x="2171" y="474"/>
                  </a:lnTo>
                  <a:lnTo>
                    <a:pt x="2184" y="486"/>
                  </a:lnTo>
                  <a:lnTo>
                    <a:pt x="2190" y="499"/>
                  </a:lnTo>
                  <a:lnTo>
                    <a:pt x="2203" y="518"/>
                  </a:lnTo>
                  <a:lnTo>
                    <a:pt x="2209" y="531"/>
                  </a:lnTo>
                  <a:lnTo>
                    <a:pt x="2222" y="543"/>
                  </a:lnTo>
                  <a:lnTo>
                    <a:pt x="2228" y="562"/>
                  </a:lnTo>
                  <a:lnTo>
                    <a:pt x="2235" y="575"/>
                  </a:lnTo>
                  <a:lnTo>
                    <a:pt x="2241" y="594"/>
                  </a:lnTo>
                  <a:lnTo>
                    <a:pt x="2254" y="606"/>
                  </a:lnTo>
                  <a:lnTo>
                    <a:pt x="2260" y="619"/>
                  </a:lnTo>
                  <a:lnTo>
                    <a:pt x="2267" y="638"/>
                  </a:lnTo>
                  <a:lnTo>
                    <a:pt x="2273" y="650"/>
                  </a:lnTo>
                  <a:lnTo>
                    <a:pt x="2279" y="669"/>
                  </a:lnTo>
                  <a:lnTo>
                    <a:pt x="2286" y="682"/>
                  </a:lnTo>
                  <a:lnTo>
                    <a:pt x="2292" y="701"/>
                  </a:lnTo>
                  <a:lnTo>
                    <a:pt x="2292" y="713"/>
                  </a:lnTo>
                  <a:lnTo>
                    <a:pt x="2299" y="732"/>
                  </a:lnTo>
                  <a:lnTo>
                    <a:pt x="2305" y="751"/>
                  </a:lnTo>
                  <a:lnTo>
                    <a:pt x="2305" y="764"/>
                  </a:lnTo>
                  <a:lnTo>
                    <a:pt x="2311" y="782"/>
                  </a:lnTo>
                  <a:lnTo>
                    <a:pt x="2318" y="795"/>
                  </a:lnTo>
                  <a:lnTo>
                    <a:pt x="2318" y="814"/>
                  </a:lnTo>
                  <a:lnTo>
                    <a:pt x="2318" y="827"/>
                  </a:lnTo>
                  <a:lnTo>
                    <a:pt x="2324" y="845"/>
                  </a:lnTo>
                  <a:lnTo>
                    <a:pt x="2324" y="864"/>
                  </a:lnTo>
                  <a:lnTo>
                    <a:pt x="2324" y="877"/>
                  </a:lnTo>
                  <a:lnTo>
                    <a:pt x="2324" y="896"/>
                  </a:lnTo>
                  <a:lnTo>
                    <a:pt x="1162" y="946"/>
                  </a:lnTo>
                  <a:lnTo>
                    <a:pt x="766" y="1834"/>
                  </a:lnTo>
                  <a:close/>
                </a:path>
              </a:pathLst>
            </a:custGeom>
            <a:solidFill>
              <a:srgbClr val="E4A85A"/>
            </a:solidFill>
            <a:ln w="9525">
              <a:noFill/>
              <a:round/>
              <a:headEnd/>
              <a:tailEnd/>
            </a:ln>
          </p:spPr>
          <p:txBody>
            <a:bodyPr/>
            <a:lstStyle/>
            <a:p>
              <a:endParaRPr lang="en-US"/>
            </a:p>
          </p:txBody>
        </p:sp>
        <p:sp>
          <p:nvSpPr>
            <p:cNvPr id="74" name="Freeform 28"/>
            <p:cNvSpPr>
              <a:spLocks/>
            </p:cNvSpPr>
            <p:nvPr/>
          </p:nvSpPr>
          <p:spPr bwMode="auto">
            <a:xfrm>
              <a:off x="2078" y="1386"/>
              <a:ext cx="2324" cy="1834"/>
            </a:xfrm>
            <a:custGeom>
              <a:avLst/>
              <a:gdLst>
                <a:gd name="T0" fmla="*/ 709 w 2324"/>
                <a:gd name="T1" fmla="*/ 1815 h 1834"/>
                <a:gd name="T2" fmla="*/ 632 w 2324"/>
                <a:gd name="T3" fmla="*/ 1784 h 1834"/>
                <a:gd name="T4" fmla="*/ 562 w 2324"/>
                <a:gd name="T5" fmla="*/ 1752 h 1834"/>
                <a:gd name="T6" fmla="*/ 498 w 2324"/>
                <a:gd name="T7" fmla="*/ 1721 h 1834"/>
                <a:gd name="T8" fmla="*/ 428 w 2324"/>
                <a:gd name="T9" fmla="*/ 1677 h 1834"/>
                <a:gd name="T10" fmla="*/ 370 w 2324"/>
                <a:gd name="T11" fmla="*/ 1633 h 1834"/>
                <a:gd name="T12" fmla="*/ 313 w 2324"/>
                <a:gd name="T13" fmla="*/ 1589 h 1834"/>
                <a:gd name="T14" fmla="*/ 255 w 2324"/>
                <a:gd name="T15" fmla="*/ 1538 h 1834"/>
                <a:gd name="T16" fmla="*/ 211 w 2324"/>
                <a:gd name="T17" fmla="*/ 1488 h 1834"/>
                <a:gd name="T18" fmla="*/ 166 w 2324"/>
                <a:gd name="T19" fmla="*/ 1431 h 1834"/>
                <a:gd name="T20" fmla="*/ 128 w 2324"/>
                <a:gd name="T21" fmla="*/ 1375 h 1834"/>
                <a:gd name="T22" fmla="*/ 89 w 2324"/>
                <a:gd name="T23" fmla="*/ 1312 h 1834"/>
                <a:gd name="T24" fmla="*/ 63 w 2324"/>
                <a:gd name="T25" fmla="*/ 1255 h 1834"/>
                <a:gd name="T26" fmla="*/ 38 w 2324"/>
                <a:gd name="T27" fmla="*/ 1192 h 1834"/>
                <a:gd name="T28" fmla="*/ 19 w 2324"/>
                <a:gd name="T29" fmla="*/ 1123 h 1834"/>
                <a:gd name="T30" fmla="*/ 6 w 2324"/>
                <a:gd name="T31" fmla="*/ 1060 h 1834"/>
                <a:gd name="T32" fmla="*/ 0 w 2324"/>
                <a:gd name="T33" fmla="*/ 997 h 1834"/>
                <a:gd name="T34" fmla="*/ 0 w 2324"/>
                <a:gd name="T35" fmla="*/ 927 h 1834"/>
                <a:gd name="T36" fmla="*/ 0 w 2324"/>
                <a:gd name="T37" fmla="*/ 864 h 1834"/>
                <a:gd name="T38" fmla="*/ 13 w 2324"/>
                <a:gd name="T39" fmla="*/ 795 h 1834"/>
                <a:gd name="T40" fmla="*/ 26 w 2324"/>
                <a:gd name="T41" fmla="*/ 732 h 1834"/>
                <a:gd name="T42" fmla="*/ 51 w 2324"/>
                <a:gd name="T43" fmla="*/ 669 h 1834"/>
                <a:gd name="T44" fmla="*/ 77 w 2324"/>
                <a:gd name="T45" fmla="*/ 606 h 1834"/>
                <a:gd name="T46" fmla="*/ 109 w 2324"/>
                <a:gd name="T47" fmla="*/ 543 h 1834"/>
                <a:gd name="T48" fmla="*/ 147 w 2324"/>
                <a:gd name="T49" fmla="*/ 486 h 1834"/>
                <a:gd name="T50" fmla="*/ 185 w 2324"/>
                <a:gd name="T51" fmla="*/ 430 h 1834"/>
                <a:gd name="T52" fmla="*/ 230 w 2324"/>
                <a:gd name="T53" fmla="*/ 373 h 1834"/>
                <a:gd name="T54" fmla="*/ 287 w 2324"/>
                <a:gd name="T55" fmla="*/ 323 h 1834"/>
                <a:gd name="T56" fmla="*/ 338 w 2324"/>
                <a:gd name="T57" fmla="*/ 279 h 1834"/>
                <a:gd name="T58" fmla="*/ 402 w 2324"/>
                <a:gd name="T59" fmla="*/ 235 h 1834"/>
                <a:gd name="T60" fmla="*/ 460 w 2324"/>
                <a:gd name="T61" fmla="*/ 190 h 1834"/>
                <a:gd name="T62" fmla="*/ 530 w 2324"/>
                <a:gd name="T63" fmla="*/ 153 h 1834"/>
                <a:gd name="T64" fmla="*/ 600 w 2324"/>
                <a:gd name="T65" fmla="*/ 120 h 1834"/>
                <a:gd name="T66" fmla="*/ 670 w 2324"/>
                <a:gd name="T67" fmla="*/ 90 h 1834"/>
                <a:gd name="T68" fmla="*/ 747 w 2324"/>
                <a:gd name="T69" fmla="*/ 64 h 1834"/>
                <a:gd name="T70" fmla="*/ 824 w 2324"/>
                <a:gd name="T71" fmla="*/ 39 h 1834"/>
                <a:gd name="T72" fmla="*/ 900 w 2324"/>
                <a:gd name="T73" fmla="*/ 27 h 1834"/>
                <a:gd name="T74" fmla="*/ 983 w 2324"/>
                <a:gd name="T75" fmla="*/ 14 h 1834"/>
                <a:gd name="T76" fmla="*/ 1060 w 2324"/>
                <a:gd name="T77" fmla="*/ 0 h 1834"/>
                <a:gd name="T78" fmla="*/ 1143 w 2324"/>
                <a:gd name="T79" fmla="*/ 0 h 1834"/>
                <a:gd name="T80" fmla="*/ 1226 w 2324"/>
                <a:gd name="T81" fmla="*/ 0 h 1834"/>
                <a:gd name="T82" fmla="*/ 1303 w 2324"/>
                <a:gd name="T83" fmla="*/ 8 h 1834"/>
                <a:gd name="T84" fmla="*/ 1386 w 2324"/>
                <a:gd name="T85" fmla="*/ 20 h 1834"/>
                <a:gd name="T86" fmla="*/ 1462 w 2324"/>
                <a:gd name="T87" fmla="*/ 33 h 1834"/>
                <a:gd name="T88" fmla="*/ 1545 w 2324"/>
                <a:gd name="T89" fmla="*/ 52 h 1834"/>
                <a:gd name="T90" fmla="*/ 1622 w 2324"/>
                <a:gd name="T91" fmla="*/ 77 h 1834"/>
                <a:gd name="T92" fmla="*/ 1692 w 2324"/>
                <a:gd name="T93" fmla="*/ 102 h 1834"/>
                <a:gd name="T94" fmla="*/ 1762 w 2324"/>
                <a:gd name="T95" fmla="*/ 134 h 1834"/>
                <a:gd name="T96" fmla="*/ 1832 w 2324"/>
                <a:gd name="T97" fmla="*/ 172 h 1834"/>
                <a:gd name="T98" fmla="*/ 1896 w 2324"/>
                <a:gd name="T99" fmla="*/ 209 h 1834"/>
                <a:gd name="T100" fmla="*/ 1960 w 2324"/>
                <a:gd name="T101" fmla="*/ 253 h 1834"/>
                <a:gd name="T102" fmla="*/ 2018 w 2324"/>
                <a:gd name="T103" fmla="*/ 298 h 1834"/>
                <a:gd name="T104" fmla="*/ 2069 w 2324"/>
                <a:gd name="T105" fmla="*/ 348 h 1834"/>
                <a:gd name="T106" fmla="*/ 2120 w 2324"/>
                <a:gd name="T107" fmla="*/ 405 h 1834"/>
                <a:gd name="T108" fmla="*/ 2164 w 2324"/>
                <a:gd name="T109" fmla="*/ 455 h 1834"/>
                <a:gd name="T110" fmla="*/ 2203 w 2324"/>
                <a:gd name="T111" fmla="*/ 518 h 1834"/>
                <a:gd name="T112" fmla="*/ 2235 w 2324"/>
                <a:gd name="T113" fmla="*/ 575 h 1834"/>
                <a:gd name="T114" fmla="*/ 2267 w 2324"/>
                <a:gd name="T115" fmla="*/ 638 h 1834"/>
                <a:gd name="T116" fmla="*/ 2292 w 2324"/>
                <a:gd name="T117" fmla="*/ 701 h 1834"/>
                <a:gd name="T118" fmla="*/ 2305 w 2324"/>
                <a:gd name="T119" fmla="*/ 764 h 1834"/>
                <a:gd name="T120" fmla="*/ 2318 w 2324"/>
                <a:gd name="T121" fmla="*/ 827 h 1834"/>
                <a:gd name="T122" fmla="*/ 2324 w 2324"/>
                <a:gd name="T123" fmla="*/ 896 h 1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4"/>
                <a:gd name="T187" fmla="*/ 0 h 1834"/>
                <a:gd name="T188" fmla="*/ 2324 w 2324"/>
                <a:gd name="T189" fmla="*/ 1834 h 1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4" h="1834">
                  <a:moveTo>
                    <a:pt x="766" y="1834"/>
                  </a:moveTo>
                  <a:lnTo>
                    <a:pt x="747" y="1828"/>
                  </a:lnTo>
                  <a:lnTo>
                    <a:pt x="728" y="1822"/>
                  </a:lnTo>
                  <a:lnTo>
                    <a:pt x="709" y="1815"/>
                  </a:lnTo>
                  <a:lnTo>
                    <a:pt x="690" y="1809"/>
                  </a:lnTo>
                  <a:lnTo>
                    <a:pt x="670" y="1803"/>
                  </a:lnTo>
                  <a:lnTo>
                    <a:pt x="651" y="1797"/>
                  </a:lnTo>
                  <a:lnTo>
                    <a:pt x="632" y="1784"/>
                  </a:lnTo>
                  <a:lnTo>
                    <a:pt x="619" y="1778"/>
                  </a:lnTo>
                  <a:lnTo>
                    <a:pt x="600" y="1771"/>
                  </a:lnTo>
                  <a:lnTo>
                    <a:pt x="581" y="1765"/>
                  </a:lnTo>
                  <a:lnTo>
                    <a:pt x="562" y="1752"/>
                  </a:lnTo>
                  <a:lnTo>
                    <a:pt x="549" y="1746"/>
                  </a:lnTo>
                  <a:lnTo>
                    <a:pt x="530" y="1740"/>
                  </a:lnTo>
                  <a:lnTo>
                    <a:pt x="511" y="1727"/>
                  </a:lnTo>
                  <a:lnTo>
                    <a:pt x="498" y="1721"/>
                  </a:lnTo>
                  <a:lnTo>
                    <a:pt x="479" y="1708"/>
                  </a:lnTo>
                  <a:lnTo>
                    <a:pt x="460" y="1702"/>
                  </a:lnTo>
                  <a:lnTo>
                    <a:pt x="447" y="1689"/>
                  </a:lnTo>
                  <a:lnTo>
                    <a:pt x="428" y="1677"/>
                  </a:lnTo>
                  <a:lnTo>
                    <a:pt x="415" y="1671"/>
                  </a:lnTo>
                  <a:lnTo>
                    <a:pt x="402" y="1658"/>
                  </a:lnTo>
                  <a:lnTo>
                    <a:pt x="383" y="1645"/>
                  </a:lnTo>
                  <a:lnTo>
                    <a:pt x="370" y="1633"/>
                  </a:lnTo>
                  <a:lnTo>
                    <a:pt x="351" y="1627"/>
                  </a:lnTo>
                  <a:lnTo>
                    <a:pt x="338" y="1614"/>
                  </a:lnTo>
                  <a:lnTo>
                    <a:pt x="326" y="1601"/>
                  </a:lnTo>
                  <a:lnTo>
                    <a:pt x="313" y="1589"/>
                  </a:lnTo>
                  <a:lnTo>
                    <a:pt x="300" y="1576"/>
                  </a:lnTo>
                  <a:lnTo>
                    <a:pt x="287" y="1564"/>
                  </a:lnTo>
                  <a:lnTo>
                    <a:pt x="268" y="1551"/>
                  </a:lnTo>
                  <a:lnTo>
                    <a:pt x="255" y="1538"/>
                  </a:lnTo>
                  <a:lnTo>
                    <a:pt x="243" y="1526"/>
                  </a:lnTo>
                  <a:lnTo>
                    <a:pt x="230" y="1513"/>
                  </a:lnTo>
                  <a:lnTo>
                    <a:pt x="223" y="1501"/>
                  </a:lnTo>
                  <a:lnTo>
                    <a:pt x="211" y="1488"/>
                  </a:lnTo>
                  <a:lnTo>
                    <a:pt x="198" y="1475"/>
                  </a:lnTo>
                  <a:lnTo>
                    <a:pt x="185" y="1456"/>
                  </a:lnTo>
                  <a:lnTo>
                    <a:pt x="172" y="1444"/>
                  </a:lnTo>
                  <a:lnTo>
                    <a:pt x="166" y="1431"/>
                  </a:lnTo>
                  <a:lnTo>
                    <a:pt x="153" y="1419"/>
                  </a:lnTo>
                  <a:lnTo>
                    <a:pt x="147" y="1400"/>
                  </a:lnTo>
                  <a:lnTo>
                    <a:pt x="134" y="1387"/>
                  </a:lnTo>
                  <a:lnTo>
                    <a:pt x="128" y="1375"/>
                  </a:lnTo>
                  <a:lnTo>
                    <a:pt x="115" y="1362"/>
                  </a:lnTo>
                  <a:lnTo>
                    <a:pt x="109" y="1343"/>
                  </a:lnTo>
                  <a:lnTo>
                    <a:pt x="102" y="1330"/>
                  </a:lnTo>
                  <a:lnTo>
                    <a:pt x="89" y="1312"/>
                  </a:lnTo>
                  <a:lnTo>
                    <a:pt x="83" y="1299"/>
                  </a:lnTo>
                  <a:lnTo>
                    <a:pt x="77" y="1286"/>
                  </a:lnTo>
                  <a:lnTo>
                    <a:pt x="69" y="1267"/>
                  </a:lnTo>
                  <a:lnTo>
                    <a:pt x="63" y="1255"/>
                  </a:lnTo>
                  <a:lnTo>
                    <a:pt x="57" y="1236"/>
                  </a:lnTo>
                  <a:lnTo>
                    <a:pt x="51" y="1223"/>
                  </a:lnTo>
                  <a:lnTo>
                    <a:pt x="45" y="1205"/>
                  </a:lnTo>
                  <a:lnTo>
                    <a:pt x="38" y="1192"/>
                  </a:lnTo>
                  <a:lnTo>
                    <a:pt x="32" y="1173"/>
                  </a:lnTo>
                  <a:lnTo>
                    <a:pt x="26" y="1154"/>
                  </a:lnTo>
                  <a:lnTo>
                    <a:pt x="26" y="1142"/>
                  </a:lnTo>
                  <a:lnTo>
                    <a:pt x="19" y="1123"/>
                  </a:lnTo>
                  <a:lnTo>
                    <a:pt x="19" y="1110"/>
                  </a:lnTo>
                  <a:lnTo>
                    <a:pt x="13" y="1091"/>
                  </a:lnTo>
                  <a:lnTo>
                    <a:pt x="13" y="1079"/>
                  </a:lnTo>
                  <a:lnTo>
                    <a:pt x="6" y="1060"/>
                  </a:lnTo>
                  <a:lnTo>
                    <a:pt x="6" y="1041"/>
                  </a:lnTo>
                  <a:lnTo>
                    <a:pt x="0" y="1028"/>
                  </a:lnTo>
                  <a:lnTo>
                    <a:pt x="0" y="1009"/>
                  </a:lnTo>
                  <a:lnTo>
                    <a:pt x="0" y="997"/>
                  </a:lnTo>
                  <a:lnTo>
                    <a:pt x="0" y="978"/>
                  </a:lnTo>
                  <a:lnTo>
                    <a:pt x="0" y="959"/>
                  </a:lnTo>
                  <a:lnTo>
                    <a:pt x="0" y="946"/>
                  </a:lnTo>
                  <a:lnTo>
                    <a:pt x="0" y="927"/>
                  </a:lnTo>
                  <a:lnTo>
                    <a:pt x="0" y="915"/>
                  </a:lnTo>
                  <a:lnTo>
                    <a:pt x="0" y="896"/>
                  </a:lnTo>
                  <a:lnTo>
                    <a:pt x="0" y="877"/>
                  </a:lnTo>
                  <a:lnTo>
                    <a:pt x="0" y="864"/>
                  </a:lnTo>
                  <a:lnTo>
                    <a:pt x="6" y="845"/>
                  </a:lnTo>
                  <a:lnTo>
                    <a:pt x="6" y="827"/>
                  </a:lnTo>
                  <a:lnTo>
                    <a:pt x="13" y="814"/>
                  </a:lnTo>
                  <a:lnTo>
                    <a:pt x="13" y="795"/>
                  </a:lnTo>
                  <a:lnTo>
                    <a:pt x="19" y="782"/>
                  </a:lnTo>
                  <a:lnTo>
                    <a:pt x="19" y="764"/>
                  </a:lnTo>
                  <a:lnTo>
                    <a:pt x="26" y="751"/>
                  </a:lnTo>
                  <a:lnTo>
                    <a:pt x="26" y="732"/>
                  </a:lnTo>
                  <a:lnTo>
                    <a:pt x="32" y="713"/>
                  </a:lnTo>
                  <a:lnTo>
                    <a:pt x="38" y="701"/>
                  </a:lnTo>
                  <a:lnTo>
                    <a:pt x="45" y="682"/>
                  </a:lnTo>
                  <a:lnTo>
                    <a:pt x="51" y="669"/>
                  </a:lnTo>
                  <a:lnTo>
                    <a:pt x="57" y="650"/>
                  </a:lnTo>
                  <a:lnTo>
                    <a:pt x="63" y="638"/>
                  </a:lnTo>
                  <a:lnTo>
                    <a:pt x="69" y="619"/>
                  </a:lnTo>
                  <a:lnTo>
                    <a:pt x="77" y="606"/>
                  </a:lnTo>
                  <a:lnTo>
                    <a:pt x="83" y="594"/>
                  </a:lnTo>
                  <a:lnTo>
                    <a:pt x="89" y="575"/>
                  </a:lnTo>
                  <a:lnTo>
                    <a:pt x="102" y="562"/>
                  </a:lnTo>
                  <a:lnTo>
                    <a:pt x="109" y="543"/>
                  </a:lnTo>
                  <a:lnTo>
                    <a:pt x="115" y="531"/>
                  </a:lnTo>
                  <a:lnTo>
                    <a:pt x="128" y="518"/>
                  </a:lnTo>
                  <a:lnTo>
                    <a:pt x="134" y="499"/>
                  </a:lnTo>
                  <a:lnTo>
                    <a:pt x="147" y="486"/>
                  </a:lnTo>
                  <a:lnTo>
                    <a:pt x="153" y="474"/>
                  </a:lnTo>
                  <a:lnTo>
                    <a:pt x="166" y="455"/>
                  </a:lnTo>
                  <a:lnTo>
                    <a:pt x="172" y="442"/>
                  </a:lnTo>
                  <a:lnTo>
                    <a:pt x="185" y="430"/>
                  </a:lnTo>
                  <a:lnTo>
                    <a:pt x="198" y="417"/>
                  </a:lnTo>
                  <a:lnTo>
                    <a:pt x="211" y="405"/>
                  </a:lnTo>
                  <a:lnTo>
                    <a:pt x="223" y="392"/>
                  </a:lnTo>
                  <a:lnTo>
                    <a:pt x="230" y="373"/>
                  </a:lnTo>
                  <a:lnTo>
                    <a:pt x="243" y="360"/>
                  </a:lnTo>
                  <a:lnTo>
                    <a:pt x="255" y="348"/>
                  </a:lnTo>
                  <a:lnTo>
                    <a:pt x="268" y="335"/>
                  </a:lnTo>
                  <a:lnTo>
                    <a:pt x="287" y="323"/>
                  </a:lnTo>
                  <a:lnTo>
                    <a:pt x="300" y="310"/>
                  </a:lnTo>
                  <a:lnTo>
                    <a:pt x="313" y="298"/>
                  </a:lnTo>
                  <a:lnTo>
                    <a:pt x="326" y="291"/>
                  </a:lnTo>
                  <a:lnTo>
                    <a:pt x="338" y="279"/>
                  </a:lnTo>
                  <a:lnTo>
                    <a:pt x="351" y="266"/>
                  </a:lnTo>
                  <a:lnTo>
                    <a:pt x="370" y="253"/>
                  </a:lnTo>
                  <a:lnTo>
                    <a:pt x="383" y="241"/>
                  </a:lnTo>
                  <a:lnTo>
                    <a:pt x="402" y="235"/>
                  </a:lnTo>
                  <a:lnTo>
                    <a:pt x="415" y="222"/>
                  </a:lnTo>
                  <a:lnTo>
                    <a:pt x="428" y="209"/>
                  </a:lnTo>
                  <a:lnTo>
                    <a:pt x="447" y="203"/>
                  </a:lnTo>
                  <a:lnTo>
                    <a:pt x="460" y="190"/>
                  </a:lnTo>
                  <a:lnTo>
                    <a:pt x="479" y="178"/>
                  </a:lnTo>
                  <a:lnTo>
                    <a:pt x="498" y="172"/>
                  </a:lnTo>
                  <a:lnTo>
                    <a:pt x="511" y="159"/>
                  </a:lnTo>
                  <a:lnTo>
                    <a:pt x="530" y="153"/>
                  </a:lnTo>
                  <a:lnTo>
                    <a:pt x="549" y="146"/>
                  </a:lnTo>
                  <a:lnTo>
                    <a:pt x="562" y="134"/>
                  </a:lnTo>
                  <a:lnTo>
                    <a:pt x="581" y="126"/>
                  </a:lnTo>
                  <a:lnTo>
                    <a:pt x="600" y="120"/>
                  </a:lnTo>
                  <a:lnTo>
                    <a:pt x="619" y="108"/>
                  </a:lnTo>
                  <a:lnTo>
                    <a:pt x="632" y="102"/>
                  </a:lnTo>
                  <a:lnTo>
                    <a:pt x="651" y="96"/>
                  </a:lnTo>
                  <a:lnTo>
                    <a:pt x="670" y="90"/>
                  </a:lnTo>
                  <a:lnTo>
                    <a:pt x="690" y="83"/>
                  </a:lnTo>
                  <a:lnTo>
                    <a:pt x="709" y="77"/>
                  </a:lnTo>
                  <a:lnTo>
                    <a:pt x="728" y="71"/>
                  </a:lnTo>
                  <a:lnTo>
                    <a:pt x="747" y="64"/>
                  </a:lnTo>
                  <a:lnTo>
                    <a:pt x="766" y="58"/>
                  </a:lnTo>
                  <a:lnTo>
                    <a:pt x="785" y="52"/>
                  </a:lnTo>
                  <a:lnTo>
                    <a:pt x="804" y="46"/>
                  </a:lnTo>
                  <a:lnTo>
                    <a:pt x="824" y="39"/>
                  </a:lnTo>
                  <a:lnTo>
                    <a:pt x="843" y="39"/>
                  </a:lnTo>
                  <a:lnTo>
                    <a:pt x="862" y="33"/>
                  </a:lnTo>
                  <a:lnTo>
                    <a:pt x="881" y="27"/>
                  </a:lnTo>
                  <a:lnTo>
                    <a:pt x="900" y="27"/>
                  </a:lnTo>
                  <a:lnTo>
                    <a:pt x="919" y="20"/>
                  </a:lnTo>
                  <a:lnTo>
                    <a:pt x="939" y="20"/>
                  </a:lnTo>
                  <a:lnTo>
                    <a:pt x="964" y="14"/>
                  </a:lnTo>
                  <a:lnTo>
                    <a:pt x="983" y="14"/>
                  </a:lnTo>
                  <a:lnTo>
                    <a:pt x="1002" y="8"/>
                  </a:lnTo>
                  <a:lnTo>
                    <a:pt x="1022" y="8"/>
                  </a:lnTo>
                  <a:lnTo>
                    <a:pt x="1041" y="8"/>
                  </a:lnTo>
                  <a:lnTo>
                    <a:pt x="1060" y="0"/>
                  </a:lnTo>
                  <a:lnTo>
                    <a:pt x="1085" y="0"/>
                  </a:lnTo>
                  <a:lnTo>
                    <a:pt x="1105" y="0"/>
                  </a:lnTo>
                  <a:lnTo>
                    <a:pt x="1124" y="0"/>
                  </a:lnTo>
                  <a:lnTo>
                    <a:pt x="1143" y="0"/>
                  </a:lnTo>
                  <a:lnTo>
                    <a:pt x="1162" y="0"/>
                  </a:lnTo>
                  <a:lnTo>
                    <a:pt x="1181" y="0"/>
                  </a:lnTo>
                  <a:lnTo>
                    <a:pt x="1207" y="0"/>
                  </a:lnTo>
                  <a:lnTo>
                    <a:pt x="1226" y="0"/>
                  </a:lnTo>
                  <a:lnTo>
                    <a:pt x="1245" y="0"/>
                  </a:lnTo>
                  <a:lnTo>
                    <a:pt x="1264" y="0"/>
                  </a:lnTo>
                  <a:lnTo>
                    <a:pt x="1283" y="8"/>
                  </a:lnTo>
                  <a:lnTo>
                    <a:pt x="1303" y="8"/>
                  </a:lnTo>
                  <a:lnTo>
                    <a:pt x="1328" y="8"/>
                  </a:lnTo>
                  <a:lnTo>
                    <a:pt x="1347" y="14"/>
                  </a:lnTo>
                  <a:lnTo>
                    <a:pt x="1366" y="14"/>
                  </a:lnTo>
                  <a:lnTo>
                    <a:pt x="1386" y="20"/>
                  </a:lnTo>
                  <a:lnTo>
                    <a:pt x="1405" y="20"/>
                  </a:lnTo>
                  <a:lnTo>
                    <a:pt x="1424" y="27"/>
                  </a:lnTo>
                  <a:lnTo>
                    <a:pt x="1443" y="27"/>
                  </a:lnTo>
                  <a:lnTo>
                    <a:pt x="1462" y="33"/>
                  </a:lnTo>
                  <a:lnTo>
                    <a:pt x="1488" y="39"/>
                  </a:lnTo>
                  <a:lnTo>
                    <a:pt x="1507" y="39"/>
                  </a:lnTo>
                  <a:lnTo>
                    <a:pt x="1526" y="46"/>
                  </a:lnTo>
                  <a:lnTo>
                    <a:pt x="1545" y="52"/>
                  </a:lnTo>
                  <a:lnTo>
                    <a:pt x="1564" y="58"/>
                  </a:lnTo>
                  <a:lnTo>
                    <a:pt x="1583" y="64"/>
                  </a:lnTo>
                  <a:lnTo>
                    <a:pt x="1603" y="71"/>
                  </a:lnTo>
                  <a:lnTo>
                    <a:pt x="1622" y="77"/>
                  </a:lnTo>
                  <a:lnTo>
                    <a:pt x="1635" y="83"/>
                  </a:lnTo>
                  <a:lnTo>
                    <a:pt x="1654" y="90"/>
                  </a:lnTo>
                  <a:lnTo>
                    <a:pt x="1673" y="96"/>
                  </a:lnTo>
                  <a:lnTo>
                    <a:pt x="1692" y="102"/>
                  </a:lnTo>
                  <a:lnTo>
                    <a:pt x="1711" y="108"/>
                  </a:lnTo>
                  <a:lnTo>
                    <a:pt x="1730" y="120"/>
                  </a:lnTo>
                  <a:lnTo>
                    <a:pt x="1749" y="126"/>
                  </a:lnTo>
                  <a:lnTo>
                    <a:pt x="1762" y="134"/>
                  </a:lnTo>
                  <a:lnTo>
                    <a:pt x="1781" y="146"/>
                  </a:lnTo>
                  <a:lnTo>
                    <a:pt x="1801" y="153"/>
                  </a:lnTo>
                  <a:lnTo>
                    <a:pt x="1813" y="159"/>
                  </a:lnTo>
                  <a:lnTo>
                    <a:pt x="1832" y="172"/>
                  </a:lnTo>
                  <a:lnTo>
                    <a:pt x="1852" y="178"/>
                  </a:lnTo>
                  <a:lnTo>
                    <a:pt x="1864" y="190"/>
                  </a:lnTo>
                  <a:lnTo>
                    <a:pt x="1884" y="203"/>
                  </a:lnTo>
                  <a:lnTo>
                    <a:pt x="1896" y="209"/>
                  </a:lnTo>
                  <a:lnTo>
                    <a:pt x="1915" y="222"/>
                  </a:lnTo>
                  <a:lnTo>
                    <a:pt x="1928" y="235"/>
                  </a:lnTo>
                  <a:lnTo>
                    <a:pt x="1941" y="241"/>
                  </a:lnTo>
                  <a:lnTo>
                    <a:pt x="1960" y="253"/>
                  </a:lnTo>
                  <a:lnTo>
                    <a:pt x="1973" y="266"/>
                  </a:lnTo>
                  <a:lnTo>
                    <a:pt x="1986" y="279"/>
                  </a:lnTo>
                  <a:lnTo>
                    <a:pt x="2005" y="291"/>
                  </a:lnTo>
                  <a:lnTo>
                    <a:pt x="2018" y="298"/>
                  </a:lnTo>
                  <a:lnTo>
                    <a:pt x="2030" y="310"/>
                  </a:lnTo>
                  <a:lnTo>
                    <a:pt x="2043" y="323"/>
                  </a:lnTo>
                  <a:lnTo>
                    <a:pt x="2056" y="335"/>
                  </a:lnTo>
                  <a:lnTo>
                    <a:pt x="2069" y="348"/>
                  </a:lnTo>
                  <a:lnTo>
                    <a:pt x="2081" y="360"/>
                  </a:lnTo>
                  <a:lnTo>
                    <a:pt x="2094" y="373"/>
                  </a:lnTo>
                  <a:lnTo>
                    <a:pt x="2107" y="392"/>
                  </a:lnTo>
                  <a:lnTo>
                    <a:pt x="2120" y="405"/>
                  </a:lnTo>
                  <a:lnTo>
                    <a:pt x="2133" y="417"/>
                  </a:lnTo>
                  <a:lnTo>
                    <a:pt x="2139" y="430"/>
                  </a:lnTo>
                  <a:lnTo>
                    <a:pt x="2152" y="442"/>
                  </a:lnTo>
                  <a:lnTo>
                    <a:pt x="2164" y="455"/>
                  </a:lnTo>
                  <a:lnTo>
                    <a:pt x="2171" y="474"/>
                  </a:lnTo>
                  <a:lnTo>
                    <a:pt x="2184" y="486"/>
                  </a:lnTo>
                  <a:lnTo>
                    <a:pt x="2190" y="499"/>
                  </a:lnTo>
                  <a:lnTo>
                    <a:pt x="2203" y="518"/>
                  </a:lnTo>
                  <a:lnTo>
                    <a:pt x="2209" y="531"/>
                  </a:lnTo>
                  <a:lnTo>
                    <a:pt x="2222" y="543"/>
                  </a:lnTo>
                  <a:lnTo>
                    <a:pt x="2228" y="562"/>
                  </a:lnTo>
                  <a:lnTo>
                    <a:pt x="2235" y="575"/>
                  </a:lnTo>
                  <a:lnTo>
                    <a:pt x="2241" y="594"/>
                  </a:lnTo>
                  <a:lnTo>
                    <a:pt x="2254" y="606"/>
                  </a:lnTo>
                  <a:lnTo>
                    <a:pt x="2260" y="619"/>
                  </a:lnTo>
                  <a:lnTo>
                    <a:pt x="2267" y="638"/>
                  </a:lnTo>
                  <a:lnTo>
                    <a:pt x="2273" y="650"/>
                  </a:lnTo>
                  <a:lnTo>
                    <a:pt x="2279" y="669"/>
                  </a:lnTo>
                  <a:lnTo>
                    <a:pt x="2286" y="682"/>
                  </a:lnTo>
                  <a:lnTo>
                    <a:pt x="2292" y="701"/>
                  </a:lnTo>
                  <a:lnTo>
                    <a:pt x="2292" y="713"/>
                  </a:lnTo>
                  <a:lnTo>
                    <a:pt x="2299" y="732"/>
                  </a:lnTo>
                  <a:lnTo>
                    <a:pt x="2305" y="751"/>
                  </a:lnTo>
                  <a:lnTo>
                    <a:pt x="2305" y="764"/>
                  </a:lnTo>
                  <a:lnTo>
                    <a:pt x="2311" y="782"/>
                  </a:lnTo>
                  <a:lnTo>
                    <a:pt x="2318" y="795"/>
                  </a:lnTo>
                  <a:lnTo>
                    <a:pt x="2318" y="814"/>
                  </a:lnTo>
                  <a:lnTo>
                    <a:pt x="2318" y="827"/>
                  </a:lnTo>
                  <a:lnTo>
                    <a:pt x="2324" y="845"/>
                  </a:lnTo>
                  <a:lnTo>
                    <a:pt x="2324" y="864"/>
                  </a:lnTo>
                  <a:lnTo>
                    <a:pt x="2324" y="877"/>
                  </a:lnTo>
                  <a:lnTo>
                    <a:pt x="2324" y="896"/>
                  </a:lnTo>
                  <a:lnTo>
                    <a:pt x="1162" y="946"/>
                  </a:lnTo>
                  <a:lnTo>
                    <a:pt x="766" y="1834"/>
                  </a:lnTo>
                  <a:close/>
                </a:path>
              </a:pathLst>
            </a:custGeom>
            <a:solidFill>
              <a:srgbClr val="F6691A"/>
            </a:solidFill>
            <a:ln w="9525" cap="rnd">
              <a:solidFill>
                <a:srgbClr val="000000"/>
              </a:solidFill>
              <a:round/>
              <a:headEnd/>
              <a:tailEnd/>
            </a:ln>
          </p:spPr>
          <p:txBody>
            <a:bodyPr/>
            <a:lstStyle/>
            <a:p>
              <a:endParaRPr lang="en-US"/>
            </a:p>
          </p:txBody>
        </p:sp>
      </p:grpSp>
      <p:grpSp>
        <p:nvGrpSpPr>
          <p:cNvPr id="7" name="Group 29"/>
          <p:cNvGrpSpPr>
            <a:grpSpLocks/>
          </p:cNvGrpSpPr>
          <p:nvPr/>
        </p:nvGrpSpPr>
        <p:grpSpPr bwMode="auto">
          <a:xfrm>
            <a:off x="7046912" y="4445000"/>
            <a:ext cx="39688" cy="565150"/>
            <a:chOff x="4468" y="2365"/>
            <a:chExt cx="26" cy="365"/>
          </a:xfrm>
        </p:grpSpPr>
        <p:sp>
          <p:nvSpPr>
            <p:cNvPr id="76" name="Freeform 30"/>
            <p:cNvSpPr>
              <a:spLocks/>
            </p:cNvSpPr>
            <p:nvPr/>
          </p:nvSpPr>
          <p:spPr bwMode="auto">
            <a:xfrm>
              <a:off x="4468" y="2365"/>
              <a:ext cx="26" cy="365"/>
            </a:xfrm>
            <a:custGeom>
              <a:avLst/>
              <a:gdLst>
                <a:gd name="T0" fmla="*/ 26 w 26"/>
                <a:gd name="T1" fmla="*/ 0 h 365"/>
                <a:gd name="T2" fmla="*/ 26 w 26"/>
                <a:gd name="T3" fmla="*/ 13 h 365"/>
                <a:gd name="T4" fmla="*/ 26 w 26"/>
                <a:gd name="T5" fmla="*/ 32 h 365"/>
                <a:gd name="T6" fmla="*/ 19 w 26"/>
                <a:gd name="T7" fmla="*/ 50 h 365"/>
                <a:gd name="T8" fmla="*/ 19 w 26"/>
                <a:gd name="T9" fmla="*/ 63 h 365"/>
                <a:gd name="T10" fmla="*/ 19 w 26"/>
                <a:gd name="T11" fmla="*/ 82 h 365"/>
                <a:gd name="T12" fmla="*/ 19 w 26"/>
                <a:gd name="T13" fmla="*/ 95 h 365"/>
                <a:gd name="T14" fmla="*/ 13 w 26"/>
                <a:gd name="T15" fmla="*/ 113 h 365"/>
                <a:gd name="T16" fmla="*/ 13 w 26"/>
                <a:gd name="T17" fmla="*/ 132 h 365"/>
                <a:gd name="T18" fmla="*/ 13 w 26"/>
                <a:gd name="T19" fmla="*/ 145 h 365"/>
                <a:gd name="T20" fmla="*/ 7 w 26"/>
                <a:gd name="T21" fmla="*/ 164 h 365"/>
                <a:gd name="T22" fmla="*/ 0 w 26"/>
                <a:gd name="T23" fmla="*/ 176 h 365"/>
                <a:gd name="T24" fmla="*/ 0 w 26"/>
                <a:gd name="T25" fmla="*/ 365 h 365"/>
                <a:gd name="T26" fmla="*/ 7 w 26"/>
                <a:gd name="T27" fmla="*/ 353 h 365"/>
                <a:gd name="T28" fmla="*/ 13 w 26"/>
                <a:gd name="T29" fmla="*/ 334 h 365"/>
                <a:gd name="T30" fmla="*/ 13 w 26"/>
                <a:gd name="T31" fmla="*/ 321 h 365"/>
                <a:gd name="T32" fmla="*/ 13 w 26"/>
                <a:gd name="T33" fmla="*/ 302 h 365"/>
                <a:gd name="T34" fmla="*/ 19 w 26"/>
                <a:gd name="T35" fmla="*/ 283 h 365"/>
                <a:gd name="T36" fmla="*/ 19 w 26"/>
                <a:gd name="T37" fmla="*/ 271 h 365"/>
                <a:gd name="T38" fmla="*/ 19 w 26"/>
                <a:gd name="T39" fmla="*/ 252 h 365"/>
                <a:gd name="T40" fmla="*/ 19 w 26"/>
                <a:gd name="T41" fmla="*/ 239 h 365"/>
                <a:gd name="T42" fmla="*/ 26 w 26"/>
                <a:gd name="T43" fmla="*/ 221 h 365"/>
                <a:gd name="T44" fmla="*/ 26 w 26"/>
                <a:gd name="T45" fmla="*/ 202 h 365"/>
                <a:gd name="T46" fmla="*/ 26 w 26"/>
                <a:gd name="T47" fmla="*/ 189 h 365"/>
                <a:gd name="T48" fmla="*/ 26 w 26"/>
                <a:gd name="T49" fmla="*/ 0 h 3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365"/>
                <a:gd name="T77" fmla="*/ 26 w 26"/>
                <a:gd name="T78" fmla="*/ 365 h 3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365">
                  <a:moveTo>
                    <a:pt x="26" y="0"/>
                  </a:moveTo>
                  <a:lnTo>
                    <a:pt x="26" y="13"/>
                  </a:lnTo>
                  <a:lnTo>
                    <a:pt x="26" y="32"/>
                  </a:lnTo>
                  <a:lnTo>
                    <a:pt x="19" y="50"/>
                  </a:lnTo>
                  <a:lnTo>
                    <a:pt x="19" y="63"/>
                  </a:lnTo>
                  <a:lnTo>
                    <a:pt x="19" y="82"/>
                  </a:lnTo>
                  <a:lnTo>
                    <a:pt x="19" y="95"/>
                  </a:lnTo>
                  <a:lnTo>
                    <a:pt x="13" y="113"/>
                  </a:lnTo>
                  <a:lnTo>
                    <a:pt x="13" y="132"/>
                  </a:lnTo>
                  <a:lnTo>
                    <a:pt x="13" y="145"/>
                  </a:lnTo>
                  <a:lnTo>
                    <a:pt x="7" y="164"/>
                  </a:lnTo>
                  <a:lnTo>
                    <a:pt x="0" y="176"/>
                  </a:lnTo>
                  <a:lnTo>
                    <a:pt x="0" y="365"/>
                  </a:lnTo>
                  <a:lnTo>
                    <a:pt x="7" y="353"/>
                  </a:lnTo>
                  <a:lnTo>
                    <a:pt x="13" y="334"/>
                  </a:lnTo>
                  <a:lnTo>
                    <a:pt x="13" y="321"/>
                  </a:lnTo>
                  <a:lnTo>
                    <a:pt x="13" y="302"/>
                  </a:lnTo>
                  <a:lnTo>
                    <a:pt x="19" y="283"/>
                  </a:lnTo>
                  <a:lnTo>
                    <a:pt x="19" y="271"/>
                  </a:lnTo>
                  <a:lnTo>
                    <a:pt x="19" y="252"/>
                  </a:lnTo>
                  <a:lnTo>
                    <a:pt x="19" y="239"/>
                  </a:lnTo>
                  <a:lnTo>
                    <a:pt x="26" y="221"/>
                  </a:lnTo>
                  <a:lnTo>
                    <a:pt x="26" y="202"/>
                  </a:lnTo>
                  <a:lnTo>
                    <a:pt x="26" y="189"/>
                  </a:lnTo>
                  <a:lnTo>
                    <a:pt x="26" y="0"/>
                  </a:lnTo>
                  <a:close/>
                </a:path>
              </a:pathLst>
            </a:custGeom>
            <a:solidFill>
              <a:schemeClr val="hlink"/>
            </a:solidFill>
            <a:ln w="9525">
              <a:noFill/>
              <a:round/>
              <a:headEnd/>
              <a:tailEnd/>
            </a:ln>
          </p:spPr>
          <p:txBody>
            <a:bodyPr/>
            <a:lstStyle/>
            <a:p>
              <a:endParaRPr lang="en-US"/>
            </a:p>
          </p:txBody>
        </p:sp>
        <p:sp>
          <p:nvSpPr>
            <p:cNvPr id="77" name="Freeform 31"/>
            <p:cNvSpPr>
              <a:spLocks/>
            </p:cNvSpPr>
            <p:nvPr/>
          </p:nvSpPr>
          <p:spPr bwMode="auto">
            <a:xfrm>
              <a:off x="4468" y="2365"/>
              <a:ext cx="26" cy="365"/>
            </a:xfrm>
            <a:custGeom>
              <a:avLst/>
              <a:gdLst>
                <a:gd name="T0" fmla="*/ 26 w 26"/>
                <a:gd name="T1" fmla="*/ 0 h 365"/>
                <a:gd name="T2" fmla="*/ 26 w 26"/>
                <a:gd name="T3" fmla="*/ 13 h 365"/>
                <a:gd name="T4" fmla="*/ 26 w 26"/>
                <a:gd name="T5" fmla="*/ 32 h 365"/>
                <a:gd name="T6" fmla="*/ 19 w 26"/>
                <a:gd name="T7" fmla="*/ 50 h 365"/>
                <a:gd name="T8" fmla="*/ 19 w 26"/>
                <a:gd name="T9" fmla="*/ 63 h 365"/>
                <a:gd name="T10" fmla="*/ 19 w 26"/>
                <a:gd name="T11" fmla="*/ 82 h 365"/>
                <a:gd name="T12" fmla="*/ 19 w 26"/>
                <a:gd name="T13" fmla="*/ 95 h 365"/>
                <a:gd name="T14" fmla="*/ 13 w 26"/>
                <a:gd name="T15" fmla="*/ 113 h 365"/>
                <a:gd name="T16" fmla="*/ 13 w 26"/>
                <a:gd name="T17" fmla="*/ 132 h 365"/>
                <a:gd name="T18" fmla="*/ 13 w 26"/>
                <a:gd name="T19" fmla="*/ 145 h 365"/>
                <a:gd name="T20" fmla="*/ 7 w 26"/>
                <a:gd name="T21" fmla="*/ 164 h 365"/>
                <a:gd name="T22" fmla="*/ 0 w 26"/>
                <a:gd name="T23" fmla="*/ 176 h 365"/>
                <a:gd name="T24" fmla="*/ 0 w 26"/>
                <a:gd name="T25" fmla="*/ 365 h 365"/>
                <a:gd name="T26" fmla="*/ 7 w 26"/>
                <a:gd name="T27" fmla="*/ 353 h 365"/>
                <a:gd name="T28" fmla="*/ 13 w 26"/>
                <a:gd name="T29" fmla="*/ 334 h 365"/>
                <a:gd name="T30" fmla="*/ 13 w 26"/>
                <a:gd name="T31" fmla="*/ 321 h 365"/>
                <a:gd name="T32" fmla="*/ 13 w 26"/>
                <a:gd name="T33" fmla="*/ 302 h 365"/>
                <a:gd name="T34" fmla="*/ 19 w 26"/>
                <a:gd name="T35" fmla="*/ 283 h 365"/>
                <a:gd name="T36" fmla="*/ 19 w 26"/>
                <a:gd name="T37" fmla="*/ 271 h 365"/>
                <a:gd name="T38" fmla="*/ 19 w 26"/>
                <a:gd name="T39" fmla="*/ 252 h 365"/>
                <a:gd name="T40" fmla="*/ 19 w 26"/>
                <a:gd name="T41" fmla="*/ 239 h 365"/>
                <a:gd name="T42" fmla="*/ 26 w 26"/>
                <a:gd name="T43" fmla="*/ 221 h 365"/>
                <a:gd name="T44" fmla="*/ 26 w 26"/>
                <a:gd name="T45" fmla="*/ 202 h 365"/>
                <a:gd name="T46" fmla="*/ 26 w 26"/>
                <a:gd name="T47" fmla="*/ 189 h 365"/>
                <a:gd name="T48" fmla="*/ 26 w 26"/>
                <a:gd name="T49" fmla="*/ 0 h 3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365"/>
                <a:gd name="T77" fmla="*/ 26 w 26"/>
                <a:gd name="T78" fmla="*/ 365 h 3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365">
                  <a:moveTo>
                    <a:pt x="26" y="0"/>
                  </a:moveTo>
                  <a:lnTo>
                    <a:pt x="26" y="13"/>
                  </a:lnTo>
                  <a:lnTo>
                    <a:pt x="26" y="32"/>
                  </a:lnTo>
                  <a:lnTo>
                    <a:pt x="19" y="50"/>
                  </a:lnTo>
                  <a:lnTo>
                    <a:pt x="19" y="63"/>
                  </a:lnTo>
                  <a:lnTo>
                    <a:pt x="19" y="82"/>
                  </a:lnTo>
                  <a:lnTo>
                    <a:pt x="19" y="95"/>
                  </a:lnTo>
                  <a:lnTo>
                    <a:pt x="13" y="113"/>
                  </a:lnTo>
                  <a:lnTo>
                    <a:pt x="13" y="132"/>
                  </a:lnTo>
                  <a:lnTo>
                    <a:pt x="13" y="145"/>
                  </a:lnTo>
                  <a:lnTo>
                    <a:pt x="7" y="164"/>
                  </a:lnTo>
                  <a:lnTo>
                    <a:pt x="0" y="176"/>
                  </a:lnTo>
                  <a:lnTo>
                    <a:pt x="0" y="365"/>
                  </a:lnTo>
                  <a:lnTo>
                    <a:pt x="7" y="353"/>
                  </a:lnTo>
                  <a:lnTo>
                    <a:pt x="13" y="334"/>
                  </a:lnTo>
                  <a:lnTo>
                    <a:pt x="13" y="321"/>
                  </a:lnTo>
                  <a:lnTo>
                    <a:pt x="13" y="302"/>
                  </a:lnTo>
                  <a:lnTo>
                    <a:pt x="19" y="283"/>
                  </a:lnTo>
                  <a:lnTo>
                    <a:pt x="19" y="271"/>
                  </a:lnTo>
                  <a:lnTo>
                    <a:pt x="19" y="252"/>
                  </a:lnTo>
                  <a:lnTo>
                    <a:pt x="19" y="239"/>
                  </a:lnTo>
                  <a:lnTo>
                    <a:pt x="26" y="221"/>
                  </a:lnTo>
                  <a:lnTo>
                    <a:pt x="26" y="202"/>
                  </a:lnTo>
                  <a:lnTo>
                    <a:pt x="26" y="189"/>
                  </a:lnTo>
                  <a:lnTo>
                    <a:pt x="26" y="0"/>
                  </a:lnTo>
                  <a:close/>
                </a:path>
              </a:pathLst>
            </a:custGeom>
            <a:solidFill>
              <a:schemeClr val="hlink"/>
            </a:solidFill>
            <a:ln w="9525" cap="rnd">
              <a:solidFill>
                <a:srgbClr val="000000"/>
              </a:solidFill>
              <a:round/>
              <a:headEnd/>
              <a:tailEnd/>
            </a:ln>
          </p:spPr>
          <p:txBody>
            <a:bodyPr/>
            <a:lstStyle/>
            <a:p>
              <a:endParaRPr lang="en-US"/>
            </a:p>
          </p:txBody>
        </p:sp>
      </p:grpSp>
      <p:grpSp>
        <p:nvGrpSpPr>
          <p:cNvPr id="8" name="Group 32"/>
          <p:cNvGrpSpPr>
            <a:grpSpLocks/>
          </p:cNvGrpSpPr>
          <p:nvPr/>
        </p:nvGrpSpPr>
        <p:grpSpPr bwMode="auto">
          <a:xfrm>
            <a:off x="5303837" y="4448175"/>
            <a:ext cx="1766888" cy="565150"/>
            <a:chOff x="3335" y="2365"/>
            <a:chExt cx="1143" cy="365"/>
          </a:xfrm>
        </p:grpSpPr>
        <p:sp>
          <p:nvSpPr>
            <p:cNvPr id="79" name="Freeform 33"/>
            <p:cNvSpPr>
              <a:spLocks/>
            </p:cNvSpPr>
            <p:nvPr/>
          </p:nvSpPr>
          <p:spPr bwMode="auto">
            <a:xfrm>
              <a:off x="3335" y="2365"/>
              <a:ext cx="1143" cy="365"/>
            </a:xfrm>
            <a:custGeom>
              <a:avLst/>
              <a:gdLst>
                <a:gd name="T0" fmla="*/ 0 w 1143"/>
                <a:gd name="T1" fmla="*/ 0 h 365"/>
                <a:gd name="T2" fmla="*/ 1143 w 1143"/>
                <a:gd name="T3" fmla="*/ 176 h 365"/>
                <a:gd name="T4" fmla="*/ 1143 w 1143"/>
                <a:gd name="T5" fmla="*/ 365 h 365"/>
                <a:gd name="T6" fmla="*/ 0 w 1143"/>
                <a:gd name="T7" fmla="*/ 189 h 365"/>
                <a:gd name="T8" fmla="*/ 0 w 1143"/>
                <a:gd name="T9" fmla="*/ 0 h 365"/>
                <a:gd name="T10" fmla="*/ 0 60000 65536"/>
                <a:gd name="T11" fmla="*/ 0 60000 65536"/>
                <a:gd name="T12" fmla="*/ 0 60000 65536"/>
                <a:gd name="T13" fmla="*/ 0 60000 65536"/>
                <a:gd name="T14" fmla="*/ 0 60000 65536"/>
                <a:gd name="T15" fmla="*/ 0 w 1143"/>
                <a:gd name="T16" fmla="*/ 0 h 365"/>
                <a:gd name="T17" fmla="*/ 1143 w 1143"/>
                <a:gd name="T18" fmla="*/ 365 h 365"/>
              </a:gdLst>
              <a:ahLst/>
              <a:cxnLst>
                <a:cxn ang="T10">
                  <a:pos x="T0" y="T1"/>
                </a:cxn>
                <a:cxn ang="T11">
                  <a:pos x="T2" y="T3"/>
                </a:cxn>
                <a:cxn ang="T12">
                  <a:pos x="T4" y="T5"/>
                </a:cxn>
                <a:cxn ang="T13">
                  <a:pos x="T6" y="T7"/>
                </a:cxn>
                <a:cxn ang="T14">
                  <a:pos x="T8" y="T9"/>
                </a:cxn>
              </a:cxnLst>
              <a:rect l="T15" t="T16" r="T17" b="T18"/>
              <a:pathLst>
                <a:path w="1143" h="365">
                  <a:moveTo>
                    <a:pt x="0" y="0"/>
                  </a:moveTo>
                  <a:lnTo>
                    <a:pt x="1143" y="176"/>
                  </a:lnTo>
                  <a:lnTo>
                    <a:pt x="1143" y="365"/>
                  </a:lnTo>
                  <a:lnTo>
                    <a:pt x="0" y="189"/>
                  </a:lnTo>
                  <a:lnTo>
                    <a:pt x="0" y="0"/>
                  </a:lnTo>
                  <a:close/>
                </a:path>
              </a:pathLst>
            </a:custGeom>
            <a:solidFill>
              <a:schemeClr val="hlink"/>
            </a:solidFill>
            <a:ln w="9525">
              <a:noFill/>
              <a:round/>
              <a:headEnd/>
              <a:tailEnd/>
            </a:ln>
          </p:spPr>
          <p:txBody>
            <a:bodyPr/>
            <a:lstStyle/>
            <a:p>
              <a:endParaRPr lang="en-US"/>
            </a:p>
          </p:txBody>
        </p:sp>
        <p:sp>
          <p:nvSpPr>
            <p:cNvPr id="80" name="Freeform 34"/>
            <p:cNvSpPr>
              <a:spLocks/>
            </p:cNvSpPr>
            <p:nvPr/>
          </p:nvSpPr>
          <p:spPr bwMode="auto">
            <a:xfrm>
              <a:off x="3335" y="2365"/>
              <a:ext cx="1143" cy="365"/>
            </a:xfrm>
            <a:custGeom>
              <a:avLst/>
              <a:gdLst>
                <a:gd name="T0" fmla="*/ 0 w 1143"/>
                <a:gd name="T1" fmla="*/ 0 h 365"/>
                <a:gd name="T2" fmla="*/ 1143 w 1143"/>
                <a:gd name="T3" fmla="*/ 176 h 365"/>
                <a:gd name="T4" fmla="*/ 1143 w 1143"/>
                <a:gd name="T5" fmla="*/ 365 h 365"/>
                <a:gd name="T6" fmla="*/ 0 w 1143"/>
                <a:gd name="T7" fmla="*/ 189 h 365"/>
                <a:gd name="T8" fmla="*/ 0 w 1143"/>
                <a:gd name="T9" fmla="*/ 0 h 365"/>
                <a:gd name="T10" fmla="*/ 0 60000 65536"/>
                <a:gd name="T11" fmla="*/ 0 60000 65536"/>
                <a:gd name="T12" fmla="*/ 0 60000 65536"/>
                <a:gd name="T13" fmla="*/ 0 60000 65536"/>
                <a:gd name="T14" fmla="*/ 0 60000 65536"/>
                <a:gd name="T15" fmla="*/ 0 w 1143"/>
                <a:gd name="T16" fmla="*/ 0 h 365"/>
                <a:gd name="T17" fmla="*/ 1143 w 1143"/>
                <a:gd name="T18" fmla="*/ 365 h 365"/>
              </a:gdLst>
              <a:ahLst/>
              <a:cxnLst>
                <a:cxn ang="T10">
                  <a:pos x="T0" y="T1"/>
                </a:cxn>
                <a:cxn ang="T11">
                  <a:pos x="T2" y="T3"/>
                </a:cxn>
                <a:cxn ang="T12">
                  <a:pos x="T4" y="T5"/>
                </a:cxn>
                <a:cxn ang="T13">
                  <a:pos x="T6" y="T7"/>
                </a:cxn>
                <a:cxn ang="T14">
                  <a:pos x="T8" y="T9"/>
                </a:cxn>
              </a:cxnLst>
              <a:rect l="T15" t="T16" r="T17" b="T18"/>
              <a:pathLst>
                <a:path w="1143" h="365">
                  <a:moveTo>
                    <a:pt x="0" y="0"/>
                  </a:moveTo>
                  <a:lnTo>
                    <a:pt x="1143" y="176"/>
                  </a:lnTo>
                  <a:lnTo>
                    <a:pt x="1143" y="365"/>
                  </a:lnTo>
                  <a:lnTo>
                    <a:pt x="0" y="189"/>
                  </a:lnTo>
                  <a:lnTo>
                    <a:pt x="0" y="0"/>
                  </a:lnTo>
                  <a:close/>
                </a:path>
              </a:pathLst>
            </a:custGeom>
            <a:solidFill>
              <a:srgbClr val="4CAC5C"/>
            </a:solidFill>
            <a:ln w="9525" cap="rnd">
              <a:solidFill>
                <a:srgbClr val="000000"/>
              </a:solidFill>
              <a:round/>
              <a:headEnd/>
              <a:tailEnd/>
            </a:ln>
          </p:spPr>
          <p:txBody>
            <a:bodyPr/>
            <a:lstStyle/>
            <a:p>
              <a:endParaRPr lang="en-US"/>
            </a:p>
          </p:txBody>
        </p:sp>
      </p:grpSp>
      <p:grpSp>
        <p:nvGrpSpPr>
          <p:cNvPr id="9" name="Group 35"/>
          <p:cNvGrpSpPr>
            <a:grpSpLocks/>
          </p:cNvGrpSpPr>
          <p:nvPr/>
        </p:nvGrpSpPr>
        <p:grpSpPr bwMode="auto">
          <a:xfrm>
            <a:off x="5280025" y="4373563"/>
            <a:ext cx="1806575" cy="350837"/>
            <a:chOff x="3319" y="2317"/>
            <a:chExt cx="1169" cy="226"/>
          </a:xfrm>
          <a:solidFill>
            <a:srgbClr val="4CAC5C"/>
          </a:solidFill>
        </p:grpSpPr>
        <p:sp>
          <p:nvSpPr>
            <p:cNvPr id="82" name="Freeform 36"/>
            <p:cNvSpPr>
              <a:spLocks/>
            </p:cNvSpPr>
            <p:nvPr/>
          </p:nvSpPr>
          <p:spPr bwMode="auto">
            <a:xfrm>
              <a:off x="3319" y="2317"/>
              <a:ext cx="1169" cy="226"/>
            </a:xfrm>
            <a:custGeom>
              <a:avLst/>
              <a:gdLst>
                <a:gd name="T0" fmla="*/ 1162 w 1169"/>
                <a:gd name="T1" fmla="*/ 0 h 226"/>
                <a:gd name="T2" fmla="*/ 1169 w 1169"/>
                <a:gd name="T3" fmla="*/ 19 h 226"/>
                <a:gd name="T4" fmla="*/ 1169 w 1169"/>
                <a:gd name="T5" fmla="*/ 31 h 226"/>
                <a:gd name="T6" fmla="*/ 1169 w 1169"/>
                <a:gd name="T7" fmla="*/ 50 h 226"/>
                <a:gd name="T8" fmla="*/ 1169 w 1169"/>
                <a:gd name="T9" fmla="*/ 63 h 226"/>
                <a:gd name="T10" fmla="*/ 1169 w 1169"/>
                <a:gd name="T11" fmla="*/ 82 h 226"/>
                <a:gd name="T12" fmla="*/ 1162 w 1169"/>
                <a:gd name="T13" fmla="*/ 100 h 226"/>
                <a:gd name="T14" fmla="*/ 1162 w 1169"/>
                <a:gd name="T15" fmla="*/ 113 h 226"/>
                <a:gd name="T16" fmla="*/ 1162 w 1169"/>
                <a:gd name="T17" fmla="*/ 132 h 226"/>
                <a:gd name="T18" fmla="*/ 1162 w 1169"/>
                <a:gd name="T19" fmla="*/ 145 h 226"/>
                <a:gd name="T20" fmla="*/ 1156 w 1169"/>
                <a:gd name="T21" fmla="*/ 163 h 226"/>
                <a:gd name="T22" fmla="*/ 1156 w 1169"/>
                <a:gd name="T23" fmla="*/ 182 h 226"/>
                <a:gd name="T24" fmla="*/ 1156 w 1169"/>
                <a:gd name="T25" fmla="*/ 195 h 226"/>
                <a:gd name="T26" fmla="*/ 1150 w 1169"/>
                <a:gd name="T27" fmla="*/ 214 h 226"/>
                <a:gd name="T28" fmla="*/ 1143 w 1169"/>
                <a:gd name="T29" fmla="*/ 226 h 226"/>
                <a:gd name="T30" fmla="*/ 0 w 1169"/>
                <a:gd name="T31" fmla="*/ 50 h 226"/>
                <a:gd name="T32" fmla="*/ 1162 w 1169"/>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9"/>
                <a:gd name="T52" fmla="*/ 0 h 226"/>
                <a:gd name="T53" fmla="*/ 1169 w 1169"/>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9" h="226">
                  <a:moveTo>
                    <a:pt x="1162" y="0"/>
                  </a:moveTo>
                  <a:lnTo>
                    <a:pt x="1169" y="19"/>
                  </a:lnTo>
                  <a:lnTo>
                    <a:pt x="1169" y="31"/>
                  </a:lnTo>
                  <a:lnTo>
                    <a:pt x="1169" y="50"/>
                  </a:lnTo>
                  <a:lnTo>
                    <a:pt x="1169" y="63"/>
                  </a:lnTo>
                  <a:lnTo>
                    <a:pt x="1169" y="82"/>
                  </a:lnTo>
                  <a:lnTo>
                    <a:pt x="1162" y="100"/>
                  </a:lnTo>
                  <a:lnTo>
                    <a:pt x="1162" y="113"/>
                  </a:lnTo>
                  <a:lnTo>
                    <a:pt x="1162" y="132"/>
                  </a:lnTo>
                  <a:lnTo>
                    <a:pt x="1162" y="145"/>
                  </a:lnTo>
                  <a:lnTo>
                    <a:pt x="1156" y="163"/>
                  </a:lnTo>
                  <a:lnTo>
                    <a:pt x="1156" y="182"/>
                  </a:lnTo>
                  <a:lnTo>
                    <a:pt x="1156" y="195"/>
                  </a:lnTo>
                  <a:lnTo>
                    <a:pt x="1150" y="214"/>
                  </a:lnTo>
                  <a:lnTo>
                    <a:pt x="1143" y="226"/>
                  </a:lnTo>
                  <a:lnTo>
                    <a:pt x="0" y="50"/>
                  </a:lnTo>
                  <a:lnTo>
                    <a:pt x="1162" y="0"/>
                  </a:lnTo>
                  <a:close/>
                </a:path>
              </a:pathLst>
            </a:custGeom>
            <a:solidFill>
              <a:srgbClr val="F6691A"/>
            </a:solidFill>
            <a:ln w="9525">
              <a:noFill/>
              <a:round/>
              <a:headEnd/>
              <a:tailEnd/>
            </a:ln>
          </p:spPr>
          <p:txBody>
            <a:bodyPr/>
            <a:lstStyle/>
            <a:p>
              <a:endParaRPr lang="en-US"/>
            </a:p>
          </p:txBody>
        </p:sp>
        <p:sp>
          <p:nvSpPr>
            <p:cNvPr id="83" name="Freeform 37"/>
            <p:cNvSpPr>
              <a:spLocks/>
            </p:cNvSpPr>
            <p:nvPr/>
          </p:nvSpPr>
          <p:spPr bwMode="auto">
            <a:xfrm>
              <a:off x="3319" y="2317"/>
              <a:ext cx="1169" cy="226"/>
            </a:xfrm>
            <a:custGeom>
              <a:avLst/>
              <a:gdLst>
                <a:gd name="T0" fmla="*/ 1162 w 1169"/>
                <a:gd name="T1" fmla="*/ 0 h 226"/>
                <a:gd name="T2" fmla="*/ 1169 w 1169"/>
                <a:gd name="T3" fmla="*/ 19 h 226"/>
                <a:gd name="T4" fmla="*/ 1169 w 1169"/>
                <a:gd name="T5" fmla="*/ 31 h 226"/>
                <a:gd name="T6" fmla="*/ 1169 w 1169"/>
                <a:gd name="T7" fmla="*/ 50 h 226"/>
                <a:gd name="T8" fmla="*/ 1169 w 1169"/>
                <a:gd name="T9" fmla="*/ 63 h 226"/>
                <a:gd name="T10" fmla="*/ 1169 w 1169"/>
                <a:gd name="T11" fmla="*/ 82 h 226"/>
                <a:gd name="T12" fmla="*/ 1162 w 1169"/>
                <a:gd name="T13" fmla="*/ 100 h 226"/>
                <a:gd name="T14" fmla="*/ 1162 w 1169"/>
                <a:gd name="T15" fmla="*/ 113 h 226"/>
                <a:gd name="T16" fmla="*/ 1162 w 1169"/>
                <a:gd name="T17" fmla="*/ 132 h 226"/>
                <a:gd name="T18" fmla="*/ 1162 w 1169"/>
                <a:gd name="T19" fmla="*/ 145 h 226"/>
                <a:gd name="T20" fmla="*/ 1156 w 1169"/>
                <a:gd name="T21" fmla="*/ 163 h 226"/>
                <a:gd name="T22" fmla="*/ 1156 w 1169"/>
                <a:gd name="T23" fmla="*/ 182 h 226"/>
                <a:gd name="T24" fmla="*/ 1156 w 1169"/>
                <a:gd name="T25" fmla="*/ 195 h 226"/>
                <a:gd name="T26" fmla="*/ 1150 w 1169"/>
                <a:gd name="T27" fmla="*/ 214 h 226"/>
                <a:gd name="T28" fmla="*/ 1143 w 1169"/>
                <a:gd name="T29" fmla="*/ 226 h 226"/>
                <a:gd name="T30" fmla="*/ 0 w 1169"/>
                <a:gd name="T31" fmla="*/ 50 h 226"/>
                <a:gd name="T32" fmla="*/ 1162 w 1169"/>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9"/>
                <a:gd name="T52" fmla="*/ 0 h 226"/>
                <a:gd name="T53" fmla="*/ 1169 w 1169"/>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9" h="226">
                  <a:moveTo>
                    <a:pt x="1162" y="0"/>
                  </a:moveTo>
                  <a:lnTo>
                    <a:pt x="1169" y="19"/>
                  </a:lnTo>
                  <a:lnTo>
                    <a:pt x="1169" y="31"/>
                  </a:lnTo>
                  <a:lnTo>
                    <a:pt x="1169" y="50"/>
                  </a:lnTo>
                  <a:lnTo>
                    <a:pt x="1169" y="63"/>
                  </a:lnTo>
                  <a:lnTo>
                    <a:pt x="1169" y="82"/>
                  </a:lnTo>
                  <a:lnTo>
                    <a:pt x="1162" y="100"/>
                  </a:lnTo>
                  <a:lnTo>
                    <a:pt x="1162" y="113"/>
                  </a:lnTo>
                  <a:lnTo>
                    <a:pt x="1162" y="132"/>
                  </a:lnTo>
                  <a:lnTo>
                    <a:pt x="1162" y="145"/>
                  </a:lnTo>
                  <a:lnTo>
                    <a:pt x="1156" y="163"/>
                  </a:lnTo>
                  <a:lnTo>
                    <a:pt x="1156" y="182"/>
                  </a:lnTo>
                  <a:lnTo>
                    <a:pt x="1156" y="195"/>
                  </a:lnTo>
                  <a:lnTo>
                    <a:pt x="1150" y="214"/>
                  </a:lnTo>
                  <a:lnTo>
                    <a:pt x="1143" y="226"/>
                  </a:lnTo>
                  <a:lnTo>
                    <a:pt x="0" y="50"/>
                  </a:lnTo>
                  <a:lnTo>
                    <a:pt x="1162" y="0"/>
                  </a:lnTo>
                  <a:close/>
                </a:path>
              </a:pathLst>
            </a:custGeom>
            <a:grpFill/>
            <a:ln w="9525" cap="rnd">
              <a:solidFill>
                <a:srgbClr val="000000"/>
              </a:solidFill>
              <a:round/>
              <a:headEnd/>
              <a:tailEnd/>
            </a:ln>
          </p:spPr>
          <p:txBody>
            <a:bodyPr/>
            <a:lstStyle/>
            <a:p>
              <a:endParaRPr lang="en-US"/>
            </a:p>
          </p:txBody>
        </p:sp>
      </p:grpSp>
      <p:grpSp>
        <p:nvGrpSpPr>
          <p:cNvPr id="10" name="Group 38"/>
          <p:cNvGrpSpPr>
            <a:grpSpLocks/>
          </p:cNvGrpSpPr>
          <p:nvPr/>
        </p:nvGrpSpPr>
        <p:grpSpPr bwMode="auto">
          <a:xfrm>
            <a:off x="4538850" y="4663563"/>
            <a:ext cx="2379662" cy="1481137"/>
            <a:chOff x="2904" y="2579"/>
            <a:chExt cx="1539" cy="958"/>
          </a:xfrm>
          <a:solidFill>
            <a:schemeClr val="bg1">
              <a:lumMod val="50000"/>
            </a:schemeClr>
          </a:solidFill>
        </p:grpSpPr>
        <p:sp>
          <p:nvSpPr>
            <p:cNvPr id="85" name="Freeform 39"/>
            <p:cNvSpPr>
              <a:spLocks/>
            </p:cNvSpPr>
            <p:nvPr/>
          </p:nvSpPr>
          <p:spPr bwMode="auto">
            <a:xfrm>
              <a:off x="2904" y="2579"/>
              <a:ext cx="1539" cy="958"/>
            </a:xfrm>
            <a:custGeom>
              <a:avLst/>
              <a:gdLst>
                <a:gd name="T0" fmla="*/ 1526 w 1539"/>
                <a:gd name="T1" fmla="*/ 51 h 958"/>
                <a:gd name="T2" fmla="*/ 1507 w 1539"/>
                <a:gd name="T3" fmla="*/ 114 h 958"/>
                <a:gd name="T4" fmla="*/ 1475 w 1539"/>
                <a:gd name="T5" fmla="*/ 177 h 958"/>
                <a:gd name="T6" fmla="*/ 1443 w 1539"/>
                <a:gd name="T7" fmla="*/ 240 h 958"/>
                <a:gd name="T8" fmla="*/ 1405 w 1539"/>
                <a:gd name="T9" fmla="*/ 296 h 958"/>
                <a:gd name="T10" fmla="*/ 1366 w 1539"/>
                <a:gd name="T11" fmla="*/ 353 h 958"/>
                <a:gd name="T12" fmla="*/ 1315 w 1539"/>
                <a:gd name="T13" fmla="*/ 403 h 958"/>
                <a:gd name="T14" fmla="*/ 1264 w 1539"/>
                <a:gd name="T15" fmla="*/ 454 h 958"/>
                <a:gd name="T16" fmla="*/ 1207 w 1539"/>
                <a:gd name="T17" fmla="*/ 504 h 958"/>
                <a:gd name="T18" fmla="*/ 1149 w 1539"/>
                <a:gd name="T19" fmla="*/ 548 h 958"/>
                <a:gd name="T20" fmla="*/ 1085 w 1539"/>
                <a:gd name="T21" fmla="*/ 586 h 958"/>
                <a:gd name="T22" fmla="*/ 1015 w 1539"/>
                <a:gd name="T23" fmla="*/ 624 h 958"/>
                <a:gd name="T24" fmla="*/ 945 w 1539"/>
                <a:gd name="T25" fmla="*/ 655 h 958"/>
                <a:gd name="T26" fmla="*/ 868 w 1539"/>
                <a:gd name="T27" fmla="*/ 687 h 958"/>
                <a:gd name="T28" fmla="*/ 798 w 1539"/>
                <a:gd name="T29" fmla="*/ 712 h 958"/>
                <a:gd name="T30" fmla="*/ 722 w 1539"/>
                <a:gd name="T31" fmla="*/ 731 h 958"/>
                <a:gd name="T32" fmla="*/ 639 w 1539"/>
                <a:gd name="T33" fmla="*/ 743 h 958"/>
                <a:gd name="T34" fmla="*/ 562 w 1539"/>
                <a:gd name="T35" fmla="*/ 756 h 958"/>
                <a:gd name="T36" fmla="*/ 479 w 1539"/>
                <a:gd name="T37" fmla="*/ 762 h 958"/>
                <a:gd name="T38" fmla="*/ 396 w 1539"/>
                <a:gd name="T39" fmla="*/ 769 h 958"/>
                <a:gd name="T40" fmla="*/ 319 w 1539"/>
                <a:gd name="T41" fmla="*/ 762 h 958"/>
                <a:gd name="T42" fmla="*/ 236 w 1539"/>
                <a:gd name="T43" fmla="*/ 756 h 958"/>
                <a:gd name="T44" fmla="*/ 153 w 1539"/>
                <a:gd name="T45" fmla="*/ 743 h 958"/>
                <a:gd name="T46" fmla="*/ 77 w 1539"/>
                <a:gd name="T47" fmla="*/ 731 h 958"/>
                <a:gd name="T48" fmla="*/ 0 w 1539"/>
                <a:gd name="T49" fmla="*/ 712 h 958"/>
                <a:gd name="T50" fmla="*/ 57 w 1539"/>
                <a:gd name="T51" fmla="*/ 914 h 958"/>
                <a:gd name="T52" fmla="*/ 134 w 1539"/>
                <a:gd name="T53" fmla="*/ 932 h 958"/>
                <a:gd name="T54" fmla="*/ 217 w 1539"/>
                <a:gd name="T55" fmla="*/ 945 h 958"/>
                <a:gd name="T56" fmla="*/ 294 w 1539"/>
                <a:gd name="T57" fmla="*/ 951 h 958"/>
                <a:gd name="T58" fmla="*/ 377 w 1539"/>
                <a:gd name="T59" fmla="*/ 958 h 958"/>
                <a:gd name="T60" fmla="*/ 460 w 1539"/>
                <a:gd name="T61" fmla="*/ 958 h 958"/>
                <a:gd name="T62" fmla="*/ 536 w 1539"/>
                <a:gd name="T63" fmla="*/ 951 h 958"/>
                <a:gd name="T64" fmla="*/ 619 w 1539"/>
                <a:gd name="T65" fmla="*/ 939 h 958"/>
                <a:gd name="T66" fmla="*/ 696 w 1539"/>
                <a:gd name="T67" fmla="*/ 926 h 958"/>
                <a:gd name="T68" fmla="*/ 779 w 1539"/>
                <a:gd name="T69" fmla="*/ 907 h 958"/>
                <a:gd name="T70" fmla="*/ 856 w 1539"/>
                <a:gd name="T71" fmla="*/ 882 h 958"/>
                <a:gd name="T72" fmla="*/ 926 w 1539"/>
                <a:gd name="T73" fmla="*/ 851 h 958"/>
                <a:gd name="T74" fmla="*/ 996 w 1539"/>
                <a:gd name="T75" fmla="*/ 819 h 958"/>
                <a:gd name="T76" fmla="*/ 1066 w 1539"/>
                <a:gd name="T77" fmla="*/ 788 h 958"/>
                <a:gd name="T78" fmla="*/ 1130 w 1539"/>
                <a:gd name="T79" fmla="*/ 743 h 958"/>
                <a:gd name="T80" fmla="*/ 1194 w 1539"/>
                <a:gd name="T81" fmla="*/ 699 h 958"/>
                <a:gd name="T82" fmla="*/ 1251 w 1539"/>
                <a:gd name="T83" fmla="*/ 655 h 958"/>
                <a:gd name="T84" fmla="*/ 1303 w 1539"/>
                <a:gd name="T85" fmla="*/ 605 h 958"/>
                <a:gd name="T86" fmla="*/ 1354 w 1539"/>
                <a:gd name="T87" fmla="*/ 554 h 958"/>
                <a:gd name="T88" fmla="*/ 1398 w 1539"/>
                <a:gd name="T89" fmla="*/ 498 h 958"/>
                <a:gd name="T90" fmla="*/ 1437 w 1539"/>
                <a:gd name="T91" fmla="*/ 441 h 958"/>
                <a:gd name="T92" fmla="*/ 1469 w 1539"/>
                <a:gd name="T93" fmla="*/ 378 h 958"/>
                <a:gd name="T94" fmla="*/ 1500 w 1539"/>
                <a:gd name="T95" fmla="*/ 321 h 958"/>
                <a:gd name="T96" fmla="*/ 1526 w 1539"/>
                <a:gd name="T97" fmla="*/ 258 h 958"/>
                <a:gd name="T98" fmla="*/ 1539 w 1539"/>
                <a:gd name="T99" fmla="*/ 189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9"/>
                <a:gd name="T151" fmla="*/ 0 h 958"/>
                <a:gd name="T152" fmla="*/ 1539 w 1539"/>
                <a:gd name="T153" fmla="*/ 958 h 9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9" h="958">
                  <a:moveTo>
                    <a:pt x="1539" y="0"/>
                  </a:moveTo>
                  <a:lnTo>
                    <a:pt x="1539" y="19"/>
                  </a:lnTo>
                  <a:lnTo>
                    <a:pt x="1532" y="32"/>
                  </a:lnTo>
                  <a:lnTo>
                    <a:pt x="1526" y="51"/>
                  </a:lnTo>
                  <a:lnTo>
                    <a:pt x="1526" y="69"/>
                  </a:lnTo>
                  <a:lnTo>
                    <a:pt x="1520" y="82"/>
                  </a:lnTo>
                  <a:lnTo>
                    <a:pt x="1513" y="101"/>
                  </a:lnTo>
                  <a:lnTo>
                    <a:pt x="1507" y="114"/>
                  </a:lnTo>
                  <a:lnTo>
                    <a:pt x="1500" y="132"/>
                  </a:lnTo>
                  <a:lnTo>
                    <a:pt x="1494" y="145"/>
                  </a:lnTo>
                  <a:lnTo>
                    <a:pt x="1488" y="164"/>
                  </a:lnTo>
                  <a:lnTo>
                    <a:pt x="1475" y="177"/>
                  </a:lnTo>
                  <a:lnTo>
                    <a:pt x="1469" y="189"/>
                  </a:lnTo>
                  <a:lnTo>
                    <a:pt x="1462" y="208"/>
                  </a:lnTo>
                  <a:lnTo>
                    <a:pt x="1456" y="221"/>
                  </a:lnTo>
                  <a:lnTo>
                    <a:pt x="1443" y="240"/>
                  </a:lnTo>
                  <a:lnTo>
                    <a:pt x="1437" y="252"/>
                  </a:lnTo>
                  <a:lnTo>
                    <a:pt x="1424" y="265"/>
                  </a:lnTo>
                  <a:lnTo>
                    <a:pt x="1417" y="277"/>
                  </a:lnTo>
                  <a:lnTo>
                    <a:pt x="1405" y="296"/>
                  </a:lnTo>
                  <a:lnTo>
                    <a:pt x="1398" y="309"/>
                  </a:lnTo>
                  <a:lnTo>
                    <a:pt x="1386" y="321"/>
                  </a:lnTo>
                  <a:lnTo>
                    <a:pt x="1373" y="334"/>
                  </a:lnTo>
                  <a:lnTo>
                    <a:pt x="1366" y="353"/>
                  </a:lnTo>
                  <a:lnTo>
                    <a:pt x="1354" y="366"/>
                  </a:lnTo>
                  <a:lnTo>
                    <a:pt x="1341" y="378"/>
                  </a:lnTo>
                  <a:lnTo>
                    <a:pt x="1328" y="391"/>
                  </a:lnTo>
                  <a:lnTo>
                    <a:pt x="1315" y="403"/>
                  </a:lnTo>
                  <a:lnTo>
                    <a:pt x="1303" y="416"/>
                  </a:lnTo>
                  <a:lnTo>
                    <a:pt x="1290" y="429"/>
                  </a:lnTo>
                  <a:lnTo>
                    <a:pt x="1277" y="441"/>
                  </a:lnTo>
                  <a:lnTo>
                    <a:pt x="1264" y="454"/>
                  </a:lnTo>
                  <a:lnTo>
                    <a:pt x="1251" y="466"/>
                  </a:lnTo>
                  <a:lnTo>
                    <a:pt x="1239" y="479"/>
                  </a:lnTo>
                  <a:lnTo>
                    <a:pt x="1220" y="491"/>
                  </a:lnTo>
                  <a:lnTo>
                    <a:pt x="1207" y="504"/>
                  </a:lnTo>
                  <a:lnTo>
                    <a:pt x="1194" y="510"/>
                  </a:lnTo>
                  <a:lnTo>
                    <a:pt x="1175" y="523"/>
                  </a:lnTo>
                  <a:lnTo>
                    <a:pt x="1162" y="536"/>
                  </a:lnTo>
                  <a:lnTo>
                    <a:pt x="1149" y="548"/>
                  </a:lnTo>
                  <a:lnTo>
                    <a:pt x="1130" y="554"/>
                  </a:lnTo>
                  <a:lnTo>
                    <a:pt x="1117" y="567"/>
                  </a:lnTo>
                  <a:lnTo>
                    <a:pt x="1098" y="580"/>
                  </a:lnTo>
                  <a:lnTo>
                    <a:pt x="1085" y="586"/>
                  </a:lnTo>
                  <a:lnTo>
                    <a:pt x="1066" y="599"/>
                  </a:lnTo>
                  <a:lnTo>
                    <a:pt x="1047" y="605"/>
                  </a:lnTo>
                  <a:lnTo>
                    <a:pt x="1034" y="617"/>
                  </a:lnTo>
                  <a:lnTo>
                    <a:pt x="1015" y="624"/>
                  </a:lnTo>
                  <a:lnTo>
                    <a:pt x="996" y="630"/>
                  </a:lnTo>
                  <a:lnTo>
                    <a:pt x="983" y="643"/>
                  </a:lnTo>
                  <a:lnTo>
                    <a:pt x="964" y="649"/>
                  </a:lnTo>
                  <a:lnTo>
                    <a:pt x="945" y="655"/>
                  </a:lnTo>
                  <a:lnTo>
                    <a:pt x="926" y="662"/>
                  </a:lnTo>
                  <a:lnTo>
                    <a:pt x="907" y="674"/>
                  </a:lnTo>
                  <a:lnTo>
                    <a:pt x="888" y="680"/>
                  </a:lnTo>
                  <a:lnTo>
                    <a:pt x="868" y="687"/>
                  </a:lnTo>
                  <a:lnTo>
                    <a:pt x="856" y="693"/>
                  </a:lnTo>
                  <a:lnTo>
                    <a:pt x="836" y="699"/>
                  </a:lnTo>
                  <a:lnTo>
                    <a:pt x="817" y="706"/>
                  </a:lnTo>
                  <a:lnTo>
                    <a:pt x="798" y="712"/>
                  </a:lnTo>
                  <a:lnTo>
                    <a:pt x="779" y="718"/>
                  </a:lnTo>
                  <a:lnTo>
                    <a:pt x="760" y="718"/>
                  </a:lnTo>
                  <a:lnTo>
                    <a:pt x="741" y="725"/>
                  </a:lnTo>
                  <a:lnTo>
                    <a:pt x="722" y="731"/>
                  </a:lnTo>
                  <a:lnTo>
                    <a:pt x="696" y="737"/>
                  </a:lnTo>
                  <a:lnTo>
                    <a:pt x="677" y="737"/>
                  </a:lnTo>
                  <a:lnTo>
                    <a:pt x="658" y="743"/>
                  </a:lnTo>
                  <a:lnTo>
                    <a:pt x="639" y="743"/>
                  </a:lnTo>
                  <a:lnTo>
                    <a:pt x="619" y="750"/>
                  </a:lnTo>
                  <a:lnTo>
                    <a:pt x="600" y="750"/>
                  </a:lnTo>
                  <a:lnTo>
                    <a:pt x="581" y="756"/>
                  </a:lnTo>
                  <a:lnTo>
                    <a:pt x="562" y="756"/>
                  </a:lnTo>
                  <a:lnTo>
                    <a:pt x="536" y="762"/>
                  </a:lnTo>
                  <a:lnTo>
                    <a:pt x="517" y="762"/>
                  </a:lnTo>
                  <a:lnTo>
                    <a:pt x="498" y="762"/>
                  </a:lnTo>
                  <a:lnTo>
                    <a:pt x="479" y="762"/>
                  </a:lnTo>
                  <a:lnTo>
                    <a:pt x="460" y="769"/>
                  </a:lnTo>
                  <a:lnTo>
                    <a:pt x="441" y="769"/>
                  </a:lnTo>
                  <a:lnTo>
                    <a:pt x="415" y="769"/>
                  </a:lnTo>
                  <a:lnTo>
                    <a:pt x="396" y="769"/>
                  </a:lnTo>
                  <a:lnTo>
                    <a:pt x="377" y="769"/>
                  </a:lnTo>
                  <a:lnTo>
                    <a:pt x="358" y="769"/>
                  </a:lnTo>
                  <a:lnTo>
                    <a:pt x="338" y="769"/>
                  </a:lnTo>
                  <a:lnTo>
                    <a:pt x="319" y="762"/>
                  </a:lnTo>
                  <a:lnTo>
                    <a:pt x="294" y="762"/>
                  </a:lnTo>
                  <a:lnTo>
                    <a:pt x="275" y="762"/>
                  </a:lnTo>
                  <a:lnTo>
                    <a:pt x="255" y="762"/>
                  </a:lnTo>
                  <a:lnTo>
                    <a:pt x="236" y="756"/>
                  </a:lnTo>
                  <a:lnTo>
                    <a:pt x="217" y="756"/>
                  </a:lnTo>
                  <a:lnTo>
                    <a:pt x="198" y="750"/>
                  </a:lnTo>
                  <a:lnTo>
                    <a:pt x="172" y="750"/>
                  </a:lnTo>
                  <a:lnTo>
                    <a:pt x="153" y="743"/>
                  </a:lnTo>
                  <a:lnTo>
                    <a:pt x="134" y="743"/>
                  </a:lnTo>
                  <a:lnTo>
                    <a:pt x="115" y="737"/>
                  </a:lnTo>
                  <a:lnTo>
                    <a:pt x="96" y="737"/>
                  </a:lnTo>
                  <a:lnTo>
                    <a:pt x="77" y="731"/>
                  </a:lnTo>
                  <a:lnTo>
                    <a:pt x="57" y="725"/>
                  </a:lnTo>
                  <a:lnTo>
                    <a:pt x="38" y="718"/>
                  </a:lnTo>
                  <a:lnTo>
                    <a:pt x="19" y="718"/>
                  </a:lnTo>
                  <a:lnTo>
                    <a:pt x="0" y="712"/>
                  </a:lnTo>
                  <a:lnTo>
                    <a:pt x="0" y="901"/>
                  </a:lnTo>
                  <a:lnTo>
                    <a:pt x="19" y="907"/>
                  </a:lnTo>
                  <a:lnTo>
                    <a:pt x="38" y="907"/>
                  </a:lnTo>
                  <a:lnTo>
                    <a:pt x="57" y="914"/>
                  </a:lnTo>
                  <a:lnTo>
                    <a:pt x="77" y="920"/>
                  </a:lnTo>
                  <a:lnTo>
                    <a:pt x="96" y="926"/>
                  </a:lnTo>
                  <a:lnTo>
                    <a:pt x="115" y="926"/>
                  </a:lnTo>
                  <a:lnTo>
                    <a:pt x="134" y="932"/>
                  </a:lnTo>
                  <a:lnTo>
                    <a:pt x="153" y="932"/>
                  </a:lnTo>
                  <a:lnTo>
                    <a:pt x="172" y="939"/>
                  </a:lnTo>
                  <a:lnTo>
                    <a:pt x="198" y="939"/>
                  </a:lnTo>
                  <a:lnTo>
                    <a:pt x="217" y="945"/>
                  </a:lnTo>
                  <a:lnTo>
                    <a:pt x="236" y="945"/>
                  </a:lnTo>
                  <a:lnTo>
                    <a:pt x="255" y="951"/>
                  </a:lnTo>
                  <a:lnTo>
                    <a:pt x="275" y="951"/>
                  </a:lnTo>
                  <a:lnTo>
                    <a:pt x="294" y="951"/>
                  </a:lnTo>
                  <a:lnTo>
                    <a:pt x="319" y="951"/>
                  </a:lnTo>
                  <a:lnTo>
                    <a:pt x="338" y="958"/>
                  </a:lnTo>
                  <a:lnTo>
                    <a:pt x="358" y="958"/>
                  </a:lnTo>
                  <a:lnTo>
                    <a:pt x="377" y="958"/>
                  </a:lnTo>
                  <a:lnTo>
                    <a:pt x="396" y="958"/>
                  </a:lnTo>
                  <a:lnTo>
                    <a:pt x="415" y="958"/>
                  </a:lnTo>
                  <a:lnTo>
                    <a:pt x="441" y="958"/>
                  </a:lnTo>
                  <a:lnTo>
                    <a:pt x="460" y="958"/>
                  </a:lnTo>
                  <a:lnTo>
                    <a:pt x="479" y="951"/>
                  </a:lnTo>
                  <a:lnTo>
                    <a:pt x="498" y="951"/>
                  </a:lnTo>
                  <a:lnTo>
                    <a:pt x="517" y="951"/>
                  </a:lnTo>
                  <a:lnTo>
                    <a:pt x="536" y="951"/>
                  </a:lnTo>
                  <a:lnTo>
                    <a:pt x="562" y="945"/>
                  </a:lnTo>
                  <a:lnTo>
                    <a:pt x="581" y="945"/>
                  </a:lnTo>
                  <a:lnTo>
                    <a:pt x="600" y="939"/>
                  </a:lnTo>
                  <a:lnTo>
                    <a:pt x="619" y="939"/>
                  </a:lnTo>
                  <a:lnTo>
                    <a:pt x="639" y="932"/>
                  </a:lnTo>
                  <a:lnTo>
                    <a:pt x="658" y="932"/>
                  </a:lnTo>
                  <a:lnTo>
                    <a:pt x="677" y="926"/>
                  </a:lnTo>
                  <a:lnTo>
                    <a:pt x="696" y="926"/>
                  </a:lnTo>
                  <a:lnTo>
                    <a:pt x="722" y="920"/>
                  </a:lnTo>
                  <a:lnTo>
                    <a:pt x="741" y="914"/>
                  </a:lnTo>
                  <a:lnTo>
                    <a:pt x="760" y="907"/>
                  </a:lnTo>
                  <a:lnTo>
                    <a:pt x="779" y="907"/>
                  </a:lnTo>
                  <a:lnTo>
                    <a:pt x="798" y="901"/>
                  </a:lnTo>
                  <a:lnTo>
                    <a:pt x="817" y="895"/>
                  </a:lnTo>
                  <a:lnTo>
                    <a:pt x="836" y="888"/>
                  </a:lnTo>
                  <a:lnTo>
                    <a:pt x="856" y="882"/>
                  </a:lnTo>
                  <a:lnTo>
                    <a:pt x="868" y="876"/>
                  </a:lnTo>
                  <a:lnTo>
                    <a:pt x="888" y="869"/>
                  </a:lnTo>
                  <a:lnTo>
                    <a:pt x="907" y="863"/>
                  </a:lnTo>
                  <a:lnTo>
                    <a:pt x="926" y="851"/>
                  </a:lnTo>
                  <a:lnTo>
                    <a:pt x="945" y="844"/>
                  </a:lnTo>
                  <a:lnTo>
                    <a:pt x="964" y="838"/>
                  </a:lnTo>
                  <a:lnTo>
                    <a:pt x="983" y="832"/>
                  </a:lnTo>
                  <a:lnTo>
                    <a:pt x="996" y="819"/>
                  </a:lnTo>
                  <a:lnTo>
                    <a:pt x="1015" y="813"/>
                  </a:lnTo>
                  <a:lnTo>
                    <a:pt x="1034" y="806"/>
                  </a:lnTo>
                  <a:lnTo>
                    <a:pt x="1047" y="794"/>
                  </a:lnTo>
                  <a:lnTo>
                    <a:pt x="1066" y="788"/>
                  </a:lnTo>
                  <a:lnTo>
                    <a:pt x="1085" y="775"/>
                  </a:lnTo>
                  <a:lnTo>
                    <a:pt x="1098" y="769"/>
                  </a:lnTo>
                  <a:lnTo>
                    <a:pt x="1117" y="756"/>
                  </a:lnTo>
                  <a:lnTo>
                    <a:pt x="1130" y="743"/>
                  </a:lnTo>
                  <a:lnTo>
                    <a:pt x="1149" y="737"/>
                  </a:lnTo>
                  <a:lnTo>
                    <a:pt x="1162" y="725"/>
                  </a:lnTo>
                  <a:lnTo>
                    <a:pt x="1175" y="712"/>
                  </a:lnTo>
                  <a:lnTo>
                    <a:pt x="1194" y="699"/>
                  </a:lnTo>
                  <a:lnTo>
                    <a:pt x="1207" y="693"/>
                  </a:lnTo>
                  <a:lnTo>
                    <a:pt x="1220" y="680"/>
                  </a:lnTo>
                  <a:lnTo>
                    <a:pt x="1239" y="668"/>
                  </a:lnTo>
                  <a:lnTo>
                    <a:pt x="1251" y="655"/>
                  </a:lnTo>
                  <a:lnTo>
                    <a:pt x="1264" y="643"/>
                  </a:lnTo>
                  <a:lnTo>
                    <a:pt x="1277" y="630"/>
                  </a:lnTo>
                  <a:lnTo>
                    <a:pt x="1290" y="617"/>
                  </a:lnTo>
                  <a:lnTo>
                    <a:pt x="1303" y="605"/>
                  </a:lnTo>
                  <a:lnTo>
                    <a:pt x="1315" y="592"/>
                  </a:lnTo>
                  <a:lnTo>
                    <a:pt x="1328" y="580"/>
                  </a:lnTo>
                  <a:lnTo>
                    <a:pt x="1341" y="567"/>
                  </a:lnTo>
                  <a:lnTo>
                    <a:pt x="1354" y="554"/>
                  </a:lnTo>
                  <a:lnTo>
                    <a:pt x="1366" y="542"/>
                  </a:lnTo>
                  <a:lnTo>
                    <a:pt x="1373" y="523"/>
                  </a:lnTo>
                  <a:lnTo>
                    <a:pt x="1386" y="510"/>
                  </a:lnTo>
                  <a:lnTo>
                    <a:pt x="1398" y="498"/>
                  </a:lnTo>
                  <a:lnTo>
                    <a:pt x="1405" y="485"/>
                  </a:lnTo>
                  <a:lnTo>
                    <a:pt x="1417" y="466"/>
                  </a:lnTo>
                  <a:lnTo>
                    <a:pt x="1424" y="454"/>
                  </a:lnTo>
                  <a:lnTo>
                    <a:pt x="1437" y="441"/>
                  </a:lnTo>
                  <a:lnTo>
                    <a:pt x="1443" y="429"/>
                  </a:lnTo>
                  <a:lnTo>
                    <a:pt x="1456" y="410"/>
                  </a:lnTo>
                  <a:lnTo>
                    <a:pt x="1462" y="397"/>
                  </a:lnTo>
                  <a:lnTo>
                    <a:pt x="1469" y="378"/>
                  </a:lnTo>
                  <a:lnTo>
                    <a:pt x="1475" y="366"/>
                  </a:lnTo>
                  <a:lnTo>
                    <a:pt x="1488" y="353"/>
                  </a:lnTo>
                  <a:lnTo>
                    <a:pt x="1494" y="334"/>
                  </a:lnTo>
                  <a:lnTo>
                    <a:pt x="1500" y="321"/>
                  </a:lnTo>
                  <a:lnTo>
                    <a:pt x="1507" y="303"/>
                  </a:lnTo>
                  <a:lnTo>
                    <a:pt x="1513" y="290"/>
                  </a:lnTo>
                  <a:lnTo>
                    <a:pt x="1520" y="271"/>
                  </a:lnTo>
                  <a:lnTo>
                    <a:pt x="1526" y="258"/>
                  </a:lnTo>
                  <a:lnTo>
                    <a:pt x="1526" y="240"/>
                  </a:lnTo>
                  <a:lnTo>
                    <a:pt x="1532" y="221"/>
                  </a:lnTo>
                  <a:lnTo>
                    <a:pt x="1539" y="208"/>
                  </a:lnTo>
                  <a:lnTo>
                    <a:pt x="1539" y="189"/>
                  </a:lnTo>
                  <a:lnTo>
                    <a:pt x="1539" y="0"/>
                  </a:lnTo>
                  <a:close/>
                </a:path>
              </a:pathLst>
            </a:custGeom>
            <a:grpFill/>
            <a:ln w="9525">
              <a:noFill/>
              <a:round/>
              <a:headEnd/>
              <a:tailEnd/>
            </a:ln>
          </p:spPr>
          <p:txBody>
            <a:bodyPr/>
            <a:lstStyle/>
            <a:p>
              <a:pPr>
                <a:defRPr/>
              </a:pPr>
              <a:endParaRPr lang="en-US">
                <a:latin typeface="Arial" charset="0"/>
              </a:endParaRPr>
            </a:p>
          </p:txBody>
        </p:sp>
        <p:sp>
          <p:nvSpPr>
            <p:cNvPr id="86" name="Freeform 40"/>
            <p:cNvSpPr>
              <a:spLocks/>
            </p:cNvSpPr>
            <p:nvPr/>
          </p:nvSpPr>
          <p:spPr bwMode="auto">
            <a:xfrm>
              <a:off x="2904" y="2579"/>
              <a:ext cx="1539" cy="958"/>
            </a:xfrm>
            <a:custGeom>
              <a:avLst/>
              <a:gdLst>
                <a:gd name="T0" fmla="*/ 1526 w 1539"/>
                <a:gd name="T1" fmla="*/ 51 h 958"/>
                <a:gd name="T2" fmla="*/ 1507 w 1539"/>
                <a:gd name="T3" fmla="*/ 114 h 958"/>
                <a:gd name="T4" fmla="*/ 1475 w 1539"/>
                <a:gd name="T5" fmla="*/ 177 h 958"/>
                <a:gd name="T6" fmla="*/ 1443 w 1539"/>
                <a:gd name="T7" fmla="*/ 240 h 958"/>
                <a:gd name="T8" fmla="*/ 1405 w 1539"/>
                <a:gd name="T9" fmla="*/ 296 h 958"/>
                <a:gd name="T10" fmla="*/ 1366 w 1539"/>
                <a:gd name="T11" fmla="*/ 353 h 958"/>
                <a:gd name="T12" fmla="*/ 1315 w 1539"/>
                <a:gd name="T13" fmla="*/ 403 h 958"/>
                <a:gd name="T14" fmla="*/ 1264 w 1539"/>
                <a:gd name="T15" fmla="*/ 454 h 958"/>
                <a:gd name="T16" fmla="*/ 1207 w 1539"/>
                <a:gd name="T17" fmla="*/ 504 h 958"/>
                <a:gd name="T18" fmla="*/ 1149 w 1539"/>
                <a:gd name="T19" fmla="*/ 548 h 958"/>
                <a:gd name="T20" fmla="*/ 1085 w 1539"/>
                <a:gd name="T21" fmla="*/ 586 h 958"/>
                <a:gd name="T22" fmla="*/ 1015 w 1539"/>
                <a:gd name="T23" fmla="*/ 624 h 958"/>
                <a:gd name="T24" fmla="*/ 945 w 1539"/>
                <a:gd name="T25" fmla="*/ 655 h 958"/>
                <a:gd name="T26" fmla="*/ 868 w 1539"/>
                <a:gd name="T27" fmla="*/ 687 h 958"/>
                <a:gd name="T28" fmla="*/ 798 w 1539"/>
                <a:gd name="T29" fmla="*/ 712 h 958"/>
                <a:gd name="T30" fmla="*/ 722 w 1539"/>
                <a:gd name="T31" fmla="*/ 731 h 958"/>
                <a:gd name="T32" fmla="*/ 639 w 1539"/>
                <a:gd name="T33" fmla="*/ 743 h 958"/>
                <a:gd name="T34" fmla="*/ 562 w 1539"/>
                <a:gd name="T35" fmla="*/ 756 h 958"/>
                <a:gd name="T36" fmla="*/ 479 w 1539"/>
                <a:gd name="T37" fmla="*/ 762 h 958"/>
                <a:gd name="T38" fmla="*/ 396 w 1539"/>
                <a:gd name="T39" fmla="*/ 769 h 958"/>
                <a:gd name="T40" fmla="*/ 319 w 1539"/>
                <a:gd name="T41" fmla="*/ 762 h 958"/>
                <a:gd name="T42" fmla="*/ 236 w 1539"/>
                <a:gd name="T43" fmla="*/ 756 h 958"/>
                <a:gd name="T44" fmla="*/ 153 w 1539"/>
                <a:gd name="T45" fmla="*/ 743 h 958"/>
                <a:gd name="T46" fmla="*/ 77 w 1539"/>
                <a:gd name="T47" fmla="*/ 731 h 958"/>
                <a:gd name="T48" fmla="*/ 0 w 1539"/>
                <a:gd name="T49" fmla="*/ 712 h 958"/>
                <a:gd name="T50" fmla="*/ 57 w 1539"/>
                <a:gd name="T51" fmla="*/ 914 h 958"/>
                <a:gd name="T52" fmla="*/ 134 w 1539"/>
                <a:gd name="T53" fmla="*/ 932 h 958"/>
                <a:gd name="T54" fmla="*/ 217 w 1539"/>
                <a:gd name="T55" fmla="*/ 945 h 958"/>
                <a:gd name="T56" fmla="*/ 294 w 1539"/>
                <a:gd name="T57" fmla="*/ 951 h 958"/>
                <a:gd name="T58" fmla="*/ 377 w 1539"/>
                <a:gd name="T59" fmla="*/ 958 h 958"/>
                <a:gd name="T60" fmla="*/ 460 w 1539"/>
                <a:gd name="T61" fmla="*/ 958 h 958"/>
                <a:gd name="T62" fmla="*/ 536 w 1539"/>
                <a:gd name="T63" fmla="*/ 951 h 958"/>
                <a:gd name="T64" fmla="*/ 619 w 1539"/>
                <a:gd name="T65" fmla="*/ 939 h 958"/>
                <a:gd name="T66" fmla="*/ 696 w 1539"/>
                <a:gd name="T67" fmla="*/ 926 h 958"/>
                <a:gd name="T68" fmla="*/ 779 w 1539"/>
                <a:gd name="T69" fmla="*/ 907 h 958"/>
                <a:gd name="T70" fmla="*/ 856 w 1539"/>
                <a:gd name="T71" fmla="*/ 882 h 958"/>
                <a:gd name="T72" fmla="*/ 926 w 1539"/>
                <a:gd name="T73" fmla="*/ 851 h 958"/>
                <a:gd name="T74" fmla="*/ 996 w 1539"/>
                <a:gd name="T75" fmla="*/ 819 h 958"/>
                <a:gd name="T76" fmla="*/ 1066 w 1539"/>
                <a:gd name="T77" fmla="*/ 788 h 958"/>
                <a:gd name="T78" fmla="*/ 1130 w 1539"/>
                <a:gd name="T79" fmla="*/ 743 h 958"/>
                <a:gd name="T80" fmla="*/ 1194 w 1539"/>
                <a:gd name="T81" fmla="*/ 699 h 958"/>
                <a:gd name="T82" fmla="*/ 1251 w 1539"/>
                <a:gd name="T83" fmla="*/ 655 h 958"/>
                <a:gd name="T84" fmla="*/ 1303 w 1539"/>
                <a:gd name="T85" fmla="*/ 605 h 958"/>
                <a:gd name="T86" fmla="*/ 1354 w 1539"/>
                <a:gd name="T87" fmla="*/ 554 h 958"/>
                <a:gd name="T88" fmla="*/ 1398 w 1539"/>
                <a:gd name="T89" fmla="*/ 498 h 958"/>
                <a:gd name="T90" fmla="*/ 1437 w 1539"/>
                <a:gd name="T91" fmla="*/ 441 h 958"/>
                <a:gd name="T92" fmla="*/ 1469 w 1539"/>
                <a:gd name="T93" fmla="*/ 378 h 958"/>
                <a:gd name="T94" fmla="*/ 1500 w 1539"/>
                <a:gd name="T95" fmla="*/ 321 h 958"/>
                <a:gd name="T96" fmla="*/ 1526 w 1539"/>
                <a:gd name="T97" fmla="*/ 258 h 958"/>
                <a:gd name="T98" fmla="*/ 1539 w 1539"/>
                <a:gd name="T99" fmla="*/ 189 h 9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9"/>
                <a:gd name="T151" fmla="*/ 0 h 958"/>
                <a:gd name="T152" fmla="*/ 1539 w 1539"/>
                <a:gd name="T153" fmla="*/ 958 h 9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9" h="958">
                  <a:moveTo>
                    <a:pt x="1539" y="0"/>
                  </a:moveTo>
                  <a:lnTo>
                    <a:pt x="1539" y="19"/>
                  </a:lnTo>
                  <a:lnTo>
                    <a:pt x="1532" y="32"/>
                  </a:lnTo>
                  <a:lnTo>
                    <a:pt x="1526" y="51"/>
                  </a:lnTo>
                  <a:lnTo>
                    <a:pt x="1526" y="69"/>
                  </a:lnTo>
                  <a:lnTo>
                    <a:pt x="1520" y="82"/>
                  </a:lnTo>
                  <a:lnTo>
                    <a:pt x="1513" y="101"/>
                  </a:lnTo>
                  <a:lnTo>
                    <a:pt x="1507" y="114"/>
                  </a:lnTo>
                  <a:lnTo>
                    <a:pt x="1500" y="132"/>
                  </a:lnTo>
                  <a:lnTo>
                    <a:pt x="1494" y="145"/>
                  </a:lnTo>
                  <a:lnTo>
                    <a:pt x="1488" y="164"/>
                  </a:lnTo>
                  <a:lnTo>
                    <a:pt x="1475" y="177"/>
                  </a:lnTo>
                  <a:lnTo>
                    <a:pt x="1469" y="189"/>
                  </a:lnTo>
                  <a:lnTo>
                    <a:pt x="1462" y="208"/>
                  </a:lnTo>
                  <a:lnTo>
                    <a:pt x="1456" y="221"/>
                  </a:lnTo>
                  <a:lnTo>
                    <a:pt x="1443" y="240"/>
                  </a:lnTo>
                  <a:lnTo>
                    <a:pt x="1437" y="252"/>
                  </a:lnTo>
                  <a:lnTo>
                    <a:pt x="1424" y="265"/>
                  </a:lnTo>
                  <a:lnTo>
                    <a:pt x="1417" y="277"/>
                  </a:lnTo>
                  <a:lnTo>
                    <a:pt x="1405" y="296"/>
                  </a:lnTo>
                  <a:lnTo>
                    <a:pt x="1398" y="309"/>
                  </a:lnTo>
                  <a:lnTo>
                    <a:pt x="1386" y="321"/>
                  </a:lnTo>
                  <a:lnTo>
                    <a:pt x="1373" y="334"/>
                  </a:lnTo>
                  <a:lnTo>
                    <a:pt x="1366" y="353"/>
                  </a:lnTo>
                  <a:lnTo>
                    <a:pt x="1354" y="366"/>
                  </a:lnTo>
                  <a:lnTo>
                    <a:pt x="1341" y="378"/>
                  </a:lnTo>
                  <a:lnTo>
                    <a:pt x="1328" y="391"/>
                  </a:lnTo>
                  <a:lnTo>
                    <a:pt x="1315" y="403"/>
                  </a:lnTo>
                  <a:lnTo>
                    <a:pt x="1303" y="416"/>
                  </a:lnTo>
                  <a:lnTo>
                    <a:pt x="1290" y="429"/>
                  </a:lnTo>
                  <a:lnTo>
                    <a:pt x="1277" y="441"/>
                  </a:lnTo>
                  <a:lnTo>
                    <a:pt x="1264" y="454"/>
                  </a:lnTo>
                  <a:lnTo>
                    <a:pt x="1251" y="466"/>
                  </a:lnTo>
                  <a:lnTo>
                    <a:pt x="1239" y="479"/>
                  </a:lnTo>
                  <a:lnTo>
                    <a:pt x="1220" y="491"/>
                  </a:lnTo>
                  <a:lnTo>
                    <a:pt x="1207" y="504"/>
                  </a:lnTo>
                  <a:lnTo>
                    <a:pt x="1194" y="510"/>
                  </a:lnTo>
                  <a:lnTo>
                    <a:pt x="1175" y="523"/>
                  </a:lnTo>
                  <a:lnTo>
                    <a:pt x="1162" y="536"/>
                  </a:lnTo>
                  <a:lnTo>
                    <a:pt x="1149" y="548"/>
                  </a:lnTo>
                  <a:lnTo>
                    <a:pt x="1130" y="554"/>
                  </a:lnTo>
                  <a:lnTo>
                    <a:pt x="1117" y="567"/>
                  </a:lnTo>
                  <a:lnTo>
                    <a:pt x="1098" y="580"/>
                  </a:lnTo>
                  <a:lnTo>
                    <a:pt x="1085" y="586"/>
                  </a:lnTo>
                  <a:lnTo>
                    <a:pt x="1066" y="599"/>
                  </a:lnTo>
                  <a:lnTo>
                    <a:pt x="1047" y="605"/>
                  </a:lnTo>
                  <a:lnTo>
                    <a:pt x="1034" y="617"/>
                  </a:lnTo>
                  <a:lnTo>
                    <a:pt x="1015" y="624"/>
                  </a:lnTo>
                  <a:lnTo>
                    <a:pt x="996" y="630"/>
                  </a:lnTo>
                  <a:lnTo>
                    <a:pt x="983" y="643"/>
                  </a:lnTo>
                  <a:lnTo>
                    <a:pt x="964" y="649"/>
                  </a:lnTo>
                  <a:lnTo>
                    <a:pt x="945" y="655"/>
                  </a:lnTo>
                  <a:lnTo>
                    <a:pt x="926" y="662"/>
                  </a:lnTo>
                  <a:lnTo>
                    <a:pt x="907" y="674"/>
                  </a:lnTo>
                  <a:lnTo>
                    <a:pt x="888" y="680"/>
                  </a:lnTo>
                  <a:lnTo>
                    <a:pt x="868" y="687"/>
                  </a:lnTo>
                  <a:lnTo>
                    <a:pt x="856" y="693"/>
                  </a:lnTo>
                  <a:lnTo>
                    <a:pt x="836" y="699"/>
                  </a:lnTo>
                  <a:lnTo>
                    <a:pt x="817" y="706"/>
                  </a:lnTo>
                  <a:lnTo>
                    <a:pt x="798" y="712"/>
                  </a:lnTo>
                  <a:lnTo>
                    <a:pt x="779" y="718"/>
                  </a:lnTo>
                  <a:lnTo>
                    <a:pt x="760" y="718"/>
                  </a:lnTo>
                  <a:lnTo>
                    <a:pt x="741" y="725"/>
                  </a:lnTo>
                  <a:lnTo>
                    <a:pt x="722" y="731"/>
                  </a:lnTo>
                  <a:lnTo>
                    <a:pt x="696" y="737"/>
                  </a:lnTo>
                  <a:lnTo>
                    <a:pt x="677" y="737"/>
                  </a:lnTo>
                  <a:lnTo>
                    <a:pt x="658" y="743"/>
                  </a:lnTo>
                  <a:lnTo>
                    <a:pt x="639" y="743"/>
                  </a:lnTo>
                  <a:lnTo>
                    <a:pt x="619" y="750"/>
                  </a:lnTo>
                  <a:lnTo>
                    <a:pt x="600" y="750"/>
                  </a:lnTo>
                  <a:lnTo>
                    <a:pt x="581" y="756"/>
                  </a:lnTo>
                  <a:lnTo>
                    <a:pt x="562" y="756"/>
                  </a:lnTo>
                  <a:lnTo>
                    <a:pt x="536" y="762"/>
                  </a:lnTo>
                  <a:lnTo>
                    <a:pt x="517" y="762"/>
                  </a:lnTo>
                  <a:lnTo>
                    <a:pt x="498" y="762"/>
                  </a:lnTo>
                  <a:lnTo>
                    <a:pt x="479" y="762"/>
                  </a:lnTo>
                  <a:lnTo>
                    <a:pt x="460" y="769"/>
                  </a:lnTo>
                  <a:lnTo>
                    <a:pt x="441" y="769"/>
                  </a:lnTo>
                  <a:lnTo>
                    <a:pt x="415" y="769"/>
                  </a:lnTo>
                  <a:lnTo>
                    <a:pt x="396" y="769"/>
                  </a:lnTo>
                  <a:lnTo>
                    <a:pt x="377" y="769"/>
                  </a:lnTo>
                  <a:lnTo>
                    <a:pt x="358" y="769"/>
                  </a:lnTo>
                  <a:lnTo>
                    <a:pt x="338" y="769"/>
                  </a:lnTo>
                  <a:lnTo>
                    <a:pt x="319" y="762"/>
                  </a:lnTo>
                  <a:lnTo>
                    <a:pt x="294" y="762"/>
                  </a:lnTo>
                  <a:lnTo>
                    <a:pt x="275" y="762"/>
                  </a:lnTo>
                  <a:lnTo>
                    <a:pt x="255" y="762"/>
                  </a:lnTo>
                  <a:lnTo>
                    <a:pt x="236" y="756"/>
                  </a:lnTo>
                  <a:lnTo>
                    <a:pt x="217" y="756"/>
                  </a:lnTo>
                  <a:lnTo>
                    <a:pt x="198" y="750"/>
                  </a:lnTo>
                  <a:lnTo>
                    <a:pt x="172" y="750"/>
                  </a:lnTo>
                  <a:lnTo>
                    <a:pt x="153" y="743"/>
                  </a:lnTo>
                  <a:lnTo>
                    <a:pt x="134" y="743"/>
                  </a:lnTo>
                  <a:lnTo>
                    <a:pt x="115" y="737"/>
                  </a:lnTo>
                  <a:lnTo>
                    <a:pt x="96" y="737"/>
                  </a:lnTo>
                  <a:lnTo>
                    <a:pt x="77" y="731"/>
                  </a:lnTo>
                  <a:lnTo>
                    <a:pt x="57" y="725"/>
                  </a:lnTo>
                  <a:lnTo>
                    <a:pt x="38" y="718"/>
                  </a:lnTo>
                  <a:lnTo>
                    <a:pt x="19" y="718"/>
                  </a:lnTo>
                  <a:lnTo>
                    <a:pt x="0" y="712"/>
                  </a:lnTo>
                  <a:lnTo>
                    <a:pt x="0" y="901"/>
                  </a:lnTo>
                  <a:lnTo>
                    <a:pt x="19" y="907"/>
                  </a:lnTo>
                  <a:lnTo>
                    <a:pt x="38" y="907"/>
                  </a:lnTo>
                  <a:lnTo>
                    <a:pt x="57" y="914"/>
                  </a:lnTo>
                  <a:lnTo>
                    <a:pt x="77" y="920"/>
                  </a:lnTo>
                  <a:lnTo>
                    <a:pt x="96" y="926"/>
                  </a:lnTo>
                  <a:lnTo>
                    <a:pt x="115" y="926"/>
                  </a:lnTo>
                  <a:lnTo>
                    <a:pt x="134" y="932"/>
                  </a:lnTo>
                  <a:lnTo>
                    <a:pt x="153" y="932"/>
                  </a:lnTo>
                  <a:lnTo>
                    <a:pt x="172" y="939"/>
                  </a:lnTo>
                  <a:lnTo>
                    <a:pt x="198" y="939"/>
                  </a:lnTo>
                  <a:lnTo>
                    <a:pt x="217" y="945"/>
                  </a:lnTo>
                  <a:lnTo>
                    <a:pt x="236" y="945"/>
                  </a:lnTo>
                  <a:lnTo>
                    <a:pt x="255" y="951"/>
                  </a:lnTo>
                  <a:lnTo>
                    <a:pt x="275" y="951"/>
                  </a:lnTo>
                  <a:lnTo>
                    <a:pt x="294" y="951"/>
                  </a:lnTo>
                  <a:lnTo>
                    <a:pt x="319" y="951"/>
                  </a:lnTo>
                  <a:lnTo>
                    <a:pt x="338" y="958"/>
                  </a:lnTo>
                  <a:lnTo>
                    <a:pt x="358" y="958"/>
                  </a:lnTo>
                  <a:lnTo>
                    <a:pt x="377" y="958"/>
                  </a:lnTo>
                  <a:lnTo>
                    <a:pt x="396" y="958"/>
                  </a:lnTo>
                  <a:lnTo>
                    <a:pt x="415" y="958"/>
                  </a:lnTo>
                  <a:lnTo>
                    <a:pt x="441" y="958"/>
                  </a:lnTo>
                  <a:lnTo>
                    <a:pt x="460" y="958"/>
                  </a:lnTo>
                  <a:lnTo>
                    <a:pt x="479" y="951"/>
                  </a:lnTo>
                  <a:lnTo>
                    <a:pt x="498" y="951"/>
                  </a:lnTo>
                  <a:lnTo>
                    <a:pt x="517" y="951"/>
                  </a:lnTo>
                  <a:lnTo>
                    <a:pt x="536" y="951"/>
                  </a:lnTo>
                  <a:lnTo>
                    <a:pt x="562" y="945"/>
                  </a:lnTo>
                  <a:lnTo>
                    <a:pt x="581" y="945"/>
                  </a:lnTo>
                  <a:lnTo>
                    <a:pt x="600" y="939"/>
                  </a:lnTo>
                  <a:lnTo>
                    <a:pt x="619" y="939"/>
                  </a:lnTo>
                  <a:lnTo>
                    <a:pt x="639" y="932"/>
                  </a:lnTo>
                  <a:lnTo>
                    <a:pt x="658" y="932"/>
                  </a:lnTo>
                  <a:lnTo>
                    <a:pt x="677" y="926"/>
                  </a:lnTo>
                  <a:lnTo>
                    <a:pt x="696" y="926"/>
                  </a:lnTo>
                  <a:lnTo>
                    <a:pt x="722" y="920"/>
                  </a:lnTo>
                  <a:lnTo>
                    <a:pt x="741" y="914"/>
                  </a:lnTo>
                  <a:lnTo>
                    <a:pt x="760" y="907"/>
                  </a:lnTo>
                  <a:lnTo>
                    <a:pt x="779" y="907"/>
                  </a:lnTo>
                  <a:lnTo>
                    <a:pt x="798" y="901"/>
                  </a:lnTo>
                  <a:lnTo>
                    <a:pt x="817" y="895"/>
                  </a:lnTo>
                  <a:lnTo>
                    <a:pt x="836" y="888"/>
                  </a:lnTo>
                  <a:lnTo>
                    <a:pt x="856" y="882"/>
                  </a:lnTo>
                  <a:lnTo>
                    <a:pt x="868" y="876"/>
                  </a:lnTo>
                  <a:lnTo>
                    <a:pt x="888" y="869"/>
                  </a:lnTo>
                  <a:lnTo>
                    <a:pt x="907" y="863"/>
                  </a:lnTo>
                  <a:lnTo>
                    <a:pt x="926" y="851"/>
                  </a:lnTo>
                  <a:lnTo>
                    <a:pt x="945" y="844"/>
                  </a:lnTo>
                  <a:lnTo>
                    <a:pt x="964" y="838"/>
                  </a:lnTo>
                  <a:lnTo>
                    <a:pt x="983" y="832"/>
                  </a:lnTo>
                  <a:lnTo>
                    <a:pt x="996" y="819"/>
                  </a:lnTo>
                  <a:lnTo>
                    <a:pt x="1015" y="813"/>
                  </a:lnTo>
                  <a:lnTo>
                    <a:pt x="1034" y="806"/>
                  </a:lnTo>
                  <a:lnTo>
                    <a:pt x="1047" y="794"/>
                  </a:lnTo>
                  <a:lnTo>
                    <a:pt x="1066" y="788"/>
                  </a:lnTo>
                  <a:lnTo>
                    <a:pt x="1085" y="775"/>
                  </a:lnTo>
                  <a:lnTo>
                    <a:pt x="1098" y="769"/>
                  </a:lnTo>
                  <a:lnTo>
                    <a:pt x="1117" y="756"/>
                  </a:lnTo>
                  <a:lnTo>
                    <a:pt x="1130" y="743"/>
                  </a:lnTo>
                  <a:lnTo>
                    <a:pt x="1149" y="737"/>
                  </a:lnTo>
                  <a:lnTo>
                    <a:pt x="1162" y="725"/>
                  </a:lnTo>
                  <a:lnTo>
                    <a:pt x="1175" y="712"/>
                  </a:lnTo>
                  <a:lnTo>
                    <a:pt x="1194" y="699"/>
                  </a:lnTo>
                  <a:lnTo>
                    <a:pt x="1207" y="693"/>
                  </a:lnTo>
                  <a:lnTo>
                    <a:pt x="1220" y="680"/>
                  </a:lnTo>
                  <a:lnTo>
                    <a:pt x="1239" y="668"/>
                  </a:lnTo>
                  <a:lnTo>
                    <a:pt x="1251" y="655"/>
                  </a:lnTo>
                  <a:lnTo>
                    <a:pt x="1264" y="643"/>
                  </a:lnTo>
                  <a:lnTo>
                    <a:pt x="1277" y="630"/>
                  </a:lnTo>
                  <a:lnTo>
                    <a:pt x="1290" y="617"/>
                  </a:lnTo>
                  <a:lnTo>
                    <a:pt x="1303" y="605"/>
                  </a:lnTo>
                  <a:lnTo>
                    <a:pt x="1315" y="592"/>
                  </a:lnTo>
                  <a:lnTo>
                    <a:pt x="1328" y="580"/>
                  </a:lnTo>
                  <a:lnTo>
                    <a:pt x="1341" y="567"/>
                  </a:lnTo>
                  <a:lnTo>
                    <a:pt x="1354" y="554"/>
                  </a:lnTo>
                  <a:lnTo>
                    <a:pt x="1366" y="542"/>
                  </a:lnTo>
                  <a:lnTo>
                    <a:pt x="1373" y="523"/>
                  </a:lnTo>
                  <a:lnTo>
                    <a:pt x="1386" y="510"/>
                  </a:lnTo>
                  <a:lnTo>
                    <a:pt x="1398" y="498"/>
                  </a:lnTo>
                  <a:lnTo>
                    <a:pt x="1405" y="485"/>
                  </a:lnTo>
                  <a:lnTo>
                    <a:pt x="1417" y="466"/>
                  </a:lnTo>
                  <a:lnTo>
                    <a:pt x="1424" y="454"/>
                  </a:lnTo>
                  <a:lnTo>
                    <a:pt x="1437" y="441"/>
                  </a:lnTo>
                  <a:lnTo>
                    <a:pt x="1443" y="429"/>
                  </a:lnTo>
                  <a:lnTo>
                    <a:pt x="1456" y="410"/>
                  </a:lnTo>
                  <a:lnTo>
                    <a:pt x="1462" y="397"/>
                  </a:lnTo>
                  <a:lnTo>
                    <a:pt x="1469" y="378"/>
                  </a:lnTo>
                  <a:lnTo>
                    <a:pt x="1475" y="366"/>
                  </a:lnTo>
                  <a:lnTo>
                    <a:pt x="1488" y="353"/>
                  </a:lnTo>
                  <a:lnTo>
                    <a:pt x="1494" y="334"/>
                  </a:lnTo>
                  <a:lnTo>
                    <a:pt x="1500" y="321"/>
                  </a:lnTo>
                  <a:lnTo>
                    <a:pt x="1507" y="303"/>
                  </a:lnTo>
                  <a:lnTo>
                    <a:pt x="1513" y="290"/>
                  </a:lnTo>
                  <a:lnTo>
                    <a:pt x="1520" y="271"/>
                  </a:lnTo>
                  <a:lnTo>
                    <a:pt x="1526" y="258"/>
                  </a:lnTo>
                  <a:lnTo>
                    <a:pt x="1526" y="240"/>
                  </a:lnTo>
                  <a:lnTo>
                    <a:pt x="1532" y="221"/>
                  </a:lnTo>
                  <a:lnTo>
                    <a:pt x="1539" y="208"/>
                  </a:lnTo>
                  <a:lnTo>
                    <a:pt x="1539" y="189"/>
                  </a:lnTo>
                  <a:lnTo>
                    <a:pt x="1539" y="0"/>
                  </a:lnTo>
                  <a:close/>
                </a:path>
              </a:pathLst>
            </a:custGeom>
            <a:grpFill/>
            <a:ln w="9525" cap="rnd">
              <a:solidFill>
                <a:srgbClr val="000000"/>
              </a:solidFill>
              <a:round/>
              <a:headEnd/>
              <a:tailEnd/>
            </a:ln>
          </p:spPr>
          <p:txBody>
            <a:bodyPr/>
            <a:lstStyle/>
            <a:p>
              <a:pPr>
                <a:defRPr/>
              </a:pPr>
              <a:endParaRPr lang="en-US">
                <a:latin typeface="Arial" charset="0"/>
              </a:endParaRPr>
            </a:p>
          </p:txBody>
        </p:sp>
      </p:grpSp>
      <p:sp>
        <p:nvSpPr>
          <p:cNvPr id="87" name="Freeform 53"/>
          <p:cNvSpPr>
            <a:spLocks/>
          </p:cNvSpPr>
          <p:nvPr/>
        </p:nvSpPr>
        <p:spPr bwMode="auto">
          <a:xfrm>
            <a:off x="4538662" y="4397375"/>
            <a:ext cx="2381250" cy="1463675"/>
          </a:xfrm>
          <a:custGeom>
            <a:avLst/>
            <a:gdLst>
              <a:gd name="T0" fmla="*/ 0 w 1500"/>
              <a:gd name="T1" fmla="*/ 862 h 922"/>
              <a:gd name="T2" fmla="*/ 384 w 1500"/>
              <a:gd name="T3" fmla="*/ 0 h 922"/>
              <a:gd name="T4" fmla="*/ 1500 w 1500"/>
              <a:gd name="T5" fmla="*/ 172 h 922"/>
              <a:gd name="T6" fmla="*/ 1484 w 1500"/>
              <a:gd name="T7" fmla="*/ 236 h 922"/>
              <a:gd name="T8" fmla="*/ 1464 w 1500"/>
              <a:gd name="T9" fmla="*/ 296 h 922"/>
              <a:gd name="T10" fmla="*/ 1442 w 1500"/>
              <a:gd name="T11" fmla="*/ 344 h 922"/>
              <a:gd name="T12" fmla="*/ 1402 w 1500"/>
              <a:gd name="T13" fmla="*/ 416 h 922"/>
              <a:gd name="T14" fmla="*/ 1352 w 1500"/>
              <a:gd name="T15" fmla="*/ 486 h 922"/>
              <a:gd name="T16" fmla="*/ 1284 w 1500"/>
              <a:gd name="T17" fmla="*/ 562 h 922"/>
              <a:gd name="T18" fmla="*/ 1228 w 1500"/>
              <a:gd name="T19" fmla="*/ 616 h 922"/>
              <a:gd name="T20" fmla="*/ 1180 w 1500"/>
              <a:gd name="T21" fmla="*/ 658 h 922"/>
              <a:gd name="T22" fmla="*/ 1120 w 1500"/>
              <a:gd name="T23" fmla="*/ 700 h 922"/>
              <a:gd name="T24" fmla="*/ 1048 w 1500"/>
              <a:gd name="T25" fmla="*/ 750 h 922"/>
              <a:gd name="T26" fmla="*/ 970 w 1500"/>
              <a:gd name="T27" fmla="*/ 788 h 922"/>
              <a:gd name="T28" fmla="*/ 890 w 1500"/>
              <a:gd name="T29" fmla="*/ 820 h 922"/>
              <a:gd name="T30" fmla="*/ 778 w 1500"/>
              <a:gd name="T31" fmla="*/ 864 h 922"/>
              <a:gd name="T32" fmla="*/ 654 w 1500"/>
              <a:gd name="T33" fmla="*/ 892 h 922"/>
              <a:gd name="T34" fmla="*/ 540 w 1500"/>
              <a:gd name="T35" fmla="*/ 910 h 922"/>
              <a:gd name="T36" fmla="*/ 426 w 1500"/>
              <a:gd name="T37" fmla="*/ 922 h 922"/>
              <a:gd name="T38" fmla="*/ 326 w 1500"/>
              <a:gd name="T39" fmla="*/ 918 h 922"/>
              <a:gd name="T40" fmla="*/ 212 w 1500"/>
              <a:gd name="T41" fmla="*/ 910 h 922"/>
              <a:gd name="T42" fmla="*/ 122 w 1500"/>
              <a:gd name="T43" fmla="*/ 892 h 922"/>
              <a:gd name="T44" fmla="*/ 52 w 1500"/>
              <a:gd name="T45" fmla="*/ 878 h 922"/>
              <a:gd name="T46" fmla="*/ 0 w 1500"/>
              <a:gd name="T47" fmla="*/ 862 h 9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0"/>
              <a:gd name="T73" fmla="*/ 0 h 922"/>
              <a:gd name="T74" fmla="*/ 1500 w 1500"/>
              <a:gd name="T75" fmla="*/ 922 h 9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0" h="922">
                <a:moveTo>
                  <a:pt x="0" y="862"/>
                </a:moveTo>
                <a:lnTo>
                  <a:pt x="384" y="0"/>
                </a:lnTo>
                <a:lnTo>
                  <a:pt x="1500" y="172"/>
                </a:lnTo>
                <a:lnTo>
                  <a:pt x="1484" y="236"/>
                </a:lnTo>
                <a:lnTo>
                  <a:pt x="1464" y="296"/>
                </a:lnTo>
                <a:lnTo>
                  <a:pt x="1442" y="344"/>
                </a:lnTo>
                <a:lnTo>
                  <a:pt x="1402" y="416"/>
                </a:lnTo>
                <a:lnTo>
                  <a:pt x="1352" y="486"/>
                </a:lnTo>
                <a:lnTo>
                  <a:pt x="1284" y="562"/>
                </a:lnTo>
                <a:lnTo>
                  <a:pt x="1228" y="616"/>
                </a:lnTo>
                <a:lnTo>
                  <a:pt x="1180" y="658"/>
                </a:lnTo>
                <a:lnTo>
                  <a:pt x="1120" y="700"/>
                </a:lnTo>
                <a:lnTo>
                  <a:pt x="1048" y="750"/>
                </a:lnTo>
                <a:lnTo>
                  <a:pt x="970" y="788"/>
                </a:lnTo>
                <a:lnTo>
                  <a:pt x="890" y="820"/>
                </a:lnTo>
                <a:lnTo>
                  <a:pt x="778" y="864"/>
                </a:lnTo>
                <a:lnTo>
                  <a:pt x="654" y="892"/>
                </a:lnTo>
                <a:lnTo>
                  <a:pt x="540" y="910"/>
                </a:lnTo>
                <a:lnTo>
                  <a:pt x="426" y="922"/>
                </a:lnTo>
                <a:lnTo>
                  <a:pt x="326" y="918"/>
                </a:lnTo>
                <a:lnTo>
                  <a:pt x="212" y="910"/>
                </a:lnTo>
                <a:lnTo>
                  <a:pt x="122" y="892"/>
                </a:lnTo>
                <a:lnTo>
                  <a:pt x="52" y="878"/>
                </a:lnTo>
                <a:lnTo>
                  <a:pt x="0" y="862"/>
                </a:lnTo>
                <a:close/>
              </a:path>
            </a:pathLst>
          </a:custGeom>
          <a:noFill/>
          <a:ln w="9525">
            <a:noFill/>
            <a:round/>
            <a:headEnd/>
            <a:tailEnd/>
          </a:ln>
        </p:spPr>
        <p:txBody>
          <a:bodyPr anchor="ctr"/>
          <a:lstStyle/>
          <a:p>
            <a:endParaRPr lang="en-US"/>
          </a:p>
        </p:txBody>
      </p:sp>
      <p:sp>
        <p:nvSpPr>
          <p:cNvPr id="88" name="Freeform 54"/>
          <p:cNvSpPr>
            <a:spLocks/>
          </p:cNvSpPr>
          <p:nvPr/>
        </p:nvSpPr>
        <p:spPr bwMode="auto">
          <a:xfrm>
            <a:off x="4545012" y="4397375"/>
            <a:ext cx="2381250" cy="1460500"/>
          </a:xfrm>
          <a:custGeom>
            <a:avLst/>
            <a:gdLst>
              <a:gd name="T0" fmla="*/ 0 w 1500"/>
              <a:gd name="T1" fmla="*/ 866 h 920"/>
              <a:gd name="T2" fmla="*/ 384 w 1500"/>
              <a:gd name="T3" fmla="*/ 0 h 920"/>
              <a:gd name="T4" fmla="*/ 1500 w 1500"/>
              <a:gd name="T5" fmla="*/ 174 h 920"/>
              <a:gd name="T6" fmla="*/ 1484 w 1500"/>
              <a:gd name="T7" fmla="*/ 238 h 920"/>
              <a:gd name="T8" fmla="*/ 1462 w 1500"/>
              <a:gd name="T9" fmla="*/ 298 h 920"/>
              <a:gd name="T10" fmla="*/ 1418 w 1500"/>
              <a:gd name="T11" fmla="*/ 382 h 920"/>
              <a:gd name="T12" fmla="*/ 1354 w 1500"/>
              <a:gd name="T13" fmla="*/ 482 h 920"/>
              <a:gd name="T14" fmla="*/ 1244 w 1500"/>
              <a:gd name="T15" fmla="*/ 602 h 920"/>
              <a:gd name="T16" fmla="*/ 1148 w 1500"/>
              <a:gd name="T17" fmla="*/ 682 h 920"/>
              <a:gd name="T18" fmla="*/ 1026 w 1500"/>
              <a:gd name="T19" fmla="*/ 766 h 920"/>
              <a:gd name="T20" fmla="*/ 876 w 1500"/>
              <a:gd name="T21" fmla="*/ 830 h 920"/>
              <a:gd name="T22" fmla="*/ 714 w 1500"/>
              <a:gd name="T23" fmla="*/ 880 h 920"/>
              <a:gd name="T24" fmla="*/ 542 w 1500"/>
              <a:gd name="T25" fmla="*/ 912 h 920"/>
              <a:gd name="T26" fmla="*/ 426 w 1500"/>
              <a:gd name="T27" fmla="*/ 920 h 920"/>
              <a:gd name="T28" fmla="*/ 264 w 1500"/>
              <a:gd name="T29" fmla="*/ 916 h 920"/>
              <a:gd name="T30" fmla="*/ 114 w 1500"/>
              <a:gd name="T31" fmla="*/ 894 h 920"/>
              <a:gd name="T32" fmla="*/ 0 w 1500"/>
              <a:gd name="T33" fmla="*/ 866 h 9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0"/>
              <a:gd name="T52" fmla="*/ 0 h 920"/>
              <a:gd name="T53" fmla="*/ 1500 w 1500"/>
              <a:gd name="T54" fmla="*/ 920 h 9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0" h="920">
                <a:moveTo>
                  <a:pt x="0" y="866"/>
                </a:moveTo>
                <a:lnTo>
                  <a:pt x="384" y="0"/>
                </a:lnTo>
                <a:lnTo>
                  <a:pt x="1500" y="174"/>
                </a:lnTo>
                <a:lnTo>
                  <a:pt x="1484" y="238"/>
                </a:lnTo>
                <a:lnTo>
                  <a:pt x="1462" y="298"/>
                </a:lnTo>
                <a:lnTo>
                  <a:pt x="1418" y="382"/>
                </a:lnTo>
                <a:lnTo>
                  <a:pt x="1354" y="482"/>
                </a:lnTo>
                <a:lnTo>
                  <a:pt x="1244" y="602"/>
                </a:lnTo>
                <a:lnTo>
                  <a:pt x="1148" y="682"/>
                </a:lnTo>
                <a:lnTo>
                  <a:pt x="1026" y="766"/>
                </a:lnTo>
                <a:lnTo>
                  <a:pt x="876" y="830"/>
                </a:lnTo>
                <a:lnTo>
                  <a:pt x="714" y="880"/>
                </a:lnTo>
                <a:lnTo>
                  <a:pt x="542" y="912"/>
                </a:lnTo>
                <a:lnTo>
                  <a:pt x="426" y="920"/>
                </a:lnTo>
                <a:lnTo>
                  <a:pt x="264" y="916"/>
                </a:lnTo>
                <a:lnTo>
                  <a:pt x="114" y="894"/>
                </a:lnTo>
                <a:lnTo>
                  <a:pt x="0" y="866"/>
                </a:lnTo>
                <a:close/>
              </a:path>
            </a:pathLst>
          </a:custGeom>
          <a:solidFill>
            <a:srgbClr val="990000"/>
          </a:solidFill>
          <a:ln w="12700">
            <a:solidFill>
              <a:schemeClr val="tx1"/>
            </a:solidFill>
            <a:round/>
            <a:headEnd/>
            <a:tailEnd/>
          </a:ln>
        </p:spPr>
        <p:txBody>
          <a:bodyPr anchor="ctr"/>
          <a:lstStyle/>
          <a:p>
            <a:endParaRPr lang="en-US"/>
          </a:p>
        </p:txBody>
      </p:sp>
      <p:sp>
        <p:nvSpPr>
          <p:cNvPr id="89" name="Freeform 55"/>
          <p:cNvSpPr>
            <a:spLocks/>
          </p:cNvSpPr>
          <p:nvPr/>
        </p:nvSpPr>
        <p:spPr bwMode="auto">
          <a:xfrm>
            <a:off x="4538662" y="4684713"/>
            <a:ext cx="2378075" cy="1462087"/>
          </a:xfrm>
          <a:custGeom>
            <a:avLst/>
            <a:gdLst>
              <a:gd name="T0" fmla="*/ 3 w 1498"/>
              <a:gd name="T1" fmla="*/ 683 h 921"/>
              <a:gd name="T2" fmla="*/ 0 w 1498"/>
              <a:gd name="T3" fmla="*/ 863 h 921"/>
              <a:gd name="T4" fmla="*/ 97 w 1498"/>
              <a:gd name="T5" fmla="*/ 885 h 921"/>
              <a:gd name="T6" fmla="*/ 205 w 1498"/>
              <a:gd name="T7" fmla="*/ 909 h 921"/>
              <a:gd name="T8" fmla="*/ 352 w 1498"/>
              <a:gd name="T9" fmla="*/ 921 h 921"/>
              <a:gd name="T10" fmla="*/ 502 w 1498"/>
              <a:gd name="T11" fmla="*/ 915 h 921"/>
              <a:gd name="T12" fmla="*/ 664 w 1498"/>
              <a:gd name="T13" fmla="*/ 891 h 921"/>
              <a:gd name="T14" fmla="*/ 823 w 1498"/>
              <a:gd name="T15" fmla="*/ 852 h 921"/>
              <a:gd name="T16" fmla="*/ 961 w 1498"/>
              <a:gd name="T17" fmla="*/ 798 h 921"/>
              <a:gd name="T18" fmla="*/ 1084 w 1498"/>
              <a:gd name="T19" fmla="*/ 729 h 921"/>
              <a:gd name="T20" fmla="*/ 1186 w 1498"/>
              <a:gd name="T21" fmla="*/ 654 h 921"/>
              <a:gd name="T22" fmla="*/ 1282 w 1498"/>
              <a:gd name="T23" fmla="*/ 564 h 921"/>
              <a:gd name="T24" fmla="*/ 1378 w 1498"/>
              <a:gd name="T25" fmla="*/ 450 h 921"/>
              <a:gd name="T26" fmla="*/ 1441 w 1498"/>
              <a:gd name="T27" fmla="*/ 342 h 921"/>
              <a:gd name="T28" fmla="*/ 1480 w 1498"/>
              <a:gd name="T29" fmla="*/ 249 h 921"/>
              <a:gd name="T30" fmla="*/ 1498 w 1498"/>
              <a:gd name="T31" fmla="*/ 192 h 921"/>
              <a:gd name="T32" fmla="*/ 1498 w 1498"/>
              <a:gd name="T33" fmla="*/ 0 h 921"/>
              <a:gd name="T34" fmla="*/ 1462 w 1498"/>
              <a:gd name="T35" fmla="*/ 117 h 921"/>
              <a:gd name="T36" fmla="*/ 1423 w 1498"/>
              <a:gd name="T37" fmla="*/ 189 h 921"/>
              <a:gd name="T38" fmla="*/ 1378 w 1498"/>
              <a:gd name="T39" fmla="*/ 261 h 921"/>
              <a:gd name="T40" fmla="*/ 1324 w 1498"/>
              <a:gd name="T41" fmla="*/ 339 h 921"/>
              <a:gd name="T42" fmla="*/ 1252 w 1498"/>
              <a:gd name="T43" fmla="*/ 411 h 921"/>
              <a:gd name="T44" fmla="*/ 1180 w 1498"/>
              <a:gd name="T45" fmla="*/ 477 h 921"/>
              <a:gd name="T46" fmla="*/ 1084 w 1498"/>
              <a:gd name="T47" fmla="*/ 546 h 921"/>
              <a:gd name="T48" fmla="*/ 1006 w 1498"/>
              <a:gd name="T49" fmla="*/ 594 h 921"/>
              <a:gd name="T50" fmla="*/ 889 w 1498"/>
              <a:gd name="T51" fmla="*/ 645 h 921"/>
              <a:gd name="T52" fmla="*/ 784 w 1498"/>
              <a:gd name="T53" fmla="*/ 678 h 921"/>
              <a:gd name="T54" fmla="*/ 649 w 1498"/>
              <a:gd name="T55" fmla="*/ 714 h 921"/>
              <a:gd name="T56" fmla="*/ 535 w 1498"/>
              <a:gd name="T57" fmla="*/ 729 h 921"/>
              <a:gd name="T58" fmla="*/ 418 w 1498"/>
              <a:gd name="T59" fmla="*/ 741 h 921"/>
              <a:gd name="T60" fmla="*/ 295 w 1498"/>
              <a:gd name="T61" fmla="*/ 735 h 921"/>
              <a:gd name="T62" fmla="*/ 178 w 1498"/>
              <a:gd name="T63" fmla="*/ 723 h 921"/>
              <a:gd name="T64" fmla="*/ 64 w 1498"/>
              <a:gd name="T65" fmla="*/ 699 h 921"/>
              <a:gd name="T66" fmla="*/ 3 w 1498"/>
              <a:gd name="T67" fmla="*/ 683 h 9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8"/>
              <a:gd name="T103" fmla="*/ 0 h 921"/>
              <a:gd name="T104" fmla="*/ 1498 w 1498"/>
              <a:gd name="T105" fmla="*/ 921 h 9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8" h="921">
                <a:moveTo>
                  <a:pt x="3" y="683"/>
                </a:moveTo>
                <a:lnTo>
                  <a:pt x="0" y="863"/>
                </a:lnTo>
                <a:lnTo>
                  <a:pt x="97" y="885"/>
                </a:lnTo>
                <a:lnTo>
                  <a:pt x="205" y="909"/>
                </a:lnTo>
                <a:lnTo>
                  <a:pt x="352" y="921"/>
                </a:lnTo>
                <a:lnTo>
                  <a:pt x="502" y="915"/>
                </a:lnTo>
                <a:lnTo>
                  <a:pt x="664" y="891"/>
                </a:lnTo>
                <a:lnTo>
                  <a:pt x="823" y="852"/>
                </a:lnTo>
                <a:lnTo>
                  <a:pt x="961" y="798"/>
                </a:lnTo>
                <a:lnTo>
                  <a:pt x="1084" y="729"/>
                </a:lnTo>
                <a:lnTo>
                  <a:pt x="1186" y="654"/>
                </a:lnTo>
                <a:lnTo>
                  <a:pt x="1282" y="564"/>
                </a:lnTo>
                <a:lnTo>
                  <a:pt x="1378" y="450"/>
                </a:lnTo>
                <a:lnTo>
                  <a:pt x="1441" y="342"/>
                </a:lnTo>
                <a:lnTo>
                  <a:pt x="1480" y="249"/>
                </a:lnTo>
                <a:lnTo>
                  <a:pt x="1498" y="192"/>
                </a:lnTo>
                <a:lnTo>
                  <a:pt x="1498" y="0"/>
                </a:lnTo>
                <a:lnTo>
                  <a:pt x="1462" y="117"/>
                </a:lnTo>
                <a:lnTo>
                  <a:pt x="1423" y="189"/>
                </a:lnTo>
                <a:lnTo>
                  <a:pt x="1378" y="261"/>
                </a:lnTo>
                <a:lnTo>
                  <a:pt x="1324" y="339"/>
                </a:lnTo>
                <a:lnTo>
                  <a:pt x="1252" y="411"/>
                </a:lnTo>
                <a:lnTo>
                  <a:pt x="1180" y="477"/>
                </a:lnTo>
                <a:lnTo>
                  <a:pt x="1084" y="546"/>
                </a:lnTo>
                <a:lnTo>
                  <a:pt x="1006" y="594"/>
                </a:lnTo>
                <a:lnTo>
                  <a:pt x="889" y="645"/>
                </a:lnTo>
                <a:lnTo>
                  <a:pt x="784" y="678"/>
                </a:lnTo>
                <a:lnTo>
                  <a:pt x="649" y="714"/>
                </a:lnTo>
                <a:lnTo>
                  <a:pt x="535" y="729"/>
                </a:lnTo>
                <a:lnTo>
                  <a:pt x="418" y="741"/>
                </a:lnTo>
                <a:lnTo>
                  <a:pt x="295" y="735"/>
                </a:lnTo>
                <a:lnTo>
                  <a:pt x="178" y="723"/>
                </a:lnTo>
                <a:lnTo>
                  <a:pt x="64" y="699"/>
                </a:lnTo>
                <a:lnTo>
                  <a:pt x="3" y="683"/>
                </a:lnTo>
                <a:close/>
              </a:path>
            </a:pathLst>
          </a:custGeom>
          <a:solidFill>
            <a:srgbClr val="990000"/>
          </a:solidFill>
          <a:ln w="12700">
            <a:solidFill>
              <a:schemeClr val="tx1"/>
            </a:solidFill>
            <a:round/>
            <a:headEnd/>
            <a:tailEnd/>
          </a:ln>
        </p:spPr>
        <p:txBody>
          <a:bodyPr anchor="ctr"/>
          <a:lstStyle/>
          <a:p>
            <a:endParaRPr lang="en-US"/>
          </a:p>
        </p:txBody>
      </p:sp>
      <p:sp>
        <p:nvSpPr>
          <p:cNvPr id="91" name="Rectangle 15"/>
          <p:cNvSpPr>
            <a:spLocks noChangeArrowheads="1"/>
          </p:cNvSpPr>
          <p:nvPr/>
        </p:nvSpPr>
        <p:spPr bwMode="auto">
          <a:xfrm>
            <a:off x="609600" y="2259013"/>
            <a:ext cx="1231106" cy="492443"/>
          </a:xfrm>
          <a:prstGeom prst="rect">
            <a:avLst/>
          </a:prstGeom>
          <a:noFill/>
          <a:ln w="9525">
            <a:noFill/>
            <a:miter lim="800000"/>
            <a:headEnd/>
            <a:tailEnd/>
          </a:ln>
        </p:spPr>
        <p:txBody>
          <a:bodyPr wrap="none" lIns="0" tIns="0" rIns="0" bIns="0">
            <a:spAutoFit/>
          </a:bodyPr>
          <a:lstStyle/>
          <a:p>
            <a:pPr algn="ctr"/>
            <a:r>
              <a:rPr lang="en-US" sz="1600" b="1" dirty="0" err="1">
                <a:solidFill>
                  <a:schemeClr val="bg1"/>
                </a:solidFill>
              </a:rPr>
              <a:t>Prediabetes</a:t>
            </a:r>
            <a:r>
              <a:rPr lang="en-US" sz="1600" b="1" dirty="0">
                <a:solidFill>
                  <a:schemeClr val="bg1"/>
                </a:solidFill>
              </a:rPr>
              <a:t>:</a:t>
            </a:r>
            <a:r>
              <a:rPr lang="en-US" sz="1600" b="1" dirty="0">
                <a:solidFill>
                  <a:schemeClr val="tx1"/>
                </a:solidFill>
              </a:rPr>
              <a:t/>
            </a:r>
            <a:br>
              <a:rPr lang="en-US" sz="1600" b="1" dirty="0">
                <a:solidFill>
                  <a:schemeClr val="tx1"/>
                </a:solidFill>
              </a:rPr>
            </a:br>
            <a:r>
              <a:rPr lang="en-US" sz="1600" b="1" dirty="0">
                <a:solidFill>
                  <a:schemeClr val="bg1"/>
                </a:solidFill>
              </a:rPr>
              <a:t>54 million </a:t>
            </a:r>
          </a:p>
        </p:txBody>
      </p:sp>
      <p:sp>
        <p:nvSpPr>
          <p:cNvPr id="92" name="Freeform 57"/>
          <p:cNvSpPr>
            <a:spLocks noEditPoints="1"/>
          </p:cNvSpPr>
          <p:nvPr/>
        </p:nvSpPr>
        <p:spPr bwMode="auto">
          <a:xfrm>
            <a:off x="2026840" y="2403475"/>
            <a:ext cx="1444625" cy="492125"/>
          </a:xfrm>
          <a:custGeom>
            <a:avLst/>
            <a:gdLst>
              <a:gd name="T0" fmla="*/ 2147483647 w 934"/>
              <a:gd name="T1" fmla="*/ 0 h 318"/>
              <a:gd name="T2" fmla="*/ 2147483647 w 934"/>
              <a:gd name="T3" fmla="*/ 2147483647 h 318"/>
              <a:gd name="T4" fmla="*/ 2147483647 w 934"/>
              <a:gd name="T5" fmla="*/ 2147483647 h 318"/>
              <a:gd name="T6" fmla="*/ 0 w 934"/>
              <a:gd name="T7" fmla="*/ 2147483647 h 318"/>
              <a:gd name="T8" fmla="*/ 2147483647 w 934"/>
              <a:gd name="T9" fmla="*/ 0 h 318"/>
              <a:gd name="T10" fmla="*/ 2147483647 w 934"/>
              <a:gd name="T11" fmla="*/ 2147483647 h 318"/>
              <a:gd name="T12" fmla="*/ 2147483647 w 934"/>
              <a:gd name="T13" fmla="*/ 2147483647 h 318"/>
              <a:gd name="T14" fmla="*/ 2147483647 w 934"/>
              <a:gd name="T15" fmla="*/ 2147483647 h 318"/>
              <a:gd name="T16" fmla="*/ 2147483647 w 934"/>
              <a:gd name="T17" fmla="*/ 2147483647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4"/>
              <a:gd name="T28" fmla="*/ 0 h 318"/>
              <a:gd name="T29" fmla="*/ 934 w 93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4" h="318">
                <a:moveTo>
                  <a:pt x="9" y="0"/>
                </a:moveTo>
                <a:lnTo>
                  <a:pt x="863" y="262"/>
                </a:lnTo>
                <a:lnTo>
                  <a:pt x="853" y="292"/>
                </a:lnTo>
                <a:lnTo>
                  <a:pt x="0" y="31"/>
                </a:lnTo>
                <a:lnTo>
                  <a:pt x="9" y="0"/>
                </a:lnTo>
                <a:close/>
                <a:moveTo>
                  <a:pt x="857" y="227"/>
                </a:moveTo>
                <a:lnTo>
                  <a:pt x="934" y="300"/>
                </a:lnTo>
                <a:lnTo>
                  <a:pt x="829" y="318"/>
                </a:lnTo>
                <a:lnTo>
                  <a:pt x="857" y="227"/>
                </a:lnTo>
                <a:close/>
              </a:path>
            </a:pathLst>
          </a:custGeom>
          <a:solidFill>
            <a:schemeClr val="bg1"/>
          </a:solidFill>
          <a:ln w="1588">
            <a:noFill/>
            <a:bevel/>
            <a:headEnd/>
            <a:tailEnd/>
          </a:ln>
        </p:spPr>
        <p:txBody>
          <a:bodyPr/>
          <a:lstStyle/>
          <a:p>
            <a:endParaRPr lang="en-US" dirty="0">
              <a:solidFill>
                <a:schemeClr val="bg1"/>
              </a:solidFill>
            </a:endParaRPr>
          </a:p>
        </p:txBody>
      </p:sp>
      <p:sp>
        <p:nvSpPr>
          <p:cNvPr id="98" name="Freeform 58"/>
          <p:cNvSpPr>
            <a:spLocks noEditPoints="1"/>
          </p:cNvSpPr>
          <p:nvPr/>
        </p:nvSpPr>
        <p:spPr bwMode="auto">
          <a:xfrm rot="-1410873">
            <a:off x="1937745" y="3626384"/>
            <a:ext cx="2527300" cy="517525"/>
          </a:xfrm>
          <a:custGeom>
            <a:avLst/>
            <a:gdLst>
              <a:gd name="T0" fmla="*/ 2147483647 w 1635"/>
              <a:gd name="T1" fmla="*/ 0 h 334"/>
              <a:gd name="T2" fmla="*/ 2147483647 w 1635"/>
              <a:gd name="T3" fmla="*/ 2147483647 h 334"/>
              <a:gd name="T4" fmla="*/ 2147483647 w 1635"/>
              <a:gd name="T5" fmla="*/ 2147483647 h 334"/>
              <a:gd name="T6" fmla="*/ 0 w 1635"/>
              <a:gd name="T7" fmla="*/ 2147483647 h 334"/>
              <a:gd name="T8" fmla="*/ 2147483647 w 1635"/>
              <a:gd name="T9" fmla="*/ 0 h 334"/>
              <a:gd name="T10" fmla="*/ 2147483647 w 1635"/>
              <a:gd name="T11" fmla="*/ 2147483647 h 334"/>
              <a:gd name="T12" fmla="*/ 2147483647 w 1635"/>
              <a:gd name="T13" fmla="*/ 2147483647 h 334"/>
              <a:gd name="T14" fmla="*/ 2147483647 w 1635"/>
              <a:gd name="T15" fmla="*/ 2147483647 h 334"/>
              <a:gd name="T16" fmla="*/ 2147483647 w 1635"/>
              <a:gd name="T17" fmla="*/ 2147483647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5"/>
              <a:gd name="T28" fmla="*/ 0 h 334"/>
              <a:gd name="T29" fmla="*/ 1635 w 1635"/>
              <a:gd name="T30" fmla="*/ 334 h 3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5" h="334">
                <a:moveTo>
                  <a:pt x="5" y="0"/>
                </a:moveTo>
                <a:lnTo>
                  <a:pt x="1559" y="274"/>
                </a:lnTo>
                <a:lnTo>
                  <a:pt x="1553" y="305"/>
                </a:lnTo>
                <a:lnTo>
                  <a:pt x="0" y="31"/>
                </a:lnTo>
                <a:lnTo>
                  <a:pt x="5" y="0"/>
                </a:lnTo>
                <a:close/>
                <a:moveTo>
                  <a:pt x="1548" y="240"/>
                </a:moveTo>
                <a:lnTo>
                  <a:pt x="1635" y="304"/>
                </a:lnTo>
                <a:lnTo>
                  <a:pt x="1532" y="334"/>
                </a:lnTo>
                <a:lnTo>
                  <a:pt x="1548" y="240"/>
                </a:lnTo>
                <a:close/>
              </a:path>
            </a:pathLst>
          </a:custGeom>
          <a:solidFill>
            <a:schemeClr val="bg1"/>
          </a:solidFill>
          <a:ln w="1588">
            <a:noFill/>
            <a:bevel/>
            <a:headEnd/>
            <a:tailEnd/>
          </a:ln>
        </p:spPr>
        <p:txBody>
          <a:bodyPr/>
          <a:lstStyle/>
          <a:p>
            <a:endParaRPr lang="en-US" dirty="0">
              <a:solidFill>
                <a:schemeClr val="bg1"/>
              </a:solidFill>
            </a:endParaRPr>
          </a:p>
        </p:txBody>
      </p:sp>
      <p:sp>
        <p:nvSpPr>
          <p:cNvPr id="99" name="Rectangle 60"/>
          <p:cNvSpPr>
            <a:spLocks noChangeArrowheads="1"/>
          </p:cNvSpPr>
          <p:nvPr/>
        </p:nvSpPr>
        <p:spPr bwMode="auto">
          <a:xfrm>
            <a:off x="394696" y="4170896"/>
            <a:ext cx="1600200" cy="492443"/>
          </a:xfrm>
          <a:prstGeom prst="rect">
            <a:avLst/>
          </a:prstGeom>
          <a:noFill/>
          <a:ln w="9525">
            <a:noFill/>
            <a:miter lim="800000"/>
            <a:headEnd/>
            <a:tailEnd/>
          </a:ln>
        </p:spPr>
        <p:txBody>
          <a:bodyPr wrap="square" lIns="0" tIns="0" rIns="0" bIns="0">
            <a:spAutoFit/>
          </a:bodyPr>
          <a:lstStyle/>
          <a:p>
            <a:pPr algn="ctr"/>
            <a:r>
              <a:rPr lang="en-US" sz="1600" b="1" dirty="0">
                <a:solidFill>
                  <a:schemeClr val="bg1"/>
                </a:solidFill>
              </a:rPr>
              <a:t>Type 2 Diabetes:</a:t>
            </a:r>
            <a:br>
              <a:rPr lang="en-US" sz="1600" b="1" dirty="0">
                <a:solidFill>
                  <a:schemeClr val="bg1"/>
                </a:solidFill>
              </a:rPr>
            </a:br>
            <a:r>
              <a:rPr lang="en-US" sz="1600" b="1" dirty="0">
                <a:solidFill>
                  <a:schemeClr val="bg1"/>
                </a:solidFill>
              </a:rPr>
              <a:t>90% to 95%</a:t>
            </a:r>
            <a:endParaRPr lang="en-US" sz="1600" dirty="0">
              <a:solidFill>
                <a:schemeClr val="bg1"/>
              </a:solidFill>
            </a:endParaRPr>
          </a:p>
        </p:txBody>
      </p:sp>
      <p:sp>
        <p:nvSpPr>
          <p:cNvPr id="100" name="Freeform 59"/>
          <p:cNvSpPr>
            <a:spLocks noEditPoints="1"/>
          </p:cNvSpPr>
          <p:nvPr/>
        </p:nvSpPr>
        <p:spPr bwMode="auto">
          <a:xfrm rot="653550">
            <a:off x="1917108" y="4720171"/>
            <a:ext cx="3201987" cy="160338"/>
          </a:xfrm>
          <a:custGeom>
            <a:avLst/>
            <a:gdLst>
              <a:gd name="T0" fmla="*/ 0 w 2257"/>
              <a:gd name="T1" fmla="*/ 2147483647 h 96"/>
              <a:gd name="T2" fmla="*/ 2147483647 w 2257"/>
              <a:gd name="T3" fmla="*/ 2147483647 h 96"/>
              <a:gd name="T4" fmla="*/ 2147483647 w 2257"/>
              <a:gd name="T5" fmla="*/ 2147483647 h 96"/>
              <a:gd name="T6" fmla="*/ 0 w 2257"/>
              <a:gd name="T7" fmla="*/ 2147483647 h 96"/>
              <a:gd name="T8" fmla="*/ 0 w 2257"/>
              <a:gd name="T9" fmla="*/ 2147483647 h 96"/>
              <a:gd name="T10" fmla="*/ 2147483647 w 2257"/>
              <a:gd name="T11" fmla="*/ 0 h 96"/>
              <a:gd name="T12" fmla="*/ 2147483647 w 2257"/>
              <a:gd name="T13" fmla="*/ 2147483647 h 96"/>
              <a:gd name="T14" fmla="*/ 2147483647 w 2257"/>
              <a:gd name="T15" fmla="*/ 2147483647 h 96"/>
              <a:gd name="T16" fmla="*/ 2147483647 w 225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7"/>
              <a:gd name="T28" fmla="*/ 0 h 96"/>
              <a:gd name="T29" fmla="*/ 2257 w 225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7" h="96">
                <a:moveTo>
                  <a:pt x="0" y="32"/>
                </a:moveTo>
                <a:lnTo>
                  <a:pt x="2177" y="32"/>
                </a:lnTo>
                <a:lnTo>
                  <a:pt x="2177" y="64"/>
                </a:lnTo>
                <a:lnTo>
                  <a:pt x="0" y="64"/>
                </a:lnTo>
                <a:lnTo>
                  <a:pt x="0" y="32"/>
                </a:lnTo>
                <a:close/>
                <a:moveTo>
                  <a:pt x="2161" y="0"/>
                </a:moveTo>
                <a:lnTo>
                  <a:pt x="2257" y="48"/>
                </a:lnTo>
                <a:lnTo>
                  <a:pt x="2161" y="96"/>
                </a:lnTo>
                <a:lnTo>
                  <a:pt x="2161" y="0"/>
                </a:lnTo>
                <a:close/>
              </a:path>
            </a:pathLst>
          </a:custGeom>
          <a:solidFill>
            <a:schemeClr val="bg1"/>
          </a:solidFill>
          <a:ln w="1588">
            <a:solidFill>
              <a:schemeClr val="bg1"/>
            </a:solidFill>
            <a:bevel/>
            <a:headEnd/>
            <a:tailEnd/>
          </a:ln>
        </p:spPr>
        <p:txBody>
          <a:bodyPr/>
          <a:lstStyle/>
          <a:p>
            <a:endParaRPr lang="en-US" dirty="0">
              <a:solidFill>
                <a:schemeClr val="bg1"/>
              </a:solidFill>
            </a:endParaRPr>
          </a:p>
        </p:txBody>
      </p:sp>
      <p:sp>
        <p:nvSpPr>
          <p:cNvPr id="101" name="Rectangle 50"/>
          <p:cNvSpPr>
            <a:spLocks noChangeArrowheads="1"/>
          </p:cNvSpPr>
          <p:nvPr/>
        </p:nvSpPr>
        <p:spPr bwMode="auto">
          <a:xfrm>
            <a:off x="7224712" y="3048000"/>
            <a:ext cx="1614488" cy="488950"/>
          </a:xfrm>
          <a:prstGeom prst="rect">
            <a:avLst/>
          </a:prstGeom>
          <a:noFill/>
          <a:ln w="9525">
            <a:noFill/>
            <a:miter lim="800000"/>
            <a:headEnd/>
            <a:tailEnd/>
          </a:ln>
        </p:spPr>
        <p:txBody>
          <a:bodyPr wrap="none" lIns="0" tIns="0" rIns="0" bIns="0">
            <a:spAutoFit/>
          </a:bodyPr>
          <a:lstStyle/>
          <a:p>
            <a:pPr algn="ctr"/>
            <a:r>
              <a:rPr lang="en-US" sz="1600" b="1" dirty="0">
                <a:solidFill>
                  <a:schemeClr val="bg1"/>
                </a:solidFill>
              </a:rPr>
              <a:t>Type 1 Diabetes:</a:t>
            </a:r>
            <a:br>
              <a:rPr lang="en-US" sz="1600" b="1" dirty="0">
                <a:solidFill>
                  <a:schemeClr val="bg1"/>
                </a:solidFill>
              </a:rPr>
            </a:br>
            <a:r>
              <a:rPr lang="en-US" sz="1600" b="1" dirty="0">
                <a:solidFill>
                  <a:schemeClr val="bg1"/>
                </a:solidFill>
              </a:rPr>
              <a:t> 5% to 10%</a:t>
            </a:r>
          </a:p>
        </p:txBody>
      </p:sp>
      <p:sp>
        <p:nvSpPr>
          <p:cNvPr id="102" name="Rectangle 54"/>
          <p:cNvSpPr>
            <a:spLocks noChangeArrowheads="1"/>
          </p:cNvSpPr>
          <p:nvPr/>
        </p:nvSpPr>
        <p:spPr bwMode="auto">
          <a:xfrm>
            <a:off x="4481512" y="3376612"/>
            <a:ext cx="1166813" cy="488950"/>
          </a:xfrm>
          <a:prstGeom prst="rect">
            <a:avLst/>
          </a:prstGeom>
          <a:noFill/>
          <a:ln w="9525">
            <a:noFill/>
            <a:miter lim="800000"/>
            <a:headEnd/>
            <a:tailEnd/>
          </a:ln>
        </p:spPr>
        <p:txBody>
          <a:bodyPr wrap="none" lIns="0" tIns="0" rIns="0" bIns="0">
            <a:spAutoFit/>
          </a:bodyPr>
          <a:lstStyle/>
          <a:p>
            <a:pPr algn="ctr"/>
            <a:r>
              <a:rPr lang="en-US" sz="1600" b="1" dirty="0"/>
              <a:t>Diagnosed:</a:t>
            </a:r>
            <a:br>
              <a:rPr lang="en-US" sz="1600" b="1" dirty="0"/>
            </a:br>
            <a:r>
              <a:rPr lang="en-US" sz="1600" b="1" dirty="0"/>
              <a:t>14.6 million </a:t>
            </a:r>
          </a:p>
        </p:txBody>
      </p:sp>
      <p:sp>
        <p:nvSpPr>
          <p:cNvPr id="103" name="Freeform 56"/>
          <p:cNvSpPr>
            <a:spLocks noEditPoints="1"/>
          </p:cNvSpPr>
          <p:nvPr/>
        </p:nvSpPr>
        <p:spPr bwMode="auto">
          <a:xfrm flipV="1">
            <a:off x="6767512" y="3662362"/>
            <a:ext cx="1128713" cy="909638"/>
          </a:xfrm>
          <a:custGeom>
            <a:avLst/>
            <a:gdLst>
              <a:gd name="T0" fmla="*/ 2147483647 w 730"/>
              <a:gd name="T1" fmla="*/ 2147483647 h 588"/>
              <a:gd name="T2" fmla="*/ 2147483647 w 730"/>
              <a:gd name="T3" fmla="*/ 2147483647 h 588"/>
              <a:gd name="T4" fmla="*/ 2147483647 w 730"/>
              <a:gd name="T5" fmla="*/ 2147483647 h 588"/>
              <a:gd name="T6" fmla="*/ 2147483647 w 730"/>
              <a:gd name="T7" fmla="*/ 2147483647 h 588"/>
              <a:gd name="T8" fmla="*/ 2147483647 w 730"/>
              <a:gd name="T9" fmla="*/ 2147483647 h 588"/>
              <a:gd name="T10" fmla="*/ 2147483647 w 730"/>
              <a:gd name="T11" fmla="*/ 2147483647 h 588"/>
              <a:gd name="T12" fmla="*/ 2147483647 w 730"/>
              <a:gd name="T13" fmla="*/ 2147483647 h 588"/>
              <a:gd name="T14" fmla="*/ 0 w 730"/>
              <a:gd name="T15" fmla="*/ 0 h 588"/>
              <a:gd name="T16" fmla="*/ 2147483647 w 730"/>
              <a:gd name="T17" fmla="*/ 2147483647 h 588"/>
              <a:gd name="T18" fmla="*/ 2147483647 w 730"/>
              <a:gd name="T19" fmla="*/ 2147483647 h 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0"/>
              <a:gd name="T31" fmla="*/ 0 h 588"/>
              <a:gd name="T32" fmla="*/ 730 w 730"/>
              <a:gd name="T33" fmla="*/ 588 h 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0" h="588">
                <a:moveTo>
                  <a:pt x="710" y="588"/>
                </a:moveTo>
                <a:lnTo>
                  <a:pt x="40" y="52"/>
                </a:lnTo>
                <a:lnTo>
                  <a:pt x="60" y="27"/>
                </a:lnTo>
                <a:lnTo>
                  <a:pt x="730" y="563"/>
                </a:lnTo>
                <a:lnTo>
                  <a:pt x="710" y="588"/>
                </a:lnTo>
                <a:close/>
                <a:moveTo>
                  <a:pt x="50" y="40"/>
                </a:moveTo>
                <a:lnTo>
                  <a:pt x="45" y="97"/>
                </a:lnTo>
                <a:lnTo>
                  <a:pt x="0" y="0"/>
                </a:lnTo>
                <a:lnTo>
                  <a:pt x="105" y="22"/>
                </a:lnTo>
                <a:lnTo>
                  <a:pt x="50" y="40"/>
                </a:lnTo>
                <a:close/>
              </a:path>
            </a:pathLst>
          </a:custGeom>
          <a:solidFill>
            <a:schemeClr val="bg1"/>
          </a:solidFill>
          <a:ln w="1588">
            <a:noFill/>
            <a:bevel/>
            <a:headEnd/>
            <a:tailEnd/>
          </a:ln>
        </p:spPr>
        <p:txBody>
          <a:bodyPr rot="10800000"/>
          <a:lstStyle/>
          <a:p>
            <a:endParaRPr lang="en-US"/>
          </a:p>
        </p:txBody>
      </p:sp>
      <p:sp>
        <p:nvSpPr>
          <p:cNvPr id="104" name="Rectangle 52"/>
          <p:cNvSpPr>
            <a:spLocks noChangeArrowheads="1"/>
          </p:cNvSpPr>
          <p:nvPr/>
        </p:nvSpPr>
        <p:spPr bwMode="auto">
          <a:xfrm>
            <a:off x="5110162" y="4822825"/>
            <a:ext cx="1352550" cy="488950"/>
          </a:xfrm>
          <a:prstGeom prst="rect">
            <a:avLst/>
          </a:prstGeom>
          <a:noFill/>
          <a:ln w="9525">
            <a:noFill/>
            <a:miter lim="800000"/>
            <a:headEnd/>
            <a:tailEnd/>
          </a:ln>
        </p:spPr>
        <p:txBody>
          <a:bodyPr wrap="none" lIns="0" tIns="0" rIns="0" bIns="0">
            <a:spAutoFit/>
          </a:bodyPr>
          <a:lstStyle/>
          <a:p>
            <a:pPr algn="ctr"/>
            <a:r>
              <a:rPr lang="en-US" sz="1600" b="1" dirty="0">
                <a:solidFill>
                  <a:schemeClr val="bg1"/>
                </a:solidFill>
              </a:rPr>
              <a:t>Undiagnosed:</a:t>
            </a:r>
            <a:br>
              <a:rPr lang="en-US" sz="1600" b="1" dirty="0">
                <a:solidFill>
                  <a:schemeClr val="bg1"/>
                </a:solidFill>
              </a:rPr>
            </a:br>
            <a:r>
              <a:rPr lang="en-US" sz="1600" b="1" dirty="0">
                <a:solidFill>
                  <a:schemeClr val="bg1"/>
                </a:solidFill>
              </a:rPr>
              <a:t>6.2 million</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footer L"/>
</p:tagLst>
</file>

<file path=ppt/tags/tag10.xml><?xml version="1.0" encoding="utf-8"?>
<p:tagLst xmlns:a="http://schemas.openxmlformats.org/drawingml/2006/main" xmlns:r="http://schemas.openxmlformats.org/officeDocument/2006/relationships" xmlns:p="http://schemas.openxmlformats.org/presentationml/2006/main">
  <p:tag name="RNRSTYLE" val="footer L"/>
</p:tagLst>
</file>

<file path=ppt/tags/tag11.xml><?xml version="1.0" encoding="utf-8"?>
<p:tagLst xmlns:a="http://schemas.openxmlformats.org/drawingml/2006/main" xmlns:r="http://schemas.openxmlformats.org/officeDocument/2006/relationships" xmlns:p="http://schemas.openxmlformats.org/presentationml/2006/main">
  <p:tag name="RNRSTYLE" val="footer L"/>
</p:tagLst>
</file>

<file path=ppt/tags/tag12.xml><?xml version="1.0" encoding="utf-8"?>
<p:tagLst xmlns:a="http://schemas.openxmlformats.org/drawingml/2006/main" xmlns:r="http://schemas.openxmlformats.org/officeDocument/2006/relationships" xmlns:p="http://schemas.openxmlformats.org/presentationml/2006/main">
  <p:tag name="RNRSTYLE" val="footer L"/>
</p:tagLst>
</file>

<file path=ppt/tags/tag13.xml><?xml version="1.0" encoding="utf-8"?>
<p:tagLst xmlns:a="http://schemas.openxmlformats.org/drawingml/2006/main" xmlns:r="http://schemas.openxmlformats.org/officeDocument/2006/relationships" xmlns:p="http://schemas.openxmlformats.org/presentationml/2006/main">
  <p:tag name="RNRSTYLE" val="footer L"/>
</p:tagLst>
</file>

<file path=ppt/tags/tag14.xml><?xml version="1.0" encoding="utf-8"?>
<p:tagLst xmlns:a="http://schemas.openxmlformats.org/drawingml/2006/main" xmlns:r="http://schemas.openxmlformats.org/officeDocument/2006/relationships" xmlns:p="http://schemas.openxmlformats.org/presentationml/2006/main">
  <p:tag name="RNRSTYLE" val="footer L"/>
</p:tagLst>
</file>

<file path=ppt/tags/tag15.xml><?xml version="1.0" encoding="utf-8"?>
<p:tagLst xmlns:a="http://schemas.openxmlformats.org/drawingml/2006/main" xmlns:r="http://schemas.openxmlformats.org/officeDocument/2006/relationships" xmlns:p="http://schemas.openxmlformats.org/presentationml/2006/main">
  <p:tag name="RNRSTYLE" val="footer L"/>
</p:tagLst>
</file>

<file path=ppt/tags/tag16.xml><?xml version="1.0" encoding="utf-8"?>
<p:tagLst xmlns:a="http://schemas.openxmlformats.org/drawingml/2006/main" xmlns:r="http://schemas.openxmlformats.org/officeDocument/2006/relationships" xmlns:p="http://schemas.openxmlformats.org/presentationml/2006/main">
  <p:tag name="RNRSTYLE" val="footer L"/>
</p:tagLst>
</file>

<file path=ppt/tags/tag17.xml><?xml version="1.0" encoding="utf-8"?>
<p:tagLst xmlns:a="http://schemas.openxmlformats.org/drawingml/2006/main" xmlns:r="http://schemas.openxmlformats.org/officeDocument/2006/relationships" xmlns:p="http://schemas.openxmlformats.org/presentationml/2006/main">
  <p:tag name="RNRSTYLE" val="footer L"/>
</p:tagLst>
</file>

<file path=ppt/tags/tag18.xml><?xml version="1.0" encoding="utf-8"?>
<p:tagLst xmlns:a="http://schemas.openxmlformats.org/drawingml/2006/main" xmlns:r="http://schemas.openxmlformats.org/officeDocument/2006/relationships" xmlns:p="http://schemas.openxmlformats.org/presentationml/2006/main">
  <p:tag name="RNRSTYLE" val="footer L"/>
</p:tagLst>
</file>

<file path=ppt/tags/tag19.xml><?xml version="1.0" encoding="utf-8"?>
<p:tagLst xmlns:a="http://schemas.openxmlformats.org/drawingml/2006/main" xmlns:r="http://schemas.openxmlformats.org/officeDocument/2006/relationships" xmlns:p="http://schemas.openxmlformats.org/presentationml/2006/main">
  <p:tag name="RNRSTYLE" val="footer L"/>
</p:tagLst>
</file>

<file path=ppt/tags/tag2.xml><?xml version="1.0" encoding="utf-8"?>
<p:tagLst xmlns:a="http://schemas.openxmlformats.org/drawingml/2006/main" xmlns:r="http://schemas.openxmlformats.org/officeDocument/2006/relationships" xmlns:p="http://schemas.openxmlformats.org/presentationml/2006/main">
  <p:tag name="RNRSTYLE" val="footer L"/>
</p:tagLst>
</file>

<file path=ppt/tags/tag20.xml><?xml version="1.0" encoding="utf-8"?>
<p:tagLst xmlns:a="http://schemas.openxmlformats.org/drawingml/2006/main" xmlns:r="http://schemas.openxmlformats.org/officeDocument/2006/relationships" xmlns:p="http://schemas.openxmlformats.org/presentationml/2006/main">
  <p:tag name="RNRSTYLE" val="footer L"/>
</p:tagLst>
</file>

<file path=ppt/tags/tag21.xml><?xml version="1.0" encoding="utf-8"?>
<p:tagLst xmlns:a="http://schemas.openxmlformats.org/drawingml/2006/main" xmlns:r="http://schemas.openxmlformats.org/officeDocument/2006/relationships" xmlns:p="http://schemas.openxmlformats.org/presentationml/2006/main">
  <p:tag name="RNRSTYLE" val="footer L"/>
</p:tagLst>
</file>

<file path=ppt/tags/tag22.xml><?xml version="1.0" encoding="utf-8"?>
<p:tagLst xmlns:a="http://schemas.openxmlformats.org/drawingml/2006/main" xmlns:r="http://schemas.openxmlformats.org/officeDocument/2006/relationships" xmlns:p="http://schemas.openxmlformats.org/presentationml/2006/main">
  <p:tag name="RNRSTYLE" val="footer L"/>
</p:tagLst>
</file>

<file path=ppt/tags/tag23.xml><?xml version="1.0" encoding="utf-8"?>
<p:tagLst xmlns:a="http://schemas.openxmlformats.org/drawingml/2006/main" xmlns:r="http://schemas.openxmlformats.org/officeDocument/2006/relationships" xmlns:p="http://schemas.openxmlformats.org/presentationml/2006/main">
  <p:tag name="RNRSTYLE" val="footer L"/>
</p:tagLst>
</file>

<file path=ppt/tags/tag24.xml><?xml version="1.0" encoding="utf-8"?>
<p:tagLst xmlns:a="http://schemas.openxmlformats.org/drawingml/2006/main" xmlns:r="http://schemas.openxmlformats.org/officeDocument/2006/relationships" xmlns:p="http://schemas.openxmlformats.org/presentationml/2006/main">
  <p:tag name="RNRSTYLE" val="footer L"/>
</p:tagLst>
</file>

<file path=ppt/tags/tag25.xml><?xml version="1.0" encoding="utf-8"?>
<p:tagLst xmlns:a="http://schemas.openxmlformats.org/drawingml/2006/main" xmlns:r="http://schemas.openxmlformats.org/officeDocument/2006/relationships" xmlns:p="http://schemas.openxmlformats.org/presentationml/2006/main">
  <p:tag name="RNRSTYLE" val="footer L"/>
</p:tagLst>
</file>

<file path=ppt/tags/tag26.xml><?xml version="1.0" encoding="utf-8"?>
<p:tagLst xmlns:a="http://schemas.openxmlformats.org/drawingml/2006/main" xmlns:r="http://schemas.openxmlformats.org/officeDocument/2006/relationships" xmlns:p="http://schemas.openxmlformats.org/presentationml/2006/main">
  <p:tag name="UID" val="44884"/>
</p:tagLst>
</file>

<file path=ppt/tags/tag27.xml><?xml version="1.0" encoding="utf-8"?>
<p:tagLst xmlns:a="http://schemas.openxmlformats.org/drawingml/2006/main" xmlns:r="http://schemas.openxmlformats.org/officeDocument/2006/relationships" xmlns:p="http://schemas.openxmlformats.org/presentationml/2006/main">
  <p:tag name="RNRSTYLE" val="footer L"/>
</p:tagLst>
</file>

<file path=ppt/tags/tag28.xml><?xml version="1.0" encoding="utf-8"?>
<p:tagLst xmlns:a="http://schemas.openxmlformats.org/drawingml/2006/main" xmlns:r="http://schemas.openxmlformats.org/officeDocument/2006/relationships" xmlns:p="http://schemas.openxmlformats.org/presentationml/2006/main">
  <p:tag name="RNRSTYLE" val="footer L"/>
</p:tagLst>
</file>

<file path=ppt/tags/tag29.xml><?xml version="1.0" encoding="utf-8"?>
<p:tagLst xmlns:a="http://schemas.openxmlformats.org/drawingml/2006/main" xmlns:r="http://schemas.openxmlformats.org/officeDocument/2006/relationships" xmlns:p="http://schemas.openxmlformats.org/presentationml/2006/main">
  <p:tag name="UID" val="44886"/>
</p:tagLst>
</file>

<file path=ppt/tags/tag3.xml><?xml version="1.0" encoding="utf-8"?>
<p:tagLst xmlns:a="http://schemas.openxmlformats.org/drawingml/2006/main" xmlns:r="http://schemas.openxmlformats.org/officeDocument/2006/relationships" xmlns:p="http://schemas.openxmlformats.org/presentationml/2006/main">
  <p:tag name="RNRSTYLE" val="footer L"/>
</p:tagLst>
</file>

<file path=ppt/tags/tag30.xml><?xml version="1.0" encoding="utf-8"?>
<p:tagLst xmlns:a="http://schemas.openxmlformats.org/drawingml/2006/main" xmlns:r="http://schemas.openxmlformats.org/officeDocument/2006/relationships" xmlns:p="http://schemas.openxmlformats.org/presentationml/2006/main">
  <p:tag name="RNRSTYLE" val="footer L"/>
</p:tagLst>
</file>

<file path=ppt/tags/tag31.xml><?xml version="1.0" encoding="utf-8"?>
<p:tagLst xmlns:a="http://schemas.openxmlformats.org/drawingml/2006/main" xmlns:r="http://schemas.openxmlformats.org/officeDocument/2006/relationships" xmlns:p="http://schemas.openxmlformats.org/presentationml/2006/main">
  <p:tag name="RNRSTYLE" val="footer L"/>
</p:tagLst>
</file>

<file path=ppt/tags/tag32.xml><?xml version="1.0" encoding="utf-8"?>
<p:tagLst xmlns:a="http://schemas.openxmlformats.org/drawingml/2006/main" xmlns:r="http://schemas.openxmlformats.org/officeDocument/2006/relationships" xmlns:p="http://schemas.openxmlformats.org/presentationml/2006/main">
  <p:tag name="UID" val="44885"/>
</p:tagLst>
</file>

<file path=ppt/tags/tag33.xml><?xml version="1.0" encoding="utf-8"?>
<p:tagLst xmlns:a="http://schemas.openxmlformats.org/drawingml/2006/main" xmlns:r="http://schemas.openxmlformats.org/officeDocument/2006/relationships" xmlns:p="http://schemas.openxmlformats.org/presentationml/2006/main">
  <p:tag name="RNRSTYLE" val="footer L"/>
</p:tagLst>
</file>

<file path=ppt/tags/tag4.xml><?xml version="1.0" encoding="utf-8"?>
<p:tagLst xmlns:a="http://schemas.openxmlformats.org/drawingml/2006/main" xmlns:r="http://schemas.openxmlformats.org/officeDocument/2006/relationships" xmlns:p="http://schemas.openxmlformats.org/presentationml/2006/main">
  <p:tag name="RNRSTYLE" val="footer L"/>
</p:tagLst>
</file>

<file path=ppt/tags/tag5.xml><?xml version="1.0" encoding="utf-8"?>
<p:tagLst xmlns:a="http://schemas.openxmlformats.org/drawingml/2006/main" xmlns:r="http://schemas.openxmlformats.org/officeDocument/2006/relationships" xmlns:p="http://schemas.openxmlformats.org/presentationml/2006/main">
  <p:tag name="RNRSTYLE" val="Footer"/>
</p:tagLst>
</file>

<file path=ppt/tags/tag6.xml><?xml version="1.0" encoding="utf-8"?>
<p:tagLst xmlns:a="http://schemas.openxmlformats.org/drawingml/2006/main" xmlns:r="http://schemas.openxmlformats.org/officeDocument/2006/relationships" xmlns:p="http://schemas.openxmlformats.org/presentationml/2006/main">
  <p:tag name="RNRSTYLE" val="footer L"/>
</p:tagLst>
</file>

<file path=ppt/tags/tag7.xml><?xml version="1.0" encoding="utf-8"?>
<p:tagLst xmlns:a="http://schemas.openxmlformats.org/drawingml/2006/main" xmlns:r="http://schemas.openxmlformats.org/officeDocument/2006/relationships" xmlns:p="http://schemas.openxmlformats.org/presentationml/2006/main">
  <p:tag name="RNRSTYLE" val="footer L"/>
</p:tagLst>
</file>

<file path=ppt/tags/tag8.xml><?xml version="1.0" encoding="utf-8"?>
<p:tagLst xmlns:a="http://schemas.openxmlformats.org/drawingml/2006/main" xmlns:r="http://schemas.openxmlformats.org/officeDocument/2006/relationships" xmlns:p="http://schemas.openxmlformats.org/presentationml/2006/main">
  <p:tag name="POWER3D CRC" val="ba532dff01a5"/>
  <p:tag name="POWER3D SOUND" val="Swing"/>
  <p:tag name="POWER3D OPTIONS" val="Medium "/>
  <p:tag name="POWER3D TRANSITION" val="Swing.p3d 0"/>
  <p:tag name="UID" val="44880"/>
</p:tagLst>
</file>

<file path=ppt/tags/tag9.xml><?xml version="1.0" encoding="utf-8"?>
<p:tagLst xmlns:a="http://schemas.openxmlformats.org/drawingml/2006/main" xmlns:r="http://schemas.openxmlformats.org/officeDocument/2006/relationships" xmlns:p="http://schemas.openxmlformats.org/presentationml/2006/main">
  <p:tag name="RNRSTYLE" val="footer L"/>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TotalTime>
  <Words>6032</Words>
  <Application>Microsoft Office PowerPoint</Application>
  <PresentationFormat>Diavoorstelling (4:3)</PresentationFormat>
  <Paragraphs>1028</Paragraphs>
  <Slides>38</Slides>
  <Notes>38</Notes>
  <HiddenSlides>0</HiddenSlides>
  <MMClips>0</MMClips>
  <ScaleCrop>false</ScaleCrop>
  <HeadingPairs>
    <vt:vector size="4" baseType="variant">
      <vt:variant>
        <vt:lpstr>Thema</vt:lpstr>
      </vt:variant>
      <vt:variant>
        <vt:i4>1</vt:i4>
      </vt:variant>
      <vt:variant>
        <vt:lpstr>Diatitels</vt:lpstr>
      </vt:variant>
      <vt:variant>
        <vt:i4>38</vt:i4>
      </vt:variant>
    </vt:vector>
  </HeadingPairs>
  <TitlesOfParts>
    <vt:vector size="39" baseType="lpstr">
      <vt:lpstr>Office-thema</vt:lpstr>
      <vt:lpstr>Epidemiology  of Diabetes</vt:lpstr>
      <vt:lpstr>Global Prevalence of Diabetes Estimates for the Year 2000 and Projections for 2030</vt:lpstr>
      <vt:lpstr>Types of  Diabetes </vt:lpstr>
      <vt:lpstr>The Major Types of Diabetes</vt:lpstr>
      <vt:lpstr>Type 1 Diabetes Mellitus</vt:lpstr>
      <vt:lpstr>Type 2 Diabetes Mellitus</vt:lpstr>
      <vt:lpstr>Other Types of Diabetes Mellitus</vt:lpstr>
      <vt:lpstr>Gestational Diabetes Mellitus</vt:lpstr>
      <vt:lpstr>Type 1 and Type 2 Diabetes: Prevalence</vt:lpstr>
      <vt:lpstr>Prediabetes: Impaired Fasting Glucose (IFG) and/or Impaired Glucose Tolerance (IGT)</vt:lpstr>
      <vt:lpstr>Prevalence—Impaired Glucose Tolerance (IGT) and Impaired Fasting Glucose (IFG)</vt:lpstr>
      <vt:lpstr>Relationship of Obesity to  Type 2 Diabetes</vt:lpstr>
      <vt:lpstr>Projected Prevalence of Obesity in Various Countries in 2025</vt:lpstr>
      <vt:lpstr>Prevalence of Overweight and Obesity in China in 2002</vt:lpstr>
      <vt:lpstr>Lifestyle Changes: Food Consumption Increases Worldwide</vt:lpstr>
      <vt:lpstr>An Increase in BMI and Decrease in Physical Activity Increases the Risk of Diabetes*</vt:lpstr>
      <vt:lpstr>Obesity: Genetics, Environment, and/or Own Responsibility?</vt:lpstr>
      <vt:lpstr>Relationship Between BMI and Risk of Type 2 Diabetes </vt:lpstr>
      <vt:lpstr>Relationship Between Type 2 Diabetes and Obesity in the Young</vt:lpstr>
      <vt:lpstr>Youth Obesity Is a Strong Predictive Risk Factor for Metabolic Syndrome</vt:lpstr>
      <vt:lpstr>Youth Adiposity Predicts Metabolic Syndrome in Young Adulthood</vt:lpstr>
      <vt:lpstr>Relationship Between Obesity and Chronic Disease Risk Factors</vt:lpstr>
      <vt:lpstr>Diabetes &amp; Macrovascular Complications</vt:lpstr>
      <vt:lpstr>Dia 24</vt:lpstr>
      <vt:lpstr>Risk of Fatal and Nonfatal Cardiovascular Disease in People With Components of “Metabolic Syndrome” or Existing CVD</vt:lpstr>
      <vt:lpstr>Rates of Cardiovascular Events vs HbA1c in Men and Women in the EPIC Norfolk Study</vt:lpstr>
      <vt:lpstr>Diabetes &amp; Microvascular Complications</vt:lpstr>
      <vt:lpstr>Dia 28</vt:lpstr>
      <vt:lpstr>Impact of Glycaemic Control on Diabetic Microvascular Complications</vt:lpstr>
      <vt:lpstr>Incidence of Microvascular Endpoints vs HbA1c in Men With Diabetes With Mean Duration of 10 Years </vt:lpstr>
      <vt:lpstr>Diabetes Morbidity and Mortality</vt:lpstr>
      <vt:lpstr>Clinical Impact of  Diabetes Mellitus</vt:lpstr>
      <vt:lpstr>Cardiovascular Mortality Rates*</vt:lpstr>
      <vt:lpstr>Diabetes &amp; Economic Burden</vt:lpstr>
      <vt:lpstr>Patients With Diabetes and Higher HbA1c Levels Had Higher Medical Care Costs Over a 3-Year Period</vt:lpstr>
      <vt:lpstr>Economic Consequences of Diabetes in the United States</vt:lpstr>
      <vt:lpstr>Inpatient Care Cost Contributes More than 50% to the Total Cost of Diabetes in the EU</vt:lpstr>
      <vt:lpstr>Lifetime Costs of Managing Complications of Type 2 Diabetes in the US </vt:lpstr>
    </vt:vector>
  </TitlesOfParts>
  <Company>MEDCON Europe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Onno Kaagman</dc:creator>
  <cp:lastModifiedBy>onno</cp:lastModifiedBy>
  <cp:revision>18</cp:revision>
  <dcterms:created xsi:type="dcterms:W3CDTF">2013-04-15T08:15:24Z</dcterms:created>
  <dcterms:modified xsi:type="dcterms:W3CDTF">2013-05-22T13:52:26Z</dcterms:modified>
</cp:coreProperties>
</file>