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50" r:id="rId3"/>
    <p:sldId id="318" r:id="rId4"/>
    <p:sldId id="322" r:id="rId5"/>
    <p:sldId id="297" r:id="rId6"/>
    <p:sldId id="296" r:id="rId7"/>
    <p:sldId id="295" r:id="rId8"/>
    <p:sldId id="319" r:id="rId9"/>
    <p:sldId id="335" r:id="rId10"/>
    <p:sldId id="298" r:id="rId11"/>
    <p:sldId id="334" r:id="rId12"/>
    <p:sldId id="336" r:id="rId13"/>
    <p:sldId id="337" r:id="rId14"/>
    <p:sldId id="338" r:id="rId15"/>
    <p:sldId id="325" r:id="rId16"/>
    <p:sldId id="342" r:id="rId17"/>
    <p:sldId id="346" r:id="rId18"/>
    <p:sldId id="343" r:id="rId19"/>
    <p:sldId id="323" r:id="rId20"/>
    <p:sldId id="339" r:id="rId21"/>
    <p:sldId id="321" r:id="rId22"/>
    <p:sldId id="345" r:id="rId23"/>
    <p:sldId id="327" r:id="rId24"/>
    <p:sldId id="348" r:id="rId25"/>
    <p:sldId id="320" r:id="rId26"/>
    <p:sldId id="329" r:id="rId27"/>
    <p:sldId id="308" r:id="rId28"/>
    <p:sldId id="309" r:id="rId29"/>
  </p:sldIdLst>
  <p:sldSz cx="9144000" cy="6858000" type="screen4x3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5" autoAdjust="0"/>
    <p:restoredTop sz="94660"/>
  </p:normalViewPr>
  <p:slideViewPr>
    <p:cSldViewPr>
      <p:cViewPr varScale="1">
        <p:scale>
          <a:sx n="63" d="100"/>
          <a:sy n="63" d="100"/>
        </p:scale>
        <p:origin x="8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BBBCE-1700-4310-AF19-67B05E3A0BE5}" type="datetimeFigureOut">
              <a:rPr lang="nl-NL" smtClean="0"/>
              <a:t>9-10-2014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75A49-753E-4E8E-B7CE-3A20CBF569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433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5DACF-ECEA-4FC4-ABFC-F4FA3002A016}" type="datetimeFigureOut">
              <a:rPr lang="nl-NL" smtClean="0"/>
              <a:t>9-10-2014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96FF5-1B22-4089-A089-57B2A9939C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07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6FF5-1B22-4089-A089-57B2A9939C1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31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0E9A-5786-4E38-95F8-A38B68CB704E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2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fld id="{2BE90BBD-6C05-4E42-AE2F-848893695263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12</a:t>
            </a:fld>
            <a:endParaRPr 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Tijdelijke aanduiding voor notities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1400" b="1" smtClean="0"/>
              <a:t>Major extracranial hemorrhage associated with apixaban </a:t>
            </a:r>
          </a:p>
          <a:p>
            <a:pPr lvl="1" eaLnBrk="1" hangingPunct="1"/>
            <a:r>
              <a:rPr lang="en-US" sz="1400" smtClean="0">
                <a:solidFill>
                  <a:srgbClr val="293E6B"/>
                </a:solidFill>
              </a:rPr>
              <a:t>Tended to be less severe as fewer led to hospitalization; fewer required a medical or surgical intervention to stop the bleeding; fewer required transfusion of 2 units of packed red blood cells; and fewer resulted in a change in antithrombotic therapy</a:t>
            </a:r>
          </a:p>
          <a:p>
            <a:pPr eaLnBrk="1" hangingPunct="1"/>
            <a:r>
              <a:rPr lang="en-US" smtClean="0">
                <a:solidFill>
                  <a:srgbClr val="293E6B"/>
                </a:solidFill>
              </a:rPr>
              <a:t>We observed very similar results from the EINSTEIN trials (unpublished data)</a:t>
            </a:r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85914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6FF5-1B22-4089-A089-57B2A9939C1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00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6FF5-1B22-4089-A089-57B2A9939C1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8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TradeGothic"/>
              </a:rPr>
              <a:t>NB in Dowlatshahi study PCC was often given after CT scanning</a:t>
            </a:r>
          </a:p>
          <a:p>
            <a:pPr eaLnBrk="1" hangingPunct="1"/>
            <a:r>
              <a:rPr lang="nl-NL" smtClean="0"/>
              <a:t>Onset [of symptoms] to PCC treatment time (median IQR) 380 420 min*</a:t>
            </a:r>
          </a:p>
          <a:p>
            <a:pPr eaLnBrk="1" hangingPunct="1"/>
            <a:r>
              <a:rPr lang="en-US" smtClean="0"/>
              <a:t>Presentation to PCC treatment time (median IQR) 213 244 min†</a:t>
            </a:r>
          </a:p>
          <a:p>
            <a:pPr eaLnBrk="1" hangingPunct="1"/>
            <a:r>
              <a:rPr lang="en-US" smtClean="0"/>
              <a:t>CT to PCC treatment time (median IQR) 100 137 min†</a:t>
            </a:r>
          </a:p>
          <a:p>
            <a:pPr eaLnBrk="1" hangingPunct="1"/>
            <a:r>
              <a:rPr lang="es-ES" smtClean="0"/>
              <a:t>Total PCC (Octaplex) dose (median IQR) 1000 U 500</a:t>
            </a:r>
          </a:p>
          <a:p>
            <a:pPr eaLnBrk="1" hangingPunct="1"/>
            <a:r>
              <a:rPr lang="nn-NO" smtClean="0"/>
              <a:t>Post-PCC INR (median IQR) 1.4 0.2</a:t>
            </a:r>
          </a:p>
          <a:p>
            <a:pPr eaLnBrk="1" hangingPunct="1"/>
            <a:r>
              <a:rPr lang="en-US" smtClean="0"/>
              <a:t>Time from infusion to post-PCC INR (median IQR) 54 min 49</a:t>
            </a:r>
          </a:p>
          <a:p>
            <a:pPr eaLnBrk="1" hangingPunct="1"/>
            <a:r>
              <a:rPr lang="en-US" smtClean="0"/>
              <a:t>INR 1.5 within 1 h of PCC infusion (%) 56/78 (71.8%)</a:t>
            </a:r>
          </a:p>
          <a:p>
            <a:pPr eaLnBrk="1" hangingPunct="1"/>
            <a:r>
              <a:rPr lang="en-US" smtClean="0"/>
              <a:t>INR 1.5 within 6 h of PCC infusion (%) 97/127 (76.4%)</a:t>
            </a:r>
          </a:p>
          <a:p>
            <a:pPr eaLnBrk="1" hangingPunct="1"/>
            <a:r>
              <a:rPr lang="nl-NL" smtClean="0"/>
              <a:t>Vitamin K administered (%) 107 (85.6%)†</a:t>
            </a:r>
          </a:p>
          <a:p>
            <a:pPr eaLnBrk="1" hangingPunct="1"/>
            <a:r>
              <a:rPr lang="nl-NL" smtClean="0"/>
              <a:t>FFP administered (%) 28 (22.4%)†</a:t>
            </a:r>
            <a:endParaRPr lang="en-US" smtClean="0">
              <a:latin typeface="TradeGothic"/>
            </a:endParaRPr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r>
              <a:rPr lang="en-US" sz="1200" smtClean="0">
                <a:solidFill>
                  <a:prstClr val="black"/>
                </a:solidFill>
                <a:latin typeface="Arial" pitchFamily="34" charset="0"/>
              </a:rPr>
              <a:t>Eliquis_PPT_Template_V1jz</a:t>
            </a:r>
          </a:p>
        </p:txBody>
      </p:sp>
      <p:sp>
        <p:nvSpPr>
          <p:cNvPr id="57349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fld id="{A192BB1B-C4E4-46E7-9CCE-25A93044A682}" type="datetime9">
              <a:rPr lang="en-US" sz="1200" smtClean="0">
                <a:solidFill>
                  <a:prstClr val="black"/>
                </a:solidFill>
                <a:latin typeface="Arial" pitchFamily="34" charset="0"/>
              </a:rPr>
              <a:pPr/>
              <a:t>10/9/2014 11:35:38 AM</a:t>
            </a:fld>
            <a:endParaRPr lang="en-US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fld id="{2994C5B5-30D2-462D-9A40-F814A7668097}" type="slidenum">
              <a:rPr lang="en-US" sz="1200" smtClean="0">
                <a:solidFill>
                  <a:prstClr val="black"/>
                </a:solidFill>
                <a:latin typeface="Arial" pitchFamily="34" charset="0"/>
              </a:rPr>
              <a:pPr/>
              <a:t>18</a:t>
            </a:fld>
            <a:endParaRPr lang="en-US" sz="120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8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6FF5-1B22-4089-A089-57B2A9939C1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15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smtClean="0"/>
              <a:t>Compared to about 3% VKA related major bleeds in VKA arms in NOAC trials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19B9A7-A56C-4233-A641-31F34844429C}" type="slidenum">
              <a:rPr lang="nl-NL" altLang="nl-NL" smtClean="0"/>
              <a:pPr algn="r" eaLnBrk="1" hangingPunct="1">
                <a:spcBef>
                  <a:spcPct val="0"/>
                </a:spcBef>
              </a:pPr>
              <a:t>28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12078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eldbalk-amc-sjabl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6000750"/>
            <a:ext cx="9140825" cy="8572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50800" dist="50799" dir="16499767" algn="ctr" rotWithShape="0">
                    <a:srgbClr val="808080">
                      <a:alpha val="70000"/>
                    </a:srgbClr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5610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46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8913"/>
            <a:ext cx="194310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8913"/>
            <a:ext cx="5676900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19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88913"/>
            <a:ext cx="7772400" cy="583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67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29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83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12875"/>
            <a:ext cx="3810000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3810000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09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26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22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95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79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35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12875"/>
            <a:ext cx="77724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pic>
        <p:nvPicPr>
          <p:cNvPr id="1034" name="Picture 10" descr="beeldbalk-amc-sjabloo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" y="6000750"/>
            <a:ext cx="9140825" cy="8572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50800" dist="50799" dir="16499767" algn="ctr" rotWithShape="0">
                    <a:srgbClr val="808080">
                      <a:alpha val="70000"/>
                    </a:srgbClr>
                  </a:outerShdw>
                </a:effectLst>
              </a14:hiddenEffects>
            </a:ext>
          </a:extLst>
        </p:spPr>
      </p:pic>
      <p:sp>
        <p:nvSpPr>
          <p:cNvPr id="1029" name="Line 11"/>
          <p:cNvSpPr>
            <a:spLocks noChangeShapeType="1"/>
          </p:cNvSpPr>
          <p:nvPr/>
        </p:nvSpPr>
        <p:spPr bwMode="auto">
          <a:xfrm>
            <a:off x="179388" y="87313"/>
            <a:ext cx="0" cy="5949950"/>
          </a:xfrm>
          <a:prstGeom prst="line">
            <a:avLst/>
          </a:prstGeom>
          <a:noFill/>
          <a:ln w="508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nl-NL"/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179388" y="115888"/>
            <a:ext cx="8964612" cy="0"/>
          </a:xfrm>
          <a:prstGeom prst="line">
            <a:avLst/>
          </a:prstGeom>
          <a:noFill/>
          <a:ln w="508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  <a:ea typeface="Geneva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  <a:ea typeface="Geneva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  <a:ea typeface="Geneva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  <a:ea typeface="Geneva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  <a:ea typeface="Genev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  <a:ea typeface="Genev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  <a:ea typeface="Genev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  <a:ea typeface="Genev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/safety/medwatch/safetyinformation/safetyalertsforhumanmedicalproducts/ucm397179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Een specifiek antidotum voor </a:t>
            </a:r>
            <a:r>
              <a:rPr lang="nl-NL" dirty="0" err="1" smtClean="0"/>
              <a:t>NOACs</a:t>
            </a:r>
            <a:r>
              <a:rPr lang="nl-NL" dirty="0" smtClean="0"/>
              <a:t> is onnodig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r>
              <a:rPr lang="nl-NL" sz="2000" dirty="0" smtClean="0"/>
              <a:t>Prof. dr. Saskia Middeldorp, internist</a:t>
            </a:r>
          </a:p>
          <a:p>
            <a:r>
              <a:rPr lang="nl-NL" sz="2000" dirty="0" smtClean="0"/>
              <a:t>Afdeling Vasculaire Geneeskunde</a:t>
            </a:r>
          </a:p>
          <a:p>
            <a:r>
              <a:rPr lang="nl-NL" sz="2000" dirty="0" smtClean="0"/>
              <a:t>Academisch Medisch Centrum, Amsterdam</a:t>
            </a:r>
            <a:endParaRPr lang="nl-NL" sz="2000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845008" y="40466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Calibri" panose="020F0502020204030204" pitchFamily="34" charset="0"/>
                <a:ea typeface="Geneva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Calibri" panose="020F0502020204030204" pitchFamily="34" charset="0"/>
                <a:ea typeface="Geneva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Calibri" panose="020F0502020204030204" pitchFamily="34" charset="0"/>
                <a:ea typeface="Geneva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Calibri" panose="020F0502020204030204" pitchFamily="34" charset="0"/>
                <a:ea typeface="Geneva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Calibri" panose="020F0502020204030204" pitchFamily="34" charset="0"/>
                <a:ea typeface="Geneva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Calibri" panose="020F0502020204030204" pitchFamily="34" charset="0"/>
                <a:ea typeface="Geneva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Calibri" panose="020F0502020204030204" pitchFamily="34" charset="0"/>
                <a:ea typeface="Geneva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Calibri" panose="020F0502020204030204" pitchFamily="34" charset="0"/>
                <a:ea typeface="Geneva" pitchFamily="1" charset="-128"/>
              </a:defRPr>
            </a:lvl9pPr>
          </a:lstStyle>
          <a:p>
            <a:pPr algn="l"/>
            <a:r>
              <a:rPr lang="nl-NL" sz="6000" b="1" dirty="0" smtClean="0"/>
              <a:t>            PRO</a:t>
            </a:r>
            <a:endParaRPr lang="nl-NL" sz="6000" b="1" dirty="0"/>
          </a:p>
        </p:txBody>
      </p:sp>
    </p:spTree>
    <p:extLst>
      <p:ext uri="{BB962C8B-B14F-4D97-AF65-F5344CB8AC3E}">
        <p14:creationId xmlns:p14="http://schemas.microsoft.com/office/powerpoint/2010/main" val="3435742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nl-NL" altLang="nl-NL" dirty="0" err="1" smtClean="0"/>
              <a:t>Myocardial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infarction</a:t>
            </a:r>
            <a:r>
              <a:rPr lang="nl-NL" altLang="nl-NL" dirty="0" smtClean="0"/>
              <a:t> in NOAC trials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755"/>
            <a:ext cx="9144000" cy="36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707904" y="6322158"/>
            <a:ext cx="5329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nl-NL" sz="1600" dirty="0">
                <a:latin typeface="+mn-lt"/>
                <a:ea typeface="msgothic"/>
                <a:cs typeface="msgothic"/>
              </a:rPr>
              <a:t>Adam, Ann Intern Med 2012</a:t>
            </a:r>
          </a:p>
        </p:txBody>
      </p:sp>
    </p:spTree>
    <p:extLst>
      <p:ext uri="{BB962C8B-B14F-4D97-AF65-F5344CB8AC3E}">
        <p14:creationId xmlns:p14="http://schemas.microsoft.com/office/powerpoint/2010/main" val="39383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Ernst bloedingen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0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47675" y="123825"/>
            <a:ext cx="8239125" cy="795338"/>
          </a:xfrm>
        </p:spPr>
        <p:txBody>
          <a:bodyPr/>
          <a:lstStyle/>
          <a:p>
            <a:pPr eaLnBrk="1" hangingPunct="1"/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>
                <a:ea typeface="Calibri" pitchFamily="34" charset="0"/>
                <a:cs typeface="Times New Roman" pitchFamily="18" charset="0"/>
              </a:rPr>
              <a:t>Consequences of Major Extracranial Hemorrhage</a:t>
            </a:r>
            <a:endParaRPr lang="en-US" sz="3600" baseline="30000" smtClean="0">
              <a:solidFill>
                <a:srgbClr val="FF0000"/>
              </a:solidFill>
            </a:endParaRP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004048" y="6453336"/>
            <a:ext cx="403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hangingPunct="1"/>
            <a:r>
              <a:rPr lang="en-US" sz="16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Hylek</a:t>
            </a:r>
            <a:r>
              <a:rPr lang="en-US" sz="1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et al, JACC online 2014</a:t>
            </a:r>
            <a:endParaRPr lang="en-US" sz="16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278166" name="Group 150"/>
          <p:cNvGraphicFramePr>
            <a:graphicFrameLocks noGrp="1"/>
          </p:cNvGraphicFramePr>
          <p:nvPr/>
        </p:nvGraphicFramePr>
        <p:xfrm>
          <a:off x="533400" y="1855788"/>
          <a:ext cx="8153400" cy="37496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38600"/>
                <a:gridCol w="1108616"/>
                <a:gridCol w="1108616"/>
                <a:gridCol w="1108616"/>
                <a:gridCol w="1565105"/>
                <a:gridCol w="923847"/>
              </a:tblGrid>
              <a:tr h="457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Consequences of ISTH Major Extracranial Hemorrhage</a:t>
                      </a:r>
                    </a:p>
                  </a:txBody>
                  <a:tcPr marT="45728" marB="45728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Overall</a:t>
                      </a:r>
                    </a:p>
                  </a:txBody>
                  <a:tcPr marT="45728" marB="45728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Apixaban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Warfarin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Hazard Ratio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(95% CI)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 Value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chemeClr val="tx1"/>
                    </a:solidFill>
                  </a:tcPr>
                </a:tc>
              </a:tr>
              <a:tr h="6401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Event</a:t>
                      </a:r>
                      <a:b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Rate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(%/yr)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Event</a:t>
                      </a:r>
                      <a:b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Rate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(%/yr)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Event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Rate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(%/yr)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Apixaban vs. Warfarin</a:t>
                      </a:r>
                    </a:p>
                  </a:txBody>
                  <a:tcPr marT="45728" marB="45728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66"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 to hospitalization</a:t>
                      </a: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1.23 (374)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1.05 (162)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1.41 (212)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0.747 (0.609–0.917)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396875" algn="dec"/>
                        </a:tabLst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0.0052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Fall in hemoglobin 2 g/dL</a:t>
                      </a: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1.25 (381)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1.06 (164)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1.44 (217)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0.739 (0.603–0.905)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396875" algn="dec"/>
                        </a:tabLst>
                      </a:pPr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</a:tr>
              <a:tr h="274366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 to transfusion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1.06 (325)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0.89 (137)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1.25 (188)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0.712 (0.571–0.887)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396875" algn="dec"/>
                        </a:tabLst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</a:tr>
              <a:tr h="457277"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Required a medical or</a:t>
                      </a:r>
                    </a:p>
                    <a:p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surgical consultation</a:t>
                      </a: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1.74 (527)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1.54 (236)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1.94 (291)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0.793 (0.668–0.941)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396875" algn="dec"/>
                        </a:tabLst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0.0080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</a:tr>
              <a:tr h="457277"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Required a medical or</a:t>
                      </a:r>
                    </a:p>
                    <a:p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surgical intervention to stop</a:t>
                      </a: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0.77 (236)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0.65 (100)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0.90 (136)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0.718 (0.555–0.930)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396875" algn="dec"/>
                        </a:tabLst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0.0120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</a:tr>
              <a:tr h="457277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Associated with hemodynamic compromise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0.32 (97)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0.26 (40)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0.38 (57)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0.687 (0.459–1.029)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396875" algn="dec"/>
                        </a:tabLst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0.0688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D3CBD0"/>
                    </a:solidFill>
                  </a:tcPr>
                </a:tc>
              </a:tr>
              <a:tr h="457277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Caused changed in antithrombotic therapy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1.31 (398)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1.14 (176)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1.47 (222)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0.775 (0.636–0.945)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400050" algn="dec"/>
                        </a:tabLst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0.0117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solidFill>
                      <a:srgbClr val="EBE9EA"/>
                    </a:solidFill>
                  </a:tcPr>
                </a:tc>
              </a:tr>
            </a:tbl>
          </a:graphicData>
        </a:graphic>
      </p:graphicFrame>
      <p:sp>
        <p:nvSpPr>
          <p:cNvPr id="37947" name="Rectangle 3"/>
          <p:cNvSpPr>
            <a:spLocks noChangeArrowheads="1"/>
          </p:cNvSpPr>
          <p:nvPr/>
        </p:nvSpPr>
        <p:spPr bwMode="auto">
          <a:xfrm>
            <a:off x="508000" y="5605463"/>
            <a:ext cx="815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da-DK" sz="1000" i="1" dirty="0"/>
              <a:t>Adapted from a poster by </a:t>
            </a:r>
            <a:r>
              <a:rPr lang="en-US" sz="1000" i="1" dirty="0"/>
              <a:t>Elaine M. </a:t>
            </a:r>
            <a:r>
              <a:rPr lang="en-US" sz="1000" i="1" dirty="0" err="1"/>
              <a:t>Hylek</a:t>
            </a:r>
            <a:r>
              <a:rPr lang="en-US" sz="1000" i="1" dirty="0"/>
              <a:t> at AHA 2012 entitled Reduction in Bleeding with </a:t>
            </a:r>
            <a:r>
              <a:rPr lang="en-US" sz="1000" i="1" dirty="0" err="1"/>
              <a:t>Apixaban</a:t>
            </a:r>
            <a:r>
              <a:rPr lang="en-US" sz="1000" i="1" dirty="0"/>
              <a:t> versus Warfarin Is Consistent Across Subgroups and Locations: Insights from the ARISTOTLE Trial</a:t>
            </a:r>
            <a:endParaRPr lang="da-DK" sz="1000" i="1" dirty="0"/>
          </a:p>
        </p:txBody>
      </p:sp>
      <p:sp>
        <p:nvSpPr>
          <p:cNvPr id="37948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>
              <a:spcBef>
                <a:spcPct val="20000"/>
              </a:spcBef>
              <a:buClr>
                <a:srgbClr val="F26937"/>
              </a:buClr>
              <a:buSzPct val="80000"/>
              <a:buFont typeface="ZapfChancery"/>
              <a:buChar char="►"/>
            </a:pPr>
            <a:endParaRPr lang="nl-NL" sz="1400" b="1">
              <a:solidFill>
                <a:srgbClr val="293E6B"/>
              </a:solidFill>
              <a:latin typeface="TradeGothic LH Extended"/>
            </a:endParaRPr>
          </a:p>
        </p:txBody>
      </p:sp>
      <p:sp>
        <p:nvSpPr>
          <p:cNvPr id="37949" name="Tijdelijke aanduiding voor inhoud 1"/>
          <p:cNvSpPr>
            <a:spLocks noGrp="1"/>
          </p:cNvSpPr>
          <p:nvPr>
            <p:ph idx="1"/>
          </p:nvPr>
        </p:nvSpPr>
        <p:spPr>
          <a:xfrm>
            <a:off x="685800" y="1289050"/>
            <a:ext cx="7772400" cy="4608513"/>
          </a:xfrm>
        </p:spPr>
        <p:txBody>
          <a:bodyPr/>
          <a:lstStyle/>
          <a:p>
            <a:pPr eaLnBrk="1" hangingPunct="1"/>
            <a:r>
              <a:rPr lang="en-US" sz="2800" smtClean="0"/>
              <a:t>ARISTOTLE: Post-hoc Bleeding Analysis</a:t>
            </a:r>
            <a:endParaRPr lang="nl-NL" sz="2800" smtClean="0"/>
          </a:p>
        </p:txBody>
      </p:sp>
    </p:spTree>
    <p:extLst>
      <p:ext uri="{BB962C8B-B14F-4D97-AF65-F5344CB8AC3E}">
        <p14:creationId xmlns:p14="http://schemas.microsoft.com/office/powerpoint/2010/main" val="3125681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90" name="Group 46"/>
          <p:cNvGraphicFramePr>
            <a:graphicFrameLocks noGrp="1"/>
          </p:cNvGraphicFramePr>
          <p:nvPr>
            <p:ph idx="4294967295"/>
          </p:nvPr>
        </p:nvGraphicFramePr>
        <p:xfrm>
          <a:off x="1187450" y="1341438"/>
          <a:ext cx="7200900" cy="4464051"/>
        </p:xfrm>
        <a:graphic>
          <a:graphicData uri="http://schemas.openxmlformats.org/drawingml/2006/table">
            <a:tbl>
              <a:tblPr/>
              <a:tblGrid>
                <a:gridCol w="2160588"/>
                <a:gridCol w="1439862"/>
                <a:gridCol w="1079500"/>
                <a:gridCol w="1512888"/>
                <a:gridCol w="1008062"/>
              </a:tblGrid>
              <a:tr h="554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VKA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Rivaroxaban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9779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Category 1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Category 2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43%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42%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Category 3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33%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16%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Category 4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3%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2%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44" name="Title 1"/>
          <p:cNvSpPr>
            <a:spLocks/>
          </p:cNvSpPr>
          <p:nvPr/>
        </p:nvSpPr>
        <p:spPr bwMode="auto">
          <a:xfrm>
            <a:off x="6731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0"/>
              </a:spcBef>
            </a:pPr>
            <a:r>
              <a:rPr lang="nl-NL" sz="3200" dirty="0" err="1">
                <a:solidFill>
                  <a:srgbClr val="C00000"/>
                </a:solidFill>
              </a:rPr>
              <a:t>Clinical</a:t>
            </a:r>
            <a:r>
              <a:rPr lang="nl-NL" sz="3200" dirty="0">
                <a:solidFill>
                  <a:srgbClr val="C00000"/>
                </a:solidFill>
              </a:rPr>
              <a:t> </a:t>
            </a:r>
            <a:r>
              <a:rPr lang="nl-NL" sz="3200" dirty="0" err="1">
                <a:solidFill>
                  <a:srgbClr val="C00000"/>
                </a:solidFill>
              </a:rPr>
              <a:t>presentation</a:t>
            </a:r>
            <a:r>
              <a:rPr lang="nl-NL" sz="3200" dirty="0">
                <a:solidFill>
                  <a:srgbClr val="C00000"/>
                </a:solidFill>
              </a:rPr>
              <a:t> of major </a:t>
            </a:r>
            <a:r>
              <a:rPr lang="nl-NL" sz="3200" dirty="0" err="1" smtClean="0">
                <a:solidFill>
                  <a:srgbClr val="C00000"/>
                </a:solidFill>
              </a:rPr>
              <a:t>bleeding</a:t>
            </a:r>
            <a:r>
              <a:rPr lang="nl-NL" sz="3200" dirty="0" smtClean="0">
                <a:solidFill>
                  <a:srgbClr val="C00000"/>
                </a:solidFill>
              </a:rPr>
              <a:t> in the EINSTEIN studies</a:t>
            </a:r>
            <a:endParaRPr lang="nl-NL" sz="3200" dirty="0">
              <a:solidFill>
                <a:srgbClr val="C00000"/>
              </a:solidFill>
            </a:endParaRPr>
          </a:p>
        </p:txBody>
      </p:sp>
      <p:grpSp>
        <p:nvGrpSpPr>
          <p:cNvPr id="17445" name="Groep 36"/>
          <p:cNvGrpSpPr>
            <a:grpSpLocks/>
          </p:cNvGrpSpPr>
          <p:nvPr/>
        </p:nvGrpSpPr>
        <p:grpSpPr bwMode="auto">
          <a:xfrm>
            <a:off x="107950" y="1919288"/>
            <a:ext cx="1008063" cy="3887787"/>
            <a:chOff x="395536" y="2132855"/>
            <a:chExt cx="1008112" cy="3256707"/>
          </a:xfrm>
        </p:grpSpPr>
        <p:sp>
          <p:nvSpPr>
            <p:cNvPr id="17450" name="PIJL-OMLAAG 37"/>
            <p:cNvSpPr>
              <a:spLocks noChangeArrowheads="1"/>
            </p:cNvSpPr>
            <p:nvPr/>
          </p:nvSpPr>
          <p:spPr bwMode="auto">
            <a:xfrm>
              <a:off x="395536" y="2132855"/>
              <a:ext cx="1008112" cy="3256707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nl-NL" sz="1800" b="0">
                <a:latin typeface="Arial" pitchFamily="34" charset="0"/>
              </a:endParaRPr>
            </a:p>
          </p:txBody>
        </p:sp>
        <p:sp>
          <p:nvSpPr>
            <p:cNvPr id="17451" name="Gelijkbenige driehoek 38"/>
            <p:cNvSpPr>
              <a:spLocks noChangeArrowheads="1"/>
            </p:cNvSpPr>
            <p:nvPr/>
          </p:nvSpPr>
          <p:spPr bwMode="auto">
            <a:xfrm flipV="1">
              <a:off x="642330" y="2134568"/>
              <a:ext cx="514524" cy="1942504"/>
            </a:xfrm>
            <a:prstGeom prst="triangle">
              <a:avLst>
                <a:gd name="adj" fmla="val 50000"/>
              </a:avLst>
            </a:prstGeom>
            <a:solidFill>
              <a:srgbClr val="60FC4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nl-NL" sz="1800" b="0">
                <a:latin typeface="Arial" pitchFamily="34" charset="0"/>
              </a:endParaRPr>
            </a:p>
          </p:txBody>
        </p:sp>
      </p:grpSp>
      <p:sp>
        <p:nvSpPr>
          <p:cNvPr id="17446" name="Text Box 39"/>
          <p:cNvSpPr txBox="1">
            <a:spLocks noChangeArrowheads="1"/>
          </p:cNvSpPr>
          <p:nvPr/>
        </p:nvSpPr>
        <p:spPr bwMode="auto">
          <a:xfrm>
            <a:off x="5722938" y="6127750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NL" b="0" i="1"/>
              <a:t>P = 0.04</a:t>
            </a:r>
          </a:p>
        </p:txBody>
      </p:sp>
      <p:sp>
        <p:nvSpPr>
          <p:cNvPr id="17447" name="AutoShape 42"/>
          <p:cNvSpPr>
            <a:spLocks/>
          </p:cNvSpPr>
          <p:nvPr/>
        </p:nvSpPr>
        <p:spPr bwMode="auto">
          <a:xfrm rot="5400000">
            <a:off x="6264275" y="5049838"/>
            <a:ext cx="287337" cy="1944688"/>
          </a:xfrm>
          <a:prstGeom prst="rightBrace">
            <a:avLst>
              <a:gd name="adj1" fmla="val 564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7448" name="Oval 43"/>
          <p:cNvSpPr>
            <a:spLocks noChangeArrowheads="1"/>
          </p:cNvSpPr>
          <p:nvPr/>
        </p:nvSpPr>
        <p:spPr bwMode="auto">
          <a:xfrm>
            <a:off x="4643438" y="5157788"/>
            <a:ext cx="936625" cy="7921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17449" name="Oval 44"/>
          <p:cNvSpPr>
            <a:spLocks noChangeArrowheads="1"/>
          </p:cNvSpPr>
          <p:nvPr/>
        </p:nvSpPr>
        <p:spPr bwMode="auto">
          <a:xfrm>
            <a:off x="7235825" y="5157788"/>
            <a:ext cx="936625" cy="7921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89703" y="6339959"/>
            <a:ext cx="4005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Eerenberg, </a:t>
            </a:r>
            <a:r>
              <a:rPr lang="nl-NL" sz="1600" dirty="0" err="1" smtClean="0"/>
              <a:t>presented</a:t>
            </a:r>
            <a:r>
              <a:rPr lang="nl-NL" sz="1600" dirty="0" smtClean="0"/>
              <a:t> at ISTH 2013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9185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/>
          </p:cNvSpPr>
          <p:nvPr/>
        </p:nvSpPr>
        <p:spPr bwMode="auto">
          <a:xfrm>
            <a:off x="6731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0"/>
              </a:spcBef>
            </a:pPr>
            <a:r>
              <a:rPr lang="nl-NL" sz="3200" dirty="0" err="1">
                <a:solidFill>
                  <a:srgbClr val="C00000"/>
                </a:solidFill>
              </a:rPr>
              <a:t>Clinical</a:t>
            </a:r>
            <a:r>
              <a:rPr lang="nl-NL" sz="3200" dirty="0">
                <a:solidFill>
                  <a:srgbClr val="C00000"/>
                </a:solidFill>
              </a:rPr>
              <a:t> course of major </a:t>
            </a:r>
            <a:r>
              <a:rPr lang="nl-NL" sz="3200" dirty="0" err="1" smtClean="0">
                <a:solidFill>
                  <a:srgbClr val="C00000"/>
                </a:solidFill>
              </a:rPr>
              <a:t>bleeding</a:t>
            </a:r>
            <a:r>
              <a:rPr lang="nl-NL" sz="3200" dirty="0" smtClean="0">
                <a:solidFill>
                  <a:srgbClr val="C00000"/>
                </a:solidFill>
              </a:rPr>
              <a:t> in </a:t>
            </a:r>
            <a:r>
              <a:rPr lang="nl-NL" sz="3200" dirty="0">
                <a:solidFill>
                  <a:srgbClr val="C00000"/>
                </a:solidFill>
              </a:rPr>
              <a:t>the EINSTEIN </a:t>
            </a:r>
            <a:r>
              <a:rPr lang="nl-NL" sz="3200" dirty="0" smtClean="0">
                <a:solidFill>
                  <a:srgbClr val="C00000"/>
                </a:solidFill>
              </a:rPr>
              <a:t>studies</a:t>
            </a:r>
            <a:endParaRPr lang="nl-NL" sz="3200" dirty="0">
              <a:solidFill>
                <a:srgbClr val="C00000"/>
              </a:solidFill>
            </a:endParaRPr>
          </a:p>
        </p:txBody>
      </p:sp>
      <p:graphicFrame>
        <p:nvGraphicFramePr>
          <p:cNvPr id="58371" name="Group 3"/>
          <p:cNvGraphicFramePr>
            <a:graphicFrameLocks noGrp="1"/>
          </p:cNvGraphicFramePr>
          <p:nvPr>
            <p:ph idx="4294967295"/>
          </p:nvPr>
        </p:nvGraphicFramePr>
        <p:xfrm>
          <a:off x="1187450" y="1412875"/>
          <a:ext cx="7561263" cy="4255027"/>
        </p:xfrm>
        <a:graphic>
          <a:graphicData uri="http://schemas.openxmlformats.org/drawingml/2006/table">
            <a:tbl>
              <a:tblPr/>
              <a:tblGrid>
                <a:gridCol w="2163763"/>
                <a:gridCol w="1509712"/>
                <a:gridCol w="1223963"/>
                <a:gridCol w="1511300"/>
                <a:gridCol w="1152525"/>
              </a:tblGrid>
              <a:tr h="53649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VKA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Rivaroxaban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89045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Category 1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68%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38%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54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Category 2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42%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42%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89204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Category 3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22%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32%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11%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96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Category 4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10%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6463" algn="ctr"/>
                        </a:tabLst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9%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493" name="Groep 36"/>
          <p:cNvGrpSpPr>
            <a:grpSpLocks/>
          </p:cNvGrpSpPr>
          <p:nvPr/>
        </p:nvGrpSpPr>
        <p:grpSpPr bwMode="auto">
          <a:xfrm>
            <a:off x="107950" y="1919288"/>
            <a:ext cx="1008063" cy="3887787"/>
            <a:chOff x="395536" y="2132855"/>
            <a:chExt cx="1008112" cy="3256707"/>
          </a:xfrm>
        </p:grpSpPr>
        <p:sp>
          <p:nvSpPr>
            <p:cNvPr id="19498" name="PIJL-OMLAAG 37"/>
            <p:cNvSpPr>
              <a:spLocks noChangeArrowheads="1"/>
            </p:cNvSpPr>
            <p:nvPr/>
          </p:nvSpPr>
          <p:spPr bwMode="auto">
            <a:xfrm>
              <a:off x="395536" y="2132855"/>
              <a:ext cx="1008112" cy="3256707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nl-NL" sz="1800" b="0">
                <a:latin typeface="Arial" pitchFamily="34" charset="0"/>
              </a:endParaRPr>
            </a:p>
          </p:txBody>
        </p:sp>
        <p:sp>
          <p:nvSpPr>
            <p:cNvPr id="19499" name="Gelijkbenige driehoek 38"/>
            <p:cNvSpPr>
              <a:spLocks noChangeArrowheads="1"/>
            </p:cNvSpPr>
            <p:nvPr/>
          </p:nvSpPr>
          <p:spPr bwMode="auto">
            <a:xfrm flipV="1">
              <a:off x="642330" y="2134568"/>
              <a:ext cx="514524" cy="1942504"/>
            </a:xfrm>
            <a:prstGeom prst="triangle">
              <a:avLst>
                <a:gd name="adj" fmla="val 50000"/>
              </a:avLst>
            </a:prstGeom>
            <a:solidFill>
              <a:srgbClr val="60FC4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nl-NL" sz="1800" b="0">
                <a:latin typeface="Arial" pitchFamily="34" charset="0"/>
              </a:endParaRPr>
            </a:p>
          </p:txBody>
        </p:sp>
      </p:grpSp>
      <p:sp>
        <p:nvSpPr>
          <p:cNvPr id="19494" name="Text Box 39"/>
          <p:cNvSpPr txBox="1">
            <a:spLocks noChangeArrowheads="1"/>
          </p:cNvSpPr>
          <p:nvPr/>
        </p:nvSpPr>
        <p:spPr bwMode="auto">
          <a:xfrm>
            <a:off x="5795963" y="5984875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NL" b="0" i="1"/>
              <a:t>P = 0.66</a:t>
            </a:r>
          </a:p>
        </p:txBody>
      </p:sp>
      <p:sp>
        <p:nvSpPr>
          <p:cNvPr id="19495" name="AutoShape 41"/>
          <p:cNvSpPr>
            <a:spLocks/>
          </p:cNvSpPr>
          <p:nvPr/>
        </p:nvSpPr>
        <p:spPr bwMode="auto">
          <a:xfrm rot="5400000">
            <a:off x="6408738" y="4905375"/>
            <a:ext cx="287338" cy="1944687"/>
          </a:xfrm>
          <a:prstGeom prst="rightBrace">
            <a:avLst>
              <a:gd name="adj1" fmla="val 564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9496" name="Oval 42"/>
          <p:cNvSpPr>
            <a:spLocks noChangeArrowheads="1"/>
          </p:cNvSpPr>
          <p:nvPr/>
        </p:nvSpPr>
        <p:spPr bwMode="auto">
          <a:xfrm>
            <a:off x="4787900" y="5013325"/>
            <a:ext cx="936625" cy="7921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19497" name="Oval 43"/>
          <p:cNvSpPr>
            <a:spLocks noChangeArrowheads="1"/>
          </p:cNvSpPr>
          <p:nvPr/>
        </p:nvSpPr>
        <p:spPr bwMode="auto">
          <a:xfrm>
            <a:off x="7380288" y="5013325"/>
            <a:ext cx="936625" cy="7921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4942" y="6339959"/>
            <a:ext cx="4005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Eerenberg, </a:t>
            </a:r>
            <a:r>
              <a:rPr lang="nl-NL" sz="1600" dirty="0" err="1" smtClean="0"/>
              <a:t>presented</a:t>
            </a:r>
            <a:r>
              <a:rPr lang="nl-NL" sz="1600" dirty="0" smtClean="0"/>
              <a:t> at ISTH 2013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0273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Een antidotum voor VKA bestaat ook niet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1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5752"/>
            <a:ext cx="7772400" cy="1143000"/>
          </a:xfrm>
        </p:spPr>
        <p:txBody>
          <a:bodyPr/>
          <a:lstStyle/>
          <a:p>
            <a:r>
              <a:rPr lang="nl-NL" dirty="0" smtClean="0"/>
              <a:t>Vitamine K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494213" y="6423371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a-DK" sz="1400" dirty="0">
                <a:solidFill>
                  <a:srgbClr val="000000"/>
                </a:solidFill>
              </a:rPr>
              <a:t>Watson HG, et al. Br J Haematol 2001;115:145–149.</a:t>
            </a:r>
          </a:p>
        </p:txBody>
      </p:sp>
      <p:cxnSp>
        <p:nvCxnSpPr>
          <p:cNvPr id="12292" name="Straight Connector 3"/>
          <p:cNvCxnSpPr>
            <a:cxnSpLocks noChangeShapeType="1"/>
          </p:cNvCxnSpPr>
          <p:nvPr/>
        </p:nvCxnSpPr>
        <p:spPr bwMode="auto">
          <a:xfrm>
            <a:off x="1135063" y="2046288"/>
            <a:ext cx="730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Straight Connector 8"/>
          <p:cNvCxnSpPr>
            <a:cxnSpLocks noChangeShapeType="1"/>
          </p:cNvCxnSpPr>
          <p:nvPr/>
        </p:nvCxnSpPr>
        <p:spPr bwMode="auto">
          <a:xfrm>
            <a:off x="1135063" y="2503488"/>
            <a:ext cx="730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Straight Connector 9"/>
          <p:cNvCxnSpPr>
            <a:cxnSpLocks noChangeShapeType="1"/>
          </p:cNvCxnSpPr>
          <p:nvPr/>
        </p:nvCxnSpPr>
        <p:spPr bwMode="auto">
          <a:xfrm>
            <a:off x="1135063" y="2959100"/>
            <a:ext cx="730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Connector 10"/>
          <p:cNvCxnSpPr>
            <a:cxnSpLocks noChangeShapeType="1"/>
          </p:cNvCxnSpPr>
          <p:nvPr/>
        </p:nvCxnSpPr>
        <p:spPr bwMode="auto">
          <a:xfrm>
            <a:off x="1135063" y="3414713"/>
            <a:ext cx="730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Connector 11"/>
          <p:cNvCxnSpPr>
            <a:cxnSpLocks noChangeShapeType="1"/>
          </p:cNvCxnSpPr>
          <p:nvPr/>
        </p:nvCxnSpPr>
        <p:spPr bwMode="auto">
          <a:xfrm>
            <a:off x="1135063" y="3870325"/>
            <a:ext cx="730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Straight Connector 12"/>
          <p:cNvCxnSpPr>
            <a:cxnSpLocks noChangeShapeType="1"/>
          </p:cNvCxnSpPr>
          <p:nvPr/>
        </p:nvCxnSpPr>
        <p:spPr bwMode="auto">
          <a:xfrm>
            <a:off x="1135063" y="4325938"/>
            <a:ext cx="730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Straight Connector 13"/>
          <p:cNvCxnSpPr>
            <a:cxnSpLocks noChangeShapeType="1"/>
          </p:cNvCxnSpPr>
          <p:nvPr/>
        </p:nvCxnSpPr>
        <p:spPr bwMode="auto">
          <a:xfrm>
            <a:off x="1135063" y="4781550"/>
            <a:ext cx="730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9" name="Straight Connector 14"/>
          <p:cNvCxnSpPr>
            <a:cxnSpLocks noChangeShapeType="1"/>
          </p:cNvCxnSpPr>
          <p:nvPr/>
        </p:nvCxnSpPr>
        <p:spPr bwMode="auto">
          <a:xfrm>
            <a:off x="1135063" y="5240338"/>
            <a:ext cx="730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Straight Connector 15"/>
          <p:cNvCxnSpPr>
            <a:cxnSpLocks noChangeShapeType="1"/>
          </p:cNvCxnSpPr>
          <p:nvPr/>
        </p:nvCxnSpPr>
        <p:spPr bwMode="auto">
          <a:xfrm rot="-5400000">
            <a:off x="1778000" y="5267326"/>
            <a:ext cx="730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Straight Connector 16"/>
          <p:cNvCxnSpPr>
            <a:cxnSpLocks noChangeShapeType="1"/>
          </p:cNvCxnSpPr>
          <p:nvPr/>
        </p:nvCxnSpPr>
        <p:spPr bwMode="auto">
          <a:xfrm rot="-5400000">
            <a:off x="2406650" y="5267326"/>
            <a:ext cx="730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Straight Connector 17"/>
          <p:cNvCxnSpPr>
            <a:cxnSpLocks noChangeShapeType="1"/>
          </p:cNvCxnSpPr>
          <p:nvPr/>
        </p:nvCxnSpPr>
        <p:spPr bwMode="auto">
          <a:xfrm rot="-5400000">
            <a:off x="5472112" y="5267326"/>
            <a:ext cx="730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3" name="Freeform 7"/>
          <p:cNvSpPr>
            <a:spLocks/>
          </p:cNvSpPr>
          <p:nvPr/>
        </p:nvSpPr>
        <p:spPr bwMode="auto">
          <a:xfrm>
            <a:off x="1833563" y="3100388"/>
            <a:ext cx="3695700" cy="1181100"/>
          </a:xfrm>
          <a:custGeom>
            <a:avLst/>
            <a:gdLst>
              <a:gd name="T0" fmla="*/ 0 w 3695700"/>
              <a:gd name="T1" fmla="*/ 0 h 1181100"/>
              <a:gd name="T2" fmla="*/ 604837 w 3695700"/>
              <a:gd name="T3" fmla="*/ 423862 h 1181100"/>
              <a:gd name="T4" fmla="*/ 3695700 w 3695700"/>
              <a:gd name="T5" fmla="*/ 1181100 h 1181100"/>
              <a:gd name="T6" fmla="*/ 0 60000 65536"/>
              <a:gd name="T7" fmla="*/ 0 60000 65536"/>
              <a:gd name="T8" fmla="*/ 0 60000 65536"/>
              <a:gd name="T9" fmla="*/ 0 w 3695700"/>
              <a:gd name="T10" fmla="*/ 0 h 1181100"/>
              <a:gd name="T11" fmla="*/ 3695700 w 3695700"/>
              <a:gd name="T12" fmla="*/ 1181100 h 1181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5700" h="1181100">
                <a:moveTo>
                  <a:pt x="0" y="0"/>
                </a:moveTo>
                <a:lnTo>
                  <a:pt x="604837" y="423862"/>
                </a:lnTo>
                <a:lnTo>
                  <a:pt x="3695700" y="1181100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4400">
              <a:solidFill>
                <a:srgbClr val="000000"/>
              </a:solidFill>
            </a:endParaRPr>
          </a:p>
        </p:txBody>
      </p:sp>
      <p:sp>
        <p:nvSpPr>
          <p:cNvPr id="12304" name="Freeform 18"/>
          <p:cNvSpPr>
            <a:spLocks/>
          </p:cNvSpPr>
          <p:nvPr/>
        </p:nvSpPr>
        <p:spPr bwMode="auto">
          <a:xfrm>
            <a:off x="1828800" y="3348038"/>
            <a:ext cx="3705225" cy="962025"/>
          </a:xfrm>
          <a:custGeom>
            <a:avLst/>
            <a:gdLst>
              <a:gd name="T0" fmla="*/ 0 w 3705225"/>
              <a:gd name="T1" fmla="*/ 0 h 962025"/>
              <a:gd name="T2" fmla="*/ 619125 w 3705225"/>
              <a:gd name="T3" fmla="*/ 633412 h 962025"/>
              <a:gd name="T4" fmla="*/ 3705225 w 3705225"/>
              <a:gd name="T5" fmla="*/ 962025 h 962025"/>
              <a:gd name="T6" fmla="*/ 0 60000 65536"/>
              <a:gd name="T7" fmla="*/ 0 60000 65536"/>
              <a:gd name="T8" fmla="*/ 0 60000 65536"/>
              <a:gd name="T9" fmla="*/ 0 w 3705225"/>
              <a:gd name="T10" fmla="*/ 0 h 962025"/>
              <a:gd name="T11" fmla="*/ 3705225 w 3705225"/>
              <a:gd name="T12" fmla="*/ 962025 h 9620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5225" h="962025">
                <a:moveTo>
                  <a:pt x="0" y="0"/>
                </a:moveTo>
                <a:lnTo>
                  <a:pt x="619125" y="633412"/>
                </a:lnTo>
                <a:lnTo>
                  <a:pt x="3705225" y="962025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4400">
              <a:solidFill>
                <a:srgbClr val="000000"/>
              </a:solidFill>
            </a:endParaRPr>
          </a:p>
        </p:txBody>
      </p:sp>
      <p:sp>
        <p:nvSpPr>
          <p:cNvPr id="12305" name="Freeform 19"/>
          <p:cNvSpPr>
            <a:spLocks/>
          </p:cNvSpPr>
          <p:nvPr/>
        </p:nvSpPr>
        <p:spPr bwMode="auto">
          <a:xfrm>
            <a:off x="1824038" y="3433763"/>
            <a:ext cx="3695700" cy="1271587"/>
          </a:xfrm>
          <a:custGeom>
            <a:avLst/>
            <a:gdLst>
              <a:gd name="T0" fmla="*/ 0 w 3695700"/>
              <a:gd name="T1" fmla="*/ 0 h 1271587"/>
              <a:gd name="T2" fmla="*/ 619125 w 3695700"/>
              <a:gd name="T3" fmla="*/ 80962 h 1271587"/>
              <a:gd name="T4" fmla="*/ 3695700 w 3695700"/>
              <a:gd name="T5" fmla="*/ 1271587 h 1271587"/>
              <a:gd name="T6" fmla="*/ 0 60000 65536"/>
              <a:gd name="T7" fmla="*/ 0 60000 65536"/>
              <a:gd name="T8" fmla="*/ 0 60000 65536"/>
              <a:gd name="T9" fmla="*/ 0 w 3695700"/>
              <a:gd name="T10" fmla="*/ 0 h 1271587"/>
              <a:gd name="T11" fmla="*/ 3695700 w 3695700"/>
              <a:gd name="T12" fmla="*/ 1271587 h 127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5700" h="1271587">
                <a:moveTo>
                  <a:pt x="0" y="0"/>
                </a:moveTo>
                <a:lnTo>
                  <a:pt x="619125" y="80962"/>
                </a:lnTo>
                <a:lnTo>
                  <a:pt x="3695700" y="1271587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4400">
              <a:solidFill>
                <a:srgbClr val="000000"/>
              </a:solidFill>
            </a:endParaRPr>
          </a:p>
        </p:txBody>
      </p:sp>
      <p:sp>
        <p:nvSpPr>
          <p:cNvPr id="12306" name="Isosceles Triangle 20"/>
          <p:cNvSpPr>
            <a:spLocks noChangeArrowheads="1"/>
          </p:cNvSpPr>
          <p:nvPr/>
        </p:nvSpPr>
        <p:spPr bwMode="auto">
          <a:xfrm>
            <a:off x="1774825" y="2746375"/>
            <a:ext cx="107950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07" name="Isosceles Triangle 24"/>
          <p:cNvSpPr>
            <a:spLocks noChangeArrowheads="1"/>
          </p:cNvSpPr>
          <p:nvPr/>
        </p:nvSpPr>
        <p:spPr bwMode="auto">
          <a:xfrm>
            <a:off x="2389188" y="2876550"/>
            <a:ext cx="107950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1784350" y="3303588"/>
            <a:ext cx="88900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09" name="Rectangle 30"/>
          <p:cNvSpPr>
            <a:spLocks noChangeArrowheads="1"/>
          </p:cNvSpPr>
          <p:nvPr/>
        </p:nvSpPr>
        <p:spPr bwMode="auto">
          <a:xfrm>
            <a:off x="2397125" y="3927475"/>
            <a:ext cx="90488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10" name="Rectangle 31"/>
          <p:cNvSpPr>
            <a:spLocks noChangeArrowheads="1"/>
          </p:cNvSpPr>
          <p:nvPr/>
        </p:nvSpPr>
        <p:spPr bwMode="auto">
          <a:xfrm>
            <a:off x="5470525" y="4267200"/>
            <a:ext cx="90488" cy="90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11" name="Rectangle 32"/>
          <p:cNvSpPr>
            <a:spLocks noChangeArrowheads="1"/>
          </p:cNvSpPr>
          <p:nvPr/>
        </p:nvSpPr>
        <p:spPr bwMode="auto">
          <a:xfrm>
            <a:off x="2397125" y="3476625"/>
            <a:ext cx="90488" cy="904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12" name="Rectangle 33"/>
          <p:cNvSpPr>
            <a:spLocks noChangeArrowheads="1"/>
          </p:cNvSpPr>
          <p:nvPr/>
        </p:nvSpPr>
        <p:spPr bwMode="auto">
          <a:xfrm>
            <a:off x="1784350" y="3375025"/>
            <a:ext cx="88900" cy="904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13" name="Rectangle 34"/>
          <p:cNvSpPr>
            <a:spLocks noChangeArrowheads="1"/>
          </p:cNvSpPr>
          <p:nvPr/>
        </p:nvSpPr>
        <p:spPr bwMode="auto">
          <a:xfrm>
            <a:off x="5470525" y="4645025"/>
            <a:ext cx="90488" cy="904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14" name="Oval 22"/>
          <p:cNvSpPr>
            <a:spLocks noChangeArrowheads="1"/>
          </p:cNvSpPr>
          <p:nvPr/>
        </p:nvSpPr>
        <p:spPr bwMode="auto">
          <a:xfrm>
            <a:off x="1774825" y="3046413"/>
            <a:ext cx="107950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15" name="Oval 36"/>
          <p:cNvSpPr>
            <a:spLocks noChangeArrowheads="1"/>
          </p:cNvSpPr>
          <p:nvPr/>
        </p:nvSpPr>
        <p:spPr bwMode="auto">
          <a:xfrm>
            <a:off x="5462588" y="4217988"/>
            <a:ext cx="107950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16" name="Oval 37"/>
          <p:cNvSpPr>
            <a:spLocks noChangeArrowheads="1"/>
          </p:cNvSpPr>
          <p:nvPr/>
        </p:nvSpPr>
        <p:spPr bwMode="auto">
          <a:xfrm>
            <a:off x="2386013" y="3476625"/>
            <a:ext cx="107950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cxnSp>
        <p:nvCxnSpPr>
          <p:cNvPr id="12317" name="Straight Connector 29"/>
          <p:cNvCxnSpPr>
            <a:cxnSpLocks noChangeShapeType="1"/>
          </p:cNvCxnSpPr>
          <p:nvPr/>
        </p:nvCxnSpPr>
        <p:spPr bwMode="auto">
          <a:xfrm>
            <a:off x="2252663" y="3795713"/>
            <a:ext cx="0" cy="1439862"/>
          </a:xfrm>
          <a:prstGeom prst="line">
            <a:avLst/>
          </a:prstGeom>
          <a:noFill/>
          <a:ln w="28575" algn="ctr">
            <a:solidFill>
              <a:srgbClr val="0082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8" name="Straight Connector 40"/>
          <p:cNvCxnSpPr>
            <a:cxnSpLocks noChangeShapeType="1"/>
          </p:cNvCxnSpPr>
          <p:nvPr/>
        </p:nvCxnSpPr>
        <p:spPr bwMode="auto">
          <a:xfrm>
            <a:off x="4083050" y="3971925"/>
            <a:ext cx="0" cy="1265238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9" name="Freeform 1"/>
          <p:cNvSpPr>
            <a:spLocks/>
          </p:cNvSpPr>
          <p:nvPr/>
        </p:nvSpPr>
        <p:spPr bwMode="auto">
          <a:xfrm>
            <a:off x="1208088" y="2033588"/>
            <a:ext cx="4311650" cy="3206750"/>
          </a:xfrm>
          <a:custGeom>
            <a:avLst/>
            <a:gdLst>
              <a:gd name="T0" fmla="*/ 0 w 4312692"/>
              <a:gd name="T1" fmla="*/ 0 h 3207224"/>
              <a:gd name="T2" fmla="*/ 0 w 4312692"/>
              <a:gd name="T3" fmla="*/ 3202486 h 3207224"/>
              <a:gd name="T4" fmla="*/ 4302280 w 4312692"/>
              <a:gd name="T5" fmla="*/ 3202486 h 3207224"/>
              <a:gd name="T6" fmla="*/ 0 60000 65536"/>
              <a:gd name="T7" fmla="*/ 0 60000 65536"/>
              <a:gd name="T8" fmla="*/ 0 60000 65536"/>
              <a:gd name="T9" fmla="*/ 0 w 4312692"/>
              <a:gd name="T10" fmla="*/ 0 h 3207224"/>
              <a:gd name="T11" fmla="*/ 4312692 w 4312692"/>
              <a:gd name="T12" fmla="*/ 3207224 h 3207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2692" h="3207224">
                <a:moveTo>
                  <a:pt x="0" y="0"/>
                </a:moveTo>
                <a:lnTo>
                  <a:pt x="0" y="3207224"/>
                </a:lnTo>
                <a:lnTo>
                  <a:pt x="4312692" y="3207224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4400">
              <a:solidFill>
                <a:srgbClr val="000000"/>
              </a:solidFill>
            </a:endParaRPr>
          </a:p>
        </p:txBody>
      </p:sp>
      <p:sp>
        <p:nvSpPr>
          <p:cNvPr id="12320" name="Freeform 6"/>
          <p:cNvSpPr>
            <a:spLocks/>
          </p:cNvSpPr>
          <p:nvPr/>
        </p:nvSpPr>
        <p:spPr bwMode="auto">
          <a:xfrm>
            <a:off x="1838325" y="2400300"/>
            <a:ext cx="3676650" cy="2405063"/>
          </a:xfrm>
          <a:custGeom>
            <a:avLst/>
            <a:gdLst>
              <a:gd name="T0" fmla="*/ 0 w 3676650"/>
              <a:gd name="T1" fmla="*/ 0 h 2405063"/>
              <a:gd name="T2" fmla="*/ 604838 w 3676650"/>
              <a:gd name="T3" fmla="*/ 1995490 h 2405063"/>
              <a:gd name="T4" fmla="*/ 3676650 w 3676650"/>
              <a:gd name="T5" fmla="*/ 2405063 h 2405063"/>
              <a:gd name="T6" fmla="*/ 0 60000 65536"/>
              <a:gd name="T7" fmla="*/ 0 60000 65536"/>
              <a:gd name="T8" fmla="*/ 0 60000 65536"/>
              <a:gd name="T9" fmla="*/ 0 w 3676650"/>
              <a:gd name="T10" fmla="*/ 0 h 2405063"/>
              <a:gd name="T11" fmla="*/ 3676650 w 3676650"/>
              <a:gd name="T12" fmla="*/ 2405063 h 2405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6650" h="2405063">
                <a:moveTo>
                  <a:pt x="0" y="0"/>
                </a:moveTo>
                <a:lnTo>
                  <a:pt x="604838" y="1995488"/>
                </a:lnTo>
                <a:lnTo>
                  <a:pt x="3676650" y="2405063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4400">
              <a:solidFill>
                <a:srgbClr val="000000"/>
              </a:solidFill>
            </a:endParaRPr>
          </a:p>
        </p:txBody>
      </p:sp>
      <p:sp>
        <p:nvSpPr>
          <p:cNvPr id="12321" name="Isosceles Triangle 27"/>
          <p:cNvSpPr>
            <a:spLocks noChangeArrowheads="1"/>
          </p:cNvSpPr>
          <p:nvPr/>
        </p:nvSpPr>
        <p:spPr bwMode="auto">
          <a:xfrm>
            <a:off x="2389188" y="4321175"/>
            <a:ext cx="107950" cy="107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22" name="Isosceles Triangle 28"/>
          <p:cNvSpPr>
            <a:spLocks noChangeArrowheads="1"/>
          </p:cNvSpPr>
          <p:nvPr/>
        </p:nvSpPr>
        <p:spPr bwMode="auto">
          <a:xfrm>
            <a:off x="5462588" y="4740275"/>
            <a:ext cx="107950" cy="107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23" name="Isosceles Triangle 25"/>
          <p:cNvSpPr>
            <a:spLocks noChangeArrowheads="1"/>
          </p:cNvSpPr>
          <p:nvPr/>
        </p:nvSpPr>
        <p:spPr bwMode="auto">
          <a:xfrm>
            <a:off x="5462588" y="4808538"/>
            <a:ext cx="107950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24" name="Freeform 4"/>
          <p:cNvSpPr>
            <a:spLocks/>
          </p:cNvSpPr>
          <p:nvPr/>
        </p:nvSpPr>
        <p:spPr bwMode="auto">
          <a:xfrm>
            <a:off x="1833563" y="2805113"/>
            <a:ext cx="3690937" cy="2071687"/>
          </a:xfrm>
          <a:custGeom>
            <a:avLst/>
            <a:gdLst>
              <a:gd name="T0" fmla="*/ 0 w 3690937"/>
              <a:gd name="T1" fmla="*/ 0 h 2071687"/>
              <a:gd name="T2" fmla="*/ 614362 w 3690937"/>
              <a:gd name="T3" fmla="*/ 133350 h 2071687"/>
              <a:gd name="T4" fmla="*/ 3690937 w 3690937"/>
              <a:gd name="T5" fmla="*/ 2071687 h 2071687"/>
              <a:gd name="T6" fmla="*/ 0 60000 65536"/>
              <a:gd name="T7" fmla="*/ 0 60000 65536"/>
              <a:gd name="T8" fmla="*/ 0 60000 65536"/>
              <a:gd name="T9" fmla="*/ 0 w 3690937"/>
              <a:gd name="T10" fmla="*/ 0 h 2071687"/>
              <a:gd name="T11" fmla="*/ 3690937 w 3690937"/>
              <a:gd name="T12" fmla="*/ 2071687 h 2071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0937" h="2071687">
                <a:moveTo>
                  <a:pt x="0" y="0"/>
                </a:moveTo>
                <a:lnTo>
                  <a:pt x="614362" y="133350"/>
                </a:lnTo>
                <a:lnTo>
                  <a:pt x="3690937" y="2071687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4400">
              <a:solidFill>
                <a:srgbClr val="000000"/>
              </a:solidFill>
            </a:endParaRPr>
          </a:p>
        </p:txBody>
      </p:sp>
      <p:sp>
        <p:nvSpPr>
          <p:cNvPr id="12325" name="Isosceles Triangle 26"/>
          <p:cNvSpPr>
            <a:spLocks noChangeArrowheads="1"/>
          </p:cNvSpPr>
          <p:nvPr/>
        </p:nvSpPr>
        <p:spPr bwMode="auto">
          <a:xfrm>
            <a:off x="1774825" y="2336800"/>
            <a:ext cx="107950" cy="107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26" name="TextBox 66560"/>
          <p:cNvSpPr txBox="1">
            <a:spLocks noChangeArrowheads="1"/>
          </p:cNvSpPr>
          <p:nvPr/>
        </p:nvSpPr>
        <p:spPr bwMode="auto">
          <a:xfrm>
            <a:off x="830263" y="1892300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14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2327" name="TextBox 43"/>
          <p:cNvSpPr txBox="1">
            <a:spLocks noChangeArrowheads="1"/>
          </p:cNvSpPr>
          <p:nvPr/>
        </p:nvSpPr>
        <p:spPr bwMode="auto">
          <a:xfrm>
            <a:off x="830263" y="2347913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12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2328" name="TextBox 44"/>
          <p:cNvSpPr txBox="1">
            <a:spLocks noChangeArrowheads="1"/>
          </p:cNvSpPr>
          <p:nvPr/>
        </p:nvSpPr>
        <p:spPr bwMode="auto">
          <a:xfrm>
            <a:off x="830263" y="2803525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10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2329" name="TextBox 45"/>
          <p:cNvSpPr txBox="1">
            <a:spLocks noChangeArrowheads="1"/>
          </p:cNvSpPr>
          <p:nvPr/>
        </p:nvSpPr>
        <p:spPr bwMode="auto">
          <a:xfrm>
            <a:off x="920750" y="325913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8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2330" name="TextBox 46"/>
          <p:cNvSpPr txBox="1">
            <a:spLocks noChangeArrowheads="1"/>
          </p:cNvSpPr>
          <p:nvPr/>
        </p:nvSpPr>
        <p:spPr bwMode="auto">
          <a:xfrm>
            <a:off x="920750" y="3716338"/>
            <a:ext cx="276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6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2331" name="TextBox 47"/>
          <p:cNvSpPr txBox="1">
            <a:spLocks noChangeArrowheads="1"/>
          </p:cNvSpPr>
          <p:nvPr/>
        </p:nvSpPr>
        <p:spPr bwMode="auto">
          <a:xfrm>
            <a:off x="920750" y="4171950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4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2332" name="TextBox 48"/>
          <p:cNvSpPr txBox="1">
            <a:spLocks noChangeArrowheads="1"/>
          </p:cNvSpPr>
          <p:nvPr/>
        </p:nvSpPr>
        <p:spPr bwMode="auto">
          <a:xfrm>
            <a:off x="920750" y="4627563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2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2333" name="TextBox 49"/>
          <p:cNvSpPr txBox="1">
            <a:spLocks noChangeArrowheads="1"/>
          </p:cNvSpPr>
          <p:nvPr/>
        </p:nvSpPr>
        <p:spPr bwMode="auto">
          <a:xfrm>
            <a:off x="920750" y="5083175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0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2334" name="TextBox 50"/>
          <p:cNvSpPr txBox="1">
            <a:spLocks noChangeArrowheads="1"/>
          </p:cNvSpPr>
          <p:nvPr/>
        </p:nvSpPr>
        <p:spPr bwMode="auto">
          <a:xfrm>
            <a:off x="1676400" y="5267325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0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2335" name="TextBox 51"/>
          <p:cNvSpPr txBox="1">
            <a:spLocks noChangeArrowheads="1"/>
          </p:cNvSpPr>
          <p:nvPr/>
        </p:nvSpPr>
        <p:spPr bwMode="auto">
          <a:xfrm>
            <a:off x="2308225" y="5267325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4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2336" name="TextBox 52"/>
          <p:cNvSpPr txBox="1">
            <a:spLocks noChangeArrowheads="1"/>
          </p:cNvSpPr>
          <p:nvPr/>
        </p:nvSpPr>
        <p:spPr bwMode="auto">
          <a:xfrm>
            <a:off x="5324475" y="5267325"/>
            <a:ext cx="368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24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2337" name="TextBox 53"/>
          <p:cNvSpPr txBox="1">
            <a:spLocks noChangeArrowheads="1"/>
          </p:cNvSpPr>
          <p:nvPr/>
        </p:nvSpPr>
        <p:spPr bwMode="auto">
          <a:xfrm rot="-5400000">
            <a:off x="521494" y="3505994"/>
            <a:ext cx="452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INR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2338" name="TextBox 54"/>
          <p:cNvSpPr txBox="1">
            <a:spLocks noChangeArrowheads="1"/>
          </p:cNvSpPr>
          <p:nvPr/>
        </p:nvSpPr>
        <p:spPr bwMode="auto">
          <a:xfrm>
            <a:off x="2901950" y="5330825"/>
            <a:ext cx="803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Time (h)</a:t>
            </a:r>
            <a:endParaRPr lang="en-US" sz="1400" b="1">
              <a:solidFill>
                <a:srgbClr val="000000"/>
              </a:solidFill>
            </a:endParaRPr>
          </a:p>
        </p:txBody>
      </p:sp>
      <p:grpSp>
        <p:nvGrpSpPr>
          <p:cNvPr id="12339" name="Group 66567"/>
          <p:cNvGrpSpPr>
            <a:grpSpLocks/>
          </p:cNvGrpSpPr>
          <p:nvPr/>
        </p:nvGrpSpPr>
        <p:grpSpPr bwMode="auto">
          <a:xfrm>
            <a:off x="3249613" y="2160588"/>
            <a:ext cx="252412" cy="107950"/>
            <a:chOff x="3249613" y="2146104"/>
            <a:chExt cx="252000" cy="108000"/>
          </a:xfrm>
        </p:grpSpPr>
        <p:cxnSp>
          <p:nvCxnSpPr>
            <p:cNvPr id="12361" name="Straight Connector 57"/>
            <p:cNvCxnSpPr>
              <a:cxnSpLocks noChangeShapeType="1"/>
            </p:cNvCxnSpPr>
            <p:nvPr/>
          </p:nvCxnSpPr>
          <p:spPr bwMode="auto">
            <a:xfrm>
              <a:off x="3249613" y="2200104"/>
              <a:ext cx="2520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62" name="Oval 61"/>
            <p:cNvSpPr>
              <a:spLocks noChangeArrowheads="1"/>
            </p:cNvSpPr>
            <p:nvPr/>
          </p:nvSpPr>
          <p:spPr bwMode="auto">
            <a:xfrm>
              <a:off x="3321613" y="214610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>
                <a:solidFill>
                  <a:srgbClr val="000000"/>
                </a:solidFill>
              </a:endParaRPr>
            </a:p>
          </p:txBody>
        </p:sp>
      </p:grpSp>
      <p:grpSp>
        <p:nvGrpSpPr>
          <p:cNvPr id="12340" name="Group 66568"/>
          <p:cNvGrpSpPr>
            <a:grpSpLocks/>
          </p:cNvGrpSpPr>
          <p:nvPr/>
        </p:nvGrpSpPr>
        <p:grpSpPr bwMode="auto">
          <a:xfrm>
            <a:off x="3249613" y="2001838"/>
            <a:ext cx="252412" cy="88900"/>
            <a:chOff x="3249613" y="2001215"/>
            <a:chExt cx="252000" cy="90000"/>
          </a:xfrm>
        </p:grpSpPr>
        <p:cxnSp>
          <p:nvCxnSpPr>
            <p:cNvPr id="12359" name="Straight Connector 66562"/>
            <p:cNvCxnSpPr>
              <a:cxnSpLocks noChangeShapeType="1"/>
            </p:cNvCxnSpPr>
            <p:nvPr/>
          </p:nvCxnSpPr>
          <p:spPr bwMode="auto">
            <a:xfrm>
              <a:off x="3249613" y="2046215"/>
              <a:ext cx="2520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60" name="Rectangle 62"/>
            <p:cNvSpPr>
              <a:spLocks noChangeArrowheads="1"/>
            </p:cNvSpPr>
            <p:nvPr/>
          </p:nvSpPr>
          <p:spPr bwMode="auto">
            <a:xfrm>
              <a:off x="3330613" y="2001215"/>
              <a:ext cx="90000" cy="90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>
                <a:solidFill>
                  <a:srgbClr val="000000"/>
                </a:solidFill>
              </a:endParaRPr>
            </a:p>
          </p:txBody>
        </p:sp>
      </p:grpSp>
      <p:grpSp>
        <p:nvGrpSpPr>
          <p:cNvPr id="12341" name="Group 66566"/>
          <p:cNvGrpSpPr>
            <a:grpSpLocks/>
          </p:cNvGrpSpPr>
          <p:nvPr/>
        </p:nvGrpSpPr>
        <p:grpSpPr bwMode="auto">
          <a:xfrm>
            <a:off x="3249613" y="2338388"/>
            <a:ext cx="252412" cy="90487"/>
            <a:chOff x="3249613" y="2327250"/>
            <a:chExt cx="252000" cy="90000"/>
          </a:xfrm>
        </p:grpSpPr>
        <p:cxnSp>
          <p:nvCxnSpPr>
            <p:cNvPr id="12357" name="Straight Connector 58"/>
            <p:cNvCxnSpPr>
              <a:cxnSpLocks noChangeShapeType="1"/>
            </p:cNvCxnSpPr>
            <p:nvPr/>
          </p:nvCxnSpPr>
          <p:spPr bwMode="auto">
            <a:xfrm>
              <a:off x="3249613" y="2372250"/>
              <a:ext cx="2520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58" name="Rectangle 63"/>
            <p:cNvSpPr>
              <a:spLocks noChangeArrowheads="1"/>
            </p:cNvSpPr>
            <p:nvPr/>
          </p:nvSpPr>
          <p:spPr bwMode="auto">
            <a:xfrm>
              <a:off x="3330613" y="2327250"/>
              <a:ext cx="90000" cy="9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>
                <a:solidFill>
                  <a:srgbClr val="000000"/>
                </a:solidFill>
              </a:endParaRPr>
            </a:p>
          </p:txBody>
        </p:sp>
      </p:grpSp>
      <p:grpSp>
        <p:nvGrpSpPr>
          <p:cNvPr id="12342" name="Group 66564"/>
          <p:cNvGrpSpPr>
            <a:grpSpLocks/>
          </p:cNvGrpSpPr>
          <p:nvPr/>
        </p:nvGrpSpPr>
        <p:grpSpPr bwMode="auto">
          <a:xfrm>
            <a:off x="3249613" y="2497138"/>
            <a:ext cx="252412" cy="107950"/>
            <a:chOff x="3249613" y="2503527"/>
            <a:chExt cx="252000" cy="108000"/>
          </a:xfrm>
        </p:grpSpPr>
        <p:cxnSp>
          <p:nvCxnSpPr>
            <p:cNvPr id="12355" name="Straight Connector 59"/>
            <p:cNvCxnSpPr>
              <a:cxnSpLocks noChangeShapeType="1"/>
            </p:cNvCxnSpPr>
            <p:nvPr/>
          </p:nvCxnSpPr>
          <p:spPr bwMode="auto">
            <a:xfrm>
              <a:off x="3249613" y="2557527"/>
              <a:ext cx="2520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56" name="Isosceles Triangle 64"/>
            <p:cNvSpPr>
              <a:spLocks noChangeArrowheads="1"/>
            </p:cNvSpPr>
            <p:nvPr/>
          </p:nvSpPr>
          <p:spPr bwMode="auto">
            <a:xfrm>
              <a:off x="3321613" y="2503527"/>
              <a:ext cx="108000" cy="1080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>
                <a:solidFill>
                  <a:srgbClr val="000000"/>
                </a:solidFill>
              </a:endParaRPr>
            </a:p>
          </p:txBody>
        </p:sp>
      </p:grpSp>
      <p:grpSp>
        <p:nvGrpSpPr>
          <p:cNvPr id="12343" name="Group 66563"/>
          <p:cNvGrpSpPr>
            <a:grpSpLocks/>
          </p:cNvGrpSpPr>
          <p:nvPr/>
        </p:nvGrpSpPr>
        <p:grpSpPr bwMode="auto">
          <a:xfrm>
            <a:off x="3249613" y="2674938"/>
            <a:ext cx="252412" cy="107950"/>
            <a:chOff x="3249613" y="2655918"/>
            <a:chExt cx="252000" cy="108000"/>
          </a:xfrm>
        </p:grpSpPr>
        <p:cxnSp>
          <p:nvCxnSpPr>
            <p:cNvPr id="12353" name="Straight Connector 60"/>
            <p:cNvCxnSpPr>
              <a:cxnSpLocks noChangeShapeType="1"/>
            </p:cNvCxnSpPr>
            <p:nvPr/>
          </p:nvCxnSpPr>
          <p:spPr bwMode="auto">
            <a:xfrm>
              <a:off x="3249613" y="2709918"/>
              <a:ext cx="2520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54" name="Isosceles Triangle 65"/>
            <p:cNvSpPr>
              <a:spLocks noChangeArrowheads="1"/>
            </p:cNvSpPr>
            <p:nvPr/>
          </p:nvSpPr>
          <p:spPr bwMode="auto">
            <a:xfrm>
              <a:off x="3321613" y="2655918"/>
              <a:ext cx="108000" cy="1080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>
                <a:solidFill>
                  <a:srgbClr val="000000"/>
                </a:solidFill>
              </a:endParaRPr>
            </a:p>
          </p:txBody>
        </p:sp>
      </p:grpSp>
      <p:sp>
        <p:nvSpPr>
          <p:cNvPr id="12344" name="TextBox 66"/>
          <p:cNvSpPr txBox="1">
            <a:spLocks noChangeArrowheads="1"/>
          </p:cNvSpPr>
          <p:nvPr/>
        </p:nvSpPr>
        <p:spPr bwMode="auto">
          <a:xfrm>
            <a:off x="3524250" y="1924050"/>
            <a:ext cx="563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</a:rPr>
              <a:t>Orakay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2345" name="TextBox 67"/>
          <p:cNvSpPr txBox="1">
            <a:spLocks noChangeArrowheads="1"/>
          </p:cNvSpPr>
          <p:nvPr/>
        </p:nvSpPr>
        <p:spPr bwMode="auto">
          <a:xfrm>
            <a:off x="3524250" y="2097088"/>
            <a:ext cx="695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</a:rPr>
              <a:t>Menadiol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2346" name="TextBox 68"/>
          <p:cNvSpPr txBox="1">
            <a:spLocks noChangeArrowheads="1"/>
          </p:cNvSpPr>
          <p:nvPr/>
        </p:nvSpPr>
        <p:spPr bwMode="auto">
          <a:xfrm>
            <a:off x="3524250" y="2263775"/>
            <a:ext cx="1212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000" b="1" dirty="0" err="1">
                <a:solidFill>
                  <a:srgbClr val="000000"/>
                </a:solidFill>
              </a:rPr>
              <a:t>Konakion</a:t>
            </a:r>
            <a:r>
              <a:rPr lang="en-GB" sz="1000" b="1" dirty="0">
                <a:solidFill>
                  <a:srgbClr val="000000"/>
                </a:solidFill>
              </a:rPr>
              <a:t> 2 mg oral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2347" name="TextBox 71"/>
          <p:cNvSpPr txBox="1">
            <a:spLocks noChangeArrowheads="1"/>
          </p:cNvSpPr>
          <p:nvPr/>
        </p:nvSpPr>
        <p:spPr bwMode="auto">
          <a:xfrm>
            <a:off x="3524250" y="2430463"/>
            <a:ext cx="1212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</a:rPr>
              <a:t>Konakion 5 mg oral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2348" name="TextBox 72"/>
          <p:cNvSpPr txBox="1">
            <a:spLocks noChangeArrowheads="1"/>
          </p:cNvSpPr>
          <p:nvPr/>
        </p:nvSpPr>
        <p:spPr bwMode="auto">
          <a:xfrm>
            <a:off x="3524250" y="2603500"/>
            <a:ext cx="969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</a:rPr>
              <a:t>Konakion 2 i.v.</a:t>
            </a:r>
            <a:endParaRPr lang="en-US" sz="1000" b="1">
              <a:solidFill>
                <a:srgbClr val="000000"/>
              </a:solidFill>
            </a:endParaRPr>
          </a:p>
        </p:txBody>
      </p:sp>
      <p:cxnSp>
        <p:nvCxnSpPr>
          <p:cNvPr id="12349" name="Straight Connector 78"/>
          <p:cNvCxnSpPr>
            <a:cxnSpLocks noChangeShapeType="1"/>
          </p:cNvCxnSpPr>
          <p:nvPr/>
        </p:nvCxnSpPr>
        <p:spPr bwMode="auto">
          <a:xfrm rot="16200000" flipH="1">
            <a:off x="4746625" y="2405063"/>
            <a:ext cx="0" cy="647700"/>
          </a:xfrm>
          <a:prstGeom prst="line">
            <a:avLst/>
          </a:prstGeom>
          <a:noFill/>
          <a:ln w="28575" algn="ctr">
            <a:solidFill>
              <a:srgbClr val="00823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50" name="Straight Connector 79"/>
          <p:cNvCxnSpPr>
            <a:cxnSpLocks noChangeShapeType="1"/>
          </p:cNvCxnSpPr>
          <p:nvPr/>
        </p:nvCxnSpPr>
        <p:spPr bwMode="auto">
          <a:xfrm>
            <a:off x="4676775" y="2389188"/>
            <a:ext cx="647700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51" name="TextBox 66570"/>
          <p:cNvSpPr txBox="1">
            <a:spLocks noChangeArrowheads="1"/>
          </p:cNvSpPr>
          <p:nvPr/>
        </p:nvSpPr>
        <p:spPr bwMode="auto">
          <a:xfrm>
            <a:off x="895350" y="1174750"/>
            <a:ext cx="6923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A comparison of the efficacy and rate of response to oral and </a:t>
            </a:r>
            <a:r>
              <a:rPr lang="en-GB" sz="2000" dirty="0" err="1">
                <a:solidFill>
                  <a:srgbClr val="000000"/>
                </a:solidFill>
              </a:rPr>
              <a:t>i.v.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vitamin K in reversal of over-anticoagulation with warfarin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352" name="Text Box 6"/>
          <p:cNvSpPr txBox="1">
            <a:spLocks noChangeArrowheads="1"/>
          </p:cNvSpPr>
          <p:nvPr/>
        </p:nvSpPr>
        <p:spPr bwMode="auto">
          <a:xfrm>
            <a:off x="5375275" y="2981325"/>
            <a:ext cx="3632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Onset of effect: several hours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Duration of effect ~48 h (</a:t>
            </a:r>
            <a:r>
              <a:rPr lang="en-GB" sz="2000" dirty="0" err="1">
                <a:solidFill>
                  <a:srgbClr val="000000"/>
                </a:solidFill>
              </a:rPr>
              <a:t>phenprocoumon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593725" y="5452091"/>
            <a:ext cx="7675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A50021"/>
                </a:solidFill>
              </a:rPr>
              <a:t>Vitamine K is géén </a:t>
            </a:r>
            <a:r>
              <a:rPr lang="nl-NL" sz="4400" u="sng" dirty="0" smtClean="0">
                <a:solidFill>
                  <a:srgbClr val="A50021"/>
                </a:solidFill>
              </a:rPr>
              <a:t>acuut</a:t>
            </a:r>
            <a:r>
              <a:rPr lang="nl-NL" sz="4400" dirty="0" smtClean="0">
                <a:solidFill>
                  <a:srgbClr val="A50021"/>
                </a:solidFill>
              </a:rPr>
              <a:t> antidotum van VKA</a:t>
            </a:r>
            <a:endParaRPr lang="nl-NL" sz="44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Niet-specifiek couperen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Vitamine K bij VKA – werkt na 6-12 uur</a:t>
            </a:r>
          </a:p>
          <a:p>
            <a:pPr lvl="1"/>
            <a:r>
              <a:rPr lang="nl-NL" dirty="0" smtClean="0"/>
              <a:t>PCC (“4 factoren concentraat) normaliseert INR</a:t>
            </a:r>
          </a:p>
        </p:txBody>
      </p:sp>
      <p:grpSp>
        <p:nvGrpSpPr>
          <p:cNvPr id="6" name="Groep 4"/>
          <p:cNvGrpSpPr>
            <a:grpSpLocks/>
          </p:cNvGrpSpPr>
          <p:nvPr/>
        </p:nvGrpSpPr>
        <p:grpSpPr bwMode="auto">
          <a:xfrm>
            <a:off x="980925" y="2751098"/>
            <a:ext cx="3240359" cy="3534776"/>
            <a:chOff x="4644009" y="1362229"/>
            <a:chExt cx="4151393" cy="460536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9" y="1362229"/>
              <a:ext cx="4151393" cy="433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kstvak 3"/>
            <p:cNvSpPr txBox="1">
              <a:spLocks noChangeArrowheads="1"/>
            </p:cNvSpPr>
            <p:nvPr/>
          </p:nvSpPr>
          <p:spPr bwMode="auto">
            <a:xfrm>
              <a:off x="5100053" y="5628862"/>
              <a:ext cx="14996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1pPr>
              <a:lvl2pPr marL="742950" indent="-28575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2pPr>
              <a:lvl3pPr marL="1143000" indent="-22860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3pPr>
              <a:lvl4pPr marL="1600200" indent="-22860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4pPr>
              <a:lvl5pPr marL="2057400" indent="-22860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600" dirty="0">
                  <a:solidFill>
                    <a:srgbClr val="000000"/>
                  </a:solidFill>
                </a:rPr>
                <a:t>Fixed dose</a:t>
              </a:r>
            </a:p>
          </p:txBody>
        </p:sp>
        <p:sp>
          <p:nvSpPr>
            <p:cNvPr id="9" name="Tekstvak 6"/>
            <p:cNvSpPr txBox="1">
              <a:spLocks noChangeArrowheads="1"/>
            </p:cNvSpPr>
            <p:nvPr/>
          </p:nvSpPr>
          <p:spPr bwMode="auto">
            <a:xfrm>
              <a:off x="7004364" y="5629039"/>
              <a:ext cx="14996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1pPr>
              <a:lvl2pPr marL="742950" indent="-28575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2pPr>
              <a:lvl3pPr marL="1143000" indent="-22860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3pPr>
              <a:lvl4pPr marL="1600200" indent="-22860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4pPr>
              <a:lvl5pPr marL="2057400" indent="-22860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600" dirty="0">
                  <a:solidFill>
                    <a:srgbClr val="000000"/>
                  </a:solidFill>
                </a:rPr>
                <a:t>INR-based dose</a:t>
              </a:r>
            </a:p>
          </p:txBody>
        </p:sp>
        <p:sp>
          <p:nvSpPr>
            <p:cNvPr id="10" name="Tekstvak 7"/>
            <p:cNvSpPr txBox="1">
              <a:spLocks noChangeArrowheads="1"/>
            </p:cNvSpPr>
            <p:nvPr/>
          </p:nvSpPr>
          <p:spPr bwMode="auto">
            <a:xfrm>
              <a:off x="5944079" y="1955740"/>
              <a:ext cx="1068753" cy="108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1pPr>
              <a:lvl2pPr marL="742950" indent="-28575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2pPr>
              <a:lvl3pPr marL="1143000" indent="-22860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3pPr>
              <a:lvl4pPr marL="1600200" indent="-22860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4pPr>
              <a:lvl5pPr marL="2057400" indent="-22860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dirty="0">
                  <a:solidFill>
                    <a:srgbClr val="000000"/>
                  </a:solidFill>
                </a:rPr>
                <a:t>Succesful clinical outcome 91%</a:t>
              </a:r>
            </a:p>
          </p:txBody>
        </p:sp>
        <p:sp>
          <p:nvSpPr>
            <p:cNvPr id="11" name="Tekstvak 8"/>
            <p:cNvSpPr txBox="1">
              <a:spLocks noChangeArrowheads="1"/>
            </p:cNvSpPr>
            <p:nvPr/>
          </p:nvSpPr>
          <p:spPr bwMode="auto">
            <a:xfrm>
              <a:off x="7600954" y="1961895"/>
              <a:ext cx="1068753" cy="108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1pPr>
              <a:lvl2pPr marL="742950" indent="-28575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2pPr>
              <a:lvl3pPr marL="1143000" indent="-22860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3pPr>
              <a:lvl4pPr marL="1600200" indent="-22860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4pPr>
              <a:lvl5pPr marL="2057400" indent="-228600" eaLnBrk="0" hangingPunct="0"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alibri" pitchFamily="34" charset="0"/>
                  <a:ea typeface="Geneva" pitchFamily="1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dirty="0">
                  <a:solidFill>
                    <a:srgbClr val="000000"/>
                  </a:solidFill>
                </a:rPr>
                <a:t>Succesful clinical outcome 94%</a:t>
              </a: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59868" y="6320586"/>
            <a:ext cx="5600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sv-SE" sz="1600" dirty="0">
                <a:solidFill>
                  <a:srgbClr val="000000"/>
                </a:solidFill>
              </a:rPr>
              <a:t>Khorsand M, et al. Transfus Med 2011;21(2):116</a:t>
            </a:r>
            <a:r>
              <a:rPr lang="en-GB" sz="1600" dirty="0">
                <a:solidFill>
                  <a:srgbClr val="000000"/>
                </a:solidFill>
              </a:rPr>
              <a:t>–1</a:t>
            </a:r>
            <a:r>
              <a:rPr lang="sv-SE" sz="1600" dirty="0">
                <a:solidFill>
                  <a:srgbClr val="000000"/>
                </a:solidFill>
              </a:rPr>
              <a:t>23.</a:t>
            </a:r>
            <a:endParaRPr lang="sv-SE" sz="1600" b="1" dirty="0">
              <a:solidFill>
                <a:srgbClr val="A5002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860032" y="2996952"/>
            <a:ext cx="400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A80000"/>
                </a:solidFill>
              </a:rPr>
              <a:t>Dosis-onafhankelijk effect van PCC op bloedende VKA </a:t>
            </a:r>
            <a:r>
              <a:rPr lang="nl-NL" sz="2400" dirty="0" err="1" smtClean="0">
                <a:solidFill>
                  <a:srgbClr val="A80000"/>
                </a:solidFill>
              </a:rPr>
              <a:t>patient</a:t>
            </a:r>
            <a:endParaRPr lang="nl-NL" sz="2400" dirty="0">
              <a:solidFill>
                <a:srgbClr val="A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58813" y="404664"/>
            <a:ext cx="7772400" cy="1143000"/>
          </a:xfrm>
        </p:spPr>
        <p:txBody>
          <a:bodyPr/>
          <a:lstStyle/>
          <a:p>
            <a:r>
              <a:rPr lang="en-US" dirty="0" smtClean="0"/>
              <a:t>Outcomes in </a:t>
            </a:r>
            <a:r>
              <a:rPr lang="en-US" dirty="0" err="1" smtClean="0"/>
              <a:t>warfarin</a:t>
            </a:r>
            <a:r>
              <a:rPr lang="en-US" dirty="0" smtClean="0"/>
              <a:t>-associated intracranial </a:t>
            </a:r>
            <a:r>
              <a:rPr lang="en-US" dirty="0" err="1" smtClean="0"/>
              <a:t>haemorrhage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719072"/>
            <a:ext cx="4002024" cy="430231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No clinical trial data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Conflicting results with regard </a:t>
            </a:r>
            <a:br>
              <a:rPr lang="en-US" sz="2000" dirty="0" smtClean="0"/>
            </a:br>
            <a:r>
              <a:rPr lang="en-US" sz="2000" dirty="0" smtClean="0"/>
              <a:t>to </a:t>
            </a:r>
            <a:r>
              <a:rPr lang="en-US" sz="2000" dirty="0" err="1" smtClean="0"/>
              <a:t>haematoma</a:t>
            </a:r>
            <a:r>
              <a:rPr lang="en-US" sz="2000" dirty="0" smtClean="0"/>
              <a:t> growth or clinical outcome on PCC therapy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PCC and time to </a:t>
            </a:r>
            <a:r>
              <a:rPr lang="en-US" sz="2000" dirty="0" err="1" smtClean="0"/>
              <a:t>normalised</a:t>
            </a:r>
            <a:r>
              <a:rPr lang="en-US" sz="2000" dirty="0" smtClean="0"/>
              <a:t> INR most important (n=55)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INR correction alone may not </a:t>
            </a:r>
            <a:br>
              <a:rPr lang="en-US" sz="2000" dirty="0" smtClean="0"/>
            </a:br>
            <a:r>
              <a:rPr lang="en-US" sz="2000" dirty="0" smtClean="0"/>
              <a:t>be sufficient to alter prognosis after anticoagulation-associated ICH2 (n=141)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 l="56667" t="26667" r="13333" b="12000"/>
          <a:stretch>
            <a:fillRect/>
          </a:stretch>
        </p:blipFill>
        <p:spPr bwMode="auto">
          <a:xfrm>
            <a:off x="4785360" y="2128135"/>
            <a:ext cx="4070922" cy="2601729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58813" y="6391007"/>
            <a:ext cx="8485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</a:rPr>
              <a:t>Huttner</a:t>
            </a:r>
            <a:r>
              <a:rPr lang="en-US" sz="1600" dirty="0">
                <a:solidFill>
                  <a:srgbClr val="000000"/>
                </a:solidFill>
              </a:rPr>
              <a:t> HB, et al. Stroke 2006;37(6):1465–1470</a:t>
            </a:r>
            <a:r>
              <a:rPr lang="sv-SE" sz="1600" b="1" dirty="0">
                <a:solidFill>
                  <a:srgbClr val="A50021"/>
                </a:solidFill>
              </a:rPr>
              <a:t>;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Dowlatshahi</a:t>
            </a:r>
            <a:r>
              <a:rPr lang="en-US" sz="1600" dirty="0">
                <a:solidFill>
                  <a:srgbClr val="000000"/>
                </a:solidFill>
              </a:rPr>
              <a:t> et al. Stroke 2012;43:1812–1817.</a:t>
            </a:r>
            <a:endParaRPr lang="sv-SE" sz="16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Het gaat goed met </a:t>
            </a:r>
            <a:r>
              <a:rPr lang="nl-NL" dirty="0" err="1" smtClean="0"/>
              <a:t>NOACs</a:t>
            </a:r>
            <a:r>
              <a:rPr lang="nl-NL" dirty="0" smtClean="0"/>
              <a:t> (ook in de echte wereld)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1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8" y="1548445"/>
            <a:ext cx="8572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292011"/>
              </p:ext>
            </p:extLst>
          </p:nvPr>
        </p:nvGraphicFramePr>
        <p:xfrm>
          <a:off x="511891" y="1612867"/>
          <a:ext cx="7482840" cy="401425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29188"/>
                <a:gridCol w="4353652"/>
              </a:tblGrid>
              <a:tr h="66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 contracts: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4" charset="-128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- GSK, Bayer, BMS/Pfizer, Daiichi Sankyo, 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Sanquin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4" charset="-128"/>
                      </a:endParaRPr>
                    </a:p>
                  </a:txBody>
                  <a:tcPr horzOverflow="overflow">
                    <a:noFill/>
                  </a:tcPr>
                </a:tc>
              </a:tr>
              <a:tr h="66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Consulting: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4" charset="-128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- GSK, Bayer, BMs/Pfizer,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Boehringer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Ingelheim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, Daiichi Sankyo</a:t>
                      </a:r>
                    </a:p>
                  </a:txBody>
                  <a:tcPr horzOverflow="overflow">
                    <a:noFill/>
                  </a:tcPr>
                </a:tc>
              </a:tr>
              <a:tr h="66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Employment in industry: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4" charset="-128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n.a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.</a:t>
                      </a:r>
                    </a:p>
                  </a:txBody>
                  <a:tcPr horzOverflow="overflow">
                    <a:noFill/>
                  </a:tcPr>
                </a:tc>
              </a:tr>
              <a:tr h="66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Stockholder of a healthcare company: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4" charset="-128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n.a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.</a:t>
                      </a:r>
                    </a:p>
                  </a:txBody>
                  <a:tcPr horzOverflow="overflow">
                    <a:noFill/>
                  </a:tcPr>
                </a:tc>
              </a:tr>
              <a:tr h="66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Owner of a healthcare company: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n.a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. </a:t>
                      </a:r>
                    </a:p>
                  </a:txBody>
                  <a:tcPr horzOverflow="overflow">
                    <a:noFill/>
                  </a:tcPr>
                </a:tc>
              </a:tr>
              <a:tr h="66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4" charset="-128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n.a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.</a:t>
                      </a: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480378" y="208054"/>
            <a:ext cx="718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Disclosures for Saskia Middeldorp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4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pPr eaLnBrk="1" hangingPunct="1"/>
            <a:r>
              <a:rPr lang="nl-NL" sz="4000" dirty="0" err="1" smtClean="0"/>
              <a:t>Reversal</a:t>
            </a:r>
            <a:r>
              <a:rPr lang="nl-NL" sz="4000" dirty="0" smtClean="0"/>
              <a:t> </a:t>
            </a:r>
            <a:r>
              <a:rPr lang="nl-NL" sz="4000" dirty="0" err="1" smtClean="0"/>
              <a:t>for</a:t>
            </a:r>
            <a:r>
              <a:rPr lang="nl-NL" sz="4000" dirty="0" smtClean="0"/>
              <a:t> </a:t>
            </a:r>
            <a:r>
              <a:rPr lang="nl-NL" sz="4000" dirty="0" err="1" smtClean="0"/>
              <a:t>NOACs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600" dirty="0" smtClean="0"/>
              <a:t>How important are </a:t>
            </a:r>
            <a:r>
              <a:rPr lang="nl-NL" sz="3600" dirty="0" err="1" smtClean="0"/>
              <a:t>they</a:t>
            </a:r>
            <a:r>
              <a:rPr lang="nl-NL" sz="3600" dirty="0" smtClean="0"/>
              <a:t>?</a:t>
            </a:r>
          </a:p>
        </p:txBody>
      </p:sp>
      <p:sp>
        <p:nvSpPr>
          <p:cNvPr id="3584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608513"/>
          </a:xfrm>
        </p:spPr>
        <p:txBody>
          <a:bodyPr/>
          <a:lstStyle/>
          <a:p>
            <a:pPr eaLnBrk="1" hangingPunct="1"/>
            <a:r>
              <a:rPr lang="nl-NL" sz="2800" dirty="0" smtClean="0"/>
              <a:t>Peri-</a:t>
            </a:r>
            <a:r>
              <a:rPr lang="nl-NL" sz="2800" dirty="0" err="1" smtClean="0"/>
              <a:t>procedural</a:t>
            </a:r>
            <a:r>
              <a:rPr lang="nl-NL" sz="2800" dirty="0" smtClean="0"/>
              <a:t> </a:t>
            </a:r>
            <a:r>
              <a:rPr lang="nl-NL" sz="2800" dirty="0" err="1" smtClean="0"/>
              <a:t>bleeds</a:t>
            </a:r>
            <a:r>
              <a:rPr lang="nl-NL" sz="2800" dirty="0" smtClean="0"/>
              <a:t> in RE-LY(</a:t>
            </a:r>
            <a:r>
              <a:rPr lang="nl-NL" sz="2800" dirty="0" err="1" smtClean="0"/>
              <a:t>dabigatran</a:t>
            </a:r>
            <a:r>
              <a:rPr lang="nl-NL" sz="2800" dirty="0" smtClean="0"/>
              <a:t>)</a:t>
            </a:r>
          </a:p>
          <a:p>
            <a:pPr eaLnBrk="1" hangingPunct="1"/>
            <a:r>
              <a:rPr lang="nl-NL" sz="2800" dirty="0" smtClean="0"/>
              <a:t>No </a:t>
            </a:r>
            <a:r>
              <a:rPr lang="nl-NL" sz="2800" dirty="0" err="1" smtClean="0"/>
              <a:t>difference</a:t>
            </a:r>
            <a:r>
              <a:rPr lang="nl-NL" sz="2800" dirty="0" smtClean="0"/>
              <a:t> </a:t>
            </a:r>
            <a:r>
              <a:rPr lang="nl-NL" sz="2800" dirty="0" err="1" smtClean="0"/>
              <a:t>with</a:t>
            </a:r>
            <a:r>
              <a:rPr lang="nl-NL" sz="2800" dirty="0" smtClean="0"/>
              <a:t> </a:t>
            </a:r>
            <a:r>
              <a:rPr lang="nl-NL" sz="2800" dirty="0" err="1" smtClean="0"/>
              <a:t>warfarin</a:t>
            </a:r>
            <a:r>
              <a:rPr lang="nl-NL" sz="2800" dirty="0" smtClean="0"/>
              <a:t> </a:t>
            </a:r>
            <a:r>
              <a:rPr lang="nl-NL" sz="2800" dirty="0" err="1" smtClean="0"/>
              <a:t>despite</a:t>
            </a:r>
            <a:r>
              <a:rPr lang="nl-NL" sz="2800" dirty="0" smtClean="0"/>
              <a:t> the absence of a </a:t>
            </a:r>
            <a:r>
              <a:rPr lang="nl-NL" sz="2800" dirty="0" err="1" smtClean="0"/>
              <a:t>specific</a:t>
            </a:r>
            <a:r>
              <a:rPr lang="nl-NL" sz="2800" dirty="0" smtClean="0"/>
              <a:t> </a:t>
            </a:r>
            <a:r>
              <a:rPr lang="nl-NL" sz="2800" dirty="0" err="1" smtClean="0"/>
              <a:t>antidote</a:t>
            </a:r>
            <a:r>
              <a:rPr lang="nl-NL" sz="2800" dirty="0" smtClean="0"/>
              <a:t> (urgent </a:t>
            </a:r>
            <a:r>
              <a:rPr lang="nl-NL" sz="2800" dirty="0" err="1" smtClean="0"/>
              <a:t>surgery</a:t>
            </a:r>
            <a:r>
              <a:rPr lang="nl-NL" sz="2800" dirty="0" smtClean="0"/>
              <a:t>)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588224" y="6445487"/>
            <a:ext cx="21932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eaLnBrk="1" hangingPunct="1"/>
            <a:r>
              <a:rPr lang="nl-NL" sz="1600" dirty="0" err="1"/>
              <a:t>Healey</a:t>
            </a:r>
            <a:r>
              <a:rPr lang="nl-NL" sz="1600" dirty="0"/>
              <a:t>, </a:t>
            </a:r>
            <a:r>
              <a:rPr lang="nl-NL" sz="1600" dirty="0" err="1"/>
              <a:t>Circulation</a:t>
            </a:r>
            <a:r>
              <a:rPr lang="nl-NL" sz="1600" dirty="0"/>
              <a:t> 2012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694426"/>
              </p:ext>
            </p:extLst>
          </p:nvPr>
        </p:nvGraphicFramePr>
        <p:xfrm>
          <a:off x="827584" y="3356992"/>
          <a:ext cx="72008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A80000"/>
                          </a:solidFill>
                        </a:rPr>
                        <a:t>Urgent </a:t>
                      </a:r>
                      <a:r>
                        <a:rPr lang="nl-NL" dirty="0" err="1" smtClean="0">
                          <a:solidFill>
                            <a:srgbClr val="A80000"/>
                          </a:solidFill>
                        </a:rPr>
                        <a:t>surgery</a:t>
                      </a:r>
                      <a:endParaRPr lang="nl-NL" dirty="0">
                        <a:solidFill>
                          <a:srgbClr val="A8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A80000"/>
                          </a:solidFill>
                        </a:rPr>
                        <a:t>VKA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A80000"/>
                          </a:solidFill>
                        </a:rPr>
                        <a:t>N=111</a:t>
                      </a:r>
                    </a:p>
                    <a:p>
                      <a:endParaRPr lang="nl-NL" dirty="0">
                        <a:solidFill>
                          <a:srgbClr val="A8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A80000"/>
                          </a:solidFill>
                        </a:rPr>
                        <a:t>Dabigatran</a:t>
                      </a:r>
                      <a:r>
                        <a:rPr lang="nl-NL" baseline="0" dirty="0" smtClean="0">
                          <a:solidFill>
                            <a:srgbClr val="A80000"/>
                          </a:solidFill>
                        </a:rPr>
                        <a:t> 110 mg bid</a:t>
                      </a:r>
                    </a:p>
                    <a:p>
                      <a:r>
                        <a:rPr lang="nl-NL" baseline="0" dirty="0" smtClean="0">
                          <a:solidFill>
                            <a:srgbClr val="A80000"/>
                          </a:solidFill>
                        </a:rPr>
                        <a:t>N=107</a:t>
                      </a:r>
                      <a:endParaRPr lang="nl-NL" dirty="0" smtClean="0">
                        <a:solidFill>
                          <a:srgbClr val="A80000"/>
                        </a:solidFill>
                      </a:endParaRPr>
                    </a:p>
                    <a:p>
                      <a:endParaRPr lang="nl-NL" dirty="0">
                        <a:solidFill>
                          <a:srgbClr val="A8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A80000"/>
                          </a:solidFill>
                        </a:rPr>
                        <a:t>Dabigatran</a:t>
                      </a:r>
                      <a:r>
                        <a:rPr lang="nl-NL" baseline="0" dirty="0" smtClean="0">
                          <a:solidFill>
                            <a:srgbClr val="A80000"/>
                          </a:solidFill>
                        </a:rPr>
                        <a:t> 150 mg bid</a:t>
                      </a:r>
                    </a:p>
                    <a:p>
                      <a:r>
                        <a:rPr lang="nl-NL" baseline="0" dirty="0" smtClean="0">
                          <a:solidFill>
                            <a:srgbClr val="A80000"/>
                          </a:solidFill>
                        </a:rPr>
                        <a:t>N=141</a:t>
                      </a:r>
                      <a:endParaRPr lang="nl-NL" dirty="0" smtClean="0">
                        <a:solidFill>
                          <a:srgbClr val="A80000"/>
                        </a:solidFill>
                      </a:endParaRPr>
                    </a:p>
                    <a:p>
                      <a:endParaRPr lang="nl-NL" dirty="0">
                        <a:solidFill>
                          <a:srgbClr val="A8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% Major </a:t>
                      </a:r>
                      <a:r>
                        <a:rPr lang="nl-NL" dirty="0" err="1" smtClean="0"/>
                        <a:t>bleeds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21.6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17.8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17.7</a:t>
                      </a:r>
                    </a:p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RR (95%CI) </a:t>
                      </a:r>
                      <a:r>
                        <a:rPr lang="nl-NL" dirty="0" err="1" smtClean="0"/>
                        <a:t>vs</a:t>
                      </a:r>
                      <a:r>
                        <a:rPr lang="nl-NL" dirty="0" smtClean="0"/>
                        <a:t> VKA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0.82 (0.48-1.41)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0.82</a:t>
                      </a:r>
                      <a:r>
                        <a:rPr lang="nl-NL" baseline="0" dirty="0" smtClean="0"/>
                        <a:t> (0.50-1.35)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8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nl-NL" dirty="0" smtClean="0"/>
              <a:t>Data uit de echte wereld bevestigen trial bevindingen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23528" y="2239962"/>
            <a:ext cx="7772400" cy="4608513"/>
          </a:xfrm>
        </p:spPr>
        <p:txBody>
          <a:bodyPr/>
          <a:lstStyle/>
          <a:p>
            <a:r>
              <a:rPr lang="nl-NL" dirty="0" err="1" smtClean="0"/>
              <a:t>Danish</a:t>
            </a:r>
            <a:r>
              <a:rPr lang="nl-NL" dirty="0" smtClean="0"/>
              <a:t> </a:t>
            </a:r>
            <a:r>
              <a:rPr lang="nl-NL" dirty="0" err="1" smtClean="0"/>
              <a:t>nationwide</a:t>
            </a:r>
            <a:r>
              <a:rPr lang="nl-NL" dirty="0" smtClean="0"/>
              <a:t> </a:t>
            </a:r>
            <a:r>
              <a:rPr lang="nl-NL" dirty="0" err="1" smtClean="0"/>
              <a:t>registry</a:t>
            </a:r>
            <a:endParaRPr lang="nl-NL" dirty="0" smtClean="0"/>
          </a:p>
          <a:p>
            <a:pPr lvl="1"/>
            <a:r>
              <a:rPr lang="en-US" altLang="nl-NL" dirty="0"/>
              <a:t>About 4000 </a:t>
            </a:r>
            <a:r>
              <a:rPr lang="en-US" altLang="nl-NL" dirty="0" err="1"/>
              <a:t>dabigatran</a:t>
            </a:r>
            <a:r>
              <a:rPr lang="en-US" altLang="nl-NL" dirty="0"/>
              <a:t> (110 &amp; 150 mg BID) and about 9000 warfarin patients</a:t>
            </a:r>
          </a:p>
          <a:p>
            <a:r>
              <a:rPr lang="nl-NL" dirty="0" smtClean="0"/>
              <a:t>FDA 13-5-2014 </a:t>
            </a:r>
          </a:p>
          <a:p>
            <a:pPr lvl="1"/>
            <a:r>
              <a:rPr lang="nl-NL" dirty="0" smtClean="0"/>
              <a:t>&gt; 134.000 </a:t>
            </a:r>
            <a:r>
              <a:rPr lang="nl-NL" dirty="0" err="1" smtClean="0"/>
              <a:t>medicare</a:t>
            </a:r>
            <a:r>
              <a:rPr lang="nl-NL" dirty="0" smtClean="0"/>
              <a:t> </a:t>
            </a:r>
            <a:r>
              <a:rPr lang="nl-NL" dirty="0" err="1" smtClean="0"/>
              <a:t>patients</a:t>
            </a:r>
            <a:endParaRPr lang="nl-NL" dirty="0" smtClean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5949280"/>
            <a:ext cx="8686800" cy="8991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nl-NL" sz="1600" dirty="0" smtClean="0"/>
              <a:t>Larsen TB et al. J Am Coll Cardiol</a:t>
            </a:r>
            <a:r>
              <a:rPr lang="en-US" altLang="nl-NL" sz="1600" dirty="0"/>
              <a:t> 2013;61:2264–73; </a:t>
            </a:r>
            <a:r>
              <a:rPr lang="en-US" altLang="nl-NL" sz="1600" dirty="0">
                <a:hlinkClick r:id="rId2"/>
              </a:rPr>
              <a:t>http://</a:t>
            </a:r>
            <a:r>
              <a:rPr lang="en-US" altLang="nl-NL" sz="1600" dirty="0" smtClean="0">
                <a:hlinkClick r:id="rId2"/>
              </a:rPr>
              <a:t>www.fda.gov/safety/medwatch/safetyinformation/safetyalertsforhumanmedicalproducts/ucm397179.htm</a:t>
            </a:r>
            <a:r>
              <a:rPr lang="en-US" altLang="nl-NL" sz="1600" dirty="0" smtClean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5284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Dresden NOAC </a:t>
            </a:r>
            <a:r>
              <a:rPr lang="nl-NL" dirty="0" err="1" smtClean="0"/>
              <a:t>registry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nl-NL" dirty="0" smtClean="0"/>
              <a:t>1776 </a:t>
            </a:r>
            <a:r>
              <a:rPr lang="nl-NL" dirty="0" err="1"/>
              <a:t>rivaroxaban</a:t>
            </a:r>
            <a:r>
              <a:rPr lang="nl-NL" dirty="0"/>
              <a:t> </a:t>
            </a:r>
            <a:r>
              <a:rPr lang="nl-NL" dirty="0" err="1"/>
              <a:t>patients</a:t>
            </a:r>
            <a:endParaRPr lang="nl-NL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5400600" cy="383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23528" y="6396954"/>
            <a:ext cx="8686800" cy="44959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nl-NL" sz="1600" dirty="0" smtClean="0"/>
              <a:t>Beyer-Westendorf, Blood 2014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444207" y="2276872"/>
            <a:ext cx="2590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A80000"/>
                </a:solidFill>
              </a:rPr>
              <a:t>Of </a:t>
            </a:r>
            <a:r>
              <a:rPr lang="nl-NL" sz="2400" dirty="0" err="1" smtClean="0">
                <a:solidFill>
                  <a:srgbClr val="A80000"/>
                </a:solidFill>
              </a:rPr>
              <a:t>all</a:t>
            </a:r>
            <a:r>
              <a:rPr lang="nl-NL" sz="2400" dirty="0" smtClean="0">
                <a:solidFill>
                  <a:srgbClr val="A80000"/>
                </a:solidFill>
              </a:rPr>
              <a:t> </a:t>
            </a:r>
            <a:r>
              <a:rPr lang="nl-NL" sz="2400" dirty="0" err="1" smtClean="0">
                <a:solidFill>
                  <a:srgbClr val="A80000"/>
                </a:solidFill>
              </a:rPr>
              <a:t>bleeds</a:t>
            </a:r>
            <a:r>
              <a:rPr lang="nl-NL" sz="2400" dirty="0" smtClean="0">
                <a:solidFill>
                  <a:srgbClr val="A8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A80000"/>
                </a:solidFill>
              </a:rPr>
              <a:t>6% major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A80000"/>
                </a:solidFill>
              </a:rPr>
              <a:t>35% non-major </a:t>
            </a:r>
            <a:r>
              <a:rPr lang="nl-NL" sz="2400" dirty="0" err="1" smtClean="0">
                <a:solidFill>
                  <a:srgbClr val="A80000"/>
                </a:solidFill>
              </a:rPr>
              <a:t>clinically</a:t>
            </a:r>
            <a:r>
              <a:rPr lang="nl-NL" sz="2400" dirty="0" smtClean="0">
                <a:solidFill>
                  <a:srgbClr val="A80000"/>
                </a:solidFill>
              </a:rPr>
              <a:t> relevant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A80000"/>
                </a:solidFill>
              </a:rPr>
              <a:t>59% minor</a:t>
            </a:r>
            <a:endParaRPr lang="nl-NL" sz="2400" dirty="0">
              <a:solidFill>
                <a:srgbClr val="A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Niet-specifiek couperen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NOAC – geen specifieke </a:t>
            </a:r>
            <a:r>
              <a:rPr lang="nl-NL" dirty="0" err="1" smtClean="0"/>
              <a:t>antidotes</a:t>
            </a:r>
            <a:endParaRPr lang="nl-NL" dirty="0" smtClean="0"/>
          </a:p>
          <a:p>
            <a:pPr lvl="1"/>
            <a:r>
              <a:rPr lang="nl-NL" dirty="0" smtClean="0"/>
              <a:t>PCC verbetert laboratoriumtesten in niet-bloedende vrijwilligers</a:t>
            </a:r>
          </a:p>
          <a:p>
            <a:endParaRPr lang="nl-NL" dirty="0" smtClean="0"/>
          </a:p>
          <a:p>
            <a:r>
              <a:rPr lang="nl-NL" dirty="0" smtClean="0"/>
              <a:t>Dresden –</a:t>
            </a:r>
            <a:r>
              <a:rPr lang="nl-NL" dirty="0" err="1" smtClean="0"/>
              <a:t>registry</a:t>
            </a:r>
            <a:r>
              <a:rPr lang="nl-NL" dirty="0" smtClean="0"/>
              <a:t> 66 major </a:t>
            </a:r>
            <a:r>
              <a:rPr lang="nl-NL" dirty="0" err="1" smtClean="0"/>
              <a:t>bleedings</a:t>
            </a:r>
            <a:endParaRPr lang="nl-NL" dirty="0" smtClean="0"/>
          </a:p>
          <a:p>
            <a:pPr lvl="1"/>
            <a:r>
              <a:rPr lang="nl-NL" dirty="0" smtClean="0"/>
              <a:t>62% lokale maatregelen / 38% interventie </a:t>
            </a:r>
          </a:p>
          <a:p>
            <a:pPr lvl="1"/>
            <a:r>
              <a:rPr lang="nl-NL" dirty="0" smtClean="0"/>
              <a:t>9% major </a:t>
            </a:r>
            <a:r>
              <a:rPr lang="nl-NL" dirty="0" err="1" smtClean="0"/>
              <a:t>bleedings</a:t>
            </a:r>
            <a:r>
              <a:rPr lang="nl-NL" dirty="0" smtClean="0"/>
              <a:t> behandeld met PCC</a:t>
            </a:r>
          </a:p>
          <a:p>
            <a:pPr lvl="2"/>
            <a:r>
              <a:rPr lang="nl-NL" dirty="0" smtClean="0"/>
              <a:t> 4 volledig hersteld, 2 overleden (1 ICH, 1 pneumonie en sepsis)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32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856984" cy="1143000"/>
          </a:xfrm>
        </p:spPr>
        <p:txBody>
          <a:bodyPr/>
          <a:lstStyle/>
          <a:p>
            <a:r>
              <a:rPr lang="nl-NL" dirty="0" smtClean="0"/>
              <a:t>DUS</a:t>
            </a:r>
            <a:br>
              <a:rPr lang="nl-NL" dirty="0" smtClean="0"/>
            </a:br>
            <a:r>
              <a:rPr lang="nl-NL" dirty="0" smtClean="0"/>
              <a:t>Waarom een specifiek antidotum NIET NODIG 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420888"/>
            <a:ext cx="7772400" cy="4608513"/>
          </a:xfrm>
        </p:spPr>
        <p:txBody>
          <a:bodyPr/>
          <a:lstStyle/>
          <a:p>
            <a:pPr marL="0" indent="0">
              <a:buNone/>
            </a:pPr>
            <a:endParaRPr lang="nl-NL" b="1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Met een NOAC bloedt men minder </a:t>
            </a:r>
            <a:r>
              <a:rPr lang="nl-NL" u="sng" dirty="0" smtClean="0"/>
              <a:t>vaak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Met een NOAC bloedt men minder </a:t>
            </a:r>
            <a:r>
              <a:rPr lang="nl-NL" u="sng" dirty="0" smtClean="0"/>
              <a:t>erg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Antidotum voor </a:t>
            </a:r>
            <a:r>
              <a:rPr lang="nl-NL" dirty="0"/>
              <a:t>VKA bestaat ook </a:t>
            </a:r>
            <a:r>
              <a:rPr lang="nl-NL" dirty="0" smtClean="0"/>
              <a:t>niet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Het gaat goed met </a:t>
            </a:r>
            <a:r>
              <a:rPr lang="nl-NL" dirty="0" err="1" smtClean="0"/>
              <a:t>NOACs</a:t>
            </a:r>
            <a:r>
              <a:rPr lang="nl-NL" dirty="0" smtClean="0"/>
              <a:t> (ook in de echte wereld)</a:t>
            </a:r>
            <a:endParaRPr lang="nl-NL" dirty="0"/>
          </a:p>
          <a:p>
            <a:pPr marL="0" indent="0">
              <a:buNone/>
            </a:pPr>
            <a:endParaRPr lang="nl-NL" u="sng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28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smtClean="0"/>
              <a:t>EHRA 2013 practice guidelines</a:t>
            </a: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6895"/>
            <a:ext cx="9108504" cy="47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38917" name="Tekstvak 2"/>
          <p:cNvSpPr txBox="1">
            <a:spLocks noChangeArrowheads="1"/>
          </p:cNvSpPr>
          <p:nvPr/>
        </p:nvSpPr>
        <p:spPr bwMode="auto">
          <a:xfrm>
            <a:off x="6880225" y="5157788"/>
            <a:ext cx="2449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eaLnBrk="1" hangingPunct="1"/>
            <a:r>
              <a:rPr lang="nl-NL" altLang="nl-NL" sz="1200" i="1"/>
              <a:t>Heidbuchel, Europace 2013</a:t>
            </a:r>
          </a:p>
        </p:txBody>
      </p:sp>
    </p:spTree>
    <p:extLst>
      <p:ext uri="{BB962C8B-B14F-4D97-AF65-F5344CB8AC3E}">
        <p14:creationId xmlns:p14="http://schemas.microsoft.com/office/powerpoint/2010/main" val="16746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Caveats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Goed voorschrijven</a:t>
            </a:r>
          </a:p>
          <a:p>
            <a:pPr lvl="1"/>
            <a:r>
              <a:rPr lang="nl-NL" dirty="0" smtClean="0"/>
              <a:t>Leidraad </a:t>
            </a:r>
            <a:r>
              <a:rPr lang="nl-NL" dirty="0" err="1" smtClean="0"/>
              <a:t>NOACs</a:t>
            </a:r>
            <a:r>
              <a:rPr lang="nl-NL" dirty="0" smtClean="0"/>
              <a:t> Orde van Medisch Specialisten</a:t>
            </a:r>
          </a:p>
          <a:p>
            <a:pPr lvl="1"/>
            <a:r>
              <a:rPr lang="nl-NL" dirty="0" smtClean="0"/>
              <a:t>Landelijke Standaard Ketenzorg </a:t>
            </a:r>
            <a:r>
              <a:rPr lang="nl-NL" dirty="0" err="1" smtClean="0"/>
              <a:t>Anstolling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Therapietrouw</a:t>
            </a:r>
            <a:endParaRPr lang="nl-NL" dirty="0"/>
          </a:p>
          <a:p>
            <a:pPr lvl="1"/>
            <a:r>
              <a:rPr lang="nl-NL" dirty="0"/>
              <a:t>Korte </a:t>
            </a:r>
            <a:r>
              <a:rPr lang="nl-NL" dirty="0" smtClean="0"/>
              <a:t>halfwaardetijd</a:t>
            </a:r>
          </a:p>
          <a:p>
            <a:pPr lvl="1"/>
            <a:endParaRPr lang="nl-NL" dirty="0"/>
          </a:p>
          <a:p>
            <a:r>
              <a:rPr lang="nl-NL" dirty="0" smtClean="0"/>
              <a:t>Intercurrente ziekte en </a:t>
            </a:r>
            <a:r>
              <a:rPr lang="nl-NL" dirty="0" err="1" smtClean="0"/>
              <a:t>comorbiditeit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8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VKA in de echte wereld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grpSp>
        <p:nvGrpSpPr>
          <p:cNvPr id="19460" name="Groep 3"/>
          <p:cNvGrpSpPr>
            <a:grpSpLocks/>
          </p:cNvGrpSpPr>
          <p:nvPr/>
        </p:nvGrpSpPr>
        <p:grpSpPr bwMode="auto">
          <a:xfrm>
            <a:off x="-179388" y="3243263"/>
            <a:ext cx="9220201" cy="3614737"/>
            <a:chOff x="-252413" y="3030538"/>
            <a:chExt cx="9220201" cy="3614736"/>
          </a:xfrm>
        </p:grpSpPr>
        <p:pic>
          <p:nvPicPr>
            <p:cNvPr id="1946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36"/>
            <a:stretch>
              <a:fillRect/>
            </a:stretch>
          </p:blipFill>
          <p:spPr bwMode="auto">
            <a:xfrm>
              <a:off x="171450" y="3030538"/>
              <a:ext cx="7059613" cy="285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05"/>
            <a:stretch>
              <a:fillRect/>
            </a:stretch>
          </p:blipFill>
          <p:spPr bwMode="auto">
            <a:xfrm>
              <a:off x="4875213" y="3030538"/>
              <a:ext cx="4035425" cy="285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266353"/>
              <a:ext cx="3747716" cy="378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Line 9"/>
            <p:cNvSpPr>
              <a:spLocks noChangeShapeType="1"/>
            </p:cNvSpPr>
            <p:nvPr/>
          </p:nvSpPr>
          <p:spPr bwMode="auto">
            <a:xfrm>
              <a:off x="-223838" y="3457575"/>
              <a:ext cx="792163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469" name="Line 10"/>
            <p:cNvSpPr>
              <a:spLocks noChangeShapeType="1"/>
            </p:cNvSpPr>
            <p:nvPr/>
          </p:nvSpPr>
          <p:spPr bwMode="auto">
            <a:xfrm>
              <a:off x="-252413" y="3962400"/>
              <a:ext cx="792163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470" name="Line 11"/>
            <p:cNvSpPr>
              <a:spLocks noChangeShapeType="1"/>
            </p:cNvSpPr>
            <p:nvPr/>
          </p:nvSpPr>
          <p:spPr bwMode="auto">
            <a:xfrm>
              <a:off x="-252413" y="4221163"/>
              <a:ext cx="792163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16000"/>
            <a:ext cx="8320087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5802313" y="1366838"/>
            <a:ext cx="3348037" cy="5111750"/>
            <a:chOff x="5649912" y="811213"/>
            <a:chExt cx="4637087" cy="6583310"/>
          </a:xfrm>
        </p:grpSpPr>
        <p:pic>
          <p:nvPicPr>
            <p:cNvPr id="1946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912" y="811213"/>
              <a:ext cx="4637087" cy="658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9464" name="Rectangle 5"/>
            <p:cNvSpPr>
              <a:spLocks noChangeArrowheads="1"/>
            </p:cNvSpPr>
            <p:nvPr/>
          </p:nvSpPr>
          <p:spPr bwMode="auto">
            <a:xfrm>
              <a:off x="7905750" y="3314700"/>
              <a:ext cx="1276350" cy="304800"/>
            </a:xfrm>
            <a:prstGeom prst="rect">
              <a:avLst/>
            </a:prstGeom>
            <a:solidFill>
              <a:schemeClr val="bg2"/>
            </a:solidFill>
            <a:ln w="12700" algn="ctr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Geneva" pitchFamily="1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Geneva" pitchFamily="1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Geneva" pitchFamily="1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Geneva" pitchFamily="1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Genev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Genev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Genev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Genev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Geneva" pitchFamily="1" charset="-128"/>
                </a:defRPr>
              </a:lvl9pPr>
            </a:lstStyle>
            <a:p>
              <a:pPr algn="ctr">
                <a:buFontTx/>
                <a:buNone/>
              </a:pPr>
              <a:endParaRPr lang="nl-NL" altLang="nl-NL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3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1036" y="332656"/>
            <a:ext cx="7772400" cy="1143000"/>
          </a:xfrm>
        </p:spPr>
        <p:txBody>
          <a:bodyPr/>
          <a:lstStyle/>
          <a:p>
            <a:r>
              <a:rPr lang="nl-NL" altLang="nl-NL" sz="4000" dirty="0" smtClean="0"/>
              <a:t>Are we </a:t>
            </a:r>
            <a:r>
              <a:rPr lang="nl-NL" altLang="nl-NL" sz="4000" dirty="0" err="1" smtClean="0"/>
              <a:t>doing</a:t>
            </a:r>
            <a:r>
              <a:rPr lang="nl-NL" altLang="nl-NL" sz="4000" dirty="0" smtClean="0"/>
              <a:t> </a:t>
            </a:r>
            <a:r>
              <a:rPr lang="nl-NL" altLang="nl-NL" sz="4000" dirty="0" err="1" smtClean="0"/>
              <a:t>much</a:t>
            </a:r>
            <a:r>
              <a:rPr lang="nl-NL" altLang="nl-NL" sz="4000" dirty="0" smtClean="0"/>
              <a:t> </a:t>
            </a:r>
            <a:r>
              <a:rPr lang="nl-NL" altLang="nl-NL" sz="4000" dirty="0" err="1" smtClean="0"/>
              <a:t>better</a:t>
            </a:r>
            <a:r>
              <a:rPr lang="nl-NL" altLang="nl-NL" sz="4000" dirty="0" smtClean="0"/>
              <a:t> in the Netherlands?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1036" y="1952780"/>
            <a:ext cx="7772400" cy="4176042"/>
          </a:xfrm>
        </p:spPr>
        <p:txBody>
          <a:bodyPr/>
          <a:lstStyle/>
          <a:p>
            <a:r>
              <a:rPr lang="nl-NL" altLang="nl-NL" dirty="0" smtClean="0"/>
              <a:t>HARM </a:t>
            </a:r>
            <a:r>
              <a:rPr lang="nl-NL" altLang="nl-NL" dirty="0" err="1" smtClean="0"/>
              <a:t>study</a:t>
            </a:r>
            <a:r>
              <a:rPr lang="nl-NL" altLang="nl-NL" dirty="0" smtClean="0"/>
              <a:t> shows </a:t>
            </a:r>
            <a:r>
              <a:rPr lang="nl-NL" altLang="nl-NL" dirty="0" err="1" smtClean="0"/>
              <a:t>similar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results</a:t>
            </a:r>
            <a:r>
              <a:rPr lang="nl-NL" altLang="nl-NL" dirty="0" smtClean="0"/>
              <a:t> as US data on </a:t>
            </a:r>
            <a:r>
              <a:rPr lang="nl-NL" altLang="nl-NL" dirty="0" err="1" smtClean="0"/>
              <a:t>hospital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admissions</a:t>
            </a:r>
            <a:endParaRPr lang="nl-NL" altLang="nl-NL" dirty="0" smtClean="0"/>
          </a:p>
          <a:p>
            <a:endParaRPr lang="nl-NL" altLang="nl-NL" dirty="0" smtClean="0"/>
          </a:p>
          <a:p>
            <a:r>
              <a:rPr lang="nl-NL" altLang="nl-NL" dirty="0" smtClean="0"/>
              <a:t>Cohort </a:t>
            </a:r>
            <a:r>
              <a:rPr lang="nl-NL" altLang="nl-NL" dirty="0" err="1" smtClean="0"/>
              <a:t>study</a:t>
            </a:r>
            <a:r>
              <a:rPr lang="nl-NL" altLang="nl-NL" dirty="0" smtClean="0"/>
              <a:t> Trombosedienst (1988)</a:t>
            </a:r>
          </a:p>
          <a:p>
            <a:pPr lvl="1"/>
            <a:r>
              <a:rPr lang="nl-NL" altLang="nl-NL" dirty="0" err="1" smtClean="0"/>
              <a:t>All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bleeding</a:t>
            </a:r>
            <a:r>
              <a:rPr lang="nl-NL" altLang="nl-NL" dirty="0" smtClean="0"/>
              <a:t> 16.5%/</a:t>
            </a:r>
            <a:r>
              <a:rPr lang="nl-NL" altLang="nl-NL" dirty="0" err="1" smtClean="0"/>
              <a:t>year</a:t>
            </a:r>
            <a:endParaRPr lang="nl-NL" altLang="nl-NL" dirty="0" smtClean="0"/>
          </a:p>
          <a:p>
            <a:pPr lvl="1"/>
            <a:r>
              <a:rPr lang="nl-NL" altLang="nl-NL" dirty="0" smtClean="0"/>
              <a:t>Major </a:t>
            </a:r>
            <a:r>
              <a:rPr lang="nl-NL" altLang="nl-NL" dirty="0" err="1" smtClean="0"/>
              <a:t>bleeding</a:t>
            </a:r>
            <a:r>
              <a:rPr lang="nl-NL" altLang="nl-NL" dirty="0" smtClean="0"/>
              <a:t> 2.7%/</a:t>
            </a:r>
            <a:r>
              <a:rPr lang="nl-NL" altLang="nl-NL" dirty="0" err="1" smtClean="0"/>
              <a:t>year</a:t>
            </a:r>
            <a:endParaRPr lang="nl-NL" altLang="nl-NL" dirty="0" smtClean="0"/>
          </a:p>
          <a:p>
            <a:pPr lvl="2"/>
            <a:r>
              <a:rPr lang="nl-NL" altLang="nl-NL" dirty="0" err="1" smtClean="0"/>
              <a:t>Intracranial</a:t>
            </a:r>
            <a:r>
              <a:rPr lang="nl-NL" altLang="nl-NL" dirty="0" smtClean="0"/>
              <a:t> 0.62%</a:t>
            </a:r>
          </a:p>
          <a:p>
            <a:pPr lvl="2"/>
            <a:r>
              <a:rPr lang="nl-NL" altLang="nl-NL" dirty="0" err="1" smtClean="0"/>
              <a:t>Fatal</a:t>
            </a:r>
            <a:r>
              <a:rPr lang="nl-NL" altLang="nl-NL" dirty="0" smtClean="0"/>
              <a:t> 0.65%</a:t>
            </a: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-1" y="6278291"/>
            <a:ext cx="9134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nl-NL" sz="1600" dirty="0">
                <a:latin typeface="+mn-lt"/>
              </a:rPr>
              <a:t>Van der Meer et al. Arch Intern Med </a:t>
            </a:r>
            <a:r>
              <a:rPr lang="en-US" altLang="nl-NL" sz="1600" dirty="0" smtClean="0">
                <a:latin typeface="+mn-lt"/>
              </a:rPr>
              <a:t>1993</a:t>
            </a:r>
            <a:r>
              <a:rPr lang="en-US" altLang="nl-NL" sz="1600" dirty="0">
                <a:latin typeface="+mn-lt"/>
              </a:rPr>
              <a:t>; http://www.knmp.nl/downloads/medicijnen-zorgverlening/medicatieveiligheid/harm-rapport.pdf</a:t>
            </a:r>
            <a:endParaRPr lang="en-GB" altLang="nl-N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77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143000"/>
          </a:xfrm>
        </p:spPr>
        <p:txBody>
          <a:bodyPr/>
          <a:lstStyle/>
          <a:p>
            <a:r>
              <a:rPr lang="nl-NL" dirty="0" smtClean="0"/>
              <a:t>Waarom een specifiek antidotum NIET NODIG 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888432"/>
          </a:xfrm>
        </p:spPr>
        <p:txBody>
          <a:bodyPr/>
          <a:lstStyle/>
          <a:p>
            <a:pPr marL="0" indent="0">
              <a:buNone/>
            </a:pPr>
            <a:endParaRPr lang="nl-NL" b="1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Met een NOAC bloedt men minder </a:t>
            </a:r>
            <a:r>
              <a:rPr lang="nl-NL" u="sng" dirty="0" smtClean="0"/>
              <a:t>vaak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Met een NOAC bloedt men minder </a:t>
            </a:r>
            <a:r>
              <a:rPr lang="nl-NL" u="sng" dirty="0" smtClean="0"/>
              <a:t>erg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Antidotum voor </a:t>
            </a:r>
            <a:r>
              <a:rPr lang="nl-NL" dirty="0"/>
              <a:t>VKA bestaat ook </a:t>
            </a:r>
            <a:r>
              <a:rPr lang="nl-NL" dirty="0" smtClean="0"/>
              <a:t>niet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Het gaat goed met </a:t>
            </a:r>
            <a:r>
              <a:rPr lang="nl-NL" dirty="0" err="1" smtClean="0"/>
              <a:t>NOACs</a:t>
            </a:r>
            <a:r>
              <a:rPr lang="nl-NL" dirty="0" smtClean="0"/>
              <a:t> (ook in de echte wereld)</a:t>
            </a:r>
            <a:endParaRPr lang="nl-NL" dirty="0"/>
          </a:p>
          <a:p>
            <a:pPr marL="0" indent="0">
              <a:buNone/>
            </a:pPr>
            <a:endParaRPr lang="nl-NL" u="sng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Aantal bloedingen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2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688975" y="332656"/>
            <a:ext cx="7772400" cy="1143000"/>
          </a:xfrm>
        </p:spPr>
        <p:txBody>
          <a:bodyPr/>
          <a:lstStyle/>
          <a:p>
            <a:r>
              <a:rPr lang="nl-NL" altLang="nl-NL" dirty="0" err="1" smtClean="0"/>
              <a:t>Gastrointestinal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bleeding</a:t>
            </a:r>
            <a:r>
              <a:rPr lang="nl-NL" altLang="nl-NL" dirty="0" smtClean="0"/>
              <a:t> in NOAC trials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503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707904" y="6381328"/>
            <a:ext cx="5329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nl-NL" sz="1600" dirty="0">
                <a:latin typeface="+mn-lt"/>
                <a:ea typeface="msgothic"/>
                <a:cs typeface="msgothic"/>
              </a:rPr>
              <a:t>Adam, Ann Intern Med 2012</a:t>
            </a:r>
          </a:p>
        </p:txBody>
      </p:sp>
    </p:spTree>
    <p:extLst>
      <p:ext uri="{BB962C8B-B14F-4D97-AF65-F5344CB8AC3E}">
        <p14:creationId xmlns:p14="http://schemas.microsoft.com/office/powerpoint/2010/main" val="12537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nl-NL" altLang="nl-NL" dirty="0" smtClean="0"/>
              <a:t>Major </a:t>
            </a:r>
            <a:r>
              <a:rPr lang="nl-NL" altLang="nl-NL" dirty="0" err="1" smtClean="0"/>
              <a:t>bleeding</a:t>
            </a:r>
            <a:r>
              <a:rPr lang="nl-NL" altLang="nl-NL" dirty="0" smtClean="0"/>
              <a:t> in NOAC trials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848"/>
            <a:ext cx="9072562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707904" y="6381328"/>
            <a:ext cx="5329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nl-NL" sz="1600" dirty="0">
                <a:latin typeface="+mn-lt"/>
                <a:ea typeface="msgothic"/>
                <a:cs typeface="msgothic"/>
              </a:rPr>
              <a:t>Adam, Ann Intern Med 2012</a:t>
            </a:r>
          </a:p>
        </p:txBody>
      </p:sp>
    </p:spTree>
    <p:extLst>
      <p:ext uri="{BB962C8B-B14F-4D97-AF65-F5344CB8AC3E}">
        <p14:creationId xmlns:p14="http://schemas.microsoft.com/office/powerpoint/2010/main" val="5524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Fatal bleeding in NOAC trials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4850"/>
            <a:ext cx="91440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707904" y="6381328"/>
            <a:ext cx="5329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nl-NL" sz="1600" dirty="0">
                <a:latin typeface="+mn-lt"/>
                <a:ea typeface="msgothic"/>
                <a:cs typeface="msgothic"/>
              </a:rPr>
              <a:t>Adam, Ann Intern Med 2012</a:t>
            </a:r>
          </a:p>
        </p:txBody>
      </p:sp>
    </p:spTree>
    <p:extLst>
      <p:ext uri="{BB962C8B-B14F-4D97-AF65-F5344CB8AC3E}">
        <p14:creationId xmlns:p14="http://schemas.microsoft.com/office/powerpoint/2010/main" val="39791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611846" y="188913"/>
            <a:ext cx="7532154" cy="1143000"/>
          </a:xfrm>
        </p:spPr>
        <p:txBody>
          <a:bodyPr/>
          <a:lstStyle/>
          <a:p>
            <a:r>
              <a:rPr lang="nl-NL" dirty="0"/>
              <a:t>Intracraniële </a:t>
            </a:r>
            <a:r>
              <a:rPr lang="nl-NL" dirty="0" smtClean="0"/>
              <a:t>bloedingen (ICH)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800" dirty="0" smtClean="0"/>
          </a:p>
          <a:p>
            <a:endParaRPr lang="nl-NL" sz="2800" dirty="0"/>
          </a:p>
          <a:p>
            <a:endParaRPr lang="nl-NL" sz="2800" dirty="0" smtClean="0"/>
          </a:p>
          <a:p>
            <a:endParaRPr lang="nl-NL" sz="2800" dirty="0"/>
          </a:p>
          <a:p>
            <a:endParaRPr lang="nl-NL" sz="2800" dirty="0" smtClean="0"/>
          </a:p>
          <a:p>
            <a:endParaRPr lang="nl-NL" sz="2800" dirty="0"/>
          </a:p>
          <a:p>
            <a:endParaRPr lang="nl-NL" sz="2800" dirty="0" smtClean="0"/>
          </a:p>
          <a:p>
            <a:r>
              <a:rPr lang="nl-NL" sz="2800" dirty="0" smtClean="0"/>
              <a:t>Intracraniële bloedingen 0.7% </a:t>
            </a:r>
            <a:r>
              <a:rPr lang="nl-NL" sz="2800" dirty="0" err="1" smtClean="0"/>
              <a:t>vs</a:t>
            </a:r>
            <a:r>
              <a:rPr lang="nl-NL" sz="2800" dirty="0" smtClean="0"/>
              <a:t> 1.5%</a:t>
            </a:r>
          </a:p>
          <a:p>
            <a:r>
              <a:rPr lang="nl-NL" sz="2800" dirty="0" smtClean="0"/>
              <a:t>NNT 132</a:t>
            </a:r>
          </a:p>
        </p:txBody>
      </p:sp>
      <p:grpSp>
        <p:nvGrpSpPr>
          <p:cNvPr id="11" name="Groep 10"/>
          <p:cNvGrpSpPr/>
          <p:nvPr/>
        </p:nvGrpSpPr>
        <p:grpSpPr>
          <a:xfrm>
            <a:off x="12382" y="1196752"/>
            <a:ext cx="10111500" cy="3314104"/>
            <a:chOff x="-8787" y="1843088"/>
            <a:chExt cx="10111500" cy="331410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87" y="1843088"/>
              <a:ext cx="10111500" cy="3314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Rechte verbindingslijn met pijl 4"/>
            <p:cNvCxnSpPr/>
            <p:nvPr/>
          </p:nvCxnSpPr>
          <p:spPr bwMode="auto">
            <a:xfrm>
              <a:off x="3635896" y="2996952"/>
              <a:ext cx="576064" cy="0"/>
            </a:xfrm>
            <a:prstGeom prst="straightConnector1">
              <a:avLst/>
            </a:prstGeom>
            <a:ln w="31750">
              <a:solidFill>
                <a:srgbClr val="A80000"/>
              </a:solidFill>
              <a:headEnd type="triangl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Rechte verbindingslijn met pijl 6"/>
            <p:cNvCxnSpPr/>
            <p:nvPr/>
          </p:nvCxnSpPr>
          <p:spPr bwMode="auto">
            <a:xfrm>
              <a:off x="3635896" y="3933056"/>
              <a:ext cx="576064" cy="0"/>
            </a:xfrm>
            <a:prstGeom prst="straightConnector1">
              <a:avLst/>
            </a:prstGeom>
            <a:ln w="31750">
              <a:solidFill>
                <a:srgbClr val="A80000"/>
              </a:solidFill>
              <a:headEnd type="triangl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677326" y="6381328"/>
            <a:ext cx="5329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nl-NL" sz="1600" dirty="0" smtClean="0">
                <a:latin typeface="+mn-lt"/>
                <a:ea typeface="msgothic"/>
                <a:cs typeface="msgothic"/>
              </a:rPr>
              <a:t>Ruff, Lancet 2014</a:t>
            </a:r>
            <a:endParaRPr lang="en-GB" altLang="nl-NL" sz="1600" dirty="0">
              <a:latin typeface="+mn-lt"/>
              <a:ea typeface="msgothic"/>
              <a:cs typeface="msgothic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" y="13318"/>
            <a:ext cx="1963713" cy="112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0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30239" y="1700808"/>
            <a:ext cx="1925538" cy="4752528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400.000 </a:t>
            </a:r>
            <a:r>
              <a:rPr lang="nl-NL" dirty="0"/>
              <a:t>mensen </a:t>
            </a:r>
            <a:r>
              <a:rPr lang="nl-NL" dirty="0" err="1"/>
              <a:t>ipv</a:t>
            </a:r>
            <a:r>
              <a:rPr lang="nl-NL" dirty="0"/>
              <a:t> VKA een </a:t>
            </a:r>
            <a:r>
              <a:rPr lang="nl-NL" dirty="0" smtClean="0"/>
              <a:t>NOAC →</a:t>
            </a:r>
            <a:br>
              <a:rPr lang="nl-NL" dirty="0" smtClean="0"/>
            </a:br>
            <a:r>
              <a:rPr lang="nl-NL" dirty="0" smtClean="0"/>
              <a:t>3000 minder ICH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idx="1"/>
          </p:nvPr>
        </p:nvSpPr>
        <p:spPr/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99392"/>
            <a:ext cx="6984776" cy="704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hoek 6"/>
          <p:cNvSpPr/>
          <p:nvPr/>
        </p:nvSpPr>
        <p:spPr>
          <a:xfrm>
            <a:off x="827584" y="620689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pic>
        <p:nvPicPr>
          <p:cNvPr id="1032" name="Picture 8" descr="http://www.verschoor-groep.nl/nederlandse-v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0" y="0"/>
            <a:ext cx="2198645" cy="146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ehoogstraat.nl/images/themeimages/lopenhalcompleet-gekni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2474"/>
            <a:ext cx="2373823" cy="10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omring.nl/assets/omring/images/sectionheaders/23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63" y="16840"/>
            <a:ext cx="2480222" cy="9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zonneboom.eu/File/passage%2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68" y="990021"/>
            <a:ext cx="1975832" cy="13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5400060" y="4149080"/>
            <a:ext cx="2857500" cy="2143125"/>
            <a:chOff x="2542560" y="990021"/>
            <a:chExt cx="2857500" cy="2143125"/>
          </a:xfrm>
        </p:grpSpPr>
        <p:pic>
          <p:nvPicPr>
            <p:cNvPr id="1040" name="Picture 16" descr="http://www.dagjeweg.nl/img/afb/6/1/5/r0-79-300-225-547-3-amerikaanse-begraafplaats-WO2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560" y="990021"/>
              <a:ext cx="2857500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kstvak 11"/>
            <p:cNvSpPr txBox="1"/>
            <p:nvPr/>
          </p:nvSpPr>
          <p:spPr>
            <a:xfrm>
              <a:off x="2699792" y="1269313"/>
              <a:ext cx="2700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 smtClean="0">
                  <a:solidFill>
                    <a:schemeClr val="bg1"/>
                  </a:solidFill>
                </a:rPr>
                <a:t>1500 doden</a:t>
              </a:r>
              <a:endParaRPr lang="nl-NL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5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Calibri"/>
        <a:ea typeface="Geneva"/>
        <a:cs typeface=""/>
      </a:majorFont>
      <a:minorFont>
        <a:latin typeface="Calibri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anose="020F0502020204030204" pitchFamily="34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anose="020F0502020204030204" pitchFamily="34" charset="0"/>
            <a:ea typeface="Geneva" pitchFamily="1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11559</TotalTime>
  <Words>1242</Words>
  <Application>Microsoft Office PowerPoint</Application>
  <PresentationFormat>Diavoorstelling (4:3)</PresentationFormat>
  <Paragraphs>310</Paragraphs>
  <Slides>28</Slides>
  <Notes>8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40" baseType="lpstr">
      <vt:lpstr>Arial Unicode MS</vt:lpstr>
      <vt:lpstr>Arial</vt:lpstr>
      <vt:lpstr>Calibri</vt:lpstr>
      <vt:lpstr>Geneva</vt:lpstr>
      <vt:lpstr>msgothic</vt:lpstr>
      <vt:lpstr>Osaka</vt:lpstr>
      <vt:lpstr>Times New Roman</vt:lpstr>
      <vt:lpstr>TradeGothic</vt:lpstr>
      <vt:lpstr>TradeGothic LH Extended</vt:lpstr>
      <vt:lpstr>Wingdings</vt:lpstr>
      <vt:lpstr>ZapfChancery</vt:lpstr>
      <vt:lpstr>Lege presentatie</vt:lpstr>
      <vt:lpstr>Een specifiek antidotum voor NOACs is onnodig</vt:lpstr>
      <vt:lpstr>PowerPoint-presentatie</vt:lpstr>
      <vt:lpstr>Waarom een specifiek antidotum NIET NODIG is</vt:lpstr>
      <vt:lpstr>1. Aantal bloedingen</vt:lpstr>
      <vt:lpstr>Gastrointestinal bleeding in NOAC trials</vt:lpstr>
      <vt:lpstr>Major bleeding in NOAC trials</vt:lpstr>
      <vt:lpstr>Fatal bleeding in NOAC trials</vt:lpstr>
      <vt:lpstr>Intracraniële bloedingen (ICH)</vt:lpstr>
      <vt:lpstr>     400.000 mensen ipv VKA een NOAC → 3000 minder ICH </vt:lpstr>
      <vt:lpstr>Myocardial infarction in NOAC trials</vt:lpstr>
      <vt:lpstr>2. Ernst bloedingen</vt:lpstr>
      <vt:lpstr> Consequences of Major Extracranial Hemorrhage</vt:lpstr>
      <vt:lpstr>PowerPoint-presentatie</vt:lpstr>
      <vt:lpstr>PowerPoint-presentatie</vt:lpstr>
      <vt:lpstr>3. Een antidotum voor VKA bestaat ook niet</vt:lpstr>
      <vt:lpstr>Vitamine K</vt:lpstr>
      <vt:lpstr>Niet-specifiek couperen</vt:lpstr>
      <vt:lpstr>Outcomes in warfarin-associated intracranial haemorrhage</vt:lpstr>
      <vt:lpstr>4. Het gaat goed met NOACs (ook in de echte wereld)</vt:lpstr>
      <vt:lpstr>Reversal for NOACs How important are they?</vt:lpstr>
      <vt:lpstr>Data uit de echte wereld bevestigen trial bevindingen</vt:lpstr>
      <vt:lpstr>Dresden NOAC registry</vt:lpstr>
      <vt:lpstr>Niet-specifiek couperen</vt:lpstr>
      <vt:lpstr>DUS Waarom een specifiek antidotum NIET NODIG is</vt:lpstr>
      <vt:lpstr>EHRA 2013 practice guidelines</vt:lpstr>
      <vt:lpstr>Caveats</vt:lpstr>
      <vt:lpstr>VKA in de echte wereld</vt:lpstr>
      <vt:lpstr>Are we doing much better in the Netherlands?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Thromboembolic protection across indications</dc:title>
  <dc:creator>S Middeldorp</dc:creator>
  <cp:lastModifiedBy>Bart Boon</cp:lastModifiedBy>
  <cp:revision>112</cp:revision>
  <cp:lastPrinted>2014-09-04T06:11:01Z</cp:lastPrinted>
  <dcterms:created xsi:type="dcterms:W3CDTF">2013-06-28T08:04:00Z</dcterms:created>
  <dcterms:modified xsi:type="dcterms:W3CDTF">2014-10-09T09:36:09Z</dcterms:modified>
</cp:coreProperties>
</file>