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53" r:id="rId2"/>
    <p:sldId id="354" r:id="rId3"/>
    <p:sldId id="355" r:id="rId4"/>
    <p:sldId id="424" r:id="rId5"/>
    <p:sldId id="357" r:id="rId6"/>
    <p:sldId id="358" r:id="rId7"/>
    <p:sldId id="360" r:id="rId8"/>
    <p:sldId id="364" r:id="rId9"/>
    <p:sldId id="365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</p:sldIdLst>
  <p:sldSz cx="9144000" cy="6858000" type="screen4x3"/>
  <p:notesSz cx="6858000" cy="9144000"/>
  <p:custDataLst>
    <p:tags r:id="rId2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196" y="-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7" d="100"/>
        <a:sy n="2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23714648556816"/>
          <c:y val="4.0056417489422534E-2"/>
          <c:w val="0.84204802357300934"/>
          <c:h val="0.76088624323934162"/>
        </c:manualLayout>
      </c:layout>
      <c:barChart>
        <c:barDir val="col"/>
        <c:grouping val="clustered"/>
        <c:ser>
          <c:idx val="1"/>
          <c:order val="0"/>
          <c:tx>
            <c:strRef>
              <c:f>Sheet1!$L$15</c:f>
              <c:strCache>
                <c:ptCount val="1"/>
                <c:pt idx="0">
                  <c:v>Patients without AF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errBars>
            <c:errBarType val="both"/>
            <c:errValType val="cust"/>
            <c:plus>
              <c:numRef>
                <c:f>Sheet1!$P$16:$P$23</c:f>
                <c:numCache>
                  <c:formatCode>General</c:formatCode>
                  <c:ptCount val="8"/>
                  <c:pt idx="0">
                    <c:v>1.8000000000000007</c:v>
                  </c:pt>
                  <c:pt idx="1">
                    <c:v>1.0999999999999446</c:v>
                  </c:pt>
                  <c:pt idx="2">
                    <c:v>1.1999999999999778</c:v>
                  </c:pt>
                  <c:pt idx="3">
                    <c:v>1.2000000000000002</c:v>
                  </c:pt>
                  <c:pt idx="4">
                    <c:v>1.2000000000000002</c:v>
                  </c:pt>
                  <c:pt idx="5">
                    <c:v>1</c:v>
                  </c:pt>
                  <c:pt idx="6">
                    <c:v>1.2000000000000002</c:v>
                  </c:pt>
                  <c:pt idx="7">
                    <c:v>1.2</c:v>
                  </c:pt>
                </c:numCache>
              </c:numRef>
            </c:plus>
            <c:minus>
              <c:numRef>
                <c:f>Sheet1!$Q$16:$Q$23</c:f>
                <c:numCache>
                  <c:formatCode>General</c:formatCode>
                  <c:ptCount val="8"/>
                  <c:pt idx="0">
                    <c:v>1.6999999999999778</c:v>
                  </c:pt>
                  <c:pt idx="1">
                    <c:v>1.2000000000000011</c:v>
                  </c:pt>
                  <c:pt idx="2">
                    <c:v>1.2000000000000002</c:v>
                  </c:pt>
                  <c:pt idx="3">
                    <c:v>1.2000000000000002</c:v>
                  </c:pt>
                  <c:pt idx="4">
                    <c:v>1.0999999999999446</c:v>
                  </c:pt>
                  <c:pt idx="5">
                    <c:v>1.0000000000000004</c:v>
                  </c:pt>
                  <c:pt idx="6">
                    <c:v>1.2000000000000002</c:v>
                  </c:pt>
                  <c:pt idx="7">
                    <c:v>1.1000000000000001</c:v>
                  </c:pt>
                </c:numCache>
              </c:numRef>
            </c:minus>
          </c:errBars>
          <c:val>
            <c:numRef>
              <c:f>Sheet1!$L$16:$L$23</c:f>
              <c:numCache>
                <c:formatCode>General</c:formatCode>
                <c:ptCount val="8"/>
                <c:pt idx="0">
                  <c:v>27.1</c:v>
                </c:pt>
                <c:pt idx="1">
                  <c:v>8.2000000000000011</c:v>
                </c:pt>
                <c:pt idx="2">
                  <c:v>6.1</c:v>
                </c:pt>
                <c:pt idx="3">
                  <c:v>6</c:v>
                </c:pt>
                <c:pt idx="4">
                  <c:v>5.5</c:v>
                </c:pt>
                <c:pt idx="5">
                  <c:v>3.4</c:v>
                </c:pt>
                <c:pt idx="6">
                  <c:v>3.7</c:v>
                </c:pt>
                <c:pt idx="7">
                  <c:v>2.5</c:v>
                </c:pt>
              </c:numCache>
            </c:numRef>
          </c:val>
        </c:ser>
        <c:ser>
          <c:idx val="2"/>
          <c:order val="1"/>
          <c:tx>
            <c:strRef>
              <c:f>Sheet1!$M$15</c:f>
              <c:strCache>
                <c:ptCount val="1"/>
                <c:pt idx="0">
                  <c:v>Patients with AF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errBars>
            <c:errBarType val="both"/>
            <c:errValType val="cust"/>
            <c:plus>
              <c:numRef>
                <c:f>Sheet1!$U$16:$U$23</c:f>
                <c:numCache>
                  <c:formatCode>General</c:formatCode>
                  <c:ptCount val="8"/>
                  <c:pt idx="0">
                    <c:v>3.3999999999999977</c:v>
                  </c:pt>
                  <c:pt idx="1">
                    <c:v>3.2999999999999989</c:v>
                  </c:pt>
                  <c:pt idx="2">
                    <c:v>3.5</c:v>
                  </c:pt>
                  <c:pt idx="3">
                    <c:v>3.3</c:v>
                  </c:pt>
                  <c:pt idx="4">
                    <c:v>3.6000000000000005</c:v>
                  </c:pt>
                  <c:pt idx="5">
                    <c:v>2.2999999999999998</c:v>
                  </c:pt>
                  <c:pt idx="6">
                    <c:v>3.3000000000000003</c:v>
                  </c:pt>
                  <c:pt idx="7">
                    <c:v>3.5</c:v>
                  </c:pt>
                </c:numCache>
              </c:numRef>
            </c:plus>
            <c:minus>
              <c:numRef>
                <c:f>Sheet1!$V$16:$V$23</c:f>
                <c:numCache>
                  <c:formatCode>General</c:formatCode>
                  <c:ptCount val="8"/>
                  <c:pt idx="0">
                    <c:v>3.2999999999999972</c:v>
                  </c:pt>
                  <c:pt idx="1">
                    <c:v>3.4000000000000004</c:v>
                  </c:pt>
                  <c:pt idx="2">
                    <c:v>3.6000000000000014</c:v>
                  </c:pt>
                  <c:pt idx="3">
                    <c:v>3.4000000000000004</c:v>
                  </c:pt>
                  <c:pt idx="4">
                    <c:v>3.5</c:v>
                  </c:pt>
                  <c:pt idx="5">
                    <c:v>2.4</c:v>
                  </c:pt>
                  <c:pt idx="6">
                    <c:v>3.2999999999999989</c:v>
                  </c:pt>
                  <c:pt idx="7">
                    <c:v>3.6000000000000005</c:v>
                  </c:pt>
                </c:numCache>
              </c:numRef>
            </c:minus>
          </c:errBars>
          <c:val>
            <c:numRef>
              <c:f>Sheet1!$M$16:$M$23</c:f>
              <c:numCache>
                <c:formatCode>General</c:formatCode>
                <c:ptCount val="8"/>
                <c:pt idx="0">
                  <c:v>49.5</c:v>
                </c:pt>
                <c:pt idx="1">
                  <c:v>14.1</c:v>
                </c:pt>
                <c:pt idx="2">
                  <c:v>13.5</c:v>
                </c:pt>
                <c:pt idx="3">
                  <c:v>10.1</c:v>
                </c:pt>
                <c:pt idx="4">
                  <c:v>11.3</c:v>
                </c:pt>
                <c:pt idx="5">
                  <c:v>3.6</c:v>
                </c:pt>
                <c:pt idx="6">
                  <c:v>5.4</c:v>
                </c:pt>
                <c:pt idx="7">
                  <c:v>3.8</c:v>
                </c:pt>
              </c:numCache>
            </c:numRef>
          </c:val>
        </c:ser>
        <c:axId val="52971392"/>
        <c:axId val="52989952"/>
      </c:barChart>
      <c:catAx>
        <c:axId val="52971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 sz="1600">
                    <a:solidFill>
                      <a:schemeClr val="tx1"/>
                    </a:solidFill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Years following stroke</a:t>
                </a:r>
                <a:endPara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19050">
            <a:solidFill>
              <a:srgbClr val="FFFFFF"/>
            </a:solidFill>
          </a:ln>
        </c:spPr>
        <c:txPr>
          <a:bodyPr/>
          <a:lstStyle/>
          <a:p>
            <a:pPr>
              <a:defRPr lang="en-GB" sz="1600" b="1">
                <a:latin typeface="Arial" pitchFamily="34" charset="0"/>
                <a:cs typeface="Arial" pitchFamily="34" charset="0"/>
              </a:defRPr>
            </a:pPr>
            <a:endParaRPr lang="nl-NL"/>
          </a:p>
        </c:txPr>
        <c:crossAx val="52989952"/>
        <c:crosses val="autoZero"/>
        <c:auto val="1"/>
        <c:lblAlgn val="ctr"/>
        <c:lblOffset val="100"/>
      </c:catAx>
      <c:valAx>
        <c:axId val="529899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GB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Annual mortality rate (%)</a:t>
                </a:r>
              </a:p>
            </c:rich>
          </c:tx>
          <c:layout>
            <c:manualLayout>
              <c:xMode val="edge"/>
              <c:yMode val="edge"/>
              <c:x val="5.6145983092796125E-3"/>
              <c:y val="0.14775607209888608"/>
            </c:manualLayout>
          </c:layout>
        </c:title>
        <c:numFmt formatCode="General" sourceLinked="1"/>
        <c:tickLblPos val="nextTo"/>
        <c:spPr>
          <a:ln w="19050">
            <a:solidFill>
              <a:srgbClr val="FFFFFF"/>
            </a:solidFill>
          </a:ln>
        </c:spPr>
        <c:txPr>
          <a:bodyPr/>
          <a:lstStyle/>
          <a:p>
            <a:pPr>
              <a:defRPr lang="en-GB" sz="1600" b="1">
                <a:latin typeface="+mn-lt"/>
              </a:defRPr>
            </a:pPr>
            <a:endParaRPr lang="nl-NL"/>
          </a:p>
        </c:txPr>
        <c:crossAx val="52971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372168164609961"/>
          <c:y val="0.17645635973924337"/>
          <c:w val="0.28473630082221985"/>
          <c:h val="0.13368812678386988"/>
        </c:manualLayout>
      </c:layout>
      <c:txPr>
        <a:bodyPr/>
        <a:lstStyle/>
        <a:p>
          <a:pPr>
            <a:defRPr lang="en-GB" sz="1600">
              <a:latin typeface="Arial" pitchFamily="34" charset="0"/>
              <a:cs typeface="Arial" pitchFamily="34" charset="0"/>
            </a:defRPr>
          </a:pPr>
          <a:endParaRPr lang="nl-NL"/>
        </a:p>
      </c:txPr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27-12-2012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27-12-2012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topic/41932/atrial-fibrillation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topic/41932/atrial-fibrillatio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lbi.nih.gov/health/health-topics/topics/af/causes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C894B0-71E2-4DE5-8FF7-8B8592B983D2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6867" name="Slide Image Placeholder 5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352425"/>
            <a:ext cx="4572000" cy="3429000"/>
          </a:xfrm>
          <a:ln/>
        </p:spPr>
      </p:sp>
      <p:sp>
        <p:nvSpPr>
          <p:cNvPr id="36868" name="Notes Placeholder 6"/>
          <p:cNvSpPr>
            <a:spLocks noGrp="1"/>
          </p:cNvSpPr>
          <p:nvPr>
            <p:ph type="body" idx="1"/>
          </p:nvPr>
        </p:nvSpPr>
        <p:spPr>
          <a:xfrm>
            <a:off x="685800" y="4024313"/>
            <a:ext cx="5486400" cy="4433887"/>
          </a:xfrm>
          <a:noFill/>
          <a:ln/>
        </p:spPr>
        <p:txBody>
          <a:bodyPr/>
          <a:lstStyle/>
          <a:p>
            <a:pPr marL="174625" indent="-174625">
              <a:buFontTx/>
              <a:buNone/>
            </a:pPr>
            <a:endParaRPr lang="en-GB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1963" cy="4833937"/>
          </a:xfrm>
        </p:spPr>
        <p:txBody>
          <a:bodyPr>
            <a:normAutofit/>
          </a:bodyPr>
          <a:lstStyle/>
          <a:p>
            <a:pPr>
              <a:spcBef>
                <a:spcPts val="460"/>
              </a:spcBef>
              <a:defRPr/>
            </a:pPr>
            <a:r>
              <a:rPr lang="en-GB" b="0" dirty="0" smtClean="0"/>
              <a:t>Reference; </a:t>
            </a:r>
            <a:r>
              <a:rPr lang="sv-SE" dirty="0" smtClean="0"/>
              <a:t>Marini C </a:t>
            </a:r>
            <a:r>
              <a:rPr lang="sv-SE" i="1" dirty="0" smtClean="0"/>
              <a:t>et al</a:t>
            </a:r>
            <a:r>
              <a:rPr lang="sv-SE" dirty="0" smtClean="0"/>
              <a:t>. </a:t>
            </a:r>
            <a:r>
              <a:rPr lang="sv-SE" i="1" dirty="0" smtClean="0"/>
              <a:t>Stroke </a:t>
            </a:r>
            <a:r>
              <a:rPr lang="sv-SE" dirty="0" smtClean="0"/>
              <a:t>2005;36:1115–1119</a:t>
            </a:r>
          </a:p>
          <a:p>
            <a:pPr marL="174625" indent="-174625">
              <a:buFont typeface="Arial" charset="0"/>
              <a:buChar char="•"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4275" name="Slide Image Placeholder 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352425"/>
            <a:ext cx="4570412" cy="3427413"/>
          </a:xfrm>
          <a:ln/>
        </p:spPr>
      </p:sp>
      <p:sp>
        <p:nvSpPr>
          <p:cNvPr id="54276" name="Slide Number Placeholder 8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5E5F0146-121D-466F-8681-B93963A897F7}" type="slidenum">
              <a:rPr lang="en-GB" sz="1200">
                <a:cs typeface="Arial" charset="0"/>
              </a:rPr>
              <a:pPr algn="r" defTabSz="954088"/>
              <a:t>10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D744A-B2D6-4838-A98D-72D8FA35DE8C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29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52425"/>
            <a:ext cx="4572000" cy="3429000"/>
          </a:xfrm>
          <a:ln/>
        </p:spPr>
      </p:sp>
      <p:sp>
        <p:nvSpPr>
          <p:cNvPr id="542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4024313"/>
            <a:ext cx="5486400" cy="4433887"/>
          </a:xfrm>
          <a:ln/>
        </p:spPr>
        <p:txBody>
          <a:bodyPr/>
          <a:lstStyle/>
          <a:p>
            <a:pPr marL="190500" indent="-190500" eaLnBrk="1" hangingPunct="1">
              <a:defRPr/>
            </a:pPr>
            <a:r>
              <a:rPr lang="en-GB" b="0" dirty="0" smtClean="0">
                <a:latin typeface="Arial" pitchFamily="34" charset="0"/>
              </a:rPr>
              <a:t>Reference: </a:t>
            </a:r>
            <a:r>
              <a:rPr lang="en-GB" dirty="0" smtClean="0">
                <a:latin typeface="Arial" pitchFamily="34" charset="0"/>
              </a:rPr>
              <a:t>Kimura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err="1" smtClean="0">
                <a:latin typeface="Arial" pitchFamily="34" charset="0"/>
              </a:rPr>
              <a:t>Cerebrovasc</a:t>
            </a:r>
            <a:r>
              <a:rPr lang="en-GB" i="1" dirty="0" smtClean="0">
                <a:latin typeface="Arial" pitchFamily="34" charset="0"/>
              </a:rPr>
              <a:t> </a:t>
            </a:r>
            <a:r>
              <a:rPr lang="en-GB" i="1" dirty="0" err="1" smtClean="0">
                <a:latin typeface="Arial" pitchFamily="34" charset="0"/>
              </a:rPr>
              <a:t>Dis</a:t>
            </a:r>
            <a:r>
              <a:rPr lang="en-GB" dirty="0" smtClean="0">
                <a:latin typeface="Arial" pitchFamily="34" charset="0"/>
              </a:rPr>
              <a:t> 2004;18:47</a:t>
            </a:r>
            <a:r>
              <a:rPr lang="en-GB" dirty="0" smtClean="0">
                <a:latin typeface="Arial" pitchFamily="34" charset="0"/>
                <a:sym typeface="Symbol" pitchFamily="18" charset="2"/>
              </a:rPr>
              <a:t>–</a:t>
            </a:r>
            <a:r>
              <a:rPr lang="en-GB" dirty="0" smtClean="0">
                <a:latin typeface="Arial" pitchFamily="34" charset="0"/>
              </a:rPr>
              <a:t>56</a:t>
            </a:r>
          </a:p>
          <a:p>
            <a:pPr marL="174625" indent="-174625">
              <a:buFont typeface="Arial" charset="0"/>
              <a:buChar char="•"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350838"/>
            <a:ext cx="4572000" cy="34290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024313"/>
            <a:ext cx="5486400" cy="44338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b="0" dirty="0" smtClean="0"/>
              <a:t>Reference :</a:t>
            </a:r>
            <a:r>
              <a:rPr lang="en-GB" b="1" dirty="0" smtClean="0"/>
              <a:t> </a:t>
            </a:r>
            <a:r>
              <a:rPr lang="en-GB" dirty="0" err="1" smtClean="0"/>
              <a:t>Gattellari</a:t>
            </a:r>
            <a:r>
              <a:rPr lang="en-GB" dirty="0" smtClean="0"/>
              <a:t> </a:t>
            </a:r>
            <a:r>
              <a:rPr lang="en-GB" i="1" dirty="0" smtClean="0"/>
              <a:t>et al. Cerebrovasc </a:t>
            </a:r>
            <a:r>
              <a:rPr lang="en-GB" i="1" dirty="0" err="1" smtClean="0"/>
              <a:t>Dis</a:t>
            </a:r>
            <a:r>
              <a:rPr lang="en-GB" i="1" dirty="0" smtClean="0"/>
              <a:t> </a:t>
            </a:r>
            <a:r>
              <a:rPr lang="en-GB" dirty="0" smtClean="0"/>
              <a:t>2011;32:370–382</a:t>
            </a:r>
          </a:p>
          <a:p>
            <a:pPr marL="174625" indent="-174625">
              <a:buFont typeface="Arial" charset="0"/>
              <a:buChar char="•"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E68FB-8D7E-48BF-81CE-85AEF5FE1D1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1963" cy="484663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460"/>
              </a:spcBef>
              <a:defRPr/>
            </a:pPr>
            <a:r>
              <a:rPr lang="en-GB" b="0" dirty="0" smtClean="0"/>
              <a:t>Reference:</a:t>
            </a:r>
            <a:r>
              <a:rPr lang="en-GB" b="1" dirty="0" smtClean="0"/>
              <a:t> </a:t>
            </a:r>
            <a:r>
              <a:rPr lang="en-GB" dirty="0" err="1" smtClean="0"/>
              <a:t>Jørgensen</a:t>
            </a:r>
            <a:r>
              <a:rPr lang="en-GB" dirty="0" smtClean="0"/>
              <a:t> HS </a:t>
            </a:r>
            <a:r>
              <a:rPr lang="en-GB" i="1" dirty="0" smtClean="0"/>
              <a:t>et al</a:t>
            </a:r>
            <a:r>
              <a:rPr lang="en-GB" dirty="0" smtClean="0"/>
              <a:t>. </a:t>
            </a:r>
            <a:r>
              <a:rPr lang="en-GB" i="1" dirty="0" smtClean="0"/>
              <a:t>Stroke </a:t>
            </a:r>
            <a:r>
              <a:rPr lang="en-GB" dirty="0" smtClean="0"/>
              <a:t>1996;10:1765–1769</a:t>
            </a:r>
          </a:p>
          <a:p>
            <a:pPr marL="174625" indent="-174625">
              <a:buFont typeface="Arial" charset="0"/>
              <a:buNone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7347" name="Slide Image Placeholder 10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8238" y="352425"/>
            <a:ext cx="4568825" cy="3427413"/>
          </a:xfrm>
          <a:ln/>
        </p:spPr>
      </p:sp>
      <p:sp>
        <p:nvSpPr>
          <p:cNvPr id="57348" name="Slide Number Placeholder 8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6BD0C191-29AF-4482-9A5C-68D246898F2E}" type="slidenum">
              <a:rPr lang="en-GB" sz="1200">
                <a:cs typeface="Arial" charset="0"/>
              </a:rPr>
              <a:pPr algn="r" defTabSz="954088"/>
              <a:t>13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1963" cy="48466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460"/>
              </a:spcBef>
              <a:defRPr/>
            </a:pPr>
            <a:r>
              <a:rPr lang="en-GB" b="0" dirty="0" smtClean="0"/>
              <a:t>Reference: </a:t>
            </a:r>
            <a:r>
              <a:rPr lang="en-US" dirty="0" smtClean="0"/>
              <a:t>Lin HJ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i="1" dirty="0" smtClean="0"/>
              <a:t>Stroke </a:t>
            </a:r>
            <a:r>
              <a:rPr lang="en-US" dirty="0" smtClean="0"/>
              <a:t>1996;27:1760–1764</a:t>
            </a:r>
          </a:p>
          <a:p>
            <a:pPr marL="174625" indent="-174625">
              <a:buFont typeface="Arial" charset="0"/>
              <a:buNone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8371" name="Slide Image Placeholder 6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5538" y="352425"/>
            <a:ext cx="4568825" cy="3427413"/>
          </a:xfrm>
          <a:ln/>
        </p:spPr>
      </p:sp>
      <p:sp>
        <p:nvSpPr>
          <p:cNvPr id="58372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024F0F0F-4D1C-4D3C-8D6A-00DE7A375DEC}" type="slidenum">
              <a:rPr lang="en-GB" sz="1200">
                <a:cs typeface="Arial" charset="0"/>
              </a:rPr>
              <a:pPr algn="r" defTabSz="954088"/>
              <a:t>14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1963" cy="4846637"/>
          </a:xfrm>
        </p:spPr>
        <p:txBody>
          <a:bodyPr>
            <a:normAutofit/>
          </a:bodyPr>
          <a:lstStyle/>
          <a:p>
            <a:pPr>
              <a:spcBef>
                <a:spcPts val="460"/>
              </a:spcBef>
              <a:defRPr/>
            </a:pPr>
            <a:r>
              <a:rPr lang="en-GB" b="0" dirty="0" smtClean="0"/>
              <a:t>Reference; </a:t>
            </a:r>
            <a:r>
              <a:rPr lang="en-GB" dirty="0" smtClean="0"/>
              <a:t>Marini C </a:t>
            </a:r>
            <a:r>
              <a:rPr lang="en-GB" i="1" dirty="0" smtClean="0"/>
              <a:t>et al</a:t>
            </a:r>
            <a:r>
              <a:rPr lang="en-GB" dirty="0" smtClean="0"/>
              <a:t>. </a:t>
            </a:r>
            <a:r>
              <a:rPr lang="en-GB" i="1" dirty="0" smtClean="0"/>
              <a:t>Stroke </a:t>
            </a:r>
            <a:r>
              <a:rPr lang="en-GB" dirty="0" smtClean="0"/>
              <a:t>2005;36:1115–1119</a:t>
            </a:r>
          </a:p>
          <a:p>
            <a:pPr marL="174625" indent="-174625">
              <a:buFont typeface="Arial" charset="0"/>
              <a:buNone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9395" name="Slide Image Placeholder 8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8238" y="352425"/>
            <a:ext cx="4568825" cy="3427413"/>
          </a:xfrm>
          <a:ln/>
        </p:spPr>
      </p:sp>
      <p:sp>
        <p:nvSpPr>
          <p:cNvPr id="59396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15123F54-6717-4CA2-8B18-A31C951D2649}" type="slidenum">
              <a:rPr lang="en-GB" sz="1200">
                <a:cs typeface="Arial" charset="0"/>
              </a:rPr>
              <a:pPr algn="r" defTabSz="954088"/>
              <a:t>15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1963" cy="4846637"/>
          </a:xfrm>
        </p:spPr>
        <p:txBody>
          <a:bodyPr>
            <a:normAutofit/>
          </a:bodyPr>
          <a:lstStyle/>
          <a:p>
            <a:pPr>
              <a:spcBef>
                <a:spcPts val="460"/>
              </a:spcBef>
              <a:defRPr/>
            </a:pPr>
            <a:r>
              <a:rPr lang="en-GB" b="0" dirty="0" smtClean="0"/>
              <a:t>References: </a:t>
            </a:r>
            <a:r>
              <a:rPr lang="en-US" dirty="0" smtClean="0"/>
              <a:t>Marini C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i="1" dirty="0" smtClean="0"/>
              <a:t>Stroke </a:t>
            </a:r>
            <a:r>
              <a:rPr lang="en-US" dirty="0" smtClean="0"/>
              <a:t>2005;36:1115–1119, </a:t>
            </a:r>
            <a:r>
              <a:rPr lang="en-US" dirty="0" err="1" smtClean="0"/>
              <a:t>Penado</a:t>
            </a:r>
            <a:r>
              <a:rPr lang="en-US" dirty="0" smtClean="0"/>
              <a:t> S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i="1" dirty="0" smtClean="0"/>
              <a:t>Am J Med </a:t>
            </a:r>
            <a:r>
              <a:rPr lang="en-US" dirty="0" smtClean="0"/>
              <a:t>2003;114:206–210</a:t>
            </a:r>
          </a:p>
          <a:p>
            <a:pPr marL="174625" indent="-174625">
              <a:buFont typeface="Arial" charset="0"/>
              <a:buNone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0419" name="Slide Image Placeholder 6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352425"/>
            <a:ext cx="4568825" cy="3427413"/>
          </a:xfrm>
          <a:ln/>
        </p:spPr>
      </p:sp>
      <p:sp>
        <p:nvSpPr>
          <p:cNvPr id="60420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B280CB33-5B68-4C46-AF09-873FE768A132}" type="slidenum">
              <a:rPr lang="en-GB" sz="1200">
                <a:cs typeface="Arial" charset="0"/>
              </a:rPr>
              <a:pPr algn="r" defTabSz="954088"/>
              <a:t>16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49A795-946B-4E50-AE87-88EEE9496A58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6144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52425"/>
            <a:ext cx="4572000" cy="3429000"/>
          </a:xfrm>
          <a:ln/>
        </p:spPr>
      </p:sp>
      <p:sp>
        <p:nvSpPr>
          <p:cNvPr id="604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4024313"/>
            <a:ext cx="5486400" cy="4433887"/>
          </a:xfrm>
          <a:ln/>
        </p:spPr>
        <p:txBody>
          <a:bodyPr/>
          <a:lstStyle/>
          <a:p>
            <a:pPr eaLnBrk="1" hangingPunct="1">
              <a:defRPr/>
            </a:pPr>
            <a:r>
              <a:rPr lang="en-GB" b="0" dirty="0" smtClean="0">
                <a:latin typeface="Arial" pitchFamily="34" charset="0"/>
              </a:rPr>
              <a:t>Reference: </a:t>
            </a:r>
            <a:r>
              <a:rPr lang="en-GB" dirty="0" err="1" smtClean="0">
                <a:latin typeface="Arial" pitchFamily="34" charset="0"/>
              </a:rPr>
              <a:t>Jørgensen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Stroke </a:t>
            </a:r>
            <a:r>
              <a:rPr lang="en-GB" dirty="0" smtClean="0">
                <a:latin typeface="Arial" pitchFamily="34" charset="0"/>
              </a:rPr>
              <a:t>1996;27:1765</a:t>
            </a:r>
            <a:r>
              <a:rPr lang="en-GB" dirty="0" smtClean="0">
                <a:latin typeface="Arial" pitchFamily="34" charset="0"/>
                <a:sym typeface="Symbol" pitchFamily="18" charset="2"/>
              </a:rPr>
              <a:t></a:t>
            </a:r>
            <a:r>
              <a:rPr lang="en-GB" dirty="0" smtClean="0">
                <a:latin typeface="Arial" pitchFamily="34" charset="0"/>
              </a:rPr>
              <a:t>1769</a:t>
            </a:r>
          </a:p>
          <a:p>
            <a:pPr marL="174625" indent="-174625">
              <a:buFont typeface="Arial" charset="0"/>
              <a:buNone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4024313"/>
            <a:ext cx="5486400" cy="4433887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b="0" dirty="0" smtClean="0"/>
              <a:t>References; </a:t>
            </a:r>
            <a:r>
              <a:rPr lang="en-US" dirty="0" err="1" smtClean="0"/>
              <a:t>Spieler</a:t>
            </a:r>
            <a:r>
              <a:rPr lang="en-US" dirty="0" smtClean="0"/>
              <a:t> JF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i="1" dirty="0" err="1" smtClean="0"/>
              <a:t>Cerebrovasc</a:t>
            </a:r>
            <a:r>
              <a:rPr lang="en-US" i="1" dirty="0" smtClean="0"/>
              <a:t> </a:t>
            </a:r>
            <a:r>
              <a:rPr lang="en-US" i="1" dirty="0" err="1" smtClean="0"/>
              <a:t>Dis</a:t>
            </a:r>
            <a:r>
              <a:rPr lang="en-US" dirty="0" smtClean="0"/>
              <a:t> 2002;13:132–141, </a:t>
            </a:r>
            <a:r>
              <a:rPr lang="en-US" dirty="0" err="1" smtClean="0"/>
              <a:t>Bruggenjurgen</a:t>
            </a:r>
            <a:r>
              <a:rPr lang="en-US" dirty="0" smtClean="0"/>
              <a:t> B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i="1" dirty="0" smtClean="0"/>
              <a:t>Value Health </a:t>
            </a:r>
            <a:r>
              <a:rPr lang="en-US" dirty="0" smtClean="0"/>
              <a:t>2007;10:137–143, </a:t>
            </a:r>
            <a:r>
              <a:rPr lang="en-US" dirty="0" err="1" smtClean="0"/>
              <a:t>Ghatnekar</a:t>
            </a:r>
            <a:r>
              <a:rPr lang="en-US" dirty="0" smtClean="0"/>
              <a:t> O and </a:t>
            </a:r>
            <a:r>
              <a:rPr lang="en-US" dirty="0" err="1" smtClean="0"/>
              <a:t>Glader</a:t>
            </a:r>
            <a:r>
              <a:rPr lang="en-US" dirty="0" smtClean="0"/>
              <a:t> EL. </a:t>
            </a:r>
            <a:r>
              <a:rPr lang="en-US" i="1" dirty="0" smtClean="0"/>
              <a:t>Value Health </a:t>
            </a:r>
            <a:r>
              <a:rPr lang="en-US" dirty="0" smtClean="0"/>
              <a:t>2008;11:862–868</a:t>
            </a:r>
          </a:p>
        </p:txBody>
      </p:sp>
      <p:sp>
        <p:nvSpPr>
          <p:cNvPr id="62467" name="Slide Image Placeholder 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5538" y="352425"/>
            <a:ext cx="4568825" cy="3427413"/>
          </a:xfrm>
          <a:ln/>
        </p:spPr>
      </p:sp>
      <p:sp>
        <p:nvSpPr>
          <p:cNvPr id="62468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68497279-756D-4C2C-BE76-F0CDD69F97E3}" type="slidenum">
              <a:rPr lang="en-GB" sz="1200">
                <a:cs typeface="Arial" charset="0"/>
              </a:rPr>
              <a:pPr algn="r" defTabSz="954088"/>
              <a:t>18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703970-5A95-4E30-95C1-A0B1DA9ED7D9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63491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52425"/>
            <a:ext cx="4572000" cy="3429000"/>
          </a:xfrm>
          <a:ln/>
        </p:spPr>
      </p:sp>
      <p:sp>
        <p:nvSpPr>
          <p:cNvPr id="522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4024313"/>
            <a:ext cx="5486400" cy="4433887"/>
          </a:xfrm>
          <a:ln/>
        </p:spPr>
        <p:txBody>
          <a:bodyPr/>
          <a:lstStyle/>
          <a:p>
            <a:pPr marL="190500" indent="-190500" eaLnBrk="1" hangingPunct="1">
              <a:spcBef>
                <a:spcPts val="0"/>
              </a:spcBef>
              <a:defRPr/>
            </a:pPr>
            <a:r>
              <a:rPr lang="en-GB" b="0" dirty="0" smtClean="0">
                <a:latin typeface="Arial" pitchFamily="34" charset="0"/>
              </a:rPr>
              <a:t>References</a:t>
            </a:r>
            <a:r>
              <a:rPr lang="en-GB" b="1" dirty="0" smtClean="0">
                <a:latin typeface="Arial" pitchFamily="34" charset="0"/>
              </a:rPr>
              <a:t>: </a:t>
            </a:r>
            <a:r>
              <a:rPr lang="en-GB" dirty="0" smtClean="0">
                <a:latin typeface="Arial" pitchFamily="34" charset="0"/>
              </a:rPr>
              <a:t>Wolfe and Rudd. </a:t>
            </a:r>
            <a:r>
              <a:rPr lang="en-GB" dirty="0" smtClean="0">
                <a:hlinkClick r:id="rId3"/>
              </a:rPr>
              <a:t>http://www.safestroke.org/Portals/10/FINAL Burden of Stroke.pdf, </a:t>
            </a:r>
            <a:r>
              <a:rPr lang="en-GB" dirty="0" smtClean="0">
                <a:latin typeface="Arial" pitchFamily="34" charset="0"/>
              </a:rPr>
              <a:t>Grant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Int J </a:t>
            </a:r>
            <a:r>
              <a:rPr lang="en-GB" i="1" dirty="0" err="1" smtClean="0">
                <a:latin typeface="Arial" pitchFamily="34" charset="0"/>
              </a:rPr>
              <a:t>Rehabil</a:t>
            </a:r>
            <a:r>
              <a:rPr lang="en-GB" i="1" dirty="0" smtClean="0">
                <a:latin typeface="Arial" pitchFamily="34" charset="0"/>
              </a:rPr>
              <a:t> Res</a:t>
            </a:r>
            <a:r>
              <a:rPr lang="en-GB" dirty="0" smtClean="0">
                <a:latin typeface="Arial" pitchFamily="34" charset="0"/>
              </a:rPr>
              <a:t> 2004;27:105</a:t>
            </a:r>
            <a:r>
              <a:rPr lang="en-GB" dirty="0" smtClean="0">
                <a:latin typeface="Arial" pitchFamily="34" charset="0"/>
                <a:sym typeface="Symbol" pitchFamily="18" charset="2"/>
              </a:rPr>
              <a:t>–</a:t>
            </a:r>
            <a:r>
              <a:rPr lang="en-GB" dirty="0" smtClean="0">
                <a:latin typeface="Arial" pitchFamily="34" charset="0"/>
              </a:rPr>
              <a:t>111, Young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Health Sc Care Community </a:t>
            </a:r>
            <a:r>
              <a:rPr lang="en-GB" dirty="0" smtClean="0">
                <a:latin typeface="Arial" pitchFamily="34" charset="0"/>
              </a:rPr>
              <a:t>2008;16:419</a:t>
            </a:r>
            <a:r>
              <a:rPr lang="en-GB" dirty="0" smtClean="0">
                <a:latin typeface="Arial" pitchFamily="34" charset="0"/>
                <a:sym typeface="Symbol" pitchFamily="18" charset="2"/>
              </a:rPr>
              <a:t>–</a:t>
            </a:r>
            <a:r>
              <a:rPr lang="en-GB" dirty="0" smtClean="0">
                <a:latin typeface="Arial" pitchFamily="34" charset="0"/>
              </a:rPr>
              <a:t>428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38138"/>
            <a:ext cx="4573588" cy="343058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00500"/>
            <a:ext cx="5635625" cy="4608513"/>
          </a:xfrm>
          <a:ln/>
        </p:spPr>
        <p:txBody>
          <a:bodyPr/>
          <a:lstStyle/>
          <a:p>
            <a:pPr marL="174625" indent="-174625">
              <a:buFont typeface="Arial" charset="0"/>
              <a:buNone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A03A85-E38E-4BC7-B349-5172A0967888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38138"/>
            <a:ext cx="4573588" cy="3430587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17963"/>
            <a:ext cx="5635625" cy="4608512"/>
          </a:xfrm>
          <a:ln/>
        </p:spPr>
        <p:txBody>
          <a:bodyPr/>
          <a:lstStyle/>
          <a:p>
            <a:pPr eaLnBrk="1" hangingPunct="1">
              <a:defRPr/>
            </a:pPr>
            <a:r>
              <a:rPr lang="en-GB" sz="1000" b="0" dirty="0" smtClean="0">
                <a:latin typeface="Arial" pitchFamily="34" charset="0"/>
              </a:rPr>
              <a:t>References:  </a:t>
            </a:r>
            <a:r>
              <a:rPr lang="en-US" sz="900" dirty="0" smtClean="0">
                <a:latin typeface="Arial" pitchFamily="34" charset="0"/>
                <a:hlinkClick r:id="rId3"/>
              </a:rPr>
              <a:t>www.britannica.com/EBchecked/topic/41932/atrial-fibrillation</a:t>
            </a:r>
            <a:r>
              <a:rPr lang="en-US" sz="900" dirty="0" smtClean="0">
                <a:latin typeface="Arial" pitchFamily="34" charset="0"/>
              </a:rPr>
              <a:t>,  </a:t>
            </a:r>
            <a:r>
              <a:rPr lang="en-GB" sz="900" dirty="0" err="1" smtClean="0">
                <a:latin typeface="Arial" pitchFamily="34" charset="0"/>
              </a:rPr>
              <a:t>Fuster</a:t>
            </a:r>
            <a:r>
              <a:rPr lang="en-GB" sz="900" dirty="0" smtClean="0">
                <a:latin typeface="Arial" pitchFamily="34" charset="0"/>
              </a:rPr>
              <a:t> V, </a:t>
            </a:r>
            <a:r>
              <a:rPr lang="en-GB" sz="900" i="1" dirty="0" smtClean="0">
                <a:latin typeface="Arial" pitchFamily="34" charset="0"/>
              </a:rPr>
              <a:t>et al</a:t>
            </a:r>
            <a:r>
              <a:rPr lang="en-GB" sz="900" dirty="0" smtClean="0">
                <a:latin typeface="Arial" pitchFamily="34" charset="0"/>
              </a:rPr>
              <a:t>. </a:t>
            </a:r>
            <a:r>
              <a:rPr lang="en-GB" sz="900" i="1" dirty="0" smtClean="0">
                <a:latin typeface="Arial" pitchFamily="34" charset="0"/>
              </a:rPr>
              <a:t>Circulation</a:t>
            </a:r>
            <a:r>
              <a:rPr lang="en-GB" sz="900" dirty="0" smtClean="0">
                <a:latin typeface="Arial" pitchFamily="34" charset="0"/>
              </a:rPr>
              <a:t> 2006;114:700–752</a:t>
            </a:r>
          </a:p>
          <a:p>
            <a:pPr marL="188913" lvl="1" indent="-187325" eaLnBrk="1" hangingPunct="1">
              <a:buFontTx/>
              <a:buAutoNum type="arabicPeriod"/>
              <a:defRPr/>
            </a:pPr>
            <a:r>
              <a:rPr lang="en-GB" sz="900" dirty="0" smtClean="0">
                <a:latin typeface="Arial" pitchFamily="34" charset="0"/>
                <a:hlinkClick r:id="rId4"/>
              </a:rPr>
              <a:t>http://www.nhlbi.nih.gov/health/health-topics/topics/af/causes.html</a:t>
            </a:r>
            <a:endParaRPr lang="en-GB" sz="900" dirty="0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1D5DEE-A653-4CFC-B4E6-27C32D0573D3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338138"/>
            <a:ext cx="4575175" cy="34305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17963"/>
            <a:ext cx="5635625" cy="4608512"/>
          </a:xfrm>
          <a:ln/>
        </p:spPr>
        <p:txBody>
          <a:bodyPr/>
          <a:lstStyle/>
          <a:p>
            <a:pPr marL="188913" indent="-188913" eaLnBrk="1" hangingPunct="1">
              <a:defRPr/>
            </a:pPr>
            <a:r>
              <a:rPr lang="en-GB" b="0" dirty="0" smtClean="0">
                <a:latin typeface="Arial" pitchFamily="34" charset="0"/>
              </a:rPr>
              <a:t>References: </a:t>
            </a:r>
            <a:r>
              <a:rPr lang="en-GB" sz="900" dirty="0" err="1" smtClean="0">
                <a:latin typeface="Arial" pitchFamily="34" charset="0"/>
              </a:rPr>
              <a:t>Fuster</a:t>
            </a:r>
            <a:r>
              <a:rPr lang="en-GB" sz="900" dirty="0" smtClean="0">
                <a:latin typeface="Arial" pitchFamily="34" charset="0"/>
              </a:rPr>
              <a:t> </a:t>
            </a:r>
            <a:r>
              <a:rPr lang="en-GB" sz="900" i="1" dirty="0" smtClean="0">
                <a:latin typeface="Arial" pitchFamily="34" charset="0"/>
              </a:rPr>
              <a:t>et al. Circulation </a:t>
            </a:r>
            <a:r>
              <a:rPr lang="en-GB" sz="900" dirty="0" smtClean="0">
                <a:latin typeface="Arial" pitchFamily="34" charset="0"/>
              </a:rPr>
              <a:t>2011;123:e269–e367, Israel CW, </a:t>
            </a:r>
            <a:r>
              <a:rPr lang="en-GB" sz="900" i="1" dirty="0" smtClean="0">
                <a:latin typeface="Arial" pitchFamily="34" charset="0"/>
              </a:rPr>
              <a:t>et al</a:t>
            </a:r>
            <a:r>
              <a:rPr lang="en-GB" sz="900" dirty="0" smtClean="0">
                <a:latin typeface="Arial" pitchFamily="34" charset="0"/>
              </a:rPr>
              <a:t>. </a:t>
            </a:r>
            <a:r>
              <a:rPr lang="en-GB" sz="900" i="1" dirty="0" smtClean="0">
                <a:latin typeface="Arial" pitchFamily="34" charset="0"/>
              </a:rPr>
              <a:t>J Am </a:t>
            </a:r>
            <a:r>
              <a:rPr lang="en-GB" sz="900" i="1" dirty="0" err="1" smtClean="0">
                <a:latin typeface="Arial" pitchFamily="34" charset="0"/>
              </a:rPr>
              <a:t>Coll</a:t>
            </a:r>
            <a:r>
              <a:rPr lang="en-GB" sz="900" i="1" dirty="0" smtClean="0">
                <a:latin typeface="Arial" pitchFamily="34" charset="0"/>
              </a:rPr>
              <a:t> </a:t>
            </a:r>
            <a:r>
              <a:rPr lang="en-GB" sz="900" i="1" dirty="0" err="1" smtClean="0">
                <a:latin typeface="Arial" pitchFamily="34" charset="0"/>
              </a:rPr>
              <a:t>Cardiol</a:t>
            </a:r>
            <a:r>
              <a:rPr lang="en-GB" sz="900" i="1" dirty="0" smtClean="0">
                <a:latin typeface="Arial" pitchFamily="34" charset="0"/>
              </a:rPr>
              <a:t> </a:t>
            </a:r>
            <a:r>
              <a:rPr lang="en-GB" sz="900" dirty="0" smtClean="0">
                <a:latin typeface="Arial" pitchFamily="34" charset="0"/>
              </a:rPr>
              <a:t>2004;43:47–52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7B2B76-3689-4B7A-9FEB-A5FF304EB1BB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350838"/>
            <a:ext cx="4572000" cy="34290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024313"/>
            <a:ext cx="5486400" cy="44338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1100" b="0" dirty="0" smtClean="0"/>
              <a:t>References: </a:t>
            </a:r>
            <a:r>
              <a:rPr lang="en-GB" sz="1100" dirty="0" err="1" smtClean="0"/>
              <a:t>Fuster</a:t>
            </a:r>
            <a:r>
              <a:rPr lang="en-GB" sz="1100" dirty="0" smtClean="0"/>
              <a:t> </a:t>
            </a:r>
            <a:r>
              <a:rPr lang="en-GB" sz="1100" i="1" dirty="0" smtClean="0"/>
              <a:t>et al. Circulation </a:t>
            </a:r>
            <a:r>
              <a:rPr lang="en-GB" sz="1100" dirty="0" smtClean="0"/>
              <a:t>2011;123:e269–e367 , </a:t>
            </a:r>
            <a:r>
              <a:rPr lang="en-GB" altLang="zh-CN" sz="1100" dirty="0" err="1" smtClean="0"/>
              <a:t>Camm</a:t>
            </a:r>
            <a:r>
              <a:rPr lang="en-GB" altLang="zh-CN" sz="1100" dirty="0" smtClean="0"/>
              <a:t> </a:t>
            </a:r>
            <a:r>
              <a:rPr lang="en-GB" altLang="zh-CN" sz="1100" i="1" dirty="0" smtClean="0"/>
              <a:t>et al</a:t>
            </a:r>
            <a:r>
              <a:rPr lang="en-GB" altLang="zh-CN" sz="1100" dirty="0" smtClean="0"/>
              <a:t>. </a:t>
            </a:r>
            <a:r>
              <a:rPr lang="en-GB" altLang="zh-CN" sz="1100" i="1" dirty="0" smtClean="0"/>
              <a:t>Eur Heart J</a:t>
            </a:r>
            <a:r>
              <a:rPr lang="en-GB" altLang="zh-CN" sz="1100" dirty="0" smtClean="0"/>
              <a:t> 2010;31:2369</a:t>
            </a:r>
            <a:r>
              <a:rPr lang="en-GB" altLang="zh-CN" sz="1100" dirty="0" smtClean="0">
                <a:sym typeface="Symbol" pitchFamily="18" charset="2"/>
              </a:rPr>
              <a:t>–</a:t>
            </a:r>
            <a:r>
              <a:rPr lang="en-GB" altLang="zh-CN" sz="1100" dirty="0" smtClean="0"/>
              <a:t>429</a:t>
            </a:r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1C60C9-D380-4AA8-960B-8FBD7C0F81D0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5138" cy="4791075"/>
          </a:xfrm>
          <a:ln/>
        </p:spPr>
        <p:txBody>
          <a:bodyPr/>
          <a:lstStyle/>
          <a:p>
            <a:pPr marL="188913" indent="-188913">
              <a:spcBef>
                <a:spcPts val="0"/>
              </a:spcBef>
              <a:defRPr/>
            </a:pPr>
            <a:r>
              <a:rPr lang="en-GB" b="0" dirty="0" smtClean="0">
                <a:latin typeface="Arial" pitchFamily="34" charset="0"/>
              </a:rPr>
              <a:t>References: </a:t>
            </a:r>
            <a:r>
              <a:rPr lang="en-GB" dirty="0" smtClean="0">
                <a:latin typeface="Arial" pitchFamily="34" charset="0"/>
              </a:rPr>
              <a:t>Go AS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JAMA </a:t>
            </a:r>
            <a:r>
              <a:rPr lang="en-GB" dirty="0" smtClean="0">
                <a:latin typeface="Arial" pitchFamily="34" charset="0"/>
              </a:rPr>
              <a:t>2001;285:2370–2375, </a:t>
            </a:r>
            <a:r>
              <a:rPr lang="en-GB" dirty="0" err="1" smtClean="0">
                <a:latin typeface="Arial" pitchFamily="34" charset="0"/>
              </a:rPr>
              <a:t>Heeringa</a:t>
            </a:r>
            <a:r>
              <a:rPr lang="en-GB" dirty="0" smtClean="0">
                <a:latin typeface="Arial" pitchFamily="34" charset="0"/>
              </a:rPr>
              <a:t> J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err="1" smtClean="0">
                <a:latin typeface="Arial" pitchFamily="34" charset="0"/>
              </a:rPr>
              <a:t>Eur</a:t>
            </a:r>
            <a:r>
              <a:rPr lang="en-GB" i="1" dirty="0" smtClean="0">
                <a:latin typeface="Arial" pitchFamily="34" charset="0"/>
              </a:rPr>
              <a:t> Heart J </a:t>
            </a:r>
            <a:r>
              <a:rPr lang="en-GB" dirty="0" smtClean="0">
                <a:latin typeface="Arial" pitchFamily="34" charset="0"/>
              </a:rPr>
              <a:t>2006;27:949–953, Benjamin EJ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JAMA </a:t>
            </a:r>
            <a:r>
              <a:rPr lang="en-GB" dirty="0" smtClean="0">
                <a:latin typeface="Arial" pitchFamily="34" charset="0"/>
              </a:rPr>
              <a:t>1994;271:840–844, </a:t>
            </a:r>
            <a:r>
              <a:rPr lang="en-GB" dirty="0" err="1" smtClean="0">
                <a:latin typeface="Arial" pitchFamily="34" charset="0"/>
              </a:rPr>
              <a:t>Forleo</a:t>
            </a:r>
            <a:r>
              <a:rPr lang="en-GB" dirty="0" smtClean="0">
                <a:latin typeface="Arial" pitchFamily="34" charset="0"/>
              </a:rPr>
              <a:t> GB </a:t>
            </a:r>
            <a:r>
              <a:rPr lang="en-GB" i="1" dirty="0" smtClean="0">
                <a:latin typeface="Arial" pitchFamily="34" charset="0"/>
              </a:rPr>
              <a:t>et al. </a:t>
            </a:r>
            <a:r>
              <a:rPr lang="en-GB" i="1" dirty="0" err="1" smtClean="0">
                <a:latin typeface="Arial" pitchFamily="34" charset="0"/>
              </a:rPr>
              <a:t>Europace</a:t>
            </a:r>
            <a:r>
              <a:rPr lang="en-GB" dirty="0" smtClean="0">
                <a:latin typeface="Arial" pitchFamily="34" charset="0"/>
              </a:rPr>
              <a:t> 2007;9:613–620, Alonso A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Am Heart J</a:t>
            </a:r>
            <a:r>
              <a:rPr lang="en-GB" dirty="0" smtClean="0">
                <a:latin typeface="Arial" pitchFamily="34" charset="0"/>
              </a:rPr>
              <a:t> 2009;158:111–117 , </a:t>
            </a:r>
            <a:r>
              <a:rPr lang="en-GB" dirty="0" err="1" smtClean="0">
                <a:latin typeface="Arial" pitchFamily="34" charset="0"/>
              </a:rPr>
              <a:t>Borzecki</a:t>
            </a:r>
            <a:r>
              <a:rPr lang="en-GB" dirty="0" smtClean="0">
                <a:latin typeface="Arial" pitchFamily="34" charset="0"/>
              </a:rPr>
              <a:t> AM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J </a:t>
            </a:r>
            <a:r>
              <a:rPr lang="en-GB" i="1" dirty="0" err="1" smtClean="0">
                <a:latin typeface="Arial" pitchFamily="34" charset="0"/>
              </a:rPr>
              <a:t>Natl</a:t>
            </a:r>
            <a:r>
              <a:rPr lang="en-GB" i="1" dirty="0" smtClean="0">
                <a:latin typeface="Arial" pitchFamily="34" charset="0"/>
              </a:rPr>
              <a:t> Med Assoc </a:t>
            </a:r>
            <a:r>
              <a:rPr lang="en-GB" dirty="0" smtClean="0">
                <a:latin typeface="Arial" pitchFamily="34" charset="0"/>
              </a:rPr>
              <a:t>2008;100:237–245</a:t>
            </a:r>
          </a:p>
        </p:txBody>
      </p:sp>
      <p:sp>
        <p:nvSpPr>
          <p:cNvPr id="45059" name="Slide Image Placeholder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350838"/>
            <a:ext cx="4552950" cy="3414712"/>
          </a:xfrm>
          <a:ln/>
        </p:spPr>
      </p:sp>
      <p:sp>
        <p:nvSpPr>
          <p:cNvPr id="45060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2AF0F2A9-0FAE-4A6F-B5F4-78DFE6F55748}" type="slidenum">
              <a:rPr lang="en-GB" sz="1200">
                <a:cs typeface="Arial" charset="0"/>
              </a:rPr>
              <a:pPr algn="r" defTabSz="954088"/>
              <a:t>6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5138" cy="4791075"/>
          </a:xfrm>
          <a:ln/>
        </p:spPr>
        <p:txBody>
          <a:bodyPr/>
          <a:lstStyle/>
          <a:p>
            <a:pPr marL="179388" indent="-179388">
              <a:defRPr/>
            </a:pPr>
            <a:r>
              <a:rPr lang="en-GB" b="0" dirty="0" smtClean="0">
                <a:latin typeface="Arial" pitchFamily="34" charset="0"/>
              </a:rPr>
              <a:t>References: </a:t>
            </a:r>
            <a:r>
              <a:rPr lang="en-US" dirty="0" err="1" smtClean="0">
                <a:latin typeface="Arial" pitchFamily="34" charset="0"/>
              </a:rPr>
              <a:t>Miyasaka</a:t>
            </a:r>
            <a:r>
              <a:rPr lang="en-US" dirty="0" smtClean="0">
                <a:latin typeface="Arial" pitchFamily="34" charset="0"/>
              </a:rPr>
              <a:t> Y </a:t>
            </a:r>
            <a:r>
              <a:rPr lang="en-US" i="1" dirty="0" smtClean="0">
                <a:latin typeface="Arial" pitchFamily="34" charset="0"/>
              </a:rPr>
              <a:t>et al</a:t>
            </a:r>
            <a:r>
              <a:rPr lang="en-US" dirty="0" smtClean="0">
                <a:latin typeface="Arial" pitchFamily="34" charset="0"/>
              </a:rPr>
              <a:t>. </a:t>
            </a:r>
            <a:r>
              <a:rPr lang="en-US" i="1" dirty="0" smtClean="0">
                <a:latin typeface="Arial" pitchFamily="34" charset="0"/>
              </a:rPr>
              <a:t>Circulation </a:t>
            </a:r>
            <a:r>
              <a:rPr lang="en-US" dirty="0" smtClean="0">
                <a:latin typeface="Arial" pitchFamily="34" charset="0"/>
              </a:rPr>
              <a:t>2006;114:119–125, </a:t>
            </a:r>
            <a:r>
              <a:rPr lang="en-GB" dirty="0" smtClean="0">
                <a:latin typeface="Arial" pitchFamily="34" charset="0"/>
              </a:rPr>
              <a:t>Go AS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JAMA </a:t>
            </a:r>
            <a:r>
              <a:rPr lang="en-GB" dirty="0" smtClean="0">
                <a:latin typeface="Arial" pitchFamily="34" charset="0"/>
              </a:rPr>
              <a:t>2001;285:2370–2375</a:t>
            </a:r>
          </a:p>
        </p:txBody>
      </p:sp>
      <p:sp>
        <p:nvSpPr>
          <p:cNvPr id="47107" name="Slide Image Placeholder 5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8238" y="352425"/>
            <a:ext cx="4568825" cy="3427413"/>
          </a:xfrm>
          <a:ln/>
        </p:spPr>
      </p:sp>
      <p:sp>
        <p:nvSpPr>
          <p:cNvPr id="47108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7F4D7F30-DFCC-4E95-B9CE-EDA953E663AF}" type="slidenum">
              <a:rPr lang="en-GB" sz="1200">
                <a:cs typeface="Arial" charset="0"/>
              </a:rPr>
              <a:pPr algn="r" defTabSz="954088"/>
              <a:t>7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1963" cy="4791075"/>
          </a:xfrm>
          <a:ln/>
        </p:spPr>
        <p:txBody>
          <a:bodyPr/>
          <a:lstStyle/>
          <a:p>
            <a:pPr marL="179388" indent="-179388">
              <a:spcBef>
                <a:spcPts val="0"/>
              </a:spcBef>
              <a:defRPr/>
            </a:pPr>
            <a:r>
              <a:rPr lang="en-GB" b="0" dirty="0" smtClean="0">
                <a:latin typeface="Arial" pitchFamily="34" charset="0"/>
              </a:rPr>
              <a:t>References: </a:t>
            </a:r>
            <a:r>
              <a:rPr lang="da-DK" dirty="0" smtClean="0">
                <a:latin typeface="Arial" pitchFamily="34" charset="0"/>
              </a:rPr>
              <a:t>Wolf PA </a:t>
            </a:r>
            <a:r>
              <a:rPr lang="da-DK" i="1" dirty="0" smtClean="0">
                <a:latin typeface="Arial" pitchFamily="34" charset="0"/>
              </a:rPr>
              <a:t>et al</a:t>
            </a:r>
            <a:r>
              <a:rPr lang="da-DK" dirty="0" smtClean="0">
                <a:latin typeface="Arial" pitchFamily="34" charset="0"/>
              </a:rPr>
              <a:t>. </a:t>
            </a:r>
            <a:r>
              <a:rPr lang="da-DK" i="1" dirty="0" smtClean="0">
                <a:latin typeface="Arial" pitchFamily="34" charset="0"/>
              </a:rPr>
              <a:t>Stroke </a:t>
            </a:r>
            <a:r>
              <a:rPr lang="da-DK" dirty="0" smtClean="0">
                <a:latin typeface="Arial" pitchFamily="34" charset="0"/>
              </a:rPr>
              <a:t>1991;22:983–988, Fuster V </a:t>
            </a:r>
            <a:r>
              <a:rPr lang="da-DK" i="1" dirty="0" smtClean="0">
                <a:latin typeface="Arial" pitchFamily="34" charset="0"/>
              </a:rPr>
              <a:t>et al</a:t>
            </a:r>
            <a:r>
              <a:rPr lang="da-DK" dirty="0" smtClean="0">
                <a:latin typeface="Arial" pitchFamily="34" charset="0"/>
              </a:rPr>
              <a:t>. </a:t>
            </a:r>
            <a:r>
              <a:rPr lang="da-DK" i="1" dirty="0" smtClean="0">
                <a:latin typeface="Arial" pitchFamily="34" charset="0"/>
              </a:rPr>
              <a:t>Circulation </a:t>
            </a:r>
            <a:r>
              <a:rPr lang="da-DK" dirty="0" smtClean="0">
                <a:latin typeface="Arial" pitchFamily="34" charset="0"/>
              </a:rPr>
              <a:t>2006;114:e257–e354, Lin HJ </a:t>
            </a:r>
            <a:r>
              <a:rPr lang="da-DK" i="1" dirty="0" smtClean="0">
                <a:latin typeface="Arial" pitchFamily="34" charset="0"/>
              </a:rPr>
              <a:t>et al</a:t>
            </a:r>
            <a:r>
              <a:rPr lang="da-DK" dirty="0" smtClean="0">
                <a:latin typeface="Arial" pitchFamily="34" charset="0"/>
              </a:rPr>
              <a:t>. </a:t>
            </a:r>
            <a:r>
              <a:rPr lang="da-DK" i="1" dirty="0" smtClean="0">
                <a:latin typeface="Arial" pitchFamily="34" charset="0"/>
              </a:rPr>
              <a:t>Stroke </a:t>
            </a:r>
            <a:r>
              <a:rPr lang="da-DK" dirty="0" smtClean="0">
                <a:latin typeface="Arial" pitchFamily="34" charset="0"/>
              </a:rPr>
              <a:t>1996;27:1760–1764</a:t>
            </a:r>
          </a:p>
          <a:p>
            <a:pPr marL="179388" indent="-179388">
              <a:spcBef>
                <a:spcPts val="0"/>
              </a:spcBef>
              <a:buFont typeface="Calibri" pitchFamily="34" charset="0"/>
              <a:buAutoNum type="arabicPeriod"/>
              <a:defRPr/>
            </a:pPr>
            <a:r>
              <a:rPr lang="da-DK" dirty="0" smtClean="0">
                <a:latin typeface="Arial" pitchFamily="34" charset="0"/>
              </a:rPr>
              <a:t>Jørgensen HS </a:t>
            </a:r>
            <a:r>
              <a:rPr lang="da-DK" i="1" dirty="0" smtClean="0">
                <a:latin typeface="Arial" pitchFamily="34" charset="0"/>
              </a:rPr>
              <a:t>et al</a:t>
            </a:r>
            <a:r>
              <a:rPr lang="da-DK" dirty="0" smtClean="0">
                <a:latin typeface="Arial" pitchFamily="34" charset="0"/>
              </a:rPr>
              <a:t>. </a:t>
            </a:r>
            <a:r>
              <a:rPr lang="da-DK" i="1" dirty="0" smtClean="0">
                <a:latin typeface="Arial" pitchFamily="34" charset="0"/>
              </a:rPr>
              <a:t>Stroke </a:t>
            </a:r>
            <a:r>
              <a:rPr lang="da-DK" dirty="0" smtClean="0">
                <a:latin typeface="Arial" pitchFamily="34" charset="0"/>
              </a:rPr>
              <a:t>1996;10:1765–1769, </a:t>
            </a:r>
            <a:r>
              <a:rPr lang="en-GB" dirty="0" err="1" smtClean="0">
                <a:latin typeface="Arial" pitchFamily="34" charset="0"/>
              </a:rPr>
              <a:t>Friberg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US" dirty="0" smtClean="0">
                <a:latin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</a:rPr>
              <a:t>Eur</a:t>
            </a:r>
            <a:r>
              <a:rPr lang="en-US" i="1" dirty="0" smtClean="0">
                <a:latin typeface="Arial" pitchFamily="34" charset="0"/>
              </a:rPr>
              <a:t> Heart J</a:t>
            </a:r>
            <a:r>
              <a:rPr lang="en-US" dirty="0" smtClean="0">
                <a:latin typeface="Arial" pitchFamily="34" charset="0"/>
              </a:rPr>
              <a:t> 2010;31:967–975</a:t>
            </a:r>
          </a:p>
          <a:p>
            <a:pPr marL="174625" indent="-174625">
              <a:buFont typeface="Arial" charset="0"/>
              <a:buChar char="•"/>
              <a:defRPr/>
            </a:pPr>
            <a:endParaRPr lang="en-GB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1203" name="Slide Image Placeholder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5538" y="352425"/>
            <a:ext cx="4568825" cy="3427413"/>
          </a:xfrm>
          <a:ln/>
        </p:spPr>
      </p:sp>
      <p:sp>
        <p:nvSpPr>
          <p:cNvPr id="51204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76628E46-669D-49F1-A4A6-4BA6216ACE59}" type="slidenum">
              <a:rPr lang="en-GB" sz="1200">
                <a:cs typeface="Arial" charset="0"/>
              </a:rPr>
              <a:pPr algn="r" defTabSz="954088"/>
              <a:t>8</a:t>
            </a:fld>
            <a:endParaRPr lang="en-GB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92150" y="4024313"/>
            <a:ext cx="5541963" cy="4791075"/>
          </a:xfrm>
          <a:ln/>
        </p:spPr>
        <p:txBody>
          <a:bodyPr/>
          <a:lstStyle/>
          <a:p>
            <a:pPr marL="179388" indent="-179388">
              <a:tabLst>
                <a:tab pos="541338" algn="l"/>
              </a:tabLst>
              <a:defRPr/>
            </a:pPr>
            <a:r>
              <a:rPr lang="en-GB" b="0" dirty="0" smtClean="0">
                <a:latin typeface="Arial" pitchFamily="34" charset="0"/>
              </a:rPr>
              <a:t>Reference;  </a:t>
            </a:r>
            <a:r>
              <a:rPr lang="en-GB" dirty="0" smtClean="0">
                <a:latin typeface="Arial" pitchFamily="34" charset="0"/>
              </a:rPr>
              <a:t>Wolf PA </a:t>
            </a:r>
            <a:r>
              <a:rPr lang="en-GB" i="1" dirty="0" smtClean="0">
                <a:latin typeface="Arial" pitchFamily="34" charset="0"/>
              </a:rPr>
              <a:t>et al</a:t>
            </a:r>
            <a:r>
              <a:rPr lang="en-GB" dirty="0" smtClean="0">
                <a:latin typeface="Arial" pitchFamily="34" charset="0"/>
              </a:rPr>
              <a:t>. </a:t>
            </a:r>
            <a:r>
              <a:rPr lang="en-GB" i="1" dirty="0" smtClean="0">
                <a:latin typeface="Arial" pitchFamily="34" charset="0"/>
              </a:rPr>
              <a:t>Stroke </a:t>
            </a:r>
            <a:r>
              <a:rPr lang="en-GB" dirty="0" smtClean="0">
                <a:latin typeface="Arial" pitchFamily="34" charset="0"/>
              </a:rPr>
              <a:t>1991;22:983–988</a:t>
            </a:r>
          </a:p>
        </p:txBody>
      </p:sp>
      <p:sp>
        <p:nvSpPr>
          <p:cNvPr id="52227" name="Slide Image Placeholder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352425"/>
            <a:ext cx="4568825" cy="3427413"/>
          </a:xfrm>
          <a:ln/>
        </p:spPr>
      </p:sp>
      <p:sp>
        <p:nvSpPr>
          <p:cNvPr id="52228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4088"/>
            <a:fld id="{209B781D-A210-43BE-BFA8-EDF6D5767A25}" type="slidenum">
              <a:rPr lang="en-GB" sz="1200"/>
              <a:pPr algn="r" defTabSz="954088"/>
              <a:t>9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27-12-2012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27-12-2012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-werkblad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778000"/>
            <a:ext cx="7561262" cy="264001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6000" b="1" dirty="0" err="1" smtClean="0">
                <a:solidFill>
                  <a:srgbClr val="FFFF00"/>
                </a:solidFill>
              </a:rPr>
              <a:t>Atrial</a:t>
            </a:r>
            <a:r>
              <a:rPr lang="en-GB" sz="6000" b="1" dirty="0" smtClean="0">
                <a:solidFill>
                  <a:srgbClr val="FFFF00"/>
                </a:solidFill>
              </a:rPr>
              <a:t> fibrillation and stroke:</a:t>
            </a:r>
            <a:br>
              <a:rPr lang="en-GB" sz="6000" b="1" dirty="0" smtClean="0">
                <a:solidFill>
                  <a:srgbClr val="FFFF00"/>
                </a:solidFill>
              </a:rPr>
            </a:br>
            <a:r>
              <a:rPr lang="en-GB" sz="6000" b="1" dirty="0" smtClean="0">
                <a:solidFill>
                  <a:srgbClr val="FFFF00"/>
                </a:solidFill>
              </a:rPr>
              <a:t> </a:t>
            </a:r>
            <a:r>
              <a:rPr lang="en-GB" sz="4800" b="1" dirty="0" smtClean="0">
                <a:solidFill>
                  <a:srgbClr val="FFFF00"/>
                </a:solidFill>
              </a:rPr>
              <a:t>D</a:t>
            </a:r>
            <a:r>
              <a:rPr lang="en-GB" sz="4800" b="1" dirty="0" smtClean="0">
                <a:solidFill>
                  <a:srgbClr val="FFFF00"/>
                </a:solidFill>
              </a:rPr>
              <a:t>isease </a:t>
            </a:r>
            <a:r>
              <a:rPr lang="en-GB" sz="4800" b="1" dirty="0" smtClean="0">
                <a:solidFill>
                  <a:srgbClr val="FFFF00"/>
                </a:solidFill>
              </a:rPr>
              <a:t>awareness</a:t>
            </a:r>
            <a:endParaRPr lang="en-GB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3"/>
          <p:cNvSpPr>
            <a:spLocks noChangeArrowheads="1"/>
          </p:cNvSpPr>
          <p:nvPr/>
        </p:nvSpPr>
        <p:spPr bwMode="auto">
          <a:xfrm>
            <a:off x="2713038" y="4394820"/>
            <a:ext cx="273050" cy="469900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07" name="Rectangle 39"/>
          <p:cNvSpPr>
            <a:spLocks noChangeArrowheads="1"/>
          </p:cNvSpPr>
          <p:nvPr/>
        </p:nvSpPr>
        <p:spPr bwMode="auto">
          <a:xfrm>
            <a:off x="4346575" y="4004295"/>
            <a:ext cx="273050" cy="860425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08" name="Rectangle 37"/>
          <p:cNvSpPr>
            <a:spLocks noChangeArrowheads="1"/>
          </p:cNvSpPr>
          <p:nvPr/>
        </p:nvSpPr>
        <p:spPr bwMode="auto">
          <a:xfrm>
            <a:off x="5162550" y="3521695"/>
            <a:ext cx="273050" cy="1343025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09" name="Rectangle 35"/>
          <p:cNvSpPr>
            <a:spLocks noChangeArrowheads="1"/>
          </p:cNvSpPr>
          <p:nvPr/>
        </p:nvSpPr>
        <p:spPr bwMode="auto">
          <a:xfrm>
            <a:off x="5976938" y="3183558"/>
            <a:ext cx="273050" cy="1681162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10" name="Rectangle 33"/>
          <p:cNvSpPr>
            <a:spLocks noChangeArrowheads="1"/>
          </p:cNvSpPr>
          <p:nvPr/>
        </p:nvSpPr>
        <p:spPr bwMode="auto">
          <a:xfrm>
            <a:off x="6796088" y="2153270"/>
            <a:ext cx="273050" cy="2711450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11" name="AutoShape 3" descr="2FF1"/>
          <p:cNvSpPr>
            <a:spLocks noChangeAspect="1" noChangeArrowheads="1"/>
          </p:cNvSpPr>
          <p:nvPr/>
        </p:nvSpPr>
        <p:spPr bwMode="auto">
          <a:xfrm>
            <a:off x="280988" y="397495"/>
            <a:ext cx="85820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FF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15950" y="6249119"/>
            <a:ext cx="8159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/>
            <a:r>
              <a:rPr lang="sv-SE" sz="1200" dirty="0">
                <a:solidFill>
                  <a:srgbClr val="FFFFFF"/>
                </a:solidFill>
                <a:cs typeface="Arial" charset="0"/>
              </a:rPr>
              <a:t>Marini </a:t>
            </a:r>
            <a:r>
              <a:rPr lang="sv-SE" sz="1200" i="1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sv-SE" sz="1200" dirty="0">
                <a:solidFill>
                  <a:srgbClr val="FFFFFF"/>
                </a:solidFill>
                <a:cs typeface="Arial" charset="0"/>
              </a:rPr>
              <a:t>, </a:t>
            </a:r>
            <a:r>
              <a:rPr lang="sv-SE" sz="1200" i="1" dirty="0">
                <a:solidFill>
                  <a:srgbClr val="FFFFFF"/>
                </a:solidFill>
                <a:cs typeface="Arial" charset="0"/>
              </a:rPr>
              <a:t>Stroke </a:t>
            </a:r>
            <a:r>
              <a:rPr lang="sv-SE" sz="1200" dirty="0">
                <a:solidFill>
                  <a:srgbClr val="FFFFFF"/>
                </a:solidFill>
                <a:cs typeface="Arial" charset="0"/>
              </a:rPr>
              <a:t>2005</a:t>
            </a:r>
            <a:endParaRPr lang="sv-SE" sz="1200" dirty="0">
              <a:solidFill>
                <a:srgbClr val="FFFFFF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21513" name="Title 6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800" dirty="0" smtClean="0"/>
              <a:t>Proportion of strokes attributable to AF </a:t>
            </a:r>
            <a:br>
              <a:rPr lang="en-GB" sz="2800" dirty="0" smtClean="0"/>
            </a:br>
            <a:r>
              <a:rPr lang="en-GB" sz="2800" dirty="0" smtClean="0"/>
              <a:t>increases with age</a:t>
            </a:r>
            <a:endParaRPr lang="en-US" sz="2800" dirty="0" smtClean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88913" y="3293095"/>
            <a:ext cx="314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89100" y="1726233"/>
            <a:ext cx="730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89100" y="2351708"/>
            <a:ext cx="730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89100" y="2985120"/>
            <a:ext cx="730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89100" y="3618533"/>
            <a:ext cx="730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89100" y="4255120"/>
            <a:ext cx="730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>
            <a:off x="1727994" y="4902027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>
            <a:off x="2545556" y="4902027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>
            <a:off x="3355181" y="4902027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>
            <a:off x="4174331" y="4902027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>
            <a:off x="4988719" y="4902027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>
            <a:off x="5812631" y="4902027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>
            <a:off x="6628606" y="4902027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>
            <a:off x="7419181" y="490202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8" name="Rectangle 41"/>
          <p:cNvSpPr>
            <a:spLocks noChangeArrowheads="1"/>
          </p:cNvSpPr>
          <p:nvPr/>
        </p:nvSpPr>
        <p:spPr bwMode="auto">
          <a:xfrm>
            <a:off x="3506788" y="4147170"/>
            <a:ext cx="273050" cy="717550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136775" y="2056433"/>
            <a:ext cx="142875" cy="144462"/>
          </a:xfrm>
          <a:prstGeom prst="rect">
            <a:avLst/>
          </a:prstGeom>
          <a:solidFill>
            <a:srgbClr val="FF96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30" name="Rectangle 45"/>
          <p:cNvSpPr>
            <a:spLocks noChangeArrowheads="1"/>
          </p:cNvSpPr>
          <p:nvPr/>
        </p:nvSpPr>
        <p:spPr bwMode="auto">
          <a:xfrm>
            <a:off x="2123729" y="1830834"/>
            <a:ext cx="155922" cy="82724"/>
          </a:xfrm>
          <a:prstGeom prst="rect">
            <a:avLst/>
          </a:prstGeom>
          <a:solidFill>
            <a:srgbClr val="33CA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31" name="Text Box 5"/>
          <p:cNvSpPr txBox="1">
            <a:spLocks noChangeArrowheads="1"/>
          </p:cNvSpPr>
          <p:nvPr/>
        </p:nvSpPr>
        <p:spPr bwMode="auto">
          <a:xfrm>
            <a:off x="2279650" y="1699245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Men</a:t>
            </a:r>
          </a:p>
        </p:txBody>
      </p:sp>
      <p:sp>
        <p:nvSpPr>
          <p:cNvPr id="21532" name="Text Box 5"/>
          <p:cNvSpPr txBox="1">
            <a:spLocks noChangeArrowheads="1"/>
          </p:cNvSpPr>
          <p:nvPr/>
        </p:nvSpPr>
        <p:spPr bwMode="auto">
          <a:xfrm>
            <a:off x="2279650" y="1984995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Women</a:t>
            </a:r>
          </a:p>
        </p:txBody>
      </p:sp>
      <p:sp>
        <p:nvSpPr>
          <p:cNvPr id="21533" name="Text Box 5"/>
          <p:cNvSpPr txBox="1">
            <a:spLocks noChangeArrowheads="1"/>
          </p:cNvSpPr>
          <p:nvPr/>
        </p:nvSpPr>
        <p:spPr bwMode="auto">
          <a:xfrm>
            <a:off x="1287463" y="155478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50</a:t>
            </a:r>
          </a:p>
        </p:txBody>
      </p:sp>
      <p:sp>
        <p:nvSpPr>
          <p:cNvPr id="21534" name="Text Box 5"/>
          <p:cNvSpPr txBox="1">
            <a:spLocks noChangeArrowheads="1"/>
          </p:cNvSpPr>
          <p:nvPr/>
        </p:nvSpPr>
        <p:spPr bwMode="auto">
          <a:xfrm>
            <a:off x="1287463" y="218343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40</a:t>
            </a:r>
          </a:p>
        </p:txBody>
      </p:sp>
      <p:sp>
        <p:nvSpPr>
          <p:cNvPr id="21535" name="Text Box 5"/>
          <p:cNvSpPr txBox="1">
            <a:spLocks noChangeArrowheads="1"/>
          </p:cNvSpPr>
          <p:nvPr/>
        </p:nvSpPr>
        <p:spPr bwMode="auto">
          <a:xfrm>
            <a:off x="1287463" y="2816845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30</a:t>
            </a:r>
          </a:p>
        </p:txBody>
      </p:sp>
      <p:sp>
        <p:nvSpPr>
          <p:cNvPr id="21536" name="Text Box 5"/>
          <p:cNvSpPr txBox="1">
            <a:spLocks noChangeArrowheads="1"/>
          </p:cNvSpPr>
          <p:nvPr/>
        </p:nvSpPr>
        <p:spPr bwMode="auto">
          <a:xfrm>
            <a:off x="1287463" y="3450258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20</a:t>
            </a:r>
          </a:p>
        </p:txBody>
      </p:sp>
      <p:sp>
        <p:nvSpPr>
          <p:cNvPr id="21537" name="Text Box 5"/>
          <p:cNvSpPr txBox="1">
            <a:spLocks noChangeArrowheads="1"/>
          </p:cNvSpPr>
          <p:nvPr/>
        </p:nvSpPr>
        <p:spPr bwMode="auto">
          <a:xfrm>
            <a:off x="1287463" y="4086845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10</a:t>
            </a:r>
          </a:p>
        </p:txBody>
      </p:sp>
      <p:sp>
        <p:nvSpPr>
          <p:cNvPr id="21538" name="Text Box 5"/>
          <p:cNvSpPr txBox="1">
            <a:spLocks noChangeArrowheads="1"/>
          </p:cNvSpPr>
          <p:nvPr/>
        </p:nvSpPr>
        <p:spPr bwMode="auto">
          <a:xfrm>
            <a:off x="1398588" y="4707558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0</a:t>
            </a:r>
          </a:p>
        </p:txBody>
      </p:sp>
      <p:sp>
        <p:nvSpPr>
          <p:cNvPr id="21539" name="Text Box 5"/>
          <p:cNvSpPr txBox="1">
            <a:spLocks noChangeArrowheads="1"/>
          </p:cNvSpPr>
          <p:nvPr/>
        </p:nvSpPr>
        <p:spPr bwMode="auto">
          <a:xfrm>
            <a:off x="1774825" y="4964733"/>
            <a:ext cx="800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0–39</a:t>
            </a:r>
          </a:p>
        </p:txBody>
      </p:sp>
      <p:sp>
        <p:nvSpPr>
          <p:cNvPr id="21540" name="Text Box 5"/>
          <p:cNvSpPr txBox="1">
            <a:spLocks noChangeArrowheads="1"/>
          </p:cNvSpPr>
          <p:nvPr/>
        </p:nvSpPr>
        <p:spPr bwMode="auto">
          <a:xfrm>
            <a:off x="2584450" y="4964733"/>
            <a:ext cx="800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40–49</a:t>
            </a:r>
          </a:p>
        </p:txBody>
      </p:sp>
      <p:sp>
        <p:nvSpPr>
          <p:cNvPr id="21541" name="Text Box 5"/>
          <p:cNvSpPr txBox="1">
            <a:spLocks noChangeArrowheads="1"/>
          </p:cNvSpPr>
          <p:nvPr/>
        </p:nvSpPr>
        <p:spPr bwMode="auto">
          <a:xfrm>
            <a:off x="3400425" y="4964733"/>
            <a:ext cx="8016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50–59</a:t>
            </a:r>
          </a:p>
        </p:txBody>
      </p:sp>
      <p:sp>
        <p:nvSpPr>
          <p:cNvPr id="21542" name="Text Box 5"/>
          <p:cNvSpPr txBox="1">
            <a:spLocks noChangeArrowheads="1"/>
          </p:cNvSpPr>
          <p:nvPr/>
        </p:nvSpPr>
        <p:spPr bwMode="auto">
          <a:xfrm>
            <a:off x="4217988" y="4964733"/>
            <a:ext cx="800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60–69</a:t>
            </a:r>
          </a:p>
        </p:txBody>
      </p:sp>
      <p:sp>
        <p:nvSpPr>
          <p:cNvPr id="21543" name="Text Box 5"/>
          <p:cNvSpPr txBox="1">
            <a:spLocks noChangeArrowheads="1"/>
          </p:cNvSpPr>
          <p:nvPr/>
        </p:nvSpPr>
        <p:spPr bwMode="auto">
          <a:xfrm>
            <a:off x="5032375" y="4964733"/>
            <a:ext cx="800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70–79</a:t>
            </a:r>
          </a:p>
        </p:txBody>
      </p:sp>
      <p:sp>
        <p:nvSpPr>
          <p:cNvPr id="21544" name="Text Box 5"/>
          <p:cNvSpPr txBox="1">
            <a:spLocks noChangeArrowheads="1"/>
          </p:cNvSpPr>
          <p:nvPr/>
        </p:nvSpPr>
        <p:spPr bwMode="auto">
          <a:xfrm>
            <a:off x="5857875" y="4964733"/>
            <a:ext cx="8016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 dirty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80–89</a:t>
            </a:r>
          </a:p>
        </p:txBody>
      </p:sp>
      <p:sp>
        <p:nvSpPr>
          <p:cNvPr id="21545" name="Text Box 5"/>
          <p:cNvSpPr txBox="1">
            <a:spLocks noChangeArrowheads="1"/>
          </p:cNvSpPr>
          <p:nvPr/>
        </p:nvSpPr>
        <p:spPr bwMode="auto">
          <a:xfrm>
            <a:off x="6653213" y="4964733"/>
            <a:ext cx="8016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200" b="1" dirty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90+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689100" y="4866308"/>
            <a:ext cx="5775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7" name="Text Box 5"/>
          <p:cNvSpPr txBox="1">
            <a:spLocks noChangeArrowheads="1"/>
          </p:cNvSpPr>
          <p:nvPr/>
        </p:nvSpPr>
        <p:spPr bwMode="auto">
          <a:xfrm rot="16200000" flipH="1">
            <a:off x="-631825" y="3124821"/>
            <a:ext cx="347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Stroke risk in patients with AF (%)</a:t>
            </a:r>
          </a:p>
        </p:txBody>
      </p:sp>
      <p:sp>
        <p:nvSpPr>
          <p:cNvPr id="21548" name="Text Box 5"/>
          <p:cNvSpPr txBox="1">
            <a:spLocks noChangeArrowheads="1"/>
          </p:cNvSpPr>
          <p:nvPr/>
        </p:nvSpPr>
        <p:spPr bwMode="auto">
          <a:xfrm>
            <a:off x="3963988" y="5371133"/>
            <a:ext cx="1290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1600" b="1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Age (years)</a:t>
            </a:r>
          </a:p>
        </p:txBody>
      </p:sp>
      <p:sp>
        <p:nvSpPr>
          <p:cNvPr id="21549" name="Rectangle 42"/>
          <p:cNvSpPr>
            <a:spLocks noChangeArrowheads="1"/>
          </p:cNvSpPr>
          <p:nvPr/>
        </p:nvSpPr>
        <p:spPr bwMode="auto">
          <a:xfrm>
            <a:off x="2987675" y="4588495"/>
            <a:ext cx="273050" cy="276225"/>
          </a:xfrm>
          <a:prstGeom prst="rect">
            <a:avLst/>
          </a:prstGeom>
          <a:solidFill>
            <a:srgbClr val="FF00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50" name="Rectangle 40"/>
          <p:cNvSpPr>
            <a:spLocks noChangeArrowheads="1"/>
          </p:cNvSpPr>
          <p:nvPr/>
        </p:nvSpPr>
        <p:spPr bwMode="auto">
          <a:xfrm>
            <a:off x="3783013" y="4407520"/>
            <a:ext cx="274637" cy="457200"/>
          </a:xfrm>
          <a:prstGeom prst="rect">
            <a:avLst/>
          </a:prstGeom>
          <a:solidFill>
            <a:srgbClr val="FF00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51" name="Rectangle 38"/>
          <p:cNvSpPr>
            <a:spLocks noChangeArrowheads="1"/>
          </p:cNvSpPr>
          <p:nvPr/>
        </p:nvSpPr>
        <p:spPr bwMode="auto">
          <a:xfrm>
            <a:off x="4621213" y="3620120"/>
            <a:ext cx="273050" cy="1244600"/>
          </a:xfrm>
          <a:prstGeom prst="rect">
            <a:avLst/>
          </a:prstGeom>
          <a:solidFill>
            <a:srgbClr val="FF00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52" name="Rectangle 30"/>
          <p:cNvSpPr>
            <a:spLocks noChangeArrowheads="1"/>
          </p:cNvSpPr>
          <p:nvPr/>
        </p:nvSpPr>
        <p:spPr bwMode="auto">
          <a:xfrm>
            <a:off x="7073900" y="1962770"/>
            <a:ext cx="273050" cy="2901950"/>
          </a:xfrm>
          <a:prstGeom prst="rect">
            <a:avLst/>
          </a:prstGeom>
          <a:solidFill>
            <a:srgbClr val="FF00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53" name="Rectangle 34"/>
          <p:cNvSpPr>
            <a:spLocks noChangeArrowheads="1"/>
          </p:cNvSpPr>
          <p:nvPr/>
        </p:nvSpPr>
        <p:spPr bwMode="auto">
          <a:xfrm>
            <a:off x="6256338" y="2896220"/>
            <a:ext cx="273050" cy="1968500"/>
          </a:xfrm>
          <a:prstGeom prst="rect">
            <a:avLst/>
          </a:prstGeom>
          <a:solidFill>
            <a:srgbClr val="FF00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54" name="Rectangle 36"/>
          <p:cNvSpPr>
            <a:spLocks noChangeArrowheads="1"/>
          </p:cNvSpPr>
          <p:nvPr/>
        </p:nvSpPr>
        <p:spPr bwMode="auto">
          <a:xfrm>
            <a:off x="5440363" y="2975595"/>
            <a:ext cx="273050" cy="1889125"/>
          </a:xfrm>
          <a:prstGeom prst="rect">
            <a:avLst/>
          </a:prstGeom>
          <a:solidFill>
            <a:srgbClr val="FF00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55" name="Rectangle 44"/>
          <p:cNvSpPr>
            <a:spLocks noChangeArrowheads="1"/>
          </p:cNvSpPr>
          <p:nvPr/>
        </p:nvSpPr>
        <p:spPr bwMode="auto">
          <a:xfrm>
            <a:off x="2136775" y="2056433"/>
            <a:ext cx="142875" cy="1444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92" y="-59163"/>
            <a:ext cx="7548984" cy="1183907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AF-related strokes are more severe than non-AF-related strokes</a:t>
            </a:r>
          </a:p>
        </p:txBody>
      </p:sp>
      <p:graphicFrame>
        <p:nvGraphicFramePr>
          <p:cNvPr id="287885" name="Group 141"/>
          <p:cNvGraphicFramePr>
            <a:graphicFrameLocks noGrp="1"/>
          </p:cNvGraphicFramePr>
          <p:nvPr>
            <p:ph idx="1"/>
          </p:nvPr>
        </p:nvGraphicFramePr>
        <p:xfrm>
          <a:off x="611188" y="1601653"/>
          <a:ext cx="8208714" cy="2331403"/>
        </p:xfrm>
        <a:graphic>
          <a:graphicData uri="http://schemas.openxmlformats.org/drawingml/2006/table">
            <a:tbl>
              <a:tblPr/>
              <a:tblGrid>
                <a:gridCol w="2806504"/>
                <a:gridCol w="1297853"/>
                <a:gridCol w="2153001"/>
                <a:gridCol w="1951356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Subtype of ischaemic stroke</a:t>
                      </a: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Lacunar (n=6146)</a:t>
                      </a: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Atherothrombotic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(n=5267)</a:t>
                      </a:r>
                    </a:p>
                  </a:txBody>
                  <a:tcPr marL="88203" marR="8820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Cardioembolic*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(n=3451)</a:t>
                      </a:r>
                    </a:p>
                  </a:txBody>
                  <a:tcPr marL="88203" marR="8820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Median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NIHSS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score</a:t>
                      </a:r>
                      <a:r>
                        <a:rPr kumimoji="0" lang="en-GB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at admission</a:t>
                      </a: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88203" marR="8820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88203" marR="8820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Patients with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mRS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score</a:t>
                      </a:r>
                      <a:r>
                        <a:rPr kumimoji="0" lang="en-GB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0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–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 at discharge</a:t>
                      </a: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76%</a:t>
                      </a:r>
                    </a:p>
                  </a:txBody>
                  <a:tcPr marL="88203" marR="88203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52%</a:t>
                      </a:r>
                    </a:p>
                  </a:txBody>
                  <a:tcPr marL="88203" marR="8820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37%</a:t>
                      </a:r>
                    </a:p>
                  </a:txBody>
                  <a:tcPr marL="88203" marR="8820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0" name="Rectangle 70"/>
          <p:cNvSpPr>
            <a:spLocks noGrp="1" noChangeArrowheads="1"/>
          </p:cNvSpPr>
          <p:nvPr>
            <p:ph type="body" idx="4294967295"/>
          </p:nvPr>
        </p:nvSpPr>
        <p:spPr>
          <a:xfrm>
            <a:off x="590550" y="4005808"/>
            <a:ext cx="82296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800" b="1" dirty="0" err="1" smtClean="0"/>
              <a:t>Cardioembolic</a:t>
            </a:r>
            <a:r>
              <a:rPr lang="en-GB" sz="1800" b="1" dirty="0" smtClean="0"/>
              <a:t> strokes were associated with: </a:t>
            </a:r>
          </a:p>
          <a:p>
            <a:pPr eaLnBrk="1" hangingPunct="1"/>
            <a:r>
              <a:rPr lang="en-GB" sz="1800" b="1" dirty="0" smtClean="0"/>
              <a:t> </a:t>
            </a:r>
            <a:r>
              <a:rPr lang="en-GB" sz="1800" dirty="0" smtClean="0"/>
              <a:t>Higher NIHSS scores at admission</a:t>
            </a:r>
          </a:p>
          <a:p>
            <a:pPr eaLnBrk="1" hangingPunct="1"/>
            <a:r>
              <a:rPr lang="en-GB" sz="1800" dirty="0" smtClean="0"/>
              <a:t> Lower probability of good outcome (</a:t>
            </a:r>
            <a:r>
              <a:rPr lang="en-GB" sz="1800" dirty="0" err="1" smtClean="0"/>
              <a:t>mRS</a:t>
            </a:r>
            <a:r>
              <a:rPr lang="en-GB" sz="1800" dirty="0" smtClean="0"/>
              <a:t> 0</a:t>
            </a:r>
            <a:r>
              <a:rPr lang="en-GB" sz="1800" dirty="0" smtClean="0">
                <a:sym typeface="Symbol" pitchFamily="18" charset="2"/>
              </a:rPr>
              <a:t>–</a:t>
            </a:r>
            <a:r>
              <a:rPr lang="en-GB" sz="1800" dirty="0" smtClean="0"/>
              <a:t>2) at discharge</a:t>
            </a:r>
            <a:endParaRPr lang="en-US" sz="1800" dirty="0" smtClean="0"/>
          </a:p>
        </p:txBody>
      </p:sp>
      <p:sp>
        <p:nvSpPr>
          <p:cNvPr id="22551" name="Text Box 60"/>
          <p:cNvSpPr txBox="1">
            <a:spLocks noChangeArrowheads="1"/>
          </p:cNvSpPr>
          <p:nvPr/>
        </p:nvSpPr>
        <p:spPr bwMode="auto">
          <a:xfrm>
            <a:off x="6632391" y="6237312"/>
            <a:ext cx="23440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</a:rPr>
              <a:t>Kimura </a:t>
            </a:r>
            <a:r>
              <a:rPr lang="en-GB" sz="1200" i="1" dirty="0">
                <a:solidFill>
                  <a:schemeClr val="bg1"/>
                </a:solidFill>
              </a:rPr>
              <a:t>et al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i="1" dirty="0" err="1">
                <a:solidFill>
                  <a:schemeClr val="bg1"/>
                </a:solidFill>
              </a:rPr>
              <a:t>Cerebrovasc</a:t>
            </a:r>
            <a:r>
              <a:rPr lang="en-GB" sz="1200" i="1" dirty="0">
                <a:solidFill>
                  <a:schemeClr val="bg1"/>
                </a:solidFill>
              </a:rPr>
              <a:t> </a:t>
            </a:r>
            <a:r>
              <a:rPr lang="en-GB" sz="1200" i="1" dirty="0" err="1">
                <a:solidFill>
                  <a:schemeClr val="bg1"/>
                </a:solidFill>
              </a:rPr>
              <a:t>Dis</a:t>
            </a:r>
            <a:r>
              <a:rPr lang="en-GB" sz="1200" i="1" dirty="0">
                <a:solidFill>
                  <a:schemeClr val="bg1"/>
                </a:solidFill>
              </a:rPr>
              <a:t> </a:t>
            </a:r>
            <a:r>
              <a:rPr lang="en-GB" sz="1200" dirty="0">
                <a:solidFill>
                  <a:schemeClr val="bg1"/>
                </a:solidFill>
              </a:rPr>
              <a:t>2004</a:t>
            </a:r>
          </a:p>
        </p:txBody>
      </p:sp>
      <p:sp>
        <p:nvSpPr>
          <p:cNvPr id="22552" name="Text Box 61"/>
          <p:cNvSpPr txBox="1">
            <a:spLocks noChangeArrowheads="1"/>
          </p:cNvSpPr>
          <p:nvPr/>
        </p:nvSpPr>
        <p:spPr bwMode="auto">
          <a:xfrm>
            <a:off x="534400" y="1084674"/>
            <a:ext cx="27414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Japanese stroke registry</a:t>
            </a:r>
          </a:p>
        </p:txBody>
      </p:sp>
      <p:sp>
        <p:nvSpPr>
          <p:cNvPr id="22553" name="Text Box 67"/>
          <p:cNvSpPr txBox="1">
            <a:spLocks noChangeArrowheads="1"/>
          </p:cNvSpPr>
          <p:nvPr/>
        </p:nvSpPr>
        <p:spPr bwMode="auto">
          <a:xfrm>
            <a:off x="611188" y="5121649"/>
            <a:ext cx="57098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*76% of patients with </a:t>
            </a:r>
            <a:r>
              <a:rPr lang="en-US" sz="1400" dirty="0" err="1">
                <a:solidFill>
                  <a:schemeClr val="bg1"/>
                </a:solidFill>
              </a:rPr>
              <a:t>cardioembolic</a:t>
            </a:r>
            <a:r>
              <a:rPr lang="en-US" sz="1400" dirty="0">
                <a:solidFill>
                  <a:schemeClr val="bg1"/>
                </a:solidFill>
              </a:rPr>
              <a:t> stroke had AF</a:t>
            </a:r>
          </a:p>
          <a:p>
            <a:r>
              <a:rPr lang="en-US" sz="1400" baseline="30000" dirty="0">
                <a:solidFill>
                  <a:schemeClr val="bg1"/>
                </a:solidFill>
              </a:rPr>
              <a:t>#</a:t>
            </a:r>
            <a:r>
              <a:rPr lang="en-US" sz="1400" dirty="0">
                <a:solidFill>
                  <a:schemeClr val="bg1"/>
                </a:solidFill>
              </a:rPr>
              <a:t>Higher NIHSS or </a:t>
            </a:r>
            <a:r>
              <a:rPr lang="en-US" sz="1400" dirty="0" err="1">
                <a:solidFill>
                  <a:schemeClr val="bg1"/>
                </a:solidFill>
              </a:rPr>
              <a:t>mRS</a:t>
            </a:r>
            <a:r>
              <a:rPr lang="en-US" sz="1400" dirty="0">
                <a:solidFill>
                  <a:schemeClr val="bg1"/>
                </a:solidFill>
              </a:rPr>
              <a:t> score = greater stroke severity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GB" sz="1400" dirty="0" err="1">
                <a:solidFill>
                  <a:schemeClr val="bg1"/>
                </a:solidFill>
              </a:rPr>
              <a:t>mRS</a:t>
            </a:r>
            <a:r>
              <a:rPr lang="en-GB" sz="1400" dirty="0">
                <a:solidFill>
                  <a:schemeClr val="bg1"/>
                </a:solidFill>
              </a:rPr>
              <a:t>, modified Rankin Scale; NIHSS, </a:t>
            </a:r>
            <a:r>
              <a:rPr lang="en-US" sz="1400" dirty="0">
                <a:solidFill>
                  <a:schemeClr val="bg1"/>
                </a:solidFill>
              </a:rPr>
              <a:t>National Institute of Health Stroke Scale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5088" cy="777875"/>
          </a:xfrm>
        </p:spPr>
        <p:txBody>
          <a:bodyPr>
            <a:noAutofit/>
          </a:bodyPr>
          <a:lstStyle/>
          <a:p>
            <a:r>
              <a:rPr lang="en-US" sz="2000" dirty="0" smtClean="0"/>
              <a:t>Outcomes in stroke patients with AF are more severe than in patients without AF</a:t>
            </a:r>
            <a:r>
              <a:rPr lang="en-GB" sz="2000" dirty="0" smtClean="0"/>
              <a:t>: The PRISM study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r>
              <a:rPr lang="en-GB" sz="1800" dirty="0" smtClean="0"/>
              <a:t>The Australian PRISM (A Program of Research Informing Stroke Management) study assessed 26,960 index cases of </a:t>
            </a:r>
            <a:r>
              <a:rPr lang="en-GB" sz="1800" dirty="0" err="1" smtClean="0"/>
              <a:t>ischaemic</a:t>
            </a:r>
            <a:r>
              <a:rPr lang="en-GB" sz="1800" dirty="0" smtClean="0"/>
              <a:t> stroke</a:t>
            </a:r>
          </a:p>
          <a:p>
            <a:r>
              <a:rPr lang="en-GB" sz="1800" dirty="0" smtClean="0"/>
              <a:t>AF was recorded in 25.4% of ‘index’ cases</a:t>
            </a:r>
          </a:p>
        </p:txBody>
      </p:sp>
      <p:graphicFrame>
        <p:nvGraphicFramePr>
          <p:cNvPr id="4" name="Group 54"/>
          <p:cNvGraphicFramePr>
            <a:graphicFrameLocks/>
          </p:cNvGraphicFramePr>
          <p:nvPr/>
        </p:nvGraphicFramePr>
        <p:xfrm>
          <a:off x="683270" y="2060848"/>
          <a:ext cx="7777162" cy="3145928"/>
        </p:xfrm>
        <a:graphic>
          <a:graphicData uri="http://schemas.openxmlformats.org/drawingml/2006/table">
            <a:tbl>
              <a:tblPr/>
              <a:tblGrid>
                <a:gridCol w="4246654"/>
                <a:gridCol w="1614152"/>
                <a:gridCol w="1916356"/>
              </a:tblGrid>
              <a:tr h="3915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Outcome measure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with AF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without AF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Complications/indicators of a poor prognosis (%)*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2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mortality (%)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</a:p>
                    <a:p>
                      <a:pPr marL="176213" marR="0" lvl="3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 30 days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16">
                <a:tc>
                  <a:txBody>
                    <a:bodyPr/>
                    <a:lstStyle/>
                    <a:p>
                      <a:pPr marL="176213" marR="0" lvl="3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 90 days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52">
                <a:tc>
                  <a:txBody>
                    <a:bodyPr/>
                    <a:lstStyle/>
                    <a:p>
                      <a:pPr marL="176213" marR="0" lvl="3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 365 days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mean length of hospital stay (days)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52">
                <a:tc>
                  <a:txBody>
                    <a:bodyPr/>
                    <a:lstStyle/>
                    <a:p>
                      <a:pPr marL="176213" marR="0" lvl="3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Ischaemic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stroke admission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52">
                <a:tc>
                  <a:txBody>
                    <a:bodyPr/>
                    <a:lstStyle/>
                    <a:p>
                      <a:pPr marL="176213" marR="0" lvl="3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 90 days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52">
                <a:tc>
                  <a:txBody>
                    <a:bodyPr/>
                    <a:lstStyle/>
                    <a:p>
                      <a:pPr marL="176213" marR="0" lvl="3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 365 days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9" name="TextBox 4"/>
          <p:cNvSpPr txBox="1">
            <a:spLocks noChangeArrowheads="1"/>
          </p:cNvSpPr>
          <p:nvPr/>
        </p:nvSpPr>
        <p:spPr bwMode="auto">
          <a:xfrm>
            <a:off x="603250" y="5301208"/>
            <a:ext cx="830103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*Mechanical ventilation/intensive care unit or coma, pneumonia, sepsis, deep vein thrombosis, </a:t>
            </a:r>
            <a:r>
              <a:rPr lang="en-GB" sz="1100" dirty="0" err="1">
                <a:solidFill>
                  <a:schemeClr val="bg1"/>
                </a:solidFill>
              </a:rPr>
              <a:t>decubitus</a:t>
            </a:r>
            <a:r>
              <a:rPr lang="en-GB" sz="1100" dirty="0">
                <a:solidFill>
                  <a:schemeClr val="bg1"/>
                </a:solidFill>
              </a:rPr>
              <a:t> ulcer, urinary incontinence, urinary tract infection, urinary retention, pulmonary embolus</a:t>
            </a:r>
          </a:p>
          <a:p>
            <a:r>
              <a:rPr lang="en-GB" sz="1100" baseline="30000" dirty="0">
                <a:solidFill>
                  <a:schemeClr val="bg1"/>
                </a:solidFill>
              </a:rPr>
              <a:t>#</a:t>
            </a:r>
            <a:r>
              <a:rPr lang="en-GB" sz="1100" dirty="0">
                <a:solidFill>
                  <a:schemeClr val="bg1"/>
                </a:solidFill>
              </a:rPr>
              <a:t>Adjusted for age and co-morbidities</a:t>
            </a:r>
            <a:endParaRPr lang="en-GB" sz="1100" baseline="30000" dirty="0">
              <a:solidFill>
                <a:schemeClr val="bg1"/>
              </a:solidFill>
            </a:endParaRPr>
          </a:p>
        </p:txBody>
      </p:sp>
      <p:sp>
        <p:nvSpPr>
          <p:cNvPr id="23590" name="Text Box 4"/>
          <p:cNvSpPr txBox="1">
            <a:spLocks noChangeArrowheads="1"/>
          </p:cNvSpPr>
          <p:nvPr/>
        </p:nvSpPr>
        <p:spPr bwMode="auto">
          <a:xfrm>
            <a:off x="1450726" y="6237312"/>
            <a:ext cx="7297738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GB" sz="1200" dirty="0" err="1">
                <a:solidFill>
                  <a:srgbClr val="FFFFFF"/>
                </a:solidFill>
              </a:rPr>
              <a:t>Gattellari</a:t>
            </a:r>
            <a:r>
              <a:rPr lang="en-GB" sz="1200" dirty="0">
                <a:solidFill>
                  <a:srgbClr val="FFFFFF"/>
                </a:solidFill>
              </a:rPr>
              <a:t> </a:t>
            </a:r>
            <a:r>
              <a:rPr lang="en-GB" sz="1200" i="1" dirty="0">
                <a:solidFill>
                  <a:srgbClr val="FFFFFF"/>
                </a:solidFill>
              </a:rPr>
              <a:t>et al</a:t>
            </a:r>
            <a:r>
              <a:rPr lang="en-GB" sz="1200" dirty="0">
                <a:solidFill>
                  <a:srgbClr val="FFFFFF"/>
                </a:solidFill>
              </a:rPr>
              <a:t>, </a:t>
            </a:r>
            <a:r>
              <a:rPr lang="en-GB" sz="1200" i="1" dirty="0" err="1">
                <a:solidFill>
                  <a:srgbClr val="FFFFFF"/>
                </a:solidFill>
              </a:rPr>
              <a:t>Cerebrovasc</a:t>
            </a:r>
            <a:r>
              <a:rPr lang="en-GB" sz="1200" i="1" dirty="0">
                <a:solidFill>
                  <a:srgbClr val="FFFFFF"/>
                </a:solidFill>
              </a:rPr>
              <a:t> </a:t>
            </a:r>
            <a:r>
              <a:rPr lang="en-GB" sz="1200" i="1" dirty="0" err="1">
                <a:solidFill>
                  <a:srgbClr val="FFFFFF"/>
                </a:solidFill>
              </a:rPr>
              <a:t>Dis</a:t>
            </a:r>
            <a:r>
              <a:rPr lang="en-GB" sz="1200" i="1" dirty="0">
                <a:solidFill>
                  <a:srgbClr val="FFFFFF"/>
                </a:solidFill>
              </a:rPr>
              <a:t> </a:t>
            </a:r>
            <a:r>
              <a:rPr lang="en-GB" sz="1200" dirty="0">
                <a:solidFill>
                  <a:srgbClr val="FFFFFF"/>
                </a:solidFill>
              </a:rPr>
              <a:t>2011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57338" y="-171450"/>
            <a:ext cx="7262812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endParaRPr lang="en-US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-131171"/>
            <a:ext cx="8864600" cy="118390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Strokes in patients with AF are more severe than in patients without AF</a:t>
            </a:r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>
            <p:ph idx="1"/>
          </p:nvPr>
        </p:nvGraphicFramePr>
        <p:xfrm>
          <a:off x="611188" y="1269454"/>
          <a:ext cx="8097838" cy="4211856"/>
        </p:xfrm>
        <a:graphic>
          <a:graphicData uri="http://schemas.openxmlformats.org/drawingml/2006/table">
            <a:tbl>
              <a:tblPr/>
              <a:tblGrid>
                <a:gridCol w="804697"/>
                <a:gridCol w="2631294"/>
                <a:gridCol w="399827"/>
                <a:gridCol w="1742061"/>
                <a:gridCol w="1152128"/>
                <a:gridCol w="1367831"/>
              </a:tblGrid>
              <a:tr h="5515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Scale 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Outcome measure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0" marR="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with AF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without AF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3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SSS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Initial stroke severity (score)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score = greater neurological impairment</a:t>
                      </a:r>
                    </a:p>
                  </a:txBody>
                  <a:tcPr marL="0" marR="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1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Neurological outcome (score)*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3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Initial disability (score)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score = greater disability</a:t>
                      </a:r>
                    </a:p>
                  </a:txBody>
                  <a:tcPr marL="0" marR="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Functional outcome (score)*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3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Length of hospital stay (days)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3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In-hospital mortality (%)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Discharged to own home (%)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3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Discharged to nursing home (%)</a:t>
                      </a:r>
                    </a:p>
                  </a:txBody>
                  <a:tcPr marL="83293" marR="83293"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bg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0" name="Text Box 4"/>
          <p:cNvSpPr txBox="1">
            <a:spLocks noChangeArrowheads="1"/>
          </p:cNvSpPr>
          <p:nvPr/>
        </p:nvSpPr>
        <p:spPr bwMode="auto">
          <a:xfrm>
            <a:off x="1259632" y="6165304"/>
            <a:ext cx="7297738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GB" sz="1200" dirty="0" err="1">
                <a:solidFill>
                  <a:srgbClr val="FFFFFF"/>
                </a:solidFill>
              </a:rPr>
              <a:t>Jørgensen</a:t>
            </a:r>
            <a:r>
              <a:rPr lang="en-GB" sz="1200" dirty="0">
                <a:solidFill>
                  <a:srgbClr val="FFFFFF"/>
                </a:solidFill>
              </a:rPr>
              <a:t> </a:t>
            </a:r>
            <a:r>
              <a:rPr lang="en-GB" sz="1200" i="1" dirty="0">
                <a:solidFill>
                  <a:srgbClr val="FFFFFF"/>
                </a:solidFill>
              </a:rPr>
              <a:t>et al</a:t>
            </a:r>
            <a:r>
              <a:rPr lang="en-GB" sz="1200" dirty="0">
                <a:solidFill>
                  <a:srgbClr val="FFFFFF"/>
                </a:solidFill>
              </a:rPr>
              <a:t>, </a:t>
            </a:r>
            <a:r>
              <a:rPr lang="en-GB" sz="1200" i="1" dirty="0">
                <a:solidFill>
                  <a:srgbClr val="FFFFFF"/>
                </a:solidFill>
              </a:rPr>
              <a:t>Stroke </a:t>
            </a:r>
            <a:r>
              <a:rPr lang="en-GB" sz="1200" dirty="0">
                <a:solidFill>
                  <a:srgbClr val="FFFFFF"/>
                </a:solidFill>
              </a:rPr>
              <a:t>1996</a:t>
            </a:r>
          </a:p>
        </p:txBody>
      </p:sp>
      <p:sp>
        <p:nvSpPr>
          <p:cNvPr id="24621" name="Right Brace 8"/>
          <p:cNvSpPr>
            <a:spLocks/>
          </p:cNvSpPr>
          <p:nvPr/>
        </p:nvSpPr>
        <p:spPr bwMode="auto">
          <a:xfrm>
            <a:off x="4225925" y="2993479"/>
            <a:ext cx="130175" cy="668338"/>
          </a:xfrm>
          <a:prstGeom prst="rightBrace">
            <a:avLst>
              <a:gd name="adj1" fmla="val 8367"/>
              <a:gd name="adj2" fmla="val 50000"/>
            </a:avLst>
          </a:prstGeom>
          <a:noFill/>
          <a:ln w="25400" algn="ctr">
            <a:solidFill>
              <a:srgbClr val="FFF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GB"/>
          </a:p>
        </p:txBody>
      </p:sp>
      <p:sp>
        <p:nvSpPr>
          <p:cNvPr id="24622" name="Right Brace 8"/>
          <p:cNvSpPr>
            <a:spLocks/>
          </p:cNvSpPr>
          <p:nvPr/>
        </p:nvSpPr>
        <p:spPr bwMode="auto">
          <a:xfrm>
            <a:off x="4225925" y="2012404"/>
            <a:ext cx="130175" cy="668338"/>
          </a:xfrm>
          <a:prstGeom prst="rightBrace">
            <a:avLst>
              <a:gd name="adj1" fmla="val 8367"/>
              <a:gd name="adj2" fmla="val 50000"/>
            </a:avLst>
          </a:prstGeom>
          <a:noFill/>
          <a:ln w="25400" algn="ctr">
            <a:solidFill>
              <a:srgbClr val="FFF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GB"/>
          </a:p>
        </p:txBody>
      </p:sp>
      <p:sp>
        <p:nvSpPr>
          <p:cNvPr id="24623" name="TextBox 9"/>
          <p:cNvSpPr txBox="1">
            <a:spLocks noChangeArrowheads="1"/>
          </p:cNvSpPr>
          <p:nvPr/>
        </p:nvSpPr>
        <p:spPr bwMode="auto">
          <a:xfrm>
            <a:off x="622300" y="5527129"/>
            <a:ext cx="81470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*At discharge; BI, </a:t>
            </a:r>
            <a:r>
              <a:rPr lang="en-GB" sz="1400" dirty="0" err="1">
                <a:solidFill>
                  <a:schemeClr val="bg1"/>
                </a:solidFill>
              </a:rPr>
              <a:t>Barthel</a:t>
            </a:r>
            <a:r>
              <a:rPr lang="en-GB" sz="1400" dirty="0">
                <a:solidFill>
                  <a:schemeClr val="bg1"/>
                </a:solidFill>
              </a:rPr>
              <a:t> Index; SSS, Scandinavian Stroke Scale</a:t>
            </a:r>
          </a:p>
        </p:txBody>
      </p:sp>
      <p:sp>
        <p:nvSpPr>
          <p:cNvPr id="24624" name="Rectangle 8"/>
          <p:cNvSpPr>
            <a:spLocks noChangeArrowheads="1"/>
          </p:cNvSpPr>
          <p:nvPr/>
        </p:nvSpPr>
        <p:spPr bwMode="auto">
          <a:xfrm>
            <a:off x="611188" y="901154"/>
            <a:ext cx="307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F000"/>
                </a:solidFill>
              </a:rPr>
              <a:t>Copenhagen Stroke Study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323415" y="156861"/>
            <a:ext cx="8497057" cy="1183907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b="1" dirty="0" smtClean="0">
                <a:solidFill>
                  <a:srgbClr val="FFFF00"/>
                </a:solidFill>
              </a:rPr>
              <a:t>The increased disability that results 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from AF-related stroke persists over time</a:t>
            </a:r>
          </a:p>
        </p:txBody>
      </p:sp>
      <p:sp>
        <p:nvSpPr>
          <p:cNvPr id="1028" name="Rectangle 60"/>
          <p:cNvSpPr>
            <a:spLocks noChangeArrowheads="1"/>
          </p:cNvSpPr>
          <p:nvPr/>
        </p:nvSpPr>
        <p:spPr bwMode="auto">
          <a:xfrm>
            <a:off x="293688" y="-837853"/>
            <a:ext cx="75819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GB" sz="3200">
              <a:solidFill>
                <a:srgbClr val="FFFFFF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9438" y="1260698"/>
          <a:ext cx="7797800" cy="4400550"/>
        </p:xfrm>
        <a:graphic>
          <a:graphicData uri="http://schemas.openxmlformats.org/presentationml/2006/ole">
            <p:oleObj spid="_x0000_s1026" name="Worksheet" r:id="rId4" imgW="7797838" imgH="4400640" progId="Excel.Sheet.8">
              <p:embed/>
            </p:oleObj>
          </a:graphicData>
        </a:graphic>
      </p:graphicFrame>
      <p:sp>
        <p:nvSpPr>
          <p:cNvPr id="1029" name="Text Box 51"/>
          <p:cNvSpPr txBox="1">
            <a:spLocks noChangeArrowheads="1"/>
          </p:cNvSpPr>
          <p:nvPr/>
        </p:nvSpPr>
        <p:spPr bwMode="auto">
          <a:xfrm>
            <a:off x="1985963" y="1484784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73%</a:t>
            </a:r>
          </a:p>
        </p:txBody>
      </p:sp>
      <p:sp>
        <p:nvSpPr>
          <p:cNvPr id="1030" name="Text Box 52"/>
          <p:cNvSpPr txBox="1">
            <a:spLocks noChangeArrowheads="1"/>
          </p:cNvSpPr>
          <p:nvPr/>
        </p:nvSpPr>
        <p:spPr bwMode="auto">
          <a:xfrm>
            <a:off x="2409825" y="3046884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33%</a:t>
            </a:r>
          </a:p>
        </p:txBody>
      </p:sp>
      <p:sp>
        <p:nvSpPr>
          <p:cNvPr id="1031" name="Text Box 59"/>
          <p:cNvSpPr txBox="1">
            <a:spLocks noChangeArrowheads="1"/>
          </p:cNvSpPr>
          <p:nvPr/>
        </p:nvSpPr>
        <p:spPr bwMode="auto">
          <a:xfrm>
            <a:off x="6228184" y="6093296"/>
            <a:ext cx="2240732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US" sz="1200" dirty="0">
                <a:solidFill>
                  <a:srgbClr val="FFFFFF"/>
                </a:solidFill>
              </a:rPr>
              <a:t>Lin </a:t>
            </a:r>
            <a:r>
              <a:rPr lang="en-US" sz="1200" i="1" dirty="0">
                <a:solidFill>
                  <a:srgbClr val="FFFFFF"/>
                </a:solidFill>
              </a:rPr>
              <a:t>et al</a:t>
            </a:r>
            <a:r>
              <a:rPr lang="en-US" sz="1200" dirty="0">
                <a:solidFill>
                  <a:srgbClr val="FFFFFF"/>
                </a:solidFill>
              </a:rPr>
              <a:t>,</a:t>
            </a:r>
            <a:r>
              <a:rPr lang="en-US" sz="1200" i="1" dirty="0">
                <a:solidFill>
                  <a:srgbClr val="FFFFFF"/>
                </a:solidFill>
              </a:rPr>
              <a:t> Stroke </a:t>
            </a:r>
            <a:r>
              <a:rPr lang="en-US" sz="1200" dirty="0">
                <a:solidFill>
                  <a:srgbClr val="FFFFFF"/>
                </a:solidFill>
              </a:rPr>
              <a:t>1996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2987824" y="1300758"/>
            <a:ext cx="38322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F000"/>
                </a:solidFill>
              </a:rPr>
              <a:t>Framingham Heart Study (US)</a:t>
            </a:r>
          </a:p>
        </p:txBody>
      </p:sp>
      <p:sp>
        <p:nvSpPr>
          <p:cNvPr id="1033" name="Text Box 53"/>
          <p:cNvSpPr txBox="1">
            <a:spLocks noChangeArrowheads="1"/>
          </p:cNvSpPr>
          <p:nvPr/>
        </p:nvSpPr>
        <p:spPr bwMode="auto">
          <a:xfrm>
            <a:off x="3411538" y="2065809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58%</a:t>
            </a:r>
          </a:p>
        </p:txBody>
      </p:sp>
      <p:sp>
        <p:nvSpPr>
          <p:cNvPr id="1034" name="Text Box 54"/>
          <p:cNvSpPr txBox="1">
            <a:spLocks noChangeArrowheads="1"/>
          </p:cNvSpPr>
          <p:nvPr/>
        </p:nvSpPr>
        <p:spPr bwMode="auto">
          <a:xfrm>
            <a:off x="3816350" y="3699346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16%</a:t>
            </a:r>
          </a:p>
        </p:txBody>
      </p:sp>
      <p:sp>
        <p:nvSpPr>
          <p:cNvPr id="1035" name="Text Box 55"/>
          <p:cNvSpPr txBox="1">
            <a:spLocks noChangeArrowheads="1"/>
          </p:cNvSpPr>
          <p:nvPr/>
        </p:nvSpPr>
        <p:spPr bwMode="auto">
          <a:xfrm>
            <a:off x="4824413" y="2924646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36%</a:t>
            </a:r>
          </a:p>
        </p:txBody>
      </p:sp>
      <p:sp>
        <p:nvSpPr>
          <p:cNvPr id="1036" name="Text Box 56"/>
          <p:cNvSpPr txBox="1">
            <a:spLocks noChangeArrowheads="1"/>
          </p:cNvSpPr>
          <p:nvPr/>
        </p:nvSpPr>
        <p:spPr bwMode="auto">
          <a:xfrm>
            <a:off x="5241925" y="3702521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16%</a:t>
            </a:r>
          </a:p>
        </p:txBody>
      </p:sp>
      <p:sp>
        <p:nvSpPr>
          <p:cNvPr id="1037" name="Text Box 57"/>
          <p:cNvSpPr txBox="1">
            <a:spLocks noChangeArrowheads="1"/>
          </p:cNvSpPr>
          <p:nvPr/>
        </p:nvSpPr>
        <p:spPr bwMode="auto">
          <a:xfrm>
            <a:off x="6246813" y="3162771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1038" name="Text Box 58"/>
          <p:cNvSpPr txBox="1">
            <a:spLocks noChangeArrowheads="1"/>
          </p:cNvSpPr>
          <p:nvPr/>
        </p:nvSpPr>
        <p:spPr bwMode="auto">
          <a:xfrm>
            <a:off x="6651625" y="3905721"/>
            <a:ext cx="495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11%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539552" y="5456257"/>
            <a:ext cx="84280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da-DK" sz="1200" dirty="0">
                <a:solidFill>
                  <a:schemeClr val="bg1"/>
                </a:solidFill>
              </a:rPr>
              <a:t>*Severe disability was defined as a score of ≤40 in the modified Barthel Index for activities of daily living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40" name="TextBox 16"/>
          <p:cNvSpPr txBox="1">
            <a:spLocks noChangeArrowheads="1"/>
          </p:cNvSpPr>
          <p:nvPr/>
        </p:nvSpPr>
        <p:spPr bwMode="auto">
          <a:xfrm>
            <a:off x="723900" y="2005360"/>
            <a:ext cx="244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*</a:t>
            </a:r>
            <a:endParaRPr lang="en-US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AF increases annual mortality rates following first-ever </a:t>
            </a:r>
            <a:r>
              <a:rPr lang="en-GB" sz="2800" dirty="0" err="1" smtClean="0"/>
              <a:t>ischaemic</a:t>
            </a:r>
            <a:r>
              <a:rPr lang="en-GB" sz="2800" dirty="0" smtClean="0"/>
              <a:t> stroke</a:t>
            </a:r>
            <a:endParaRPr lang="en-US" sz="28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65534" y="1621224"/>
          <a:ext cx="7916862" cy="450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4" name="Rectangle 156"/>
          <p:cNvSpPr>
            <a:spLocks noChangeArrowheads="1"/>
          </p:cNvSpPr>
          <p:nvPr/>
        </p:nvSpPr>
        <p:spPr bwMode="auto">
          <a:xfrm>
            <a:off x="467544" y="1268760"/>
            <a:ext cx="7918450" cy="387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 eaLnBrk="0" hangingPunct="0">
              <a:lnSpc>
                <a:spcPct val="95000"/>
              </a:lnSpc>
              <a:spcAft>
                <a:spcPct val="20000"/>
              </a:spcAft>
              <a:buClr>
                <a:srgbClr val="EC008C"/>
              </a:buClr>
              <a:buFont typeface="Wingdings 2" pitchFamily="18" charset="2"/>
              <a:buNone/>
              <a:tabLst>
                <a:tab pos="631825" algn="l"/>
              </a:tabLst>
            </a:pPr>
            <a:r>
              <a:rPr lang="en-US" altLang="de-DE" sz="2000" b="1" dirty="0">
                <a:solidFill>
                  <a:schemeClr val="bg1"/>
                </a:solidFill>
              </a:rPr>
              <a:t>Results from a population-based</a:t>
            </a:r>
            <a:r>
              <a:rPr lang="de-DE" altLang="de-DE" sz="2000" b="1" dirty="0">
                <a:solidFill>
                  <a:schemeClr val="bg1"/>
                </a:solidFill>
              </a:rPr>
              <a:t> </a:t>
            </a:r>
            <a:r>
              <a:rPr lang="de-DE" altLang="de-DE" sz="2000" b="1" dirty="0" err="1">
                <a:solidFill>
                  <a:schemeClr val="bg1"/>
                </a:solidFill>
              </a:rPr>
              <a:t>study</a:t>
            </a:r>
            <a:endParaRPr lang="en-US" altLang="de-DE" sz="2000" b="1" dirty="0">
              <a:solidFill>
                <a:schemeClr val="bg1"/>
              </a:solidFill>
            </a:endParaRPr>
          </a:p>
        </p:txBody>
      </p:sp>
      <p:sp>
        <p:nvSpPr>
          <p:cNvPr id="25605" name="Text Box 155"/>
          <p:cNvSpPr txBox="1">
            <a:spLocks noChangeArrowheads="1"/>
          </p:cNvSpPr>
          <p:nvPr/>
        </p:nvSpPr>
        <p:spPr bwMode="auto">
          <a:xfrm>
            <a:off x="615950" y="6199361"/>
            <a:ext cx="7753350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US" sz="1200" dirty="0">
                <a:solidFill>
                  <a:srgbClr val="FFFFFF"/>
                </a:solidFill>
              </a:rPr>
              <a:t>Marini </a:t>
            </a:r>
            <a:r>
              <a:rPr lang="en-US" sz="1200" i="1" dirty="0">
                <a:solidFill>
                  <a:srgbClr val="FFFFFF"/>
                </a:solidFill>
              </a:rPr>
              <a:t>et al</a:t>
            </a:r>
            <a:r>
              <a:rPr lang="en-US" sz="1200" dirty="0">
                <a:solidFill>
                  <a:srgbClr val="FFFFFF"/>
                </a:solidFill>
              </a:rPr>
              <a:t>,</a:t>
            </a:r>
            <a:r>
              <a:rPr lang="en-US" sz="1200" i="1" dirty="0">
                <a:solidFill>
                  <a:srgbClr val="FFFFFF"/>
                </a:solidFill>
              </a:rPr>
              <a:t> Stroke </a:t>
            </a:r>
            <a:r>
              <a:rPr lang="en-US" sz="1200" dirty="0">
                <a:solidFill>
                  <a:srgbClr val="FFFFFF"/>
                </a:solidFill>
              </a:rPr>
              <a:t>2005</a:t>
            </a: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25606" name="Text Box 155"/>
          <p:cNvSpPr txBox="1">
            <a:spLocks noChangeArrowheads="1"/>
          </p:cNvSpPr>
          <p:nvPr/>
        </p:nvSpPr>
        <p:spPr bwMode="auto">
          <a:xfrm>
            <a:off x="467544" y="5495306"/>
            <a:ext cx="3024336" cy="3099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anchor="b">
            <a:spAutoFit/>
          </a:bodyPr>
          <a:lstStyle/>
          <a:p>
            <a:pPr>
              <a:tabLst>
                <a:tab pos="177800" algn="l"/>
              </a:tabLst>
            </a:pPr>
            <a:r>
              <a:rPr lang="en-US" sz="1400" dirty="0">
                <a:solidFill>
                  <a:schemeClr val="bg1"/>
                </a:solidFill>
              </a:rPr>
              <a:t>Error bars represent 95% CI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Among stroke survivors, AF increases the likelihood of recurrent stroke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461963" y="1899097"/>
            <a:ext cx="4195762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Estimates of recurrent stroke </a:t>
            </a:r>
            <a:br>
              <a:rPr lang="en-GB" sz="1400" b="1" dirty="0">
                <a:solidFill>
                  <a:srgbClr val="FFFFFF"/>
                </a:solidFill>
                <a:cs typeface="Arial" charset="0"/>
              </a:rPr>
            </a:br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in patients with and without AF </a:t>
            </a:r>
            <a:br>
              <a:rPr lang="en-GB" sz="1400" b="1" dirty="0">
                <a:solidFill>
                  <a:srgbClr val="FFFFFF"/>
                </a:solidFill>
                <a:cs typeface="Arial" charset="0"/>
              </a:rPr>
            </a:br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(</a:t>
            </a:r>
            <a:r>
              <a:rPr lang="en-GB" sz="1400" b="1" i="1" dirty="0">
                <a:solidFill>
                  <a:srgbClr val="FFFFFF"/>
                </a:solidFill>
                <a:cs typeface="Arial" charset="0"/>
              </a:rPr>
              <a:t>p=</a:t>
            </a:r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0.0398)</a:t>
            </a:r>
          </a:p>
        </p:txBody>
      </p:sp>
      <p:sp>
        <p:nvSpPr>
          <p:cNvPr id="26628" name="Freeform 12"/>
          <p:cNvSpPr>
            <a:spLocks noChangeArrowheads="1"/>
          </p:cNvSpPr>
          <p:nvPr/>
        </p:nvSpPr>
        <p:spPr bwMode="auto">
          <a:xfrm>
            <a:off x="1082675" y="3605659"/>
            <a:ext cx="3297238" cy="1624013"/>
          </a:xfrm>
          <a:custGeom>
            <a:avLst/>
            <a:gdLst>
              <a:gd name="T0" fmla="*/ 1 w 5372100"/>
              <a:gd name="T1" fmla="*/ 1 h 2882031"/>
              <a:gd name="T2" fmla="*/ 1 w 5372100"/>
              <a:gd name="T3" fmla="*/ 1 h 2882031"/>
              <a:gd name="T4" fmla="*/ 1 w 5372100"/>
              <a:gd name="T5" fmla="*/ 1 h 2882031"/>
              <a:gd name="T6" fmla="*/ 1 w 5372100"/>
              <a:gd name="T7" fmla="*/ 1 h 2882031"/>
              <a:gd name="T8" fmla="*/ 1 w 5372100"/>
              <a:gd name="T9" fmla="*/ 1 h 2882031"/>
              <a:gd name="T10" fmla="*/ 1 w 5372100"/>
              <a:gd name="T11" fmla="*/ 1 h 2882031"/>
              <a:gd name="T12" fmla="*/ 1 w 5372100"/>
              <a:gd name="T13" fmla="*/ 1 h 2882031"/>
              <a:gd name="T14" fmla="*/ 1 w 5372100"/>
              <a:gd name="T15" fmla="*/ 1 h 2882031"/>
              <a:gd name="T16" fmla="*/ 1 w 5372100"/>
              <a:gd name="T17" fmla="*/ 1 h 2882031"/>
              <a:gd name="T18" fmla="*/ 1 w 5372100"/>
              <a:gd name="T19" fmla="*/ 1 h 2882031"/>
              <a:gd name="T20" fmla="*/ 1 w 5372100"/>
              <a:gd name="T21" fmla="*/ 1 h 2882031"/>
              <a:gd name="T22" fmla="*/ 1 w 5372100"/>
              <a:gd name="T23" fmla="*/ 1 h 2882031"/>
              <a:gd name="T24" fmla="*/ 1 w 5372100"/>
              <a:gd name="T25" fmla="*/ 1 h 2882031"/>
              <a:gd name="T26" fmla="*/ 1 w 5372100"/>
              <a:gd name="T27" fmla="*/ 1 h 2882031"/>
              <a:gd name="T28" fmla="*/ 1 w 5372100"/>
              <a:gd name="T29" fmla="*/ 1 h 2882031"/>
              <a:gd name="T30" fmla="*/ 1 w 5372100"/>
              <a:gd name="T31" fmla="*/ 1 h 2882031"/>
              <a:gd name="T32" fmla="*/ 1 w 5372100"/>
              <a:gd name="T33" fmla="*/ 1 h 2882031"/>
              <a:gd name="T34" fmla="*/ 1 w 5372100"/>
              <a:gd name="T35" fmla="*/ 1 h 2882031"/>
              <a:gd name="T36" fmla="*/ 1 w 5372100"/>
              <a:gd name="T37" fmla="*/ 1 h 2882031"/>
              <a:gd name="T38" fmla="*/ 1 w 5372100"/>
              <a:gd name="T39" fmla="*/ 1 h 2882031"/>
              <a:gd name="T40" fmla="*/ 1 w 5372100"/>
              <a:gd name="T41" fmla="*/ 1 h 2882031"/>
              <a:gd name="T42" fmla="*/ 1 w 5372100"/>
              <a:gd name="T43" fmla="*/ 1 h 2882031"/>
              <a:gd name="T44" fmla="*/ 1 w 5372100"/>
              <a:gd name="T45" fmla="*/ 1 h 2882031"/>
              <a:gd name="T46" fmla="*/ 1 w 5372100"/>
              <a:gd name="T47" fmla="*/ 1 h 2882031"/>
              <a:gd name="T48" fmla="*/ 1 w 5372100"/>
              <a:gd name="T49" fmla="*/ 1 h 2882031"/>
              <a:gd name="T50" fmla="*/ 1 w 5372100"/>
              <a:gd name="T51" fmla="*/ 1 h 2882031"/>
              <a:gd name="T52" fmla="*/ 1 w 5372100"/>
              <a:gd name="T53" fmla="*/ 1 h 2882031"/>
              <a:gd name="T54" fmla="*/ 1 w 5372100"/>
              <a:gd name="T55" fmla="*/ 1 h 2882031"/>
              <a:gd name="T56" fmla="*/ 1 w 5372100"/>
              <a:gd name="T57" fmla="*/ 1 h 2882031"/>
              <a:gd name="T58" fmla="*/ 1 w 5372100"/>
              <a:gd name="T59" fmla="*/ 1 h 2882031"/>
              <a:gd name="T60" fmla="*/ 1 w 5372100"/>
              <a:gd name="T61" fmla="*/ 1 h 2882031"/>
              <a:gd name="T62" fmla="*/ 1 w 5372100"/>
              <a:gd name="T63" fmla="*/ 1 h 2882031"/>
              <a:gd name="T64" fmla="*/ 1 w 5372100"/>
              <a:gd name="T65" fmla="*/ 1 h 2882031"/>
              <a:gd name="T66" fmla="*/ 1 w 5372100"/>
              <a:gd name="T67" fmla="*/ 1 h 2882031"/>
              <a:gd name="T68" fmla="*/ 1 w 5372100"/>
              <a:gd name="T69" fmla="*/ 1 h 2882031"/>
              <a:gd name="T70" fmla="*/ 1 w 5372100"/>
              <a:gd name="T71" fmla="*/ 1 h 2882031"/>
              <a:gd name="T72" fmla="*/ 1 w 5372100"/>
              <a:gd name="T73" fmla="*/ 1 h 2882031"/>
              <a:gd name="T74" fmla="*/ 1 w 5372100"/>
              <a:gd name="T75" fmla="*/ 1 h 2882031"/>
              <a:gd name="T76" fmla="*/ 1 w 5372100"/>
              <a:gd name="T77" fmla="*/ 1 h 2882031"/>
              <a:gd name="T78" fmla="*/ 1 w 5372100"/>
              <a:gd name="T79" fmla="*/ 1 h 2882031"/>
              <a:gd name="T80" fmla="*/ 1 w 5372100"/>
              <a:gd name="T81" fmla="*/ 1 h 2882031"/>
              <a:gd name="T82" fmla="*/ 1 w 5372100"/>
              <a:gd name="T83" fmla="*/ 1 h 2882031"/>
              <a:gd name="T84" fmla="*/ 1 w 5372100"/>
              <a:gd name="T85" fmla="*/ 1 h 2882031"/>
              <a:gd name="T86" fmla="*/ 1 w 5372100"/>
              <a:gd name="T87" fmla="*/ 1 h 2882031"/>
              <a:gd name="T88" fmla="*/ 1 w 5372100"/>
              <a:gd name="T89" fmla="*/ 1 h 2882031"/>
              <a:gd name="T90" fmla="*/ 1 w 5372100"/>
              <a:gd name="T91" fmla="*/ 1 h 2882031"/>
              <a:gd name="T92" fmla="*/ 1 w 5372100"/>
              <a:gd name="T93" fmla="*/ 1 h 2882031"/>
              <a:gd name="T94" fmla="*/ 1 w 5372100"/>
              <a:gd name="T95" fmla="*/ 1 h 2882031"/>
              <a:gd name="T96" fmla="*/ 1 w 5372100"/>
              <a:gd name="T97" fmla="*/ 1 h 2882031"/>
              <a:gd name="T98" fmla="*/ 1 w 5372100"/>
              <a:gd name="T99" fmla="*/ 1 h 2882031"/>
              <a:gd name="T100" fmla="*/ 1 w 5372100"/>
              <a:gd name="T101" fmla="*/ 1 h 2882031"/>
              <a:gd name="T102" fmla="*/ 1 w 5372100"/>
              <a:gd name="T103" fmla="*/ 1 h 2882031"/>
              <a:gd name="T104" fmla="*/ 1 w 5372100"/>
              <a:gd name="T105" fmla="*/ 1 h 2882031"/>
              <a:gd name="T106" fmla="*/ 1 w 5372100"/>
              <a:gd name="T107" fmla="*/ 1 h 2882031"/>
              <a:gd name="T108" fmla="*/ 1 w 5372100"/>
              <a:gd name="T109" fmla="*/ 1 h 2882031"/>
              <a:gd name="T110" fmla="*/ 1 w 5372100"/>
              <a:gd name="T111" fmla="*/ 1 h 2882031"/>
              <a:gd name="T112" fmla="*/ 1 w 5372100"/>
              <a:gd name="T113" fmla="*/ 1 h 2882031"/>
              <a:gd name="T114" fmla="*/ 1 w 5372100"/>
              <a:gd name="T115" fmla="*/ 1 h 2882031"/>
              <a:gd name="T116" fmla="*/ 1 w 5372100"/>
              <a:gd name="T117" fmla="*/ 1 h 2882031"/>
              <a:gd name="T118" fmla="*/ 1 w 5372100"/>
              <a:gd name="T119" fmla="*/ 1 h 2882031"/>
              <a:gd name="T120" fmla="*/ 1 w 5372100"/>
              <a:gd name="T121" fmla="*/ 1 h 2882031"/>
              <a:gd name="T122" fmla="*/ 1 w 5372100"/>
              <a:gd name="T123" fmla="*/ 1 h 288203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372100"/>
              <a:gd name="T187" fmla="*/ 0 h 2882031"/>
              <a:gd name="T188" fmla="*/ 5372100 w 5372100"/>
              <a:gd name="T189" fmla="*/ 2882031 h 288203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372100" h="2882031">
                <a:moveTo>
                  <a:pt x="0" y="2882031"/>
                </a:moveTo>
                <a:cubicBezTo>
                  <a:pt x="4762" y="2880444"/>
                  <a:pt x="9387" y="2878358"/>
                  <a:pt x="14287" y="2877269"/>
                </a:cubicBezTo>
                <a:cubicBezTo>
                  <a:pt x="23713" y="2875174"/>
                  <a:pt x="33393" y="2874400"/>
                  <a:pt x="42862" y="2872506"/>
                </a:cubicBezTo>
                <a:cubicBezTo>
                  <a:pt x="49280" y="2871222"/>
                  <a:pt x="55562" y="2869331"/>
                  <a:pt x="61912" y="2867744"/>
                </a:cubicBezTo>
                <a:cubicBezTo>
                  <a:pt x="63500" y="2862981"/>
                  <a:pt x="64430" y="2857946"/>
                  <a:pt x="66675" y="2853456"/>
                </a:cubicBezTo>
                <a:cubicBezTo>
                  <a:pt x="69235" y="2848337"/>
                  <a:pt x="74517" y="2844640"/>
                  <a:pt x="76200" y="2839169"/>
                </a:cubicBezTo>
                <a:cubicBezTo>
                  <a:pt x="82455" y="2818839"/>
                  <a:pt x="87229" y="2781012"/>
                  <a:pt x="90487" y="2758206"/>
                </a:cubicBezTo>
                <a:cubicBezTo>
                  <a:pt x="98425" y="2743125"/>
                  <a:pt x="116681" y="2752650"/>
                  <a:pt x="123825" y="2748681"/>
                </a:cubicBezTo>
                <a:cubicBezTo>
                  <a:pt x="126385" y="2743562"/>
                  <a:pt x="130175" y="2739156"/>
                  <a:pt x="133350" y="2734394"/>
                </a:cubicBezTo>
                <a:cubicBezTo>
                  <a:pt x="134937" y="2729631"/>
                  <a:pt x="133622" y="2722351"/>
                  <a:pt x="138112" y="2720106"/>
                </a:cubicBezTo>
                <a:cubicBezTo>
                  <a:pt x="142602" y="2717861"/>
                  <a:pt x="147530" y="2723651"/>
                  <a:pt x="152400" y="2724869"/>
                </a:cubicBezTo>
                <a:lnTo>
                  <a:pt x="190500" y="2734394"/>
                </a:lnTo>
                <a:cubicBezTo>
                  <a:pt x="228980" y="2727980"/>
                  <a:pt x="209912" y="2732685"/>
                  <a:pt x="247650" y="2720106"/>
                </a:cubicBezTo>
                <a:lnTo>
                  <a:pt x="261937" y="2715344"/>
                </a:lnTo>
                <a:cubicBezTo>
                  <a:pt x="277032" y="2692701"/>
                  <a:pt x="269651" y="2706488"/>
                  <a:pt x="280987" y="2672481"/>
                </a:cubicBezTo>
                <a:cubicBezTo>
                  <a:pt x="282575" y="2667719"/>
                  <a:pt x="281260" y="2660439"/>
                  <a:pt x="285750" y="2658194"/>
                </a:cubicBezTo>
                <a:lnTo>
                  <a:pt x="304800" y="2648669"/>
                </a:lnTo>
                <a:cubicBezTo>
                  <a:pt x="311150" y="2650256"/>
                  <a:pt x="317337" y="2654082"/>
                  <a:pt x="323850" y="2653431"/>
                </a:cubicBezTo>
                <a:cubicBezTo>
                  <a:pt x="333840" y="2652432"/>
                  <a:pt x="352425" y="2643906"/>
                  <a:pt x="352425" y="2643906"/>
                </a:cubicBezTo>
                <a:cubicBezTo>
                  <a:pt x="361692" y="2616102"/>
                  <a:pt x="353569" y="2642949"/>
                  <a:pt x="361950" y="2601044"/>
                </a:cubicBezTo>
                <a:cubicBezTo>
                  <a:pt x="363234" y="2594626"/>
                  <a:pt x="365541" y="2588434"/>
                  <a:pt x="366712" y="2581994"/>
                </a:cubicBezTo>
                <a:cubicBezTo>
                  <a:pt x="368720" y="2570950"/>
                  <a:pt x="369630" y="2559729"/>
                  <a:pt x="371475" y="2548656"/>
                </a:cubicBezTo>
                <a:cubicBezTo>
                  <a:pt x="371663" y="2547529"/>
                  <a:pt x="377125" y="2515400"/>
                  <a:pt x="381000" y="2510556"/>
                </a:cubicBezTo>
                <a:cubicBezTo>
                  <a:pt x="384576" y="2506087"/>
                  <a:pt x="390525" y="2504206"/>
                  <a:pt x="395287" y="2501031"/>
                </a:cubicBezTo>
                <a:cubicBezTo>
                  <a:pt x="426470" y="2508828"/>
                  <a:pt x="432942" y="2512580"/>
                  <a:pt x="476250" y="2501031"/>
                </a:cubicBezTo>
                <a:cubicBezTo>
                  <a:pt x="481780" y="2499556"/>
                  <a:pt x="482600" y="2491506"/>
                  <a:pt x="485775" y="2486744"/>
                </a:cubicBezTo>
                <a:cubicBezTo>
                  <a:pt x="487362" y="2478806"/>
                  <a:pt x="488407" y="2470741"/>
                  <a:pt x="490537" y="2462931"/>
                </a:cubicBezTo>
                <a:cubicBezTo>
                  <a:pt x="493179" y="2453245"/>
                  <a:pt x="500062" y="2434356"/>
                  <a:pt x="500062" y="2434356"/>
                </a:cubicBezTo>
                <a:cubicBezTo>
                  <a:pt x="501650" y="2421656"/>
                  <a:pt x="497485" y="2406741"/>
                  <a:pt x="504825" y="2396256"/>
                </a:cubicBezTo>
                <a:cubicBezTo>
                  <a:pt x="510583" y="2388031"/>
                  <a:pt x="523875" y="2389906"/>
                  <a:pt x="533400" y="2386731"/>
                </a:cubicBezTo>
                <a:lnTo>
                  <a:pt x="561975" y="2377206"/>
                </a:lnTo>
                <a:lnTo>
                  <a:pt x="590550" y="2367681"/>
                </a:lnTo>
                <a:lnTo>
                  <a:pt x="604837" y="2362919"/>
                </a:lnTo>
                <a:lnTo>
                  <a:pt x="614362" y="2334344"/>
                </a:lnTo>
                <a:cubicBezTo>
                  <a:pt x="615950" y="2329581"/>
                  <a:pt x="617260" y="2324717"/>
                  <a:pt x="619125" y="2320056"/>
                </a:cubicBezTo>
                <a:lnTo>
                  <a:pt x="628650" y="2296244"/>
                </a:lnTo>
                <a:cubicBezTo>
                  <a:pt x="639762" y="2297831"/>
                  <a:pt x="650762" y="2301006"/>
                  <a:pt x="661987" y="2301006"/>
                </a:cubicBezTo>
                <a:cubicBezTo>
                  <a:pt x="694966" y="2301006"/>
                  <a:pt x="709862" y="2297147"/>
                  <a:pt x="738187" y="2291481"/>
                </a:cubicBezTo>
                <a:cubicBezTo>
                  <a:pt x="770326" y="2243275"/>
                  <a:pt x="743452" y="2288959"/>
                  <a:pt x="752475" y="2158131"/>
                </a:cubicBezTo>
                <a:cubicBezTo>
                  <a:pt x="752925" y="2151601"/>
                  <a:pt x="751294" y="2141824"/>
                  <a:pt x="757237" y="2139081"/>
                </a:cubicBezTo>
                <a:cubicBezTo>
                  <a:pt x="774772" y="2130988"/>
                  <a:pt x="814387" y="2129556"/>
                  <a:pt x="814387" y="2129556"/>
                </a:cubicBezTo>
                <a:cubicBezTo>
                  <a:pt x="817658" y="2113202"/>
                  <a:pt x="819431" y="2102377"/>
                  <a:pt x="823912" y="2086694"/>
                </a:cubicBezTo>
                <a:cubicBezTo>
                  <a:pt x="825291" y="2081867"/>
                  <a:pt x="825890" y="2076583"/>
                  <a:pt x="828675" y="2072406"/>
                </a:cubicBezTo>
                <a:cubicBezTo>
                  <a:pt x="836009" y="2061405"/>
                  <a:pt x="846707" y="2055622"/>
                  <a:pt x="857250" y="2048594"/>
                </a:cubicBezTo>
                <a:cubicBezTo>
                  <a:pt x="860425" y="2043831"/>
                  <a:pt x="865269" y="2039828"/>
                  <a:pt x="866775" y="2034306"/>
                </a:cubicBezTo>
                <a:cubicBezTo>
                  <a:pt x="870142" y="2021958"/>
                  <a:pt x="865187" y="2007318"/>
                  <a:pt x="871537" y="1996206"/>
                </a:cubicBezTo>
                <a:cubicBezTo>
                  <a:pt x="874028" y="1991847"/>
                  <a:pt x="880998" y="1999590"/>
                  <a:pt x="885825" y="2000969"/>
                </a:cubicBezTo>
                <a:cubicBezTo>
                  <a:pt x="892119" y="2002767"/>
                  <a:pt x="898525" y="2004144"/>
                  <a:pt x="904875" y="2005731"/>
                </a:cubicBezTo>
                <a:cubicBezTo>
                  <a:pt x="911225" y="2004144"/>
                  <a:pt x="918814" y="2005058"/>
                  <a:pt x="923925" y="2000969"/>
                </a:cubicBezTo>
                <a:cubicBezTo>
                  <a:pt x="934024" y="1992890"/>
                  <a:pt x="925193" y="1969211"/>
                  <a:pt x="923925" y="1962869"/>
                </a:cubicBezTo>
                <a:cubicBezTo>
                  <a:pt x="925512" y="1950169"/>
                  <a:pt x="921588" y="1935418"/>
                  <a:pt x="928687" y="1924769"/>
                </a:cubicBezTo>
                <a:cubicBezTo>
                  <a:pt x="933177" y="1918034"/>
                  <a:pt x="944461" y="1920952"/>
                  <a:pt x="952500" y="1920006"/>
                </a:cubicBezTo>
                <a:cubicBezTo>
                  <a:pt x="971485" y="1917772"/>
                  <a:pt x="990600" y="1916831"/>
                  <a:pt x="1009650" y="1915244"/>
                </a:cubicBezTo>
                <a:cubicBezTo>
                  <a:pt x="1011237" y="1899369"/>
                  <a:pt x="1012156" y="1883413"/>
                  <a:pt x="1014412" y="1867619"/>
                </a:cubicBezTo>
                <a:cubicBezTo>
                  <a:pt x="1015338" y="1861139"/>
                  <a:pt x="1018099" y="1855025"/>
                  <a:pt x="1019175" y="1848569"/>
                </a:cubicBezTo>
                <a:cubicBezTo>
                  <a:pt x="1021279" y="1835944"/>
                  <a:pt x="1021833" y="1823094"/>
                  <a:pt x="1023937" y="1810469"/>
                </a:cubicBezTo>
                <a:cubicBezTo>
                  <a:pt x="1025013" y="1804013"/>
                  <a:pt x="1024072" y="1796047"/>
                  <a:pt x="1028700" y="1791419"/>
                </a:cubicBezTo>
                <a:cubicBezTo>
                  <a:pt x="1033328" y="1786791"/>
                  <a:pt x="1041350" y="1788028"/>
                  <a:pt x="1047750" y="1786656"/>
                </a:cubicBezTo>
                <a:cubicBezTo>
                  <a:pt x="1063580" y="1783264"/>
                  <a:pt x="1079669" y="1781057"/>
                  <a:pt x="1095375" y="1777131"/>
                </a:cubicBezTo>
                <a:cubicBezTo>
                  <a:pt x="1123793" y="1770027"/>
                  <a:pt x="1107969" y="1773445"/>
                  <a:pt x="1143000" y="1767606"/>
                </a:cubicBezTo>
                <a:cubicBezTo>
                  <a:pt x="1144587" y="1762844"/>
                  <a:pt x="1146441" y="1758162"/>
                  <a:pt x="1147762" y="1753319"/>
                </a:cubicBezTo>
                <a:cubicBezTo>
                  <a:pt x="1156378" y="1721726"/>
                  <a:pt x="1156496" y="1719176"/>
                  <a:pt x="1162050" y="1691406"/>
                </a:cubicBezTo>
                <a:cubicBezTo>
                  <a:pt x="1166812" y="1692994"/>
                  <a:pt x="1171467" y="1694951"/>
                  <a:pt x="1176337" y="1696169"/>
                </a:cubicBezTo>
                <a:cubicBezTo>
                  <a:pt x="1200582" y="1702230"/>
                  <a:pt x="1211279" y="1701841"/>
                  <a:pt x="1238250" y="1705694"/>
                </a:cubicBezTo>
                <a:cubicBezTo>
                  <a:pt x="1247809" y="1707060"/>
                  <a:pt x="1257300" y="1708869"/>
                  <a:pt x="1266825" y="1710456"/>
                </a:cubicBezTo>
                <a:cubicBezTo>
                  <a:pt x="1270000" y="1705694"/>
                  <a:pt x="1273790" y="1701288"/>
                  <a:pt x="1276350" y="1696169"/>
                </a:cubicBezTo>
                <a:cubicBezTo>
                  <a:pt x="1282128" y="1684613"/>
                  <a:pt x="1282617" y="1670016"/>
                  <a:pt x="1285875" y="1658069"/>
                </a:cubicBezTo>
                <a:cubicBezTo>
                  <a:pt x="1288517" y="1648383"/>
                  <a:pt x="1292225" y="1639019"/>
                  <a:pt x="1295400" y="1629494"/>
                </a:cubicBezTo>
                <a:cubicBezTo>
                  <a:pt x="1327743" y="1635962"/>
                  <a:pt x="1341227" y="1640893"/>
                  <a:pt x="1381125" y="1629494"/>
                </a:cubicBezTo>
                <a:cubicBezTo>
                  <a:pt x="1385952" y="1628115"/>
                  <a:pt x="1383910" y="1619820"/>
                  <a:pt x="1385887" y="1615206"/>
                </a:cubicBezTo>
                <a:cubicBezTo>
                  <a:pt x="1388684" y="1608680"/>
                  <a:pt x="1392237" y="1602506"/>
                  <a:pt x="1395412" y="1596156"/>
                </a:cubicBezTo>
                <a:cubicBezTo>
                  <a:pt x="1409307" y="1526682"/>
                  <a:pt x="1388789" y="1549684"/>
                  <a:pt x="1471612" y="1543769"/>
                </a:cubicBezTo>
                <a:cubicBezTo>
                  <a:pt x="1495699" y="1527712"/>
                  <a:pt x="1479160" y="1542961"/>
                  <a:pt x="1490662" y="1519956"/>
                </a:cubicBezTo>
                <a:cubicBezTo>
                  <a:pt x="1493222" y="1514837"/>
                  <a:pt x="1497862" y="1510899"/>
                  <a:pt x="1500187" y="1505669"/>
                </a:cubicBezTo>
                <a:cubicBezTo>
                  <a:pt x="1504265" y="1496494"/>
                  <a:pt x="1504143" y="1485448"/>
                  <a:pt x="1509712" y="1477094"/>
                </a:cubicBezTo>
                <a:cubicBezTo>
                  <a:pt x="1512887" y="1472331"/>
                  <a:pt x="1513807" y="1464616"/>
                  <a:pt x="1519237" y="1462806"/>
                </a:cubicBezTo>
                <a:cubicBezTo>
                  <a:pt x="1534372" y="1457761"/>
                  <a:pt x="1550987" y="1459631"/>
                  <a:pt x="1566862" y="1458044"/>
                </a:cubicBezTo>
                <a:cubicBezTo>
                  <a:pt x="1581150" y="1459631"/>
                  <a:pt x="1595349" y="1462806"/>
                  <a:pt x="1609725" y="1462806"/>
                </a:cubicBezTo>
                <a:cubicBezTo>
                  <a:pt x="1626492" y="1462806"/>
                  <a:pt x="1637852" y="1458193"/>
                  <a:pt x="1652587" y="1453281"/>
                </a:cubicBezTo>
                <a:cubicBezTo>
                  <a:pt x="1654175" y="1435819"/>
                  <a:pt x="1647624" y="1415483"/>
                  <a:pt x="1657350" y="1400894"/>
                </a:cubicBezTo>
                <a:cubicBezTo>
                  <a:pt x="1663577" y="1391554"/>
                  <a:pt x="1679530" y="1397371"/>
                  <a:pt x="1690687" y="1396131"/>
                </a:cubicBezTo>
                <a:cubicBezTo>
                  <a:pt x="1708114" y="1394195"/>
                  <a:pt x="1725612" y="1392956"/>
                  <a:pt x="1743075" y="1391369"/>
                </a:cubicBezTo>
                <a:cubicBezTo>
                  <a:pt x="1741487" y="1367556"/>
                  <a:pt x="1738312" y="1343797"/>
                  <a:pt x="1738312" y="1319931"/>
                </a:cubicBezTo>
                <a:cubicBezTo>
                  <a:pt x="1738312" y="1313386"/>
                  <a:pt x="1738047" y="1305071"/>
                  <a:pt x="1743075" y="1300881"/>
                </a:cubicBezTo>
                <a:cubicBezTo>
                  <a:pt x="1749293" y="1295699"/>
                  <a:pt x="1759034" y="1298082"/>
                  <a:pt x="1766887" y="1296119"/>
                </a:cubicBezTo>
                <a:cubicBezTo>
                  <a:pt x="1771757" y="1294901"/>
                  <a:pt x="1776348" y="1292735"/>
                  <a:pt x="1781175" y="1291356"/>
                </a:cubicBezTo>
                <a:cubicBezTo>
                  <a:pt x="1787469" y="1289558"/>
                  <a:pt x="1793875" y="1288181"/>
                  <a:pt x="1800225" y="1286594"/>
                </a:cubicBezTo>
                <a:cubicBezTo>
                  <a:pt x="1806575" y="1288181"/>
                  <a:pt x="1813259" y="1288778"/>
                  <a:pt x="1819275" y="1291356"/>
                </a:cubicBezTo>
                <a:cubicBezTo>
                  <a:pt x="1824536" y="1293611"/>
                  <a:pt x="1828443" y="1298321"/>
                  <a:pt x="1833562" y="1300881"/>
                </a:cubicBezTo>
                <a:cubicBezTo>
                  <a:pt x="1838052" y="1303126"/>
                  <a:pt x="1843087" y="1304056"/>
                  <a:pt x="1847850" y="1305644"/>
                </a:cubicBezTo>
                <a:cubicBezTo>
                  <a:pt x="1858962" y="1304056"/>
                  <a:pt x="1870929" y="1305440"/>
                  <a:pt x="1881187" y="1300881"/>
                </a:cubicBezTo>
                <a:cubicBezTo>
                  <a:pt x="1889961" y="1296981"/>
                  <a:pt x="1892003" y="1279249"/>
                  <a:pt x="1895475" y="1272306"/>
                </a:cubicBezTo>
                <a:cubicBezTo>
                  <a:pt x="1898035" y="1267187"/>
                  <a:pt x="1901825" y="1262781"/>
                  <a:pt x="1905000" y="1258019"/>
                </a:cubicBezTo>
                <a:cubicBezTo>
                  <a:pt x="1906587" y="1253256"/>
                  <a:pt x="1908383" y="1248558"/>
                  <a:pt x="1909762" y="1243731"/>
                </a:cubicBezTo>
                <a:cubicBezTo>
                  <a:pt x="1911560" y="1237437"/>
                  <a:pt x="1901825" y="1225475"/>
                  <a:pt x="1914525" y="1224681"/>
                </a:cubicBezTo>
                <a:cubicBezTo>
                  <a:pt x="1927225" y="1223887"/>
                  <a:pt x="1967706" y="1238175"/>
                  <a:pt x="1985962" y="1238969"/>
                </a:cubicBezTo>
                <a:cubicBezTo>
                  <a:pt x="1998662" y="1235794"/>
                  <a:pt x="2012353" y="1235299"/>
                  <a:pt x="2024062" y="1229444"/>
                </a:cubicBezTo>
                <a:cubicBezTo>
                  <a:pt x="2029182" y="1226884"/>
                  <a:pt x="2031332" y="1220417"/>
                  <a:pt x="2033587" y="1215156"/>
                </a:cubicBezTo>
                <a:cubicBezTo>
                  <a:pt x="2036165" y="1209140"/>
                  <a:pt x="2036552" y="1202400"/>
                  <a:pt x="2038350" y="1196106"/>
                </a:cubicBezTo>
                <a:cubicBezTo>
                  <a:pt x="2039729" y="1191279"/>
                  <a:pt x="2041733" y="1186646"/>
                  <a:pt x="2043112" y="1181819"/>
                </a:cubicBezTo>
                <a:cubicBezTo>
                  <a:pt x="2044910" y="1175525"/>
                  <a:pt x="2046077" y="1169063"/>
                  <a:pt x="2047875" y="1162769"/>
                </a:cubicBezTo>
                <a:cubicBezTo>
                  <a:pt x="2049254" y="1157942"/>
                  <a:pt x="2048278" y="1150972"/>
                  <a:pt x="2052637" y="1148481"/>
                </a:cubicBezTo>
                <a:cubicBezTo>
                  <a:pt x="2061021" y="1143690"/>
                  <a:pt x="2071622" y="1144847"/>
                  <a:pt x="2081212" y="1143719"/>
                </a:cubicBezTo>
                <a:cubicBezTo>
                  <a:pt x="2098627" y="1141670"/>
                  <a:pt x="2116137" y="1140544"/>
                  <a:pt x="2133600" y="1138956"/>
                </a:cubicBezTo>
                <a:cubicBezTo>
                  <a:pt x="2139950" y="1137369"/>
                  <a:pt x="2146232" y="1135478"/>
                  <a:pt x="2152650" y="1134194"/>
                </a:cubicBezTo>
                <a:cubicBezTo>
                  <a:pt x="2162119" y="1132300"/>
                  <a:pt x="2172588" y="1133749"/>
                  <a:pt x="2181225" y="1129431"/>
                </a:cubicBezTo>
                <a:cubicBezTo>
                  <a:pt x="2186344" y="1126871"/>
                  <a:pt x="2187575" y="1119906"/>
                  <a:pt x="2190750" y="1115144"/>
                </a:cubicBezTo>
                <a:cubicBezTo>
                  <a:pt x="2192337" y="1102444"/>
                  <a:pt x="2193222" y="1089636"/>
                  <a:pt x="2195512" y="1077044"/>
                </a:cubicBezTo>
                <a:cubicBezTo>
                  <a:pt x="2196410" y="1072105"/>
                  <a:pt x="2195512" y="1064344"/>
                  <a:pt x="2200275" y="1062756"/>
                </a:cubicBezTo>
                <a:cubicBezTo>
                  <a:pt x="2216910" y="1057211"/>
                  <a:pt x="2235235" y="1059930"/>
                  <a:pt x="2252662" y="1057994"/>
                </a:cubicBezTo>
                <a:cubicBezTo>
                  <a:pt x="2263819" y="1056754"/>
                  <a:pt x="2274792" y="1053854"/>
                  <a:pt x="2286000" y="1053231"/>
                </a:cubicBezTo>
                <a:cubicBezTo>
                  <a:pt x="2331994" y="1050676"/>
                  <a:pt x="2378075" y="1050056"/>
                  <a:pt x="2424112" y="1048469"/>
                </a:cubicBezTo>
                <a:cubicBezTo>
                  <a:pt x="2425700" y="1019894"/>
                  <a:pt x="2411490" y="985478"/>
                  <a:pt x="2428875" y="962744"/>
                </a:cubicBezTo>
                <a:cubicBezTo>
                  <a:pt x="2440487" y="947559"/>
                  <a:pt x="2466995" y="965694"/>
                  <a:pt x="2486025" y="967506"/>
                </a:cubicBezTo>
                <a:cubicBezTo>
                  <a:pt x="2529211" y="971619"/>
                  <a:pt x="2519139" y="970320"/>
                  <a:pt x="2552700" y="977031"/>
                </a:cubicBezTo>
                <a:cubicBezTo>
                  <a:pt x="2595562" y="975444"/>
                  <a:pt x="2639593" y="982333"/>
                  <a:pt x="2681287" y="972269"/>
                </a:cubicBezTo>
                <a:cubicBezTo>
                  <a:pt x="2691047" y="969913"/>
                  <a:pt x="2690812" y="943694"/>
                  <a:pt x="2690812" y="943694"/>
                </a:cubicBezTo>
                <a:cubicBezTo>
                  <a:pt x="2692060" y="933710"/>
                  <a:pt x="2690365" y="901129"/>
                  <a:pt x="2705100" y="891306"/>
                </a:cubicBezTo>
                <a:cubicBezTo>
                  <a:pt x="2710546" y="887675"/>
                  <a:pt x="2717800" y="888131"/>
                  <a:pt x="2724150" y="886544"/>
                </a:cubicBezTo>
                <a:lnTo>
                  <a:pt x="2752725" y="891306"/>
                </a:lnTo>
                <a:cubicBezTo>
                  <a:pt x="2763820" y="893013"/>
                  <a:pt x="2775018" y="894061"/>
                  <a:pt x="2786062" y="896069"/>
                </a:cubicBezTo>
                <a:cubicBezTo>
                  <a:pt x="2792502" y="897240"/>
                  <a:pt x="2798762" y="899244"/>
                  <a:pt x="2805112" y="900831"/>
                </a:cubicBezTo>
                <a:cubicBezTo>
                  <a:pt x="2817018" y="888131"/>
                  <a:pt x="2838450" y="832569"/>
                  <a:pt x="2857500" y="819869"/>
                </a:cubicBezTo>
                <a:lnTo>
                  <a:pt x="2919412" y="824631"/>
                </a:lnTo>
                <a:cubicBezTo>
                  <a:pt x="2932153" y="825844"/>
                  <a:pt x="2944713" y="829394"/>
                  <a:pt x="2957512" y="829394"/>
                </a:cubicBezTo>
                <a:cubicBezTo>
                  <a:pt x="2976628" y="829394"/>
                  <a:pt x="2995612" y="826219"/>
                  <a:pt x="3014662" y="824631"/>
                </a:cubicBezTo>
                <a:cubicBezTo>
                  <a:pt x="3015190" y="824525"/>
                  <a:pt x="3054640" y="817030"/>
                  <a:pt x="3057525" y="815106"/>
                </a:cubicBezTo>
                <a:cubicBezTo>
                  <a:pt x="3062287" y="811931"/>
                  <a:pt x="3063875" y="805581"/>
                  <a:pt x="3067050" y="800819"/>
                </a:cubicBezTo>
                <a:cubicBezTo>
                  <a:pt x="3074968" y="777066"/>
                  <a:pt x="3076537" y="774793"/>
                  <a:pt x="3081337" y="753194"/>
                </a:cubicBezTo>
                <a:cubicBezTo>
                  <a:pt x="3083093" y="745292"/>
                  <a:pt x="3081610" y="736116"/>
                  <a:pt x="3086100" y="729381"/>
                </a:cubicBezTo>
                <a:cubicBezTo>
                  <a:pt x="3088885" y="725204"/>
                  <a:pt x="3095560" y="725998"/>
                  <a:pt x="3100387" y="724619"/>
                </a:cubicBezTo>
                <a:cubicBezTo>
                  <a:pt x="3106681" y="722821"/>
                  <a:pt x="3113087" y="721444"/>
                  <a:pt x="3119437" y="719856"/>
                </a:cubicBezTo>
                <a:lnTo>
                  <a:pt x="3181350" y="724619"/>
                </a:lnTo>
                <a:cubicBezTo>
                  <a:pt x="3197244" y="726001"/>
                  <a:pt x="3213021" y="729381"/>
                  <a:pt x="3228975" y="729381"/>
                </a:cubicBezTo>
                <a:cubicBezTo>
                  <a:pt x="3244929" y="729381"/>
                  <a:pt x="3260725" y="726206"/>
                  <a:pt x="3276600" y="724619"/>
                </a:cubicBezTo>
                <a:cubicBezTo>
                  <a:pt x="3281362" y="723031"/>
                  <a:pt x="3287337" y="723406"/>
                  <a:pt x="3290887" y="719856"/>
                </a:cubicBezTo>
                <a:cubicBezTo>
                  <a:pt x="3294437" y="716306"/>
                  <a:pt x="3293672" y="710183"/>
                  <a:pt x="3295650" y="705569"/>
                </a:cubicBezTo>
                <a:cubicBezTo>
                  <a:pt x="3298447" y="699044"/>
                  <a:pt x="3302538" y="693111"/>
                  <a:pt x="3305175" y="686519"/>
                </a:cubicBezTo>
                <a:cubicBezTo>
                  <a:pt x="3306105" y="684194"/>
                  <a:pt x="3315063" y="648237"/>
                  <a:pt x="3324225" y="643656"/>
                </a:cubicBezTo>
                <a:cubicBezTo>
                  <a:pt x="3332862" y="639338"/>
                  <a:pt x="3343275" y="640481"/>
                  <a:pt x="3352800" y="638894"/>
                </a:cubicBezTo>
                <a:cubicBezTo>
                  <a:pt x="3376612" y="640481"/>
                  <a:pt x="3400518" y="641021"/>
                  <a:pt x="3424237" y="643656"/>
                </a:cubicBezTo>
                <a:cubicBezTo>
                  <a:pt x="3485858" y="650503"/>
                  <a:pt x="3467627" y="653955"/>
                  <a:pt x="3519487" y="657944"/>
                </a:cubicBezTo>
                <a:cubicBezTo>
                  <a:pt x="3548022" y="660139"/>
                  <a:pt x="3576637" y="661119"/>
                  <a:pt x="3605212" y="662706"/>
                </a:cubicBezTo>
                <a:cubicBezTo>
                  <a:pt x="3616325" y="661119"/>
                  <a:pt x="3627543" y="660145"/>
                  <a:pt x="3638550" y="657944"/>
                </a:cubicBezTo>
                <a:cubicBezTo>
                  <a:pt x="3643473" y="656959"/>
                  <a:pt x="3647861" y="653844"/>
                  <a:pt x="3652837" y="653181"/>
                </a:cubicBezTo>
                <a:cubicBezTo>
                  <a:pt x="3671785" y="650655"/>
                  <a:pt x="3690937" y="650006"/>
                  <a:pt x="3709987" y="648419"/>
                </a:cubicBezTo>
                <a:cubicBezTo>
                  <a:pt x="3741914" y="640436"/>
                  <a:pt x="3733593" y="641479"/>
                  <a:pt x="3781425" y="638894"/>
                </a:cubicBezTo>
                <a:cubicBezTo>
                  <a:pt x="3822670" y="636665"/>
                  <a:pt x="3863975" y="635719"/>
                  <a:pt x="3905250" y="634131"/>
                </a:cubicBezTo>
                <a:cubicBezTo>
                  <a:pt x="3906498" y="633819"/>
                  <a:pt x="3935479" y="627092"/>
                  <a:pt x="3938587" y="624606"/>
                </a:cubicBezTo>
                <a:cubicBezTo>
                  <a:pt x="3943056" y="621030"/>
                  <a:pt x="3944937" y="615081"/>
                  <a:pt x="3948112" y="610319"/>
                </a:cubicBezTo>
                <a:cubicBezTo>
                  <a:pt x="3949700" y="603969"/>
                  <a:pt x="3950577" y="597398"/>
                  <a:pt x="3952875" y="591269"/>
                </a:cubicBezTo>
                <a:cubicBezTo>
                  <a:pt x="3968118" y="550622"/>
                  <a:pt x="3957699" y="591051"/>
                  <a:pt x="3967162" y="557931"/>
                </a:cubicBezTo>
                <a:cubicBezTo>
                  <a:pt x="3969195" y="550816"/>
                  <a:pt x="3972883" y="532202"/>
                  <a:pt x="3976687" y="524594"/>
                </a:cubicBezTo>
                <a:cubicBezTo>
                  <a:pt x="3995155" y="487658"/>
                  <a:pt x="3979001" y="531936"/>
                  <a:pt x="3990975" y="496019"/>
                </a:cubicBezTo>
                <a:cubicBezTo>
                  <a:pt x="3997480" y="450476"/>
                  <a:pt x="3984339" y="466802"/>
                  <a:pt x="4024312" y="457919"/>
                </a:cubicBezTo>
                <a:cubicBezTo>
                  <a:pt x="4029213" y="456830"/>
                  <a:pt x="4033582" y="453297"/>
                  <a:pt x="4038600" y="453156"/>
                </a:cubicBezTo>
                <a:cubicBezTo>
                  <a:pt x="4146519" y="450116"/>
                  <a:pt x="4254500" y="449981"/>
                  <a:pt x="4362450" y="448394"/>
                </a:cubicBezTo>
                <a:cubicBezTo>
                  <a:pt x="4429552" y="437209"/>
                  <a:pt x="4357778" y="448047"/>
                  <a:pt x="4486275" y="438869"/>
                </a:cubicBezTo>
                <a:cubicBezTo>
                  <a:pt x="4543782" y="434761"/>
                  <a:pt x="4504630" y="435566"/>
                  <a:pt x="4548187" y="429344"/>
                </a:cubicBezTo>
                <a:cubicBezTo>
                  <a:pt x="4562418" y="427311"/>
                  <a:pt x="4576762" y="426169"/>
                  <a:pt x="4591050" y="424581"/>
                </a:cubicBezTo>
                <a:cubicBezTo>
                  <a:pt x="4621212" y="426169"/>
                  <a:pt x="4651493" y="426236"/>
                  <a:pt x="4681537" y="429344"/>
                </a:cubicBezTo>
                <a:cubicBezTo>
                  <a:pt x="4712011" y="432497"/>
                  <a:pt x="4720648" y="436031"/>
                  <a:pt x="4743450" y="443631"/>
                </a:cubicBezTo>
                <a:cubicBezTo>
                  <a:pt x="4756150" y="440456"/>
                  <a:pt x="4770107" y="440463"/>
                  <a:pt x="4781550" y="434106"/>
                </a:cubicBezTo>
                <a:cubicBezTo>
                  <a:pt x="4785938" y="431668"/>
                  <a:pt x="4785223" y="424719"/>
                  <a:pt x="4786312" y="419819"/>
                </a:cubicBezTo>
                <a:cubicBezTo>
                  <a:pt x="4788407" y="410393"/>
                  <a:pt x="4788980" y="400670"/>
                  <a:pt x="4791075" y="391244"/>
                </a:cubicBezTo>
                <a:cubicBezTo>
                  <a:pt x="4795076" y="373240"/>
                  <a:pt x="4794591" y="377787"/>
                  <a:pt x="4810125" y="367431"/>
                </a:cubicBezTo>
                <a:cubicBezTo>
                  <a:pt x="4830762" y="369019"/>
                  <a:pt x="4851339" y="372194"/>
                  <a:pt x="4872037" y="372194"/>
                </a:cubicBezTo>
                <a:cubicBezTo>
                  <a:pt x="4895310" y="372194"/>
                  <a:pt x="4899214" y="365815"/>
                  <a:pt x="4919662" y="362669"/>
                </a:cubicBezTo>
                <a:cubicBezTo>
                  <a:pt x="4933870" y="360483"/>
                  <a:pt x="4948237" y="359494"/>
                  <a:pt x="4962525" y="357906"/>
                </a:cubicBezTo>
                <a:cubicBezTo>
                  <a:pt x="5006228" y="361548"/>
                  <a:pt x="5052263" y="368168"/>
                  <a:pt x="5095875" y="357906"/>
                </a:cubicBezTo>
                <a:cubicBezTo>
                  <a:pt x="5100761" y="356756"/>
                  <a:pt x="5099419" y="348489"/>
                  <a:pt x="5100637" y="343619"/>
                </a:cubicBezTo>
                <a:cubicBezTo>
                  <a:pt x="5100959" y="342329"/>
                  <a:pt x="5106205" y="310466"/>
                  <a:pt x="5110162" y="305519"/>
                </a:cubicBezTo>
                <a:cubicBezTo>
                  <a:pt x="5113738" y="301049"/>
                  <a:pt x="5119219" y="298319"/>
                  <a:pt x="5124450" y="295994"/>
                </a:cubicBezTo>
                <a:cubicBezTo>
                  <a:pt x="5133625" y="291916"/>
                  <a:pt x="5153025" y="286469"/>
                  <a:pt x="5153025" y="286469"/>
                </a:cubicBezTo>
                <a:cubicBezTo>
                  <a:pt x="5162804" y="257127"/>
                  <a:pt x="5153794" y="287000"/>
                  <a:pt x="5162550" y="238844"/>
                </a:cubicBezTo>
                <a:cubicBezTo>
                  <a:pt x="5163721" y="232404"/>
                  <a:pt x="5165892" y="226184"/>
                  <a:pt x="5167312" y="219794"/>
                </a:cubicBezTo>
                <a:cubicBezTo>
                  <a:pt x="5169068" y="211892"/>
                  <a:pt x="5170112" y="203834"/>
                  <a:pt x="5172075" y="195981"/>
                </a:cubicBezTo>
                <a:cubicBezTo>
                  <a:pt x="5173293" y="191111"/>
                  <a:pt x="5175074" y="186394"/>
                  <a:pt x="5176837" y="181694"/>
                </a:cubicBezTo>
                <a:cubicBezTo>
                  <a:pt x="5182869" y="165609"/>
                  <a:pt x="5186804" y="158716"/>
                  <a:pt x="5191125" y="143594"/>
                </a:cubicBezTo>
                <a:cubicBezTo>
                  <a:pt x="5192923" y="137300"/>
                  <a:pt x="5194006" y="130813"/>
                  <a:pt x="5195887" y="124544"/>
                </a:cubicBezTo>
                <a:cubicBezTo>
                  <a:pt x="5198772" y="114927"/>
                  <a:pt x="5202977" y="105709"/>
                  <a:pt x="5205412" y="95969"/>
                </a:cubicBezTo>
                <a:cubicBezTo>
                  <a:pt x="5212138" y="69066"/>
                  <a:pt x="5208891" y="83337"/>
                  <a:pt x="5214937" y="53106"/>
                </a:cubicBezTo>
                <a:cubicBezTo>
                  <a:pt x="5213350" y="48344"/>
                  <a:pt x="5208311" y="43480"/>
                  <a:pt x="5210175" y="38819"/>
                </a:cubicBezTo>
                <a:cubicBezTo>
                  <a:pt x="5213640" y="30156"/>
                  <a:pt x="5252669" y="19822"/>
                  <a:pt x="5253037" y="19769"/>
                </a:cubicBezTo>
                <a:cubicBezTo>
                  <a:pt x="5264150" y="18181"/>
                  <a:pt x="5275331" y="17014"/>
                  <a:pt x="5286375" y="15006"/>
                </a:cubicBezTo>
                <a:cubicBezTo>
                  <a:pt x="5343462" y="4627"/>
                  <a:pt x="5273778" y="15689"/>
                  <a:pt x="5319712" y="5481"/>
                </a:cubicBezTo>
                <a:cubicBezTo>
                  <a:pt x="5329138" y="3386"/>
                  <a:pt x="5338670" y="1593"/>
                  <a:pt x="5348287" y="719"/>
                </a:cubicBezTo>
                <a:cubicBezTo>
                  <a:pt x="5356192" y="0"/>
                  <a:pt x="5364162" y="719"/>
                  <a:pt x="5372100" y="719"/>
                </a:cubicBezTo>
              </a:path>
            </a:pathLst>
          </a:custGeom>
          <a:noFill/>
          <a:ln w="25400" algn="ctr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nl-NL"/>
          </a:p>
        </p:txBody>
      </p:sp>
      <p:sp>
        <p:nvSpPr>
          <p:cNvPr id="26629" name="Freeform 13"/>
          <p:cNvSpPr>
            <a:spLocks noChangeArrowheads="1"/>
          </p:cNvSpPr>
          <p:nvPr/>
        </p:nvSpPr>
        <p:spPr bwMode="auto">
          <a:xfrm>
            <a:off x="1112838" y="4116834"/>
            <a:ext cx="3241675" cy="1082675"/>
          </a:xfrm>
          <a:custGeom>
            <a:avLst/>
            <a:gdLst>
              <a:gd name="T0" fmla="*/ 1 w 5281612"/>
              <a:gd name="T1" fmla="*/ 1 h 1922232"/>
              <a:gd name="T2" fmla="*/ 1 w 5281612"/>
              <a:gd name="T3" fmla="*/ 1 h 1922232"/>
              <a:gd name="T4" fmla="*/ 1 w 5281612"/>
              <a:gd name="T5" fmla="*/ 1 h 1922232"/>
              <a:gd name="T6" fmla="*/ 1 w 5281612"/>
              <a:gd name="T7" fmla="*/ 1 h 1922232"/>
              <a:gd name="T8" fmla="*/ 1 w 5281612"/>
              <a:gd name="T9" fmla="*/ 1 h 1922232"/>
              <a:gd name="T10" fmla="*/ 1 w 5281612"/>
              <a:gd name="T11" fmla="*/ 1 h 1922232"/>
              <a:gd name="T12" fmla="*/ 1 w 5281612"/>
              <a:gd name="T13" fmla="*/ 1 h 1922232"/>
              <a:gd name="T14" fmla="*/ 1 w 5281612"/>
              <a:gd name="T15" fmla="*/ 1 h 1922232"/>
              <a:gd name="T16" fmla="*/ 1 w 5281612"/>
              <a:gd name="T17" fmla="*/ 1 h 1922232"/>
              <a:gd name="T18" fmla="*/ 1 w 5281612"/>
              <a:gd name="T19" fmla="*/ 1 h 1922232"/>
              <a:gd name="T20" fmla="*/ 1 w 5281612"/>
              <a:gd name="T21" fmla="*/ 1 h 1922232"/>
              <a:gd name="T22" fmla="*/ 1 w 5281612"/>
              <a:gd name="T23" fmla="*/ 1 h 1922232"/>
              <a:gd name="T24" fmla="*/ 1 w 5281612"/>
              <a:gd name="T25" fmla="*/ 1 h 1922232"/>
              <a:gd name="T26" fmla="*/ 1 w 5281612"/>
              <a:gd name="T27" fmla="*/ 1 h 1922232"/>
              <a:gd name="T28" fmla="*/ 1 w 5281612"/>
              <a:gd name="T29" fmla="*/ 1 h 1922232"/>
              <a:gd name="T30" fmla="*/ 1 w 5281612"/>
              <a:gd name="T31" fmla="*/ 1 h 1922232"/>
              <a:gd name="T32" fmla="*/ 1 w 5281612"/>
              <a:gd name="T33" fmla="*/ 1 h 1922232"/>
              <a:gd name="T34" fmla="*/ 1 w 5281612"/>
              <a:gd name="T35" fmla="*/ 1 h 1922232"/>
              <a:gd name="T36" fmla="*/ 1 w 5281612"/>
              <a:gd name="T37" fmla="*/ 1 h 1922232"/>
              <a:gd name="T38" fmla="*/ 1 w 5281612"/>
              <a:gd name="T39" fmla="*/ 1 h 1922232"/>
              <a:gd name="T40" fmla="*/ 1 w 5281612"/>
              <a:gd name="T41" fmla="*/ 1 h 1922232"/>
              <a:gd name="T42" fmla="*/ 1 w 5281612"/>
              <a:gd name="T43" fmla="*/ 1 h 1922232"/>
              <a:gd name="T44" fmla="*/ 1 w 5281612"/>
              <a:gd name="T45" fmla="*/ 1 h 1922232"/>
              <a:gd name="T46" fmla="*/ 1 w 5281612"/>
              <a:gd name="T47" fmla="*/ 1 h 1922232"/>
              <a:gd name="T48" fmla="*/ 1 w 5281612"/>
              <a:gd name="T49" fmla="*/ 1 h 1922232"/>
              <a:gd name="T50" fmla="*/ 1 w 5281612"/>
              <a:gd name="T51" fmla="*/ 1 h 1922232"/>
              <a:gd name="T52" fmla="*/ 1 w 5281612"/>
              <a:gd name="T53" fmla="*/ 1 h 1922232"/>
              <a:gd name="T54" fmla="*/ 1 w 5281612"/>
              <a:gd name="T55" fmla="*/ 1 h 1922232"/>
              <a:gd name="T56" fmla="*/ 1 w 5281612"/>
              <a:gd name="T57" fmla="*/ 1 h 1922232"/>
              <a:gd name="T58" fmla="*/ 1 w 5281612"/>
              <a:gd name="T59" fmla="*/ 1 h 1922232"/>
              <a:gd name="T60" fmla="*/ 1 w 5281612"/>
              <a:gd name="T61" fmla="*/ 1 h 1922232"/>
              <a:gd name="T62" fmla="*/ 1 w 5281612"/>
              <a:gd name="T63" fmla="*/ 1 h 1922232"/>
              <a:gd name="T64" fmla="*/ 1 w 5281612"/>
              <a:gd name="T65" fmla="*/ 1 h 1922232"/>
              <a:gd name="T66" fmla="*/ 1 w 5281612"/>
              <a:gd name="T67" fmla="*/ 1 h 1922232"/>
              <a:gd name="T68" fmla="*/ 1 w 5281612"/>
              <a:gd name="T69" fmla="*/ 1 h 1922232"/>
              <a:gd name="T70" fmla="*/ 1 w 5281612"/>
              <a:gd name="T71" fmla="*/ 1 h 1922232"/>
              <a:gd name="T72" fmla="*/ 1 w 5281612"/>
              <a:gd name="T73" fmla="*/ 1 h 1922232"/>
              <a:gd name="T74" fmla="*/ 1 w 5281612"/>
              <a:gd name="T75" fmla="*/ 1 h 1922232"/>
              <a:gd name="T76" fmla="*/ 1 w 5281612"/>
              <a:gd name="T77" fmla="*/ 1 h 1922232"/>
              <a:gd name="T78" fmla="*/ 1 w 5281612"/>
              <a:gd name="T79" fmla="*/ 1 h 1922232"/>
              <a:gd name="T80" fmla="*/ 1 w 5281612"/>
              <a:gd name="T81" fmla="*/ 1 h 1922232"/>
              <a:gd name="T82" fmla="*/ 1 w 5281612"/>
              <a:gd name="T83" fmla="*/ 1 h 1922232"/>
              <a:gd name="T84" fmla="*/ 1 w 5281612"/>
              <a:gd name="T85" fmla="*/ 1 h 1922232"/>
              <a:gd name="T86" fmla="*/ 1 w 5281612"/>
              <a:gd name="T87" fmla="*/ 1 h 1922232"/>
              <a:gd name="T88" fmla="*/ 1 w 5281612"/>
              <a:gd name="T89" fmla="*/ 1 h 1922232"/>
              <a:gd name="T90" fmla="*/ 1 w 5281612"/>
              <a:gd name="T91" fmla="*/ 1 h 1922232"/>
              <a:gd name="T92" fmla="*/ 1 w 5281612"/>
              <a:gd name="T93" fmla="*/ 1 h 1922232"/>
              <a:gd name="T94" fmla="*/ 1 w 5281612"/>
              <a:gd name="T95" fmla="*/ 1 h 1922232"/>
              <a:gd name="T96" fmla="*/ 1 w 5281612"/>
              <a:gd name="T97" fmla="*/ 1 h 1922232"/>
              <a:gd name="T98" fmla="*/ 1 w 5281612"/>
              <a:gd name="T99" fmla="*/ 1 h 1922232"/>
              <a:gd name="T100" fmla="*/ 1 w 5281612"/>
              <a:gd name="T101" fmla="*/ 1 h 1922232"/>
              <a:gd name="T102" fmla="*/ 1 w 5281612"/>
              <a:gd name="T103" fmla="*/ 1 h 1922232"/>
              <a:gd name="T104" fmla="*/ 1 w 5281612"/>
              <a:gd name="T105" fmla="*/ 1 h 1922232"/>
              <a:gd name="T106" fmla="*/ 1 w 5281612"/>
              <a:gd name="T107" fmla="*/ 1 h 1922232"/>
              <a:gd name="T108" fmla="*/ 1 w 5281612"/>
              <a:gd name="T109" fmla="*/ 1 h 1922232"/>
              <a:gd name="T110" fmla="*/ 1 w 5281612"/>
              <a:gd name="T111" fmla="*/ 1 h 1922232"/>
              <a:gd name="T112" fmla="*/ 1 w 5281612"/>
              <a:gd name="T113" fmla="*/ 1 h 1922232"/>
              <a:gd name="T114" fmla="*/ 1 w 5281612"/>
              <a:gd name="T115" fmla="*/ 1 h 1922232"/>
              <a:gd name="T116" fmla="*/ 1 w 5281612"/>
              <a:gd name="T117" fmla="*/ 1 h 1922232"/>
              <a:gd name="T118" fmla="*/ 1 w 5281612"/>
              <a:gd name="T119" fmla="*/ 1 h 192223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281612"/>
              <a:gd name="T181" fmla="*/ 0 h 1922232"/>
              <a:gd name="T182" fmla="*/ 5281612 w 5281612"/>
              <a:gd name="T183" fmla="*/ 1922232 h 192223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281612" h="1922232">
                <a:moveTo>
                  <a:pt x="0" y="1922232"/>
                </a:moveTo>
                <a:cubicBezTo>
                  <a:pt x="32752" y="1900397"/>
                  <a:pt x="17715" y="1906802"/>
                  <a:pt x="42862" y="1898420"/>
                </a:cubicBezTo>
                <a:cubicBezTo>
                  <a:pt x="49469" y="1888509"/>
                  <a:pt x="58487" y="1878452"/>
                  <a:pt x="57150" y="1865082"/>
                </a:cubicBezTo>
                <a:cubicBezTo>
                  <a:pt x="56151" y="1855092"/>
                  <a:pt x="47625" y="1836507"/>
                  <a:pt x="47625" y="1836507"/>
                </a:cubicBezTo>
                <a:cubicBezTo>
                  <a:pt x="49212" y="1828570"/>
                  <a:pt x="47417" y="1819084"/>
                  <a:pt x="52387" y="1812695"/>
                </a:cubicBezTo>
                <a:cubicBezTo>
                  <a:pt x="67229" y="1793612"/>
                  <a:pt x="80822" y="1794365"/>
                  <a:pt x="100012" y="1788882"/>
                </a:cubicBezTo>
                <a:cubicBezTo>
                  <a:pt x="104839" y="1787503"/>
                  <a:pt x="109537" y="1785707"/>
                  <a:pt x="114300" y="1784120"/>
                </a:cubicBezTo>
                <a:cubicBezTo>
                  <a:pt x="123270" y="1775149"/>
                  <a:pt x="132808" y="1767478"/>
                  <a:pt x="138112" y="1755545"/>
                </a:cubicBezTo>
                <a:cubicBezTo>
                  <a:pt x="142190" y="1746370"/>
                  <a:pt x="144462" y="1736495"/>
                  <a:pt x="147637" y="1726970"/>
                </a:cubicBezTo>
                <a:cubicBezTo>
                  <a:pt x="149225" y="1722207"/>
                  <a:pt x="151183" y="1717552"/>
                  <a:pt x="152400" y="1712682"/>
                </a:cubicBezTo>
                <a:cubicBezTo>
                  <a:pt x="154084" y="1705943"/>
                  <a:pt x="157436" y="1683456"/>
                  <a:pt x="166687" y="1679345"/>
                </a:cubicBezTo>
                <a:cubicBezTo>
                  <a:pt x="176945" y="1674786"/>
                  <a:pt x="188970" y="1676533"/>
                  <a:pt x="200025" y="1674582"/>
                </a:cubicBezTo>
                <a:cubicBezTo>
                  <a:pt x="244691" y="1666700"/>
                  <a:pt x="234735" y="1669362"/>
                  <a:pt x="261937" y="1660295"/>
                </a:cubicBezTo>
                <a:lnTo>
                  <a:pt x="280987" y="1631720"/>
                </a:lnTo>
                <a:cubicBezTo>
                  <a:pt x="284162" y="1626957"/>
                  <a:pt x="288702" y="1622862"/>
                  <a:pt x="290512" y="1617432"/>
                </a:cubicBezTo>
                <a:cubicBezTo>
                  <a:pt x="294386" y="1605813"/>
                  <a:pt x="295569" y="1598089"/>
                  <a:pt x="304800" y="1588857"/>
                </a:cubicBezTo>
                <a:cubicBezTo>
                  <a:pt x="317552" y="1576105"/>
                  <a:pt x="336127" y="1574464"/>
                  <a:pt x="352425" y="1569807"/>
                </a:cubicBezTo>
                <a:cubicBezTo>
                  <a:pt x="357252" y="1568428"/>
                  <a:pt x="361950" y="1566632"/>
                  <a:pt x="366712" y="1565045"/>
                </a:cubicBezTo>
                <a:cubicBezTo>
                  <a:pt x="391865" y="1548277"/>
                  <a:pt x="371658" y="1564038"/>
                  <a:pt x="395287" y="1536470"/>
                </a:cubicBezTo>
                <a:cubicBezTo>
                  <a:pt x="399670" y="1531356"/>
                  <a:pt x="405263" y="1527356"/>
                  <a:pt x="409575" y="1522182"/>
                </a:cubicBezTo>
                <a:cubicBezTo>
                  <a:pt x="415020" y="1515648"/>
                  <a:pt x="431059" y="1487808"/>
                  <a:pt x="433387" y="1484082"/>
                </a:cubicBezTo>
                <a:cubicBezTo>
                  <a:pt x="436420" y="1479228"/>
                  <a:pt x="440352" y="1474914"/>
                  <a:pt x="442912" y="1469795"/>
                </a:cubicBezTo>
                <a:cubicBezTo>
                  <a:pt x="445157" y="1465305"/>
                  <a:pt x="445430" y="1459997"/>
                  <a:pt x="447675" y="1455507"/>
                </a:cubicBezTo>
                <a:cubicBezTo>
                  <a:pt x="451547" y="1447764"/>
                  <a:pt x="461266" y="1433089"/>
                  <a:pt x="471487" y="1431695"/>
                </a:cubicBezTo>
                <a:cubicBezTo>
                  <a:pt x="501414" y="1427614"/>
                  <a:pt x="531812" y="1428520"/>
                  <a:pt x="561975" y="1426932"/>
                </a:cubicBezTo>
                <a:cubicBezTo>
                  <a:pt x="566737" y="1425345"/>
                  <a:pt x="571435" y="1423549"/>
                  <a:pt x="576262" y="1422170"/>
                </a:cubicBezTo>
                <a:cubicBezTo>
                  <a:pt x="582556" y="1420372"/>
                  <a:pt x="590386" y="1421717"/>
                  <a:pt x="595312" y="1417407"/>
                </a:cubicBezTo>
                <a:cubicBezTo>
                  <a:pt x="605356" y="1408618"/>
                  <a:pt x="613763" y="1381988"/>
                  <a:pt x="628650" y="1374545"/>
                </a:cubicBezTo>
                <a:cubicBezTo>
                  <a:pt x="635890" y="1370925"/>
                  <a:pt x="644401" y="1370515"/>
                  <a:pt x="652462" y="1369782"/>
                </a:cubicBezTo>
                <a:cubicBezTo>
                  <a:pt x="679385" y="1367334"/>
                  <a:pt x="706437" y="1366607"/>
                  <a:pt x="733425" y="1365020"/>
                </a:cubicBezTo>
                <a:cubicBezTo>
                  <a:pt x="742027" y="1362152"/>
                  <a:pt x="766545" y="1354289"/>
                  <a:pt x="771525" y="1350732"/>
                </a:cubicBezTo>
                <a:cubicBezTo>
                  <a:pt x="776183" y="1347405"/>
                  <a:pt x="777875" y="1341207"/>
                  <a:pt x="781050" y="1336445"/>
                </a:cubicBezTo>
                <a:cubicBezTo>
                  <a:pt x="779462" y="1330095"/>
                  <a:pt x="773856" y="1323472"/>
                  <a:pt x="776287" y="1317395"/>
                </a:cubicBezTo>
                <a:cubicBezTo>
                  <a:pt x="780770" y="1306188"/>
                  <a:pt x="800379" y="1315900"/>
                  <a:pt x="804862" y="1317395"/>
                </a:cubicBezTo>
                <a:cubicBezTo>
                  <a:pt x="809625" y="1315807"/>
                  <a:pt x="815600" y="1316182"/>
                  <a:pt x="819150" y="1312632"/>
                </a:cubicBezTo>
                <a:cubicBezTo>
                  <a:pt x="824170" y="1307612"/>
                  <a:pt x="825153" y="1299746"/>
                  <a:pt x="828675" y="1293582"/>
                </a:cubicBezTo>
                <a:cubicBezTo>
                  <a:pt x="831515" y="1288612"/>
                  <a:pt x="834153" y="1283342"/>
                  <a:pt x="838200" y="1279295"/>
                </a:cubicBezTo>
                <a:cubicBezTo>
                  <a:pt x="842247" y="1275248"/>
                  <a:pt x="847257" y="1272095"/>
                  <a:pt x="852487" y="1269770"/>
                </a:cubicBezTo>
                <a:cubicBezTo>
                  <a:pt x="861662" y="1265692"/>
                  <a:pt x="881062" y="1260245"/>
                  <a:pt x="881062" y="1260245"/>
                </a:cubicBezTo>
                <a:cubicBezTo>
                  <a:pt x="887412" y="1255482"/>
                  <a:pt x="893653" y="1250571"/>
                  <a:pt x="900112" y="1245957"/>
                </a:cubicBezTo>
                <a:cubicBezTo>
                  <a:pt x="904770" y="1242630"/>
                  <a:pt x="910352" y="1240479"/>
                  <a:pt x="914400" y="1236432"/>
                </a:cubicBezTo>
                <a:cubicBezTo>
                  <a:pt x="926193" y="1224640"/>
                  <a:pt x="920070" y="1218063"/>
                  <a:pt x="938212" y="1212620"/>
                </a:cubicBezTo>
                <a:cubicBezTo>
                  <a:pt x="948964" y="1209394"/>
                  <a:pt x="960437" y="1209445"/>
                  <a:pt x="971550" y="1207857"/>
                </a:cubicBezTo>
                <a:cubicBezTo>
                  <a:pt x="976312" y="1204682"/>
                  <a:pt x="980158" y="1199042"/>
                  <a:pt x="985837" y="1198332"/>
                </a:cubicBezTo>
                <a:cubicBezTo>
                  <a:pt x="1000608" y="1196486"/>
                  <a:pt x="1016445" y="1206493"/>
                  <a:pt x="1028700" y="1212620"/>
                </a:cubicBezTo>
                <a:cubicBezTo>
                  <a:pt x="1035050" y="1211032"/>
                  <a:pt x="1041734" y="1210435"/>
                  <a:pt x="1047750" y="1207857"/>
                </a:cubicBezTo>
                <a:cubicBezTo>
                  <a:pt x="1053011" y="1205602"/>
                  <a:pt x="1056918" y="1200892"/>
                  <a:pt x="1062037" y="1198332"/>
                </a:cubicBezTo>
                <a:cubicBezTo>
                  <a:pt x="1066527" y="1196087"/>
                  <a:pt x="1071562" y="1195157"/>
                  <a:pt x="1076325" y="1193570"/>
                </a:cubicBezTo>
                <a:cubicBezTo>
                  <a:pt x="1081087" y="1188807"/>
                  <a:pt x="1084901" y="1182852"/>
                  <a:pt x="1090612" y="1179282"/>
                </a:cubicBezTo>
                <a:cubicBezTo>
                  <a:pt x="1108951" y="1167820"/>
                  <a:pt x="1118341" y="1170421"/>
                  <a:pt x="1138237" y="1164995"/>
                </a:cubicBezTo>
                <a:cubicBezTo>
                  <a:pt x="1147923" y="1162353"/>
                  <a:pt x="1157287" y="1158645"/>
                  <a:pt x="1166812" y="1155470"/>
                </a:cubicBezTo>
                <a:lnTo>
                  <a:pt x="1181100" y="1150707"/>
                </a:lnTo>
                <a:lnTo>
                  <a:pt x="1195387" y="1145945"/>
                </a:lnTo>
                <a:cubicBezTo>
                  <a:pt x="1200150" y="1141182"/>
                  <a:pt x="1204501" y="1135969"/>
                  <a:pt x="1209675" y="1131657"/>
                </a:cubicBezTo>
                <a:cubicBezTo>
                  <a:pt x="1214072" y="1127993"/>
                  <a:pt x="1219915" y="1126179"/>
                  <a:pt x="1223962" y="1122132"/>
                </a:cubicBezTo>
                <a:cubicBezTo>
                  <a:pt x="1228009" y="1118085"/>
                  <a:pt x="1230312" y="1112607"/>
                  <a:pt x="1233487" y="1107845"/>
                </a:cubicBezTo>
                <a:cubicBezTo>
                  <a:pt x="1251743" y="1106258"/>
                  <a:pt x="1315244" y="1114195"/>
                  <a:pt x="1333500" y="1112607"/>
                </a:cubicBezTo>
                <a:cubicBezTo>
                  <a:pt x="1336675" y="1107845"/>
                  <a:pt x="1341015" y="1103679"/>
                  <a:pt x="1343025" y="1098320"/>
                </a:cubicBezTo>
                <a:cubicBezTo>
                  <a:pt x="1345867" y="1090741"/>
                  <a:pt x="1343771" y="1081535"/>
                  <a:pt x="1347787" y="1074507"/>
                </a:cubicBezTo>
                <a:cubicBezTo>
                  <a:pt x="1350627" y="1069537"/>
                  <a:pt x="1356462" y="1066105"/>
                  <a:pt x="1362075" y="1064982"/>
                </a:cubicBezTo>
                <a:cubicBezTo>
                  <a:pt x="1380820" y="1061233"/>
                  <a:pt x="1400175" y="1061807"/>
                  <a:pt x="1419225" y="1060220"/>
                </a:cubicBezTo>
                <a:cubicBezTo>
                  <a:pt x="1446291" y="1051197"/>
                  <a:pt x="1429961" y="1059007"/>
                  <a:pt x="1462087" y="1026882"/>
                </a:cubicBezTo>
                <a:cubicBezTo>
                  <a:pt x="1466850" y="1022120"/>
                  <a:pt x="1469985" y="1014725"/>
                  <a:pt x="1476375" y="1012595"/>
                </a:cubicBezTo>
                <a:cubicBezTo>
                  <a:pt x="1515599" y="999520"/>
                  <a:pt x="1495011" y="1004490"/>
                  <a:pt x="1538287" y="998307"/>
                </a:cubicBezTo>
                <a:lnTo>
                  <a:pt x="1581150" y="984020"/>
                </a:lnTo>
                <a:cubicBezTo>
                  <a:pt x="1585912" y="982433"/>
                  <a:pt x="1591260" y="982042"/>
                  <a:pt x="1595437" y="979257"/>
                </a:cubicBezTo>
                <a:cubicBezTo>
                  <a:pt x="1600200" y="976082"/>
                  <a:pt x="1604203" y="971238"/>
                  <a:pt x="1609725" y="969732"/>
                </a:cubicBezTo>
                <a:cubicBezTo>
                  <a:pt x="1622073" y="966365"/>
                  <a:pt x="1635125" y="966557"/>
                  <a:pt x="1647825" y="964970"/>
                </a:cubicBezTo>
                <a:cubicBezTo>
                  <a:pt x="1654458" y="958337"/>
                  <a:pt x="1666452" y="944473"/>
                  <a:pt x="1676400" y="941157"/>
                </a:cubicBezTo>
                <a:cubicBezTo>
                  <a:pt x="1685561" y="938104"/>
                  <a:pt x="1695450" y="937982"/>
                  <a:pt x="1704975" y="936395"/>
                </a:cubicBezTo>
                <a:cubicBezTo>
                  <a:pt x="1712912" y="933220"/>
                  <a:pt x="1720975" y="930342"/>
                  <a:pt x="1728787" y="926870"/>
                </a:cubicBezTo>
                <a:cubicBezTo>
                  <a:pt x="1735275" y="923987"/>
                  <a:pt x="1741245" y="919982"/>
                  <a:pt x="1747837" y="917345"/>
                </a:cubicBezTo>
                <a:cubicBezTo>
                  <a:pt x="1757159" y="913616"/>
                  <a:pt x="1766887" y="910995"/>
                  <a:pt x="1776412" y="907820"/>
                </a:cubicBezTo>
                <a:lnTo>
                  <a:pt x="1790700" y="903057"/>
                </a:lnTo>
                <a:cubicBezTo>
                  <a:pt x="1793875" y="907820"/>
                  <a:pt x="1795755" y="913769"/>
                  <a:pt x="1800225" y="917345"/>
                </a:cubicBezTo>
                <a:cubicBezTo>
                  <a:pt x="1814229" y="928549"/>
                  <a:pt x="1819947" y="918417"/>
                  <a:pt x="1833562" y="912582"/>
                </a:cubicBezTo>
                <a:cubicBezTo>
                  <a:pt x="1838176" y="910605"/>
                  <a:pt x="1843087" y="909407"/>
                  <a:pt x="1847850" y="907820"/>
                </a:cubicBezTo>
                <a:cubicBezTo>
                  <a:pt x="1856824" y="898846"/>
                  <a:pt x="1864488" y="889312"/>
                  <a:pt x="1876425" y="884007"/>
                </a:cubicBezTo>
                <a:cubicBezTo>
                  <a:pt x="1885600" y="879929"/>
                  <a:pt x="1895475" y="877657"/>
                  <a:pt x="1905000" y="874482"/>
                </a:cubicBezTo>
                <a:lnTo>
                  <a:pt x="1919287" y="869720"/>
                </a:lnTo>
                <a:cubicBezTo>
                  <a:pt x="1965004" y="874799"/>
                  <a:pt x="1959295" y="877340"/>
                  <a:pt x="2005012" y="869720"/>
                </a:cubicBezTo>
                <a:cubicBezTo>
                  <a:pt x="2009964" y="868895"/>
                  <a:pt x="2014810" y="867202"/>
                  <a:pt x="2019300" y="864957"/>
                </a:cubicBezTo>
                <a:cubicBezTo>
                  <a:pt x="2024419" y="862397"/>
                  <a:pt x="2028825" y="858607"/>
                  <a:pt x="2033587" y="855432"/>
                </a:cubicBezTo>
                <a:cubicBezTo>
                  <a:pt x="2035175" y="850670"/>
                  <a:pt x="2036105" y="845635"/>
                  <a:pt x="2038350" y="841145"/>
                </a:cubicBezTo>
                <a:cubicBezTo>
                  <a:pt x="2044123" y="829600"/>
                  <a:pt x="2050039" y="822527"/>
                  <a:pt x="2062162" y="817332"/>
                </a:cubicBezTo>
                <a:cubicBezTo>
                  <a:pt x="2068178" y="814754"/>
                  <a:pt x="2074862" y="814157"/>
                  <a:pt x="2081212" y="812570"/>
                </a:cubicBezTo>
                <a:cubicBezTo>
                  <a:pt x="2095944" y="817480"/>
                  <a:pt x="2107316" y="822095"/>
                  <a:pt x="2124075" y="822095"/>
                </a:cubicBezTo>
                <a:cubicBezTo>
                  <a:pt x="2135564" y="822095"/>
                  <a:pt x="2150903" y="816327"/>
                  <a:pt x="2162175" y="812570"/>
                </a:cubicBezTo>
                <a:cubicBezTo>
                  <a:pt x="2166937" y="809395"/>
                  <a:pt x="2170885" y="804332"/>
                  <a:pt x="2176462" y="803045"/>
                </a:cubicBezTo>
                <a:cubicBezTo>
                  <a:pt x="2192008" y="799457"/>
                  <a:pt x="2208256" y="800261"/>
                  <a:pt x="2224087" y="798282"/>
                </a:cubicBezTo>
                <a:cubicBezTo>
                  <a:pt x="2233669" y="797084"/>
                  <a:pt x="2243137" y="795107"/>
                  <a:pt x="2252662" y="793520"/>
                </a:cubicBezTo>
                <a:cubicBezTo>
                  <a:pt x="2255837" y="787170"/>
                  <a:pt x="2257642" y="779924"/>
                  <a:pt x="2262187" y="774470"/>
                </a:cubicBezTo>
                <a:cubicBezTo>
                  <a:pt x="2271249" y="763596"/>
                  <a:pt x="2283126" y="763725"/>
                  <a:pt x="2295525" y="760182"/>
                </a:cubicBezTo>
                <a:cubicBezTo>
                  <a:pt x="2311461" y="755629"/>
                  <a:pt x="2327275" y="750657"/>
                  <a:pt x="2343150" y="745895"/>
                </a:cubicBezTo>
                <a:cubicBezTo>
                  <a:pt x="2349500" y="739545"/>
                  <a:pt x="2356590" y="733857"/>
                  <a:pt x="2362200" y="726845"/>
                </a:cubicBezTo>
                <a:cubicBezTo>
                  <a:pt x="2377525" y="707688"/>
                  <a:pt x="2380883" y="699005"/>
                  <a:pt x="2390775" y="679220"/>
                </a:cubicBezTo>
                <a:cubicBezTo>
                  <a:pt x="2400123" y="680778"/>
                  <a:pt x="2432692" y="685889"/>
                  <a:pt x="2443162" y="688745"/>
                </a:cubicBezTo>
                <a:cubicBezTo>
                  <a:pt x="2452848" y="691387"/>
                  <a:pt x="2471737" y="698270"/>
                  <a:pt x="2471737" y="698270"/>
                </a:cubicBezTo>
                <a:cubicBezTo>
                  <a:pt x="2477834" y="696746"/>
                  <a:pt x="2498247" y="692159"/>
                  <a:pt x="2505075" y="688745"/>
                </a:cubicBezTo>
                <a:cubicBezTo>
                  <a:pt x="2536231" y="673168"/>
                  <a:pt x="2502059" y="685993"/>
                  <a:pt x="2533650" y="664932"/>
                </a:cubicBezTo>
                <a:cubicBezTo>
                  <a:pt x="2537827" y="662147"/>
                  <a:pt x="2543175" y="661757"/>
                  <a:pt x="2547937" y="660170"/>
                </a:cubicBezTo>
                <a:lnTo>
                  <a:pt x="2667000" y="626832"/>
                </a:lnTo>
                <a:cubicBezTo>
                  <a:pt x="2671762" y="625245"/>
                  <a:pt x="2677110" y="624855"/>
                  <a:pt x="2681287" y="622070"/>
                </a:cubicBezTo>
                <a:cubicBezTo>
                  <a:pt x="2699619" y="609849"/>
                  <a:pt x="2698000" y="600508"/>
                  <a:pt x="2705100" y="579207"/>
                </a:cubicBezTo>
                <a:cubicBezTo>
                  <a:pt x="2705101" y="579205"/>
                  <a:pt x="2714624" y="550633"/>
                  <a:pt x="2714625" y="550632"/>
                </a:cubicBezTo>
                <a:lnTo>
                  <a:pt x="2733675" y="541107"/>
                </a:lnTo>
                <a:cubicBezTo>
                  <a:pt x="2776643" y="562591"/>
                  <a:pt x="2723325" y="537654"/>
                  <a:pt x="2790825" y="560157"/>
                </a:cubicBezTo>
                <a:cubicBezTo>
                  <a:pt x="2795587" y="561745"/>
                  <a:pt x="2800221" y="563791"/>
                  <a:pt x="2805112" y="564920"/>
                </a:cubicBezTo>
                <a:cubicBezTo>
                  <a:pt x="2820887" y="568560"/>
                  <a:pt x="2852737" y="574445"/>
                  <a:pt x="2852737" y="574445"/>
                </a:cubicBezTo>
                <a:cubicBezTo>
                  <a:pt x="2901950" y="571270"/>
                  <a:pt x="2951731" y="573028"/>
                  <a:pt x="3000375" y="564920"/>
                </a:cubicBezTo>
                <a:cubicBezTo>
                  <a:pt x="3043130" y="557793"/>
                  <a:pt x="3019353" y="561223"/>
                  <a:pt x="3071812" y="555395"/>
                </a:cubicBezTo>
                <a:cubicBezTo>
                  <a:pt x="3115465" y="544482"/>
                  <a:pt x="3099020" y="553131"/>
                  <a:pt x="3124200" y="536345"/>
                </a:cubicBezTo>
                <a:cubicBezTo>
                  <a:pt x="3130550" y="526820"/>
                  <a:pt x="3139630" y="518630"/>
                  <a:pt x="3143250" y="507770"/>
                </a:cubicBezTo>
                <a:cubicBezTo>
                  <a:pt x="3147123" y="496149"/>
                  <a:pt x="3148304" y="488428"/>
                  <a:pt x="3157537" y="479195"/>
                </a:cubicBezTo>
                <a:cubicBezTo>
                  <a:pt x="3161585" y="475148"/>
                  <a:pt x="3167062" y="472845"/>
                  <a:pt x="3171825" y="469670"/>
                </a:cubicBezTo>
                <a:cubicBezTo>
                  <a:pt x="3197225" y="471257"/>
                  <a:pt x="3222715" y="471768"/>
                  <a:pt x="3248025" y="474432"/>
                </a:cubicBezTo>
                <a:cubicBezTo>
                  <a:pt x="3271044" y="474432"/>
                  <a:pt x="3297237" y="472051"/>
                  <a:pt x="3309937" y="469670"/>
                </a:cubicBezTo>
                <a:cubicBezTo>
                  <a:pt x="3315057" y="467110"/>
                  <a:pt x="3318994" y="462470"/>
                  <a:pt x="3324225" y="460145"/>
                </a:cubicBezTo>
                <a:cubicBezTo>
                  <a:pt x="3333400" y="456067"/>
                  <a:pt x="3343275" y="453795"/>
                  <a:pt x="3352800" y="450620"/>
                </a:cubicBezTo>
                <a:lnTo>
                  <a:pt x="3367087" y="445857"/>
                </a:lnTo>
                <a:lnTo>
                  <a:pt x="3381375" y="441095"/>
                </a:lnTo>
                <a:cubicBezTo>
                  <a:pt x="3386137" y="437920"/>
                  <a:pt x="3391615" y="435617"/>
                  <a:pt x="3395662" y="431570"/>
                </a:cubicBezTo>
                <a:cubicBezTo>
                  <a:pt x="3399709" y="427522"/>
                  <a:pt x="3399541" y="418223"/>
                  <a:pt x="3405187" y="417282"/>
                </a:cubicBezTo>
                <a:cubicBezTo>
                  <a:pt x="3407659" y="416870"/>
                  <a:pt x="3490529" y="426235"/>
                  <a:pt x="3495675" y="426807"/>
                </a:cubicBezTo>
                <a:cubicBezTo>
                  <a:pt x="3531260" y="438670"/>
                  <a:pt x="3504995" y="430861"/>
                  <a:pt x="3576637" y="441095"/>
                </a:cubicBezTo>
                <a:cubicBezTo>
                  <a:pt x="3587750" y="442682"/>
                  <a:pt x="3599085" y="443134"/>
                  <a:pt x="3609975" y="445857"/>
                </a:cubicBezTo>
                <a:lnTo>
                  <a:pt x="3629025" y="450620"/>
                </a:lnTo>
                <a:cubicBezTo>
                  <a:pt x="3635375" y="449032"/>
                  <a:pt x="3645148" y="451711"/>
                  <a:pt x="3648075" y="445857"/>
                </a:cubicBezTo>
                <a:cubicBezTo>
                  <a:pt x="3652978" y="436051"/>
                  <a:pt x="3632495" y="413382"/>
                  <a:pt x="3648075" y="402995"/>
                </a:cubicBezTo>
                <a:cubicBezTo>
                  <a:pt x="3658967" y="395734"/>
                  <a:pt x="3686175" y="393470"/>
                  <a:pt x="3686175" y="393470"/>
                </a:cubicBezTo>
                <a:cubicBezTo>
                  <a:pt x="3699969" y="395440"/>
                  <a:pt x="3739056" y="404198"/>
                  <a:pt x="3752850" y="393470"/>
                </a:cubicBezTo>
                <a:cubicBezTo>
                  <a:pt x="3752853" y="393468"/>
                  <a:pt x="3764755" y="357752"/>
                  <a:pt x="3767137" y="350607"/>
                </a:cubicBezTo>
                <a:lnTo>
                  <a:pt x="3771900" y="336320"/>
                </a:lnTo>
                <a:lnTo>
                  <a:pt x="3776662" y="322032"/>
                </a:lnTo>
                <a:lnTo>
                  <a:pt x="3814762" y="331557"/>
                </a:lnTo>
                <a:cubicBezTo>
                  <a:pt x="3821112" y="333145"/>
                  <a:pt x="3827317" y="335508"/>
                  <a:pt x="3833812" y="336320"/>
                </a:cubicBezTo>
                <a:lnTo>
                  <a:pt x="3871912" y="341082"/>
                </a:lnTo>
                <a:cubicBezTo>
                  <a:pt x="3879789" y="340207"/>
                  <a:pt x="3915097" y="339316"/>
                  <a:pt x="3929062" y="331557"/>
                </a:cubicBezTo>
                <a:cubicBezTo>
                  <a:pt x="3967137" y="310404"/>
                  <a:pt x="3945170" y="316489"/>
                  <a:pt x="3976687" y="302982"/>
                </a:cubicBezTo>
                <a:cubicBezTo>
                  <a:pt x="3981301" y="301005"/>
                  <a:pt x="3986361" y="300197"/>
                  <a:pt x="3990975" y="298220"/>
                </a:cubicBezTo>
                <a:cubicBezTo>
                  <a:pt x="3997501" y="295423"/>
                  <a:pt x="4003500" y="291492"/>
                  <a:pt x="4010025" y="288695"/>
                </a:cubicBezTo>
                <a:cubicBezTo>
                  <a:pt x="4021452" y="283798"/>
                  <a:pt x="4031268" y="282625"/>
                  <a:pt x="4043362" y="279170"/>
                </a:cubicBezTo>
                <a:cubicBezTo>
                  <a:pt x="4048189" y="277791"/>
                  <a:pt x="4052887" y="275995"/>
                  <a:pt x="4057650" y="274407"/>
                </a:cubicBezTo>
                <a:cubicBezTo>
                  <a:pt x="4064000" y="275995"/>
                  <a:pt x="4070406" y="277372"/>
                  <a:pt x="4076700" y="279170"/>
                </a:cubicBezTo>
                <a:cubicBezTo>
                  <a:pt x="4081527" y="280549"/>
                  <a:pt x="4086144" y="282611"/>
                  <a:pt x="4090987" y="283932"/>
                </a:cubicBezTo>
                <a:cubicBezTo>
                  <a:pt x="4150058" y="300042"/>
                  <a:pt x="4110493" y="287259"/>
                  <a:pt x="4143375" y="298220"/>
                </a:cubicBezTo>
                <a:cubicBezTo>
                  <a:pt x="4146550" y="293457"/>
                  <a:pt x="4148853" y="287980"/>
                  <a:pt x="4152900" y="283932"/>
                </a:cubicBezTo>
                <a:cubicBezTo>
                  <a:pt x="4177237" y="259594"/>
                  <a:pt x="4210942" y="277142"/>
                  <a:pt x="4243387" y="279170"/>
                </a:cubicBezTo>
                <a:cubicBezTo>
                  <a:pt x="4260058" y="283337"/>
                  <a:pt x="4278715" y="288695"/>
                  <a:pt x="4295775" y="288695"/>
                </a:cubicBezTo>
                <a:cubicBezTo>
                  <a:pt x="4337676" y="288695"/>
                  <a:pt x="4322836" y="284185"/>
                  <a:pt x="4352925" y="279170"/>
                </a:cubicBezTo>
                <a:cubicBezTo>
                  <a:pt x="4386803" y="273524"/>
                  <a:pt x="4424099" y="272045"/>
                  <a:pt x="4457700" y="269645"/>
                </a:cubicBezTo>
                <a:cubicBezTo>
                  <a:pt x="4470400" y="266470"/>
                  <a:pt x="4483381" y="264260"/>
                  <a:pt x="4495800" y="260120"/>
                </a:cubicBezTo>
                <a:lnTo>
                  <a:pt x="4524375" y="250595"/>
                </a:lnTo>
                <a:cubicBezTo>
                  <a:pt x="4547016" y="235500"/>
                  <a:pt x="4533231" y="242881"/>
                  <a:pt x="4567237" y="231545"/>
                </a:cubicBezTo>
                <a:cubicBezTo>
                  <a:pt x="4567241" y="231544"/>
                  <a:pt x="4595807" y="222021"/>
                  <a:pt x="4595812" y="222020"/>
                </a:cubicBezTo>
                <a:cubicBezTo>
                  <a:pt x="4610114" y="219977"/>
                  <a:pt x="4637647" y="216672"/>
                  <a:pt x="4652962" y="212495"/>
                </a:cubicBezTo>
                <a:cubicBezTo>
                  <a:pt x="4662648" y="209853"/>
                  <a:pt x="4671692" y="204939"/>
                  <a:pt x="4681537" y="202970"/>
                </a:cubicBezTo>
                <a:cubicBezTo>
                  <a:pt x="4689475" y="201382"/>
                  <a:pt x="4697497" y="200170"/>
                  <a:pt x="4705350" y="198207"/>
                </a:cubicBezTo>
                <a:cubicBezTo>
                  <a:pt x="4710220" y="196989"/>
                  <a:pt x="4714767" y="194663"/>
                  <a:pt x="4719637" y="193445"/>
                </a:cubicBezTo>
                <a:cubicBezTo>
                  <a:pt x="4727490" y="191482"/>
                  <a:pt x="4735548" y="190438"/>
                  <a:pt x="4743450" y="188682"/>
                </a:cubicBezTo>
                <a:cubicBezTo>
                  <a:pt x="4749840" y="187262"/>
                  <a:pt x="4756150" y="185507"/>
                  <a:pt x="4762500" y="183920"/>
                </a:cubicBezTo>
                <a:cubicBezTo>
                  <a:pt x="4776788" y="168839"/>
                  <a:pt x="4815681" y="114864"/>
                  <a:pt x="4829175" y="98195"/>
                </a:cubicBezTo>
                <a:cubicBezTo>
                  <a:pt x="4833937" y="93432"/>
                  <a:pt x="4837858" y="87643"/>
                  <a:pt x="4843462" y="83907"/>
                </a:cubicBezTo>
                <a:cubicBezTo>
                  <a:pt x="4848225" y="80732"/>
                  <a:pt x="4852489" y="76637"/>
                  <a:pt x="4857750" y="74382"/>
                </a:cubicBezTo>
                <a:cubicBezTo>
                  <a:pt x="4863766" y="71804"/>
                  <a:pt x="4870531" y="71501"/>
                  <a:pt x="4876800" y="69620"/>
                </a:cubicBezTo>
                <a:cubicBezTo>
                  <a:pt x="4886417" y="66735"/>
                  <a:pt x="4895850" y="63270"/>
                  <a:pt x="4905375" y="60095"/>
                </a:cubicBezTo>
                <a:lnTo>
                  <a:pt x="4919662" y="55332"/>
                </a:lnTo>
                <a:cubicBezTo>
                  <a:pt x="4924425" y="58507"/>
                  <a:pt x="4928591" y="62847"/>
                  <a:pt x="4933950" y="64857"/>
                </a:cubicBezTo>
                <a:cubicBezTo>
                  <a:pt x="4958558" y="74085"/>
                  <a:pt x="4978973" y="67792"/>
                  <a:pt x="5005387" y="64857"/>
                </a:cubicBezTo>
                <a:cubicBezTo>
                  <a:pt x="5018108" y="63444"/>
                  <a:pt x="5030787" y="61682"/>
                  <a:pt x="5043487" y="60095"/>
                </a:cubicBezTo>
                <a:cubicBezTo>
                  <a:pt x="5048250" y="58507"/>
                  <a:pt x="5054639" y="59252"/>
                  <a:pt x="5057775" y="55332"/>
                </a:cubicBezTo>
                <a:cubicBezTo>
                  <a:pt x="5061864" y="50221"/>
                  <a:pt x="5057567" y="40542"/>
                  <a:pt x="5062537" y="36282"/>
                </a:cubicBezTo>
                <a:cubicBezTo>
                  <a:pt x="5070160" y="29748"/>
                  <a:pt x="5091112" y="26757"/>
                  <a:pt x="5091112" y="26757"/>
                </a:cubicBezTo>
                <a:cubicBezTo>
                  <a:pt x="5095875" y="28345"/>
                  <a:pt x="5100448" y="30695"/>
                  <a:pt x="5105400" y="31520"/>
                </a:cubicBezTo>
                <a:cubicBezTo>
                  <a:pt x="5119580" y="33883"/>
                  <a:pt x="5134316" y="32796"/>
                  <a:pt x="5148262" y="36282"/>
                </a:cubicBezTo>
                <a:cubicBezTo>
                  <a:pt x="5153815" y="37670"/>
                  <a:pt x="5157430" y="43247"/>
                  <a:pt x="5162550" y="45807"/>
                </a:cubicBezTo>
                <a:cubicBezTo>
                  <a:pt x="5167040" y="48052"/>
                  <a:pt x="5172075" y="48982"/>
                  <a:pt x="5176837" y="50570"/>
                </a:cubicBezTo>
                <a:cubicBezTo>
                  <a:pt x="5187368" y="40039"/>
                  <a:pt x="5192153" y="33386"/>
                  <a:pt x="5205412" y="26757"/>
                </a:cubicBezTo>
                <a:cubicBezTo>
                  <a:pt x="5209902" y="24512"/>
                  <a:pt x="5214937" y="23582"/>
                  <a:pt x="5219700" y="21995"/>
                </a:cubicBezTo>
                <a:cubicBezTo>
                  <a:pt x="5224462" y="17232"/>
                  <a:pt x="5228383" y="11443"/>
                  <a:pt x="5233987" y="7707"/>
                </a:cubicBezTo>
                <a:cubicBezTo>
                  <a:pt x="5245548" y="0"/>
                  <a:pt x="5260131" y="2583"/>
                  <a:pt x="5272087" y="7707"/>
                </a:cubicBezTo>
                <a:cubicBezTo>
                  <a:pt x="5276214" y="9476"/>
                  <a:pt x="5278437" y="14057"/>
                  <a:pt x="5281612" y="17232"/>
                </a:cubicBezTo>
              </a:path>
            </a:pathLst>
          </a:custGeom>
          <a:noFill/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nl-NL"/>
          </a:p>
        </p:txBody>
      </p:sp>
      <p:cxnSp>
        <p:nvCxnSpPr>
          <p:cNvPr id="26630" name="Straight Connector 14"/>
          <p:cNvCxnSpPr>
            <a:cxnSpLocks noChangeShapeType="1"/>
          </p:cNvCxnSpPr>
          <p:nvPr/>
        </p:nvCxnSpPr>
        <p:spPr bwMode="auto">
          <a:xfrm flipH="1">
            <a:off x="1081088" y="2924622"/>
            <a:ext cx="1587" cy="2384425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26631" name="Straight Connector 15"/>
          <p:cNvCxnSpPr>
            <a:cxnSpLocks noChangeShapeType="1"/>
          </p:cNvCxnSpPr>
          <p:nvPr/>
        </p:nvCxnSpPr>
        <p:spPr bwMode="auto">
          <a:xfrm>
            <a:off x="1014413" y="5229672"/>
            <a:ext cx="3363912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26632" name="Straight Connector 17"/>
          <p:cNvCxnSpPr>
            <a:cxnSpLocks noChangeShapeType="1"/>
          </p:cNvCxnSpPr>
          <p:nvPr/>
        </p:nvCxnSpPr>
        <p:spPr bwMode="auto">
          <a:xfrm>
            <a:off x="1609725" y="5229672"/>
            <a:ext cx="0" cy="63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3" name="Straight Connector 19"/>
          <p:cNvCxnSpPr>
            <a:cxnSpLocks noChangeShapeType="1"/>
          </p:cNvCxnSpPr>
          <p:nvPr/>
        </p:nvCxnSpPr>
        <p:spPr bwMode="auto">
          <a:xfrm flipH="1">
            <a:off x="2178050" y="5229672"/>
            <a:ext cx="1588" cy="63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4" name="Straight Connector 21"/>
          <p:cNvCxnSpPr>
            <a:cxnSpLocks noChangeShapeType="1"/>
          </p:cNvCxnSpPr>
          <p:nvPr/>
        </p:nvCxnSpPr>
        <p:spPr bwMode="auto">
          <a:xfrm flipH="1">
            <a:off x="2747963" y="5229672"/>
            <a:ext cx="1587" cy="63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5" name="Straight Connector 23"/>
          <p:cNvCxnSpPr>
            <a:cxnSpLocks noChangeShapeType="1"/>
          </p:cNvCxnSpPr>
          <p:nvPr/>
        </p:nvCxnSpPr>
        <p:spPr bwMode="auto">
          <a:xfrm>
            <a:off x="3275013" y="5229672"/>
            <a:ext cx="0" cy="63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6" name="Straight Connector 25"/>
          <p:cNvCxnSpPr>
            <a:cxnSpLocks noChangeShapeType="1"/>
          </p:cNvCxnSpPr>
          <p:nvPr/>
        </p:nvCxnSpPr>
        <p:spPr bwMode="auto">
          <a:xfrm>
            <a:off x="3844925" y="5229672"/>
            <a:ext cx="0" cy="63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7" name="Straight Connector 27"/>
          <p:cNvCxnSpPr>
            <a:cxnSpLocks noChangeShapeType="1"/>
          </p:cNvCxnSpPr>
          <p:nvPr/>
        </p:nvCxnSpPr>
        <p:spPr bwMode="auto">
          <a:xfrm flipH="1">
            <a:off x="4367213" y="5229672"/>
            <a:ext cx="1587" cy="63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8" name="Straight Connector 28"/>
          <p:cNvCxnSpPr>
            <a:cxnSpLocks noChangeShapeType="1"/>
          </p:cNvCxnSpPr>
          <p:nvPr/>
        </p:nvCxnSpPr>
        <p:spPr bwMode="auto">
          <a:xfrm>
            <a:off x="1016000" y="2934147"/>
            <a:ext cx="666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39" name="Straight Connector 29"/>
          <p:cNvCxnSpPr>
            <a:cxnSpLocks noChangeShapeType="1"/>
          </p:cNvCxnSpPr>
          <p:nvPr/>
        </p:nvCxnSpPr>
        <p:spPr bwMode="auto">
          <a:xfrm>
            <a:off x="1016000" y="3415159"/>
            <a:ext cx="66675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0" name="Straight Connector 30"/>
          <p:cNvCxnSpPr>
            <a:cxnSpLocks noChangeShapeType="1"/>
          </p:cNvCxnSpPr>
          <p:nvPr/>
        </p:nvCxnSpPr>
        <p:spPr bwMode="auto">
          <a:xfrm>
            <a:off x="1016000" y="3858072"/>
            <a:ext cx="66675" cy="15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1" name="Straight Connector 31"/>
          <p:cNvCxnSpPr>
            <a:cxnSpLocks noChangeShapeType="1"/>
          </p:cNvCxnSpPr>
          <p:nvPr/>
        </p:nvCxnSpPr>
        <p:spPr bwMode="auto">
          <a:xfrm>
            <a:off x="1016000" y="4302572"/>
            <a:ext cx="666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2" name="Straight Connector 32"/>
          <p:cNvCxnSpPr>
            <a:cxnSpLocks noChangeShapeType="1"/>
          </p:cNvCxnSpPr>
          <p:nvPr/>
        </p:nvCxnSpPr>
        <p:spPr bwMode="auto">
          <a:xfrm>
            <a:off x="1016000" y="4786759"/>
            <a:ext cx="666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43" name="TextBox 33"/>
          <p:cNvSpPr txBox="1">
            <a:spLocks noChangeArrowheads="1"/>
          </p:cNvSpPr>
          <p:nvPr/>
        </p:nvSpPr>
        <p:spPr bwMode="auto">
          <a:xfrm>
            <a:off x="979488" y="5267772"/>
            <a:ext cx="203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0</a:t>
            </a:r>
          </a:p>
        </p:txBody>
      </p:sp>
      <p:sp>
        <p:nvSpPr>
          <p:cNvPr id="26644" name="TextBox 35"/>
          <p:cNvSpPr txBox="1">
            <a:spLocks noChangeArrowheads="1"/>
          </p:cNvSpPr>
          <p:nvPr/>
        </p:nvSpPr>
        <p:spPr bwMode="auto">
          <a:xfrm>
            <a:off x="1509713" y="5267772"/>
            <a:ext cx="200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26645" name="TextBox 37"/>
          <p:cNvSpPr txBox="1">
            <a:spLocks noChangeArrowheads="1"/>
          </p:cNvSpPr>
          <p:nvPr/>
        </p:nvSpPr>
        <p:spPr bwMode="auto">
          <a:xfrm>
            <a:off x="2078038" y="5267772"/>
            <a:ext cx="201612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26646" name="TextBox 39"/>
          <p:cNvSpPr txBox="1">
            <a:spLocks noChangeArrowheads="1"/>
          </p:cNvSpPr>
          <p:nvPr/>
        </p:nvSpPr>
        <p:spPr bwMode="auto">
          <a:xfrm>
            <a:off x="2647950" y="5267772"/>
            <a:ext cx="2016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6</a:t>
            </a:r>
          </a:p>
        </p:txBody>
      </p:sp>
      <p:sp>
        <p:nvSpPr>
          <p:cNvPr id="26647" name="TextBox 41"/>
          <p:cNvSpPr txBox="1">
            <a:spLocks noChangeArrowheads="1"/>
          </p:cNvSpPr>
          <p:nvPr/>
        </p:nvSpPr>
        <p:spPr bwMode="auto">
          <a:xfrm>
            <a:off x="3173413" y="5267772"/>
            <a:ext cx="2032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8</a:t>
            </a:r>
          </a:p>
        </p:txBody>
      </p:sp>
      <p:sp>
        <p:nvSpPr>
          <p:cNvPr id="26648" name="TextBox 43"/>
          <p:cNvSpPr txBox="1">
            <a:spLocks noChangeArrowheads="1"/>
          </p:cNvSpPr>
          <p:nvPr/>
        </p:nvSpPr>
        <p:spPr bwMode="auto">
          <a:xfrm>
            <a:off x="3744913" y="5267772"/>
            <a:ext cx="200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10</a:t>
            </a:r>
          </a:p>
        </p:txBody>
      </p:sp>
      <p:sp>
        <p:nvSpPr>
          <p:cNvPr id="26649" name="TextBox 45"/>
          <p:cNvSpPr txBox="1">
            <a:spLocks noChangeArrowheads="1"/>
          </p:cNvSpPr>
          <p:nvPr/>
        </p:nvSpPr>
        <p:spPr bwMode="auto">
          <a:xfrm>
            <a:off x="4267200" y="5267772"/>
            <a:ext cx="2016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12</a:t>
            </a:r>
          </a:p>
        </p:txBody>
      </p:sp>
      <p:sp>
        <p:nvSpPr>
          <p:cNvPr id="26650" name="TextBox 46"/>
          <p:cNvSpPr txBox="1">
            <a:spLocks noChangeArrowheads="1"/>
          </p:cNvSpPr>
          <p:nvPr/>
        </p:nvSpPr>
        <p:spPr bwMode="auto">
          <a:xfrm>
            <a:off x="722313" y="4632772"/>
            <a:ext cx="327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26651" name="TextBox 47"/>
          <p:cNvSpPr txBox="1">
            <a:spLocks noChangeArrowheads="1"/>
          </p:cNvSpPr>
          <p:nvPr/>
        </p:nvSpPr>
        <p:spPr bwMode="auto">
          <a:xfrm>
            <a:off x="722313" y="4146997"/>
            <a:ext cx="327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26652" name="TextBox 48"/>
          <p:cNvSpPr txBox="1">
            <a:spLocks noChangeArrowheads="1"/>
          </p:cNvSpPr>
          <p:nvPr/>
        </p:nvSpPr>
        <p:spPr bwMode="auto">
          <a:xfrm>
            <a:off x="722313" y="3705672"/>
            <a:ext cx="327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6</a:t>
            </a:r>
          </a:p>
        </p:txBody>
      </p:sp>
      <p:sp>
        <p:nvSpPr>
          <p:cNvPr id="26653" name="TextBox 49"/>
          <p:cNvSpPr txBox="1">
            <a:spLocks noChangeArrowheads="1"/>
          </p:cNvSpPr>
          <p:nvPr/>
        </p:nvSpPr>
        <p:spPr bwMode="auto">
          <a:xfrm>
            <a:off x="722313" y="3262759"/>
            <a:ext cx="327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8</a:t>
            </a:r>
          </a:p>
        </p:txBody>
      </p:sp>
      <p:sp>
        <p:nvSpPr>
          <p:cNvPr id="26654" name="TextBox 50"/>
          <p:cNvSpPr txBox="1">
            <a:spLocks noChangeArrowheads="1"/>
          </p:cNvSpPr>
          <p:nvPr/>
        </p:nvSpPr>
        <p:spPr bwMode="auto">
          <a:xfrm>
            <a:off x="560388" y="2780159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10</a:t>
            </a:r>
          </a:p>
        </p:txBody>
      </p:sp>
      <p:sp>
        <p:nvSpPr>
          <p:cNvPr id="26655" name="TextBox 51"/>
          <p:cNvSpPr txBox="1">
            <a:spLocks noChangeArrowheads="1"/>
          </p:cNvSpPr>
          <p:nvPr/>
        </p:nvSpPr>
        <p:spPr bwMode="auto">
          <a:xfrm>
            <a:off x="1047750" y="5518597"/>
            <a:ext cx="339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>
                <a:solidFill>
                  <a:srgbClr val="FFFFFF"/>
                </a:solidFill>
                <a:cs typeface="Arial" charset="0"/>
              </a:rPr>
              <a:t>Months since event</a:t>
            </a:r>
          </a:p>
        </p:txBody>
      </p:sp>
      <p:sp>
        <p:nvSpPr>
          <p:cNvPr id="26656" name="TextBox 52"/>
          <p:cNvSpPr txBox="1">
            <a:spLocks noChangeArrowheads="1"/>
          </p:cNvSpPr>
          <p:nvPr/>
        </p:nvSpPr>
        <p:spPr bwMode="auto">
          <a:xfrm rot="-5400000">
            <a:off x="-758031" y="3943003"/>
            <a:ext cx="23701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b="1">
                <a:solidFill>
                  <a:srgbClr val="FFFFFF"/>
                </a:solidFill>
                <a:cs typeface="Arial" charset="0"/>
              </a:rPr>
              <a:t>Cumulative probability of recurrence (%)</a:t>
            </a:r>
          </a:p>
        </p:txBody>
      </p:sp>
      <p:cxnSp>
        <p:nvCxnSpPr>
          <p:cNvPr id="26657" name="Straight Connector 53"/>
          <p:cNvCxnSpPr>
            <a:cxnSpLocks noChangeShapeType="1"/>
          </p:cNvCxnSpPr>
          <p:nvPr/>
        </p:nvCxnSpPr>
        <p:spPr bwMode="auto">
          <a:xfrm>
            <a:off x="1436688" y="3213547"/>
            <a:ext cx="168275" cy="0"/>
          </a:xfrm>
          <a:prstGeom prst="lin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26658" name="TextBox 56"/>
          <p:cNvSpPr txBox="1">
            <a:spLocks noChangeArrowheads="1"/>
          </p:cNvSpPr>
          <p:nvPr/>
        </p:nvSpPr>
        <p:spPr bwMode="auto">
          <a:xfrm>
            <a:off x="1631950" y="3074254"/>
            <a:ext cx="683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200">
                <a:solidFill>
                  <a:schemeClr val="bg1"/>
                </a:solidFill>
                <a:cs typeface="Arial" charset="0"/>
              </a:rPr>
              <a:t>With AF</a:t>
            </a:r>
          </a:p>
        </p:txBody>
      </p:sp>
      <p:sp>
        <p:nvSpPr>
          <p:cNvPr id="26659" name="TextBox 56"/>
          <p:cNvSpPr txBox="1">
            <a:spLocks noChangeArrowheads="1"/>
          </p:cNvSpPr>
          <p:nvPr/>
        </p:nvSpPr>
        <p:spPr bwMode="auto">
          <a:xfrm>
            <a:off x="1631950" y="3236179"/>
            <a:ext cx="89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cs typeface="Arial" charset="0"/>
              </a:rPr>
              <a:t>Without AF</a:t>
            </a:r>
          </a:p>
        </p:txBody>
      </p:sp>
      <p:sp>
        <p:nvSpPr>
          <p:cNvPr id="26660" name="TextBox 46"/>
          <p:cNvSpPr txBox="1">
            <a:spLocks noChangeArrowheads="1"/>
          </p:cNvSpPr>
          <p:nvPr/>
        </p:nvSpPr>
        <p:spPr bwMode="auto">
          <a:xfrm>
            <a:off x="722313" y="5077272"/>
            <a:ext cx="327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0</a:t>
            </a:r>
          </a:p>
        </p:txBody>
      </p:sp>
      <p:sp>
        <p:nvSpPr>
          <p:cNvPr id="26661" name="Text Box 155"/>
          <p:cNvSpPr txBox="1">
            <a:spLocks noChangeArrowheads="1"/>
          </p:cNvSpPr>
          <p:nvPr/>
        </p:nvSpPr>
        <p:spPr bwMode="auto">
          <a:xfrm>
            <a:off x="604838" y="6294884"/>
            <a:ext cx="7226300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marL="190500" indent="-190500" algn="r">
              <a:tabLst>
                <a:tab pos="177800" algn="l"/>
              </a:tabLst>
            </a:pPr>
            <a:r>
              <a:rPr lang="en-US" sz="1200" dirty="0">
                <a:solidFill>
                  <a:srgbClr val="FFFFFF"/>
                </a:solidFill>
                <a:cs typeface="Arial" charset="0"/>
              </a:rPr>
              <a:t>1. Marini </a:t>
            </a:r>
            <a:r>
              <a:rPr lang="en-US" sz="1200" i="1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US" sz="1200" dirty="0">
                <a:solidFill>
                  <a:srgbClr val="FFFFFF"/>
                </a:solidFill>
                <a:cs typeface="Arial" charset="0"/>
              </a:rPr>
              <a:t>,</a:t>
            </a:r>
            <a:r>
              <a:rPr lang="en-US" sz="1200" i="1" dirty="0">
                <a:solidFill>
                  <a:srgbClr val="FFFFFF"/>
                </a:solidFill>
                <a:cs typeface="Arial" charset="0"/>
              </a:rPr>
              <a:t> Stroke </a:t>
            </a:r>
            <a:r>
              <a:rPr lang="en-US" sz="1200" dirty="0">
                <a:solidFill>
                  <a:srgbClr val="FFFFFF"/>
                </a:solidFill>
                <a:cs typeface="Arial" charset="0"/>
              </a:rPr>
              <a:t>2005; 2. </a:t>
            </a:r>
            <a:r>
              <a:rPr lang="en-GB" sz="1200" dirty="0" err="1">
                <a:solidFill>
                  <a:srgbClr val="FFFFFF"/>
                </a:solidFill>
                <a:cs typeface="Arial" charset="0"/>
              </a:rPr>
              <a:t>Penado</a:t>
            </a:r>
            <a:r>
              <a:rPr lang="en-GB" sz="12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GB" sz="1200" i="1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200" dirty="0">
                <a:solidFill>
                  <a:srgbClr val="FFFFFF"/>
                </a:solidFill>
                <a:cs typeface="Arial" charset="0"/>
              </a:rPr>
              <a:t>,</a:t>
            </a:r>
            <a:r>
              <a:rPr lang="en-GB" sz="1200" i="1" dirty="0">
                <a:solidFill>
                  <a:srgbClr val="FFFFFF"/>
                </a:solidFill>
                <a:cs typeface="Arial" charset="0"/>
              </a:rPr>
              <a:t> Am J Med </a:t>
            </a:r>
            <a:r>
              <a:rPr lang="en-GB" sz="1200" dirty="0">
                <a:solidFill>
                  <a:srgbClr val="FFFFFF"/>
                </a:solidFill>
                <a:cs typeface="Arial" charset="0"/>
              </a:rPr>
              <a:t>2003</a:t>
            </a:r>
          </a:p>
        </p:txBody>
      </p:sp>
      <p:sp>
        <p:nvSpPr>
          <p:cNvPr id="26662" name="Rectangle 156"/>
          <p:cNvSpPr>
            <a:spLocks noChangeArrowheads="1"/>
          </p:cNvSpPr>
          <p:nvPr/>
        </p:nvSpPr>
        <p:spPr bwMode="auto">
          <a:xfrm>
            <a:off x="368943" y="1484784"/>
            <a:ext cx="3843017" cy="328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42900" indent="-342900" eaLnBrk="0" hangingPunct="0">
              <a:lnSpc>
                <a:spcPct val="95000"/>
              </a:lnSpc>
              <a:spcAft>
                <a:spcPct val="20000"/>
              </a:spcAft>
              <a:buClr>
                <a:srgbClr val="EC008C"/>
              </a:buClr>
              <a:buFont typeface="Wingdings 2" pitchFamily="18" charset="2"/>
              <a:buNone/>
              <a:tabLst>
                <a:tab pos="631825" algn="l"/>
              </a:tabLst>
            </a:pPr>
            <a:r>
              <a:rPr lang="en-US" altLang="de-DE" sz="1600" b="1" dirty="0">
                <a:solidFill>
                  <a:srgbClr val="FFF000"/>
                </a:solidFill>
                <a:cs typeface="Arial" charset="0"/>
              </a:rPr>
              <a:t>Italian population-based</a:t>
            </a:r>
            <a:r>
              <a:rPr lang="de-DE" altLang="de-DE" sz="1600" b="1" dirty="0">
                <a:solidFill>
                  <a:srgbClr val="FFF000"/>
                </a:solidFill>
                <a:cs typeface="Arial" charset="0"/>
              </a:rPr>
              <a:t> study</a:t>
            </a:r>
            <a:r>
              <a:rPr lang="de-DE" altLang="de-DE" sz="1600" b="1" baseline="30000" dirty="0">
                <a:solidFill>
                  <a:srgbClr val="FFF000"/>
                </a:solidFill>
                <a:cs typeface="Arial" charset="0"/>
              </a:rPr>
              <a:t>1</a:t>
            </a:r>
            <a:endParaRPr lang="en-US" sz="1600" b="1" baseline="30000" dirty="0">
              <a:solidFill>
                <a:srgbClr val="FFF000"/>
              </a:solidFill>
              <a:cs typeface="Arial" charset="0"/>
            </a:endParaRPr>
          </a:p>
        </p:txBody>
      </p:sp>
      <p:sp>
        <p:nvSpPr>
          <p:cNvPr id="26663" name="Text Box 4"/>
          <p:cNvSpPr txBox="1">
            <a:spLocks noChangeArrowheads="1"/>
          </p:cNvSpPr>
          <p:nvPr/>
        </p:nvSpPr>
        <p:spPr bwMode="auto">
          <a:xfrm>
            <a:off x="4687888" y="1899097"/>
            <a:ext cx="4224337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Estimates of recurrent stroke </a:t>
            </a:r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in non-</a:t>
            </a:r>
            <a:r>
              <a:rPr lang="en-GB" sz="1400" b="1" dirty="0" err="1">
                <a:solidFill>
                  <a:schemeClr val="bg1"/>
                </a:solidFill>
                <a:cs typeface="Arial" charset="0"/>
              </a:rPr>
              <a:t>anticoagulated</a:t>
            </a:r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patients with and without AF </a:t>
            </a:r>
            <a:br>
              <a:rPr lang="en-GB" sz="1400" b="1" dirty="0">
                <a:solidFill>
                  <a:srgbClr val="FFFFFF"/>
                </a:solidFill>
                <a:cs typeface="Arial" charset="0"/>
              </a:rPr>
            </a:br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(</a:t>
            </a:r>
            <a:r>
              <a:rPr lang="en-GB" sz="1400" b="1" i="1" dirty="0">
                <a:solidFill>
                  <a:srgbClr val="FFFFFF"/>
                </a:solidFill>
                <a:cs typeface="Arial" charset="0"/>
              </a:rPr>
              <a:t>p&lt;</a:t>
            </a:r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0.0001)</a:t>
            </a:r>
          </a:p>
        </p:txBody>
      </p:sp>
      <p:sp>
        <p:nvSpPr>
          <p:cNvPr id="26664" name="Rectangle 156"/>
          <p:cNvSpPr>
            <a:spLocks noChangeArrowheads="1"/>
          </p:cNvSpPr>
          <p:nvPr/>
        </p:nvSpPr>
        <p:spPr bwMode="auto">
          <a:xfrm>
            <a:off x="4792601" y="1484784"/>
            <a:ext cx="4315903" cy="328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42900" indent="-342900" eaLnBrk="0" hangingPunct="0">
              <a:lnSpc>
                <a:spcPct val="95000"/>
              </a:lnSpc>
              <a:spcAft>
                <a:spcPct val="20000"/>
              </a:spcAft>
              <a:buClr>
                <a:srgbClr val="EC008C"/>
              </a:buClr>
              <a:buFont typeface="Wingdings 2" pitchFamily="18" charset="2"/>
              <a:buNone/>
              <a:tabLst>
                <a:tab pos="631825" algn="l"/>
              </a:tabLst>
            </a:pPr>
            <a:r>
              <a:rPr lang="en-US" altLang="de-DE" sz="1600" b="1" dirty="0">
                <a:solidFill>
                  <a:srgbClr val="FFF000"/>
                </a:solidFill>
                <a:cs typeface="Arial" charset="0"/>
              </a:rPr>
              <a:t>Spanish retrospective cohort study</a:t>
            </a:r>
            <a:r>
              <a:rPr lang="en-US" altLang="de-DE" sz="1600" b="1" baseline="30000" dirty="0">
                <a:solidFill>
                  <a:srgbClr val="FFF000"/>
                </a:solidFill>
                <a:cs typeface="Arial" charset="0"/>
              </a:rPr>
              <a:t>2</a:t>
            </a:r>
            <a:endParaRPr lang="en-US" sz="1600" b="1" baseline="30000" dirty="0">
              <a:solidFill>
                <a:srgbClr val="FFF000"/>
              </a:solidFill>
              <a:cs typeface="Arial" charset="0"/>
            </a:endParaRPr>
          </a:p>
        </p:txBody>
      </p:sp>
      <p:cxnSp>
        <p:nvCxnSpPr>
          <p:cNvPr id="26665" name="Straight Connector 64"/>
          <p:cNvCxnSpPr>
            <a:cxnSpLocks noChangeShapeType="1"/>
          </p:cNvCxnSpPr>
          <p:nvPr/>
        </p:nvCxnSpPr>
        <p:spPr bwMode="auto">
          <a:xfrm>
            <a:off x="5297488" y="4753422"/>
            <a:ext cx="650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6" name="Straight Connector 65"/>
          <p:cNvCxnSpPr>
            <a:cxnSpLocks noChangeShapeType="1"/>
          </p:cNvCxnSpPr>
          <p:nvPr/>
        </p:nvCxnSpPr>
        <p:spPr bwMode="auto">
          <a:xfrm>
            <a:off x="5297488" y="4296222"/>
            <a:ext cx="650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7" name="Straight Connector 66"/>
          <p:cNvCxnSpPr>
            <a:cxnSpLocks noChangeShapeType="1"/>
          </p:cNvCxnSpPr>
          <p:nvPr/>
        </p:nvCxnSpPr>
        <p:spPr bwMode="auto">
          <a:xfrm>
            <a:off x="5297488" y="3819972"/>
            <a:ext cx="650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8" name="Straight Connector 67"/>
          <p:cNvCxnSpPr>
            <a:cxnSpLocks noChangeShapeType="1"/>
          </p:cNvCxnSpPr>
          <p:nvPr/>
        </p:nvCxnSpPr>
        <p:spPr bwMode="auto">
          <a:xfrm>
            <a:off x="5297488" y="3353247"/>
            <a:ext cx="650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69" name="Straight Connector 68"/>
          <p:cNvCxnSpPr>
            <a:cxnSpLocks noChangeShapeType="1"/>
          </p:cNvCxnSpPr>
          <p:nvPr/>
        </p:nvCxnSpPr>
        <p:spPr bwMode="auto">
          <a:xfrm>
            <a:off x="5305425" y="2891284"/>
            <a:ext cx="6508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70" name="TextBox 69"/>
          <p:cNvSpPr txBox="1">
            <a:spLocks noChangeArrowheads="1"/>
          </p:cNvSpPr>
          <p:nvPr/>
        </p:nvSpPr>
        <p:spPr bwMode="auto">
          <a:xfrm>
            <a:off x="4970463" y="2738884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50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71" name="TextBox 70"/>
          <p:cNvSpPr txBox="1">
            <a:spLocks noChangeArrowheads="1"/>
          </p:cNvSpPr>
          <p:nvPr/>
        </p:nvSpPr>
        <p:spPr bwMode="auto">
          <a:xfrm>
            <a:off x="4970463" y="3200847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40</a:t>
            </a:r>
            <a:endParaRPr 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72" name="TextBox 71"/>
          <p:cNvSpPr txBox="1">
            <a:spLocks noChangeArrowheads="1"/>
          </p:cNvSpPr>
          <p:nvPr/>
        </p:nvSpPr>
        <p:spPr bwMode="auto">
          <a:xfrm>
            <a:off x="4970463" y="3667572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30</a:t>
            </a:r>
            <a:endParaRPr 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73" name="TextBox 72"/>
          <p:cNvSpPr txBox="1">
            <a:spLocks noChangeArrowheads="1"/>
          </p:cNvSpPr>
          <p:nvPr/>
        </p:nvSpPr>
        <p:spPr bwMode="auto">
          <a:xfrm>
            <a:off x="4970463" y="4139059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20</a:t>
            </a:r>
            <a:endParaRPr 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74" name="TextBox 73"/>
          <p:cNvSpPr txBox="1">
            <a:spLocks noChangeArrowheads="1"/>
          </p:cNvSpPr>
          <p:nvPr/>
        </p:nvSpPr>
        <p:spPr bwMode="auto">
          <a:xfrm>
            <a:off x="4970463" y="4596259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10</a:t>
            </a:r>
            <a:endParaRPr 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75" name="TextBox 74"/>
          <p:cNvSpPr txBox="1">
            <a:spLocks noChangeArrowheads="1"/>
          </p:cNvSpPr>
          <p:nvPr/>
        </p:nvSpPr>
        <p:spPr bwMode="auto">
          <a:xfrm>
            <a:off x="5068888" y="5072509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cs typeface="Arial" charset="0"/>
              </a:rPr>
              <a:t>0</a:t>
            </a:r>
            <a:endParaRPr 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76" name="TextBox 75"/>
          <p:cNvSpPr txBox="1">
            <a:spLocks noChangeArrowheads="1"/>
          </p:cNvSpPr>
          <p:nvPr/>
        </p:nvSpPr>
        <p:spPr bwMode="auto">
          <a:xfrm>
            <a:off x="5226050" y="5264597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0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77" name="TextBox 100"/>
          <p:cNvSpPr txBox="1">
            <a:spLocks noChangeArrowheads="1"/>
          </p:cNvSpPr>
          <p:nvPr/>
        </p:nvSpPr>
        <p:spPr bwMode="auto">
          <a:xfrm rot="-5400000">
            <a:off x="3237707" y="3823940"/>
            <a:ext cx="3128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>
                <a:solidFill>
                  <a:srgbClr val="FFFFFF"/>
                </a:solidFill>
                <a:cs typeface="Arial" charset="0"/>
              </a:rPr>
              <a:t>Cumulative probability of recurrence (%)</a:t>
            </a:r>
          </a:p>
        </p:txBody>
      </p:sp>
      <p:cxnSp>
        <p:nvCxnSpPr>
          <p:cNvPr id="26680" name="Straight Connector 49"/>
          <p:cNvCxnSpPr>
            <a:cxnSpLocks noChangeShapeType="1"/>
          </p:cNvCxnSpPr>
          <p:nvPr/>
        </p:nvCxnSpPr>
        <p:spPr bwMode="auto">
          <a:xfrm>
            <a:off x="5275263" y="5229671"/>
            <a:ext cx="3394299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26682" name="Straight Connector 47"/>
          <p:cNvCxnSpPr>
            <a:cxnSpLocks noChangeShapeType="1"/>
          </p:cNvCxnSpPr>
          <p:nvPr/>
        </p:nvCxnSpPr>
        <p:spPr bwMode="auto">
          <a:xfrm rot="5400000">
            <a:off x="4160241" y="4093816"/>
            <a:ext cx="2414586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26683" name="Straight Connector 51"/>
          <p:cNvCxnSpPr>
            <a:cxnSpLocks noChangeShapeType="1"/>
          </p:cNvCxnSpPr>
          <p:nvPr/>
        </p:nvCxnSpPr>
        <p:spPr bwMode="auto">
          <a:xfrm rot="5400000">
            <a:off x="6428282" y="5263009"/>
            <a:ext cx="666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4" name="Straight Connector 59"/>
          <p:cNvCxnSpPr>
            <a:cxnSpLocks noChangeShapeType="1"/>
          </p:cNvCxnSpPr>
          <p:nvPr/>
        </p:nvCxnSpPr>
        <p:spPr bwMode="auto">
          <a:xfrm rot="5400000">
            <a:off x="7522367" y="5263009"/>
            <a:ext cx="666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85" name="Straight Connector 60"/>
          <p:cNvCxnSpPr>
            <a:cxnSpLocks noChangeShapeType="1"/>
          </p:cNvCxnSpPr>
          <p:nvPr/>
        </p:nvCxnSpPr>
        <p:spPr bwMode="auto">
          <a:xfrm rot="5400000">
            <a:off x="8625240" y="5263009"/>
            <a:ext cx="666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86" name="TextBox 76"/>
          <p:cNvSpPr txBox="1">
            <a:spLocks noChangeArrowheads="1"/>
          </p:cNvSpPr>
          <p:nvPr/>
        </p:nvSpPr>
        <p:spPr bwMode="auto">
          <a:xfrm>
            <a:off x="6321574" y="5264596"/>
            <a:ext cx="2825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2</a:t>
            </a:r>
            <a:endParaRPr 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87" name="TextBox 77"/>
          <p:cNvSpPr txBox="1">
            <a:spLocks noChangeArrowheads="1"/>
          </p:cNvSpPr>
          <p:nvPr/>
        </p:nvSpPr>
        <p:spPr bwMode="auto">
          <a:xfrm>
            <a:off x="7414508" y="5264596"/>
            <a:ext cx="2825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Arial" charset="0"/>
              </a:rPr>
              <a:t>4</a:t>
            </a:r>
            <a:endParaRPr lang="en-US" sz="14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88" name="TextBox 78"/>
          <p:cNvSpPr txBox="1">
            <a:spLocks noChangeArrowheads="1"/>
          </p:cNvSpPr>
          <p:nvPr/>
        </p:nvSpPr>
        <p:spPr bwMode="auto">
          <a:xfrm>
            <a:off x="8516953" y="5264596"/>
            <a:ext cx="2825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Arial" charset="0"/>
              </a:rPr>
              <a:t>6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89" name="TextBox 78"/>
          <p:cNvSpPr txBox="1">
            <a:spLocks noChangeArrowheads="1"/>
          </p:cNvSpPr>
          <p:nvPr/>
        </p:nvSpPr>
        <p:spPr bwMode="auto">
          <a:xfrm>
            <a:off x="6693731" y="5548759"/>
            <a:ext cx="66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400" b="1" dirty="0">
                <a:solidFill>
                  <a:srgbClr val="FFFFFF"/>
                </a:solidFill>
                <a:cs typeface="Arial" charset="0"/>
              </a:rPr>
              <a:t>Years</a:t>
            </a:r>
            <a:endParaRPr lang="en-US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690" name="Freeform 84"/>
          <p:cNvSpPr>
            <a:spLocks/>
          </p:cNvSpPr>
          <p:nvPr/>
        </p:nvSpPr>
        <p:spPr bwMode="auto">
          <a:xfrm>
            <a:off x="6892224" y="2929384"/>
            <a:ext cx="1797112" cy="628650"/>
          </a:xfrm>
          <a:custGeom>
            <a:avLst/>
            <a:gdLst>
              <a:gd name="T0" fmla="*/ 1384596 w 1297782"/>
              <a:gd name="T1" fmla="*/ 0 h 628650"/>
              <a:gd name="T2" fmla="*/ 1133088 w 1297782"/>
              <a:gd name="T3" fmla="*/ 0 h 628650"/>
              <a:gd name="T4" fmla="*/ 1133088 w 1297782"/>
              <a:gd name="T5" fmla="*/ 14287 h 628650"/>
              <a:gd name="T6" fmla="*/ 1120386 w 1297782"/>
              <a:gd name="T7" fmla="*/ 11906 h 628650"/>
              <a:gd name="T8" fmla="*/ 1122930 w 1297782"/>
              <a:gd name="T9" fmla="*/ 85725 h 628650"/>
              <a:gd name="T10" fmla="*/ 1100055 w 1297782"/>
              <a:gd name="T11" fmla="*/ 83344 h 628650"/>
              <a:gd name="T12" fmla="*/ 1102597 w 1297782"/>
              <a:gd name="T13" fmla="*/ 100012 h 628650"/>
              <a:gd name="T14" fmla="*/ 939993 w 1297782"/>
              <a:gd name="T15" fmla="*/ 100012 h 628650"/>
              <a:gd name="T16" fmla="*/ 945074 w 1297782"/>
              <a:gd name="T17" fmla="*/ 111919 h 628650"/>
              <a:gd name="T18" fmla="*/ 929827 w 1297782"/>
              <a:gd name="T19" fmla="*/ 111919 h 628650"/>
              <a:gd name="T20" fmla="*/ 929827 w 1297782"/>
              <a:gd name="T21" fmla="*/ 154781 h 628650"/>
              <a:gd name="T22" fmla="*/ 919665 w 1297782"/>
              <a:gd name="T23" fmla="*/ 152400 h 628650"/>
              <a:gd name="T24" fmla="*/ 919665 w 1297782"/>
              <a:gd name="T25" fmla="*/ 152400 h 628650"/>
              <a:gd name="T26" fmla="*/ 924745 w 1297782"/>
              <a:gd name="T27" fmla="*/ 171450 h 628650"/>
              <a:gd name="T28" fmla="*/ 881558 w 1297782"/>
              <a:gd name="T29" fmla="*/ 169069 h 628650"/>
              <a:gd name="T30" fmla="*/ 884101 w 1297782"/>
              <a:gd name="T31" fmla="*/ 178594 h 628650"/>
              <a:gd name="T32" fmla="*/ 868859 w 1297782"/>
              <a:gd name="T33" fmla="*/ 180975 h 628650"/>
              <a:gd name="T34" fmla="*/ 866317 w 1297782"/>
              <a:gd name="T35" fmla="*/ 235744 h 628650"/>
              <a:gd name="T36" fmla="*/ 858695 w 1297782"/>
              <a:gd name="T37" fmla="*/ 235744 h 628650"/>
              <a:gd name="T38" fmla="*/ 853614 w 1297782"/>
              <a:gd name="T39" fmla="*/ 252412 h 628650"/>
              <a:gd name="T40" fmla="*/ 843451 w 1297782"/>
              <a:gd name="T41" fmla="*/ 250031 h 628650"/>
              <a:gd name="T42" fmla="*/ 848534 w 1297782"/>
              <a:gd name="T43" fmla="*/ 300037 h 628650"/>
              <a:gd name="T44" fmla="*/ 818047 w 1297782"/>
              <a:gd name="T45" fmla="*/ 297656 h 628650"/>
              <a:gd name="T46" fmla="*/ 823128 w 1297782"/>
              <a:gd name="T47" fmla="*/ 316706 h 628650"/>
              <a:gd name="T48" fmla="*/ 779940 w 1297782"/>
              <a:gd name="T49" fmla="*/ 316706 h 628650"/>
              <a:gd name="T50" fmla="*/ 782481 w 1297782"/>
              <a:gd name="T51" fmla="*/ 369094 h 628650"/>
              <a:gd name="T52" fmla="*/ 769779 w 1297782"/>
              <a:gd name="T53" fmla="*/ 369094 h 628650"/>
              <a:gd name="T54" fmla="*/ 764700 w 1297782"/>
              <a:gd name="T55" fmla="*/ 381000 h 628650"/>
              <a:gd name="T56" fmla="*/ 683410 w 1297782"/>
              <a:gd name="T57" fmla="*/ 378619 h 628650"/>
              <a:gd name="T58" fmla="*/ 685951 w 1297782"/>
              <a:gd name="T59" fmla="*/ 395287 h 628650"/>
              <a:gd name="T60" fmla="*/ 675782 w 1297782"/>
              <a:gd name="T61" fmla="*/ 390525 h 628650"/>
              <a:gd name="T62" fmla="*/ 678322 w 1297782"/>
              <a:gd name="T63" fmla="*/ 447675 h 628650"/>
              <a:gd name="T64" fmla="*/ 510641 w 1297782"/>
              <a:gd name="T65" fmla="*/ 442912 h 628650"/>
              <a:gd name="T66" fmla="*/ 510641 w 1297782"/>
              <a:gd name="T67" fmla="*/ 457200 h 628650"/>
              <a:gd name="T68" fmla="*/ 510641 w 1297782"/>
              <a:gd name="T69" fmla="*/ 457200 h 628650"/>
              <a:gd name="T70" fmla="*/ 497939 w 1297782"/>
              <a:gd name="T71" fmla="*/ 454819 h 628650"/>
              <a:gd name="T72" fmla="*/ 497939 w 1297782"/>
              <a:gd name="T73" fmla="*/ 516731 h 628650"/>
              <a:gd name="T74" fmla="*/ 485237 w 1297782"/>
              <a:gd name="T75" fmla="*/ 519112 h 628650"/>
              <a:gd name="T76" fmla="*/ 487778 w 1297782"/>
              <a:gd name="T77" fmla="*/ 554831 h 628650"/>
              <a:gd name="T78" fmla="*/ 472535 w 1297782"/>
              <a:gd name="T79" fmla="*/ 561975 h 628650"/>
              <a:gd name="T80" fmla="*/ 475077 w 1297782"/>
              <a:gd name="T81" fmla="*/ 573881 h 628650"/>
              <a:gd name="T82" fmla="*/ 10161 w 1297782"/>
              <a:gd name="T83" fmla="*/ 566737 h 628650"/>
              <a:gd name="T84" fmla="*/ 10161 w 1297782"/>
              <a:gd name="T85" fmla="*/ 585787 h 628650"/>
              <a:gd name="T86" fmla="*/ 0 w 1297782"/>
              <a:gd name="T87" fmla="*/ 581025 h 628650"/>
              <a:gd name="T88" fmla="*/ 2521 w 1297782"/>
              <a:gd name="T89" fmla="*/ 628650 h 6286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97782"/>
              <a:gd name="T136" fmla="*/ 0 h 628650"/>
              <a:gd name="T137" fmla="*/ 1297782 w 1297782"/>
              <a:gd name="T138" fmla="*/ 628650 h 62865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97782" h="628650">
                <a:moveTo>
                  <a:pt x="1297782" y="0"/>
                </a:moveTo>
                <a:lnTo>
                  <a:pt x="1062038" y="0"/>
                </a:lnTo>
                <a:lnTo>
                  <a:pt x="1062038" y="14287"/>
                </a:lnTo>
                <a:lnTo>
                  <a:pt x="1050132" y="11906"/>
                </a:lnTo>
                <a:cubicBezTo>
                  <a:pt x="1050926" y="36512"/>
                  <a:pt x="1051719" y="61119"/>
                  <a:pt x="1052513" y="85725"/>
                </a:cubicBezTo>
                <a:lnTo>
                  <a:pt x="1031082" y="83344"/>
                </a:lnTo>
                <a:lnTo>
                  <a:pt x="1033463" y="100012"/>
                </a:lnTo>
                <a:lnTo>
                  <a:pt x="881063" y="100012"/>
                </a:lnTo>
                <a:lnTo>
                  <a:pt x="885825" y="111919"/>
                </a:lnTo>
                <a:lnTo>
                  <a:pt x="871538" y="111919"/>
                </a:lnTo>
                <a:lnTo>
                  <a:pt x="871538" y="154781"/>
                </a:lnTo>
                <a:lnTo>
                  <a:pt x="862013" y="152400"/>
                </a:lnTo>
                <a:lnTo>
                  <a:pt x="866775" y="171450"/>
                </a:lnTo>
                <a:lnTo>
                  <a:pt x="826294" y="169069"/>
                </a:lnTo>
                <a:lnTo>
                  <a:pt x="828675" y="178594"/>
                </a:lnTo>
                <a:lnTo>
                  <a:pt x="814388" y="180975"/>
                </a:lnTo>
                <a:cubicBezTo>
                  <a:pt x="813594" y="199231"/>
                  <a:pt x="812801" y="217488"/>
                  <a:pt x="812007" y="235744"/>
                </a:cubicBezTo>
                <a:lnTo>
                  <a:pt x="804863" y="235744"/>
                </a:lnTo>
                <a:lnTo>
                  <a:pt x="800100" y="252412"/>
                </a:lnTo>
                <a:lnTo>
                  <a:pt x="790575" y="250031"/>
                </a:lnTo>
                <a:lnTo>
                  <a:pt x="795338" y="300037"/>
                </a:lnTo>
                <a:lnTo>
                  <a:pt x="766763" y="297656"/>
                </a:lnTo>
                <a:lnTo>
                  <a:pt x="771525" y="316706"/>
                </a:lnTo>
                <a:lnTo>
                  <a:pt x="731044" y="316706"/>
                </a:lnTo>
                <a:lnTo>
                  <a:pt x="733425" y="369094"/>
                </a:lnTo>
                <a:lnTo>
                  <a:pt x="721519" y="369094"/>
                </a:lnTo>
                <a:lnTo>
                  <a:pt x="716757" y="381000"/>
                </a:lnTo>
                <a:lnTo>
                  <a:pt x="640557" y="378619"/>
                </a:lnTo>
                <a:lnTo>
                  <a:pt x="642938" y="395287"/>
                </a:lnTo>
                <a:lnTo>
                  <a:pt x="633413" y="390525"/>
                </a:lnTo>
                <a:cubicBezTo>
                  <a:pt x="634207" y="409575"/>
                  <a:pt x="635000" y="428625"/>
                  <a:pt x="635794" y="447675"/>
                </a:cubicBezTo>
                <a:lnTo>
                  <a:pt x="478632" y="442912"/>
                </a:lnTo>
                <a:lnTo>
                  <a:pt x="478632" y="457200"/>
                </a:lnTo>
                <a:lnTo>
                  <a:pt x="466725" y="454819"/>
                </a:lnTo>
                <a:lnTo>
                  <a:pt x="466725" y="516731"/>
                </a:lnTo>
                <a:lnTo>
                  <a:pt x="454819" y="519112"/>
                </a:lnTo>
                <a:lnTo>
                  <a:pt x="457200" y="554831"/>
                </a:lnTo>
                <a:lnTo>
                  <a:pt x="442913" y="561975"/>
                </a:lnTo>
                <a:lnTo>
                  <a:pt x="445294" y="573881"/>
                </a:lnTo>
                <a:lnTo>
                  <a:pt x="9525" y="566737"/>
                </a:lnTo>
                <a:lnTo>
                  <a:pt x="9525" y="585787"/>
                </a:lnTo>
                <a:lnTo>
                  <a:pt x="0" y="581025"/>
                </a:lnTo>
                <a:lnTo>
                  <a:pt x="2382" y="628650"/>
                </a:lnTo>
              </a:path>
            </a:pathLst>
          </a:cu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nl-NL"/>
          </a:p>
        </p:txBody>
      </p:sp>
      <p:sp>
        <p:nvSpPr>
          <p:cNvPr id="26691" name="Freeform 85"/>
          <p:cNvSpPr>
            <a:spLocks/>
          </p:cNvSpPr>
          <p:nvPr/>
        </p:nvSpPr>
        <p:spPr bwMode="auto">
          <a:xfrm>
            <a:off x="6659346" y="3554859"/>
            <a:ext cx="241665" cy="128588"/>
          </a:xfrm>
          <a:custGeom>
            <a:avLst/>
            <a:gdLst>
              <a:gd name="T0" fmla="*/ 281787 w 173831"/>
              <a:gd name="T1" fmla="*/ 0 h 128588"/>
              <a:gd name="T2" fmla="*/ 169844 w 173831"/>
              <a:gd name="T3" fmla="*/ 2382 h 128588"/>
              <a:gd name="T4" fmla="*/ 165981 w 173831"/>
              <a:gd name="T5" fmla="*/ 11907 h 128588"/>
              <a:gd name="T6" fmla="*/ 142823 w 173831"/>
              <a:gd name="T7" fmla="*/ 11907 h 128588"/>
              <a:gd name="T8" fmla="*/ 146686 w 173831"/>
              <a:gd name="T9" fmla="*/ 38100 h 128588"/>
              <a:gd name="T10" fmla="*/ 131244 w 173831"/>
              <a:gd name="T11" fmla="*/ 38100 h 128588"/>
              <a:gd name="T12" fmla="*/ 135101 w 173831"/>
              <a:gd name="T13" fmla="*/ 69057 h 128588"/>
              <a:gd name="T14" fmla="*/ 108090 w 173831"/>
              <a:gd name="T15" fmla="*/ 66675 h 128588"/>
              <a:gd name="T16" fmla="*/ 111944 w 173831"/>
              <a:gd name="T17" fmla="*/ 97632 h 128588"/>
              <a:gd name="T18" fmla="*/ 30878 w 173831"/>
              <a:gd name="T19" fmla="*/ 97632 h 128588"/>
              <a:gd name="T20" fmla="*/ 27020 w 173831"/>
              <a:gd name="T21" fmla="*/ 128588 h 128588"/>
              <a:gd name="T22" fmla="*/ 0 w 173831"/>
              <a:gd name="T23" fmla="*/ 128588 h 1285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3831"/>
              <a:gd name="T37" fmla="*/ 0 h 128588"/>
              <a:gd name="T38" fmla="*/ 173831 w 173831"/>
              <a:gd name="T39" fmla="*/ 128588 h 12858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3831" h="128588">
                <a:moveTo>
                  <a:pt x="173831" y="0"/>
                </a:moveTo>
                <a:lnTo>
                  <a:pt x="104775" y="2382"/>
                </a:lnTo>
                <a:lnTo>
                  <a:pt x="102393" y="11907"/>
                </a:lnTo>
                <a:lnTo>
                  <a:pt x="88106" y="11907"/>
                </a:lnTo>
                <a:lnTo>
                  <a:pt x="90487" y="38100"/>
                </a:lnTo>
                <a:lnTo>
                  <a:pt x="80962" y="38100"/>
                </a:lnTo>
                <a:lnTo>
                  <a:pt x="83343" y="69057"/>
                </a:lnTo>
                <a:lnTo>
                  <a:pt x="66675" y="66675"/>
                </a:lnTo>
                <a:lnTo>
                  <a:pt x="69056" y="97632"/>
                </a:lnTo>
                <a:lnTo>
                  <a:pt x="19050" y="97632"/>
                </a:lnTo>
                <a:lnTo>
                  <a:pt x="16668" y="128588"/>
                </a:lnTo>
                <a:lnTo>
                  <a:pt x="0" y="128588"/>
                </a:lnTo>
              </a:path>
            </a:pathLst>
          </a:cu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nl-NL"/>
          </a:p>
        </p:txBody>
      </p:sp>
      <p:sp>
        <p:nvSpPr>
          <p:cNvPr id="26692" name="Freeform 86"/>
          <p:cNvSpPr>
            <a:spLocks/>
          </p:cNvSpPr>
          <p:nvPr/>
        </p:nvSpPr>
        <p:spPr bwMode="auto">
          <a:xfrm>
            <a:off x="6176016" y="3672334"/>
            <a:ext cx="483331" cy="276225"/>
          </a:xfrm>
          <a:custGeom>
            <a:avLst/>
            <a:gdLst>
              <a:gd name="T0" fmla="*/ 275243 w 350043"/>
              <a:gd name="T1" fmla="*/ 0 h 279140"/>
              <a:gd name="T2" fmla="*/ 275243 w 350043"/>
              <a:gd name="T3" fmla="*/ 0 h 279140"/>
              <a:gd name="T4" fmla="*/ 275243 w 350043"/>
              <a:gd name="T5" fmla="*/ 24077 h 279140"/>
              <a:gd name="T6" fmla="*/ 262134 w 350043"/>
              <a:gd name="T7" fmla="*/ 24853 h 279140"/>
              <a:gd name="T8" fmla="*/ 262134 w 350043"/>
              <a:gd name="T9" fmla="*/ 28737 h 279140"/>
              <a:gd name="T10" fmla="*/ 190975 w 350043"/>
              <a:gd name="T11" fmla="*/ 27955 h 279140"/>
              <a:gd name="T12" fmla="*/ 192856 w 350043"/>
              <a:gd name="T13" fmla="*/ 38832 h 279140"/>
              <a:gd name="T14" fmla="*/ 175993 w 350043"/>
              <a:gd name="T15" fmla="*/ 38054 h 279140"/>
              <a:gd name="T16" fmla="*/ 177880 w 350043"/>
              <a:gd name="T17" fmla="*/ 41936 h 279140"/>
              <a:gd name="T18" fmla="*/ 159159 w 350043"/>
              <a:gd name="T19" fmla="*/ 40387 h 279140"/>
              <a:gd name="T20" fmla="*/ 157282 w 350043"/>
              <a:gd name="T21" fmla="*/ 48927 h 279140"/>
              <a:gd name="T22" fmla="*/ 142299 w 350043"/>
              <a:gd name="T23" fmla="*/ 48927 h 279140"/>
              <a:gd name="T24" fmla="*/ 142299 w 350043"/>
              <a:gd name="T25" fmla="*/ 53582 h 279140"/>
              <a:gd name="T26" fmla="*/ 138559 w 350043"/>
              <a:gd name="T27" fmla="*/ 57465 h 279140"/>
              <a:gd name="T28" fmla="*/ 121705 w 350043"/>
              <a:gd name="T29" fmla="*/ 57465 h 279140"/>
              <a:gd name="T30" fmla="*/ 121705 w 350043"/>
              <a:gd name="T31" fmla="*/ 62125 h 279140"/>
              <a:gd name="T32" fmla="*/ 110470 w 350043"/>
              <a:gd name="T33" fmla="*/ 62125 h 279140"/>
              <a:gd name="T34" fmla="*/ 110470 w 350043"/>
              <a:gd name="T35" fmla="*/ 70667 h 279140"/>
              <a:gd name="T36" fmla="*/ 91745 w 350043"/>
              <a:gd name="T37" fmla="*/ 70667 h 279140"/>
              <a:gd name="T38" fmla="*/ 91745 w 350043"/>
              <a:gd name="T39" fmla="*/ 84648 h 279140"/>
              <a:gd name="T40" fmla="*/ 76768 w 350043"/>
              <a:gd name="T41" fmla="*/ 85426 h 279140"/>
              <a:gd name="T42" fmla="*/ 74894 w 350043"/>
              <a:gd name="T43" fmla="*/ 90977 h 279140"/>
              <a:gd name="T44" fmla="*/ 0 w 350043"/>
              <a:gd name="T45" fmla="*/ 91035 h 27914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0043"/>
              <a:gd name="T70" fmla="*/ 0 h 279140"/>
              <a:gd name="T71" fmla="*/ 350043 w 350043"/>
              <a:gd name="T72" fmla="*/ 279140 h 27914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0043" h="279140">
                <a:moveTo>
                  <a:pt x="350043" y="0"/>
                </a:moveTo>
                <a:lnTo>
                  <a:pt x="350043" y="0"/>
                </a:lnTo>
                <a:lnTo>
                  <a:pt x="350043" y="73819"/>
                </a:lnTo>
                <a:lnTo>
                  <a:pt x="333374" y="76200"/>
                </a:lnTo>
                <a:lnTo>
                  <a:pt x="333374" y="88107"/>
                </a:lnTo>
                <a:lnTo>
                  <a:pt x="242886" y="85725"/>
                </a:lnTo>
                <a:lnTo>
                  <a:pt x="245268" y="119063"/>
                </a:lnTo>
                <a:lnTo>
                  <a:pt x="223836" y="116682"/>
                </a:lnTo>
                <a:lnTo>
                  <a:pt x="226218" y="128588"/>
                </a:lnTo>
                <a:lnTo>
                  <a:pt x="202405" y="123825"/>
                </a:lnTo>
                <a:lnTo>
                  <a:pt x="200024" y="150019"/>
                </a:lnTo>
                <a:lnTo>
                  <a:pt x="180974" y="150019"/>
                </a:lnTo>
                <a:lnTo>
                  <a:pt x="180974" y="164307"/>
                </a:lnTo>
                <a:lnTo>
                  <a:pt x="176211" y="176213"/>
                </a:lnTo>
                <a:lnTo>
                  <a:pt x="154780" y="176213"/>
                </a:lnTo>
                <a:lnTo>
                  <a:pt x="154780" y="190500"/>
                </a:lnTo>
                <a:lnTo>
                  <a:pt x="140493" y="190500"/>
                </a:lnTo>
                <a:lnTo>
                  <a:pt x="140493" y="216694"/>
                </a:lnTo>
                <a:lnTo>
                  <a:pt x="116680" y="216694"/>
                </a:lnTo>
                <a:lnTo>
                  <a:pt x="116680" y="259557"/>
                </a:lnTo>
                <a:lnTo>
                  <a:pt x="97630" y="261938"/>
                </a:lnTo>
                <a:lnTo>
                  <a:pt x="95249" y="278962"/>
                </a:lnTo>
                <a:lnTo>
                  <a:pt x="0" y="279140"/>
                </a:lnTo>
              </a:path>
            </a:pathLst>
          </a:cu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nl-NL"/>
          </a:p>
        </p:txBody>
      </p:sp>
      <p:sp>
        <p:nvSpPr>
          <p:cNvPr id="26693" name="Freeform 88"/>
          <p:cNvSpPr>
            <a:spLocks/>
          </p:cNvSpPr>
          <p:nvPr/>
        </p:nvSpPr>
        <p:spPr bwMode="auto">
          <a:xfrm>
            <a:off x="5387307" y="4434333"/>
            <a:ext cx="507498" cy="787400"/>
          </a:xfrm>
          <a:custGeom>
            <a:avLst/>
            <a:gdLst>
              <a:gd name="T0" fmla="*/ 0 w 366713"/>
              <a:gd name="T1" fmla="*/ 708424 h 788193"/>
              <a:gd name="T2" fmla="*/ 0 w 366713"/>
              <a:gd name="T3" fmla="*/ 667764 h 788193"/>
              <a:gd name="T4" fmla="*/ 16669 w 366713"/>
              <a:gd name="T5" fmla="*/ 665622 h 788193"/>
              <a:gd name="T6" fmla="*/ 11906 w 366713"/>
              <a:gd name="T7" fmla="*/ 631379 h 788193"/>
              <a:gd name="T8" fmla="*/ 26194 w 366713"/>
              <a:gd name="T9" fmla="*/ 629239 h 788193"/>
              <a:gd name="T10" fmla="*/ 26194 w 366713"/>
              <a:gd name="T11" fmla="*/ 601420 h 788193"/>
              <a:gd name="T12" fmla="*/ 38100 w 366713"/>
              <a:gd name="T13" fmla="*/ 601420 h 788193"/>
              <a:gd name="T14" fmla="*/ 35719 w 366713"/>
              <a:gd name="T15" fmla="*/ 554333 h 788193"/>
              <a:gd name="T16" fmla="*/ 47625 w 366713"/>
              <a:gd name="T17" fmla="*/ 554333 h 788193"/>
              <a:gd name="T18" fmla="*/ 50006 w 366713"/>
              <a:gd name="T19" fmla="*/ 520088 h 788193"/>
              <a:gd name="T20" fmla="*/ 61913 w 366713"/>
              <a:gd name="T21" fmla="*/ 520088 h 788193"/>
              <a:gd name="T22" fmla="*/ 64294 w 366713"/>
              <a:gd name="T23" fmla="*/ 477277 h 788193"/>
              <a:gd name="T24" fmla="*/ 95250 w 366713"/>
              <a:gd name="T25" fmla="*/ 477277 h 788193"/>
              <a:gd name="T26" fmla="*/ 95250 w 366713"/>
              <a:gd name="T27" fmla="*/ 447312 h 788193"/>
              <a:gd name="T28" fmla="*/ 111919 w 366713"/>
              <a:gd name="T29" fmla="*/ 447312 h 788193"/>
              <a:gd name="T30" fmla="*/ 111919 w 366713"/>
              <a:gd name="T31" fmla="*/ 419488 h 788193"/>
              <a:gd name="T32" fmla="*/ 119063 w 366713"/>
              <a:gd name="T33" fmla="*/ 419488 h 788193"/>
              <a:gd name="T34" fmla="*/ 121444 w 366713"/>
              <a:gd name="T35" fmla="*/ 363843 h 788193"/>
              <a:gd name="T36" fmla="*/ 128588 w 366713"/>
              <a:gd name="T37" fmla="*/ 363843 h 788193"/>
              <a:gd name="T38" fmla="*/ 128588 w 366713"/>
              <a:gd name="T39" fmla="*/ 314615 h 788193"/>
              <a:gd name="T40" fmla="*/ 154781 w 366713"/>
              <a:gd name="T41" fmla="*/ 314615 h 788193"/>
              <a:gd name="T42" fmla="*/ 154781 w 366713"/>
              <a:gd name="T43" fmla="*/ 269674 h 788193"/>
              <a:gd name="T44" fmla="*/ 169069 w 366713"/>
              <a:gd name="T45" fmla="*/ 269674 h 788193"/>
              <a:gd name="T46" fmla="*/ 166688 w 366713"/>
              <a:gd name="T47" fmla="*/ 241846 h 788193"/>
              <a:gd name="T48" fmla="*/ 192881 w 366713"/>
              <a:gd name="T49" fmla="*/ 241846 h 788193"/>
              <a:gd name="T50" fmla="*/ 192881 w 366713"/>
              <a:gd name="T51" fmla="*/ 218305 h 788193"/>
              <a:gd name="T52" fmla="*/ 214313 w 366713"/>
              <a:gd name="T53" fmla="*/ 216166 h 788193"/>
              <a:gd name="T54" fmla="*/ 209550 w 366713"/>
              <a:gd name="T55" fmla="*/ 160520 h 788193"/>
              <a:gd name="T56" fmla="*/ 223838 w 366713"/>
              <a:gd name="T57" fmla="*/ 160520 h 788193"/>
              <a:gd name="T58" fmla="*/ 226219 w 366713"/>
              <a:gd name="T59" fmla="*/ 121996 h 788193"/>
              <a:gd name="T60" fmla="*/ 271463 w 366713"/>
              <a:gd name="T61" fmla="*/ 117711 h 788193"/>
              <a:gd name="T62" fmla="*/ 269082 w 366713"/>
              <a:gd name="T63" fmla="*/ 92030 h 788193"/>
              <a:gd name="T64" fmla="*/ 307181 w 366713"/>
              <a:gd name="T65" fmla="*/ 92030 h 788193"/>
              <a:gd name="T66" fmla="*/ 304800 w 366713"/>
              <a:gd name="T67" fmla="*/ 57786 h 788193"/>
              <a:gd name="T68" fmla="*/ 328613 w 366713"/>
              <a:gd name="T69" fmla="*/ 57786 h 788193"/>
              <a:gd name="T70" fmla="*/ 328613 w 366713"/>
              <a:gd name="T71" fmla="*/ 29965 h 788193"/>
              <a:gd name="T72" fmla="*/ 338138 w 366713"/>
              <a:gd name="T73" fmla="*/ 34243 h 788193"/>
              <a:gd name="T74" fmla="*/ 338138 w 366713"/>
              <a:gd name="T75" fmla="*/ 2169 h 788193"/>
              <a:gd name="T76" fmla="*/ 366713 w 366713"/>
              <a:gd name="T77" fmla="*/ 0 h 78819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6713"/>
              <a:gd name="T118" fmla="*/ 0 h 788193"/>
              <a:gd name="T119" fmla="*/ 366713 w 366713"/>
              <a:gd name="T120" fmla="*/ 788193 h 78819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6713" h="788193">
                <a:moveTo>
                  <a:pt x="0" y="788193"/>
                </a:moveTo>
                <a:lnTo>
                  <a:pt x="0" y="742950"/>
                </a:lnTo>
                <a:lnTo>
                  <a:pt x="16669" y="740568"/>
                </a:lnTo>
                <a:lnTo>
                  <a:pt x="11906" y="702468"/>
                </a:lnTo>
                <a:lnTo>
                  <a:pt x="26194" y="700087"/>
                </a:lnTo>
                <a:lnTo>
                  <a:pt x="26194" y="669131"/>
                </a:lnTo>
                <a:lnTo>
                  <a:pt x="38100" y="669131"/>
                </a:lnTo>
                <a:lnTo>
                  <a:pt x="35719" y="616743"/>
                </a:lnTo>
                <a:lnTo>
                  <a:pt x="47625" y="616743"/>
                </a:lnTo>
                <a:lnTo>
                  <a:pt x="50006" y="578643"/>
                </a:lnTo>
                <a:lnTo>
                  <a:pt x="61913" y="578643"/>
                </a:lnTo>
                <a:lnTo>
                  <a:pt x="64294" y="531018"/>
                </a:lnTo>
                <a:lnTo>
                  <a:pt x="95250" y="531018"/>
                </a:lnTo>
                <a:lnTo>
                  <a:pt x="95250" y="497681"/>
                </a:lnTo>
                <a:lnTo>
                  <a:pt x="111919" y="497681"/>
                </a:lnTo>
                <a:lnTo>
                  <a:pt x="111919" y="466725"/>
                </a:lnTo>
                <a:lnTo>
                  <a:pt x="119063" y="466725"/>
                </a:lnTo>
                <a:cubicBezTo>
                  <a:pt x="119857" y="446087"/>
                  <a:pt x="120650" y="425450"/>
                  <a:pt x="121444" y="404812"/>
                </a:cubicBezTo>
                <a:lnTo>
                  <a:pt x="128588" y="404812"/>
                </a:lnTo>
                <a:lnTo>
                  <a:pt x="128588" y="350043"/>
                </a:lnTo>
                <a:lnTo>
                  <a:pt x="154781" y="350043"/>
                </a:lnTo>
                <a:lnTo>
                  <a:pt x="154781" y="300037"/>
                </a:lnTo>
                <a:lnTo>
                  <a:pt x="169069" y="300037"/>
                </a:lnTo>
                <a:lnTo>
                  <a:pt x="166688" y="269081"/>
                </a:lnTo>
                <a:lnTo>
                  <a:pt x="192881" y="269081"/>
                </a:lnTo>
                <a:lnTo>
                  <a:pt x="192881" y="242887"/>
                </a:lnTo>
                <a:lnTo>
                  <a:pt x="214313" y="240506"/>
                </a:lnTo>
                <a:lnTo>
                  <a:pt x="209550" y="178593"/>
                </a:lnTo>
                <a:lnTo>
                  <a:pt x="223838" y="178593"/>
                </a:lnTo>
                <a:lnTo>
                  <a:pt x="226219" y="135731"/>
                </a:lnTo>
                <a:lnTo>
                  <a:pt x="271463" y="130968"/>
                </a:lnTo>
                <a:lnTo>
                  <a:pt x="269082" y="102393"/>
                </a:lnTo>
                <a:lnTo>
                  <a:pt x="307181" y="102393"/>
                </a:lnTo>
                <a:lnTo>
                  <a:pt x="304800" y="64293"/>
                </a:lnTo>
                <a:lnTo>
                  <a:pt x="328613" y="64293"/>
                </a:lnTo>
                <a:lnTo>
                  <a:pt x="328613" y="33337"/>
                </a:lnTo>
                <a:lnTo>
                  <a:pt x="338138" y="38100"/>
                </a:lnTo>
                <a:lnTo>
                  <a:pt x="338138" y="2381"/>
                </a:lnTo>
                <a:lnTo>
                  <a:pt x="366713" y="0"/>
                </a:lnTo>
              </a:path>
            </a:pathLst>
          </a:cu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nl-NL"/>
          </a:p>
        </p:txBody>
      </p:sp>
      <p:sp>
        <p:nvSpPr>
          <p:cNvPr id="26694" name="Freeform 89"/>
          <p:cNvSpPr>
            <a:spLocks/>
          </p:cNvSpPr>
          <p:nvPr/>
        </p:nvSpPr>
        <p:spPr bwMode="auto">
          <a:xfrm>
            <a:off x="5888213" y="4269234"/>
            <a:ext cx="129621" cy="165100"/>
          </a:xfrm>
          <a:custGeom>
            <a:avLst/>
            <a:gdLst>
              <a:gd name="T0" fmla="*/ 0 w 92869"/>
              <a:gd name="T1" fmla="*/ 273713 h 164307"/>
              <a:gd name="T2" fmla="*/ 0 w 92869"/>
              <a:gd name="T3" fmla="*/ 119004 h 164307"/>
              <a:gd name="T4" fmla="*/ 46966 w 92869"/>
              <a:gd name="T5" fmla="*/ 115043 h 164307"/>
              <a:gd name="T6" fmla="*/ 46966 w 92869"/>
              <a:gd name="T7" fmla="*/ 67434 h 164307"/>
              <a:gd name="T8" fmla="*/ 70455 w 92869"/>
              <a:gd name="T9" fmla="*/ 67434 h 164307"/>
              <a:gd name="T10" fmla="*/ 64593 w 92869"/>
              <a:gd name="T11" fmla="*/ 23799 h 164307"/>
              <a:gd name="T12" fmla="*/ 199621 w 92869"/>
              <a:gd name="T13" fmla="*/ 27765 h 164307"/>
              <a:gd name="T14" fmla="*/ 187871 w 92869"/>
              <a:gd name="T15" fmla="*/ 3968 h 164307"/>
              <a:gd name="T16" fmla="*/ 228983 w 92869"/>
              <a:gd name="T17" fmla="*/ 0 h 164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2869"/>
              <a:gd name="T28" fmla="*/ 0 h 164307"/>
              <a:gd name="T29" fmla="*/ 92869 w 92869"/>
              <a:gd name="T30" fmla="*/ 164307 h 16430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2869" h="164307">
                <a:moveTo>
                  <a:pt x="0" y="164307"/>
                </a:moveTo>
                <a:lnTo>
                  <a:pt x="0" y="71438"/>
                </a:lnTo>
                <a:lnTo>
                  <a:pt x="19050" y="69057"/>
                </a:lnTo>
                <a:lnTo>
                  <a:pt x="19050" y="40482"/>
                </a:lnTo>
                <a:lnTo>
                  <a:pt x="28575" y="40482"/>
                </a:lnTo>
                <a:lnTo>
                  <a:pt x="26194" y="14288"/>
                </a:lnTo>
                <a:lnTo>
                  <a:pt x="80962" y="16669"/>
                </a:lnTo>
                <a:lnTo>
                  <a:pt x="76200" y="2382"/>
                </a:lnTo>
                <a:lnTo>
                  <a:pt x="92869" y="0"/>
                </a:lnTo>
              </a:path>
            </a:pathLst>
          </a:cu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nl-NL"/>
          </a:p>
        </p:txBody>
      </p:sp>
      <p:sp>
        <p:nvSpPr>
          <p:cNvPr id="26695" name="Freeform 90"/>
          <p:cNvSpPr>
            <a:spLocks/>
          </p:cNvSpPr>
          <p:nvPr/>
        </p:nvSpPr>
        <p:spPr bwMode="auto">
          <a:xfrm>
            <a:off x="6020031" y="3945384"/>
            <a:ext cx="136211" cy="323850"/>
          </a:xfrm>
          <a:custGeom>
            <a:avLst/>
            <a:gdLst>
              <a:gd name="T0" fmla="*/ 0 w 97631"/>
              <a:gd name="T1" fmla="*/ 323850 h 323850"/>
              <a:gd name="T2" fmla="*/ 0 w 97631"/>
              <a:gd name="T3" fmla="*/ 242888 h 323850"/>
              <a:gd name="T4" fmla="*/ 67436 w 97631"/>
              <a:gd name="T5" fmla="*/ 242888 h 323850"/>
              <a:gd name="T6" fmla="*/ 67436 w 97631"/>
              <a:gd name="T7" fmla="*/ 204788 h 323850"/>
              <a:gd name="T8" fmla="*/ 89905 w 97631"/>
              <a:gd name="T9" fmla="*/ 204788 h 323850"/>
              <a:gd name="T10" fmla="*/ 84281 w 97631"/>
              <a:gd name="T11" fmla="*/ 116682 h 323850"/>
              <a:gd name="T12" fmla="*/ 112387 w 97631"/>
              <a:gd name="T13" fmla="*/ 116682 h 323850"/>
              <a:gd name="T14" fmla="*/ 106771 w 97631"/>
              <a:gd name="T15" fmla="*/ 83344 h 323850"/>
              <a:gd name="T16" fmla="*/ 196666 w 97631"/>
              <a:gd name="T17" fmla="*/ 80963 h 323850"/>
              <a:gd name="T18" fmla="*/ 196666 w 97631"/>
              <a:gd name="T19" fmla="*/ 38100 h 323850"/>
              <a:gd name="T20" fmla="*/ 230387 w 97631"/>
              <a:gd name="T21" fmla="*/ 38100 h 323850"/>
              <a:gd name="T22" fmla="*/ 224773 w 97631"/>
              <a:gd name="T23" fmla="*/ 0 h 3238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7631"/>
              <a:gd name="T37" fmla="*/ 0 h 323850"/>
              <a:gd name="T38" fmla="*/ 97631 w 97631"/>
              <a:gd name="T39" fmla="*/ 323850 h 32385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7631" h="323850">
                <a:moveTo>
                  <a:pt x="0" y="323850"/>
                </a:moveTo>
                <a:lnTo>
                  <a:pt x="0" y="242888"/>
                </a:lnTo>
                <a:lnTo>
                  <a:pt x="28575" y="242888"/>
                </a:lnTo>
                <a:lnTo>
                  <a:pt x="28575" y="204788"/>
                </a:lnTo>
                <a:lnTo>
                  <a:pt x="38100" y="204788"/>
                </a:lnTo>
                <a:lnTo>
                  <a:pt x="35718" y="116682"/>
                </a:lnTo>
                <a:lnTo>
                  <a:pt x="47625" y="116682"/>
                </a:lnTo>
                <a:lnTo>
                  <a:pt x="45243" y="83344"/>
                </a:lnTo>
                <a:lnTo>
                  <a:pt x="83343" y="80963"/>
                </a:lnTo>
                <a:lnTo>
                  <a:pt x="83343" y="38100"/>
                </a:lnTo>
                <a:lnTo>
                  <a:pt x="97631" y="38100"/>
                </a:lnTo>
                <a:lnTo>
                  <a:pt x="95250" y="0"/>
                </a:lnTo>
              </a:path>
            </a:pathLst>
          </a:cu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nl-NL"/>
          </a:p>
        </p:txBody>
      </p:sp>
      <p:cxnSp>
        <p:nvCxnSpPr>
          <p:cNvPr id="26696" name="Straight Connector 93"/>
          <p:cNvCxnSpPr>
            <a:cxnSpLocks noChangeShapeType="1"/>
          </p:cNvCxnSpPr>
          <p:nvPr/>
        </p:nvCxnSpPr>
        <p:spPr bwMode="auto">
          <a:xfrm>
            <a:off x="6165030" y="3948559"/>
            <a:ext cx="52727" cy="0"/>
          </a:xfrm>
          <a:prstGeom prst="lin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</p:cxn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5393898" y="4043809"/>
            <a:ext cx="3304225" cy="1154110"/>
            <a:chOff x="4986338" y="4319588"/>
            <a:chExt cx="2388393" cy="1154903"/>
          </a:xfrm>
        </p:grpSpPr>
        <p:sp>
          <p:nvSpPr>
            <p:cNvPr id="26703" name="Freeform 96"/>
            <p:cNvSpPr>
              <a:spLocks/>
            </p:cNvSpPr>
            <p:nvPr/>
          </p:nvSpPr>
          <p:spPr bwMode="auto">
            <a:xfrm>
              <a:off x="6253163" y="4319588"/>
              <a:ext cx="1121568" cy="364331"/>
            </a:xfrm>
            <a:custGeom>
              <a:avLst/>
              <a:gdLst>
                <a:gd name="T0" fmla="*/ 1121568 w 1121568"/>
                <a:gd name="T1" fmla="*/ 0 h 364331"/>
                <a:gd name="T2" fmla="*/ 1028700 w 1121568"/>
                <a:gd name="T3" fmla="*/ 0 h 364331"/>
                <a:gd name="T4" fmla="*/ 1026318 w 1121568"/>
                <a:gd name="T5" fmla="*/ 23812 h 364331"/>
                <a:gd name="T6" fmla="*/ 1019175 w 1121568"/>
                <a:gd name="T7" fmla="*/ 21431 h 364331"/>
                <a:gd name="T8" fmla="*/ 1021556 w 1121568"/>
                <a:gd name="T9" fmla="*/ 47625 h 364331"/>
                <a:gd name="T10" fmla="*/ 933450 w 1121568"/>
                <a:gd name="T11" fmla="*/ 47625 h 364331"/>
                <a:gd name="T12" fmla="*/ 933450 w 1121568"/>
                <a:gd name="T13" fmla="*/ 69056 h 364331"/>
                <a:gd name="T14" fmla="*/ 902493 w 1121568"/>
                <a:gd name="T15" fmla="*/ 69056 h 364331"/>
                <a:gd name="T16" fmla="*/ 902493 w 1121568"/>
                <a:gd name="T17" fmla="*/ 95250 h 364331"/>
                <a:gd name="T18" fmla="*/ 885825 w 1121568"/>
                <a:gd name="T19" fmla="*/ 97631 h 364331"/>
                <a:gd name="T20" fmla="*/ 885825 w 1121568"/>
                <a:gd name="T21" fmla="*/ 119062 h 364331"/>
                <a:gd name="T22" fmla="*/ 740568 w 1121568"/>
                <a:gd name="T23" fmla="*/ 116681 h 364331"/>
                <a:gd name="T24" fmla="*/ 740568 w 1121568"/>
                <a:gd name="T25" fmla="*/ 138112 h 364331"/>
                <a:gd name="T26" fmla="*/ 719137 w 1121568"/>
                <a:gd name="T27" fmla="*/ 138112 h 364331"/>
                <a:gd name="T28" fmla="*/ 719137 w 1121568"/>
                <a:gd name="T29" fmla="*/ 157162 h 364331"/>
                <a:gd name="T30" fmla="*/ 616743 w 1121568"/>
                <a:gd name="T31" fmla="*/ 157162 h 364331"/>
                <a:gd name="T32" fmla="*/ 616743 w 1121568"/>
                <a:gd name="T33" fmla="*/ 171450 h 364331"/>
                <a:gd name="T34" fmla="*/ 595312 w 1121568"/>
                <a:gd name="T35" fmla="*/ 171450 h 364331"/>
                <a:gd name="T36" fmla="*/ 595312 w 1121568"/>
                <a:gd name="T37" fmla="*/ 190500 h 364331"/>
                <a:gd name="T38" fmla="*/ 519112 w 1121568"/>
                <a:gd name="T39" fmla="*/ 192881 h 364331"/>
                <a:gd name="T40" fmla="*/ 521493 w 1121568"/>
                <a:gd name="T41" fmla="*/ 211931 h 364331"/>
                <a:gd name="T42" fmla="*/ 483393 w 1121568"/>
                <a:gd name="T43" fmla="*/ 211931 h 364331"/>
                <a:gd name="T44" fmla="*/ 483393 w 1121568"/>
                <a:gd name="T45" fmla="*/ 228600 h 364331"/>
                <a:gd name="T46" fmla="*/ 478631 w 1121568"/>
                <a:gd name="T47" fmla="*/ 228600 h 364331"/>
                <a:gd name="T48" fmla="*/ 476250 w 1121568"/>
                <a:gd name="T49" fmla="*/ 247650 h 364331"/>
                <a:gd name="T50" fmla="*/ 466725 w 1121568"/>
                <a:gd name="T51" fmla="*/ 254793 h 364331"/>
                <a:gd name="T52" fmla="*/ 466725 w 1121568"/>
                <a:gd name="T53" fmla="*/ 285749 h 364331"/>
                <a:gd name="T54" fmla="*/ 366712 w 1121568"/>
                <a:gd name="T55" fmla="*/ 285750 h 364331"/>
                <a:gd name="T56" fmla="*/ 366712 w 1121568"/>
                <a:gd name="T57" fmla="*/ 300037 h 364331"/>
                <a:gd name="T58" fmla="*/ 135731 w 1121568"/>
                <a:gd name="T59" fmla="*/ 304800 h 364331"/>
                <a:gd name="T60" fmla="*/ 133350 w 1121568"/>
                <a:gd name="T61" fmla="*/ 316706 h 364331"/>
                <a:gd name="T62" fmla="*/ 104775 w 1121568"/>
                <a:gd name="T63" fmla="*/ 316706 h 364331"/>
                <a:gd name="T64" fmla="*/ 104775 w 1121568"/>
                <a:gd name="T65" fmla="*/ 333375 h 364331"/>
                <a:gd name="T66" fmla="*/ 0 w 1121568"/>
                <a:gd name="T67" fmla="*/ 335756 h 364331"/>
                <a:gd name="T68" fmla="*/ 0 w 1121568"/>
                <a:gd name="T69" fmla="*/ 364331 h 3643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21568"/>
                <a:gd name="T106" fmla="*/ 0 h 364331"/>
                <a:gd name="T107" fmla="*/ 1121568 w 1121568"/>
                <a:gd name="T108" fmla="*/ 364331 h 3643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21568" h="364331">
                  <a:moveTo>
                    <a:pt x="1121568" y="0"/>
                  </a:moveTo>
                  <a:lnTo>
                    <a:pt x="1028700" y="0"/>
                  </a:lnTo>
                  <a:lnTo>
                    <a:pt x="1026318" y="23812"/>
                  </a:lnTo>
                  <a:lnTo>
                    <a:pt x="1019175" y="21431"/>
                  </a:lnTo>
                  <a:lnTo>
                    <a:pt x="1021556" y="47625"/>
                  </a:lnTo>
                  <a:lnTo>
                    <a:pt x="933450" y="47625"/>
                  </a:lnTo>
                  <a:lnTo>
                    <a:pt x="933450" y="69056"/>
                  </a:lnTo>
                  <a:lnTo>
                    <a:pt x="902493" y="69056"/>
                  </a:lnTo>
                  <a:lnTo>
                    <a:pt x="902493" y="95250"/>
                  </a:lnTo>
                  <a:lnTo>
                    <a:pt x="885825" y="97631"/>
                  </a:lnTo>
                  <a:lnTo>
                    <a:pt x="885825" y="119062"/>
                  </a:lnTo>
                  <a:lnTo>
                    <a:pt x="740568" y="116681"/>
                  </a:lnTo>
                  <a:lnTo>
                    <a:pt x="740568" y="138112"/>
                  </a:lnTo>
                  <a:lnTo>
                    <a:pt x="719137" y="138112"/>
                  </a:lnTo>
                  <a:lnTo>
                    <a:pt x="719137" y="157162"/>
                  </a:lnTo>
                  <a:lnTo>
                    <a:pt x="616743" y="157162"/>
                  </a:lnTo>
                  <a:lnTo>
                    <a:pt x="616743" y="171450"/>
                  </a:lnTo>
                  <a:lnTo>
                    <a:pt x="595312" y="171450"/>
                  </a:lnTo>
                  <a:lnTo>
                    <a:pt x="595312" y="190500"/>
                  </a:lnTo>
                  <a:lnTo>
                    <a:pt x="519112" y="192881"/>
                  </a:lnTo>
                  <a:lnTo>
                    <a:pt x="521493" y="211931"/>
                  </a:lnTo>
                  <a:lnTo>
                    <a:pt x="483393" y="211931"/>
                  </a:lnTo>
                  <a:lnTo>
                    <a:pt x="483393" y="228600"/>
                  </a:lnTo>
                  <a:lnTo>
                    <a:pt x="478631" y="228600"/>
                  </a:lnTo>
                  <a:lnTo>
                    <a:pt x="476250" y="247650"/>
                  </a:lnTo>
                  <a:lnTo>
                    <a:pt x="466725" y="254793"/>
                  </a:lnTo>
                  <a:lnTo>
                    <a:pt x="466725" y="285749"/>
                  </a:lnTo>
                  <a:lnTo>
                    <a:pt x="366712" y="285750"/>
                  </a:lnTo>
                  <a:lnTo>
                    <a:pt x="366712" y="300037"/>
                  </a:lnTo>
                  <a:lnTo>
                    <a:pt x="135731" y="304800"/>
                  </a:lnTo>
                  <a:lnTo>
                    <a:pt x="133350" y="316706"/>
                  </a:lnTo>
                  <a:lnTo>
                    <a:pt x="104775" y="316706"/>
                  </a:lnTo>
                  <a:lnTo>
                    <a:pt x="104775" y="333375"/>
                  </a:lnTo>
                  <a:lnTo>
                    <a:pt x="0" y="335756"/>
                  </a:lnTo>
                  <a:lnTo>
                    <a:pt x="0" y="364331"/>
                  </a:lnTo>
                </a:path>
              </a:pathLst>
            </a:custGeom>
            <a:noFill/>
            <a:ln w="2540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nl-NL"/>
            </a:p>
          </p:txBody>
        </p:sp>
        <p:sp>
          <p:nvSpPr>
            <p:cNvPr id="26704" name="Freeform 97"/>
            <p:cNvSpPr>
              <a:spLocks/>
            </p:cNvSpPr>
            <p:nvPr/>
          </p:nvSpPr>
          <p:spPr bwMode="auto">
            <a:xfrm>
              <a:off x="4986338" y="4676773"/>
              <a:ext cx="1269206" cy="797718"/>
            </a:xfrm>
            <a:custGeom>
              <a:avLst/>
              <a:gdLst>
                <a:gd name="T0" fmla="*/ 1081087 w 1269206"/>
                <a:gd name="T1" fmla="*/ 0 h 797719"/>
                <a:gd name="T2" fmla="*/ 1042987 w 1269206"/>
                <a:gd name="T3" fmla="*/ 23813 h 797719"/>
                <a:gd name="T4" fmla="*/ 1002506 w 1269206"/>
                <a:gd name="T5" fmla="*/ 57150 h 797719"/>
                <a:gd name="T6" fmla="*/ 988218 w 1269206"/>
                <a:gd name="T7" fmla="*/ 73819 h 797719"/>
                <a:gd name="T8" fmla="*/ 942975 w 1269206"/>
                <a:gd name="T9" fmla="*/ 104775 h 797719"/>
                <a:gd name="T10" fmla="*/ 940593 w 1269206"/>
                <a:gd name="T11" fmla="*/ 114300 h 797719"/>
                <a:gd name="T12" fmla="*/ 857250 w 1269206"/>
                <a:gd name="T13" fmla="*/ 123825 h 797719"/>
                <a:gd name="T14" fmla="*/ 852487 w 1269206"/>
                <a:gd name="T15" fmla="*/ 138113 h 797719"/>
                <a:gd name="T16" fmla="*/ 842962 w 1269206"/>
                <a:gd name="T17" fmla="*/ 140494 h 797719"/>
                <a:gd name="T18" fmla="*/ 842962 w 1269206"/>
                <a:gd name="T19" fmla="*/ 150019 h 797719"/>
                <a:gd name="T20" fmla="*/ 828675 w 1269206"/>
                <a:gd name="T21" fmla="*/ 173831 h 797719"/>
                <a:gd name="T22" fmla="*/ 800100 w 1269206"/>
                <a:gd name="T23" fmla="*/ 197644 h 797719"/>
                <a:gd name="T24" fmla="*/ 792956 w 1269206"/>
                <a:gd name="T25" fmla="*/ 204788 h 797719"/>
                <a:gd name="T26" fmla="*/ 788193 w 1269206"/>
                <a:gd name="T27" fmla="*/ 216694 h 797719"/>
                <a:gd name="T28" fmla="*/ 738187 w 1269206"/>
                <a:gd name="T29" fmla="*/ 226219 h 797719"/>
                <a:gd name="T30" fmla="*/ 714375 w 1269206"/>
                <a:gd name="T31" fmla="*/ 259556 h 797719"/>
                <a:gd name="T32" fmla="*/ 647700 w 1269206"/>
                <a:gd name="T33" fmla="*/ 271463 h 797719"/>
                <a:gd name="T34" fmla="*/ 581025 w 1269206"/>
                <a:gd name="T35" fmla="*/ 288131 h 797719"/>
                <a:gd name="T36" fmla="*/ 564356 w 1269206"/>
                <a:gd name="T37" fmla="*/ 302419 h 797719"/>
                <a:gd name="T38" fmla="*/ 550068 w 1269206"/>
                <a:gd name="T39" fmla="*/ 307181 h 797719"/>
                <a:gd name="T40" fmla="*/ 538162 w 1269206"/>
                <a:gd name="T41" fmla="*/ 323850 h 797719"/>
                <a:gd name="T42" fmla="*/ 531018 w 1269206"/>
                <a:gd name="T43" fmla="*/ 330994 h 797719"/>
                <a:gd name="T44" fmla="*/ 500062 w 1269206"/>
                <a:gd name="T45" fmla="*/ 350044 h 797719"/>
                <a:gd name="T46" fmla="*/ 483393 w 1269206"/>
                <a:gd name="T47" fmla="*/ 364331 h 797719"/>
                <a:gd name="T48" fmla="*/ 342900 w 1269206"/>
                <a:gd name="T49" fmla="*/ 376238 h 797719"/>
                <a:gd name="T50" fmla="*/ 340518 w 1269206"/>
                <a:gd name="T51" fmla="*/ 388144 h 797719"/>
                <a:gd name="T52" fmla="*/ 323850 w 1269206"/>
                <a:gd name="T53" fmla="*/ 404813 h 797719"/>
                <a:gd name="T54" fmla="*/ 271462 w 1269206"/>
                <a:gd name="T55" fmla="*/ 414338 h 797719"/>
                <a:gd name="T56" fmla="*/ 261937 w 1269206"/>
                <a:gd name="T57" fmla="*/ 423863 h 797719"/>
                <a:gd name="T58" fmla="*/ 252412 w 1269206"/>
                <a:gd name="T59" fmla="*/ 442913 h 797719"/>
                <a:gd name="T60" fmla="*/ 245268 w 1269206"/>
                <a:gd name="T61" fmla="*/ 452438 h 797719"/>
                <a:gd name="T62" fmla="*/ 238125 w 1269206"/>
                <a:gd name="T63" fmla="*/ 461963 h 797719"/>
                <a:gd name="T64" fmla="*/ 219075 w 1269206"/>
                <a:gd name="T65" fmla="*/ 473869 h 797719"/>
                <a:gd name="T66" fmla="*/ 190500 w 1269206"/>
                <a:gd name="T67" fmla="*/ 497681 h 797719"/>
                <a:gd name="T68" fmla="*/ 183356 w 1269206"/>
                <a:gd name="T69" fmla="*/ 500063 h 797719"/>
                <a:gd name="T70" fmla="*/ 176212 w 1269206"/>
                <a:gd name="T71" fmla="*/ 538163 h 797719"/>
                <a:gd name="T72" fmla="*/ 171450 w 1269206"/>
                <a:gd name="T73" fmla="*/ 561975 h 797719"/>
                <a:gd name="T74" fmla="*/ 164306 w 1269206"/>
                <a:gd name="T75" fmla="*/ 569119 h 797719"/>
                <a:gd name="T76" fmla="*/ 142875 w 1269206"/>
                <a:gd name="T77" fmla="*/ 588169 h 797719"/>
                <a:gd name="T78" fmla="*/ 135731 w 1269206"/>
                <a:gd name="T79" fmla="*/ 633413 h 797719"/>
                <a:gd name="T80" fmla="*/ 116681 w 1269206"/>
                <a:gd name="T81" fmla="*/ 640556 h 797719"/>
                <a:gd name="T82" fmla="*/ 102393 w 1269206"/>
                <a:gd name="T83" fmla="*/ 657225 h 797719"/>
                <a:gd name="T84" fmla="*/ 83343 w 1269206"/>
                <a:gd name="T85" fmla="*/ 690563 h 797719"/>
                <a:gd name="T86" fmla="*/ 69056 w 1269206"/>
                <a:gd name="T87" fmla="*/ 707231 h 797719"/>
                <a:gd name="T88" fmla="*/ 59531 w 1269206"/>
                <a:gd name="T89" fmla="*/ 716756 h 797719"/>
                <a:gd name="T90" fmla="*/ 50006 w 1269206"/>
                <a:gd name="T91" fmla="*/ 735806 h 797719"/>
                <a:gd name="T92" fmla="*/ 35718 w 1269206"/>
                <a:gd name="T93" fmla="*/ 762000 h 797719"/>
                <a:gd name="T94" fmla="*/ 19050 w 1269206"/>
                <a:gd name="T95" fmla="*/ 773906 h 797719"/>
                <a:gd name="T96" fmla="*/ 0 w 1269206"/>
                <a:gd name="T97" fmla="*/ 792956 h 79771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69206"/>
                <a:gd name="T148" fmla="*/ 0 h 797719"/>
                <a:gd name="T149" fmla="*/ 1269206 w 1269206"/>
                <a:gd name="T150" fmla="*/ 797719 h 79771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69206" h="797719">
                  <a:moveTo>
                    <a:pt x="1269206" y="4763"/>
                  </a:moveTo>
                  <a:lnTo>
                    <a:pt x="1081087" y="0"/>
                  </a:lnTo>
                  <a:lnTo>
                    <a:pt x="1081087" y="23813"/>
                  </a:lnTo>
                  <a:lnTo>
                    <a:pt x="1042987" y="23813"/>
                  </a:lnTo>
                  <a:lnTo>
                    <a:pt x="1040606" y="59531"/>
                  </a:lnTo>
                  <a:lnTo>
                    <a:pt x="1002506" y="57150"/>
                  </a:lnTo>
                  <a:lnTo>
                    <a:pt x="1002506" y="71438"/>
                  </a:lnTo>
                  <a:lnTo>
                    <a:pt x="988218" y="73819"/>
                  </a:lnTo>
                  <a:lnTo>
                    <a:pt x="985837" y="104775"/>
                  </a:lnTo>
                  <a:lnTo>
                    <a:pt x="942975" y="104775"/>
                  </a:lnTo>
                  <a:lnTo>
                    <a:pt x="945356" y="114300"/>
                  </a:lnTo>
                  <a:lnTo>
                    <a:pt x="940593" y="114300"/>
                  </a:lnTo>
                  <a:lnTo>
                    <a:pt x="940593" y="126206"/>
                  </a:lnTo>
                  <a:lnTo>
                    <a:pt x="857250" y="123825"/>
                  </a:lnTo>
                  <a:lnTo>
                    <a:pt x="857250" y="135731"/>
                  </a:lnTo>
                  <a:lnTo>
                    <a:pt x="852487" y="138113"/>
                  </a:lnTo>
                  <a:lnTo>
                    <a:pt x="850106" y="140494"/>
                  </a:lnTo>
                  <a:lnTo>
                    <a:pt x="842962" y="140494"/>
                  </a:lnTo>
                  <a:lnTo>
                    <a:pt x="842962" y="147638"/>
                  </a:lnTo>
                  <a:lnTo>
                    <a:pt x="842962" y="150019"/>
                  </a:lnTo>
                  <a:lnTo>
                    <a:pt x="842962" y="171450"/>
                  </a:lnTo>
                  <a:lnTo>
                    <a:pt x="828675" y="173831"/>
                  </a:lnTo>
                  <a:lnTo>
                    <a:pt x="828675" y="195263"/>
                  </a:lnTo>
                  <a:lnTo>
                    <a:pt x="800100" y="197644"/>
                  </a:lnTo>
                  <a:lnTo>
                    <a:pt x="797718" y="204788"/>
                  </a:lnTo>
                  <a:lnTo>
                    <a:pt x="792956" y="204788"/>
                  </a:lnTo>
                  <a:lnTo>
                    <a:pt x="792956" y="216694"/>
                  </a:lnTo>
                  <a:lnTo>
                    <a:pt x="788193" y="216694"/>
                  </a:lnTo>
                  <a:lnTo>
                    <a:pt x="790575" y="226219"/>
                  </a:lnTo>
                  <a:lnTo>
                    <a:pt x="738187" y="226219"/>
                  </a:lnTo>
                  <a:lnTo>
                    <a:pt x="735806" y="261938"/>
                  </a:lnTo>
                  <a:lnTo>
                    <a:pt x="714375" y="259556"/>
                  </a:lnTo>
                  <a:lnTo>
                    <a:pt x="714375" y="269081"/>
                  </a:lnTo>
                  <a:lnTo>
                    <a:pt x="647700" y="271463"/>
                  </a:lnTo>
                  <a:lnTo>
                    <a:pt x="650081" y="288131"/>
                  </a:lnTo>
                  <a:lnTo>
                    <a:pt x="581025" y="288131"/>
                  </a:lnTo>
                  <a:lnTo>
                    <a:pt x="581025" y="302419"/>
                  </a:lnTo>
                  <a:lnTo>
                    <a:pt x="564356" y="302419"/>
                  </a:lnTo>
                  <a:lnTo>
                    <a:pt x="566737" y="309563"/>
                  </a:lnTo>
                  <a:lnTo>
                    <a:pt x="550068" y="307181"/>
                  </a:lnTo>
                  <a:lnTo>
                    <a:pt x="550068" y="323850"/>
                  </a:lnTo>
                  <a:lnTo>
                    <a:pt x="538162" y="323850"/>
                  </a:lnTo>
                  <a:lnTo>
                    <a:pt x="538162" y="330994"/>
                  </a:lnTo>
                  <a:lnTo>
                    <a:pt x="531018" y="330994"/>
                  </a:lnTo>
                  <a:lnTo>
                    <a:pt x="531018" y="347663"/>
                  </a:lnTo>
                  <a:lnTo>
                    <a:pt x="500062" y="350044"/>
                  </a:lnTo>
                  <a:lnTo>
                    <a:pt x="500062" y="364331"/>
                  </a:lnTo>
                  <a:lnTo>
                    <a:pt x="483393" y="364331"/>
                  </a:lnTo>
                  <a:lnTo>
                    <a:pt x="483393" y="378619"/>
                  </a:lnTo>
                  <a:lnTo>
                    <a:pt x="342900" y="376238"/>
                  </a:lnTo>
                  <a:lnTo>
                    <a:pt x="345281" y="388144"/>
                  </a:lnTo>
                  <a:lnTo>
                    <a:pt x="340518" y="388144"/>
                  </a:lnTo>
                  <a:lnTo>
                    <a:pt x="340518" y="409575"/>
                  </a:lnTo>
                  <a:lnTo>
                    <a:pt x="323850" y="404813"/>
                  </a:lnTo>
                  <a:lnTo>
                    <a:pt x="326231" y="411956"/>
                  </a:lnTo>
                  <a:lnTo>
                    <a:pt x="271462" y="414338"/>
                  </a:lnTo>
                  <a:lnTo>
                    <a:pt x="271462" y="421481"/>
                  </a:lnTo>
                  <a:lnTo>
                    <a:pt x="261937" y="423863"/>
                  </a:lnTo>
                  <a:lnTo>
                    <a:pt x="261937" y="440531"/>
                  </a:lnTo>
                  <a:lnTo>
                    <a:pt x="252412" y="442913"/>
                  </a:lnTo>
                  <a:lnTo>
                    <a:pt x="250031" y="454819"/>
                  </a:lnTo>
                  <a:lnTo>
                    <a:pt x="245268" y="452438"/>
                  </a:lnTo>
                  <a:lnTo>
                    <a:pt x="242887" y="464344"/>
                  </a:lnTo>
                  <a:lnTo>
                    <a:pt x="238125" y="461963"/>
                  </a:lnTo>
                  <a:lnTo>
                    <a:pt x="235743" y="473869"/>
                  </a:lnTo>
                  <a:lnTo>
                    <a:pt x="219075" y="473869"/>
                  </a:lnTo>
                  <a:lnTo>
                    <a:pt x="216693" y="497681"/>
                  </a:lnTo>
                  <a:lnTo>
                    <a:pt x="190500" y="497681"/>
                  </a:lnTo>
                  <a:lnTo>
                    <a:pt x="190500" y="500063"/>
                  </a:lnTo>
                  <a:lnTo>
                    <a:pt x="183356" y="500063"/>
                  </a:lnTo>
                  <a:lnTo>
                    <a:pt x="180975" y="540544"/>
                  </a:lnTo>
                  <a:lnTo>
                    <a:pt x="176212" y="538163"/>
                  </a:lnTo>
                  <a:lnTo>
                    <a:pt x="178593" y="561975"/>
                  </a:lnTo>
                  <a:lnTo>
                    <a:pt x="171450" y="561975"/>
                  </a:lnTo>
                  <a:lnTo>
                    <a:pt x="171450" y="569119"/>
                  </a:lnTo>
                  <a:lnTo>
                    <a:pt x="164306" y="569119"/>
                  </a:lnTo>
                  <a:lnTo>
                    <a:pt x="161925" y="588169"/>
                  </a:lnTo>
                  <a:lnTo>
                    <a:pt x="142875" y="588169"/>
                  </a:lnTo>
                  <a:lnTo>
                    <a:pt x="145256" y="635794"/>
                  </a:lnTo>
                  <a:lnTo>
                    <a:pt x="135731" y="633413"/>
                  </a:lnTo>
                  <a:lnTo>
                    <a:pt x="135731" y="640556"/>
                  </a:lnTo>
                  <a:lnTo>
                    <a:pt x="116681" y="640556"/>
                  </a:lnTo>
                  <a:lnTo>
                    <a:pt x="116681" y="657225"/>
                  </a:lnTo>
                  <a:lnTo>
                    <a:pt x="102393" y="657225"/>
                  </a:lnTo>
                  <a:lnTo>
                    <a:pt x="100012" y="688181"/>
                  </a:lnTo>
                  <a:lnTo>
                    <a:pt x="83343" y="690563"/>
                  </a:lnTo>
                  <a:lnTo>
                    <a:pt x="83343" y="707231"/>
                  </a:lnTo>
                  <a:lnTo>
                    <a:pt x="69056" y="707231"/>
                  </a:lnTo>
                  <a:lnTo>
                    <a:pt x="66675" y="716756"/>
                  </a:lnTo>
                  <a:lnTo>
                    <a:pt x="59531" y="716756"/>
                  </a:lnTo>
                  <a:lnTo>
                    <a:pt x="54768" y="735806"/>
                  </a:lnTo>
                  <a:lnTo>
                    <a:pt x="50006" y="735806"/>
                  </a:lnTo>
                  <a:lnTo>
                    <a:pt x="47625" y="762000"/>
                  </a:lnTo>
                  <a:lnTo>
                    <a:pt x="35718" y="762000"/>
                  </a:lnTo>
                  <a:lnTo>
                    <a:pt x="30956" y="773906"/>
                  </a:lnTo>
                  <a:lnTo>
                    <a:pt x="19050" y="773906"/>
                  </a:lnTo>
                  <a:lnTo>
                    <a:pt x="14287" y="797719"/>
                  </a:lnTo>
                  <a:lnTo>
                    <a:pt x="0" y="792956"/>
                  </a:lnTo>
                </a:path>
              </a:pathLst>
            </a:custGeom>
            <a:noFill/>
            <a:ln w="2540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nl-NL"/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5620200" y="3042100"/>
            <a:ext cx="1164390" cy="436563"/>
            <a:chOff x="4696" y="1959"/>
            <a:chExt cx="530" cy="275"/>
          </a:xfrm>
        </p:grpSpPr>
        <p:cxnSp>
          <p:nvCxnSpPr>
            <p:cNvPr id="26699" name="Straight Connector 53"/>
            <p:cNvCxnSpPr>
              <a:cxnSpLocks noChangeShapeType="1"/>
            </p:cNvCxnSpPr>
            <p:nvPr/>
          </p:nvCxnSpPr>
          <p:spPr bwMode="auto">
            <a:xfrm>
              <a:off x="4696" y="2047"/>
              <a:ext cx="105" cy="0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6700" name="Straight Connector 54"/>
            <p:cNvCxnSpPr>
              <a:cxnSpLocks noChangeShapeType="1"/>
            </p:cNvCxnSpPr>
            <p:nvPr/>
          </p:nvCxnSpPr>
          <p:spPr bwMode="auto">
            <a:xfrm>
              <a:off x="4696" y="2160"/>
              <a:ext cx="105" cy="1"/>
            </a:xfrm>
            <a:prstGeom prst="line">
              <a:avLst/>
            </a:prstGeom>
            <a:noFill/>
            <a:ln w="25400" algn="ctr">
              <a:solidFill>
                <a:srgbClr val="FFFF00"/>
              </a:solidFill>
              <a:round/>
              <a:headEnd/>
              <a:tailEnd/>
            </a:ln>
          </p:spPr>
        </p:cxnSp>
        <p:sp>
          <p:nvSpPr>
            <p:cNvPr id="26701" name="TextBox 56"/>
            <p:cNvSpPr txBox="1">
              <a:spLocks noChangeArrowheads="1"/>
            </p:cNvSpPr>
            <p:nvPr/>
          </p:nvSpPr>
          <p:spPr bwMode="auto">
            <a:xfrm>
              <a:off x="4818" y="1959"/>
              <a:ext cx="31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  <a:cs typeface="Arial" charset="0"/>
                </a:rPr>
                <a:t>With AF</a:t>
              </a:r>
            </a:p>
          </p:txBody>
        </p:sp>
        <p:sp>
          <p:nvSpPr>
            <p:cNvPr id="26702" name="TextBox 56"/>
            <p:cNvSpPr txBox="1">
              <a:spLocks noChangeArrowheads="1"/>
            </p:cNvSpPr>
            <p:nvPr/>
          </p:nvSpPr>
          <p:spPr bwMode="auto">
            <a:xfrm>
              <a:off x="4818" y="2060"/>
              <a:ext cx="4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  <a:cs typeface="Arial" charset="0"/>
                </a:rPr>
                <a:t>Without AF</a:t>
              </a:r>
            </a:p>
          </p:txBody>
        </p:sp>
      </p:grpSp>
      <p:cxnSp>
        <p:nvCxnSpPr>
          <p:cNvPr id="26679" name="Straight Connector 53"/>
          <p:cNvCxnSpPr>
            <a:cxnSpLocks noChangeShapeType="1"/>
          </p:cNvCxnSpPr>
          <p:nvPr/>
        </p:nvCxnSpPr>
        <p:spPr bwMode="auto">
          <a:xfrm>
            <a:off x="1436688" y="3386584"/>
            <a:ext cx="168275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2"/>
          <p:cNvSpPr>
            <a:spLocks noGrp="1" noChangeArrowheads="1"/>
          </p:cNvSpPr>
          <p:nvPr>
            <p:ph type="title"/>
          </p:nvPr>
        </p:nvSpPr>
        <p:spPr>
          <a:xfrm>
            <a:off x="395536" y="269776"/>
            <a:ext cx="8686800" cy="1143000"/>
          </a:xfrm>
        </p:spPr>
        <p:txBody>
          <a:bodyPr/>
          <a:lstStyle/>
          <a:p>
            <a:r>
              <a:rPr lang="en-GB" sz="2800" dirty="0" smtClean="0"/>
              <a:t>Why are AF-related strokes more severe?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498725" y="1686099"/>
            <a:ext cx="412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Larger cardiogenic clots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678113" y="3075161"/>
            <a:ext cx="3763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Occlusion of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larger cerebral arteries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246313" y="4695999"/>
            <a:ext cx="4627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Greater degree of </a:t>
            </a:r>
            <a:r>
              <a:rPr lang="en-GB" sz="2000" dirty="0" err="1">
                <a:solidFill>
                  <a:schemeClr val="bg1"/>
                </a:solidFill>
              </a:rPr>
              <a:t>ischaemia</a:t>
            </a:r>
            <a:r>
              <a:rPr lang="en-GB" sz="2000" dirty="0">
                <a:solidFill>
                  <a:schemeClr val="bg1"/>
                </a:solidFill>
              </a:rPr>
              <a:t/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and subsequent necrosis</a:t>
            </a:r>
          </a:p>
        </p:txBody>
      </p:sp>
      <p:sp>
        <p:nvSpPr>
          <p:cNvPr id="27654" name="AutoShape 7"/>
          <p:cNvSpPr>
            <a:spLocks noChangeArrowheads="1"/>
          </p:cNvSpPr>
          <p:nvPr/>
        </p:nvSpPr>
        <p:spPr bwMode="auto">
          <a:xfrm>
            <a:off x="2436813" y="1543224"/>
            <a:ext cx="4248150" cy="792162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7655" name="AutoShape 8"/>
          <p:cNvSpPr>
            <a:spLocks noChangeArrowheads="1"/>
          </p:cNvSpPr>
          <p:nvPr/>
        </p:nvSpPr>
        <p:spPr bwMode="auto">
          <a:xfrm>
            <a:off x="2436813" y="3018011"/>
            <a:ext cx="4248150" cy="9366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2436813" y="4638849"/>
            <a:ext cx="4248150" cy="9366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7657" name="AutoShape 10"/>
          <p:cNvSpPr>
            <a:spLocks noChangeArrowheads="1"/>
          </p:cNvSpPr>
          <p:nvPr/>
        </p:nvSpPr>
        <p:spPr bwMode="auto">
          <a:xfrm>
            <a:off x="4092575" y="2424286"/>
            <a:ext cx="936625" cy="504825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7658" name="AutoShape 11"/>
          <p:cNvSpPr>
            <a:spLocks noChangeArrowheads="1"/>
          </p:cNvSpPr>
          <p:nvPr/>
        </p:nvSpPr>
        <p:spPr bwMode="auto">
          <a:xfrm>
            <a:off x="4092575" y="4043536"/>
            <a:ext cx="936625" cy="504825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7659" name="Text Box 14"/>
          <p:cNvSpPr txBox="1">
            <a:spLocks noChangeArrowheads="1"/>
          </p:cNvSpPr>
          <p:nvPr/>
        </p:nvSpPr>
        <p:spPr bwMode="auto">
          <a:xfrm>
            <a:off x="6873875" y="6208886"/>
            <a:ext cx="19354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</a:rPr>
              <a:t>Jørgensen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i="1" dirty="0">
                <a:solidFill>
                  <a:schemeClr val="bg1"/>
                </a:solidFill>
              </a:rPr>
              <a:t>et al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i="1" dirty="0">
                <a:solidFill>
                  <a:schemeClr val="bg1"/>
                </a:solidFill>
              </a:rPr>
              <a:t>Stroke </a:t>
            </a:r>
            <a:r>
              <a:rPr lang="en-GB" sz="1200" dirty="0">
                <a:solidFill>
                  <a:schemeClr val="bg1"/>
                </a:solidFill>
              </a:rPr>
              <a:t>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79004" y="349709"/>
            <a:ext cx="7407275" cy="777875"/>
          </a:xfrm>
        </p:spPr>
        <p:txBody>
          <a:bodyPr>
            <a:noAutofit/>
          </a:bodyPr>
          <a:lstStyle/>
          <a:p>
            <a:pPr eaLnBrk="1" hangingPunct="1"/>
            <a:r>
              <a:rPr lang="en-GB" sz="3200" dirty="0" smtClean="0"/>
              <a:t>AF-related stroke</a:t>
            </a:r>
            <a:r>
              <a:rPr lang="en-GB" sz="3200" dirty="0" smtClean="0"/>
              <a:t>:</a:t>
            </a:r>
            <a:br>
              <a:rPr lang="en-GB" sz="3200" dirty="0" smtClean="0"/>
            </a:br>
            <a:r>
              <a:rPr lang="en-GB" sz="3200" dirty="0" smtClean="0"/>
              <a:t>a </a:t>
            </a:r>
            <a:r>
              <a:rPr lang="en-GB" sz="3200" dirty="0" smtClean="0"/>
              <a:t>major economic burden</a:t>
            </a:r>
            <a:endParaRPr lang="en-US" sz="3200" dirty="0" smtClean="0"/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FF00"/>
              </a:buClr>
            </a:pPr>
            <a:r>
              <a:rPr lang="en-GB" sz="2400" dirty="0" smtClean="0"/>
              <a:t>AF-related stroke is more severe than non-AF-related stroke; therefore, it will incur greater costs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sz="2000" dirty="0" smtClean="0"/>
              <a:t>In a study from France, mean patient care costs were three times higher for severe strokes than mild strokes – </a:t>
            </a:r>
            <a:br>
              <a:rPr lang="en-GB" sz="2000" dirty="0" smtClean="0"/>
            </a:br>
            <a:r>
              <a:rPr lang="en-US" sz="2000" dirty="0" smtClean="0"/>
              <a:t>€34,809 </a:t>
            </a:r>
            <a:r>
              <a:rPr lang="en-US" sz="2000" dirty="0" err="1" smtClean="0"/>
              <a:t>vs</a:t>
            </a:r>
            <a:r>
              <a:rPr lang="en-US" sz="2000" dirty="0" smtClean="0"/>
              <a:t> €10,530</a:t>
            </a:r>
            <a:r>
              <a:rPr lang="en-US" sz="2000" baseline="30000" dirty="0" smtClean="0"/>
              <a:t>1</a:t>
            </a:r>
          </a:p>
          <a:p>
            <a:pPr lvl="1" eaLnBrk="1" hangingPunct="1">
              <a:buClr>
                <a:srgbClr val="FFFF00"/>
              </a:buClr>
            </a:pPr>
            <a:r>
              <a:rPr lang="en-US" sz="2000" dirty="0" smtClean="0"/>
              <a:t>In the Berlin Acute Stroke Study, the average per patient direct costs of stroke were significantly higher in patients with AF (€11,799) than without AF (€8817)</a:t>
            </a:r>
            <a:r>
              <a:rPr lang="en-US" sz="2000" baseline="30000" dirty="0" smtClean="0"/>
              <a:t>2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sz="2000" dirty="0" smtClean="0"/>
              <a:t>In Swedish stroke survivors, even after controlling for risk factors and death rates, inpatient costs were €818 higher in patients with AF compared with those without</a:t>
            </a:r>
            <a:r>
              <a:rPr lang="en-GB" sz="2000" baseline="30000" dirty="0" smtClean="0"/>
              <a:t>3</a:t>
            </a:r>
          </a:p>
        </p:txBody>
      </p:sp>
      <p:sp>
        <p:nvSpPr>
          <p:cNvPr id="28676" name="Text Box 59"/>
          <p:cNvSpPr txBox="1">
            <a:spLocks noChangeArrowheads="1"/>
          </p:cNvSpPr>
          <p:nvPr/>
        </p:nvSpPr>
        <p:spPr bwMode="auto">
          <a:xfrm>
            <a:off x="3460006" y="5949280"/>
            <a:ext cx="5683994" cy="648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US" sz="1200" dirty="0">
                <a:solidFill>
                  <a:srgbClr val="FFFFFF"/>
                </a:solidFill>
              </a:rPr>
              <a:t>1. </a:t>
            </a:r>
            <a:r>
              <a:rPr lang="en-US" sz="1200" dirty="0" err="1">
                <a:solidFill>
                  <a:srgbClr val="FFFFFF"/>
                </a:solidFill>
              </a:rPr>
              <a:t>Spieler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i="1" dirty="0">
                <a:solidFill>
                  <a:srgbClr val="FFFFFF"/>
                </a:solidFill>
              </a:rPr>
              <a:t>et al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i="1" dirty="0" err="1">
                <a:solidFill>
                  <a:srgbClr val="FFFFFF"/>
                </a:solidFill>
              </a:rPr>
              <a:t>Cerebrovasc</a:t>
            </a:r>
            <a:r>
              <a:rPr lang="en-US" sz="1200" i="1" dirty="0">
                <a:solidFill>
                  <a:srgbClr val="FFFFFF"/>
                </a:solidFill>
              </a:rPr>
              <a:t> </a:t>
            </a:r>
            <a:r>
              <a:rPr lang="en-US" sz="1200" i="1" dirty="0" err="1">
                <a:solidFill>
                  <a:srgbClr val="FFFFFF"/>
                </a:solidFill>
              </a:rPr>
              <a:t>Dis</a:t>
            </a:r>
            <a:r>
              <a:rPr lang="en-US" sz="1200" i="1" dirty="0">
                <a:solidFill>
                  <a:srgbClr val="FFFFFF"/>
                </a:solidFill>
              </a:rPr>
              <a:t> </a:t>
            </a:r>
            <a:r>
              <a:rPr lang="en-US" sz="1200" dirty="0">
                <a:solidFill>
                  <a:srgbClr val="FFFFFF"/>
                </a:solidFill>
              </a:rPr>
              <a:t>2002; 2. </a:t>
            </a:r>
            <a:r>
              <a:rPr lang="en-US" sz="1200" dirty="0" err="1">
                <a:solidFill>
                  <a:srgbClr val="FFFFFF"/>
                </a:solidFill>
              </a:rPr>
              <a:t>Bruggenjurgen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i="1" dirty="0">
                <a:solidFill>
                  <a:srgbClr val="FFFFFF"/>
                </a:solidFill>
              </a:rPr>
              <a:t>et al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i="1" dirty="0">
                <a:solidFill>
                  <a:srgbClr val="FFFFFF"/>
                </a:solidFill>
              </a:rPr>
              <a:t>Value Health </a:t>
            </a:r>
            <a:r>
              <a:rPr lang="en-US" sz="1200" dirty="0">
                <a:solidFill>
                  <a:srgbClr val="FFFFFF"/>
                </a:solidFill>
              </a:rPr>
              <a:t>2007; 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</a:rPr>
              <a:t>3. </a:t>
            </a:r>
            <a:r>
              <a:rPr lang="en-US" sz="1200" dirty="0" err="1">
                <a:solidFill>
                  <a:srgbClr val="FFFFFF"/>
                </a:solidFill>
              </a:rPr>
              <a:t>Ghatnekar</a:t>
            </a:r>
            <a:r>
              <a:rPr lang="en-US" sz="1200" dirty="0">
                <a:solidFill>
                  <a:srgbClr val="FFFFFF"/>
                </a:solidFill>
              </a:rPr>
              <a:t> and </a:t>
            </a:r>
            <a:r>
              <a:rPr lang="en-US" sz="1200" dirty="0" err="1">
                <a:solidFill>
                  <a:srgbClr val="FFFFFF"/>
                </a:solidFill>
              </a:rPr>
              <a:t>Glader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i="1" dirty="0">
                <a:solidFill>
                  <a:srgbClr val="FFFFFF"/>
                </a:solidFill>
              </a:rPr>
              <a:t>Value Health </a:t>
            </a:r>
            <a:r>
              <a:rPr lang="en-US" sz="1200" dirty="0">
                <a:solidFill>
                  <a:srgbClr val="FFFFFF"/>
                </a:solidFill>
              </a:rPr>
              <a:t>2008</a:t>
            </a:r>
            <a:endParaRPr lang="en-GB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>
          <a:xfrm>
            <a:off x="501915" y="156861"/>
            <a:ext cx="7166429" cy="1183907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/>
              <a:t>AF-related stroke: impact on individuals and society</a:t>
            </a:r>
          </a:p>
        </p:txBody>
      </p:sp>
      <p:sp>
        <p:nvSpPr>
          <p:cNvPr id="29699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FF00"/>
              </a:buClr>
            </a:pPr>
            <a:r>
              <a:rPr lang="en-GB" sz="2400" dirty="0" smtClean="0"/>
              <a:t>Permanent disability and other consequences place a heavy burden on: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sz="2000" dirty="0" smtClean="0"/>
              <a:t>Carers and other family members</a:t>
            </a:r>
            <a:r>
              <a:rPr lang="en-GB" sz="2000" baseline="30000" dirty="0" smtClean="0"/>
              <a:t>1,2</a:t>
            </a:r>
            <a:r>
              <a:rPr lang="en-GB" sz="2000" dirty="0" smtClean="0"/>
              <a:t> </a:t>
            </a:r>
          </a:p>
          <a:p>
            <a:pPr lvl="2" eaLnBrk="1" hangingPunct="1">
              <a:buClr>
                <a:srgbClr val="FFFF00"/>
              </a:buClr>
            </a:pPr>
            <a:r>
              <a:rPr lang="en-GB" sz="2000" dirty="0" smtClean="0"/>
              <a:t>Loss of identity, independence and social life</a:t>
            </a:r>
          </a:p>
          <a:p>
            <a:pPr lvl="2" eaLnBrk="1" hangingPunct="1">
              <a:buClr>
                <a:srgbClr val="FFFF00"/>
              </a:buClr>
            </a:pPr>
            <a:r>
              <a:rPr lang="en-GB" sz="2000" dirty="0" smtClean="0"/>
              <a:t>Extreme tiredness</a:t>
            </a:r>
          </a:p>
          <a:p>
            <a:pPr lvl="2" eaLnBrk="1" hangingPunct="1">
              <a:buClr>
                <a:srgbClr val="FFFF00"/>
              </a:buClr>
            </a:pPr>
            <a:r>
              <a:rPr lang="en-GB" sz="2000" dirty="0" smtClean="0"/>
              <a:t>Depression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sz="2000" dirty="0" smtClean="0"/>
              <a:t>Health and social services</a:t>
            </a:r>
            <a:r>
              <a:rPr lang="en-GB" sz="2000" baseline="30000" dirty="0" smtClean="0"/>
              <a:t>1,3 </a:t>
            </a:r>
          </a:p>
          <a:p>
            <a:pPr lvl="2" eaLnBrk="1" hangingPunct="1">
              <a:buClr>
                <a:srgbClr val="FFFF00"/>
              </a:buClr>
            </a:pPr>
            <a:r>
              <a:rPr lang="en-GB" sz="2000" dirty="0" smtClean="0"/>
              <a:t>Rehabilitation: nursing, social care, speech therapy, occupational therapy, physical therapy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446114" y="6027003"/>
            <a:ext cx="66978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</a:rPr>
              <a:t>1. Wolfe and Rudd, 2007 (www.safestroke.org/Portals/10/FINAL Burden of Stroke.pdf); </a:t>
            </a:r>
            <a:br>
              <a:rPr lang="en-GB" sz="1100" dirty="0">
                <a:solidFill>
                  <a:schemeClr val="bg1"/>
                </a:solidFill>
              </a:rPr>
            </a:br>
            <a:r>
              <a:rPr lang="en-GB" sz="1100" dirty="0">
                <a:solidFill>
                  <a:schemeClr val="bg1"/>
                </a:solidFill>
              </a:rPr>
              <a:t>2. Grant </a:t>
            </a:r>
            <a:r>
              <a:rPr lang="en-GB" sz="1100" i="1" dirty="0">
                <a:solidFill>
                  <a:schemeClr val="bg1"/>
                </a:solidFill>
              </a:rPr>
              <a:t>et al</a:t>
            </a:r>
            <a:r>
              <a:rPr lang="en-GB" sz="1100" dirty="0">
                <a:solidFill>
                  <a:schemeClr val="bg1"/>
                </a:solidFill>
              </a:rPr>
              <a:t>, </a:t>
            </a:r>
            <a:r>
              <a:rPr lang="en-GB" sz="1100" i="1" dirty="0" err="1">
                <a:solidFill>
                  <a:schemeClr val="bg1"/>
                </a:solidFill>
              </a:rPr>
              <a:t>Int</a:t>
            </a:r>
            <a:r>
              <a:rPr lang="en-GB" sz="1100" i="1" dirty="0">
                <a:solidFill>
                  <a:schemeClr val="bg1"/>
                </a:solidFill>
              </a:rPr>
              <a:t> J </a:t>
            </a:r>
            <a:r>
              <a:rPr lang="en-GB" sz="1100" i="1" dirty="0" err="1">
                <a:solidFill>
                  <a:schemeClr val="bg1"/>
                </a:solidFill>
              </a:rPr>
              <a:t>Rehabil</a:t>
            </a:r>
            <a:r>
              <a:rPr lang="en-GB" sz="1100" i="1" dirty="0">
                <a:solidFill>
                  <a:schemeClr val="bg1"/>
                </a:solidFill>
              </a:rPr>
              <a:t> Res </a:t>
            </a:r>
            <a:r>
              <a:rPr lang="en-GB" sz="1100" dirty="0">
                <a:solidFill>
                  <a:schemeClr val="bg1"/>
                </a:solidFill>
              </a:rPr>
              <a:t>2004; 3. Young </a:t>
            </a:r>
            <a:r>
              <a:rPr lang="en-GB" sz="1100" i="1" dirty="0">
                <a:solidFill>
                  <a:schemeClr val="bg1"/>
                </a:solidFill>
              </a:rPr>
              <a:t>et al</a:t>
            </a:r>
            <a:r>
              <a:rPr lang="en-GB" sz="1100" dirty="0">
                <a:solidFill>
                  <a:schemeClr val="bg1"/>
                </a:solidFill>
              </a:rPr>
              <a:t>, </a:t>
            </a:r>
            <a:r>
              <a:rPr lang="en-GB" sz="1100" i="1" dirty="0">
                <a:solidFill>
                  <a:schemeClr val="bg1"/>
                </a:solidFill>
              </a:rPr>
              <a:t>Health Sc Care Community</a:t>
            </a:r>
            <a:r>
              <a:rPr lang="en-GB" sz="1100" dirty="0">
                <a:solidFill>
                  <a:schemeClr val="bg1"/>
                </a:solidFill>
              </a:rPr>
              <a:t> 2008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8935" y="332656"/>
            <a:ext cx="8235553" cy="777875"/>
          </a:xfrm>
        </p:spPr>
        <p:txBody>
          <a:bodyPr>
            <a:noAutofit/>
          </a:bodyPr>
          <a:lstStyle/>
          <a:p>
            <a:r>
              <a:rPr lang="en-US" sz="2800" dirty="0" smtClean="0"/>
              <a:t>AF is a cardiac arrhythmia associated with rapid and irregular </a:t>
            </a:r>
            <a:r>
              <a:rPr lang="en-US" sz="2800" dirty="0" err="1" smtClean="0"/>
              <a:t>atrial</a:t>
            </a:r>
            <a:r>
              <a:rPr lang="en-US" sz="2800" dirty="0" smtClean="0"/>
              <a:t> impulses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4363" y="1447130"/>
            <a:ext cx="3741737" cy="4502150"/>
          </a:xfrm>
        </p:spPr>
        <p:txBody>
          <a:bodyPr/>
          <a:lstStyle/>
          <a:p>
            <a:r>
              <a:rPr lang="en-GB" sz="1800" dirty="0" smtClean="0"/>
              <a:t>AF is the most common sustained abnormality of heart rhythm (arrhythmia)</a:t>
            </a:r>
          </a:p>
          <a:p>
            <a:r>
              <a:rPr lang="en-GB" sz="1800" dirty="0" smtClean="0"/>
              <a:t>AF is characterized by the </a:t>
            </a:r>
            <a:br>
              <a:rPr lang="en-GB" sz="1800" dirty="0" smtClean="0"/>
            </a:br>
            <a:r>
              <a:rPr lang="en-GB" sz="1800" dirty="0" smtClean="0"/>
              <a:t>propagation of rapid, disorganized electrical signals in the atria </a:t>
            </a:r>
          </a:p>
          <a:p>
            <a:r>
              <a:rPr lang="en-GB" sz="1800" dirty="0" smtClean="0"/>
              <a:t>The atria contract in a rapid, irregular and ineffective manner</a:t>
            </a:r>
          </a:p>
          <a:p>
            <a:pPr lvl="1">
              <a:spcBef>
                <a:spcPct val="0"/>
              </a:spcBef>
            </a:pPr>
            <a:r>
              <a:rPr lang="en-GB" sz="1600" dirty="0" smtClean="0">
                <a:solidFill>
                  <a:schemeClr val="bg1"/>
                </a:solidFill>
              </a:rPr>
              <a:t>Inconsistent blood flow around the body</a:t>
            </a:r>
          </a:p>
          <a:p>
            <a:pPr lvl="1">
              <a:spcBef>
                <a:spcPct val="0"/>
              </a:spcBef>
            </a:pPr>
            <a:r>
              <a:rPr lang="en-GB" sz="1600" dirty="0" err="1" smtClean="0">
                <a:solidFill>
                  <a:schemeClr val="bg1"/>
                </a:solidFill>
              </a:rPr>
              <a:t>Atrial</a:t>
            </a:r>
            <a:r>
              <a:rPr lang="en-GB" sz="1600" dirty="0" smtClean="0">
                <a:solidFill>
                  <a:schemeClr val="bg1"/>
                </a:solidFill>
              </a:rPr>
              <a:t> blood pooling/stasis – can lead to clot formation and stroke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95936" y="6061794"/>
            <a:ext cx="4955501" cy="43306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77800" algn="l"/>
                <a:tab pos="361950" algn="l"/>
              </a:tabLst>
            </a:pPr>
            <a:r>
              <a:rPr lang="en-GB" sz="1100" dirty="0">
                <a:solidFill>
                  <a:schemeClr val="bg1"/>
                </a:solidFill>
              </a:rPr>
              <a:t>http://www.nhlbi.nih.gov/health/health-topics/topics/af/</a:t>
            </a:r>
          </a:p>
          <a:p>
            <a:pPr>
              <a:tabLst>
                <a:tab pos="177800" algn="l"/>
                <a:tab pos="361950" algn="l"/>
              </a:tabLst>
            </a:pPr>
            <a:r>
              <a:rPr lang="en-GB" sz="1100" dirty="0">
                <a:solidFill>
                  <a:schemeClr val="bg1"/>
                </a:solidFill>
              </a:rPr>
              <a:t>http://www.nhlbi.nih.gov/health/health-topics/topics/af/signs.html</a:t>
            </a:r>
          </a:p>
        </p:txBody>
      </p: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4572000" y="1263185"/>
            <a:ext cx="1124219" cy="2215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600" b="1" dirty="0">
                <a:solidFill>
                  <a:schemeClr val="bg1"/>
                </a:solidFill>
              </a:rPr>
              <a:t>Sinus rhythm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199" name="Text Box 16"/>
          <p:cNvSpPr txBox="1">
            <a:spLocks noChangeArrowheads="1"/>
          </p:cNvSpPr>
          <p:nvPr/>
        </p:nvSpPr>
        <p:spPr bwMode="auto">
          <a:xfrm>
            <a:off x="4582633" y="2480422"/>
            <a:ext cx="2653663" cy="2284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600" b="1" dirty="0" err="1">
                <a:solidFill>
                  <a:schemeClr val="bg1"/>
                </a:solidFill>
              </a:rPr>
              <a:t>Atrial</a:t>
            </a:r>
            <a:r>
              <a:rPr lang="en-GB" sz="1600" b="1" dirty="0">
                <a:solidFill>
                  <a:schemeClr val="bg1"/>
                </a:solidFill>
              </a:rPr>
              <a:t> fibrillation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8200" name="Picture 5" descr="MT776_Ch1_Fig_5_AtrFib_croppe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4508393" y="2634651"/>
            <a:ext cx="3664008" cy="109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6" descr="MT776_Ch1_Fig_5_SynRhy_croppe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2000"/>
          </a:blip>
          <a:srcRect/>
          <a:stretch>
            <a:fillRect/>
          </a:stretch>
        </p:blipFill>
        <p:spPr bwMode="auto">
          <a:xfrm>
            <a:off x="4505995" y="1453260"/>
            <a:ext cx="3594397" cy="103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717032"/>
            <a:ext cx="1689290" cy="209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61639" y="228869"/>
            <a:ext cx="7354777" cy="1183907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 smtClean="0"/>
              <a:t>AF is caused by pathological changes to the atria </a:t>
            </a:r>
            <a:endParaRPr lang="en-US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4363" y="1446213"/>
            <a:ext cx="8016453" cy="450215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FF00"/>
              </a:buClr>
            </a:pPr>
            <a:r>
              <a:rPr lang="en-US" sz="2400" dirty="0" smtClean="0"/>
              <a:t>AF is caused by disruption to the normal propagation of impulses through the myocardium (normally triggered by the </a:t>
            </a:r>
            <a:r>
              <a:rPr lang="en-US" sz="2400" dirty="0" err="1" smtClean="0"/>
              <a:t>sinoatrial</a:t>
            </a:r>
            <a:r>
              <a:rPr lang="en-US" sz="2400" dirty="0" smtClean="0"/>
              <a:t> node)</a:t>
            </a:r>
            <a:r>
              <a:rPr lang="en-US" sz="2400" baseline="30000" dirty="0" smtClean="0"/>
              <a:t>1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/>
              <a:t>This can be brought about by structural changes in the myocardium (fibrosis, loss of muscle mass)</a:t>
            </a:r>
            <a:r>
              <a:rPr lang="en-US" sz="2400" baseline="30000" dirty="0" smtClean="0"/>
              <a:t>2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/>
              <a:t>Typical causes of these changes include coronary artery disease, hypertension, congestive heart failure or </a:t>
            </a:r>
            <a:r>
              <a:rPr lang="en-US" sz="2400" dirty="0" err="1" smtClean="0"/>
              <a:t>valvular</a:t>
            </a:r>
            <a:r>
              <a:rPr lang="en-US" sz="2400" dirty="0" smtClean="0"/>
              <a:t> </a:t>
            </a:r>
            <a:r>
              <a:rPr lang="en-US" sz="2400" dirty="0" smtClean="0"/>
              <a:t>disease</a:t>
            </a:r>
            <a:r>
              <a:rPr lang="en-US" sz="2400" baseline="30000" dirty="0" smtClean="0"/>
              <a:t>1,3</a:t>
            </a:r>
            <a:endParaRPr lang="en-US" sz="2400" dirty="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139950" y="6237288"/>
            <a:ext cx="668020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</a:rPr>
              <a:t>1. www.britannica.com/EBchecked/topic/41932/atrial-fibrillation; 2.</a:t>
            </a:r>
            <a:r>
              <a:rPr lang="en-GB" sz="900" dirty="0">
                <a:solidFill>
                  <a:schemeClr val="bg1"/>
                </a:solidFill>
              </a:rPr>
              <a:t> </a:t>
            </a:r>
            <a:r>
              <a:rPr lang="en-GB" sz="900" dirty="0" err="1">
                <a:solidFill>
                  <a:schemeClr val="bg1"/>
                </a:solidFill>
              </a:rPr>
              <a:t>Fuster</a:t>
            </a:r>
            <a:r>
              <a:rPr lang="en-GB" sz="900" dirty="0">
                <a:solidFill>
                  <a:schemeClr val="bg1"/>
                </a:solidFill>
              </a:rPr>
              <a:t> </a:t>
            </a:r>
            <a:r>
              <a:rPr lang="en-GB" sz="900" i="1" dirty="0">
                <a:solidFill>
                  <a:schemeClr val="bg1"/>
                </a:solidFill>
              </a:rPr>
              <a:t>et al</a:t>
            </a:r>
            <a:r>
              <a:rPr lang="en-GB" sz="900" dirty="0">
                <a:solidFill>
                  <a:schemeClr val="bg1"/>
                </a:solidFill>
              </a:rPr>
              <a:t>, </a:t>
            </a:r>
            <a:r>
              <a:rPr lang="en-GB" sz="900" i="1" dirty="0">
                <a:solidFill>
                  <a:schemeClr val="bg1"/>
                </a:solidFill>
              </a:rPr>
              <a:t>Circulation </a:t>
            </a:r>
            <a:r>
              <a:rPr lang="en-GB" sz="900" dirty="0">
                <a:solidFill>
                  <a:schemeClr val="bg1"/>
                </a:solidFill>
              </a:rPr>
              <a:t>2006</a:t>
            </a:r>
            <a:r>
              <a:rPr lang="en-US" sz="900" dirty="0">
                <a:solidFill>
                  <a:schemeClr val="bg1"/>
                </a:solidFill>
              </a:rPr>
              <a:t>; 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3. </a:t>
            </a:r>
            <a:r>
              <a:rPr lang="en-GB" sz="900" dirty="0">
                <a:solidFill>
                  <a:schemeClr val="bg1"/>
                </a:solidFill>
              </a:rPr>
              <a:t>http://www.nhlbi.nih.gov/health/health-topics/topics/af/causes.html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0" y="202853"/>
            <a:ext cx="8820472" cy="777875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 smtClean="0"/>
              <a:t>AF can be </a:t>
            </a:r>
            <a:r>
              <a:rPr lang="en-GB" sz="2800" dirty="0" smtClean="0"/>
              <a:t>symptomatic and </a:t>
            </a:r>
            <a:r>
              <a:rPr lang="en-GB" sz="2800" dirty="0" smtClean="0"/>
              <a:t>asymptomatic</a:t>
            </a:r>
            <a:endParaRPr lang="en-US" sz="2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942157"/>
            <a:ext cx="8529637" cy="1982787"/>
          </a:xfrm>
        </p:spPr>
        <p:txBody>
          <a:bodyPr>
            <a:noAutofit/>
          </a:bodyPr>
          <a:lstStyle/>
          <a:p>
            <a:pPr eaLnBrk="1" hangingPunct="1"/>
            <a:r>
              <a:rPr lang="en-GB" sz="1600" dirty="0" smtClean="0"/>
              <a:t>Typical symptoms of AF include palpitations, fatigue, chest pain, light headedness, dyspnoea, syncope</a:t>
            </a:r>
            <a:r>
              <a:rPr lang="en-GB" sz="1600" baseline="30000" dirty="0" smtClean="0"/>
              <a:t>1</a:t>
            </a:r>
          </a:p>
          <a:p>
            <a:pPr eaLnBrk="1" hangingPunct="1"/>
            <a:r>
              <a:rPr lang="en-GB" sz="1600" dirty="0" smtClean="0"/>
              <a:t>However, AF may be asymptomatic</a:t>
            </a:r>
            <a:r>
              <a:rPr lang="en-GB" sz="1600" baseline="30000" dirty="0" smtClean="0"/>
              <a:t>2</a:t>
            </a:r>
          </a:p>
          <a:p>
            <a:pPr lvl="1" eaLnBrk="1" hangingPunct="1"/>
            <a:r>
              <a:rPr lang="en-GB" sz="1400" dirty="0" smtClean="0"/>
              <a:t>Patients (n=110) with history of AF underwent ECG monitoring with implantable pacemaker </a:t>
            </a:r>
            <a:br>
              <a:rPr lang="en-GB" sz="1400" dirty="0" smtClean="0"/>
            </a:br>
            <a:r>
              <a:rPr lang="en-GB" sz="1400" dirty="0" smtClean="0"/>
              <a:t>for </a:t>
            </a:r>
            <a:r>
              <a:rPr lang="en-US" sz="1400" dirty="0" smtClean="0"/>
              <a:t>19±11 months</a:t>
            </a:r>
            <a:r>
              <a:rPr lang="en-US" sz="1400" baseline="30000" dirty="0" smtClean="0"/>
              <a:t>2</a:t>
            </a:r>
          </a:p>
          <a:p>
            <a:pPr lvl="2" eaLnBrk="1" hangingPunct="1"/>
            <a:r>
              <a:rPr lang="en-GB" sz="1400" dirty="0" smtClean="0"/>
              <a:t>50 patients had </a:t>
            </a:r>
            <a:r>
              <a:rPr lang="en-US" sz="1400" dirty="0" smtClean="0"/>
              <a:t>AF episodes lasting &gt;48 hours </a:t>
            </a:r>
          </a:p>
          <a:p>
            <a:pPr lvl="2" eaLnBrk="1" hangingPunct="1"/>
            <a:r>
              <a:rPr lang="en-US" sz="1400" dirty="0" smtClean="0"/>
              <a:t>19 (38%) of these were asymptomatic, with no AF detected by serial ECG recordings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87824" y="6102148"/>
            <a:ext cx="5978302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GB" sz="1200" dirty="0">
                <a:solidFill>
                  <a:srgbClr val="FFFFFF"/>
                </a:solidFill>
              </a:rPr>
              <a:t>1. </a:t>
            </a:r>
            <a:r>
              <a:rPr lang="en-GB" sz="1200" dirty="0" err="1">
                <a:solidFill>
                  <a:srgbClr val="FFFFFF"/>
                </a:solidFill>
              </a:rPr>
              <a:t>Fuster</a:t>
            </a:r>
            <a:r>
              <a:rPr lang="en-GB" sz="1200" dirty="0">
                <a:solidFill>
                  <a:srgbClr val="FFFFFF"/>
                </a:solidFill>
              </a:rPr>
              <a:t> </a:t>
            </a:r>
            <a:r>
              <a:rPr lang="en-GB" sz="1200" i="1" dirty="0">
                <a:solidFill>
                  <a:srgbClr val="FFFFFF"/>
                </a:solidFill>
              </a:rPr>
              <a:t>et al</a:t>
            </a:r>
            <a:r>
              <a:rPr lang="en-GB" sz="1200" dirty="0">
                <a:solidFill>
                  <a:srgbClr val="FFFFFF"/>
                </a:solidFill>
              </a:rPr>
              <a:t>,</a:t>
            </a:r>
            <a:r>
              <a:rPr lang="en-GB" sz="1200" i="1" dirty="0">
                <a:solidFill>
                  <a:srgbClr val="FFFFFF"/>
                </a:solidFill>
              </a:rPr>
              <a:t> Circulation </a:t>
            </a:r>
            <a:r>
              <a:rPr lang="en-GB" sz="1200" dirty="0">
                <a:solidFill>
                  <a:srgbClr val="FFFFFF"/>
                </a:solidFill>
              </a:rPr>
              <a:t>2011; 2. Israel </a:t>
            </a:r>
            <a:r>
              <a:rPr lang="en-GB" sz="1200" i="1" dirty="0">
                <a:solidFill>
                  <a:srgbClr val="FFFFFF"/>
                </a:solidFill>
              </a:rPr>
              <a:t>et al</a:t>
            </a:r>
            <a:r>
              <a:rPr lang="en-GB" sz="1200" dirty="0">
                <a:solidFill>
                  <a:srgbClr val="FFFFFF"/>
                </a:solidFill>
              </a:rPr>
              <a:t>,</a:t>
            </a:r>
            <a:r>
              <a:rPr lang="en-GB" sz="1200" i="1" dirty="0">
                <a:solidFill>
                  <a:srgbClr val="FFFFFF"/>
                </a:solidFill>
              </a:rPr>
              <a:t> J Am </a:t>
            </a:r>
            <a:r>
              <a:rPr lang="en-GB" sz="1200" i="1" dirty="0" err="1">
                <a:solidFill>
                  <a:srgbClr val="FFFFFF"/>
                </a:solidFill>
              </a:rPr>
              <a:t>Coll</a:t>
            </a:r>
            <a:r>
              <a:rPr lang="en-GB" sz="1200" i="1" dirty="0">
                <a:solidFill>
                  <a:srgbClr val="FFFFFF"/>
                </a:solidFill>
              </a:rPr>
              <a:t> </a:t>
            </a:r>
            <a:r>
              <a:rPr lang="en-GB" sz="1200" i="1" dirty="0" err="1">
                <a:solidFill>
                  <a:srgbClr val="FFFFFF"/>
                </a:solidFill>
              </a:rPr>
              <a:t>Cardiol</a:t>
            </a:r>
            <a:r>
              <a:rPr lang="en-GB" sz="1200" i="1" dirty="0">
                <a:solidFill>
                  <a:srgbClr val="FFFFFF"/>
                </a:solidFill>
              </a:rPr>
              <a:t> </a:t>
            </a:r>
            <a:r>
              <a:rPr lang="en-GB" sz="1200" dirty="0">
                <a:solidFill>
                  <a:srgbClr val="FFFFFF"/>
                </a:solidFill>
              </a:rPr>
              <a:t>2004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30375" y="5562236"/>
            <a:ext cx="731588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Baseline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95525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 dirty="0">
                <a:solidFill>
                  <a:schemeClr val="bg1"/>
                </a:solidFill>
              </a:rPr>
              <a:t>FU1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633663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FU2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982913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FU3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319463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FU4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81413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FU5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019550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FU6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68800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FU7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718050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FU8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041900" y="5562236"/>
            <a:ext cx="431826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FU9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54638" y="5562236"/>
            <a:ext cx="513580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 dirty="0">
                <a:solidFill>
                  <a:schemeClr val="bg1"/>
                </a:solidFill>
              </a:rPr>
              <a:t>FU10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735638" y="5562236"/>
            <a:ext cx="513580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FU11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103938" y="5562236"/>
            <a:ext cx="513580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FU12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510338" y="5562236"/>
            <a:ext cx="513580" cy="21916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900" b="1">
                <a:solidFill>
                  <a:schemeClr val="bg1"/>
                </a:solidFill>
              </a:rPr>
              <a:t>FU13</a:t>
            </a:r>
            <a:endParaRPr lang="en-US" sz="900" b="1">
              <a:solidFill>
                <a:schemeClr val="bg1"/>
              </a:solidFill>
            </a:endParaRPr>
          </a:p>
        </p:txBody>
      </p:sp>
      <p:sp>
        <p:nvSpPr>
          <p:cNvPr id="10259" name="Freeform 20"/>
          <p:cNvSpPr>
            <a:spLocks/>
          </p:cNvSpPr>
          <p:nvPr/>
        </p:nvSpPr>
        <p:spPr bwMode="auto">
          <a:xfrm>
            <a:off x="2012950" y="5128848"/>
            <a:ext cx="5080000" cy="371475"/>
          </a:xfrm>
          <a:custGeom>
            <a:avLst/>
            <a:gdLst>
              <a:gd name="T0" fmla="*/ 0 w 2778"/>
              <a:gd name="T1" fmla="*/ 0 h 1155"/>
              <a:gd name="T2" fmla="*/ 0 w 2778"/>
              <a:gd name="T3" fmla="*/ 2147483647 h 1155"/>
              <a:gd name="T4" fmla="*/ 2147483647 w 2778"/>
              <a:gd name="T5" fmla="*/ 2147483647 h 1155"/>
              <a:gd name="T6" fmla="*/ 0 60000 65536"/>
              <a:gd name="T7" fmla="*/ 0 60000 65536"/>
              <a:gd name="T8" fmla="*/ 0 60000 65536"/>
              <a:gd name="T9" fmla="*/ 0 w 2778"/>
              <a:gd name="T10" fmla="*/ 0 h 1155"/>
              <a:gd name="T11" fmla="*/ 2778 w 2778"/>
              <a:gd name="T12" fmla="*/ 1155 h 11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8" h="1155">
                <a:moveTo>
                  <a:pt x="0" y="0"/>
                </a:moveTo>
                <a:lnTo>
                  <a:pt x="0" y="1155"/>
                </a:lnTo>
                <a:lnTo>
                  <a:pt x="2778" y="1155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 flipH="1">
            <a:off x="1928813" y="4025536"/>
            <a:ext cx="76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 flipH="1">
            <a:off x="1928813" y="4392248"/>
            <a:ext cx="76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 flipH="1">
            <a:off x="1928813" y="3509598"/>
            <a:ext cx="76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 flipH="1">
            <a:off x="1928813" y="4766898"/>
            <a:ext cx="76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64" name="Line 25"/>
          <p:cNvSpPr>
            <a:spLocks noChangeShapeType="1"/>
          </p:cNvSpPr>
          <p:nvPr/>
        </p:nvSpPr>
        <p:spPr bwMode="auto">
          <a:xfrm flipH="1">
            <a:off x="1928813" y="5141548"/>
            <a:ext cx="76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rot="16200000" flipH="1">
            <a:off x="2091531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66" name="Line 27"/>
          <p:cNvSpPr>
            <a:spLocks noChangeShapeType="1"/>
          </p:cNvSpPr>
          <p:nvPr/>
        </p:nvSpPr>
        <p:spPr bwMode="auto">
          <a:xfrm rot="16200000" flipH="1">
            <a:off x="2475706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67" name="Line 28"/>
          <p:cNvSpPr>
            <a:spLocks noChangeShapeType="1"/>
          </p:cNvSpPr>
          <p:nvPr/>
        </p:nvSpPr>
        <p:spPr bwMode="auto">
          <a:xfrm rot="16200000" flipH="1">
            <a:off x="2823369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68" name="Line 29"/>
          <p:cNvSpPr>
            <a:spLocks noChangeShapeType="1"/>
          </p:cNvSpPr>
          <p:nvPr/>
        </p:nvSpPr>
        <p:spPr bwMode="auto">
          <a:xfrm rot="16200000" flipH="1">
            <a:off x="3167856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0269" name="Line 30"/>
          <p:cNvSpPr>
            <a:spLocks noChangeShapeType="1"/>
          </p:cNvSpPr>
          <p:nvPr/>
        </p:nvSpPr>
        <p:spPr bwMode="auto">
          <a:xfrm rot="16200000" flipH="1">
            <a:off x="3509169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0" name="Line 31"/>
          <p:cNvSpPr>
            <a:spLocks noChangeShapeType="1"/>
          </p:cNvSpPr>
          <p:nvPr/>
        </p:nvSpPr>
        <p:spPr bwMode="auto">
          <a:xfrm rot="16200000" flipH="1">
            <a:off x="3864769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1" name="Line 32"/>
          <p:cNvSpPr>
            <a:spLocks noChangeShapeType="1"/>
          </p:cNvSpPr>
          <p:nvPr/>
        </p:nvSpPr>
        <p:spPr bwMode="auto">
          <a:xfrm rot="16200000" flipH="1">
            <a:off x="4207669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2" name="Line 33"/>
          <p:cNvSpPr>
            <a:spLocks noChangeShapeType="1"/>
          </p:cNvSpPr>
          <p:nvPr/>
        </p:nvSpPr>
        <p:spPr bwMode="auto">
          <a:xfrm rot="16200000" flipH="1">
            <a:off x="4553744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 rot="16200000" flipH="1">
            <a:off x="4904581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rot="16200000" flipH="1">
            <a:off x="5245894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5" name="Line 36"/>
          <p:cNvSpPr>
            <a:spLocks noChangeShapeType="1"/>
          </p:cNvSpPr>
          <p:nvPr/>
        </p:nvSpPr>
        <p:spPr bwMode="auto">
          <a:xfrm rot="16200000" flipH="1">
            <a:off x="5596731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6" name="Line 37"/>
          <p:cNvSpPr>
            <a:spLocks noChangeShapeType="1"/>
          </p:cNvSpPr>
          <p:nvPr/>
        </p:nvSpPr>
        <p:spPr bwMode="auto">
          <a:xfrm rot="16200000" flipH="1">
            <a:off x="5938044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 rot="16200000" flipH="1">
            <a:off x="6290469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8" name="Line 39"/>
          <p:cNvSpPr>
            <a:spLocks noChangeShapeType="1"/>
          </p:cNvSpPr>
          <p:nvPr/>
        </p:nvSpPr>
        <p:spPr bwMode="auto">
          <a:xfrm rot="16200000" flipH="1">
            <a:off x="6630194" y="5545567"/>
            <a:ext cx="714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sp>
        <p:nvSpPr>
          <p:cNvPr id="10279" name="Line 40"/>
          <p:cNvSpPr>
            <a:spLocks noChangeShapeType="1"/>
          </p:cNvSpPr>
          <p:nvPr/>
        </p:nvSpPr>
        <p:spPr bwMode="auto">
          <a:xfrm flipV="1">
            <a:off x="2012950" y="3330211"/>
            <a:ext cx="0" cy="18827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80" name="Line 41"/>
          <p:cNvSpPr>
            <a:spLocks noChangeShapeType="1"/>
          </p:cNvSpPr>
          <p:nvPr/>
        </p:nvSpPr>
        <p:spPr bwMode="auto">
          <a:xfrm flipV="1">
            <a:off x="1963738" y="3625486"/>
            <a:ext cx="101600" cy="523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81" name="Line 42"/>
          <p:cNvSpPr>
            <a:spLocks noChangeShapeType="1"/>
          </p:cNvSpPr>
          <p:nvPr/>
        </p:nvSpPr>
        <p:spPr bwMode="auto">
          <a:xfrm flipV="1">
            <a:off x="1963737" y="3587385"/>
            <a:ext cx="92075" cy="523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endParaRPr lang="nl-NL"/>
          </a:p>
        </p:txBody>
      </p:sp>
      <p:sp>
        <p:nvSpPr>
          <p:cNvPr id="10282" name="Text Box 44"/>
          <p:cNvSpPr txBox="1">
            <a:spLocks noChangeArrowheads="1"/>
          </p:cNvSpPr>
          <p:nvPr/>
        </p:nvSpPr>
        <p:spPr bwMode="auto">
          <a:xfrm rot="-5400000">
            <a:off x="1001503" y="4315868"/>
            <a:ext cx="1089442" cy="260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200" b="1">
                <a:solidFill>
                  <a:schemeClr val="bg1"/>
                </a:solidFill>
              </a:rPr>
              <a:t>No of patients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0283" name="Text Box 45"/>
          <p:cNvSpPr txBox="1">
            <a:spLocks noChangeArrowheads="1"/>
          </p:cNvSpPr>
          <p:nvPr/>
        </p:nvSpPr>
        <p:spPr bwMode="auto">
          <a:xfrm>
            <a:off x="1560029" y="3379423"/>
            <a:ext cx="428625" cy="260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200" b="1" dirty="0">
                <a:solidFill>
                  <a:schemeClr val="bg1"/>
                </a:solidFill>
              </a:rPr>
              <a:t>110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284" name="Text Box 46"/>
          <p:cNvSpPr txBox="1">
            <a:spLocks noChangeArrowheads="1"/>
          </p:cNvSpPr>
          <p:nvPr/>
        </p:nvSpPr>
        <p:spPr bwMode="auto">
          <a:xfrm>
            <a:off x="1649802" y="3895361"/>
            <a:ext cx="338852" cy="260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200" b="1">
                <a:solidFill>
                  <a:schemeClr val="bg1"/>
                </a:solidFill>
              </a:rPr>
              <a:t>20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0285" name="Text Box 47"/>
          <p:cNvSpPr txBox="1">
            <a:spLocks noChangeArrowheads="1"/>
          </p:cNvSpPr>
          <p:nvPr/>
        </p:nvSpPr>
        <p:spPr bwMode="auto">
          <a:xfrm>
            <a:off x="1649802" y="4262073"/>
            <a:ext cx="338852" cy="260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200" b="1">
                <a:solidFill>
                  <a:schemeClr val="bg1"/>
                </a:solidFill>
              </a:rPr>
              <a:t>15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0286" name="Text Box 48"/>
          <p:cNvSpPr txBox="1">
            <a:spLocks noChangeArrowheads="1"/>
          </p:cNvSpPr>
          <p:nvPr/>
        </p:nvSpPr>
        <p:spPr bwMode="auto">
          <a:xfrm>
            <a:off x="1649802" y="4636723"/>
            <a:ext cx="338852" cy="260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200" b="1">
                <a:solidFill>
                  <a:schemeClr val="bg1"/>
                </a:solidFill>
              </a:rPr>
              <a:t>10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0287" name="Text Box 49"/>
          <p:cNvSpPr txBox="1">
            <a:spLocks noChangeArrowheads="1"/>
          </p:cNvSpPr>
          <p:nvPr/>
        </p:nvSpPr>
        <p:spPr bwMode="auto">
          <a:xfrm>
            <a:off x="1721954" y="5012961"/>
            <a:ext cx="266700" cy="260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0000"/>
              </a:lnSpc>
              <a:tabLst>
                <a:tab pos="177800" algn="l"/>
                <a:tab pos="361950" algn="l"/>
              </a:tabLst>
            </a:pPr>
            <a:r>
              <a:rPr lang="en-GB" sz="1200" b="1">
                <a:solidFill>
                  <a:schemeClr val="bg1"/>
                </a:solidFill>
              </a:rPr>
              <a:t>5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0288" name="Line 39"/>
          <p:cNvSpPr>
            <a:spLocks noChangeShapeType="1"/>
          </p:cNvSpPr>
          <p:nvPr/>
        </p:nvSpPr>
        <p:spPr bwMode="auto">
          <a:xfrm rot="16200000" flipH="1">
            <a:off x="6963569" y="5543980"/>
            <a:ext cx="7143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nl-NL" sz="1600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051720" y="3308028"/>
            <a:ext cx="6264696" cy="2198645"/>
            <a:chOff x="2051719" y="3900530"/>
            <a:chExt cx="6264696" cy="2198646"/>
          </a:xfrm>
        </p:grpSpPr>
        <p:sp>
          <p:nvSpPr>
            <p:cNvPr id="10290" name="Freeform 43"/>
            <p:cNvSpPr>
              <a:spLocks/>
            </p:cNvSpPr>
            <p:nvPr/>
          </p:nvSpPr>
          <p:spPr bwMode="auto">
            <a:xfrm>
              <a:off x="2509838" y="4768794"/>
              <a:ext cx="4156246" cy="1330382"/>
            </a:xfrm>
            <a:custGeom>
              <a:avLst/>
              <a:gdLst>
                <a:gd name="T0" fmla="*/ 0 w 9951"/>
                <a:gd name="T1" fmla="*/ 2147483647 h 9374"/>
                <a:gd name="T2" fmla="*/ 0 w 9951"/>
                <a:gd name="T3" fmla="*/ 2147483647 h 9374"/>
                <a:gd name="T4" fmla="*/ 2147483647 w 9951"/>
                <a:gd name="T5" fmla="*/ 2147483647 h 9374"/>
                <a:gd name="T6" fmla="*/ 2147483647 w 9951"/>
                <a:gd name="T7" fmla="*/ 2147483647 h 9374"/>
                <a:gd name="T8" fmla="*/ 2147483647 w 9951"/>
                <a:gd name="T9" fmla="*/ 2147483647 h 9374"/>
                <a:gd name="T10" fmla="*/ 2147483647 w 9951"/>
                <a:gd name="T11" fmla="*/ 2147483647 h 9374"/>
                <a:gd name="T12" fmla="*/ 2147483647 w 9951"/>
                <a:gd name="T13" fmla="*/ 2147483647 h 9374"/>
                <a:gd name="T14" fmla="*/ 2147483647 w 9951"/>
                <a:gd name="T15" fmla="*/ 2147483647 h 9374"/>
                <a:gd name="T16" fmla="*/ 2147483647 w 9951"/>
                <a:gd name="T17" fmla="*/ 2147483647 h 9374"/>
                <a:gd name="T18" fmla="*/ 2147483647 w 9951"/>
                <a:gd name="T19" fmla="*/ 0 h 9374"/>
                <a:gd name="T20" fmla="*/ 2147483647 w 9951"/>
                <a:gd name="T21" fmla="*/ 2147483647 h 93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951"/>
                <a:gd name="T34" fmla="*/ 0 h 9374"/>
                <a:gd name="T35" fmla="*/ 9951 w 9951"/>
                <a:gd name="T36" fmla="*/ 9374 h 937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951" h="9374">
                  <a:moveTo>
                    <a:pt x="0" y="9374"/>
                  </a:moveTo>
                  <a:lnTo>
                    <a:pt x="0" y="4911"/>
                  </a:lnTo>
                  <a:lnTo>
                    <a:pt x="822" y="4911"/>
                  </a:lnTo>
                  <a:lnTo>
                    <a:pt x="822" y="2081"/>
                  </a:lnTo>
                  <a:lnTo>
                    <a:pt x="2512" y="2092"/>
                  </a:lnTo>
                  <a:lnTo>
                    <a:pt x="2512" y="974"/>
                  </a:lnTo>
                  <a:lnTo>
                    <a:pt x="3327" y="974"/>
                  </a:lnTo>
                  <a:lnTo>
                    <a:pt x="3327" y="481"/>
                  </a:lnTo>
                  <a:lnTo>
                    <a:pt x="4161" y="481"/>
                  </a:lnTo>
                  <a:lnTo>
                    <a:pt x="4161" y="0"/>
                  </a:lnTo>
                  <a:lnTo>
                    <a:pt x="9951" y="23"/>
                  </a:lnTo>
                </a:path>
              </a:pathLst>
            </a:custGeom>
            <a:noFill/>
            <a:ln w="19050">
              <a:solidFill>
                <a:srgbClr val="33CA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nl-NL"/>
            </a:p>
          </p:txBody>
        </p:sp>
        <p:sp>
          <p:nvSpPr>
            <p:cNvPr id="10291" name="Text Box 50"/>
            <p:cNvSpPr txBox="1">
              <a:spLocks noChangeArrowheads="1"/>
            </p:cNvSpPr>
            <p:nvPr/>
          </p:nvSpPr>
          <p:spPr bwMode="auto">
            <a:xfrm>
              <a:off x="2051719" y="3900530"/>
              <a:ext cx="6264696" cy="48101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0000"/>
                </a:lnSpc>
                <a:tabLst>
                  <a:tab pos="177800" algn="l"/>
                  <a:tab pos="361950" algn="l"/>
                </a:tabLst>
              </a:pPr>
              <a:r>
                <a:rPr lang="en-US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Cumulative incidence of asymptomatic AF recurrence &gt;48 hours not detected by serial ECG recordings during follow-up (FU)</a:t>
              </a:r>
            </a:p>
          </p:txBody>
        </p:sp>
        <p:cxnSp>
          <p:nvCxnSpPr>
            <p:cNvPr id="10292" name="Straight Connector 56"/>
            <p:cNvCxnSpPr>
              <a:cxnSpLocks noChangeShapeType="1"/>
            </p:cNvCxnSpPr>
            <p:nvPr/>
          </p:nvCxnSpPr>
          <p:spPr bwMode="auto">
            <a:xfrm flipV="1">
              <a:off x="6666084" y="4669802"/>
              <a:ext cx="0" cy="1116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10293" name="Straight Connector 59"/>
            <p:cNvCxnSpPr>
              <a:cxnSpLocks noChangeShapeType="1"/>
            </p:cNvCxnSpPr>
            <p:nvPr/>
          </p:nvCxnSpPr>
          <p:spPr bwMode="auto">
            <a:xfrm>
              <a:off x="6665913" y="4678363"/>
              <a:ext cx="333375" cy="0"/>
            </a:xfrm>
            <a:prstGeom prst="line">
              <a:avLst/>
            </a:prstGeom>
            <a:noFill/>
            <a:ln w="19050">
              <a:solidFill>
                <a:srgbClr val="33CAFF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79400" y="95696"/>
            <a:ext cx="7120860" cy="1183907"/>
          </a:xfrm>
        </p:spPr>
        <p:txBody>
          <a:bodyPr/>
          <a:lstStyle/>
          <a:p>
            <a:pPr eaLnBrk="1" hangingPunct="1"/>
            <a:r>
              <a:rPr lang="en-US" dirty="0" smtClean="0"/>
              <a:t>Classification of AF is determined according to presentation and duration</a:t>
            </a:r>
            <a:endParaRPr lang="en-GB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GB" sz="1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ACCF/AHA/HRS 2011 guidelines</a:t>
            </a:r>
            <a:r>
              <a:rPr lang="en-GB" sz="18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</a:t>
            </a:r>
          </a:p>
          <a:p>
            <a:pPr eaLnBrk="1" hangingPunct="1"/>
            <a:r>
              <a:rPr lang="en-GB" sz="1800" dirty="0" smtClean="0"/>
              <a:t>‘First-detected’ AF may be paroxysmal or persistent</a:t>
            </a:r>
          </a:p>
          <a:p>
            <a:pPr eaLnBrk="1" hangingPunct="1"/>
            <a:r>
              <a:rPr lang="en-US" sz="1800" dirty="0" smtClean="0"/>
              <a:t>Two or more episodes are classed as ‘recurrent’ AF</a:t>
            </a:r>
          </a:p>
          <a:p>
            <a:pPr lvl="1" eaLnBrk="1" hangingPunct="1"/>
            <a:r>
              <a:rPr lang="en-US" sz="1600" dirty="0" smtClean="0"/>
              <a:t>Paroxysmal: recurrent episodes that generally last 7 days or less</a:t>
            </a:r>
          </a:p>
          <a:p>
            <a:pPr lvl="1" eaLnBrk="1" hangingPunct="1"/>
            <a:r>
              <a:rPr lang="en-US" sz="1600" dirty="0" smtClean="0"/>
              <a:t>Persistent: recurrent episodes that continue beyond 7 days</a:t>
            </a:r>
          </a:p>
          <a:p>
            <a:pPr lvl="1" eaLnBrk="1" hangingPunct="1"/>
            <a:r>
              <a:rPr lang="en-US" sz="1600" dirty="0" smtClean="0"/>
              <a:t>Permanent: long-standing AF; </a:t>
            </a:r>
            <a:r>
              <a:rPr lang="en-US" sz="1600" dirty="0" err="1" smtClean="0"/>
              <a:t>cardioversion</a:t>
            </a:r>
            <a:r>
              <a:rPr lang="en-US" sz="1600" dirty="0" smtClean="0"/>
              <a:t> failed or not attempted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1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ESC 2010 guidelines</a:t>
            </a:r>
            <a:r>
              <a:rPr lang="en-GB" sz="18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</a:t>
            </a:r>
          </a:p>
          <a:p>
            <a:pPr eaLnBrk="1" hangingPunct="1"/>
            <a:r>
              <a:rPr lang="en-US" sz="1800" dirty="0" smtClean="0"/>
              <a:t>Five types of AF based on presentation and duration of arrhythmia:</a:t>
            </a:r>
          </a:p>
          <a:p>
            <a:pPr lvl="1" eaLnBrk="1" hangingPunct="1"/>
            <a:r>
              <a:rPr lang="en-US" sz="1600" dirty="0" smtClean="0"/>
              <a:t>First diagnosed: every patient who presents with AF for the first time</a:t>
            </a:r>
          </a:p>
          <a:p>
            <a:pPr lvl="1" eaLnBrk="1" hangingPunct="1"/>
            <a:r>
              <a:rPr lang="en-US" sz="1600" dirty="0" smtClean="0"/>
              <a:t>Paroxysmal: self-terminating, usually within 48 hours</a:t>
            </a:r>
          </a:p>
          <a:p>
            <a:pPr lvl="1" eaLnBrk="1" hangingPunct="1"/>
            <a:r>
              <a:rPr lang="en-US" sz="1600" dirty="0" smtClean="0"/>
              <a:t>Persistent: </a:t>
            </a:r>
            <a:r>
              <a:rPr lang="en-GB" sz="1600" dirty="0" smtClean="0"/>
              <a:t>non-self-terminating or requiring </a:t>
            </a:r>
            <a:r>
              <a:rPr lang="en-GB" sz="1600" dirty="0" err="1" smtClean="0"/>
              <a:t>cardioversion</a:t>
            </a:r>
            <a:endParaRPr lang="en-GB" sz="1600" dirty="0" smtClean="0"/>
          </a:p>
          <a:p>
            <a:pPr lvl="1" eaLnBrk="1" hangingPunct="1"/>
            <a:r>
              <a:rPr lang="en-GB" sz="1600" dirty="0" smtClean="0"/>
              <a:t>Long-standing persistent: lasting ≥1 year</a:t>
            </a:r>
          </a:p>
          <a:p>
            <a:pPr lvl="1" eaLnBrk="1" hangingPunct="1"/>
            <a:r>
              <a:rPr lang="en-GB" sz="1600" dirty="0" smtClean="0"/>
              <a:t>Permanent: when the presence of the AF is accepted by the patient </a:t>
            </a:r>
            <a:br>
              <a:rPr lang="en-GB" sz="1600" dirty="0" smtClean="0"/>
            </a:br>
            <a:r>
              <a:rPr lang="en-GB" sz="1600" dirty="0" smtClean="0"/>
              <a:t>(and physician)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058946" y="6309320"/>
            <a:ext cx="4819650" cy="25609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marL="228600" indent="-228600" algn="r" eaLnBrk="0" hangingPunct="0"/>
            <a:r>
              <a:rPr lang="en-US" sz="1050" dirty="0">
                <a:solidFill>
                  <a:schemeClr val="bg1"/>
                </a:solidFill>
              </a:rPr>
              <a:t>1. </a:t>
            </a:r>
            <a:r>
              <a:rPr lang="en-US" sz="1050" dirty="0" err="1">
                <a:solidFill>
                  <a:schemeClr val="bg1"/>
                </a:solidFill>
              </a:rPr>
              <a:t>Fuster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  <a:r>
              <a:rPr lang="en-US" sz="1050" i="1" dirty="0">
                <a:solidFill>
                  <a:schemeClr val="bg1"/>
                </a:solidFill>
              </a:rPr>
              <a:t>et al</a:t>
            </a:r>
            <a:r>
              <a:rPr lang="en-US" sz="1050" dirty="0">
                <a:solidFill>
                  <a:schemeClr val="bg1"/>
                </a:solidFill>
              </a:rPr>
              <a:t>,</a:t>
            </a:r>
            <a:r>
              <a:rPr lang="en-US" sz="1050" i="1" dirty="0">
                <a:solidFill>
                  <a:schemeClr val="bg1"/>
                </a:solidFill>
              </a:rPr>
              <a:t> Circulation </a:t>
            </a:r>
            <a:r>
              <a:rPr lang="en-US" sz="1050" dirty="0">
                <a:solidFill>
                  <a:schemeClr val="bg1"/>
                </a:solidFill>
              </a:rPr>
              <a:t>2011; 2. </a:t>
            </a:r>
            <a:r>
              <a:rPr lang="en-US" sz="1050" dirty="0" err="1">
                <a:solidFill>
                  <a:schemeClr val="bg1"/>
                </a:solidFill>
              </a:rPr>
              <a:t>Camm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  <a:r>
              <a:rPr lang="en-US" sz="1050" i="1" dirty="0">
                <a:solidFill>
                  <a:schemeClr val="bg1"/>
                </a:solidFill>
              </a:rPr>
              <a:t>et al</a:t>
            </a:r>
            <a:r>
              <a:rPr lang="en-US" sz="1050" dirty="0">
                <a:solidFill>
                  <a:schemeClr val="bg1"/>
                </a:solidFill>
              </a:rPr>
              <a:t>,</a:t>
            </a:r>
            <a:r>
              <a:rPr lang="en-US" sz="1050" i="1" dirty="0">
                <a:solidFill>
                  <a:schemeClr val="bg1"/>
                </a:solidFill>
              </a:rPr>
              <a:t> </a:t>
            </a:r>
            <a:r>
              <a:rPr lang="en-US" sz="1050" i="1" dirty="0" err="1">
                <a:solidFill>
                  <a:schemeClr val="bg1"/>
                </a:solidFill>
              </a:rPr>
              <a:t>Eur</a:t>
            </a:r>
            <a:r>
              <a:rPr lang="en-US" sz="1050" i="1" dirty="0">
                <a:solidFill>
                  <a:schemeClr val="bg1"/>
                </a:solidFill>
              </a:rPr>
              <a:t> Heart J </a:t>
            </a:r>
            <a:r>
              <a:rPr lang="en-US" sz="1050" dirty="0">
                <a:solidFill>
                  <a:schemeClr val="bg1"/>
                </a:solidFill>
              </a:rPr>
              <a:t>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/>
              <a:t>Risk factors for AF: overview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0161" y="1238678"/>
            <a:ext cx="8407400" cy="45259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Clr>
                <a:srgbClr val="FFFF00"/>
              </a:buClr>
            </a:pPr>
            <a:r>
              <a:rPr lang="en-GB" dirty="0" smtClean="0"/>
              <a:t>Age: prevalence of AF increases with age</a:t>
            </a:r>
            <a:r>
              <a:rPr lang="en-GB" baseline="30000" dirty="0" smtClean="0"/>
              <a:t>1–3</a:t>
            </a:r>
          </a:p>
          <a:p>
            <a:pPr eaLnBrk="1" hangingPunct="1">
              <a:buClr>
                <a:srgbClr val="FFFF00"/>
              </a:buClr>
            </a:pPr>
            <a:r>
              <a:rPr lang="en-GB" dirty="0" smtClean="0"/>
              <a:t>Male gender</a:t>
            </a:r>
            <a:r>
              <a:rPr lang="en-GB" baseline="30000" dirty="0" smtClean="0"/>
              <a:t>1,2</a:t>
            </a:r>
            <a:r>
              <a:rPr lang="en-GB" dirty="0" smtClean="0"/>
              <a:t> (although AF-related complications are more common in women than in men</a:t>
            </a:r>
            <a:r>
              <a:rPr lang="en-GB" baseline="30000" dirty="0" smtClean="0"/>
              <a:t>4</a:t>
            </a:r>
            <a:r>
              <a:rPr lang="en-GB" dirty="0" smtClean="0"/>
              <a:t>)</a:t>
            </a:r>
          </a:p>
          <a:p>
            <a:pPr eaLnBrk="1" hangingPunct="1">
              <a:buClr>
                <a:srgbClr val="FFFF00"/>
              </a:buClr>
            </a:pPr>
            <a:r>
              <a:rPr lang="en-GB" dirty="0" smtClean="0"/>
              <a:t>Ethnicity: AF is more common among Caucasians</a:t>
            </a:r>
            <a:r>
              <a:rPr lang="en-GB" baseline="30000" dirty="0" smtClean="0"/>
              <a:t>1,5,6</a:t>
            </a:r>
          </a:p>
          <a:p>
            <a:pPr eaLnBrk="1" hangingPunct="1">
              <a:buClr>
                <a:srgbClr val="FFFF00"/>
              </a:buClr>
            </a:pPr>
            <a:r>
              <a:rPr lang="en-GB" dirty="0" smtClean="0"/>
              <a:t>Cardiac conditions</a:t>
            </a:r>
            <a:r>
              <a:rPr lang="en-GB" baseline="30000" dirty="0" smtClean="0"/>
              <a:t>3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dirty="0" smtClean="0"/>
              <a:t>Congestive heart failure 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dirty="0" err="1" smtClean="0"/>
              <a:t>Valvular</a:t>
            </a:r>
            <a:r>
              <a:rPr lang="en-GB" dirty="0" smtClean="0"/>
              <a:t> heart disease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dirty="0" smtClean="0"/>
              <a:t>Myocardial infarction</a:t>
            </a:r>
          </a:p>
          <a:p>
            <a:pPr eaLnBrk="1" hangingPunct="1">
              <a:buClr>
                <a:srgbClr val="FFFF00"/>
              </a:buClr>
            </a:pPr>
            <a:r>
              <a:rPr lang="en-GB" dirty="0" smtClean="0"/>
              <a:t>Other vascular risk factors</a:t>
            </a:r>
            <a:r>
              <a:rPr lang="en-GB" baseline="30000" dirty="0" smtClean="0"/>
              <a:t>3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dirty="0" smtClean="0"/>
              <a:t>Diabetes mellitus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dirty="0" smtClean="0"/>
              <a:t>Hypertension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499992" y="5877272"/>
            <a:ext cx="4176465" cy="7408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 anchor="b">
            <a:spAutoFit/>
          </a:bodyPr>
          <a:lstStyle/>
          <a:p>
            <a:r>
              <a:rPr lang="en-GB" sz="1050" dirty="0">
                <a:solidFill>
                  <a:srgbClr val="FFFFFF"/>
                </a:solidFill>
              </a:rPr>
              <a:t>1. Go </a:t>
            </a:r>
            <a:r>
              <a:rPr lang="en-GB" sz="1050" i="1" dirty="0">
                <a:solidFill>
                  <a:srgbClr val="FFFFFF"/>
                </a:solidFill>
              </a:rPr>
              <a:t>et al</a:t>
            </a:r>
            <a:r>
              <a:rPr lang="en-GB" sz="1050" dirty="0">
                <a:solidFill>
                  <a:srgbClr val="FFFFFF"/>
                </a:solidFill>
              </a:rPr>
              <a:t>, </a:t>
            </a:r>
            <a:r>
              <a:rPr lang="en-GB" sz="1050" i="1" dirty="0">
                <a:solidFill>
                  <a:srgbClr val="FFFFFF"/>
                </a:solidFill>
              </a:rPr>
              <a:t>JAMA </a:t>
            </a:r>
            <a:r>
              <a:rPr lang="en-GB" sz="1050" dirty="0">
                <a:solidFill>
                  <a:srgbClr val="FFFFFF"/>
                </a:solidFill>
              </a:rPr>
              <a:t>2001; 2. </a:t>
            </a:r>
            <a:r>
              <a:rPr lang="en-GB" sz="1050" dirty="0" err="1">
                <a:solidFill>
                  <a:srgbClr val="FFFFFF"/>
                </a:solidFill>
              </a:rPr>
              <a:t>Heeringa</a:t>
            </a:r>
            <a:r>
              <a:rPr lang="en-GB" sz="1050" dirty="0">
                <a:solidFill>
                  <a:srgbClr val="FFFFFF"/>
                </a:solidFill>
              </a:rPr>
              <a:t> </a:t>
            </a:r>
            <a:r>
              <a:rPr lang="en-GB" sz="1050" i="1" dirty="0">
                <a:solidFill>
                  <a:srgbClr val="FFFFFF"/>
                </a:solidFill>
              </a:rPr>
              <a:t>et al</a:t>
            </a:r>
            <a:r>
              <a:rPr lang="en-GB" sz="1050" dirty="0">
                <a:solidFill>
                  <a:srgbClr val="FFFFFF"/>
                </a:solidFill>
              </a:rPr>
              <a:t>, </a:t>
            </a:r>
            <a:r>
              <a:rPr lang="en-GB" sz="1050" i="1" dirty="0" err="1">
                <a:solidFill>
                  <a:srgbClr val="FFFFFF"/>
                </a:solidFill>
              </a:rPr>
              <a:t>Eur</a:t>
            </a:r>
            <a:r>
              <a:rPr lang="en-GB" sz="1050" i="1" dirty="0">
                <a:solidFill>
                  <a:srgbClr val="FFFFFF"/>
                </a:solidFill>
              </a:rPr>
              <a:t> Heart J </a:t>
            </a:r>
            <a:r>
              <a:rPr lang="en-GB" sz="1050" dirty="0">
                <a:solidFill>
                  <a:srgbClr val="FFFFFF"/>
                </a:solidFill>
              </a:rPr>
              <a:t>2006; 3. Benjamin </a:t>
            </a:r>
            <a:r>
              <a:rPr lang="en-GB" sz="1050" i="1" dirty="0">
                <a:solidFill>
                  <a:srgbClr val="FFFFFF"/>
                </a:solidFill>
              </a:rPr>
              <a:t>et al</a:t>
            </a:r>
            <a:r>
              <a:rPr lang="en-GB" sz="1050" dirty="0">
                <a:solidFill>
                  <a:srgbClr val="FFFFFF"/>
                </a:solidFill>
              </a:rPr>
              <a:t>, </a:t>
            </a:r>
            <a:r>
              <a:rPr lang="en-GB" sz="1050" i="1" dirty="0">
                <a:solidFill>
                  <a:srgbClr val="FFFFFF"/>
                </a:solidFill>
              </a:rPr>
              <a:t>JAMA </a:t>
            </a:r>
            <a:r>
              <a:rPr lang="en-GB" sz="1050" dirty="0">
                <a:solidFill>
                  <a:srgbClr val="FFFFFF"/>
                </a:solidFill>
              </a:rPr>
              <a:t>1994; </a:t>
            </a:r>
            <a:br>
              <a:rPr lang="en-GB" sz="1050" dirty="0">
                <a:solidFill>
                  <a:srgbClr val="FFFFFF"/>
                </a:solidFill>
              </a:rPr>
            </a:br>
            <a:r>
              <a:rPr lang="en-GB" sz="1050" dirty="0">
                <a:solidFill>
                  <a:srgbClr val="FFFFFF"/>
                </a:solidFill>
              </a:rPr>
              <a:t>4. </a:t>
            </a:r>
            <a:r>
              <a:rPr lang="en-GB" sz="1050" dirty="0" err="1">
                <a:solidFill>
                  <a:srgbClr val="FFFFFF"/>
                </a:solidFill>
              </a:rPr>
              <a:t>Forleo</a:t>
            </a:r>
            <a:r>
              <a:rPr lang="en-GB" sz="1050" dirty="0">
                <a:solidFill>
                  <a:srgbClr val="FFFFFF"/>
                </a:solidFill>
              </a:rPr>
              <a:t> </a:t>
            </a:r>
            <a:r>
              <a:rPr lang="en-GB" sz="1050" i="1" dirty="0">
                <a:solidFill>
                  <a:srgbClr val="FFFFFF"/>
                </a:solidFill>
              </a:rPr>
              <a:t>et al</a:t>
            </a:r>
            <a:r>
              <a:rPr lang="en-GB" sz="1050" dirty="0">
                <a:solidFill>
                  <a:srgbClr val="FFFFFF"/>
                </a:solidFill>
              </a:rPr>
              <a:t>,</a:t>
            </a:r>
            <a:r>
              <a:rPr lang="en-GB" sz="1050" i="1" dirty="0">
                <a:solidFill>
                  <a:srgbClr val="FFFFFF"/>
                </a:solidFill>
              </a:rPr>
              <a:t> </a:t>
            </a:r>
            <a:r>
              <a:rPr lang="en-GB" sz="1050" i="1" dirty="0" err="1">
                <a:solidFill>
                  <a:srgbClr val="FFFFFF"/>
                </a:solidFill>
              </a:rPr>
              <a:t>Europace</a:t>
            </a:r>
            <a:r>
              <a:rPr lang="en-GB" sz="1050" i="1" dirty="0">
                <a:solidFill>
                  <a:srgbClr val="FFFFFF"/>
                </a:solidFill>
              </a:rPr>
              <a:t> </a:t>
            </a:r>
            <a:r>
              <a:rPr lang="en-GB" sz="1050" dirty="0">
                <a:solidFill>
                  <a:srgbClr val="FFFFFF"/>
                </a:solidFill>
              </a:rPr>
              <a:t>2007; 5. Alonso </a:t>
            </a:r>
            <a:r>
              <a:rPr lang="en-GB" sz="1050" i="1" dirty="0">
                <a:solidFill>
                  <a:srgbClr val="FFFFFF"/>
                </a:solidFill>
              </a:rPr>
              <a:t>et al</a:t>
            </a:r>
            <a:r>
              <a:rPr lang="en-GB" sz="1050" dirty="0">
                <a:solidFill>
                  <a:srgbClr val="FFFFFF"/>
                </a:solidFill>
              </a:rPr>
              <a:t>, </a:t>
            </a:r>
            <a:r>
              <a:rPr lang="en-GB" sz="1050" i="1" dirty="0">
                <a:solidFill>
                  <a:srgbClr val="FFFFFF"/>
                </a:solidFill>
              </a:rPr>
              <a:t>Am Heart J </a:t>
            </a:r>
            <a:r>
              <a:rPr lang="en-GB" sz="1050" dirty="0">
                <a:solidFill>
                  <a:srgbClr val="FFFFFF"/>
                </a:solidFill>
              </a:rPr>
              <a:t>2009; 6. </a:t>
            </a:r>
            <a:r>
              <a:rPr lang="en-GB" sz="1050" dirty="0" err="1">
                <a:solidFill>
                  <a:srgbClr val="FFFFFF"/>
                </a:solidFill>
              </a:rPr>
              <a:t>Borzecki</a:t>
            </a:r>
            <a:r>
              <a:rPr lang="en-GB" sz="1050" dirty="0">
                <a:solidFill>
                  <a:srgbClr val="FFFFFF"/>
                </a:solidFill>
              </a:rPr>
              <a:t> </a:t>
            </a:r>
            <a:r>
              <a:rPr lang="en-GB" sz="1050" i="1" dirty="0">
                <a:solidFill>
                  <a:srgbClr val="FFFFFF"/>
                </a:solidFill>
              </a:rPr>
              <a:t>et al</a:t>
            </a:r>
            <a:r>
              <a:rPr lang="en-GB" sz="1050" dirty="0">
                <a:solidFill>
                  <a:srgbClr val="FFFFFF"/>
                </a:solidFill>
              </a:rPr>
              <a:t>, </a:t>
            </a:r>
            <a:r>
              <a:rPr lang="en-GB" sz="1050" i="1" dirty="0">
                <a:solidFill>
                  <a:srgbClr val="FFFFFF"/>
                </a:solidFill>
              </a:rPr>
              <a:t>J </a:t>
            </a:r>
            <a:r>
              <a:rPr lang="en-GB" sz="1050" i="1" dirty="0" err="1">
                <a:solidFill>
                  <a:srgbClr val="FFFFFF"/>
                </a:solidFill>
              </a:rPr>
              <a:t>Natl</a:t>
            </a:r>
            <a:r>
              <a:rPr lang="en-GB" sz="1050" i="1" dirty="0">
                <a:solidFill>
                  <a:srgbClr val="FFFFFF"/>
                </a:solidFill>
              </a:rPr>
              <a:t> Med Assoc</a:t>
            </a:r>
            <a:r>
              <a:rPr lang="en-GB" sz="1050" dirty="0">
                <a:solidFill>
                  <a:srgbClr val="FFFFFF"/>
                </a:solidFill>
              </a:rPr>
              <a:t>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36"/>
          <p:cNvSpPr>
            <a:spLocks noChangeArrowheads="1"/>
          </p:cNvSpPr>
          <p:nvPr/>
        </p:nvSpPr>
        <p:spPr bwMode="auto">
          <a:xfrm>
            <a:off x="2459038" y="4167212"/>
            <a:ext cx="128587" cy="128587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8256"/>
            <a:ext cx="8507288" cy="11430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The number of patients with </a:t>
            </a:r>
            <a:r>
              <a:rPr lang="en-GB" sz="2800" dirty="0" smtClean="0"/>
              <a:t>AF is </a:t>
            </a:r>
            <a:r>
              <a:rPr lang="en-GB" sz="2800" dirty="0" smtClean="0"/>
              <a:t>anticipated to increase</a:t>
            </a:r>
          </a:p>
        </p:txBody>
      </p:sp>
      <p:sp>
        <p:nvSpPr>
          <p:cNvPr id="14340" name="Rectangle 65"/>
          <p:cNvSpPr>
            <a:spLocks noChangeArrowheads="1"/>
          </p:cNvSpPr>
          <p:nvPr/>
        </p:nvSpPr>
        <p:spPr bwMode="auto">
          <a:xfrm>
            <a:off x="1403648" y="5661248"/>
            <a:ext cx="64928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Year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443038" y="2025674"/>
            <a:ext cx="1587" cy="32543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4342" name="Line 15"/>
          <p:cNvSpPr>
            <a:spLocks noChangeShapeType="1"/>
          </p:cNvSpPr>
          <p:nvPr/>
        </p:nvSpPr>
        <p:spPr bwMode="auto">
          <a:xfrm>
            <a:off x="1443038" y="5281637"/>
            <a:ext cx="6465887" cy="15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4343" name="Freeform 29"/>
          <p:cNvSpPr>
            <a:spLocks/>
          </p:cNvSpPr>
          <p:nvPr/>
        </p:nvSpPr>
        <p:spPr bwMode="auto">
          <a:xfrm>
            <a:off x="1965325" y="4124349"/>
            <a:ext cx="5929313" cy="715963"/>
          </a:xfrm>
          <a:custGeom>
            <a:avLst/>
            <a:gdLst>
              <a:gd name="T0" fmla="*/ 0 w 4324"/>
              <a:gd name="T1" fmla="*/ 2147483647 h 522"/>
              <a:gd name="T2" fmla="*/ 2147483647 w 4324"/>
              <a:gd name="T3" fmla="*/ 2147483647 h 522"/>
              <a:gd name="T4" fmla="*/ 2147483647 w 4324"/>
              <a:gd name="T5" fmla="*/ 2147483647 h 522"/>
              <a:gd name="T6" fmla="*/ 2147483647 w 4324"/>
              <a:gd name="T7" fmla="*/ 2147483647 h 522"/>
              <a:gd name="T8" fmla="*/ 2147483647 w 4324"/>
              <a:gd name="T9" fmla="*/ 2147483647 h 522"/>
              <a:gd name="T10" fmla="*/ 2147483647 w 4324"/>
              <a:gd name="T11" fmla="*/ 2147483647 h 522"/>
              <a:gd name="T12" fmla="*/ 2147483647 w 4324"/>
              <a:gd name="T13" fmla="*/ 2147483647 h 522"/>
              <a:gd name="T14" fmla="*/ 2147483647 w 4324"/>
              <a:gd name="T15" fmla="*/ 2147483647 h 522"/>
              <a:gd name="T16" fmla="*/ 2147483647 w 4324"/>
              <a:gd name="T17" fmla="*/ 2147483647 h 522"/>
              <a:gd name="T18" fmla="*/ 2147483647 w 4324"/>
              <a:gd name="T19" fmla="*/ 2147483647 h 522"/>
              <a:gd name="T20" fmla="*/ 2147483647 w 4324"/>
              <a:gd name="T21" fmla="*/ 2147483647 h 522"/>
              <a:gd name="T22" fmla="*/ 2147483647 w 4324"/>
              <a:gd name="T23" fmla="*/ 2147483647 h 522"/>
              <a:gd name="T24" fmla="*/ 2147483647 w 4324"/>
              <a:gd name="T25" fmla="*/ 2147483647 h 522"/>
              <a:gd name="T26" fmla="*/ 2147483647 w 4324"/>
              <a:gd name="T27" fmla="*/ 2147483647 h 522"/>
              <a:gd name="T28" fmla="*/ 2147483647 w 4324"/>
              <a:gd name="T29" fmla="*/ 2147483647 h 522"/>
              <a:gd name="T30" fmla="*/ 2147483647 w 4324"/>
              <a:gd name="T31" fmla="*/ 2147483647 h 522"/>
              <a:gd name="T32" fmla="*/ 2147483647 w 4324"/>
              <a:gd name="T33" fmla="*/ 2147483647 h 522"/>
              <a:gd name="T34" fmla="*/ 2147483647 w 4324"/>
              <a:gd name="T35" fmla="*/ 2147483647 h 522"/>
              <a:gd name="T36" fmla="*/ 2147483647 w 4324"/>
              <a:gd name="T37" fmla="*/ 2147483647 h 522"/>
              <a:gd name="T38" fmla="*/ 2147483647 w 4324"/>
              <a:gd name="T39" fmla="*/ 2147483647 h 522"/>
              <a:gd name="T40" fmla="*/ 2147483647 w 4324"/>
              <a:gd name="T41" fmla="*/ 2147483647 h 522"/>
              <a:gd name="T42" fmla="*/ 2147483647 w 4324"/>
              <a:gd name="T43" fmla="*/ 2147483647 h 522"/>
              <a:gd name="T44" fmla="*/ 2147483647 w 4324"/>
              <a:gd name="T45" fmla="*/ 2147483647 h 522"/>
              <a:gd name="T46" fmla="*/ 2147483647 w 4324"/>
              <a:gd name="T47" fmla="*/ 2147483647 h 522"/>
              <a:gd name="T48" fmla="*/ 2147483647 w 4324"/>
              <a:gd name="T49" fmla="*/ 0 h 5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324"/>
              <a:gd name="T76" fmla="*/ 0 h 522"/>
              <a:gd name="T77" fmla="*/ 4324 w 4324"/>
              <a:gd name="T78" fmla="*/ 522 h 5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324" h="522">
                <a:moveTo>
                  <a:pt x="0" y="522"/>
                </a:moveTo>
                <a:lnTo>
                  <a:pt x="395" y="497"/>
                </a:lnTo>
                <a:lnTo>
                  <a:pt x="592" y="485"/>
                </a:lnTo>
                <a:lnTo>
                  <a:pt x="787" y="470"/>
                </a:lnTo>
                <a:lnTo>
                  <a:pt x="982" y="453"/>
                </a:lnTo>
                <a:lnTo>
                  <a:pt x="1179" y="437"/>
                </a:lnTo>
                <a:lnTo>
                  <a:pt x="1377" y="418"/>
                </a:lnTo>
                <a:lnTo>
                  <a:pt x="1574" y="395"/>
                </a:lnTo>
                <a:lnTo>
                  <a:pt x="1771" y="368"/>
                </a:lnTo>
                <a:lnTo>
                  <a:pt x="1966" y="338"/>
                </a:lnTo>
                <a:lnTo>
                  <a:pt x="2161" y="305"/>
                </a:lnTo>
                <a:lnTo>
                  <a:pt x="2359" y="267"/>
                </a:lnTo>
                <a:lnTo>
                  <a:pt x="2457" y="249"/>
                </a:lnTo>
                <a:lnTo>
                  <a:pt x="2556" y="228"/>
                </a:lnTo>
                <a:lnTo>
                  <a:pt x="2654" y="207"/>
                </a:lnTo>
                <a:lnTo>
                  <a:pt x="2753" y="188"/>
                </a:lnTo>
                <a:lnTo>
                  <a:pt x="2950" y="155"/>
                </a:lnTo>
                <a:lnTo>
                  <a:pt x="3145" y="123"/>
                </a:lnTo>
                <a:lnTo>
                  <a:pt x="3340" y="94"/>
                </a:lnTo>
                <a:lnTo>
                  <a:pt x="3439" y="80"/>
                </a:lnTo>
                <a:lnTo>
                  <a:pt x="3538" y="67"/>
                </a:lnTo>
                <a:lnTo>
                  <a:pt x="3735" y="46"/>
                </a:lnTo>
                <a:lnTo>
                  <a:pt x="3932" y="27"/>
                </a:lnTo>
                <a:lnTo>
                  <a:pt x="4129" y="13"/>
                </a:lnTo>
                <a:lnTo>
                  <a:pt x="4324" y="0"/>
                </a:lnTo>
              </a:path>
            </a:pathLst>
          </a:custGeom>
          <a:noFill/>
          <a:ln w="25400">
            <a:solidFill>
              <a:srgbClr val="B4DC5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4344" name="Freeform 30"/>
          <p:cNvSpPr>
            <a:spLocks/>
          </p:cNvSpPr>
          <p:nvPr/>
        </p:nvSpPr>
        <p:spPr bwMode="auto">
          <a:xfrm>
            <a:off x="2508250" y="2803549"/>
            <a:ext cx="5386388" cy="1423988"/>
          </a:xfrm>
          <a:custGeom>
            <a:avLst/>
            <a:gdLst>
              <a:gd name="T0" fmla="*/ 0 w 3929"/>
              <a:gd name="T1" fmla="*/ 2147483647 h 1038"/>
              <a:gd name="T2" fmla="*/ 2147483647 w 3929"/>
              <a:gd name="T3" fmla="*/ 2147483647 h 1038"/>
              <a:gd name="T4" fmla="*/ 2147483647 w 3929"/>
              <a:gd name="T5" fmla="*/ 2147483647 h 1038"/>
              <a:gd name="T6" fmla="*/ 2147483647 w 3929"/>
              <a:gd name="T7" fmla="*/ 2147483647 h 1038"/>
              <a:gd name="T8" fmla="*/ 2147483647 w 3929"/>
              <a:gd name="T9" fmla="*/ 2147483647 h 1038"/>
              <a:gd name="T10" fmla="*/ 2147483647 w 3929"/>
              <a:gd name="T11" fmla="*/ 2147483647 h 1038"/>
              <a:gd name="T12" fmla="*/ 2147483647 w 3929"/>
              <a:gd name="T13" fmla="*/ 2147483647 h 1038"/>
              <a:gd name="T14" fmla="*/ 2147483647 w 3929"/>
              <a:gd name="T15" fmla="*/ 2147483647 h 1038"/>
              <a:gd name="T16" fmla="*/ 2147483647 w 3929"/>
              <a:gd name="T17" fmla="*/ 2147483647 h 1038"/>
              <a:gd name="T18" fmla="*/ 2147483647 w 3929"/>
              <a:gd name="T19" fmla="*/ 2147483647 h 1038"/>
              <a:gd name="T20" fmla="*/ 2147483647 w 3929"/>
              <a:gd name="T21" fmla="*/ 2147483647 h 1038"/>
              <a:gd name="T22" fmla="*/ 2147483647 w 3929"/>
              <a:gd name="T23" fmla="*/ 2147483647 h 1038"/>
              <a:gd name="T24" fmla="*/ 2147483647 w 3929"/>
              <a:gd name="T25" fmla="*/ 2147483647 h 1038"/>
              <a:gd name="T26" fmla="*/ 2147483647 w 3929"/>
              <a:gd name="T27" fmla="*/ 2147483647 h 1038"/>
              <a:gd name="T28" fmla="*/ 2147483647 w 3929"/>
              <a:gd name="T29" fmla="*/ 2147483647 h 1038"/>
              <a:gd name="T30" fmla="*/ 2147483647 w 3929"/>
              <a:gd name="T31" fmla="*/ 2147483647 h 1038"/>
              <a:gd name="T32" fmla="*/ 2147483647 w 3929"/>
              <a:gd name="T33" fmla="*/ 2147483647 h 1038"/>
              <a:gd name="T34" fmla="*/ 2147483647 w 3929"/>
              <a:gd name="T35" fmla="*/ 2147483647 h 1038"/>
              <a:gd name="T36" fmla="*/ 2147483647 w 3929"/>
              <a:gd name="T37" fmla="*/ 2147483647 h 1038"/>
              <a:gd name="T38" fmla="*/ 2147483647 w 3929"/>
              <a:gd name="T39" fmla="*/ 2147483647 h 1038"/>
              <a:gd name="T40" fmla="*/ 2147483647 w 3929"/>
              <a:gd name="T41" fmla="*/ 2147483647 h 1038"/>
              <a:gd name="T42" fmla="*/ 2147483647 w 3929"/>
              <a:gd name="T43" fmla="*/ 2147483647 h 1038"/>
              <a:gd name="T44" fmla="*/ 2147483647 w 3929"/>
              <a:gd name="T45" fmla="*/ 2147483647 h 1038"/>
              <a:gd name="T46" fmla="*/ 2147483647 w 3929"/>
              <a:gd name="T47" fmla="*/ 2147483647 h 1038"/>
              <a:gd name="T48" fmla="*/ 2147483647 w 3929"/>
              <a:gd name="T49" fmla="*/ 2147483647 h 1038"/>
              <a:gd name="T50" fmla="*/ 2147483647 w 3929"/>
              <a:gd name="T51" fmla="*/ 2147483647 h 1038"/>
              <a:gd name="T52" fmla="*/ 2147483647 w 3929"/>
              <a:gd name="T53" fmla="*/ 2147483647 h 1038"/>
              <a:gd name="T54" fmla="*/ 2147483647 w 3929"/>
              <a:gd name="T55" fmla="*/ 2147483647 h 1038"/>
              <a:gd name="T56" fmla="*/ 2147483647 w 3929"/>
              <a:gd name="T57" fmla="*/ 2147483647 h 1038"/>
              <a:gd name="T58" fmla="*/ 2147483647 w 3929"/>
              <a:gd name="T59" fmla="*/ 2147483647 h 1038"/>
              <a:gd name="T60" fmla="*/ 2147483647 w 3929"/>
              <a:gd name="T61" fmla="*/ 2147483647 h 1038"/>
              <a:gd name="T62" fmla="*/ 2147483647 w 3929"/>
              <a:gd name="T63" fmla="*/ 2147483647 h 1038"/>
              <a:gd name="T64" fmla="*/ 2147483647 w 3929"/>
              <a:gd name="T65" fmla="*/ 2147483647 h 1038"/>
              <a:gd name="T66" fmla="*/ 2147483647 w 3929"/>
              <a:gd name="T67" fmla="*/ 0 h 10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929"/>
              <a:gd name="T103" fmla="*/ 0 h 1038"/>
              <a:gd name="T104" fmla="*/ 3929 w 3929"/>
              <a:gd name="T105" fmla="*/ 1038 h 103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929" h="1038">
                <a:moveTo>
                  <a:pt x="0" y="1038"/>
                </a:moveTo>
                <a:lnTo>
                  <a:pt x="392" y="963"/>
                </a:lnTo>
                <a:lnTo>
                  <a:pt x="491" y="946"/>
                </a:lnTo>
                <a:lnTo>
                  <a:pt x="587" y="928"/>
                </a:lnTo>
                <a:lnTo>
                  <a:pt x="686" y="911"/>
                </a:lnTo>
                <a:lnTo>
                  <a:pt x="784" y="890"/>
                </a:lnTo>
                <a:lnTo>
                  <a:pt x="883" y="867"/>
                </a:lnTo>
                <a:lnTo>
                  <a:pt x="982" y="840"/>
                </a:lnTo>
                <a:lnTo>
                  <a:pt x="1080" y="813"/>
                </a:lnTo>
                <a:lnTo>
                  <a:pt x="1179" y="786"/>
                </a:lnTo>
                <a:lnTo>
                  <a:pt x="1277" y="761"/>
                </a:lnTo>
                <a:lnTo>
                  <a:pt x="1376" y="736"/>
                </a:lnTo>
                <a:lnTo>
                  <a:pt x="1473" y="710"/>
                </a:lnTo>
                <a:lnTo>
                  <a:pt x="1571" y="683"/>
                </a:lnTo>
                <a:lnTo>
                  <a:pt x="1670" y="652"/>
                </a:lnTo>
                <a:lnTo>
                  <a:pt x="1766" y="619"/>
                </a:lnTo>
                <a:lnTo>
                  <a:pt x="1964" y="550"/>
                </a:lnTo>
                <a:lnTo>
                  <a:pt x="2062" y="514"/>
                </a:lnTo>
                <a:lnTo>
                  <a:pt x="2161" y="474"/>
                </a:lnTo>
                <a:lnTo>
                  <a:pt x="2259" y="437"/>
                </a:lnTo>
                <a:lnTo>
                  <a:pt x="2358" y="401"/>
                </a:lnTo>
                <a:lnTo>
                  <a:pt x="2555" y="332"/>
                </a:lnTo>
                <a:lnTo>
                  <a:pt x="2750" y="268"/>
                </a:lnTo>
                <a:lnTo>
                  <a:pt x="2945" y="205"/>
                </a:lnTo>
                <a:lnTo>
                  <a:pt x="3044" y="176"/>
                </a:lnTo>
                <a:lnTo>
                  <a:pt x="3143" y="149"/>
                </a:lnTo>
                <a:lnTo>
                  <a:pt x="3241" y="124"/>
                </a:lnTo>
                <a:lnTo>
                  <a:pt x="3340" y="101"/>
                </a:lnTo>
                <a:lnTo>
                  <a:pt x="3438" y="78"/>
                </a:lnTo>
                <a:lnTo>
                  <a:pt x="3537" y="59"/>
                </a:lnTo>
                <a:lnTo>
                  <a:pt x="3636" y="42"/>
                </a:lnTo>
                <a:lnTo>
                  <a:pt x="3734" y="28"/>
                </a:lnTo>
                <a:lnTo>
                  <a:pt x="3831" y="15"/>
                </a:lnTo>
                <a:lnTo>
                  <a:pt x="3929" y="0"/>
                </a:lnTo>
              </a:path>
            </a:pathLst>
          </a:custGeom>
          <a:noFill/>
          <a:ln w="25400">
            <a:solidFill>
              <a:srgbClr val="FF96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4345" name="Freeform 31"/>
          <p:cNvSpPr>
            <a:spLocks/>
          </p:cNvSpPr>
          <p:nvPr/>
        </p:nvSpPr>
        <p:spPr bwMode="auto">
          <a:xfrm>
            <a:off x="2508250" y="2039962"/>
            <a:ext cx="5386388" cy="2195512"/>
          </a:xfrm>
          <a:custGeom>
            <a:avLst/>
            <a:gdLst>
              <a:gd name="T0" fmla="*/ 0 w 3929"/>
              <a:gd name="T1" fmla="*/ 2147483647 h 1601"/>
              <a:gd name="T2" fmla="*/ 2147483647 w 3929"/>
              <a:gd name="T3" fmla="*/ 2147483647 h 1601"/>
              <a:gd name="T4" fmla="*/ 2147483647 w 3929"/>
              <a:gd name="T5" fmla="*/ 2147483647 h 1601"/>
              <a:gd name="T6" fmla="*/ 2147483647 w 3929"/>
              <a:gd name="T7" fmla="*/ 2147483647 h 1601"/>
              <a:gd name="T8" fmla="*/ 2147483647 w 3929"/>
              <a:gd name="T9" fmla="*/ 2147483647 h 1601"/>
              <a:gd name="T10" fmla="*/ 2147483647 w 3929"/>
              <a:gd name="T11" fmla="*/ 2147483647 h 1601"/>
              <a:gd name="T12" fmla="*/ 2147483647 w 3929"/>
              <a:gd name="T13" fmla="*/ 2147483647 h 1601"/>
              <a:gd name="T14" fmla="*/ 2147483647 w 3929"/>
              <a:gd name="T15" fmla="*/ 2147483647 h 1601"/>
              <a:gd name="T16" fmla="*/ 2147483647 w 3929"/>
              <a:gd name="T17" fmla="*/ 2147483647 h 1601"/>
              <a:gd name="T18" fmla="*/ 2147483647 w 3929"/>
              <a:gd name="T19" fmla="*/ 2147483647 h 1601"/>
              <a:gd name="T20" fmla="*/ 2147483647 w 3929"/>
              <a:gd name="T21" fmla="*/ 2147483647 h 1601"/>
              <a:gd name="T22" fmla="*/ 2147483647 w 3929"/>
              <a:gd name="T23" fmla="*/ 2147483647 h 1601"/>
              <a:gd name="T24" fmla="*/ 2147483647 w 3929"/>
              <a:gd name="T25" fmla="*/ 2147483647 h 1601"/>
              <a:gd name="T26" fmla="*/ 2147483647 w 3929"/>
              <a:gd name="T27" fmla="*/ 2147483647 h 1601"/>
              <a:gd name="T28" fmla="*/ 2147483647 w 3929"/>
              <a:gd name="T29" fmla="*/ 2147483647 h 1601"/>
              <a:gd name="T30" fmla="*/ 2147483647 w 3929"/>
              <a:gd name="T31" fmla="*/ 2147483647 h 1601"/>
              <a:gd name="T32" fmla="*/ 2147483647 w 3929"/>
              <a:gd name="T33" fmla="*/ 2147483647 h 1601"/>
              <a:gd name="T34" fmla="*/ 2147483647 w 3929"/>
              <a:gd name="T35" fmla="*/ 2147483647 h 1601"/>
              <a:gd name="T36" fmla="*/ 2147483647 w 3929"/>
              <a:gd name="T37" fmla="*/ 2147483647 h 1601"/>
              <a:gd name="T38" fmla="*/ 2147483647 w 3929"/>
              <a:gd name="T39" fmla="*/ 2147483647 h 1601"/>
              <a:gd name="T40" fmla="*/ 2147483647 w 3929"/>
              <a:gd name="T41" fmla="*/ 2147483647 h 1601"/>
              <a:gd name="T42" fmla="*/ 2147483647 w 3929"/>
              <a:gd name="T43" fmla="*/ 2147483647 h 1601"/>
              <a:gd name="T44" fmla="*/ 2147483647 w 3929"/>
              <a:gd name="T45" fmla="*/ 2147483647 h 1601"/>
              <a:gd name="T46" fmla="*/ 2147483647 w 3929"/>
              <a:gd name="T47" fmla="*/ 2147483647 h 1601"/>
              <a:gd name="T48" fmla="*/ 2147483647 w 3929"/>
              <a:gd name="T49" fmla="*/ 2147483647 h 1601"/>
              <a:gd name="T50" fmla="*/ 2147483647 w 3929"/>
              <a:gd name="T51" fmla="*/ 2147483647 h 1601"/>
              <a:gd name="T52" fmla="*/ 2147483647 w 3929"/>
              <a:gd name="T53" fmla="*/ 2147483647 h 1601"/>
              <a:gd name="T54" fmla="*/ 2147483647 w 3929"/>
              <a:gd name="T55" fmla="*/ 2147483647 h 1601"/>
              <a:gd name="T56" fmla="*/ 2147483647 w 3929"/>
              <a:gd name="T57" fmla="*/ 2147483647 h 1601"/>
              <a:gd name="T58" fmla="*/ 2147483647 w 3929"/>
              <a:gd name="T59" fmla="*/ 2147483647 h 1601"/>
              <a:gd name="T60" fmla="*/ 2147483647 w 3929"/>
              <a:gd name="T61" fmla="*/ 2147483647 h 1601"/>
              <a:gd name="T62" fmla="*/ 2147483647 w 3929"/>
              <a:gd name="T63" fmla="*/ 2147483647 h 1601"/>
              <a:gd name="T64" fmla="*/ 2147483647 w 3929"/>
              <a:gd name="T65" fmla="*/ 2147483647 h 1601"/>
              <a:gd name="T66" fmla="*/ 2147483647 w 3929"/>
              <a:gd name="T67" fmla="*/ 2147483647 h 1601"/>
              <a:gd name="T68" fmla="*/ 2147483647 w 3929"/>
              <a:gd name="T69" fmla="*/ 0 h 16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29"/>
              <a:gd name="T106" fmla="*/ 0 h 1601"/>
              <a:gd name="T107" fmla="*/ 3929 w 3929"/>
              <a:gd name="T108" fmla="*/ 1601 h 160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29" h="1601">
                <a:moveTo>
                  <a:pt x="0" y="1601"/>
                </a:moveTo>
                <a:lnTo>
                  <a:pt x="392" y="1482"/>
                </a:lnTo>
                <a:lnTo>
                  <a:pt x="491" y="1453"/>
                </a:lnTo>
                <a:lnTo>
                  <a:pt x="587" y="1424"/>
                </a:lnTo>
                <a:lnTo>
                  <a:pt x="686" y="1395"/>
                </a:lnTo>
                <a:lnTo>
                  <a:pt x="784" y="1363"/>
                </a:lnTo>
                <a:lnTo>
                  <a:pt x="883" y="1330"/>
                </a:lnTo>
                <a:lnTo>
                  <a:pt x="982" y="1292"/>
                </a:lnTo>
                <a:lnTo>
                  <a:pt x="1080" y="1255"/>
                </a:lnTo>
                <a:lnTo>
                  <a:pt x="1179" y="1215"/>
                </a:lnTo>
                <a:lnTo>
                  <a:pt x="1277" y="1173"/>
                </a:lnTo>
                <a:lnTo>
                  <a:pt x="1376" y="1129"/>
                </a:lnTo>
                <a:lnTo>
                  <a:pt x="1571" y="1037"/>
                </a:lnTo>
                <a:lnTo>
                  <a:pt x="1766" y="944"/>
                </a:lnTo>
                <a:lnTo>
                  <a:pt x="1865" y="895"/>
                </a:lnTo>
                <a:lnTo>
                  <a:pt x="1964" y="845"/>
                </a:lnTo>
                <a:lnTo>
                  <a:pt x="2062" y="791"/>
                </a:lnTo>
                <a:lnTo>
                  <a:pt x="2161" y="735"/>
                </a:lnTo>
                <a:lnTo>
                  <a:pt x="2259" y="678"/>
                </a:lnTo>
                <a:lnTo>
                  <a:pt x="2358" y="622"/>
                </a:lnTo>
                <a:lnTo>
                  <a:pt x="2555" y="515"/>
                </a:lnTo>
                <a:lnTo>
                  <a:pt x="2652" y="465"/>
                </a:lnTo>
                <a:lnTo>
                  <a:pt x="2750" y="415"/>
                </a:lnTo>
                <a:lnTo>
                  <a:pt x="2849" y="367"/>
                </a:lnTo>
                <a:lnTo>
                  <a:pt x="2945" y="321"/>
                </a:lnTo>
                <a:lnTo>
                  <a:pt x="3044" y="277"/>
                </a:lnTo>
                <a:lnTo>
                  <a:pt x="3143" y="238"/>
                </a:lnTo>
                <a:lnTo>
                  <a:pt x="3241" y="200"/>
                </a:lnTo>
                <a:lnTo>
                  <a:pt x="3340" y="167"/>
                </a:lnTo>
                <a:lnTo>
                  <a:pt x="3438" y="135"/>
                </a:lnTo>
                <a:lnTo>
                  <a:pt x="3537" y="104"/>
                </a:lnTo>
                <a:lnTo>
                  <a:pt x="3636" y="77"/>
                </a:lnTo>
                <a:lnTo>
                  <a:pt x="3734" y="50"/>
                </a:lnTo>
                <a:lnTo>
                  <a:pt x="3831" y="25"/>
                </a:lnTo>
                <a:lnTo>
                  <a:pt x="3929" y="0"/>
                </a:lnTo>
              </a:path>
            </a:pathLst>
          </a:custGeom>
          <a:noFill/>
          <a:ln w="25400">
            <a:solidFill>
              <a:srgbClr val="FFF000"/>
            </a:solidFill>
            <a:round/>
            <a:headEnd/>
            <a:tailEnd/>
          </a:ln>
        </p:spPr>
        <p:txBody>
          <a:bodyPr wrap="none"/>
          <a:lstStyle/>
          <a:p>
            <a:endParaRPr lang="nl-NL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1917700" y="4776812"/>
            <a:ext cx="128588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7" name="Rectangle 34"/>
          <p:cNvSpPr>
            <a:spLocks noChangeArrowheads="1"/>
          </p:cNvSpPr>
          <p:nvPr/>
        </p:nvSpPr>
        <p:spPr bwMode="auto">
          <a:xfrm>
            <a:off x="1749425" y="4933974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2.08</a:t>
            </a:r>
          </a:p>
        </p:txBody>
      </p:sp>
      <p:sp>
        <p:nvSpPr>
          <p:cNvPr id="14348" name="Rectangle 35"/>
          <p:cNvSpPr>
            <a:spLocks noChangeArrowheads="1"/>
          </p:cNvSpPr>
          <p:nvPr/>
        </p:nvSpPr>
        <p:spPr bwMode="auto">
          <a:xfrm>
            <a:off x="2822575" y="486094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2.44</a:t>
            </a:r>
          </a:p>
        </p:txBody>
      </p:sp>
      <p:sp>
        <p:nvSpPr>
          <p:cNvPr id="14349" name="Rectangle 37"/>
          <p:cNvSpPr>
            <a:spLocks noChangeArrowheads="1"/>
          </p:cNvSpPr>
          <p:nvPr/>
        </p:nvSpPr>
        <p:spPr bwMode="auto">
          <a:xfrm>
            <a:off x="2459038" y="4743474"/>
            <a:ext cx="128587" cy="128588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50" name="Rectangle 40"/>
          <p:cNvSpPr>
            <a:spLocks noChangeArrowheads="1"/>
          </p:cNvSpPr>
          <p:nvPr/>
        </p:nvSpPr>
        <p:spPr bwMode="auto">
          <a:xfrm>
            <a:off x="2293938" y="489904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2.26</a:t>
            </a:r>
          </a:p>
        </p:txBody>
      </p:sp>
      <p:sp>
        <p:nvSpPr>
          <p:cNvPr id="14351" name="Rectangle 41"/>
          <p:cNvSpPr>
            <a:spLocks noChangeArrowheads="1"/>
          </p:cNvSpPr>
          <p:nvPr/>
        </p:nvSpPr>
        <p:spPr bwMode="auto">
          <a:xfrm>
            <a:off x="2293938" y="43132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5.1</a:t>
            </a:r>
          </a:p>
        </p:txBody>
      </p:sp>
      <p:sp>
        <p:nvSpPr>
          <p:cNvPr id="14352" name="Rectangle 42"/>
          <p:cNvSpPr>
            <a:spLocks noChangeArrowheads="1"/>
          </p:cNvSpPr>
          <p:nvPr/>
        </p:nvSpPr>
        <p:spPr bwMode="auto">
          <a:xfrm>
            <a:off x="2293938" y="389098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5.1</a:t>
            </a:r>
          </a:p>
        </p:txBody>
      </p:sp>
      <p:sp>
        <p:nvSpPr>
          <p:cNvPr id="14353" name="Rectangle 43"/>
          <p:cNvSpPr>
            <a:spLocks noChangeArrowheads="1"/>
          </p:cNvSpPr>
          <p:nvPr/>
        </p:nvSpPr>
        <p:spPr bwMode="auto">
          <a:xfrm>
            <a:off x="1187450" y="5157812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4354" name="Rectangle 44"/>
          <p:cNvSpPr>
            <a:spLocks noChangeArrowheads="1"/>
          </p:cNvSpPr>
          <p:nvPr/>
        </p:nvSpPr>
        <p:spPr bwMode="auto">
          <a:xfrm>
            <a:off x="1185863" y="4745062"/>
            <a:ext cx="114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4355" name="Rectangle 45"/>
          <p:cNvSpPr>
            <a:spLocks noChangeArrowheads="1"/>
          </p:cNvSpPr>
          <p:nvPr/>
        </p:nvSpPr>
        <p:spPr bwMode="auto">
          <a:xfrm>
            <a:off x="1185863" y="4335487"/>
            <a:ext cx="114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4356" name="Rectangle 46"/>
          <p:cNvSpPr>
            <a:spLocks noChangeArrowheads="1"/>
          </p:cNvSpPr>
          <p:nvPr/>
        </p:nvSpPr>
        <p:spPr bwMode="auto">
          <a:xfrm>
            <a:off x="1185863" y="3932262"/>
            <a:ext cx="114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4357" name="Rectangle 47"/>
          <p:cNvSpPr>
            <a:spLocks noChangeArrowheads="1"/>
          </p:cNvSpPr>
          <p:nvPr/>
        </p:nvSpPr>
        <p:spPr bwMode="auto">
          <a:xfrm>
            <a:off x="1185863" y="3525862"/>
            <a:ext cx="114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4358" name="Rectangle 48"/>
          <p:cNvSpPr>
            <a:spLocks noChangeArrowheads="1"/>
          </p:cNvSpPr>
          <p:nvPr/>
        </p:nvSpPr>
        <p:spPr bwMode="auto">
          <a:xfrm>
            <a:off x="1073150" y="3122637"/>
            <a:ext cx="2270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4359" name="Rectangle 49"/>
          <p:cNvSpPr>
            <a:spLocks noChangeArrowheads="1"/>
          </p:cNvSpPr>
          <p:nvPr/>
        </p:nvSpPr>
        <p:spPr bwMode="auto">
          <a:xfrm>
            <a:off x="1073150" y="2713062"/>
            <a:ext cx="2270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4360" name="Rectangle 50"/>
          <p:cNvSpPr>
            <a:spLocks noChangeArrowheads="1"/>
          </p:cNvSpPr>
          <p:nvPr/>
        </p:nvSpPr>
        <p:spPr bwMode="auto">
          <a:xfrm>
            <a:off x="1073150" y="2313012"/>
            <a:ext cx="2270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14</a:t>
            </a:r>
          </a:p>
        </p:txBody>
      </p:sp>
      <p:sp>
        <p:nvSpPr>
          <p:cNvPr id="14361" name="Rectangle 51"/>
          <p:cNvSpPr>
            <a:spLocks noChangeArrowheads="1"/>
          </p:cNvSpPr>
          <p:nvPr/>
        </p:nvSpPr>
        <p:spPr bwMode="auto">
          <a:xfrm>
            <a:off x="1073150" y="1911374"/>
            <a:ext cx="2270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US" sz="1600" b="1">
                <a:solidFill>
                  <a:srgbClr val="FFFFFF"/>
                </a:solidFill>
              </a:rPr>
              <a:t>16</a:t>
            </a:r>
          </a:p>
        </p:txBody>
      </p:sp>
      <p:sp>
        <p:nvSpPr>
          <p:cNvPr id="14362" name="Rectangle 52"/>
          <p:cNvSpPr>
            <a:spLocks noChangeArrowheads="1"/>
          </p:cNvSpPr>
          <p:nvPr/>
        </p:nvSpPr>
        <p:spPr bwMode="auto">
          <a:xfrm>
            <a:off x="1242647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1990</a:t>
            </a:r>
          </a:p>
        </p:txBody>
      </p:sp>
      <p:sp>
        <p:nvSpPr>
          <p:cNvPr id="14363" name="Rectangle 53"/>
          <p:cNvSpPr>
            <a:spLocks noChangeArrowheads="1"/>
          </p:cNvSpPr>
          <p:nvPr/>
        </p:nvSpPr>
        <p:spPr bwMode="auto">
          <a:xfrm>
            <a:off x="1780810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1995</a:t>
            </a:r>
          </a:p>
        </p:txBody>
      </p:sp>
      <p:sp>
        <p:nvSpPr>
          <p:cNvPr id="14364" name="Rectangle 54"/>
          <p:cNvSpPr>
            <a:spLocks noChangeArrowheads="1"/>
          </p:cNvSpPr>
          <p:nvPr/>
        </p:nvSpPr>
        <p:spPr bwMode="auto">
          <a:xfrm>
            <a:off x="2322147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2000</a:t>
            </a:r>
          </a:p>
        </p:txBody>
      </p:sp>
      <p:sp>
        <p:nvSpPr>
          <p:cNvPr id="14365" name="Rectangle 55"/>
          <p:cNvSpPr>
            <a:spLocks noChangeArrowheads="1"/>
          </p:cNvSpPr>
          <p:nvPr/>
        </p:nvSpPr>
        <p:spPr bwMode="auto">
          <a:xfrm>
            <a:off x="2857135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2005</a:t>
            </a:r>
          </a:p>
        </p:txBody>
      </p:sp>
      <p:sp>
        <p:nvSpPr>
          <p:cNvPr id="14366" name="Rectangle 56"/>
          <p:cNvSpPr>
            <a:spLocks noChangeArrowheads="1"/>
          </p:cNvSpPr>
          <p:nvPr/>
        </p:nvSpPr>
        <p:spPr bwMode="auto">
          <a:xfrm>
            <a:off x="3400059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2010</a:t>
            </a:r>
          </a:p>
        </p:txBody>
      </p:sp>
      <p:sp>
        <p:nvSpPr>
          <p:cNvPr id="14367" name="Rectangle 57"/>
          <p:cNvSpPr>
            <a:spLocks noChangeArrowheads="1"/>
          </p:cNvSpPr>
          <p:nvPr/>
        </p:nvSpPr>
        <p:spPr bwMode="auto">
          <a:xfrm>
            <a:off x="3938222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2015</a:t>
            </a:r>
          </a:p>
        </p:txBody>
      </p:sp>
      <p:sp>
        <p:nvSpPr>
          <p:cNvPr id="14368" name="Rectangle 58"/>
          <p:cNvSpPr>
            <a:spLocks noChangeArrowheads="1"/>
          </p:cNvSpPr>
          <p:nvPr/>
        </p:nvSpPr>
        <p:spPr bwMode="auto">
          <a:xfrm>
            <a:off x="4476384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2020</a:t>
            </a:r>
          </a:p>
        </p:txBody>
      </p:sp>
      <p:sp>
        <p:nvSpPr>
          <p:cNvPr id="14369" name="Rectangle 59"/>
          <p:cNvSpPr>
            <a:spLocks noChangeArrowheads="1"/>
          </p:cNvSpPr>
          <p:nvPr/>
        </p:nvSpPr>
        <p:spPr bwMode="auto">
          <a:xfrm>
            <a:off x="5014547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 dirty="0">
                <a:solidFill>
                  <a:srgbClr val="FFFFFF"/>
                </a:solidFill>
              </a:rPr>
              <a:t>2025</a:t>
            </a:r>
          </a:p>
        </p:txBody>
      </p:sp>
      <p:sp>
        <p:nvSpPr>
          <p:cNvPr id="14370" name="Rectangle 60"/>
          <p:cNvSpPr>
            <a:spLocks noChangeArrowheads="1"/>
          </p:cNvSpPr>
          <p:nvPr/>
        </p:nvSpPr>
        <p:spPr bwMode="auto">
          <a:xfrm>
            <a:off x="5554297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2030</a:t>
            </a:r>
          </a:p>
        </p:txBody>
      </p:sp>
      <p:sp>
        <p:nvSpPr>
          <p:cNvPr id="14371" name="Rectangle 61"/>
          <p:cNvSpPr>
            <a:spLocks noChangeArrowheads="1"/>
          </p:cNvSpPr>
          <p:nvPr/>
        </p:nvSpPr>
        <p:spPr bwMode="auto">
          <a:xfrm>
            <a:off x="6089285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2035</a:t>
            </a:r>
          </a:p>
        </p:txBody>
      </p:sp>
      <p:sp>
        <p:nvSpPr>
          <p:cNvPr id="14372" name="Rectangle 62"/>
          <p:cNvSpPr>
            <a:spLocks noChangeArrowheads="1"/>
          </p:cNvSpPr>
          <p:nvPr/>
        </p:nvSpPr>
        <p:spPr bwMode="auto">
          <a:xfrm>
            <a:off x="6627447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2040</a:t>
            </a:r>
          </a:p>
        </p:txBody>
      </p:sp>
      <p:sp>
        <p:nvSpPr>
          <p:cNvPr id="14373" name="Rectangle 63"/>
          <p:cNvSpPr>
            <a:spLocks noChangeArrowheads="1"/>
          </p:cNvSpPr>
          <p:nvPr/>
        </p:nvSpPr>
        <p:spPr bwMode="auto">
          <a:xfrm>
            <a:off x="7170372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2045</a:t>
            </a:r>
          </a:p>
        </p:txBody>
      </p:sp>
      <p:sp>
        <p:nvSpPr>
          <p:cNvPr id="14374" name="Rectangle 64"/>
          <p:cNvSpPr>
            <a:spLocks noChangeArrowheads="1"/>
          </p:cNvSpPr>
          <p:nvPr/>
        </p:nvSpPr>
        <p:spPr bwMode="auto">
          <a:xfrm>
            <a:off x="7695835" y="5426099"/>
            <a:ext cx="4039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FFFFFF"/>
                </a:solidFill>
              </a:rPr>
              <a:t>2050</a:t>
            </a:r>
          </a:p>
        </p:txBody>
      </p:sp>
      <p:sp>
        <p:nvSpPr>
          <p:cNvPr id="14375" name="Rectangle 66"/>
          <p:cNvSpPr>
            <a:spLocks noChangeArrowheads="1"/>
          </p:cNvSpPr>
          <p:nvPr/>
        </p:nvSpPr>
        <p:spPr bwMode="auto">
          <a:xfrm rot="-5400000">
            <a:off x="-745331" y="3531418"/>
            <a:ext cx="32607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 b="1">
                <a:solidFill>
                  <a:srgbClr val="FFFFFF"/>
                </a:solidFill>
              </a:rPr>
              <a:t>Patients with AF (millions)</a:t>
            </a:r>
          </a:p>
        </p:txBody>
      </p:sp>
      <p:sp>
        <p:nvSpPr>
          <p:cNvPr id="14376" name="Rectangle 69"/>
          <p:cNvSpPr>
            <a:spLocks noChangeArrowheads="1"/>
          </p:cNvSpPr>
          <p:nvPr/>
        </p:nvSpPr>
        <p:spPr bwMode="auto">
          <a:xfrm>
            <a:off x="7308850" y="4098949"/>
            <a:ext cx="128588" cy="128588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77" name="Oval 70"/>
          <p:cNvSpPr>
            <a:spLocks noChangeArrowheads="1"/>
          </p:cNvSpPr>
          <p:nvPr/>
        </p:nvSpPr>
        <p:spPr bwMode="auto">
          <a:xfrm>
            <a:off x="7308850" y="2117749"/>
            <a:ext cx="128588" cy="128588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78" name="Rectangle 72"/>
          <p:cNvSpPr>
            <a:spLocks noChangeArrowheads="1"/>
          </p:cNvSpPr>
          <p:nvPr/>
        </p:nvSpPr>
        <p:spPr bwMode="auto">
          <a:xfrm>
            <a:off x="7143750" y="425293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5.42</a:t>
            </a:r>
          </a:p>
        </p:txBody>
      </p:sp>
      <p:sp>
        <p:nvSpPr>
          <p:cNvPr id="14379" name="Rectangle 73"/>
          <p:cNvSpPr>
            <a:spLocks noChangeArrowheads="1"/>
          </p:cNvSpPr>
          <p:nvPr/>
        </p:nvSpPr>
        <p:spPr bwMode="auto">
          <a:xfrm>
            <a:off x="7143750" y="29670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11.7</a:t>
            </a:r>
          </a:p>
        </p:txBody>
      </p:sp>
      <p:sp>
        <p:nvSpPr>
          <p:cNvPr id="14380" name="Rectangle 74"/>
          <p:cNvSpPr>
            <a:spLocks noChangeArrowheads="1"/>
          </p:cNvSpPr>
          <p:nvPr/>
        </p:nvSpPr>
        <p:spPr bwMode="auto">
          <a:xfrm>
            <a:off x="7143750" y="183993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15.2</a:t>
            </a:r>
          </a:p>
        </p:txBody>
      </p:sp>
      <p:sp>
        <p:nvSpPr>
          <p:cNvPr id="14381" name="Oval 75"/>
          <p:cNvSpPr>
            <a:spLocks noChangeArrowheads="1"/>
          </p:cNvSpPr>
          <p:nvPr/>
        </p:nvSpPr>
        <p:spPr bwMode="auto">
          <a:xfrm>
            <a:off x="7308850" y="2824187"/>
            <a:ext cx="128588" cy="128587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82" name="Rectangle 76"/>
          <p:cNvSpPr>
            <a:spLocks noChangeArrowheads="1"/>
          </p:cNvSpPr>
          <p:nvPr/>
        </p:nvSpPr>
        <p:spPr bwMode="auto">
          <a:xfrm>
            <a:off x="5692775" y="4319612"/>
            <a:ext cx="128588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83" name="Oval 77"/>
          <p:cNvSpPr>
            <a:spLocks noChangeArrowheads="1"/>
          </p:cNvSpPr>
          <p:nvPr/>
        </p:nvSpPr>
        <p:spPr bwMode="auto">
          <a:xfrm>
            <a:off x="5692775" y="2828949"/>
            <a:ext cx="128588" cy="128588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84" name="Rectangle 79"/>
          <p:cNvSpPr>
            <a:spLocks noChangeArrowheads="1"/>
          </p:cNvSpPr>
          <p:nvPr/>
        </p:nvSpPr>
        <p:spPr bwMode="auto">
          <a:xfrm>
            <a:off x="5527675" y="446724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4.34</a:t>
            </a:r>
          </a:p>
        </p:txBody>
      </p:sp>
      <p:sp>
        <p:nvSpPr>
          <p:cNvPr id="14385" name="Rectangle 80"/>
          <p:cNvSpPr>
            <a:spLocks noChangeArrowheads="1"/>
          </p:cNvSpPr>
          <p:nvPr/>
        </p:nvSpPr>
        <p:spPr bwMode="auto">
          <a:xfrm>
            <a:off x="5527675" y="344013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9.4</a:t>
            </a:r>
          </a:p>
        </p:txBody>
      </p:sp>
      <p:sp>
        <p:nvSpPr>
          <p:cNvPr id="14386" name="Rectangle 81"/>
          <p:cNvSpPr>
            <a:spLocks noChangeArrowheads="1"/>
          </p:cNvSpPr>
          <p:nvPr/>
        </p:nvSpPr>
        <p:spPr bwMode="auto">
          <a:xfrm>
            <a:off x="5527675" y="254478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11.7</a:t>
            </a:r>
          </a:p>
        </p:txBody>
      </p:sp>
      <p:sp>
        <p:nvSpPr>
          <p:cNvPr id="14387" name="Oval 82"/>
          <p:cNvSpPr>
            <a:spLocks noChangeArrowheads="1"/>
          </p:cNvSpPr>
          <p:nvPr/>
        </p:nvSpPr>
        <p:spPr bwMode="auto">
          <a:xfrm>
            <a:off x="5692775" y="3292499"/>
            <a:ext cx="128588" cy="128588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88" name="Rectangle 83"/>
          <p:cNvSpPr>
            <a:spLocks noChangeArrowheads="1"/>
          </p:cNvSpPr>
          <p:nvPr/>
        </p:nvSpPr>
        <p:spPr bwMode="auto">
          <a:xfrm>
            <a:off x="4614863" y="4525987"/>
            <a:ext cx="128587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89" name="Oval 84"/>
          <p:cNvSpPr>
            <a:spLocks noChangeArrowheads="1"/>
          </p:cNvSpPr>
          <p:nvPr/>
        </p:nvSpPr>
        <p:spPr bwMode="auto">
          <a:xfrm>
            <a:off x="4614863" y="3397274"/>
            <a:ext cx="128587" cy="128588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90" name="Rectangle 86"/>
          <p:cNvSpPr>
            <a:spLocks noChangeArrowheads="1"/>
          </p:cNvSpPr>
          <p:nvPr/>
        </p:nvSpPr>
        <p:spPr bwMode="auto">
          <a:xfrm>
            <a:off x="4449763" y="46815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3.33</a:t>
            </a:r>
          </a:p>
        </p:txBody>
      </p:sp>
      <p:sp>
        <p:nvSpPr>
          <p:cNvPr id="14391" name="Rectangle 87"/>
          <p:cNvSpPr>
            <a:spLocks noChangeArrowheads="1"/>
          </p:cNvSpPr>
          <p:nvPr/>
        </p:nvSpPr>
        <p:spPr bwMode="auto">
          <a:xfrm>
            <a:off x="4449763" y="382589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7.5</a:t>
            </a:r>
          </a:p>
        </p:txBody>
      </p:sp>
      <p:sp>
        <p:nvSpPr>
          <p:cNvPr id="14392" name="Rectangle 88"/>
          <p:cNvSpPr>
            <a:spLocks noChangeArrowheads="1"/>
          </p:cNvSpPr>
          <p:nvPr/>
        </p:nvSpPr>
        <p:spPr bwMode="auto">
          <a:xfrm>
            <a:off x="4449763" y="3117874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8.9</a:t>
            </a:r>
          </a:p>
        </p:txBody>
      </p:sp>
      <p:sp>
        <p:nvSpPr>
          <p:cNvPr id="14393" name="Oval 89"/>
          <p:cNvSpPr>
            <a:spLocks noChangeArrowheads="1"/>
          </p:cNvSpPr>
          <p:nvPr/>
        </p:nvSpPr>
        <p:spPr bwMode="auto">
          <a:xfrm>
            <a:off x="4614863" y="3678262"/>
            <a:ext cx="128587" cy="128587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94" name="Rectangle 90"/>
          <p:cNvSpPr>
            <a:spLocks noChangeArrowheads="1"/>
          </p:cNvSpPr>
          <p:nvPr/>
        </p:nvSpPr>
        <p:spPr bwMode="auto">
          <a:xfrm>
            <a:off x="4075113" y="4602187"/>
            <a:ext cx="128587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95" name="Oval 91"/>
          <p:cNvSpPr>
            <a:spLocks noChangeArrowheads="1"/>
          </p:cNvSpPr>
          <p:nvPr/>
        </p:nvSpPr>
        <p:spPr bwMode="auto">
          <a:xfrm>
            <a:off x="4075113" y="3640162"/>
            <a:ext cx="128587" cy="128587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96" name="Rectangle 93"/>
          <p:cNvSpPr>
            <a:spLocks noChangeArrowheads="1"/>
          </p:cNvSpPr>
          <p:nvPr/>
        </p:nvSpPr>
        <p:spPr bwMode="auto">
          <a:xfrm>
            <a:off x="3910013" y="47577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2.94</a:t>
            </a:r>
          </a:p>
        </p:txBody>
      </p:sp>
      <p:sp>
        <p:nvSpPr>
          <p:cNvPr id="14397" name="Rectangle 94"/>
          <p:cNvSpPr>
            <a:spLocks noChangeArrowheads="1"/>
          </p:cNvSpPr>
          <p:nvPr/>
        </p:nvSpPr>
        <p:spPr bwMode="auto">
          <a:xfrm>
            <a:off x="3910013" y="396559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6.8</a:t>
            </a:r>
          </a:p>
        </p:txBody>
      </p:sp>
      <p:sp>
        <p:nvSpPr>
          <p:cNvPr id="14398" name="Rectangle 95"/>
          <p:cNvSpPr>
            <a:spLocks noChangeArrowheads="1"/>
          </p:cNvSpPr>
          <p:nvPr/>
        </p:nvSpPr>
        <p:spPr bwMode="auto">
          <a:xfrm>
            <a:off x="3910013" y="33607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7.7</a:t>
            </a:r>
          </a:p>
        </p:txBody>
      </p:sp>
      <p:sp>
        <p:nvSpPr>
          <p:cNvPr id="14399" name="Oval 96"/>
          <p:cNvSpPr>
            <a:spLocks noChangeArrowheads="1"/>
          </p:cNvSpPr>
          <p:nvPr/>
        </p:nvSpPr>
        <p:spPr bwMode="auto">
          <a:xfrm>
            <a:off x="4075113" y="3817962"/>
            <a:ext cx="128587" cy="128587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00" name="Rectangle 97"/>
          <p:cNvSpPr>
            <a:spLocks noChangeArrowheads="1"/>
          </p:cNvSpPr>
          <p:nvPr/>
        </p:nvSpPr>
        <p:spPr bwMode="auto">
          <a:xfrm>
            <a:off x="5153025" y="4427562"/>
            <a:ext cx="128588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01" name="Oval 98"/>
          <p:cNvSpPr>
            <a:spLocks noChangeArrowheads="1"/>
          </p:cNvSpPr>
          <p:nvPr/>
        </p:nvSpPr>
        <p:spPr bwMode="auto">
          <a:xfrm>
            <a:off x="5153025" y="3133749"/>
            <a:ext cx="128588" cy="128588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02" name="Rectangle 100"/>
          <p:cNvSpPr>
            <a:spLocks noChangeArrowheads="1"/>
          </p:cNvSpPr>
          <p:nvPr/>
        </p:nvSpPr>
        <p:spPr bwMode="auto">
          <a:xfrm>
            <a:off x="4987925" y="364333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8.4</a:t>
            </a:r>
          </a:p>
        </p:txBody>
      </p:sp>
      <p:sp>
        <p:nvSpPr>
          <p:cNvPr id="14403" name="Rectangle 101"/>
          <p:cNvSpPr>
            <a:spLocks noChangeArrowheads="1"/>
          </p:cNvSpPr>
          <p:nvPr/>
        </p:nvSpPr>
        <p:spPr bwMode="auto">
          <a:xfrm>
            <a:off x="4987925" y="285434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10.2</a:t>
            </a:r>
          </a:p>
        </p:txBody>
      </p:sp>
      <p:sp>
        <p:nvSpPr>
          <p:cNvPr id="14404" name="Rectangle 102"/>
          <p:cNvSpPr>
            <a:spLocks noChangeArrowheads="1"/>
          </p:cNvSpPr>
          <p:nvPr/>
        </p:nvSpPr>
        <p:spPr bwMode="auto">
          <a:xfrm>
            <a:off x="4987925" y="457678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3.80</a:t>
            </a:r>
          </a:p>
        </p:txBody>
      </p:sp>
      <p:sp>
        <p:nvSpPr>
          <p:cNvPr id="14405" name="Oval 103"/>
          <p:cNvSpPr>
            <a:spLocks noChangeArrowheads="1"/>
          </p:cNvSpPr>
          <p:nvPr/>
        </p:nvSpPr>
        <p:spPr bwMode="auto">
          <a:xfrm>
            <a:off x="5153025" y="3498874"/>
            <a:ext cx="128588" cy="128588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06" name="Rectangle 104"/>
          <p:cNvSpPr>
            <a:spLocks noChangeArrowheads="1"/>
          </p:cNvSpPr>
          <p:nvPr/>
        </p:nvSpPr>
        <p:spPr bwMode="auto">
          <a:xfrm>
            <a:off x="6230938" y="4230712"/>
            <a:ext cx="128587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07" name="Oval 105"/>
          <p:cNvSpPr>
            <a:spLocks noChangeArrowheads="1"/>
          </p:cNvSpPr>
          <p:nvPr/>
        </p:nvSpPr>
        <p:spPr bwMode="auto">
          <a:xfrm>
            <a:off x="6230938" y="2543199"/>
            <a:ext cx="128587" cy="128588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08" name="Rectangle 107"/>
          <p:cNvSpPr>
            <a:spLocks noChangeArrowheads="1"/>
          </p:cNvSpPr>
          <p:nvPr/>
        </p:nvSpPr>
        <p:spPr bwMode="auto">
          <a:xfrm>
            <a:off x="6065838" y="4394224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4.78</a:t>
            </a:r>
          </a:p>
        </p:txBody>
      </p:sp>
      <p:sp>
        <p:nvSpPr>
          <p:cNvPr id="14409" name="Rectangle 108"/>
          <p:cNvSpPr>
            <a:spLocks noChangeArrowheads="1"/>
          </p:cNvSpPr>
          <p:nvPr/>
        </p:nvSpPr>
        <p:spPr bwMode="auto">
          <a:xfrm>
            <a:off x="6065838" y="325598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10.3</a:t>
            </a:r>
          </a:p>
        </p:txBody>
      </p:sp>
      <p:sp>
        <p:nvSpPr>
          <p:cNvPr id="14410" name="Rectangle 109"/>
          <p:cNvSpPr>
            <a:spLocks noChangeArrowheads="1"/>
          </p:cNvSpPr>
          <p:nvPr/>
        </p:nvSpPr>
        <p:spPr bwMode="auto">
          <a:xfrm>
            <a:off x="6065838" y="226379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13.1</a:t>
            </a:r>
          </a:p>
        </p:txBody>
      </p:sp>
      <p:sp>
        <p:nvSpPr>
          <p:cNvPr id="14411" name="Oval 110"/>
          <p:cNvSpPr>
            <a:spLocks noChangeArrowheads="1"/>
          </p:cNvSpPr>
          <p:nvPr/>
        </p:nvSpPr>
        <p:spPr bwMode="auto">
          <a:xfrm>
            <a:off x="6230938" y="3111524"/>
            <a:ext cx="128587" cy="128588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12" name="Rectangle 111"/>
          <p:cNvSpPr>
            <a:spLocks noChangeArrowheads="1"/>
          </p:cNvSpPr>
          <p:nvPr/>
        </p:nvSpPr>
        <p:spPr bwMode="auto">
          <a:xfrm>
            <a:off x="6770688" y="4152924"/>
            <a:ext cx="128587" cy="128588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13" name="Oval 112"/>
          <p:cNvSpPr>
            <a:spLocks noChangeArrowheads="1"/>
          </p:cNvSpPr>
          <p:nvPr/>
        </p:nvSpPr>
        <p:spPr bwMode="auto">
          <a:xfrm>
            <a:off x="6770688" y="2300312"/>
            <a:ext cx="128587" cy="128587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14" name="Rectangle 114"/>
          <p:cNvSpPr>
            <a:spLocks noChangeArrowheads="1"/>
          </p:cNvSpPr>
          <p:nvPr/>
        </p:nvSpPr>
        <p:spPr bwMode="auto">
          <a:xfrm>
            <a:off x="6605588" y="4316437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5.16</a:t>
            </a:r>
          </a:p>
        </p:txBody>
      </p:sp>
      <p:sp>
        <p:nvSpPr>
          <p:cNvPr id="14415" name="Rectangle 115"/>
          <p:cNvSpPr>
            <a:spLocks noChangeArrowheads="1"/>
          </p:cNvSpPr>
          <p:nvPr/>
        </p:nvSpPr>
        <p:spPr bwMode="auto">
          <a:xfrm>
            <a:off x="6605588" y="3092474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11.1</a:t>
            </a:r>
          </a:p>
        </p:txBody>
      </p:sp>
      <p:sp>
        <p:nvSpPr>
          <p:cNvPr id="14416" name="Rectangle 116"/>
          <p:cNvSpPr>
            <a:spLocks noChangeArrowheads="1"/>
          </p:cNvSpPr>
          <p:nvPr/>
        </p:nvSpPr>
        <p:spPr bwMode="auto">
          <a:xfrm>
            <a:off x="6605588" y="202091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14.3</a:t>
            </a:r>
          </a:p>
        </p:txBody>
      </p:sp>
      <p:sp>
        <p:nvSpPr>
          <p:cNvPr id="14417" name="Oval 117"/>
          <p:cNvSpPr>
            <a:spLocks noChangeArrowheads="1"/>
          </p:cNvSpPr>
          <p:nvPr/>
        </p:nvSpPr>
        <p:spPr bwMode="auto">
          <a:xfrm>
            <a:off x="6770688" y="2948012"/>
            <a:ext cx="128587" cy="128587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18" name="Rectangle 118"/>
          <p:cNvSpPr>
            <a:spLocks noChangeArrowheads="1"/>
          </p:cNvSpPr>
          <p:nvPr/>
        </p:nvSpPr>
        <p:spPr bwMode="auto">
          <a:xfrm>
            <a:off x="7848600" y="4062437"/>
            <a:ext cx="128588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19" name="Oval 119"/>
          <p:cNvSpPr>
            <a:spLocks noChangeArrowheads="1"/>
          </p:cNvSpPr>
          <p:nvPr/>
        </p:nvSpPr>
        <p:spPr bwMode="auto">
          <a:xfrm>
            <a:off x="7848600" y="1973287"/>
            <a:ext cx="128588" cy="128587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20" name="Rectangle 121"/>
          <p:cNvSpPr>
            <a:spLocks noChangeArrowheads="1"/>
          </p:cNvSpPr>
          <p:nvPr/>
        </p:nvSpPr>
        <p:spPr bwMode="auto">
          <a:xfrm>
            <a:off x="7683500" y="422594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5.61</a:t>
            </a:r>
          </a:p>
        </p:txBody>
      </p:sp>
      <p:sp>
        <p:nvSpPr>
          <p:cNvPr id="14421" name="Rectangle 122"/>
          <p:cNvSpPr>
            <a:spLocks noChangeArrowheads="1"/>
          </p:cNvSpPr>
          <p:nvPr/>
        </p:nvSpPr>
        <p:spPr bwMode="auto">
          <a:xfrm>
            <a:off x="7683500" y="2905149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12.1</a:t>
            </a:r>
          </a:p>
        </p:txBody>
      </p:sp>
      <p:sp>
        <p:nvSpPr>
          <p:cNvPr id="14422" name="Rectangle 123"/>
          <p:cNvSpPr>
            <a:spLocks noChangeArrowheads="1"/>
          </p:cNvSpPr>
          <p:nvPr/>
        </p:nvSpPr>
        <p:spPr bwMode="auto">
          <a:xfrm>
            <a:off x="7683500" y="16970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15.9</a:t>
            </a:r>
          </a:p>
        </p:txBody>
      </p:sp>
      <p:sp>
        <p:nvSpPr>
          <p:cNvPr id="14423" name="Oval 124"/>
          <p:cNvSpPr>
            <a:spLocks noChangeArrowheads="1"/>
          </p:cNvSpPr>
          <p:nvPr/>
        </p:nvSpPr>
        <p:spPr bwMode="auto">
          <a:xfrm>
            <a:off x="7848600" y="2744812"/>
            <a:ext cx="128588" cy="128587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24" name="Rectangle 125"/>
          <p:cNvSpPr>
            <a:spLocks noChangeArrowheads="1"/>
          </p:cNvSpPr>
          <p:nvPr/>
        </p:nvSpPr>
        <p:spPr bwMode="auto">
          <a:xfrm>
            <a:off x="2997200" y="4706962"/>
            <a:ext cx="128588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25" name="Rectangle 127"/>
          <p:cNvSpPr>
            <a:spLocks noChangeArrowheads="1"/>
          </p:cNvSpPr>
          <p:nvPr/>
        </p:nvSpPr>
        <p:spPr bwMode="auto">
          <a:xfrm>
            <a:off x="2832100" y="4210074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5.6</a:t>
            </a:r>
          </a:p>
        </p:txBody>
      </p:sp>
      <p:sp>
        <p:nvSpPr>
          <p:cNvPr id="14426" name="Rectangle 128"/>
          <p:cNvSpPr>
            <a:spLocks noChangeArrowheads="1"/>
          </p:cNvSpPr>
          <p:nvPr/>
        </p:nvSpPr>
        <p:spPr bwMode="auto">
          <a:xfrm>
            <a:off x="2832100" y="3727474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5.9</a:t>
            </a:r>
          </a:p>
        </p:txBody>
      </p:sp>
      <p:sp>
        <p:nvSpPr>
          <p:cNvPr id="14427" name="Oval 129"/>
          <p:cNvSpPr>
            <a:spLocks noChangeArrowheads="1"/>
          </p:cNvSpPr>
          <p:nvPr/>
        </p:nvSpPr>
        <p:spPr bwMode="auto">
          <a:xfrm>
            <a:off x="2997200" y="4062437"/>
            <a:ext cx="128588" cy="128587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28" name="Oval 130"/>
          <p:cNvSpPr>
            <a:spLocks noChangeArrowheads="1"/>
          </p:cNvSpPr>
          <p:nvPr/>
        </p:nvSpPr>
        <p:spPr bwMode="auto">
          <a:xfrm>
            <a:off x="2997200" y="4006874"/>
            <a:ext cx="128588" cy="128588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29" name="Rectangle 131"/>
          <p:cNvSpPr>
            <a:spLocks noChangeArrowheads="1"/>
          </p:cNvSpPr>
          <p:nvPr/>
        </p:nvSpPr>
        <p:spPr bwMode="auto">
          <a:xfrm>
            <a:off x="3536950" y="4659337"/>
            <a:ext cx="128588" cy="128587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30" name="Rectangle 133"/>
          <p:cNvSpPr>
            <a:spLocks noChangeArrowheads="1"/>
          </p:cNvSpPr>
          <p:nvPr/>
        </p:nvSpPr>
        <p:spPr bwMode="auto">
          <a:xfrm>
            <a:off x="3371850" y="481491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2.66</a:t>
            </a:r>
          </a:p>
        </p:txBody>
      </p:sp>
      <p:sp>
        <p:nvSpPr>
          <p:cNvPr id="14431" name="Rectangle 134"/>
          <p:cNvSpPr>
            <a:spLocks noChangeArrowheads="1"/>
          </p:cNvSpPr>
          <p:nvPr/>
        </p:nvSpPr>
        <p:spPr bwMode="auto">
          <a:xfrm>
            <a:off x="3371850" y="41100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6.1</a:t>
            </a:r>
          </a:p>
        </p:txBody>
      </p:sp>
      <p:sp>
        <p:nvSpPr>
          <p:cNvPr id="14432" name="Rectangle 135"/>
          <p:cNvSpPr>
            <a:spLocks noChangeArrowheads="1"/>
          </p:cNvSpPr>
          <p:nvPr/>
        </p:nvSpPr>
        <p:spPr bwMode="auto">
          <a:xfrm>
            <a:off x="3371850" y="3563962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6.7</a:t>
            </a:r>
          </a:p>
        </p:txBody>
      </p:sp>
      <p:sp>
        <p:nvSpPr>
          <p:cNvPr id="14433" name="Oval 136"/>
          <p:cNvSpPr>
            <a:spLocks noChangeArrowheads="1"/>
          </p:cNvSpPr>
          <p:nvPr/>
        </p:nvSpPr>
        <p:spPr bwMode="auto">
          <a:xfrm>
            <a:off x="3536950" y="3962424"/>
            <a:ext cx="128588" cy="128588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34" name="Oval 137"/>
          <p:cNvSpPr>
            <a:spLocks noChangeArrowheads="1"/>
          </p:cNvSpPr>
          <p:nvPr/>
        </p:nvSpPr>
        <p:spPr bwMode="auto">
          <a:xfrm>
            <a:off x="3536950" y="3843362"/>
            <a:ext cx="128588" cy="128587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35" name="Text Box 140"/>
          <p:cNvSpPr txBox="1">
            <a:spLocks noChangeArrowheads="1"/>
          </p:cNvSpPr>
          <p:nvPr/>
        </p:nvSpPr>
        <p:spPr bwMode="auto">
          <a:xfrm>
            <a:off x="2005013" y="1412776"/>
            <a:ext cx="46323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>
                <a:solidFill>
                  <a:srgbClr val="FFFFFF"/>
                </a:solidFill>
              </a:rPr>
              <a:t>Olmsted County data, 2006</a:t>
            </a:r>
            <a:r>
              <a:rPr lang="en-US" sz="1400" baseline="30000" dirty="0">
                <a:solidFill>
                  <a:srgbClr val="FFFFFF"/>
                </a:solidFill>
              </a:rPr>
              <a:t>1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rgbClr val="FFFFFF"/>
                </a:solidFill>
              </a:rPr>
              <a:t>(assuming a continued increase in AF incidence)</a:t>
            </a:r>
          </a:p>
        </p:txBody>
      </p:sp>
      <p:sp>
        <p:nvSpPr>
          <p:cNvPr id="14436" name="Line 144"/>
          <p:cNvSpPr>
            <a:spLocks noChangeShapeType="1"/>
          </p:cNvSpPr>
          <p:nvPr/>
        </p:nvSpPr>
        <p:spPr bwMode="auto">
          <a:xfrm>
            <a:off x="1631950" y="1588740"/>
            <a:ext cx="361950" cy="0"/>
          </a:xfrm>
          <a:prstGeom prst="line">
            <a:avLst/>
          </a:prstGeom>
          <a:noFill/>
          <a:ln w="25400">
            <a:solidFill>
              <a:srgbClr val="FFF000"/>
            </a:solidFill>
            <a:round/>
            <a:headEnd/>
            <a:tailEnd/>
          </a:ln>
        </p:spPr>
        <p:txBody>
          <a:bodyPr wrap="none" lIns="274320" tIns="137160" rIns="274320" bIns="137160" anchor="ctr">
            <a:spAutoFit/>
          </a:bodyPr>
          <a:lstStyle/>
          <a:p>
            <a:endParaRPr lang="nl-NL"/>
          </a:p>
        </p:txBody>
      </p:sp>
      <p:sp>
        <p:nvSpPr>
          <p:cNvPr id="14437" name="Text Box 148"/>
          <p:cNvSpPr txBox="1">
            <a:spLocks noChangeArrowheads="1"/>
          </p:cNvSpPr>
          <p:nvPr/>
        </p:nvSpPr>
        <p:spPr bwMode="auto">
          <a:xfrm>
            <a:off x="2006600" y="2312888"/>
            <a:ext cx="2470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FFFFFF"/>
                </a:solidFill>
              </a:rPr>
              <a:t>ATRIA study data, 2000</a:t>
            </a:r>
            <a:r>
              <a:rPr lang="en-US" sz="1400" baseline="300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4438" name="Line 152"/>
          <p:cNvSpPr>
            <a:spLocks noChangeShapeType="1"/>
          </p:cNvSpPr>
          <p:nvPr/>
        </p:nvSpPr>
        <p:spPr bwMode="auto">
          <a:xfrm>
            <a:off x="1631950" y="2485677"/>
            <a:ext cx="379413" cy="3175"/>
          </a:xfrm>
          <a:prstGeom prst="line">
            <a:avLst/>
          </a:prstGeom>
          <a:noFill/>
          <a:ln w="25400">
            <a:solidFill>
              <a:srgbClr val="B4DC50"/>
            </a:solidFill>
            <a:round/>
            <a:headEnd/>
            <a:tailEnd/>
          </a:ln>
        </p:spPr>
        <p:txBody>
          <a:bodyPr lIns="274320" tIns="137160" rIns="274320" bIns="137160" anchor="ctr">
            <a:spAutoFit/>
          </a:bodyPr>
          <a:lstStyle/>
          <a:p>
            <a:endParaRPr lang="nl-NL"/>
          </a:p>
        </p:txBody>
      </p:sp>
      <p:sp>
        <p:nvSpPr>
          <p:cNvPr id="14439" name="Text Box 154"/>
          <p:cNvSpPr txBox="1">
            <a:spLocks noChangeArrowheads="1"/>
          </p:cNvSpPr>
          <p:nvPr/>
        </p:nvSpPr>
        <p:spPr bwMode="auto">
          <a:xfrm>
            <a:off x="2006600" y="1862038"/>
            <a:ext cx="46323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>
                <a:solidFill>
                  <a:srgbClr val="FFFFFF"/>
                </a:solidFill>
              </a:rPr>
              <a:t>Olmsted County data, 2006</a:t>
            </a:r>
            <a:r>
              <a:rPr lang="en-US" sz="1400" baseline="30000" dirty="0">
                <a:solidFill>
                  <a:srgbClr val="FFFFFF"/>
                </a:solidFill>
              </a:rPr>
              <a:t>1</a:t>
            </a:r>
          </a:p>
          <a:p>
            <a:pPr>
              <a:lnSpc>
                <a:spcPct val="95000"/>
              </a:lnSpc>
            </a:pPr>
            <a:r>
              <a:rPr lang="en-US" sz="1400" dirty="0">
                <a:solidFill>
                  <a:srgbClr val="FFFFFF"/>
                </a:solidFill>
              </a:rPr>
              <a:t>(assuming no further increase in AF incidence)</a:t>
            </a:r>
          </a:p>
        </p:txBody>
      </p:sp>
      <p:sp>
        <p:nvSpPr>
          <p:cNvPr id="14440" name="Line 155"/>
          <p:cNvSpPr>
            <a:spLocks noChangeShapeType="1"/>
          </p:cNvSpPr>
          <p:nvPr/>
        </p:nvSpPr>
        <p:spPr bwMode="auto">
          <a:xfrm>
            <a:off x="1631950" y="2022127"/>
            <a:ext cx="361950" cy="0"/>
          </a:xfrm>
          <a:prstGeom prst="line">
            <a:avLst/>
          </a:prstGeom>
          <a:noFill/>
          <a:ln w="25400">
            <a:solidFill>
              <a:srgbClr val="FF9600"/>
            </a:solidFill>
            <a:round/>
            <a:headEnd/>
            <a:tailEnd/>
          </a:ln>
        </p:spPr>
        <p:txBody>
          <a:bodyPr wrap="none" lIns="274320" tIns="137160" rIns="274320" bIns="137160" anchor="ctr">
            <a:spAutoFit/>
          </a:bodyPr>
          <a:lstStyle/>
          <a:p>
            <a:endParaRPr lang="nl-NL"/>
          </a:p>
        </p:txBody>
      </p:sp>
      <p:sp>
        <p:nvSpPr>
          <p:cNvPr id="14441" name="Oval 164"/>
          <p:cNvSpPr>
            <a:spLocks noChangeArrowheads="1"/>
          </p:cNvSpPr>
          <p:nvPr/>
        </p:nvSpPr>
        <p:spPr bwMode="auto">
          <a:xfrm>
            <a:off x="1749425" y="1556792"/>
            <a:ext cx="128588" cy="128587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42" name="Oval 165"/>
          <p:cNvSpPr>
            <a:spLocks noChangeArrowheads="1"/>
          </p:cNvSpPr>
          <p:nvPr/>
        </p:nvSpPr>
        <p:spPr bwMode="auto">
          <a:xfrm>
            <a:off x="1747838" y="2002879"/>
            <a:ext cx="128587" cy="128588"/>
          </a:xfrm>
          <a:prstGeom prst="diamond">
            <a:avLst/>
          </a:prstGeom>
          <a:solidFill>
            <a:srgbClr val="FF96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43" name="Rectangle 166"/>
          <p:cNvSpPr>
            <a:spLocks noChangeArrowheads="1"/>
          </p:cNvSpPr>
          <p:nvPr/>
        </p:nvSpPr>
        <p:spPr bwMode="auto">
          <a:xfrm>
            <a:off x="1749425" y="2422177"/>
            <a:ext cx="130175" cy="128588"/>
          </a:xfrm>
          <a:prstGeom prst="diamond">
            <a:avLst/>
          </a:prstGeom>
          <a:solidFill>
            <a:srgbClr val="B4DC5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444" name="Text Box 8"/>
          <p:cNvSpPr txBox="1">
            <a:spLocks noChangeArrowheads="1"/>
          </p:cNvSpPr>
          <p:nvPr/>
        </p:nvSpPr>
        <p:spPr bwMode="auto">
          <a:xfrm>
            <a:off x="4075113" y="6237312"/>
            <a:ext cx="475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90000" anchor="b">
            <a:spAutoFit/>
          </a:bodyPr>
          <a:lstStyle/>
          <a:p>
            <a:pPr algn="r" eaLnBrk="0" hangingPunct="0"/>
            <a:r>
              <a:rPr lang="fr-FR" sz="1200" dirty="0">
                <a:solidFill>
                  <a:srgbClr val="FFFFFF"/>
                </a:solidFill>
              </a:rPr>
              <a:t>1. </a:t>
            </a:r>
            <a:r>
              <a:rPr lang="fr-FR" sz="1200" dirty="0" err="1">
                <a:solidFill>
                  <a:srgbClr val="FFFFFF"/>
                </a:solidFill>
              </a:rPr>
              <a:t>Miyasaka</a:t>
            </a:r>
            <a:r>
              <a:rPr lang="fr-FR" sz="1200" dirty="0">
                <a:solidFill>
                  <a:srgbClr val="FFFFFF"/>
                </a:solidFill>
              </a:rPr>
              <a:t> </a:t>
            </a:r>
            <a:r>
              <a:rPr lang="fr-FR" sz="1200" i="1" dirty="0">
                <a:solidFill>
                  <a:srgbClr val="FFFFFF"/>
                </a:solidFill>
              </a:rPr>
              <a:t>et al</a:t>
            </a:r>
            <a:r>
              <a:rPr lang="fr-FR" sz="1200" dirty="0">
                <a:solidFill>
                  <a:srgbClr val="FFFFFF"/>
                </a:solidFill>
              </a:rPr>
              <a:t>, </a:t>
            </a:r>
            <a:r>
              <a:rPr lang="fr-FR" sz="1200" i="1" dirty="0">
                <a:solidFill>
                  <a:srgbClr val="FFFFFF"/>
                </a:solidFill>
              </a:rPr>
              <a:t>Circulation </a:t>
            </a:r>
            <a:r>
              <a:rPr lang="fr-FR" sz="1200" dirty="0">
                <a:solidFill>
                  <a:srgbClr val="FFFFFF"/>
                </a:solidFill>
              </a:rPr>
              <a:t>2006; 2. Go </a:t>
            </a:r>
            <a:r>
              <a:rPr lang="fr-FR" sz="1200" i="1" dirty="0">
                <a:solidFill>
                  <a:srgbClr val="FFFFFF"/>
                </a:solidFill>
              </a:rPr>
              <a:t>et al</a:t>
            </a:r>
            <a:r>
              <a:rPr lang="fr-FR" sz="1200" dirty="0">
                <a:solidFill>
                  <a:srgbClr val="FFFFFF"/>
                </a:solidFill>
              </a:rPr>
              <a:t>, </a:t>
            </a:r>
            <a:r>
              <a:rPr lang="fr-FR" sz="1200" i="1" dirty="0">
                <a:solidFill>
                  <a:srgbClr val="FFFFFF"/>
                </a:solidFill>
              </a:rPr>
              <a:t>JAMA </a:t>
            </a:r>
            <a:r>
              <a:rPr lang="fr-FR" sz="1200" dirty="0">
                <a:solidFill>
                  <a:srgbClr val="FFFFFF"/>
                </a:solidFill>
              </a:rPr>
              <a:t>2001</a:t>
            </a:r>
            <a:endParaRPr lang="en-US" altLang="en-US" sz="1200" dirty="0">
              <a:solidFill>
                <a:srgbClr val="FFFFFF"/>
              </a:solidFill>
            </a:endParaRPr>
          </a:p>
        </p:txBody>
      </p:sp>
      <p:cxnSp>
        <p:nvCxnSpPr>
          <p:cNvPr id="14445" name="Straight Connector 136"/>
          <p:cNvCxnSpPr>
            <a:cxnSpLocks noChangeShapeType="1"/>
          </p:cNvCxnSpPr>
          <p:nvPr/>
        </p:nvCxnSpPr>
        <p:spPr bwMode="auto">
          <a:xfrm flipH="1">
            <a:off x="7894638" y="5287987"/>
            <a:ext cx="6350" cy="6985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46" name="Straight Connector 138"/>
          <p:cNvCxnSpPr>
            <a:cxnSpLocks noChangeShapeType="1"/>
          </p:cNvCxnSpPr>
          <p:nvPr/>
        </p:nvCxnSpPr>
        <p:spPr bwMode="auto">
          <a:xfrm>
            <a:off x="7375525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47" name="Straight Connector 139"/>
          <p:cNvCxnSpPr>
            <a:cxnSpLocks noChangeShapeType="1"/>
          </p:cNvCxnSpPr>
          <p:nvPr/>
        </p:nvCxnSpPr>
        <p:spPr bwMode="auto">
          <a:xfrm>
            <a:off x="6831013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48" name="Straight Connector 140"/>
          <p:cNvCxnSpPr>
            <a:cxnSpLocks noChangeShapeType="1"/>
          </p:cNvCxnSpPr>
          <p:nvPr/>
        </p:nvCxnSpPr>
        <p:spPr bwMode="auto">
          <a:xfrm>
            <a:off x="6291263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49" name="Straight Connector 141"/>
          <p:cNvCxnSpPr>
            <a:cxnSpLocks noChangeShapeType="1"/>
          </p:cNvCxnSpPr>
          <p:nvPr/>
        </p:nvCxnSpPr>
        <p:spPr bwMode="auto">
          <a:xfrm>
            <a:off x="5757863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0" name="Straight Connector 142"/>
          <p:cNvCxnSpPr>
            <a:cxnSpLocks noChangeShapeType="1"/>
          </p:cNvCxnSpPr>
          <p:nvPr/>
        </p:nvCxnSpPr>
        <p:spPr bwMode="auto">
          <a:xfrm>
            <a:off x="5218113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1" name="Straight Connector 143"/>
          <p:cNvCxnSpPr>
            <a:cxnSpLocks noChangeShapeType="1"/>
          </p:cNvCxnSpPr>
          <p:nvPr/>
        </p:nvCxnSpPr>
        <p:spPr bwMode="auto">
          <a:xfrm>
            <a:off x="4678363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2" name="Straight Connector 144"/>
          <p:cNvCxnSpPr>
            <a:cxnSpLocks noChangeShapeType="1"/>
          </p:cNvCxnSpPr>
          <p:nvPr/>
        </p:nvCxnSpPr>
        <p:spPr bwMode="auto">
          <a:xfrm>
            <a:off x="4140200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3" name="Straight Connector 145"/>
          <p:cNvCxnSpPr>
            <a:cxnSpLocks noChangeShapeType="1"/>
          </p:cNvCxnSpPr>
          <p:nvPr/>
        </p:nvCxnSpPr>
        <p:spPr bwMode="auto">
          <a:xfrm>
            <a:off x="3602038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4" name="Straight Connector 146"/>
          <p:cNvCxnSpPr>
            <a:cxnSpLocks noChangeShapeType="1"/>
          </p:cNvCxnSpPr>
          <p:nvPr/>
        </p:nvCxnSpPr>
        <p:spPr bwMode="auto">
          <a:xfrm>
            <a:off x="3059113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5" name="Straight Connector 147"/>
          <p:cNvCxnSpPr>
            <a:cxnSpLocks noChangeShapeType="1"/>
          </p:cNvCxnSpPr>
          <p:nvPr/>
        </p:nvCxnSpPr>
        <p:spPr bwMode="auto">
          <a:xfrm>
            <a:off x="2524125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6" name="Straight Connector 148"/>
          <p:cNvCxnSpPr>
            <a:cxnSpLocks noChangeShapeType="1"/>
          </p:cNvCxnSpPr>
          <p:nvPr/>
        </p:nvCxnSpPr>
        <p:spPr bwMode="auto">
          <a:xfrm>
            <a:off x="1984375" y="5287987"/>
            <a:ext cx="0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7" name="Straight Connector 149"/>
          <p:cNvCxnSpPr>
            <a:cxnSpLocks noChangeShapeType="1"/>
          </p:cNvCxnSpPr>
          <p:nvPr/>
        </p:nvCxnSpPr>
        <p:spPr bwMode="auto">
          <a:xfrm>
            <a:off x="1444625" y="5284812"/>
            <a:ext cx="0" cy="73026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8" name="Straight Connector 151"/>
          <p:cNvCxnSpPr>
            <a:cxnSpLocks noChangeShapeType="1"/>
          </p:cNvCxnSpPr>
          <p:nvPr/>
        </p:nvCxnSpPr>
        <p:spPr bwMode="auto">
          <a:xfrm>
            <a:off x="1376363" y="2019324"/>
            <a:ext cx="635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59" name="Straight Connector 152"/>
          <p:cNvCxnSpPr>
            <a:cxnSpLocks noChangeShapeType="1"/>
          </p:cNvCxnSpPr>
          <p:nvPr/>
        </p:nvCxnSpPr>
        <p:spPr bwMode="auto">
          <a:xfrm>
            <a:off x="1376363" y="2430487"/>
            <a:ext cx="635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60" name="Straight Connector 153"/>
          <p:cNvCxnSpPr>
            <a:cxnSpLocks noChangeShapeType="1"/>
          </p:cNvCxnSpPr>
          <p:nvPr/>
        </p:nvCxnSpPr>
        <p:spPr bwMode="auto">
          <a:xfrm>
            <a:off x="1376363" y="2838474"/>
            <a:ext cx="635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61" name="Straight Connector 154"/>
          <p:cNvCxnSpPr>
            <a:cxnSpLocks noChangeShapeType="1"/>
          </p:cNvCxnSpPr>
          <p:nvPr/>
        </p:nvCxnSpPr>
        <p:spPr bwMode="auto">
          <a:xfrm>
            <a:off x="1376363" y="3246462"/>
            <a:ext cx="635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62" name="Straight Connector 157"/>
          <p:cNvCxnSpPr>
            <a:cxnSpLocks noChangeShapeType="1"/>
          </p:cNvCxnSpPr>
          <p:nvPr/>
        </p:nvCxnSpPr>
        <p:spPr bwMode="auto">
          <a:xfrm>
            <a:off x="1376363" y="3654449"/>
            <a:ext cx="635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63" name="Straight Connector 158"/>
          <p:cNvCxnSpPr>
            <a:cxnSpLocks noChangeShapeType="1"/>
          </p:cNvCxnSpPr>
          <p:nvPr/>
        </p:nvCxnSpPr>
        <p:spPr bwMode="auto">
          <a:xfrm>
            <a:off x="1376363" y="4060849"/>
            <a:ext cx="635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64" name="Straight Connector 159"/>
          <p:cNvCxnSpPr>
            <a:cxnSpLocks noChangeShapeType="1"/>
          </p:cNvCxnSpPr>
          <p:nvPr/>
        </p:nvCxnSpPr>
        <p:spPr bwMode="auto">
          <a:xfrm>
            <a:off x="1376363" y="4465662"/>
            <a:ext cx="63500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65" name="Straight Connector 160"/>
          <p:cNvCxnSpPr>
            <a:cxnSpLocks noChangeShapeType="1"/>
          </p:cNvCxnSpPr>
          <p:nvPr/>
        </p:nvCxnSpPr>
        <p:spPr bwMode="auto">
          <a:xfrm>
            <a:off x="1376363" y="4872062"/>
            <a:ext cx="63500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4466" name="Straight Connector 161"/>
          <p:cNvCxnSpPr>
            <a:cxnSpLocks noChangeShapeType="1"/>
          </p:cNvCxnSpPr>
          <p:nvPr/>
        </p:nvCxnSpPr>
        <p:spPr bwMode="auto">
          <a:xfrm>
            <a:off x="1377950" y="5281637"/>
            <a:ext cx="65088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4467" name="Text Box 13"/>
          <p:cNvSpPr txBox="1">
            <a:spLocks noChangeArrowheads="1"/>
          </p:cNvSpPr>
          <p:nvPr/>
        </p:nvSpPr>
        <p:spPr bwMode="auto">
          <a:xfrm>
            <a:off x="611560" y="980728"/>
            <a:ext cx="323999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Data from US studies</a:t>
            </a:r>
          </a:p>
        </p:txBody>
      </p:sp>
      <p:sp>
        <p:nvSpPr>
          <p:cNvPr id="14468" name="Oval 39"/>
          <p:cNvSpPr>
            <a:spLocks noChangeArrowheads="1"/>
          </p:cNvSpPr>
          <p:nvPr/>
        </p:nvSpPr>
        <p:spPr bwMode="auto">
          <a:xfrm>
            <a:off x="2459038" y="4173562"/>
            <a:ext cx="128587" cy="128587"/>
          </a:xfrm>
          <a:prstGeom prst="diamond">
            <a:avLst/>
          </a:prstGeom>
          <a:solidFill>
            <a:srgbClr val="FFF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GB" sz="16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Stroke is a major consequence of AF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Independent risk factor for stroke</a:t>
            </a:r>
          </a:p>
          <a:p>
            <a:pPr eaLnBrk="1" hangingPunct="1"/>
            <a:r>
              <a:rPr lang="en-GB" sz="2400" dirty="0" smtClean="0"/>
              <a:t>Approximately fivefold increased stroke risk compared with patients without AF</a:t>
            </a:r>
            <a:r>
              <a:rPr lang="en-GB" sz="2400" baseline="30000" dirty="0" smtClean="0"/>
              <a:t>1</a:t>
            </a:r>
          </a:p>
          <a:p>
            <a:pPr eaLnBrk="1" hangingPunct="1"/>
            <a:r>
              <a:rPr lang="en-GB" sz="2400" dirty="0" smtClean="0"/>
              <a:t>1 in 6 strokes occur in patients with AF</a:t>
            </a:r>
            <a:r>
              <a:rPr lang="en-GB" sz="2400" baseline="30000" dirty="0" smtClean="0"/>
              <a:t>2</a:t>
            </a:r>
          </a:p>
          <a:p>
            <a:pPr eaLnBrk="1" hangingPunct="1"/>
            <a:r>
              <a:rPr lang="en-GB" sz="2400" dirty="0" smtClean="0"/>
              <a:t>AF-related strokes are typically more severe than strokes due to other aetiologies</a:t>
            </a:r>
            <a:r>
              <a:rPr lang="en-GB" sz="2400" baseline="30000" dirty="0" smtClean="0"/>
              <a:t>3,4</a:t>
            </a:r>
          </a:p>
          <a:p>
            <a:pPr eaLnBrk="1" hangingPunct="1"/>
            <a:r>
              <a:rPr lang="en-GB" sz="2400" dirty="0" smtClean="0"/>
              <a:t>There is no evidence of a difference in stroke risk in patients with paroxysmal and permanent AF</a:t>
            </a:r>
            <a:r>
              <a:rPr lang="en-GB" sz="2400" baseline="30000" dirty="0" smtClean="0"/>
              <a:t>5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534370" y="6021288"/>
            <a:ext cx="55021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da-DK" sz="1200" dirty="0">
                <a:solidFill>
                  <a:schemeClr val="bg1"/>
                </a:solidFill>
              </a:rPr>
              <a:t>1. Wolf </a:t>
            </a:r>
            <a:r>
              <a:rPr lang="da-DK" sz="1200" i="1" dirty="0">
                <a:solidFill>
                  <a:schemeClr val="bg1"/>
                </a:solidFill>
              </a:rPr>
              <a:t>et al</a:t>
            </a:r>
            <a:r>
              <a:rPr lang="da-DK" sz="1200" dirty="0">
                <a:solidFill>
                  <a:schemeClr val="bg1"/>
                </a:solidFill>
              </a:rPr>
              <a:t>, </a:t>
            </a:r>
            <a:r>
              <a:rPr lang="da-DK" sz="1200" i="1" dirty="0">
                <a:solidFill>
                  <a:schemeClr val="bg1"/>
                </a:solidFill>
              </a:rPr>
              <a:t>Stroke</a:t>
            </a:r>
            <a:r>
              <a:rPr lang="da-DK" sz="1200" dirty="0">
                <a:solidFill>
                  <a:schemeClr val="bg1"/>
                </a:solidFill>
              </a:rPr>
              <a:t> 1991; 2. Fuster </a:t>
            </a:r>
            <a:r>
              <a:rPr lang="da-DK" sz="1200" i="1" dirty="0">
                <a:solidFill>
                  <a:schemeClr val="bg1"/>
                </a:solidFill>
              </a:rPr>
              <a:t>et al</a:t>
            </a:r>
            <a:r>
              <a:rPr lang="da-DK" sz="1200" dirty="0">
                <a:solidFill>
                  <a:schemeClr val="bg1"/>
                </a:solidFill>
              </a:rPr>
              <a:t>, </a:t>
            </a:r>
            <a:r>
              <a:rPr lang="da-DK" sz="1200" i="1" dirty="0">
                <a:solidFill>
                  <a:schemeClr val="bg1"/>
                </a:solidFill>
              </a:rPr>
              <a:t>Circulation </a:t>
            </a:r>
            <a:r>
              <a:rPr lang="da-DK" sz="1200" dirty="0">
                <a:solidFill>
                  <a:schemeClr val="bg1"/>
                </a:solidFill>
              </a:rPr>
              <a:t>2006; 3. Lin </a:t>
            </a:r>
            <a:r>
              <a:rPr lang="da-DK" sz="1200" i="1" dirty="0">
                <a:solidFill>
                  <a:schemeClr val="bg1"/>
                </a:solidFill>
              </a:rPr>
              <a:t>et al</a:t>
            </a:r>
            <a:r>
              <a:rPr lang="da-DK" sz="1200" dirty="0">
                <a:solidFill>
                  <a:schemeClr val="bg1"/>
                </a:solidFill>
              </a:rPr>
              <a:t>, </a:t>
            </a:r>
            <a:r>
              <a:rPr lang="da-DK" sz="1200" i="1" dirty="0">
                <a:solidFill>
                  <a:schemeClr val="bg1"/>
                </a:solidFill>
              </a:rPr>
              <a:t>Stroke </a:t>
            </a:r>
            <a:r>
              <a:rPr lang="da-DK" sz="1200" dirty="0">
                <a:solidFill>
                  <a:schemeClr val="bg1"/>
                </a:solidFill>
              </a:rPr>
              <a:t>1996; </a:t>
            </a:r>
            <a:br>
              <a:rPr lang="da-DK" sz="1200" dirty="0">
                <a:solidFill>
                  <a:schemeClr val="bg1"/>
                </a:solidFill>
              </a:rPr>
            </a:br>
            <a:r>
              <a:rPr lang="da-DK" sz="1200" dirty="0">
                <a:solidFill>
                  <a:schemeClr val="bg1"/>
                </a:solidFill>
              </a:rPr>
              <a:t>4. Jørgensen </a:t>
            </a:r>
            <a:r>
              <a:rPr lang="da-DK" sz="1200" i="1" dirty="0">
                <a:solidFill>
                  <a:schemeClr val="bg1"/>
                </a:solidFill>
              </a:rPr>
              <a:t>et al</a:t>
            </a:r>
            <a:r>
              <a:rPr lang="da-DK" sz="1200" dirty="0">
                <a:solidFill>
                  <a:schemeClr val="bg1"/>
                </a:solidFill>
              </a:rPr>
              <a:t>, </a:t>
            </a:r>
            <a:r>
              <a:rPr lang="da-DK" sz="1200" i="1" dirty="0">
                <a:solidFill>
                  <a:schemeClr val="bg1"/>
                </a:solidFill>
              </a:rPr>
              <a:t>Stroke </a:t>
            </a:r>
            <a:r>
              <a:rPr lang="da-DK" sz="1200" dirty="0">
                <a:solidFill>
                  <a:schemeClr val="bg1"/>
                </a:solidFill>
              </a:rPr>
              <a:t>1996; 5. Friberg </a:t>
            </a:r>
            <a:r>
              <a:rPr lang="da-DK" sz="1200" i="1" dirty="0">
                <a:solidFill>
                  <a:schemeClr val="bg1"/>
                </a:solidFill>
              </a:rPr>
              <a:t>et al</a:t>
            </a:r>
            <a:r>
              <a:rPr lang="da-DK" sz="1200" dirty="0">
                <a:solidFill>
                  <a:schemeClr val="bg1"/>
                </a:solidFill>
              </a:rPr>
              <a:t>, </a:t>
            </a:r>
            <a:r>
              <a:rPr lang="da-DK" sz="1200" i="1" dirty="0">
                <a:solidFill>
                  <a:schemeClr val="bg1"/>
                </a:solidFill>
              </a:rPr>
              <a:t>Eur Heart J </a:t>
            </a:r>
            <a:r>
              <a:rPr lang="da-DK" sz="1200" dirty="0">
                <a:solidFill>
                  <a:schemeClr val="bg1"/>
                </a:solidFill>
              </a:rPr>
              <a:t>2010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5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AF is a significant risk factor for </a:t>
            </a:r>
            <a:r>
              <a:rPr lang="en-GB" sz="3200" dirty="0" err="1" smtClean="0"/>
              <a:t>ischaemic</a:t>
            </a:r>
            <a:r>
              <a:rPr lang="en-GB" sz="3200" dirty="0" smtClean="0"/>
              <a:t> stroke </a:t>
            </a:r>
          </a:p>
        </p:txBody>
      </p:sp>
      <p:sp>
        <p:nvSpPr>
          <p:cNvPr id="19459" name="Text Box 31"/>
          <p:cNvSpPr txBox="1">
            <a:spLocks noChangeArrowheads="1"/>
          </p:cNvSpPr>
          <p:nvPr/>
        </p:nvSpPr>
        <p:spPr bwMode="auto">
          <a:xfrm>
            <a:off x="615950" y="6064870"/>
            <a:ext cx="7753350" cy="27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>
              <a:tabLst>
                <a:tab pos="177800" algn="l"/>
              </a:tabLst>
            </a:pPr>
            <a:r>
              <a:rPr lang="en-GB" sz="1200" dirty="0">
                <a:solidFill>
                  <a:srgbClr val="FFFFFF"/>
                </a:solidFill>
                <a:cs typeface="Arial" charset="0"/>
              </a:rPr>
              <a:t>Wolf </a:t>
            </a:r>
            <a:r>
              <a:rPr lang="en-GB" sz="1200" i="1" dirty="0">
                <a:solidFill>
                  <a:srgbClr val="FFFFFF"/>
                </a:solidFill>
                <a:cs typeface="Arial" charset="0"/>
              </a:rPr>
              <a:t>et al</a:t>
            </a:r>
            <a:r>
              <a:rPr lang="en-GB" sz="1200" dirty="0">
                <a:solidFill>
                  <a:srgbClr val="FFFFFF"/>
                </a:solidFill>
                <a:cs typeface="Arial" charset="0"/>
              </a:rPr>
              <a:t>, </a:t>
            </a:r>
            <a:r>
              <a:rPr lang="en-GB" sz="1200" i="1" dirty="0">
                <a:solidFill>
                  <a:srgbClr val="FFFFFF"/>
                </a:solidFill>
                <a:cs typeface="Arial" charset="0"/>
              </a:rPr>
              <a:t>Stroke </a:t>
            </a:r>
            <a:r>
              <a:rPr lang="en-GB" sz="1200" dirty="0">
                <a:solidFill>
                  <a:srgbClr val="FFFFFF"/>
                </a:solidFill>
                <a:cs typeface="Arial" charset="0"/>
              </a:rPr>
              <a:t>1991</a:t>
            </a:r>
            <a:endParaRPr lang="en-GB" sz="1200" dirty="0">
              <a:solidFill>
                <a:srgbClr val="FFFF00"/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411163" y="2983533"/>
            <a:ext cx="26733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425031" y="428448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929981" y="428448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6436519" y="428448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8125619" y="4284489"/>
            <a:ext cx="7143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71638" y="3724895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671638" y="3205783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1671638" y="2689845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671638" y="2170733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671638" y="1653208"/>
            <a:ext cx="714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TextBox 24"/>
          <p:cNvSpPr txBox="1">
            <a:spLocks noChangeArrowheads="1"/>
          </p:cNvSpPr>
          <p:nvPr/>
        </p:nvSpPr>
        <p:spPr bwMode="auto">
          <a:xfrm>
            <a:off x="1291282" y="1394445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19471" name="TextBox 25"/>
          <p:cNvSpPr txBox="1">
            <a:spLocks noChangeArrowheads="1"/>
          </p:cNvSpPr>
          <p:nvPr/>
        </p:nvSpPr>
        <p:spPr bwMode="auto">
          <a:xfrm>
            <a:off x="1291282" y="1911970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19472" name="TextBox 26"/>
          <p:cNvSpPr txBox="1">
            <a:spLocks noChangeArrowheads="1"/>
          </p:cNvSpPr>
          <p:nvPr/>
        </p:nvSpPr>
        <p:spPr bwMode="auto">
          <a:xfrm>
            <a:off x="1291282" y="2431083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9473" name="TextBox 27"/>
          <p:cNvSpPr txBox="1">
            <a:spLocks noChangeArrowheads="1"/>
          </p:cNvSpPr>
          <p:nvPr/>
        </p:nvSpPr>
        <p:spPr bwMode="auto">
          <a:xfrm>
            <a:off x="1291282" y="2947020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9474" name="TextBox 28"/>
          <p:cNvSpPr txBox="1">
            <a:spLocks noChangeArrowheads="1"/>
          </p:cNvSpPr>
          <p:nvPr/>
        </p:nvSpPr>
        <p:spPr bwMode="auto">
          <a:xfrm>
            <a:off x="1291282" y="3464545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9475" name="TextBox 29"/>
          <p:cNvSpPr txBox="1">
            <a:spLocks noChangeArrowheads="1"/>
          </p:cNvSpPr>
          <p:nvPr/>
        </p:nvSpPr>
        <p:spPr bwMode="auto">
          <a:xfrm>
            <a:off x="1385888" y="3993183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9476" name="TextBox 30"/>
          <p:cNvSpPr txBox="1">
            <a:spLocks noChangeArrowheads="1"/>
          </p:cNvSpPr>
          <p:nvPr/>
        </p:nvSpPr>
        <p:spPr bwMode="auto">
          <a:xfrm>
            <a:off x="2062221" y="4217020"/>
            <a:ext cx="1268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High blood</a:t>
            </a:r>
            <a:br>
              <a:rPr lang="en-GB" sz="1400" b="1" dirty="0">
                <a:solidFill>
                  <a:schemeClr val="bg1"/>
                </a:solidFill>
              </a:rPr>
            </a:br>
            <a:r>
              <a:rPr lang="en-GB" sz="1400" b="1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19477" name="TextBox 31"/>
          <p:cNvSpPr txBox="1">
            <a:spLocks noChangeArrowheads="1"/>
          </p:cNvSpPr>
          <p:nvPr/>
        </p:nvSpPr>
        <p:spPr bwMode="auto">
          <a:xfrm>
            <a:off x="3453148" y="4217020"/>
            <a:ext cx="1539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Coronary </a:t>
            </a:r>
            <a:br>
              <a:rPr lang="en-GB" sz="1400" b="1">
                <a:solidFill>
                  <a:schemeClr val="bg1"/>
                </a:solidFill>
              </a:rPr>
            </a:br>
            <a:r>
              <a:rPr lang="en-GB" sz="1400" b="1">
                <a:solidFill>
                  <a:schemeClr val="bg1"/>
                </a:solidFill>
              </a:rPr>
              <a:t>heart disease</a:t>
            </a:r>
          </a:p>
        </p:txBody>
      </p:sp>
      <p:sp>
        <p:nvSpPr>
          <p:cNvPr id="19478" name="TextBox 32"/>
          <p:cNvSpPr txBox="1">
            <a:spLocks noChangeArrowheads="1"/>
          </p:cNvSpPr>
          <p:nvPr/>
        </p:nvSpPr>
        <p:spPr bwMode="auto">
          <a:xfrm>
            <a:off x="4999068" y="4217020"/>
            <a:ext cx="14382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Congestive</a:t>
            </a:r>
            <a:br>
              <a:rPr lang="en-GB" sz="1400" b="1">
                <a:solidFill>
                  <a:schemeClr val="bg1"/>
                </a:solidFill>
              </a:rPr>
            </a:br>
            <a:r>
              <a:rPr lang="en-GB" sz="1400" b="1">
                <a:solidFill>
                  <a:schemeClr val="bg1"/>
                </a:solidFill>
              </a:rPr>
              <a:t>heart failure</a:t>
            </a:r>
          </a:p>
        </p:txBody>
      </p:sp>
      <p:sp>
        <p:nvSpPr>
          <p:cNvPr id="19479" name="TextBox 33"/>
          <p:cNvSpPr txBox="1">
            <a:spLocks noChangeArrowheads="1"/>
          </p:cNvSpPr>
          <p:nvPr/>
        </p:nvSpPr>
        <p:spPr bwMode="auto">
          <a:xfrm>
            <a:off x="6604229" y="4217020"/>
            <a:ext cx="12330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Atrial</a:t>
            </a:r>
          </a:p>
          <a:p>
            <a:pPr algn="ctr"/>
            <a:r>
              <a:rPr lang="en-GB" sz="1400" b="1">
                <a:solidFill>
                  <a:schemeClr val="bg1"/>
                </a:solidFill>
              </a:rPr>
              <a:t>fibrillation</a:t>
            </a:r>
          </a:p>
        </p:txBody>
      </p:sp>
      <p:sp>
        <p:nvSpPr>
          <p:cNvPr id="19480" name="TextBox 36"/>
          <p:cNvSpPr txBox="1">
            <a:spLocks noChangeArrowheads="1"/>
          </p:cNvSpPr>
          <p:nvPr/>
        </p:nvSpPr>
        <p:spPr bwMode="auto">
          <a:xfrm>
            <a:off x="2490223" y="4979020"/>
            <a:ext cx="4122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3.4</a:t>
            </a:r>
          </a:p>
        </p:txBody>
      </p:sp>
      <p:sp>
        <p:nvSpPr>
          <p:cNvPr id="19481" name="TextBox 37"/>
          <p:cNvSpPr txBox="1">
            <a:spLocks noChangeArrowheads="1"/>
          </p:cNvSpPr>
          <p:nvPr/>
        </p:nvSpPr>
        <p:spPr bwMode="auto">
          <a:xfrm>
            <a:off x="4016604" y="4890120"/>
            <a:ext cx="4122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2.4</a:t>
            </a:r>
          </a:p>
        </p:txBody>
      </p:sp>
      <p:sp>
        <p:nvSpPr>
          <p:cNvPr id="19482" name="TextBox 38"/>
          <p:cNvSpPr txBox="1">
            <a:spLocks noChangeArrowheads="1"/>
          </p:cNvSpPr>
          <p:nvPr/>
        </p:nvSpPr>
        <p:spPr bwMode="auto">
          <a:xfrm>
            <a:off x="5512029" y="4890120"/>
            <a:ext cx="4122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4.3</a:t>
            </a:r>
          </a:p>
        </p:txBody>
      </p:sp>
      <p:sp>
        <p:nvSpPr>
          <p:cNvPr id="19483" name="TextBox 39"/>
          <p:cNvSpPr txBox="1">
            <a:spLocks noChangeArrowheads="1"/>
          </p:cNvSpPr>
          <p:nvPr/>
        </p:nvSpPr>
        <p:spPr bwMode="auto">
          <a:xfrm>
            <a:off x="7014598" y="4890120"/>
            <a:ext cx="4122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4.8</a:t>
            </a:r>
          </a:p>
        </p:txBody>
      </p:sp>
      <p:sp>
        <p:nvSpPr>
          <p:cNvPr id="19484" name="TextBox 40"/>
          <p:cNvSpPr txBox="1">
            <a:spLocks noChangeArrowheads="1"/>
          </p:cNvSpPr>
          <p:nvPr/>
        </p:nvSpPr>
        <p:spPr bwMode="auto">
          <a:xfrm>
            <a:off x="1223139" y="4979020"/>
            <a:ext cx="879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Risk ratio</a:t>
            </a:r>
          </a:p>
        </p:txBody>
      </p:sp>
      <p:sp>
        <p:nvSpPr>
          <p:cNvPr id="19485" name="TextBox 41"/>
          <p:cNvSpPr txBox="1">
            <a:spLocks noChangeArrowheads="1"/>
          </p:cNvSpPr>
          <p:nvPr/>
        </p:nvSpPr>
        <p:spPr bwMode="auto">
          <a:xfrm>
            <a:off x="2231760" y="5497487"/>
            <a:ext cx="3420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*</a:t>
            </a:r>
            <a:r>
              <a:rPr lang="en-GB" sz="1400" i="1" dirty="0">
                <a:solidFill>
                  <a:schemeClr val="bg1"/>
                </a:solidFill>
              </a:rPr>
              <a:t>p</a:t>
            </a:r>
            <a:r>
              <a:rPr lang="en-GB" sz="1400" dirty="0">
                <a:solidFill>
                  <a:schemeClr val="bg1"/>
                </a:solidFill>
              </a:rPr>
              <a:t>&lt;0.001 versus no cardiovascular condition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47888" y="3990008"/>
            <a:ext cx="500062" cy="249237"/>
          </a:xfrm>
          <a:prstGeom prst="rect">
            <a:avLst/>
          </a:prstGeom>
          <a:solidFill>
            <a:srgbClr val="33CA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751138" y="3369295"/>
            <a:ext cx="500062" cy="869950"/>
          </a:xfrm>
          <a:prstGeom prst="rect">
            <a:avLst/>
          </a:prstGeom>
          <a:solidFill>
            <a:srgbClr val="FF0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65538" y="3764583"/>
            <a:ext cx="500062" cy="474662"/>
          </a:xfrm>
          <a:prstGeom prst="rect">
            <a:avLst/>
          </a:prstGeom>
          <a:solidFill>
            <a:srgbClr val="33CA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75138" y="3096245"/>
            <a:ext cx="500062" cy="1143000"/>
          </a:xfrm>
          <a:prstGeom prst="rect">
            <a:avLst/>
          </a:prstGeom>
          <a:solidFill>
            <a:srgbClr val="FF0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68900" y="3716958"/>
            <a:ext cx="500063" cy="522287"/>
          </a:xfrm>
          <a:prstGeom prst="rect">
            <a:avLst/>
          </a:prstGeom>
          <a:solidFill>
            <a:srgbClr val="33CA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72150" y="1994520"/>
            <a:ext cx="500063" cy="2244725"/>
          </a:xfrm>
          <a:prstGeom prst="rect">
            <a:avLst/>
          </a:prstGeom>
          <a:solidFill>
            <a:srgbClr val="FF0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65913" y="3716958"/>
            <a:ext cx="500062" cy="522287"/>
          </a:xfrm>
          <a:prstGeom prst="rect">
            <a:avLst/>
          </a:prstGeom>
          <a:solidFill>
            <a:srgbClr val="33CA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70750" y="1737345"/>
            <a:ext cx="500063" cy="2501900"/>
          </a:xfrm>
          <a:prstGeom prst="rect">
            <a:avLst/>
          </a:prstGeom>
          <a:solidFill>
            <a:srgbClr val="FF00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71688" y="1737345"/>
            <a:ext cx="142875" cy="144463"/>
          </a:xfrm>
          <a:prstGeom prst="rect">
            <a:avLst/>
          </a:prstGeom>
          <a:solidFill>
            <a:srgbClr val="33CA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71688" y="1978645"/>
            <a:ext cx="142875" cy="14287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9496" name="TextBox 53"/>
          <p:cNvSpPr txBox="1">
            <a:spLocks noChangeArrowheads="1"/>
          </p:cNvSpPr>
          <p:nvPr/>
        </p:nvSpPr>
        <p:spPr bwMode="auto">
          <a:xfrm>
            <a:off x="2251075" y="1651620"/>
            <a:ext cx="2213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No cardiovascular condition</a:t>
            </a:r>
          </a:p>
        </p:txBody>
      </p:sp>
      <p:sp>
        <p:nvSpPr>
          <p:cNvPr id="19497" name="TextBox 54"/>
          <p:cNvSpPr txBox="1">
            <a:spLocks noChangeArrowheads="1"/>
          </p:cNvSpPr>
          <p:nvPr/>
        </p:nvSpPr>
        <p:spPr bwMode="auto">
          <a:xfrm>
            <a:off x="2251075" y="1897683"/>
            <a:ext cx="19855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Cardiovascular condition</a:t>
            </a:r>
          </a:p>
        </p:txBody>
      </p:sp>
      <p:sp>
        <p:nvSpPr>
          <p:cNvPr id="19498" name="TextBox 55"/>
          <p:cNvSpPr txBox="1">
            <a:spLocks noChangeArrowheads="1"/>
          </p:cNvSpPr>
          <p:nvPr/>
        </p:nvSpPr>
        <p:spPr bwMode="auto">
          <a:xfrm>
            <a:off x="2857540" y="3110533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9499" name="TextBox 56"/>
          <p:cNvSpPr txBox="1">
            <a:spLocks noChangeArrowheads="1"/>
          </p:cNvSpPr>
          <p:nvPr/>
        </p:nvSpPr>
        <p:spPr bwMode="auto">
          <a:xfrm>
            <a:off x="4379953" y="2832720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9500" name="TextBox 57"/>
          <p:cNvSpPr txBox="1">
            <a:spLocks noChangeArrowheads="1"/>
          </p:cNvSpPr>
          <p:nvPr/>
        </p:nvSpPr>
        <p:spPr bwMode="auto">
          <a:xfrm>
            <a:off x="5873790" y="1721470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9501" name="TextBox 58"/>
          <p:cNvSpPr txBox="1">
            <a:spLocks noChangeArrowheads="1"/>
          </p:cNvSpPr>
          <p:nvPr/>
        </p:nvSpPr>
        <p:spPr bwMode="auto">
          <a:xfrm>
            <a:off x="7360483" y="1459533"/>
            <a:ext cx="2872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9502" name="TextBox 59"/>
          <p:cNvSpPr txBox="1">
            <a:spLocks noChangeArrowheads="1"/>
          </p:cNvSpPr>
          <p:nvPr/>
        </p:nvSpPr>
        <p:spPr bwMode="auto">
          <a:xfrm rot="-5400000">
            <a:off x="-484981" y="2665239"/>
            <a:ext cx="30924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Two-year age-adjusted incidence of stroke/1000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671638" y="4242420"/>
            <a:ext cx="64960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EC008C"/>
    </a:dk1>
    <a:lt1>
      <a:srgbClr val="FFFFFF"/>
    </a:lt1>
    <a:dk2>
      <a:srgbClr val="001D8D"/>
    </a:dk2>
    <a:lt2>
      <a:srgbClr val="807F83"/>
    </a:lt2>
    <a:accent1>
      <a:srgbClr val="50AAC8"/>
    </a:accent1>
    <a:accent2>
      <a:srgbClr val="B4DC50"/>
    </a:accent2>
    <a:accent3>
      <a:srgbClr val="AAABC5"/>
    </a:accent3>
    <a:accent4>
      <a:srgbClr val="DADADA"/>
    </a:accent4>
    <a:accent5>
      <a:srgbClr val="B3D2E0"/>
    </a:accent5>
    <a:accent6>
      <a:srgbClr val="A3C748"/>
    </a:accent6>
    <a:hlink>
      <a:srgbClr val="FF9600"/>
    </a:hlink>
    <a:folHlink>
      <a:srgbClr val="32C8FF"/>
    </a:folHlink>
  </a:clrScheme>
</a:themeOverride>
</file>

<file path=ppt/theme/themeOverride2.xml><?xml version="1.0" encoding="utf-8"?>
<a:themeOverride xmlns:a="http://schemas.openxmlformats.org/drawingml/2006/main">
  <a:clrScheme name="4_Riva_blue_template July 09 3">
    <a:dk1>
      <a:srgbClr val="E6008C"/>
    </a:dk1>
    <a:lt1>
      <a:srgbClr val="FFFFFF"/>
    </a:lt1>
    <a:dk2>
      <a:srgbClr val="001D8D"/>
    </a:dk2>
    <a:lt2>
      <a:srgbClr val="807F83"/>
    </a:lt2>
    <a:accent1>
      <a:srgbClr val="FFF000"/>
    </a:accent1>
    <a:accent2>
      <a:srgbClr val="FF9600"/>
    </a:accent2>
    <a:accent3>
      <a:srgbClr val="AAABC5"/>
    </a:accent3>
    <a:accent4>
      <a:srgbClr val="DADADA"/>
    </a:accent4>
    <a:accent5>
      <a:srgbClr val="FFF6AA"/>
    </a:accent5>
    <a:accent6>
      <a:srgbClr val="E78700"/>
    </a:accent6>
    <a:hlink>
      <a:srgbClr val="B4DC50"/>
    </a:hlink>
    <a:folHlink>
      <a:srgbClr val="32C8FF"/>
    </a:folHlink>
  </a:clrScheme>
  <a:fontScheme name="4_Riva_blue_template July 09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1718</Words>
  <Application>Microsoft Office PowerPoint</Application>
  <PresentationFormat>Diavoorstelling (4:3)</PresentationFormat>
  <Paragraphs>393</Paragraphs>
  <Slides>19</Slides>
  <Notes>19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1" baseType="lpstr">
      <vt:lpstr>1_Office-thema</vt:lpstr>
      <vt:lpstr>Worksheet</vt:lpstr>
      <vt:lpstr>Atrial fibrillation and stroke:  Disease awareness</vt:lpstr>
      <vt:lpstr>AF is a cardiac arrhythmia associated with rapid and irregular atrial impulses</vt:lpstr>
      <vt:lpstr>AF is caused by pathological changes to the atria </vt:lpstr>
      <vt:lpstr>AF can be symptomatic and asymptomatic</vt:lpstr>
      <vt:lpstr>Classification of AF is determined according to presentation and duration</vt:lpstr>
      <vt:lpstr>Risk factors for AF: overview</vt:lpstr>
      <vt:lpstr>The number of patients with AF is anticipated to increase</vt:lpstr>
      <vt:lpstr>Stroke is a major consequence of AF</vt:lpstr>
      <vt:lpstr>AF is a significant risk factor for ischaemic stroke </vt:lpstr>
      <vt:lpstr>Proportion of strokes attributable to AF  increases with age</vt:lpstr>
      <vt:lpstr>AF-related strokes are more severe than non-AF-related strokes</vt:lpstr>
      <vt:lpstr>Outcomes in stroke patients with AF are more severe than in patients without AF: The PRISM study</vt:lpstr>
      <vt:lpstr>Strokes in patients with AF are more severe than in patients without AF</vt:lpstr>
      <vt:lpstr>The increased disability that results  from AF-related stroke persists over time</vt:lpstr>
      <vt:lpstr>AF increases annual mortality rates following first-ever ischaemic stroke</vt:lpstr>
      <vt:lpstr>Among stroke survivors, AF increases the likelihood of recurrent stroke</vt:lpstr>
      <vt:lpstr>Why are AF-related strokes more severe?</vt:lpstr>
      <vt:lpstr>AF-related stroke: a major economic burden</vt:lpstr>
      <vt:lpstr>AF-related stroke: impact on individuals and society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163</cp:revision>
  <dcterms:created xsi:type="dcterms:W3CDTF">2011-09-14T14:53:57Z</dcterms:created>
  <dcterms:modified xsi:type="dcterms:W3CDTF">2012-12-27T20:43:18Z</dcterms:modified>
</cp:coreProperties>
</file>