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70" r:id="rId4"/>
    <p:sldId id="269" r:id="rId5"/>
    <p:sldId id="268" r:id="rId6"/>
    <p:sldId id="271" r:id="rId7"/>
    <p:sldId id="273" r:id="rId8"/>
    <p:sldId id="274" r:id="rId9"/>
    <p:sldId id="275" r:id="rId10"/>
    <p:sldId id="258" r:id="rId11"/>
    <p:sldId id="276" r:id="rId12"/>
    <p:sldId id="277" r:id="rId13"/>
    <p:sldId id="279" r:id="rId14"/>
    <p:sldId id="280" r:id="rId15"/>
    <p:sldId id="281" r:id="rId16"/>
    <p:sldId id="259" r:id="rId17"/>
    <p:sldId id="278" r:id="rId18"/>
    <p:sldId id="283" r:id="rId19"/>
    <p:sldId id="260" r:id="rId20"/>
    <p:sldId id="266" r:id="rId21"/>
    <p:sldId id="267" r:id="rId22"/>
    <p:sldId id="265" r:id="rId23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101"/>
    <a:srgbClr val="250003"/>
    <a:srgbClr val="800000"/>
    <a:srgbClr val="35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245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7DFD3-803F-FD42-A21E-1975BB90B0C4}" type="datetimeFigureOut">
              <a:rPr lang="nl-NL"/>
              <a:pPr/>
              <a:t>13-10-2014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3ED4-C4D9-AA43-9CAC-8BFB0F7CC911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61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787D-0ADD-4A84-BF78-EAAF210948D2}" type="datetimeFigureOut">
              <a:rPr lang="nl-NL" smtClean="0"/>
              <a:pPr/>
              <a:t>13-10-2014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CA09E-989E-47F0-A9D5-7A097049B9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06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6FF5-1B22-4089-A089-57B2A9939C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45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CEA8-1F02-4C37-8E1D-18C6554580F1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>
                <a:solidFill>
                  <a:srgbClr val="FFFF00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176-7B2E-2245-A120-94B0D6F1A217}" type="datetimeFigureOut">
              <a:rPr lang="nl-NL"/>
              <a:pPr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026-D802-A340-A95E-058596117549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FFF00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176-7B2E-2245-A120-94B0D6F1A217}" type="datetimeFigureOut">
              <a:rPr lang="nl-NL"/>
              <a:pPr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026-D802-A340-A95E-058596117549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/>
          <p:cNvGrpSpPr/>
          <p:nvPr userDrawn="1"/>
        </p:nvGrpSpPr>
        <p:grpSpPr>
          <a:xfrm>
            <a:off x="0" y="-595964"/>
            <a:ext cx="9556280" cy="2843549"/>
            <a:chOff x="0" y="-595964"/>
            <a:chExt cx="9556280" cy="2843549"/>
          </a:xfrm>
        </p:grpSpPr>
        <p:pic>
          <p:nvPicPr>
            <p:cNvPr id="8" name="Afbeelding 7" descr="BLOEDPLAATJE 1_0008.png"/>
            <p:cNvPicPr>
              <a:picLocks noChangeAspect="1"/>
            </p:cNvPicPr>
            <p:nvPr userDrawn="1"/>
          </p:nvPicPr>
          <p:blipFill>
            <a:blip r:embed="rId4">
              <a:alphaModFix amt="25000"/>
            </a:blip>
            <a:srcRect l="26578"/>
            <a:stretch>
              <a:fillRect/>
            </a:stretch>
          </p:blipFill>
          <p:spPr>
            <a:xfrm>
              <a:off x="0" y="-429977"/>
              <a:ext cx="1799650" cy="2451100"/>
            </a:xfrm>
            <a:prstGeom prst="rect">
              <a:avLst/>
            </a:prstGeom>
          </p:spPr>
        </p:pic>
        <p:pic>
          <p:nvPicPr>
            <p:cNvPr id="9" name="Afbeelding 8" descr="BLOEDPLAATJE 1_0008.png"/>
            <p:cNvPicPr>
              <a:picLocks noChangeAspect="1"/>
            </p:cNvPicPr>
            <p:nvPr userDrawn="1"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 rot="8378625">
              <a:off x="1373742" y="-364047"/>
              <a:ext cx="2030657" cy="2030657"/>
            </a:xfrm>
            <a:prstGeom prst="rect">
              <a:avLst/>
            </a:prstGeom>
          </p:spPr>
        </p:pic>
        <p:pic>
          <p:nvPicPr>
            <p:cNvPr id="10" name="Afbeelding 9" descr="Bloedplaatje 4_0021.png"/>
            <p:cNvPicPr>
              <a:picLocks noChangeAspect="1"/>
            </p:cNvPicPr>
            <p:nvPr userDrawn="1"/>
          </p:nvPicPr>
          <p:blipFill>
            <a:blip r:embed="rId5">
              <a:alphaModFix amt="24000"/>
            </a:blip>
            <a:stretch>
              <a:fillRect/>
            </a:stretch>
          </p:blipFill>
          <p:spPr>
            <a:xfrm>
              <a:off x="2233685" y="-90145"/>
              <a:ext cx="2294450" cy="2294450"/>
            </a:xfrm>
            <a:prstGeom prst="rect">
              <a:avLst/>
            </a:prstGeom>
          </p:spPr>
        </p:pic>
        <p:pic>
          <p:nvPicPr>
            <p:cNvPr id="11" name="Afbeelding 10" descr="Bloedplaatje 4_0021.png"/>
            <p:cNvPicPr>
              <a:picLocks noChangeAspect="1"/>
            </p:cNvPicPr>
            <p:nvPr userDrawn="1"/>
          </p:nvPicPr>
          <p:blipFill>
            <a:blip r:embed="rId5">
              <a:alphaModFix amt="24000"/>
            </a:blip>
            <a:stretch>
              <a:fillRect/>
            </a:stretch>
          </p:blipFill>
          <p:spPr>
            <a:xfrm rot="15228647">
              <a:off x="3970583" y="-595964"/>
              <a:ext cx="2843549" cy="2843549"/>
            </a:xfrm>
            <a:prstGeom prst="rect">
              <a:avLst/>
            </a:prstGeom>
          </p:spPr>
        </p:pic>
        <p:pic>
          <p:nvPicPr>
            <p:cNvPr id="12" name="Afbeelding 11" descr="BLOEDPLAATJE 1_0042.png"/>
            <p:cNvPicPr>
              <a:picLocks noChangeAspect="1"/>
            </p:cNvPicPr>
            <p:nvPr userDrawn="1"/>
          </p:nvPicPr>
          <p:blipFill>
            <a:blip r:embed="rId6">
              <a:alphaModFix amt="27000"/>
            </a:blip>
            <a:stretch>
              <a:fillRect/>
            </a:stretch>
          </p:blipFill>
          <p:spPr>
            <a:xfrm rot="1491556">
              <a:off x="5921011" y="262158"/>
              <a:ext cx="1599819" cy="1599819"/>
            </a:xfrm>
            <a:prstGeom prst="rect">
              <a:avLst/>
            </a:prstGeom>
          </p:spPr>
        </p:pic>
        <p:pic>
          <p:nvPicPr>
            <p:cNvPr id="13" name="Afbeelding 12" descr="BLOEDPLAATJE 1_0042.png"/>
            <p:cNvPicPr>
              <a:picLocks noChangeAspect="1"/>
            </p:cNvPicPr>
            <p:nvPr userDrawn="1"/>
          </p:nvPicPr>
          <p:blipFill>
            <a:blip r:embed="rId6">
              <a:alphaModFix amt="24000"/>
            </a:blip>
            <a:stretch>
              <a:fillRect/>
            </a:stretch>
          </p:blipFill>
          <p:spPr>
            <a:xfrm rot="15805686">
              <a:off x="7277098" y="-313781"/>
              <a:ext cx="2279182" cy="2279182"/>
            </a:xfrm>
            <a:prstGeom prst="rect">
              <a:avLst/>
            </a:prstGeom>
          </p:spPr>
        </p:pic>
        <p:pic>
          <p:nvPicPr>
            <p:cNvPr id="15" name="Afbeelding 14" descr="BLOEDPLAATJE 1_0008.png"/>
            <p:cNvPicPr>
              <a:picLocks noChangeAspect="1"/>
            </p:cNvPicPr>
            <p:nvPr userDrawn="1"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 rot="8173736">
              <a:off x="6525100" y="-81375"/>
              <a:ext cx="943054" cy="943054"/>
            </a:xfrm>
            <a:prstGeom prst="rect">
              <a:avLst/>
            </a:prstGeom>
          </p:spPr>
        </p:pic>
      </p:grpSp>
      <p:sp>
        <p:nvSpPr>
          <p:cNvPr id="17" name="Rechthoek 16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0000">
                <a:srgbClr val="000035"/>
              </a:gs>
              <a:gs pos="100000">
                <a:srgbClr val="00048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1419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1176-7B2E-2245-A120-94B0D6F1A217}" type="datetimeFigureOut">
              <a:rPr lang="nl-NL"/>
              <a:pPr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B026-D802-A340-A95E-058596117549}" type="slidenum">
              <a:rPr/>
              <a:pPr/>
              <a:t>‹nr.›</a:t>
            </a:fld>
            <a:endParaRPr lang="nl-NL"/>
          </a:p>
        </p:txBody>
      </p:sp>
      <p:pic>
        <p:nvPicPr>
          <p:cNvPr id="14" name="Afbeelding 13" descr="BLOEDPLAATJE 1_0042.png"/>
          <p:cNvPicPr>
            <a:picLocks noChangeAspect="1"/>
          </p:cNvPicPr>
          <p:nvPr userDrawn="1"/>
        </p:nvPicPr>
        <p:blipFill>
          <a:blip r:embed="rId6">
            <a:alphaModFix amt="13000"/>
          </a:blip>
          <a:stretch>
            <a:fillRect/>
          </a:stretch>
        </p:blipFill>
        <p:spPr>
          <a:xfrm rot="4153776">
            <a:off x="3793216" y="-152748"/>
            <a:ext cx="854772" cy="854772"/>
          </a:xfrm>
          <a:prstGeom prst="rect">
            <a:avLst/>
          </a:prstGeom>
        </p:spPr>
      </p:pic>
      <p:pic>
        <p:nvPicPr>
          <p:cNvPr id="19" name="Afbeelding 18" descr="CVGK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71391" y="304549"/>
            <a:ext cx="891341" cy="1152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 baseline="0">
          <a:solidFill>
            <a:srgbClr val="FFFF00"/>
          </a:solidFill>
          <a:latin typeface="Verdana" pitchFamily="34" charset="0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304800" y="23109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j-ea"/>
              <a:cs typeface="Corbe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47898" y="1776555"/>
            <a:ext cx="78804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200" u="sng" dirty="0" smtClean="0">
              <a:solidFill>
                <a:schemeClr val="bg1"/>
              </a:solidFill>
            </a:endParaRPr>
          </a:p>
          <a:p>
            <a:r>
              <a:rPr lang="nl-NL" sz="3600" b="1" dirty="0" smtClean="0">
                <a:solidFill>
                  <a:schemeClr val="bg1"/>
                </a:solidFill>
              </a:rPr>
              <a:t>Wat zijn de belangrijkste ontwikkelingen van de afgelopen 10 jaar die de inzichten in de kliniek hebben veranderd?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391593" y="666085"/>
            <a:ext cx="20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rgbClr val="FFFF00"/>
                </a:solidFill>
              </a:rPr>
              <a:t>Vraag 1</a:t>
            </a:r>
            <a:endParaRPr lang="nl-N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47898" y="1280959"/>
            <a:ext cx="74315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200" b="1" u="sng" dirty="0" smtClean="0">
              <a:solidFill>
                <a:schemeClr val="bg1"/>
              </a:solidFill>
            </a:endParaRPr>
          </a:p>
          <a:p>
            <a:pPr algn="ctr"/>
            <a:endParaRPr lang="nl-NL" sz="3200" b="1" u="sng" dirty="0" smtClean="0">
              <a:solidFill>
                <a:schemeClr val="bg1"/>
              </a:solidFill>
            </a:endParaRPr>
          </a:p>
          <a:p>
            <a:pPr lvl="0"/>
            <a:r>
              <a:rPr lang="nl-NL" sz="3600" b="1" dirty="0" smtClean="0">
                <a:solidFill>
                  <a:schemeClr val="bg1"/>
                </a:solidFill>
              </a:rPr>
              <a:t>Welk lopend onderzoek schept grote verwachtingen?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391593" y="666085"/>
            <a:ext cx="20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rgbClr val="FFFF00"/>
                </a:solidFill>
              </a:rPr>
              <a:t>Vraag 2</a:t>
            </a:r>
            <a:endParaRPr lang="nl-N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Langere behandeling – voor wie niet?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Hoog risico op recidief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" y="2201863"/>
            <a:ext cx="6122843" cy="442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236335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solidFill>
                  <a:schemeClr val="bg1"/>
                </a:solidFill>
              </a:rPr>
              <a:t>Eichinger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Circulation</a:t>
            </a:r>
            <a:r>
              <a:rPr lang="nl-NL" dirty="0" smtClean="0">
                <a:solidFill>
                  <a:schemeClr val="bg1"/>
                </a:solidFill>
              </a:rPr>
              <a:t> 2010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Predictie voor recidief </a:t>
            </a:r>
            <a:r>
              <a:rPr lang="nl-NL" dirty="0" err="1" smtClean="0"/>
              <a:t>VTe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Predictie regels bij idiopathische VTE</a:t>
            </a:r>
          </a:p>
          <a:p>
            <a:pPr lvl="1"/>
            <a:r>
              <a:rPr lang="nl-NL" dirty="0" smtClean="0"/>
              <a:t>Geslacht</a:t>
            </a:r>
          </a:p>
          <a:p>
            <a:pPr lvl="1"/>
            <a:r>
              <a:rPr lang="nl-NL" dirty="0" smtClean="0"/>
              <a:t>D-dimeren</a:t>
            </a:r>
            <a:endParaRPr lang="nl-NL" dirty="0"/>
          </a:p>
          <a:p>
            <a:pPr lvl="1"/>
            <a:r>
              <a:rPr lang="nl-NL" dirty="0"/>
              <a:t>Resttrombose</a:t>
            </a:r>
          </a:p>
          <a:p>
            <a:pPr lvl="1"/>
            <a:r>
              <a:rPr lang="nl-NL" dirty="0" smtClean="0"/>
              <a:t>Vienna</a:t>
            </a:r>
          </a:p>
          <a:p>
            <a:pPr lvl="1"/>
            <a:r>
              <a:rPr lang="nl-NL" dirty="0" smtClean="0"/>
              <a:t>Men continue </a:t>
            </a:r>
            <a:r>
              <a:rPr lang="nl-NL" dirty="0" err="1" smtClean="0"/>
              <a:t>and</a:t>
            </a:r>
            <a:r>
              <a:rPr lang="nl-NL" dirty="0" smtClean="0"/>
              <a:t> her do 2</a:t>
            </a:r>
          </a:p>
          <a:p>
            <a:pPr lvl="1"/>
            <a:endParaRPr lang="nl-NL" dirty="0"/>
          </a:p>
          <a:p>
            <a:r>
              <a:rPr lang="nl-NL" dirty="0" smtClean="0"/>
              <a:t>Gericht op voorspellen van </a:t>
            </a:r>
            <a:r>
              <a:rPr lang="nl-NL" i="1" dirty="0" smtClean="0"/>
              <a:t>laag</a:t>
            </a:r>
            <a:r>
              <a:rPr lang="nl-NL" dirty="0" smtClean="0"/>
              <a:t> risico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2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Doorgaan met antistolling na VTE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87915"/>
              </p:ext>
            </p:extLst>
          </p:nvPr>
        </p:nvGraphicFramePr>
        <p:xfrm>
          <a:off x="0" y="1688372"/>
          <a:ext cx="9144000" cy="45147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5751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Einstein Extension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Einstein investigators NEJM 2010</a:t>
                      </a:r>
                      <a:endParaRPr lang="nl-NL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Amplify</a:t>
                      </a:r>
                      <a:r>
                        <a:rPr lang="nl-NL" baseline="0" dirty="0" smtClean="0">
                          <a:solidFill>
                            <a:srgbClr val="FFFF00"/>
                          </a:solidFill>
                        </a:rPr>
                        <a:t> Extension</a:t>
                      </a:r>
                      <a:endParaRPr lang="nl-NL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Agnelli</a:t>
                      </a: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NEJM 2012</a:t>
                      </a:r>
                      <a:endParaRPr lang="nl-NL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Re-sonate</a:t>
                      </a:r>
                    </a:p>
                    <a:p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Schulman</a:t>
                      </a: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NEJM 2013</a:t>
                      </a:r>
                      <a:endParaRPr lang="nl-NL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Re-medy</a:t>
                      </a:r>
                      <a:endParaRPr lang="nl-NL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Schulman</a:t>
                      </a: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NEJM 2013</a:t>
                      </a:r>
                      <a:endParaRPr lang="nl-NL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4748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, n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1197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2486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1343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2856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57511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Study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 drug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Rivaroxaban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1x 20 mg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Apixaban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2x 5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 mg</a:t>
                      </a:r>
                    </a:p>
                    <a:p>
                      <a:pPr algn="ctr"/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2x 2.5 mg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2x 150 mg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2x 150 mg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5005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54748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Recurrent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 VTE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HR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95% CI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0.18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nl-NL" sz="18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(0.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09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0.39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0.36 (0.25–0.53)</a:t>
                      </a:r>
                    </a:p>
                    <a:p>
                      <a:pPr algn="ctr"/>
                      <a:r>
                        <a:rPr lang="nl-NL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0.33 (0.22–0.48) 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0.08</a:t>
                      </a:r>
                      <a:endParaRPr lang="nl-NL" sz="1800" u="none" strike="noStrike" kern="1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0.02 to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 0.25) 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1.44</a:t>
                      </a:r>
                    </a:p>
                    <a:p>
                      <a:pPr algn="ctr"/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(0.78 </a:t>
                      </a:r>
                      <a:r>
                        <a:rPr lang="nl-NL" sz="1800" u="none" strike="noStrike" kern="1200" baseline="0" dirty="0" err="1" smtClean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nl-NL" sz="1800" u="none" strike="noStrike" kern="1200" baseline="0" dirty="0" smtClean="0">
                          <a:solidFill>
                            <a:schemeClr val="bg1"/>
                          </a:solidFill>
                        </a:rPr>
                        <a:t> 2.64)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Major </a:t>
            </a:r>
            <a:r>
              <a:rPr lang="nl-NL" dirty="0" err="1" smtClean="0"/>
              <a:t>and</a:t>
            </a:r>
            <a:r>
              <a:rPr lang="nl-NL" dirty="0" smtClean="0"/>
              <a:t> CRNM </a:t>
            </a:r>
            <a:r>
              <a:rPr lang="nl-NL" dirty="0" err="1" smtClean="0"/>
              <a:t>bleeding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28058"/>
              </p:ext>
            </p:extLst>
          </p:nvPr>
        </p:nvGraphicFramePr>
        <p:xfrm>
          <a:off x="1" y="2348880"/>
          <a:ext cx="9144000" cy="4248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452757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FF00"/>
                          </a:solidFill>
                        </a:rPr>
                        <a:t>Patients</a:t>
                      </a:r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, n (%)</a:t>
                      </a:r>
                      <a:endParaRPr lang="nl-N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FF00"/>
                          </a:solidFill>
                        </a:rPr>
                        <a:t>Hazard Ratio (95%CI)</a:t>
                      </a:r>
                      <a:endParaRPr lang="nl-N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81471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Rivaroxaban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36 (6.0)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7 (1.2)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5.19 (2.3-11.7)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451303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Apixaban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   2x 2.5 mg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   2x 5 mg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27 (3.2)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35 (4.3)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22 (2.7)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1.20 (0.69-2.10)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1.62 (0.96-2.73)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81471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36 (5.3)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12 (1.8)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2.92 (1.52-5.60)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81471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80 (5.6)</a:t>
                      </a:r>
                    </a:p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145 (10.2)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0.54 (0.41-0.71)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2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Blijvende 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Nog veiliger antistollen?</a:t>
            </a:r>
          </a:p>
          <a:p>
            <a:r>
              <a:rPr lang="nl-NL" dirty="0" smtClean="0"/>
              <a:t>Dus lagere drempel</a:t>
            </a:r>
          </a:p>
          <a:p>
            <a:pPr lvl="1"/>
            <a:r>
              <a:rPr lang="nl-NL" dirty="0" smtClean="0"/>
              <a:t>Minder acceptatie van het hoge risico </a:t>
            </a:r>
            <a:r>
              <a:rPr lang="nl-NL" dirty="0" err="1" smtClean="0"/>
              <a:t>oprecidief</a:t>
            </a:r>
            <a:r>
              <a:rPr lang="nl-NL" dirty="0" smtClean="0"/>
              <a:t> VTE </a:t>
            </a:r>
          </a:p>
          <a:p>
            <a:r>
              <a:rPr lang="nl-NL" dirty="0" smtClean="0"/>
              <a:t>Met welke middelen?</a:t>
            </a:r>
          </a:p>
          <a:p>
            <a:pPr lvl="1"/>
            <a:r>
              <a:rPr lang="nl-NL" dirty="0" smtClean="0"/>
              <a:t>Bv aspirine </a:t>
            </a:r>
            <a:r>
              <a:rPr lang="nl-NL" dirty="0" err="1" smtClean="0"/>
              <a:t>tov</a:t>
            </a:r>
            <a:r>
              <a:rPr lang="nl-NL" dirty="0" smtClean="0"/>
              <a:t> low-</a:t>
            </a:r>
            <a:r>
              <a:rPr lang="nl-NL" dirty="0" err="1" smtClean="0"/>
              <a:t>dose</a:t>
            </a:r>
            <a:r>
              <a:rPr lang="nl-NL" dirty="0" smtClean="0"/>
              <a:t> NOAC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0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47898" y="1746464"/>
            <a:ext cx="7980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200" b="1" u="sng" dirty="0" smtClean="0">
              <a:solidFill>
                <a:schemeClr val="bg1"/>
              </a:solidFill>
            </a:endParaRPr>
          </a:p>
          <a:p>
            <a:pPr lvl="0"/>
            <a:r>
              <a:rPr lang="nl-NL" sz="3600" b="1" dirty="0" smtClean="0">
                <a:solidFill>
                  <a:schemeClr val="bg1"/>
                </a:solidFill>
              </a:rPr>
              <a:t>Welke techniek of kennis, waarmee  de patiënt beter geholpen zou kunnen worden, ontbreekt nu?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391593" y="666085"/>
            <a:ext cx="20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rgbClr val="FFFF00"/>
                </a:solidFill>
              </a:rPr>
              <a:t>Vraag 3</a:t>
            </a:r>
            <a:endParaRPr lang="nl-N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van PTS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Aggressieve</a:t>
            </a:r>
            <a:r>
              <a:rPr lang="nl-NL" dirty="0" smtClean="0"/>
              <a:t> initiële behandeling van DVT?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2392363"/>
            <a:ext cx="9496425" cy="3733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1" y="5442801"/>
            <a:ext cx="2303462" cy="141519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524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2 grote trials onderweg (CAVA, ATTRACT)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88" y="1408863"/>
            <a:ext cx="8676234" cy="45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53999" y="2654132"/>
            <a:ext cx="8060267" cy="711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8314266" y="4114339"/>
            <a:ext cx="5531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8978" y="2146301"/>
            <a:ext cx="2686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ARR 14 (95%CI 0.2-28)</a:t>
            </a:r>
          </a:p>
          <a:p>
            <a:pPr algn="l"/>
            <a:r>
              <a:rPr lang="nl-NL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NNT 7 (95%CI 4-502)</a:t>
            </a:r>
            <a:endParaRPr lang="nl-NL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3999" y="1600200"/>
            <a:ext cx="199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670101"/>
                </a:solidFill>
              </a:rPr>
              <a:t>9% major </a:t>
            </a:r>
            <a:r>
              <a:rPr lang="nl-NL" sz="2000" b="1" dirty="0" err="1" smtClean="0">
                <a:solidFill>
                  <a:srgbClr val="670101"/>
                </a:solidFill>
              </a:rPr>
              <a:t>bleeds</a:t>
            </a:r>
            <a:endParaRPr lang="nl-NL" sz="2000" b="1" dirty="0">
              <a:solidFill>
                <a:srgbClr val="67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47898" y="1763084"/>
            <a:ext cx="7431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200" b="1" u="sng" dirty="0" smtClean="0">
              <a:solidFill>
                <a:schemeClr val="bg1"/>
              </a:solidFill>
            </a:endParaRPr>
          </a:p>
          <a:p>
            <a:pPr lvl="0"/>
            <a:r>
              <a:rPr lang="nl-NL" sz="3600" b="1" dirty="0" smtClean="0">
                <a:solidFill>
                  <a:schemeClr val="bg1"/>
                </a:solidFill>
              </a:rPr>
              <a:t>Welk onderzoek is hard nodig om de kliniek te verbeteren?</a:t>
            </a:r>
          </a:p>
          <a:p>
            <a:pPr lvl="0"/>
            <a:endParaRPr lang="nl-NL" sz="3600" b="1" dirty="0" smtClean="0">
              <a:solidFill>
                <a:schemeClr val="bg1"/>
              </a:solidFill>
            </a:endParaRPr>
          </a:p>
          <a:p>
            <a:pPr lvl="0"/>
            <a:r>
              <a:rPr lang="nl-NL" sz="3600" b="1" dirty="0" smtClean="0">
                <a:solidFill>
                  <a:schemeClr val="bg1"/>
                </a:solidFill>
              </a:rPr>
              <a:t>(korte/lange termijn)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391593" y="666085"/>
            <a:ext cx="20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rgbClr val="FFFF00"/>
                </a:solidFill>
              </a:rPr>
              <a:t>Vraag 4</a:t>
            </a:r>
            <a:endParaRPr lang="nl-N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Steeds efficiëntere diagnostiek</a:t>
            </a:r>
          </a:p>
          <a:p>
            <a:pPr lvl="1"/>
            <a:r>
              <a:rPr lang="nl-NL" dirty="0" smtClean="0"/>
              <a:t>Klinische beslisregels</a:t>
            </a:r>
          </a:p>
          <a:p>
            <a:pPr lvl="1"/>
            <a:r>
              <a:rPr lang="nl-NL" dirty="0" smtClean="0"/>
              <a:t>Aangepaste d-dimeer </a:t>
            </a:r>
            <a:r>
              <a:rPr lang="nl-NL" dirty="0" err="1" smtClean="0"/>
              <a:t>afkapniveau’s</a:t>
            </a:r>
            <a:endParaRPr lang="nl-NL" dirty="0" smtClean="0"/>
          </a:p>
          <a:p>
            <a:pPr lvl="1"/>
            <a:r>
              <a:rPr lang="nl-NL" dirty="0" smtClean="0"/>
              <a:t>Tweede en eerste </a:t>
            </a:r>
            <a:r>
              <a:rPr lang="nl-NL" dirty="0" err="1" smtClean="0"/>
              <a:t>lijns</a:t>
            </a:r>
            <a:r>
              <a:rPr lang="nl-NL" dirty="0" smtClean="0"/>
              <a:t> populaties</a:t>
            </a:r>
          </a:p>
          <a:p>
            <a:pPr lvl="1"/>
            <a:endParaRPr lang="nl-NL" dirty="0"/>
          </a:p>
          <a:p>
            <a:r>
              <a:rPr lang="nl-NL" dirty="0" smtClean="0"/>
              <a:t>In </a:t>
            </a:r>
            <a:r>
              <a:rPr lang="nl-NL" i="1" dirty="0" smtClean="0"/>
              <a:t>tenminste</a:t>
            </a:r>
            <a:r>
              <a:rPr lang="nl-NL" dirty="0" smtClean="0"/>
              <a:t> 30% van de patiënten met een verdenking VTE is geen beeldvorming nodig</a:t>
            </a:r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0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Vermijden </a:t>
            </a:r>
            <a:r>
              <a:rPr lang="nl-NL" dirty="0" smtClean="0"/>
              <a:t>mortaliteit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Risicostratificatie PE</a:t>
            </a:r>
          </a:p>
          <a:p>
            <a:pPr lvl="1"/>
            <a:r>
              <a:rPr lang="nl-NL" dirty="0" smtClean="0"/>
              <a:t>Bij welke </a:t>
            </a:r>
            <a:r>
              <a:rPr lang="nl-NL" dirty="0" err="1" smtClean="0"/>
              <a:t>patienten</a:t>
            </a:r>
            <a:r>
              <a:rPr lang="nl-NL" dirty="0" smtClean="0"/>
              <a:t> </a:t>
            </a:r>
            <a:r>
              <a:rPr lang="nl-NL" dirty="0" smtClean="0"/>
              <a:t>weten risico’s trombolyse op tegen de </a:t>
            </a:r>
            <a:r>
              <a:rPr lang="nl-NL" smtClean="0"/>
              <a:t>nadelen?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587"/>
            <a:ext cx="8725013" cy="34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6442363"/>
            <a:ext cx="1762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Vermijden PTS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Leidt betere therapie tot minder PTS</a:t>
            </a:r>
          </a:p>
          <a:p>
            <a:r>
              <a:rPr lang="nl-NL" dirty="0" smtClean="0"/>
              <a:t>Hoe zit het nu met de kousen?</a:t>
            </a:r>
          </a:p>
          <a:p>
            <a:endParaRPr lang="nl-NL" dirty="0"/>
          </a:p>
          <a:p>
            <a:r>
              <a:rPr lang="nl-NL" dirty="0" smtClean="0"/>
              <a:t>Is </a:t>
            </a:r>
            <a:r>
              <a:rPr lang="nl-NL" dirty="0" smtClean="0"/>
              <a:t>agressieve initiële </a:t>
            </a:r>
            <a:r>
              <a:rPr lang="nl-NL" dirty="0" smtClean="0"/>
              <a:t>behandeling zinvol?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Speciale </a:t>
            </a:r>
            <a:r>
              <a:rPr lang="nl-NL" dirty="0" err="1" smtClean="0"/>
              <a:t>patientgroepen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Optimale behandeling en preventie van VTE bij</a:t>
            </a:r>
          </a:p>
          <a:p>
            <a:pPr lvl="1"/>
            <a:r>
              <a:rPr lang="nl-NL" dirty="0" err="1" smtClean="0"/>
              <a:t>Patienten</a:t>
            </a:r>
            <a:r>
              <a:rPr lang="nl-NL" dirty="0" smtClean="0"/>
              <a:t> </a:t>
            </a:r>
            <a:r>
              <a:rPr lang="nl-NL" dirty="0" smtClean="0"/>
              <a:t>met kanker</a:t>
            </a:r>
          </a:p>
          <a:p>
            <a:pPr lvl="1"/>
            <a:r>
              <a:rPr lang="nl-NL" dirty="0" err="1" smtClean="0"/>
              <a:t>Zwangeren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Picture 6" descr="D:\WTD_logo_Nederlandse_vers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3840480"/>
            <a:ext cx="4696691" cy="28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– deels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ziekenhuis naar thuisbehandeling</a:t>
            </a:r>
          </a:p>
          <a:p>
            <a:pPr lvl="1"/>
            <a:r>
              <a:rPr lang="nl-NL" dirty="0" smtClean="0"/>
              <a:t>Jaren 1990 voor DVT (LMWH)</a:t>
            </a:r>
          </a:p>
          <a:p>
            <a:pPr lvl="1"/>
            <a:r>
              <a:rPr lang="nl-NL" dirty="0" smtClean="0"/>
              <a:t>Na 2000 in selecte gevallen ook voor PE…</a:t>
            </a:r>
          </a:p>
          <a:p>
            <a:pPr lvl="1"/>
            <a:endParaRPr lang="nl-NL" dirty="0"/>
          </a:p>
          <a:p>
            <a:r>
              <a:rPr lang="nl-NL" dirty="0" smtClean="0"/>
              <a:t>Betere risicostratificatie voor echte laag risico PE patiënten</a:t>
            </a:r>
          </a:p>
          <a:p>
            <a:pPr lvl="1"/>
            <a:r>
              <a:rPr lang="nl-NL" dirty="0" smtClean="0"/>
              <a:t>PESI, </a:t>
            </a:r>
            <a:r>
              <a:rPr lang="nl-NL" dirty="0" err="1" smtClean="0"/>
              <a:t>simplified</a:t>
            </a:r>
            <a:r>
              <a:rPr lang="nl-NL" dirty="0" smtClean="0"/>
              <a:t> PESI</a:t>
            </a:r>
          </a:p>
          <a:p>
            <a:pPr lvl="1"/>
            <a:r>
              <a:rPr lang="nl-NL" dirty="0" smtClean="0"/>
              <a:t>Hestia (NL, Zondag et al, 2011)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1" y="1355646"/>
            <a:ext cx="6838016" cy="55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(s)PESI score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5230"/>
            <a:ext cx="9144001" cy="585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3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7109"/>
            <a:ext cx="9107577" cy="35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574"/>
            <a:ext cx="7962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880186"/>
            <a:ext cx="1552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Behandeling -</a:t>
            </a:r>
            <a:br>
              <a:rPr lang="nl-NL" dirty="0" smtClean="0"/>
            </a:br>
            <a:r>
              <a:rPr lang="nl-NL" dirty="0" smtClean="0"/>
              <a:t>Nieuwe orale anticoagulantia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982786"/>
              </p:ext>
            </p:extLst>
          </p:nvPr>
        </p:nvGraphicFramePr>
        <p:xfrm>
          <a:off x="88900" y="1978429"/>
          <a:ext cx="9055099" cy="44028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78245"/>
                <a:gridCol w="1260639"/>
                <a:gridCol w="1296144"/>
                <a:gridCol w="1296144"/>
                <a:gridCol w="1296144"/>
                <a:gridCol w="1296144"/>
                <a:gridCol w="1331639"/>
              </a:tblGrid>
              <a:tr h="1087964">
                <a:tc>
                  <a:txBody>
                    <a:bodyPr/>
                    <a:lstStyle/>
                    <a:p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 smtClean="0">
                          <a:solidFill>
                            <a:srgbClr val="FFFF00"/>
                          </a:solidFill>
                        </a:rPr>
                        <a:t>Re-cover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2009</a:t>
                      </a: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 smtClean="0">
                          <a:solidFill>
                            <a:srgbClr val="FFFF00"/>
                          </a:solidFill>
                        </a:rPr>
                        <a:t>Re-cover II</a:t>
                      </a:r>
                      <a:endParaRPr lang="nl-NL" sz="2000" b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nl-NL" sz="20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FFFF00"/>
                          </a:solidFill>
                        </a:rPr>
                        <a:t>Einstein DVT</a:t>
                      </a:r>
                    </a:p>
                    <a:p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2010</a:t>
                      </a: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FFFF00"/>
                          </a:solidFill>
                        </a:rPr>
                        <a:t>Einstein PE</a:t>
                      </a:r>
                    </a:p>
                    <a:p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2012</a:t>
                      </a: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rgbClr val="FFFF00"/>
                          </a:solidFill>
                        </a:rPr>
                        <a:t>Amplify</a:t>
                      </a:r>
                      <a:endParaRPr lang="nl-NL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2013</a:t>
                      </a:r>
                    </a:p>
                  </a:txBody>
                  <a:tcPr marL="91437" marR="91437" marT="48214" marB="4821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rgbClr val="FFFF00"/>
                          </a:solidFill>
                        </a:rPr>
                        <a:t>Hokusai</a:t>
                      </a:r>
                      <a:r>
                        <a:rPr lang="nl-NL" sz="2000" dirty="0" smtClean="0">
                          <a:solidFill>
                            <a:srgbClr val="FFFF00"/>
                          </a:solidFill>
                        </a:rPr>
                        <a:t> VTE</a:t>
                      </a:r>
                    </a:p>
                    <a:p>
                      <a:r>
                        <a:rPr lang="nl-NL" sz="2000" b="0" dirty="0" smtClean="0">
                          <a:solidFill>
                            <a:srgbClr val="FFFF00"/>
                          </a:solidFill>
                        </a:rPr>
                        <a:t>2013</a:t>
                      </a:r>
                      <a:endParaRPr lang="nl-NL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8214" marB="48214">
                    <a:noFill/>
                  </a:tcPr>
                </a:tc>
              </a:tr>
              <a:tr h="600957"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, n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2539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2589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3449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4832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5395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8292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</a:tr>
              <a:tr h="1662302"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Study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 drug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LMWH≥ 5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 2x 150 mg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≥5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Dabigatran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 2x 150 mg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Rivaroxaban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2x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15 mg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3 weeks</a:t>
                      </a:r>
                    </a:p>
                    <a:p>
                      <a:pPr algn="ctr"/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1x 20 mg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Rivaroxaban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2x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15 mg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3 weeks</a:t>
                      </a:r>
                    </a:p>
                    <a:p>
                      <a:pPr algn="ctr"/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1x 20 mg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Apixaban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2x 10 mg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 1 week</a:t>
                      </a: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2x 5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mg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≥ 5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Edoxaban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1x 60 mg</a:t>
                      </a:r>
                    </a:p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1x 30 mg</a:t>
                      </a:r>
                    </a:p>
                  </a:txBody>
                  <a:tcPr marT="45725" marB="45725"/>
                </a:tc>
              </a:tr>
              <a:tr h="1051675"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Comparator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8214" marB="48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</a:rPr>
                        <a:t>LMWH +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</a:rPr>
                        <a:t>warfarin</a:t>
                      </a:r>
                      <a:endParaRPr lang="nl-NL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28" y="6411586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pPr eaLnBrk="1" hangingPunct="1"/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Schulman, N </a:t>
            </a:r>
            <a:r>
              <a:rPr lang="en-US" altLang="nl-NL" sz="1200" dirty="0" err="1" smtClean="0">
                <a:solidFill>
                  <a:schemeClr val="bg1"/>
                </a:solidFill>
                <a:latin typeface="Calibri" pitchFamily="34" charset="0"/>
              </a:rPr>
              <a:t>Engl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 J Med 2009; Schulman Circulation 2014; </a:t>
            </a:r>
            <a:r>
              <a:rPr lang="en-US" altLang="nl-NL" sz="1200" dirty="0" err="1" smtClean="0">
                <a:solidFill>
                  <a:schemeClr val="bg1"/>
                </a:solidFill>
                <a:latin typeface="Calibri" pitchFamily="34" charset="0"/>
              </a:rPr>
              <a:t>Bauersachs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N </a:t>
            </a:r>
            <a:r>
              <a:rPr lang="en-US" altLang="nl-NL" sz="1200" dirty="0" err="1">
                <a:solidFill>
                  <a:schemeClr val="bg1"/>
                </a:solidFill>
                <a:latin typeface="Calibri" pitchFamily="34" charset="0"/>
              </a:rPr>
              <a:t>Engl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 J Med 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2010; </a:t>
            </a:r>
            <a:r>
              <a:rPr lang="en-US" altLang="nl-NL" sz="1200" dirty="0" err="1" smtClean="0">
                <a:solidFill>
                  <a:schemeClr val="bg1"/>
                </a:solidFill>
                <a:latin typeface="Calibri" pitchFamily="34" charset="0"/>
              </a:rPr>
              <a:t>Buller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N </a:t>
            </a:r>
            <a:r>
              <a:rPr lang="en-US" altLang="nl-NL" sz="1200" dirty="0" err="1">
                <a:solidFill>
                  <a:schemeClr val="bg1"/>
                </a:solidFill>
                <a:latin typeface="Calibri" pitchFamily="34" charset="0"/>
              </a:rPr>
              <a:t>Engl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 J Med 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2012; </a:t>
            </a:r>
            <a:r>
              <a:rPr lang="en-US" altLang="nl-NL" sz="1200" dirty="0" err="1">
                <a:solidFill>
                  <a:schemeClr val="bg1"/>
                </a:solidFill>
                <a:latin typeface="Calibri" pitchFamily="34" charset="0"/>
              </a:rPr>
              <a:t>Agnelli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N </a:t>
            </a:r>
            <a:r>
              <a:rPr lang="en-US" altLang="nl-NL" sz="1200" dirty="0" err="1">
                <a:solidFill>
                  <a:schemeClr val="bg1"/>
                </a:solidFill>
                <a:latin typeface="Calibri" pitchFamily="34" charset="0"/>
              </a:rPr>
              <a:t>Engl</a:t>
            </a:r>
            <a:r>
              <a:rPr lang="en-US" altLang="nl-NL" sz="1200" dirty="0">
                <a:solidFill>
                  <a:schemeClr val="bg1"/>
                </a:solidFill>
                <a:latin typeface="Calibri" pitchFamily="34" charset="0"/>
              </a:rPr>
              <a:t> J Med </a:t>
            </a:r>
            <a:r>
              <a:rPr lang="en-US" altLang="nl-NL" sz="1200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endParaRPr lang="en-US" altLang="nl-NL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Recidief VTE of VTE-overlijden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" y="1556791"/>
            <a:ext cx="9139010" cy="46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21196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</a:rPr>
              <a:t>Van Es, N. Blood 2014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Major </a:t>
            </a:r>
            <a:r>
              <a:rPr lang="nl-NL" dirty="0" err="1" smtClean="0"/>
              <a:t>bleeding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39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1196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</a:rPr>
              <a:t>Van Es, N. Blood 2014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13"/>
            <a:ext cx="9143999" cy="303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1196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</a:rPr>
              <a:t>Van Es, N. Blood 2014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508518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Intracrani</a:t>
            </a:r>
            <a:r>
              <a:rPr lang="nl-NL" sz="2400" dirty="0" smtClean="0">
                <a:solidFill>
                  <a:schemeClr val="bg1"/>
                </a:solidFill>
                <a:latin typeface="Calibri"/>
              </a:rPr>
              <a:t>ë</a:t>
            </a:r>
            <a:r>
              <a:rPr lang="nl-NL" sz="2400" dirty="0" smtClean="0">
                <a:solidFill>
                  <a:schemeClr val="bg1"/>
                </a:solidFill>
              </a:rPr>
              <a:t>le bloedingen 0.1% </a:t>
            </a:r>
            <a:r>
              <a:rPr lang="nl-NL" sz="2400" dirty="0" err="1" smtClean="0">
                <a:solidFill>
                  <a:schemeClr val="bg1"/>
                </a:solidFill>
              </a:rPr>
              <a:t>vs</a:t>
            </a:r>
            <a:r>
              <a:rPr lang="nl-NL" sz="2400" dirty="0" smtClean="0">
                <a:solidFill>
                  <a:schemeClr val="bg1"/>
                </a:solidFill>
              </a:rPr>
              <a:t> 0.3%; NNT 502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Fatale bloedingen 0.1% </a:t>
            </a:r>
            <a:r>
              <a:rPr lang="nl-NL" sz="2400" dirty="0" err="1" smtClean="0">
                <a:solidFill>
                  <a:schemeClr val="bg1"/>
                </a:solidFill>
              </a:rPr>
              <a:t>vs</a:t>
            </a:r>
            <a:r>
              <a:rPr lang="nl-NL" sz="2400" dirty="0" smtClean="0">
                <a:solidFill>
                  <a:schemeClr val="bg1"/>
                </a:solidFill>
              </a:rPr>
              <a:t> 0.2%; NNT 935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658</Words>
  <Application>Microsoft Office PowerPoint</Application>
  <PresentationFormat>Diavoorstelling (4:3)</PresentationFormat>
  <Paragraphs>210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Diagnostiek</vt:lpstr>
      <vt:lpstr>Behandeling – deels thuis</vt:lpstr>
      <vt:lpstr>(s)PESI score</vt:lpstr>
      <vt:lpstr>PowerPoint-presentatie</vt:lpstr>
      <vt:lpstr>Behandeling - Nieuwe orale anticoagulantia</vt:lpstr>
      <vt:lpstr>Recidief VTE of VTE-overlijden</vt:lpstr>
      <vt:lpstr>Major bleeding</vt:lpstr>
      <vt:lpstr>Bloedingen</vt:lpstr>
      <vt:lpstr>PowerPoint-presentatie</vt:lpstr>
      <vt:lpstr>Langere behandeling – voor wie niet?</vt:lpstr>
      <vt:lpstr>Predictie voor recidief VTe</vt:lpstr>
      <vt:lpstr>Doorgaan met antistolling na VTE</vt:lpstr>
      <vt:lpstr>Major and CRNM bleeding</vt:lpstr>
      <vt:lpstr>Blijvende vragen</vt:lpstr>
      <vt:lpstr>PowerPoint-presentatie</vt:lpstr>
      <vt:lpstr>Voorkomen van PTS</vt:lpstr>
      <vt:lpstr>Resultaten</vt:lpstr>
      <vt:lpstr>PowerPoint-presentatie</vt:lpstr>
      <vt:lpstr>Vermijden mortaliteit</vt:lpstr>
      <vt:lpstr>Vermijden PTS</vt:lpstr>
      <vt:lpstr>Speciale patientgroepen</vt:lpstr>
    </vt:vector>
  </TitlesOfParts>
  <Company>MEDCON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Onno Kaagman</dc:creator>
  <cp:lastModifiedBy>S. Middeldorp</cp:lastModifiedBy>
  <cp:revision>44</cp:revision>
  <cp:lastPrinted>2014-10-13T11:28:04Z</cp:lastPrinted>
  <dcterms:created xsi:type="dcterms:W3CDTF">2013-04-15T08:15:24Z</dcterms:created>
  <dcterms:modified xsi:type="dcterms:W3CDTF">2014-10-13T11:42:26Z</dcterms:modified>
</cp:coreProperties>
</file>