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8" r:id="rId3"/>
    <p:sldId id="318" r:id="rId4"/>
    <p:sldId id="306" r:id="rId5"/>
    <p:sldId id="308" r:id="rId6"/>
    <p:sldId id="264" r:id="rId7"/>
    <p:sldId id="279" r:id="rId8"/>
    <p:sldId id="280" r:id="rId9"/>
    <p:sldId id="310" r:id="rId10"/>
    <p:sldId id="317" r:id="rId11"/>
    <p:sldId id="283" r:id="rId12"/>
    <p:sldId id="284" r:id="rId13"/>
    <p:sldId id="269" r:id="rId14"/>
    <p:sldId id="272" r:id="rId15"/>
    <p:sldId id="273" r:id="rId16"/>
    <p:sldId id="293" r:id="rId17"/>
    <p:sldId id="274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1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8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3C18-A994-A447-AD6A-301F761BC560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5CF3B-7FC8-C542-95BD-2785C07C2B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3456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Mechanisms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unknown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CF3B-7FC8-C542-95BD-2785C07C2B9D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644F-192D-204A-89F0-84AC1F00090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Baseline benoemen. </a:t>
            </a:r>
            <a:r>
              <a:rPr lang="nl-NL" dirty="0" err="1" smtClean="0"/>
              <a:t>Patients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underwent</a:t>
            </a:r>
            <a:r>
              <a:rPr lang="nl-NL" baseline="0" dirty="0" smtClean="0"/>
              <a:t> all </a:t>
            </a:r>
            <a:r>
              <a:rPr lang="nl-NL" baseline="0" dirty="0" err="1" smtClean="0"/>
              <a:t>four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treatment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periods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CF3B-7FC8-C542-95BD-2785C07C2B9D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As </a:t>
            </a:r>
            <a:r>
              <a:rPr lang="nl-NL" dirty="0" err="1" smtClean="0"/>
              <a:t>published</a:t>
            </a:r>
            <a:r>
              <a:rPr lang="nl-NL" dirty="0" smtClean="0"/>
              <a:t> in the </a:t>
            </a:r>
            <a:r>
              <a:rPr lang="nl-NL" dirty="0" err="1" smtClean="0"/>
              <a:t>previous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study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dual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blockade</a:t>
            </a:r>
            <a:r>
              <a:rPr lang="nl-NL" baseline="0" dirty="0" smtClean="0"/>
              <a:t> and low </a:t>
            </a:r>
            <a:r>
              <a:rPr lang="nl-NL" baseline="0" dirty="0" err="1" smtClean="0"/>
              <a:t>sodium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reduced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proteinuria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blood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pressure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however</a:t>
            </a:r>
            <a:r>
              <a:rPr lang="nl-NL" baseline="0" dirty="0" smtClean="0"/>
              <a:t> low </a:t>
            </a:r>
            <a:r>
              <a:rPr lang="nl-NL" baseline="0" dirty="0" err="1" smtClean="0"/>
              <a:t>sodium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diet</a:t>
            </a:r>
            <a:r>
              <a:rPr lang="nl-NL" baseline="0" dirty="0" smtClean="0"/>
              <a:t> was more potent. </a:t>
            </a:r>
          </a:p>
          <a:p>
            <a:r>
              <a:rPr lang="nl-NL" baseline="0" dirty="0" smtClean="0"/>
              <a:t>Alt </a:t>
            </a:r>
            <a:r>
              <a:rPr lang="nl-NL" baseline="0" dirty="0" err="1" smtClean="0"/>
              <a:t>Vervloet</a:t>
            </a:r>
            <a:r>
              <a:rPr lang="nl-NL" baseline="0" dirty="0" smtClean="0"/>
              <a:t>: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Salt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restriction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l-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top of </a:t>
            </a:r>
            <a:r>
              <a:rPr lang="nl-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ACEi</a:t>
            </a:r>
            <a:r>
              <a:rPr lang="nl-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nl-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ACEi</a:t>
            </a:r>
            <a:r>
              <a:rPr lang="nl-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ARB led to more </a:t>
            </a:r>
            <a:r>
              <a:rPr lang="nl-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</a:t>
            </a:r>
            <a:r>
              <a:rPr lang="nl-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nl-NL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</a:t>
            </a:r>
            <a:r>
              <a:rPr lang="nl-NL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proteïnurie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CF3B-7FC8-C542-95BD-2785C07C2B9D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PO4 niet groot verschil, FGF23 in the range of CKD stage 3.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lower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posphate</a:t>
            </a:r>
            <a:r>
              <a:rPr lang="nl-NL" baseline="0" dirty="0" smtClean="0"/>
              <a:t> intake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ACEiARBLS</a:t>
            </a:r>
            <a:r>
              <a:rPr lang="nl-NL" baseline="0" dirty="0" smtClean="0"/>
              <a:t> overruled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drop in </a:t>
            </a:r>
            <a:r>
              <a:rPr lang="nl-NL" baseline="0" dirty="0" err="1" smtClean="0"/>
              <a:t>CrCl</a:t>
            </a:r>
            <a:r>
              <a:rPr lang="nl-NL" baseline="0" dirty="0" smtClean="0"/>
              <a:t> in FGF23. Benoem baseline FGF23, hier gaan we naar kijken!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CF3B-7FC8-C542-95BD-2785C07C2B9D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Substantial</a:t>
            </a:r>
            <a:r>
              <a:rPr lang="nl-NL" dirty="0" smtClean="0"/>
              <a:t> </a:t>
            </a:r>
            <a:r>
              <a:rPr lang="nl-NL" dirty="0" err="1" smtClean="0"/>
              <a:t>differences</a:t>
            </a:r>
            <a:r>
              <a:rPr lang="nl-NL" dirty="0" smtClean="0"/>
              <a:t> in </a:t>
            </a:r>
            <a:r>
              <a:rPr lang="nl-NL" dirty="0" err="1" smtClean="0"/>
              <a:t>age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crcl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expected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highest</a:t>
            </a:r>
            <a:r>
              <a:rPr lang="nl-NL" baseline="0" dirty="0" smtClean="0"/>
              <a:t> FGF23 </a:t>
            </a:r>
            <a:r>
              <a:rPr lang="nl-NL" baseline="0" dirty="0" err="1" smtClean="0"/>
              <a:t>tertile</a:t>
            </a:r>
            <a:r>
              <a:rPr lang="nl-NL" baseline="0" dirty="0" smtClean="0"/>
              <a:t>, and bit </a:t>
            </a:r>
            <a:r>
              <a:rPr lang="nl-NL" baseline="0" dirty="0" err="1" smtClean="0"/>
              <a:t>higher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blood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pressure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However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no</a:t>
            </a:r>
            <a:r>
              <a:rPr lang="nl-NL" baseline="0" dirty="0" smtClean="0"/>
              <a:t> significant </a:t>
            </a:r>
            <a:r>
              <a:rPr lang="nl-NL" baseline="0" dirty="0" err="1" smtClean="0"/>
              <a:t>diferences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sodium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excretion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CF3B-7FC8-C542-95BD-2785C07C2B9D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Benoem PTH. As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covariates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among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tertiles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perfomred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multivariate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regression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analysis</a:t>
            </a:r>
            <a:r>
              <a:rPr lang="nl-NL" baseline="0" dirty="0" smtClean="0"/>
              <a:t> to account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these </a:t>
            </a:r>
            <a:r>
              <a:rPr lang="nl-NL" baseline="0" dirty="0" err="1" smtClean="0"/>
              <a:t>differences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CF3B-7FC8-C542-95BD-2785C07C2B9D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F9D46BB-1356-B241-9D4F-EF8FEFB4EC38}" type="datetimeFigureOut">
              <a:rPr lang="nl-NL" smtClean="0"/>
              <a:pPr/>
              <a:t>24-1-2013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3C3A0D2-02AB-0D41-BC5A-F9AB2959A4E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31" name="Picture 5" descr="LogoUMC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02475" y="6137275"/>
            <a:ext cx="13573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5650" y="6196013"/>
            <a:ext cx="19796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31333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nl-NL" sz="3200" dirty="0" err="1"/>
              <a:t>Increased</a:t>
            </a:r>
            <a:r>
              <a:rPr lang="nl-NL" sz="3200" dirty="0"/>
              <a:t> Plasma </a:t>
            </a:r>
            <a:r>
              <a:rPr lang="nl-NL" sz="3200" dirty="0" err="1"/>
              <a:t>Fibroblast</a:t>
            </a:r>
            <a:r>
              <a:rPr lang="nl-NL" sz="3200" dirty="0"/>
              <a:t> </a:t>
            </a:r>
            <a:r>
              <a:rPr lang="nl-NL" sz="3200" dirty="0" err="1"/>
              <a:t>Growth</a:t>
            </a:r>
            <a:r>
              <a:rPr lang="nl-NL" sz="3200" dirty="0"/>
              <a:t> Factor 23 is </a:t>
            </a:r>
            <a:r>
              <a:rPr lang="nl-NL" sz="3200" dirty="0" err="1"/>
              <a:t>Associated</a:t>
            </a:r>
            <a:r>
              <a:rPr lang="nl-NL" sz="3200" dirty="0"/>
              <a:t> </a:t>
            </a:r>
            <a:r>
              <a:rPr lang="nl-NL" sz="3200" dirty="0" err="1"/>
              <a:t>with</a:t>
            </a:r>
            <a:r>
              <a:rPr lang="nl-NL" sz="3200" dirty="0"/>
              <a:t> </a:t>
            </a:r>
            <a:r>
              <a:rPr lang="nl-NL" sz="3200" dirty="0" err="1"/>
              <a:t>an</a:t>
            </a:r>
            <a:r>
              <a:rPr lang="nl-NL" sz="3200" dirty="0"/>
              <a:t> </a:t>
            </a:r>
            <a:r>
              <a:rPr lang="nl-NL" sz="3200" dirty="0" err="1"/>
              <a:t>Impaired</a:t>
            </a:r>
            <a:r>
              <a:rPr lang="nl-NL" sz="3200" dirty="0"/>
              <a:t> Response to </a:t>
            </a:r>
            <a:r>
              <a:rPr lang="nl-NL" sz="3200" dirty="0" err="1"/>
              <a:t>Intensified</a:t>
            </a:r>
            <a:r>
              <a:rPr lang="nl-NL" sz="3200" dirty="0"/>
              <a:t> </a:t>
            </a:r>
            <a:r>
              <a:rPr lang="nl-NL" sz="3200" dirty="0" err="1"/>
              <a:t>Antiproteinuric</a:t>
            </a:r>
            <a:r>
              <a:rPr lang="nl-NL" sz="3200" dirty="0"/>
              <a:t> </a:t>
            </a:r>
            <a:r>
              <a:rPr lang="nl-NL" sz="3200" dirty="0" err="1"/>
              <a:t>Therapy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62040" y="2694958"/>
            <a:ext cx="6400800" cy="1752600"/>
          </a:xfrm>
        </p:spPr>
        <p:txBody>
          <a:bodyPr/>
          <a:lstStyle/>
          <a:p>
            <a:pPr algn="r"/>
            <a:r>
              <a:rPr lang="en-US" sz="2400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J.K. </a:t>
            </a:r>
            <a:r>
              <a:rPr lang="en-US" sz="2400" dirty="0" err="1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Humalda</a:t>
            </a:r>
            <a:endParaRPr lang="en-US" sz="2400" dirty="0" smtClean="0">
              <a:ln>
                <a:solidFill>
                  <a:srgbClr val="000090"/>
                </a:solidFill>
              </a:ln>
              <a:solidFill>
                <a:srgbClr val="000090"/>
              </a:solidFill>
              <a:latin typeface="+mj-lt"/>
              <a:cs typeface="Calibri (Hoofdtekst)"/>
            </a:endParaRPr>
          </a:p>
          <a:p>
            <a:pPr algn="r"/>
            <a:r>
              <a:rPr lang="en-US" sz="2400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Department of Nephrology</a:t>
            </a:r>
          </a:p>
          <a:p>
            <a:pPr algn="r"/>
            <a:r>
              <a:rPr lang="en-US" sz="2400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University Medical Center Groningen</a:t>
            </a:r>
          </a:p>
          <a:p>
            <a:pPr algn="r"/>
            <a:r>
              <a:rPr lang="en-US" sz="2400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Netherlands</a:t>
            </a:r>
          </a:p>
          <a:p>
            <a:pPr algn="r"/>
            <a:endParaRPr lang="en-US" sz="2400" dirty="0" smtClean="0">
              <a:ln>
                <a:solidFill>
                  <a:srgbClr val="000090"/>
                </a:solidFill>
              </a:ln>
              <a:solidFill>
                <a:srgbClr val="000090"/>
              </a:solidFill>
              <a:latin typeface="+mj-lt"/>
              <a:cs typeface="Calibri (Hoofdtekst)"/>
            </a:endParaRPr>
          </a:p>
          <a:p>
            <a:pPr algn="r"/>
            <a:endParaRPr lang="en-US" sz="2400" dirty="0" smtClean="0">
              <a:ln>
                <a:solidFill>
                  <a:srgbClr val="000090"/>
                </a:solidFill>
              </a:ln>
              <a:solidFill>
                <a:srgbClr val="000090"/>
              </a:solidFill>
              <a:latin typeface="+mj-lt"/>
              <a:cs typeface="Calibri (Hoofdtekst)"/>
            </a:endParaRPr>
          </a:p>
          <a:p>
            <a:pPr algn="r"/>
            <a:endParaRPr lang="en-US" sz="2400" dirty="0" smtClean="0">
              <a:ln>
                <a:solidFill>
                  <a:srgbClr val="000090"/>
                </a:solidFill>
              </a:ln>
              <a:solidFill>
                <a:srgbClr val="000090"/>
              </a:solidFill>
              <a:latin typeface="+mj-lt"/>
              <a:cs typeface="Calibri (Hoofdtekst)"/>
            </a:endParaRPr>
          </a:p>
          <a:p>
            <a:pPr algn="r"/>
            <a:r>
              <a:rPr lang="en-US" sz="2000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Corresponding address: M.H.De.Borst@umcg.nl</a:t>
            </a:r>
          </a:p>
          <a:p>
            <a:pPr algn="r"/>
            <a:endParaRPr lang="en-US" sz="2400" dirty="0" smtClean="0">
              <a:ln>
                <a:solidFill>
                  <a:srgbClr val="000090"/>
                </a:solidFill>
              </a:ln>
              <a:solidFill>
                <a:srgbClr val="000090"/>
              </a:solidFill>
              <a:latin typeface="+mj-lt"/>
              <a:cs typeface="Calibri (Hoofdtekst)"/>
            </a:endParaRPr>
          </a:p>
          <a:p>
            <a:pPr algn="r"/>
            <a:r>
              <a:rPr lang="en-US" sz="2400" dirty="0" smtClean="0">
                <a:ln>
                  <a:solidFill>
                    <a:srgbClr val="000090"/>
                  </a:solidFill>
                </a:ln>
                <a:solidFill>
                  <a:srgbClr val="000090"/>
                </a:solidFill>
                <a:latin typeface="+mj-lt"/>
                <a:cs typeface="Calibri (Hoofdtekst)"/>
              </a:rPr>
              <a:t> </a:t>
            </a:r>
            <a:endParaRPr lang="en-US" sz="2400" dirty="0">
              <a:ln>
                <a:solidFill>
                  <a:srgbClr val="000090"/>
                </a:solidFill>
              </a:ln>
              <a:solidFill>
                <a:srgbClr val="000090"/>
              </a:solidFill>
              <a:latin typeface="+mj-lt"/>
              <a:cs typeface="Calibri (Hoofdtekst)"/>
            </a:endParaRPr>
          </a:p>
        </p:txBody>
      </p:sp>
      <p:pic>
        <p:nvPicPr>
          <p:cNvPr id="4" name="Picture 2" descr="http://www.nigram.eu/images/NIGRAM/NIGRAM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191140" y="4536458"/>
            <a:ext cx="21717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Antihypertensive</a:t>
            </a:r>
            <a:r>
              <a:rPr lang="nl-NL" dirty="0" smtClean="0"/>
              <a:t> response per </a:t>
            </a:r>
            <a:r>
              <a:rPr lang="nl-NL" dirty="0" err="1" smtClean="0"/>
              <a:t>tertile</a:t>
            </a:r>
            <a:r>
              <a:rPr lang="nl-NL" dirty="0" smtClean="0"/>
              <a:t> of FGF23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Afbeelding 4" descr="SBP knipas.jpg"/>
          <p:cNvPicPr>
            <a:picLocks noChangeAspect="1"/>
          </p:cNvPicPr>
          <p:nvPr/>
        </p:nvPicPr>
        <p:blipFill>
          <a:blip r:embed="rId2"/>
          <a:srcRect l="714" b="3942"/>
          <a:stretch>
            <a:fillRect/>
          </a:stretch>
        </p:blipFill>
        <p:spPr>
          <a:xfrm>
            <a:off x="0" y="1455738"/>
            <a:ext cx="8826500" cy="472916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210300" y="1962150"/>
            <a:ext cx="2784854" cy="3752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3343275" y="1962150"/>
            <a:ext cx="5499479" cy="3752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Baseline parameters </a:t>
            </a:r>
            <a:br>
              <a:rPr lang="nl-NL" dirty="0" smtClean="0"/>
            </a:br>
            <a:r>
              <a:rPr lang="nl-NL" dirty="0" smtClean="0"/>
              <a:t>per baseline </a:t>
            </a:r>
            <a:r>
              <a:rPr lang="nl-NL" dirty="0" err="1" smtClean="0"/>
              <a:t>tertile</a:t>
            </a:r>
            <a:r>
              <a:rPr lang="nl-NL" dirty="0" smtClean="0"/>
              <a:t> of FGF23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21920" y="1456860"/>
          <a:ext cx="8925318" cy="3712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76175"/>
                <a:gridCol w="665238"/>
                <a:gridCol w="1511905"/>
                <a:gridCol w="1572381"/>
                <a:gridCol w="1584476"/>
                <a:gridCol w="1415143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unit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Tertile 1 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80-131 RU/</a:t>
                      </a:r>
                      <a:r>
                        <a:rPr lang="en-US" sz="1600" dirty="0" err="1" smtClean="0"/>
                        <a:t>mL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Tertile 2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134-183 RU/</a:t>
                      </a:r>
                      <a:r>
                        <a:rPr lang="en-US" sz="1600" dirty="0" err="1" smtClean="0"/>
                        <a:t>mL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Tertile 3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211-556 RU/</a:t>
                      </a:r>
                      <a:r>
                        <a:rPr lang="en-US" sz="1600" dirty="0" err="1" smtClean="0"/>
                        <a:t>mL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</a:t>
                      </a:r>
                      <a:r>
                        <a:rPr lang="en-US" sz="1600" dirty="0"/>
                        <a:t>-value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Kruskal</a:t>
                      </a:r>
                      <a:r>
                        <a:rPr lang="en-US" sz="1600" dirty="0"/>
                        <a:t> Wallis)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68580" marT="0" marB="0"/>
                </a:tc>
              </a:tr>
              <a:tr h="289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/>
                        <a:t>n</a:t>
                      </a:r>
                      <a:endParaRPr lang="nl-NL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15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/>
                        <a:t>16</a:t>
                      </a:r>
                      <a:endParaRPr lang="nl-NL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/>
                        <a:t>16</a:t>
                      </a:r>
                      <a:endParaRPr lang="nl-NL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7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23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age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40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34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54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47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44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57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57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48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67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1" dirty="0"/>
                        <a:t>0.007</a:t>
                      </a:r>
                      <a:endParaRPr lang="nl-NL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74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/>
                        <a:t>BMI</a:t>
                      </a:r>
                      <a:endParaRPr lang="nl-NL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/>
                        <a:t>kg/m</a:t>
                      </a:r>
                      <a:r>
                        <a:rPr lang="en-US" sz="1600" baseline="30000"/>
                        <a:t>2</a:t>
                      </a:r>
                      <a:r>
                        <a:rPr lang="en-US" sz="1600"/>
                        <a:t> 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24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22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30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27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24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31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28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26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33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/>
                        <a:t>0.079</a:t>
                      </a:r>
                      <a:endParaRPr lang="nl-NL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43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SBP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mmHg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129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118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145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118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114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127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134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128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150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1" dirty="0"/>
                        <a:t>0.026</a:t>
                      </a:r>
                      <a:endParaRPr lang="nl-NL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33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DBP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/>
                        <a:t>mmHg</a:t>
                      </a:r>
                      <a:endParaRPr lang="nl-NL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77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71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88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75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68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86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83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75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94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0.270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84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err="1" smtClean="0"/>
                        <a:t>uNaV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mmol</a:t>
                      </a:r>
                      <a:r>
                        <a:rPr lang="en-US" sz="1600" dirty="0" smtClean="0"/>
                        <a:t>/d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196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167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243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160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150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197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161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146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197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0.110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641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nl-NL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g/d</a:t>
                      </a:r>
                      <a:endParaRPr lang="nl-NL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1.8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7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  <a:r>
                        <a:rPr lang="nl-NL" sz="17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nl-NL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1.9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7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r>
                        <a:rPr lang="nl-NL" sz="17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nl-NL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1.8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NL" sz="17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nl-NL" sz="17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nl-NL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0.754</a:t>
                      </a:r>
                      <a:endParaRPr lang="nl-NL" sz="17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err="1" smtClean="0"/>
                        <a:t>CrCl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mL/min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119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76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165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67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51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100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49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36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68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1" dirty="0"/>
                        <a:t>&lt;0.001</a:t>
                      </a:r>
                      <a:endParaRPr lang="nl-NL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</a:tbl>
          </a:graphicData>
        </a:graphic>
      </p:graphicFrame>
      <p:sp>
        <p:nvSpPr>
          <p:cNvPr id="5" name="Kader 4"/>
          <p:cNvSpPr/>
          <p:nvPr/>
        </p:nvSpPr>
        <p:spPr>
          <a:xfrm>
            <a:off x="121920" y="4344761"/>
            <a:ext cx="8320556" cy="43542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Baseline parameters </a:t>
            </a:r>
            <a:br>
              <a:rPr lang="nl-NL" dirty="0" smtClean="0"/>
            </a:br>
            <a:r>
              <a:rPr lang="nl-NL" dirty="0" smtClean="0"/>
              <a:t>per baseline </a:t>
            </a:r>
            <a:r>
              <a:rPr lang="nl-NL" dirty="0" err="1" smtClean="0"/>
              <a:t>tertile</a:t>
            </a:r>
            <a:r>
              <a:rPr lang="nl-NL" dirty="0" smtClean="0"/>
              <a:t> of FGF23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1298101"/>
              </p:ext>
            </p:extLst>
          </p:nvPr>
        </p:nvGraphicFramePr>
        <p:xfrm>
          <a:off x="121919" y="1456860"/>
          <a:ext cx="8245333" cy="2503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89381"/>
                <a:gridCol w="725089"/>
                <a:gridCol w="1603660"/>
                <a:gridCol w="1602419"/>
                <a:gridCol w="1570118"/>
                <a:gridCol w="1354666"/>
              </a:tblGrid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Tertile 1 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80-131 RU/</a:t>
                      </a:r>
                      <a:r>
                        <a:rPr lang="en-US" sz="1600" dirty="0" err="1" smtClean="0"/>
                        <a:t>mL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Tertile 2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134-183 RU/</a:t>
                      </a:r>
                      <a:r>
                        <a:rPr lang="en-US" sz="1600" dirty="0" err="1" smtClean="0"/>
                        <a:t>mL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Tertile 3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211-556 RU/</a:t>
                      </a:r>
                      <a:r>
                        <a:rPr lang="en-US" sz="1600" dirty="0" err="1" smtClean="0"/>
                        <a:t>mL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p</a:t>
                      </a:r>
                      <a:r>
                        <a:rPr lang="en-US" sz="1600" dirty="0"/>
                        <a:t>-value</a:t>
                      </a:r>
                      <a:endParaRPr lang="nl-NL" sz="16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Kruskal</a:t>
                      </a:r>
                      <a:r>
                        <a:rPr lang="en-US" sz="1600" dirty="0"/>
                        <a:t> Wallis)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9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err="1"/>
                        <a:t>n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15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/>
                        <a:t>16</a:t>
                      </a:r>
                      <a:endParaRPr lang="nl-NL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16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7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0" marT="72000" marB="72000"/>
                </a:tc>
              </a:tr>
              <a:tr h="25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err="1" smtClean="0"/>
                        <a:t>sPi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mg/</a:t>
                      </a:r>
                      <a:r>
                        <a:rPr lang="en-US" sz="1700" dirty="0" err="1" smtClean="0"/>
                        <a:t>dL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3.1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2.8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3.3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3.3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2.9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3.9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3.4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3.0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4.1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0.238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0" marT="72000" marB="72000"/>
                </a:tc>
              </a:tr>
              <a:tr h="280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err="1" smtClean="0"/>
                        <a:t>UPiV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mg/</a:t>
                      </a:r>
                      <a:r>
                        <a:rPr lang="en-US" sz="1700" dirty="0" err="1" smtClean="0"/>
                        <a:t>dL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1032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888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1252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875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630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1056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906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681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1266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0.181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0" marT="72000" marB="7200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/>
                        <a:t>1,25</a:t>
                      </a:r>
                      <a:r>
                        <a:rPr lang="nl-NL" sz="1700" dirty="0" smtClean="0"/>
                        <a:t>D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nl-NL" sz="1700" dirty="0" smtClean="0"/>
                        <a:t>pg/</a:t>
                      </a:r>
                      <a:r>
                        <a:rPr lang="nl-NL" sz="1700" dirty="0" err="1" smtClean="0"/>
                        <a:t>mL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41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26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46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29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23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41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33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22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39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0.288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0" marT="72000" marB="7200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/>
                        <a:t>PTH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30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/>
                        <a:t>pg/</a:t>
                      </a:r>
                      <a:r>
                        <a:rPr lang="en-US" sz="1700" dirty="0" err="1" smtClean="0"/>
                        <a:t>mL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37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26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50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41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32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53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76</a:t>
                      </a:r>
                      <a:r>
                        <a:rPr lang="en-US" sz="1700" dirty="0" smtClean="0"/>
                        <a:t> </a:t>
                      </a:r>
                      <a:r>
                        <a:rPr lang="nl-NL" sz="1700" dirty="0" smtClean="0"/>
                        <a:t>[</a:t>
                      </a:r>
                      <a:r>
                        <a:rPr lang="en-US" sz="1700" dirty="0" smtClean="0"/>
                        <a:t>49</a:t>
                      </a:r>
                      <a:r>
                        <a:rPr lang="en-US" sz="1700" dirty="0"/>
                        <a:t>-</a:t>
                      </a:r>
                      <a:r>
                        <a:rPr lang="en-US" sz="1700" dirty="0" smtClean="0"/>
                        <a:t>113</a:t>
                      </a:r>
                      <a:r>
                        <a:rPr lang="nl-NL" sz="1700" dirty="0" smtClean="0"/>
                        <a:t>]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b="1" dirty="0"/>
                        <a:t>0.004</a:t>
                      </a:r>
                      <a:endParaRPr lang="nl-NL" sz="17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0" marT="72000" marB="7200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493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459" dirty="0" smtClean="0"/>
              <a:t>Baseline d</a:t>
            </a:r>
            <a:r>
              <a:rPr kumimoji="0" lang="en-US" sz="3459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eterminants of </a:t>
            </a:r>
            <a:r>
              <a:rPr kumimoji="0" lang="en-US" sz="3459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proteinuria</a:t>
            </a:r>
            <a:r>
              <a:rPr kumimoji="0" lang="en-US" sz="3459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maximum therapy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baseline="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baseline="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1400" dirty="0" smtClean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730" dirty="0" smtClean="0"/>
              <a:t>Excluded: systolic and diastolic blood pressure, serum phosphate, phosphate excretion, 1,25(OH)</a:t>
            </a:r>
            <a:r>
              <a:rPr lang="en-US" sz="1730" baseline="-25000" dirty="0" smtClean="0"/>
              <a:t>2</a:t>
            </a:r>
            <a:r>
              <a:rPr lang="en-US" sz="1730" dirty="0" smtClean="0"/>
              <a:t>-vitamin D, PTH, NT-</a:t>
            </a:r>
            <a:r>
              <a:rPr lang="en-US" sz="1730" dirty="0" err="1" smtClean="0"/>
              <a:t>proBNP</a:t>
            </a:r>
            <a:r>
              <a:rPr lang="en-US" sz="1730" dirty="0" smtClean="0"/>
              <a:t>, BMI, age and gender.</a:t>
            </a:r>
            <a:endParaRPr kumimoji="0" lang="en-US" sz="173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Regression analysis</a:t>
            </a:r>
            <a:endParaRPr lang="en-US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4209978"/>
              </p:ext>
            </p:extLst>
          </p:nvPr>
        </p:nvGraphicFramePr>
        <p:xfrm>
          <a:off x="1426464" y="2448560"/>
          <a:ext cx="5878285" cy="272224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86080"/>
                <a:gridCol w="1965234"/>
                <a:gridCol w="1306286"/>
                <a:gridCol w="1045028"/>
                <a:gridCol w="1175657"/>
              </a:tblGrid>
              <a:tr h="422656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Model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Standardized </a:t>
                      </a:r>
                      <a:endParaRPr lang="nl-NL" sz="1600" dirty="0"/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Beta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0" indent="0"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Sig.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30000" dirty="0"/>
                        <a:t>2</a:t>
                      </a:r>
                      <a:endParaRPr lang="nl-NL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1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UP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254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en-US" sz="1700" dirty="0"/>
                        <a:t>.</a:t>
                      </a:r>
                      <a:r>
                        <a:rPr lang="en-US" sz="1700" dirty="0" smtClean="0"/>
                        <a:t>741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.000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.55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2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UP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.669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.000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.70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FGF23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.391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.000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/>
                        <a:t>3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UP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.671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.000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.76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FGF23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.241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.016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err="1" smtClean="0"/>
                        <a:t>CrCl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-.288 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l"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.004</a:t>
                      </a: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nl-NL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Discussion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20800"/>
            <a:ext cx="8483600" cy="4525963"/>
          </a:xfrm>
        </p:spPr>
        <p:txBody>
          <a:bodyPr/>
          <a:lstStyle/>
          <a:p>
            <a:r>
              <a:rPr lang="nl-NL" sz="3000" dirty="0" smtClean="0"/>
              <a:t>Higher FGF23 level is independently associated with an impaired response to intensification of antiproteinuric therapy</a:t>
            </a:r>
          </a:p>
          <a:p>
            <a:r>
              <a:rPr lang="nl-NL" sz="3000" dirty="0" err="1" smtClean="0"/>
              <a:t>Mechanism</a:t>
            </a:r>
            <a:r>
              <a:rPr lang="nl-NL" sz="3000" dirty="0" smtClean="0"/>
              <a:t>?</a:t>
            </a:r>
          </a:p>
          <a:p>
            <a:pPr lvl="1"/>
            <a:r>
              <a:rPr lang="nl-NL" sz="3000" dirty="0" smtClean="0"/>
              <a:t>FGF23 </a:t>
            </a:r>
            <a:r>
              <a:rPr lang="nl-NL" sz="3000" dirty="0" err="1" smtClean="0"/>
              <a:t>stimulates</a:t>
            </a:r>
            <a:r>
              <a:rPr lang="nl-NL" sz="3000" dirty="0" smtClean="0"/>
              <a:t> the RAAS </a:t>
            </a:r>
            <a:r>
              <a:rPr lang="nl-NL" sz="3000" dirty="0" err="1" smtClean="0"/>
              <a:t>by</a:t>
            </a:r>
            <a:r>
              <a:rPr lang="nl-NL" sz="3000" dirty="0" smtClean="0"/>
              <a:t> </a:t>
            </a:r>
            <a:r>
              <a:rPr lang="nl-NL" sz="3000" dirty="0" err="1" smtClean="0"/>
              <a:t>inhibiting</a:t>
            </a:r>
            <a:r>
              <a:rPr lang="nl-NL" sz="3000" dirty="0" smtClean="0"/>
              <a:t> 1,25(OH)</a:t>
            </a:r>
            <a:r>
              <a:rPr lang="nl-NL" sz="3000" cap="small" baseline="-25000" dirty="0" smtClean="0"/>
              <a:t>2</a:t>
            </a:r>
            <a:r>
              <a:rPr lang="nl-NL" sz="3000" cap="small" dirty="0" smtClean="0"/>
              <a:t> -</a:t>
            </a:r>
            <a:r>
              <a:rPr lang="nl-NL" sz="3000" dirty="0" err="1" smtClean="0"/>
              <a:t>vitamin</a:t>
            </a:r>
            <a:r>
              <a:rPr lang="nl-NL" sz="3000" dirty="0" smtClean="0"/>
              <a:t> D and </a:t>
            </a:r>
            <a:r>
              <a:rPr lang="nl-NL" sz="3000" dirty="0" err="1" smtClean="0"/>
              <a:t>thus</a:t>
            </a:r>
            <a:r>
              <a:rPr lang="nl-NL" sz="3000" dirty="0" smtClean="0"/>
              <a:t> </a:t>
            </a:r>
            <a:r>
              <a:rPr lang="nl-NL" sz="3000" dirty="0" err="1" smtClean="0"/>
              <a:t>increasing</a:t>
            </a:r>
            <a:r>
              <a:rPr lang="nl-NL" sz="3000" dirty="0" smtClean="0"/>
              <a:t> </a:t>
            </a:r>
            <a:r>
              <a:rPr lang="nl-NL" sz="3000" dirty="0" err="1" smtClean="0"/>
              <a:t>renin</a:t>
            </a:r>
            <a:endParaRPr lang="nl-NL" sz="3000" dirty="0" smtClean="0"/>
          </a:p>
          <a:p>
            <a:pPr lvl="1"/>
            <a:r>
              <a:rPr lang="nl-NL" sz="3000" dirty="0" err="1" smtClean="0"/>
              <a:t>Prevalent</a:t>
            </a:r>
            <a:r>
              <a:rPr lang="nl-NL" sz="3000" dirty="0" smtClean="0"/>
              <a:t> </a:t>
            </a:r>
            <a:r>
              <a:rPr lang="nl-NL" sz="3000" dirty="0" err="1" smtClean="0"/>
              <a:t>renal</a:t>
            </a:r>
            <a:r>
              <a:rPr lang="nl-NL" sz="3000" dirty="0" smtClean="0"/>
              <a:t> </a:t>
            </a:r>
            <a:r>
              <a:rPr lang="nl-NL" sz="3000" dirty="0" err="1" smtClean="0"/>
              <a:t>damage</a:t>
            </a:r>
            <a:r>
              <a:rPr lang="nl-NL" sz="3000" dirty="0" smtClean="0"/>
              <a:t> </a:t>
            </a:r>
            <a:r>
              <a:rPr lang="nl-NL" sz="3000" dirty="0" err="1" smtClean="0"/>
              <a:t>associated</a:t>
            </a:r>
            <a:r>
              <a:rPr lang="nl-NL" sz="3000" dirty="0" smtClean="0"/>
              <a:t> </a:t>
            </a:r>
            <a:r>
              <a:rPr lang="nl-NL" sz="3000" dirty="0" err="1" smtClean="0"/>
              <a:t>with</a:t>
            </a:r>
            <a:r>
              <a:rPr lang="nl-NL" sz="3000" dirty="0" smtClean="0"/>
              <a:t> </a:t>
            </a:r>
            <a:r>
              <a:rPr lang="nl-NL" sz="3000" dirty="0" err="1" smtClean="0"/>
              <a:t>impaired</a:t>
            </a:r>
            <a:r>
              <a:rPr lang="nl-NL" sz="3000" dirty="0" smtClean="0"/>
              <a:t> </a:t>
            </a:r>
            <a:r>
              <a:rPr lang="nl-NL" sz="3000" dirty="0" err="1" smtClean="0"/>
              <a:t>antiproteinuric</a:t>
            </a:r>
            <a:r>
              <a:rPr lang="nl-NL" sz="3000" dirty="0" smtClean="0"/>
              <a:t> response, FGF23 as marker?</a:t>
            </a:r>
          </a:p>
          <a:p>
            <a:pPr lvl="1"/>
            <a:r>
              <a:rPr lang="nl-NL" sz="3000" dirty="0" err="1" smtClean="0"/>
              <a:t>Other</a:t>
            </a:r>
            <a:r>
              <a:rPr lang="nl-NL" sz="3000" dirty="0" smtClean="0"/>
              <a:t>?</a:t>
            </a:r>
          </a:p>
          <a:p>
            <a:pPr>
              <a:buNone/>
            </a:pPr>
            <a:r>
              <a:rPr lang="nl-NL" sz="3000" dirty="0" smtClean="0"/>
              <a:t> </a:t>
            </a:r>
          </a:p>
          <a:p>
            <a:endParaRPr lang="nl-NL" sz="3000" dirty="0" smtClean="0"/>
          </a:p>
          <a:p>
            <a:endParaRPr lang="nl-NL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Implications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Modulation</a:t>
            </a:r>
            <a:r>
              <a:rPr lang="nl-NL" dirty="0" smtClean="0"/>
              <a:t> of FGF23/Pi as </a:t>
            </a:r>
            <a:r>
              <a:rPr lang="nl-NL" dirty="0" err="1" smtClean="0"/>
              <a:t>sensitizer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RAASi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Protein</a:t>
            </a:r>
            <a:r>
              <a:rPr lang="nl-NL" dirty="0" smtClean="0"/>
              <a:t> </a:t>
            </a:r>
            <a:r>
              <a:rPr lang="nl-NL" dirty="0" err="1" smtClean="0"/>
              <a:t>restriction</a:t>
            </a:r>
            <a:r>
              <a:rPr lang="nl-NL" dirty="0" smtClean="0"/>
              <a:t> </a:t>
            </a:r>
            <a:r>
              <a:rPr lang="nl-NL" dirty="0" err="1" smtClean="0"/>
              <a:t>potentiates</a:t>
            </a:r>
            <a:r>
              <a:rPr lang="nl-NL" dirty="0" smtClean="0"/>
              <a:t> </a:t>
            </a:r>
            <a:r>
              <a:rPr lang="nl-NL" dirty="0" err="1" smtClean="0"/>
              <a:t>RAASi</a:t>
            </a:r>
            <a:endParaRPr lang="nl-NL" dirty="0" smtClean="0"/>
          </a:p>
          <a:p>
            <a:pPr lvl="1"/>
            <a:r>
              <a:rPr lang="nl-NL" dirty="0" smtClean="0"/>
              <a:t>High serum Pi </a:t>
            </a:r>
            <a:r>
              <a:rPr lang="nl-NL" dirty="0" err="1" smtClean="0"/>
              <a:t>blunts</a:t>
            </a:r>
            <a:r>
              <a:rPr lang="nl-NL" dirty="0" smtClean="0"/>
              <a:t> </a:t>
            </a:r>
            <a:r>
              <a:rPr lang="nl-NL" dirty="0" err="1" smtClean="0"/>
              <a:t>RAASi</a:t>
            </a:r>
            <a:endParaRPr lang="nl-NL" dirty="0" smtClean="0"/>
          </a:p>
          <a:p>
            <a:pPr lvl="1"/>
            <a:r>
              <a:rPr lang="nl-NL" dirty="0" err="1" smtClean="0"/>
              <a:t>Optimization</a:t>
            </a:r>
            <a:r>
              <a:rPr lang="nl-NL" dirty="0" smtClean="0"/>
              <a:t> of FGF23/</a:t>
            </a:r>
            <a:r>
              <a:rPr lang="nl-NL" dirty="0" err="1" smtClean="0"/>
              <a:t>phosphorus</a:t>
            </a:r>
            <a:r>
              <a:rPr lang="nl-NL" dirty="0" smtClean="0"/>
              <a:t> status 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One</a:t>
            </a:r>
            <a:r>
              <a:rPr lang="nl-NL" dirty="0" smtClean="0"/>
              <a:t>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simply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inhibit</a:t>
            </a:r>
            <a:r>
              <a:rPr lang="nl-NL" dirty="0" smtClean="0"/>
              <a:t> the RAAS.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19458" name="Picture 2" descr="http://www.womanhonorthyself.com/wp-content/uploads/2010/07/hamburger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533" y="1830796"/>
            <a:ext cx="2158617" cy="4090580"/>
          </a:xfrm>
          <a:prstGeom prst="rect">
            <a:avLst/>
          </a:prstGeom>
          <a:noFill/>
        </p:spPr>
      </p:pic>
      <p:pic>
        <p:nvPicPr>
          <p:cNvPr id="19460" name="Picture 4" descr="http://media.theonion.com/images/articles/article/1696/onion_news2638_jpg_600x1000_q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050" y="2108200"/>
            <a:ext cx="4029075" cy="3257550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5400675" y="3581399"/>
            <a:ext cx="619125" cy="2000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Vermenigvuldigen 6"/>
          <p:cNvSpPr/>
          <p:nvPr/>
        </p:nvSpPr>
        <p:spPr>
          <a:xfrm>
            <a:off x="180975" y="2108200"/>
            <a:ext cx="3829050" cy="35210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ermenigvuldigen 7"/>
          <p:cNvSpPr/>
          <p:nvPr/>
        </p:nvSpPr>
        <p:spPr>
          <a:xfrm>
            <a:off x="3829050" y="2020886"/>
            <a:ext cx="3829050" cy="352107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2062318" y="5136546"/>
            <a:ext cx="5073267" cy="156966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For </a:t>
            </a:r>
            <a:r>
              <a:rPr lang="nl-NL" sz="3200" dirty="0" err="1" smtClean="0"/>
              <a:t>optimal</a:t>
            </a:r>
            <a:r>
              <a:rPr lang="nl-NL" sz="3200" dirty="0" smtClean="0"/>
              <a:t> </a:t>
            </a:r>
            <a:r>
              <a:rPr lang="nl-NL" sz="3200" dirty="0" err="1" smtClean="0"/>
              <a:t>efficacy</a:t>
            </a:r>
            <a:r>
              <a:rPr lang="nl-NL" sz="3200" dirty="0" smtClean="0"/>
              <a:t> of RAAS </a:t>
            </a:r>
            <a:r>
              <a:rPr lang="nl-NL" sz="3200" dirty="0" err="1" smtClean="0"/>
              <a:t>blockade</a:t>
            </a:r>
            <a:r>
              <a:rPr lang="nl-NL" sz="3200" dirty="0" smtClean="0"/>
              <a:t> </a:t>
            </a:r>
            <a:r>
              <a:rPr lang="nl-NL" sz="3200" dirty="0" err="1" smtClean="0"/>
              <a:t>lifestyle</a:t>
            </a:r>
            <a:r>
              <a:rPr lang="nl-NL" sz="3200" dirty="0" smtClean="0"/>
              <a:t> </a:t>
            </a:r>
            <a:r>
              <a:rPr lang="nl-NL" sz="3200" dirty="0" err="1" smtClean="0"/>
              <a:t>change</a:t>
            </a:r>
            <a:r>
              <a:rPr lang="nl-NL" sz="3200" dirty="0" smtClean="0"/>
              <a:t> is </a:t>
            </a:r>
            <a:r>
              <a:rPr lang="nl-NL" sz="3200" dirty="0" err="1" smtClean="0"/>
              <a:t>mandatory</a:t>
            </a:r>
            <a:r>
              <a:rPr lang="nl-NL" sz="3200" dirty="0" smtClean="0"/>
              <a:t>!!!</a:t>
            </a:r>
            <a:endParaRPr lang="nl-NL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Acknowledgements</a:t>
            </a:r>
            <a:endParaRPr lang="nl-NL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0837" y="1149047"/>
            <a:ext cx="8793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u="sng" dirty="0"/>
              <a:t>UMC Groningen, Department of Nephrology:</a:t>
            </a:r>
            <a:r>
              <a:rPr lang="en-US" sz="1600" b="1" dirty="0"/>
              <a:t>		</a:t>
            </a:r>
            <a:r>
              <a:rPr lang="en-US" sz="1600" b="1" u="sng" dirty="0"/>
              <a:t>NIGRAM consortium (Dutch Kidney</a:t>
            </a:r>
          </a:p>
          <a:p>
            <a:r>
              <a:rPr lang="en-US" sz="1600" b="1" dirty="0"/>
              <a:t>					</a:t>
            </a:r>
            <a:r>
              <a:rPr lang="en-US" sz="1600" b="1" dirty="0" smtClean="0"/>
              <a:t>					</a:t>
            </a:r>
            <a:r>
              <a:rPr lang="en-US" sz="1600" b="1" u="sng" dirty="0" smtClean="0"/>
              <a:t>Foundation</a:t>
            </a:r>
            <a:r>
              <a:rPr lang="en-US" sz="1600" b="1" u="sng" dirty="0"/>
              <a:t>): </a:t>
            </a:r>
            <a:endParaRPr lang="en-US" sz="1600" b="1" dirty="0"/>
          </a:p>
          <a:p>
            <a:r>
              <a:rPr lang="en-US" sz="1600" b="1" i="1" dirty="0"/>
              <a:t>Vitamin D/FGF23/Klotho research group</a:t>
            </a:r>
            <a:r>
              <a:rPr lang="en-US" sz="1600" b="1" dirty="0"/>
              <a:t>		</a:t>
            </a:r>
            <a:endParaRPr lang="en-US" sz="1600" b="1" u="sng" dirty="0"/>
          </a:p>
          <a:p>
            <a:r>
              <a:rPr lang="nl-NL" sz="1600" b="1" dirty="0" err="1"/>
              <a:t>PhD</a:t>
            </a:r>
            <a:r>
              <a:rPr lang="nl-NL" sz="1600" b="1" dirty="0"/>
              <a:t> </a:t>
            </a:r>
            <a:r>
              <a:rPr lang="nl-NL" sz="1600" b="1" dirty="0" err="1"/>
              <a:t>students</a:t>
            </a:r>
            <a:r>
              <a:rPr lang="nl-NL" sz="1600" b="1" dirty="0"/>
              <a:t>: 			</a:t>
            </a:r>
            <a:r>
              <a:rPr lang="en-US" sz="1600" dirty="0"/>
              <a:t>	</a:t>
            </a:r>
            <a:r>
              <a:rPr lang="en-US" sz="1600" dirty="0" smtClean="0"/>
              <a:t>				</a:t>
            </a:r>
            <a:r>
              <a:rPr lang="en-US" sz="1600" b="1" u="sng" dirty="0" smtClean="0"/>
              <a:t>VU </a:t>
            </a:r>
            <a:r>
              <a:rPr lang="en-US" sz="1600" b="1" u="sng" dirty="0"/>
              <a:t>Medical Center Amsterdam:</a:t>
            </a:r>
          </a:p>
          <a:p>
            <a:r>
              <a:rPr lang="nl-NL" sz="1600" dirty="0" err="1"/>
              <a:t>Carolien</a:t>
            </a:r>
            <a:r>
              <a:rPr lang="nl-NL" sz="1600" dirty="0"/>
              <a:t> </a:t>
            </a:r>
            <a:r>
              <a:rPr lang="nl-NL" sz="1600" dirty="0" err="1"/>
              <a:t>Doorenbos</a:t>
            </a:r>
            <a:r>
              <a:rPr lang="nl-NL" sz="1600" dirty="0"/>
              <a:t>, </a:t>
            </a:r>
            <a:r>
              <a:rPr lang="en-US" sz="1600" dirty="0"/>
              <a:t>Katarina </a:t>
            </a:r>
            <a:r>
              <a:rPr lang="en-US" sz="1600" dirty="0" err="1"/>
              <a:t>Mirkovic</a:t>
            </a:r>
            <a:r>
              <a:rPr lang="en-US" sz="1600" dirty="0"/>
              <a:t>, 			Marc </a:t>
            </a:r>
            <a:r>
              <a:rPr lang="en-US" sz="1600" dirty="0" err="1"/>
              <a:t>Vervloet</a:t>
            </a:r>
            <a:r>
              <a:rPr lang="en-US" sz="1600" dirty="0"/>
              <a:t> </a:t>
            </a:r>
          </a:p>
          <a:p>
            <a:r>
              <a:rPr lang="en-US" sz="1600" dirty="0"/>
              <a:t>Leandro </a:t>
            </a:r>
            <a:r>
              <a:rPr lang="en-US" sz="1600" dirty="0" err="1"/>
              <a:t>da</a:t>
            </a:r>
            <a:r>
              <a:rPr lang="en-US" sz="1600" dirty="0"/>
              <a:t> Cunha </a:t>
            </a:r>
            <a:r>
              <a:rPr lang="en-US" sz="1600" dirty="0" err="1"/>
              <a:t>Baia</a:t>
            </a:r>
            <a:r>
              <a:rPr lang="en-US" sz="1600" dirty="0"/>
              <a:t>, Charlotte </a:t>
            </a:r>
            <a:r>
              <a:rPr lang="en-US" sz="1600" dirty="0" err="1"/>
              <a:t>Keyzer</a:t>
            </a:r>
            <a:r>
              <a:rPr lang="en-US" sz="1600" dirty="0"/>
              <a:t> 			Piet </a:t>
            </a:r>
            <a:r>
              <a:rPr lang="en-US" sz="1600" dirty="0" err="1"/>
              <a:t>ter</a:t>
            </a:r>
            <a:r>
              <a:rPr lang="en-US" sz="1600" dirty="0"/>
              <a:t> </a:t>
            </a:r>
            <a:r>
              <a:rPr lang="en-US" sz="1600" dirty="0" smtClean="0"/>
              <a:t>Wee	</a:t>
            </a:r>
            <a:r>
              <a:rPr lang="en-US" sz="1600" dirty="0"/>
              <a:t>	</a:t>
            </a:r>
          </a:p>
          <a:p>
            <a:r>
              <a:rPr lang="en-US" sz="1600" b="1" dirty="0"/>
              <a:t>Technician: </a:t>
            </a:r>
            <a:r>
              <a:rPr lang="en-US" sz="1600" dirty="0"/>
              <a:t>Wendy Dam </a:t>
            </a:r>
            <a:r>
              <a:rPr lang="en-US" sz="1600" dirty="0" smtClean="0"/>
              <a:t>	</a:t>
            </a:r>
          </a:p>
          <a:p>
            <a:r>
              <a:rPr lang="en-US" sz="1600" b="1" i="1" dirty="0" smtClean="0"/>
              <a:t>Nephrology (former) PhD students</a:t>
            </a:r>
            <a:r>
              <a:rPr lang="en-US" sz="1600" i="1" dirty="0" smtClean="0"/>
              <a:t>	</a:t>
            </a:r>
            <a:r>
              <a:rPr lang="en-US" sz="1600" dirty="0" smtClean="0"/>
              <a:t>			</a:t>
            </a:r>
            <a:r>
              <a:rPr lang="en-US" sz="1600" b="1" u="sng" dirty="0" err="1" smtClean="0"/>
              <a:t>Radboud</a:t>
            </a:r>
            <a:r>
              <a:rPr lang="en-US" sz="1600" b="1" u="sng" dirty="0" smtClean="0"/>
              <a:t> </a:t>
            </a:r>
            <a:r>
              <a:rPr lang="en-US" sz="1600" b="1" u="sng" dirty="0"/>
              <a:t>UMC Nijmegen:</a:t>
            </a:r>
            <a:endParaRPr lang="en-US" sz="1600" b="1" u="sng" dirty="0" smtClean="0"/>
          </a:p>
          <a:p>
            <a:r>
              <a:rPr lang="en-US" sz="1600" dirty="0" err="1" smtClean="0"/>
              <a:t>Arjan</a:t>
            </a:r>
            <a:r>
              <a:rPr lang="en-US" sz="1600" dirty="0" smtClean="0"/>
              <a:t> </a:t>
            </a:r>
            <a:r>
              <a:rPr lang="en-US" sz="1600" dirty="0" err="1" smtClean="0"/>
              <a:t>Kwakernaak</a:t>
            </a:r>
            <a:r>
              <a:rPr lang="en-US" sz="1600" dirty="0" smtClean="0"/>
              <a:t>, </a:t>
            </a:r>
            <a:r>
              <a:rPr lang="en-US" sz="1600" dirty="0" err="1" smtClean="0"/>
              <a:t>Femke</a:t>
            </a:r>
            <a:r>
              <a:rPr lang="en-US" sz="1600" dirty="0" smtClean="0"/>
              <a:t> </a:t>
            </a:r>
            <a:r>
              <a:rPr lang="en-US" sz="1600" dirty="0" err="1" smtClean="0"/>
              <a:t>Waanders</a:t>
            </a:r>
            <a:r>
              <a:rPr lang="en-US" sz="1600" dirty="0" smtClean="0"/>
              <a:t>, 				</a:t>
            </a:r>
            <a:r>
              <a:rPr lang="en-US" sz="1600" dirty="0" err="1" smtClean="0"/>
              <a:t>Joost</a:t>
            </a:r>
            <a:r>
              <a:rPr lang="en-US" sz="1600" dirty="0" smtClean="0"/>
              <a:t> </a:t>
            </a:r>
            <a:r>
              <a:rPr lang="en-US" sz="1600" dirty="0" err="1" smtClean="0"/>
              <a:t>Hoenderop</a:t>
            </a:r>
            <a:endParaRPr lang="en-US" sz="1600" dirty="0" smtClean="0"/>
          </a:p>
          <a:p>
            <a:r>
              <a:rPr lang="en-US" sz="1600" dirty="0" err="1" smtClean="0"/>
              <a:t>Maartje</a:t>
            </a:r>
            <a:r>
              <a:rPr lang="en-US" sz="1600" dirty="0" smtClean="0"/>
              <a:t> </a:t>
            </a:r>
            <a:r>
              <a:rPr lang="en-US" sz="1600" dirty="0" err="1" smtClean="0"/>
              <a:t>Slagman</a:t>
            </a:r>
            <a:r>
              <a:rPr lang="en-US" sz="1600" dirty="0" smtClean="0"/>
              <a:t> </a:t>
            </a:r>
            <a:r>
              <a:rPr lang="en-US" sz="1600" b="1" dirty="0" smtClean="0"/>
              <a:t>	</a:t>
            </a:r>
            <a:r>
              <a:rPr lang="en-US" sz="1600" b="1" dirty="0"/>
              <a:t>			</a:t>
            </a:r>
            <a:r>
              <a:rPr lang="en-US" sz="1600" b="1" dirty="0" smtClean="0"/>
              <a:t>			</a:t>
            </a:r>
            <a:r>
              <a:rPr lang="en-US" sz="1600" dirty="0" smtClean="0"/>
              <a:t>René </a:t>
            </a:r>
            <a:r>
              <a:rPr lang="en-US" sz="1600" dirty="0" err="1" smtClean="0"/>
              <a:t>Bindels</a:t>
            </a:r>
            <a:endParaRPr lang="en-US" sz="1600" b="1" dirty="0" smtClean="0"/>
          </a:p>
          <a:p>
            <a:r>
              <a:rPr lang="en-US" sz="1600" b="1" dirty="0" smtClean="0"/>
              <a:t>Co-supervisor: </a:t>
            </a:r>
            <a:r>
              <a:rPr lang="en-US" sz="1600" dirty="0" smtClean="0"/>
              <a:t>Martin de </a:t>
            </a:r>
            <a:r>
              <a:rPr lang="en-US" sz="1600" dirty="0" err="1" smtClean="0"/>
              <a:t>Borst</a:t>
            </a:r>
            <a:r>
              <a:rPr lang="en-US" sz="1600" dirty="0" smtClean="0"/>
              <a:t>				</a:t>
            </a:r>
            <a:endParaRPr lang="en-US" sz="1600" b="1" u="sng" dirty="0" smtClean="0"/>
          </a:p>
          <a:p>
            <a:r>
              <a:rPr lang="en-US" sz="1600" b="1" dirty="0"/>
              <a:t>				</a:t>
            </a:r>
            <a:r>
              <a:rPr lang="en-US" sz="1600" b="1" dirty="0" smtClean="0"/>
              <a:t>						</a:t>
            </a:r>
            <a:r>
              <a:rPr lang="en-US" sz="1600" b="1" u="sng" dirty="0" smtClean="0"/>
              <a:t>UMC Groningen:</a:t>
            </a:r>
            <a:endParaRPr lang="en-US" sz="1600" dirty="0" smtClean="0"/>
          </a:p>
          <a:p>
            <a:r>
              <a:rPr lang="en-US" sz="1600" dirty="0" smtClean="0"/>
              <a:t>										</a:t>
            </a:r>
            <a:r>
              <a:rPr lang="en-US" sz="1600" dirty="0" err="1" smtClean="0"/>
              <a:t>Gerjan</a:t>
            </a:r>
            <a:r>
              <a:rPr lang="en-US" sz="1600" dirty="0" smtClean="0"/>
              <a:t> </a:t>
            </a:r>
            <a:r>
              <a:rPr lang="en-US" sz="1600" dirty="0" err="1" smtClean="0"/>
              <a:t>Navis</a:t>
            </a:r>
            <a:endParaRPr lang="en-US" sz="1600" dirty="0" smtClean="0"/>
          </a:p>
          <a:p>
            <a:r>
              <a:rPr lang="en-US" sz="1600" b="1" dirty="0" smtClean="0"/>
              <a:t>										</a:t>
            </a:r>
            <a:r>
              <a:rPr lang="nl-NL" sz="1600" dirty="0" err="1" smtClean="0"/>
              <a:t>Jan-Luuk</a:t>
            </a:r>
            <a:r>
              <a:rPr lang="nl-NL" sz="1600" dirty="0" smtClean="0"/>
              <a:t> </a:t>
            </a:r>
            <a:r>
              <a:rPr lang="nl-NL" sz="1600" dirty="0" err="1" smtClean="0"/>
              <a:t>Hillebrands</a:t>
            </a: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30722" name="Picture 2" descr="http://www.nigram.eu/images/NIGRAM/NIGRAM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37893" y="5135859"/>
            <a:ext cx="21717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RAAS-inhibiting</a:t>
            </a:r>
            <a:r>
              <a:rPr lang="nl-NL" dirty="0" smtClean="0"/>
              <a:t> </a:t>
            </a:r>
            <a:r>
              <a:rPr lang="nl-NL" dirty="0" err="1" smtClean="0"/>
              <a:t>therapies</a:t>
            </a:r>
            <a:r>
              <a:rPr lang="nl-NL" dirty="0" smtClean="0"/>
              <a:t>: </a:t>
            </a:r>
            <a:r>
              <a:rPr lang="nl-NL" dirty="0" err="1" smtClean="0"/>
              <a:t>cornerstone</a:t>
            </a:r>
            <a:r>
              <a:rPr lang="nl-NL" dirty="0" smtClean="0"/>
              <a:t> of CKD </a:t>
            </a:r>
            <a:r>
              <a:rPr lang="nl-NL" dirty="0" err="1" smtClean="0"/>
              <a:t>treatment</a:t>
            </a:r>
            <a:endParaRPr lang="nl-NL" dirty="0" smtClean="0"/>
          </a:p>
          <a:p>
            <a:r>
              <a:rPr lang="nl-NL" dirty="0" err="1" smtClean="0"/>
              <a:t>Residual</a:t>
            </a:r>
            <a:r>
              <a:rPr lang="nl-NL" dirty="0" smtClean="0"/>
              <a:t> </a:t>
            </a:r>
            <a:r>
              <a:rPr lang="nl-NL" dirty="0" err="1" smtClean="0"/>
              <a:t>proteinuria</a:t>
            </a:r>
            <a:r>
              <a:rPr lang="nl-NL" dirty="0" smtClean="0"/>
              <a:t> </a:t>
            </a:r>
            <a:r>
              <a:rPr lang="nl-NL" dirty="0" err="1" smtClean="0"/>
              <a:t>under</a:t>
            </a:r>
            <a:r>
              <a:rPr lang="nl-NL" dirty="0" smtClean="0"/>
              <a:t> </a:t>
            </a:r>
            <a:r>
              <a:rPr lang="nl-NL" dirty="0" err="1" smtClean="0"/>
              <a:t>RAASi</a:t>
            </a:r>
            <a:r>
              <a:rPr lang="nl-NL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</a:t>
            </a:r>
            <a:r>
              <a:rPr lang="nl-NL" dirty="0" err="1" smtClean="0"/>
              <a:t>disease</a:t>
            </a:r>
            <a:r>
              <a:rPr lang="nl-NL" dirty="0" smtClean="0"/>
              <a:t> </a:t>
            </a:r>
            <a:r>
              <a:rPr lang="nl-NL" dirty="0" err="1" smtClean="0"/>
              <a:t>progression</a:t>
            </a:r>
            <a:r>
              <a:rPr lang="nl-NL" dirty="0" smtClean="0"/>
              <a:t> and </a:t>
            </a:r>
            <a:r>
              <a:rPr lang="nl-NL" dirty="0" err="1" smtClean="0"/>
              <a:t>cardiovascular</a:t>
            </a:r>
            <a:r>
              <a:rPr lang="nl-NL" dirty="0" smtClean="0"/>
              <a:t> </a:t>
            </a:r>
            <a:r>
              <a:rPr lang="nl-NL" dirty="0" err="1" smtClean="0"/>
              <a:t>complications</a:t>
            </a:r>
            <a:endParaRPr lang="nl-NL" dirty="0" smtClean="0"/>
          </a:p>
          <a:p>
            <a:r>
              <a:rPr lang="nl-NL" dirty="0" smtClean="0"/>
              <a:t>High serum </a:t>
            </a:r>
            <a:r>
              <a:rPr lang="nl-NL" dirty="0" err="1" smtClean="0"/>
              <a:t>phosphate</a:t>
            </a:r>
            <a:r>
              <a:rPr lang="nl-NL" dirty="0" smtClean="0"/>
              <a:t> </a:t>
            </a:r>
            <a:r>
              <a:rPr lang="nl-NL" dirty="0" err="1" smtClean="0"/>
              <a:t>attenuates</a:t>
            </a:r>
            <a:r>
              <a:rPr lang="nl-NL" dirty="0" smtClean="0"/>
              <a:t> </a:t>
            </a:r>
            <a:r>
              <a:rPr lang="nl-NL" dirty="0" err="1" smtClean="0"/>
              <a:t>renoprotective</a:t>
            </a:r>
            <a:r>
              <a:rPr lang="nl-NL" dirty="0" smtClean="0"/>
              <a:t> effect of </a:t>
            </a:r>
            <a:r>
              <a:rPr lang="nl-NL" dirty="0" err="1" smtClean="0"/>
              <a:t>RAASi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785231" y="6126163"/>
            <a:ext cx="460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Zoccali</a:t>
            </a:r>
            <a:r>
              <a:rPr lang="en-US" sz="1400" dirty="0" smtClean="0"/>
              <a:t> </a:t>
            </a:r>
            <a:r>
              <a:rPr lang="en-US" sz="1400" dirty="0"/>
              <a:t>C,</a:t>
            </a:r>
            <a:r>
              <a:rPr lang="en-US" sz="1400" dirty="0" smtClean="0"/>
              <a:t> J </a:t>
            </a:r>
            <a:r>
              <a:rPr lang="en-US" sz="1400" dirty="0"/>
              <a:t>Am Soc </a:t>
            </a:r>
            <a:r>
              <a:rPr lang="en-US" sz="1400" dirty="0" err="1"/>
              <a:t>Nephrol</a:t>
            </a:r>
            <a:r>
              <a:rPr lang="en-US" sz="1400" dirty="0"/>
              <a:t> 2011 Oct;22(10):1923-1930</a:t>
            </a:r>
            <a:r>
              <a:rPr lang="nl-NL" sz="1400" dirty="0" smtClean="0"/>
              <a:t> </a:t>
            </a:r>
          </a:p>
          <a:p>
            <a:endParaRPr lang="nl-NL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jl omhoog 41"/>
          <p:cNvSpPr/>
          <p:nvPr/>
        </p:nvSpPr>
        <p:spPr>
          <a:xfrm>
            <a:off x="5461266" y="2601066"/>
            <a:ext cx="285780" cy="1136951"/>
          </a:xfrm>
          <a:prstGeom prst="upArrow">
            <a:avLst/>
          </a:prstGeom>
          <a:ln w="2540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jl omlaag 43"/>
          <p:cNvSpPr/>
          <p:nvPr/>
        </p:nvSpPr>
        <p:spPr>
          <a:xfrm>
            <a:off x="6109903" y="2601066"/>
            <a:ext cx="314476" cy="1136951"/>
          </a:xfrm>
          <a:prstGeom prst="downArrow">
            <a:avLst/>
          </a:prstGeom>
          <a:ln w="25400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Zeshoek 4"/>
          <p:cNvSpPr/>
          <p:nvPr/>
        </p:nvSpPr>
        <p:spPr>
          <a:xfrm>
            <a:off x="2732787" y="2903447"/>
            <a:ext cx="1294191" cy="483810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 smtClean="0"/>
              <a:t>FGF23</a:t>
            </a:r>
            <a:endParaRPr lang="nl-NL" sz="2000" b="1" dirty="0"/>
          </a:p>
        </p:txBody>
      </p:sp>
      <p:sp>
        <p:nvSpPr>
          <p:cNvPr id="18" name="Pijl links 17"/>
          <p:cNvSpPr/>
          <p:nvPr/>
        </p:nvSpPr>
        <p:spPr>
          <a:xfrm rot="19479813">
            <a:off x="4206222" y="2429840"/>
            <a:ext cx="1259095" cy="3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Min 18"/>
          <p:cNvSpPr/>
          <p:nvPr/>
        </p:nvSpPr>
        <p:spPr>
          <a:xfrm>
            <a:off x="5101160" y="1978533"/>
            <a:ext cx="229810" cy="2456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Pijl links 20"/>
          <p:cNvSpPr/>
          <p:nvPr/>
        </p:nvSpPr>
        <p:spPr>
          <a:xfrm>
            <a:off x="4319213" y="3000208"/>
            <a:ext cx="1142053" cy="3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5461266" y="3000208"/>
            <a:ext cx="963113" cy="387049"/>
          </a:xfrm>
          <a:prstGeom prst="rect">
            <a:avLst/>
          </a:prstGeom>
          <a:ln w="317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NaPi</a:t>
            </a:r>
            <a:endParaRPr lang="nl-NL" sz="2000" dirty="0"/>
          </a:p>
        </p:txBody>
      </p:sp>
      <p:sp>
        <p:nvSpPr>
          <p:cNvPr id="23" name="Min 22"/>
          <p:cNvSpPr/>
          <p:nvPr/>
        </p:nvSpPr>
        <p:spPr>
          <a:xfrm>
            <a:off x="5101160" y="2754520"/>
            <a:ext cx="229810" cy="2456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Pijl links 23"/>
          <p:cNvSpPr/>
          <p:nvPr/>
        </p:nvSpPr>
        <p:spPr>
          <a:xfrm rot="2159022">
            <a:off x="4215018" y="3544493"/>
            <a:ext cx="1142053" cy="3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/>
          <p:cNvSpPr/>
          <p:nvPr/>
        </p:nvSpPr>
        <p:spPr>
          <a:xfrm>
            <a:off x="5461266" y="3843075"/>
            <a:ext cx="963113" cy="387049"/>
          </a:xfrm>
          <a:prstGeom prst="rect">
            <a:avLst/>
          </a:prstGeom>
          <a:ln w="317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1,25D</a:t>
            </a:r>
            <a:endParaRPr lang="nl-NL" sz="2000" dirty="0"/>
          </a:p>
        </p:txBody>
      </p:sp>
      <p:sp>
        <p:nvSpPr>
          <p:cNvPr id="28" name="Rechthoek 27"/>
          <p:cNvSpPr/>
          <p:nvPr/>
        </p:nvSpPr>
        <p:spPr>
          <a:xfrm>
            <a:off x="5461266" y="2101377"/>
            <a:ext cx="963113" cy="387049"/>
          </a:xfrm>
          <a:prstGeom prst="rect">
            <a:avLst/>
          </a:prstGeom>
          <a:ln w="317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 smtClean="0"/>
              <a:t>PTH</a:t>
            </a:r>
            <a:endParaRPr lang="nl-NL" sz="2000" dirty="0"/>
          </a:p>
        </p:txBody>
      </p:sp>
      <p:sp>
        <p:nvSpPr>
          <p:cNvPr id="29" name="Min 28"/>
          <p:cNvSpPr/>
          <p:nvPr/>
        </p:nvSpPr>
        <p:spPr>
          <a:xfrm>
            <a:off x="5101160" y="3597387"/>
            <a:ext cx="229810" cy="2456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6" name="Afbeelding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130" y="2846754"/>
            <a:ext cx="960297" cy="931488"/>
          </a:xfrm>
          <a:prstGeom prst="rect">
            <a:avLst/>
          </a:prstGeom>
        </p:spPr>
      </p:pic>
      <p:sp>
        <p:nvSpPr>
          <p:cNvPr id="40" name="Tekstvak 39"/>
          <p:cNvSpPr txBox="1"/>
          <p:nvPr/>
        </p:nvSpPr>
        <p:spPr>
          <a:xfrm>
            <a:off x="8279935" y="3098807"/>
            <a:ext cx="6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</a:t>
            </a:r>
            <a:r>
              <a:rPr lang="nl-NL" baseline="-25000" dirty="0" smtClean="0"/>
              <a:t>4</a:t>
            </a:r>
            <a:endParaRPr lang="nl-NL" dirty="0"/>
          </a:p>
        </p:txBody>
      </p:sp>
      <p:sp>
        <p:nvSpPr>
          <p:cNvPr id="47" name="Plus 46"/>
          <p:cNvSpPr/>
          <p:nvPr/>
        </p:nvSpPr>
        <p:spPr>
          <a:xfrm>
            <a:off x="5867998" y="3492329"/>
            <a:ext cx="272136" cy="245688"/>
          </a:xfrm>
          <a:prstGeom prst="mathPl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Min 47"/>
          <p:cNvSpPr/>
          <p:nvPr/>
        </p:nvSpPr>
        <p:spPr>
          <a:xfrm>
            <a:off x="5747046" y="2601066"/>
            <a:ext cx="229810" cy="245688"/>
          </a:xfrm>
          <a:prstGeom prst="mathMin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4" name="Pijl links 73"/>
          <p:cNvSpPr/>
          <p:nvPr/>
        </p:nvSpPr>
        <p:spPr>
          <a:xfrm>
            <a:off x="6554871" y="2983053"/>
            <a:ext cx="337575" cy="3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5" name="Min 74"/>
          <p:cNvSpPr/>
          <p:nvPr/>
        </p:nvSpPr>
        <p:spPr>
          <a:xfrm>
            <a:off x="6662636" y="2755082"/>
            <a:ext cx="229810" cy="2456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0" name="Rechthoek 89"/>
          <p:cNvSpPr/>
          <p:nvPr/>
        </p:nvSpPr>
        <p:spPr>
          <a:xfrm>
            <a:off x="2429471" y="5257246"/>
            <a:ext cx="4054701" cy="387049"/>
          </a:xfrm>
          <a:prstGeom prst="rect">
            <a:avLst/>
          </a:prstGeom>
          <a:ln w="31750" cap="flat" cmpd="sng" algn="ctr">
            <a:solidFill>
              <a:schemeClr val="accent6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nl-NL" sz="2000" dirty="0" smtClean="0">
                <a:solidFill>
                  <a:srgbClr val="000000"/>
                </a:solidFill>
              </a:rPr>
              <a:t>Renin-angiotensin-aldosterone system</a:t>
            </a: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05" y="2101377"/>
            <a:ext cx="1618066" cy="2207986"/>
          </a:xfrm>
          <a:prstGeom prst="rect">
            <a:avLst/>
          </a:prstGeom>
        </p:spPr>
      </p:pic>
      <p:sp>
        <p:nvSpPr>
          <p:cNvPr id="43" name="Pijl links 42"/>
          <p:cNvSpPr/>
          <p:nvPr/>
        </p:nvSpPr>
        <p:spPr>
          <a:xfrm>
            <a:off x="1807483" y="2798389"/>
            <a:ext cx="852734" cy="693940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5" name="Afbeelding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419" y="1524258"/>
            <a:ext cx="1326711" cy="1154238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6"/>
          <a:srcRect b="4995"/>
          <a:stretch>
            <a:fillRect/>
          </a:stretch>
        </p:blipFill>
        <p:spPr>
          <a:xfrm>
            <a:off x="6891740" y="2965762"/>
            <a:ext cx="1194675" cy="1418751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1131149" y="1104418"/>
            <a:ext cx="1065172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nl-NL" dirty="0" smtClean="0"/>
              <a:t>Phosphate intake</a:t>
            </a:r>
            <a:endParaRPr lang="nl-NL" dirty="0"/>
          </a:p>
        </p:txBody>
      </p:sp>
      <p:sp>
        <p:nvSpPr>
          <p:cNvPr id="33" name="Pijl links 32"/>
          <p:cNvSpPr/>
          <p:nvPr/>
        </p:nvSpPr>
        <p:spPr>
          <a:xfrm rot="5400000">
            <a:off x="1465886" y="1760818"/>
            <a:ext cx="337575" cy="3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Plus 33"/>
          <p:cNvSpPr/>
          <p:nvPr/>
        </p:nvSpPr>
        <p:spPr>
          <a:xfrm>
            <a:off x="1876578" y="1877442"/>
            <a:ext cx="272136" cy="2456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6"/>
          <a:srcRect b="4995"/>
          <a:stretch>
            <a:fillRect/>
          </a:stretch>
        </p:blipFill>
        <p:spPr>
          <a:xfrm>
            <a:off x="954039" y="4535170"/>
            <a:ext cx="1194675" cy="1418751"/>
          </a:xfrm>
          <a:prstGeom prst="rect">
            <a:avLst/>
          </a:prstGeom>
        </p:spPr>
      </p:pic>
      <p:sp>
        <p:nvSpPr>
          <p:cNvPr id="36" name="Bliksemflits 35"/>
          <p:cNvSpPr/>
          <p:nvPr/>
        </p:nvSpPr>
        <p:spPr>
          <a:xfrm>
            <a:off x="1131149" y="4626445"/>
            <a:ext cx="697049" cy="1236202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/>
          <p:cNvSpPr txBox="1"/>
          <p:nvPr/>
        </p:nvSpPr>
        <p:spPr>
          <a:xfrm>
            <a:off x="827833" y="5860402"/>
            <a:ext cx="160163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nl-NL" sz="2000" dirty="0" smtClean="0"/>
              <a:t>Renal damage</a:t>
            </a:r>
            <a:endParaRPr lang="nl-NL" sz="2000" dirty="0"/>
          </a:p>
        </p:txBody>
      </p:sp>
      <p:sp>
        <p:nvSpPr>
          <p:cNvPr id="38" name="Pijl links 37"/>
          <p:cNvSpPr/>
          <p:nvPr/>
        </p:nvSpPr>
        <p:spPr>
          <a:xfrm rot="16200000">
            <a:off x="1465886" y="4172858"/>
            <a:ext cx="337575" cy="387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Plus 38"/>
          <p:cNvSpPr/>
          <p:nvPr/>
        </p:nvSpPr>
        <p:spPr>
          <a:xfrm>
            <a:off x="1803407" y="4309363"/>
            <a:ext cx="272136" cy="2456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Zeshoek 48"/>
          <p:cNvSpPr>
            <a:spLocks noChangeAspect="1"/>
          </p:cNvSpPr>
          <p:nvPr/>
        </p:nvSpPr>
        <p:spPr>
          <a:xfrm rot="1763161">
            <a:off x="1888359" y="3330562"/>
            <a:ext cx="303316" cy="113389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000" b="1" dirty="0"/>
          </a:p>
        </p:txBody>
      </p:sp>
      <p:sp>
        <p:nvSpPr>
          <p:cNvPr id="50" name="Zeshoek 49"/>
          <p:cNvSpPr>
            <a:spLocks noChangeAspect="1"/>
          </p:cNvSpPr>
          <p:nvPr/>
        </p:nvSpPr>
        <p:spPr>
          <a:xfrm>
            <a:off x="1714090" y="3023866"/>
            <a:ext cx="324975" cy="121486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000" b="1" dirty="0"/>
          </a:p>
        </p:txBody>
      </p:sp>
      <p:sp>
        <p:nvSpPr>
          <p:cNvPr id="52" name="Zeshoek 51"/>
          <p:cNvSpPr>
            <a:spLocks noChangeAspect="1"/>
          </p:cNvSpPr>
          <p:nvPr/>
        </p:nvSpPr>
        <p:spPr>
          <a:xfrm rot="843637">
            <a:off x="2380084" y="2842704"/>
            <a:ext cx="324975" cy="121486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000" b="1" dirty="0"/>
          </a:p>
        </p:txBody>
      </p:sp>
      <p:sp>
        <p:nvSpPr>
          <p:cNvPr id="53" name="Zeshoek 52"/>
          <p:cNvSpPr>
            <a:spLocks noChangeAspect="1"/>
          </p:cNvSpPr>
          <p:nvPr/>
        </p:nvSpPr>
        <p:spPr>
          <a:xfrm rot="19425389">
            <a:off x="2195762" y="3114338"/>
            <a:ext cx="324975" cy="121486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000" b="1" dirty="0"/>
          </a:p>
        </p:txBody>
      </p:sp>
      <p:sp>
        <p:nvSpPr>
          <p:cNvPr id="54" name="Zeshoek 53"/>
          <p:cNvSpPr>
            <a:spLocks noChangeAspect="1"/>
          </p:cNvSpPr>
          <p:nvPr/>
        </p:nvSpPr>
        <p:spPr>
          <a:xfrm rot="9137920">
            <a:off x="2207509" y="3320134"/>
            <a:ext cx="548265" cy="204959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000" b="1" dirty="0"/>
          </a:p>
        </p:txBody>
      </p:sp>
      <p:sp>
        <p:nvSpPr>
          <p:cNvPr id="55" name="Zeshoek 54"/>
          <p:cNvSpPr>
            <a:spLocks noChangeAspect="1"/>
          </p:cNvSpPr>
          <p:nvPr/>
        </p:nvSpPr>
        <p:spPr>
          <a:xfrm rot="2030160">
            <a:off x="1986226" y="2905019"/>
            <a:ext cx="324975" cy="121486"/>
          </a:xfrm>
          <a:prstGeom prst="hexagon">
            <a:avLst>
              <a:gd name="adj" fmla="val 52500"/>
              <a:gd name="vf" fmla="val 115470"/>
            </a:avLst>
          </a:prstGeom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000" b="1" dirty="0"/>
          </a:p>
        </p:txBody>
      </p:sp>
      <p:sp>
        <p:nvSpPr>
          <p:cNvPr id="5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err="1" smtClean="0"/>
              <a:t>Phosphate</a:t>
            </a:r>
            <a:r>
              <a:rPr lang="nl-NL" dirty="0" smtClean="0"/>
              <a:t>, FGF23 and RAAS</a:t>
            </a:r>
            <a:endParaRPr lang="nl-NL" dirty="0"/>
          </a:p>
        </p:txBody>
      </p:sp>
      <p:sp>
        <p:nvSpPr>
          <p:cNvPr id="58" name="Pijl links 57"/>
          <p:cNvSpPr/>
          <p:nvPr/>
        </p:nvSpPr>
        <p:spPr>
          <a:xfrm rot="5400000">
            <a:off x="5634540" y="4497020"/>
            <a:ext cx="618101" cy="39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0" name="Min 59"/>
          <p:cNvSpPr/>
          <p:nvPr/>
        </p:nvSpPr>
        <p:spPr>
          <a:xfrm>
            <a:off x="6194569" y="4756926"/>
            <a:ext cx="229810" cy="24568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2" name="Pijl omhoog en omlaag 61"/>
          <p:cNvSpPr/>
          <p:nvPr/>
        </p:nvSpPr>
        <p:spPr>
          <a:xfrm>
            <a:off x="3270868" y="3597387"/>
            <a:ext cx="365568" cy="14052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Tekstvak 63"/>
          <p:cNvSpPr txBox="1"/>
          <p:nvPr/>
        </p:nvSpPr>
        <p:spPr>
          <a:xfrm>
            <a:off x="2785231" y="6126163"/>
            <a:ext cx="460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De Borst MH, J Am </a:t>
            </a:r>
            <a:r>
              <a:rPr lang="nl-NL" sz="1400" dirty="0" err="1" smtClean="0"/>
              <a:t>Soc</a:t>
            </a:r>
            <a:r>
              <a:rPr lang="nl-NL" sz="1400" dirty="0" smtClean="0"/>
              <a:t> </a:t>
            </a:r>
            <a:r>
              <a:rPr lang="nl-NL" sz="1400" dirty="0" err="1" smtClean="0"/>
              <a:t>Nephrol</a:t>
            </a:r>
            <a:r>
              <a:rPr lang="nl-NL" sz="1400" dirty="0" smtClean="0"/>
              <a:t> 2011 </a:t>
            </a:r>
            <a:r>
              <a:rPr lang="nl-NL" sz="1400" dirty="0" err="1" smtClean="0"/>
              <a:t>Sep</a:t>
            </a:r>
            <a:r>
              <a:rPr lang="nl-NL" sz="1400" dirty="0" smtClean="0"/>
              <a:t>;22(9):1603-1609 </a:t>
            </a:r>
            <a:endParaRPr lang="nl-NL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Research </a:t>
            </a:r>
            <a:r>
              <a:rPr lang="nl-NL" dirty="0" err="1" smtClean="0"/>
              <a:t>question</a:t>
            </a:r>
            <a:r>
              <a:rPr lang="nl-NL" dirty="0" smtClean="0"/>
              <a:t>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457200" y="1417638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dirty="0" smtClean="0"/>
              <a:t>Does FGF23 </a:t>
            </a:r>
            <a:r>
              <a:rPr lang="nl-NL" dirty="0" err="1" smtClean="0"/>
              <a:t>predict</a:t>
            </a:r>
            <a:r>
              <a:rPr lang="nl-NL" dirty="0" smtClean="0"/>
              <a:t> the response to </a:t>
            </a:r>
          </a:p>
          <a:p>
            <a:pPr algn="ctr">
              <a:buNone/>
            </a:pPr>
            <a:r>
              <a:rPr lang="nl-NL" dirty="0" err="1" smtClean="0"/>
              <a:t>intensified</a:t>
            </a:r>
            <a:r>
              <a:rPr lang="nl-NL" dirty="0" smtClean="0"/>
              <a:t> </a:t>
            </a:r>
            <a:r>
              <a:rPr lang="nl-NL" dirty="0" err="1" smtClean="0"/>
              <a:t>antiproteinuric</a:t>
            </a:r>
            <a:r>
              <a:rPr lang="nl-NL" dirty="0" smtClean="0"/>
              <a:t> </a:t>
            </a:r>
            <a:r>
              <a:rPr lang="nl-NL" dirty="0" err="1" smtClean="0"/>
              <a:t>therapy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30.png"/>
          <p:cNvPicPr>
            <a:picLocks noChangeAspect="1"/>
          </p:cNvPicPr>
          <p:nvPr/>
        </p:nvPicPr>
        <p:blipFill>
          <a:blip r:embed="rId3"/>
          <a:srcRect t="10679"/>
          <a:stretch>
            <a:fillRect/>
          </a:stretch>
        </p:blipFill>
        <p:spPr>
          <a:xfrm>
            <a:off x="1983089" y="3717650"/>
            <a:ext cx="4216400" cy="25892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Methods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51 non-diabetic CKD patients with UP&gt;1 g/d under </a:t>
            </a:r>
            <a:r>
              <a:rPr lang="en-GB" dirty="0" err="1" smtClean="0"/>
              <a:t>ACEi</a:t>
            </a:r>
            <a:r>
              <a:rPr lang="en-GB" dirty="0" smtClean="0"/>
              <a:t> (post-hoc analysis)</a:t>
            </a:r>
          </a:p>
          <a:p>
            <a:r>
              <a:rPr lang="en-GB" dirty="0" smtClean="0"/>
              <a:t>C-terminal FGF23, phosphorus, vitamin D, PTH</a:t>
            </a:r>
          </a:p>
          <a:p>
            <a:r>
              <a:rPr lang="en-GB" dirty="0" smtClean="0"/>
              <a:t>Aim: maximizing </a:t>
            </a:r>
            <a:r>
              <a:rPr lang="en-GB" dirty="0" err="1" smtClean="0"/>
              <a:t>proteinuria</a:t>
            </a:r>
            <a:r>
              <a:rPr lang="en-GB" dirty="0" smtClean="0"/>
              <a:t> reduction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021314" y="6306863"/>
            <a:ext cx="642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Slagman </a:t>
            </a:r>
            <a:r>
              <a:rPr lang="nl-NL" sz="1400" dirty="0"/>
              <a:t>MC</a:t>
            </a:r>
            <a:r>
              <a:rPr lang="nl-NL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/>
              <a:t>BMJ 2011 Jul 26;343:d4366. </a:t>
            </a:r>
            <a:endParaRPr lang="nl-NL" sz="1400" dirty="0"/>
          </a:p>
        </p:txBody>
      </p:sp>
      <p:sp>
        <p:nvSpPr>
          <p:cNvPr id="7" name="Ronde pijl 6"/>
          <p:cNvSpPr/>
          <p:nvPr/>
        </p:nvSpPr>
        <p:spPr>
          <a:xfrm>
            <a:off x="6829580" y="3613953"/>
            <a:ext cx="1539232" cy="1577990"/>
          </a:xfrm>
          <a:prstGeom prst="circularArrow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onde pijl 7"/>
          <p:cNvSpPr/>
          <p:nvPr/>
        </p:nvSpPr>
        <p:spPr>
          <a:xfrm rot="10800000">
            <a:off x="6829580" y="4275949"/>
            <a:ext cx="1539232" cy="1577990"/>
          </a:xfrm>
          <a:prstGeom prst="circular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53200" y="4508500"/>
            <a:ext cx="2133600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nl-NL" sz="2400" dirty="0" err="1" smtClean="0"/>
              <a:t>Rotation</a:t>
            </a:r>
            <a:r>
              <a:rPr lang="nl-NL" sz="2400" dirty="0" smtClean="0"/>
              <a:t> Design</a:t>
            </a:r>
            <a:endParaRPr lang="nl-N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: </a:t>
            </a:r>
            <a:r>
              <a:rPr lang="nl-NL" dirty="0" err="1" smtClean="0"/>
              <a:t>study</a:t>
            </a:r>
            <a:r>
              <a:rPr lang="nl-NL" dirty="0" smtClean="0"/>
              <a:t> </a:t>
            </a:r>
            <a:r>
              <a:rPr lang="nl-NL" dirty="0" err="1" smtClean="0"/>
              <a:t>population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894080" y="1417638"/>
          <a:ext cx="7020560" cy="2225040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3102914"/>
                <a:gridCol w="1334773"/>
                <a:gridCol w="258287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General parameters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Unit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Total population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Number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N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51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Male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N (%)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42 (83%)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Age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years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51±13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Caucasian race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N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51(100%)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Body mass index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/>
                        <a:t>kg/m</a:t>
                      </a:r>
                      <a:r>
                        <a:rPr lang="en-US" sz="2000" baseline="30000"/>
                        <a:t>2</a:t>
                      </a:r>
                      <a:endParaRPr lang="nl-NL" sz="20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2000" dirty="0"/>
                        <a:t>27.6±4.2</a:t>
                      </a:r>
                      <a:endParaRPr lang="nl-NL" sz="20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Clinical</a:t>
            </a:r>
            <a:r>
              <a:rPr lang="nl-NL" dirty="0" smtClean="0"/>
              <a:t> and </a:t>
            </a:r>
            <a:r>
              <a:rPr lang="nl-NL" dirty="0" err="1" smtClean="0"/>
              <a:t>general</a:t>
            </a:r>
            <a:r>
              <a:rPr lang="nl-NL" dirty="0" smtClean="0"/>
              <a:t> </a:t>
            </a:r>
            <a:r>
              <a:rPr lang="nl-NL" dirty="0" err="1" smtClean="0"/>
              <a:t>laboratory</a:t>
            </a:r>
            <a:r>
              <a:rPr lang="nl-NL" dirty="0" smtClean="0"/>
              <a:t> parameters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6535633"/>
              </p:ext>
            </p:extLst>
          </p:nvPr>
        </p:nvGraphicFramePr>
        <p:xfrm>
          <a:off x="511174" y="1540638"/>
          <a:ext cx="8053916" cy="281562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09126"/>
                <a:gridCol w="940300"/>
                <a:gridCol w="1206499"/>
                <a:gridCol w="1740354"/>
                <a:gridCol w="1724240"/>
                <a:gridCol w="1633397"/>
              </a:tblGrid>
              <a:tr h="28206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  <a:tab pos="1444625" algn="r"/>
                        </a:tabLs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Variables	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ACEi+RS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ACEi+ARB+RS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ACEi+LS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ACEi+ARB+LS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026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UNa</a:t>
                      </a:r>
                      <a:r>
                        <a:rPr lang="en-US" sz="17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mmol/d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188±57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181±68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105±47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102±54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342026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SBP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mmHg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134±19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131±23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123±17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121±18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342026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DBP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mmHg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80±14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77±14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73±11</a:t>
                      </a:r>
                      <a:r>
                        <a:rPr lang="en-GB" sz="1700" i="1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2697480" algn="l"/>
                          <a:tab pos="3147060" algn="l"/>
                          <a:tab pos="3596640" algn="l"/>
                          <a:tab pos="3667125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71±14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 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342026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CrCl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mL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/min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69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50-108]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71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53-103]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70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en-US" sz="1700" dirty="0" smtClean="0">
                        <a:solidFill>
                          <a:srgbClr val="000000"/>
                        </a:solidFill>
                        <a:latin typeface="Arial"/>
                        <a:ea typeface="?????? Pro W3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43-92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59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en-US" sz="1700" dirty="0" smtClean="0">
                        <a:solidFill>
                          <a:srgbClr val="000000"/>
                        </a:solidFill>
                        <a:latin typeface="Arial"/>
                        <a:ea typeface="?????? Pro W3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42-77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342026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UP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g/d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1.92 </a:t>
                      </a:r>
                      <a:endParaRPr lang="en-US" sz="1700" dirty="0" smtClean="0">
                        <a:solidFill>
                          <a:srgbClr val="000000"/>
                        </a:solidFill>
                        <a:latin typeface="Arial"/>
                        <a:ea typeface="?????? Pro W3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0.87-3.40]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1.61</a:t>
                      </a:r>
                      <a:r>
                        <a:rPr lang="en-GB" sz="1700" i="1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</a:t>
                      </a:r>
                      <a:r>
                        <a:rPr lang="en-GB" sz="1700" i="1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0.63-3.40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]</a:t>
                      </a:r>
                      <a:r>
                        <a:rPr lang="en-GB" sz="1700" i="1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0.83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en-US" sz="1700" dirty="0" smtClean="0">
                        <a:solidFill>
                          <a:srgbClr val="000000"/>
                        </a:solidFill>
                        <a:latin typeface="Arial"/>
                        <a:ea typeface="?????? Pro W3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0.5-1.7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0.67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a,b,c</a:t>
                      </a:r>
                      <a:endParaRPr lang="en-US" sz="1700" dirty="0" smtClean="0">
                        <a:solidFill>
                          <a:srgbClr val="000000"/>
                        </a:solidFill>
                        <a:latin typeface="Arial"/>
                        <a:ea typeface="?????? Pro W3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0.37-1.40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021314" y="6306863"/>
            <a:ext cx="642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Slagman </a:t>
            </a:r>
            <a:r>
              <a:rPr lang="nl-NL" dirty="0"/>
              <a:t>MC</a:t>
            </a:r>
            <a:r>
              <a:rPr lang="nl-N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BMJ 2011 Jul 26;343:d4366. </a:t>
            </a: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6269022"/>
              </p:ext>
            </p:extLst>
          </p:nvPr>
        </p:nvGraphicFramePr>
        <p:xfrm>
          <a:off x="174168" y="4843945"/>
          <a:ext cx="8873065" cy="579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730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</a:t>
                      </a:r>
                      <a:r>
                        <a:rPr lang="en-GB" sz="1600" i="1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 p&lt;0.0083 </a:t>
                      </a:r>
                      <a:r>
                        <a:rPr lang="en-US" sz="1600" i="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vs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ACEi+RS, </a:t>
                      </a:r>
                      <a:r>
                        <a:rPr lang="en-US" sz="1600" i="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b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p&lt;0.0083 </a:t>
                      </a:r>
                      <a:r>
                        <a:rPr lang="en-US" sz="1600" i="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vs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ACEi+ARB+RS, </a:t>
                      </a:r>
                      <a:r>
                        <a:rPr lang="en-US" sz="1600" i="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c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 p&lt;0.0083 </a:t>
                      </a:r>
                      <a:r>
                        <a:rPr lang="en-US" sz="1600" i="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vs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ACEi+LS</a:t>
                      </a:r>
                      <a:endParaRPr lang="nl-NL" sz="1600" dirty="0" smtClean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  <a:p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Kader 8"/>
          <p:cNvSpPr/>
          <p:nvPr/>
        </p:nvSpPr>
        <p:spPr>
          <a:xfrm>
            <a:off x="457200" y="3587656"/>
            <a:ext cx="8107890" cy="76860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Mineral</a:t>
            </a:r>
            <a:r>
              <a:rPr lang="nl-NL" dirty="0" smtClean="0"/>
              <a:t> </a:t>
            </a:r>
            <a:r>
              <a:rPr lang="nl-NL" dirty="0" err="1" smtClean="0"/>
              <a:t>metabolism</a:t>
            </a:r>
            <a:r>
              <a:rPr lang="nl-NL" dirty="0" smtClean="0"/>
              <a:t> parameters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2022351"/>
              </p:ext>
            </p:extLst>
          </p:nvPr>
        </p:nvGraphicFramePr>
        <p:xfrm>
          <a:off x="96760" y="1544314"/>
          <a:ext cx="8959557" cy="22897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31940"/>
                <a:gridCol w="838200"/>
                <a:gridCol w="1589900"/>
                <a:gridCol w="1916486"/>
                <a:gridCol w="1822232"/>
                <a:gridCol w="1860799"/>
              </a:tblGrid>
              <a:tr h="27432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  <a:tab pos="1444625" algn="r"/>
                        </a:tabLs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Variables	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ACEi+RS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ACEi+ARB+RS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ACEi+LS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Arial"/>
                          <a:ea typeface="?????? Pro W3"/>
                          <a:cs typeface="Arial"/>
                        </a:rPr>
                        <a:t>ACEi+ARB+LS</a:t>
                      </a:r>
                      <a:endParaRPr lang="nl-NL" sz="1600" dirty="0">
                        <a:solidFill>
                          <a:srgbClr val="FFFFFF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256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sPi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mg/</a:t>
                      </a: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dL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3.25±0.63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3.30±0.61</a:t>
                      </a:r>
                      <a:endParaRPr lang="nl-NL" sz="17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3.39±0.56 </a:t>
                      </a:r>
                      <a:endParaRPr lang="nl-NL" sz="17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3.46±0.70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0256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UPiV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mg/</a:t>
                      </a:r>
                      <a:r>
                        <a:rPr lang="en-US" sz="17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d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925 [705-1150]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1004 [692-1277]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825 [686-1008]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797</a:t>
                      </a:r>
                      <a:r>
                        <a:rPr lang="en-GB" sz="1700" i="1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[599-999]</a:t>
                      </a:r>
                      <a:r>
                        <a:rPr lang="en-GB" sz="1700" i="1" baseline="300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0256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FGF23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RU/</a:t>
                      </a: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146 [119-244]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147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106-203]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159 [114-221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167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[129-253]</a:t>
                      </a:r>
                      <a:r>
                        <a:rPr lang="en-US" sz="170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b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0256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1,25D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pg/</a:t>
                      </a: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33±12</a:t>
                      </a:r>
                      <a:endParaRPr lang="nl-NL" sz="17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34±13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31±10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29±11</a:t>
                      </a:r>
                      <a:r>
                        <a:rPr lang="en-GB" sz="1700" i="1" baseline="300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a,b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  <a:tr h="20256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PTH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68580" marT="72000" marB="7200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pg/</a:t>
                      </a:r>
                      <a:r>
                        <a:rPr lang="en-US" sz="170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mL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0" marR="0" marT="72000" marB="7200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49 [34-78]</a:t>
                      </a:r>
                      <a:endParaRPr lang="nl-NL" sz="17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50 [32-102]</a:t>
                      </a:r>
                      <a:endParaRPr lang="nl-NL" sz="170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44 [32-71]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  <a:tab pos="67437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54 [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35-83]</a:t>
                      </a:r>
                      <a:r>
                        <a:rPr lang="en-US" sz="1700" baseline="30000" dirty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c</a:t>
                      </a:r>
                      <a:endParaRPr lang="nl-NL" sz="1700" dirty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</a:txBody>
                  <a:tcPr marL="68580" marR="68580" marT="72000" marB="72000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0" y="4206049"/>
          <a:ext cx="8873065" cy="640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7306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a</a:t>
                      </a:r>
                      <a:r>
                        <a:rPr lang="en-GB" sz="1800" i="1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= p&lt;0.0083 </a:t>
                      </a:r>
                      <a:r>
                        <a:rPr lang="en-US" sz="1800" i="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vs</a:t>
                      </a: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ACEi+RS, </a:t>
                      </a:r>
                      <a:r>
                        <a:rPr lang="en-US" sz="1800" i="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b</a:t>
                      </a: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= p&lt;0.0083 </a:t>
                      </a:r>
                      <a:r>
                        <a:rPr lang="en-US" sz="1800" i="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vs</a:t>
                      </a: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ACEi+ARB+RS, </a:t>
                      </a:r>
                      <a:r>
                        <a:rPr lang="en-US" sz="1800" i="0" baseline="3000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c=</a:t>
                      </a: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p&lt;0.0083 </a:t>
                      </a:r>
                      <a:r>
                        <a:rPr lang="en-US" sz="1800" i="0" baseline="0" dirty="0" err="1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vs</a:t>
                      </a:r>
                      <a:r>
                        <a:rPr lang="en-US" sz="1800" i="0" baseline="0" dirty="0" smtClean="0">
                          <a:solidFill>
                            <a:srgbClr val="000000"/>
                          </a:solidFill>
                          <a:latin typeface="Arial"/>
                          <a:ea typeface="?????? Pro W3"/>
                          <a:cs typeface="Arial"/>
                        </a:rPr>
                        <a:t> ACEi+LS</a:t>
                      </a:r>
                      <a:endParaRPr lang="nl-NL" sz="1800" dirty="0" smtClean="0">
                        <a:solidFill>
                          <a:srgbClr val="000000"/>
                        </a:solidFill>
                        <a:latin typeface="Times New Roman"/>
                        <a:ea typeface="?????? Pro W3"/>
                        <a:cs typeface="Times New Roman"/>
                      </a:endParaRPr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GF23_tertiles_U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51" r="-1651" b="3900"/>
          <a:stretch>
            <a:fillRect/>
          </a:stretch>
        </p:blipFill>
        <p:spPr>
          <a:xfrm>
            <a:off x="-12700" y="1430854"/>
            <a:ext cx="8995155" cy="4754046"/>
          </a:xfr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143000"/>
          </a:xfrm>
        </p:spPr>
        <p:txBody>
          <a:bodyPr/>
          <a:lstStyle/>
          <a:p>
            <a:r>
              <a:rPr lang="nl-NL" dirty="0" err="1" smtClean="0"/>
              <a:t>Antiproteinuric</a:t>
            </a:r>
            <a:r>
              <a:rPr lang="nl-NL" dirty="0" smtClean="0"/>
              <a:t> response per </a:t>
            </a:r>
            <a:r>
              <a:rPr lang="nl-NL" dirty="0" err="1" smtClean="0"/>
              <a:t>tertile</a:t>
            </a:r>
            <a:r>
              <a:rPr lang="nl-NL" dirty="0" smtClean="0"/>
              <a:t> of FGF23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6210300" y="1962150"/>
            <a:ext cx="2784854" cy="3752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343275" y="1962150"/>
            <a:ext cx="5499479" cy="3752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 1 - &amp;quot;Increased Plasma Fibroblast Growth Factor 23 is Associated with an Impaired Response to Intensified Antiproteinuric T&quot;/&gt;&lt;property id=&quot;20307&quot; value=&quot;256&quot;/&gt;&lt;/object&gt;&lt;object type=&quot;3&quot; unique_id=&quot;10005&quot;&gt;&lt;property id=&quot;20148&quot; value=&quot;5&quot;/&gt;&lt;property id=&quot;20300&quot; value=&quot;Dia 2 - &amp;quot;Introduction&amp;quot;&quot;/&gt;&lt;property id=&quot;20307&quot; value=&quot;258&quot;/&gt;&lt;/object&gt;&lt;object type=&quot;3&quot; unique_id=&quot;10006&quot;&gt;&lt;property id=&quot;20148&quot; value=&quot;5&quot;/&gt;&lt;property id=&quot;20300&quot; value=&quot;Dia 3 - &amp;quot;Phosphate, FGF23 and RAAS&amp;quot;&quot;/&gt;&lt;property id=&quot;20307&quot; value=&quot;318&quot;/&gt;&lt;/object&gt;&lt;object type=&quot;3&quot; unique_id=&quot;10007&quot;&gt;&lt;property id=&quot;20148&quot; value=&quot;5&quot;/&gt;&lt;property id=&quot;20300&quot; value=&quot;Dia 4 - &amp;quot;Research question &amp;#x0D;&amp;#x0A;&amp;quot;&quot;/&gt;&lt;property id=&quot;20307&quot; value=&quot;306&quot;/&gt;&lt;/object&gt;&lt;object type=&quot;3&quot; unique_id=&quot;10008&quot;&gt;&lt;property id=&quot;20148&quot; value=&quot;5&quot;/&gt;&lt;property id=&quot;20300&quot; value=&quot;Dia 5 - &amp;quot;Methods&amp;quot;&quot;/&gt;&lt;property id=&quot;20307&quot; value=&quot;308&quot;/&gt;&lt;/object&gt;&lt;object type=&quot;3&quot; unique_id=&quot;10009&quot;&gt;&lt;property id=&quot;20148&quot; value=&quot;5&quot;/&gt;&lt;property id=&quot;20300&quot; value=&quot;Dia 6 - &amp;quot;Results: study population&amp;quot;&quot;/&gt;&lt;property id=&quot;20307&quot; value=&quot;264&quot;/&gt;&lt;/object&gt;&lt;object type=&quot;3&quot; unique_id=&quot;10010&quot;&gt;&lt;property id=&quot;20148&quot; value=&quot;5&quot;/&gt;&lt;property id=&quot;20300&quot; value=&quot;Dia 7 - &amp;quot;Clinical and general laboratory parameters&amp;quot;&quot;/&gt;&lt;property id=&quot;20307&quot; value=&quot;279&quot;/&gt;&lt;/object&gt;&lt;object type=&quot;3&quot; unique_id=&quot;10011&quot;&gt;&lt;property id=&quot;20148&quot; value=&quot;5&quot;/&gt;&lt;property id=&quot;20300&quot; value=&quot;Dia 8 - &amp;quot;Mineral metabolism parameters&amp;quot;&quot;/&gt;&lt;property id=&quot;20307&quot; value=&quot;280&quot;/&gt;&lt;/object&gt;&lt;object type=&quot;3&quot; unique_id=&quot;10012&quot;&gt;&lt;property id=&quot;20148&quot; value=&quot;5&quot;/&gt;&lt;property id=&quot;20300&quot; value=&quot;Dia 9 - &amp;quot;Antiproteinuric response per tertile of FGF23 &amp;quot;&quot;/&gt;&lt;property id=&quot;20307&quot; value=&quot;310&quot;/&gt;&lt;/object&gt;&lt;object type=&quot;3&quot; unique_id=&quot;10013&quot;&gt;&lt;property id=&quot;20148&quot; value=&quot;5&quot;/&gt;&lt;property id=&quot;20300&quot; value=&quot;Dia 10 - &amp;quot;Antihypertensive response per tertile of FGF23&amp;quot;&quot;/&gt;&lt;property id=&quot;20307&quot; value=&quot;317&quot;/&gt;&lt;/object&gt;&lt;object type=&quot;3&quot; unique_id=&quot;10014&quot;&gt;&lt;property id=&quot;20148&quot; value=&quot;5&quot;/&gt;&lt;property id=&quot;20300&quot; value=&quot;Dia 11 - &amp;quot;Baseline parameters &amp;#x0D;&amp;#x0A;per baseline tertile of FGF23&amp;quot;&quot;/&gt;&lt;property id=&quot;20307&quot; value=&quot;283&quot;/&gt;&lt;/object&gt;&lt;object type=&quot;3&quot; unique_id=&quot;10015&quot;&gt;&lt;property id=&quot;20148&quot; value=&quot;5&quot;/&gt;&lt;property id=&quot;20300&quot; value=&quot;Dia 12 - &amp;quot;Baseline parameters &amp;#x0D;&amp;#x0A;per baseline tertile of FGF23&amp;quot;&quot;/&gt;&lt;property id=&quot;20307&quot; value=&quot;284&quot;/&gt;&lt;/object&gt;&lt;object type=&quot;3&quot; unique_id=&quot;10016&quot;&gt;&lt;property id=&quot;20148&quot; value=&quot;5&quot;/&gt;&lt;property id=&quot;20300&quot; value=&quot;Dia 13 - &amp;quot;Multivariate Regression analysis&amp;quot;&quot;/&gt;&lt;property id=&quot;20307&quot; value=&quot;269&quot;/&gt;&lt;/object&gt;&lt;object type=&quot;3&quot; unique_id=&quot;10017&quot;&gt;&lt;property id=&quot;20148&quot; value=&quot;5&quot;/&gt;&lt;property id=&quot;20300&quot; value=&quot;Dia 14 - &amp;quot;Discussion&amp;quot;&quot;/&gt;&lt;property id=&quot;20307&quot; value=&quot;272&quot;/&gt;&lt;/object&gt;&lt;object type=&quot;3&quot; unique_id=&quot;10018&quot;&gt;&lt;property id=&quot;20148&quot; value=&quot;5&quot;/&gt;&lt;property id=&quot;20300&quot; value=&quot;Dia 15 - &amp;quot;Implications&amp;quot;&quot;/&gt;&lt;property id=&quot;20307&quot; value=&quot;273&quot;/&gt;&lt;/object&gt;&lt;object type=&quot;3&quot; unique_id=&quot;10019&quot;&gt;&lt;property id=&quot;20148&quot; value=&quot;5&quot;/&gt;&lt;property id=&quot;20300&quot; value=&quot;Dia 16 - &amp;quot;One does not simply &amp;#x0D;&amp;#x0A;inhibit the RAAS.&amp;quot;&quot;/&gt;&lt;property id=&quot;20307&quot; value=&quot;293&quot;/&gt;&lt;/object&gt;&lt;object type=&quot;3&quot; unique_id=&quot;10020&quot;&gt;&lt;property id=&quot;20148&quot; value=&quot;5&quot;/&gt;&lt;property id=&quot;20300&quot; value=&quot;Dia 17 - &amp;quot;Acknowledgements&amp;quot;&quot;/&gt;&lt;property id=&quot;20307&quot; value=&quot;274&quot;/&gt;&lt;/object&gt;&lt;object type=&quot;3&quot; unique_id=&quot;10021&quot;&gt;&lt;property id=&quot;20148&quot; value=&quot;5&quot;/&gt;&lt;property id=&quot;20300&quot; value=&quot;Dia 18 - &amp;quot;Questions?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NFN.potx</Template>
  <TotalTime>1791</TotalTime>
  <Words>919</Words>
  <Application>Microsoft Office PowerPoint</Application>
  <PresentationFormat>Diavoorstelling (4:3)</PresentationFormat>
  <Paragraphs>316</Paragraphs>
  <Slides>18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Increased Plasma Fibroblast Growth Factor 23 is Associated with an Impaired Response to Intensified Antiproteinuric Therapy </vt:lpstr>
      <vt:lpstr>Introduction</vt:lpstr>
      <vt:lpstr>Phosphate, FGF23 and RAAS</vt:lpstr>
      <vt:lpstr>Research question  </vt:lpstr>
      <vt:lpstr>Methods</vt:lpstr>
      <vt:lpstr>Results: study population</vt:lpstr>
      <vt:lpstr>Clinical and general laboratory parameters</vt:lpstr>
      <vt:lpstr>Mineral metabolism parameters</vt:lpstr>
      <vt:lpstr>Antiproteinuric response per tertile of FGF23 </vt:lpstr>
      <vt:lpstr>Antihypertensive response per tertile of FGF23</vt:lpstr>
      <vt:lpstr>Baseline parameters  per baseline tertile of FGF23</vt:lpstr>
      <vt:lpstr>Baseline parameters  per baseline tertile of FGF23</vt:lpstr>
      <vt:lpstr>Multivariate Regression analysis</vt:lpstr>
      <vt:lpstr>Discussion</vt:lpstr>
      <vt:lpstr>Implications</vt:lpstr>
      <vt:lpstr>One does not simply  inhibit the RAAS.</vt:lpstr>
      <vt:lpstr>Acknowledgements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Plasma Fibroblast Growth Factor 23 is Associated with an Impaired Response to Intensified Antiproteinuric Therapy</dc:title>
  <dc:creator>Jelmer Humalda</dc:creator>
  <cp:lastModifiedBy>Bart</cp:lastModifiedBy>
  <cp:revision>55</cp:revision>
  <dcterms:created xsi:type="dcterms:W3CDTF">2013-01-15T19:13:08Z</dcterms:created>
  <dcterms:modified xsi:type="dcterms:W3CDTF">2013-01-24T11:43:11Z</dcterms:modified>
</cp:coreProperties>
</file>