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12-9-2012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12-9-2012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12-9-2012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oneTexte 2"/>
          <p:cNvSpPr txBox="1">
            <a:spLocks noChangeArrowheads="1"/>
          </p:cNvSpPr>
          <p:nvPr/>
        </p:nvSpPr>
        <p:spPr bwMode="auto">
          <a:xfrm>
            <a:off x="107504" y="159864"/>
            <a:ext cx="8424936" cy="93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>
              <a:lnSpc>
                <a:spcPct val="95000"/>
              </a:lnSpc>
              <a:defRPr sz="3200"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6pPr>
            <a:lvl7pPr marL="9144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7pPr>
            <a:lvl8pPr marL="1371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8pPr>
            <a:lvl9pPr marL="18288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9pPr>
          </a:lstStyle>
          <a:p>
            <a:r>
              <a:rPr lang="en-US" b="1" dirty="0" smtClean="0"/>
              <a:t>Recurrence of HF hospitalization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Total-time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approach</a:t>
            </a:r>
            <a:endParaRPr lang="fr-FR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635907" y="1708181"/>
            <a:ext cx="4390179" cy="3993229"/>
            <a:chOff x="4435882" y="2212237"/>
            <a:chExt cx="4390179" cy="3993229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 flipV="1">
              <a:off x="5459834" y="5679284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sp>
          <p:nvSpPr>
            <p:cNvPr id="7" name="Line 49"/>
            <p:cNvSpPr>
              <a:spLocks noChangeShapeType="1"/>
            </p:cNvSpPr>
            <p:nvPr/>
          </p:nvSpPr>
          <p:spPr bwMode="auto">
            <a:xfrm flipV="1">
              <a:off x="6495034" y="5685608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cxnSp>
          <p:nvCxnSpPr>
            <p:cNvPr id="8" name="Connecteur droit 7"/>
            <p:cNvCxnSpPr/>
            <p:nvPr/>
          </p:nvCxnSpPr>
          <p:spPr bwMode="auto">
            <a:xfrm>
              <a:off x="4447617" y="5679421"/>
              <a:ext cx="4167666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 flipV="1">
              <a:off x="8615283" y="5685608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 bwMode="auto">
            <a:xfrm>
              <a:off x="7588694" y="2212237"/>
              <a:ext cx="0" cy="3498579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 flipV="1">
              <a:off x="4449794" y="5679284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8529589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1.2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45756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0.8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374140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0.6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503000" y="5732711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1.0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435882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0.4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797047" y="3868918"/>
              <a:ext cx="63099" cy="635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310408" y="2776196"/>
              <a:ext cx="94648" cy="952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132133" y="4991380"/>
              <a:ext cx="47324" cy="4831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 bwMode="auto">
            <a:xfrm>
              <a:off x="6065353" y="2823833"/>
              <a:ext cx="629638" cy="0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/>
            <p:cNvCxnSpPr/>
            <p:nvPr/>
          </p:nvCxnSpPr>
          <p:spPr bwMode="auto">
            <a:xfrm>
              <a:off x="5292622" y="3900676"/>
              <a:ext cx="1112434" cy="0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necteur droit 53"/>
            <p:cNvCxnSpPr/>
            <p:nvPr/>
          </p:nvCxnSpPr>
          <p:spPr bwMode="auto">
            <a:xfrm flipV="1">
              <a:off x="5200800" y="5015538"/>
              <a:ext cx="1995037" cy="1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ZoneTexte 58"/>
            <p:cNvSpPr txBox="1"/>
            <p:nvPr/>
          </p:nvSpPr>
          <p:spPr>
            <a:xfrm>
              <a:off x="5052648" y="5928467"/>
              <a:ext cx="164044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/>
                  </a:solidFill>
                </a:rPr>
                <a:t>Favours</a:t>
              </a:r>
              <a:r>
                <a:rPr lang="fr-FR" sz="1200" dirty="0" smtClean="0">
                  <a:solidFill>
                    <a:schemeClr val="bg1"/>
                  </a:solidFill>
                </a:rPr>
                <a:t> </a:t>
              </a:r>
              <a:r>
                <a:rPr lang="fr-FR" sz="1200" dirty="0" err="1" smtClean="0">
                  <a:solidFill>
                    <a:schemeClr val="bg1"/>
                  </a:solidFill>
                </a:rPr>
                <a:t>ivabradine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96311" y="5910289"/>
              <a:ext cx="14297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/>
                  </a:solidFill>
                </a:rPr>
                <a:t>Favours</a:t>
              </a:r>
              <a:r>
                <a:rPr lang="fr-FR" sz="1200" dirty="0" smtClean="0">
                  <a:solidFill>
                    <a:schemeClr val="bg1"/>
                  </a:solidFill>
                </a:rPr>
                <a:t> placebo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2" name="ZoneTexte 61"/>
          <p:cNvSpPr txBox="1"/>
          <p:nvPr/>
        </p:nvSpPr>
        <p:spPr>
          <a:xfrm>
            <a:off x="147864" y="1933573"/>
            <a:ext cx="176362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smtClean="0">
                <a:solidFill>
                  <a:schemeClr val="bg1"/>
                </a:solidFill>
              </a:rPr>
              <a:t>First</a:t>
            </a:r>
            <a:endParaRPr lang="fr-FR" sz="17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700" dirty="0" err="1" smtClean="0">
                <a:solidFill>
                  <a:schemeClr val="bg1"/>
                </a:solidFill>
              </a:rPr>
              <a:t>hospitalization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47864" y="2928530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smtClean="0">
                <a:solidFill>
                  <a:schemeClr val="bg1"/>
                </a:solidFill>
              </a:rPr>
              <a:t>Second</a:t>
            </a:r>
            <a:endParaRPr lang="fr-FR" sz="17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hospitalization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47864" y="4056252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Third</a:t>
            </a:r>
            <a:endParaRPr lang="fr-FR" sz="18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hospitalization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299278" y="1232927"/>
            <a:ext cx="1067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smtClean="0">
                <a:solidFill>
                  <a:schemeClr val="bg1"/>
                </a:solidFill>
              </a:rPr>
              <a:t>Placebo</a:t>
            </a:r>
            <a:endParaRPr lang="fr-FR" sz="1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(n=3264)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971675" y="1227033"/>
            <a:ext cx="12105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err="1" smtClean="0">
                <a:solidFill>
                  <a:srgbClr val="FFFF00"/>
                </a:solidFill>
              </a:rPr>
              <a:t>Ivabradine</a:t>
            </a:r>
            <a:endParaRPr lang="fr-FR" sz="1400" dirty="0" smtClean="0">
              <a:solidFill>
                <a:srgbClr val="FFFF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rgbClr val="FFFF00"/>
                </a:solidFill>
              </a:rPr>
              <a:t>(n=3241)</a:t>
            </a:r>
            <a:endParaRPr lang="fr-FR" sz="1400" dirty="0">
              <a:solidFill>
                <a:srgbClr val="FFFF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88403" y="1218111"/>
            <a:ext cx="1059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err="1" smtClean="0">
                <a:solidFill>
                  <a:schemeClr val="bg1"/>
                </a:solidFill>
              </a:rPr>
              <a:t>Hazard</a:t>
            </a:r>
            <a:r>
              <a:rPr lang="fr-FR" sz="1400" dirty="0" smtClean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ratio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950728" y="1218111"/>
            <a:ext cx="855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400" i="1" dirty="0" smtClean="0">
                <a:solidFill>
                  <a:schemeClr val="bg1"/>
                </a:solidFill>
              </a:rPr>
              <a:t>p</a:t>
            </a:r>
            <a:r>
              <a:rPr lang="fr-FR" sz="1400" dirty="0" smtClean="0">
                <a:solidFill>
                  <a:schemeClr val="bg1"/>
                </a:solidFill>
              </a:rPr>
              <a:t>-value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966626" y="2157795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p&lt;0.001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966627" y="3243560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p&lt;0.001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966628" y="4358423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p=0.012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997358" y="2147816"/>
            <a:ext cx="11929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514 (16%)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997359" y="3242502"/>
            <a:ext cx="107112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189 (6%)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1997360" y="4357365"/>
            <a:ext cx="107112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90   (3%)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280506" y="2155816"/>
            <a:ext cx="138371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672 (21%)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280507" y="3250502"/>
            <a:ext cx="124585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283 (9%)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280508" y="4365365"/>
            <a:ext cx="124585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128 (4%)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631032" y="2159370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0.75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631033" y="3254057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0.66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631034" y="4368920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0.71</a:t>
            </a:r>
            <a:endParaRPr lang="fr-FR" sz="1700" dirty="0">
              <a:solidFill>
                <a:schemeClr val="bg1"/>
              </a:solidFill>
            </a:endParaRPr>
          </a:p>
        </p:txBody>
      </p:sp>
      <p:pic>
        <p:nvPicPr>
          <p:cNvPr id="84" name="Picture 12" descr="H:\DOM_DMA_DIM\DIV_CARDIO\PROCORALAN\LOGO\SHIFT\LOGO_SHIFT_MJT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0"/>
            <a:ext cx="1440160" cy="7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4283968" y="6093296"/>
            <a:ext cx="4620560" cy="215444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buClrTx/>
            </a:pPr>
            <a:r>
              <a:rPr lang="fr-FR" sz="1400" dirty="0">
                <a:solidFill>
                  <a:schemeClr val="bg1"/>
                </a:solidFill>
              </a:rPr>
              <a:t>Borer JS et al. </a:t>
            </a:r>
            <a:r>
              <a:rPr lang="fr-FR" sz="1400" i="1" dirty="0" err="1">
                <a:solidFill>
                  <a:schemeClr val="bg1"/>
                </a:solidFill>
              </a:rPr>
              <a:t>Eur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Heart</a:t>
            </a:r>
            <a:r>
              <a:rPr lang="fr-FR" sz="1400" i="1" dirty="0">
                <a:solidFill>
                  <a:schemeClr val="bg1"/>
                </a:solidFill>
              </a:rPr>
              <a:t> J</a:t>
            </a:r>
            <a:r>
              <a:rPr lang="fr-FR" sz="1400" dirty="0">
                <a:solidFill>
                  <a:schemeClr val="bg1"/>
                </a:solidFill>
              </a:rPr>
              <a:t> Online, 27  August 2012</a:t>
            </a:r>
          </a:p>
        </p:txBody>
      </p:sp>
    </p:spTree>
    <p:extLst>
      <p:ext uri="{BB962C8B-B14F-4D97-AF65-F5344CB8AC3E}">
        <p14:creationId xmlns="" xmlns:p14="http://schemas.microsoft.com/office/powerpoint/2010/main" val="83397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75</Words>
  <Application>Microsoft Office PowerPoint</Application>
  <PresentationFormat>Diavoorstelling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124</cp:revision>
  <dcterms:created xsi:type="dcterms:W3CDTF">2011-09-14T14:53:57Z</dcterms:created>
  <dcterms:modified xsi:type="dcterms:W3CDTF">2012-09-12T07:03:54Z</dcterms:modified>
</cp:coreProperties>
</file>