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01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dith" initials="JRB" lastIdx="7" clrIdx="0">
    <p:extLst>
      <p:ext uri="{19B8F6BF-5375-455C-9EA6-DF929625EA0E}">
        <p15:presenceInfo xmlns:p15="http://schemas.microsoft.com/office/powerpoint/2012/main" userId="Judith" providerId="None"/>
      </p:ext>
    </p:extLst>
  </p:cmAuthor>
  <p:cmAuthor id="2" name="Marianne Deinum" initials="MD" lastIdx="6" clrIdx="1">
    <p:extLst>
      <p:ext uri="{19B8F6BF-5375-455C-9EA6-DF929625EA0E}">
        <p15:presenceInfo xmlns:p15="http://schemas.microsoft.com/office/powerpoint/2012/main" userId="S-1-5-21-3235013392-3691121337-3612144591-12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CC99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680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ap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nl-NL">
                <a:solidFill>
                  <a:schemeClr val="tx1"/>
                </a:solidFill>
              </a:rPr>
              <a:t>Safety</a:t>
            </a:r>
            <a:r>
              <a:rPr lang="nl-NL" baseline="0">
                <a:solidFill>
                  <a:schemeClr val="tx1"/>
                </a:solidFill>
              </a:rPr>
              <a:t> events by achieved LDL-c at 1 month</a:t>
            </a:r>
            <a:endParaRPr lang="nl-NL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477510294436504"/>
          <c:y val="3.74689940386437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&lt;30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Blad1!$A$2:$A$10</c:f>
              <c:strCache>
                <c:ptCount val="9"/>
                <c:pt idx="0">
                  <c:v>AEs leading to drug discontinuation</c:v>
                </c:pt>
                <c:pt idx="1">
                  <c:v>Serious muscle events</c:v>
                </c:pt>
                <c:pt idx="2">
                  <c:v>AST/ALT &gt;2x ULN</c:v>
                </c:pt>
                <c:pt idx="3">
                  <c:v>Gall bladder AEs</c:v>
                </c:pt>
                <c:pt idx="4">
                  <c:v>Neurocognitive Aes</c:v>
                </c:pt>
                <c:pt idx="5">
                  <c:v>Hemorrhagic stroke</c:v>
                </c:pt>
                <c:pt idx="6">
                  <c:v>Hospitalization for HF</c:v>
                </c:pt>
                <c:pt idx="7">
                  <c:v>non-CV death</c:v>
                </c:pt>
                <c:pt idx="8">
                  <c:v>Cancer</c:v>
                </c:pt>
              </c:strCache>
            </c:strRef>
          </c:cat>
          <c:val>
            <c:numRef>
              <c:f>Blad1!$B$2:$B$10</c:f>
              <c:numCache>
                <c:formatCode>General</c:formatCode>
                <c:ptCount val="9"/>
                <c:pt idx="0">
                  <c:v>9.5</c:v>
                </c:pt>
                <c:pt idx="1">
                  <c:v>0.4</c:v>
                </c:pt>
                <c:pt idx="2">
                  <c:v>2.2000000000000002</c:v>
                </c:pt>
                <c:pt idx="3">
                  <c:v>3.6</c:v>
                </c:pt>
                <c:pt idx="4">
                  <c:v>2.1</c:v>
                </c:pt>
                <c:pt idx="5">
                  <c:v>0.3</c:v>
                </c:pt>
                <c:pt idx="6">
                  <c:v>4.5999999999999996</c:v>
                </c:pt>
                <c:pt idx="7">
                  <c:v>5.8</c:v>
                </c:pt>
                <c:pt idx="8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12-418D-81B5-82373BFB5CEB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30-49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Blad1!$A$2:$A$10</c:f>
              <c:strCache>
                <c:ptCount val="9"/>
                <c:pt idx="0">
                  <c:v>AEs leading to drug discontinuation</c:v>
                </c:pt>
                <c:pt idx="1">
                  <c:v>Serious muscle events</c:v>
                </c:pt>
                <c:pt idx="2">
                  <c:v>AST/ALT &gt;2x ULN</c:v>
                </c:pt>
                <c:pt idx="3">
                  <c:v>Gall bladder AEs</c:v>
                </c:pt>
                <c:pt idx="4">
                  <c:v>Neurocognitive Aes</c:v>
                </c:pt>
                <c:pt idx="5">
                  <c:v>Hemorrhagic stroke</c:v>
                </c:pt>
                <c:pt idx="6">
                  <c:v>Hospitalization for HF</c:v>
                </c:pt>
                <c:pt idx="7">
                  <c:v>non-CV death</c:v>
                </c:pt>
                <c:pt idx="8">
                  <c:v>Cancer</c:v>
                </c:pt>
              </c:strCache>
            </c:strRef>
          </c:cat>
          <c:val>
            <c:numRef>
              <c:f>Blad1!$C$2:$C$10</c:f>
              <c:numCache>
                <c:formatCode>General</c:formatCode>
                <c:ptCount val="9"/>
                <c:pt idx="0">
                  <c:v>9.4</c:v>
                </c:pt>
                <c:pt idx="1">
                  <c:v>0.6</c:v>
                </c:pt>
                <c:pt idx="2">
                  <c:v>2</c:v>
                </c:pt>
                <c:pt idx="3">
                  <c:v>3.2</c:v>
                </c:pt>
                <c:pt idx="4">
                  <c:v>2.5</c:v>
                </c:pt>
                <c:pt idx="5">
                  <c:v>0.9</c:v>
                </c:pt>
                <c:pt idx="6">
                  <c:v>4.2</c:v>
                </c:pt>
                <c:pt idx="7">
                  <c:v>5.0999999999999996</c:v>
                </c:pt>
                <c:pt idx="8">
                  <c:v>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12-418D-81B5-82373BFB5CEB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50-69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cat>
            <c:strRef>
              <c:f>Blad1!$A$2:$A$10</c:f>
              <c:strCache>
                <c:ptCount val="9"/>
                <c:pt idx="0">
                  <c:v>AEs leading to drug discontinuation</c:v>
                </c:pt>
                <c:pt idx="1">
                  <c:v>Serious muscle events</c:v>
                </c:pt>
                <c:pt idx="2">
                  <c:v>AST/ALT &gt;2x ULN</c:v>
                </c:pt>
                <c:pt idx="3">
                  <c:v>Gall bladder AEs</c:v>
                </c:pt>
                <c:pt idx="4">
                  <c:v>Neurocognitive Aes</c:v>
                </c:pt>
                <c:pt idx="5">
                  <c:v>Hemorrhagic stroke</c:v>
                </c:pt>
                <c:pt idx="6">
                  <c:v>Hospitalization for HF</c:v>
                </c:pt>
                <c:pt idx="7">
                  <c:v>non-CV death</c:v>
                </c:pt>
                <c:pt idx="8">
                  <c:v>Cancer</c:v>
                </c:pt>
              </c:strCache>
            </c:strRef>
          </c:cat>
          <c:val>
            <c:numRef>
              <c:f>Blad1!$D$2:$D$10</c:f>
              <c:numCache>
                <c:formatCode>General</c:formatCode>
                <c:ptCount val="9"/>
                <c:pt idx="0">
                  <c:v>8.5</c:v>
                </c:pt>
                <c:pt idx="1">
                  <c:v>0.5</c:v>
                </c:pt>
                <c:pt idx="2">
                  <c:v>1.8</c:v>
                </c:pt>
                <c:pt idx="3">
                  <c:v>3.6</c:v>
                </c:pt>
                <c:pt idx="4">
                  <c:v>2.9</c:v>
                </c:pt>
                <c:pt idx="5">
                  <c:v>0.4</c:v>
                </c:pt>
                <c:pt idx="6">
                  <c:v>3.4</c:v>
                </c:pt>
                <c:pt idx="7">
                  <c:v>5.6</c:v>
                </c:pt>
                <c:pt idx="8">
                  <c:v>8.6999999999999993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712-418D-81B5-82373BFB5CEB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≥70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Blad1!$A$2:$A$10</c:f>
              <c:strCache>
                <c:ptCount val="9"/>
                <c:pt idx="0">
                  <c:v>AEs leading to drug discontinuation</c:v>
                </c:pt>
                <c:pt idx="1">
                  <c:v>Serious muscle events</c:v>
                </c:pt>
                <c:pt idx="2">
                  <c:v>AST/ALT &gt;2x ULN</c:v>
                </c:pt>
                <c:pt idx="3">
                  <c:v>Gall bladder AEs</c:v>
                </c:pt>
                <c:pt idx="4">
                  <c:v>Neurocognitive Aes</c:v>
                </c:pt>
                <c:pt idx="5">
                  <c:v>Hemorrhagic stroke</c:v>
                </c:pt>
                <c:pt idx="6">
                  <c:v>Hospitalization for HF</c:v>
                </c:pt>
                <c:pt idx="7">
                  <c:v>non-CV death</c:v>
                </c:pt>
                <c:pt idx="8">
                  <c:v>Cancer</c:v>
                </c:pt>
              </c:strCache>
            </c:strRef>
          </c:cat>
          <c:val>
            <c:numRef>
              <c:f>Blad1!$E$2:$E$10</c:f>
              <c:numCache>
                <c:formatCode>General</c:formatCode>
                <c:ptCount val="9"/>
                <c:pt idx="0">
                  <c:v>8.8000000000000007</c:v>
                </c:pt>
                <c:pt idx="1">
                  <c:v>0.6</c:v>
                </c:pt>
                <c:pt idx="2">
                  <c:v>2.1</c:v>
                </c:pt>
                <c:pt idx="3">
                  <c:v>3.6</c:v>
                </c:pt>
                <c:pt idx="4">
                  <c:v>2.2999999999999998</c:v>
                </c:pt>
                <c:pt idx="5">
                  <c:v>0.6</c:v>
                </c:pt>
                <c:pt idx="6">
                  <c:v>3.7</c:v>
                </c:pt>
                <c:pt idx="7">
                  <c:v>4.9000000000000004</c:v>
                </c:pt>
                <c:pt idx="8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712-418D-81B5-82373BFB5C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03160304"/>
        <c:axId val="403163584"/>
      </c:barChart>
      <c:catAx>
        <c:axId val="403160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03163584"/>
        <c:crosses val="autoZero"/>
        <c:auto val="1"/>
        <c:lblAlgn val="ctr"/>
        <c:lblOffset val="100"/>
        <c:noMultiLvlLbl val="0"/>
      </c:catAx>
      <c:valAx>
        <c:axId val="4031635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NL">
                    <a:solidFill>
                      <a:schemeClr val="tx1"/>
                    </a:solidFill>
                  </a:rPr>
                  <a:t>Percentage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03160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680995417031002"/>
          <c:y val="0.90529515069100053"/>
          <c:w val="0.36245406824146986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1B9BE-68F6-42E2-9AE5-4E264712264C}" type="datetimeFigureOut">
              <a:rPr lang="nl-NL" smtClean="0"/>
              <a:t>29-3-2017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F2942-F45A-4EAD-9A0E-3502EFC0C0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6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725628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7"/>
          <p:cNvSpPr/>
          <p:nvPr userDrawn="1"/>
        </p:nvSpPr>
        <p:spPr>
          <a:xfrm rot="5400000">
            <a:off x="4352922" y="2070012"/>
            <a:ext cx="438151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4352693" y="2070233"/>
            <a:ext cx="438593" cy="9144001"/>
          </a:xfrm>
          <a:prstGeom prst="rect">
            <a:avLst/>
          </a:prstGeom>
          <a:gradFill>
            <a:gsLst>
              <a:gs pos="0">
                <a:srgbClr val="002060"/>
              </a:gs>
              <a:gs pos="93000">
                <a:srgbClr val="002060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831888"/>
            <a:ext cx="72000" cy="914400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290" y="2746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290" y="1314453"/>
            <a:ext cx="8291511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274899" y="1493288"/>
            <a:ext cx="53229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4" name="Afgeronde rechthoek 3"/>
          <p:cNvSpPr/>
          <p:nvPr userDrawn="1"/>
        </p:nvSpPr>
        <p:spPr>
          <a:xfrm>
            <a:off x="7376160" y="5644639"/>
            <a:ext cx="1116320" cy="10984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pic>
        <p:nvPicPr>
          <p:cNvPr id="14" name="Afbeelding 13" descr="CVGK rood.png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320" y="5671885"/>
            <a:ext cx="10440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367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hf sldNum="0" hdr="0" ftr="0" dt="0"/>
  <p:txStyles>
    <p:titleStyle>
      <a:lvl1pPr algn="l" defTabSz="342900" rtl="0" eaLnBrk="1" latinLnBrk="0" hangingPunct="1">
        <a:lnSpc>
          <a:spcPts val="2250"/>
        </a:lnSpc>
        <a:spcBef>
          <a:spcPct val="0"/>
        </a:spcBef>
        <a:buNone/>
        <a:defRPr sz="22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spcBef>
          <a:spcPts val="0"/>
        </a:spcBef>
        <a:buFont typeface="Arial"/>
        <a:buNone/>
        <a:defRPr sz="135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342900" rtl="0" eaLnBrk="1" latinLnBrk="0" hangingPunct="1">
        <a:spcBef>
          <a:spcPts val="0"/>
        </a:spcBef>
        <a:buFont typeface="Arial"/>
        <a:buNone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6922" indent="-136922" algn="l" defTabSz="342900" rtl="0" eaLnBrk="1" latinLnBrk="0" hangingPunct="1">
        <a:spcBef>
          <a:spcPts val="0"/>
        </a:spcBef>
        <a:buFont typeface="Arial" panose="020B0604020202020204" pitchFamily="34" charset="0"/>
        <a:buChar char="•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69081" indent="-132160" algn="l" defTabSz="342900" rtl="0" eaLnBrk="1" latinLnBrk="0" hangingPunct="1">
        <a:spcBef>
          <a:spcPts val="0"/>
        </a:spcBef>
        <a:buFont typeface="Arial" panose="020B0604020202020204" pitchFamily="34" charset="0"/>
        <a:buChar char="-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342900" rtl="0" eaLnBrk="1" latinLnBrk="0" hangingPunct="1">
        <a:spcBef>
          <a:spcPct val="20000"/>
        </a:spcBef>
        <a:buFont typeface="Arial"/>
        <a:buNone/>
        <a:defRPr sz="6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orient="horz" pos="696" userDrawn="1">
          <p15:clr>
            <a:srgbClr val="F26B43"/>
          </p15:clr>
        </p15:guide>
        <p15:guide id="3" orient="horz" pos="828" userDrawn="1">
          <p15:clr>
            <a:srgbClr val="F26B43"/>
          </p15:clr>
        </p15:guide>
        <p15:guide id="4" orient="horz" pos="3770" userDrawn="1">
          <p15:clr>
            <a:srgbClr val="F26B43"/>
          </p15:clr>
        </p15:guide>
        <p15:guide id="5" pos="2142" userDrawn="1">
          <p15:clr>
            <a:srgbClr val="F26B43"/>
          </p15:clr>
        </p15:guide>
        <p15:guide id="6" pos="185" userDrawn="1">
          <p15:clr>
            <a:srgbClr val="F26B43"/>
          </p15:clr>
        </p15:guide>
        <p15:guide id="7" pos="4104" userDrawn="1">
          <p15:clr>
            <a:srgbClr val="F26B43"/>
          </p15:clr>
        </p15:guide>
        <p15:guide id="8" orient="horz" pos="2183" userDrawn="1">
          <p15:clr>
            <a:srgbClr val="F26B43"/>
          </p15:clr>
        </p15:guide>
        <p15:guide id="9" orient="horz" pos="352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3"/>
          <p:cNvSpPr>
            <a:spLocks noGrp="1"/>
          </p:cNvSpPr>
          <p:nvPr/>
        </p:nvSpPr>
        <p:spPr>
          <a:xfrm>
            <a:off x="466298" y="64014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4572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3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Safety events vs. LDL-c level at 1 month</a:t>
            </a:r>
          </a:p>
        </p:txBody>
      </p:sp>
      <p:sp>
        <p:nvSpPr>
          <p:cNvPr id="21" name="Rechthoek 20"/>
          <p:cNvSpPr/>
          <p:nvPr/>
        </p:nvSpPr>
        <p:spPr>
          <a:xfrm>
            <a:off x="382179" y="1003644"/>
            <a:ext cx="8223455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Percentage of safety events based on LDL-c levels at 1 month with ezetimibe/simvastatin in the IMPROVE-IT trial</a:t>
            </a:r>
          </a:p>
        </p:txBody>
      </p:sp>
      <p:sp>
        <p:nvSpPr>
          <p:cNvPr id="23" name="Tekstvak 1"/>
          <p:cNvSpPr txBox="1"/>
          <p:nvPr/>
        </p:nvSpPr>
        <p:spPr>
          <a:xfrm>
            <a:off x="588393" y="6507113"/>
            <a:ext cx="3952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bg1"/>
                </a:solidFill>
              </a:rPr>
              <a:t>Adapted from </a:t>
            </a:r>
            <a:r>
              <a:rPr lang="en-US" sz="1100" dirty="0" err="1">
                <a:solidFill>
                  <a:schemeClr val="bg1"/>
                </a:solidFill>
              </a:rPr>
              <a:t>Giugliano</a:t>
            </a:r>
            <a:r>
              <a:rPr lang="en-US" sz="1100" dirty="0">
                <a:solidFill>
                  <a:schemeClr val="bg1"/>
                </a:solidFill>
              </a:rPr>
              <a:t> RP et al., JAMA </a:t>
            </a:r>
            <a:r>
              <a:rPr lang="en-US" sz="1100" dirty="0" err="1">
                <a:solidFill>
                  <a:schemeClr val="bg1"/>
                </a:solidFill>
              </a:rPr>
              <a:t>Cardiol</a:t>
            </a:r>
            <a:r>
              <a:rPr lang="en-US" sz="1100" dirty="0">
                <a:solidFill>
                  <a:schemeClr val="bg1"/>
                </a:solidFill>
              </a:rPr>
              <a:t>. 2017</a:t>
            </a:r>
            <a:endParaRPr lang="en-US" dirty="0"/>
          </a:p>
        </p:txBody>
      </p:sp>
      <p:graphicFrame>
        <p:nvGraphicFramePr>
          <p:cNvPr id="5" name="Grafiek 4">
            <a:extLst>
              <a:ext uri="{FF2B5EF4-FFF2-40B4-BE49-F238E27FC236}">
                <a16:creationId xmlns:a16="http://schemas.microsoft.com/office/drawing/2014/main" id="{DCA35620-DFC6-4CBD-9690-8E57ECB3DE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1201151"/>
              </p:ext>
            </p:extLst>
          </p:nvPr>
        </p:nvGraphicFramePr>
        <p:xfrm>
          <a:off x="821094" y="1745607"/>
          <a:ext cx="6466114" cy="406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kstvak 1"/>
          <p:cNvSpPr txBox="1"/>
          <p:nvPr/>
        </p:nvSpPr>
        <p:spPr>
          <a:xfrm>
            <a:off x="6865786" y="1943842"/>
            <a:ext cx="11384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err="1"/>
              <a:t>Unadj</a:t>
            </a:r>
            <a:r>
              <a:rPr lang="nl-NL" sz="1200" dirty="0"/>
              <a:t> </a:t>
            </a:r>
            <a:r>
              <a:rPr lang="nl-NL" sz="1200" i="1" dirty="0"/>
              <a:t>P</a:t>
            </a:r>
            <a:r>
              <a:rPr lang="nl-NL" sz="1200" dirty="0"/>
              <a:t> </a:t>
            </a:r>
            <a:r>
              <a:rPr lang="nl-NL" sz="1200" dirty="0" err="1"/>
              <a:t>value</a:t>
            </a:r>
            <a:endParaRPr lang="nl-NL" sz="1200" dirty="0"/>
          </a:p>
        </p:txBody>
      </p:sp>
      <p:sp>
        <p:nvSpPr>
          <p:cNvPr id="7" name="Tekstvak 6"/>
          <p:cNvSpPr txBox="1"/>
          <p:nvPr/>
        </p:nvSpPr>
        <p:spPr>
          <a:xfrm>
            <a:off x="7189786" y="4682158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0.21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7186055" y="4343328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0.81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7186055" y="4054297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0.88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7193601" y="3761291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0.48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7192277" y="3451336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0.95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7186636" y="3154759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0.50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7186636" y="2853265"/>
            <a:ext cx="482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0.06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7190622" y="2578338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0.50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7186964" y="2251781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0.04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6035042" y="5460274"/>
            <a:ext cx="5052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00" dirty="0"/>
              <a:t>mg/dL</a:t>
            </a:r>
          </a:p>
        </p:txBody>
      </p:sp>
    </p:spTree>
    <p:extLst>
      <p:ext uri="{BB962C8B-B14F-4D97-AF65-F5344CB8AC3E}">
        <p14:creationId xmlns:p14="http://schemas.microsoft.com/office/powerpoint/2010/main" val="355446887"/>
      </p:ext>
    </p:extLst>
  </p:cSld>
  <p:clrMapOvr>
    <a:masterClrMapping/>
  </p:clrMapOvr>
</p:sld>
</file>

<file path=ppt/theme/theme1.xml><?xml version="1.0" encoding="utf-8"?>
<a:theme xmlns:a="http://schemas.openxmlformats.org/drawingml/2006/main" name="CVGK kaal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2956</TotalTime>
  <Words>63</Words>
  <Application>Microsoft Office PowerPoint</Application>
  <PresentationFormat>Diavoorstelling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CVGK kaal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Onno Kaagman</dc:creator>
  <cp:lastModifiedBy>Linda</cp:lastModifiedBy>
  <cp:revision>203</cp:revision>
  <dcterms:created xsi:type="dcterms:W3CDTF">2015-03-29T14:18:33Z</dcterms:created>
  <dcterms:modified xsi:type="dcterms:W3CDTF">2017-03-29T12:00:01Z</dcterms:modified>
</cp:coreProperties>
</file>