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52" r:id="rId2"/>
    <p:sldId id="353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21-2-2013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21-2-2013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21-2-2013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21-2-2013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21-2-2013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21-2-2013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21-2-2013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21-2-2013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21-2-2013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21-2-2013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21-2-2013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21-2-2013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21-2-2013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21-2-2013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b="1" dirty="0" smtClean="0"/>
              <a:t>WOEST: Cumulatieve </a:t>
            </a:r>
            <a:r>
              <a:rPr lang="nl-NL" sz="2800" b="1" dirty="0" smtClean="0"/>
              <a:t>incidentie van bloedingen in de beide groepen</a:t>
            </a:r>
            <a:endParaRPr lang="nl-NL" sz="28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5544616" cy="4139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924944"/>
            <a:ext cx="325385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hthoek 9"/>
          <p:cNvSpPr/>
          <p:nvPr/>
        </p:nvSpPr>
        <p:spPr>
          <a:xfrm>
            <a:off x="4126432" y="6127412"/>
            <a:ext cx="476604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050" dirty="0" err="1" smtClean="0">
                <a:solidFill>
                  <a:schemeClr val="bg1"/>
                </a:solidFill>
              </a:rPr>
              <a:t>Dewilde</a:t>
            </a:r>
            <a:r>
              <a:rPr lang="nl-NL" sz="1050" dirty="0" smtClean="0">
                <a:solidFill>
                  <a:schemeClr val="bg1"/>
                </a:solidFill>
              </a:rPr>
              <a:t> </a:t>
            </a:r>
            <a:r>
              <a:rPr lang="nl-NL" sz="1050" dirty="0" smtClean="0">
                <a:solidFill>
                  <a:schemeClr val="bg1"/>
                </a:solidFill>
              </a:rPr>
              <a:t>WJ. </a:t>
            </a:r>
            <a:r>
              <a:rPr lang="nl-NL" sz="1050" dirty="0" smtClean="0">
                <a:solidFill>
                  <a:schemeClr val="bg1"/>
                </a:solidFill>
              </a:rPr>
              <a:t>Lancet. 2013 </a:t>
            </a:r>
            <a:r>
              <a:rPr lang="nl-NL" sz="1050" dirty="0" err="1" smtClean="0">
                <a:solidFill>
                  <a:schemeClr val="bg1"/>
                </a:solidFill>
              </a:rPr>
              <a:t>Feb</a:t>
            </a:r>
            <a:r>
              <a:rPr lang="nl-NL" sz="1050" dirty="0" smtClean="0">
                <a:solidFill>
                  <a:schemeClr val="bg1"/>
                </a:solidFill>
              </a:rPr>
              <a:t> 12. </a:t>
            </a:r>
            <a:r>
              <a:rPr lang="nl-NL" sz="1050" dirty="0" err="1" smtClean="0">
                <a:solidFill>
                  <a:schemeClr val="bg1"/>
                </a:solidFill>
              </a:rPr>
              <a:t>doi</a:t>
            </a:r>
            <a:r>
              <a:rPr lang="nl-NL" sz="1050" dirty="0" smtClean="0">
                <a:solidFill>
                  <a:schemeClr val="bg1"/>
                </a:solidFill>
              </a:rPr>
              <a:t>:</a:t>
            </a:r>
            <a:r>
              <a:rPr lang="nl-NL" sz="1050" dirty="0" err="1" smtClean="0">
                <a:solidFill>
                  <a:schemeClr val="bg1"/>
                </a:solidFill>
              </a:rPr>
              <a:t>pii</a:t>
            </a:r>
            <a:r>
              <a:rPr lang="nl-NL" sz="1050" dirty="0" smtClean="0">
                <a:solidFill>
                  <a:schemeClr val="bg1"/>
                </a:solidFill>
              </a:rPr>
              <a:t>: S0140-6736(12)62177-1</a:t>
            </a:r>
            <a:endParaRPr lang="nl-NL" sz="1050" dirty="0">
              <a:solidFill>
                <a:schemeClr val="bg1"/>
              </a:solidFill>
            </a:endParaRPr>
          </a:p>
        </p:txBody>
      </p:sp>
      <p:grpSp>
        <p:nvGrpSpPr>
          <p:cNvPr id="12" name="Groep 11"/>
          <p:cNvGrpSpPr/>
          <p:nvPr/>
        </p:nvGrpSpPr>
        <p:grpSpPr>
          <a:xfrm>
            <a:off x="6228184" y="1700808"/>
            <a:ext cx="2697666" cy="667236"/>
            <a:chOff x="6228184" y="1700808"/>
            <a:chExt cx="2697666" cy="667236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r="85881"/>
            <a:stretch>
              <a:fillRect/>
            </a:stretch>
          </p:blipFill>
          <p:spPr bwMode="auto">
            <a:xfrm>
              <a:off x="6228184" y="1700808"/>
              <a:ext cx="360040" cy="6489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Tekstvak 10"/>
            <p:cNvSpPr txBox="1"/>
            <p:nvPr/>
          </p:nvSpPr>
          <p:spPr>
            <a:xfrm>
              <a:off x="6516216" y="1844824"/>
              <a:ext cx="24096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 err="1" smtClean="0">
                  <a:solidFill>
                    <a:schemeClr val="bg1"/>
                  </a:solidFill>
                </a:rPr>
                <a:t>Triple</a:t>
              </a:r>
              <a:r>
                <a:rPr lang="nl-NL" sz="1400" b="1" dirty="0" smtClean="0">
                  <a:solidFill>
                    <a:schemeClr val="bg1"/>
                  </a:solidFill>
                </a:rPr>
                <a:t>–</a:t>
              </a:r>
              <a:r>
                <a:rPr lang="nl-NL" sz="1400" b="1" dirty="0" err="1" smtClean="0">
                  <a:solidFill>
                    <a:schemeClr val="bg1"/>
                  </a:solidFill>
                </a:rPr>
                <a:t>therapy</a:t>
              </a:r>
              <a:r>
                <a:rPr lang="nl-NL" sz="1400" b="1" dirty="0" smtClean="0">
                  <a:solidFill>
                    <a:schemeClr val="bg1"/>
                  </a:solidFill>
                </a:rPr>
                <a:t> </a:t>
              </a:r>
              <a:r>
                <a:rPr lang="nl-NL" sz="1400" b="1" dirty="0" err="1" smtClean="0">
                  <a:solidFill>
                    <a:schemeClr val="bg1"/>
                  </a:solidFill>
                </a:rPr>
                <a:t>group</a:t>
              </a:r>
              <a:endParaRPr lang="nl-NL" sz="1400" b="1" dirty="0" smtClean="0">
                <a:solidFill>
                  <a:schemeClr val="bg1"/>
                </a:solidFill>
              </a:endParaRPr>
            </a:p>
            <a:p>
              <a:r>
                <a:rPr lang="nl-NL" sz="1400" b="1" dirty="0" err="1" smtClean="0">
                  <a:solidFill>
                    <a:schemeClr val="bg1"/>
                  </a:solidFill>
                </a:rPr>
                <a:t>Double-therapy</a:t>
              </a:r>
              <a:r>
                <a:rPr lang="nl-NL" sz="1400" b="1" dirty="0" smtClean="0">
                  <a:solidFill>
                    <a:schemeClr val="bg1"/>
                  </a:solidFill>
                </a:rPr>
                <a:t> </a:t>
              </a:r>
              <a:r>
                <a:rPr lang="nl-NL" sz="1400" b="1" dirty="0" err="1" smtClean="0">
                  <a:solidFill>
                    <a:schemeClr val="bg1"/>
                  </a:solidFill>
                </a:rPr>
                <a:t>group</a:t>
              </a:r>
              <a:endParaRPr lang="nl-NL" sz="1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nl-NL" sz="2800" b="1" dirty="0" smtClean="0"/>
              <a:t>WOEST:Cumulatieve incidentie van secundair </a:t>
            </a:r>
            <a:r>
              <a:rPr lang="nl-NL" sz="2800" b="1" dirty="0" smtClean="0"/>
              <a:t>eindpunt* </a:t>
            </a:r>
            <a:r>
              <a:rPr lang="nl-NL" sz="2800" b="1" dirty="0" smtClean="0"/>
              <a:t>in beide groepen</a:t>
            </a:r>
            <a:endParaRPr lang="nl-NL" sz="2800" b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5382032" cy="3985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hthoek 8"/>
          <p:cNvSpPr/>
          <p:nvPr/>
        </p:nvSpPr>
        <p:spPr>
          <a:xfrm>
            <a:off x="467544" y="1340768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* sterfte</a:t>
            </a:r>
            <a:r>
              <a:rPr lang="nl-NL" b="1" dirty="0" smtClean="0">
                <a:solidFill>
                  <a:schemeClr val="bg1"/>
                </a:solidFill>
              </a:rPr>
              <a:t>, MI, </a:t>
            </a:r>
            <a:r>
              <a:rPr lang="nl-NL" b="1" dirty="0" err="1" smtClean="0">
                <a:solidFill>
                  <a:schemeClr val="bg1"/>
                </a:solidFill>
              </a:rPr>
              <a:t>stroke</a:t>
            </a:r>
            <a:r>
              <a:rPr lang="nl-NL" b="1" dirty="0" smtClean="0">
                <a:solidFill>
                  <a:schemeClr val="bg1"/>
                </a:solidFill>
              </a:rPr>
              <a:t>, doelvat </a:t>
            </a:r>
            <a:r>
              <a:rPr lang="nl-NL" b="1" dirty="0" err="1" smtClean="0">
                <a:solidFill>
                  <a:schemeClr val="bg1"/>
                </a:solidFill>
              </a:rPr>
              <a:t>revascularisatie</a:t>
            </a:r>
            <a:r>
              <a:rPr lang="nl-NL" b="1" dirty="0" smtClean="0">
                <a:solidFill>
                  <a:schemeClr val="bg1"/>
                </a:solidFill>
              </a:rPr>
              <a:t> en </a:t>
            </a:r>
            <a:r>
              <a:rPr lang="nl-NL" b="1" dirty="0" err="1" smtClean="0">
                <a:solidFill>
                  <a:schemeClr val="bg1"/>
                </a:solidFill>
              </a:rPr>
              <a:t>stent</a:t>
            </a:r>
            <a:r>
              <a:rPr lang="nl-NL" b="1" dirty="0" smtClean="0">
                <a:solidFill>
                  <a:schemeClr val="bg1"/>
                </a:solidFill>
              </a:rPr>
              <a:t> trombose</a:t>
            </a:r>
            <a:endParaRPr lang="nl-NL" dirty="0">
              <a:solidFill>
                <a:schemeClr val="bg1"/>
              </a:solidFill>
            </a:endParaRPr>
          </a:p>
        </p:txBody>
      </p:sp>
      <p:grpSp>
        <p:nvGrpSpPr>
          <p:cNvPr id="10" name="Groep 9"/>
          <p:cNvGrpSpPr/>
          <p:nvPr/>
        </p:nvGrpSpPr>
        <p:grpSpPr>
          <a:xfrm>
            <a:off x="5436096" y="2420888"/>
            <a:ext cx="2697666" cy="667236"/>
            <a:chOff x="6228184" y="1700808"/>
            <a:chExt cx="2697666" cy="667236"/>
          </a:xfrm>
        </p:grpSpPr>
        <p:pic>
          <p:nvPicPr>
            <p:cNvPr id="11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r="85881"/>
            <a:stretch>
              <a:fillRect/>
            </a:stretch>
          </p:blipFill>
          <p:spPr bwMode="auto">
            <a:xfrm>
              <a:off x="6228184" y="1700808"/>
              <a:ext cx="360040" cy="6489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Tekstvak 11"/>
            <p:cNvSpPr txBox="1"/>
            <p:nvPr/>
          </p:nvSpPr>
          <p:spPr>
            <a:xfrm>
              <a:off x="6516216" y="1844824"/>
              <a:ext cx="24096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 err="1" smtClean="0">
                  <a:solidFill>
                    <a:schemeClr val="bg1"/>
                  </a:solidFill>
                </a:rPr>
                <a:t>Triple</a:t>
              </a:r>
              <a:r>
                <a:rPr lang="nl-NL" sz="1400" b="1" dirty="0" smtClean="0">
                  <a:solidFill>
                    <a:schemeClr val="bg1"/>
                  </a:solidFill>
                </a:rPr>
                <a:t>–</a:t>
              </a:r>
              <a:r>
                <a:rPr lang="nl-NL" sz="1400" b="1" dirty="0" err="1" smtClean="0">
                  <a:solidFill>
                    <a:schemeClr val="bg1"/>
                  </a:solidFill>
                </a:rPr>
                <a:t>therapy</a:t>
              </a:r>
              <a:r>
                <a:rPr lang="nl-NL" sz="1400" b="1" dirty="0" smtClean="0">
                  <a:solidFill>
                    <a:schemeClr val="bg1"/>
                  </a:solidFill>
                </a:rPr>
                <a:t> </a:t>
              </a:r>
              <a:r>
                <a:rPr lang="nl-NL" sz="1400" b="1" dirty="0" err="1" smtClean="0">
                  <a:solidFill>
                    <a:schemeClr val="bg1"/>
                  </a:solidFill>
                </a:rPr>
                <a:t>group</a:t>
              </a:r>
              <a:endParaRPr lang="nl-NL" sz="1400" b="1" dirty="0" smtClean="0">
                <a:solidFill>
                  <a:schemeClr val="bg1"/>
                </a:solidFill>
              </a:endParaRPr>
            </a:p>
            <a:p>
              <a:r>
                <a:rPr lang="nl-NL" sz="1400" b="1" dirty="0" err="1" smtClean="0">
                  <a:solidFill>
                    <a:schemeClr val="bg1"/>
                  </a:solidFill>
                </a:rPr>
                <a:t>Double-therapy</a:t>
              </a:r>
              <a:r>
                <a:rPr lang="nl-NL" sz="1400" b="1" dirty="0" smtClean="0">
                  <a:solidFill>
                    <a:schemeClr val="bg1"/>
                  </a:solidFill>
                </a:rPr>
                <a:t> </a:t>
              </a:r>
              <a:r>
                <a:rPr lang="nl-NL" sz="1400" b="1" dirty="0" err="1" smtClean="0">
                  <a:solidFill>
                    <a:schemeClr val="bg1"/>
                  </a:solidFill>
                </a:rPr>
                <a:t>group</a:t>
              </a:r>
              <a:endParaRPr lang="nl-NL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Rechthoek 12"/>
          <p:cNvSpPr/>
          <p:nvPr/>
        </p:nvSpPr>
        <p:spPr>
          <a:xfrm>
            <a:off x="4126432" y="6127412"/>
            <a:ext cx="476604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050" dirty="0" err="1" smtClean="0">
                <a:solidFill>
                  <a:schemeClr val="bg1"/>
                </a:solidFill>
              </a:rPr>
              <a:t>Dewilde</a:t>
            </a:r>
            <a:r>
              <a:rPr lang="nl-NL" sz="1050" dirty="0" smtClean="0">
                <a:solidFill>
                  <a:schemeClr val="bg1"/>
                </a:solidFill>
              </a:rPr>
              <a:t> </a:t>
            </a:r>
            <a:r>
              <a:rPr lang="nl-NL" sz="1050" dirty="0" smtClean="0">
                <a:solidFill>
                  <a:schemeClr val="bg1"/>
                </a:solidFill>
              </a:rPr>
              <a:t>WJ. </a:t>
            </a:r>
            <a:r>
              <a:rPr lang="nl-NL" sz="1050" dirty="0" smtClean="0">
                <a:solidFill>
                  <a:schemeClr val="bg1"/>
                </a:solidFill>
              </a:rPr>
              <a:t>Lancet. 2013 </a:t>
            </a:r>
            <a:r>
              <a:rPr lang="nl-NL" sz="1050" dirty="0" err="1" smtClean="0">
                <a:solidFill>
                  <a:schemeClr val="bg1"/>
                </a:solidFill>
              </a:rPr>
              <a:t>Feb</a:t>
            </a:r>
            <a:r>
              <a:rPr lang="nl-NL" sz="1050" dirty="0" smtClean="0">
                <a:solidFill>
                  <a:schemeClr val="bg1"/>
                </a:solidFill>
              </a:rPr>
              <a:t> 12. </a:t>
            </a:r>
            <a:r>
              <a:rPr lang="nl-NL" sz="1050" dirty="0" err="1" smtClean="0">
                <a:solidFill>
                  <a:schemeClr val="bg1"/>
                </a:solidFill>
              </a:rPr>
              <a:t>doi</a:t>
            </a:r>
            <a:r>
              <a:rPr lang="nl-NL" sz="1050" dirty="0" smtClean="0">
                <a:solidFill>
                  <a:schemeClr val="bg1"/>
                </a:solidFill>
              </a:rPr>
              <a:t>:</a:t>
            </a:r>
            <a:r>
              <a:rPr lang="nl-NL" sz="1050" dirty="0" err="1" smtClean="0">
                <a:solidFill>
                  <a:schemeClr val="bg1"/>
                </a:solidFill>
              </a:rPr>
              <a:t>pii</a:t>
            </a:r>
            <a:r>
              <a:rPr lang="nl-NL" sz="1050" dirty="0" smtClean="0">
                <a:solidFill>
                  <a:schemeClr val="bg1"/>
                </a:solidFill>
              </a:rPr>
              <a:t>: S0140-6736(12)62177-1</a:t>
            </a:r>
            <a:endParaRPr lang="nl-NL" sz="1050" dirty="0">
              <a:solidFill>
                <a:schemeClr val="bg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4932040" y="3284984"/>
            <a:ext cx="33843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1200" dirty="0" smtClean="0">
                <a:solidFill>
                  <a:schemeClr val="bg1"/>
                </a:solidFill>
              </a:rPr>
              <a:t>HR 0·60  (95% CI 0·38–0·94)  p=0·025 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72</Words>
  <Application>Microsoft Office PowerPoint</Application>
  <PresentationFormat>Diavoorstelling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1_Office-thema</vt:lpstr>
      <vt:lpstr>WOEST: Cumulatieve incidentie van bloedingen in de beide groepen</vt:lpstr>
      <vt:lpstr>WOEST:Cumulatieve incidentie van secundair eindpunt* in beide groepen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149</cp:revision>
  <dcterms:created xsi:type="dcterms:W3CDTF">2011-09-14T14:53:57Z</dcterms:created>
  <dcterms:modified xsi:type="dcterms:W3CDTF">2013-02-21T12:51:22Z</dcterms:modified>
</cp:coreProperties>
</file>