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7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21-9-2015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21-9-2015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21-9-2015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21-9-2015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21-9-2015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93570" y="274638"/>
            <a:ext cx="7012004" cy="1143000"/>
          </a:xfrm>
        </p:spPr>
        <p:txBody>
          <a:bodyPr>
            <a:normAutofit/>
          </a:bodyPr>
          <a:lstStyle/>
          <a:p>
            <a:r>
              <a:rPr lang="en-GB" sz="2800" dirty="0"/>
              <a:t>EMPA-REG </a:t>
            </a:r>
            <a:r>
              <a:rPr lang="en-GB" sz="2800" dirty="0" smtClean="0"/>
              <a:t>OUTCOME: Cumulative </a:t>
            </a:r>
            <a:r>
              <a:rPr lang="en-GB" sz="2800" dirty="0"/>
              <a:t>incidence of the primary </a:t>
            </a:r>
            <a:r>
              <a:rPr lang="en-GB" sz="2800" dirty="0" smtClean="0"/>
              <a:t>outcome</a:t>
            </a:r>
            <a:endParaRPr lang="nl-NL" sz="2800" dirty="0"/>
          </a:p>
        </p:txBody>
      </p:sp>
      <p:sp>
        <p:nvSpPr>
          <p:cNvPr id="4" name="Rechthoek 3"/>
          <p:cNvSpPr/>
          <p:nvPr/>
        </p:nvSpPr>
        <p:spPr>
          <a:xfrm>
            <a:off x="293570" y="1196140"/>
            <a:ext cx="80804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Death </a:t>
            </a:r>
            <a:r>
              <a:rPr lang="en-GB" dirty="0">
                <a:solidFill>
                  <a:srgbClr val="FFFF00"/>
                </a:solidFill>
              </a:rPr>
              <a:t>from cardiovascular causes, nonfatal myocardial infarction, or </a:t>
            </a:r>
            <a:r>
              <a:rPr lang="en-GB">
                <a:solidFill>
                  <a:srgbClr val="FFFF00"/>
                </a:solidFill>
              </a:rPr>
              <a:t>nonfatal </a:t>
            </a:r>
            <a:r>
              <a:rPr lang="en-GB" smtClean="0">
                <a:solidFill>
                  <a:srgbClr val="FFFF00"/>
                </a:solidFill>
              </a:rPr>
              <a:t>stroke</a:t>
            </a:r>
          </a:p>
          <a:p>
            <a:r>
              <a:rPr lang="en-GB" smtClean="0">
                <a:solidFill>
                  <a:srgbClr val="FFFF00"/>
                </a:solidFill>
              </a:rPr>
              <a:t>In patients with T2DM and at high risk of CV events, in addition to standard care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 rot="16200000">
            <a:off x="-684013" y="3995379"/>
            <a:ext cx="2582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Patients with Event (%)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080390" y="6052127"/>
            <a:ext cx="892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Month</a:t>
            </a:r>
          </a:p>
        </p:txBody>
      </p:sp>
      <p:sp>
        <p:nvSpPr>
          <p:cNvPr id="7" name="Rechthoek 6"/>
          <p:cNvSpPr/>
          <p:nvPr/>
        </p:nvSpPr>
        <p:spPr>
          <a:xfrm>
            <a:off x="6831168" y="3733769"/>
            <a:ext cx="1896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err="1">
                <a:solidFill>
                  <a:srgbClr val="FFFF00"/>
                </a:solidFill>
              </a:rPr>
              <a:t>Empagliflozin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5577755" y="4732600"/>
            <a:ext cx="34103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P=0.04 for </a:t>
            </a:r>
            <a:r>
              <a:rPr lang="en-GB" dirty="0" smtClean="0">
                <a:solidFill>
                  <a:schemeClr val="bg1"/>
                </a:solidFill>
              </a:rPr>
              <a:t>superiority</a:t>
            </a:r>
            <a:endParaRPr lang="en-GB" dirty="0" smtClean="0">
              <a:solidFill>
                <a:schemeClr val="bg1"/>
              </a:solidFill>
              <a:latin typeface="+mj-lt"/>
            </a:endParaRPr>
          </a:p>
          <a:p>
            <a:r>
              <a:rPr lang="en-GB" sz="1400" dirty="0" smtClean="0">
                <a:solidFill>
                  <a:schemeClr val="bg1"/>
                </a:solidFill>
                <a:latin typeface="+mj-lt"/>
              </a:rPr>
              <a:t>Hazard </a:t>
            </a:r>
            <a:r>
              <a:rPr lang="en-GB" sz="1400" dirty="0">
                <a:solidFill>
                  <a:schemeClr val="bg1"/>
                </a:solidFill>
                <a:latin typeface="+mj-lt"/>
              </a:rPr>
              <a:t>ratio, 0.86 (95.02% CI, 0.74–0.99</a:t>
            </a:r>
            <a:r>
              <a:rPr lang="en-GB" sz="1400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22" y="1928359"/>
            <a:ext cx="7588599" cy="4125346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6831168" y="2334708"/>
            <a:ext cx="1189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Placebo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5887215" y="6452237"/>
            <a:ext cx="401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Zinman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NEJM 2015 </a:t>
            </a:r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42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289" y="1711553"/>
            <a:ext cx="7787429" cy="431752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095175" y="1815493"/>
            <a:ext cx="1189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00B0F0"/>
                </a:solidFill>
              </a:rPr>
              <a:t>Placebo</a:t>
            </a:r>
            <a:endParaRPr lang="en-GB" sz="2400" b="1" dirty="0">
              <a:solidFill>
                <a:srgbClr val="00B0F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6913980" y="4148934"/>
            <a:ext cx="1896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err="1">
                <a:solidFill>
                  <a:srgbClr val="FFFF00"/>
                </a:solidFill>
              </a:rPr>
              <a:t>Empagliflozin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 rot="16200000">
            <a:off x="-618897" y="3368322"/>
            <a:ext cx="2582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Patients with Event (%)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080390" y="5915646"/>
            <a:ext cx="892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Month</a:t>
            </a:r>
          </a:p>
        </p:txBody>
      </p:sp>
      <p:sp>
        <p:nvSpPr>
          <p:cNvPr id="7" name="Rechthoek 6"/>
          <p:cNvSpPr/>
          <p:nvPr/>
        </p:nvSpPr>
        <p:spPr>
          <a:xfrm>
            <a:off x="5468135" y="4859596"/>
            <a:ext cx="36046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OTNEJMScalaSansLF"/>
              </a:rPr>
              <a:t>P&lt;0.001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sz="1400" dirty="0" smtClean="0">
                <a:solidFill>
                  <a:schemeClr val="bg1"/>
                </a:solidFill>
                <a:latin typeface="OTNEJMScalaSansLF"/>
              </a:rPr>
              <a:t>Hazard </a:t>
            </a:r>
            <a:r>
              <a:rPr lang="en-GB" sz="1400" dirty="0">
                <a:solidFill>
                  <a:schemeClr val="bg1"/>
                </a:solidFill>
                <a:latin typeface="OTNEJMScalaSansLF"/>
              </a:rPr>
              <a:t>ratio, 0.62 (95% CI, 0.49–0.77</a:t>
            </a:r>
            <a:r>
              <a:rPr lang="en-GB" sz="1400" dirty="0" smtClean="0">
                <a:solidFill>
                  <a:schemeClr val="bg1"/>
                </a:solidFill>
                <a:latin typeface="OTNEJMScalaSansLF"/>
              </a:rPr>
              <a:t>)</a:t>
            </a:r>
            <a:endParaRPr lang="en-GB" sz="1400" dirty="0">
              <a:solidFill>
                <a:schemeClr val="bg1"/>
              </a:solidFill>
              <a:latin typeface="OTNEJMScalaSansLF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48789" y="259452"/>
            <a:ext cx="74412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EMPA-REG </a:t>
            </a:r>
            <a:r>
              <a:rPr lang="en-GB" sz="28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OUTCOME</a:t>
            </a:r>
            <a:r>
              <a:rPr lang="en-GB" sz="28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cumulative incidence of death </a:t>
            </a:r>
            <a:r>
              <a:rPr lang="en-GB" sz="28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</a:t>
            </a:r>
            <a:r>
              <a:rPr lang="en-GB" sz="2800" b="1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CV causes</a:t>
            </a:r>
            <a:endParaRPr lang="en-GB" sz="2800" b="1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48789" y="1221352"/>
            <a:ext cx="7803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In patients with T2DM and at high risk of CV events, in addition to standard care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887215" y="6452237"/>
            <a:ext cx="401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Zinman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NEJM 2015 </a:t>
            </a:r>
            <a:endParaRPr lang="nl-NL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343" y="1724544"/>
            <a:ext cx="7800328" cy="4304529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63083" y="322019"/>
            <a:ext cx="7675447" cy="1143000"/>
          </a:xfrm>
        </p:spPr>
        <p:txBody>
          <a:bodyPr>
            <a:normAutofit/>
          </a:bodyPr>
          <a:lstStyle/>
          <a:p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EMPA-REG OUTCOME: </a:t>
            </a:r>
            <a:r>
              <a:rPr lang="en-GB" sz="2800" smtClean="0"/>
              <a:t>Death </a:t>
            </a:r>
            <a:r>
              <a:rPr lang="en-GB" sz="2800" smtClean="0"/>
              <a:t>from </a:t>
            </a:r>
            <a:r>
              <a:rPr lang="en-GB" sz="2800" smtClean="0"/>
              <a:t>any cause</a:t>
            </a:r>
            <a:endParaRPr lang="en-GB" sz="2800" dirty="0"/>
          </a:p>
        </p:txBody>
      </p:sp>
      <p:sp>
        <p:nvSpPr>
          <p:cNvPr id="5" name="Rechthoek 4"/>
          <p:cNvSpPr/>
          <p:nvPr/>
        </p:nvSpPr>
        <p:spPr>
          <a:xfrm>
            <a:off x="7249136" y="2011680"/>
            <a:ext cx="1189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Placebo</a:t>
            </a:r>
          </a:p>
        </p:txBody>
      </p:sp>
      <p:sp>
        <p:nvSpPr>
          <p:cNvPr id="6" name="Rechthoek 5"/>
          <p:cNvSpPr/>
          <p:nvPr/>
        </p:nvSpPr>
        <p:spPr>
          <a:xfrm>
            <a:off x="6729933" y="4270078"/>
            <a:ext cx="1896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err="1">
                <a:solidFill>
                  <a:srgbClr val="FFFF00"/>
                </a:solidFill>
              </a:rPr>
              <a:t>Empagliflozin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 rot="16200000">
            <a:off x="-618897" y="3368322"/>
            <a:ext cx="2582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Patients with Event (%)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993762" y="5935869"/>
            <a:ext cx="892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Month</a:t>
            </a:r>
          </a:p>
        </p:txBody>
      </p:sp>
      <p:sp>
        <p:nvSpPr>
          <p:cNvPr id="9" name="Rechthoek 8"/>
          <p:cNvSpPr/>
          <p:nvPr/>
        </p:nvSpPr>
        <p:spPr>
          <a:xfrm>
            <a:off x="5645217" y="487223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P&lt;0.001</a:t>
            </a:r>
          </a:p>
          <a:p>
            <a:r>
              <a:rPr lang="en-GB" sz="1400" dirty="0" smtClean="0">
                <a:solidFill>
                  <a:schemeClr val="bg1"/>
                </a:solidFill>
                <a:latin typeface="+mj-lt"/>
              </a:rPr>
              <a:t>Hazard </a:t>
            </a:r>
            <a:r>
              <a:rPr lang="en-GB" sz="1400" dirty="0">
                <a:solidFill>
                  <a:schemeClr val="bg1"/>
                </a:solidFill>
                <a:latin typeface="+mj-lt"/>
              </a:rPr>
              <a:t>ratio, 0.68 (95% CI, 0.57–0.82</a:t>
            </a:r>
            <a:r>
              <a:rPr lang="en-GB" sz="1400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363083" y="1284969"/>
            <a:ext cx="7675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In patients with T2DM and at high risk of CV events, in addition to standard care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887215" y="6452237"/>
            <a:ext cx="401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Zinman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NEJM 2015 </a:t>
            </a:r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82" y="1982935"/>
            <a:ext cx="7445836" cy="4114140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77405" y="326925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EMPA-REG OUTCOME: </a:t>
            </a:r>
            <a:r>
              <a:rPr lang="en-GB" sz="2800" smtClean="0"/>
              <a:t>Hospitalization for Heart Failure</a:t>
            </a:r>
            <a:endParaRPr lang="en-GB" sz="2800" dirty="0"/>
          </a:p>
        </p:txBody>
      </p:sp>
      <p:sp>
        <p:nvSpPr>
          <p:cNvPr id="5" name="Rechthoek 4"/>
          <p:cNvSpPr/>
          <p:nvPr/>
        </p:nvSpPr>
        <p:spPr>
          <a:xfrm>
            <a:off x="6676171" y="2151012"/>
            <a:ext cx="1189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Placebo</a:t>
            </a:r>
          </a:p>
        </p:txBody>
      </p:sp>
      <p:sp>
        <p:nvSpPr>
          <p:cNvPr id="6" name="Rechthoek 5"/>
          <p:cNvSpPr/>
          <p:nvPr/>
        </p:nvSpPr>
        <p:spPr>
          <a:xfrm>
            <a:off x="6322676" y="4270078"/>
            <a:ext cx="1896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err="1">
                <a:solidFill>
                  <a:srgbClr val="FFFF00"/>
                </a:solidFill>
              </a:rPr>
              <a:t>Empagliflozin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 rot="16200000">
            <a:off x="-618897" y="3368322"/>
            <a:ext cx="2582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Patients with Event (%)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782006" y="6003246"/>
            <a:ext cx="892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Month</a:t>
            </a:r>
          </a:p>
        </p:txBody>
      </p:sp>
      <p:sp>
        <p:nvSpPr>
          <p:cNvPr id="9" name="Rechthoek 8"/>
          <p:cNvSpPr/>
          <p:nvPr/>
        </p:nvSpPr>
        <p:spPr>
          <a:xfrm>
            <a:off x="5394960" y="5020041"/>
            <a:ext cx="37490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+mj-lt"/>
              </a:rPr>
              <a:t>P=0.002</a:t>
            </a:r>
            <a:endParaRPr lang="en-GB" sz="1400" dirty="0" smtClean="0">
              <a:solidFill>
                <a:schemeClr val="bg1"/>
              </a:solidFill>
              <a:latin typeface="+mj-lt"/>
            </a:endParaRPr>
          </a:p>
          <a:p>
            <a:r>
              <a:rPr lang="en-GB" sz="1400" dirty="0" smtClean="0">
                <a:solidFill>
                  <a:schemeClr val="bg1"/>
                </a:solidFill>
                <a:latin typeface="+mj-lt"/>
              </a:rPr>
              <a:t>Hazard </a:t>
            </a:r>
            <a:r>
              <a:rPr lang="en-GB" sz="1400" dirty="0">
                <a:solidFill>
                  <a:schemeClr val="bg1"/>
                </a:solidFill>
                <a:latin typeface="+mj-lt"/>
              </a:rPr>
              <a:t>ratio, 0.65 (95% CI, 0.50–0.85</a:t>
            </a:r>
            <a:r>
              <a:rPr lang="en-GB" sz="1400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277405" y="1281826"/>
            <a:ext cx="7805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In patients with T2DM and at high risk of CV events, in addition to standard care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887215" y="6452237"/>
            <a:ext cx="401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Zinman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NEJM 2015 </a:t>
            </a:r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3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227</Words>
  <Application>Microsoft Office PowerPoint</Application>
  <PresentationFormat>Diavoorstelling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Corbel</vt:lpstr>
      <vt:lpstr>OTNEJMScalaSansLF</vt:lpstr>
      <vt:lpstr>Verdana</vt:lpstr>
      <vt:lpstr>Office-thema</vt:lpstr>
      <vt:lpstr>EMPA-REG OUTCOME: Cumulative incidence of the primary outcome</vt:lpstr>
      <vt:lpstr>PowerPoint-presentatie</vt:lpstr>
      <vt:lpstr>EMPA-REG OUTCOME: Death from any cause</vt:lpstr>
      <vt:lpstr>EMPA-REG OUTCOME: Hospitalization for Heart Failure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24</cp:revision>
  <dcterms:created xsi:type="dcterms:W3CDTF">2013-04-15T08:15:24Z</dcterms:created>
  <dcterms:modified xsi:type="dcterms:W3CDTF">2015-09-21T11:42:38Z</dcterms:modified>
</cp:coreProperties>
</file>