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handoutMasterIdLst>
    <p:handoutMasterId r:id="rId17"/>
  </p:handoutMasterIdLst>
  <p:sldIdLst>
    <p:sldId id="354" r:id="rId2"/>
    <p:sldId id="357" r:id="rId3"/>
    <p:sldId id="358" r:id="rId4"/>
    <p:sldId id="359" r:id="rId5"/>
    <p:sldId id="360" r:id="rId6"/>
    <p:sldId id="362" r:id="rId7"/>
    <p:sldId id="363" r:id="rId8"/>
    <p:sldId id="364" r:id="rId9"/>
    <p:sldId id="365" r:id="rId10"/>
    <p:sldId id="366" r:id="rId11"/>
    <p:sldId id="367" r:id="rId12"/>
    <p:sldId id="369" r:id="rId13"/>
    <p:sldId id="370" r:id="rId14"/>
    <p:sldId id="371" r:id="rId15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EC3E4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674" y="-2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44E174-51D6-4608-8DC1-70BCE87B2DC3}" type="datetimeFigureOut">
              <a:rPr lang="nl-NL" smtClean="0"/>
              <a:pPr/>
              <a:t>9-9-2012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083E07-74B5-4647-A906-289A6A9543D8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CC2690-D71B-415C-8DFF-8B9BCB891972}" type="datetimeFigureOut">
              <a:rPr lang="nl-NL" smtClean="0"/>
              <a:pPr/>
              <a:t>9-9-2012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66E6E8-FFA6-468D-804F-3C0623FA4A64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0" tIns="45715" rIns="91430" bIns="45715" anchor="b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fld id="{4D237AC4-42F6-C440-BE45-6C8301A44329}" type="slidenum">
              <a:rPr lang="en-US" sz="1200"/>
              <a:pPr algn="r" eaLnBrk="1" hangingPunct="1"/>
              <a:t>2</a:t>
            </a:fld>
            <a:endParaRPr lang="en-US" sz="1200"/>
          </a:p>
        </p:txBody>
      </p:sp>
      <p:sp>
        <p:nvSpPr>
          <p:cNvPr id="78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lIns="91430" tIns="45715" rIns="91430" bIns="45715"/>
          <a:lstStyle/>
          <a:p>
            <a:pPr eaLnBrk="1" hangingPunct="1"/>
            <a:endParaRPr lang="en-GB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2339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914400" y="4343400"/>
            <a:ext cx="5029200" cy="2733056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indent="-96826" defTabSz="914284">
              <a:spcBef>
                <a:spcPct val="0"/>
              </a:spcBef>
              <a:defRPr/>
            </a:pPr>
            <a:r>
              <a:rPr lang="en-US" b="0" dirty="0" smtClean="0"/>
              <a:t>Source: Q113,</a:t>
            </a:r>
            <a:r>
              <a:rPr lang="en-US" b="0" baseline="0" dirty="0" smtClean="0"/>
              <a:t> Q111, Q331</a:t>
            </a:r>
            <a:endParaRPr lang="en-US" b="0" dirty="0" smtClean="0"/>
          </a:p>
          <a:p>
            <a:pPr indent="-96826" defTabSz="914284">
              <a:spcBef>
                <a:spcPct val="0"/>
              </a:spcBef>
              <a:defRPr/>
            </a:pPr>
            <a:endParaRPr lang="en-US" b="0" dirty="0" smtClean="0"/>
          </a:p>
          <a:p>
            <a:pPr indent="-96826" defTabSz="914284">
              <a:spcBef>
                <a:spcPct val="0"/>
              </a:spcBef>
              <a:defRPr/>
            </a:pPr>
            <a:r>
              <a:rPr lang="en-US" b="0" dirty="0" smtClean="0"/>
              <a:t>[Source: Figure 1 on page 19]</a:t>
            </a:r>
          </a:p>
          <a:p>
            <a:pPr eaLnBrk="1" hangingPunct="1">
              <a:spcBef>
                <a:spcPct val="0"/>
              </a:spcBef>
              <a:buFont typeface="Arial" pitchFamily="34" charset="0"/>
              <a:buNone/>
            </a:pPr>
            <a:endParaRPr lang="en-US" b="1" dirty="0" smtClean="0"/>
          </a:p>
          <a:p>
            <a:pPr eaLnBrk="1" hangingPunct="1">
              <a:spcBef>
                <a:spcPct val="0"/>
              </a:spcBef>
              <a:buFont typeface="Arial" pitchFamily="34" charset="0"/>
              <a:buNone/>
            </a:pPr>
            <a:r>
              <a:rPr lang="en-US" b="1" dirty="0" smtClean="0"/>
              <a:t>Reference:</a:t>
            </a:r>
          </a:p>
          <a:p>
            <a:pPr indent="-96826" defTabSz="914284">
              <a:spcBef>
                <a:spcPct val="0"/>
              </a:spcBef>
              <a:defRPr/>
            </a:pPr>
            <a:r>
              <a:rPr lang="en-US" dirty="0" smtClean="0"/>
              <a:t>Chin CT, Roe MT, Fox KA, </a:t>
            </a:r>
            <a:r>
              <a:rPr lang="en-US" dirty="0" err="1" smtClean="0"/>
              <a:t>Prabhakaran</a:t>
            </a:r>
            <a:r>
              <a:rPr lang="en-US" dirty="0" smtClean="0"/>
              <a:t> D, Marshall DA, </a:t>
            </a:r>
            <a:r>
              <a:rPr lang="en-US" dirty="0" err="1" smtClean="0"/>
              <a:t>Petitjean</a:t>
            </a:r>
            <a:r>
              <a:rPr lang="en-US" dirty="0" smtClean="0"/>
              <a:t> H, </a:t>
            </a:r>
            <a:r>
              <a:rPr lang="en-US" dirty="0" err="1" smtClean="0"/>
              <a:t>Lokhnygina</a:t>
            </a:r>
            <a:r>
              <a:rPr lang="en-US" dirty="0" smtClean="0"/>
              <a:t> Y, Brown E, Armstrong PW, White HD, </a:t>
            </a:r>
            <a:r>
              <a:rPr lang="en-US" dirty="0" err="1" smtClean="0"/>
              <a:t>Ohman</a:t>
            </a:r>
            <a:r>
              <a:rPr lang="en-US" dirty="0" smtClean="0"/>
              <a:t> EM; TRILOGY ACS Steering Committee. Study design and rationale of a comparison of prasugrel and clopidogrel in medically managed patients with unstable angina/non-ST-segment elevation myocardial infarction: the </a:t>
            </a:r>
            <a:r>
              <a:rPr lang="en-US" dirty="0" err="1" smtClean="0"/>
              <a:t>TaRgeted</a:t>
            </a:r>
            <a:r>
              <a:rPr lang="en-US" dirty="0" smtClean="0"/>
              <a:t> platelet Inhibition to </a:t>
            </a:r>
            <a:r>
              <a:rPr lang="en-US" dirty="0" err="1" smtClean="0"/>
              <a:t>cLarify</a:t>
            </a:r>
            <a:r>
              <a:rPr lang="en-US" dirty="0" smtClean="0"/>
              <a:t> the Optimal </a:t>
            </a:r>
            <a:r>
              <a:rPr lang="en-US" dirty="0" err="1" smtClean="0"/>
              <a:t>strateGy</a:t>
            </a:r>
            <a:r>
              <a:rPr lang="en-US" dirty="0" smtClean="0"/>
              <a:t> to </a:t>
            </a:r>
            <a:r>
              <a:rPr lang="en-US" dirty="0" err="1" smtClean="0"/>
              <a:t>medicallY</a:t>
            </a:r>
            <a:r>
              <a:rPr lang="en-US" dirty="0" smtClean="0"/>
              <a:t> manage Acute Coronary Syndromes (TRILOGY ACS) trial. Am Heart J 2010;160(1):16-22.e1.</a:t>
            </a:r>
          </a:p>
          <a:p>
            <a:pPr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>
          <a:xfrm>
            <a:off x="3884414" y="8685894"/>
            <a:ext cx="2972098" cy="456595"/>
          </a:xfrm>
          <a:prstGeom prst="rect">
            <a:avLst/>
          </a:prstGeom>
        </p:spPr>
        <p:txBody>
          <a:bodyPr lIns="86493" tIns="43247" rIns="86493" bIns="43247"/>
          <a:lstStyle/>
          <a:p>
            <a:pPr>
              <a:defRPr/>
            </a:pPr>
            <a:fld id="{1EA84DA0-77B5-4697-86B6-F88047F96420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4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42341" name="TextBox 4"/>
          <p:cNvSpPr txBox="1">
            <a:spLocks noChangeArrowheads="1"/>
          </p:cNvSpPr>
          <p:nvPr/>
        </p:nvSpPr>
        <p:spPr bwMode="auto">
          <a:xfrm>
            <a:off x="1" y="8843963"/>
            <a:ext cx="1268413" cy="2615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1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Pras00045111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0" tIns="45715" rIns="91430" bIns="45715" anchor="b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fld id="{4D237AC4-42F6-C440-BE45-6C8301A44329}" type="slidenum">
              <a:rPr lang="en-US" sz="1200"/>
              <a:pPr algn="r" eaLnBrk="1" hangingPunct="1"/>
              <a:t>5</a:t>
            </a:fld>
            <a:endParaRPr lang="en-US" sz="1200"/>
          </a:p>
        </p:txBody>
      </p:sp>
      <p:sp>
        <p:nvSpPr>
          <p:cNvPr id="78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lIns="91430" tIns="45715" rIns="91430" bIns="45715"/>
          <a:lstStyle/>
          <a:p>
            <a:pPr eaLnBrk="1" hangingPunct="1"/>
            <a:endParaRPr lang="en-GB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0" tIns="45715" rIns="91430" bIns="45715" anchor="b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fld id="{4D237AC4-42F6-C440-BE45-6C8301A44329}" type="slidenum">
              <a:rPr lang="en-US" sz="1200"/>
              <a:pPr algn="r" eaLnBrk="1" hangingPunct="1"/>
              <a:t>14</a:t>
            </a:fld>
            <a:endParaRPr lang="en-US" sz="1200"/>
          </a:p>
        </p:txBody>
      </p:sp>
      <p:sp>
        <p:nvSpPr>
          <p:cNvPr id="78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lIns="91430" tIns="45715" rIns="91430" bIns="45715"/>
          <a:lstStyle/>
          <a:p>
            <a:pPr eaLnBrk="1" hangingPunct="1"/>
            <a:endParaRPr lang="en-GB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4400"/>
            </a:lvl1pPr>
          </a:lstStyle>
          <a:p>
            <a:r>
              <a:rPr lang="nl-NL" sz="4000" b="1" spc="50" dirty="0" smtClean="0">
                <a:solidFill>
                  <a:srgbClr val="FFFF00"/>
                </a:solidFill>
              </a:rPr>
              <a:t>De gele tekst</a:t>
            </a:r>
            <a:endParaRPr lang="nl-NL" dirty="0"/>
          </a:p>
        </p:txBody>
      </p:sp>
      <p:sp>
        <p:nvSpPr>
          <p:cNvPr id="3" name="Subtitel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z="4000" i="1" spc="50" dirty="0" smtClean="0">
                <a:solidFill>
                  <a:schemeClr val="bg1"/>
                </a:solidFill>
              </a:rPr>
              <a:t>En de </a:t>
            </a:r>
            <a:r>
              <a:rPr lang="en-US" sz="4000" i="1" spc="50" dirty="0" err="1" smtClean="0">
                <a:solidFill>
                  <a:schemeClr val="bg1"/>
                </a:solidFill>
              </a:rPr>
              <a:t>witte</a:t>
            </a:r>
            <a:r>
              <a:rPr lang="en-US" sz="4000" i="1" spc="50" dirty="0" smtClean="0">
                <a:solidFill>
                  <a:schemeClr val="bg1"/>
                </a:solidFill>
              </a:rPr>
              <a:t> </a:t>
            </a:r>
            <a:r>
              <a:rPr lang="en-US" sz="4000" i="1" spc="50" dirty="0" err="1" smtClean="0">
                <a:solidFill>
                  <a:schemeClr val="bg1"/>
                </a:solidFill>
              </a:rPr>
              <a:t>tekst</a:t>
            </a:r>
            <a:endParaRPr lang="en-US" sz="4000" i="1" spc="50" dirty="0" smtClean="0">
              <a:solidFill>
                <a:schemeClr val="bg1"/>
              </a:solidFill>
            </a:endParaRP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EDBEC79-67A9-4E75-A57E-8C4E88205109}" type="datetime1">
              <a:rPr lang="nl-NL"/>
              <a:pPr/>
              <a:t>9-9-2012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pic>
        <p:nvPicPr>
          <p:cNvPr id="7" name="Afbeelding 6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 sz="4000">
                <a:solidFill>
                  <a:srgbClr val="FFFF00"/>
                </a:solidFill>
              </a:defRPr>
            </a:lvl1pPr>
          </a:lstStyle>
          <a:p>
            <a:r>
              <a:rPr lang="nl-NL" dirty="0" smtClean="0"/>
              <a:t>Titelstijl van model bewerken</a:t>
            </a:r>
            <a:endParaRPr lang="nl-NL" dirty="0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F97DF66-C9C9-4335-B5FA-C9B803DA0C49}" type="datetime1">
              <a:rPr lang="nl-NL"/>
              <a:pPr/>
              <a:t>9-9-2012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4BBC16-E3C7-4AA0-B5B5-B995CFFF70E3}" type="slidenum">
              <a:rPr lang="nl-NL"/>
              <a:pPr/>
              <a:t>‹nr.›</a:t>
            </a:fld>
            <a:endParaRPr lang="nl-NL"/>
          </a:p>
        </p:txBody>
      </p:sp>
      <p:pic>
        <p:nvPicPr>
          <p:cNvPr id="7" name="Afbeelding 6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4E545AB-683C-4956-ACA8-6616B6AD5141}" type="datetime1">
              <a:rPr lang="nl-NL"/>
              <a:pPr/>
              <a:t>9-9-2012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759980-35AA-4C3B-BA9D-06B413E8E6E5}" type="slidenum">
              <a:rPr lang="nl-NL"/>
              <a:pPr/>
              <a:t>‹nr.›</a:t>
            </a:fld>
            <a:endParaRPr lang="nl-NL"/>
          </a:p>
        </p:txBody>
      </p:sp>
      <p:pic>
        <p:nvPicPr>
          <p:cNvPr id="7" name="Afbeelding 6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53988" y="195916"/>
            <a:ext cx="8836025" cy="755650"/>
          </a:xfrm>
        </p:spPr>
        <p:txBody>
          <a:bodyPr/>
          <a:lstStyle>
            <a:lvl1pPr algn="l">
              <a:defRPr sz="4000">
                <a:solidFill>
                  <a:srgbClr val="FFFF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Chart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604838"/>
            <a:ext cx="8508181" cy="384175"/>
          </a:xfrm>
        </p:spPr>
        <p:txBody>
          <a:bodyPr/>
          <a:lstStyle>
            <a:lvl1pPr algn="l">
              <a:defRPr sz="3600">
                <a:solidFill>
                  <a:srgbClr val="FFFF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81000" y="1522413"/>
            <a:ext cx="4181475" cy="45370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714875" y="1522413"/>
            <a:ext cx="4183063" cy="4537075"/>
          </a:xfrm>
        </p:spPr>
        <p:txBody>
          <a:bodyPr/>
          <a:lstStyle/>
          <a:p>
            <a:pPr lvl="0"/>
            <a:endParaRPr lang="en-US" noProof="0" smtClean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 sz="4000" baseline="0">
                <a:solidFill>
                  <a:srgbClr val="FFFF00"/>
                </a:solidFill>
              </a:defRPr>
            </a:lvl1pPr>
          </a:lstStyle>
          <a:p>
            <a:r>
              <a:rPr lang="nl-NL" dirty="0" smtClean="0"/>
              <a:t>Titelstijl van model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nl-NL" dirty="0" smtClean="0"/>
              <a:t>Klik om de tekststijl van het model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AB86B49-8930-4176-8B07-FCFD5AB192F3}" type="datetime1">
              <a:rPr lang="nl-NL"/>
              <a:pPr/>
              <a:t>9-9-2012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pic>
        <p:nvPicPr>
          <p:cNvPr id="7" name="Afbeelding 6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dirty="0" smtClean="0"/>
              <a:t>Titelstijl van model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821415C-8934-45B6-A578-26CB4893DDF4}" type="datetime1">
              <a:rPr lang="nl-NL"/>
              <a:pPr/>
              <a:t>9-9-2012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dirty="0"/>
          </a:p>
        </p:txBody>
      </p:sp>
      <p:pic>
        <p:nvPicPr>
          <p:cNvPr id="7" name="Afbeelding 6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 sz="4000">
                <a:solidFill>
                  <a:srgbClr val="FFFF00"/>
                </a:solidFill>
              </a:defRPr>
            </a:lvl1pPr>
          </a:lstStyle>
          <a:p>
            <a:r>
              <a:rPr lang="nl-NL" dirty="0" smtClean="0"/>
              <a:t>Titelstijl van model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09B4E74-B586-45DB-A626-FC5E0C60BE5B}" type="datetime1">
              <a:rPr lang="nl-NL"/>
              <a:pPr/>
              <a:t>9-9-2012</a:t>
            </a:fld>
            <a:endParaRPr lang="nl-NL" dirty="0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dirty="0"/>
          </a:p>
        </p:txBody>
      </p:sp>
      <p:pic>
        <p:nvPicPr>
          <p:cNvPr id="8" name="Afbeelding 7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0D11638-C780-4FD8-8F05-72B70A5C8A34}" type="datetime1">
              <a:rPr lang="nl-NL"/>
              <a:pPr/>
              <a:t>9-9-2012</a:t>
            </a:fld>
            <a:endParaRPr lang="nl-NL"/>
          </a:p>
        </p:txBody>
      </p:sp>
      <p:sp>
        <p:nvSpPr>
          <p:cNvPr id="8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2F1FA9-57F9-4474-8321-102B398C0850}" type="slidenum">
              <a:rPr lang="nl-NL"/>
              <a:pPr/>
              <a:t>‹nr.›</a:t>
            </a:fld>
            <a:endParaRPr lang="nl-NL"/>
          </a:p>
        </p:txBody>
      </p:sp>
      <p:pic>
        <p:nvPicPr>
          <p:cNvPr id="10" name="Afbeelding 9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 sz="4000" baseline="0">
                <a:solidFill>
                  <a:srgbClr val="FFFF00"/>
                </a:solidFill>
              </a:defRPr>
            </a:lvl1pPr>
          </a:lstStyle>
          <a:p>
            <a:r>
              <a:rPr lang="nl-NL" dirty="0" smtClean="0"/>
              <a:t>Titelstijl van model bewerken</a:t>
            </a:r>
            <a:endParaRPr lang="nl-NL" dirty="0"/>
          </a:p>
        </p:txBody>
      </p:sp>
      <p:sp>
        <p:nvSpPr>
          <p:cNvPr id="3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34ACCD8-C934-4E0C-8B3C-4F4E34F5B967}" type="datetime1">
              <a:rPr lang="nl-NL"/>
              <a:pPr/>
              <a:t>9-9-2012</a:t>
            </a:fld>
            <a:endParaRPr lang="nl-NL"/>
          </a:p>
        </p:txBody>
      </p:sp>
      <p:sp>
        <p:nvSpPr>
          <p:cNvPr id="4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3A2502-3E2F-4B72-BCD3-0F438D3A3FDA}" type="slidenum">
              <a:rPr lang="nl-NL"/>
              <a:pPr/>
              <a:t>‹nr.›</a:t>
            </a:fld>
            <a:endParaRPr lang="nl-NL"/>
          </a:p>
        </p:txBody>
      </p:sp>
      <p:pic>
        <p:nvPicPr>
          <p:cNvPr id="6" name="Afbeelding 5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0CBF491-6CA2-4CDE-9635-429009883E4E}" type="datetime1">
              <a:rPr lang="nl-NL"/>
              <a:pPr/>
              <a:t>9-9-2012</a:t>
            </a:fld>
            <a:endParaRPr lang="nl-NL"/>
          </a:p>
        </p:txBody>
      </p:sp>
      <p:sp>
        <p:nvSpPr>
          <p:cNvPr id="3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F10787-18C6-4FC5-88C3-658C95315D08}" type="slidenum">
              <a:rPr lang="nl-NL"/>
              <a:pPr/>
              <a:t>‹nr.›</a:t>
            </a:fld>
            <a:endParaRPr lang="nl-NL"/>
          </a:p>
        </p:txBody>
      </p:sp>
      <p:pic>
        <p:nvPicPr>
          <p:cNvPr id="5" name="Afbeelding 4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solidFill>
                  <a:srgbClr val="FFFF00"/>
                </a:solidFill>
              </a:defRPr>
            </a:lvl1pPr>
          </a:lstStyle>
          <a:p>
            <a:r>
              <a:rPr lang="nl-NL" dirty="0" smtClean="0"/>
              <a:t>Titelstijl van model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C310F20-E26D-4E06-BB2C-04A206509EDB}" type="datetime1">
              <a:rPr lang="nl-NL"/>
              <a:pPr/>
              <a:t>9-9-2012</a:t>
            </a:fld>
            <a:endParaRPr lang="nl-NL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9693DD-1153-45B9-8C3F-87D9C88058B8}" type="slidenum">
              <a:rPr lang="nl-NL"/>
              <a:pPr/>
              <a:t>‹nr.›</a:t>
            </a:fld>
            <a:endParaRPr lang="nl-NL"/>
          </a:p>
        </p:txBody>
      </p:sp>
      <p:pic>
        <p:nvPicPr>
          <p:cNvPr id="8" name="Afbeelding 7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A400183-D8D7-4279-B00F-2E4BC83613B9}" type="datetime1">
              <a:rPr lang="nl-NL"/>
              <a:pPr/>
              <a:t>9-9-2012</a:t>
            </a:fld>
            <a:endParaRPr lang="nl-NL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4F0D66-E2DD-4059-BA0B-B779A5E8EF0D}" type="slidenum">
              <a:rPr lang="nl-NL"/>
              <a:pPr/>
              <a:t>‹nr.›</a:t>
            </a:fld>
            <a:endParaRPr lang="nl-NL"/>
          </a:p>
        </p:txBody>
      </p:sp>
      <p:pic>
        <p:nvPicPr>
          <p:cNvPr id="8" name="Afbeelding 7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jdelijke aanduiding voor titel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sz="4000" b="1" spc="50" dirty="0" smtClean="0">
                <a:solidFill>
                  <a:srgbClr val="FFFF00"/>
                </a:solidFill>
              </a:rPr>
              <a:t>De gele tekst</a:t>
            </a:r>
            <a:endParaRPr lang="nl-NL" dirty="0" smtClean="0"/>
          </a:p>
        </p:txBody>
      </p:sp>
      <p:sp>
        <p:nvSpPr>
          <p:cNvPr id="1027" name="Tijdelijke aanduiding voor teks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z="4000" i="1" spc="50" dirty="0" smtClean="0">
                <a:solidFill>
                  <a:schemeClr val="bg1"/>
                </a:solidFill>
              </a:rPr>
              <a:t>En de </a:t>
            </a:r>
            <a:r>
              <a:rPr lang="en-US" sz="4000" i="1" spc="50" dirty="0" err="1" smtClean="0">
                <a:solidFill>
                  <a:schemeClr val="bg1"/>
                </a:solidFill>
              </a:rPr>
              <a:t>witte</a:t>
            </a:r>
            <a:r>
              <a:rPr lang="en-US" sz="4000" i="1" spc="50" dirty="0" smtClean="0">
                <a:solidFill>
                  <a:schemeClr val="bg1"/>
                </a:solidFill>
              </a:rPr>
              <a:t> </a:t>
            </a:r>
            <a:r>
              <a:rPr lang="en-US" sz="4000" i="1" spc="50" dirty="0" err="1" smtClean="0">
                <a:solidFill>
                  <a:schemeClr val="bg1"/>
                </a:solidFill>
              </a:rPr>
              <a:t>tekst</a:t>
            </a:r>
            <a:endParaRPr lang="en-US" sz="4000" i="1" spc="50" dirty="0" smtClean="0">
              <a:solidFill>
                <a:schemeClr val="bg1"/>
              </a:solidFill>
            </a:endParaRPr>
          </a:p>
          <a:p>
            <a:pPr lvl="0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fld id="{A9999C47-799A-435D-A9FA-88FC9ED5CD6A}" type="datetime1">
              <a:rPr lang="nl-NL">
                <a:cs typeface="Arial" charset="0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</a:pPr>
              <a:t>9-9-2012</a:t>
            </a:fld>
            <a:endParaRPr lang="nl-NL">
              <a:cs typeface="Arial" charset="0"/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en-US">
              <a:cs typeface="Arial" charset="0"/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2000" b="1" i="1">
                <a:solidFill>
                  <a:srgbClr val="FFFF00"/>
                </a:solidFill>
                <a:latin typeface="Calibri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nl-NL" dirty="0">
              <a:cs typeface="Arial" charset="0"/>
            </a:endParaRPr>
          </a:p>
        </p:txBody>
      </p:sp>
      <p:pic>
        <p:nvPicPr>
          <p:cNvPr id="7" name="Afbeelding 6" descr="CvG.nl.png"/>
          <p:cNvPicPr>
            <a:picLocks noChangeAspect="1"/>
          </p:cNvPicPr>
          <p:nvPr userDrawn="1"/>
        </p:nvPicPr>
        <p:blipFill>
          <a:blip r:embed="rId16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 baseline="0">
          <a:solidFill>
            <a:schemeClr val="bg1"/>
          </a:solidFill>
          <a:latin typeface="+mn-lt"/>
          <a:ea typeface="ＭＳ Ｐゴシック" charset="-128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bg1"/>
          </a:solidFill>
          <a:latin typeface="+mn-lt"/>
          <a:ea typeface="ＭＳ Ｐゴシック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bg1"/>
          </a:solidFill>
          <a:latin typeface="+mn-lt"/>
          <a:ea typeface="ＭＳ Ｐゴシック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bg1"/>
          </a:solidFill>
          <a:latin typeface="+mn-lt"/>
          <a:ea typeface="ＭＳ Ｐゴシック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0505" name="Rectangle 9"/>
          <p:cNvSpPr>
            <a:spLocks noGrp="1" noChangeArrowheads="1"/>
          </p:cNvSpPr>
          <p:nvPr>
            <p:ph type="ctrTitle"/>
          </p:nvPr>
        </p:nvSpPr>
        <p:spPr>
          <a:xfrm>
            <a:off x="179512" y="1268760"/>
            <a:ext cx="8640959" cy="3175228"/>
          </a:xfrm>
        </p:spPr>
        <p:txBody>
          <a:bodyPr/>
          <a:lstStyle/>
          <a:p>
            <a:pPr>
              <a:lnSpc>
                <a:spcPct val="110000"/>
              </a:lnSpc>
            </a:pPr>
            <a:r>
              <a:rPr lang="en-US" sz="3200" b="1" dirty="0" err="1">
                <a:solidFill>
                  <a:srgbClr val="FFFF00"/>
                </a:solidFill>
              </a:rPr>
              <a:t>Prasugrel</a:t>
            </a:r>
            <a:r>
              <a:rPr lang="en-US" sz="3200" b="1" dirty="0">
                <a:solidFill>
                  <a:srgbClr val="FFFF00"/>
                </a:solidFill>
              </a:rPr>
              <a:t> </a:t>
            </a:r>
            <a:r>
              <a:rPr lang="en-US" sz="3200" b="1" dirty="0" smtClean="0">
                <a:solidFill>
                  <a:srgbClr val="FFFF00"/>
                </a:solidFill>
              </a:rPr>
              <a:t>vs. Clopidogrel </a:t>
            </a:r>
            <a:r>
              <a:rPr lang="en-US" sz="3200" b="1" dirty="0">
                <a:solidFill>
                  <a:srgbClr val="FFFF00"/>
                </a:solidFill>
              </a:rPr>
              <a:t>for Acute</a:t>
            </a:r>
            <a:br>
              <a:rPr lang="en-US" sz="3200" b="1" dirty="0">
                <a:solidFill>
                  <a:srgbClr val="FFFF00"/>
                </a:solidFill>
              </a:rPr>
            </a:br>
            <a:r>
              <a:rPr lang="en-US" sz="3200" b="1" dirty="0" smtClean="0">
                <a:solidFill>
                  <a:srgbClr val="FFFF00"/>
                </a:solidFill>
              </a:rPr>
              <a:t>Coronary Syndromes</a:t>
            </a:r>
            <a:r>
              <a:rPr lang="en-US" sz="3200" b="1" dirty="0">
                <a:solidFill>
                  <a:srgbClr val="FFFF00"/>
                </a:solidFill>
              </a:rPr>
              <a:t> </a:t>
            </a:r>
            <a:r>
              <a:rPr lang="en-US" sz="3200" b="1" dirty="0" smtClean="0">
                <a:solidFill>
                  <a:srgbClr val="FFFF00"/>
                </a:solidFill>
              </a:rPr>
              <a:t>Patients Managed without Revascularization </a:t>
            </a:r>
            <a:r>
              <a:rPr lang="en-US" sz="3200" dirty="0" smtClean="0">
                <a:solidFill>
                  <a:srgbClr val="FFFF00"/>
                </a:solidFill>
              </a:rPr>
              <a:t>— </a:t>
            </a:r>
            <a:br>
              <a:rPr lang="en-US" sz="3200" dirty="0" smtClean="0">
                <a:solidFill>
                  <a:srgbClr val="FFFF00"/>
                </a:solidFill>
              </a:rPr>
            </a:br>
            <a:r>
              <a:rPr lang="en-US" sz="2800" dirty="0" smtClean="0">
                <a:solidFill>
                  <a:schemeClr val="bg1"/>
                </a:solidFill>
              </a:rPr>
              <a:t>the TRILOGY ACS trial</a:t>
            </a:r>
            <a:br>
              <a:rPr lang="en-US" sz="2800" dirty="0" smtClean="0">
                <a:solidFill>
                  <a:schemeClr val="bg1"/>
                </a:solidFill>
              </a:rPr>
            </a:br>
            <a:r>
              <a:rPr lang="en-US" sz="2800" dirty="0" smtClean="0">
                <a:solidFill>
                  <a:schemeClr val="bg1"/>
                </a:solidFill>
              </a:rPr>
              <a:t/>
            </a:r>
            <a:br>
              <a:rPr lang="en-US" sz="2800" dirty="0" smtClean="0">
                <a:solidFill>
                  <a:schemeClr val="bg1"/>
                </a:solidFill>
              </a:rPr>
            </a:br>
            <a:r>
              <a:rPr lang="en-US" sz="2400" b="0" dirty="0" smtClean="0">
                <a:solidFill>
                  <a:schemeClr val="bg1"/>
                </a:solidFill>
              </a:rPr>
              <a:t>On behalf of the TRILOGY ACS Investigators</a:t>
            </a:r>
            <a:endParaRPr lang="en-US" sz="3200" b="0" dirty="0" smtClean="0">
              <a:solidFill>
                <a:schemeClr val="bg1"/>
              </a:solidFill>
            </a:endParaRPr>
          </a:p>
        </p:txBody>
      </p:sp>
      <p:sp>
        <p:nvSpPr>
          <p:cNvPr id="3" name="Text Box 38"/>
          <p:cNvSpPr txBox="1">
            <a:spLocks noChangeArrowheads="1"/>
          </p:cNvSpPr>
          <p:nvPr/>
        </p:nvSpPr>
        <p:spPr bwMode="auto">
          <a:xfrm>
            <a:off x="2514600" y="5085184"/>
            <a:ext cx="387682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14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www.clinicaltrials.gov</a:t>
            </a:r>
            <a:r>
              <a:rPr lang="en-US" sz="1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Identifier: NCT00699998</a:t>
            </a:r>
          </a:p>
        </p:txBody>
      </p:sp>
      <p:pic>
        <p:nvPicPr>
          <p:cNvPr id="4" name="Picture 13" descr="trilogy-logos-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997825" y="0"/>
            <a:ext cx="1146175" cy="838200"/>
          </a:xfrm>
          <a:prstGeom prst="rect">
            <a:avLst/>
          </a:prstGeom>
          <a:noFill/>
          <a:ln>
            <a:noFill/>
          </a:ln>
          <a:effectLst>
            <a:outerShdw dist="25399" dir="2700000" algn="ctr" rotWithShape="0">
              <a:srgbClr val="808080">
                <a:alpha val="39998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hthoek 4"/>
          <p:cNvSpPr/>
          <p:nvPr/>
        </p:nvSpPr>
        <p:spPr>
          <a:xfrm>
            <a:off x="4211960" y="6021288"/>
            <a:ext cx="4572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en-US" sz="1400" dirty="0" smtClean="0">
                <a:solidFill>
                  <a:schemeClr val="bg1"/>
                </a:solidFill>
              </a:rPr>
              <a:t>ESC 2012 Hot Line I: Late Breaking Trials on Prevention to Heart Failure </a:t>
            </a:r>
            <a:endParaRPr lang="nl-NL" sz="1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332656"/>
            <a:ext cx="9144000" cy="670440"/>
          </a:xfrm>
        </p:spPr>
        <p:txBody>
          <a:bodyPr/>
          <a:lstStyle/>
          <a:p>
            <a:r>
              <a:rPr lang="en-US" sz="2400" b="1" dirty="0" smtClean="0"/>
              <a:t>Evaluation of All Ischemic</a:t>
            </a:r>
            <a:r>
              <a:rPr lang="en-US" sz="2400" b="1" dirty="0"/>
              <a:t> </a:t>
            </a:r>
            <a:r>
              <a:rPr lang="en-US" sz="2400" b="1" dirty="0" smtClean="0"/>
              <a:t>Events Over Time*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2000" b="1" dirty="0" smtClean="0">
                <a:solidFill>
                  <a:srgbClr val="FFFFFF"/>
                </a:solidFill>
              </a:rPr>
              <a:t>(</a:t>
            </a:r>
            <a:r>
              <a:rPr lang="en-US" sz="2000" b="1" dirty="0">
                <a:solidFill>
                  <a:srgbClr val="FFFFFF"/>
                </a:solidFill>
              </a:rPr>
              <a:t>Age &lt; 75 years)</a:t>
            </a:r>
            <a:endParaRPr lang="en-US" sz="2000" b="1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980984808"/>
              </p:ext>
            </p:extLst>
          </p:nvPr>
        </p:nvGraphicFramePr>
        <p:xfrm>
          <a:off x="1335361" y="3429000"/>
          <a:ext cx="6476999" cy="19812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237510"/>
                <a:gridCol w="2119745"/>
                <a:gridCol w="2119744"/>
              </a:tblGrid>
              <a:tr h="51324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000" dirty="0">
                          <a:effectLst/>
                          <a:latin typeface="Arial"/>
                          <a:cs typeface="Arial"/>
                        </a:rPr>
                        <a:t> </a:t>
                      </a:r>
                      <a:endParaRPr lang="en-US" sz="2000" dirty="0">
                        <a:effectLst/>
                        <a:latin typeface="Arial"/>
                        <a:ea typeface="MS Mincho"/>
                        <a:cs typeface="Arial"/>
                      </a:endParaRPr>
                    </a:p>
                  </a:txBody>
                  <a:tcPr marL="45720" marR="45720" marB="9144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000" b="1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MS Mincho"/>
                          <a:cs typeface="Arial"/>
                        </a:rPr>
                        <a:t>Prasugrel</a:t>
                      </a:r>
                      <a:endParaRPr lang="en-US" sz="2000" b="0" dirty="0">
                        <a:solidFill>
                          <a:srgbClr val="000000"/>
                        </a:solidFill>
                        <a:effectLst/>
                        <a:latin typeface="Arial"/>
                        <a:ea typeface="MS Mincho"/>
                        <a:cs typeface="Arial"/>
                      </a:endParaRPr>
                    </a:p>
                  </a:txBody>
                  <a:tcPr marL="45720" marR="45720" marT="36830" marB="9144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000" b="1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MS Mincho"/>
                          <a:cs typeface="Arial"/>
                        </a:rPr>
                        <a:t>Clopidogrel</a:t>
                      </a:r>
                      <a:endParaRPr lang="en-US" sz="2000" b="0" dirty="0">
                        <a:solidFill>
                          <a:srgbClr val="000000"/>
                        </a:solidFill>
                        <a:effectLst/>
                        <a:latin typeface="Arial"/>
                        <a:ea typeface="MS Mincho"/>
                        <a:cs typeface="Arial"/>
                      </a:endParaRPr>
                    </a:p>
                  </a:txBody>
                  <a:tcPr marL="45720" marR="45720" marT="36830" marB="9144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489319">
                <a:tc>
                  <a:txBody>
                    <a:bodyPr/>
                    <a:lstStyle/>
                    <a:p>
                      <a:pPr marL="228600" marR="0" indent="-2286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solidFill>
                            <a:schemeClr val="bg2"/>
                          </a:solidFill>
                          <a:latin typeface="Arial Narrow" pitchFamily="34" charset="0"/>
                          <a:cs typeface="Arial" pitchFamily="34" charset="0"/>
                        </a:rPr>
                        <a:t>≥</a:t>
                      </a:r>
                      <a:r>
                        <a:rPr lang="en-US" sz="2000" dirty="0" smtClean="0">
                          <a:solidFill>
                            <a:schemeClr val="bg2"/>
                          </a:solidFill>
                          <a:latin typeface="Arial Narrow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b="1" dirty="0" smtClean="0">
                          <a:effectLst/>
                          <a:latin typeface="Arial"/>
                          <a:ea typeface="MS Mincho"/>
                          <a:cs typeface="Arial"/>
                        </a:rPr>
                        <a:t>1</a:t>
                      </a:r>
                      <a:r>
                        <a:rPr lang="en-US" sz="2000" b="1" baseline="0" dirty="0" smtClean="0">
                          <a:effectLst/>
                          <a:latin typeface="Arial"/>
                          <a:ea typeface="MS Mincho"/>
                          <a:cs typeface="Arial"/>
                        </a:rPr>
                        <a:t> event</a:t>
                      </a:r>
                      <a:endParaRPr lang="en-US" sz="2000" b="1" dirty="0">
                        <a:effectLst/>
                        <a:latin typeface="Arial"/>
                        <a:ea typeface="MS Mincho"/>
                        <a:cs typeface="Arial"/>
                      </a:endParaRPr>
                    </a:p>
                  </a:txBody>
                  <a:tcPr marL="45720" marR="45720" marT="54610" marB="5461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Arial"/>
                          <a:ea typeface="MS Mincho"/>
                          <a:cs typeface="Arial"/>
                        </a:rPr>
                        <a:t>364</a:t>
                      </a:r>
                      <a:endParaRPr lang="en-US" sz="2000" dirty="0">
                        <a:effectLst/>
                        <a:latin typeface="Arial"/>
                        <a:ea typeface="MS Mincho"/>
                        <a:cs typeface="Arial"/>
                      </a:endParaRPr>
                    </a:p>
                  </a:txBody>
                  <a:tcPr marL="45720" marR="45720" marT="54610" marB="5461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Arial"/>
                          <a:ea typeface="MS Mincho"/>
                          <a:cs typeface="Arial"/>
                        </a:rPr>
                        <a:t>397</a:t>
                      </a:r>
                      <a:endParaRPr lang="en-US" sz="2000" dirty="0">
                        <a:effectLst/>
                        <a:latin typeface="Arial"/>
                        <a:ea typeface="MS Mincho"/>
                        <a:cs typeface="Arial"/>
                      </a:endParaRPr>
                    </a:p>
                  </a:txBody>
                  <a:tcPr marL="45720" marR="45720" marT="54610" marB="54610" anchor="ctr"/>
                </a:tc>
              </a:tr>
              <a:tr h="489319">
                <a:tc>
                  <a:txBody>
                    <a:bodyPr/>
                    <a:lstStyle/>
                    <a:p>
                      <a:pPr marL="228600" marR="0" indent="-2286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solidFill>
                            <a:schemeClr val="bg2"/>
                          </a:solidFill>
                          <a:latin typeface="Arial Narrow" pitchFamily="34" charset="0"/>
                          <a:cs typeface="Arial" pitchFamily="34" charset="0"/>
                        </a:rPr>
                        <a:t>≥ </a:t>
                      </a:r>
                      <a:r>
                        <a:rPr lang="en-US" sz="2000" b="1" dirty="0" smtClean="0">
                          <a:effectLst/>
                          <a:latin typeface="Arial"/>
                          <a:ea typeface="MS Mincho"/>
                          <a:cs typeface="Arial"/>
                        </a:rPr>
                        <a:t>2 events</a:t>
                      </a:r>
                      <a:endParaRPr lang="en-US" sz="2000" b="1" dirty="0">
                        <a:effectLst/>
                        <a:latin typeface="Arial"/>
                        <a:ea typeface="MS Mincho"/>
                        <a:cs typeface="Arial"/>
                      </a:endParaRPr>
                    </a:p>
                  </a:txBody>
                  <a:tcPr marL="45720" marR="45720" marT="54610" marB="5461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Arial"/>
                          <a:ea typeface="MS Mincho"/>
                          <a:cs typeface="Arial"/>
                        </a:rPr>
                        <a:t>77</a:t>
                      </a:r>
                      <a:endParaRPr lang="en-US" sz="2000" dirty="0">
                        <a:effectLst/>
                        <a:latin typeface="Arial"/>
                        <a:ea typeface="MS Mincho"/>
                        <a:cs typeface="Arial"/>
                      </a:endParaRPr>
                    </a:p>
                  </a:txBody>
                  <a:tcPr marL="45720" marR="45720" marT="54610" marB="5461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Arial"/>
                          <a:ea typeface="MS Mincho"/>
                          <a:cs typeface="Arial"/>
                        </a:rPr>
                        <a:t>109</a:t>
                      </a:r>
                      <a:endParaRPr lang="en-US" sz="2000" dirty="0">
                        <a:effectLst/>
                        <a:latin typeface="Arial"/>
                        <a:ea typeface="MS Mincho"/>
                        <a:cs typeface="Arial"/>
                      </a:endParaRPr>
                    </a:p>
                  </a:txBody>
                  <a:tcPr marL="45720" marR="45720" marT="54610" marB="54610" anchor="ctr"/>
                </a:tc>
              </a:tr>
              <a:tr h="489319">
                <a:tc>
                  <a:txBody>
                    <a:bodyPr/>
                    <a:lstStyle/>
                    <a:p>
                      <a:pPr marL="228600" marR="0" indent="-2286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effectLst/>
                          <a:latin typeface="Arial"/>
                          <a:ea typeface="MS Mincho"/>
                          <a:cs typeface="Arial"/>
                        </a:rPr>
                        <a:t>3–7 events</a:t>
                      </a:r>
                      <a:endParaRPr lang="en-US" sz="2000" b="1" dirty="0">
                        <a:effectLst/>
                        <a:latin typeface="Arial"/>
                        <a:ea typeface="MS Mincho"/>
                        <a:cs typeface="Arial"/>
                      </a:endParaRPr>
                    </a:p>
                  </a:txBody>
                  <a:tcPr marL="45720" marR="45720" marT="54610" marB="5461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Arial"/>
                          <a:ea typeface="MS Mincho"/>
                          <a:cs typeface="Arial"/>
                        </a:rPr>
                        <a:t>18</a:t>
                      </a:r>
                      <a:endParaRPr lang="en-US" sz="2000" dirty="0">
                        <a:effectLst/>
                        <a:latin typeface="Arial"/>
                        <a:ea typeface="MS Mincho"/>
                        <a:cs typeface="Arial"/>
                      </a:endParaRPr>
                    </a:p>
                  </a:txBody>
                  <a:tcPr marL="45720" marR="45720" marT="54610" marB="5461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Arial"/>
                          <a:ea typeface="MS Mincho"/>
                          <a:cs typeface="Arial"/>
                        </a:rPr>
                        <a:t>24</a:t>
                      </a:r>
                      <a:endParaRPr lang="en-US" sz="2000" dirty="0">
                        <a:effectLst/>
                        <a:latin typeface="Arial"/>
                        <a:ea typeface="MS Mincho"/>
                        <a:cs typeface="Arial"/>
                      </a:endParaRPr>
                    </a:p>
                  </a:txBody>
                  <a:tcPr marL="45720" marR="45720" marT="54610" marB="54610" anchor="ctr"/>
                </a:tc>
              </a:tr>
            </a:tbl>
          </a:graphicData>
        </a:graphic>
      </p:graphicFrame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179512" y="1142603"/>
            <a:ext cx="8372475" cy="21423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E9C09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3365FB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53882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165100" tIns="155575" rIns="165100" bIns="155575" numCol="1" anchor="ctr" anchorCtr="1" compatLnSpc="1">
            <a:prstTxWarp prst="textNoShape">
              <a:avLst/>
            </a:prstTxWarp>
            <a:spAutoFit/>
          </a:bodyPr>
          <a:lstStyle>
            <a:lvl1pPr marL="341313" indent="-341313" algn="l" rtl="0" eaLnBrk="0" fontAlgn="base" hangingPunct="0">
              <a:lnSpc>
                <a:spcPct val="95000"/>
              </a:lnSpc>
              <a:spcBef>
                <a:spcPct val="40000"/>
              </a:spcBef>
              <a:spcAft>
                <a:spcPct val="0"/>
              </a:spcAft>
              <a:buClr>
                <a:schemeClr val="hlink"/>
              </a:buClr>
              <a:buSzPct val="68000"/>
              <a:buFont typeface="Monotype Sorts" charset="0"/>
              <a:buChar char="n"/>
              <a:defRPr sz="26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ＭＳ Ｐゴシック" charset="0"/>
              </a:defRPr>
            </a:lvl1pPr>
            <a:lvl2pPr marL="795338" indent="-339725" algn="l" rtl="0" eaLnBrk="0" fontAlgn="base" hangingPunct="0">
              <a:lnSpc>
                <a:spcPct val="95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8000"/>
              <a:buFont typeface="Monotype Sorts" charset="0"/>
              <a:buChar char="l"/>
              <a:defRPr sz="26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</a:defRPr>
            </a:lvl2pPr>
            <a:lvl3pPr marL="1027113" indent="4763" algn="l" rtl="0" eaLnBrk="0" fontAlgn="base" hangingPunct="0">
              <a:lnSpc>
                <a:spcPct val="95000"/>
              </a:lnSpc>
              <a:spcBef>
                <a:spcPct val="10000"/>
              </a:spcBef>
              <a:spcAft>
                <a:spcPct val="0"/>
              </a:spcAft>
              <a:buClr>
                <a:schemeClr val="tx1"/>
              </a:buClr>
              <a:buSzPct val="44000"/>
              <a:buFont typeface="Monotype Sorts" charset="0"/>
              <a:defRPr sz="2600" i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</a:defRPr>
            </a:lvl3pPr>
            <a:lvl4pPr marL="1544638" indent="-171450" algn="l" rtl="0" eaLnBrk="0" fontAlgn="base" hangingPunct="0">
              <a:lnSpc>
                <a:spcPct val="95000"/>
              </a:lnSpc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00250" indent="-171450" algn="l" rtl="0" eaLnBrk="0" fontAlgn="base" hangingPunct="0">
              <a:lnSpc>
                <a:spcPct val="95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457450" indent="-171450" algn="l" rtl="0" eaLnBrk="0" fontAlgn="base" hangingPunct="0">
              <a:lnSpc>
                <a:spcPct val="95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14650" indent="-171450" algn="l" rtl="0" eaLnBrk="0" fontAlgn="base" hangingPunct="0">
              <a:lnSpc>
                <a:spcPct val="95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371850" indent="-171450" algn="l" rtl="0" eaLnBrk="0" fontAlgn="base" hangingPunct="0">
              <a:lnSpc>
                <a:spcPct val="95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29050" indent="-171450" algn="l" rtl="0" eaLnBrk="0" fontAlgn="base" hangingPunct="0">
              <a:lnSpc>
                <a:spcPct val="95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eaLnBrk="1" hangingPunct="1">
              <a:lnSpc>
                <a:spcPct val="100000"/>
              </a:lnSpc>
              <a:buSzPct val="100000"/>
              <a:buFont typeface="Wingdings" charset="2"/>
              <a:buChar char="§"/>
              <a:defRPr/>
            </a:pPr>
            <a:r>
              <a:rPr lang="en-US" sz="2200" dirty="0" smtClean="0">
                <a:solidFill>
                  <a:schemeClr val="bg1"/>
                </a:solidFill>
                <a:effectLst/>
                <a:latin typeface="Arial" charset="0"/>
              </a:rPr>
              <a:t>Lower risk multiple recurrent ischemic events suggested with </a:t>
            </a:r>
            <a:r>
              <a:rPr lang="en-US" sz="2200" dirty="0" err="1" smtClean="0">
                <a:solidFill>
                  <a:schemeClr val="bg1"/>
                </a:solidFill>
                <a:effectLst/>
                <a:latin typeface="Arial" charset="0"/>
              </a:rPr>
              <a:t>prasugrel</a:t>
            </a:r>
            <a:r>
              <a:rPr lang="en-US" sz="2200" dirty="0" smtClean="0">
                <a:solidFill>
                  <a:schemeClr val="bg1"/>
                </a:solidFill>
                <a:effectLst/>
                <a:latin typeface="Arial" charset="0"/>
              </a:rPr>
              <a:t> using the pre-specified Andersen-Gill model </a:t>
            </a:r>
            <a:br>
              <a:rPr lang="en-US" sz="2200" dirty="0" smtClean="0">
                <a:solidFill>
                  <a:schemeClr val="bg1"/>
                </a:solidFill>
                <a:effectLst/>
                <a:latin typeface="Arial" charset="0"/>
              </a:rPr>
            </a:br>
            <a:r>
              <a:rPr lang="en-US" sz="2200" dirty="0" smtClean="0">
                <a:solidFill>
                  <a:schemeClr val="bg1"/>
                </a:solidFill>
                <a:effectLst/>
                <a:latin typeface="Arial" charset="0"/>
              </a:rPr>
              <a:t>(HR = 0.85, 95% CI: 0.72–1.00, P=0.04)</a:t>
            </a:r>
          </a:p>
          <a:p>
            <a:pPr eaLnBrk="1" hangingPunct="1">
              <a:lnSpc>
                <a:spcPct val="100000"/>
              </a:lnSpc>
              <a:buSzPct val="100000"/>
              <a:buFont typeface="Wingdings" charset="2"/>
              <a:buChar char="§"/>
              <a:defRPr/>
            </a:pPr>
            <a:r>
              <a:rPr lang="en-US" sz="2200" dirty="0" smtClean="0">
                <a:solidFill>
                  <a:schemeClr val="bg1"/>
                </a:solidFill>
                <a:effectLst/>
                <a:latin typeface="Arial" charset="0"/>
              </a:rPr>
              <a:t>Significant interaction with treatment and time (HR for &gt; 12 </a:t>
            </a:r>
            <a:r>
              <a:rPr lang="en-US" sz="2200" dirty="0" err="1" smtClean="0">
                <a:solidFill>
                  <a:schemeClr val="bg1"/>
                </a:solidFill>
                <a:effectLst/>
                <a:latin typeface="Arial" charset="0"/>
              </a:rPr>
              <a:t>mos</a:t>
            </a:r>
            <a:r>
              <a:rPr lang="en-US" sz="2200" dirty="0" smtClean="0">
                <a:solidFill>
                  <a:schemeClr val="bg1"/>
                </a:solidFill>
                <a:effectLst/>
                <a:latin typeface="Arial" charset="0"/>
              </a:rPr>
              <a:t> = 0.64, 95% CI: 0.48</a:t>
            </a:r>
            <a:r>
              <a:rPr lang="en-US" sz="2200" dirty="0">
                <a:solidFill>
                  <a:schemeClr val="bg1"/>
                </a:solidFill>
                <a:effectLst/>
                <a:latin typeface="Arial" charset="0"/>
              </a:rPr>
              <a:t>–</a:t>
            </a:r>
            <a:r>
              <a:rPr lang="en-US" sz="2200" dirty="0" smtClean="0">
                <a:solidFill>
                  <a:schemeClr val="bg1"/>
                </a:solidFill>
                <a:effectLst/>
                <a:latin typeface="Arial" charset="0"/>
              </a:rPr>
              <a:t>0.86, Interaction P=0.02)  </a:t>
            </a:r>
          </a:p>
        </p:txBody>
      </p:sp>
      <p:sp>
        <p:nvSpPr>
          <p:cNvPr id="3" name="Rectangle 2"/>
          <p:cNvSpPr/>
          <p:nvPr/>
        </p:nvSpPr>
        <p:spPr>
          <a:xfrm>
            <a:off x="685800" y="5943600"/>
            <a:ext cx="86868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lnSpc>
                <a:spcPct val="100000"/>
              </a:lnSpc>
              <a:buSzPct val="100000"/>
              <a:defRPr/>
            </a:pPr>
            <a:r>
              <a:rPr lang="en-US" sz="1600" dirty="0" smtClean="0"/>
              <a:t>* Pre-specified evaluation of all CV death, MI, or stroke events by treatment</a:t>
            </a:r>
            <a:endParaRPr lang="en-US" sz="1600" dirty="0"/>
          </a:p>
        </p:txBody>
      </p:sp>
      <p:pic>
        <p:nvPicPr>
          <p:cNvPr id="7" name="Picture 13" descr="trilogy-logos-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997825" y="0"/>
            <a:ext cx="1146175" cy="838200"/>
          </a:xfrm>
          <a:prstGeom prst="rect">
            <a:avLst/>
          </a:prstGeom>
          <a:noFill/>
          <a:ln>
            <a:noFill/>
          </a:ln>
          <a:effectLst>
            <a:outerShdw dist="25399" dir="2700000" algn="ctr" rotWithShape="0">
              <a:srgbClr val="808080">
                <a:alpha val="39998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hthoek 8"/>
          <p:cNvSpPr/>
          <p:nvPr/>
        </p:nvSpPr>
        <p:spPr>
          <a:xfrm>
            <a:off x="4211960" y="6021288"/>
            <a:ext cx="4572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en-US" sz="1400" dirty="0" smtClean="0">
                <a:solidFill>
                  <a:schemeClr val="bg1"/>
                </a:solidFill>
              </a:rPr>
              <a:t>ESC 2012 Hot Line I: Late Breaking Trials on Prevention to Heart Failure </a:t>
            </a:r>
            <a:endParaRPr lang="nl-NL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30187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bleednoline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41040" y="692696"/>
            <a:ext cx="7935416" cy="510405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138572"/>
            <a:ext cx="8731126" cy="698140"/>
          </a:xfrm>
        </p:spPr>
        <p:txBody>
          <a:bodyPr/>
          <a:lstStyle/>
          <a:p>
            <a:pPr algn="ctr">
              <a:defRPr/>
            </a:pPr>
            <a:r>
              <a:rPr lang="en-US" sz="3200" b="1" dirty="0" smtClean="0"/>
              <a:t>TIMI Major Bleeding to 30 Months</a:t>
            </a:r>
            <a:r>
              <a:rPr lang="en-US" sz="3200" b="1" dirty="0">
                <a:solidFill>
                  <a:srgbClr val="FAA757"/>
                </a:solidFill>
              </a:rPr>
              <a:t/>
            </a:r>
            <a:br>
              <a:rPr lang="en-US" sz="3200" b="1" dirty="0">
                <a:solidFill>
                  <a:srgbClr val="FAA757"/>
                </a:solidFill>
              </a:rPr>
            </a:br>
            <a:r>
              <a:rPr lang="en-US" sz="1800" b="1" dirty="0">
                <a:solidFill>
                  <a:srgbClr val="FFFFFF"/>
                </a:solidFill>
              </a:rPr>
              <a:t>(Age &lt; 75 years)</a:t>
            </a:r>
            <a:endParaRPr lang="en-US" sz="3200" b="1" dirty="0">
              <a:solidFill>
                <a:srgbClr val="FFFFFF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123728" y="1988840"/>
            <a:ext cx="2667000" cy="830997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kumimoji="0" lang="en-US" sz="1600" b="1" dirty="0">
                <a:solidFill>
                  <a:schemeClr val="bg1"/>
                </a:solidFill>
                <a:latin typeface="+mj-lt"/>
                <a:cs typeface="Franklin Gothic Medium"/>
              </a:rPr>
              <a:t>HR (95% CI</a:t>
            </a:r>
            <a:r>
              <a:rPr kumimoji="0" lang="en-US" sz="1600" b="1" dirty="0" smtClean="0">
                <a:solidFill>
                  <a:schemeClr val="bg1"/>
                </a:solidFill>
                <a:latin typeface="+mj-lt"/>
                <a:cs typeface="Franklin Gothic Medium"/>
              </a:rPr>
              <a:t>):</a:t>
            </a:r>
            <a:endParaRPr kumimoji="0" lang="en-US" sz="1600" b="1" dirty="0">
              <a:solidFill>
                <a:schemeClr val="bg1"/>
              </a:solidFill>
              <a:latin typeface="+mj-lt"/>
              <a:cs typeface="Franklin Gothic Medium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kumimoji="0" lang="en-US" sz="1600" b="1" kern="0" dirty="0" smtClean="0">
                <a:solidFill>
                  <a:schemeClr val="bg1"/>
                </a:solidFill>
                <a:latin typeface="+mj-lt"/>
                <a:cs typeface="Franklin Gothic"/>
              </a:rPr>
              <a:t>1.31 (0.81, 2.11)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kumimoji="0" lang="en-US" sz="1600" b="1" kern="0" dirty="0" smtClean="0">
                <a:solidFill>
                  <a:schemeClr val="bg1"/>
                </a:solidFill>
                <a:latin typeface="+mj-lt"/>
                <a:cs typeface="Franklin Gothic"/>
              </a:rPr>
              <a:t>P = 0.27</a:t>
            </a:r>
            <a:endParaRPr kumimoji="0" lang="en-US" sz="1600" b="1" kern="0" dirty="0">
              <a:solidFill>
                <a:schemeClr val="bg1"/>
              </a:solidFill>
              <a:latin typeface="+mj-lt"/>
              <a:cs typeface="Franklin Gothic"/>
            </a:endParaRPr>
          </a:p>
        </p:txBody>
      </p:sp>
      <p:sp>
        <p:nvSpPr>
          <p:cNvPr id="5" name="Rechthoek 4"/>
          <p:cNvSpPr/>
          <p:nvPr/>
        </p:nvSpPr>
        <p:spPr>
          <a:xfrm>
            <a:off x="4211960" y="6021288"/>
            <a:ext cx="4572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en-US" sz="1400" dirty="0" smtClean="0">
                <a:solidFill>
                  <a:schemeClr val="bg1"/>
                </a:solidFill>
              </a:rPr>
              <a:t>ESC 2012 Hot Line I: Late Breaking Trials on Prevention to Heart Failure </a:t>
            </a:r>
            <a:endParaRPr lang="nl-NL" sz="1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ombined overallpop.png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14946"/>
          <a:stretch/>
        </p:blipFill>
        <p:spPr>
          <a:xfrm>
            <a:off x="546224" y="1412776"/>
            <a:ext cx="7626176" cy="4395706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227013"/>
            <a:ext cx="9144000" cy="1085938"/>
          </a:xfrm>
        </p:spPr>
        <p:txBody>
          <a:bodyPr/>
          <a:lstStyle/>
          <a:p>
            <a:pPr algn="ctr">
              <a:defRPr/>
            </a:pPr>
            <a:r>
              <a:rPr lang="en-US" sz="2800" b="1" dirty="0" smtClean="0"/>
              <a:t>Primary Efficacy Endpoint and </a:t>
            </a:r>
            <a:br>
              <a:rPr lang="en-US" sz="2800" b="1" dirty="0" smtClean="0"/>
            </a:br>
            <a:r>
              <a:rPr lang="en-US" sz="2800" b="1" dirty="0" smtClean="0"/>
              <a:t>TIMI Major Bleeding Through 30 Months</a:t>
            </a:r>
            <a:r>
              <a:rPr lang="en-US" dirty="0">
                <a:solidFill>
                  <a:srgbClr val="FAA757"/>
                </a:solidFill>
              </a:rPr>
              <a:t/>
            </a:r>
            <a:br>
              <a:rPr lang="en-US" dirty="0">
                <a:solidFill>
                  <a:srgbClr val="FAA757"/>
                </a:solidFill>
              </a:rPr>
            </a:br>
            <a:r>
              <a:rPr lang="en-US" sz="2200" b="0" dirty="0" smtClean="0">
                <a:solidFill>
                  <a:schemeClr val="bg1"/>
                </a:solidFill>
              </a:rPr>
              <a:t>(Overall population)</a:t>
            </a:r>
            <a:endParaRPr lang="en-US" b="0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619672" y="2636912"/>
            <a:ext cx="2057400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kumimoji="0" lang="en-US" sz="1400" b="1" dirty="0">
                <a:solidFill>
                  <a:schemeClr val="bg1"/>
                </a:solidFill>
                <a:latin typeface="+mj-lt"/>
                <a:cs typeface="Franklin Gothic Medium"/>
              </a:rPr>
              <a:t>HR (95% CI</a:t>
            </a:r>
            <a:r>
              <a:rPr kumimoji="0" lang="en-US" sz="1400" b="1" dirty="0" smtClean="0">
                <a:solidFill>
                  <a:schemeClr val="bg1"/>
                </a:solidFill>
                <a:latin typeface="+mj-lt"/>
                <a:cs typeface="Franklin Gothic Medium"/>
              </a:rPr>
              <a:t>):</a:t>
            </a:r>
            <a:endParaRPr kumimoji="0" lang="en-US" sz="1400" b="1" dirty="0">
              <a:solidFill>
                <a:schemeClr val="bg1"/>
              </a:solidFill>
              <a:latin typeface="+mj-lt"/>
              <a:cs typeface="Franklin Gothic Medium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kumimoji="0" lang="en-US" sz="1400" b="1" kern="0" dirty="0" smtClean="0">
                <a:solidFill>
                  <a:schemeClr val="bg1"/>
                </a:solidFill>
                <a:latin typeface="+mj-lt"/>
                <a:cs typeface="Franklin Gothic"/>
              </a:rPr>
              <a:t>0.96 (0.86, 1.07)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kumimoji="0" lang="en-US" sz="1400" b="1" kern="0" dirty="0" smtClean="0">
                <a:solidFill>
                  <a:schemeClr val="bg1"/>
                </a:solidFill>
                <a:latin typeface="+mj-lt"/>
                <a:cs typeface="Franklin Gothic"/>
              </a:rPr>
              <a:t>P = 0.45</a:t>
            </a:r>
            <a:endParaRPr kumimoji="0" lang="en-US" sz="1400" b="1" kern="0" dirty="0">
              <a:solidFill>
                <a:schemeClr val="bg1"/>
              </a:solidFill>
              <a:latin typeface="+mj-lt"/>
              <a:cs typeface="Franklin Gothic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652120" y="3501008"/>
            <a:ext cx="2304256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kumimoji="0" lang="en-US" sz="1400" b="1" dirty="0">
                <a:solidFill>
                  <a:schemeClr val="bg1"/>
                </a:solidFill>
                <a:latin typeface="+mj-lt"/>
                <a:cs typeface="Franklin Gothic Medium"/>
              </a:rPr>
              <a:t>HR (95% CI</a:t>
            </a:r>
            <a:r>
              <a:rPr kumimoji="0" lang="en-US" sz="1400" b="1" dirty="0" smtClean="0">
                <a:solidFill>
                  <a:schemeClr val="bg1"/>
                </a:solidFill>
                <a:latin typeface="+mj-lt"/>
                <a:cs typeface="Franklin Gothic Medium"/>
              </a:rPr>
              <a:t>):</a:t>
            </a:r>
            <a:endParaRPr kumimoji="0" lang="en-US" sz="1400" b="1" dirty="0">
              <a:solidFill>
                <a:schemeClr val="bg1"/>
              </a:solidFill>
              <a:latin typeface="+mj-lt"/>
              <a:cs typeface="Franklin Gothic Medium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kumimoji="0" lang="en-US" sz="1400" b="1" kern="0" dirty="0" smtClean="0">
                <a:solidFill>
                  <a:schemeClr val="bg1"/>
                </a:solidFill>
                <a:latin typeface="+mj-lt"/>
                <a:cs typeface="Franklin Gothic"/>
              </a:rPr>
              <a:t>1.23 (0.84, 1.81)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kumimoji="0" lang="en-US" sz="1400" b="1" kern="0" dirty="0" smtClean="0">
                <a:solidFill>
                  <a:schemeClr val="bg1"/>
                </a:solidFill>
                <a:latin typeface="+mj-lt"/>
                <a:cs typeface="Franklin Gothic"/>
              </a:rPr>
              <a:t>P = 0.29</a:t>
            </a:r>
            <a:endParaRPr kumimoji="0" lang="en-US" sz="1400" b="1" kern="0" dirty="0">
              <a:solidFill>
                <a:schemeClr val="bg1"/>
              </a:solidFill>
              <a:latin typeface="+mj-lt"/>
              <a:cs typeface="Franklin Gothic"/>
            </a:endParaRPr>
          </a:p>
        </p:txBody>
      </p:sp>
      <p:sp>
        <p:nvSpPr>
          <p:cNvPr id="9" name="Rechthoek 8"/>
          <p:cNvSpPr/>
          <p:nvPr/>
        </p:nvSpPr>
        <p:spPr>
          <a:xfrm>
            <a:off x="4211960" y="6021288"/>
            <a:ext cx="4572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en-US" sz="1400" dirty="0" smtClean="0">
                <a:solidFill>
                  <a:schemeClr val="bg1"/>
                </a:solidFill>
              </a:rPr>
              <a:t>ESC 2012 Hot Line I: Late Breaking Trials on Prevention to Heart Failure </a:t>
            </a:r>
            <a:endParaRPr lang="nl-NL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27731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496944" cy="698140"/>
          </a:xfrm>
        </p:spPr>
        <p:txBody>
          <a:bodyPr/>
          <a:lstStyle/>
          <a:p>
            <a:pPr algn="ctr"/>
            <a:r>
              <a:rPr lang="en-US" sz="3200" b="1" dirty="0" smtClean="0"/>
              <a:t>Incidence of Key Safety Outcomes</a:t>
            </a:r>
            <a:r>
              <a:rPr lang="en-US" sz="3200" dirty="0" smtClean="0"/>
              <a:t> </a:t>
            </a:r>
            <a:br>
              <a:rPr lang="en-US" sz="3200" dirty="0" smtClean="0"/>
            </a:br>
            <a:r>
              <a:rPr lang="en-US" sz="1800" b="0" dirty="0" smtClean="0">
                <a:solidFill>
                  <a:srgbClr val="FFFFFF"/>
                </a:solidFill>
              </a:rPr>
              <a:t>(Overall Population)</a:t>
            </a:r>
            <a:endParaRPr lang="en-US" sz="1800" b="0" dirty="0">
              <a:solidFill>
                <a:srgbClr val="FFFFFF"/>
              </a:solidFill>
            </a:endParaRP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899799466"/>
              </p:ext>
            </p:extLst>
          </p:nvPr>
        </p:nvGraphicFramePr>
        <p:xfrm>
          <a:off x="381000" y="1340768"/>
          <a:ext cx="8381999" cy="353491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733800"/>
                <a:gridCol w="1295400"/>
                <a:gridCol w="1143000"/>
                <a:gridCol w="1447800"/>
                <a:gridCol w="761999"/>
              </a:tblGrid>
              <a:tr h="33943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 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Arial"/>
                        <a:ea typeface="MS Mincho"/>
                        <a:cs typeface="Arial"/>
                      </a:endParaRPr>
                    </a:p>
                  </a:txBody>
                  <a:tcPr marL="45720" marR="45720" marB="9144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MS Mincho"/>
                          <a:cs typeface="Arial"/>
                        </a:rPr>
                        <a:t>Prasugrel </a:t>
                      </a:r>
                      <a:r>
                        <a:rPr lang="en-US" sz="1400" b="1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MS Mincho"/>
                          <a:cs typeface="Arial"/>
                        </a:rPr>
                        <a:t/>
                      </a:r>
                      <a:br>
                        <a:rPr lang="en-US" sz="1400" b="1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MS Mincho"/>
                          <a:cs typeface="Arial"/>
                        </a:rPr>
                      </a:br>
                      <a:endParaRPr lang="en-US" sz="1400" b="0" dirty="0">
                        <a:solidFill>
                          <a:srgbClr val="000000"/>
                        </a:solidFill>
                        <a:effectLst/>
                        <a:latin typeface="Arial"/>
                        <a:ea typeface="MS Mincho"/>
                        <a:cs typeface="Arial"/>
                      </a:endParaRPr>
                    </a:p>
                  </a:txBody>
                  <a:tcPr marL="45720" marR="45720" marT="36830" marB="9144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400" b="1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MS Mincho"/>
                          <a:cs typeface="Arial"/>
                        </a:rPr>
                        <a:t>Clopidogrel</a:t>
                      </a:r>
                      <a:br>
                        <a:rPr lang="en-US" sz="1400" b="1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MS Mincho"/>
                          <a:cs typeface="Arial"/>
                        </a:rPr>
                      </a:br>
                      <a:endParaRPr lang="en-US" sz="1400" b="0" dirty="0">
                        <a:solidFill>
                          <a:srgbClr val="000000"/>
                        </a:solidFill>
                        <a:effectLst/>
                        <a:latin typeface="Arial"/>
                        <a:ea typeface="MS Mincho"/>
                        <a:cs typeface="Arial"/>
                      </a:endParaRPr>
                    </a:p>
                  </a:txBody>
                  <a:tcPr marL="45720" marR="45720" marT="36830" marB="9144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MS Mincho"/>
                          <a:cs typeface="Arial"/>
                        </a:rPr>
                        <a:t>Hazard Ratio </a:t>
                      </a:r>
                      <a:r>
                        <a:rPr lang="en-US" sz="1400" b="1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MS Mincho"/>
                          <a:cs typeface="Arial"/>
                        </a:rPr>
                        <a:t/>
                      </a:r>
                      <a:br>
                        <a:rPr lang="en-US" sz="1400" b="1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MS Mincho"/>
                          <a:cs typeface="Arial"/>
                        </a:rPr>
                      </a:br>
                      <a:r>
                        <a:rPr lang="en-US" sz="1400" b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MS Mincho"/>
                          <a:cs typeface="Arial"/>
                        </a:rPr>
                        <a:t>(</a:t>
                      </a:r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MS Mincho"/>
                          <a:cs typeface="Arial"/>
                        </a:rPr>
                        <a:t>95% CI)</a:t>
                      </a:r>
                    </a:p>
                  </a:txBody>
                  <a:tcPr marL="45720" marR="45720" marT="36830" marB="9144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MS Mincho"/>
                          <a:cs typeface="Arial"/>
                        </a:rPr>
                        <a:t>P </a:t>
                      </a:r>
                      <a:r>
                        <a:rPr lang="en-US" sz="1400" b="1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MS Mincho"/>
                          <a:cs typeface="Arial"/>
                        </a:rPr>
                        <a:t/>
                      </a:r>
                      <a:br>
                        <a:rPr lang="en-US" sz="1400" b="1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MS Mincho"/>
                          <a:cs typeface="Arial"/>
                        </a:rPr>
                      </a:br>
                      <a:r>
                        <a:rPr lang="en-US" sz="1400" b="1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MS Mincho"/>
                          <a:cs typeface="Arial"/>
                        </a:rPr>
                        <a:t>Value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Arial"/>
                        <a:ea typeface="MS Mincho"/>
                        <a:cs typeface="Arial"/>
                      </a:endParaRPr>
                    </a:p>
                  </a:txBody>
                  <a:tcPr marL="45720" marR="45720" marT="36830" marB="9144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64776">
                <a:tc>
                  <a:txBody>
                    <a:bodyPr/>
                    <a:lstStyle/>
                    <a:p>
                      <a:pPr marL="228600" marR="0" indent="-2286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Arial"/>
                          <a:ea typeface="MS Mincho"/>
                          <a:cs typeface="Arial"/>
                        </a:rPr>
                        <a:t>Bleeding</a:t>
                      </a:r>
                      <a:endParaRPr lang="en-US" sz="1400" b="1" dirty="0">
                        <a:effectLst/>
                        <a:latin typeface="Arial"/>
                        <a:ea typeface="MS Mincho"/>
                        <a:cs typeface="Arial"/>
                      </a:endParaRPr>
                    </a:p>
                  </a:txBody>
                  <a:tcPr marL="45720" marR="45720" marT="36830" marB="82296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Arial"/>
                          <a:ea typeface="MS Mincho"/>
                          <a:cs typeface="Arial"/>
                        </a:rPr>
                        <a:t>(N</a:t>
                      </a:r>
                      <a:r>
                        <a:rPr lang="en-US" sz="1200" baseline="0" dirty="0" smtClean="0">
                          <a:effectLst/>
                          <a:latin typeface="Arial"/>
                          <a:ea typeface="MS Mincho"/>
                          <a:cs typeface="Arial"/>
                        </a:rPr>
                        <a:t> = 4623)</a:t>
                      </a:r>
                      <a:r>
                        <a:rPr lang="en-US" sz="1200" dirty="0">
                          <a:effectLst/>
                          <a:latin typeface="Arial"/>
                          <a:ea typeface="MS Mincho"/>
                          <a:cs typeface="Arial"/>
                        </a:rPr>
                        <a:t> </a:t>
                      </a:r>
                    </a:p>
                  </a:txBody>
                  <a:tcPr marL="45720" marR="45720" marT="36830" marB="3683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Arial"/>
                          <a:ea typeface="MS Mincho"/>
                          <a:cs typeface="Arial"/>
                        </a:rPr>
                        <a:t>(N = 4617)</a:t>
                      </a:r>
                      <a:endParaRPr lang="en-US" sz="1200" dirty="0">
                        <a:effectLst/>
                        <a:latin typeface="Arial"/>
                        <a:ea typeface="MS Mincho"/>
                        <a:cs typeface="Arial"/>
                      </a:endParaRPr>
                    </a:p>
                  </a:txBody>
                  <a:tcPr marL="45720" marR="45720" marT="36830" marB="3683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/>
                          <a:ea typeface="MS Mincho"/>
                          <a:cs typeface="Arial"/>
                        </a:rPr>
                        <a:t> </a:t>
                      </a:r>
                    </a:p>
                  </a:txBody>
                  <a:tcPr marL="45720" marR="45720" marT="36830" marB="3683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/>
                          <a:ea typeface="MS Mincho"/>
                          <a:cs typeface="Arial"/>
                        </a:rPr>
                        <a:t> </a:t>
                      </a:r>
                    </a:p>
                  </a:txBody>
                  <a:tcPr marL="45720" marR="45720" marT="36830" marB="36830"/>
                </a:tc>
              </a:tr>
              <a:tr h="264776">
                <a:tc>
                  <a:txBody>
                    <a:bodyPr/>
                    <a:lstStyle/>
                    <a:p>
                      <a:pPr marL="240030" marR="0" indent="-1143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effectLst/>
                          <a:latin typeface="Arial"/>
                          <a:ea typeface="MS Mincho"/>
                          <a:cs typeface="Arial"/>
                        </a:rPr>
                        <a:t>GUSTO Severe</a:t>
                      </a:r>
                      <a:r>
                        <a:rPr lang="en-US" sz="1400" b="0" dirty="0">
                          <a:effectLst/>
                          <a:latin typeface="Arial"/>
                          <a:ea typeface="MS Mincho"/>
                          <a:cs typeface="Arial"/>
                        </a:rPr>
                        <a:t>/life-</a:t>
                      </a:r>
                      <a:r>
                        <a:rPr lang="en-US" sz="1400" b="0" dirty="0" smtClean="0">
                          <a:effectLst/>
                          <a:latin typeface="Arial"/>
                          <a:ea typeface="MS Mincho"/>
                          <a:cs typeface="Arial"/>
                        </a:rPr>
                        <a:t>threatening bleeding</a:t>
                      </a:r>
                      <a:endParaRPr lang="en-US" sz="1400" b="0" dirty="0">
                        <a:effectLst/>
                        <a:latin typeface="Arial"/>
                        <a:ea typeface="MS Mincho"/>
                        <a:cs typeface="Arial"/>
                      </a:endParaRPr>
                    </a:p>
                  </a:txBody>
                  <a:tcPr marL="45720" marR="45720" marT="36830" marB="82296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MS Mincho"/>
                          <a:cs typeface="Arial"/>
                        </a:rPr>
                        <a:t>22 (</a:t>
                      </a:r>
                      <a:r>
                        <a:rPr lang="en-US" sz="1400" dirty="0" smtClean="0">
                          <a:effectLst/>
                          <a:latin typeface="Arial"/>
                          <a:ea typeface="MS Mincho"/>
                          <a:cs typeface="Arial"/>
                        </a:rPr>
                        <a:t>0.5%)</a:t>
                      </a:r>
                      <a:endParaRPr lang="en-US" sz="1400" dirty="0">
                        <a:effectLst/>
                        <a:latin typeface="Arial"/>
                        <a:ea typeface="MS Mincho"/>
                        <a:cs typeface="Arial"/>
                      </a:endParaRPr>
                    </a:p>
                  </a:txBody>
                  <a:tcPr marL="45720" marR="45720" marT="36830" marB="3683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MS Mincho"/>
                          <a:cs typeface="Arial"/>
                        </a:rPr>
                        <a:t>27 (</a:t>
                      </a:r>
                      <a:r>
                        <a:rPr lang="en-US" sz="1400" dirty="0" smtClean="0">
                          <a:effectLst/>
                          <a:latin typeface="Arial"/>
                          <a:ea typeface="MS Mincho"/>
                          <a:cs typeface="Arial"/>
                        </a:rPr>
                        <a:t>0.6%)</a:t>
                      </a:r>
                      <a:endParaRPr lang="en-US" sz="1400" dirty="0">
                        <a:effectLst/>
                        <a:latin typeface="Arial"/>
                        <a:ea typeface="MS Mincho"/>
                        <a:cs typeface="Arial"/>
                      </a:endParaRPr>
                    </a:p>
                  </a:txBody>
                  <a:tcPr marL="45720" marR="45720" marT="36830" marB="3683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MS Mincho"/>
                          <a:cs typeface="Arial"/>
                        </a:rPr>
                        <a:t>0.83 (</a:t>
                      </a:r>
                      <a:r>
                        <a:rPr lang="en-US" sz="1400" dirty="0" smtClean="0">
                          <a:effectLst/>
                          <a:latin typeface="Arial"/>
                          <a:ea typeface="MS Mincho"/>
                          <a:cs typeface="Arial"/>
                        </a:rPr>
                        <a:t>0.48–1.46</a:t>
                      </a:r>
                      <a:r>
                        <a:rPr lang="en-US" sz="1400" dirty="0">
                          <a:effectLst/>
                          <a:latin typeface="Arial"/>
                          <a:ea typeface="MS Mincho"/>
                          <a:cs typeface="Arial"/>
                        </a:rPr>
                        <a:t>)</a:t>
                      </a:r>
                    </a:p>
                  </a:txBody>
                  <a:tcPr marL="45720" marR="45720" marT="36830" marB="3683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/>
                          <a:ea typeface="MS Mincho"/>
                          <a:cs typeface="Arial"/>
                        </a:rPr>
                        <a:t>0.53</a:t>
                      </a:r>
                    </a:p>
                  </a:txBody>
                  <a:tcPr marL="45720" marR="45720" marT="36830" marB="36830" anchor="ctr"/>
                </a:tc>
              </a:tr>
              <a:tr h="264776">
                <a:tc>
                  <a:txBody>
                    <a:bodyPr/>
                    <a:lstStyle/>
                    <a:p>
                      <a:pPr marL="240030" marR="0" indent="-1143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effectLst/>
                          <a:latin typeface="Arial"/>
                          <a:ea typeface="MS Mincho"/>
                          <a:cs typeface="Arial"/>
                        </a:rPr>
                        <a:t>TIMI Fatal Bleeding</a:t>
                      </a:r>
                      <a:endParaRPr lang="en-US" sz="1400" b="0" dirty="0">
                        <a:effectLst/>
                        <a:latin typeface="Arial"/>
                        <a:ea typeface="MS Mincho"/>
                        <a:cs typeface="Arial"/>
                      </a:endParaRPr>
                    </a:p>
                  </a:txBody>
                  <a:tcPr marL="45720" marR="45720" marT="36830" marB="82296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MS Mincho"/>
                          <a:cs typeface="Arial"/>
                        </a:rPr>
                        <a:t>7 (</a:t>
                      </a:r>
                      <a:r>
                        <a:rPr lang="en-US" sz="1400" dirty="0" smtClean="0">
                          <a:effectLst/>
                          <a:latin typeface="Arial"/>
                          <a:ea typeface="MS Mincho"/>
                          <a:cs typeface="Arial"/>
                        </a:rPr>
                        <a:t>0.2%)</a:t>
                      </a:r>
                      <a:endParaRPr lang="en-US" sz="1400" dirty="0">
                        <a:effectLst/>
                        <a:latin typeface="Arial"/>
                        <a:ea typeface="MS Mincho"/>
                        <a:cs typeface="Arial"/>
                      </a:endParaRPr>
                    </a:p>
                  </a:txBody>
                  <a:tcPr marL="45720" marR="45720" marT="36830" marB="3683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MS Mincho"/>
                          <a:cs typeface="Arial"/>
                        </a:rPr>
                        <a:t>9 (</a:t>
                      </a:r>
                      <a:r>
                        <a:rPr lang="en-US" sz="1400" dirty="0" smtClean="0">
                          <a:effectLst/>
                          <a:latin typeface="Arial"/>
                          <a:ea typeface="MS Mincho"/>
                          <a:cs typeface="Arial"/>
                        </a:rPr>
                        <a:t>0.2%)</a:t>
                      </a:r>
                      <a:endParaRPr lang="en-US" sz="1400" dirty="0">
                        <a:effectLst/>
                        <a:latin typeface="Arial"/>
                        <a:ea typeface="MS Mincho"/>
                        <a:cs typeface="Arial"/>
                      </a:endParaRPr>
                    </a:p>
                  </a:txBody>
                  <a:tcPr marL="45720" marR="45720" marT="36830" marB="3683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MS Mincho"/>
                          <a:cs typeface="Arial"/>
                        </a:rPr>
                        <a:t>0.80 (</a:t>
                      </a:r>
                      <a:r>
                        <a:rPr lang="en-US" sz="1400" dirty="0" smtClean="0">
                          <a:effectLst/>
                          <a:latin typeface="Arial"/>
                          <a:ea typeface="MS Mincho"/>
                          <a:cs typeface="Arial"/>
                        </a:rPr>
                        <a:t>0.30–2.14</a:t>
                      </a:r>
                      <a:r>
                        <a:rPr lang="en-US" sz="1400" dirty="0">
                          <a:effectLst/>
                          <a:latin typeface="Arial"/>
                          <a:ea typeface="MS Mincho"/>
                          <a:cs typeface="Arial"/>
                        </a:rPr>
                        <a:t>)</a:t>
                      </a:r>
                    </a:p>
                  </a:txBody>
                  <a:tcPr marL="45720" marR="45720" marT="36830" marB="3683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MS Mincho"/>
                          <a:cs typeface="Arial"/>
                        </a:rPr>
                        <a:t>0.68</a:t>
                      </a:r>
                    </a:p>
                  </a:txBody>
                  <a:tcPr marL="45720" marR="45720" marT="36830" marB="36830" anchor="ctr"/>
                </a:tc>
              </a:tr>
              <a:tr h="264776">
                <a:tc>
                  <a:txBody>
                    <a:bodyPr/>
                    <a:lstStyle/>
                    <a:p>
                      <a:pPr marL="228600" marR="0" indent="-2286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baseline="0" dirty="0" smtClean="0">
                          <a:effectLst/>
                          <a:latin typeface="Arial"/>
                          <a:ea typeface="MS Mincho"/>
                          <a:cs typeface="Arial"/>
                        </a:rPr>
                        <a:t>   Intracranial Hemorrhage</a:t>
                      </a:r>
                      <a:endParaRPr lang="en-US" sz="1400" b="0" dirty="0">
                        <a:effectLst/>
                        <a:latin typeface="Arial"/>
                        <a:ea typeface="MS Mincho"/>
                        <a:cs typeface="Arial"/>
                      </a:endParaRPr>
                    </a:p>
                  </a:txBody>
                  <a:tcPr marL="45720" marR="45720" marT="36830" marB="82296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MS Mincho"/>
                          <a:cs typeface="Arial"/>
                        </a:rPr>
                        <a:t>14 (</a:t>
                      </a:r>
                      <a:r>
                        <a:rPr lang="en-US" sz="1400" dirty="0" smtClean="0">
                          <a:effectLst/>
                          <a:latin typeface="Arial"/>
                          <a:ea typeface="MS Mincho"/>
                          <a:cs typeface="Arial"/>
                        </a:rPr>
                        <a:t>0.3%)</a:t>
                      </a:r>
                      <a:endParaRPr lang="en-US" sz="1400" dirty="0">
                        <a:effectLst/>
                        <a:latin typeface="Arial"/>
                        <a:ea typeface="MS Mincho"/>
                        <a:cs typeface="Arial"/>
                      </a:endParaRPr>
                    </a:p>
                  </a:txBody>
                  <a:tcPr marL="45720" marR="45720" marT="36830" marB="3683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MS Mincho"/>
                          <a:cs typeface="Arial"/>
                        </a:rPr>
                        <a:t>19 (</a:t>
                      </a:r>
                      <a:r>
                        <a:rPr lang="en-US" sz="1400" dirty="0" smtClean="0">
                          <a:effectLst/>
                          <a:latin typeface="Arial"/>
                          <a:ea typeface="MS Mincho"/>
                          <a:cs typeface="Arial"/>
                        </a:rPr>
                        <a:t>0.4%)</a:t>
                      </a:r>
                      <a:endParaRPr lang="en-US" sz="1400" dirty="0">
                        <a:effectLst/>
                        <a:latin typeface="Arial"/>
                        <a:ea typeface="MS Mincho"/>
                        <a:cs typeface="Arial"/>
                      </a:endParaRPr>
                    </a:p>
                  </a:txBody>
                  <a:tcPr marL="45720" marR="45720" marT="36830" marB="3683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MS Mincho"/>
                          <a:cs typeface="Arial"/>
                        </a:rPr>
                        <a:t>0.76 (</a:t>
                      </a:r>
                      <a:r>
                        <a:rPr lang="en-US" sz="1400" dirty="0" smtClean="0">
                          <a:effectLst/>
                          <a:latin typeface="Arial"/>
                          <a:ea typeface="MS Mincho"/>
                          <a:cs typeface="Arial"/>
                        </a:rPr>
                        <a:t>0.38–1.51</a:t>
                      </a:r>
                      <a:r>
                        <a:rPr lang="en-US" sz="1400" dirty="0">
                          <a:effectLst/>
                          <a:latin typeface="Arial"/>
                          <a:ea typeface="MS Mincho"/>
                          <a:cs typeface="Arial"/>
                        </a:rPr>
                        <a:t>)</a:t>
                      </a:r>
                    </a:p>
                  </a:txBody>
                  <a:tcPr marL="45720" marR="45720" marT="36830" marB="3683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MS Mincho"/>
                          <a:cs typeface="Arial"/>
                        </a:rPr>
                        <a:t>0.42</a:t>
                      </a:r>
                    </a:p>
                  </a:txBody>
                  <a:tcPr marL="45720" marR="45720" marT="36830" marB="36830" anchor="ctr"/>
                </a:tc>
              </a:tr>
              <a:tr h="264776">
                <a:tc>
                  <a:txBody>
                    <a:bodyPr/>
                    <a:lstStyle/>
                    <a:p>
                      <a:pPr marL="228600" marR="0" indent="-228600" algn="l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effectLst/>
                          <a:latin typeface="+mn-lt"/>
                          <a:ea typeface="MS Mincho"/>
                          <a:cs typeface="Arial"/>
                        </a:rPr>
                        <a:t>Neoplasm</a:t>
                      </a:r>
                    </a:p>
                  </a:txBody>
                  <a:tcPr marL="45720" marR="45720" marT="36830" marB="82296"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45720" marR="45720" marT="36830" marB="36830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45720" marR="45720" marT="36830" marB="3683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Arial"/>
                        <a:ea typeface="MS Mincho"/>
                        <a:cs typeface="Arial"/>
                      </a:endParaRPr>
                    </a:p>
                  </a:txBody>
                  <a:tcPr marL="45720" marR="45720" marT="36830" marB="3683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Arial"/>
                        <a:ea typeface="MS Mincho"/>
                        <a:cs typeface="Arial"/>
                      </a:endParaRPr>
                    </a:p>
                  </a:txBody>
                  <a:tcPr marL="45720" marR="45720" marT="36830" marB="36830" anchor="ctr"/>
                </a:tc>
              </a:tr>
              <a:tr h="264776">
                <a:tc>
                  <a:txBody>
                    <a:bodyPr/>
                    <a:lstStyle/>
                    <a:p>
                      <a:pPr marL="228600" marR="0" indent="-228600" algn="l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effectLst/>
                          <a:latin typeface="+mn-lt"/>
                          <a:ea typeface="MS Mincho"/>
                          <a:cs typeface="Arial"/>
                        </a:rPr>
                        <a:t>   </a:t>
                      </a:r>
                      <a:r>
                        <a:rPr lang="en-US" sz="1400" b="0" dirty="0" smtClean="0">
                          <a:effectLst/>
                          <a:latin typeface="+mn-lt"/>
                          <a:ea typeface="MS Mincho"/>
                          <a:cs typeface="Arial"/>
                        </a:rPr>
                        <a:t>New,</a:t>
                      </a:r>
                      <a:r>
                        <a:rPr lang="en-US" sz="1400" b="0" baseline="0" dirty="0" smtClean="0">
                          <a:effectLst/>
                          <a:latin typeface="+mn-lt"/>
                          <a:ea typeface="MS Mincho"/>
                          <a:cs typeface="Arial"/>
                        </a:rPr>
                        <a:t> non-benign neoplasms*</a:t>
                      </a:r>
                      <a:endParaRPr lang="en-US" sz="1400" b="1" dirty="0" smtClean="0">
                        <a:effectLst/>
                        <a:latin typeface="+mn-lt"/>
                        <a:ea typeface="MS Mincho"/>
                        <a:cs typeface="Arial"/>
                      </a:endParaRPr>
                    </a:p>
                  </a:txBody>
                  <a:tcPr marL="45720" marR="45720" marT="36830" marB="82296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Arial"/>
                          <a:ea typeface="MS Mincho"/>
                          <a:cs typeface="Arial"/>
                        </a:rPr>
                        <a:t>82 (1.8%)</a:t>
                      </a:r>
                      <a:endParaRPr lang="en-US" sz="1400" dirty="0">
                        <a:effectLst/>
                        <a:latin typeface="Arial"/>
                        <a:ea typeface="MS Mincho"/>
                        <a:cs typeface="Arial"/>
                      </a:endParaRPr>
                    </a:p>
                  </a:txBody>
                  <a:tcPr marL="45720" marR="45720" marT="36830" marB="3683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Arial"/>
                          <a:ea typeface="MS Mincho"/>
                          <a:cs typeface="Arial"/>
                        </a:rPr>
                        <a:t>78</a:t>
                      </a:r>
                      <a:r>
                        <a:rPr lang="en-US" sz="1400" baseline="0" dirty="0" smtClean="0">
                          <a:effectLst/>
                          <a:latin typeface="Arial"/>
                          <a:ea typeface="MS Mincho"/>
                          <a:cs typeface="Arial"/>
                        </a:rPr>
                        <a:t> (1.7%)</a:t>
                      </a:r>
                      <a:endParaRPr lang="en-US" sz="1400" dirty="0">
                        <a:effectLst/>
                        <a:latin typeface="Arial"/>
                        <a:ea typeface="MS Mincho"/>
                        <a:cs typeface="Arial"/>
                      </a:endParaRPr>
                    </a:p>
                  </a:txBody>
                  <a:tcPr marL="45720" marR="45720" marT="36830" marB="3683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Arial"/>
                          <a:ea typeface="MS Mincho"/>
                          <a:cs typeface="Arial"/>
                        </a:rPr>
                        <a:t>1.05 (0.77-1.43)</a:t>
                      </a:r>
                      <a:endParaRPr lang="en-US" sz="1400" dirty="0">
                        <a:effectLst/>
                        <a:latin typeface="Arial"/>
                        <a:ea typeface="MS Mincho"/>
                        <a:cs typeface="Arial"/>
                      </a:endParaRPr>
                    </a:p>
                  </a:txBody>
                  <a:tcPr marL="45720" marR="45720" marT="36830" marB="3683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Arial"/>
                          <a:ea typeface="MS Mincho"/>
                          <a:cs typeface="Arial"/>
                        </a:rPr>
                        <a:t>0.79</a:t>
                      </a:r>
                      <a:endParaRPr lang="en-US" sz="1400" dirty="0">
                        <a:effectLst/>
                        <a:latin typeface="Arial"/>
                        <a:ea typeface="MS Mincho"/>
                        <a:cs typeface="Arial"/>
                      </a:endParaRPr>
                    </a:p>
                  </a:txBody>
                  <a:tcPr marL="45720" marR="45720" marT="36830" marB="36830" anchor="ctr"/>
                </a:tc>
              </a:tr>
              <a:tr h="264776">
                <a:tc>
                  <a:txBody>
                    <a:bodyPr/>
                    <a:lstStyle/>
                    <a:p>
                      <a:pPr marL="228600" marR="0" indent="-228600" algn="l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effectLst/>
                          <a:latin typeface="+mn-lt"/>
                          <a:ea typeface="MS Mincho"/>
                          <a:cs typeface="Arial"/>
                        </a:rPr>
                        <a:t>Mortality</a:t>
                      </a:r>
                    </a:p>
                  </a:txBody>
                  <a:tcPr marL="45720" marR="45720" marT="36830" marB="82296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Arial"/>
                          <a:ea typeface="MS Mincho"/>
                          <a:cs typeface="Arial"/>
                        </a:rPr>
                        <a:t>(N</a:t>
                      </a:r>
                      <a:r>
                        <a:rPr lang="en-US" sz="1200" baseline="0" dirty="0" smtClean="0">
                          <a:effectLst/>
                          <a:latin typeface="Arial"/>
                          <a:ea typeface="MS Mincho"/>
                          <a:cs typeface="Arial"/>
                        </a:rPr>
                        <a:t> = 4663)</a:t>
                      </a:r>
                      <a:r>
                        <a:rPr lang="en-US" sz="1200" dirty="0">
                          <a:effectLst/>
                          <a:latin typeface="Arial"/>
                          <a:ea typeface="MS Mincho"/>
                          <a:cs typeface="Arial"/>
                        </a:rPr>
                        <a:t> </a:t>
                      </a:r>
                    </a:p>
                  </a:txBody>
                  <a:tcPr marL="45720" marR="45720" marT="36830" marB="3683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Arial"/>
                          <a:ea typeface="MS Mincho"/>
                          <a:cs typeface="Arial"/>
                        </a:rPr>
                        <a:t>(N = 4663)</a:t>
                      </a:r>
                      <a:endParaRPr lang="en-US" sz="1200" dirty="0">
                        <a:effectLst/>
                        <a:latin typeface="Arial"/>
                        <a:ea typeface="MS Mincho"/>
                        <a:cs typeface="Arial"/>
                      </a:endParaRPr>
                    </a:p>
                  </a:txBody>
                  <a:tcPr marL="45720" marR="45720" marT="36830" marB="3683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Arial"/>
                        <a:ea typeface="MS Mincho"/>
                        <a:cs typeface="Arial"/>
                      </a:endParaRPr>
                    </a:p>
                  </a:txBody>
                  <a:tcPr marL="45720" marR="45720" marT="36830" marB="3683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Arial"/>
                        <a:ea typeface="MS Mincho"/>
                        <a:cs typeface="Arial"/>
                      </a:endParaRPr>
                    </a:p>
                  </a:txBody>
                  <a:tcPr marL="45720" marR="45720" marT="36830" marB="36830" anchor="ctr"/>
                </a:tc>
              </a:tr>
              <a:tr h="264776">
                <a:tc>
                  <a:txBody>
                    <a:bodyPr/>
                    <a:lstStyle/>
                    <a:p>
                      <a:pPr marL="228600" marR="0" indent="-228600" algn="l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 smtClean="0">
                          <a:effectLst/>
                          <a:latin typeface="+mn-lt"/>
                          <a:ea typeface="MS Mincho"/>
                          <a:cs typeface="Arial"/>
                        </a:rPr>
                        <a:t>    All-cause</a:t>
                      </a:r>
                      <a:r>
                        <a:rPr lang="en-US" sz="1400" b="0" baseline="0" dirty="0" smtClean="0">
                          <a:effectLst/>
                          <a:latin typeface="+mn-lt"/>
                          <a:ea typeface="MS Mincho"/>
                          <a:cs typeface="Arial"/>
                        </a:rPr>
                        <a:t> death</a:t>
                      </a:r>
                      <a:endParaRPr lang="en-US" sz="1400" b="0" dirty="0" smtClean="0">
                        <a:effectLst/>
                        <a:latin typeface="+mn-lt"/>
                        <a:ea typeface="MS Mincho"/>
                        <a:cs typeface="Arial"/>
                      </a:endParaRPr>
                    </a:p>
                  </a:txBody>
                  <a:tcPr marL="45720" marR="45720" marT="36830" marB="82296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MS Mincho"/>
                          <a:cs typeface="Arial"/>
                        </a:rPr>
                        <a:t>385 (</a:t>
                      </a:r>
                      <a:r>
                        <a:rPr lang="en-US" sz="1400" dirty="0" smtClean="0">
                          <a:effectLst/>
                          <a:latin typeface="Arial"/>
                          <a:ea typeface="MS Mincho"/>
                          <a:cs typeface="Arial"/>
                        </a:rPr>
                        <a:t>8.3%)</a:t>
                      </a:r>
                      <a:endParaRPr lang="en-US" sz="1400" dirty="0">
                        <a:effectLst/>
                        <a:latin typeface="Arial"/>
                        <a:ea typeface="MS Mincho"/>
                        <a:cs typeface="Arial"/>
                      </a:endParaRPr>
                    </a:p>
                  </a:txBody>
                  <a:tcPr marL="45720" marR="45720" marT="54610" marB="5461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MS Mincho"/>
                          <a:cs typeface="Arial"/>
                        </a:rPr>
                        <a:t>409 (</a:t>
                      </a:r>
                      <a:r>
                        <a:rPr lang="en-US" sz="1400" dirty="0" smtClean="0">
                          <a:effectLst/>
                          <a:latin typeface="Arial"/>
                          <a:ea typeface="MS Mincho"/>
                          <a:cs typeface="Arial"/>
                        </a:rPr>
                        <a:t>8.8%)</a:t>
                      </a:r>
                      <a:endParaRPr lang="en-US" sz="1400" dirty="0">
                        <a:effectLst/>
                        <a:latin typeface="Arial"/>
                        <a:ea typeface="MS Mincho"/>
                        <a:cs typeface="Arial"/>
                      </a:endParaRPr>
                    </a:p>
                  </a:txBody>
                  <a:tcPr marL="45720" marR="45720" marT="54610" marB="5461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MS Mincho"/>
                          <a:cs typeface="Arial"/>
                        </a:rPr>
                        <a:t>0.94 (</a:t>
                      </a:r>
                      <a:r>
                        <a:rPr lang="en-US" sz="1400" dirty="0" smtClean="0">
                          <a:effectLst/>
                          <a:latin typeface="Arial"/>
                          <a:ea typeface="MS Mincho"/>
                          <a:cs typeface="Arial"/>
                        </a:rPr>
                        <a:t>0.82–1.08</a:t>
                      </a:r>
                      <a:r>
                        <a:rPr lang="en-US" sz="1400" dirty="0">
                          <a:effectLst/>
                          <a:latin typeface="Arial"/>
                          <a:ea typeface="MS Mincho"/>
                          <a:cs typeface="Arial"/>
                        </a:rPr>
                        <a:t>)</a:t>
                      </a:r>
                    </a:p>
                  </a:txBody>
                  <a:tcPr marL="45720" marR="45720" marT="54610" marB="5461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MS Mincho"/>
                          <a:cs typeface="Arial"/>
                        </a:rPr>
                        <a:t>0.40</a:t>
                      </a:r>
                    </a:p>
                  </a:txBody>
                  <a:tcPr marL="45720" marR="45720" marT="54610" marB="54610" anchor="ctr"/>
                </a:tc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533400" y="5157192"/>
            <a:ext cx="81534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lnSpc>
                <a:spcPct val="100000"/>
              </a:lnSpc>
              <a:defRPr/>
            </a:pPr>
            <a:r>
              <a:rPr lang="en-US" sz="1400" dirty="0" smtClean="0">
                <a:solidFill>
                  <a:schemeClr val="bg1"/>
                </a:solidFill>
              </a:rPr>
              <a:t>*Among patients with no prior history of malignancy or prior malignancy treated with curative therapy  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5" name="Rechthoek 4"/>
          <p:cNvSpPr/>
          <p:nvPr/>
        </p:nvSpPr>
        <p:spPr>
          <a:xfrm>
            <a:off x="4211960" y="6021288"/>
            <a:ext cx="4572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en-US" sz="1400" dirty="0" smtClean="0">
                <a:solidFill>
                  <a:schemeClr val="bg1"/>
                </a:solidFill>
              </a:rPr>
              <a:t>ESC 2012 Hot Line I: Late Breaking Trials on Prevention to Heart Failure </a:t>
            </a:r>
            <a:endParaRPr lang="nl-NL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34213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25722" y="367020"/>
            <a:ext cx="7386638" cy="451406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sz="3600" b="1" dirty="0" smtClean="0">
                <a:solidFill>
                  <a:srgbClr val="FFFF00"/>
                </a:solidFill>
                <a:latin typeface="Arial" charset="0"/>
              </a:rPr>
              <a:t>Conclusions</a:t>
            </a:r>
            <a:endParaRPr lang="en-US" sz="3600" b="1" dirty="0">
              <a:solidFill>
                <a:srgbClr val="FFFF00"/>
              </a:solidFill>
              <a:latin typeface="Arial" charset="0"/>
            </a:endParaRP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04800" y="1052736"/>
            <a:ext cx="8399463" cy="4820037"/>
          </a:xfrm>
        </p:spPr>
        <p:txBody>
          <a:bodyPr/>
          <a:lstStyle/>
          <a:p>
            <a:pPr eaLnBrk="1" hangingPunct="1">
              <a:lnSpc>
                <a:spcPct val="100000"/>
              </a:lnSpc>
              <a:defRPr/>
            </a:pPr>
            <a:r>
              <a:rPr lang="en-US" sz="2400" dirty="0" smtClean="0">
                <a:latin typeface="Arial" charset="0"/>
              </a:rPr>
              <a:t>In the largest trial to date of ACS patients managed medically without revascularization, </a:t>
            </a:r>
            <a:r>
              <a:rPr lang="en-US" sz="2400" dirty="0" err="1" smtClean="0">
                <a:latin typeface="Arial" charset="0"/>
              </a:rPr>
              <a:t>prasugrel</a:t>
            </a:r>
            <a:r>
              <a:rPr lang="en-US" sz="2400" dirty="0" smtClean="0">
                <a:latin typeface="Arial" charset="0"/>
              </a:rPr>
              <a:t> was not statistically different from </a:t>
            </a:r>
            <a:r>
              <a:rPr lang="en-US" sz="2400" dirty="0" err="1" smtClean="0">
                <a:latin typeface="Arial" charset="0"/>
              </a:rPr>
              <a:t>clopidogrel</a:t>
            </a:r>
            <a:r>
              <a:rPr lang="en-US" sz="2400" dirty="0" smtClean="0">
                <a:latin typeface="Arial" charset="0"/>
              </a:rPr>
              <a:t> during 2.5 years of follow-up among patients &lt; 75 years of age</a:t>
            </a:r>
            <a:endParaRPr lang="en-US" sz="2400" dirty="0">
              <a:latin typeface="Arial" charset="0"/>
            </a:endParaRPr>
          </a:p>
          <a:p>
            <a:pPr eaLnBrk="1" hangingPunct="1">
              <a:lnSpc>
                <a:spcPct val="100000"/>
              </a:lnSpc>
              <a:defRPr/>
            </a:pPr>
            <a:r>
              <a:rPr lang="en-US" sz="2400" dirty="0" smtClean="0">
                <a:latin typeface="Arial" charset="0"/>
              </a:rPr>
              <a:t>Further analyses of the primary endpoint yielded several important findings favoring </a:t>
            </a:r>
            <a:r>
              <a:rPr lang="en-US" sz="2400" dirty="0" err="1" smtClean="0">
                <a:latin typeface="Arial" charset="0"/>
              </a:rPr>
              <a:t>prasugrel</a:t>
            </a:r>
            <a:r>
              <a:rPr lang="en-US" sz="2400" dirty="0" smtClean="0">
                <a:latin typeface="Arial" charset="0"/>
              </a:rPr>
              <a:t> treatment</a:t>
            </a:r>
          </a:p>
          <a:p>
            <a:pPr lvl="1" eaLnBrk="1" hangingPunct="1">
              <a:lnSpc>
                <a:spcPct val="100000"/>
              </a:lnSpc>
              <a:defRPr/>
            </a:pPr>
            <a:r>
              <a:rPr lang="en-US" sz="24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Arial" charset="0"/>
              </a:rPr>
              <a:t>Trend for a time-dependent benefit after 1 year</a:t>
            </a:r>
          </a:p>
          <a:p>
            <a:pPr lvl="1" eaLnBrk="1" hangingPunct="1">
              <a:lnSpc>
                <a:spcPct val="100000"/>
              </a:lnSpc>
              <a:defRPr/>
            </a:pPr>
            <a:r>
              <a:rPr lang="en-US" sz="24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Arial" charset="0"/>
              </a:rPr>
              <a:t>Fewer total recurrent ischemic events, particularly after 1 year </a:t>
            </a:r>
          </a:p>
          <a:p>
            <a:pPr eaLnBrk="1" hangingPunct="1">
              <a:lnSpc>
                <a:spcPct val="100000"/>
              </a:lnSpc>
              <a:defRPr/>
            </a:pPr>
            <a:r>
              <a:rPr lang="en-US" sz="2400" dirty="0" smtClean="0">
                <a:latin typeface="Arial" charset="0"/>
              </a:rPr>
              <a:t>No statistical differences in major, life-threatening, or fatal bleeding with </a:t>
            </a:r>
            <a:r>
              <a:rPr lang="en-US" sz="2400" dirty="0" err="1" smtClean="0">
                <a:latin typeface="Arial" charset="0"/>
              </a:rPr>
              <a:t>prasugrel</a:t>
            </a:r>
            <a:r>
              <a:rPr lang="en-US" sz="2400" dirty="0" smtClean="0">
                <a:latin typeface="Arial" charset="0"/>
              </a:rPr>
              <a:t> vs. </a:t>
            </a:r>
            <a:r>
              <a:rPr lang="en-US" sz="2400" dirty="0" err="1" smtClean="0">
                <a:latin typeface="Arial" charset="0"/>
              </a:rPr>
              <a:t>clopidogrel</a:t>
            </a:r>
            <a:endParaRPr lang="en-US" sz="2400" dirty="0" smtClean="0">
              <a:latin typeface="Arial" charset="0"/>
            </a:endParaRPr>
          </a:p>
        </p:txBody>
      </p:sp>
      <p:pic>
        <p:nvPicPr>
          <p:cNvPr id="4" name="Picture 13" descr="trilogy-logos-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956376" y="70520"/>
            <a:ext cx="1146175" cy="838200"/>
          </a:xfrm>
          <a:prstGeom prst="rect">
            <a:avLst/>
          </a:prstGeom>
          <a:noFill/>
          <a:ln>
            <a:noFill/>
          </a:ln>
          <a:effectLst>
            <a:outerShdw dist="25399" dir="2700000" algn="ctr" rotWithShape="0">
              <a:srgbClr val="808080">
                <a:alpha val="39998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hthoek 4"/>
          <p:cNvSpPr/>
          <p:nvPr/>
        </p:nvSpPr>
        <p:spPr>
          <a:xfrm>
            <a:off x="4211960" y="6021288"/>
            <a:ext cx="4572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en-US" sz="1400" dirty="0" smtClean="0">
                <a:solidFill>
                  <a:schemeClr val="bg1"/>
                </a:solidFill>
              </a:rPr>
              <a:t>ESC 2012 Hot Line I: Late Breaking Trials on Prevention to Heart Failure </a:t>
            </a:r>
            <a:endParaRPr lang="nl-NL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2667531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07504" y="367020"/>
            <a:ext cx="7386638" cy="451406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4000" b="1" dirty="0" smtClean="0">
                <a:solidFill>
                  <a:srgbClr val="FFFF00"/>
                </a:solidFill>
                <a:latin typeface="Arial" charset="0"/>
              </a:rPr>
              <a:t>TRILOGY ACS Background</a:t>
            </a:r>
            <a:endParaRPr lang="en-US" sz="4000" b="1" dirty="0">
              <a:solidFill>
                <a:srgbClr val="FFFF00"/>
              </a:solidFill>
              <a:latin typeface="Arial" charset="0"/>
            </a:endParaRP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6725" y="1231173"/>
            <a:ext cx="8237538" cy="4635372"/>
          </a:xfrm>
        </p:spPr>
        <p:txBody>
          <a:bodyPr/>
          <a:lstStyle/>
          <a:p>
            <a:pPr eaLnBrk="1" hangingPunct="1">
              <a:lnSpc>
                <a:spcPct val="100000"/>
              </a:lnSpc>
              <a:defRPr/>
            </a:pPr>
            <a:r>
              <a:rPr lang="en-US" sz="2400" dirty="0" smtClean="0">
                <a:latin typeface="Arial" charset="0"/>
              </a:rPr>
              <a:t>The proportion of ACS </a:t>
            </a:r>
            <a:r>
              <a:rPr lang="en-US" sz="2400" dirty="0">
                <a:latin typeface="Arial" charset="0"/>
              </a:rPr>
              <a:t>(</a:t>
            </a:r>
            <a:r>
              <a:rPr lang="en-US" sz="2400" dirty="0" smtClean="0">
                <a:latin typeface="Arial" charset="0"/>
              </a:rPr>
              <a:t>UA</a:t>
            </a:r>
            <a:r>
              <a:rPr lang="en-US" sz="2400" dirty="0">
                <a:latin typeface="Arial" charset="0"/>
              </a:rPr>
              <a:t>/</a:t>
            </a:r>
            <a:r>
              <a:rPr lang="en-US" sz="2400" dirty="0" smtClean="0">
                <a:latin typeface="Arial" charset="0"/>
              </a:rPr>
              <a:t>NSTEMI) </a:t>
            </a:r>
            <a:r>
              <a:rPr lang="en-US" sz="2400" dirty="0">
                <a:latin typeface="Arial" charset="0"/>
              </a:rPr>
              <a:t>patients world-wide </a:t>
            </a:r>
            <a:r>
              <a:rPr lang="en-US" sz="2400" dirty="0" smtClean="0">
                <a:latin typeface="Arial" charset="0"/>
              </a:rPr>
              <a:t>who are </a:t>
            </a:r>
            <a:r>
              <a:rPr lang="en-US" sz="2400" dirty="0">
                <a:latin typeface="Arial" charset="0"/>
              </a:rPr>
              <a:t>managed </a:t>
            </a:r>
            <a:r>
              <a:rPr lang="en-US" sz="2400" dirty="0" smtClean="0">
                <a:latin typeface="Arial" charset="0"/>
              </a:rPr>
              <a:t>medically without revascularization (PCI or CABG) is 40-60%</a:t>
            </a:r>
            <a:endParaRPr lang="en-US" sz="2400" dirty="0">
              <a:latin typeface="Arial" charset="0"/>
            </a:endParaRPr>
          </a:p>
          <a:p>
            <a:pPr eaLnBrk="1" hangingPunct="1">
              <a:lnSpc>
                <a:spcPct val="100000"/>
              </a:lnSpc>
              <a:defRPr/>
            </a:pPr>
            <a:r>
              <a:rPr lang="en-US" sz="2400" dirty="0" smtClean="0">
                <a:latin typeface="Arial" charset="0"/>
              </a:rPr>
              <a:t>Medically </a:t>
            </a:r>
            <a:r>
              <a:rPr lang="en-US" sz="2400" dirty="0">
                <a:latin typeface="Arial" charset="0"/>
              </a:rPr>
              <a:t>managed </a:t>
            </a:r>
            <a:r>
              <a:rPr lang="en-US" sz="2400" dirty="0" smtClean="0">
                <a:latin typeface="Arial" charset="0"/>
              </a:rPr>
              <a:t>ACS patients have a two-fold increase in ischemic events, but have been under-represented in contemporary ACS trials</a:t>
            </a:r>
          </a:p>
          <a:p>
            <a:pPr eaLnBrk="1" hangingPunct="1">
              <a:lnSpc>
                <a:spcPct val="100000"/>
              </a:lnSpc>
              <a:defRPr/>
            </a:pPr>
            <a:r>
              <a:rPr lang="en-US" sz="2400" dirty="0" err="1" smtClean="0">
                <a:latin typeface="Arial" charset="0"/>
              </a:rPr>
              <a:t>Prasugrel</a:t>
            </a:r>
            <a:r>
              <a:rPr lang="en-US" sz="2400" dirty="0" smtClean="0">
                <a:latin typeface="Arial" charset="0"/>
              </a:rPr>
              <a:t>, a </a:t>
            </a:r>
            <a:r>
              <a:rPr lang="en-US" sz="2400" dirty="0" err="1" smtClean="0">
                <a:latin typeface="Arial" charset="0"/>
              </a:rPr>
              <a:t>thienopyridine</a:t>
            </a:r>
            <a:r>
              <a:rPr lang="en-US" sz="2400" dirty="0" smtClean="0">
                <a:latin typeface="Arial" charset="0"/>
              </a:rPr>
              <a:t> P2Y</a:t>
            </a:r>
            <a:r>
              <a:rPr lang="en-US" sz="2400" baseline="-25000" dirty="0" smtClean="0">
                <a:latin typeface="Arial" charset="0"/>
              </a:rPr>
              <a:t>12</a:t>
            </a:r>
            <a:r>
              <a:rPr lang="en-US" sz="2400" dirty="0" smtClean="0">
                <a:latin typeface="Arial" charset="0"/>
              </a:rPr>
              <a:t> inhibitor, was shown to improve outcomes compared with </a:t>
            </a:r>
            <a:r>
              <a:rPr lang="en-US" sz="2400" dirty="0" err="1" smtClean="0">
                <a:latin typeface="Arial" charset="0"/>
              </a:rPr>
              <a:t>clopidogrel</a:t>
            </a:r>
            <a:r>
              <a:rPr lang="en-US" sz="2400" dirty="0" smtClean="0">
                <a:latin typeface="Arial" charset="0"/>
              </a:rPr>
              <a:t> in ACS patients undergoing PCI in the TRITON trial, with an increase in major bleeding</a:t>
            </a:r>
            <a:endParaRPr lang="en-US" sz="2400" dirty="0">
              <a:latin typeface="Arial" charset="0"/>
            </a:endParaRPr>
          </a:p>
        </p:txBody>
      </p:sp>
      <p:pic>
        <p:nvPicPr>
          <p:cNvPr id="5" name="Picture 13" descr="trilogy-logos-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997825" y="0"/>
            <a:ext cx="1146175" cy="838200"/>
          </a:xfrm>
          <a:prstGeom prst="rect">
            <a:avLst/>
          </a:prstGeom>
          <a:noFill/>
          <a:ln>
            <a:noFill/>
          </a:ln>
          <a:effectLst>
            <a:outerShdw dist="25399" dir="2700000" algn="ctr" rotWithShape="0">
              <a:srgbClr val="808080">
                <a:alpha val="39998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hthoek 5"/>
          <p:cNvSpPr/>
          <p:nvPr/>
        </p:nvSpPr>
        <p:spPr>
          <a:xfrm>
            <a:off x="4211960" y="6021288"/>
            <a:ext cx="4572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en-US" sz="1400" dirty="0" smtClean="0">
                <a:solidFill>
                  <a:schemeClr val="bg1"/>
                </a:solidFill>
              </a:rPr>
              <a:t>ESC 2012 Hot Line I: Late Breaking Trials on Prevention to Heart Failure </a:t>
            </a:r>
            <a:endParaRPr lang="nl-NL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4288382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6" name="Rectangle 8"/>
          <p:cNvSpPr>
            <a:spLocks noGrp="1" noChangeArrowheads="1"/>
          </p:cNvSpPr>
          <p:nvPr>
            <p:ph type="title" idx="4294967295"/>
          </p:nvPr>
        </p:nvSpPr>
        <p:spPr>
          <a:xfrm>
            <a:off x="-180528" y="227013"/>
            <a:ext cx="8496944" cy="451406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3600" b="1" dirty="0" smtClean="0">
                <a:solidFill>
                  <a:srgbClr val="FFFF00"/>
                </a:solidFill>
                <a:latin typeface="Arial" charset="0"/>
              </a:rPr>
              <a:t>TRILOGY ACS — Inclusion Criteria</a:t>
            </a:r>
            <a:endParaRPr lang="en-US" sz="3600" b="1" dirty="0">
              <a:solidFill>
                <a:srgbClr val="FFFF00"/>
              </a:solidFill>
              <a:latin typeface="Arial" charset="0"/>
            </a:endParaRPr>
          </a:p>
        </p:txBody>
      </p:sp>
      <p:sp>
        <p:nvSpPr>
          <p:cNvPr id="93187" name="Rectangle 9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908720"/>
            <a:ext cx="8229600" cy="5078057"/>
          </a:xfrm>
        </p:spPr>
        <p:txBody>
          <a:bodyPr/>
          <a:lstStyle/>
          <a:p>
            <a:pPr eaLnBrk="1" hangingPunct="1">
              <a:defRPr/>
            </a:pPr>
            <a:r>
              <a:rPr lang="en-US" sz="2000" dirty="0" smtClean="0">
                <a:solidFill>
                  <a:srgbClr val="FFFFFF"/>
                </a:solidFill>
                <a:latin typeface="Arial" charset="0"/>
              </a:rPr>
              <a:t>Randomization within 10 days of a UA</a:t>
            </a:r>
            <a:r>
              <a:rPr lang="en-US" sz="2000" dirty="0">
                <a:solidFill>
                  <a:srgbClr val="FFFFFF"/>
                </a:solidFill>
                <a:latin typeface="Arial" charset="0"/>
              </a:rPr>
              <a:t>/NSTEMI </a:t>
            </a:r>
            <a:r>
              <a:rPr lang="en-US" sz="2000" dirty="0" smtClean="0">
                <a:solidFill>
                  <a:srgbClr val="FFFFFF"/>
                </a:solidFill>
                <a:latin typeface="Arial" charset="0"/>
              </a:rPr>
              <a:t>event</a:t>
            </a:r>
          </a:p>
          <a:p>
            <a:pPr lvl="1" eaLnBrk="1" hangingPunct="1">
              <a:defRPr/>
            </a:pPr>
            <a:r>
              <a:rPr lang="en-US" sz="1800" dirty="0" smtClean="0">
                <a:solidFill>
                  <a:srgbClr val="FFFFFF"/>
                </a:solidFill>
                <a:latin typeface="Arial" charset="0"/>
              </a:rPr>
              <a:t>NSTEMI: CK-MB or Troponin &gt; ULN</a:t>
            </a:r>
          </a:p>
          <a:p>
            <a:pPr lvl="1" eaLnBrk="1" hangingPunct="1">
              <a:defRPr/>
            </a:pPr>
            <a:r>
              <a:rPr lang="en-US" sz="1800" dirty="0" smtClean="0">
                <a:solidFill>
                  <a:srgbClr val="FFFFFF"/>
                </a:solidFill>
                <a:latin typeface="Arial" charset="0"/>
              </a:rPr>
              <a:t>UA: ST depression &gt; 1 mm in 2 or more leads</a:t>
            </a:r>
            <a:endParaRPr lang="en-US" sz="1800" dirty="0">
              <a:solidFill>
                <a:srgbClr val="FFFFFF"/>
              </a:solidFill>
              <a:latin typeface="Arial" charset="0"/>
            </a:endParaRPr>
          </a:p>
          <a:p>
            <a:pPr eaLnBrk="1" hangingPunct="1">
              <a:defRPr/>
            </a:pPr>
            <a:r>
              <a:rPr lang="en-US" sz="2000" dirty="0" smtClean="0">
                <a:solidFill>
                  <a:srgbClr val="FFFFFF"/>
                </a:solidFill>
                <a:latin typeface="Arial" charset="0"/>
              </a:rPr>
              <a:t>“Reasonable certainty” for a medical management strategy decision determined</a:t>
            </a:r>
          </a:p>
          <a:p>
            <a:pPr lvl="1" eaLnBrk="1" hangingPunct="1">
              <a:defRPr/>
            </a:pPr>
            <a:r>
              <a:rPr lang="en-US" sz="1800" dirty="0" smtClean="0">
                <a:solidFill>
                  <a:srgbClr val="FFFFFF"/>
                </a:solidFill>
                <a:latin typeface="Arial" charset="0"/>
              </a:rPr>
              <a:t>Angiography not required, but if performed, had to be done before randomization, and evidence of coronary disease had to be seen (1 lesion &gt; 30% or prior PCI/CABG) </a:t>
            </a:r>
          </a:p>
          <a:p>
            <a:pPr eaLnBrk="1" hangingPunct="1">
              <a:defRPr/>
            </a:pPr>
            <a:r>
              <a:rPr lang="en-US" sz="2000" dirty="0" smtClean="0">
                <a:solidFill>
                  <a:srgbClr val="FFFFFF"/>
                </a:solidFill>
                <a:latin typeface="Arial" charset="0"/>
              </a:rPr>
              <a:t>At least 1 of 4 enrichment criteria:</a:t>
            </a:r>
          </a:p>
          <a:p>
            <a:pPr lvl="1" eaLnBrk="1" hangingPunct="1">
              <a:defRPr/>
            </a:pPr>
            <a:r>
              <a:rPr lang="en-US" sz="1800" dirty="0" smtClean="0">
                <a:solidFill>
                  <a:srgbClr val="FFFFFF"/>
                </a:solidFill>
                <a:latin typeface="Arial" charset="0"/>
              </a:rPr>
              <a:t>Age &gt; 60 years</a:t>
            </a:r>
          </a:p>
          <a:p>
            <a:pPr lvl="1" eaLnBrk="1" hangingPunct="1">
              <a:defRPr/>
            </a:pPr>
            <a:r>
              <a:rPr lang="en-US" sz="1800" dirty="0" smtClean="0">
                <a:solidFill>
                  <a:srgbClr val="FFFFFF"/>
                </a:solidFill>
                <a:latin typeface="Arial" charset="0"/>
              </a:rPr>
              <a:t>Diabetes Mellitus</a:t>
            </a:r>
          </a:p>
          <a:p>
            <a:pPr lvl="1" eaLnBrk="1" hangingPunct="1">
              <a:defRPr/>
            </a:pPr>
            <a:r>
              <a:rPr lang="en-US" sz="1800" dirty="0" smtClean="0">
                <a:solidFill>
                  <a:srgbClr val="FFFFFF"/>
                </a:solidFill>
                <a:latin typeface="Arial" charset="0"/>
              </a:rPr>
              <a:t>Prior MI</a:t>
            </a:r>
          </a:p>
          <a:p>
            <a:pPr lvl="1" eaLnBrk="1" hangingPunct="1">
              <a:defRPr/>
            </a:pPr>
            <a:r>
              <a:rPr lang="en-US" sz="1800" dirty="0" smtClean="0">
                <a:solidFill>
                  <a:srgbClr val="FFFFFF"/>
                </a:solidFill>
                <a:latin typeface="Arial" charset="0"/>
              </a:rPr>
              <a:t>Prior Revascularization (PCI</a:t>
            </a:r>
            <a:r>
              <a:rPr lang="en-US" sz="1800" dirty="0">
                <a:solidFill>
                  <a:srgbClr val="FFFFFF"/>
                </a:solidFill>
                <a:latin typeface="Arial" charset="0"/>
              </a:rPr>
              <a:t> </a:t>
            </a:r>
            <a:r>
              <a:rPr lang="en-US" sz="1800" dirty="0" smtClean="0">
                <a:solidFill>
                  <a:srgbClr val="FFFFFF"/>
                </a:solidFill>
                <a:latin typeface="Arial" charset="0"/>
              </a:rPr>
              <a:t>or CABG)</a:t>
            </a:r>
          </a:p>
        </p:txBody>
      </p:sp>
      <p:pic>
        <p:nvPicPr>
          <p:cNvPr id="4" name="Picture 13" descr="trilogy-logos-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997825" y="0"/>
            <a:ext cx="1146175" cy="838200"/>
          </a:xfrm>
          <a:prstGeom prst="rect">
            <a:avLst/>
          </a:prstGeom>
          <a:noFill/>
          <a:ln>
            <a:noFill/>
          </a:ln>
          <a:effectLst>
            <a:outerShdw dist="25399" dir="2700000" algn="ctr" rotWithShape="0">
              <a:srgbClr val="808080">
                <a:alpha val="39998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hthoek 4"/>
          <p:cNvSpPr/>
          <p:nvPr/>
        </p:nvSpPr>
        <p:spPr>
          <a:xfrm>
            <a:off x="4211960" y="6021288"/>
            <a:ext cx="4572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en-US" sz="1400" dirty="0" smtClean="0">
                <a:solidFill>
                  <a:schemeClr val="bg1"/>
                </a:solidFill>
              </a:rPr>
              <a:t>ESC 2012 Hot Line I: Late Breaking Trials on Prevention to Heart Failure </a:t>
            </a:r>
            <a:endParaRPr lang="nl-NL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3175153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Line 20"/>
          <p:cNvSpPr>
            <a:spLocks noChangeShapeType="1"/>
          </p:cNvSpPr>
          <p:nvPr/>
        </p:nvSpPr>
        <p:spPr bwMode="auto">
          <a:xfrm>
            <a:off x="4618717" y="2743200"/>
            <a:ext cx="562883" cy="381000"/>
          </a:xfrm>
          <a:prstGeom prst="line">
            <a:avLst/>
          </a:prstGeom>
          <a:noFill/>
          <a:ln w="28575" cmpd="sng">
            <a:solidFill>
              <a:schemeClr val="accent4"/>
            </a:solidFill>
            <a:round/>
            <a:headEnd/>
            <a:tailEnd type="triangle" w="med" len="med"/>
          </a:ln>
        </p:spPr>
        <p:txBody>
          <a:bodyPr/>
          <a:lstStyle/>
          <a:p>
            <a:pPr algn="ctr">
              <a:spcBef>
                <a:spcPts val="0"/>
              </a:spcBef>
              <a:defRPr/>
            </a:pPr>
            <a:endParaRPr lang="en-US" sz="1600" kern="0">
              <a:solidFill>
                <a:srgbClr val="000000"/>
              </a:solidFill>
              <a:cs typeface="Arial" pitchFamily="34" charset="0"/>
            </a:endParaRPr>
          </a:p>
        </p:txBody>
      </p:sp>
      <p:grpSp>
        <p:nvGrpSpPr>
          <p:cNvPr id="3" name="Group 45"/>
          <p:cNvGrpSpPr/>
          <p:nvPr/>
        </p:nvGrpSpPr>
        <p:grpSpPr>
          <a:xfrm>
            <a:off x="6019800" y="3866662"/>
            <a:ext cx="1219200" cy="381000"/>
            <a:chOff x="3810000" y="2514600"/>
            <a:chExt cx="1698626" cy="656668"/>
          </a:xfrm>
        </p:grpSpPr>
        <p:sp>
          <p:nvSpPr>
            <p:cNvPr id="47" name="Line 20"/>
            <p:cNvSpPr>
              <a:spLocks noChangeShapeType="1"/>
            </p:cNvSpPr>
            <p:nvPr/>
          </p:nvSpPr>
          <p:spPr bwMode="auto">
            <a:xfrm>
              <a:off x="4724400" y="2514600"/>
              <a:ext cx="784226" cy="656668"/>
            </a:xfrm>
            <a:prstGeom prst="line">
              <a:avLst/>
            </a:prstGeom>
            <a:noFill/>
            <a:ln w="28575" cmpd="sng">
              <a:solidFill>
                <a:schemeClr val="accent4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pPr algn="ctr">
                <a:spcBef>
                  <a:spcPts val="0"/>
                </a:spcBef>
                <a:defRPr/>
              </a:pPr>
              <a:endParaRPr lang="en-US" sz="1600" kern="0">
                <a:solidFill>
                  <a:srgbClr val="000000"/>
                </a:solidFill>
                <a:cs typeface="Arial" pitchFamily="34" charset="0"/>
              </a:endParaRPr>
            </a:p>
          </p:txBody>
        </p:sp>
        <p:sp>
          <p:nvSpPr>
            <p:cNvPr id="52" name="Line 20"/>
            <p:cNvSpPr>
              <a:spLocks noChangeShapeType="1"/>
            </p:cNvSpPr>
            <p:nvPr/>
          </p:nvSpPr>
          <p:spPr bwMode="auto">
            <a:xfrm flipH="1">
              <a:off x="3810000" y="2514600"/>
              <a:ext cx="784226" cy="656668"/>
            </a:xfrm>
            <a:prstGeom prst="line">
              <a:avLst/>
            </a:prstGeom>
            <a:noFill/>
            <a:ln w="28575" cmpd="sng">
              <a:solidFill>
                <a:schemeClr val="accent4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pPr algn="ctr">
                <a:spcBef>
                  <a:spcPts val="0"/>
                </a:spcBef>
                <a:defRPr/>
              </a:pPr>
              <a:endParaRPr lang="en-US" sz="1600" kern="0">
                <a:solidFill>
                  <a:srgbClr val="000000"/>
                </a:solidFill>
                <a:cs typeface="Arial" pitchFamily="34" charset="0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80528" y="324596"/>
            <a:ext cx="7386638" cy="894604"/>
          </a:xfrm>
        </p:spPr>
        <p:txBody>
          <a:bodyPr/>
          <a:lstStyle/>
          <a:p>
            <a:pPr algn="ctr"/>
            <a:r>
              <a:rPr lang="en-US" sz="3200" b="1" dirty="0" smtClean="0"/>
              <a:t>TRILOGY ACS Study Design</a:t>
            </a:r>
            <a:br>
              <a:rPr lang="en-US" sz="3200" b="1" dirty="0" smtClean="0"/>
            </a:br>
            <a:endParaRPr lang="en-US" sz="3200" b="1" dirty="0"/>
          </a:p>
        </p:txBody>
      </p:sp>
      <p:sp>
        <p:nvSpPr>
          <p:cNvPr id="57" name="Line 35"/>
          <p:cNvSpPr>
            <a:spLocks noChangeShapeType="1"/>
          </p:cNvSpPr>
          <p:nvPr/>
        </p:nvSpPr>
        <p:spPr bwMode="auto">
          <a:xfrm>
            <a:off x="4572000" y="1447800"/>
            <a:ext cx="0" cy="396875"/>
          </a:xfrm>
          <a:prstGeom prst="line">
            <a:avLst/>
          </a:prstGeom>
          <a:noFill/>
          <a:ln w="28575" cmpd="sng">
            <a:solidFill>
              <a:schemeClr val="accent4"/>
            </a:solidFill>
            <a:round/>
            <a:headEnd/>
            <a:tailEnd type="triangl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/>
          <a:lstStyle/>
          <a:p>
            <a:pPr algn="ctr">
              <a:spcBef>
                <a:spcPts val="0"/>
              </a:spcBef>
              <a:defRPr/>
            </a:pPr>
            <a:endParaRPr lang="en-US" sz="1600" ker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37" name="Text Box 887"/>
          <p:cNvSpPr txBox="1">
            <a:spLocks noChangeArrowheads="1"/>
          </p:cNvSpPr>
          <p:nvPr/>
        </p:nvSpPr>
        <p:spPr bwMode="invGray">
          <a:xfrm>
            <a:off x="1828800" y="1066800"/>
            <a:ext cx="5181600" cy="710964"/>
          </a:xfrm>
          <a:prstGeom prst="rect">
            <a:avLst/>
          </a:prstGeom>
          <a:solidFill>
            <a:schemeClr val="accent5"/>
          </a:solidFill>
          <a:ln w="9525" cmpd="sng" algn="ctr">
            <a:solidFill>
              <a:schemeClr val="accent4"/>
            </a:solidFill>
            <a:miter lim="800000"/>
            <a:headEnd/>
            <a:tailEnd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wrap="square" tIns="91440" bIns="91440">
            <a:spAutoFit/>
          </a:bodyPr>
          <a:lstStyle/>
          <a:p>
            <a:pPr algn="ctr" eaLnBrk="0" hangingPunct="0">
              <a:lnSpc>
                <a:spcPct val="95000"/>
              </a:lnSpc>
              <a:spcBef>
                <a:spcPts val="0"/>
              </a:spcBef>
              <a:defRPr/>
            </a:pPr>
            <a:r>
              <a:rPr lang="en-US" b="1" kern="0" dirty="0">
                <a:solidFill>
                  <a:srgbClr val="000000"/>
                </a:solidFill>
                <a:cs typeface="Arial" pitchFamily="34" charset="0"/>
              </a:rPr>
              <a:t>Medically Managed UA/NSTEMI Patients</a:t>
            </a:r>
            <a:endParaRPr lang="en-US" sz="1600" b="1" kern="0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0" name="Text Box 921"/>
          <p:cNvSpPr txBox="1">
            <a:spLocks noChangeArrowheads="1"/>
          </p:cNvSpPr>
          <p:nvPr/>
        </p:nvSpPr>
        <p:spPr bwMode="invGray">
          <a:xfrm>
            <a:off x="4800600" y="4391505"/>
            <a:ext cx="1676400" cy="677621"/>
          </a:xfrm>
          <a:prstGeom prst="rect">
            <a:avLst/>
          </a:prstGeom>
          <a:solidFill>
            <a:schemeClr val="accent1"/>
          </a:solidFill>
          <a:ln w="9525" cmpd="sng" algn="ctr">
            <a:solidFill>
              <a:schemeClr val="accent4"/>
            </a:solidFill>
            <a:miter lim="800000"/>
            <a:headEnd/>
            <a:tailEnd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wrap="square" anchor="ctr">
            <a:spAutoFit/>
          </a:bodyPr>
          <a:lstStyle/>
          <a:p>
            <a:pPr algn="ctr" eaLnBrk="0" hangingPunct="0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1400" b="1" u="sng" kern="0" dirty="0">
                <a:solidFill>
                  <a:srgbClr val="000000"/>
                </a:solidFill>
                <a:cs typeface="Arial" pitchFamily="34" charset="0"/>
              </a:rPr>
              <a:t>Clopidogrel</a:t>
            </a:r>
            <a:r>
              <a:rPr lang="en-US" sz="1400" b="1" kern="0" baseline="30000" dirty="0">
                <a:solidFill>
                  <a:srgbClr val="000000"/>
                </a:solidFill>
                <a:cs typeface="Arial" pitchFamily="34" charset="0"/>
              </a:rPr>
              <a:t>1</a:t>
            </a:r>
            <a:endParaRPr lang="en-US" sz="1400" b="1" u="sng" kern="0" dirty="0">
              <a:solidFill>
                <a:srgbClr val="000000"/>
              </a:solidFill>
              <a:cs typeface="Arial" pitchFamily="34" charset="0"/>
            </a:endParaRPr>
          </a:p>
          <a:p>
            <a:pPr algn="ctr" eaLnBrk="0" hangingPunct="0">
              <a:lnSpc>
                <a:spcPct val="90000"/>
              </a:lnSpc>
              <a:spcBef>
                <a:spcPts val="0"/>
              </a:spcBef>
              <a:defRPr/>
            </a:pPr>
            <a:endParaRPr lang="en-US" sz="1400" b="1" u="sng" kern="0" dirty="0">
              <a:solidFill>
                <a:srgbClr val="000000"/>
              </a:solidFill>
              <a:cs typeface="Arial" pitchFamily="34" charset="0"/>
            </a:endParaRPr>
          </a:p>
          <a:p>
            <a:pPr algn="ctr" eaLnBrk="0" hangingPunct="0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1400" b="1" kern="0" dirty="0">
                <a:solidFill>
                  <a:srgbClr val="000000"/>
                </a:solidFill>
                <a:cs typeface="Arial" pitchFamily="34" charset="0"/>
              </a:rPr>
              <a:t> </a:t>
            </a:r>
            <a:r>
              <a:rPr lang="en-US" sz="1400" kern="0" dirty="0" smtClean="0">
                <a:solidFill>
                  <a:srgbClr val="000000"/>
                </a:solidFill>
                <a:cs typeface="Arial" pitchFamily="34" charset="0"/>
              </a:rPr>
              <a:t>75 </a:t>
            </a:r>
            <a:r>
              <a:rPr lang="en-US" sz="1400" kern="0" dirty="0">
                <a:solidFill>
                  <a:srgbClr val="000000"/>
                </a:solidFill>
                <a:cs typeface="Arial" pitchFamily="34" charset="0"/>
              </a:rPr>
              <a:t>mg </a:t>
            </a:r>
            <a:r>
              <a:rPr lang="en-US" sz="1400" kern="0" dirty="0" smtClean="0">
                <a:solidFill>
                  <a:srgbClr val="000000"/>
                </a:solidFill>
                <a:cs typeface="Arial" pitchFamily="34" charset="0"/>
              </a:rPr>
              <a:t>MD</a:t>
            </a:r>
            <a:endParaRPr lang="en-US" sz="1400" kern="0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1" name="Text Box 922"/>
          <p:cNvSpPr txBox="1">
            <a:spLocks noChangeArrowheads="1"/>
          </p:cNvSpPr>
          <p:nvPr/>
        </p:nvSpPr>
        <p:spPr bwMode="invGray">
          <a:xfrm>
            <a:off x="6934200" y="4391505"/>
            <a:ext cx="1676400" cy="677621"/>
          </a:xfrm>
          <a:prstGeom prst="rect">
            <a:avLst/>
          </a:prstGeom>
          <a:solidFill>
            <a:schemeClr val="accent2"/>
          </a:solidFill>
          <a:ln w="9525" cmpd="sng" algn="ctr">
            <a:solidFill>
              <a:schemeClr val="accent4"/>
            </a:solidFill>
            <a:miter lim="800000"/>
            <a:headEnd/>
            <a:tailEnd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wrap="square" anchor="ctr">
            <a:spAutoFit/>
          </a:bodyPr>
          <a:lstStyle/>
          <a:p>
            <a:pPr algn="ctr" eaLnBrk="0" hangingPunct="0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1400" b="1" u="sng" kern="0" dirty="0">
                <a:solidFill>
                  <a:srgbClr val="000000"/>
                </a:solidFill>
                <a:cs typeface="Arial" pitchFamily="34" charset="0"/>
              </a:rPr>
              <a:t>Prasugrel</a:t>
            </a:r>
            <a:r>
              <a:rPr lang="en-US" sz="1400" b="1" kern="0" baseline="30000" dirty="0">
                <a:solidFill>
                  <a:srgbClr val="000000"/>
                </a:solidFill>
                <a:cs typeface="Arial" pitchFamily="34" charset="0"/>
              </a:rPr>
              <a:t>1</a:t>
            </a:r>
            <a:r>
              <a:rPr lang="en-US" sz="1400" b="1" u="sng" kern="0" dirty="0">
                <a:solidFill>
                  <a:srgbClr val="000000"/>
                </a:solidFill>
                <a:cs typeface="Arial" pitchFamily="34" charset="0"/>
              </a:rPr>
              <a:t> </a:t>
            </a:r>
            <a:r>
              <a:rPr lang="en-US" sz="1400" b="1" u="sng" kern="0" dirty="0" smtClean="0">
                <a:solidFill>
                  <a:srgbClr val="000000"/>
                </a:solidFill>
                <a:cs typeface="Arial" pitchFamily="34" charset="0"/>
              </a:rPr>
              <a:t/>
            </a:r>
            <a:br>
              <a:rPr lang="en-US" sz="1400" b="1" u="sng" kern="0" dirty="0" smtClean="0">
                <a:solidFill>
                  <a:srgbClr val="000000"/>
                </a:solidFill>
                <a:cs typeface="Arial" pitchFamily="34" charset="0"/>
              </a:rPr>
            </a:br>
            <a:r>
              <a:rPr lang="en-US" sz="1400" b="1" u="sng" kern="0" dirty="0" smtClean="0">
                <a:solidFill>
                  <a:srgbClr val="000000"/>
                </a:solidFill>
                <a:cs typeface="Arial" pitchFamily="34" charset="0"/>
              </a:rPr>
              <a:t/>
            </a:r>
            <a:br>
              <a:rPr lang="en-US" sz="1400" b="1" u="sng" kern="0" dirty="0" smtClean="0">
                <a:solidFill>
                  <a:srgbClr val="000000"/>
                </a:solidFill>
                <a:cs typeface="Arial" pitchFamily="34" charset="0"/>
              </a:rPr>
            </a:br>
            <a:r>
              <a:rPr lang="en-US" sz="1400" kern="0" dirty="0" smtClean="0">
                <a:solidFill>
                  <a:srgbClr val="000000"/>
                </a:solidFill>
                <a:cs typeface="Arial" pitchFamily="34" charset="0"/>
              </a:rPr>
              <a:t>5</a:t>
            </a:r>
            <a:r>
              <a:rPr lang="en-US" sz="1400" kern="0" dirty="0" smtClean="0">
                <a:solidFill>
                  <a:srgbClr val="FFFF00"/>
                </a:solidFill>
                <a:cs typeface="Arial" pitchFamily="34" charset="0"/>
              </a:rPr>
              <a:t> </a:t>
            </a:r>
            <a:r>
              <a:rPr lang="en-US" sz="1400" kern="0" dirty="0">
                <a:solidFill>
                  <a:srgbClr val="000000"/>
                </a:solidFill>
                <a:cs typeface="Arial" pitchFamily="34" charset="0"/>
              </a:rPr>
              <a:t>or 10 mg </a:t>
            </a:r>
            <a:r>
              <a:rPr lang="en-US" sz="1400" kern="0" dirty="0" smtClean="0">
                <a:solidFill>
                  <a:srgbClr val="000000"/>
                </a:solidFill>
                <a:cs typeface="Arial" pitchFamily="34" charset="0"/>
              </a:rPr>
              <a:t>MD</a:t>
            </a:r>
            <a:endParaRPr lang="en-US" sz="1400" kern="0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2" name="Text Box 8"/>
          <p:cNvSpPr txBox="1">
            <a:spLocks noChangeArrowheads="1"/>
          </p:cNvSpPr>
          <p:nvPr/>
        </p:nvSpPr>
        <p:spPr bwMode="auto">
          <a:xfrm>
            <a:off x="381000" y="5275386"/>
            <a:ext cx="8382000" cy="276999"/>
          </a:xfrm>
          <a:prstGeom prst="rect">
            <a:avLst/>
          </a:prstGeom>
          <a:solidFill>
            <a:srgbClr val="000000"/>
          </a:solidFill>
          <a:ln w="9525" cmpd="sng">
            <a:solidFill>
              <a:schemeClr val="accent4"/>
            </a:solidFill>
            <a:miter lim="800000"/>
            <a:headEnd/>
            <a:tailEnd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  <a:defRPr/>
            </a:pPr>
            <a:r>
              <a:rPr lang="en-US" sz="1200" b="1" kern="0" dirty="0">
                <a:solidFill>
                  <a:srgbClr val="FFFFFF"/>
                </a:solidFill>
                <a:cs typeface="Arial" pitchFamily="34" charset="0"/>
              </a:rPr>
              <a:t>Minimum Rx Duration: 6 months; Maximum Rx Duration: 30 months</a:t>
            </a:r>
          </a:p>
        </p:txBody>
      </p:sp>
      <p:sp>
        <p:nvSpPr>
          <p:cNvPr id="43" name="Rectangle 15"/>
          <p:cNvSpPr>
            <a:spLocks noChangeArrowheads="1"/>
          </p:cNvSpPr>
          <p:nvPr/>
        </p:nvSpPr>
        <p:spPr bwMode="auto">
          <a:xfrm>
            <a:off x="381000" y="5650384"/>
            <a:ext cx="8382000" cy="330200"/>
          </a:xfrm>
          <a:prstGeom prst="rect">
            <a:avLst/>
          </a:prstGeom>
          <a:solidFill>
            <a:schemeClr val="accent5"/>
          </a:solidFill>
          <a:ln w="9525" cmpd="sng">
            <a:solidFill>
              <a:schemeClr val="accent4"/>
            </a:solidFill>
            <a:miter lim="800000"/>
            <a:headEnd/>
            <a:tailEnd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wrap="none" anchor="ctr"/>
          <a:lstStyle/>
          <a:p>
            <a:pPr algn="ctr">
              <a:spcBef>
                <a:spcPts val="0"/>
              </a:spcBef>
              <a:defRPr/>
            </a:pPr>
            <a:r>
              <a:rPr lang="en-US" sz="1600" b="1" kern="0" dirty="0">
                <a:solidFill>
                  <a:srgbClr val="000000"/>
                </a:solidFill>
                <a:cs typeface="Arial" pitchFamily="34" charset="0"/>
              </a:rPr>
              <a:t>Primary Efficacy Endpoint: CV Death, MI, Stroke </a:t>
            </a:r>
          </a:p>
        </p:txBody>
      </p:sp>
      <p:sp>
        <p:nvSpPr>
          <p:cNvPr id="44" name="Text Box 16"/>
          <p:cNvSpPr txBox="1">
            <a:spLocks noChangeArrowheads="1"/>
          </p:cNvSpPr>
          <p:nvPr/>
        </p:nvSpPr>
        <p:spPr bwMode="auto">
          <a:xfrm>
            <a:off x="1714500" y="1972697"/>
            <a:ext cx="57150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ts val="0"/>
              </a:spcBef>
              <a:defRPr/>
            </a:pPr>
            <a:r>
              <a:rPr lang="en-US" sz="1600" b="1" ker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pitchFamily="34" charset="0"/>
              </a:rPr>
              <a:t>		</a:t>
            </a:r>
          </a:p>
        </p:txBody>
      </p:sp>
      <p:sp>
        <p:nvSpPr>
          <p:cNvPr id="48" name="Rectangle 24"/>
          <p:cNvSpPr>
            <a:spLocks noChangeArrowheads="1"/>
          </p:cNvSpPr>
          <p:nvPr/>
        </p:nvSpPr>
        <p:spPr bwMode="auto">
          <a:xfrm>
            <a:off x="1828800" y="1905000"/>
            <a:ext cx="5181600" cy="867340"/>
          </a:xfrm>
          <a:prstGeom prst="rect">
            <a:avLst/>
          </a:prstGeom>
          <a:solidFill>
            <a:schemeClr val="accent5"/>
          </a:solidFill>
          <a:ln w="9525" cmpd="sng">
            <a:solidFill>
              <a:schemeClr val="accent4"/>
            </a:solidFill>
            <a:miter lim="800000"/>
            <a:headEnd/>
            <a:tailEnd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wrap="none" anchor="ctr"/>
          <a:lstStyle/>
          <a:p>
            <a:pPr algn="ctr">
              <a:spcBef>
                <a:spcPts val="0"/>
              </a:spcBef>
              <a:defRPr/>
            </a:pPr>
            <a:r>
              <a:rPr lang="en-US" sz="1600" b="1" kern="0" dirty="0">
                <a:solidFill>
                  <a:srgbClr val="000000"/>
                </a:solidFill>
                <a:cs typeface="Arial" pitchFamily="34" charset="0"/>
              </a:rPr>
              <a:t>Randomization Stratified by:</a:t>
            </a:r>
          </a:p>
          <a:p>
            <a:pPr algn="ctr">
              <a:spcBef>
                <a:spcPts val="0"/>
              </a:spcBef>
              <a:defRPr/>
            </a:pPr>
            <a:r>
              <a:rPr lang="en-US" sz="1600" b="1" kern="0" dirty="0">
                <a:solidFill>
                  <a:srgbClr val="000000"/>
                </a:solidFill>
                <a:cs typeface="Arial" pitchFamily="34" charset="0"/>
              </a:rPr>
              <a:t>Age, Country, Prior </a:t>
            </a:r>
            <a:r>
              <a:rPr lang="en-US" sz="1600" b="1" kern="0" dirty="0" err="1">
                <a:solidFill>
                  <a:srgbClr val="000000"/>
                </a:solidFill>
                <a:cs typeface="Arial" pitchFamily="34" charset="0"/>
              </a:rPr>
              <a:t>Clopidogrel</a:t>
            </a:r>
            <a:r>
              <a:rPr lang="en-US" sz="1600" b="1" kern="0" dirty="0">
                <a:solidFill>
                  <a:srgbClr val="000000"/>
                </a:solidFill>
                <a:cs typeface="Arial" pitchFamily="34" charset="0"/>
              </a:rPr>
              <a:t> </a:t>
            </a:r>
            <a:r>
              <a:rPr lang="en-US" sz="1600" b="1" kern="0" dirty="0" smtClean="0">
                <a:solidFill>
                  <a:srgbClr val="000000"/>
                </a:solidFill>
                <a:cs typeface="Arial" pitchFamily="34" charset="0"/>
              </a:rPr>
              <a:t>Treatment</a:t>
            </a:r>
            <a:endParaRPr lang="en-US" sz="1600" b="1" kern="0" dirty="0">
              <a:solidFill>
                <a:srgbClr val="000000"/>
              </a:solidFill>
              <a:cs typeface="Arial" pitchFamily="34" charset="0"/>
            </a:endParaRPr>
          </a:p>
          <a:p>
            <a:pPr algn="ctr">
              <a:spcBef>
                <a:spcPts val="0"/>
              </a:spcBef>
              <a:defRPr/>
            </a:pPr>
            <a:r>
              <a:rPr lang="en-US" sz="1600" kern="0" dirty="0">
                <a:solidFill>
                  <a:srgbClr val="000000"/>
                </a:solidFill>
                <a:cs typeface="Arial" pitchFamily="34" charset="0"/>
              </a:rPr>
              <a:t>(Primary analysis cohort —</a:t>
            </a:r>
            <a:r>
              <a:rPr lang="en-US" sz="1600" kern="0" dirty="0" smtClean="0">
                <a:solidFill>
                  <a:srgbClr val="000000"/>
                </a:solidFill>
                <a:cs typeface="Arial" pitchFamily="34" charset="0"/>
              </a:rPr>
              <a:t> </a:t>
            </a:r>
            <a:r>
              <a:rPr lang="en-US" sz="1600" kern="0" dirty="0">
                <a:solidFill>
                  <a:srgbClr val="000000"/>
                </a:solidFill>
                <a:cs typeface="Arial" pitchFamily="34" charset="0"/>
              </a:rPr>
              <a:t>Age </a:t>
            </a:r>
            <a:r>
              <a:rPr lang="en-US" sz="1600" kern="0" dirty="0" smtClean="0">
                <a:solidFill>
                  <a:srgbClr val="000000"/>
                </a:solidFill>
                <a:cs typeface="Arial" pitchFamily="34" charset="0"/>
              </a:rPr>
              <a:t>&lt; 75 </a:t>
            </a:r>
            <a:r>
              <a:rPr lang="en-US" sz="1600" kern="0" dirty="0">
                <a:solidFill>
                  <a:srgbClr val="000000"/>
                </a:solidFill>
                <a:cs typeface="Arial" pitchFamily="34" charset="0"/>
              </a:rPr>
              <a:t>years)</a:t>
            </a:r>
          </a:p>
        </p:txBody>
      </p:sp>
      <p:grpSp>
        <p:nvGrpSpPr>
          <p:cNvPr id="4" name="Group 2"/>
          <p:cNvGrpSpPr/>
          <p:nvPr/>
        </p:nvGrpSpPr>
        <p:grpSpPr>
          <a:xfrm>
            <a:off x="381000" y="2743200"/>
            <a:ext cx="4144283" cy="2422876"/>
            <a:chOff x="381000" y="2743200"/>
            <a:chExt cx="4144283" cy="2422876"/>
          </a:xfrm>
        </p:grpSpPr>
        <p:sp>
          <p:nvSpPr>
            <p:cNvPr id="55" name="Line 20"/>
            <p:cNvSpPr>
              <a:spLocks noChangeShapeType="1"/>
            </p:cNvSpPr>
            <p:nvPr/>
          </p:nvSpPr>
          <p:spPr bwMode="auto">
            <a:xfrm flipH="1">
              <a:off x="3962400" y="2743200"/>
              <a:ext cx="562883" cy="381000"/>
            </a:xfrm>
            <a:prstGeom prst="line">
              <a:avLst/>
            </a:prstGeom>
            <a:noFill/>
            <a:ln w="28575" cmpd="sng">
              <a:solidFill>
                <a:schemeClr val="accent4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pPr algn="ctr">
                <a:spcBef>
                  <a:spcPts val="0"/>
                </a:spcBef>
                <a:defRPr/>
              </a:pPr>
              <a:endParaRPr lang="en-US" sz="1600" kern="0">
                <a:solidFill>
                  <a:srgbClr val="000000"/>
                </a:solidFill>
                <a:cs typeface="Arial" pitchFamily="34" charset="0"/>
              </a:endParaRPr>
            </a:p>
          </p:txBody>
        </p:sp>
        <p:grpSp>
          <p:nvGrpSpPr>
            <p:cNvPr id="5" name="Group 34"/>
            <p:cNvGrpSpPr/>
            <p:nvPr/>
          </p:nvGrpSpPr>
          <p:grpSpPr>
            <a:xfrm>
              <a:off x="1600200" y="3866662"/>
              <a:ext cx="1219200" cy="381000"/>
              <a:chOff x="3810000" y="2514600"/>
              <a:chExt cx="1698626" cy="656668"/>
            </a:xfrm>
          </p:grpSpPr>
          <p:sp>
            <p:nvSpPr>
              <p:cNvPr id="36" name="Line 20"/>
              <p:cNvSpPr>
                <a:spLocks noChangeShapeType="1"/>
              </p:cNvSpPr>
              <p:nvPr/>
            </p:nvSpPr>
            <p:spPr bwMode="auto">
              <a:xfrm>
                <a:off x="4724400" y="2514600"/>
                <a:ext cx="784226" cy="656668"/>
              </a:xfrm>
              <a:prstGeom prst="line">
                <a:avLst/>
              </a:prstGeom>
              <a:noFill/>
              <a:ln w="28575" cmpd="sng">
                <a:solidFill>
                  <a:schemeClr val="accent4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pPr algn="ctr">
                  <a:spcBef>
                    <a:spcPts val="0"/>
                  </a:spcBef>
                  <a:defRPr/>
                </a:pPr>
                <a:endParaRPr lang="en-US" sz="1600" kern="0">
                  <a:solidFill>
                    <a:srgbClr val="000000"/>
                  </a:solidFill>
                  <a:cs typeface="Arial" pitchFamily="34" charset="0"/>
                </a:endParaRPr>
              </a:p>
            </p:txBody>
          </p:sp>
          <p:sp>
            <p:nvSpPr>
              <p:cNvPr id="45" name="Line 20"/>
              <p:cNvSpPr>
                <a:spLocks noChangeShapeType="1"/>
              </p:cNvSpPr>
              <p:nvPr/>
            </p:nvSpPr>
            <p:spPr bwMode="auto">
              <a:xfrm flipH="1">
                <a:off x="3810000" y="2514600"/>
                <a:ext cx="784226" cy="656668"/>
              </a:xfrm>
              <a:prstGeom prst="line">
                <a:avLst/>
              </a:prstGeom>
              <a:noFill/>
              <a:ln w="28575" cmpd="sng">
                <a:solidFill>
                  <a:schemeClr val="accent4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pPr algn="ctr">
                  <a:spcBef>
                    <a:spcPts val="0"/>
                  </a:spcBef>
                  <a:defRPr/>
                </a:pPr>
                <a:endParaRPr lang="en-US" sz="1600" kern="0">
                  <a:solidFill>
                    <a:srgbClr val="000000"/>
                  </a:solidFill>
                  <a:cs typeface="Arial" pitchFamily="34" charset="0"/>
                </a:endParaRPr>
              </a:p>
            </p:txBody>
          </p:sp>
        </p:grpSp>
        <p:sp>
          <p:nvSpPr>
            <p:cNvPr id="38" name="Text Box 914"/>
            <p:cNvSpPr txBox="1">
              <a:spLocks noChangeArrowheads="1"/>
            </p:cNvSpPr>
            <p:nvPr/>
          </p:nvSpPr>
          <p:spPr bwMode="invGray">
            <a:xfrm>
              <a:off x="381000" y="4294555"/>
              <a:ext cx="1676399" cy="871521"/>
            </a:xfrm>
            <a:prstGeom prst="rect">
              <a:avLst/>
            </a:prstGeom>
            <a:solidFill>
              <a:schemeClr val="accent1"/>
            </a:solidFill>
            <a:ln w="9525" cmpd="sng" algn="ctr">
              <a:solidFill>
                <a:schemeClr val="accent4"/>
              </a:solidFill>
              <a:miter lim="800000"/>
              <a:headEnd/>
              <a:tailEnd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</p:spPr>
          <p:txBody>
            <a:bodyPr wrap="square">
              <a:spAutoFit/>
            </a:bodyPr>
            <a:lstStyle/>
            <a:p>
              <a:pPr algn="ctr" eaLnBrk="0" hangingPunct="0">
                <a:lnSpc>
                  <a:spcPct val="90000"/>
                </a:lnSpc>
                <a:spcBef>
                  <a:spcPts val="0"/>
                </a:spcBef>
                <a:defRPr/>
              </a:pPr>
              <a:r>
                <a:rPr lang="en-US" sz="1400" b="1" u="sng" kern="0" dirty="0" smtClean="0">
                  <a:solidFill>
                    <a:srgbClr val="000000"/>
                  </a:solidFill>
                  <a:cs typeface="Arial" pitchFamily="34" charset="0"/>
                </a:rPr>
                <a:t>Clopidogrel</a:t>
              </a:r>
              <a:r>
                <a:rPr lang="en-US" sz="1400" b="1" kern="0" baseline="30000" dirty="0" smtClean="0">
                  <a:solidFill>
                    <a:srgbClr val="000000"/>
                  </a:solidFill>
                  <a:cs typeface="Arial" pitchFamily="34" charset="0"/>
                </a:rPr>
                <a:t>1</a:t>
              </a:r>
              <a:r>
                <a:rPr lang="en-US" sz="1400" b="1" kern="0" dirty="0">
                  <a:solidFill>
                    <a:srgbClr val="000000"/>
                  </a:solidFill>
                  <a:cs typeface="Arial" pitchFamily="34" charset="0"/>
                </a:rPr>
                <a:t/>
              </a:r>
              <a:br>
                <a:rPr lang="en-US" sz="1400" b="1" kern="0" dirty="0">
                  <a:solidFill>
                    <a:srgbClr val="000000"/>
                  </a:solidFill>
                  <a:cs typeface="Arial" pitchFamily="34" charset="0"/>
                </a:rPr>
              </a:br>
              <a:r>
                <a:rPr lang="en-US" sz="1400" kern="0" dirty="0" smtClean="0">
                  <a:solidFill>
                    <a:srgbClr val="000000"/>
                  </a:solidFill>
                  <a:cs typeface="Arial" pitchFamily="34" charset="0"/>
                </a:rPr>
                <a:t>300 </a:t>
              </a:r>
              <a:r>
                <a:rPr lang="en-US" sz="1400" kern="0" dirty="0">
                  <a:solidFill>
                    <a:srgbClr val="000000"/>
                  </a:solidFill>
                  <a:cs typeface="Arial" pitchFamily="34" charset="0"/>
                </a:rPr>
                <a:t>mg </a:t>
              </a:r>
              <a:r>
                <a:rPr lang="en-US" sz="1400" kern="0" dirty="0" smtClean="0">
                  <a:solidFill>
                    <a:srgbClr val="000000"/>
                  </a:solidFill>
                  <a:cs typeface="Arial" pitchFamily="34" charset="0"/>
                </a:rPr>
                <a:t>LD</a:t>
              </a:r>
            </a:p>
            <a:p>
              <a:pPr algn="ctr" eaLnBrk="0" hangingPunct="0">
                <a:lnSpc>
                  <a:spcPct val="90000"/>
                </a:lnSpc>
                <a:spcBef>
                  <a:spcPts val="0"/>
                </a:spcBef>
                <a:defRPr/>
              </a:pPr>
              <a:r>
                <a:rPr lang="en-US" sz="1400" kern="0" dirty="0" smtClean="0">
                  <a:solidFill>
                    <a:srgbClr val="000000"/>
                  </a:solidFill>
                  <a:cs typeface="Arial" pitchFamily="34" charset="0"/>
                </a:rPr>
                <a:t>+</a:t>
              </a:r>
              <a:endParaRPr lang="en-US" sz="1400" kern="0" dirty="0">
                <a:solidFill>
                  <a:srgbClr val="000000"/>
                </a:solidFill>
                <a:cs typeface="Arial" pitchFamily="34" charset="0"/>
              </a:endParaRPr>
            </a:p>
            <a:p>
              <a:pPr algn="ctr" eaLnBrk="0" hangingPunct="0">
                <a:lnSpc>
                  <a:spcPct val="90000"/>
                </a:lnSpc>
                <a:spcBef>
                  <a:spcPts val="0"/>
                </a:spcBef>
                <a:defRPr/>
              </a:pPr>
              <a:r>
                <a:rPr lang="en-US" sz="1400" kern="0" dirty="0">
                  <a:solidFill>
                    <a:srgbClr val="000000"/>
                  </a:solidFill>
                  <a:cs typeface="Arial" pitchFamily="34" charset="0"/>
                </a:rPr>
                <a:t>75 mg MD</a:t>
              </a:r>
            </a:p>
          </p:txBody>
        </p:sp>
        <p:sp>
          <p:nvSpPr>
            <p:cNvPr id="39" name="Text Box 915"/>
            <p:cNvSpPr txBox="1">
              <a:spLocks noChangeArrowheads="1"/>
            </p:cNvSpPr>
            <p:nvPr/>
          </p:nvSpPr>
          <p:spPr bwMode="invGray">
            <a:xfrm>
              <a:off x="2590799" y="4294555"/>
              <a:ext cx="1692275" cy="871521"/>
            </a:xfrm>
            <a:prstGeom prst="rect">
              <a:avLst/>
            </a:prstGeom>
            <a:solidFill>
              <a:schemeClr val="accent2"/>
            </a:solidFill>
            <a:ln w="9525" cmpd="sng" algn="ctr">
              <a:solidFill>
                <a:schemeClr val="accent4"/>
              </a:solidFill>
              <a:miter lim="800000"/>
              <a:headEnd/>
              <a:tailEnd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</p:spPr>
          <p:txBody>
            <a:bodyPr wrap="square">
              <a:spAutoFit/>
            </a:bodyPr>
            <a:lstStyle/>
            <a:p>
              <a:pPr algn="ctr" eaLnBrk="0" hangingPunct="0">
                <a:lnSpc>
                  <a:spcPct val="90000"/>
                </a:lnSpc>
                <a:spcBef>
                  <a:spcPts val="0"/>
                </a:spcBef>
                <a:defRPr/>
              </a:pPr>
              <a:r>
                <a:rPr lang="en-US" sz="1400" b="1" u="sng" kern="0" dirty="0" smtClean="0">
                  <a:solidFill>
                    <a:srgbClr val="000000"/>
                  </a:solidFill>
                  <a:cs typeface="Arial" pitchFamily="34" charset="0"/>
                </a:rPr>
                <a:t>Prasugrel</a:t>
              </a:r>
              <a:r>
                <a:rPr lang="en-US" sz="1400" b="1" kern="0" baseline="30000" dirty="0" smtClean="0">
                  <a:solidFill>
                    <a:srgbClr val="000000"/>
                  </a:solidFill>
                  <a:cs typeface="Arial" pitchFamily="34" charset="0"/>
                </a:rPr>
                <a:t>1</a:t>
              </a:r>
              <a:br>
                <a:rPr lang="en-US" sz="1400" b="1" kern="0" baseline="30000" dirty="0" smtClean="0">
                  <a:solidFill>
                    <a:srgbClr val="000000"/>
                  </a:solidFill>
                  <a:cs typeface="Arial" pitchFamily="34" charset="0"/>
                </a:rPr>
              </a:br>
              <a:r>
                <a:rPr lang="en-US" sz="1400" kern="0" dirty="0" smtClean="0">
                  <a:solidFill>
                    <a:srgbClr val="000000"/>
                  </a:solidFill>
                  <a:cs typeface="Arial" pitchFamily="34" charset="0"/>
                </a:rPr>
                <a:t>30 </a:t>
              </a:r>
              <a:r>
                <a:rPr lang="en-US" sz="1400" kern="0" dirty="0">
                  <a:solidFill>
                    <a:srgbClr val="000000"/>
                  </a:solidFill>
                  <a:cs typeface="Arial" pitchFamily="34" charset="0"/>
                </a:rPr>
                <a:t>mg LD</a:t>
              </a:r>
            </a:p>
            <a:p>
              <a:pPr algn="ctr" eaLnBrk="0" hangingPunct="0">
                <a:lnSpc>
                  <a:spcPct val="90000"/>
                </a:lnSpc>
                <a:spcBef>
                  <a:spcPts val="0"/>
                </a:spcBef>
                <a:defRPr/>
              </a:pPr>
              <a:r>
                <a:rPr lang="en-US" sz="1400" kern="0" dirty="0">
                  <a:solidFill>
                    <a:srgbClr val="000000"/>
                  </a:solidFill>
                  <a:cs typeface="Arial" pitchFamily="34" charset="0"/>
                </a:rPr>
                <a:t>+</a:t>
              </a:r>
            </a:p>
            <a:p>
              <a:pPr algn="ctr" eaLnBrk="0" hangingPunct="0">
                <a:lnSpc>
                  <a:spcPct val="90000"/>
                </a:lnSpc>
                <a:spcBef>
                  <a:spcPts val="0"/>
                </a:spcBef>
                <a:defRPr/>
              </a:pPr>
              <a:r>
                <a:rPr lang="en-US" sz="1400" kern="0" dirty="0">
                  <a:solidFill>
                    <a:srgbClr val="000000"/>
                  </a:solidFill>
                  <a:cs typeface="Arial" pitchFamily="34" charset="0"/>
                </a:rPr>
                <a:t>5</a:t>
              </a:r>
              <a:r>
                <a:rPr lang="en-US" sz="1400" kern="0" baseline="30000" dirty="0">
                  <a:solidFill>
                    <a:srgbClr val="000000"/>
                  </a:solidFill>
                  <a:cs typeface="Arial" pitchFamily="34" charset="0"/>
                </a:rPr>
                <a:t> </a:t>
              </a:r>
              <a:r>
                <a:rPr lang="en-US" sz="1400" kern="0" dirty="0">
                  <a:solidFill>
                    <a:srgbClr val="000000"/>
                  </a:solidFill>
                  <a:cs typeface="Arial" pitchFamily="34" charset="0"/>
                </a:rPr>
                <a:t>or 10 mg MD</a:t>
              </a:r>
              <a:endParaRPr lang="en-US" sz="1400" kern="0" baseline="30000" dirty="0">
                <a:solidFill>
                  <a:srgbClr val="000000"/>
                </a:solidFill>
                <a:cs typeface="Arial" pitchFamily="34" charset="0"/>
              </a:endParaRPr>
            </a:p>
          </p:txBody>
        </p:sp>
        <p:sp>
          <p:nvSpPr>
            <p:cNvPr id="60" name="Text Box 10"/>
            <p:cNvSpPr txBox="1">
              <a:spLocks noChangeArrowheads="1"/>
            </p:cNvSpPr>
            <p:nvPr/>
          </p:nvSpPr>
          <p:spPr bwMode="auto">
            <a:xfrm>
              <a:off x="381000" y="3268098"/>
              <a:ext cx="3886200" cy="646331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 w="9525" cmpd="sng">
              <a:solidFill>
                <a:schemeClr val="accent4"/>
              </a:solidFill>
              <a:miter lim="800000"/>
              <a:headEnd/>
              <a:tailEnd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</p:spPr>
          <p:txBody>
            <a:bodyPr wrap="square" anchor="ctr">
              <a:spAutoFit/>
            </a:bodyPr>
            <a:lstStyle/>
            <a:p>
              <a:pPr algn="ctr">
                <a:spcBef>
                  <a:spcPts val="0"/>
                </a:spcBef>
                <a:defRPr/>
              </a:pPr>
              <a:r>
                <a:rPr lang="en-US" sz="1200" b="1" kern="0" dirty="0" smtClean="0">
                  <a:solidFill>
                    <a:schemeClr val="bg1"/>
                  </a:solidFill>
                  <a:cs typeface="Arial" pitchFamily="34" charset="0"/>
                </a:rPr>
                <a:t>Medical </a:t>
              </a:r>
              <a:r>
                <a:rPr lang="en-US" sz="1200" b="1" kern="0" dirty="0">
                  <a:solidFill>
                    <a:schemeClr val="bg1"/>
                  </a:solidFill>
                  <a:cs typeface="Arial" pitchFamily="34" charset="0"/>
                </a:rPr>
                <a:t>Management Decision ≤72 hrs</a:t>
              </a:r>
            </a:p>
            <a:p>
              <a:pPr algn="ctr">
                <a:spcBef>
                  <a:spcPts val="0"/>
                </a:spcBef>
                <a:defRPr/>
              </a:pPr>
              <a:r>
                <a:rPr lang="en-US" sz="1200" kern="0" dirty="0">
                  <a:solidFill>
                    <a:schemeClr val="bg1"/>
                  </a:solidFill>
                  <a:cs typeface="Arial" pitchFamily="34" charset="0"/>
                </a:rPr>
                <a:t>(No </a:t>
              </a:r>
              <a:r>
                <a:rPr lang="en-US" sz="1200" kern="0" dirty="0" smtClean="0">
                  <a:solidFill>
                    <a:schemeClr val="bg1"/>
                  </a:solidFill>
                  <a:cs typeface="Arial" pitchFamily="34" charset="0"/>
                </a:rPr>
                <a:t>prior </a:t>
              </a:r>
              <a:r>
                <a:rPr lang="en-US" sz="1200" kern="0" dirty="0" err="1" smtClean="0">
                  <a:solidFill>
                    <a:schemeClr val="bg1"/>
                  </a:solidFill>
                  <a:cs typeface="Arial" pitchFamily="34" charset="0"/>
                </a:rPr>
                <a:t>clopidogrel</a:t>
              </a:r>
              <a:r>
                <a:rPr lang="en-US" sz="1200" kern="0" dirty="0" smtClean="0">
                  <a:solidFill>
                    <a:schemeClr val="bg1"/>
                  </a:solidFill>
                  <a:cs typeface="Arial" pitchFamily="34" charset="0"/>
                </a:rPr>
                <a:t> given) — 4% of total</a:t>
              </a:r>
              <a:br>
                <a:rPr lang="en-US" sz="1200" kern="0" dirty="0" smtClean="0">
                  <a:solidFill>
                    <a:schemeClr val="bg1"/>
                  </a:solidFill>
                  <a:cs typeface="Arial" pitchFamily="34" charset="0"/>
                </a:rPr>
              </a:br>
              <a:r>
                <a:rPr lang="en-US" sz="1200" kern="0" dirty="0" smtClean="0">
                  <a:solidFill>
                    <a:schemeClr val="bg1"/>
                  </a:solidFill>
                  <a:cs typeface="Arial" pitchFamily="34" charset="0"/>
                </a:rPr>
                <a:t> </a:t>
              </a:r>
              <a:endParaRPr lang="en-US" sz="1200" kern="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sp>
        <p:nvSpPr>
          <p:cNvPr id="59" name="Rectangle 42"/>
          <p:cNvSpPr>
            <a:spLocks noChangeArrowheads="1"/>
          </p:cNvSpPr>
          <p:nvPr/>
        </p:nvSpPr>
        <p:spPr bwMode="auto">
          <a:xfrm>
            <a:off x="4724400" y="3221932"/>
            <a:ext cx="3886200" cy="646331"/>
          </a:xfrm>
          <a:prstGeom prst="rect">
            <a:avLst/>
          </a:prstGeom>
          <a:solidFill>
            <a:schemeClr val="accent5">
              <a:lumMod val="75000"/>
            </a:schemeClr>
          </a:solidFill>
          <a:ln w="9525" cmpd="sng">
            <a:solidFill>
              <a:schemeClr val="accent4"/>
            </a:solidFill>
            <a:miter lim="800000"/>
            <a:headEnd/>
            <a:tailEnd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  <a:defRPr/>
            </a:pPr>
            <a:r>
              <a:rPr lang="en-US" sz="1200" b="1" kern="0" dirty="0" smtClean="0">
                <a:solidFill>
                  <a:schemeClr val="bg1"/>
                </a:solidFill>
                <a:cs typeface="Arial" pitchFamily="34" charset="0"/>
              </a:rPr>
              <a:t>Medical </a:t>
            </a:r>
            <a:r>
              <a:rPr lang="en-US" sz="1200" b="1" kern="0" dirty="0">
                <a:solidFill>
                  <a:schemeClr val="bg1"/>
                </a:solidFill>
                <a:cs typeface="Arial" pitchFamily="34" charset="0"/>
              </a:rPr>
              <a:t>Management Decision </a:t>
            </a:r>
            <a:r>
              <a:rPr lang="en-US" sz="1200" b="1" kern="0" dirty="0" smtClean="0">
                <a:solidFill>
                  <a:schemeClr val="bg1"/>
                </a:solidFill>
                <a:cs typeface="Arial" pitchFamily="34" charset="0"/>
              </a:rPr>
              <a:t>≤ 10 </a:t>
            </a:r>
            <a:r>
              <a:rPr lang="en-US" sz="1200" b="1" kern="0" dirty="0">
                <a:solidFill>
                  <a:schemeClr val="bg1"/>
                </a:solidFill>
                <a:cs typeface="Arial" pitchFamily="34" charset="0"/>
              </a:rPr>
              <a:t>days</a:t>
            </a:r>
          </a:p>
          <a:p>
            <a:pPr algn="ctr">
              <a:spcBef>
                <a:spcPts val="0"/>
              </a:spcBef>
              <a:defRPr/>
            </a:pPr>
            <a:r>
              <a:rPr lang="en-US" sz="1200" kern="0" dirty="0">
                <a:solidFill>
                  <a:schemeClr val="bg1"/>
                </a:solidFill>
                <a:cs typeface="Arial" pitchFamily="34" charset="0"/>
              </a:rPr>
              <a:t>(Clopidogrel </a:t>
            </a:r>
            <a:r>
              <a:rPr lang="en-US" sz="1200" kern="0" dirty="0" smtClean="0">
                <a:solidFill>
                  <a:schemeClr val="bg1"/>
                </a:solidFill>
                <a:cs typeface="Arial" pitchFamily="34" charset="0"/>
              </a:rPr>
              <a:t>started ≤ 72 </a:t>
            </a:r>
            <a:r>
              <a:rPr lang="en-US" sz="1200" kern="0" dirty="0" err="1" smtClean="0">
                <a:solidFill>
                  <a:schemeClr val="bg1"/>
                </a:solidFill>
                <a:cs typeface="Arial" pitchFamily="34" charset="0"/>
              </a:rPr>
              <a:t>hrs</a:t>
            </a:r>
            <a:r>
              <a:rPr lang="en-US" sz="1200" kern="0" dirty="0" smtClean="0">
                <a:solidFill>
                  <a:schemeClr val="bg1"/>
                </a:solidFill>
                <a:cs typeface="Arial" pitchFamily="34" charset="0"/>
              </a:rPr>
              <a:t> in-hospital </a:t>
            </a:r>
            <a:r>
              <a:rPr lang="en-US" sz="1200" kern="0" dirty="0">
                <a:solidFill>
                  <a:schemeClr val="bg1"/>
                </a:solidFill>
                <a:cs typeface="Arial" pitchFamily="34" charset="0"/>
              </a:rPr>
              <a:t>OR </a:t>
            </a:r>
          </a:p>
          <a:p>
            <a:pPr algn="ctr">
              <a:spcBef>
                <a:spcPts val="0"/>
              </a:spcBef>
              <a:defRPr/>
            </a:pPr>
            <a:r>
              <a:rPr lang="en-US" sz="1200" kern="0" dirty="0">
                <a:solidFill>
                  <a:schemeClr val="bg1"/>
                </a:solidFill>
                <a:cs typeface="Arial" pitchFamily="34" charset="0"/>
              </a:rPr>
              <a:t>on </a:t>
            </a:r>
            <a:r>
              <a:rPr lang="en-US" sz="1200" kern="0" dirty="0" smtClean="0">
                <a:solidFill>
                  <a:schemeClr val="bg1"/>
                </a:solidFill>
                <a:cs typeface="Arial" pitchFamily="34" charset="0"/>
              </a:rPr>
              <a:t>chronic </a:t>
            </a:r>
            <a:r>
              <a:rPr lang="en-US" sz="1200" kern="0" dirty="0" err="1" smtClean="0">
                <a:solidFill>
                  <a:schemeClr val="bg1"/>
                </a:solidFill>
                <a:cs typeface="Arial" pitchFamily="34" charset="0"/>
              </a:rPr>
              <a:t>clopidogrel</a:t>
            </a:r>
            <a:r>
              <a:rPr lang="en-US" sz="1200" kern="0" dirty="0" smtClean="0">
                <a:solidFill>
                  <a:schemeClr val="bg1"/>
                </a:solidFill>
                <a:cs typeface="Arial" pitchFamily="34" charset="0"/>
              </a:rPr>
              <a:t>) — 96% of total</a:t>
            </a:r>
            <a:endParaRPr lang="en-US" sz="1200" kern="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58372" name="Text Box 65"/>
          <p:cNvSpPr txBox="1">
            <a:spLocks noChangeArrowheads="1"/>
          </p:cNvSpPr>
          <p:nvPr/>
        </p:nvSpPr>
        <p:spPr bwMode="auto">
          <a:xfrm>
            <a:off x="2555776" y="6063679"/>
            <a:ext cx="640871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rgbClr val="997A00"/>
            </a:prstShdw>
          </a:effectLst>
        </p:spPr>
        <p:txBody>
          <a:bodyPr wrap="square">
            <a:spAutoFit/>
          </a:bodyPr>
          <a:lstStyle/>
          <a:p>
            <a:pPr marL="176213" indent="-176213" algn="r" fontAlgn="base">
              <a:spcBef>
                <a:spcPts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en-US" sz="1200" dirty="0">
                <a:solidFill>
                  <a:schemeClr val="bg1"/>
                </a:solidFill>
                <a:latin typeface="Arial Narrow" pitchFamily="34" charset="0"/>
                <a:cs typeface="Arial" pitchFamily="34" charset="0"/>
              </a:rPr>
              <a:t>All </a:t>
            </a:r>
            <a:r>
              <a:rPr lang="en-US" sz="1200" dirty="0" smtClean="0">
                <a:solidFill>
                  <a:schemeClr val="bg1"/>
                </a:solidFill>
                <a:latin typeface="Arial Narrow" pitchFamily="34" charset="0"/>
                <a:cs typeface="Arial" pitchFamily="34" charset="0"/>
              </a:rPr>
              <a:t>patients were on aspirin and low-dose aspirin (&lt; 100 mg) was strongly recommended. For patients &lt;60 </a:t>
            </a:r>
            <a:r>
              <a:rPr lang="en-US" sz="1200" dirty="0">
                <a:solidFill>
                  <a:schemeClr val="bg1"/>
                </a:solidFill>
                <a:latin typeface="Arial Narrow" pitchFamily="34" charset="0"/>
                <a:cs typeface="Arial" pitchFamily="34" charset="0"/>
              </a:rPr>
              <a:t>kg or ≥75 years, 5 mg MD of prasugrel was </a:t>
            </a:r>
            <a:r>
              <a:rPr lang="en-US" sz="1200" dirty="0" smtClean="0">
                <a:solidFill>
                  <a:schemeClr val="bg1"/>
                </a:solidFill>
                <a:latin typeface="Arial Narrow" pitchFamily="34" charset="0"/>
                <a:cs typeface="Arial" pitchFamily="34" charset="0"/>
              </a:rPr>
              <a:t>given. Adapted </a:t>
            </a:r>
            <a:r>
              <a:rPr lang="en-US" sz="1200" dirty="0">
                <a:solidFill>
                  <a:schemeClr val="bg1"/>
                </a:solidFill>
                <a:latin typeface="Arial Narrow" pitchFamily="34" charset="0"/>
                <a:cs typeface="Arial" pitchFamily="34" charset="0"/>
              </a:rPr>
              <a:t>from Chin CT et al. </a:t>
            </a:r>
            <a:r>
              <a:rPr lang="en-US" sz="1200" i="1" dirty="0">
                <a:solidFill>
                  <a:schemeClr val="bg1"/>
                </a:solidFill>
                <a:latin typeface="Arial Narrow" pitchFamily="34" charset="0"/>
                <a:cs typeface="Arial" pitchFamily="34" charset="0"/>
              </a:rPr>
              <a:t>Am Heart J </a:t>
            </a:r>
            <a:r>
              <a:rPr lang="en-US" sz="1200" dirty="0" smtClean="0">
                <a:solidFill>
                  <a:schemeClr val="bg1"/>
                </a:solidFill>
                <a:latin typeface="Arial Narrow" pitchFamily="34" charset="0"/>
                <a:cs typeface="Arial" pitchFamily="34" charset="0"/>
              </a:rPr>
              <a:t>2010;160:16-22.e1.</a:t>
            </a:r>
            <a:endParaRPr lang="en-US" sz="1200" dirty="0">
              <a:solidFill>
                <a:schemeClr val="bg1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30" name="Text Box 34"/>
          <p:cNvSpPr txBox="1">
            <a:spLocks noChangeArrowheads="1"/>
          </p:cNvSpPr>
          <p:nvPr/>
        </p:nvSpPr>
        <p:spPr bwMode="auto">
          <a:xfrm>
            <a:off x="7086600" y="2036802"/>
            <a:ext cx="1981201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fontAlgn="base">
              <a:spcBef>
                <a:spcPts val="0"/>
              </a:spcBef>
              <a:spcAft>
                <a:spcPct val="0"/>
              </a:spcAft>
              <a:buClr>
                <a:srgbClr val="66CCFF"/>
              </a:buClr>
              <a:buSzPct val="105000"/>
            </a:pPr>
            <a:r>
              <a:rPr lang="en-US" sz="1400" dirty="0" smtClean="0">
                <a:solidFill>
                  <a:srgbClr val="FFFFFF"/>
                </a:solidFill>
                <a:cs typeface="Arial" pitchFamily="34" charset="0"/>
              </a:rPr>
              <a:t>Median Time to Enrollment = 4.5 Days</a:t>
            </a:r>
            <a:r>
              <a:rPr lang="en-US" sz="1600" b="1" dirty="0" smtClean="0">
                <a:solidFill>
                  <a:srgbClr val="FFFFFF"/>
                </a:solidFill>
                <a:cs typeface="Arial" pitchFamily="34" charset="0"/>
              </a:rPr>
              <a:t> </a:t>
            </a:r>
            <a:endParaRPr lang="en-US" sz="1600" b="1" dirty="0">
              <a:solidFill>
                <a:srgbClr val="FFFFFF"/>
              </a:solidFill>
              <a:cs typeface="Arial" pitchFamily="34" charset="0"/>
            </a:endParaRPr>
          </a:p>
        </p:txBody>
      </p:sp>
      <p:pic>
        <p:nvPicPr>
          <p:cNvPr id="26" name="Picture 13" descr="trilogy-logos-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997825" y="0"/>
            <a:ext cx="1146175" cy="838200"/>
          </a:xfrm>
          <a:prstGeom prst="rect">
            <a:avLst/>
          </a:prstGeom>
          <a:noFill/>
          <a:ln>
            <a:noFill/>
          </a:ln>
          <a:effectLst>
            <a:outerShdw dist="25399" dir="2700000" algn="ctr" rotWithShape="0">
              <a:srgbClr val="808080">
                <a:alpha val="39998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124095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11560" y="332656"/>
            <a:ext cx="7386638" cy="451406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sz="3600" b="1" dirty="0" smtClean="0">
                <a:solidFill>
                  <a:srgbClr val="FFFF00"/>
                </a:solidFill>
                <a:latin typeface="Arial" charset="0"/>
              </a:rPr>
              <a:t>Statistical Considerations</a:t>
            </a:r>
            <a:endParaRPr lang="en-US" sz="3600" b="1" dirty="0">
              <a:solidFill>
                <a:srgbClr val="FFFF00"/>
              </a:solidFill>
              <a:latin typeface="Arial" charset="0"/>
            </a:endParaRP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6725" y="1109246"/>
            <a:ext cx="8237538" cy="4610749"/>
          </a:xfrm>
        </p:spPr>
        <p:txBody>
          <a:bodyPr/>
          <a:lstStyle/>
          <a:p>
            <a:pPr eaLnBrk="1" hangingPunct="1">
              <a:lnSpc>
                <a:spcPct val="100000"/>
              </a:lnSpc>
              <a:defRPr/>
            </a:pPr>
            <a:r>
              <a:rPr lang="en-US" sz="2400" dirty="0" smtClean="0">
                <a:latin typeface="Arial" charset="0"/>
              </a:rPr>
              <a:t>Event-driven trial, powered for efficacy in the primary cohort of patients &lt; 75 </a:t>
            </a:r>
            <a:r>
              <a:rPr lang="en-US" sz="2400" dirty="0" err="1" smtClean="0">
                <a:latin typeface="Arial" charset="0"/>
              </a:rPr>
              <a:t>yrs</a:t>
            </a:r>
            <a:r>
              <a:rPr lang="en-US" sz="2400" dirty="0" smtClean="0">
                <a:latin typeface="Arial" charset="0"/>
              </a:rPr>
              <a:t> of age (688 events planned for 90% power for 22% RRR, 761 events accrued)</a:t>
            </a:r>
          </a:p>
          <a:p>
            <a:pPr lvl="1" eaLnBrk="1" hangingPunct="1">
              <a:lnSpc>
                <a:spcPct val="100000"/>
              </a:lnSpc>
              <a:defRPr/>
            </a:pPr>
            <a:r>
              <a:rPr lang="en-US" sz="2000" dirty="0" smtClean="0">
                <a:solidFill>
                  <a:srgbClr val="00B0F0"/>
                </a:solidFill>
                <a:latin typeface="Arial" charset="0"/>
              </a:rPr>
              <a:t>Exploratory analysis in the elderly (age </a:t>
            </a:r>
            <a:r>
              <a:rPr lang="en-US" sz="2000" dirty="0" smtClean="0">
                <a:solidFill>
                  <a:srgbClr val="00B0F0"/>
                </a:solidFill>
                <a:latin typeface="Arial Narrow" pitchFamily="34" charset="0"/>
                <a:cs typeface="Arial" pitchFamily="34" charset="0"/>
              </a:rPr>
              <a:t>≥</a:t>
            </a:r>
            <a:r>
              <a:rPr lang="en-US" sz="2000" dirty="0" smtClean="0">
                <a:solidFill>
                  <a:srgbClr val="00B0F0"/>
                </a:solidFill>
                <a:latin typeface="+mj-lt"/>
                <a:cs typeface="Arial" pitchFamily="34" charset="0"/>
              </a:rPr>
              <a:t> 75 </a:t>
            </a:r>
            <a:r>
              <a:rPr lang="en-US" sz="2000" dirty="0" err="1" smtClean="0">
                <a:solidFill>
                  <a:srgbClr val="00B0F0"/>
                </a:solidFill>
                <a:latin typeface="+mj-lt"/>
                <a:cs typeface="Arial" pitchFamily="34" charset="0"/>
              </a:rPr>
              <a:t>yrs</a:t>
            </a:r>
            <a:r>
              <a:rPr lang="en-US" sz="2000" dirty="0" smtClean="0">
                <a:solidFill>
                  <a:srgbClr val="00B0F0"/>
                </a:solidFill>
                <a:latin typeface="Arial" charset="0"/>
                <a:cs typeface="Arial" pitchFamily="34" charset="0"/>
              </a:rPr>
              <a:t>) with a</a:t>
            </a:r>
            <a:r>
              <a:rPr lang="en-US" sz="2000" dirty="0" smtClean="0">
                <a:solidFill>
                  <a:srgbClr val="00B0F0"/>
                </a:solidFill>
                <a:latin typeface="Arial" charset="0"/>
              </a:rPr>
              <a:t> minimum of 2,000 patients </a:t>
            </a:r>
            <a:endParaRPr lang="en-US" sz="2000" dirty="0">
              <a:solidFill>
                <a:srgbClr val="00B0F0"/>
              </a:solidFill>
              <a:latin typeface="Arial" charset="0"/>
            </a:endParaRPr>
          </a:p>
          <a:p>
            <a:pPr eaLnBrk="1" hangingPunct="1">
              <a:lnSpc>
                <a:spcPct val="100000"/>
              </a:lnSpc>
              <a:defRPr/>
            </a:pPr>
            <a:r>
              <a:rPr lang="en-US" sz="2400" dirty="0" smtClean="0">
                <a:latin typeface="Arial" charset="0"/>
              </a:rPr>
              <a:t>Testing strategy specified first testing the primary endpoint (CV death, MI, or stroke) in patients &lt; 75 </a:t>
            </a:r>
            <a:r>
              <a:rPr lang="en-US" sz="2400" dirty="0" err="1" smtClean="0">
                <a:latin typeface="Arial" charset="0"/>
              </a:rPr>
              <a:t>yrs</a:t>
            </a:r>
            <a:endParaRPr lang="en-US" sz="2400" dirty="0" smtClean="0">
              <a:latin typeface="Arial" charset="0"/>
            </a:endParaRPr>
          </a:p>
          <a:p>
            <a:pPr eaLnBrk="1" hangingPunct="1">
              <a:lnSpc>
                <a:spcPct val="100000"/>
              </a:lnSpc>
              <a:defRPr/>
            </a:pPr>
            <a:r>
              <a:rPr lang="en-US" sz="2400" dirty="0" smtClean="0">
                <a:latin typeface="Arial" charset="0"/>
              </a:rPr>
              <a:t>Conditional on successfully establishing superiority of </a:t>
            </a:r>
            <a:r>
              <a:rPr lang="en-US" sz="2400" dirty="0" err="1" smtClean="0">
                <a:latin typeface="Arial" charset="0"/>
              </a:rPr>
              <a:t>prasugrel</a:t>
            </a:r>
            <a:r>
              <a:rPr lang="en-US" sz="2400" dirty="0" smtClean="0">
                <a:latin typeface="Arial" charset="0"/>
              </a:rPr>
              <a:t> over </a:t>
            </a:r>
            <a:r>
              <a:rPr lang="en-US" sz="2400" dirty="0" err="1" smtClean="0">
                <a:latin typeface="Arial" charset="0"/>
              </a:rPr>
              <a:t>clopidogrel</a:t>
            </a:r>
            <a:r>
              <a:rPr lang="en-US" sz="2400" dirty="0" smtClean="0">
                <a:latin typeface="Arial" charset="0"/>
              </a:rPr>
              <a:t> in this group, treatment groups would be compared in the overall population (including the elderly patients) </a:t>
            </a:r>
            <a:endParaRPr lang="en-US" sz="2400" dirty="0">
              <a:latin typeface="Arial" charset="0"/>
            </a:endParaRPr>
          </a:p>
        </p:txBody>
      </p:sp>
      <p:pic>
        <p:nvPicPr>
          <p:cNvPr id="4" name="Picture 13" descr="trilogy-logos-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997825" y="0"/>
            <a:ext cx="1146175" cy="838200"/>
          </a:xfrm>
          <a:prstGeom prst="rect">
            <a:avLst/>
          </a:prstGeom>
          <a:noFill/>
          <a:ln>
            <a:noFill/>
          </a:ln>
          <a:effectLst>
            <a:outerShdw dist="25399" dir="2700000" algn="ctr" rotWithShape="0">
              <a:srgbClr val="808080">
                <a:alpha val="39998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hthoek 4"/>
          <p:cNvSpPr/>
          <p:nvPr/>
        </p:nvSpPr>
        <p:spPr>
          <a:xfrm>
            <a:off x="4211960" y="6021288"/>
            <a:ext cx="4572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en-US" sz="1400" dirty="0" smtClean="0">
                <a:solidFill>
                  <a:schemeClr val="bg1"/>
                </a:solidFill>
              </a:rPr>
              <a:t>ESC 2012 Hot Line I: Late Breaking Trials on Prevention to Heart Failure </a:t>
            </a:r>
            <a:endParaRPr lang="nl-NL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8866051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7386638" cy="698140"/>
          </a:xfrm>
        </p:spPr>
        <p:txBody>
          <a:bodyPr/>
          <a:lstStyle/>
          <a:p>
            <a:pPr algn="ctr"/>
            <a:r>
              <a:rPr lang="en-US" b="1" dirty="0" smtClean="0"/>
              <a:t>Baseline Characteristics</a:t>
            </a:r>
            <a:br>
              <a:rPr lang="en-US" b="1" dirty="0" smtClean="0"/>
            </a:br>
            <a:endParaRPr lang="en-US" sz="2200" b="1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577457233"/>
              </p:ext>
            </p:extLst>
          </p:nvPr>
        </p:nvGraphicFramePr>
        <p:xfrm>
          <a:off x="381000" y="764704"/>
          <a:ext cx="8381998" cy="5159695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581400"/>
                <a:gridCol w="1219200"/>
                <a:gridCol w="1143000"/>
                <a:gridCol w="1295400"/>
                <a:gridCol w="1142998"/>
              </a:tblGrid>
              <a:tr h="314648"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chemeClr val="bg2"/>
                          </a:solidFill>
                          <a:effectLst/>
                        </a:rPr>
                        <a:t> </a:t>
                      </a:r>
                      <a:endParaRPr lang="en-US" sz="1050" dirty="0">
                        <a:solidFill>
                          <a:schemeClr val="bg2"/>
                        </a:solidFill>
                        <a:effectLst/>
                        <a:latin typeface="+mj-lt"/>
                        <a:ea typeface="MS Mincho"/>
                        <a:cs typeface="Times New Roman"/>
                      </a:endParaRPr>
                    </a:p>
                  </a:txBody>
                  <a:tcPr marL="45720" marR="45720" anchor="ctr"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dirty="0" smtClean="0">
                          <a:solidFill>
                            <a:schemeClr val="bg2"/>
                          </a:solidFill>
                          <a:effectLst/>
                          <a:latin typeface="+mj-lt"/>
                          <a:ea typeface="MS Mincho"/>
                          <a:cs typeface="Times New Roman"/>
                        </a:rPr>
                        <a:t>Age &lt; 75 Years </a:t>
                      </a:r>
                      <a:r>
                        <a:rPr lang="en-US" sz="1050" b="0" dirty="0" smtClean="0">
                          <a:solidFill>
                            <a:schemeClr val="bg2"/>
                          </a:solidFill>
                          <a:effectLst/>
                          <a:latin typeface="+mj-lt"/>
                          <a:ea typeface="MS Mincho"/>
                          <a:cs typeface="Times New Roman"/>
                        </a:rPr>
                        <a:t>(N = 7243)</a:t>
                      </a:r>
                      <a:endParaRPr lang="en-US" sz="1050" b="0" dirty="0">
                        <a:solidFill>
                          <a:schemeClr val="bg2"/>
                        </a:solidFill>
                        <a:effectLst/>
                        <a:latin typeface="+mj-lt"/>
                        <a:ea typeface="MS Mincho"/>
                        <a:cs typeface="Times New Roman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bg2"/>
                        </a:solidFill>
                        <a:effectLst/>
                        <a:latin typeface="+mj-lt"/>
                        <a:ea typeface="MS Mincho"/>
                        <a:cs typeface="Times New Roman"/>
                      </a:endParaRPr>
                    </a:p>
                  </a:txBody>
                  <a:tcPr marL="45720" marR="45720" anchor="ctr"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dirty="0" smtClean="0">
                          <a:solidFill>
                            <a:schemeClr val="bg1"/>
                          </a:solidFill>
                          <a:effectLst/>
                          <a:latin typeface="+mj-lt"/>
                          <a:ea typeface="MS Mincho"/>
                          <a:cs typeface="Times New Roman"/>
                        </a:rPr>
                        <a:t>Overall</a:t>
                      </a:r>
                      <a:r>
                        <a:rPr lang="en-US" sz="1050" b="1" baseline="0" dirty="0" smtClean="0">
                          <a:solidFill>
                            <a:schemeClr val="bg1"/>
                          </a:solidFill>
                          <a:effectLst/>
                          <a:latin typeface="+mj-lt"/>
                          <a:ea typeface="MS Mincho"/>
                          <a:cs typeface="Times New Roman"/>
                        </a:rPr>
                        <a:t> Population </a:t>
                      </a:r>
                      <a:r>
                        <a:rPr lang="en-US" sz="1050" b="0" baseline="0" dirty="0" smtClean="0">
                          <a:solidFill>
                            <a:schemeClr val="bg1"/>
                          </a:solidFill>
                          <a:effectLst/>
                          <a:latin typeface="+mj-lt"/>
                          <a:ea typeface="MS Mincho"/>
                          <a:cs typeface="Times New Roman"/>
                        </a:rPr>
                        <a:t>(N = 9326)</a:t>
                      </a:r>
                      <a:endParaRPr lang="en-US" sz="105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MS Mincho"/>
                        <a:cs typeface="Times New Roman"/>
                      </a:endParaRPr>
                    </a:p>
                  </a:txBody>
                  <a:tcPr marL="45720" marR="45720" anchor="ctr"/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rgbClr val="000000"/>
                        </a:solidFill>
                        <a:effectLst/>
                        <a:latin typeface="+mj-lt"/>
                        <a:ea typeface="MS Mincho"/>
                        <a:cs typeface="Times New Roman"/>
                      </a:endParaRPr>
                    </a:p>
                  </a:txBody>
                  <a:tcPr marL="45720" marR="45720" anchor="ctr"/>
                </a:tc>
              </a:tr>
              <a:tr h="443357"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chemeClr val="bg2"/>
                        </a:solidFill>
                        <a:effectLst/>
                        <a:latin typeface="+mj-lt"/>
                        <a:ea typeface="MS Mincho"/>
                        <a:cs typeface="Times New Roman"/>
                      </a:endParaRPr>
                    </a:p>
                  </a:txBody>
                  <a:tcPr marL="45720" marR="4572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dirty="0" smtClean="0">
                          <a:solidFill>
                            <a:schemeClr val="bg2"/>
                          </a:solidFill>
                          <a:effectLst/>
                        </a:rPr>
                        <a:t>Prasugrel</a:t>
                      </a:r>
                      <a:r>
                        <a:rPr lang="en-US" sz="1050" baseline="0" dirty="0" smtClean="0">
                          <a:solidFill>
                            <a:schemeClr val="bg2"/>
                          </a:solidFill>
                          <a:effectLst/>
                        </a:rPr>
                        <a:t> </a:t>
                      </a:r>
                      <a:br>
                        <a:rPr lang="en-US" sz="1050" baseline="0" dirty="0" smtClean="0">
                          <a:solidFill>
                            <a:schemeClr val="bg2"/>
                          </a:solidFill>
                          <a:effectLst/>
                        </a:rPr>
                      </a:br>
                      <a:r>
                        <a:rPr lang="en-US" sz="1050" b="0" dirty="0" smtClean="0">
                          <a:solidFill>
                            <a:schemeClr val="bg2"/>
                          </a:solidFill>
                          <a:effectLst/>
                        </a:rPr>
                        <a:t>(</a:t>
                      </a:r>
                      <a:r>
                        <a:rPr lang="en-US" sz="1050" b="0" dirty="0">
                          <a:solidFill>
                            <a:schemeClr val="bg2"/>
                          </a:solidFill>
                          <a:effectLst/>
                        </a:rPr>
                        <a:t>N = 3620)</a:t>
                      </a:r>
                      <a:endParaRPr lang="en-US" sz="1050" b="0" dirty="0">
                        <a:solidFill>
                          <a:schemeClr val="bg2"/>
                        </a:solidFill>
                        <a:effectLst/>
                        <a:latin typeface="+mj-lt"/>
                        <a:ea typeface="MS Mincho"/>
                        <a:cs typeface="Times New Roman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dirty="0" smtClean="0">
                          <a:solidFill>
                            <a:schemeClr val="bg2"/>
                          </a:solidFill>
                          <a:effectLst/>
                        </a:rPr>
                        <a:t>Clopidogrel</a:t>
                      </a:r>
                      <a:r>
                        <a:rPr lang="en-US" sz="1050" baseline="0" dirty="0" smtClean="0">
                          <a:solidFill>
                            <a:schemeClr val="bg2"/>
                          </a:solidFill>
                          <a:effectLst/>
                        </a:rPr>
                        <a:t> </a:t>
                      </a:r>
                      <a:br>
                        <a:rPr lang="en-US" sz="1050" baseline="0" dirty="0" smtClean="0">
                          <a:solidFill>
                            <a:schemeClr val="bg2"/>
                          </a:solidFill>
                          <a:effectLst/>
                        </a:rPr>
                      </a:br>
                      <a:r>
                        <a:rPr lang="en-US" sz="1050" b="0" dirty="0" smtClean="0">
                          <a:solidFill>
                            <a:schemeClr val="bg2"/>
                          </a:solidFill>
                          <a:effectLst/>
                        </a:rPr>
                        <a:t>(</a:t>
                      </a:r>
                      <a:r>
                        <a:rPr lang="en-US" sz="1050" b="0" dirty="0">
                          <a:solidFill>
                            <a:schemeClr val="bg2"/>
                          </a:solidFill>
                          <a:effectLst/>
                        </a:rPr>
                        <a:t>N = 3623)</a:t>
                      </a:r>
                      <a:endParaRPr lang="en-US" sz="1050" b="0" dirty="0">
                        <a:solidFill>
                          <a:schemeClr val="bg2"/>
                        </a:solidFill>
                        <a:effectLst/>
                        <a:latin typeface="+mj-lt"/>
                        <a:ea typeface="MS Mincho"/>
                        <a:cs typeface="Times New Roman"/>
                      </a:endParaRPr>
                    </a:p>
                  </a:txBody>
                  <a:tcPr marL="45720" marR="45720" anchor="ctr"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dirty="0" smtClean="0">
                          <a:solidFill>
                            <a:schemeClr val="bg1"/>
                          </a:solidFill>
                          <a:effectLst/>
                        </a:rPr>
                        <a:t>Prasugrel</a:t>
                      </a:r>
                      <a:r>
                        <a:rPr lang="en-US" sz="1050" baseline="0" dirty="0" smtClean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br>
                        <a:rPr lang="en-US" sz="1050" baseline="0" dirty="0" smtClean="0">
                          <a:solidFill>
                            <a:schemeClr val="bg1"/>
                          </a:solidFill>
                          <a:effectLst/>
                        </a:rPr>
                      </a:br>
                      <a:r>
                        <a:rPr lang="en-US" sz="1050" b="0" dirty="0" smtClean="0">
                          <a:solidFill>
                            <a:schemeClr val="bg1"/>
                          </a:solidFill>
                          <a:effectLst/>
                        </a:rPr>
                        <a:t>(</a:t>
                      </a:r>
                      <a:r>
                        <a:rPr lang="en-US" sz="1050" b="0" dirty="0">
                          <a:solidFill>
                            <a:schemeClr val="bg1"/>
                          </a:solidFill>
                          <a:effectLst/>
                        </a:rPr>
                        <a:t>N = </a:t>
                      </a:r>
                      <a:r>
                        <a:rPr lang="en-US" sz="1050" b="0" dirty="0" smtClean="0">
                          <a:solidFill>
                            <a:schemeClr val="bg1"/>
                          </a:solidFill>
                          <a:effectLst/>
                        </a:rPr>
                        <a:t>4663)</a:t>
                      </a:r>
                      <a:endParaRPr lang="en-US" sz="105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MS Mincho"/>
                        <a:cs typeface="Times New Roman"/>
                      </a:endParaRPr>
                    </a:p>
                  </a:txBody>
                  <a:tcPr marL="45720" marR="45720" anchor="ctr"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dirty="0" smtClean="0">
                          <a:solidFill>
                            <a:schemeClr val="bg1"/>
                          </a:solidFill>
                          <a:effectLst/>
                        </a:rPr>
                        <a:t>Clopidogrel</a:t>
                      </a:r>
                      <a:r>
                        <a:rPr lang="en-US" sz="1050" baseline="0" dirty="0" smtClean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br>
                        <a:rPr lang="en-US" sz="1050" baseline="0" dirty="0" smtClean="0">
                          <a:solidFill>
                            <a:schemeClr val="bg1"/>
                          </a:solidFill>
                          <a:effectLst/>
                        </a:rPr>
                      </a:br>
                      <a:r>
                        <a:rPr lang="en-US" sz="1050" b="0" dirty="0" smtClean="0">
                          <a:solidFill>
                            <a:schemeClr val="bg1"/>
                          </a:solidFill>
                          <a:effectLst/>
                        </a:rPr>
                        <a:t>(</a:t>
                      </a:r>
                      <a:r>
                        <a:rPr lang="en-US" sz="1050" b="0" dirty="0">
                          <a:solidFill>
                            <a:schemeClr val="bg1"/>
                          </a:solidFill>
                          <a:effectLst/>
                        </a:rPr>
                        <a:t>N = </a:t>
                      </a:r>
                      <a:r>
                        <a:rPr lang="en-US" sz="1050" b="0" dirty="0" smtClean="0">
                          <a:solidFill>
                            <a:schemeClr val="bg1"/>
                          </a:solidFill>
                          <a:effectLst/>
                        </a:rPr>
                        <a:t>4663)</a:t>
                      </a:r>
                      <a:endParaRPr lang="en-US" sz="105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MS Mincho"/>
                        <a:cs typeface="Times New Roman"/>
                      </a:endParaRPr>
                    </a:p>
                  </a:txBody>
                  <a:tcPr marL="45720" marR="45720" anchor="ctr"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</a:tr>
              <a:tr h="26601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dirty="0">
                          <a:effectLst/>
                        </a:rPr>
                        <a:t>Age—</a:t>
                      </a:r>
                      <a:r>
                        <a:rPr lang="en-US" sz="1050" b="1" dirty="0" err="1">
                          <a:effectLst/>
                        </a:rPr>
                        <a:t>yr</a:t>
                      </a:r>
                      <a:endParaRPr lang="en-US" sz="1050" b="1" dirty="0">
                        <a:effectLst/>
                        <a:latin typeface="+mj-lt"/>
                        <a:ea typeface="MS Mincho"/>
                        <a:cs typeface="Times New Roman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 smtClean="0">
                          <a:effectLst/>
                        </a:rPr>
                        <a:t>62 (56–68)</a:t>
                      </a:r>
                      <a:r>
                        <a:rPr lang="en-US" sz="1050" dirty="0">
                          <a:effectLst/>
                        </a:rPr>
                        <a:t> </a:t>
                      </a:r>
                      <a:endParaRPr lang="en-US" sz="1050" dirty="0">
                        <a:effectLst/>
                        <a:latin typeface="+mj-lt"/>
                        <a:ea typeface="MS Mincho"/>
                        <a:cs typeface="Times New Roman"/>
                      </a:endParaRPr>
                    </a:p>
                  </a:txBody>
                  <a:tcPr marL="45720" marR="45720" anchor="ctr"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 smtClean="0">
                          <a:effectLst/>
                        </a:rPr>
                        <a:t>62 (56–68)</a:t>
                      </a:r>
                      <a:endParaRPr lang="en-US" sz="1050" dirty="0">
                        <a:effectLst/>
                        <a:latin typeface="+mj-lt"/>
                        <a:ea typeface="MS Mincho"/>
                        <a:cs typeface="Times New Roman"/>
                      </a:endParaRPr>
                    </a:p>
                  </a:txBody>
                  <a:tcPr marL="45720" marR="45720" anchor="ctr"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  <a:latin typeface="+mj-lt"/>
                          <a:ea typeface="MS Mincho"/>
                          <a:cs typeface="Calibri"/>
                        </a:rPr>
                        <a:t> </a:t>
                      </a:r>
                      <a:r>
                        <a:rPr lang="en-US" sz="1050" dirty="0" smtClean="0">
                          <a:effectLst/>
                          <a:latin typeface="+mj-lt"/>
                          <a:ea typeface="MS Mincho"/>
                          <a:cs typeface="Calibri"/>
                        </a:rPr>
                        <a:t>66 (58–74)</a:t>
                      </a:r>
                      <a:endParaRPr lang="en-US" sz="1400" dirty="0">
                        <a:effectLst/>
                        <a:latin typeface="+mj-lt"/>
                        <a:ea typeface="MS Mincho"/>
                        <a:cs typeface="Times New Roman"/>
                      </a:endParaRPr>
                    </a:p>
                  </a:txBody>
                  <a:tcPr marL="45720" marR="45720" anchor="ctr"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 smtClean="0">
                          <a:effectLst/>
                          <a:latin typeface="+mj-lt"/>
                          <a:ea typeface="MS Mincho"/>
                          <a:cs typeface="Calibri"/>
                        </a:rPr>
                        <a:t>66 (59–73)</a:t>
                      </a:r>
                      <a:endParaRPr lang="en-US" sz="1400" dirty="0">
                        <a:effectLst/>
                        <a:latin typeface="+mj-lt"/>
                        <a:ea typeface="MS Mincho"/>
                        <a:cs typeface="Times New Roman"/>
                      </a:endParaRPr>
                    </a:p>
                  </a:txBody>
                  <a:tcPr marL="45720" marR="45720" anchor="ctr"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6601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dirty="0">
                          <a:effectLst/>
                        </a:rPr>
                        <a:t>Female sex—%</a:t>
                      </a:r>
                      <a:endParaRPr lang="en-US" sz="1050" b="1" dirty="0">
                        <a:effectLst/>
                        <a:latin typeface="+mj-lt"/>
                        <a:ea typeface="MS Mincho"/>
                        <a:cs typeface="Times New Roman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36.2</a:t>
                      </a:r>
                      <a:endParaRPr lang="en-US" sz="1050">
                        <a:effectLst/>
                        <a:latin typeface="+mj-lt"/>
                        <a:ea typeface="MS Mincho"/>
                        <a:cs typeface="Times New Roman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35.6</a:t>
                      </a:r>
                      <a:endParaRPr lang="en-US" sz="1050">
                        <a:effectLst/>
                        <a:latin typeface="+mj-lt"/>
                        <a:ea typeface="MS Mincho"/>
                        <a:cs typeface="Times New Roman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  <a:latin typeface="+mj-lt"/>
                          <a:ea typeface="MS Mincho"/>
                          <a:cs typeface="Calibri"/>
                        </a:rPr>
                        <a:t>39.2</a:t>
                      </a:r>
                      <a:endParaRPr lang="en-US" sz="1400" dirty="0">
                        <a:effectLst/>
                        <a:latin typeface="+mj-lt"/>
                        <a:ea typeface="MS Mincho"/>
                        <a:cs typeface="Times New Roman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+mj-lt"/>
                          <a:ea typeface="MS Mincho"/>
                          <a:cs typeface="Calibri"/>
                        </a:rPr>
                        <a:t>39.1</a:t>
                      </a:r>
                      <a:endParaRPr lang="en-US" sz="1400">
                        <a:effectLst/>
                        <a:latin typeface="+mj-lt"/>
                        <a:ea typeface="MS Mincho"/>
                        <a:cs typeface="Times New Roman"/>
                      </a:endParaRPr>
                    </a:p>
                  </a:txBody>
                  <a:tcPr marL="45720" marR="45720" anchor="ctr"/>
                </a:tc>
              </a:tr>
              <a:tr h="26601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dirty="0">
                          <a:effectLst/>
                        </a:rPr>
                        <a:t>Body weight </a:t>
                      </a:r>
                      <a:r>
                        <a:rPr lang="en-US" sz="1050" b="1" dirty="0" smtClean="0">
                          <a:effectLst/>
                        </a:rPr>
                        <a:t>&lt; 60 </a:t>
                      </a:r>
                      <a:r>
                        <a:rPr lang="en-US" sz="1050" b="1" dirty="0">
                          <a:effectLst/>
                        </a:rPr>
                        <a:t>kg—%</a:t>
                      </a:r>
                      <a:endParaRPr lang="en-US" sz="1050" b="1" dirty="0">
                        <a:effectLst/>
                        <a:latin typeface="+mj-lt"/>
                        <a:ea typeface="MS Mincho"/>
                        <a:cs typeface="Times New Roman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13.1</a:t>
                      </a:r>
                      <a:endParaRPr lang="en-US" sz="1050">
                        <a:effectLst/>
                        <a:latin typeface="+mj-lt"/>
                        <a:ea typeface="MS Mincho"/>
                        <a:cs typeface="Times New Roman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12.8</a:t>
                      </a:r>
                      <a:endParaRPr lang="en-US" sz="1050">
                        <a:effectLst/>
                        <a:latin typeface="+mj-lt"/>
                        <a:ea typeface="MS Mincho"/>
                        <a:cs typeface="Times New Roman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+mj-lt"/>
                          <a:ea typeface="MS Mincho"/>
                          <a:cs typeface="Calibri"/>
                        </a:rPr>
                        <a:t>15.2</a:t>
                      </a:r>
                      <a:endParaRPr lang="en-US" sz="1400">
                        <a:effectLst/>
                        <a:latin typeface="+mj-lt"/>
                        <a:ea typeface="MS Mincho"/>
                        <a:cs typeface="Times New Roman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+mj-lt"/>
                          <a:ea typeface="MS Mincho"/>
                          <a:cs typeface="Calibri"/>
                        </a:rPr>
                        <a:t>14.9</a:t>
                      </a:r>
                      <a:endParaRPr lang="en-US" sz="1400">
                        <a:effectLst/>
                        <a:latin typeface="+mj-lt"/>
                        <a:ea typeface="MS Mincho"/>
                        <a:cs typeface="Times New Roman"/>
                      </a:endParaRPr>
                    </a:p>
                  </a:txBody>
                  <a:tcPr marL="45720" marR="45720" anchor="ctr"/>
                </a:tc>
              </a:tr>
              <a:tr h="26601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dirty="0">
                          <a:effectLst/>
                        </a:rPr>
                        <a:t>Disease classification—%</a:t>
                      </a:r>
                      <a:endParaRPr lang="en-US" sz="1050" b="1" dirty="0">
                        <a:effectLst/>
                        <a:latin typeface="+mj-lt"/>
                        <a:ea typeface="MS Mincho"/>
                        <a:cs typeface="Times New Roman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 </a:t>
                      </a:r>
                      <a:endParaRPr lang="en-US" sz="1050">
                        <a:effectLst/>
                        <a:latin typeface="+mj-lt"/>
                        <a:ea typeface="MS Mincho"/>
                        <a:cs typeface="Times New Roman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 </a:t>
                      </a:r>
                      <a:endParaRPr lang="en-US" sz="1050">
                        <a:effectLst/>
                        <a:latin typeface="+mj-lt"/>
                        <a:ea typeface="MS Mincho"/>
                        <a:cs typeface="Times New Roman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+mj-lt"/>
                          <a:ea typeface="MS Mincho"/>
                          <a:cs typeface="Calibri"/>
                        </a:rPr>
                        <a:t> </a:t>
                      </a:r>
                      <a:endParaRPr lang="en-US" sz="1400">
                        <a:effectLst/>
                        <a:latin typeface="+mj-lt"/>
                        <a:ea typeface="MS Mincho"/>
                        <a:cs typeface="Times New Roman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+mj-lt"/>
                          <a:ea typeface="MS Mincho"/>
                          <a:cs typeface="Calibri"/>
                        </a:rPr>
                        <a:t> </a:t>
                      </a:r>
                      <a:endParaRPr lang="en-US" sz="1400">
                        <a:effectLst/>
                        <a:latin typeface="+mj-lt"/>
                        <a:ea typeface="MS Mincho"/>
                        <a:cs typeface="Times New Roman"/>
                      </a:endParaRPr>
                    </a:p>
                  </a:txBody>
                  <a:tcPr marL="45720" marR="45720" anchor="ctr"/>
                </a:tc>
              </a:tr>
              <a:tr h="266014">
                <a:tc>
                  <a:txBody>
                    <a:bodyPr/>
                    <a:lstStyle/>
                    <a:p>
                      <a:pPr marL="11430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NSTEMI</a:t>
                      </a:r>
                      <a:endParaRPr lang="en-US" sz="1050">
                        <a:effectLst/>
                        <a:latin typeface="+mj-lt"/>
                        <a:ea typeface="MS Mincho"/>
                        <a:cs typeface="Times New Roman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67.8</a:t>
                      </a:r>
                      <a:endParaRPr lang="en-US" sz="1050" dirty="0">
                        <a:effectLst/>
                        <a:latin typeface="+mj-lt"/>
                        <a:ea typeface="MS Mincho"/>
                        <a:cs typeface="Times New Roman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67.2</a:t>
                      </a:r>
                      <a:endParaRPr lang="en-US" sz="1050">
                        <a:effectLst/>
                        <a:latin typeface="+mj-lt"/>
                        <a:ea typeface="MS Mincho"/>
                        <a:cs typeface="Times New Roman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+mj-lt"/>
                          <a:ea typeface="MS Mincho"/>
                          <a:cs typeface="Calibri"/>
                        </a:rPr>
                        <a:t>70.4</a:t>
                      </a:r>
                      <a:endParaRPr lang="en-US" sz="1400">
                        <a:effectLst/>
                        <a:latin typeface="+mj-lt"/>
                        <a:ea typeface="MS Mincho"/>
                        <a:cs typeface="Times New Roman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  <a:latin typeface="+mj-lt"/>
                          <a:ea typeface="MS Mincho"/>
                          <a:cs typeface="Calibri"/>
                        </a:rPr>
                        <a:t>69.4</a:t>
                      </a:r>
                      <a:endParaRPr lang="en-US" sz="1400" dirty="0">
                        <a:effectLst/>
                        <a:latin typeface="+mj-lt"/>
                        <a:ea typeface="MS Mincho"/>
                        <a:cs typeface="Times New Roman"/>
                      </a:endParaRPr>
                    </a:p>
                  </a:txBody>
                  <a:tcPr marL="45720" marR="45720" anchor="ctr"/>
                </a:tc>
              </a:tr>
              <a:tr h="266014">
                <a:tc>
                  <a:txBody>
                    <a:bodyPr/>
                    <a:lstStyle/>
                    <a:p>
                      <a:pPr marL="11430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Unstable angina</a:t>
                      </a:r>
                      <a:endParaRPr lang="en-US" sz="1050" dirty="0">
                        <a:effectLst/>
                        <a:latin typeface="+mj-lt"/>
                        <a:ea typeface="MS Mincho"/>
                        <a:cs typeface="Times New Roman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32.2</a:t>
                      </a:r>
                      <a:endParaRPr lang="en-US" sz="1050">
                        <a:effectLst/>
                        <a:latin typeface="+mj-lt"/>
                        <a:ea typeface="MS Mincho"/>
                        <a:cs typeface="Times New Roman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32.8</a:t>
                      </a:r>
                      <a:endParaRPr lang="en-US" sz="1050">
                        <a:effectLst/>
                        <a:latin typeface="+mj-lt"/>
                        <a:ea typeface="MS Mincho"/>
                        <a:cs typeface="Times New Roman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+mj-lt"/>
                          <a:ea typeface="MS Mincho"/>
                          <a:cs typeface="Calibri"/>
                        </a:rPr>
                        <a:t>29.6</a:t>
                      </a:r>
                      <a:endParaRPr lang="en-US" sz="1400">
                        <a:effectLst/>
                        <a:latin typeface="+mj-lt"/>
                        <a:ea typeface="MS Mincho"/>
                        <a:cs typeface="Times New Roman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  <a:latin typeface="+mj-lt"/>
                          <a:ea typeface="MS Mincho"/>
                          <a:cs typeface="Calibri"/>
                        </a:rPr>
                        <a:t>30.6</a:t>
                      </a:r>
                      <a:endParaRPr lang="en-US" sz="1400" dirty="0">
                        <a:effectLst/>
                        <a:latin typeface="+mj-lt"/>
                        <a:ea typeface="MS Mincho"/>
                        <a:cs typeface="Times New Roman"/>
                      </a:endParaRPr>
                    </a:p>
                  </a:txBody>
                  <a:tcPr marL="45720" marR="45720" anchor="ctr"/>
                </a:tc>
              </a:tr>
              <a:tr h="26601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dirty="0" smtClean="0">
                          <a:effectLst/>
                        </a:rPr>
                        <a:t>Medical History—</a:t>
                      </a:r>
                      <a:r>
                        <a:rPr lang="en-US" sz="1050" b="1" dirty="0">
                          <a:effectLst/>
                        </a:rPr>
                        <a:t>%</a:t>
                      </a:r>
                      <a:endParaRPr lang="en-US" sz="1050" b="1" dirty="0">
                        <a:effectLst/>
                        <a:latin typeface="+mj-lt"/>
                        <a:ea typeface="MS Mincho"/>
                        <a:cs typeface="Times New Roman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 </a:t>
                      </a:r>
                      <a:endParaRPr lang="en-US" sz="1050">
                        <a:effectLst/>
                        <a:latin typeface="+mj-lt"/>
                        <a:ea typeface="MS Mincho"/>
                        <a:cs typeface="Times New Roman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 </a:t>
                      </a:r>
                      <a:endParaRPr lang="en-US" sz="1050">
                        <a:effectLst/>
                        <a:latin typeface="+mj-lt"/>
                        <a:ea typeface="MS Mincho"/>
                        <a:cs typeface="Times New Roman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+mj-lt"/>
                          <a:ea typeface="MS Mincho"/>
                          <a:cs typeface="Calibri"/>
                        </a:rPr>
                        <a:t> </a:t>
                      </a:r>
                      <a:endParaRPr lang="en-US" sz="1400">
                        <a:effectLst/>
                        <a:latin typeface="+mj-lt"/>
                        <a:ea typeface="MS Mincho"/>
                        <a:cs typeface="Times New Roman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+mj-lt"/>
                          <a:ea typeface="MS Mincho"/>
                          <a:cs typeface="Calibri"/>
                        </a:rPr>
                        <a:t> </a:t>
                      </a:r>
                      <a:endParaRPr lang="en-US" sz="1400">
                        <a:effectLst/>
                        <a:latin typeface="+mj-lt"/>
                        <a:ea typeface="MS Mincho"/>
                        <a:cs typeface="Times New Roman"/>
                      </a:endParaRPr>
                    </a:p>
                  </a:txBody>
                  <a:tcPr marL="45720" marR="45720" anchor="ctr"/>
                </a:tc>
              </a:tr>
              <a:tr h="266014">
                <a:tc>
                  <a:txBody>
                    <a:bodyPr/>
                    <a:lstStyle/>
                    <a:p>
                      <a:pPr marL="0" marR="0" indent="11430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Diabetes mellitus</a:t>
                      </a:r>
                      <a:endParaRPr lang="en-US" sz="1050" dirty="0">
                        <a:effectLst/>
                        <a:latin typeface="+mj-lt"/>
                        <a:ea typeface="MS Mincho"/>
                        <a:cs typeface="Times New Roman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38.5</a:t>
                      </a:r>
                      <a:endParaRPr lang="en-US" sz="1050" dirty="0">
                        <a:effectLst/>
                        <a:latin typeface="+mj-lt"/>
                        <a:ea typeface="MS Mincho"/>
                        <a:cs typeface="Times New Roman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39.3</a:t>
                      </a:r>
                      <a:endParaRPr lang="en-US" sz="1050">
                        <a:effectLst/>
                        <a:latin typeface="+mj-lt"/>
                        <a:ea typeface="MS Mincho"/>
                        <a:cs typeface="Times New Roman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+mj-lt"/>
                          <a:ea typeface="MS Mincho"/>
                          <a:cs typeface="Calibri"/>
                        </a:rPr>
                        <a:t>37.7</a:t>
                      </a:r>
                      <a:endParaRPr lang="en-US" sz="1400">
                        <a:effectLst/>
                        <a:latin typeface="+mj-lt"/>
                        <a:ea typeface="MS Mincho"/>
                        <a:cs typeface="Times New Roman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  <a:latin typeface="+mj-lt"/>
                          <a:ea typeface="MS Mincho"/>
                          <a:cs typeface="Calibri"/>
                        </a:rPr>
                        <a:t>38.3</a:t>
                      </a:r>
                      <a:endParaRPr lang="en-US" sz="1400" dirty="0">
                        <a:effectLst/>
                        <a:latin typeface="+mj-lt"/>
                        <a:ea typeface="MS Mincho"/>
                        <a:cs typeface="Times New Roman"/>
                      </a:endParaRPr>
                    </a:p>
                  </a:txBody>
                  <a:tcPr marL="45720" marR="45720" anchor="ctr"/>
                </a:tc>
              </a:tr>
              <a:tr h="266014">
                <a:tc>
                  <a:txBody>
                    <a:bodyPr/>
                    <a:lstStyle/>
                    <a:p>
                      <a:pPr marL="0" marR="0" indent="11430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Current/recent </a:t>
                      </a:r>
                      <a:r>
                        <a:rPr lang="en-US" sz="1050" dirty="0" smtClean="0">
                          <a:effectLst/>
                        </a:rPr>
                        <a:t>smoking</a:t>
                      </a:r>
                      <a:endParaRPr lang="en-US" sz="1050" dirty="0">
                        <a:effectLst/>
                        <a:latin typeface="+mj-lt"/>
                        <a:ea typeface="MS Mincho"/>
                        <a:cs typeface="Times New Roman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23.3</a:t>
                      </a:r>
                      <a:endParaRPr lang="en-US" sz="1050">
                        <a:effectLst/>
                        <a:latin typeface="+mj-lt"/>
                        <a:ea typeface="MS Mincho"/>
                        <a:cs typeface="Times New Roman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23.6</a:t>
                      </a:r>
                      <a:endParaRPr lang="en-US" sz="1050" dirty="0">
                        <a:effectLst/>
                        <a:latin typeface="+mj-lt"/>
                        <a:ea typeface="MS Mincho"/>
                        <a:cs typeface="Times New Roman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  <a:latin typeface="+mj-lt"/>
                          <a:ea typeface="MS Mincho"/>
                          <a:cs typeface="Calibri"/>
                        </a:rPr>
                        <a:t>19.7</a:t>
                      </a:r>
                      <a:endParaRPr lang="en-US" sz="1400" dirty="0">
                        <a:effectLst/>
                        <a:latin typeface="+mj-lt"/>
                        <a:ea typeface="MS Mincho"/>
                        <a:cs typeface="Times New Roman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  <a:latin typeface="+mj-lt"/>
                          <a:ea typeface="MS Mincho"/>
                          <a:cs typeface="Calibri"/>
                        </a:rPr>
                        <a:t>20.2</a:t>
                      </a:r>
                      <a:endParaRPr lang="en-US" sz="1400" dirty="0">
                        <a:effectLst/>
                        <a:latin typeface="+mj-lt"/>
                        <a:ea typeface="MS Mincho"/>
                        <a:cs typeface="Times New Roman"/>
                      </a:endParaRPr>
                    </a:p>
                  </a:txBody>
                  <a:tcPr marL="45720" marR="45720" anchor="ctr"/>
                </a:tc>
              </a:tr>
              <a:tr h="266014">
                <a:tc>
                  <a:txBody>
                    <a:bodyPr/>
                    <a:lstStyle/>
                    <a:p>
                      <a:pPr marL="11430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  <a:latin typeface="+mj-lt"/>
                          <a:ea typeface="MS Mincho"/>
                          <a:cs typeface="Calibri"/>
                        </a:rPr>
                        <a:t>Prior myocardial infarction</a:t>
                      </a:r>
                      <a:endParaRPr lang="en-US" sz="1050" dirty="0">
                        <a:effectLst/>
                        <a:latin typeface="+mj-lt"/>
                        <a:ea typeface="MS Mincho"/>
                        <a:cs typeface="Times New Roman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+mj-lt"/>
                          <a:ea typeface="MS Mincho"/>
                          <a:cs typeface="Calibri"/>
                        </a:rPr>
                        <a:t>43.3</a:t>
                      </a:r>
                      <a:endParaRPr lang="en-US" sz="1050">
                        <a:effectLst/>
                        <a:latin typeface="+mj-lt"/>
                        <a:ea typeface="MS Mincho"/>
                        <a:cs typeface="Times New Roman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+mj-lt"/>
                          <a:ea typeface="MS Mincho"/>
                          <a:cs typeface="Calibri"/>
                        </a:rPr>
                        <a:t>44.8</a:t>
                      </a:r>
                      <a:endParaRPr lang="en-US" sz="1050">
                        <a:effectLst/>
                        <a:latin typeface="+mj-lt"/>
                        <a:ea typeface="MS Mincho"/>
                        <a:cs typeface="Times New Roman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  <a:latin typeface="+mj-lt"/>
                          <a:ea typeface="MS Mincho"/>
                          <a:cs typeface="Calibri"/>
                        </a:rPr>
                        <a:t>42.9</a:t>
                      </a:r>
                      <a:endParaRPr lang="en-US" sz="1050" dirty="0">
                        <a:effectLst/>
                        <a:latin typeface="+mj-lt"/>
                        <a:ea typeface="MS Mincho"/>
                        <a:cs typeface="Times New Roman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  <a:latin typeface="+mj-lt"/>
                          <a:ea typeface="MS Mincho"/>
                          <a:cs typeface="Calibri"/>
                        </a:rPr>
                        <a:t>43.3</a:t>
                      </a:r>
                      <a:endParaRPr lang="en-US" sz="1050" dirty="0">
                        <a:effectLst/>
                        <a:latin typeface="+mj-lt"/>
                        <a:ea typeface="MS Mincho"/>
                        <a:cs typeface="Times New Roman"/>
                      </a:endParaRPr>
                    </a:p>
                  </a:txBody>
                  <a:tcPr marL="45720" marR="45720" anchor="ctr"/>
                </a:tc>
              </a:tr>
              <a:tr h="266014">
                <a:tc>
                  <a:txBody>
                    <a:bodyPr/>
                    <a:lstStyle/>
                    <a:p>
                      <a:pPr marL="11430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  <a:latin typeface="+mj-lt"/>
                          <a:ea typeface="MS Mincho"/>
                          <a:cs typeface="Calibri"/>
                        </a:rPr>
                        <a:t>Prior PCI</a:t>
                      </a:r>
                      <a:endParaRPr lang="en-US" sz="1050" dirty="0">
                        <a:effectLst/>
                        <a:latin typeface="+mj-lt"/>
                        <a:ea typeface="MS Mincho"/>
                        <a:cs typeface="Times New Roman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+mj-lt"/>
                          <a:ea typeface="MS Mincho"/>
                          <a:cs typeface="Calibri"/>
                        </a:rPr>
                        <a:t>27.0</a:t>
                      </a:r>
                      <a:endParaRPr lang="en-US" sz="1050">
                        <a:effectLst/>
                        <a:latin typeface="+mj-lt"/>
                        <a:ea typeface="MS Mincho"/>
                        <a:cs typeface="Times New Roman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+mj-lt"/>
                          <a:ea typeface="MS Mincho"/>
                          <a:cs typeface="Calibri"/>
                        </a:rPr>
                        <a:t>29.1</a:t>
                      </a:r>
                      <a:endParaRPr lang="en-US" sz="1050">
                        <a:effectLst/>
                        <a:latin typeface="+mj-lt"/>
                        <a:ea typeface="MS Mincho"/>
                        <a:cs typeface="Times New Roman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+mj-lt"/>
                          <a:ea typeface="MS Mincho"/>
                          <a:cs typeface="Calibri"/>
                        </a:rPr>
                        <a:t>25.6</a:t>
                      </a:r>
                      <a:endParaRPr lang="en-US" sz="1050">
                        <a:effectLst/>
                        <a:latin typeface="+mj-lt"/>
                        <a:ea typeface="MS Mincho"/>
                        <a:cs typeface="Times New Roman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  <a:latin typeface="+mj-lt"/>
                          <a:ea typeface="MS Mincho"/>
                          <a:cs typeface="Calibri"/>
                        </a:rPr>
                        <a:t>26.7</a:t>
                      </a:r>
                      <a:endParaRPr lang="en-US" sz="1050" dirty="0">
                        <a:effectLst/>
                        <a:latin typeface="+mj-lt"/>
                        <a:ea typeface="MS Mincho"/>
                        <a:cs typeface="Times New Roman"/>
                      </a:endParaRPr>
                    </a:p>
                  </a:txBody>
                  <a:tcPr marL="45720" marR="45720" anchor="ctr"/>
                </a:tc>
              </a:tr>
              <a:tr h="266014">
                <a:tc>
                  <a:txBody>
                    <a:bodyPr/>
                    <a:lstStyle/>
                    <a:p>
                      <a:pPr marL="11430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  <a:latin typeface="+mj-lt"/>
                          <a:ea typeface="MS Mincho"/>
                          <a:cs typeface="Calibri"/>
                        </a:rPr>
                        <a:t>Prior CABG</a:t>
                      </a:r>
                      <a:endParaRPr lang="en-US" sz="1050" dirty="0">
                        <a:effectLst/>
                        <a:latin typeface="+mj-lt"/>
                        <a:ea typeface="MS Mincho"/>
                        <a:cs typeface="Times New Roman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+mj-lt"/>
                          <a:ea typeface="MS Mincho"/>
                          <a:cs typeface="Calibri"/>
                        </a:rPr>
                        <a:t>14.6</a:t>
                      </a:r>
                      <a:endParaRPr lang="en-US" sz="1050">
                        <a:effectLst/>
                        <a:latin typeface="+mj-lt"/>
                        <a:ea typeface="MS Mincho"/>
                        <a:cs typeface="Times New Roman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+mj-lt"/>
                          <a:ea typeface="MS Mincho"/>
                          <a:cs typeface="Calibri"/>
                        </a:rPr>
                        <a:t>16.3</a:t>
                      </a:r>
                      <a:endParaRPr lang="en-US" sz="1050">
                        <a:effectLst/>
                        <a:latin typeface="+mj-lt"/>
                        <a:ea typeface="MS Mincho"/>
                        <a:cs typeface="Times New Roman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+mj-lt"/>
                          <a:ea typeface="MS Mincho"/>
                          <a:cs typeface="Calibri"/>
                        </a:rPr>
                        <a:t>15.2</a:t>
                      </a:r>
                      <a:endParaRPr lang="en-US" sz="1050">
                        <a:effectLst/>
                        <a:latin typeface="+mj-lt"/>
                        <a:ea typeface="MS Mincho"/>
                        <a:cs typeface="Times New Roman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+mj-lt"/>
                          <a:ea typeface="MS Mincho"/>
                          <a:cs typeface="Calibri"/>
                        </a:rPr>
                        <a:t>16.1</a:t>
                      </a:r>
                      <a:endParaRPr lang="en-US" sz="1050">
                        <a:effectLst/>
                        <a:latin typeface="+mj-lt"/>
                        <a:ea typeface="MS Mincho"/>
                        <a:cs typeface="Times New Roman"/>
                      </a:endParaRPr>
                    </a:p>
                  </a:txBody>
                  <a:tcPr marL="45720" marR="45720" anchor="ctr"/>
                </a:tc>
              </a:tr>
              <a:tr h="26601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dirty="0">
                          <a:effectLst/>
                          <a:latin typeface="+mj-lt"/>
                          <a:ea typeface="MS Mincho"/>
                          <a:cs typeface="Calibri"/>
                        </a:rPr>
                        <a:t>Baseline risk assessment</a:t>
                      </a:r>
                      <a:endParaRPr lang="en-US" sz="1050" b="1" dirty="0">
                        <a:effectLst/>
                        <a:latin typeface="+mj-lt"/>
                        <a:ea typeface="MS Mincho"/>
                        <a:cs typeface="Times New Roman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+mj-lt"/>
                          <a:ea typeface="MS Mincho"/>
                          <a:cs typeface="Calibri"/>
                        </a:rPr>
                        <a:t> </a:t>
                      </a:r>
                      <a:endParaRPr lang="en-US" sz="1050">
                        <a:effectLst/>
                        <a:latin typeface="+mj-lt"/>
                        <a:ea typeface="MS Mincho"/>
                        <a:cs typeface="Times New Roman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+mj-lt"/>
                          <a:ea typeface="MS Mincho"/>
                          <a:cs typeface="Calibri"/>
                        </a:rPr>
                        <a:t> </a:t>
                      </a:r>
                      <a:endParaRPr lang="en-US" sz="1050">
                        <a:effectLst/>
                        <a:latin typeface="+mj-lt"/>
                        <a:ea typeface="MS Mincho"/>
                        <a:cs typeface="Times New Roman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+mj-lt"/>
                          <a:ea typeface="MS Mincho"/>
                          <a:cs typeface="Calibri"/>
                        </a:rPr>
                        <a:t> </a:t>
                      </a:r>
                      <a:endParaRPr lang="en-US" sz="1050">
                        <a:effectLst/>
                        <a:latin typeface="+mj-lt"/>
                        <a:ea typeface="MS Mincho"/>
                        <a:cs typeface="Times New Roman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  <a:latin typeface="+mj-lt"/>
                          <a:ea typeface="MS Mincho"/>
                          <a:cs typeface="Calibri"/>
                        </a:rPr>
                        <a:t> </a:t>
                      </a:r>
                      <a:endParaRPr lang="en-US" sz="1050" dirty="0">
                        <a:effectLst/>
                        <a:latin typeface="+mj-lt"/>
                        <a:ea typeface="MS Mincho"/>
                        <a:cs typeface="Times New Roman"/>
                      </a:endParaRPr>
                    </a:p>
                  </a:txBody>
                  <a:tcPr marL="45720" marR="45720" anchor="ctr"/>
                </a:tc>
              </a:tr>
              <a:tr h="266014">
                <a:tc>
                  <a:txBody>
                    <a:bodyPr/>
                    <a:lstStyle/>
                    <a:p>
                      <a:pPr marL="342900" marR="0" indent="-22860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  <a:latin typeface="+mj-lt"/>
                          <a:ea typeface="MS Mincho"/>
                          <a:cs typeface="Calibri"/>
                        </a:rPr>
                        <a:t>GRACE risk score</a:t>
                      </a:r>
                      <a:endParaRPr lang="en-US" sz="1050" dirty="0">
                        <a:effectLst/>
                        <a:latin typeface="+mj-lt"/>
                        <a:ea typeface="MS Mincho"/>
                        <a:cs typeface="Times New Roman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  <a:latin typeface="+mj-lt"/>
                          <a:ea typeface="MS Mincho"/>
                          <a:cs typeface="Calibri"/>
                        </a:rPr>
                        <a:t> </a:t>
                      </a:r>
                      <a:r>
                        <a:rPr lang="en-US" sz="1050" dirty="0" smtClean="0">
                          <a:effectLst/>
                          <a:latin typeface="+mj-lt"/>
                          <a:ea typeface="MS Mincho"/>
                          <a:cs typeface="Calibri"/>
                        </a:rPr>
                        <a:t>114 (101–128)</a:t>
                      </a:r>
                      <a:endParaRPr lang="en-US" sz="1050" dirty="0">
                        <a:effectLst/>
                        <a:latin typeface="+mj-lt"/>
                        <a:ea typeface="MS Mincho"/>
                        <a:cs typeface="Times New Roman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 smtClean="0">
                          <a:effectLst/>
                          <a:latin typeface="+mj-lt"/>
                          <a:ea typeface="MS Mincho"/>
                          <a:cs typeface="Calibri"/>
                        </a:rPr>
                        <a:t>115 (102–128)</a:t>
                      </a:r>
                      <a:endParaRPr lang="en-US" sz="1050" dirty="0">
                        <a:effectLst/>
                        <a:latin typeface="+mj-lt"/>
                        <a:ea typeface="MS Mincho"/>
                        <a:cs typeface="Times New Roman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  <a:latin typeface="+mj-lt"/>
                          <a:ea typeface="MS Mincho"/>
                          <a:cs typeface="Calibri"/>
                        </a:rPr>
                        <a:t> </a:t>
                      </a:r>
                      <a:r>
                        <a:rPr lang="en-US" sz="1050" dirty="0" smtClean="0">
                          <a:effectLst/>
                          <a:latin typeface="+mj-lt"/>
                          <a:ea typeface="MS Mincho"/>
                          <a:cs typeface="Calibri"/>
                        </a:rPr>
                        <a:t>122 (105–140)</a:t>
                      </a:r>
                      <a:endParaRPr lang="en-US" sz="1050" dirty="0">
                        <a:effectLst/>
                        <a:latin typeface="+mj-lt"/>
                        <a:ea typeface="MS Mincho"/>
                        <a:cs typeface="Times New Roman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 smtClean="0">
                          <a:effectLst/>
                          <a:latin typeface="+mj-lt"/>
                          <a:ea typeface="MS Mincho"/>
                          <a:cs typeface="Calibri"/>
                        </a:rPr>
                        <a:t>121 (106–138)</a:t>
                      </a:r>
                      <a:endParaRPr lang="en-US" sz="1050" dirty="0">
                        <a:effectLst/>
                        <a:latin typeface="+mj-lt"/>
                        <a:ea typeface="MS Mincho"/>
                        <a:cs typeface="Times New Roman"/>
                      </a:endParaRPr>
                    </a:p>
                  </a:txBody>
                  <a:tcPr marL="45720" marR="45720" anchor="ctr"/>
                </a:tc>
              </a:tr>
              <a:tr h="266014">
                <a:tc>
                  <a:txBody>
                    <a:bodyPr/>
                    <a:lstStyle/>
                    <a:p>
                      <a:pPr marL="0" marR="0" indent="11430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0" dirty="0" err="1">
                          <a:effectLst/>
                          <a:latin typeface="+mj-lt"/>
                          <a:ea typeface="MS Mincho"/>
                          <a:cs typeface="Calibri"/>
                        </a:rPr>
                        <a:t>Creatinine</a:t>
                      </a:r>
                      <a:r>
                        <a:rPr lang="en-US" sz="1050" b="0" dirty="0">
                          <a:effectLst/>
                          <a:latin typeface="+mj-lt"/>
                          <a:ea typeface="MS Mincho"/>
                          <a:cs typeface="Calibri"/>
                        </a:rPr>
                        <a:t> clearance—mL/min</a:t>
                      </a:r>
                      <a:endParaRPr lang="en-US" sz="1050" b="0" dirty="0">
                        <a:effectLst/>
                        <a:latin typeface="+mj-lt"/>
                        <a:ea typeface="MS Mincho"/>
                        <a:cs typeface="Times New Roman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 smtClean="0">
                          <a:effectLst/>
                          <a:latin typeface="+mj-lt"/>
                          <a:ea typeface="MS Mincho"/>
                          <a:cs typeface="Calibri"/>
                        </a:rPr>
                        <a:t>81 (63–104)</a:t>
                      </a:r>
                      <a:r>
                        <a:rPr lang="en-US" sz="1050" dirty="0">
                          <a:effectLst/>
                          <a:latin typeface="+mj-lt"/>
                          <a:ea typeface="MS Mincho"/>
                          <a:cs typeface="Calibri"/>
                        </a:rPr>
                        <a:t> </a:t>
                      </a:r>
                      <a:endParaRPr lang="en-US" sz="1050" dirty="0">
                        <a:effectLst/>
                        <a:latin typeface="+mj-lt"/>
                        <a:ea typeface="MS Mincho"/>
                        <a:cs typeface="Times New Roman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 smtClean="0">
                          <a:effectLst/>
                          <a:latin typeface="+mj-lt"/>
                          <a:ea typeface="MS Mincho"/>
                          <a:cs typeface="Calibri"/>
                        </a:rPr>
                        <a:t>81 (63–102)</a:t>
                      </a:r>
                      <a:endParaRPr lang="en-US" sz="1050" dirty="0">
                        <a:effectLst/>
                        <a:latin typeface="+mj-lt"/>
                        <a:ea typeface="MS Mincho"/>
                        <a:cs typeface="Times New Roman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 smtClean="0">
                          <a:effectLst/>
                          <a:latin typeface="+mj-lt"/>
                          <a:ea typeface="MS Mincho"/>
                          <a:cs typeface="Calibri"/>
                        </a:rPr>
                        <a:t>73 (54–97)</a:t>
                      </a:r>
                      <a:r>
                        <a:rPr lang="en-US" sz="1050" dirty="0">
                          <a:effectLst/>
                          <a:latin typeface="+mj-lt"/>
                          <a:ea typeface="MS Mincho"/>
                          <a:cs typeface="Calibri"/>
                        </a:rPr>
                        <a:t> </a:t>
                      </a:r>
                      <a:endParaRPr lang="en-US" sz="1050" dirty="0">
                        <a:effectLst/>
                        <a:latin typeface="+mj-lt"/>
                        <a:ea typeface="MS Mincho"/>
                        <a:cs typeface="Times New Roman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 smtClean="0">
                          <a:effectLst/>
                          <a:latin typeface="+mj-lt"/>
                          <a:ea typeface="MS Mincho"/>
                          <a:cs typeface="Calibri"/>
                        </a:rPr>
                        <a:t>73 (54–96)</a:t>
                      </a:r>
                      <a:endParaRPr lang="en-US" sz="1050" dirty="0">
                        <a:effectLst/>
                        <a:latin typeface="+mj-lt"/>
                        <a:ea typeface="MS Mincho"/>
                        <a:cs typeface="Times New Roman"/>
                      </a:endParaRPr>
                    </a:p>
                  </a:txBody>
                  <a:tcPr marL="45720" marR="45720" anchor="ctr"/>
                </a:tc>
              </a:tr>
              <a:tr h="26601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dirty="0">
                          <a:effectLst/>
                          <a:latin typeface="+mj-lt"/>
                          <a:ea typeface="MS Mincho"/>
                          <a:cs typeface="Calibri"/>
                        </a:rPr>
                        <a:t>Angiography performed pre-randomization—%</a:t>
                      </a:r>
                      <a:endParaRPr lang="en-US" sz="1050" b="1" dirty="0">
                        <a:effectLst/>
                        <a:latin typeface="+mj-lt"/>
                        <a:ea typeface="MS Mincho"/>
                        <a:cs typeface="Times New Roman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+mj-lt"/>
                          <a:ea typeface="MS Mincho"/>
                          <a:cs typeface="Calibri"/>
                        </a:rPr>
                        <a:t>42.1</a:t>
                      </a:r>
                      <a:endParaRPr lang="en-US" sz="1050">
                        <a:effectLst/>
                        <a:latin typeface="+mj-lt"/>
                        <a:ea typeface="MS Mincho"/>
                        <a:cs typeface="Times New Roman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  <a:latin typeface="+mj-lt"/>
                          <a:ea typeface="MS Mincho"/>
                          <a:cs typeface="Calibri"/>
                        </a:rPr>
                        <a:t>43.1</a:t>
                      </a:r>
                      <a:endParaRPr lang="en-US" sz="1050" dirty="0">
                        <a:effectLst/>
                        <a:latin typeface="+mj-lt"/>
                        <a:ea typeface="MS Mincho"/>
                        <a:cs typeface="Times New Roman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+mj-lt"/>
                          <a:ea typeface="MS Mincho"/>
                          <a:cs typeface="Calibri"/>
                        </a:rPr>
                        <a:t>41.2</a:t>
                      </a:r>
                      <a:endParaRPr lang="en-US" sz="1050">
                        <a:effectLst/>
                        <a:latin typeface="+mj-lt"/>
                        <a:ea typeface="MS Mincho"/>
                        <a:cs typeface="Times New Roman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  <a:latin typeface="+mj-lt"/>
                          <a:ea typeface="MS Mincho"/>
                          <a:cs typeface="Calibri"/>
                        </a:rPr>
                        <a:t>41.4</a:t>
                      </a:r>
                      <a:endParaRPr lang="en-US" sz="1050" dirty="0">
                        <a:effectLst/>
                        <a:latin typeface="+mj-lt"/>
                        <a:ea typeface="MS Mincho"/>
                        <a:cs typeface="Times New Roman"/>
                      </a:endParaRPr>
                    </a:p>
                  </a:txBody>
                  <a:tcPr marL="45720" marR="45720" anchor="ctr"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627784" y="6021288"/>
            <a:ext cx="6477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bg2"/>
                </a:solidFill>
                <a:latin typeface="+mj-lt"/>
              </a:rPr>
              <a:t>Post-</a:t>
            </a:r>
            <a:r>
              <a:rPr lang="en-US" sz="1400" dirty="0">
                <a:solidFill>
                  <a:schemeClr val="bg2"/>
                </a:solidFill>
                <a:latin typeface="+mj-lt"/>
              </a:rPr>
              <a:t>r</a:t>
            </a:r>
            <a:r>
              <a:rPr lang="en-US" sz="1400" dirty="0" smtClean="0">
                <a:solidFill>
                  <a:schemeClr val="bg2"/>
                </a:solidFill>
                <a:latin typeface="+mj-lt"/>
              </a:rPr>
              <a:t>andomization revascularization performed in </a:t>
            </a:r>
            <a:r>
              <a:rPr lang="en-US" sz="1400" dirty="0" smtClean="0">
                <a:solidFill>
                  <a:schemeClr val="bg2"/>
                </a:solidFill>
                <a:latin typeface="+mj-lt"/>
                <a:sym typeface="Symbol"/>
              </a:rPr>
              <a:t>7.5</a:t>
            </a:r>
            <a:r>
              <a:rPr lang="en-US" sz="1400" dirty="0" smtClean="0">
                <a:solidFill>
                  <a:schemeClr val="bg2"/>
                </a:solidFill>
                <a:latin typeface="+mj-lt"/>
              </a:rPr>
              <a:t>% of patients</a:t>
            </a:r>
            <a:endParaRPr lang="en-US" sz="1400" dirty="0">
              <a:solidFill>
                <a:schemeClr val="bg2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16467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primarynoline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11560" y="908720"/>
            <a:ext cx="7632848" cy="4909443"/>
          </a:xfrm>
          <a:prstGeom prst="rect">
            <a:avLst/>
          </a:prstGeom>
        </p:spPr>
      </p:pic>
      <p:grpSp>
        <p:nvGrpSpPr>
          <p:cNvPr id="2" name="Group 5"/>
          <p:cNvGrpSpPr/>
          <p:nvPr/>
        </p:nvGrpSpPr>
        <p:grpSpPr>
          <a:xfrm>
            <a:off x="1024384" y="1183666"/>
            <a:ext cx="5563840" cy="3730945"/>
            <a:chOff x="1168400" y="1371600"/>
            <a:chExt cx="5334000" cy="4047067"/>
          </a:xfrm>
        </p:grpSpPr>
        <p:sp>
          <p:nvSpPr>
            <p:cNvPr id="11" name="TextBox 10"/>
            <p:cNvSpPr txBox="1"/>
            <p:nvPr/>
          </p:nvSpPr>
          <p:spPr>
            <a:xfrm>
              <a:off x="1168400" y="1371600"/>
              <a:ext cx="2667000" cy="584200"/>
            </a:xfrm>
            <a:prstGeom prst="rect">
              <a:avLst/>
            </a:prstGeom>
            <a:noFill/>
          </p:spPr>
          <p:txBody>
            <a:bodyPr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r" eaLnBrk="1" fontAlgn="auto" hangingPunct="1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kumimoji="0" lang="en-US" sz="1400" dirty="0">
                  <a:solidFill>
                    <a:schemeClr val="bg1"/>
                  </a:solidFill>
                  <a:latin typeface="+mj-lt"/>
                  <a:cs typeface="Franklin Gothic Medium"/>
                </a:rPr>
                <a:t>HR (95% CI) ≤ 1 Year:</a:t>
              </a:r>
            </a:p>
            <a:p>
              <a:pPr algn="r" eaLnBrk="1" fontAlgn="auto" hangingPunct="1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kumimoji="0" lang="en-US" sz="1400" kern="0" dirty="0">
                  <a:solidFill>
                    <a:schemeClr val="bg1"/>
                  </a:solidFill>
                  <a:latin typeface="+mj-lt"/>
                  <a:cs typeface="Franklin Gothic"/>
                </a:rPr>
                <a:t>0.99 (0.84, 1.16)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3835400" y="1371600"/>
              <a:ext cx="2667000" cy="584200"/>
            </a:xfrm>
            <a:prstGeom prst="rect">
              <a:avLst/>
            </a:prstGeom>
            <a:noFill/>
          </p:spPr>
          <p:txBody>
            <a:bodyPr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kumimoji="0" lang="en-US" sz="1400" dirty="0">
                  <a:solidFill>
                    <a:schemeClr val="bg1"/>
                  </a:solidFill>
                  <a:latin typeface="+mj-lt"/>
                  <a:cs typeface="Franklin Gothic Medium"/>
                </a:rPr>
                <a:t>HR (95% CI) &gt; 1 Year:</a:t>
              </a:r>
            </a:p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kumimoji="0" lang="en-US" sz="1400" kern="0" dirty="0">
                  <a:solidFill>
                    <a:schemeClr val="bg1"/>
                  </a:solidFill>
                  <a:latin typeface="+mj-lt"/>
                  <a:cs typeface="Franklin Gothic"/>
                </a:rPr>
                <a:t>0.72 (0.54, 0.97)</a:t>
              </a:r>
            </a:p>
          </p:txBody>
        </p:sp>
        <p:cxnSp>
          <p:nvCxnSpPr>
            <p:cNvPr id="5" name="Straight Connector 4"/>
            <p:cNvCxnSpPr/>
            <p:nvPr/>
          </p:nvCxnSpPr>
          <p:spPr bwMode="auto">
            <a:xfrm flipH="1">
              <a:off x="3843867" y="2244996"/>
              <a:ext cx="35264" cy="3173671"/>
            </a:xfrm>
            <a:prstGeom prst="line">
              <a:avLst/>
            </a:prstGeom>
            <a:solidFill>
              <a:schemeClr val="bg2"/>
            </a:solidFill>
            <a:ln w="12700" cap="flat" cmpd="sng" algn="ctr">
              <a:solidFill>
                <a:srgbClr val="3365FB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1796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-252536" y="188640"/>
            <a:ext cx="8587110" cy="698140"/>
          </a:xfrm>
        </p:spPr>
        <p:txBody>
          <a:bodyPr/>
          <a:lstStyle/>
          <a:p>
            <a:pPr algn="ctr">
              <a:defRPr/>
            </a:pPr>
            <a:r>
              <a:rPr lang="en-US" sz="2800" b="1" dirty="0" smtClean="0"/>
              <a:t>Primary Efficacy Endpoint to 30 Months</a:t>
            </a:r>
            <a:r>
              <a:rPr lang="en-US" sz="2800" b="1" dirty="0">
                <a:solidFill>
                  <a:srgbClr val="FAA757"/>
                </a:solidFill>
              </a:rPr>
              <a:t/>
            </a:r>
            <a:br>
              <a:rPr lang="en-US" sz="2800" b="1" dirty="0">
                <a:solidFill>
                  <a:srgbClr val="FAA757"/>
                </a:solidFill>
              </a:rPr>
            </a:br>
            <a:r>
              <a:rPr lang="en-US" sz="1800" b="0" dirty="0">
                <a:solidFill>
                  <a:srgbClr val="FFFFFF"/>
                </a:solidFill>
              </a:rPr>
              <a:t>(</a:t>
            </a:r>
            <a:r>
              <a:rPr lang="en-US" sz="1800" b="1" dirty="0">
                <a:solidFill>
                  <a:srgbClr val="FFFFFF"/>
                </a:solidFill>
              </a:rPr>
              <a:t>Age &lt; 75 years)</a:t>
            </a:r>
            <a:endParaRPr lang="en-US" sz="3200" b="1" dirty="0">
              <a:solidFill>
                <a:srgbClr val="FFFFFF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514600" y="2057400"/>
            <a:ext cx="2667000" cy="830997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kumimoji="0" lang="en-US" sz="1600" b="1" dirty="0">
                <a:solidFill>
                  <a:schemeClr val="bg1"/>
                </a:solidFill>
                <a:latin typeface="+mj-lt"/>
                <a:cs typeface="Franklin Gothic Medium"/>
              </a:rPr>
              <a:t>HR (95% CI</a:t>
            </a:r>
            <a:r>
              <a:rPr kumimoji="0" lang="en-US" sz="1600" b="1" dirty="0" smtClean="0">
                <a:solidFill>
                  <a:schemeClr val="bg1"/>
                </a:solidFill>
                <a:latin typeface="+mj-lt"/>
                <a:cs typeface="Franklin Gothic Medium"/>
              </a:rPr>
              <a:t>):</a:t>
            </a:r>
            <a:endParaRPr kumimoji="0" lang="en-US" sz="1600" b="1" dirty="0">
              <a:solidFill>
                <a:schemeClr val="bg1"/>
              </a:solidFill>
              <a:latin typeface="+mj-lt"/>
              <a:cs typeface="Franklin Gothic Medium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kumimoji="0" lang="en-US" sz="1600" b="1" kern="0" dirty="0" smtClean="0">
                <a:solidFill>
                  <a:schemeClr val="bg1"/>
                </a:solidFill>
                <a:latin typeface="+mj-lt"/>
                <a:cs typeface="Franklin Gothic"/>
              </a:rPr>
              <a:t>0.91 (0.79, 1.05)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kumimoji="0" lang="en-US" sz="1600" b="1" kern="0" dirty="0" smtClean="0">
                <a:solidFill>
                  <a:schemeClr val="bg1"/>
                </a:solidFill>
                <a:latin typeface="+mj-lt"/>
                <a:cs typeface="Franklin Gothic"/>
              </a:rPr>
              <a:t>P = 0.21</a:t>
            </a:r>
            <a:endParaRPr kumimoji="0" lang="en-US" sz="1600" b="1" kern="0" dirty="0">
              <a:solidFill>
                <a:schemeClr val="bg1"/>
              </a:solidFill>
              <a:latin typeface="+mj-lt"/>
              <a:cs typeface="Franklin Gothic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962400" y="4919246"/>
            <a:ext cx="228600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kumimoji="0" lang="en-US" sz="1600" dirty="0" smtClean="0">
                <a:solidFill>
                  <a:schemeClr val="bg1"/>
                </a:solidFill>
                <a:latin typeface="+mj-lt"/>
                <a:cs typeface="Franklin Gothic Medium"/>
              </a:rPr>
              <a:t>Interaction P = 0.07</a:t>
            </a:r>
            <a:endParaRPr kumimoji="0" lang="en-US" sz="1600" kern="0" dirty="0">
              <a:solidFill>
                <a:schemeClr val="bg1"/>
              </a:solidFill>
              <a:latin typeface="+mj-lt"/>
              <a:cs typeface="Franklin Gothic"/>
            </a:endParaRPr>
          </a:p>
        </p:txBody>
      </p:sp>
      <p:pic>
        <p:nvPicPr>
          <p:cNvPr id="10" name="Picture 13" descr="trilogy-logos-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997825" y="0"/>
            <a:ext cx="1146175" cy="838200"/>
          </a:xfrm>
          <a:prstGeom prst="rect">
            <a:avLst/>
          </a:prstGeom>
          <a:noFill/>
          <a:ln>
            <a:noFill/>
          </a:ln>
          <a:effectLst>
            <a:outerShdw dist="25399" dir="2700000" algn="ctr" rotWithShape="0">
              <a:srgbClr val="808080">
                <a:alpha val="39998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Rechthoek 12"/>
          <p:cNvSpPr/>
          <p:nvPr/>
        </p:nvSpPr>
        <p:spPr>
          <a:xfrm>
            <a:off x="4211960" y="6021288"/>
            <a:ext cx="4572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en-US" sz="1400" dirty="0" smtClean="0">
                <a:solidFill>
                  <a:schemeClr val="bg1"/>
                </a:solidFill>
              </a:rPr>
              <a:t>ESC 2012 Hot Line I: Late Breaking Trials on Prevention to Heart Failure </a:t>
            </a:r>
            <a:endParaRPr lang="nl-NL" sz="1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80528" y="188640"/>
            <a:ext cx="8915400" cy="670440"/>
          </a:xfrm>
        </p:spPr>
        <p:txBody>
          <a:bodyPr/>
          <a:lstStyle/>
          <a:p>
            <a:pPr algn="ctr"/>
            <a:r>
              <a:rPr lang="en-US" sz="2600" b="1" dirty="0" smtClean="0"/>
              <a:t>Primary Endpoint - </a:t>
            </a:r>
            <a:r>
              <a:rPr lang="en-US" sz="2000" b="1" dirty="0" smtClean="0"/>
              <a:t>Pre-Specified Sub-Groups</a:t>
            </a:r>
            <a:r>
              <a:rPr lang="en-US" sz="2600" b="1" dirty="0" smtClean="0"/>
              <a:t/>
            </a:r>
            <a:br>
              <a:rPr lang="en-US" sz="2600" b="1" dirty="0" smtClean="0"/>
            </a:br>
            <a:r>
              <a:rPr lang="en-US" sz="2000" b="1" dirty="0">
                <a:solidFill>
                  <a:srgbClr val="FFFFFF"/>
                </a:solidFill>
              </a:rPr>
              <a:t>(Age &lt; 75 years)</a:t>
            </a:r>
            <a:endParaRPr lang="en-US" sz="2200" b="1" dirty="0"/>
          </a:p>
        </p:txBody>
      </p:sp>
      <p:pic>
        <p:nvPicPr>
          <p:cNvPr id="4" name="Picture 3" descr="forest-for-slides-brief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34008" y="764704"/>
            <a:ext cx="7194376" cy="5039396"/>
          </a:xfrm>
          <a:prstGeom prst="rect">
            <a:avLst/>
          </a:prstGeom>
        </p:spPr>
      </p:pic>
      <p:pic>
        <p:nvPicPr>
          <p:cNvPr id="5" name="Picture 13" descr="trilogy-logos-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997825" y="0"/>
            <a:ext cx="1146175" cy="838200"/>
          </a:xfrm>
          <a:prstGeom prst="rect">
            <a:avLst/>
          </a:prstGeom>
          <a:noFill/>
          <a:ln>
            <a:noFill/>
          </a:ln>
          <a:effectLst>
            <a:outerShdw dist="25399" dir="2700000" algn="ctr" rotWithShape="0">
              <a:srgbClr val="808080">
                <a:alpha val="39998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hthoek 5"/>
          <p:cNvSpPr/>
          <p:nvPr/>
        </p:nvSpPr>
        <p:spPr>
          <a:xfrm>
            <a:off x="4211960" y="6021288"/>
            <a:ext cx="4572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en-US" sz="1400" dirty="0" smtClean="0">
                <a:solidFill>
                  <a:schemeClr val="bg1"/>
                </a:solidFill>
              </a:rPr>
              <a:t>ESC 2012 Hot Line I: Late Breaking Trials on Prevention to Heart Failure </a:t>
            </a:r>
            <a:endParaRPr lang="nl-NL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14649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6632"/>
            <a:ext cx="9144000" cy="670440"/>
          </a:xfrm>
        </p:spPr>
        <p:txBody>
          <a:bodyPr/>
          <a:lstStyle/>
          <a:p>
            <a:pPr algn="ctr">
              <a:defRPr/>
            </a:pPr>
            <a:r>
              <a:rPr lang="en-US" sz="2800" b="1" dirty="0" smtClean="0"/>
              <a:t>Efficacy Component Endpoints to 30 Months</a:t>
            </a:r>
            <a:r>
              <a:rPr lang="en-US" sz="4400" b="1" dirty="0">
                <a:solidFill>
                  <a:srgbClr val="FAA757"/>
                </a:solidFill>
              </a:rPr>
              <a:t/>
            </a:r>
            <a:br>
              <a:rPr lang="en-US" sz="4400" b="1" dirty="0">
                <a:solidFill>
                  <a:srgbClr val="FAA757"/>
                </a:solidFill>
              </a:rPr>
            </a:br>
            <a:r>
              <a:rPr lang="en-US" sz="2400" b="1" dirty="0">
                <a:solidFill>
                  <a:srgbClr val="FFFFFF"/>
                </a:solidFill>
              </a:rPr>
              <a:t>(Age &lt; 75 years)</a:t>
            </a:r>
            <a:endParaRPr lang="en-US" sz="4400" b="1" dirty="0">
              <a:solidFill>
                <a:srgbClr val="FFFFFF"/>
              </a:solidFill>
            </a:endParaRPr>
          </a:p>
        </p:txBody>
      </p:sp>
      <p:pic>
        <p:nvPicPr>
          <p:cNvPr id="10" name="Picture 9" descr="combined overallpop.png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4913" r="37240" b="92047"/>
          <a:stretch/>
        </p:blipFill>
        <p:spPr>
          <a:xfrm>
            <a:off x="3200400" y="914400"/>
            <a:ext cx="3210560" cy="457200"/>
          </a:xfrm>
          <a:prstGeom prst="rect">
            <a:avLst/>
          </a:prstGeom>
        </p:spPr>
      </p:pic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044330124"/>
              </p:ext>
            </p:extLst>
          </p:nvPr>
        </p:nvGraphicFramePr>
        <p:xfrm>
          <a:off x="4953000" y="3789040"/>
          <a:ext cx="3733800" cy="1904999"/>
        </p:xfrm>
        <a:graphic>
          <a:graphicData uri="http://schemas.openxmlformats.org/drawingml/2006/table">
            <a:tbl>
              <a:tblPr firstRow="1" bandRow="1">
                <a:tableStyleId>{1FECB4D8-DB02-4DC6-A0A2-4F2EBAE1DC90}</a:tableStyleId>
              </a:tblPr>
              <a:tblGrid>
                <a:gridCol w="914400"/>
                <a:gridCol w="1371600"/>
                <a:gridCol w="1447800"/>
              </a:tblGrid>
              <a:tr h="533399"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2060"/>
                          </a:solidFill>
                        </a:rPr>
                        <a:t>HR (95% CI)</a:t>
                      </a:r>
                      <a:br>
                        <a:rPr lang="en-US" sz="1200" dirty="0" smtClean="0">
                          <a:solidFill>
                            <a:srgbClr val="002060"/>
                          </a:solidFill>
                        </a:rPr>
                      </a:br>
                      <a:r>
                        <a:rPr lang="en-US" sz="1200" dirty="0" smtClean="0">
                          <a:solidFill>
                            <a:srgbClr val="002060"/>
                          </a:solidFill>
                        </a:rPr>
                        <a:t>≤ 1 Year</a:t>
                      </a:r>
                      <a:endParaRPr lang="en-US" sz="1200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2060"/>
                          </a:solidFill>
                        </a:rPr>
                        <a:t>HR (95% CI)</a:t>
                      </a:r>
                      <a:br>
                        <a:rPr lang="en-US" sz="1200" dirty="0" smtClean="0">
                          <a:solidFill>
                            <a:srgbClr val="002060"/>
                          </a:solidFill>
                        </a:rPr>
                      </a:br>
                      <a:r>
                        <a:rPr lang="en-US" sz="1200" dirty="0" smtClean="0">
                          <a:solidFill>
                            <a:srgbClr val="002060"/>
                          </a:solidFill>
                        </a:rPr>
                        <a:t>&gt; 1 Year</a:t>
                      </a:r>
                      <a:endParaRPr lang="en-US" sz="1200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88355">
                <a:tc>
                  <a:txBody>
                    <a:bodyPr/>
                    <a:lstStyle/>
                    <a:p>
                      <a:r>
                        <a:rPr lang="en-US" sz="1200" b="1" dirty="0" smtClean="0"/>
                        <a:t>CV Death</a:t>
                      </a:r>
                      <a:endParaRPr lang="en-US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1.00 (0.78, 1.28)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0.75 (0.49, 1.14)</a:t>
                      </a:r>
                      <a:endParaRPr lang="en-US" sz="1200" dirty="0"/>
                    </a:p>
                  </a:txBody>
                  <a:tcPr anchor="ctr"/>
                </a:tc>
              </a:tr>
              <a:tr h="423660">
                <a:tc>
                  <a:txBody>
                    <a:bodyPr/>
                    <a:lstStyle/>
                    <a:p>
                      <a:r>
                        <a:rPr lang="en-US" sz="1200" b="1" dirty="0" smtClean="0"/>
                        <a:t>All MI</a:t>
                      </a:r>
                      <a:endParaRPr lang="en-US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0.97 (0.78, 1.19)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0.68 (0.46, 0.99)</a:t>
                      </a:r>
                      <a:endParaRPr lang="en-US" sz="1200" dirty="0"/>
                    </a:p>
                  </a:txBody>
                  <a:tcPr anchor="ctr"/>
                </a:tc>
              </a:tr>
              <a:tr h="381294">
                <a:tc>
                  <a:txBody>
                    <a:bodyPr/>
                    <a:lstStyle/>
                    <a:p>
                      <a:r>
                        <a:rPr lang="en-US" sz="1200" b="1" dirty="0" smtClean="0"/>
                        <a:t>All Stroke</a:t>
                      </a:r>
                      <a:endParaRPr lang="en-US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0.86 (0.50, 1.47)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0.35 (0.14, 0.88)</a:t>
                      </a:r>
                      <a:endParaRPr lang="en-US" sz="1200" dirty="0"/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3" name="Picture 2" descr="cvdeath small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81000" y="1052736"/>
            <a:ext cx="4340669" cy="2590800"/>
          </a:xfrm>
          <a:prstGeom prst="rect">
            <a:avLst/>
          </a:prstGeom>
        </p:spPr>
      </p:pic>
      <p:pic>
        <p:nvPicPr>
          <p:cNvPr id="4" name="Picture 3" descr="allmi small.pn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800600" y="1124744"/>
            <a:ext cx="4334530" cy="2510395"/>
          </a:xfrm>
          <a:prstGeom prst="rect">
            <a:avLst/>
          </a:prstGeom>
        </p:spPr>
      </p:pic>
      <p:pic>
        <p:nvPicPr>
          <p:cNvPr id="5" name="Picture 4" descr="stroke small.png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81000" y="3429000"/>
            <a:ext cx="4343400" cy="260070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514600" y="2852936"/>
            <a:ext cx="18469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</a:rPr>
              <a:t>HR: 0.93 (0.75-1.15)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874112" y="2852936"/>
            <a:ext cx="18469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</a:rPr>
              <a:t>HR: 0.89 (0.74-1.07)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115616" y="4293096"/>
            <a:ext cx="18469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</a:rPr>
              <a:t>HR: 0.67 (0.42-1.06)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454512" y="1371600"/>
            <a:ext cx="115448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bg1"/>
                </a:solidFill>
              </a:rPr>
              <a:t>CV Death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809363" y="1368623"/>
            <a:ext cx="76976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bg1"/>
                </a:solidFill>
              </a:rPr>
              <a:t>All MI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514600" y="3928646"/>
            <a:ext cx="118615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bg1"/>
                </a:solidFill>
              </a:rPr>
              <a:t>All Stroke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15" name="Rechthoek 14"/>
          <p:cNvSpPr/>
          <p:nvPr/>
        </p:nvSpPr>
        <p:spPr>
          <a:xfrm>
            <a:off x="4211960" y="6021288"/>
            <a:ext cx="4572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en-US" sz="1400" dirty="0" smtClean="0">
                <a:solidFill>
                  <a:schemeClr val="bg1"/>
                </a:solidFill>
              </a:rPr>
              <a:t>ESC 2012 Hot Line I: Late Breaking Trials on Prevention to Heart Failure </a:t>
            </a:r>
            <a:endParaRPr lang="nl-NL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180252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Office-thema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1726</TotalTime>
  <Words>1337</Words>
  <Application>Microsoft Office PowerPoint</Application>
  <PresentationFormat>Diavoorstelling (4:3)</PresentationFormat>
  <Paragraphs>261</Paragraphs>
  <Slides>14</Slides>
  <Notes>4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14</vt:i4>
      </vt:variant>
    </vt:vector>
  </HeadingPairs>
  <TitlesOfParts>
    <vt:vector size="15" baseType="lpstr">
      <vt:lpstr>1_Office-thema</vt:lpstr>
      <vt:lpstr>Prasugrel vs. Clopidogrel for Acute Coronary Syndromes Patients Managed without Revascularization —  the TRILOGY ACS trial  On behalf of the TRILOGY ACS Investigators</vt:lpstr>
      <vt:lpstr>TRILOGY ACS Background</vt:lpstr>
      <vt:lpstr>TRILOGY ACS — Inclusion Criteria</vt:lpstr>
      <vt:lpstr>TRILOGY ACS Study Design </vt:lpstr>
      <vt:lpstr>Statistical Considerations</vt:lpstr>
      <vt:lpstr>Baseline Characteristics </vt:lpstr>
      <vt:lpstr>Primary Efficacy Endpoint to 30 Months (Age &lt; 75 years)</vt:lpstr>
      <vt:lpstr>Primary Endpoint - Pre-Specified Sub-Groups (Age &lt; 75 years)</vt:lpstr>
      <vt:lpstr>Efficacy Component Endpoints to 30 Months (Age &lt; 75 years)</vt:lpstr>
      <vt:lpstr>Evaluation of All Ischemic Events Over Time* (Age &lt; 75 years)</vt:lpstr>
      <vt:lpstr>TIMI Major Bleeding to 30 Months (Age &lt; 75 years)</vt:lpstr>
      <vt:lpstr>Primary Efficacy Endpoint and  TIMI Major Bleeding Through 30 Months (Overall population)</vt:lpstr>
      <vt:lpstr>Incidence of Key Safety Outcomes  (Overall Population)</vt:lpstr>
      <vt:lpstr>Conclusions</vt:lpstr>
    </vt:vector>
  </TitlesOfParts>
  <Company>Medcon Europe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ESC review 2011</dc:title>
  <dc:creator>Karan</dc:creator>
  <cp:lastModifiedBy>onno</cp:lastModifiedBy>
  <cp:revision>146</cp:revision>
  <dcterms:created xsi:type="dcterms:W3CDTF">2011-09-14T14:53:57Z</dcterms:created>
  <dcterms:modified xsi:type="dcterms:W3CDTF">2012-09-09T09:26:39Z</dcterms:modified>
</cp:coreProperties>
</file>