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tags/tag8.xml" ContentType="application/vnd.openxmlformats-officedocument.presentationml.tags+xml"/>
  <Override PartName="/ppt/tags/tag104.xml" ContentType="application/vnd.openxmlformats-officedocument.presentationml.tags+xml"/>
  <Override PartName="/ppt/slides/slide36.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tags/tag49.xml" ContentType="application/vnd.openxmlformats-officedocument.presentationml.tags+xml"/>
  <Override PartName="/ppt/tags/tag96.xml" ContentType="application/vnd.openxmlformats-officedocument.presentationml.tags+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tags/tag38.xml" ContentType="application/vnd.openxmlformats-officedocument.presentationml.tags+xml"/>
  <Override PartName="/ppt/tags/tag85.xml" ContentType="application/vnd.openxmlformats-officedocument.presentationml.tags+xml"/>
  <Override PartName="/ppt/notesSlides/notesSlide63.xml" ContentType="application/vnd.openxmlformats-officedocument.presentationml.notesSlid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63.xml" ContentType="application/vnd.openxmlformats-officedocument.presentationml.tags+xml"/>
  <Override PartName="/ppt/notesSlides/notesSlide41.xml" ContentType="application/vnd.openxmlformats-officedocument.presentationml.notesSlide+xml"/>
  <Override PartName="/ppt/tags/tag74.xml" ContentType="application/vnd.openxmlformats-officedocument.presentationml.tags+xml"/>
  <Override PartName="/ppt/notesSlides/notesSlide52.xml" ContentType="application/vnd.openxmlformats-officedocument.presentationml.notesSlide+xml"/>
  <Override PartName="/ppt/tags/tag52.xml" ContentType="application/vnd.openxmlformats-officedocument.presentationml.tags+xml"/>
  <Override PartName="/ppt/notesSlides/notesSlide30.xml" ContentType="application/vnd.openxmlformats-officedocument.presentationml.notesSlide+xml"/>
  <Override PartName="/ppt/tags/tag109.xml" ContentType="application/vnd.openxmlformats-officedocument.presentationml.tags+xml"/>
  <Override PartName="/ppt/notesSlides/notesSlide7.xml" ContentType="application/vnd.openxmlformats-officedocument.presentationml.notesSlide+xml"/>
  <Override PartName="/ppt/tags/tag41.xml" ContentType="application/vnd.openxmlformats-officedocument.presentationml.tags+xml"/>
  <Override PartName="/ppt/slides/slide77.xml" ContentType="application/vnd.openxmlformats-officedocument.presentationml.slide+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Default Extension="png" ContentType="image/png"/>
  <Override PartName="/ppt/notesSlides/notesSlide68.xml" ContentType="application/vnd.openxmlformats-officedocument.presentationml.notesSlide+xml"/>
  <Override PartName="/ppt/tags/tag112.xml" ContentType="application/vnd.openxmlformats-officedocument.presentationml.tags+xml"/>
  <Override PartName="/ppt/slides/slide55.xml" ContentType="application/vnd.openxmlformats-officedocument.presentationml.slide+xml"/>
  <Override PartName="/ppt/theme/theme2.xml" ContentType="application/vnd.openxmlformats-officedocument.theme+xml"/>
  <Override PartName="/ppt/tags/tag5.xml" ContentType="application/vnd.openxmlformats-officedocument.presentationml.tags+xml"/>
  <Override PartName="/ppt/tags/tag79.xml" ContentType="application/vnd.openxmlformats-officedocument.presentationml.tags+xml"/>
  <Override PartName="/ppt/notesSlides/notesSlide57.xml" ContentType="application/vnd.openxmlformats-officedocument.presentationml.notesSlide+xml"/>
  <Override PartName="/ppt/tags/tag101.xml" ContentType="application/vnd.openxmlformats-officedocument.presentationml.tags+xml"/>
  <Override PartName="/ppt/slides/slide33.xml" ContentType="application/vnd.openxmlformats-officedocument.presentationml.slide+xml"/>
  <Override PartName="/ppt/slides/slide44.xml" ContentType="application/vnd.openxmlformats-officedocument.presentationml.slide+xml"/>
  <Override PartName="/ppt/tags/tag68.xml" ContentType="application/vnd.openxmlformats-officedocument.presentationml.tags+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notesSlides/notesSlide24.xml" ContentType="application/vnd.openxmlformats-officedocument.presentationml.notesSlide+xml"/>
  <Override PartName="/ppt/tags/tag57.xml" ContentType="application/vnd.openxmlformats-officedocument.presentationml.tags+xml"/>
  <Override PartName="/ppt/notesSlides/notesSlide35.xml" ContentType="application/vnd.openxmlformats-officedocument.presentationml.notesSlide+xml"/>
  <Override PartName="/ppt/notesSlides/notesSlide71.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Override PartName="/ppt/tags/tag35.xml" ContentType="application/vnd.openxmlformats-officedocument.presentationml.tags+xml"/>
  <Override PartName="/ppt/tags/tag46.xml" ContentType="application/vnd.openxmlformats-officedocument.presentationml.tags+xml"/>
  <Override PartName="/ppt/tags/tag82.xml" ContentType="application/vnd.openxmlformats-officedocument.presentationml.tags+xml"/>
  <Override PartName="/ppt/tags/tag93.xml" ContentType="application/vnd.openxmlformats-officedocument.presentationml.tags+xml"/>
  <Override PartName="/ppt/notesSlides/notesSlide60.xml" ContentType="application/vnd.openxmlformats-officedocument.presentationml.notesSlide+xml"/>
  <Override PartName="/ppt/tags/tag24.xml" ContentType="application/vnd.openxmlformats-officedocument.presentationml.tags+xml"/>
  <Override PartName="/ppt/tags/tag71.xml" ContentType="application/vnd.openxmlformats-officedocument.presentationml.tags+xml"/>
  <Override PartName="/ppt/tags/tag13.xml" ContentType="application/vnd.openxmlformats-officedocument.presentationml.tags+xml"/>
  <Override PartName="/ppt/tags/tag60.xml" ContentType="application/vnd.openxmlformats-officedocument.presentationml.tags+xml"/>
  <Override PartName="/ppt/tags/tag117.xml" ContentType="application/vnd.openxmlformats-officedocument.presentationml.tags+xml"/>
  <Override PartName="/ppt/slides/slide49.xml" ContentType="application/vnd.openxmlformats-officedocument.presentationml.slide+xml"/>
  <Override PartName="/ppt/notesSlides/notesSlide4.xml" ContentType="application/vnd.openxmlformats-officedocument.presentationml.notesSlide+xml"/>
  <Override PartName="/ppt/tags/tag106.xml" ContentType="application/vnd.openxmlformats-officedocument.presentationml.tags+xml"/>
  <Override PartName="/ppt/slides/slide38.xml" ContentType="application/vnd.openxmlformats-officedocument.presentationml.slide+xml"/>
  <Override PartName="/ppt/slides/slide27.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tags/tag98.xml" ContentType="application/vnd.openxmlformats-officedocument.presentationml.tags+xml"/>
  <Override PartName="/ppt/notesSlides/notesSlide76.xml" ContentType="application/vnd.openxmlformats-officedocument.presentationml.notesSlide+xml"/>
  <Override PartName="/ppt/tags/tag120.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ags/tag2.xml" ContentType="application/vnd.openxmlformats-officedocument.presentationml.tags+xml"/>
  <Override PartName="/ppt/notesSlides/notesSlide18.xml" ContentType="application/vnd.openxmlformats-officedocument.presentationml.notesSlide+xml"/>
  <Override PartName="/ppt/tags/tag58.xml" ContentType="application/vnd.openxmlformats-officedocument.presentationml.tags+xml"/>
  <Override PartName="/ppt/notesSlides/notesSlide36.xml" ContentType="application/vnd.openxmlformats-officedocument.presentationml.notesSlide+xml"/>
  <Override PartName="/ppt/tags/tag69.xml" ContentType="application/vnd.openxmlformats-officedocument.presentationml.tags+xml"/>
  <Override PartName="/ppt/tags/tag87.xml" ContentType="application/vnd.openxmlformats-officedocument.presentationml.tags+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tags/tag29.xml" ContentType="application/vnd.openxmlformats-officedocument.presentationml.tags+xml"/>
  <Override PartName="/ppt/notesSlides/notesSlide25.xml" ContentType="application/vnd.openxmlformats-officedocument.presentationml.notesSlide+xml"/>
  <Override PartName="/ppt/tags/tag47.xml" ContentType="application/vnd.openxmlformats-officedocument.presentationml.tags+xml"/>
  <Override PartName="/ppt/notesSlides/notesSlide43.xml" ContentType="application/vnd.openxmlformats-officedocument.presentationml.notesSlide+xml"/>
  <Override PartName="/ppt/tags/tag76.xml" ContentType="application/vnd.openxmlformats-officedocument.presentationml.tags+xml"/>
  <Override PartName="/ppt/notesSlides/notesSlide54.xml" ContentType="application/vnd.openxmlformats-officedocument.presentationml.notesSlide+xml"/>
  <Override PartName="/ppt/tags/tag94.xml" ContentType="application/vnd.openxmlformats-officedocument.presentationml.tags+xml"/>
  <Override PartName="/ppt/notesSlides/notesSlide72.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tags/tag18.xml" ContentType="application/vnd.openxmlformats-officedocument.presentationml.tags+xml"/>
  <Override PartName="/ppt/notesSlides/notesSlide14.xml" ContentType="application/vnd.openxmlformats-officedocument.presentationml.notesSlide+xml"/>
  <Override PartName="/ppt/tags/tag36.xml" ContentType="application/vnd.openxmlformats-officedocument.presentationml.tags+xml"/>
  <Override PartName="/ppt/tags/tag54.xml" ContentType="application/vnd.openxmlformats-officedocument.presentationml.tags+xml"/>
  <Override PartName="/ppt/notesSlides/notesSlide32.xml" ContentType="application/vnd.openxmlformats-officedocument.presentationml.notesSlide+xml"/>
  <Override PartName="/ppt/tags/tag65.xml" ContentType="application/vnd.openxmlformats-officedocument.presentationml.tags+xml"/>
  <Override PartName="/ppt/tags/tag83.xml" ContentType="application/vnd.openxmlformats-officedocument.presentationml.tags+xml"/>
  <Override PartName="/ppt/notesSlides/notesSlide61.xml" ContentType="application/vnd.openxmlformats-officedocument.presentationml.notesSlide+xml"/>
  <Override PartName="/ppt/notesSlides/notesSlide9.xml" ContentType="application/vnd.openxmlformats-officedocument.presentationml.notesSlide+xml"/>
  <Override PartName="/ppt/tags/tag14.xml" ContentType="application/vnd.openxmlformats-officedocument.presentationml.tags+xml"/>
  <Override PartName="/ppt/tags/tag25.xml" ContentType="application/vnd.openxmlformats-officedocument.presentationml.tags+xml"/>
  <Override PartName="/ppt/notesSlides/notesSlide21.xml" ContentType="application/vnd.openxmlformats-officedocument.presentationml.notesSlide+xml"/>
  <Override PartName="/ppt/tags/tag43.xml" ContentType="application/vnd.openxmlformats-officedocument.presentationml.tags+xml"/>
  <Override PartName="/ppt/tags/tag61.xml" ContentType="application/vnd.openxmlformats-officedocument.presentationml.tags+xml"/>
  <Override PartName="/ppt/tags/tag72.xml" ContentType="application/vnd.openxmlformats-officedocument.presentationml.tags+xml"/>
  <Override PartName="/ppt/notesSlides/notesSlide50.xml" ContentType="application/vnd.openxmlformats-officedocument.presentationml.notesSlide+xml"/>
  <Override PartName="/ppt/tags/tag90.xml" ContentType="application/vnd.openxmlformats-officedocument.presentationml.tags+xml"/>
  <Override PartName="/ppt/tags/tag118.xml" ContentType="application/vnd.openxmlformats-officedocument.presentationml.tags+xml"/>
  <Override PartName="/ppt/notesSlides/notesSlide10.xml" ContentType="application/vnd.openxmlformats-officedocument.presentationml.notesSlide+xml"/>
  <Override PartName="/ppt/tags/tag32.xml" ContentType="application/vnd.openxmlformats-officedocument.presentationml.tags+xml"/>
  <Override PartName="/ppt/tags/tag50.xml" ContentType="application/vnd.openxmlformats-officedocument.presentationml.tags+xml"/>
  <Override PartName="/ppt/tags/tag107.xml" ContentType="application/vnd.openxmlformats-officedocument.presentationml.tags+xml"/>
  <Override PartName="/ppt/slides/slide7.xml" ContentType="application/vnd.openxmlformats-officedocument.presentationml.slide+xml"/>
  <Override PartName="/ppt/slides/slide68.xml" ContentType="application/vnd.openxmlformats-officedocument.presentationml.slide+xml"/>
  <Override PartName="/ppt/notesSlides/notesSlide5.xml" ContentType="application/vnd.openxmlformats-officedocument.presentationml.notesSlide+xml"/>
  <Override PartName="/ppt/tags/tag10.xml" ContentType="application/vnd.openxmlformats-officedocument.presentationml.tags+xml"/>
  <Override PartName="/ppt/tags/tag21.xml" ContentType="application/vnd.openxmlformats-officedocument.presentationml.tags+xml"/>
  <Override PartName="/ppt/tags/tag114.xml" ContentType="application/vnd.openxmlformats-officedocument.presentationml.tags+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notesSlides/notesSlide1.xml" ContentType="application/vnd.openxmlformats-officedocument.presentationml.notesSlide+xml"/>
  <Override PartName="/ppt/tags/tag7.xml" ContentType="application/vnd.openxmlformats-officedocument.presentationml.tags+xml"/>
  <Override PartName="/ppt/notesSlides/notesSlide59.xml" ContentType="application/vnd.openxmlformats-officedocument.presentationml.notesSlide+xml"/>
  <Override PartName="/ppt/tags/tag103.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tags/tag99.xml" ContentType="application/vnd.openxmlformats-officedocument.presentationml.tags+xml"/>
  <Override PartName="/ppt/notesSlides/notesSlide66.xml" ContentType="application/vnd.openxmlformats-officedocument.presentationml.notesSlide+xml"/>
  <Override PartName="/ppt/tags/tag110.xml" ContentType="application/vnd.openxmlformats-officedocument.presentationml.tags+xml"/>
  <Override PartName="/ppt/notesSlides/notesSlide77.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tags/tag3.xml" ContentType="application/vnd.openxmlformats-officedocument.presentationml.tags+xml"/>
  <Override PartName="/ppt/tags/tag59.xml" ContentType="application/vnd.openxmlformats-officedocument.presentationml.tags+xml"/>
  <Override PartName="/ppt/notesSlides/notesSlide37.xml" ContentType="application/vnd.openxmlformats-officedocument.presentationml.notesSlide+xml"/>
  <Override PartName="/ppt/tags/tag77.xml" ContentType="application/vnd.openxmlformats-officedocument.presentationml.tags+xml"/>
  <Override PartName="/ppt/tags/tag88.xml" ContentType="application/vnd.openxmlformats-officedocument.presentationml.tags+xml"/>
  <Override PartName="/ppt/notesSlides/notesSlide55.xml" ContentType="application/vnd.openxmlformats-officedocument.presentationml.notes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tags/tag19.xml" ContentType="application/vnd.openxmlformats-officedocument.presentationml.tags+xml"/>
  <Override PartName="/ppt/notesSlides/notesSlide15.xml" ContentType="application/vnd.openxmlformats-officedocument.presentationml.notesSlide+xml"/>
  <Override PartName="/ppt/tags/tag37.xml" ContentType="application/vnd.openxmlformats-officedocument.presentationml.tags+xml"/>
  <Override PartName="/ppt/notesSlides/notesSlide26.xml" ContentType="application/vnd.openxmlformats-officedocument.presentationml.notesSlide+xml"/>
  <Override PartName="/ppt/tags/tag48.xml" ContentType="application/vnd.openxmlformats-officedocument.presentationml.tags+xml"/>
  <Override PartName="/ppt/tags/tag66.xml" ContentType="application/vnd.openxmlformats-officedocument.presentationml.tags+xml"/>
  <Override PartName="/ppt/notesSlides/notesSlide44.xml" ContentType="application/vnd.openxmlformats-officedocument.presentationml.notesSlide+xml"/>
  <Override PartName="/ppt/tags/tag84.xml" ContentType="application/vnd.openxmlformats-officedocument.presentationml.tags+xml"/>
  <Override PartName="/ppt/tags/tag95.xml" ContentType="application/vnd.openxmlformats-officedocument.presentationml.tags+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20.xml" ContentType="application/vnd.openxmlformats-officedocument.presentationml.slide+xml"/>
  <Override PartName="/ppt/tags/tag26.xml" ContentType="application/vnd.openxmlformats-officedocument.presentationml.tags+xml"/>
  <Override PartName="/ppt/notesSlides/notesSlide22.xml" ContentType="application/vnd.openxmlformats-officedocument.presentationml.notesSlide+xml"/>
  <Override PartName="/ppt/tags/tag55.xml" ContentType="application/vnd.openxmlformats-officedocument.presentationml.tags+xml"/>
  <Override PartName="/ppt/notesSlides/notesSlide33.xml" ContentType="application/vnd.openxmlformats-officedocument.presentationml.notesSlide+xml"/>
  <Override PartName="/ppt/tags/tag73.xml" ContentType="application/vnd.openxmlformats-officedocument.presentationml.tags+xml"/>
  <Override PartName="/ppt/notesSlides/notesSlide51.xml" ContentType="application/vnd.openxmlformats-officedocument.presentationml.notesSlide+xml"/>
  <Override PartName="/ppt/tags/tag15.xml" ContentType="application/vnd.openxmlformats-officedocument.presentationml.tags+xml"/>
  <Override PartName="/ppt/notesSlides/notesSlide11.xml" ContentType="application/vnd.openxmlformats-officedocument.presentationml.notesSlide+xml"/>
  <Override PartName="/ppt/tags/tag33.xml" ContentType="application/vnd.openxmlformats-officedocument.presentationml.tags+xml"/>
  <Override PartName="/ppt/tags/tag44.xml" ContentType="application/vnd.openxmlformats-officedocument.presentationml.tags+xml"/>
  <Override PartName="/ppt/tags/tag62.xml" ContentType="application/vnd.openxmlformats-officedocument.presentationml.tags+xml"/>
  <Override PartName="/ppt/notesSlides/notesSlide40.xml" ContentType="application/vnd.openxmlformats-officedocument.presentationml.notesSlide+xml"/>
  <Override PartName="/ppt/tags/tag80.xml" ContentType="application/vnd.openxmlformats-officedocument.presentationml.tags+xml"/>
  <Override PartName="/ppt/tags/tag91.xml" ContentType="application/vnd.openxmlformats-officedocument.presentationml.tags+xml"/>
  <Override PartName="/ppt/tags/tag119.xml" ContentType="application/vnd.openxmlformats-officedocument.presentationml.tags+xml"/>
  <Override PartName="/ppt/notesSlides/notesSlide6.xml" ContentType="application/vnd.openxmlformats-officedocument.presentationml.notesSlide+xml"/>
  <Override PartName="/ppt/tags/tag22.xml" ContentType="application/vnd.openxmlformats-officedocument.presentationml.tags+xml"/>
  <Override PartName="/ppt/tags/tag40.xml" ContentType="application/vnd.openxmlformats-officedocument.presentationml.tags+xml"/>
  <Override PartName="/ppt/tags/tag51.xml" ContentType="application/vnd.openxmlformats-officedocument.presentationml.tags+xml"/>
  <Override PartName="/ppt/tags/tag108.xml" ContentType="application/vnd.openxmlformats-officedocument.presentationml.tags+xml"/>
  <Override PartName="/ppt/slides/slide8.xml" ContentType="application/vnd.openxmlformats-officedocument.presentationml.slide+xml"/>
  <Override PartName="/ppt/slides/slide69.xml" ContentType="application/vnd.openxmlformats-officedocument.presentationml.slide+xml"/>
  <Override PartName="/ppt/tags/tag11.xml" ContentType="application/vnd.openxmlformats-officedocument.presentationml.tags+xml"/>
  <Override PartName="/ppt/tags/tag115.xml" ContentType="application/vnd.openxmlformats-officedocument.presentationml.tags+xml"/>
  <Override PartName="/ppt/slides/slide29.xml" ContentType="application/vnd.openxmlformats-officedocument.presentationml.slide+xml"/>
  <Override PartName="/ppt/slides/slide76.xml" ContentType="application/vnd.openxmlformats-officedocument.presentationml.slide+xml"/>
  <Override PartName="/ppt/notesSlides/notesSlide78.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tags/tag4.xml" ContentType="application/vnd.openxmlformats-officedocument.presentationml.tags+xml"/>
  <Override PartName="/ppt/tags/tag89.xml" ContentType="application/vnd.openxmlformats-officedocument.presentationml.tags+xml"/>
  <Override PartName="/ppt/notesSlides/notesSlide67.xml" ContentType="application/vnd.openxmlformats-officedocument.presentationml.notesSlide+xml"/>
  <Override PartName="/ppt/tags/tag111.xml" ContentType="application/vnd.openxmlformats-officedocument.presentationml.tags+xml"/>
  <Override PartName="/ppt/slides/slide43.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tags/tag78.xml" ContentType="application/vnd.openxmlformats-officedocument.presentationml.tags+xml"/>
  <Override PartName="/ppt/notesSlides/notesSlide56.xml" ContentType="application/vnd.openxmlformats-officedocument.presentationml.notesSlide+xml"/>
  <Override PartName="/ppt/tags/tag100.xml" ContentType="application/vnd.openxmlformats-officedocument.presentationml.tags+xml"/>
  <Override PartName="/ppt/slides/slide32.xml" ContentType="application/vnd.openxmlformats-officedocument.presentationml.slide+xml"/>
  <Override PartName="/ppt/tags/tag56.xml" ContentType="application/vnd.openxmlformats-officedocument.presentationml.tags+xml"/>
  <Override PartName="/ppt/notesSlides/notesSlide34.xml" ContentType="application/vnd.openxmlformats-officedocument.presentationml.notesSlide+xml"/>
  <Override PartName="/ppt/tags/tag67.xml" ContentType="application/vnd.openxmlformats-officedocument.presentationml.tags+xml"/>
  <Override PartName="/ppt/slides/slide10.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tags/tag45.xml" ContentType="application/vnd.openxmlformats-officedocument.presentationml.tags+xml"/>
  <Override PartName="/ppt/tags/tag92.xml" ContentType="application/vnd.openxmlformats-officedocument.presentationml.tags+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tags/tag34.xml" ContentType="application/vnd.openxmlformats-officedocument.presentationml.tags+xml"/>
  <Override PartName="/ppt/tags/tag81.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70.xml" ContentType="application/vnd.openxmlformats-officedocument.presentationml.tags+xml"/>
  <Override PartName="/ppt/tags/tag116.xml" ContentType="application/vnd.openxmlformats-officedocument.presentationml.tags+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105.xml" ContentType="application/vnd.openxmlformats-officedocument.presentationml.tags+xml"/>
  <Override PartName="/ppt/slides/slide48.xml" ContentType="application/vnd.openxmlformats-officedocument.presentationml.slide+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tags/tag39.xml" ContentType="application/vnd.openxmlformats-officedocument.presentationml.tags+xml"/>
  <Override PartName="/ppt/notesSlides/notesSlide28.xml" ContentType="application/vnd.openxmlformats-officedocument.presentationml.notesSlide+xml"/>
  <Override PartName="/ppt/tags/tag86.xml" ContentType="application/vnd.openxmlformats-officedocument.presentationml.tags+xml"/>
  <Override PartName="/ppt/tags/tag97.xml" ContentType="application/vnd.openxmlformats-officedocument.presentationml.tags+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slides/slide51.xml" ContentType="application/vnd.openxmlformats-officedocument.presentationml.slide+xml"/>
  <Override PartName="/ppt/tags/tag1.xml" ContentType="application/vnd.openxmlformats-officedocument.presentationml.tags+xml"/>
  <Override PartName="/ppt/tags/tag28.xml" ContentType="application/vnd.openxmlformats-officedocument.presentationml.tags+xml"/>
  <Override PartName="/ppt/tags/tag75.xml" ContentType="application/vnd.openxmlformats-officedocument.presentationml.tags+xml"/>
  <Override PartName="/ppt/notesSlides/notesSlide53.xml" ContentType="application/vnd.openxmlformats-officedocument.presentationml.notesSlide+xml"/>
  <Override PartName="/ppt/slides/slide40.xml" ContentType="application/vnd.openxmlformats-officedocument.presentationml.slide+xml"/>
  <Override PartName="/ppt/tags/tag17.xml" ContentType="application/vnd.openxmlformats-officedocument.presentationml.tags+xml"/>
  <Override PartName="/ppt/tags/tag64.xml" ContentType="application/vnd.openxmlformats-officedocument.presentationml.tags+xml"/>
  <Override PartName="/ppt/notesSlides/notesSlide42.xml" ContentType="application/vnd.openxmlformats-officedocument.presentationml.notesSlide+xml"/>
  <Default Extension="gif" ContentType="image/gif"/>
  <Override PartName="/ppt/notesSlides/notesSlide8.xml" ContentType="application/vnd.openxmlformats-officedocument.presentationml.notesSlide+xml"/>
  <Override PartName="/ppt/notesSlides/notesSlide20.xml" ContentType="application/vnd.openxmlformats-officedocument.presentationml.notesSlide+xml"/>
  <Override PartName="/ppt/tags/tag53.xml" ContentType="application/vnd.openxmlformats-officedocument.presentationml.tags+xml"/>
  <Override PartName="/ppt/notesSlides/notesSlide31.xml" ContentType="application/vnd.openxmlformats-officedocument.presentationml.notesSlide+xml"/>
  <Override PartName="/ppt/tags/tag31.xml" ContentType="application/vnd.openxmlformats-officedocument.presentationml.tags+xml"/>
  <Override PartName="/ppt/tags/tag42.xml" ContentType="application/vnd.openxmlformats-officedocument.presentationml.tags+xml"/>
  <Override PartName="/ppt/slides/slide78.xml" ContentType="application/vnd.openxmlformats-officedocument.presentationml.slide+xml"/>
  <Override PartName="/ppt/handoutMasters/handoutMaster1.xml" ContentType="application/vnd.openxmlformats-officedocument.presentationml.handoutMaster+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tags/tag6.xml" ContentType="application/vnd.openxmlformats-officedocument.presentationml.tags+xml"/>
  <Override PartName="/ppt/notesSlides/notesSlide69.xml" ContentType="application/vnd.openxmlformats-officedocument.presentationml.notesSlide+xml"/>
  <Override PartName="/ppt/tags/tag113.xml" ContentType="application/vnd.openxmlformats-officedocument.presentationml.tags+xml"/>
  <Override PartName="/ppt/slideMasters/slideMaster1.xml" ContentType="application/vnd.openxmlformats-officedocument.presentationml.slideMaster+xml"/>
  <Override PartName="/ppt/slides/slide45.xml" ContentType="application/vnd.openxmlformats-officedocument.presentationml.slide+xml"/>
  <Override PartName="/ppt/theme/theme3.xml" ContentType="application/vnd.openxmlformats-officedocument.them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tags/tag102.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0"/>
  </p:notesMasterIdLst>
  <p:handoutMasterIdLst>
    <p:handoutMasterId r:id="rId81"/>
  </p:handoutMasterIdLst>
  <p:sldIdLst>
    <p:sldId id="258" r:id="rId2"/>
    <p:sldId id="259"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315" r:id="rId58"/>
    <p:sldId id="316" r:id="rId59"/>
    <p:sldId id="317" r:id="rId60"/>
    <p:sldId id="318" r:id="rId61"/>
    <p:sldId id="319" r:id="rId62"/>
    <p:sldId id="320" r:id="rId63"/>
    <p:sldId id="321" r:id="rId64"/>
    <p:sldId id="322" r:id="rId65"/>
    <p:sldId id="323" r:id="rId66"/>
    <p:sldId id="324" r:id="rId67"/>
    <p:sldId id="325" r:id="rId68"/>
    <p:sldId id="326" r:id="rId69"/>
    <p:sldId id="327" r:id="rId70"/>
    <p:sldId id="328" r:id="rId71"/>
    <p:sldId id="329" r:id="rId72"/>
    <p:sldId id="330" r:id="rId73"/>
    <p:sldId id="331" r:id="rId74"/>
    <p:sldId id="332" r:id="rId75"/>
    <p:sldId id="333" r:id="rId76"/>
    <p:sldId id="334" r:id="rId77"/>
    <p:sldId id="335" r:id="rId78"/>
    <p:sldId id="336" r:id="rId79"/>
  </p:sldIdLst>
  <p:sldSz cx="9144000" cy="6858000" type="screen4x3"/>
  <p:notesSz cx="6858000" cy="91440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0003"/>
    <a:srgbClr val="670101"/>
    <a:srgbClr val="800000"/>
    <a:srgbClr val="35000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50" d="100"/>
          <a:sy n="50" d="100"/>
        </p:scale>
        <p:origin x="-1196"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966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C17DFD3-803F-FD42-A21E-1975BB90B0C4}" type="datetimeFigureOut">
              <a:rPr lang="nl-NL"/>
              <a:pPr/>
              <a:t>22-5-2013</a:t>
            </a:fld>
            <a:endParaRPr lang="nl-NL"/>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E413ED4-C4D9-AA43-9CAC-8BFB0F7CC911}" type="slidenum">
              <a:rPr/>
              <a:pPr/>
              <a:t>‹nr.›</a:t>
            </a:fld>
            <a:endParaRPr lang="nl-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99787D-0ADD-4A84-BF78-EAAF210948D2}" type="datetimeFigureOut">
              <a:rPr lang="nl-NL" smtClean="0"/>
              <a:pPr/>
              <a:t>22-5-2013</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ACA09E-989E-47F0-A9D5-7A097049B9E7}"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 name="Slide Number Placeholder 6"/>
          <p:cNvSpPr txBox="1">
            <a:spLocks noGrp="1"/>
          </p:cNvSpPr>
          <p:nvPr/>
        </p:nvSpPr>
        <p:spPr bwMode="auto">
          <a:xfrm>
            <a:off x="3884028" y="8694295"/>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1</a:t>
            </a:fld>
            <a:endParaRPr lang="en-US" sz="1200"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119172"/>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900" b="1" u="sng" dirty="0">
                <a:latin typeface="Arial" pitchFamily="34" charset="0"/>
                <a:ea typeface="MS PGothic" pitchFamily="34" charset="-128"/>
                <a:cs typeface="ＭＳ Ｐゴシック" pitchFamily="-65" charset="-128"/>
              </a:rPr>
              <a:t>KEY POINT</a:t>
            </a:r>
          </a:p>
          <a:p>
            <a:pPr marL="224325" indent="-224325">
              <a:lnSpc>
                <a:spcPct val="95000"/>
              </a:lnSpc>
              <a:spcBef>
                <a:spcPts val="353"/>
              </a:spcBef>
              <a:buFont typeface="Wingdings" pitchFamily="2" charset="2"/>
              <a:buChar char="§"/>
              <a:defRPr/>
            </a:pPr>
            <a:r>
              <a:rPr lang="en-US" sz="900" dirty="0">
                <a:solidFill>
                  <a:prstClr val="black"/>
                </a:solidFill>
                <a:latin typeface="Arial" pitchFamily="34" charset="0"/>
                <a:ea typeface="MS PGothic" pitchFamily="34" charset="-128"/>
                <a:cs typeface="Arial" pitchFamily="34" charset="0"/>
              </a:rPr>
              <a:t>The overall values at the end of the study in 1997 are shown in red; hazard ratios below 1 indicate a </a:t>
            </a:r>
            <a:r>
              <a:rPr lang="en-US" sz="900" dirty="0" err="1">
                <a:solidFill>
                  <a:prstClr val="black"/>
                </a:solidFill>
                <a:latin typeface="Arial" pitchFamily="34" charset="0"/>
                <a:ea typeface="MS PGothic" pitchFamily="34" charset="-128"/>
                <a:cs typeface="Arial" pitchFamily="34" charset="0"/>
              </a:rPr>
              <a:t>favourable</a:t>
            </a:r>
            <a:r>
              <a:rPr lang="en-US" sz="900" dirty="0">
                <a:solidFill>
                  <a:prstClr val="black"/>
                </a:solidFill>
                <a:latin typeface="Arial" pitchFamily="34" charset="0"/>
                <a:ea typeface="MS PGothic" pitchFamily="34" charset="-128"/>
                <a:cs typeface="Arial" pitchFamily="34" charset="0"/>
              </a:rPr>
              <a:t> outcome for sulfonylurea/insulin therapy; the vertical bars represent 95% confidence intervals. In the </a:t>
            </a:r>
            <a:r>
              <a:rPr lang="en-US" sz="900" dirty="0" err="1">
                <a:solidFill>
                  <a:prstClr val="black"/>
                </a:solidFill>
                <a:latin typeface="Arial" pitchFamily="34" charset="0"/>
                <a:ea typeface="MS PGothic" pitchFamily="34" charset="-128"/>
                <a:cs typeface="Arial" pitchFamily="34" charset="0"/>
              </a:rPr>
              <a:t>posttrial</a:t>
            </a:r>
            <a:r>
              <a:rPr lang="en-US" sz="900" dirty="0">
                <a:solidFill>
                  <a:prstClr val="black"/>
                </a:solidFill>
                <a:latin typeface="Arial" pitchFamily="34" charset="0"/>
                <a:ea typeface="MS PGothic" pitchFamily="34" charset="-128"/>
                <a:cs typeface="Arial" pitchFamily="34" charset="0"/>
              </a:rPr>
              <a:t> period, death from any cause was reduced in the sulfonylurea/insulin </a:t>
            </a:r>
            <a:r>
              <a:rPr lang="en-US" sz="900" dirty="0" err="1">
                <a:solidFill>
                  <a:prstClr val="black"/>
                </a:solidFill>
                <a:latin typeface="Arial" pitchFamily="34" charset="0"/>
                <a:ea typeface="MS PGothic" pitchFamily="34" charset="-128"/>
                <a:cs typeface="Arial" pitchFamily="34" charset="0"/>
              </a:rPr>
              <a:t>vs</a:t>
            </a:r>
            <a:r>
              <a:rPr lang="en-US" sz="900" dirty="0">
                <a:solidFill>
                  <a:prstClr val="black"/>
                </a:solidFill>
                <a:latin typeface="Arial" pitchFamily="34" charset="0"/>
                <a:ea typeface="MS PGothic" pitchFamily="34" charset="-128"/>
                <a:cs typeface="Arial" pitchFamily="34" charset="0"/>
              </a:rPr>
              <a:t> conventional therapy group.</a:t>
            </a:r>
          </a:p>
          <a:p>
            <a:pPr>
              <a:lnSpc>
                <a:spcPct val="95000"/>
              </a:lnSpc>
              <a:spcBef>
                <a:spcPts val="353"/>
              </a:spcBef>
              <a:defRPr/>
            </a:pPr>
            <a:endParaRPr lang="en-US" sz="900" b="1" u="sng" dirty="0">
              <a:latin typeface="Arial" pitchFamily="34" charset="0"/>
              <a:ea typeface="MS PGothic" pitchFamily="34" charset="-128"/>
              <a:cs typeface="ＭＳ Ｐゴシック" pitchFamily="-65" charset="-128"/>
            </a:endParaRPr>
          </a:p>
          <a:p>
            <a:pPr>
              <a:lnSpc>
                <a:spcPct val="95000"/>
              </a:lnSpc>
              <a:spcBef>
                <a:spcPts val="353"/>
              </a:spcBef>
              <a:defRPr/>
            </a:pPr>
            <a:r>
              <a:rPr lang="en-US" sz="9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Wingdings" pitchFamily="2" charset="2"/>
              <a:buChar char="§"/>
              <a:defRPr/>
            </a:pPr>
            <a:r>
              <a:rPr lang="en-US" sz="900" dirty="0">
                <a:latin typeface="Arial" pitchFamily="34" charset="0"/>
                <a:cs typeface="Arial" pitchFamily="34" charset="0"/>
              </a:rPr>
              <a:t>All of the surviving patients from the UKPDS (n=3277) entered the 10-year </a:t>
            </a:r>
            <a:r>
              <a:rPr lang="en-US" sz="900" dirty="0" err="1">
                <a:latin typeface="Arial" pitchFamily="34" charset="0"/>
                <a:cs typeface="Arial" pitchFamily="34" charset="0"/>
              </a:rPr>
              <a:t>posttrial</a:t>
            </a:r>
            <a:r>
              <a:rPr lang="en-US" sz="900" dirty="0">
                <a:latin typeface="Arial" pitchFamily="34" charset="0"/>
                <a:cs typeface="Arial" pitchFamily="34" charset="0"/>
              </a:rPr>
              <a:t> monitoring </a:t>
            </a:r>
            <a:r>
              <a:rPr lang="en-US" sz="900" dirty="0" err="1">
                <a:latin typeface="Arial" pitchFamily="34" charset="0"/>
                <a:cs typeface="Arial" pitchFamily="34" charset="0"/>
              </a:rPr>
              <a:t>programme</a:t>
            </a:r>
            <a:r>
              <a:rPr lang="en-US" sz="900" dirty="0">
                <a:latin typeface="Arial" pitchFamily="34" charset="0"/>
                <a:cs typeface="Arial" pitchFamily="34" charset="0"/>
              </a:rPr>
              <a:t> after the intervention trial closed on 30 September, 1997. Patients returned to their community or hospital-based diabetes care with no attempt to maintain previously </a:t>
            </a:r>
            <a:r>
              <a:rPr lang="en-US" sz="900" dirty="0" err="1">
                <a:latin typeface="Arial" pitchFamily="34" charset="0"/>
                <a:cs typeface="Arial" pitchFamily="34" charset="0"/>
              </a:rPr>
              <a:t>randomised</a:t>
            </a:r>
            <a:r>
              <a:rPr lang="en-US" sz="900" dirty="0">
                <a:latin typeface="Arial" pitchFamily="34" charset="0"/>
                <a:cs typeface="Arial" pitchFamily="34" charset="0"/>
              </a:rPr>
              <a:t> therapies. Patients were seen annually from 1997-2002 in UKPDS clinics with </a:t>
            </a:r>
            <a:r>
              <a:rPr lang="en-US" sz="900" dirty="0" err="1">
                <a:latin typeface="Arial" pitchFamily="34" charset="0"/>
                <a:cs typeface="Arial" pitchFamily="34" charset="0"/>
              </a:rPr>
              <a:t>standardised</a:t>
            </a:r>
            <a:r>
              <a:rPr lang="en-US" sz="900" dirty="0">
                <a:latin typeface="Arial" pitchFamily="34" charset="0"/>
                <a:cs typeface="Arial" pitchFamily="34" charset="0"/>
              </a:rPr>
              <a:t> collection of outcome data (blood pressure, fasting glucose, HbA1c, </a:t>
            </a:r>
            <a:r>
              <a:rPr lang="en-US" sz="900" dirty="0" err="1">
                <a:latin typeface="Arial" pitchFamily="34" charset="0"/>
                <a:cs typeface="Arial" pitchFamily="34" charset="0"/>
              </a:rPr>
              <a:t>creatinine</a:t>
            </a:r>
            <a:r>
              <a:rPr lang="en-US" sz="900" dirty="0">
                <a:latin typeface="Arial" pitchFamily="34" charset="0"/>
                <a:cs typeface="Arial" pitchFamily="34" charset="0"/>
              </a:rPr>
              <a:t>, </a:t>
            </a:r>
            <a:r>
              <a:rPr lang="en-US" sz="900" dirty="0" err="1">
                <a:latin typeface="Arial" pitchFamily="34" charset="0"/>
                <a:cs typeface="Arial" pitchFamily="34" charset="0"/>
              </a:rPr>
              <a:t>albumin:creatinine</a:t>
            </a:r>
            <a:r>
              <a:rPr lang="en-US" sz="900" dirty="0">
                <a:latin typeface="Arial" pitchFamily="34" charset="0"/>
                <a:cs typeface="Arial" pitchFamily="34" charset="0"/>
              </a:rPr>
              <a:t> ratio, and results of the European Quality of Life-5 Dimensions and a health resources questionnaire) and from 2002-2007, questionnaires were sent to physicians and patients. Seven </a:t>
            </a:r>
            <a:r>
              <a:rPr lang="en-US" sz="900" dirty="0" err="1">
                <a:latin typeface="Arial" pitchFamily="34" charset="0"/>
                <a:cs typeface="Arial" pitchFamily="34" charset="0"/>
              </a:rPr>
              <a:t>prespecified</a:t>
            </a:r>
            <a:r>
              <a:rPr lang="en-US" sz="900" dirty="0">
                <a:latin typeface="Arial" pitchFamily="34" charset="0"/>
                <a:cs typeface="Arial" pitchFamily="34" charset="0"/>
              </a:rPr>
              <a:t> clinical outcomes were monitored:</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Any diabetes-related endpoint (sudden death, death from </a:t>
            </a:r>
            <a:r>
              <a:rPr lang="en-US" sz="900" dirty="0" err="1">
                <a:latin typeface="Arial" pitchFamily="34" charset="0"/>
                <a:cs typeface="Arial" pitchFamily="34" charset="0"/>
              </a:rPr>
              <a:t>hyperglycaemia</a:t>
            </a:r>
            <a:r>
              <a:rPr lang="en-US" sz="900" dirty="0">
                <a:latin typeface="Arial" pitchFamily="34" charset="0"/>
                <a:cs typeface="Arial" pitchFamily="34" charset="0"/>
              </a:rPr>
              <a:t> or </a:t>
            </a:r>
            <a:r>
              <a:rPr lang="en-US" sz="900" dirty="0" err="1">
                <a:latin typeface="Arial" pitchFamily="34" charset="0"/>
                <a:cs typeface="Arial" pitchFamily="34" charset="0"/>
              </a:rPr>
              <a:t>hypoglycaemia</a:t>
            </a:r>
            <a:r>
              <a:rPr lang="en-US" sz="900" dirty="0">
                <a:latin typeface="Arial" pitchFamily="34" charset="0"/>
                <a:cs typeface="Arial" pitchFamily="34" charset="0"/>
              </a:rPr>
              <a:t>, fatal or nonfatal myocardial infarction, angina, heart failure, fatal or nonfatal stroke, renal failure, amputation, vitreous </a:t>
            </a:r>
            <a:r>
              <a:rPr lang="en-US" sz="900" dirty="0" err="1">
                <a:latin typeface="Arial" pitchFamily="34" charset="0"/>
                <a:cs typeface="Arial" pitchFamily="34" charset="0"/>
              </a:rPr>
              <a:t>haemorrhage</a:t>
            </a:r>
            <a:r>
              <a:rPr lang="en-US" sz="900" dirty="0">
                <a:latin typeface="Arial" pitchFamily="34" charset="0"/>
                <a:cs typeface="Arial" pitchFamily="34" charset="0"/>
              </a:rPr>
              <a:t>, retinal photocoagulation, blindness in one eye, or cataract extraction) </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Diabetes-related death (sudden death or death from myocardial infarction, stroke, peripheral vascular disease, renal disease, </a:t>
            </a:r>
            <a:r>
              <a:rPr lang="en-US" sz="900" dirty="0" err="1">
                <a:latin typeface="Arial" pitchFamily="34" charset="0"/>
                <a:cs typeface="Arial" pitchFamily="34" charset="0"/>
              </a:rPr>
              <a:t>hyperglycaemia</a:t>
            </a:r>
            <a:r>
              <a:rPr lang="en-US" sz="900" dirty="0">
                <a:latin typeface="Arial" pitchFamily="34" charset="0"/>
                <a:cs typeface="Arial" pitchFamily="34" charset="0"/>
              </a:rPr>
              <a:t>, or </a:t>
            </a:r>
            <a:r>
              <a:rPr lang="en-US" sz="900" dirty="0" err="1">
                <a:latin typeface="Arial" pitchFamily="34" charset="0"/>
                <a:cs typeface="Arial" pitchFamily="34" charset="0"/>
              </a:rPr>
              <a:t>hypoglycaemia</a:t>
            </a:r>
            <a:r>
              <a:rPr lang="en-US" sz="900" dirty="0">
                <a:latin typeface="Arial" pitchFamily="34" charset="0"/>
                <a:cs typeface="Arial" pitchFamily="34" charset="0"/>
              </a:rPr>
              <a:t>)</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Death from any cause</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Myocardial infarction (sudden death or fatal or nonfatal myocardial infarction)</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Stroke (fatal or nonfatal stroke)</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Peripheral vascular disease (amputation of at least one digit or death from peripheral vascular disease)</a:t>
            </a:r>
          </a:p>
          <a:p>
            <a:pPr marL="560813" lvl="1" indent="-224325">
              <a:lnSpc>
                <a:spcPct val="95000"/>
              </a:lnSpc>
              <a:spcBef>
                <a:spcPts val="353"/>
              </a:spcBef>
              <a:buFont typeface="Wingdings" pitchFamily="2" charset="2"/>
              <a:buChar char="§"/>
              <a:defRPr/>
            </a:pPr>
            <a:r>
              <a:rPr lang="en-US" sz="900" dirty="0" err="1">
                <a:latin typeface="Arial" pitchFamily="34" charset="0"/>
                <a:cs typeface="Arial" pitchFamily="34" charset="0"/>
              </a:rPr>
              <a:t>Microvascular</a:t>
            </a:r>
            <a:r>
              <a:rPr lang="en-US" sz="900" dirty="0">
                <a:latin typeface="Arial" pitchFamily="34" charset="0"/>
                <a:cs typeface="Arial" pitchFamily="34" charset="0"/>
              </a:rPr>
              <a:t> disease (vitreous </a:t>
            </a:r>
            <a:r>
              <a:rPr lang="en-US" sz="900" dirty="0" err="1">
                <a:latin typeface="Arial" pitchFamily="34" charset="0"/>
                <a:cs typeface="Arial" pitchFamily="34" charset="0"/>
              </a:rPr>
              <a:t>haemorrhage</a:t>
            </a:r>
            <a:r>
              <a:rPr lang="en-US" sz="900" dirty="0">
                <a:latin typeface="Arial" pitchFamily="34" charset="0"/>
                <a:cs typeface="Arial" pitchFamily="34" charset="0"/>
              </a:rPr>
              <a:t>, retinal photocoagulation, or renal failure)</a:t>
            </a:r>
            <a:r>
              <a:rPr lang="en-US" sz="900" dirty="0">
                <a:latin typeface="Arial" pitchFamily="34" charset="0"/>
                <a:ea typeface="MS PGothic" pitchFamily="34" charset="-128"/>
                <a:cs typeface="ＭＳ Ｐゴシック" pitchFamily="-65" charset="-128"/>
              </a:rPr>
              <a:t/>
            </a:r>
            <a:br>
              <a:rPr lang="en-US" sz="900" dirty="0">
                <a:latin typeface="Arial" pitchFamily="34" charset="0"/>
                <a:ea typeface="MS PGothic" pitchFamily="34" charset="-128"/>
                <a:cs typeface="ＭＳ Ｐゴシック" pitchFamily="-65" charset="-128"/>
              </a:rPr>
            </a:br>
            <a:endParaRPr lang="en-US" sz="900" dirty="0">
              <a:latin typeface="Arial" pitchFamily="34" charset="0"/>
              <a:ea typeface="MS PGothic" pitchFamily="34" charset="-128"/>
              <a:cs typeface="ＭＳ Ｐゴシック" pitchFamily="-65" charset="-128"/>
            </a:endParaRPr>
          </a:p>
          <a:p>
            <a:pPr>
              <a:lnSpc>
                <a:spcPct val="95000"/>
              </a:lnSpc>
              <a:spcBef>
                <a:spcPts val="353"/>
              </a:spcBef>
              <a:defRPr/>
            </a:pPr>
            <a:r>
              <a:rPr lang="en-US" sz="900" b="1" u="sng" dirty="0">
                <a:latin typeface="Arial" pitchFamily="34" charset="0"/>
                <a:ea typeface="MS PGothic" pitchFamily="34" charset="-128"/>
                <a:cs typeface="ＭＳ Ｐゴシック" pitchFamily="-65" charset="-128"/>
              </a:rPr>
              <a:t>REFERENCE</a:t>
            </a:r>
          </a:p>
          <a:p>
            <a:pPr>
              <a:lnSpc>
                <a:spcPct val="95000"/>
              </a:lnSpc>
              <a:spcBef>
                <a:spcPts val="353"/>
              </a:spcBef>
              <a:defRPr/>
            </a:pPr>
            <a:r>
              <a:rPr lang="en-US" sz="900" dirty="0">
                <a:latin typeface="Arial" pitchFamily="34" charset="0"/>
                <a:ea typeface="MS PGothic" pitchFamily="34" charset="-128"/>
                <a:cs typeface="ＭＳ Ｐゴシック" pitchFamily="-65" charset="-128"/>
              </a:rPr>
              <a:t>Holman RR, Paul SK, Bethel MA, et al. 10-year follow-up of intensive glucose control in type 2 diabetes. </a:t>
            </a:r>
            <a:r>
              <a:rPr lang="en-US" sz="900" i="1" dirty="0">
                <a:latin typeface="Arial" pitchFamily="34" charset="0"/>
                <a:ea typeface="MS PGothic" pitchFamily="34" charset="-128"/>
                <a:cs typeface="ＭＳ Ｐゴシック" pitchFamily="-65" charset="-128"/>
              </a:rPr>
              <a:t>N </a:t>
            </a:r>
            <a:r>
              <a:rPr lang="en-US" sz="900" i="1" dirty="0" err="1">
                <a:latin typeface="Arial" pitchFamily="34" charset="0"/>
                <a:ea typeface="MS PGothic" pitchFamily="34" charset="-128"/>
                <a:cs typeface="ＭＳ Ｐゴシック" pitchFamily="-65" charset="-128"/>
              </a:rPr>
              <a:t>Engl</a:t>
            </a:r>
            <a:r>
              <a:rPr lang="en-US" sz="900" i="1" dirty="0">
                <a:latin typeface="Arial" pitchFamily="34" charset="0"/>
                <a:ea typeface="MS PGothic" pitchFamily="34" charset="-128"/>
                <a:cs typeface="ＭＳ Ｐゴシック" pitchFamily="-65" charset="-128"/>
              </a:rPr>
              <a:t> J Med</a:t>
            </a:r>
            <a:r>
              <a:rPr lang="en-US" sz="900" dirty="0">
                <a:latin typeface="Arial" pitchFamily="34" charset="0"/>
                <a:ea typeface="MS PGothic" pitchFamily="34" charset="-128"/>
                <a:cs typeface="ＭＳ Ｐゴシック" pitchFamily="-65" charset="-128"/>
              </a:rPr>
              <a:t>. 2008;359(15):1577-1589.</a:t>
            </a: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10</a:t>
            </a:fld>
            <a:endParaRPr lang="en-US" sz="1200"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119172"/>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900" b="1" u="sng" dirty="0">
                <a:latin typeface="Arial" pitchFamily="34" charset="0"/>
                <a:ea typeface="MS PGothic" pitchFamily="34" charset="-128"/>
                <a:cs typeface="ＭＳ Ｐゴシック" pitchFamily="-65" charset="-128"/>
              </a:rPr>
              <a:t>KEY POINT</a:t>
            </a:r>
          </a:p>
          <a:p>
            <a:pPr marL="224325" indent="-224325">
              <a:lnSpc>
                <a:spcPct val="95000"/>
              </a:lnSpc>
              <a:spcBef>
                <a:spcPts val="353"/>
              </a:spcBef>
              <a:buFont typeface="Wingdings" pitchFamily="2" charset="2"/>
              <a:buChar char="§"/>
              <a:defRPr/>
            </a:pPr>
            <a:r>
              <a:rPr lang="en-US" sz="900" dirty="0">
                <a:solidFill>
                  <a:prstClr val="black"/>
                </a:solidFill>
                <a:latin typeface="Arial" pitchFamily="34" charset="0"/>
                <a:ea typeface="MS PGothic" pitchFamily="34" charset="-128"/>
                <a:cs typeface="Arial" pitchFamily="34" charset="0"/>
              </a:rPr>
              <a:t>The overall values at the end of the study in 1997 are shown in red; hazard ratios below 1 indicate a </a:t>
            </a:r>
            <a:r>
              <a:rPr lang="en-US" sz="900" dirty="0" err="1">
                <a:solidFill>
                  <a:prstClr val="black"/>
                </a:solidFill>
                <a:latin typeface="Arial" pitchFamily="34" charset="0"/>
                <a:ea typeface="MS PGothic" pitchFamily="34" charset="-128"/>
                <a:cs typeface="Arial" pitchFamily="34" charset="0"/>
              </a:rPr>
              <a:t>favourable</a:t>
            </a:r>
            <a:r>
              <a:rPr lang="en-US" sz="900" dirty="0">
                <a:solidFill>
                  <a:prstClr val="black"/>
                </a:solidFill>
                <a:latin typeface="Arial" pitchFamily="34" charset="0"/>
                <a:ea typeface="MS PGothic" pitchFamily="34" charset="-128"/>
                <a:cs typeface="Arial" pitchFamily="34" charset="0"/>
              </a:rPr>
              <a:t> outcome for </a:t>
            </a:r>
            <a:r>
              <a:rPr lang="en-US" sz="900" dirty="0" err="1">
                <a:solidFill>
                  <a:prstClr val="black"/>
                </a:solidFill>
                <a:latin typeface="Arial" pitchFamily="34" charset="0"/>
                <a:ea typeface="MS PGothic" pitchFamily="34" charset="-128"/>
                <a:cs typeface="Arial" pitchFamily="34" charset="0"/>
              </a:rPr>
              <a:t>metformin</a:t>
            </a:r>
            <a:r>
              <a:rPr lang="en-US" sz="900" dirty="0">
                <a:solidFill>
                  <a:prstClr val="black"/>
                </a:solidFill>
                <a:latin typeface="Arial" pitchFamily="34" charset="0"/>
                <a:ea typeface="MS PGothic" pitchFamily="34" charset="-128"/>
                <a:cs typeface="Arial" pitchFamily="34" charset="0"/>
              </a:rPr>
              <a:t> therapy; the vertical bars represent 95% confidence intervals. In the </a:t>
            </a:r>
            <a:r>
              <a:rPr lang="en-US" sz="900" dirty="0" err="1">
                <a:solidFill>
                  <a:prstClr val="black"/>
                </a:solidFill>
                <a:latin typeface="Arial" pitchFamily="34" charset="0"/>
                <a:ea typeface="MS PGothic" pitchFamily="34" charset="-128"/>
                <a:cs typeface="Arial" pitchFamily="34" charset="0"/>
              </a:rPr>
              <a:t>posttrial</a:t>
            </a:r>
            <a:r>
              <a:rPr lang="en-US" sz="900" dirty="0">
                <a:solidFill>
                  <a:prstClr val="black"/>
                </a:solidFill>
                <a:latin typeface="Arial" pitchFamily="34" charset="0"/>
                <a:ea typeface="MS PGothic" pitchFamily="34" charset="-128"/>
                <a:cs typeface="Arial" pitchFamily="34" charset="0"/>
              </a:rPr>
              <a:t> period, myocardial infarction was reduced in the intensive (</a:t>
            </a:r>
            <a:r>
              <a:rPr lang="en-US" sz="900" dirty="0" err="1">
                <a:solidFill>
                  <a:prstClr val="black"/>
                </a:solidFill>
                <a:latin typeface="Arial" pitchFamily="34" charset="0"/>
                <a:ea typeface="MS PGothic" pitchFamily="34" charset="-128"/>
                <a:cs typeface="Arial" pitchFamily="34" charset="0"/>
              </a:rPr>
              <a:t>metformin</a:t>
            </a:r>
            <a:r>
              <a:rPr lang="en-US" sz="900" dirty="0">
                <a:solidFill>
                  <a:prstClr val="black"/>
                </a:solidFill>
                <a:latin typeface="Arial" pitchFamily="34" charset="0"/>
                <a:ea typeface="MS PGothic" pitchFamily="34" charset="-128"/>
                <a:cs typeface="Arial" pitchFamily="34" charset="0"/>
              </a:rPr>
              <a:t>) </a:t>
            </a:r>
            <a:r>
              <a:rPr lang="en-US" sz="900" dirty="0" err="1">
                <a:solidFill>
                  <a:prstClr val="black"/>
                </a:solidFill>
                <a:latin typeface="Arial" pitchFamily="34" charset="0"/>
                <a:ea typeface="MS PGothic" pitchFamily="34" charset="-128"/>
                <a:cs typeface="Arial" pitchFamily="34" charset="0"/>
              </a:rPr>
              <a:t>vs</a:t>
            </a:r>
            <a:r>
              <a:rPr lang="en-US" sz="900" dirty="0">
                <a:solidFill>
                  <a:prstClr val="black"/>
                </a:solidFill>
                <a:latin typeface="Arial" pitchFamily="34" charset="0"/>
                <a:ea typeface="MS PGothic" pitchFamily="34" charset="-128"/>
                <a:cs typeface="Arial" pitchFamily="34" charset="0"/>
              </a:rPr>
              <a:t> conventional therapy group.</a:t>
            </a:r>
          </a:p>
          <a:p>
            <a:pPr>
              <a:lnSpc>
                <a:spcPct val="95000"/>
              </a:lnSpc>
              <a:spcBef>
                <a:spcPts val="353"/>
              </a:spcBef>
              <a:defRPr/>
            </a:pPr>
            <a:endParaRPr lang="en-US" sz="900" b="1" u="sng" dirty="0">
              <a:latin typeface="Arial" pitchFamily="34" charset="0"/>
              <a:ea typeface="MS PGothic" pitchFamily="34" charset="-128"/>
              <a:cs typeface="ＭＳ Ｐゴシック" pitchFamily="-65" charset="-128"/>
            </a:endParaRPr>
          </a:p>
          <a:p>
            <a:pPr>
              <a:lnSpc>
                <a:spcPct val="95000"/>
              </a:lnSpc>
              <a:spcBef>
                <a:spcPts val="353"/>
              </a:spcBef>
              <a:defRPr/>
            </a:pPr>
            <a:r>
              <a:rPr lang="en-US" sz="9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Wingdings" pitchFamily="2" charset="2"/>
              <a:buChar char="§"/>
              <a:defRPr/>
            </a:pPr>
            <a:r>
              <a:rPr lang="en-US" sz="900" dirty="0">
                <a:latin typeface="Arial" pitchFamily="34" charset="0"/>
                <a:cs typeface="Arial" pitchFamily="34" charset="0"/>
              </a:rPr>
              <a:t>All of the surviving patients from the UKPDS (n=3277) entered the 10-year </a:t>
            </a:r>
            <a:r>
              <a:rPr lang="en-US" sz="900" dirty="0" err="1">
                <a:latin typeface="Arial" pitchFamily="34" charset="0"/>
                <a:cs typeface="Arial" pitchFamily="34" charset="0"/>
              </a:rPr>
              <a:t>posttrial</a:t>
            </a:r>
            <a:r>
              <a:rPr lang="en-US" sz="900" dirty="0">
                <a:latin typeface="Arial" pitchFamily="34" charset="0"/>
                <a:cs typeface="Arial" pitchFamily="34" charset="0"/>
              </a:rPr>
              <a:t> monitoring </a:t>
            </a:r>
            <a:r>
              <a:rPr lang="en-US" sz="900" dirty="0" err="1">
                <a:latin typeface="Arial" pitchFamily="34" charset="0"/>
                <a:cs typeface="Arial" pitchFamily="34" charset="0"/>
              </a:rPr>
              <a:t>programme</a:t>
            </a:r>
            <a:r>
              <a:rPr lang="en-US" sz="900" dirty="0">
                <a:latin typeface="Arial" pitchFamily="34" charset="0"/>
                <a:cs typeface="Arial" pitchFamily="34" charset="0"/>
              </a:rPr>
              <a:t> after the intervention trial closed on 30 September, 1997. Patients returned to their community or hospital-based diabetes care with no attempt to maintain previously </a:t>
            </a:r>
            <a:r>
              <a:rPr lang="en-US" sz="900" dirty="0" err="1">
                <a:latin typeface="Arial" pitchFamily="34" charset="0"/>
                <a:cs typeface="Arial" pitchFamily="34" charset="0"/>
              </a:rPr>
              <a:t>randomised</a:t>
            </a:r>
            <a:r>
              <a:rPr lang="en-US" sz="900" dirty="0">
                <a:latin typeface="Arial" pitchFamily="34" charset="0"/>
                <a:cs typeface="Arial" pitchFamily="34" charset="0"/>
              </a:rPr>
              <a:t> therapies. Patients were seen annually from 1997-2002 in UKPDS clinics with </a:t>
            </a:r>
            <a:r>
              <a:rPr lang="en-US" sz="900" dirty="0" err="1">
                <a:latin typeface="Arial" pitchFamily="34" charset="0"/>
                <a:cs typeface="Arial" pitchFamily="34" charset="0"/>
              </a:rPr>
              <a:t>standardised</a:t>
            </a:r>
            <a:r>
              <a:rPr lang="en-US" sz="900" dirty="0">
                <a:latin typeface="Arial" pitchFamily="34" charset="0"/>
                <a:cs typeface="Arial" pitchFamily="34" charset="0"/>
              </a:rPr>
              <a:t> collection of outcome data (blood pressure, fasting glucose, HbA1c, </a:t>
            </a:r>
            <a:r>
              <a:rPr lang="en-US" sz="900" dirty="0" err="1">
                <a:latin typeface="Arial" pitchFamily="34" charset="0"/>
                <a:cs typeface="Arial" pitchFamily="34" charset="0"/>
              </a:rPr>
              <a:t>creatinine</a:t>
            </a:r>
            <a:r>
              <a:rPr lang="en-US" sz="900" dirty="0">
                <a:latin typeface="Arial" pitchFamily="34" charset="0"/>
                <a:cs typeface="Arial" pitchFamily="34" charset="0"/>
              </a:rPr>
              <a:t>, </a:t>
            </a:r>
            <a:r>
              <a:rPr lang="en-US" sz="900" dirty="0" err="1">
                <a:latin typeface="Arial" pitchFamily="34" charset="0"/>
                <a:cs typeface="Arial" pitchFamily="34" charset="0"/>
              </a:rPr>
              <a:t>albumin:creatinine</a:t>
            </a:r>
            <a:r>
              <a:rPr lang="en-US" sz="900" dirty="0">
                <a:latin typeface="Arial" pitchFamily="34" charset="0"/>
                <a:cs typeface="Arial" pitchFamily="34" charset="0"/>
              </a:rPr>
              <a:t> ratio, and results of the European Quality of Life-5 Dimensions and a health resources questionnaire) and from 2002-2007, questionnaires were sent to physicians and patients. Seven </a:t>
            </a:r>
            <a:r>
              <a:rPr lang="en-US" sz="900" dirty="0" err="1">
                <a:latin typeface="Arial" pitchFamily="34" charset="0"/>
                <a:cs typeface="Arial" pitchFamily="34" charset="0"/>
              </a:rPr>
              <a:t>prespecified</a:t>
            </a:r>
            <a:r>
              <a:rPr lang="en-US" sz="900" dirty="0">
                <a:latin typeface="Arial" pitchFamily="34" charset="0"/>
                <a:cs typeface="Arial" pitchFamily="34" charset="0"/>
              </a:rPr>
              <a:t> clinical outcomes were monitored:</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Any diabetes-related endpoint (sudden death, death from </a:t>
            </a:r>
            <a:r>
              <a:rPr lang="en-US" sz="900" dirty="0" err="1">
                <a:latin typeface="Arial" pitchFamily="34" charset="0"/>
                <a:cs typeface="Arial" pitchFamily="34" charset="0"/>
              </a:rPr>
              <a:t>hyperglycaemia</a:t>
            </a:r>
            <a:r>
              <a:rPr lang="en-US" sz="900" dirty="0">
                <a:latin typeface="Arial" pitchFamily="34" charset="0"/>
                <a:cs typeface="Arial" pitchFamily="34" charset="0"/>
              </a:rPr>
              <a:t> or </a:t>
            </a:r>
            <a:r>
              <a:rPr lang="en-US" sz="900" dirty="0" err="1">
                <a:latin typeface="Arial" pitchFamily="34" charset="0"/>
                <a:cs typeface="Arial" pitchFamily="34" charset="0"/>
              </a:rPr>
              <a:t>hypoglycaemia</a:t>
            </a:r>
            <a:r>
              <a:rPr lang="en-US" sz="900" dirty="0">
                <a:latin typeface="Arial" pitchFamily="34" charset="0"/>
                <a:cs typeface="Arial" pitchFamily="34" charset="0"/>
              </a:rPr>
              <a:t>, fatal or nonfatal myocardial infarction, angina, heart failure, fatal or nonfatal stroke, renal failure, amputation, vitreous </a:t>
            </a:r>
            <a:r>
              <a:rPr lang="en-US" sz="900" dirty="0" err="1">
                <a:latin typeface="Arial" pitchFamily="34" charset="0"/>
                <a:cs typeface="Arial" pitchFamily="34" charset="0"/>
              </a:rPr>
              <a:t>haemorrhage</a:t>
            </a:r>
            <a:r>
              <a:rPr lang="en-US" sz="900" dirty="0">
                <a:latin typeface="Arial" pitchFamily="34" charset="0"/>
                <a:cs typeface="Arial" pitchFamily="34" charset="0"/>
              </a:rPr>
              <a:t>, retinal photocoagulation, blindness in one eye, or cataract extraction) </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Diabetes-related death (sudden death or death from myocardial infarction, stroke, peripheral vascular disease, renal disease, </a:t>
            </a:r>
            <a:r>
              <a:rPr lang="en-US" sz="900" dirty="0" err="1">
                <a:latin typeface="Arial" pitchFamily="34" charset="0"/>
                <a:cs typeface="Arial" pitchFamily="34" charset="0"/>
              </a:rPr>
              <a:t>hyperglycaemia</a:t>
            </a:r>
            <a:r>
              <a:rPr lang="en-US" sz="900" dirty="0">
                <a:latin typeface="Arial" pitchFamily="34" charset="0"/>
                <a:cs typeface="Arial" pitchFamily="34" charset="0"/>
              </a:rPr>
              <a:t>, or </a:t>
            </a:r>
            <a:r>
              <a:rPr lang="en-US" sz="900" dirty="0" err="1">
                <a:latin typeface="Arial" pitchFamily="34" charset="0"/>
                <a:cs typeface="Arial" pitchFamily="34" charset="0"/>
              </a:rPr>
              <a:t>hypoglycaemia</a:t>
            </a:r>
            <a:r>
              <a:rPr lang="en-US" sz="900" dirty="0">
                <a:latin typeface="Arial" pitchFamily="34" charset="0"/>
                <a:cs typeface="Arial" pitchFamily="34" charset="0"/>
              </a:rPr>
              <a:t>)</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Death from any cause</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Myocardial infarction (sudden death or fatal or nonfatal myocardial infarction)</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Stroke (fatal or nonfatal stroke)</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Peripheral vascular disease (amputation of at least one digit or death from peripheral vascular disease)</a:t>
            </a:r>
          </a:p>
          <a:p>
            <a:pPr marL="560813" lvl="1" indent="-224325">
              <a:lnSpc>
                <a:spcPct val="95000"/>
              </a:lnSpc>
              <a:spcBef>
                <a:spcPts val="353"/>
              </a:spcBef>
              <a:buFont typeface="Wingdings" pitchFamily="2" charset="2"/>
              <a:buChar char="§"/>
              <a:defRPr/>
            </a:pPr>
            <a:r>
              <a:rPr lang="en-US" sz="900" dirty="0" err="1">
                <a:latin typeface="Arial" pitchFamily="34" charset="0"/>
                <a:cs typeface="Arial" pitchFamily="34" charset="0"/>
              </a:rPr>
              <a:t>Microvascular</a:t>
            </a:r>
            <a:r>
              <a:rPr lang="en-US" sz="900" dirty="0">
                <a:latin typeface="Arial" pitchFamily="34" charset="0"/>
                <a:cs typeface="Arial" pitchFamily="34" charset="0"/>
              </a:rPr>
              <a:t> disease (vitreous </a:t>
            </a:r>
            <a:r>
              <a:rPr lang="en-US" sz="900" dirty="0" err="1">
                <a:latin typeface="Arial" pitchFamily="34" charset="0"/>
                <a:cs typeface="Arial" pitchFamily="34" charset="0"/>
              </a:rPr>
              <a:t>haemorrhage</a:t>
            </a:r>
            <a:r>
              <a:rPr lang="en-US" sz="900" dirty="0">
                <a:latin typeface="Arial" pitchFamily="34" charset="0"/>
                <a:cs typeface="Arial" pitchFamily="34" charset="0"/>
              </a:rPr>
              <a:t>, retinal photocoagulation, or renal failure)</a:t>
            </a:r>
            <a:r>
              <a:rPr lang="en-US" sz="900" dirty="0">
                <a:latin typeface="Arial" pitchFamily="34" charset="0"/>
                <a:ea typeface="MS PGothic" pitchFamily="34" charset="-128"/>
                <a:cs typeface="ＭＳ Ｐゴシック" pitchFamily="-65" charset="-128"/>
              </a:rPr>
              <a:t/>
            </a:r>
            <a:br>
              <a:rPr lang="en-US" sz="900" dirty="0">
                <a:latin typeface="Arial" pitchFamily="34" charset="0"/>
                <a:ea typeface="MS PGothic" pitchFamily="34" charset="-128"/>
                <a:cs typeface="ＭＳ Ｐゴシック" pitchFamily="-65" charset="-128"/>
              </a:rPr>
            </a:br>
            <a:endParaRPr lang="en-US" sz="900" dirty="0">
              <a:latin typeface="Arial" pitchFamily="34" charset="0"/>
              <a:ea typeface="MS PGothic" pitchFamily="34" charset="-128"/>
              <a:cs typeface="ＭＳ Ｐゴシック" pitchFamily="-65" charset="-128"/>
            </a:endParaRPr>
          </a:p>
          <a:p>
            <a:pPr>
              <a:lnSpc>
                <a:spcPct val="95000"/>
              </a:lnSpc>
              <a:spcBef>
                <a:spcPts val="353"/>
              </a:spcBef>
              <a:defRPr/>
            </a:pPr>
            <a:r>
              <a:rPr lang="en-US" sz="900" b="1" u="sng" dirty="0">
                <a:latin typeface="Arial" pitchFamily="34" charset="0"/>
                <a:ea typeface="MS PGothic" pitchFamily="34" charset="-128"/>
                <a:cs typeface="ＭＳ Ｐゴシック" pitchFamily="-65" charset="-128"/>
              </a:rPr>
              <a:t>REFERENCE</a:t>
            </a:r>
          </a:p>
          <a:p>
            <a:pPr>
              <a:lnSpc>
                <a:spcPct val="95000"/>
              </a:lnSpc>
              <a:spcBef>
                <a:spcPts val="353"/>
              </a:spcBef>
              <a:defRPr/>
            </a:pPr>
            <a:r>
              <a:rPr lang="en-US" sz="900" dirty="0">
                <a:latin typeface="Arial" pitchFamily="34" charset="0"/>
                <a:ea typeface="MS PGothic" pitchFamily="34" charset="-128"/>
                <a:cs typeface="ＭＳ Ｐゴシック" pitchFamily="-65" charset="-128"/>
              </a:rPr>
              <a:t>Holman RR, Paul SK, Bethel MA, et al. 10-year follow-up of intensive glucose control in type 2 diabetes. </a:t>
            </a:r>
            <a:r>
              <a:rPr lang="en-US" sz="900" i="1" dirty="0">
                <a:latin typeface="Arial" pitchFamily="34" charset="0"/>
                <a:ea typeface="MS PGothic" pitchFamily="34" charset="-128"/>
                <a:cs typeface="ＭＳ Ｐゴシック" pitchFamily="-65" charset="-128"/>
              </a:rPr>
              <a:t>N </a:t>
            </a:r>
            <a:r>
              <a:rPr lang="en-US" sz="900" i="1" dirty="0" err="1">
                <a:latin typeface="Arial" pitchFamily="34" charset="0"/>
                <a:ea typeface="MS PGothic" pitchFamily="34" charset="-128"/>
                <a:cs typeface="ＭＳ Ｐゴシック" pitchFamily="-65" charset="-128"/>
              </a:rPr>
              <a:t>Engl</a:t>
            </a:r>
            <a:r>
              <a:rPr lang="en-US" sz="900" i="1" dirty="0">
                <a:latin typeface="Arial" pitchFamily="34" charset="0"/>
                <a:ea typeface="MS PGothic" pitchFamily="34" charset="-128"/>
                <a:cs typeface="ＭＳ Ｐゴシック" pitchFamily="-65" charset="-128"/>
              </a:rPr>
              <a:t> J Med</a:t>
            </a:r>
            <a:r>
              <a:rPr lang="en-US" sz="900" dirty="0">
                <a:latin typeface="Arial" pitchFamily="34" charset="0"/>
                <a:ea typeface="MS PGothic" pitchFamily="34" charset="-128"/>
                <a:cs typeface="ＭＳ Ｐゴシック" pitchFamily="-65" charset="-128"/>
              </a:rPr>
              <a:t>. 2008;359(15):1577-1589.</a:t>
            </a: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11</a:t>
            </a:fld>
            <a:endParaRPr lang="en-US" sz="120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119172"/>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900" b="1" u="sng" dirty="0">
                <a:latin typeface="Arial" pitchFamily="34" charset="0"/>
                <a:ea typeface="MS PGothic" pitchFamily="34" charset="-128"/>
                <a:cs typeface="ＭＳ Ｐゴシック" pitchFamily="-65" charset="-128"/>
              </a:rPr>
              <a:t>KEY POINT</a:t>
            </a:r>
          </a:p>
          <a:p>
            <a:pPr marL="224325" indent="-224325">
              <a:lnSpc>
                <a:spcPct val="95000"/>
              </a:lnSpc>
              <a:spcBef>
                <a:spcPts val="353"/>
              </a:spcBef>
              <a:buFont typeface="Wingdings" pitchFamily="2" charset="2"/>
              <a:buChar char="§"/>
              <a:defRPr/>
            </a:pPr>
            <a:r>
              <a:rPr lang="en-US" sz="900" dirty="0">
                <a:solidFill>
                  <a:prstClr val="black"/>
                </a:solidFill>
                <a:latin typeface="Arial" pitchFamily="34" charset="0"/>
                <a:ea typeface="MS PGothic" pitchFamily="34" charset="-128"/>
                <a:cs typeface="Arial" pitchFamily="34" charset="0"/>
              </a:rPr>
              <a:t>The overall values at the end of the study in 1997 are shown in red; hazard ratios below 1 indicate a </a:t>
            </a:r>
            <a:r>
              <a:rPr lang="en-US" sz="900" dirty="0" err="1">
                <a:solidFill>
                  <a:prstClr val="black"/>
                </a:solidFill>
                <a:latin typeface="Arial" pitchFamily="34" charset="0"/>
                <a:ea typeface="MS PGothic" pitchFamily="34" charset="-128"/>
                <a:cs typeface="Arial" pitchFamily="34" charset="0"/>
              </a:rPr>
              <a:t>favourable</a:t>
            </a:r>
            <a:r>
              <a:rPr lang="en-US" sz="900" dirty="0">
                <a:solidFill>
                  <a:prstClr val="black"/>
                </a:solidFill>
                <a:latin typeface="Arial" pitchFamily="34" charset="0"/>
                <a:ea typeface="MS PGothic" pitchFamily="34" charset="-128"/>
                <a:cs typeface="Arial" pitchFamily="34" charset="0"/>
              </a:rPr>
              <a:t> outcome for </a:t>
            </a:r>
            <a:r>
              <a:rPr lang="en-US" sz="900" dirty="0" err="1">
                <a:solidFill>
                  <a:prstClr val="black"/>
                </a:solidFill>
                <a:latin typeface="Arial" pitchFamily="34" charset="0"/>
                <a:ea typeface="MS PGothic" pitchFamily="34" charset="-128"/>
                <a:cs typeface="Arial" pitchFamily="34" charset="0"/>
              </a:rPr>
              <a:t>metformin</a:t>
            </a:r>
            <a:r>
              <a:rPr lang="en-US" sz="900" dirty="0">
                <a:solidFill>
                  <a:prstClr val="black"/>
                </a:solidFill>
                <a:latin typeface="Arial" pitchFamily="34" charset="0"/>
                <a:ea typeface="MS PGothic" pitchFamily="34" charset="-128"/>
                <a:cs typeface="Arial" pitchFamily="34" charset="0"/>
              </a:rPr>
              <a:t> therapy; the vertical bars represent 95% confidence intervals. In the </a:t>
            </a:r>
            <a:r>
              <a:rPr lang="en-US" sz="900" dirty="0" err="1">
                <a:solidFill>
                  <a:prstClr val="black"/>
                </a:solidFill>
                <a:latin typeface="Arial" pitchFamily="34" charset="0"/>
                <a:ea typeface="MS PGothic" pitchFamily="34" charset="-128"/>
                <a:cs typeface="Arial" pitchFamily="34" charset="0"/>
              </a:rPr>
              <a:t>posttrial</a:t>
            </a:r>
            <a:r>
              <a:rPr lang="en-US" sz="900" dirty="0">
                <a:solidFill>
                  <a:prstClr val="black"/>
                </a:solidFill>
                <a:latin typeface="Arial" pitchFamily="34" charset="0"/>
                <a:ea typeface="MS PGothic" pitchFamily="34" charset="-128"/>
                <a:cs typeface="Arial" pitchFamily="34" charset="0"/>
              </a:rPr>
              <a:t> period, death from any cause was reduced in the </a:t>
            </a:r>
            <a:r>
              <a:rPr lang="en-US" sz="900" dirty="0" err="1">
                <a:solidFill>
                  <a:prstClr val="black"/>
                </a:solidFill>
                <a:latin typeface="Arial" pitchFamily="34" charset="0"/>
                <a:ea typeface="MS PGothic" pitchFamily="34" charset="-128"/>
                <a:cs typeface="Arial" pitchFamily="34" charset="0"/>
              </a:rPr>
              <a:t>metformin</a:t>
            </a:r>
            <a:r>
              <a:rPr lang="en-US" sz="900" dirty="0">
                <a:solidFill>
                  <a:prstClr val="black"/>
                </a:solidFill>
                <a:latin typeface="Arial" pitchFamily="34" charset="0"/>
                <a:ea typeface="MS PGothic" pitchFamily="34" charset="-128"/>
                <a:cs typeface="Arial" pitchFamily="34" charset="0"/>
              </a:rPr>
              <a:t> </a:t>
            </a:r>
            <a:r>
              <a:rPr lang="en-US" sz="900" dirty="0" err="1">
                <a:solidFill>
                  <a:prstClr val="black"/>
                </a:solidFill>
                <a:latin typeface="Arial" pitchFamily="34" charset="0"/>
                <a:ea typeface="MS PGothic" pitchFamily="34" charset="-128"/>
                <a:cs typeface="Arial" pitchFamily="34" charset="0"/>
              </a:rPr>
              <a:t>vs</a:t>
            </a:r>
            <a:r>
              <a:rPr lang="en-US" sz="900" dirty="0">
                <a:solidFill>
                  <a:prstClr val="black"/>
                </a:solidFill>
                <a:latin typeface="Arial" pitchFamily="34" charset="0"/>
                <a:ea typeface="MS PGothic" pitchFamily="34" charset="-128"/>
                <a:cs typeface="Arial" pitchFamily="34" charset="0"/>
              </a:rPr>
              <a:t> conventional therapy group.</a:t>
            </a:r>
            <a:br>
              <a:rPr lang="en-US" sz="900" dirty="0">
                <a:solidFill>
                  <a:prstClr val="black"/>
                </a:solidFill>
                <a:latin typeface="Arial" pitchFamily="34" charset="0"/>
                <a:ea typeface="MS PGothic" pitchFamily="34" charset="-128"/>
                <a:cs typeface="Arial" pitchFamily="34" charset="0"/>
              </a:rPr>
            </a:br>
            <a:endParaRPr lang="en-US" sz="900" b="1" u="sng" dirty="0">
              <a:latin typeface="Arial" pitchFamily="34" charset="0"/>
              <a:ea typeface="MS PGothic" pitchFamily="34" charset="-128"/>
              <a:cs typeface="ＭＳ Ｐゴシック" pitchFamily="-65" charset="-128"/>
            </a:endParaRPr>
          </a:p>
          <a:p>
            <a:pPr>
              <a:lnSpc>
                <a:spcPct val="95000"/>
              </a:lnSpc>
              <a:spcBef>
                <a:spcPts val="353"/>
              </a:spcBef>
              <a:defRPr/>
            </a:pPr>
            <a:r>
              <a:rPr lang="en-US" sz="9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Wingdings" pitchFamily="2" charset="2"/>
              <a:buChar char="§"/>
              <a:defRPr/>
            </a:pPr>
            <a:r>
              <a:rPr lang="en-US" sz="900" dirty="0">
                <a:latin typeface="Arial" pitchFamily="34" charset="0"/>
                <a:cs typeface="Arial" pitchFamily="34" charset="0"/>
              </a:rPr>
              <a:t>All of the surviving patients from the UKPDS (n=3277) entered the 10-year </a:t>
            </a:r>
            <a:r>
              <a:rPr lang="en-US" sz="900" dirty="0" err="1">
                <a:latin typeface="Arial" pitchFamily="34" charset="0"/>
                <a:cs typeface="Arial" pitchFamily="34" charset="0"/>
              </a:rPr>
              <a:t>posttrial</a:t>
            </a:r>
            <a:r>
              <a:rPr lang="en-US" sz="900" dirty="0">
                <a:latin typeface="Arial" pitchFamily="34" charset="0"/>
                <a:cs typeface="Arial" pitchFamily="34" charset="0"/>
              </a:rPr>
              <a:t> monitoring </a:t>
            </a:r>
            <a:r>
              <a:rPr lang="en-US" sz="900" dirty="0" err="1">
                <a:latin typeface="Arial" pitchFamily="34" charset="0"/>
                <a:cs typeface="Arial" pitchFamily="34" charset="0"/>
              </a:rPr>
              <a:t>programme</a:t>
            </a:r>
            <a:r>
              <a:rPr lang="en-US" sz="900" dirty="0">
                <a:latin typeface="Arial" pitchFamily="34" charset="0"/>
                <a:cs typeface="Arial" pitchFamily="34" charset="0"/>
              </a:rPr>
              <a:t> after the intervention trial closed on 30 September, 1997. Patients returned to their community or hospital-based diabetes care with no attempt to maintain previously </a:t>
            </a:r>
            <a:r>
              <a:rPr lang="en-US" sz="900" dirty="0" err="1">
                <a:latin typeface="Arial" pitchFamily="34" charset="0"/>
                <a:cs typeface="Arial" pitchFamily="34" charset="0"/>
              </a:rPr>
              <a:t>randomised</a:t>
            </a:r>
            <a:r>
              <a:rPr lang="en-US" sz="900" dirty="0">
                <a:latin typeface="Arial" pitchFamily="34" charset="0"/>
                <a:cs typeface="Arial" pitchFamily="34" charset="0"/>
              </a:rPr>
              <a:t> therapies. Patients were seen annually from 1997-2002 in UKPDS clinics with </a:t>
            </a:r>
            <a:r>
              <a:rPr lang="en-US" sz="900" dirty="0" err="1">
                <a:latin typeface="Arial" pitchFamily="34" charset="0"/>
                <a:cs typeface="Arial" pitchFamily="34" charset="0"/>
              </a:rPr>
              <a:t>standardised</a:t>
            </a:r>
            <a:r>
              <a:rPr lang="en-US" sz="900" dirty="0">
                <a:latin typeface="Arial" pitchFamily="34" charset="0"/>
                <a:cs typeface="Arial" pitchFamily="34" charset="0"/>
              </a:rPr>
              <a:t> collection of outcome data (blood pressure, fasting glucose, HbA1c, </a:t>
            </a:r>
            <a:r>
              <a:rPr lang="en-US" sz="900" dirty="0" err="1">
                <a:latin typeface="Arial" pitchFamily="34" charset="0"/>
                <a:cs typeface="Arial" pitchFamily="34" charset="0"/>
              </a:rPr>
              <a:t>creatinine</a:t>
            </a:r>
            <a:r>
              <a:rPr lang="en-US" sz="900" dirty="0">
                <a:latin typeface="Arial" pitchFamily="34" charset="0"/>
                <a:cs typeface="Arial" pitchFamily="34" charset="0"/>
              </a:rPr>
              <a:t>, </a:t>
            </a:r>
            <a:r>
              <a:rPr lang="en-US" sz="900" dirty="0" err="1">
                <a:latin typeface="Arial" pitchFamily="34" charset="0"/>
                <a:cs typeface="Arial" pitchFamily="34" charset="0"/>
              </a:rPr>
              <a:t>albumin:creatinine</a:t>
            </a:r>
            <a:r>
              <a:rPr lang="en-US" sz="900" dirty="0">
                <a:latin typeface="Arial" pitchFamily="34" charset="0"/>
                <a:cs typeface="Arial" pitchFamily="34" charset="0"/>
              </a:rPr>
              <a:t> ratio, and results of the European Quality of Life-5 Dimensions and a health resources questionnaire) and from 2002-2007, questionnaires were sent to physicians and patients. Seven </a:t>
            </a:r>
            <a:r>
              <a:rPr lang="en-US" sz="900" dirty="0" err="1">
                <a:latin typeface="Arial" pitchFamily="34" charset="0"/>
                <a:cs typeface="Arial" pitchFamily="34" charset="0"/>
              </a:rPr>
              <a:t>prespecified</a:t>
            </a:r>
            <a:r>
              <a:rPr lang="en-US" sz="900" dirty="0">
                <a:latin typeface="Arial" pitchFamily="34" charset="0"/>
                <a:cs typeface="Arial" pitchFamily="34" charset="0"/>
              </a:rPr>
              <a:t> clinical outcomes were monitored:</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Any diabetes-related endpoint (sudden death, death from </a:t>
            </a:r>
            <a:r>
              <a:rPr lang="en-US" sz="900" dirty="0" err="1">
                <a:latin typeface="Arial" pitchFamily="34" charset="0"/>
                <a:cs typeface="Arial" pitchFamily="34" charset="0"/>
              </a:rPr>
              <a:t>hyperglycaemia</a:t>
            </a:r>
            <a:r>
              <a:rPr lang="en-US" sz="900" dirty="0">
                <a:latin typeface="Arial" pitchFamily="34" charset="0"/>
                <a:cs typeface="Arial" pitchFamily="34" charset="0"/>
              </a:rPr>
              <a:t> or </a:t>
            </a:r>
            <a:r>
              <a:rPr lang="en-US" sz="900" dirty="0" err="1">
                <a:latin typeface="Arial" pitchFamily="34" charset="0"/>
                <a:cs typeface="Arial" pitchFamily="34" charset="0"/>
              </a:rPr>
              <a:t>hypoglycaemia</a:t>
            </a:r>
            <a:r>
              <a:rPr lang="en-US" sz="900" dirty="0">
                <a:latin typeface="Arial" pitchFamily="34" charset="0"/>
                <a:cs typeface="Arial" pitchFamily="34" charset="0"/>
              </a:rPr>
              <a:t>, fatal or nonfatal myocardial infarction, angina, heart failure, fatal or nonfatal stroke, renal failure, amputation, vitreous </a:t>
            </a:r>
            <a:r>
              <a:rPr lang="en-US" sz="900" dirty="0" err="1">
                <a:latin typeface="Arial" pitchFamily="34" charset="0"/>
                <a:cs typeface="Arial" pitchFamily="34" charset="0"/>
              </a:rPr>
              <a:t>haemorrhage</a:t>
            </a:r>
            <a:r>
              <a:rPr lang="en-US" sz="900" dirty="0">
                <a:latin typeface="Arial" pitchFamily="34" charset="0"/>
                <a:cs typeface="Arial" pitchFamily="34" charset="0"/>
              </a:rPr>
              <a:t>, retinal photocoagulation, blindness in one eye, or cataract extraction) </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Diabetes-related death (sudden death or death from myocardial infarction, stroke, peripheral vascular disease, renal disease, </a:t>
            </a:r>
            <a:r>
              <a:rPr lang="en-US" sz="900" dirty="0" err="1">
                <a:latin typeface="Arial" pitchFamily="34" charset="0"/>
                <a:cs typeface="Arial" pitchFamily="34" charset="0"/>
              </a:rPr>
              <a:t>hyperglycaemia</a:t>
            </a:r>
            <a:r>
              <a:rPr lang="en-US" sz="900" dirty="0">
                <a:latin typeface="Arial" pitchFamily="34" charset="0"/>
                <a:cs typeface="Arial" pitchFamily="34" charset="0"/>
              </a:rPr>
              <a:t>, or </a:t>
            </a:r>
            <a:r>
              <a:rPr lang="en-US" sz="900" dirty="0" err="1">
                <a:latin typeface="Arial" pitchFamily="34" charset="0"/>
                <a:cs typeface="Arial" pitchFamily="34" charset="0"/>
              </a:rPr>
              <a:t>hypoglycaemia</a:t>
            </a:r>
            <a:r>
              <a:rPr lang="en-US" sz="900" dirty="0">
                <a:latin typeface="Arial" pitchFamily="34" charset="0"/>
                <a:cs typeface="Arial" pitchFamily="34" charset="0"/>
              </a:rPr>
              <a:t>)</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Death from any cause</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Myocardial infarction (sudden death or fatal or nonfatal myocardial infarction)</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Stroke (fatal or nonfatal stroke)</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Peripheral vascular disease (amputation of at least one digit or death from peripheral vascular disease)</a:t>
            </a:r>
          </a:p>
          <a:p>
            <a:pPr marL="560813" lvl="1" indent="-224325">
              <a:lnSpc>
                <a:spcPct val="95000"/>
              </a:lnSpc>
              <a:spcBef>
                <a:spcPts val="353"/>
              </a:spcBef>
              <a:buFont typeface="Wingdings" pitchFamily="2" charset="2"/>
              <a:buChar char="§"/>
              <a:defRPr/>
            </a:pPr>
            <a:r>
              <a:rPr lang="en-US" sz="900" dirty="0" err="1">
                <a:latin typeface="Arial" pitchFamily="34" charset="0"/>
                <a:cs typeface="Arial" pitchFamily="34" charset="0"/>
              </a:rPr>
              <a:t>Microvascular</a:t>
            </a:r>
            <a:r>
              <a:rPr lang="en-US" sz="900" dirty="0">
                <a:latin typeface="Arial" pitchFamily="34" charset="0"/>
                <a:cs typeface="Arial" pitchFamily="34" charset="0"/>
              </a:rPr>
              <a:t> disease (vitreous </a:t>
            </a:r>
            <a:r>
              <a:rPr lang="en-US" sz="900" dirty="0" err="1">
                <a:latin typeface="Arial" pitchFamily="34" charset="0"/>
                <a:cs typeface="Arial" pitchFamily="34" charset="0"/>
              </a:rPr>
              <a:t>haemorrhage</a:t>
            </a:r>
            <a:r>
              <a:rPr lang="en-US" sz="900" dirty="0">
                <a:latin typeface="Arial" pitchFamily="34" charset="0"/>
                <a:cs typeface="Arial" pitchFamily="34" charset="0"/>
              </a:rPr>
              <a:t>, retinal photocoagulation, or renal failure)</a:t>
            </a:r>
            <a:r>
              <a:rPr lang="en-US" sz="900" dirty="0">
                <a:latin typeface="Arial" pitchFamily="34" charset="0"/>
                <a:ea typeface="MS PGothic" pitchFamily="34" charset="-128"/>
                <a:cs typeface="ＭＳ Ｐゴシック" pitchFamily="-65" charset="-128"/>
              </a:rPr>
              <a:t/>
            </a:r>
            <a:br>
              <a:rPr lang="en-US" sz="900" dirty="0">
                <a:latin typeface="Arial" pitchFamily="34" charset="0"/>
                <a:ea typeface="MS PGothic" pitchFamily="34" charset="-128"/>
                <a:cs typeface="ＭＳ Ｐゴシック" pitchFamily="-65" charset="-128"/>
              </a:rPr>
            </a:br>
            <a:endParaRPr lang="en-US" sz="900" dirty="0">
              <a:latin typeface="Arial" pitchFamily="34" charset="0"/>
              <a:ea typeface="MS PGothic" pitchFamily="34" charset="-128"/>
              <a:cs typeface="ＭＳ Ｐゴシック" pitchFamily="-65" charset="-128"/>
            </a:endParaRPr>
          </a:p>
          <a:p>
            <a:pPr>
              <a:lnSpc>
                <a:spcPct val="95000"/>
              </a:lnSpc>
              <a:spcBef>
                <a:spcPts val="353"/>
              </a:spcBef>
              <a:defRPr/>
            </a:pPr>
            <a:r>
              <a:rPr lang="en-US" sz="900" b="1" u="sng" dirty="0">
                <a:latin typeface="Arial" pitchFamily="34" charset="0"/>
                <a:ea typeface="MS PGothic" pitchFamily="34" charset="-128"/>
                <a:cs typeface="ＭＳ Ｐゴシック" pitchFamily="-65" charset="-128"/>
              </a:rPr>
              <a:t>REFERENCE</a:t>
            </a:r>
          </a:p>
          <a:p>
            <a:pPr>
              <a:lnSpc>
                <a:spcPct val="95000"/>
              </a:lnSpc>
              <a:spcBef>
                <a:spcPts val="353"/>
              </a:spcBef>
              <a:defRPr/>
            </a:pPr>
            <a:r>
              <a:rPr lang="en-US" sz="900" dirty="0">
                <a:latin typeface="Arial" pitchFamily="34" charset="0"/>
                <a:ea typeface="MS PGothic" pitchFamily="34" charset="-128"/>
                <a:cs typeface="ＭＳ Ｐゴシック" pitchFamily="-65" charset="-128"/>
              </a:rPr>
              <a:t>Holman RR, Paul SK, Bethel MA, et al. 10-year follow-up of intensive glucose control in type 2 diabetes. </a:t>
            </a:r>
            <a:r>
              <a:rPr lang="en-US" sz="900" i="1" dirty="0">
                <a:latin typeface="Arial" pitchFamily="34" charset="0"/>
                <a:ea typeface="MS PGothic" pitchFamily="34" charset="-128"/>
                <a:cs typeface="ＭＳ Ｐゴシック" pitchFamily="-65" charset="-128"/>
              </a:rPr>
              <a:t>N </a:t>
            </a:r>
            <a:r>
              <a:rPr lang="en-US" sz="900" i="1" dirty="0" err="1">
                <a:latin typeface="Arial" pitchFamily="34" charset="0"/>
                <a:ea typeface="MS PGothic" pitchFamily="34" charset="-128"/>
                <a:cs typeface="ＭＳ Ｐゴシック" pitchFamily="-65" charset="-128"/>
              </a:rPr>
              <a:t>Engl</a:t>
            </a:r>
            <a:r>
              <a:rPr lang="en-US" sz="900" i="1" dirty="0">
                <a:latin typeface="Arial" pitchFamily="34" charset="0"/>
                <a:ea typeface="MS PGothic" pitchFamily="34" charset="-128"/>
                <a:cs typeface="ＭＳ Ｐゴシック" pitchFamily="-65" charset="-128"/>
              </a:rPr>
              <a:t> J Med</a:t>
            </a:r>
            <a:r>
              <a:rPr lang="en-US" sz="900" dirty="0">
                <a:latin typeface="Arial" pitchFamily="34" charset="0"/>
                <a:ea typeface="MS PGothic" pitchFamily="34" charset="-128"/>
                <a:cs typeface="ＭＳ Ｐゴシック" pitchFamily="-65" charset="-128"/>
              </a:rPr>
              <a:t>. 2008;359(15):1577-1589.</a:t>
            </a: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12</a:t>
            </a:fld>
            <a:endParaRPr lang="en-US" sz="1200"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119172"/>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900" b="1" u="sng" dirty="0">
                <a:latin typeface="Arial" pitchFamily="34" charset="0"/>
                <a:ea typeface="MS PGothic" pitchFamily="34" charset="-128"/>
                <a:cs typeface="ＭＳ Ｐゴシック" pitchFamily="-65" charset="-128"/>
              </a:rPr>
              <a:t>KEY POINT</a:t>
            </a:r>
          </a:p>
          <a:p>
            <a:pPr marL="224325" indent="-224325">
              <a:lnSpc>
                <a:spcPct val="95000"/>
              </a:lnSpc>
              <a:spcBef>
                <a:spcPts val="353"/>
              </a:spcBef>
              <a:buFont typeface="Wingdings" pitchFamily="2" charset="2"/>
              <a:buChar char="§"/>
              <a:defRPr/>
            </a:pPr>
            <a:r>
              <a:rPr lang="en-US" sz="900" dirty="0">
                <a:solidFill>
                  <a:prstClr val="black"/>
                </a:solidFill>
                <a:latin typeface="Arial" pitchFamily="34" charset="0"/>
                <a:ea typeface="MS PGothic" pitchFamily="34" charset="-128"/>
                <a:cs typeface="Arial" pitchFamily="34" charset="0"/>
              </a:rPr>
              <a:t>In the sulfonylurea/insulin group as compared with the conventional therapy group, significant reductions in relative risk that had been observed during the interventional trial for any diabetes-related endpoint and </a:t>
            </a:r>
            <a:r>
              <a:rPr lang="en-US" sz="900" dirty="0" err="1">
                <a:solidFill>
                  <a:prstClr val="black"/>
                </a:solidFill>
                <a:latin typeface="Arial" pitchFamily="34" charset="0"/>
                <a:ea typeface="MS PGothic" pitchFamily="34" charset="-128"/>
                <a:cs typeface="Arial" pitchFamily="34" charset="0"/>
              </a:rPr>
              <a:t>microvascular</a:t>
            </a:r>
            <a:r>
              <a:rPr lang="en-US" sz="900" dirty="0">
                <a:solidFill>
                  <a:prstClr val="black"/>
                </a:solidFill>
                <a:latin typeface="Arial" pitchFamily="34" charset="0"/>
                <a:ea typeface="MS PGothic" pitchFamily="34" charset="-128"/>
                <a:cs typeface="Arial" pitchFamily="34" charset="0"/>
              </a:rPr>
              <a:t> disease were maintained. Benefits persisted despite the early loss of within-trial differences in HbA1c levels between the intensive therapy group and the conventional therapy group—a so-called legacy effect. The </a:t>
            </a:r>
            <a:r>
              <a:rPr lang="en-US" sz="900" dirty="0" err="1">
                <a:solidFill>
                  <a:prstClr val="black"/>
                </a:solidFill>
                <a:latin typeface="Arial" pitchFamily="34" charset="0"/>
                <a:ea typeface="MS PGothic" pitchFamily="34" charset="-128"/>
                <a:cs typeface="Arial" pitchFamily="34" charset="0"/>
              </a:rPr>
              <a:t>pathophysiological</a:t>
            </a:r>
            <a:r>
              <a:rPr lang="en-US" sz="900" dirty="0">
                <a:solidFill>
                  <a:prstClr val="black"/>
                </a:solidFill>
                <a:latin typeface="Arial" pitchFamily="34" charset="0"/>
                <a:ea typeface="MS PGothic" pitchFamily="34" charset="-128"/>
                <a:cs typeface="Arial" pitchFamily="34" charset="0"/>
              </a:rPr>
              <a:t> mechanisms responsible for such a legacy effect of intensive </a:t>
            </a:r>
            <a:r>
              <a:rPr lang="en-US" sz="900" dirty="0" err="1">
                <a:solidFill>
                  <a:prstClr val="black"/>
                </a:solidFill>
                <a:latin typeface="Arial" pitchFamily="34" charset="0"/>
                <a:ea typeface="MS PGothic" pitchFamily="34" charset="-128"/>
                <a:cs typeface="Arial" pitchFamily="34" charset="0"/>
              </a:rPr>
              <a:t>glycaemic</a:t>
            </a:r>
            <a:r>
              <a:rPr lang="en-US" sz="900" dirty="0">
                <a:solidFill>
                  <a:prstClr val="black"/>
                </a:solidFill>
                <a:latin typeface="Arial" pitchFamily="34" charset="0"/>
                <a:ea typeface="MS PGothic" pitchFamily="34" charset="-128"/>
                <a:cs typeface="Arial" pitchFamily="34" charset="0"/>
              </a:rPr>
              <a:t> control are unclear.</a:t>
            </a:r>
            <a:br>
              <a:rPr lang="en-US" sz="900" dirty="0">
                <a:solidFill>
                  <a:prstClr val="black"/>
                </a:solidFill>
                <a:latin typeface="Arial" pitchFamily="34" charset="0"/>
                <a:ea typeface="MS PGothic" pitchFamily="34" charset="-128"/>
                <a:cs typeface="Arial" pitchFamily="34" charset="0"/>
              </a:rPr>
            </a:br>
            <a:endParaRPr lang="en-US" sz="900" b="1" u="sng" dirty="0">
              <a:latin typeface="Arial" pitchFamily="34" charset="0"/>
              <a:ea typeface="MS PGothic" pitchFamily="34" charset="-128"/>
              <a:cs typeface="ＭＳ Ｐゴシック" pitchFamily="-65" charset="-128"/>
            </a:endParaRPr>
          </a:p>
          <a:p>
            <a:pPr>
              <a:lnSpc>
                <a:spcPct val="95000"/>
              </a:lnSpc>
              <a:spcBef>
                <a:spcPts val="353"/>
              </a:spcBef>
              <a:defRPr/>
            </a:pPr>
            <a:r>
              <a:rPr lang="en-US" sz="9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Wingdings" pitchFamily="2" charset="2"/>
              <a:buChar char="§"/>
              <a:defRPr/>
            </a:pPr>
            <a:r>
              <a:rPr lang="en-US" sz="900" dirty="0">
                <a:latin typeface="Arial" pitchFamily="34" charset="0"/>
                <a:cs typeface="Arial" pitchFamily="34" charset="0"/>
              </a:rPr>
              <a:t>All of the surviving patients from the UKPDS (n=3277) entered the 10-year </a:t>
            </a:r>
            <a:r>
              <a:rPr lang="en-US" sz="900" dirty="0" err="1">
                <a:latin typeface="Arial" pitchFamily="34" charset="0"/>
                <a:cs typeface="Arial" pitchFamily="34" charset="0"/>
              </a:rPr>
              <a:t>posttrial</a:t>
            </a:r>
            <a:r>
              <a:rPr lang="en-US" sz="900" dirty="0">
                <a:latin typeface="Arial" pitchFamily="34" charset="0"/>
                <a:cs typeface="Arial" pitchFamily="34" charset="0"/>
              </a:rPr>
              <a:t> monitoring </a:t>
            </a:r>
            <a:r>
              <a:rPr lang="en-US" sz="900" dirty="0" err="1">
                <a:latin typeface="Arial" pitchFamily="34" charset="0"/>
                <a:cs typeface="Arial" pitchFamily="34" charset="0"/>
              </a:rPr>
              <a:t>programme</a:t>
            </a:r>
            <a:r>
              <a:rPr lang="en-US" sz="900" dirty="0">
                <a:latin typeface="Arial" pitchFamily="34" charset="0"/>
                <a:cs typeface="Arial" pitchFamily="34" charset="0"/>
              </a:rPr>
              <a:t> after the intervention trial closed on 30 September, 1997. Patients returned to their community or hospital-based diabetes care with no attempt to maintain previously </a:t>
            </a:r>
            <a:r>
              <a:rPr lang="en-US" sz="900" dirty="0" err="1">
                <a:latin typeface="Arial" pitchFamily="34" charset="0"/>
                <a:cs typeface="Arial" pitchFamily="34" charset="0"/>
              </a:rPr>
              <a:t>randomised</a:t>
            </a:r>
            <a:r>
              <a:rPr lang="en-US" sz="900" dirty="0">
                <a:latin typeface="Arial" pitchFamily="34" charset="0"/>
                <a:cs typeface="Arial" pitchFamily="34" charset="0"/>
              </a:rPr>
              <a:t> therapies. Patients were seen annually from 1997-2002 in UKPDS clinics with </a:t>
            </a:r>
            <a:r>
              <a:rPr lang="en-US" sz="900" dirty="0" err="1">
                <a:latin typeface="Arial" pitchFamily="34" charset="0"/>
                <a:cs typeface="Arial" pitchFamily="34" charset="0"/>
              </a:rPr>
              <a:t>standardised</a:t>
            </a:r>
            <a:r>
              <a:rPr lang="en-US" sz="900" dirty="0">
                <a:latin typeface="Arial" pitchFamily="34" charset="0"/>
                <a:cs typeface="Arial" pitchFamily="34" charset="0"/>
              </a:rPr>
              <a:t> collection of outcome data (blood pressure, fasting glucose, HbA1c, </a:t>
            </a:r>
            <a:r>
              <a:rPr lang="en-US" sz="900" dirty="0" err="1">
                <a:latin typeface="Arial" pitchFamily="34" charset="0"/>
                <a:cs typeface="Arial" pitchFamily="34" charset="0"/>
              </a:rPr>
              <a:t>creatinine</a:t>
            </a:r>
            <a:r>
              <a:rPr lang="en-US" sz="900" dirty="0">
                <a:latin typeface="Arial" pitchFamily="34" charset="0"/>
                <a:cs typeface="Arial" pitchFamily="34" charset="0"/>
              </a:rPr>
              <a:t>, </a:t>
            </a:r>
            <a:r>
              <a:rPr lang="en-US" sz="900" dirty="0" err="1">
                <a:latin typeface="Arial" pitchFamily="34" charset="0"/>
                <a:cs typeface="Arial" pitchFamily="34" charset="0"/>
              </a:rPr>
              <a:t>albumin:creatinine</a:t>
            </a:r>
            <a:r>
              <a:rPr lang="en-US" sz="900" dirty="0">
                <a:latin typeface="Arial" pitchFamily="34" charset="0"/>
                <a:cs typeface="Arial" pitchFamily="34" charset="0"/>
              </a:rPr>
              <a:t> ratio, and results of the European Quality of Life-5 Dimensions and a health resources questionnaire) and from 2002-2007, questionnaires were sent to physicians and patients. Seven </a:t>
            </a:r>
            <a:r>
              <a:rPr lang="en-US" sz="900" dirty="0" err="1">
                <a:latin typeface="Arial" pitchFamily="34" charset="0"/>
                <a:cs typeface="Arial" pitchFamily="34" charset="0"/>
              </a:rPr>
              <a:t>prespecified</a:t>
            </a:r>
            <a:r>
              <a:rPr lang="en-US" sz="900" dirty="0">
                <a:latin typeface="Arial" pitchFamily="34" charset="0"/>
                <a:cs typeface="Arial" pitchFamily="34" charset="0"/>
              </a:rPr>
              <a:t> clinical outcomes were monitored:</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Any diabetes-related endpoint (sudden death, death from </a:t>
            </a:r>
            <a:r>
              <a:rPr lang="en-US" sz="900" dirty="0" err="1">
                <a:latin typeface="Arial" pitchFamily="34" charset="0"/>
                <a:cs typeface="Arial" pitchFamily="34" charset="0"/>
              </a:rPr>
              <a:t>hyperglycaemia</a:t>
            </a:r>
            <a:r>
              <a:rPr lang="en-US" sz="900" dirty="0">
                <a:latin typeface="Arial" pitchFamily="34" charset="0"/>
                <a:cs typeface="Arial" pitchFamily="34" charset="0"/>
              </a:rPr>
              <a:t> or </a:t>
            </a:r>
            <a:r>
              <a:rPr lang="en-US" sz="900" dirty="0" err="1">
                <a:latin typeface="Arial" pitchFamily="34" charset="0"/>
                <a:cs typeface="Arial" pitchFamily="34" charset="0"/>
              </a:rPr>
              <a:t>hypoglycaemia</a:t>
            </a:r>
            <a:r>
              <a:rPr lang="en-US" sz="900" dirty="0">
                <a:latin typeface="Arial" pitchFamily="34" charset="0"/>
                <a:cs typeface="Arial" pitchFamily="34" charset="0"/>
              </a:rPr>
              <a:t>, fatal or nonfatal myocardial infarction, angina, heart failure, fatal or nonfatal stroke, renal failure, amputation, vitreous </a:t>
            </a:r>
            <a:r>
              <a:rPr lang="en-US" sz="900" dirty="0" err="1">
                <a:latin typeface="Arial" pitchFamily="34" charset="0"/>
                <a:cs typeface="Arial" pitchFamily="34" charset="0"/>
              </a:rPr>
              <a:t>haemorrhage</a:t>
            </a:r>
            <a:r>
              <a:rPr lang="en-US" sz="900" dirty="0">
                <a:latin typeface="Arial" pitchFamily="34" charset="0"/>
                <a:cs typeface="Arial" pitchFamily="34" charset="0"/>
              </a:rPr>
              <a:t>, retinal photocoagulation, blindness in one eye, or cataract extraction) </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Diabetes-related death (sudden death or death from myocardial infarction, stroke, peripheral vascular disease, renal disease, </a:t>
            </a:r>
            <a:r>
              <a:rPr lang="en-US" sz="900" dirty="0" err="1">
                <a:latin typeface="Arial" pitchFamily="34" charset="0"/>
                <a:cs typeface="Arial" pitchFamily="34" charset="0"/>
              </a:rPr>
              <a:t>hyperglycaemia</a:t>
            </a:r>
            <a:r>
              <a:rPr lang="en-US" sz="900" dirty="0">
                <a:latin typeface="Arial" pitchFamily="34" charset="0"/>
                <a:cs typeface="Arial" pitchFamily="34" charset="0"/>
              </a:rPr>
              <a:t>, or </a:t>
            </a:r>
            <a:r>
              <a:rPr lang="en-US" sz="900" dirty="0" err="1">
                <a:latin typeface="Arial" pitchFamily="34" charset="0"/>
                <a:cs typeface="Arial" pitchFamily="34" charset="0"/>
              </a:rPr>
              <a:t>hypoglycaemia</a:t>
            </a:r>
            <a:r>
              <a:rPr lang="en-US" sz="900" dirty="0">
                <a:latin typeface="Arial" pitchFamily="34" charset="0"/>
                <a:cs typeface="Arial" pitchFamily="34" charset="0"/>
              </a:rPr>
              <a:t>)</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Death from any cause</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Myocardial infarction (sudden death or fatal or nonfatal myocardial infarction)</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Stroke (fatal or nonfatal stroke)</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Peripheral vascular disease (amputation of at least one digit or death from peripheral vascular disease)</a:t>
            </a:r>
          </a:p>
          <a:p>
            <a:pPr marL="560813" lvl="1" indent="-224325">
              <a:lnSpc>
                <a:spcPct val="95000"/>
              </a:lnSpc>
              <a:spcBef>
                <a:spcPts val="353"/>
              </a:spcBef>
              <a:buFont typeface="Wingdings" pitchFamily="2" charset="2"/>
              <a:buChar char="§"/>
              <a:defRPr/>
            </a:pPr>
            <a:r>
              <a:rPr lang="en-US" sz="900" dirty="0" err="1">
                <a:latin typeface="Arial" pitchFamily="34" charset="0"/>
                <a:cs typeface="Arial" pitchFamily="34" charset="0"/>
              </a:rPr>
              <a:t>Microvascular</a:t>
            </a:r>
            <a:r>
              <a:rPr lang="en-US" sz="900" dirty="0">
                <a:latin typeface="Arial" pitchFamily="34" charset="0"/>
                <a:cs typeface="Arial" pitchFamily="34" charset="0"/>
              </a:rPr>
              <a:t> disease (vitreous </a:t>
            </a:r>
            <a:r>
              <a:rPr lang="en-US" sz="900" dirty="0" err="1">
                <a:latin typeface="Arial" pitchFamily="34" charset="0"/>
                <a:cs typeface="Arial" pitchFamily="34" charset="0"/>
              </a:rPr>
              <a:t>haemorrhage</a:t>
            </a:r>
            <a:r>
              <a:rPr lang="en-US" sz="900" dirty="0">
                <a:latin typeface="Arial" pitchFamily="34" charset="0"/>
                <a:cs typeface="Arial" pitchFamily="34" charset="0"/>
              </a:rPr>
              <a:t>, retinal photocoagulation, or renal failure)</a:t>
            </a:r>
            <a:r>
              <a:rPr lang="en-US" sz="900" dirty="0">
                <a:latin typeface="Arial" pitchFamily="34" charset="0"/>
                <a:ea typeface="MS PGothic" pitchFamily="34" charset="-128"/>
                <a:cs typeface="ＭＳ Ｐゴシック" pitchFamily="-65" charset="-128"/>
              </a:rPr>
              <a:t/>
            </a:r>
            <a:br>
              <a:rPr lang="en-US" sz="900" dirty="0">
                <a:latin typeface="Arial" pitchFamily="34" charset="0"/>
                <a:ea typeface="MS PGothic" pitchFamily="34" charset="-128"/>
                <a:cs typeface="ＭＳ Ｐゴシック" pitchFamily="-65" charset="-128"/>
              </a:rPr>
            </a:br>
            <a:endParaRPr lang="en-US" sz="900" dirty="0">
              <a:latin typeface="Arial" pitchFamily="34" charset="0"/>
              <a:ea typeface="MS PGothic" pitchFamily="34" charset="-128"/>
              <a:cs typeface="ＭＳ Ｐゴシック" pitchFamily="-65" charset="-128"/>
            </a:endParaRPr>
          </a:p>
          <a:p>
            <a:pPr>
              <a:lnSpc>
                <a:spcPct val="95000"/>
              </a:lnSpc>
              <a:spcBef>
                <a:spcPts val="353"/>
              </a:spcBef>
              <a:defRPr/>
            </a:pPr>
            <a:r>
              <a:rPr lang="en-US" sz="900" b="1" u="sng" dirty="0">
                <a:latin typeface="Arial" pitchFamily="34" charset="0"/>
                <a:ea typeface="MS PGothic" pitchFamily="34" charset="-128"/>
                <a:cs typeface="ＭＳ Ｐゴシック" pitchFamily="-65" charset="-128"/>
              </a:rPr>
              <a:t>REFERENCES</a:t>
            </a:r>
          </a:p>
          <a:p>
            <a:pPr marL="224325" indent="-224325">
              <a:lnSpc>
                <a:spcPct val="95000"/>
              </a:lnSpc>
              <a:spcBef>
                <a:spcPts val="353"/>
              </a:spcBef>
              <a:buFontTx/>
              <a:buAutoNum type="arabicPeriod"/>
              <a:defRPr/>
            </a:pPr>
            <a:r>
              <a:rPr lang="en-US" sz="900" dirty="0">
                <a:latin typeface="Arial" pitchFamily="34" charset="0"/>
                <a:ea typeface="MS PGothic" pitchFamily="34" charset="-128"/>
                <a:cs typeface="ＭＳ Ｐゴシック" pitchFamily="-65" charset="-128"/>
              </a:rPr>
              <a:t>Stratton IM, Adler AI, Neil HA, et al. Association of </a:t>
            </a:r>
            <a:r>
              <a:rPr lang="en-US" sz="900" dirty="0" err="1">
                <a:latin typeface="Arial" pitchFamily="34" charset="0"/>
                <a:ea typeface="MS PGothic" pitchFamily="34" charset="-128"/>
                <a:cs typeface="ＭＳ Ｐゴシック" pitchFamily="-65" charset="-128"/>
              </a:rPr>
              <a:t>glycaemia</a:t>
            </a:r>
            <a:r>
              <a:rPr lang="en-US" sz="900" dirty="0">
                <a:latin typeface="Arial" pitchFamily="34" charset="0"/>
                <a:ea typeface="MS PGothic" pitchFamily="34" charset="-128"/>
                <a:cs typeface="ＭＳ Ｐゴシック" pitchFamily="-65" charset="-128"/>
              </a:rPr>
              <a:t> with </a:t>
            </a:r>
            <a:r>
              <a:rPr lang="en-US" sz="900" dirty="0" err="1">
                <a:latin typeface="Arial" pitchFamily="34" charset="0"/>
                <a:ea typeface="MS PGothic" pitchFamily="34" charset="-128"/>
                <a:cs typeface="ＭＳ Ｐゴシック" pitchFamily="-65" charset="-128"/>
              </a:rPr>
              <a:t>macrovascular</a:t>
            </a:r>
            <a:r>
              <a:rPr lang="en-US" sz="900" dirty="0">
                <a:latin typeface="Arial" pitchFamily="34" charset="0"/>
                <a:ea typeface="MS PGothic" pitchFamily="34" charset="-128"/>
                <a:cs typeface="ＭＳ Ｐゴシック" pitchFamily="-65" charset="-128"/>
              </a:rPr>
              <a:t> and </a:t>
            </a:r>
            <a:r>
              <a:rPr lang="en-US" sz="900" dirty="0" err="1">
                <a:latin typeface="Arial" pitchFamily="34" charset="0"/>
                <a:ea typeface="MS PGothic" pitchFamily="34" charset="-128"/>
                <a:cs typeface="ＭＳ Ｐゴシック" pitchFamily="-65" charset="-128"/>
              </a:rPr>
              <a:t>microvascular</a:t>
            </a:r>
            <a:r>
              <a:rPr lang="en-US" sz="900" dirty="0">
                <a:latin typeface="Arial" pitchFamily="34" charset="0"/>
                <a:ea typeface="MS PGothic" pitchFamily="34" charset="-128"/>
                <a:cs typeface="ＭＳ Ｐゴシック" pitchFamily="-65" charset="-128"/>
              </a:rPr>
              <a:t> complications of type 2 diabetes (UKPDS 35): prospective observational study. </a:t>
            </a:r>
            <a:r>
              <a:rPr lang="en-US" sz="900" i="1" dirty="0">
                <a:latin typeface="Arial" pitchFamily="34" charset="0"/>
                <a:ea typeface="MS PGothic" pitchFamily="34" charset="-128"/>
                <a:cs typeface="ＭＳ Ｐゴシック" pitchFamily="-65" charset="-128"/>
              </a:rPr>
              <a:t>BMJ</a:t>
            </a:r>
            <a:r>
              <a:rPr lang="en-US" sz="900" dirty="0">
                <a:latin typeface="Arial" pitchFamily="34" charset="0"/>
                <a:ea typeface="MS PGothic" pitchFamily="34" charset="-128"/>
                <a:cs typeface="ＭＳ Ｐゴシック" pitchFamily="-65" charset="-128"/>
              </a:rPr>
              <a:t>. 2000;321(7258):405-412.</a:t>
            </a:r>
          </a:p>
          <a:p>
            <a:pPr marL="224325" indent="-224325">
              <a:lnSpc>
                <a:spcPct val="95000"/>
              </a:lnSpc>
              <a:spcBef>
                <a:spcPts val="353"/>
              </a:spcBef>
              <a:buFontTx/>
              <a:buAutoNum type="arabicPeriod"/>
              <a:defRPr/>
            </a:pPr>
            <a:r>
              <a:rPr lang="en-US" sz="900" dirty="0">
                <a:latin typeface="Arial" pitchFamily="34" charset="0"/>
                <a:ea typeface="MS PGothic" pitchFamily="34" charset="-128"/>
                <a:cs typeface="ＭＳ Ｐゴシック" pitchFamily="-65" charset="-128"/>
              </a:rPr>
              <a:t>Holman RR, Paul SK, Bethel MA, et al. 10-year follow-up of intensive glucose control in type 2 diabetes. </a:t>
            </a:r>
            <a:r>
              <a:rPr lang="en-US" sz="900" i="1" dirty="0">
                <a:latin typeface="Arial" pitchFamily="34" charset="0"/>
                <a:ea typeface="MS PGothic" pitchFamily="34" charset="-128"/>
                <a:cs typeface="ＭＳ Ｐゴシック" pitchFamily="-65" charset="-128"/>
              </a:rPr>
              <a:t>N </a:t>
            </a:r>
            <a:r>
              <a:rPr lang="en-US" sz="900" i="1" dirty="0" err="1">
                <a:latin typeface="Arial" pitchFamily="34" charset="0"/>
                <a:ea typeface="MS PGothic" pitchFamily="34" charset="-128"/>
                <a:cs typeface="ＭＳ Ｐゴシック" pitchFamily="-65" charset="-128"/>
              </a:rPr>
              <a:t>Engl</a:t>
            </a:r>
            <a:r>
              <a:rPr lang="en-US" sz="900" i="1" dirty="0">
                <a:latin typeface="Arial" pitchFamily="34" charset="0"/>
                <a:ea typeface="MS PGothic" pitchFamily="34" charset="-128"/>
                <a:cs typeface="ＭＳ Ｐゴシック" pitchFamily="-65" charset="-128"/>
              </a:rPr>
              <a:t> J Med</a:t>
            </a:r>
            <a:r>
              <a:rPr lang="en-US" sz="900" dirty="0">
                <a:latin typeface="Arial" pitchFamily="34" charset="0"/>
                <a:ea typeface="MS PGothic" pitchFamily="34" charset="-128"/>
                <a:cs typeface="ＭＳ Ｐゴシック" pitchFamily="-65" charset="-128"/>
              </a:rPr>
              <a:t>. 2008;359(15):1577-1589.</a:t>
            </a: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13</a:t>
            </a:fld>
            <a:endParaRPr lang="en-US" sz="1200"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119172"/>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900" b="1" u="sng" dirty="0">
                <a:latin typeface="Arial" pitchFamily="34" charset="0"/>
                <a:ea typeface="MS PGothic" pitchFamily="34" charset="-128"/>
                <a:cs typeface="ＭＳ Ｐゴシック" pitchFamily="-65" charset="-128"/>
              </a:rPr>
              <a:t>KEY POINT</a:t>
            </a:r>
          </a:p>
          <a:p>
            <a:pPr marL="224325" indent="-224325">
              <a:lnSpc>
                <a:spcPct val="95000"/>
              </a:lnSpc>
              <a:spcBef>
                <a:spcPts val="353"/>
              </a:spcBef>
              <a:buFont typeface="Wingdings" pitchFamily="2" charset="2"/>
              <a:buChar char="§"/>
              <a:defRPr/>
            </a:pPr>
            <a:r>
              <a:rPr lang="en-US" sz="900" dirty="0">
                <a:solidFill>
                  <a:prstClr val="black"/>
                </a:solidFill>
                <a:latin typeface="Arial" pitchFamily="34" charset="0"/>
                <a:ea typeface="MS PGothic" pitchFamily="34" charset="-128"/>
                <a:cs typeface="Arial" pitchFamily="34" charset="0"/>
              </a:rPr>
              <a:t>In the </a:t>
            </a:r>
            <a:r>
              <a:rPr lang="en-US" sz="900" dirty="0" err="1">
                <a:solidFill>
                  <a:prstClr val="black"/>
                </a:solidFill>
                <a:latin typeface="Arial" pitchFamily="34" charset="0"/>
                <a:ea typeface="MS PGothic" pitchFamily="34" charset="-128"/>
                <a:cs typeface="Arial" pitchFamily="34" charset="0"/>
              </a:rPr>
              <a:t>metformin</a:t>
            </a:r>
            <a:r>
              <a:rPr lang="en-US" sz="900" dirty="0">
                <a:solidFill>
                  <a:prstClr val="black"/>
                </a:solidFill>
                <a:latin typeface="Arial" pitchFamily="34" charset="0"/>
                <a:ea typeface="MS PGothic" pitchFamily="34" charset="-128"/>
                <a:cs typeface="Arial" pitchFamily="34" charset="0"/>
              </a:rPr>
              <a:t> group as compared with the conventional therapy group, significant reductions in relative risk that had been observed during the interventional trial for any diabetes-related endpoint and </a:t>
            </a:r>
            <a:r>
              <a:rPr lang="en-US" sz="900" dirty="0" err="1">
                <a:solidFill>
                  <a:prstClr val="black"/>
                </a:solidFill>
                <a:latin typeface="Arial" pitchFamily="34" charset="0"/>
                <a:ea typeface="MS PGothic" pitchFamily="34" charset="-128"/>
                <a:cs typeface="Arial" pitchFamily="34" charset="0"/>
              </a:rPr>
              <a:t>microvascular</a:t>
            </a:r>
            <a:r>
              <a:rPr lang="en-US" sz="900" dirty="0">
                <a:solidFill>
                  <a:prstClr val="black"/>
                </a:solidFill>
                <a:latin typeface="Arial" pitchFamily="34" charset="0"/>
                <a:ea typeface="MS PGothic" pitchFamily="34" charset="-128"/>
                <a:cs typeface="Arial" pitchFamily="34" charset="0"/>
              </a:rPr>
              <a:t> disease were maintained. Benefits persisted despite the early loss of within-trial differences in HbA1c levels between the intensive therapy group and the conventional therapy group—a so-called legacy effect. The </a:t>
            </a:r>
            <a:r>
              <a:rPr lang="en-US" sz="900" dirty="0" err="1">
                <a:solidFill>
                  <a:prstClr val="black"/>
                </a:solidFill>
                <a:latin typeface="Arial" pitchFamily="34" charset="0"/>
                <a:ea typeface="MS PGothic" pitchFamily="34" charset="-128"/>
                <a:cs typeface="Arial" pitchFamily="34" charset="0"/>
              </a:rPr>
              <a:t>pathophysiological</a:t>
            </a:r>
            <a:r>
              <a:rPr lang="en-US" sz="900" dirty="0">
                <a:solidFill>
                  <a:prstClr val="black"/>
                </a:solidFill>
                <a:latin typeface="Arial" pitchFamily="34" charset="0"/>
                <a:ea typeface="MS PGothic" pitchFamily="34" charset="-128"/>
                <a:cs typeface="Arial" pitchFamily="34" charset="0"/>
              </a:rPr>
              <a:t> mechanisms responsible for such a legacy effect of intensive </a:t>
            </a:r>
            <a:r>
              <a:rPr lang="en-US" sz="900" dirty="0" err="1">
                <a:solidFill>
                  <a:prstClr val="black"/>
                </a:solidFill>
                <a:latin typeface="Arial" pitchFamily="34" charset="0"/>
                <a:ea typeface="MS PGothic" pitchFamily="34" charset="-128"/>
                <a:cs typeface="Arial" pitchFamily="34" charset="0"/>
              </a:rPr>
              <a:t>glycaemic</a:t>
            </a:r>
            <a:r>
              <a:rPr lang="en-US" sz="900" dirty="0">
                <a:solidFill>
                  <a:prstClr val="black"/>
                </a:solidFill>
                <a:latin typeface="Arial" pitchFamily="34" charset="0"/>
                <a:ea typeface="MS PGothic" pitchFamily="34" charset="-128"/>
                <a:cs typeface="Arial" pitchFamily="34" charset="0"/>
              </a:rPr>
              <a:t> control are unclear.</a:t>
            </a:r>
            <a:br>
              <a:rPr lang="en-US" sz="900" dirty="0">
                <a:solidFill>
                  <a:prstClr val="black"/>
                </a:solidFill>
                <a:latin typeface="Arial" pitchFamily="34" charset="0"/>
                <a:ea typeface="MS PGothic" pitchFamily="34" charset="-128"/>
                <a:cs typeface="Arial" pitchFamily="34" charset="0"/>
              </a:rPr>
            </a:br>
            <a:endParaRPr lang="en-US" sz="900" b="1" u="sng" dirty="0">
              <a:latin typeface="Arial" pitchFamily="34" charset="0"/>
              <a:ea typeface="MS PGothic" pitchFamily="34" charset="-128"/>
              <a:cs typeface="ＭＳ Ｐゴシック" pitchFamily="-65" charset="-128"/>
            </a:endParaRPr>
          </a:p>
          <a:p>
            <a:pPr>
              <a:lnSpc>
                <a:spcPct val="95000"/>
              </a:lnSpc>
              <a:spcBef>
                <a:spcPts val="353"/>
              </a:spcBef>
              <a:defRPr/>
            </a:pPr>
            <a:r>
              <a:rPr lang="en-US" sz="9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Wingdings" pitchFamily="2" charset="2"/>
              <a:buChar char="§"/>
              <a:defRPr/>
            </a:pPr>
            <a:r>
              <a:rPr lang="en-US" sz="900" dirty="0">
                <a:latin typeface="Arial" pitchFamily="34" charset="0"/>
                <a:cs typeface="Arial" pitchFamily="34" charset="0"/>
              </a:rPr>
              <a:t>All of the surviving patients from the UKPDS (n=3277) entered the 10-year </a:t>
            </a:r>
            <a:r>
              <a:rPr lang="en-US" sz="900" dirty="0" err="1">
                <a:latin typeface="Arial" pitchFamily="34" charset="0"/>
                <a:cs typeface="Arial" pitchFamily="34" charset="0"/>
              </a:rPr>
              <a:t>posttrial</a:t>
            </a:r>
            <a:r>
              <a:rPr lang="en-US" sz="900" dirty="0">
                <a:latin typeface="Arial" pitchFamily="34" charset="0"/>
                <a:cs typeface="Arial" pitchFamily="34" charset="0"/>
              </a:rPr>
              <a:t> monitoring </a:t>
            </a:r>
            <a:r>
              <a:rPr lang="en-US" sz="900" dirty="0" err="1">
                <a:latin typeface="Arial" pitchFamily="34" charset="0"/>
                <a:cs typeface="Arial" pitchFamily="34" charset="0"/>
              </a:rPr>
              <a:t>programme</a:t>
            </a:r>
            <a:r>
              <a:rPr lang="en-US" sz="900" dirty="0">
                <a:latin typeface="Arial" pitchFamily="34" charset="0"/>
                <a:cs typeface="Arial" pitchFamily="34" charset="0"/>
              </a:rPr>
              <a:t> after the intervention trial closed on 30 September, 1997. Patients returned to their community or hospital-based diabetes care with no attempt to maintain previously </a:t>
            </a:r>
            <a:r>
              <a:rPr lang="en-US" sz="900" dirty="0" err="1">
                <a:latin typeface="Arial" pitchFamily="34" charset="0"/>
                <a:cs typeface="Arial" pitchFamily="34" charset="0"/>
              </a:rPr>
              <a:t>randomised</a:t>
            </a:r>
            <a:r>
              <a:rPr lang="en-US" sz="900" dirty="0">
                <a:latin typeface="Arial" pitchFamily="34" charset="0"/>
                <a:cs typeface="Arial" pitchFamily="34" charset="0"/>
              </a:rPr>
              <a:t> therapies. Patients were seen annually from 1997-2002 in UKPDS clinics with </a:t>
            </a:r>
            <a:r>
              <a:rPr lang="en-US" sz="900" dirty="0" err="1">
                <a:latin typeface="Arial" pitchFamily="34" charset="0"/>
                <a:cs typeface="Arial" pitchFamily="34" charset="0"/>
              </a:rPr>
              <a:t>standardised</a:t>
            </a:r>
            <a:r>
              <a:rPr lang="en-US" sz="900" dirty="0">
                <a:latin typeface="Arial" pitchFamily="34" charset="0"/>
                <a:cs typeface="Arial" pitchFamily="34" charset="0"/>
              </a:rPr>
              <a:t> collection of outcome data (blood pressure, fasting glucose, HbA1c, </a:t>
            </a:r>
            <a:r>
              <a:rPr lang="en-US" sz="900" dirty="0" err="1">
                <a:latin typeface="Arial" pitchFamily="34" charset="0"/>
                <a:cs typeface="Arial" pitchFamily="34" charset="0"/>
              </a:rPr>
              <a:t>creatinine</a:t>
            </a:r>
            <a:r>
              <a:rPr lang="en-US" sz="900" dirty="0">
                <a:latin typeface="Arial" pitchFamily="34" charset="0"/>
                <a:cs typeface="Arial" pitchFamily="34" charset="0"/>
              </a:rPr>
              <a:t>, </a:t>
            </a:r>
            <a:r>
              <a:rPr lang="en-US" sz="900" dirty="0" err="1">
                <a:latin typeface="Arial" pitchFamily="34" charset="0"/>
                <a:cs typeface="Arial" pitchFamily="34" charset="0"/>
              </a:rPr>
              <a:t>albumin:creatinine</a:t>
            </a:r>
            <a:r>
              <a:rPr lang="en-US" sz="900" dirty="0">
                <a:latin typeface="Arial" pitchFamily="34" charset="0"/>
                <a:cs typeface="Arial" pitchFamily="34" charset="0"/>
              </a:rPr>
              <a:t> ratio, and results of the European Quality of Life-5 Dimensions and a health resources questionnaire) and from 2002-2007, questionnaires were sent to physicians and patients. Seven </a:t>
            </a:r>
            <a:r>
              <a:rPr lang="en-US" sz="900" dirty="0" err="1">
                <a:latin typeface="Arial" pitchFamily="34" charset="0"/>
                <a:cs typeface="Arial" pitchFamily="34" charset="0"/>
              </a:rPr>
              <a:t>prespecified</a:t>
            </a:r>
            <a:r>
              <a:rPr lang="en-US" sz="900" dirty="0">
                <a:latin typeface="Arial" pitchFamily="34" charset="0"/>
                <a:cs typeface="Arial" pitchFamily="34" charset="0"/>
              </a:rPr>
              <a:t> clinical outcomes were monitored:</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Any diabetes-related endpoint (sudden death, death from </a:t>
            </a:r>
            <a:r>
              <a:rPr lang="en-US" sz="900" dirty="0" err="1">
                <a:latin typeface="Arial" pitchFamily="34" charset="0"/>
                <a:cs typeface="Arial" pitchFamily="34" charset="0"/>
              </a:rPr>
              <a:t>hyperglycaemia</a:t>
            </a:r>
            <a:r>
              <a:rPr lang="en-US" sz="900" dirty="0">
                <a:latin typeface="Arial" pitchFamily="34" charset="0"/>
                <a:cs typeface="Arial" pitchFamily="34" charset="0"/>
              </a:rPr>
              <a:t> or </a:t>
            </a:r>
            <a:r>
              <a:rPr lang="en-US" sz="900" dirty="0" err="1">
                <a:latin typeface="Arial" pitchFamily="34" charset="0"/>
                <a:cs typeface="Arial" pitchFamily="34" charset="0"/>
              </a:rPr>
              <a:t>hypoglycaemia</a:t>
            </a:r>
            <a:r>
              <a:rPr lang="en-US" sz="900" dirty="0">
                <a:latin typeface="Arial" pitchFamily="34" charset="0"/>
                <a:cs typeface="Arial" pitchFamily="34" charset="0"/>
              </a:rPr>
              <a:t>, fatal or nonfatal myocardial infarction, angina, heart failure, fatal or nonfatal stroke, renal failure, amputation, vitreous </a:t>
            </a:r>
            <a:r>
              <a:rPr lang="en-US" sz="900" dirty="0" err="1">
                <a:latin typeface="Arial" pitchFamily="34" charset="0"/>
                <a:cs typeface="Arial" pitchFamily="34" charset="0"/>
              </a:rPr>
              <a:t>haemorrhage</a:t>
            </a:r>
            <a:r>
              <a:rPr lang="en-US" sz="900" dirty="0">
                <a:latin typeface="Arial" pitchFamily="34" charset="0"/>
                <a:cs typeface="Arial" pitchFamily="34" charset="0"/>
              </a:rPr>
              <a:t>, retinal photocoagulation, blindness in one eye, or cataract extraction) </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Diabetes-related death (sudden death or death from myocardial infarction, stroke, peripheral vascular disease, renal disease, </a:t>
            </a:r>
            <a:r>
              <a:rPr lang="en-US" sz="900" dirty="0" err="1">
                <a:latin typeface="Arial" pitchFamily="34" charset="0"/>
                <a:cs typeface="Arial" pitchFamily="34" charset="0"/>
              </a:rPr>
              <a:t>hyperglycaemia</a:t>
            </a:r>
            <a:r>
              <a:rPr lang="en-US" sz="900" dirty="0">
                <a:latin typeface="Arial" pitchFamily="34" charset="0"/>
                <a:cs typeface="Arial" pitchFamily="34" charset="0"/>
              </a:rPr>
              <a:t>, or </a:t>
            </a:r>
            <a:r>
              <a:rPr lang="en-US" sz="900" dirty="0" err="1">
                <a:latin typeface="Arial" pitchFamily="34" charset="0"/>
                <a:cs typeface="Arial" pitchFamily="34" charset="0"/>
              </a:rPr>
              <a:t>hypoglycaemia</a:t>
            </a:r>
            <a:r>
              <a:rPr lang="en-US" sz="900" dirty="0">
                <a:latin typeface="Arial" pitchFamily="34" charset="0"/>
                <a:cs typeface="Arial" pitchFamily="34" charset="0"/>
              </a:rPr>
              <a:t>)</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Death from any cause</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Myocardial infarction (sudden death or fatal or nonfatal myocardial infarction)</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Stroke (fatal or nonfatal stroke)</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Peripheral vascular disease (amputation of at least one digit or death from peripheral vascular disease)</a:t>
            </a:r>
          </a:p>
          <a:p>
            <a:pPr marL="560813" lvl="1" indent="-224325">
              <a:lnSpc>
                <a:spcPct val="95000"/>
              </a:lnSpc>
              <a:spcBef>
                <a:spcPts val="353"/>
              </a:spcBef>
              <a:buFont typeface="Wingdings" pitchFamily="2" charset="2"/>
              <a:buChar char="§"/>
              <a:defRPr/>
            </a:pPr>
            <a:r>
              <a:rPr lang="en-US" sz="900" dirty="0" err="1">
                <a:latin typeface="Arial" pitchFamily="34" charset="0"/>
                <a:cs typeface="Arial" pitchFamily="34" charset="0"/>
              </a:rPr>
              <a:t>Microvascular</a:t>
            </a:r>
            <a:r>
              <a:rPr lang="en-US" sz="900" dirty="0">
                <a:latin typeface="Arial" pitchFamily="34" charset="0"/>
                <a:cs typeface="Arial" pitchFamily="34" charset="0"/>
              </a:rPr>
              <a:t> disease (vitreous </a:t>
            </a:r>
            <a:r>
              <a:rPr lang="en-US" sz="900" dirty="0" err="1">
                <a:latin typeface="Arial" pitchFamily="34" charset="0"/>
                <a:cs typeface="Arial" pitchFamily="34" charset="0"/>
              </a:rPr>
              <a:t>haemorrhage</a:t>
            </a:r>
            <a:r>
              <a:rPr lang="en-US" sz="900" dirty="0">
                <a:latin typeface="Arial" pitchFamily="34" charset="0"/>
                <a:cs typeface="Arial" pitchFamily="34" charset="0"/>
              </a:rPr>
              <a:t>, retinal photocoagulation, or renal failure)</a:t>
            </a:r>
            <a:r>
              <a:rPr lang="en-US" sz="900" dirty="0">
                <a:latin typeface="Arial" pitchFamily="34" charset="0"/>
                <a:ea typeface="MS PGothic" pitchFamily="34" charset="-128"/>
                <a:cs typeface="ＭＳ Ｐゴシック" pitchFamily="-65" charset="-128"/>
              </a:rPr>
              <a:t/>
            </a:r>
            <a:br>
              <a:rPr lang="en-US" sz="900" dirty="0">
                <a:latin typeface="Arial" pitchFamily="34" charset="0"/>
                <a:ea typeface="MS PGothic" pitchFamily="34" charset="-128"/>
                <a:cs typeface="ＭＳ Ｐゴシック" pitchFamily="-65" charset="-128"/>
              </a:rPr>
            </a:br>
            <a:endParaRPr lang="en-US" sz="900" dirty="0">
              <a:latin typeface="Arial" pitchFamily="34" charset="0"/>
              <a:ea typeface="MS PGothic" pitchFamily="34" charset="-128"/>
              <a:cs typeface="ＭＳ Ｐゴシック" pitchFamily="-65" charset="-128"/>
            </a:endParaRPr>
          </a:p>
          <a:p>
            <a:pPr>
              <a:lnSpc>
                <a:spcPct val="95000"/>
              </a:lnSpc>
              <a:spcBef>
                <a:spcPts val="353"/>
              </a:spcBef>
              <a:defRPr/>
            </a:pPr>
            <a:r>
              <a:rPr lang="en-US" sz="900" b="1" u="sng" dirty="0">
                <a:latin typeface="Arial" pitchFamily="34" charset="0"/>
                <a:ea typeface="MS PGothic" pitchFamily="34" charset="-128"/>
                <a:cs typeface="ＭＳ Ｐゴシック" pitchFamily="-65" charset="-128"/>
              </a:rPr>
              <a:t>REFERENCES</a:t>
            </a:r>
            <a:endParaRPr lang="en-US" sz="900" dirty="0">
              <a:latin typeface="Arial" pitchFamily="34" charset="0"/>
              <a:ea typeface="MS PGothic" pitchFamily="34" charset="-128"/>
              <a:cs typeface="ＭＳ Ｐゴシック" pitchFamily="-65" charset="-128"/>
            </a:endParaRPr>
          </a:p>
          <a:p>
            <a:pPr marL="224325" indent="-224325">
              <a:lnSpc>
                <a:spcPct val="95000"/>
              </a:lnSpc>
              <a:spcBef>
                <a:spcPts val="353"/>
              </a:spcBef>
              <a:buFontTx/>
              <a:buAutoNum type="arabicPeriod"/>
              <a:defRPr/>
            </a:pPr>
            <a:r>
              <a:rPr lang="en-US" sz="900" dirty="0">
                <a:latin typeface="Arial" pitchFamily="34" charset="0"/>
                <a:cs typeface="Arial" pitchFamily="34" charset="0"/>
              </a:rPr>
              <a:t>UK Prospective Diabetes Study (UKPDS) Group. Effect of intensive blood-glucose control with </a:t>
            </a:r>
            <a:r>
              <a:rPr lang="en-US" sz="900" dirty="0" err="1">
                <a:latin typeface="Arial" pitchFamily="34" charset="0"/>
                <a:cs typeface="Arial" pitchFamily="34" charset="0"/>
              </a:rPr>
              <a:t>metformin</a:t>
            </a:r>
            <a:r>
              <a:rPr lang="en-US" sz="900" dirty="0">
                <a:latin typeface="Arial" pitchFamily="34" charset="0"/>
                <a:cs typeface="Arial" pitchFamily="34" charset="0"/>
              </a:rPr>
              <a:t> on complications in overweight patients with type 2 diabetes. UK Prospective Diabetes Study (UKPDS 34) Group. </a:t>
            </a:r>
            <a:r>
              <a:rPr lang="en-US" sz="900" i="1" dirty="0">
                <a:latin typeface="Arial" pitchFamily="34" charset="0"/>
                <a:cs typeface="Arial" pitchFamily="34" charset="0"/>
              </a:rPr>
              <a:t>Lancet..</a:t>
            </a:r>
            <a:r>
              <a:rPr lang="en-US" sz="900" dirty="0">
                <a:latin typeface="Arial" pitchFamily="34" charset="0"/>
                <a:cs typeface="Arial" pitchFamily="34" charset="0"/>
              </a:rPr>
              <a:t> 1998;352(9131):854-865. </a:t>
            </a:r>
          </a:p>
          <a:p>
            <a:pPr marL="224325" indent="-224325">
              <a:lnSpc>
                <a:spcPct val="95000"/>
              </a:lnSpc>
              <a:spcBef>
                <a:spcPts val="353"/>
              </a:spcBef>
              <a:buFontTx/>
              <a:buAutoNum type="arabicPeriod"/>
              <a:defRPr/>
            </a:pPr>
            <a:r>
              <a:rPr lang="en-US" sz="900" dirty="0">
                <a:latin typeface="Arial" pitchFamily="34" charset="0"/>
                <a:cs typeface="Arial" pitchFamily="34" charset="0"/>
              </a:rPr>
              <a:t>Holman RR, Paul SK, Bethel MA, et al. 10-year follow-up of intensive glucose control in type 2 diabetes. </a:t>
            </a:r>
            <a:r>
              <a:rPr lang="en-US" sz="900" i="1" dirty="0">
                <a:latin typeface="Arial" pitchFamily="34" charset="0"/>
                <a:cs typeface="Arial" pitchFamily="34" charset="0"/>
              </a:rPr>
              <a:t>N </a:t>
            </a:r>
            <a:r>
              <a:rPr lang="en-US" sz="900" i="1" dirty="0" err="1">
                <a:latin typeface="Arial" pitchFamily="34" charset="0"/>
                <a:cs typeface="Arial" pitchFamily="34" charset="0"/>
              </a:rPr>
              <a:t>Engl</a:t>
            </a:r>
            <a:r>
              <a:rPr lang="en-US" sz="900" i="1" dirty="0">
                <a:latin typeface="Arial" pitchFamily="34" charset="0"/>
                <a:cs typeface="Arial" pitchFamily="34" charset="0"/>
              </a:rPr>
              <a:t> J Med.</a:t>
            </a:r>
            <a:r>
              <a:rPr lang="en-US" sz="900" dirty="0">
                <a:latin typeface="Arial" pitchFamily="34" charset="0"/>
                <a:cs typeface="Arial" pitchFamily="34" charset="0"/>
              </a:rPr>
              <a:t> 2008;359(15):1577-1589. </a:t>
            </a: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14</a:t>
            </a:fld>
            <a:endParaRPr lang="en-US" sz="1200"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 name="Rectangle 3"/>
          <p:cNvSpPr txBox="1">
            <a:spLocks noChangeArrowheads="1"/>
          </p:cNvSpPr>
          <p:nvPr/>
        </p:nvSpPr>
        <p:spPr bwMode="auto">
          <a:xfrm>
            <a:off x="465897" y="4272197"/>
            <a:ext cx="5947948" cy="4119172"/>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700" b="1" u="sng" dirty="0">
                <a:latin typeface="Arial" pitchFamily="34" charset="0"/>
                <a:ea typeface="MS PGothic" pitchFamily="34" charset="-128"/>
                <a:cs typeface="ＭＳ Ｐゴシック" pitchFamily="-65" charset="-128"/>
              </a:rPr>
              <a:t>KEY POINT</a:t>
            </a:r>
          </a:p>
          <a:p>
            <a:pPr marL="224325" indent="-224325">
              <a:lnSpc>
                <a:spcPct val="95000"/>
              </a:lnSpc>
              <a:spcBef>
                <a:spcPts val="353"/>
              </a:spcBef>
              <a:buFont typeface="Wingdings" pitchFamily="2" charset="2"/>
              <a:buChar char="§"/>
              <a:defRPr/>
            </a:pPr>
            <a:r>
              <a:rPr lang="en-US" sz="700" dirty="0">
                <a:solidFill>
                  <a:prstClr val="black"/>
                </a:solidFill>
                <a:latin typeface="Arial" pitchFamily="34" charset="0"/>
                <a:ea typeface="MS PGothic" pitchFamily="34" charset="-128"/>
                <a:cs typeface="Arial" pitchFamily="34" charset="0"/>
              </a:rPr>
              <a:t>In the </a:t>
            </a:r>
            <a:r>
              <a:rPr lang="en-US" sz="700" dirty="0" err="1">
                <a:solidFill>
                  <a:prstClr val="black"/>
                </a:solidFill>
                <a:latin typeface="Arial" pitchFamily="34" charset="0"/>
                <a:ea typeface="MS PGothic" pitchFamily="34" charset="-128"/>
                <a:cs typeface="Arial" pitchFamily="34" charset="0"/>
              </a:rPr>
              <a:t>metformin</a:t>
            </a:r>
            <a:r>
              <a:rPr lang="en-US" sz="700" dirty="0">
                <a:solidFill>
                  <a:prstClr val="black"/>
                </a:solidFill>
                <a:latin typeface="Arial" pitchFamily="34" charset="0"/>
                <a:ea typeface="MS PGothic" pitchFamily="34" charset="-128"/>
                <a:cs typeface="Arial" pitchFamily="34" charset="0"/>
              </a:rPr>
              <a:t> group as compared with the conventional therapy group, significant reductions in relative risk that had been observed during the interventional trial for any diabetes-related endpoint and </a:t>
            </a:r>
            <a:r>
              <a:rPr lang="en-US" sz="700" dirty="0" err="1">
                <a:solidFill>
                  <a:prstClr val="black"/>
                </a:solidFill>
                <a:latin typeface="Arial" pitchFamily="34" charset="0"/>
                <a:ea typeface="MS PGothic" pitchFamily="34" charset="-128"/>
                <a:cs typeface="Arial" pitchFamily="34" charset="0"/>
              </a:rPr>
              <a:t>microvascular</a:t>
            </a:r>
            <a:r>
              <a:rPr lang="en-US" sz="700" dirty="0">
                <a:solidFill>
                  <a:prstClr val="black"/>
                </a:solidFill>
                <a:latin typeface="Arial" pitchFamily="34" charset="0"/>
                <a:ea typeface="MS PGothic" pitchFamily="34" charset="-128"/>
                <a:cs typeface="Arial" pitchFamily="34" charset="0"/>
              </a:rPr>
              <a:t> disease were maintained. Benefits persisted despite the early loss of within-trial differences in HbA1c levels between the intensive therapy group and the conventional therapy group—a so-called legacy effect. The </a:t>
            </a:r>
            <a:r>
              <a:rPr lang="en-US" sz="700" dirty="0" err="1">
                <a:solidFill>
                  <a:prstClr val="black"/>
                </a:solidFill>
                <a:latin typeface="Arial" pitchFamily="34" charset="0"/>
                <a:ea typeface="MS PGothic" pitchFamily="34" charset="-128"/>
                <a:cs typeface="Arial" pitchFamily="34" charset="0"/>
              </a:rPr>
              <a:t>pathophysiological</a:t>
            </a:r>
            <a:r>
              <a:rPr lang="en-US" sz="700" dirty="0">
                <a:solidFill>
                  <a:prstClr val="black"/>
                </a:solidFill>
                <a:latin typeface="Arial" pitchFamily="34" charset="0"/>
                <a:ea typeface="MS PGothic" pitchFamily="34" charset="-128"/>
                <a:cs typeface="Arial" pitchFamily="34" charset="0"/>
              </a:rPr>
              <a:t> mechanisms responsible for such a legacy effect of intensive </a:t>
            </a:r>
            <a:r>
              <a:rPr lang="en-US" sz="700" dirty="0" err="1">
                <a:solidFill>
                  <a:prstClr val="black"/>
                </a:solidFill>
                <a:latin typeface="Arial" pitchFamily="34" charset="0"/>
                <a:ea typeface="MS PGothic" pitchFamily="34" charset="-128"/>
                <a:cs typeface="Arial" pitchFamily="34" charset="0"/>
              </a:rPr>
              <a:t>glycaemic</a:t>
            </a:r>
            <a:r>
              <a:rPr lang="en-US" sz="700" dirty="0">
                <a:solidFill>
                  <a:prstClr val="black"/>
                </a:solidFill>
                <a:latin typeface="Arial" pitchFamily="34" charset="0"/>
                <a:ea typeface="MS PGothic" pitchFamily="34" charset="-128"/>
                <a:cs typeface="Arial" pitchFamily="34" charset="0"/>
              </a:rPr>
              <a:t> control are unclear.</a:t>
            </a:r>
            <a:br>
              <a:rPr lang="en-US" sz="700" dirty="0">
                <a:solidFill>
                  <a:prstClr val="black"/>
                </a:solidFill>
                <a:latin typeface="Arial" pitchFamily="34" charset="0"/>
                <a:ea typeface="MS PGothic" pitchFamily="34" charset="-128"/>
                <a:cs typeface="Arial" pitchFamily="34" charset="0"/>
              </a:rPr>
            </a:br>
            <a:endParaRPr lang="en-US" sz="700" b="1" u="sng" dirty="0">
              <a:latin typeface="Arial" pitchFamily="34" charset="0"/>
              <a:ea typeface="MS PGothic" pitchFamily="34" charset="-128"/>
              <a:cs typeface="ＭＳ Ｐゴシック" pitchFamily="-65" charset="-128"/>
            </a:endParaRPr>
          </a:p>
          <a:p>
            <a:pPr>
              <a:lnSpc>
                <a:spcPct val="95000"/>
              </a:lnSpc>
              <a:spcBef>
                <a:spcPts val="353"/>
              </a:spcBef>
              <a:defRPr/>
            </a:pPr>
            <a:r>
              <a:rPr lang="en-US" sz="7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Wingdings" pitchFamily="2" charset="2"/>
              <a:buChar char="§"/>
              <a:defRPr/>
            </a:pPr>
            <a:r>
              <a:rPr lang="en-US" sz="700" dirty="0">
                <a:solidFill>
                  <a:prstClr val="black"/>
                </a:solidFill>
                <a:latin typeface="Arial" pitchFamily="34" charset="0"/>
                <a:ea typeface="MS PGothic" pitchFamily="34" charset="-128"/>
                <a:cs typeface="Arial" pitchFamily="34" charset="0"/>
              </a:rPr>
              <a:t>The United Kingdom Prospective Diabetes Study (UKPDS) was a </a:t>
            </a:r>
            <a:r>
              <a:rPr lang="en-US" sz="700" dirty="0" err="1">
                <a:solidFill>
                  <a:prstClr val="black"/>
                </a:solidFill>
                <a:latin typeface="Arial" pitchFamily="34" charset="0"/>
                <a:ea typeface="MS PGothic" pitchFamily="34" charset="-128"/>
                <a:cs typeface="Arial" pitchFamily="34" charset="0"/>
              </a:rPr>
              <a:t>randomised</a:t>
            </a:r>
            <a:r>
              <a:rPr lang="en-US" sz="700" dirty="0">
                <a:solidFill>
                  <a:prstClr val="black"/>
                </a:solidFill>
                <a:latin typeface="Arial" pitchFamily="34" charset="0"/>
                <a:ea typeface="MS PGothic" pitchFamily="34" charset="-128"/>
                <a:cs typeface="Arial" pitchFamily="34" charset="0"/>
              </a:rPr>
              <a:t>, prospective, 20-year, interventional trial (1977-1997) that compared intensive glucose therapy (either sulfonylurea or insulin or, in overweight patients, </a:t>
            </a:r>
            <a:r>
              <a:rPr lang="en-US" sz="700" dirty="0" err="1">
                <a:solidFill>
                  <a:prstClr val="black"/>
                </a:solidFill>
                <a:latin typeface="Arial" pitchFamily="34" charset="0"/>
                <a:ea typeface="MS PGothic" pitchFamily="34" charset="-128"/>
                <a:cs typeface="Arial" pitchFamily="34" charset="0"/>
              </a:rPr>
              <a:t>metformin</a:t>
            </a:r>
            <a:r>
              <a:rPr lang="en-US" sz="700" dirty="0">
                <a:solidFill>
                  <a:prstClr val="black"/>
                </a:solidFill>
                <a:latin typeface="Arial" pitchFamily="34" charset="0"/>
                <a:ea typeface="MS PGothic" pitchFamily="34" charset="-128"/>
                <a:cs typeface="Arial" pitchFamily="34" charset="0"/>
              </a:rPr>
              <a:t>) to conventional dietary therapy in patients with type 2 diabetes. 5102 patients with newly diagnosed type 2 diabetes were recruited between 1977 and 1991 and were followed up for a median of 10.0 years.</a:t>
            </a:r>
            <a:r>
              <a:rPr lang="en-US" sz="700" baseline="30000" dirty="0">
                <a:solidFill>
                  <a:prstClr val="black"/>
                </a:solidFill>
                <a:latin typeface="Arial" pitchFamily="34" charset="0"/>
                <a:ea typeface="MS PGothic" pitchFamily="34" charset="-128"/>
                <a:cs typeface="Arial" pitchFamily="34" charset="0"/>
              </a:rPr>
              <a:t>1</a:t>
            </a:r>
          </a:p>
          <a:p>
            <a:pPr marL="224325" indent="-224325">
              <a:lnSpc>
                <a:spcPct val="95000"/>
              </a:lnSpc>
              <a:spcBef>
                <a:spcPts val="353"/>
              </a:spcBef>
              <a:buFont typeface="Wingdings" pitchFamily="2" charset="2"/>
              <a:buChar char="§"/>
              <a:defRPr/>
            </a:pPr>
            <a:r>
              <a:rPr lang="en-US" sz="700" dirty="0">
                <a:solidFill>
                  <a:prstClr val="black"/>
                </a:solidFill>
                <a:latin typeface="Arial" pitchFamily="34" charset="0"/>
                <a:ea typeface="MS PGothic" pitchFamily="34" charset="-128"/>
                <a:cs typeface="Arial" pitchFamily="34" charset="0"/>
              </a:rPr>
              <a:t>All of the surviving patients from the UKPDS (n=3277) entered the 10-year </a:t>
            </a:r>
            <a:r>
              <a:rPr lang="en-US" sz="700" dirty="0" err="1">
                <a:solidFill>
                  <a:prstClr val="black"/>
                </a:solidFill>
                <a:latin typeface="Arial" pitchFamily="34" charset="0"/>
                <a:ea typeface="MS PGothic" pitchFamily="34" charset="-128"/>
                <a:cs typeface="Arial" pitchFamily="34" charset="0"/>
              </a:rPr>
              <a:t>posttrial</a:t>
            </a:r>
            <a:r>
              <a:rPr lang="en-US" sz="700" dirty="0">
                <a:solidFill>
                  <a:prstClr val="black"/>
                </a:solidFill>
                <a:latin typeface="Arial" pitchFamily="34" charset="0"/>
                <a:ea typeface="MS PGothic" pitchFamily="34" charset="-128"/>
                <a:cs typeface="Arial" pitchFamily="34" charset="0"/>
              </a:rPr>
              <a:t> monitoring </a:t>
            </a:r>
            <a:r>
              <a:rPr lang="en-US" sz="700" dirty="0" err="1">
                <a:solidFill>
                  <a:prstClr val="black"/>
                </a:solidFill>
                <a:latin typeface="Arial" pitchFamily="34" charset="0"/>
                <a:ea typeface="MS PGothic" pitchFamily="34" charset="-128"/>
                <a:cs typeface="Arial" pitchFamily="34" charset="0"/>
              </a:rPr>
              <a:t>programme</a:t>
            </a:r>
            <a:r>
              <a:rPr lang="en-US" sz="700" dirty="0">
                <a:solidFill>
                  <a:prstClr val="black"/>
                </a:solidFill>
                <a:latin typeface="Arial" pitchFamily="34" charset="0"/>
                <a:ea typeface="MS PGothic" pitchFamily="34" charset="-128"/>
                <a:cs typeface="Arial" pitchFamily="34" charset="0"/>
              </a:rPr>
              <a:t> after the intervention trial closed on 30 September, 1997. Patients returned to their community or hospital-based diabetes care with no attempt to maintain previously </a:t>
            </a:r>
            <a:r>
              <a:rPr lang="en-US" sz="700" dirty="0" err="1">
                <a:solidFill>
                  <a:prstClr val="black"/>
                </a:solidFill>
                <a:latin typeface="Arial" pitchFamily="34" charset="0"/>
                <a:ea typeface="MS PGothic" pitchFamily="34" charset="-128"/>
                <a:cs typeface="Arial" pitchFamily="34" charset="0"/>
              </a:rPr>
              <a:t>randomised</a:t>
            </a:r>
            <a:r>
              <a:rPr lang="en-US" sz="700" dirty="0">
                <a:solidFill>
                  <a:prstClr val="black"/>
                </a:solidFill>
                <a:latin typeface="Arial" pitchFamily="34" charset="0"/>
                <a:ea typeface="MS PGothic" pitchFamily="34" charset="-128"/>
                <a:cs typeface="Arial" pitchFamily="34" charset="0"/>
              </a:rPr>
              <a:t> therapies. Patients were seen annually from 1997-2002 in UKPDS clinics with </a:t>
            </a:r>
            <a:r>
              <a:rPr lang="en-US" sz="700" dirty="0" err="1">
                <a:solidFill>
                  <a:prstClr val="black"/>
                </a:solidFill>
                <a:latin typeface="Arial" pitchFamily="34" charset="0"/>
                <a:ea typeface="MS PGothic" pitchFamily="34" charset="-128"/>
                <a:cs typeface="Arial" pitchFamily="34" charset="0"/>
              </a:rPr>
              <a:t>standardised</a:t>
            </a:r>
            <a:r>
              <a:rPr lang="en-US" sz="700" dirty="0">
                <a:solidFill>
                  <a:prstClr val="black"/>
                </a:solidFill>
                <a:latin typeface="Arial" pitchFamily="34" charset="0"/>
                <a:ea typeface="MS PGothic" pitchFamily="34" charset="-128"/>
                <a:cs typeface="Arial" pitchFamily="34" charset="0"/>
              </a:rPr>
              <a:t> collection of outcome data (blood pressure, fasting glucose, HbA1c, </a:t>
            </a:r>
            <a:r>
              <a:rPr lang="en-US" sz="700" dirty="0" err="1">
                <a:solidFill>
                  <a:prstClr val="black"/>
                </a:solidFill>
                <a:latin typeface="Arial" pitchFamily="34" charset="0"/>
                <a:ea typeface="MS PGothic" pitchFamily="34" charset="-128"/>
                <a:cs typeface="Arial" pitchFamily="34" charset="0"/>
              </a:rPr>
              <a:t>creatinine</a:t>
            </a:r>
            <a:r>
              <a:rPr lang="en-US" sz="700" dirty="0">
                <a:solidFill>
                  <a:prstClr val="black"/>
                </a:solidFill>
                <a:latin typeface="Arial" pitchFamily="34" charset="0"/>
                <a:ea typeface="MS PGothic" pitchFamily="34" charset="-128"/>
                <a:cs typeface="Arial" pitchFamily="34" charset="0"/>
              </a:rPr>
              <a:t>, </a:t>
            </a:r>
            <a:r>
              <a:rPr lang="en-US" sz="700" dirty="0" err="1">
                <a:solidFill>
                  <a:prstClr val="black"/>
                </a:solidFill>
                <a:latin typeface="Arial" pitchFamily="34" charset="0"/>
                <a:ea typeface="MS PGothic" pitchFamily="34" charset="-128"/>
                <a:cs typeface="Arial" pitchFamily="34" charset="0"/>
              </a:rPr>
              <a:t>albumin:creatinine</a:t>
            </a:r>
            <a:r>
              <a:rPr lang="en-US" sz="700" dirty="0">
                <a:solidFill>
                  <a:prstClr val="black"/>
                </a:solidFill>
                <a:latin typeface="Arial" pitchFamily="34" charset="0"/>
                <a:ea typeface="MS PGothic" pitchFamily="34" charset="-128"/>
                <a:cs typeface="Arial" pitchFamily="34" charset="0"/>
              </a:rPr>
              <a:t> ratio, and results of the European Quality of Life-5 Dimensions and a health resources questionnaire) and from 2002-2007, questionnaires were sent to physicians and patients. Seven </a:t>
            </a:r>
            <a:r>
              <a:rPr lang="en-US" sz="700" dirty="0" err="1">
                <a:solidFill>
                  <a:prstClr val="black"/>
                </a:solidFill>
                <a:latin typeface="Arial" pitchFamily="34" charset="0"/>
                <a:ea typeface="MS PGothic" pitchFamily="34" charset="-128"/>
                <a:cs typeface="Arial" pitchFamily="34" charset="0"/>
              </a:rPr>
              <a:t>prespecified</a:t>
            </a:r>
            <a:r>
              <a:rPr lang="en-US" sz="700" dirty="0">
                <a:solidFill>
                  <a:prstClr val="black"/>
                </a:solidFill>
                <a:latin typeface="Arial" pitchFamily="34" charset="0"/>
                <a:ea typeface="MS PGothic" pitchFamily="34" charset="-128"/>
                <a:cs typeface="Arial" pitchFamily="34" charset="0"/>
              </a:rPr>
              <a:t> clinical outcomes were monitored</a:t>
            </a:r>
            <a:r>
              <a:rPr lang="en-US" sz="700" baseline="30000" dirty="0">
                <a:solidFill>
                  <a:prstClr val="black"/>
                </a:solidFill>
                <a:latin typeface="Arial" pitchFamily="34" charset="0"/>
                <a:ea typeface="MS PGothic" pitchFamily="34" charset="-128"/>
                <a:cs typeface="Arial" pitchFamily="34" charset="0"/>
              </a:rPr>
              <a:t>2,3</a:t>
            </a:r>
            <a:r>
              <a:rPr lang="en-US" sz="700" dirty="0">
                <a:solidFill>
                  <a:prstClr val="black"/>
                </a:solidFill>
                <a:latin typeface="Arial" pitchFamily="34" charset="0"/>
                <a:ea typeface="MS PGothic" pitchFamily="34" charset="-128"/>
                <a:cs typeface="Arial" pitchFamily="34" charset="0"/>
              </a:rPr>
              <a:t>:</a:t>
            </a:r>
            <a:endParaRPr lang="en-US" sz="700" baseline="30000" dirty="0">
              <a:solidFill>
                <a:prstClr val="black"/>
              </a:solidFill>
              <a:latin typeface="Arial" pitchFamily="34" charset="0"/>
              <a:ea typeface="MS PGothic" pitchFamily="34" charset="-128"/>
              <a:cs typeface="Arial" pitchFamily="34" charset="0"/>
            </a:endParaRPr>
          </a:p>
          <a:p>
            <a:pPr marL="560813" lvl="1" indent="-224325">
              <a:lnSpc>
                <a:spcPct val="95000"/>
              </a:lnSpc>
              <a:spcBef>
                <a:spcPts val="353"/>
              </a:spcBef>
              <a:buFont typeface="Wingdings" pitchFamily="2" charset="2"/>
              <a:buChar char="§"/>
              <a:defRPr/>
            </a:pPr>
            <a:r>
              <a:rPr lang="en-US" sz="700" dirty="0">
                <a:solidFill>
                  <a:prstClr val="black"/>
                </a:solidFill>
                <a:latin typeface="Arial" pitchFamily="34" charset="0"/>
                <a:ea typeface="MS PGothic" pitchFamily="34" charset="-128"/>
                <a:cs typeface="Arial" pitchFamily="34" charset="0"/>
              </a:rPr>
              <a:t>Any diabetes-related endpoint (sudden death, death from </a:t>
            </a:r>
            <a:r>
              <a:rPr lang="en-US" sz="700" dirty="0" err="1">
                <a:solidFill>
                  <a:prstClr val="black"/>
                </a:solidFill>
                <a:latin typeface="Arial" pitchFamily="34" charset="0"/>
                <a:ea typeface="MS PGothic" pitchFamily="34" charset="-128"/>
                <a:cs typeface="Arial" pitchFamily="34" charset="0"/>
              </a:rPr>
              <a:t>hyperglycaemia</a:t>
            </a:r>
            <a:r>
              <a:rPr lang="en-US" sz="700" dirty="0">
                <a:solidFill>
                  <a:prstClr val="black"/>
                </a:solidFill>
                <a:latin typeface="Arial" pitchFamily="34" charset="0"/>
                <a:ea typeface="MS PGothic" pitchFamily="34" charset="-128"/>
                <a:cs typeface="Arial" pitchFamily="34" charset="0"/>
              </a:rPr>
              <a:t> or </a:t>
            </a:r>
            <a:r>
              <a:rPr lang="en-US" sz="700" dirty="0" err="1">
                <a:solidFill>
                  <a:prstClr val="black"/>
                </a:solidFill>
                <a:latin typeface="Arial" pitchFamily="34" charset="0"/>
                <a:ea typeface="MS PGothic" pitchFamily="34" charset="-128"/>
                <a:cs typeface="Arial" pitchFamily="34" charset="0"/>
              </a:rPr>
              <a:t>hypoglycaemia</a:t>
            </a:r>
            <a:r>
              <a:rPr lang="en-US" sz="700" dirty="0">
                <a:solidFill>
                  <a:prstClr val="black"/>
                </a:solidFill>
                <a:latin typeface="Arial" pitchFamily="34" charset="0"/>
                <a:ea typeface="MS PGothic" pitchFamily="34" charset="-128"/>
                <a:cs typeface="Arial" pitchFamily="34" charset="0"/>
              </a:rPr>
              <a:t>, fatal or nonfatal myocardial infarction, angina, heart failure, fatal or nonfatal stroke, renal failure, amputation, vitreous </a:t>
            </a:r>
            <a:r>
              <a:rPr lang="en-US" sz="700" dirty="0" err="1">
                <a:solidFill>
                  <a:prstClr val="black"/>
                </a:solidFill>
                <a:latin typeface="Arial" pitchFamily="34" charset="0"/>
                <a:ea typeface="MS PGothic" pitchFamily="34" charset="-128"/>
                <a:cs typeface="Arial" pitchFamily="34" charset="0"/>
              </a:rPr>
              <a:t>haemorrhage</a:t>
            </a:r>
            <a:r>
              <a:rPr lang="en-US" sz="700" dirty="0">
                <a:solidFill>
                  <a:prstClr val="black"/>
                </a:solidFill>
                <a:latin typeface="Arial" pitchFamily="34" charset="0"/>
                <a:ea typeface="MS PGothic" pitchFamily="34" charset="-128"/>
                <a:cs typeface="Arial" pitchFamily="34" charset="0"/>
              </a:rPr>
              <a:t>, retinal photocoagulation, blindness in one eye, or cataract extraction) </a:t>
            </a:r>
          </a:p>
          <a:p>
            <a:pPr marL="560813" lvl="1" indent="-224325">
              <a:lnSpc>
                <a:spcPct val="95000"/>
              </a:lnSpc>
              <a:spcBef>
                <a:spcPts val="353"/>
              </a:spcBef>
              <a:buFont typeface="Wingdings" pitchFamily="2" charset="2"/>
              <a:buChar char="§"/>
              <a:defRPr/>
            </a:pPr>
            <a:r>
              <a:rPr lang="en-US" sz="700" dirty="0">
                <a:solidFill>
                  <a:prstClr val="black"/>
                </a:solidFill>
                <a:latin typeface="Arial" pitchFamily="34" charset="0"/>
                <a:ea typeface="MS PGothic" pitchFamily="34" charset="-128"/>
                <a:cs typeface="Arial" pitchFamily="34" charset="0"/>
              </a:rPr>
              <a:t>Diabetes-related death (sudden death or death from myocardial infarction, stroke, peripheral vascular disease, renal disease, </a:t>
            </a:r>
            <a:r>
              <a:rPr lang="en-US" sz="700" dirty="0" err="1">
                <a:solidFill>
                  <a:prstClr val="black"/>
                </a:solidFill>
                <a:latin typeface="Arial" pitchFamily="34" charset="0"/>
                <a:ea typeface="MS PGothic" pitchFamily="34" charset="-128"/>
                <a:cs typeface="Arial" pitchFamily="34" charset="0"/>
              </a:rPr>
              <a:t>hyperglycaemia</a:t>
            </a:r>
            <a:r>
              <a:rPr lang="en-US" sz="700" dirty="0">
                <a:solidFill>
                  <a:prstClr val="black"/>
                </a:solidFill>
                <a:latin typeface="Arial" pitchFamily="34" charset="0"/>
                <a:ea typeface="MS PGothic" pitchFamily="34" charset="-128"/>
                <a:cs typeface="Arial" pitchFamily="34" charset="0"/>
              </a:rPr>
              <a:t>, or </a:t>
            </a:r>
            <a:r>
              <a:rPr lang="en-US" sz="700" dirty="0" err="1">
                <a:solidFill>
                  <a:prstClr val="black"/>
                </a:solidFill>
                <a:latin typeface="Arial" pitchFamily="34" charset="0"/>
                <a:ea typeface="MS PGothic" pitchFamily="34" charset="-128"/>
                <a:cs typeface="Arial" pitchFamily="34" charset="0"/>
              </a:rPr>
              <a:t>hypoglycaemia</a:t>
            </a:r>
            <a:r>
              <a:rPr lang="en-US" sz="700" dirty="0">
                <a:solidFill>
                  <a:prstClr val="black"/>
                </a:solidFill>
                <a:latin typeface="Arial" pitchFamily="34" charset="0"/>
                <a:ea typeface="MS PGothic" pitchFamily="34" charset="-128"/>
                <a:cs typeface="Arial" pitchFamily="34" charset="0"/>
              </a:rPr>
              <a:t>)</a:t>
            </a:r>
          </a:p>
          <a:p>
            <a:pPr marL="560813" lvl="1" indent="-224325">
              <a:lnSpc>
                <a:spcPct val="95000"/>
              </a:lnSpc>
              <a:spcBef>
                <a:spcPts val="353"/>
              </a:spcBef>
              <a:buFont typeface="Wingdings" pitchFamily="2" charset="2"/>
              <a:buChar char="§"/>
              <a:defRPr/>
            </a:pPr>
            <a:r>
              <a:rPr lang="en-US" sz="700" dirty="0">
                <a:solidFill>
                  <a:prstClr val="black"/>
                </a:solidFill>
                <a:latin typeface="Arial" pitchFamily="34" charset="0"/>
                <a:ea typeface="MS PGothic" pitchFamily="34" charset="-128"/>
                <a:cs typeface="Arial" pitchFamily="34" charset="0"/>
              </a:rPr>
              <a:t>Death from any cause</a:t>
            </a:r>
          </a:p>
          <a:p>
            <a:pPr marL="560813" lvl="1" indent="-224325">
              <a:lnSpc>
                <a:spcPct val="95000"/>
              </a:lnSpc>
              <a:spcBef>
                <a:spcPts val="353"/>
              </a:spcBef>
              <a:buFont typeface="Wingdings" pitchFamily="2" charset="2"/>
              <a:buChar char="§"/>
              <a:defRPr/>
            </a:pPr>
            <a:r>
              <a:rPr lang="en-US" sz="700" dirty="0">
                <a:solidFill>
                  <a:prstClr val="black"/>
                </a:solidFill>
                <a:latin typeface="Arial" pitchFamily="34" charset="0"/>
                <a:ea typeface="MS PGothic" pitchFamily="34" charset="-128"/>
                <a:cs typeface="Arial" pitchFamily="34" charset="0"/>
              </a:rPr>
              <a:t>Myocardial infarction (sudden death or fatal or nonfatal myocardial infarction)</a:t>
            </a:r>
          </a:p>
          <a:p>
            <a:pPr marL="560813" lvl="1" indent="-224325">
              <a:lnSpc>
                <a:spcPct val="95000"/>
              </a:lnSpc>
              <a:spcBef>
                <a:spcPts val="353"/>
              </a:spcBef>
              <a:buFont typeface="Wingdings" pitchFamily="2" charset="2"/>
              <a:buChar char="§"/>
              <a:defRPr/>
            </a:pPr>
            <a:r>
              <a:rPr lang="en-US" sz="700" dirty="0">
                <a:solidFill>
                  <a:prstClr val="black"/>
                </a:solidFill>
                <a:latin typeface="Arial" pitchFamily="34" charset="0"/>
                <a:ea typeface="MS PGothic" pitchFamily="34" charset="-128"/>
                <a:cs typeface="Arial" pitchFamily="34" charset="0"/>
              </a:rPr>
              <a:t>Stroke (fatal or nonfatal stroke)</a:t>
            </a:r>
          </a:p>
          <a:p>
            <a:pPr marL="560813" lvl="1" indent="-224325">
              <a:lnSpc>
                <a:spcPct val="95000"/>
              </a:lnSpc>
              <a:spcBef>
                <a:spcPts val="353"/>
              </a:spcBef>
              <a:buFont typeface="Wingdings" pitchFamily="2" charset="2"/>
              <a:buChar char="§"/>
              <a:defRPr/>
            </a:pPr>
            <a:r>
              <a:rPr lang="en-US" sz="700" dirty="0">
                <a:solidFill>
                  <a:prstClr val="black"/>
                </a:solidFill>
                <a:latin typeface="Arial" pitchFamily="34" charset="0"/>
                <a:ea typeface="MS PGothic" pitchFamily="34" charset="-128"/>
                <a:cs typeface="Arial" pitchFamily="34" charset="0"/>
              </a:rPr>
              <a:t>Peripheral vascular disease (amputation of at least one digit or death from peripheral vascular disease)</a:t>
            </a:r>
          </a:p>
          <a:p>
            <a:pPr marL="560813" lvl="1" indent="-224325">
              <a:lnSpc>
                <a:spcPct val="95000"/>
              </a:lnSpc>
              <a:spcBef>
                <a:spcPts val="353"/>
              </a:spcBef>
              <a:buFont typeface="Wingdings" pitchFamily="2" charset="2"/>
              <a:buChar char="§"/>
              <a:defRPr/>
            </a:pPr>
            <a:r>
              <a:rPr lang="en-US" sz="700" dirty="0" err="1">
                <a:solidFill>
                  <a:prstClr val="black"/>
                </a:solidFill>
                <a:latin typeface="Arial" pitchFamily="34" charset="0"/>
                <a:ea typeface="MS PGothic" pitchFamily="34" charset="-128"/>
                <a:cs typeface="Arial" pitchFamily="34" charset="0"/>
              </a:rPr>
              <a:t>Microvascular</a:t>
            </a:r>
            <a:r>
              <a:rPr lang="en-US" sz="700" dirty="0">
                <a:solidFill>
                  <a:prstClr val="black"/>
                </a:solidFill>
                <a:latin typeface="Arial" pitchFamily="34" charset="0"/>
                <a:ea typeface="MS PGothic" pitchFamily="34" charset="-128"/>
                <a:cs typeface="Arial" pitchFamily="34" charset="0"/>
              </a:rPr>
              <a:t> disease (vitreous </a:t>
            </a:r>
            <a:r>
              <a:rPr lang="en-US" sz="700" dirty="0" err="1">
                <a:solidFill>
                  <a:prstClr val="black"/>
                </a:solidFill>
                <a:latin typeface="Arial" pitchFamily="34" charset="0"/>
                <a:ea typeface="MS PGothic" pitchFamily="34" charset="-128"/>
                <a:cs typeface="Arial" pitchFamily="34" charset="0"/>
              </a:rPr>
              <a:t>haemorrhage</a:t>
            </a:r>
            <a:r>
              <a:rPr lang="en-US" sz="700" dirty="0">
                <a:solidFill>
                  <a:prstClr val="black"/>
                </a:solidFill>
                <a:latin typeface="Arial" pitchFamily="34" charset="0"/>
                <a:ea typeface="MS PGothic" pitchFamily="34" charset="-128"/>
                <a:cs typeface="Arial" pitchFamily="34" charset="0"/>
              </a:rPr>
              <a:t>, retinal photocoagulation, or renal failure)</a:t>
            </a:r>
            <a:r>
              <a:rPr lang="en-US" sz="700" dirty="0">
                <a:latin typeface="Arial" pitchFamily="34" charset="0"/>
                <a:ea typeface="MS PGothic" pitchFamily="34" charset="-128"/>
                <a:cs typeface="ＭＳ Ｐゴシック" pitchFamily="-65" charset="-128"/>
              </a:rPr>
              <a:t/>
            </a:r>
            <a:br>
              <a:rPr lang="en-US" sz="700" dirty="0">
                <a:latin typeface="Arial" pitchFamily="34" charset="0"/>
                <a:ea typeface="MS PGothic" pitchFamily="34" charset="-128"/>
                <a:cs typeface="ＭＳ Ｐゴシック" pitchFamily="-65" charset="-128"/>
              </a:rPr>
            </a:br>
            <a:endParaRPr lang="en-US" sz="700" dirty="0">
              <a:latin typeface="Arial" pitchFamily="34" charset="0"/>
              <a:ea typeface="MS PGothic" pitchFamily="34" charset="-128"/>
              <a:cs typeface="ＭＳ Ｐゴシック" pitchFamily="-65" charset="-128"/>
            </a:endParaRPr>
          </a:p>
          <a:p>
            <a:pPr>
              <a:lnSpc>
                <a:spcPct val="95000"/>
              </a:lnSpc>
              <a:spcBef>
                <a:spcPts val="353"/>
              </a:spcBef>
              <a:defRPr/>
            </a:pPr>
            <a:r>
              <a:rPr lang="en-US" sz="700" b="1" u="sng" dirty="0">
                <a:latin typeface="Arial" pitchFamily="34" charset="0"/>
                <a:ea typeface="MS PGothic" pitchFamily="34" charset="-128"/>
                <a:cs typeface="ＭＳ Ｐゴシック" pitchFamily="-65" charset="-128"/>
              </a:rPr>
              <a:t>REFERENCES</a:t>
            </a:r>
            <a:endParaRPr lang="en-US" sz="700" dirty="0">
              <a:latin typeface="Arial" pitchFamily="34" charset="0"/>
              <a:ea typeface="MS PGothic" pitchFamily="34" charset="-128"/>
              <a:cs typeface="ＭＳ Ｐゴシック" pitchFamily="-65" charset="-128"/>
            </a:endParaRPr>
          </a:p>
          <a:p>
            <a:pPr marL="224325" indent="-224325">
              <a:lnSpc>
                <a:spcPct val="95000"/>
              </a:lnSpc>
              <a:spcBef>
                <a:spcPts val="353"/>
              </a:spcBef>
              <a:buFontTx/>
              <a:buAutoNum type="arabicPeriod"/>
              <a:defRPr/>
            </a:pPr>
            <a:r>
              <a:rPr lang="en-US" sz="700" dirty="0">
                <a:latin typeface="Arial" pitchFamily="34" charset="0"/>
                <a:cs typeface="Arial" pitchFamily="34" charset="0"/>
              </a:rPr>
              <a:t>UK Prospective Diabetes Study (UKPDS) Group. Effect of intensive blood-glucose control with </a:t>
            </a:r>
            <a:r>
              <a:rPr lang="en-US" sz="700" dirty="0" err="1">
                <a:latin typeface="Arial" pitchFamily="34" charset="0"/>
                <a:cs typeface="Arial" pitchFamily="34" charset="0"/>
              </a:rPr>
              <a:t>metformin</a:t>
            </a:r>
            <a:r>
              <a:rPr lang="en-US" sz="700" dirty="0">
                <a:latin typeface="Arial" pitchFamily="34" charset="0"/>
                <a:cs typeface="Arial" pitchFamily="34" charset="0"/>
              </a:rPr>
              <a:t> on complications in overweight patients with type 2 diabetes. UK Prospective Diabetes Study (UKPDS 34) Group. </a:t>
            </a:r>
            <a:r>
              <a:rPr lang="en-US" sz="700" i="1" dirty="0">
                <a:latin typeface="Arial" pitchFamily="34" charset="0"/>
                <a:cs typeface="Arial" pitchFamily="34" charset="0"/>
              </a:rPr>
              <a:t>Lancet..</a:t>
            </a:r>
            <a:r>
              <a:rPr lang="en-US" sz="700" dirty="0">
                <a:latin typeface="Arial" pitchFamily="34" charset="0"/>
                <a:cs typeface="Arial" pitchFamily="34" charset="0"/>
              </a:rPr>
              <a:t> 1998;352(9131):854-865. </a:t>
            </a:r>
          </a:p>
          <a:p>
            <a:pPr marL="224325" indent="-224325">
              <a:lnSpc>
                <a:spcPct val="95000"/>
              </a:lnSpc>
              <a:spcBef>
                <a:spcPts val="353"/>
              </a:spcBef>
              <a:buFontTx/>
              <a:buAutoNum type="arabicPeriod"/>
              <a:defRPr/>
            </a:pPr>
            <a:r>
              <a:rPr lang="en-US" sz="700" dirty="0">
                <a:latin typeface="Arial" pitchFamily="34" charset="0"/>
                <a:cs typeface="Arial" pitchFamily="34" charset="0"/>
              </a:rPr>
              <a:t>Holman RR, Paul SK, Bethel MA, et al. 10-year follow-up of intensive glucose control in type 2 diabetes. </a:t>
            </a:r>
            <a:r>
              <a:rPr lang="en-US" sz="700" i="1" dirty="0">
                <a:latin typeface="Arial" pitchFamily="34" charset="0"/>
                <a:cs typeface="Arial" pitchFamily="34" charset="0"/>
              </a:rPr>
              <a:t>N </a:t>
            </a:r>
            <a:r>
              <a:rPr lang="en-US" sz="700" i="1" dirty="0" err="1">
                <a:latin typeface="Arial" pitchFamily="34" charset="0"/>
                <a:cs typeface="Arial" pitchFamily="34" charset="0"/>
              </a:rPr>
              <a:t>Engl</a:t>
            </a:r>
            <a:r>
              <a:rPr lang="en-US" sz="700" i="1" dirty="0">
                <a:latin typeface="Arial" pitchFamily="34" charset="0"/>
                <a:cs typeface="Arial" pitchFamily="34" charset="0"/>
              </a:rPr>
              <a:t> J Med.</a:t>
            </a:r>
            <a:r>
              <a:rPr lang="en-US" sz="700" dirty="0">
                <a:latin typeface="Arial" pitchFamily="34" charset="0"/>
                <a:cs typeface="Arial" pitchFamily="34" charset="0"/>
              </a:rPr>
              <a:t> 2008;359(15):1577-1589. </a:t>
            </a:r>
          </a:p>
          <a:p>
            <a:pPr marL="224325" indent="-224325">
              <a:lnSpc>
                <a:spcPct val="95000"/>
              </a:lnSpc>
              <a:spcBef>
                <a:spcPts val="353"/>
              </a:spcBef>
              <a:buFontTx/>
              <a:buAutoNum type="arabicPeriod"/>
              <a:defRPr/>
            </a:pPr>
            <a:r>
              <a:rPr lang="it-IT" sz="700" dirty="0">
                <a:latin typeface="Arial" pitchFamily="34" charset="0"/>
                <a:ea typeface="MS PGothic" pitchFamily="34" charset="-128"/>
                <a:cs typeface="Arial" pitchFamily="34" charset="0"/>
              </a:rPr>
              <a:t>Stratton IM, Adler AI, Neil HA, et al. </a:t>
            </a:r>
            <a:r>
              <a:rPr lang="en-US" sz="700" dirty="0">
                <a:latin typeface="Arial" pitchFamily="34" charset="0"/>
                <a:ea typeface="MS PGothic" pitchFamily="34" charset="-128"/>
                <a:cs typeface="Arial" pitchFamily="34" charset="0"/>
              </a:rPr>
              <a:t>Association of </a:t>
            </a:r>
            <a:r>
              <a:rPr lang="en-US" sz="700" dirty="0" err="1">
                <a:latin typeface="Arial" pitchFamily="34" charset="0"/>
                <a:ea typeface="MS PGothic" pitchFamily="34" charset="-128"/>
                <a:cs typeface="Arial" pitchFamily="34" charset="0"/>
              </a:rPr>
              <a:t>glycaemia</a:t>
            </a:r>
            <a:r>
              <a:rPr lang="en-US" sz="700" dirty="0">
                <a:latin typeface="Arial" pitchFamily="34" charset="0"/>
                <a:ea typeface="MS PGothic" pitchFamily="34" charset="-128"/>
                <a:cs typeface="Arial" pitchFamily="34" charset="0"/>
              </a:rPr>
              <a:t> with </a:t>
            </a:r>
            <a:r>
              <a:rPr lang="en-US" sz="700" dirty="0" err="1">
                <a:latin typeface="Arial" pitchFamily="34" charset="0"/>
                <a:ea typeface="MS PGothic" pitchFamily="34" charset="-128"/>
                <a:cs typeface="Arial" pitchFamily="34" charset="0"/>
              </a:rPr>
              <a:t>macrovascular</a:t>
            </a:r>
            <a:r>
              <a:rPr lang="en-US" sz="700" dirty="0">
                <a:latin typeface="Arial" pitchFamily="34" charset="0"/>
                <a:ea typeface="MS PGothic" pitchFamily="34" charset="-128"/>
                <a:cs typeface="Arial" pitchFamily="34" charset="0"/>
              </a:rPr>
              <a:t> and </a:t>
            </a:r>
            <a:r>
              <a:rPr lang="en-US" sz="700" dirty="0" err="1">
                <a:latin typeface="Arial" pitchFamily="34" charset="0"/>
                <a:ea typeface="MS PGothic" pitchFamily="34" charset="-128"/>
                <a:cs typeface="Arial" pitchFamily="34" charset="0"/>
              </a:rPr>
              <a:t>microvascular</a:t>
            </a:r>
            <a:r>
              <a:rPr lang="en-US" sz="700" dirty="0">
                <a:latin typeface="Arial" pitchFamily="34" charset="0"/>
                <a:ea typeface="MS PGothic" pitchFamily="34" charset="-128"/>
                <a:cs typeface="Arial" pitchFamily="34" charset="0"/>
              </a:rPr>
              <a:t> complications of type 2 diabetes (UKPDS 35): prospective observational study. </a:t>
            </a:r>
            <a:r>
              <a:rPr lang="en-US" sz="700" i="1" dirty="0">
                <a:latin typeface="Arial" pitchFamily="34" charset="0"/>
                <a:ea typeface="MS PGothic" pitchFamily="34" charset="-128"/>
                <a:cs typeface="Arial" pitchFamily="34" charset="0"/>
              </a:rPr>
              <a:t>BMJ</a:t>
            </a:r>
            <a:r>
              <a:rPr lang="en-US" sz="700" dirty="0">
                <a:latin typeface="Arial" pitchFamily="34" charset="0"/>
                <a:ea typeface="MS PGothic" pitchFamily="34" charset="-128"/>
                <a:cs typeface="Arial" pitchFamily="34" charset="0"/>
              </a:rPr>
              <a:t>. 2000;321(7258):405-412.</a:t>
            </a:r>
            <a:endParaRPr lang="en-US" sz="700" dirty="0">
              <a:latin typeface="Arial" pitchFamily="34" charset="0"/>
              <a:cs typeface="Arial" pitchFamily="34" charset="0"/>
            </a:endParaRP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15</a:t>
            </a:fld>
            <a:endParaRPr lang="en-US" sz="1200"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119172"/>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KEY POINT</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In the </a:t>
            </a:r>
            <a:r>
              <a:rPr lang="en-US" sz="1000" dirty="0" err="1">
                <a:solidFill>
                  <a:prstClr val="black"/>
                </a:solidFill>
                <a:latin typeface="Arial" pitchFamily="34" charset="0"/>
                <a:ea typeface="MS PGothic" pitchFamily="34" charset="-128"/>
                <a:cs typeface="Arial" pitchFamily="34" charset="0"/>
              </a:rPr>
              <a:t>metformin</a:t>
            </a:r>
            <a:r>
              <a:rPr lang="en-US" sz="1000" dirty="0">
                <a:solidFill>
                  <a:prstClr val="black"/>
                </a:solidFill>
                <a:latin typeface="Arial" pitchFamily="34" charset="0"/>
                <a:ea typeface="MS PGothic" pitchFamily="34" charset="-128"/>
                <a:cs typeface="Arial" pitchFamily="34" charset="0"/>
              </a:rPr>
              <a:t> group as compared with the conventional therapy group, significant reductions in relative risk that had been observed during the interventional trial for any diabetes-related endpoint and </a:t>
            </a:r>
            <a:r>
              <a:rPr lang="en-US" sz="1000" dirty="0" err="1">
                <a:solidFill>
                  <a:prstClr val="black"/>
                </a:solidFill>
                <a:latin typeface="Arial" pitchFamily="34" charset="0"/>
                <a:ea typeface="MS PGothic" pitchFamily="34" charset="-128"/>
                <a:cs typeface="Arial" pitchFamily="34" charset="0"/>
              </a:rPr>
              <a:t>microvascular</a:t>
            </a:r>
            <a:r>
              <a:rPr lang="en-US" sz="1000" dirty="0">
                <a:solidFill>
                  <a:prstClr val="black"/>
                </a:solidFill>
                <a:latin typeface="Arial" pitchFamily="34" charset="0"/>
                <a:ea typeface="MS PGothic" pitchFamily="34" charset="-128"/>
                <a:cs typeface="Arial" pitchFamily="34" charset="0"/>
              </a:rPr>
              <a:t> disease were maintained. Benefits persisted despite the early loss of within-trial differences in HbA1c levels between the intensive therapy group and the conventional therapy group—a so-called legacy effect. The </a:t>
            </a:r>
            <a:r>
              <a:rPr lang="en-US" sz="1000" dirty="0" err="1">
                <a:solidFill>
                  <a:prstClr val="black"/>
                </a:solidFill>
                <a:latin typeface="Arial" pitchFamily="34" charset="0"/>
                <a:ea typeface="MS PGothic" pitchFamily="34" charset="-128"/>
                <a:cs typeface="Arial" pitchFamily="34" charset="0"/>
              </a:rPr>
              <a:t>pathophysiological</a:t>
            </a:r>
            <a:r>
              <a:rPr lang="en-US" sz="1000" dirty="0">
                <a:solidFill>
                  <a:prstClr val="black"/>
                </a:solidFill>
                <a:latin typeface="Arial" pitchFamily="34" charset="0"/>
                <a:ea typeface="MS PGothic" pitchFamily="34" charset="-128"/>
                <a:cs typeface="Arial" pitchFamily="34" charset="0"/>
              </a:rPr>
              <a:t> mechanisms responsible for such a legacy effect of intensive </a:t>
            </a:r>
            <a:r>
              <a:rPr lang="en-US" sz="1000" dirty="0" err="1">
                <a:solidFill>
                  <a:prstClr val="black"/>
                </a:solidFill>
                <a:latin typeface="Arial" pitchFamily="34" charset="0"/>
                <a:ea typeface="MS PGothic" pitchFamily="34" charset="-128"/>
                <a:cs typeface="Arial" pitchFamily="34" charset="0"/>
              </a:rPr>
              <a:t>glycaemic</a:t>
            </a:r>
            <a:r>
              <a:rPr lang="en-US" sz="1000" dirty="0">
                <a:solidFill>
                  <a:prstClr val="black"/>
                </a:solidFill>
                <a:latin typeface="Arial" pitchFamily="34" charset="0"/>
                <a:ea typeface="MS PGothic" pitchFamily="34" charset="-128"/>
                <a:cs typeface="Arial" pitchFamily="34" charset="0"/>
              </a:rPr>
              <a:t> control are unclear.</a:t>
            </a:r>
            <a:br>
              <a:rPr lang="en-US" sz="1000" dirty="0">
                <a:solidFill>
                  <a:prstClr val="black"/>
                </a:solidFill>
                <a:latin typeface="Arial" pitchFamily="34" charset="0"/>
                <a:ea typeface="MS PGothic" pitchFamily="34" charset="-128"/>
                <a:cs typeface="Arial" pitchFamily="34" charset="0"/>
              </a:rPr>
            </a:br>
            <a:endParaRPr lang="en-US" sz="1000" b="1" u="sng"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The Diabetes Control and Complications Trial (DCCT) Research Group examined whether intensive treatment, with the goal of maintaining blood glucose concentrations close to the normal range, could decrease the frequency and severity of </a:t>
            </a:r>
            <a:r>
              <a:rPr lang="en-US" sz="1000" dirty="0" err="1">
                <a:solidFill>
                  <a:prstClr val="black"/>
                </a:solidFill>
                <a:latin typeface="Arial" pitchFamily="34" charset="0"/>
                <a:ea typeface="MS PGothic" pitchFamily="34" charset="-128"/>
                <a:cs typeface="Arial" pitchFamily="34" charset="0"/>
              </a:rPr>
              <a:t>microvascular</a:t>
            </a:r>
            <a:r>
              <a:rPr lang="en-US" sz="1000" dirty="0">
                <a:solidFill>
                  <a:prstClr val="black"/>
                </a:solidFill>
                <a:latin typeface="Arial" pitchFamily="34" charset="0"/>
                <a:ea typeface="MS PGothic" pitchFamily="34" charset="-128"/>
                <a:cs typeface="Arial" pitchFamily="34" charset="0"/>
              </a:rPr>
              <a:t> and neurologic complications. 1441 patients with type 1 diabetes were recruited at 29 </a:t>
            </a:r>
            <a:r>
              <a:rPr lang="en-US" sz="1000" dirty="0" err="1">
                <a:solidFill>
                  <a:prstClr val="black"/>
                </a:solidFill>
                <a:latin typeface="Arial" pitchFamily="34" charset="0"/>
                <a:ea typeface="MS PGothic" pitchFamily="34" charset="-128"/>
                <a:cs typeface="Arial" pitchFamily="34" charset="0"/>
              </a:rPr>
              <a:t>centres</a:t>
            </a:r>
            <a:r>
              <a:rPr lang="en-US" sz="1000" dirty="0">
                <a:solidFill>
                  <a:prstClr val="black"/>
                </a:solidFill>
                <a:latin typeface="Arial" pitchFamily="34" charset="0"/>
                <a:ea typeface="MS PGothic" pitchFamily="34" charset="-128"/>
                <a:cs typeface="Arial" pitchFamily="34" charset="0"/>
              </a:rPr>
              <a:t> from 1983 through 1989.</a:t>
            </a:r>
            <a:r>
              <a:rPr lang="en-US" sz="1000" baseline="30000" dirty="0">
                <a:solidFill>
                  <a:prstClr val="black"/>
                </a:solidFill>
                <a:latin typeface="Arial" pitchFamily="34" charset="0"/>
                <a:ea typeface="MS PGothic" pitchFamily="34" charset="-128"/>
                <a:cs typeface="Arial" pitchFamily="34" charset="0"/>
              </a:rPr>
              <a:t>1</a:t>
            </a:r>
            <a:r>
              <a:rPr lang="en-US" sz="1000" dirty="0">
                <a:solidFill>
                  <a:prstClr val="black"/>
                </a:solidFill>
                <a:latin typeface="Arial" pitchFamily="34" charset="0"/>
                <a:ea typeface="MS PGothic" pitchFamily="34" charset="-128"/>
                <a:cs typeface="Arial" pitchFamily="34" charset="0"/>
              </a:rPr>
              <a:t> In June 1993, after an average follow-up of 6.5 years (range, 3-9 years), the independent data monitoring committee determined that the study results warranted terminating the trial.2 93% of the patients were subsequently followed until February 2005, during the observational Epidemiology of Diabetes Interventions and Complications (EDIC) study.</a:t>
            </a:r>
            <a:r>
              <a:rPr lang="en-US" sz="1000" baseline="30000" dirty="0">
                <a:solidFill>
                  <a:prstClr val="black"/>
                </a:solidFill>
                <a:latin typeface="Arial" pitchFamily="34" charset="0"/>
                <a:ea typeface="MS PGothic" pitchFamily="34" charset="-128"/>
                <a:cs typeface="Arial" pitchFamily="34" charset="0"/>
              </a:rPr>
              <a:t>1,3</a:t>
            </a:r>
            <a:r>
              <a:rPr lang="en-US" sz="1000" dirty="0">
                <a:solidFill>
                  <a:prstClr val="black"/>
                </a:solidFill>
                <a:latin typeface="Arial" pitchFamily="34" charset="0"/>
                <a:ea typeface="MS PGothic" pitchFamily="34" charset="-128"/>
                <a:cs typeface="Arial" pitchFamily="34" charset="0"/>
              </a:rPr>
              <a:t> </a:t>
            </a:r>
            <a:r>
              <a:rPr lang="en-US" sz="1000" dirty="0">
                <a:latin typeface="Arial" pitchFamily="34" charset="0"/>
                <a:ea typeface="MS PGothic" pitchFamily="34" charset="-128"/>
                <a:cs typeface="ＭＳ Ｐゴシック" pitchFamily="-65" charset="-128"/>
              </a:rPr>
              <a:t/>
            </a:r>
            <a:br>
              <a:rPr lang="en-US" sz="1000" dirty="0">
                <a:latin typeface="Arial" pitchFamily="34" charset="0"/>
                <a:ea typeface="MS PGothic" pitchFamily="34" charset="-128"/>
                <a:cs typeface="ＭＳ Ｐゴシック" pitchFamily="-65" charset="-128"/>
              </a:rPr>
            </a:b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REFERENCES</a:t>
            </a:r>
            <a:endParaRPr lang="en-US" sz="1000" dirty="0">
              <a:latin typeface="Arial" pitchFamily="34" charset="0"/>
              <a:ea typeface="MS PGothic" pitchFamily="34" charset="-128"/>
              <a:cs typeface="ＭＳ Ｐゴシック" pitchFamily="-65" charset="-128"/>
            </a:endParaRPr>
          </a:p>
          <a:p>
            <a:pPr marL="224325" indent="-224325">
              <a:lnSpc>
                <a:spcPct val="95000"/>
              </a:lnSpc>
              <a:spcBef>
                <a:spcPts val="353"/>
              </a:spcBef>
              <a:buFontTx/>
              <a:buAutoNum type="arabicPeriod"/>
              <a:defRPr/>
            </a:pPr>
            <a:r>
              <a:rPr lang="en-US" sz="1000" dirty="0">
                <a:solidFill>
                  <a:prstClr val="black"/>
                </a:solidFill>
                <a:latin typeface="Arial" pitchFamily="34" charset="0"/>
                <a:ea typeface="MS PGothic" pitchFamily="34" charset="-128"/>
                <a:cs typeface="Arial" pitchFamily="34" charset="0"/>
              </a:rPr>
              <a:t>The Diabetes Control and Complications Trial/Epidemiology of Diabetes Interventions and Complications Research Group. Retinopathy and nephropathy in patients with type 1 diabetes four years after a trial of intensive therapy. </a:t>
            </a:r>
            <a:r>
              <a:rPr lang="en-US" sz="1000" i="1" dirty="0">
                <a:solidFill>
                  <a:prstClr val="black"/>
                </a:solidFill>
                <a:latin typeface="Arial" pitchFamily="34" charset="0"/>
                <a:ea typeface="MS PGothic" pitchFamily="34" charset="-128"/>
                <a:cs typeface="Arial" pitchFamily="34" charset="0"/>
              </a:rPr>
              <a:t>N </a:t>
            </a:r>
            <a:r>
              <a:rPr lang="en-US" sz="1000" i="1" dirty="0" err="1">
                <a:solidFill>
                  <a:prstClr val="black"/>
                </a:solidFill>
                <a:latin typeface="Arial" pitchFamily="34" charset="0"/>
                <a:ea typeface="MS PGothic" pitchFamily="34" charset="-128"/>
                <a:cs typeface="Arial" pitchFamily="34" charset="0"/>
              </a:rPr>
              <a:t>Engl</a:t>
            </a:r>
            <a:r>
              <a:rPr lang="en-US" sz="1000" i="1" dirty="0">
                <a:solidFill>
                  <a:prstClr val="black"/>
                </a:solidFill>
                <a:latin typeface="Arial" pitchFamily="34" charset="0"/>
                <a:ea typeface="MS PGothic" pitchFamily="34" charset="-128"/>
                <a:cs typeface="Arial" pitchFamily="34" charset="0"/>
              </a:rPr>
              <a:t> J Med.</a:t>
            </a:r>
            <a:r>
              <a:rPr lang="en-US" sz="1000" dirty="0">
                <a:solidFill>
                  <a:prstClr val="black"/>
                </a:solidFill>
                <a:latin typeface="Arial" pitchFamily="34" charset="0"/>
                <a:ea typeface="MS PGothic" pitchFamily="34" charset="-128"/>
                <a:cs typeface="Arial" pitchFamily="34" charset="0"/>
              </a:rPr>
              <a:t> 2000;342(6):381-389.</a:t>
            </a:r>
          </a:p>
          <a:p>
            <a:pPr marL="224325" indent="-224325">
              <a:lnSpc>
                <a:spcPct val="95000"/>
              </a:lnSpc>
              <a:spcBef>
                <a:spcPts val="353"/>
              </a:spcBef>
              <a:buFontTx/>
              <a:buAutoNum type="arabicPeriod"/>
              <a:defRPr/>
            </a:pPr>
            <a:r>
              <a:rPr lang="en-US" sz="1000" dirty="0">
                <a:latin typeface="Arial" pitchFamily="34" charset="0"/>
                <a:cs typeface="Arial" pitchFamily="34" charset="0"/>
              </a:rPr>
              <a:t>The Diabetes Control and Complications Trial Research Group. The effect of intensive treatment of diabetes on the development of and progression of long-term complications in insulin-dependent diabetes mellitus. </a:t>
            </a:r>
            <a:r>
              <a:rPr lang="da-DK" sz="1000" i="1" dirty="0">
                <a:latin typeface="Arial" pitchFamily="34" charset="0"/>
                <a:cs typeface="Arial" pitchFamily="34" charset="0"/>
              </a:rPr>
              <a:t>N Engl J Med.</a:t>
            </a:r>
            <a:r>
              <a:rPr lang="da-DK" sz="1000" dirty="0">
                <a:latin typeface="Arial" pitchFamily="34" charset="0"/>
                <a:cs typeface="Arial" pitchFamily="34" charset="0"/>
              </a:rPr>
              <a:t> 1993;329(14):977-986. </a:t>
            </a:r>
          </a:p>
          <a:p>
            <a:pPr marL="224325" indent="-224325">
              <a:lnSpc>
                <a:spcPct val="95000"/>
              </a:lnSpc>
              <a:spcBef>
                <a:spcPts val="353"/>
              </a:spcBef>
              <a:buFontTx/>
              <a:buAutoNum type="arabicPeriod"/>
              <a:defRPr/>
            </a:pPr>
            <a:r>
              <a:rPr lang="en-US" sz="1000" dirty="0">
                <a:latin typeface="Arial" pitchFamily="34" charset="0"/>
                <a:cs typeface="Arial" pitchFamily="34" charset="0"/>
              </a:rPr>
              <a:t>Nathan DM, Cleary PA, </a:t>
            </a:r>
            <a:r>
              <a:rPr lang="en-US" sz="1000" dirty="0" err="1">
                <a:latin typeface="Arial" pitchFamily="34" charset="0"/>
                <a:cs typeface="Arial" pitchFamily="34" charset="0"/>
              </a:rPr>
              <a:t>Backlund</a:t>
            </a:r>
            <a:r>
              <a:rPr lang="en-US" sz="1000" dirty="0">
                <a:latin typeface="Arial" pitchFamily="34" charset="0"/>
                <a:cs typeface="Arial" pitchFamily="34" charset="0"/>
              </a:rPr>
              <a:t> JY, et al. Intensive diabetes treatment and cardiovascular disease in patients with type 1 diabetes. </a:t>
            </a:r>
            <a:r>
              <a:rPr lang="da-DK" sz="1000" i="1" dirty="0">
                <a:latin typeface="Arial" pitchFamily="34" charset="0"/>
                <a:cs typeface="Arial" pitchFamily="34" charset="0"/>
              </a:rPr>
              <a:t>N Engl J Med.</a:t>
            </a:r>
            <a:r>
              <a:rPr lang="da-DK" sz="1000" dirty="0">
                <a:latin typeface="Arial" pitchFamily="34" charset="0"/>
                <a:cs typeface="Arial" pitchFamily="34" charset="0"/>
              </a:rPr>
              <a:t> 2005;353(25):2643-2653.</a:t>
            </a:r>
            <a:endParaRPr lang="en-US" sz="1000" dirty="0">
              <a:latin typeface="Arial" pitchFamily="34" charset="0"/>
              <a:cs typeface="Arial" pitchFamily="34" charset="0"/>
            </a:endParaRP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16</a:t>
            </a:fld>
            <a:endParaRPr lang="en-US" sz="1200"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Grp="1" noRot="1" noChangeAspect="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119172"/>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KEY POINT</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In the </a:t>
            </a:r>
            <a:r>
              <a:rPr lang="en-US" sz="1000" dirty="0" err="1">
                <a:solidFill>
                  <a:prstClr val="black"/>
                </a:solidFill>
                <a:latin typeface="Arial" pitchFamily="34" charset="0"/>
                <a:ea typeface="MS PGothic" pitchFamily="34" charset="-128"/>
                <a:cs typeface="Arial" pitchFamily="34" charset="0"/>
              </a:rPr>
              <a:t>metformin</a:t>
            </a:r>
            <a:r>
              <a:rPr lang="en-US" sz="1000" dirty="0">
                <a:solidFill>
                  <a:prstClr val="black"/>
                </a:solidFill>
                <a:latin typeface="Arial" pitchFamily="34" charset="0"/>
                <a:ea typeface="MS PGothic" pitchFamily="34" charset="-128"/>
                <a:cs typeface="Arial" pitchFamily="34" charset="0"/>
              </a:rPr>
              <a:t> group as compared with the conventional therapy group, significant reductions in relative risk that had been observed during the interventional trial for any diabetes-related endpoint and </a:t>
            </a:r>
            <a:r>
              <a:rPr lang="en-US" sz="1000" dirty="0" err="1">
                <a:solidFill>
                  <a:prstClr val="black"/>
                </a:solidFill>
                <a:latin typeface="Arial" pitchFamily="34" charset="0"/>
                <a:ea typeface="MS PGothic" pitchFamily="34" charset="-128"/>
                <a:cs typeface="Arial" pitchFamily="34" charset="0"/>
              </a:rPr>
              <a:t>microvascular</a:t>
            </a:r>
            <a:r>
              <a:rPr lang="en-US" sz="1000" dirty="0">
                <a:solidFill>
                  <a:prstClr val="black"/>
                </a:solidFill>
                <a:latin typeface="Arial" pitchFamily="34" charset="0"/>
                <a:ea typeface="MS PGothic" pitchFamily="34" charset="-128"/>
                <a:cs typeface="Arial" pitchFamily="34" charset="0"/>
              </a:rPr>
              <a:t> disease were maintained. Benefits persisted despite the early loss of within-trial differences in HbA1c levels between the intensive therapy group and the conventional therapy group—a so-called legacy effect. The </a:t>
            </a:r>
            <a:r>
              <a:rPr lang="en-US" sz="1000" dirty="0" err="1">
                <a:solidFill>
                  <a:prstClr val="black"/>
                </a:solidFill>
                <a:latin typeface="Arial" pitchFamily="34" charset="0"/>
                <a:ea typeface="MS PGothic" pitchFamily="34" charset="-128"/>
                <a:cs typeface="Arial" pitchFamily="34" charset="0"/>
              </a:rPr>
              <a:t>pathophysiological</a:t>
            </a:r>
            <a:r>
              <a:rPr lang="en-US" sz="1000" dirty="0">
                <a:solidFill>
                  <a:prstClr val="black"/>
                </a:solidFill>
                <a:latin typeface="Arial" pitchFamily="34" charset="0"/>
                <a:ea typeface="MS PGothic" pitchFamily="34" charset="-128"/>
                <a:cs typeface="Arial" pitchFamily="34" charset="0"/>
              </a:rPr>
              <a:t> mechanisms responsible for such a legacy effect of intensive </a:t>
            </a:r>
            <a:r>
              <a:rPr lang="en-US" sz="1000" dirty="0" err="1">
                <a:solidFill>
                  <a:prstClr val="black"/>
                </a:solidFill>
                <a:latin typeface="Arial" pitchFamily="34" charset="0"/>
                <a:ea typeface="MS PGothic" pitchFamily="34" charset="-128"/>
                <a:cs typeface="Arial" pitchFamily="34" charset="0"/>
              </a:rPr>
              <a:t>glycaemic</a:t>
            </a:r>
            <a:r>
              <a:rPr lang="en-US" sz="1000" dirty="0">
                <a:solidFill>
                  <a:prstClr val="black"/>
                </a:solidFill>
                <a:latin typeface="Arial" pitchFamily="34" charset="0"/>
                <a:ea typeface="MS PGothic" pitchFamily="34" charset="-128"/>
                <a:cs typeface="Arial" pitchFamily="34" charset="0"/>
              </a:rPr>
              <a:t> control are unclear.</a:t>
            </a:r>
            <a:br>
              <a:rPr lang="en-US" sz="1000" dirty="0">
                <a:solidFill>
                  <a:prstClr val="black"/>
                </a:solidFill>
                <a:latin typeface="Arial" pitchFamily="34" charset="0"/>
                <a:ea typeface="MS PGothic" pitchFamily="34" charset="-128"/>
                <a:cs typeface="Arial" pitchFamily="34" charset="0"/>
              </a:rPr>
            </a:br>
            <a:endParaRPr lang="en-US" sz="1000" b="1" u="sng"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The Diabetes Control and Complications Trial (DCCT) Research Group examined whether intensive treatment, with the goal of maintaining blood glucose concentrations close to the normal range, could decrease the frequency and severity of </a:t>
            </a:r>
            <a:r>
              <a:rPr lang="en-US" sz="1000" dirty="0" err="1">
                <a:solidFill>
                  <a:prstClr val="black"/>
                </a:solidFill>
                <a:latin typeface="Arial" pitchFamily="34" charset="0"/>
                <a:ea typeface="MS PGothic" pitchFamily="34" charset="-128"/>
                <a:cs typeface="Arial" pitchFamily="34" charset="0"/>
              </a:rPr>
              <a:t>microvascular</a:t>
            </a:r>
            <a:r>
              <a:rPr lang="en-US" sz="1000" dirty="0">
                <a:solidFill>
                  <a:prstClr val="black"/>
                </a:solidFill>
                <a:latin typeface="Arial" pitchFamily="34" charset="0"/>
                <a:ea typeface="MS PGothic" pitchFamily="34" charset="-128"/>
                <a:cs typeface="Arial" pitchFamily="34" charset="0"/>
              </a:rPr>
              <a:t> and neurologic complications. 1441 patients with type 1 diabetes were recruited at 29 </a:t>
            </a:r>
            <a:r>
              <a:rPr lang="en-US" sz="1000" dirty="0" err="1">
                <a:solidFill>
                  <a:prstClr val="black"/>
                </a:solidFill>
                <a:latin typeface="Arial" pitchFamily="34" charset="0"/>
                <a:ea typeface="MS PGothic" pitchFamily="34" charset="-128"/>
                <a:cs typeface="Arial" pitchFamily="34" charset="0"/>
              </a:rPr>
              <a:t>centres</a:t>
            </a:r>
            <a:r>
              <a:rPr lang="en-US" sz="1000" dirty="0">
                <a:solidFill>
                  <a:prstClr val="black"/>
                </a:solidFill>
                <a:latin typeface="Arial" pitchFamily="34" charset="0"/>
                <a:ea typeface="MS PGothic" pitchFamily="34" charset="-128"/>
                <a:cs typeface="Arial" pitchFamily="34" charset="0"/>
              </a:rPr>
              <a:t> from 1983 through 1989.</a:t>
            </a:r>
            <a:r>
              <a:rPr lang="en-US" sz="1000" baseline="30000" dirty="0">
                <a:solidFill>
                  <a:prstClr val="black"/>
                </a:solidFill>
                <a:latin typeface="Arial" pitchFamily="34" charset="0"/>
                <a:ea typeface="MS PGothic" pitchFamily="34" charset="-128"/>
                <a:cs typeface="Arial" pitchFamily="34" charset="0"/>
              </a:rPr>
              <a:t>1</a:t>
            </a:r>
            <a:r>
              <a:rPr lang="en-US" sz="1000" dirty="0">
                <a:solidFill>
                  <a:prstClr val="black"/>
                </a:solidFill>
                <a:latin typeface="Arial" pitchFamily="34" charset="0"/>
                <a:ea typeface="MS PGothic" pitchFamily="34" charset="-128"/>
                <a:cs typeface="Arial" pitchFamily="34" charset="0"/>
              </a:rPr>
              <a:t> In June 1993, after an average follow-up of 6.5 years (range, 3-9 years), the independent data monitoring committee determined that the study results warranted terminating the trial.2 93% of the patients were subsequently followed until February 2005, during the observational Epidemiology of Diabetes Interventions and Complications (EDIC) study.</a:t>
            </a:r>
            <a:r>
              <a:rPr lang="en-US" sz="1000" baseline="30000" dirty="0">
                <a:solidFill>
                  <a:prstClr val="black"/>
                </a:solidFill>
                <a:latin typeface="Arial" pitchFamily="34" charset="0"/>
                <a:ea typeface="MS PGothic" pitchFamily="34" charset="-128"/>
                <a:cs typeface="Arial" pitchFamily="34" charset="0"/>
              </a:rPr>
              <a:t>1,3</a:t>
            </a:r>
            <a:r>
              <a:rPr lang="en-US" sz="1000" dirty="0">
                <a:solidFill>
                  <a:prstClr val="black"/>
                </a:solidFill>
                <a:latin typeface="Arial" pitchFamily="34" charset="0"/>
                <a:ea typeface="MS PGothic" pitchFamily="34" charset="-128"/>
                <a:cs typeface="Arial" pitchFamily="34" charset="0"/>
              </a:rPr>
              <a:t> </a:t>
            </a:r>
            <a:r>
              <a:rPr lang="en-US" sz="1000" dirty="0">
                <a:latin typeface="Arial" pitchFamily="34" charset="0"/>
                <a:ea typeface="MS PGothic" pitchFamily="34" charset="-128"/>
                <a:cs typeface="ＭＳ Ｐゴシック" pitchFamily="-65" charset="-128"/>
              </a:rPr>
              <a:t/>
            </a:r>
            <a:br>
              <a:rPr lang="en-US" sz="1000" dirty="0">
                <a:latin typeface="Arial" pitchFamily="34" charset="0"/>
                <a:ea typeface="MS PGothic" pitchFamily="34" charset="-128"/>
                <a:cs typeface="ＭＳ Ｐゴシック" pitchFamily="-65" charset="-128"/>
              </a:rPr>
            </a:b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REFERENCES</a:t>
            </a:r>
            <a:endParaRPr lang="en-US" sz="1000" dirty="0">
              <a:latin typeface="Arial" pitchFamily="34" charset="0"/>
              <a:ea typeface="MS PGothic" pitchFamily="34" charset="-128"/>
              <a:cs typeface="ＭＳ Ｐゴシック" pitchFamily="-65" charset="-128"/>
            </a:endParaRPr>
          </a:p>
          <a:p>
            <a:pPr marL="224325" indent="-224325">
              <a:lnSpc>
                <a:spcPct val="95000"/>
              </a:lnSpc>
              <a:spcBef>
                <a:spcPts val="353"/>
              </a:spcBef>
              <a:buFontTx/>
              <a:buAutoNum type="arabicPeriod"/>
              <a:defRPr/>
            </a:pPr>
            <a:r>
              <a:rPr lang="en-US" sz="1000" dirty="0">
                <a:solidFill>
                  <a:prstClr val="black"/>
                </a:solidFill>
                <a:latin typeface="Arial" pitchFamily="34" charset="0"/>
                <a:ea typeface="MS PGothic" pitchFamily="34" charset="-128"/>
                <a:cs typeface="Arial" pitchFamily="34" charset="0"/>
              </a:rPr>
              <a:t>The Diabetes Control and Complications Trial/Epidemiology of Diabetes Interventions and Complications Research Group. Retinopathy and nephropathy in patients with type 1 diabetes four years after a trial of intensive therapy. </a:t>
            </a:r>
            <a:r>
              <a:rPr lang="en-US" sz="1000" i="1" dirty="0">
                <a:solidFill>
                  <a:prstClr val="black"/>
                </a:solidFill>
                <a:latin typeface="Arial" pitchFamily="34" charset="0"/>
                <a:ea typeface="MS PGothic" pitchFamily="34" charset="-128"/>
                <a:cs typeface="Arial" pitchFamily="34" charset="0"/>
              </a:rPr>
              <a:t>N </a:t>
            </a:r>
            <a:r>
              <a:rPr lang="en-US" sz="1000" i="1" dirty="0" err="1">
                <a:solidFill>
                  <a:prstClr val="black"/>
                </a:solidFill>
                <a:latin typeface="Arial" pitchFamily="34" charset="0"/>
                <a:ea typeface="MS PGothic" pitchFamily="34" charset="-128"/>
                <a:cs typeface="Arial" pitchFamily="34" charset="0"/>
              </a:rPr>
              <a:t>Engl</a:t>
            </a:r>
            <a:r>
              <a:rPr lang="en-US" sz="1000" i="1" dirty="0">
                <a:solidFill>
                  <a:prstClr val="black"/>
                </a:solidFill>
                <a:latin typeface="Arial" pitchFamily="34" charset="0"/>
                <a:ea typeface="MS PGothic" pitchFamily="34" charset="-128"/>
                <a:cs typeface="Arial" pitchFamily="34" charset="0"/>
              </a:rPr>
              <a:t> J Med.</a:t>
            </a:r>
            <a:r>
              <a:rPr lang="en-US" sz="1000" dirty="0">
                <a:solidFill>
                  <a:prstClr val="black"/>
                </a:solidFill>
                <a:latin typeface="Arial" pitchFamily="34" charset="0"/>
                <a:ea typeface="MS PGothic" pitchFamily="34" charset="-128"/>
                <a:cs typeface="Arial" pitchFamily="34" charset="0"/>
              </a:rPr>
              <a:t> 2000;342(6):381-389.</a:t>
            </a:r>
          </a:p>
          <a:p>
            <a:pPr marL="224325" indent="-224325">
              <a:lnSpc>
                <a:spcPct val="95000"/>
              </a:lnSpc>
              <a:spcBef>
                <a:spcPts val="353"/>
              </a:spcBef>
              <a:buFontTx/>
              <a:buAutoNum type="arabicPeriod"/>
              <a:defRPr/>
            </a:pPr>
            <a:r>
              <a:rPr lang="en-US" sz="1000" dirty="0">
                <a:latin typeface="Arial" pitchFamily="34" charset="0"/>
                <a:cs typeface="Arial" pitchFamily="34" charset="0"/>
              </a:rPr>
              <a:t>The Diabetes Control and Complications Trial Research Group. The effect of intensive treatment of diabetes on the development of and progression of long-term complications in insulin-dependent diabetes mellitus. </a:t>
            </a:r>
            <a:r>
              <a:rPr lang="da-DK" sz="1000" i="1" dirty="0">
                <a:latin typeface="Arial" pitchFamily="34" charset="0"/>
                <a:cs typeface="Arial" pitchFamily="34" charset="0"/>
              </a:rPr>
              <a:t>N Engl J Med.</a:t>
            </a:r>
            <a:r>
              <a:rPr lang="da-DK" sz="1000" dirty="0">
                <a:latin typeface="Arial" pitchFamily="34" charset="0"/>
                <a:cs typeface="Arial" pitchFamily="34" charset="0"/>
              </a:rPr>
              <a:t> 1993;329(14):977-986. </a:t>
            </a:r>
          </a:p>
          <a:p>
            <a:pPr marL="224325" indent="-224325">
              <a:lnSpc>
                <a:spcPct val="95000"/>
              </a:lnSpc>
              <a:spcBef>
                <a:spcPts val="353"/>
              </a:spcBef>
              <a:buFontTx/>
              <a:buAutoNum type="arabicPeriod"/>
              <a:defRPr/>
            </a:pPr>
            <a:r>
              <a:rPr lang="en-US" sz="1000" dirty="0">
                <a:latin typeface="Arial" pitchFamily="34" charset="0"/>
                <a:cs typeface="Arial" pitchFamily="34" charset="0"/>
              </a:rPr>
              <a:t>Nathan DM, Cleary PA, </a:t>
            </a:r>
            <a:r>
              <a:rPr lang="en-US" sz="1000" dirty="0" err="1">
                <a:latin typeface="Arial" pitchFamily="34" charset="0"/>
                <a:cs typeface="Arial" pitchFamily="34" charset="0"/>
              </a:rPr>
              <a:t>Backlund</a:t>
            </a:r>
            <a:r>
              <a:rPr lang="en-US" sz="1000" dirty="0">
                <a:latin typeface="Arial" pitchFamily="34" charset="0"/>
                <a:cs typeface="Arial" pitchFamily="34" charset="0"/>
              </a:rPr>
              <a:t> JY, et al. Intensive diabetes treatment and cardiovascular disease in patients with type 1 diabetes. </a:t>
            </a:r>
            <a:r>
              <a:rPr lang="da-DK" sz="1000" i="1" dirty="0">
                <a:latin typeface="Arial" pitchFamily="34" charset="0"/>
                <a:cs typeface="Arial" pitchFamily="34" charset="0"/>
              </a:rPr>
              <a:t>N Engl J Med.</a:t>
            </a:r>
            <a:r>
              <a:rPr lang="da-DK" sz="1000" dirty="0">
                <a:latin typeface="Arial" pitchFamily="34" charset="0"/>
                <a:cs typeface="Arial" pitchFamily="34" charset="0"/>
              </a:rPr>
              <a:t> 2005;353(25):2643-2653.</a:t>
            </a:r>
            <a:endParaRPr lang="en-US" sz="1000" dirty="0">
              <a:latin typeface="Arial" pitchFamily="34" charset="0"/>
              <a:cs typeface="Arial" pitchFamily="34" charset="0"/>
            </a:endParaRP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17</a:t>
            </a:fld>
            <a:endParaRPr lang="en-US" sz="1200"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119172"/>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900" b="1" u="sng" dirty="0">
                <a:latin typeface="Arial" pitchFamily="34" charset="0"/>
                <a:ea typeface="MS PGothic" pitchFamily="34" charset="-128"/>
                <a:cs typeface="ＭＳ Ｐゴシック" pitchFamily="-65" charset="-128"/>
              </a:rPr>
              <a:t>KEY POINT</a:t>
            </a:r>
          </a:p>
          <a:p>
            <a:pPr marL="224325" indent="-224325">
              <a:lnSpc>
                <a:spcPct val="95000"/>
              </a:lnSpc>
              <a:spcBef>
                <a:spcPts val="353"/>
              </a:spcBef>
              <a:spcAft>
                <a:spcPct val="40000"/>
              </a:spcAft>
              <a:buFont typeface="Wingdings" pitchFamily="2" charset="2"/>
              <a:buChar char="§"/>
              <a:defRPr/>
            </a:pPr>
            <a:r>
              <a:rPr lang="en-US" sz="900" dirty="0">
                <a:solidFill>
                  <a:prstClr val="black"/>
                </a:solidFill>
                <a:latin typeface="Arial" pitchFamily="34" charset="0"/>
                <a:ea typeface="MS PGothic" pitchFamily="34" charset="-128"/>
                <a:cs typeface="Arial" pitchFamily="34" charset="0"/>
              </a:rPr>
              <a:t>All surviving patients in the Diabetes Control and Complications Trial (DCCT) were evaluated at the close of the trial, between January and April 1993. In 1994, 1375 of the patients in the original cohort, including 688 patients in the former conventional therapy group and 687 patients in the former intensive therapy group, volunteered to participate in the Epidemiology of Diabetes Interventions and Complications (EDIC) study, which included annual follow-up examinations. During the EDIC study, all therapy was provided by the patients’ own physicians.</a:t>
            </a:r>
            <a:br>
              <a:rPr lang="en-US" sz="900" dirty="0">
                <a:solidFill>
                  <a:prstClr val="black"/>
                </a:solidFill>
                <a:latin typeface="Arial" pitchFamily="34" charset="0"/>
                <a:ea typeface="MS PGothic" pitchFamily="34" charset="-128"/>
                <a:cs typeface="Arial" pitchFamily="34" charset="0"/>
              </a:rPr>
            </a:br>
            <a:endParaRPr lang="en-US" sz="900" b="1" u="sng" dirty="0">
              <a:latin typeface="Arial" pitchFamily="34" charset="0"/>
              <a:ea typeface="MS PGothic" pitchFamily="34" charset="-128"/>
              <a:cs typeface="ＭＳ Ｐゴシック" pitchFamily="-65" charset="-128"/>
            </a:endParaRPr>
          </a:p>
          <a:p>
            <a:pPr>
              <a:lnSpc>
                <a:spcPct val="95000"/>
              </a:lnSpc>
              <a:spcBef>
                <a:spcPts val="353"/>
              </a:spcBef>
              <a:defRPr/>
            </a:pPr>
            <a:r>
              <a:rPr lang="en-US" sz="9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Wingdings" pitchFamily="2" charset="2"/>
              <a:buChar char="§"/>
              <a:defRPr/>
            </a:pPr>
            <a:r>
              <a:rPr lang="en-US" sz="900" dirty="0">
                <a:latin typeface="Arial" pitchFamily="34" charset="0"/>
                <a:cs typeface="Arial" pitchFamily="34" charset="0"/>
              </a:rPr>
              <a:t>All of the surviving patients from the UKPDS (n=3277) entered the 10-year </a:t>
            </a:r>
            <a:r>
              <a:rPr lang="en-US" sz="900" dirty="0" err="1">
                <a:latin typeface="Arial" pitchFamily="34" charset="0"/>
                <a:cs typeface="Arial" pitchFamily="34" charset="0"/>
              </a:rPr>
              <a:t>posttrial</a:t>
            </a:r>
            <a:r>
              <a:rPr lang="en-US" sz="900" dirty="0">
                <a:latin typeface="Arial" pitchFamily="34" charset="0"/>
                <a:cs typeface="Arial" pitchFamily="34" charset="0"/>
              </a:rPr>
              <a:t> monitoring </a:t>
            </a:r>
            <a:r>
              <a:rPr lang="en-US" sz="900" dirty="0" err="1">
                <a:latin typeface="Arial" pitchFamily="34" charset="0"/>
                <a:cs typeface="Arial" pitchFamily="34" charset="0"/>
              </a:rPr>
              <a:t>programme</a:t>
            </a:r>
            <a:r>
              <a:rPr lang="en-US" sz="900" dirty="0">
                <a:latin typeface="Arial" pitchFamily="34" charset="0"/>
                <a:cs typeface="Arial" pitchFamily="34" charset="0"/>
              </a:rPr>
              <a:t> after the intervention trial closed on 30 September, 1997. Patients returned to their community or hospital-based diabetes care with no attempt to maintain previously </a:t>
            </a:r>
            <a:r>
              <a:rPr lang="en-US" sz="900" dirty="0" err="1">
                <a:latin typeface="Arial" pitchFamily="34" charset="0"/>
                <a:cs typeface="Arial" pitchFamily="34" charset="0"/>
              </a:rPr>
              <a:t>randomised</a:t>
            </a:r>
            <a:r>
              <a:rPr lang="en-US" sz="900" dirty="0">
                <a:latin typeface="Arial" pitchFamily="34" charset="0"/>
                <a:cs typeface="Arial" pitchFamily="34" charset="0"/>
              </a:rPr>
              <a:t> therapies. Patients were seen annually from 1997-2002 in UKPDS clinics with </a:t>
            </a:r>
            <a:r>
              <a:rPr lang="en-US" sz="900" dirty="0" err="1">
                <a:latin typeface="Arial" pitchFamily="34" charset="0"/>
                <a:cs typeface="Arial" pitchFamily="34" charset="0"/>
              </a:rPr>
              <a:t>standardised</a:t>
            </a:r>
            <a:r>
              <a:rPr lang="en-US" sz="900" dirty="0">
                <a:latin typeface="Arial" pitchFamily="34" charset="0"/>
                <a:cs typeface="Arial" pitchFamily="34" charset="0"/>
              </a:rPr>
              <a:t> collection of outcome data (blood pressure, fasting glucose, HbA1c, </a:t>
            </a:r>
            <a:r>
              <a:rPr lang="en-US" sz="900" dirty="0" err="1">
                <a:latin typeface="Arial" pitchFamily="34" charset="0"/>
                <a:cs typeface="Arial" pitchFamily="34" charset="0"/>
              </a:rPr>
              <a:t>creatinine</a:t>
            </a:r>
            <a:r>
              <a:rPr lang="en-US" sz="900" dirty="0">
                <a:latin typeface="Arial" pitchFamily="34" charset="0"/>
                <a:cs typeface="Arial" pitchFamily="34" charset="0"/>
              </a:rPr>
              <a:t>, </a:t>
            </a:r>
            <a:r>
              <a:rPr lang="en-US" sz="900" dirty="0" err="1">
                <a:latin typeface="Arial" pitchFamily="34" charset="0"/>
                <a:cs typeface="Arial" pitchFamily="34" charset="0"/>
              </a:rPr>
              <a:t>albumin:creatinine</a:t>
            </a:r>
            <a:r>
              <a:rPr lang="en-US" sz="900" dirty="0">
                <a:latin typeface="Arial" pitchFamily="34" charset="0"/>
                <a:cs typeface="Arial" pitchFamily="34" charset="0"/>
              </a:rPr>
              <a:t> ratio, and results of the European Quality of Life-5 Dimensions and a health resources questionnaire) and from 2002-2007, questionnaires were sent to physicians and patients. Seven </a:t>
            </a:r>
            <a:r>
              <a:rPr lang="en-US" sz="900" dirty="0" err="1">
                <a:latin typeface="Arial" pitchFamily="34" charset="0"/>
                <a:cs typeface="Arial" pitchFamily="34" charset="0"/>
              </a:rPr>
              <a:t>prespecified</a:t>
            </a:r>
            <a:r>
              <a:rPr lang="en-US" sz="900" dirty="0">
                <a:latin typeface="Arial" pitchFamily="34" charset="0"/>
                <a:cs typeface="Arial" pitchFamily="34" charset="0"/>
              </a:rPr>
              <a:t> clinical outcomes were monitored:</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Any diabetes-related endpoint (sudden death, death from </a:t>
            </a:r>
            <a:r>
              <a:rPr lang="en-US" sz="900" dirty="0" err="1">
                <a:latin typeface="Arial" pitchFamily="34" charset="0"/>
                <a:cs typeface="Arial" pitchFamily="34" charset="0"/>
              </a:rPr>
              <a:t>hyperglycaemia</a:t>
            </a:r>
            <a:r>
              <a:rPr lang="en-US" sz="900" dirty="0">
                <a:latin typeface="Arial" pitchFamily="34" charset="0"/>
                <a:cs typeface="Arial" pitchFamily="34" charset="0"/>
              </a:rPr>
              <a:t> or </a:t>
            </a:r>
            <a:r>
              <a:rPr lang="en-US" sz="900" dirty="0" err="1">
                <a:latin typeface="Arial" pitchFamily="34" charset="0"/>
                <a:cs typeface="Arial" pitchFamily="34" charset="0"/>
              </a:rPr>
              <a:t>hypoglycaemia</a:t>
            </a:r>
            <a:r>
              <a:rPr lang="en-US" sz="900" dirty="0">
                <a:latin typeface="Arial" pitchFamily="34" charset="0"/>
                <a:cs typeface="Arial" pitchFamily="34" charset="0"/>
              </a:rPr>
              <a:t>, fatal or nonfatal myocardial infarction, angina, heart failure, fatal or nonfatal stroke, renal failure, amputation, vitreous </a:t>
            </a:r>
            <a:r>
              <a:rPr lang="en-US" sz="900" dirty="0" err="1">
                <a:latin typeface="Arial" pitchFamily="34" charset="0"/>
                <a:cs typeface="Arial" pitchFamily="34" charset="0"/>
              </a:rPr>
              <a:t>haemorrhage</a:t>
            </a:r>
            <a:r>
              <a:rPr lang="en-US" sz="900" dirty="0">
                <a:latin typeface="Arial" pitchFamily="34" charset="0"/>
                <a:cs typeface="Arial" pitchFamily="34" charset="0"/>
              </a:rPr>
              <a:t>, retinal photocoagulation, blindness in one eye, or cataract extraction) </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Diabetes-related death (sudden death or death from myocardial infarction, stroke, peripheral vascular disease, renal disease, </a:t>
            </a:r>
            <a:r>
              <a:rPr lang="en-US" sz="900" dirty="0" err="1">
                <a:latin typeface="Arial" pitchFamily="34" charset="0"/>
                <a:cs typeface="Arial" pitchFamily="34" charset="0"/>
              </a:rPr>
              <a:t>hyperglycaemia</a:t>
            </a:r>
            <a:r>
              <a:rPr lang="en-US" sz="900" dirty="0">
                <a:latin typeface="Arial" pitchFamily="34" charset="0"/>
                <a:cs typeface="Arial" pitchFamily="34" charset="0"/>
              </a:rPr>
              <a:t>, or </a:t>
            </a:r>
            <a:r>
              <a:rPr lang="en-US" sz="900" dirty="0" err="1">
                <a:latin typeface="Arial" pitchFamily="34" charset="0"/>
                <a:cs typeface="Arial" pitchFamily="34" charset="0"/>
              </a:rPr>
              <a:t>hypoglycaemia</a:t>
            </a:r>
            <a:r>
              <a:rPr lang="en-US" sz="900" dirty="0">
                <a:latin typeface="Arial" pitchFamily="34" charset="0"/>
                <a:cs typeface="Arial" pitchFamily="34" charset="0"/>
              </a:rPr>
              <a:t>)</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Death from any cause</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Myocardial infarction (sudden death or fatal or nonfatal myocardial infarction)</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Stroke (fatal or nonfatal stroke)</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Peripheral vascular disease (amputation of at least one digit or death from peripheral vascular disease)</a:t>
            </a:r>
          </a:p>
          <a:p>
            <a:pPr marL="560813" lvl="1" indent="-224325">
              <a:lnSpc>
                <a:spcPct val="95000"/>
              </a:lnSpc>
              <a:spcBef>
                <a:spcPts val="353"/>
              </a:spcBef>
              <a:buFont typeface="Wingdings" pitchFamily="2" charset="2"/>
              <a:buChar char="§"/>
              <a:defRPr/>
            </a:pPr>
            <a:r>
              <a:rPr lang="en-US" sz="900" dirty="0" err="1">
                <a:latin typeface="Arial" pitchFamily="34" charset="0"/>
                <a:cs typeface="Arial" pitchFamily="34" charset="0"/>
              </a:rPr>
              <a:t>Microvascular</a:t>
            </a:r>
            <a:r>
              <a:rPr lang="en-US" sz="900" dirty="0">
                <a:latin typeface="Arial" pitchFamily="34" charset="0"/>
                <a:cs typeface="Arial" pitchFamily="34" charset="0"/>
              </a:rPr>
              <a:t> disease (vitreous </a:t>
            </a:r>
            <a:r>
              <a:rPr lang="en-US" sz="900" dirty="0" err="1">
                <a:latin typeface="Arial" pitchFamily="34" charset="0"/>
                <a:cs typeface="Arial" pitchFamily="34" charset="0"/>
              </a:rPr>
              <a:t>haemorrhage</a:t>
            </a:r>
            <a:r>
              <a:rPr lang="en-US" sz="900" dirty="0">
                <a:latin typeface="Arial" pitchFamily="34" charset="0"/>
                <a:cs typeface="Arial" pitchFamily="34" charset="0"/>
              </a:rPr>
              <a:t>, retinal photocoagulation, or renal failure)</a:t>
            </a:r>
            <a:r>
              <a:rPr lang="en-US" sz="900" dirty="0">
                <a:latin typeface="Arial" pitchFamily="34" charset="0"/>
                <a:ea typeface="MS PGothic" pitchFamily="34" charset="-128"/>
                <a:cs typeface="ＭＳ Ｐゴシック" pitchFamily="-65" charset="-128"/>
              </a:rPr>
              <a:t/>
            </a:r>
            <a:br>
              <a:rPr lang="en-US" sz="900" dirty="0">
                <a:latin typeface="Arial" pitchFamily="34" charset="0"/>
                <a:ea typeface="MS PGothic" pitchFamily="34" charset="-128"/>
                <a:cs typeface="ＭＳ Ｐゴシック" pitchFamily="-65" charset="-128"/>
              </a:rPr>
            </a:br>
            <a:endParaRPr lang="en-US" sz="900" dirty="0">
              <a:latin typeface="Arial" pitchFamily="34" charset="0"/>
              <a:ea typeface="MS PGothic" pitchFamily="34" charset="-128"/>
              <a:cs typeface="ＭＳ Ｐゴシック" pitchFamily="-65" charset="-128"/>
            </a:endParaRPr>
          </a:p>
          <a:p>
            <a:pPr>
              <a:lnSpc>
                <a:spcPct val="95000"/>
              </a:lnSpc>
              <a:spcBef>
                <a:spcPts val="353"/>
              </a:spcBef>
              <a:defRPr/>
            </a:pPr>
            <a:r>
              <a:rPr lang="en-US" sz="900" b="1" u="sng" dirty="0">
                <a:latin typeface="Arial" pitchFamily="34" charset="0"/>
                <a:ea typeface="MS PGothic" pitchFamily="34" charset="-128"/>
                <a:cs typeface="ＭＳ Ｐゴシック" pitchFamily="-65" charset="-128"/>
              </a:rPr>
              <a:t>REFERENCE</a:t>
            </a:r>
            <a:endParaRPr lang="en-US" sz="900" dirty="0">
              <a:latin typeface="Arial" pitchFamily="34" charset="0"/>
              <a:ea typeface="MS PGothic" pitchFamily="34" charset="-128"/>
              <a:cs typeface="ＭＳ Ｐゴシック" pitchFamily="-65" charset="-128"/>
            </a:endParaRPr>
          </a:p>
          <a:p>
            <a:pPr>
              <a:lnSpc>
                <a:spcPct val="95000"/>
              </a:lnSpc>
              <a:spcBef>
                <a:spcPts val="353"/>
              </a:spcBef>
              <a:defRPr/>
            </a:pPr>
            <a:r>
              <a:rPr lang="en-US" sz="900" dirty="0">
                <a:latin typeface="Arial" pitchFamily="34" charset="0"/>
                <a:cs typeface="Arial" pitchFamily="34" charset="0"/>
              </a:rPr>
              <a:t>The Diabetes Control and Complications Trial/Epidemiology of Diabetes Interventions and Complications Research Group. Retinopathy and nephropathy in patients with type 1 diabetes four years after a trial of intensive therapy. </a:t>
            </a:r>
            <a:r>
              <a:rPr lang="en-US" sz="900" i="1" dirty="0">
                <a:latin typeface="Arial" pitchFamily="34" charset="0"/>
                <a:cs typeface="Arial" pitchFamily="34" charset="0"/>
              </a:rPr>
              <a:t>N </a:t>
            </a:r>
            <a:r>
              <a:rPr lang="en-US" sz="900" i="1" dirty="0" err="1">
                <a:latin typeface="Arial" pitchFamily="34" charset="0"/>
                <a:cs typeface="Arial" pitchFamily="34" charset="0"/>
              </a:rPr>
              <a:t>Engl</a:t>
            </a:r>
            <a:r>
              <a:rPr lang="en-US" sz="900" i="1" dirty="0">
                <a:latin typeface="Arial" pitchFamily="34" charset="0"/>
                <a:cs typeface="Arial" pitchFamily="34" charset="0"/>
              </a:rPr>
              <a:t> J Med.</a:t>
            </a:r>
            <a:r>
              <a:rPr lang="en-US" sz="900" dirty="0">
                <a:latin typeface="Arial" pitchFamily="34" charset="0"/>
                <a:cs typeface="Arial" pitchFamily="34" charset="0"/>
              </a:rPr>
              <a:t> 2000;342(6):381-389.</a:t>
            </a: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18</a:t>
            </a:fld>
            <a:endParaRPr lang="en-US" sz="1200"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2"/>
          <p:cNvSpPr>
            <a:spLocks noGrp="1" noRot="1" noChangeAspect="1" noChangeArrowheads="1" noTextEdit="1"/>
          </p:cNvSpPr>
          <p:nvPr>
            <p:ph type="sldImg"/>
          </p:nvPr>
        </p:nvSpPr>
        <p:spPr bwMode="auto">
          <a:xfrm>
            <a:off x="1144588" y="685800"/>
            <a:ext cx="4572000" cy="3429000"/>
          </a:xfrm>
          <a:noFill/>
          <a:ln>
            <a:solidFill>
              <a:srgbClr val="000000"/>
            </a:solidFill>
            <a:miter lim="800000"/>
            <a:headEnd/>
            <a:tailEnd/>
          </a:ln>
        </p:spPr>
      </p:sp>
      <p:sp>
        <p:nvSpPr>
          <p:cNvPr id="6" name="Rectangle 3"/>
          <p:cNvSpPr txBox="1">
            <a:spLocks noChangeArrowheads="1"/>
          </p:cNvSpPr>
          <p:nvPr/>
        </p:nvSpPr>
        <p:spPr bwMode="auto">
          <a:xfrm>
            <a:off x="465897" y="4272197"/>
            <a:ext cx="5947948" cy="4119172"/>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KEY POINT</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This is the distribution of HbA1c values in the conventional therapy and intensive therapy groups at the end of DCCT, in each of the four years of the EDIC study, and averaged over the four years of the EDIC study. Data are for the 1208 patients who had an eye evaluation in year 4 of the EDIC study.</a:t>
            </a:r>
            <a:r>
              <a:rPr lang="en-US" sz="1000" baseline="30000" dirty="0">
                <a:solidFill>
                  <a:prstClr val="black"/>
                </a:solidFill>
                <a:latin typeface="Arial" pitchFamily="34" charset="0"/>
                <a:ea typeface="MS PGothic" pitchFamily="34" charset="-128"/>
                <a:cs typeface="Arial" pitchFamily="34" charset="0"/>
              </a:rPr>
              <a:t>1</a:t>
            </a:r>
            <a:r>
              <a:rPr lang="en-US" sz="1000" dirty="0">
                <a:solidFill>
                  <a:prstClr val="black"/>
                </a:solidFill>
                <a:latin typeface="Arial" pitchFamily="34" charset="0"/>
                <a:ea typeface="MS PGothic" pitchFamily="34" charset="-128"/>
                <a:cs typeface="Arial" pitchFamily="34" charset="0"/>
              </a:rPr>
              <a:t> The boxes represent the second and third quartiles of the distribution, the centre lines represent the medians, and the plus signs represent the means.</a:t>
            </a:r>
            <a:br>
              <a:rPr lang="en-US" sz="1000" dirty="0">
                <a:solidFill>
                  <a:prstClr val="black"/>
                </a:solidFill>
                <a:latin typeface="Arial" pitchFamily="34" charset="0"/>
                <a:ea typeface="MS PGothic" pitchFamily="34" charset="-128"/>
                <a:cs typeface="Arial" pitchFamily="34" charset="0"/>
              </a:rPr>
            </a:br>
            <a:endParaRPr lang="en-US" sz="1000" b="1" u="sng"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The Diabetes Control and Complications Trial (DCCT) Research Group examined whether intensive treatment, with the goal of maintaining blood glucose concentrations close to the normal range, could decrease the frequency and severity of </a:t>
            </a:r>
            <a:r>
              <a:rPr lang="en-US" sz="1000" dirty="0" err="1">
                <a:solidFill>
                  <a:prstClr val="black"/>
                </a:solidFill>
                <a:latin typeface="Arial" pitchFamily="34" charset="0"/>
                <a:ea typeface="MS PGothic" pitchFamily="34" charset="-128"/>
                <a:cs typeface="Arial" pitchFamily="34" charset="0"/>
              </a:rPr>
              <a:t>microvascular</a:t>
            </a:r>
            <a:r>
              <a:rPr lang="en-US" sz="1000" dirty="0">
                <a:solidFill>
                  <a:prstClr val="black"/>
                </a:solidFill>
                <a:latin typeface="Arial" pitchFamily="34" charset="0"/>
                <a:ea typeface="MS PGothic" pitchFamily="34" charset="-128"/>
                <a:cs typeface="Arial" pitchFamily="34" charset="0"/>
              </a:rPr>
              <a:t> and neurologic complications. 1441 patients with type 1 diabetes were recruited at 29 </a:t>
            </a:r>
            <a:r>
              <a:rPr lang="en-US" sz="1000" dirty="0" err="1">
                <a:solidFill>
                  <a:prstClr val="black"/>
                </a:solidFill>
                <a:latin typeface="Arial" pitchFamily="34" charset="0"/>
                <a:ea typeface="MS PGothic" pitchFamily="34" charset="-128"/>
                <a:cs typeface="Arial" pitchFamily="34" charset="0"/>
              </a:rPr>
              <a:t>centres</a:t>
            </a:r>
            <a:r>
              <a:rPr lang="en-US" sz="1000" dirty="0">
                <a:solidFill>
                  <a:prstClr val="black"/>
                </a:solidFill>
                <a:latin typeface="Arial" pitchFamily="34" charset="0"/>
                <a:ea typeface="MS PGothic" pitchFamily="34" charset="-128"/>
                <a:cs typeface="Arial" pitchFamily="34" charset="0"/>
              </a:rPr>
              <a:t> from 1983 through 1989.</a:t>
            </a:r>
            <a:r>
              <a:rPr lang="en-US" sz="1000" baseline="30000" dirty="0">
                <a:solidFill>
                  <a:prstClr val="black"/>
                </a:solidFill>
                <a:latin typeface="Arial" pitchFamily="34" charset="0"/>
                <a:ea typeface="MS PGothic" pitchFamily="34" charset="-128"/>
                <a:cs typeface="Arial" pitchFamily="34" charset="0"/>
              </a:rPr>
              <a:t>1</a:t>
            </a:r>
            <a:r>
              <a:rPr lang="en-US" sz="1000" dirty="0">
                <a:solidFill>
                  <a:prstClr val="black"/>
                </a:solidFill>
                <a:latin typeface="Arial" pitchFamily="34" charset="0"/>
                <a:ea typeface="MS PGothic" pitchFamily="34" charset="-128"/>
                <a:cs typeface="Arial" pitchFamily="34" charset="0"/>
              </a:rPr>
              <a:t> In June 1993, after an average follow-up of 6.5 years (range, 3-9 years), the independent data monitoring committee determined that the study results warranted terminating the trial.2 93% of the patients were subsequently followed until February 2005, during the observational Epidemiology of Diabetes Interventions and Complications (EDIC) study.</a:t>
            </a:r>
            <a:r>
              <a:rPr lang="en-US" sz="1000" baseline="30000" dirty="0">
                <a:solidFill>
                  <a:prstClr val="black"/>
                </a:solidFill>
                <a:latin typeface="Arial" pitchFamily="34" charset="0"/>
                <a:ea typeface="MS PGothic" pitchFamily="34" charset="-128"/>
                <a:cs typeface="Arial" pitchFamily="34" charset="0"/>
              </a:rPr>
              <a:t>1,3</a:t>
            </a:r>
            <a:r>
              <a:rPr lang="en-US" sz="1000" dirty="0">
                <a:solidFill>
                  <a:prstClr val="black"/>
                </a:solidFill>
                <a:latin typeface="Arial" pitchFamily="34" charset="0"/>
                <a:ea typeface="MS PGothic" pitchFamily="34" charset="-128"/>
                <a:cs typeface="Arial" pitchFamily="34" charset="0"/>
              </a:rPr>
              <a:t> </a:t>
            </a:r>
            <a:r>
              <a:rPr lang="en-US" sz="1000" dirty="0">
                <a:latin typeface="Arial" pitchFamily="34" charset="0"/>
                <a:ea typeface="MS PGothic" pitchFamily="34" charset="-128"/>
                <a:cs typeface="ＭＳ Ｐゴシック" pitchFamily="-65" charset="-128"/>
              </a:rPr>
              <a:t/>
            </a:r>
            <a:br>
              <a:rPr lang="en-US" sz="1000" dirty="0">
                <a:latin typeface="Arial" pitchFamily="34" charset="0"/>
                <a:ea typeface="MS PGothic" pitchFamily="34" charset="-128"/>
                <a:cs typeface="ＭＳ Ｐゴシック" pitchFamily="-65" charset="-128"/>
              </a:rPr>
            </a:b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REFERENCES</a:t>
            </a:r>
            <a:endParaRPr lang="en-US" sz="1000" dirty="0">
              <a:latin typeface="Arial" pitchFamily="34" charset="0"/>
              <a:ea typeface="MS PGothic" pitchFamily="34" charset="-128"/>
              <a:cs typeface="ＭＳ Ｐゴシック" pitchFamily="-65" charset="-128"/>
            </a:endParaRPr>
          </a:p>
          <a:p>
            <a:pPr marL="224325" indent="-224325">
              <a:lnSpc>
                <a:spcPct val="95000"/>
              </a:lnSpc>
              <a:spcBef>
                <a:spcPts val="353"/>
              </a:spcBef>
              <a:buFontTx/>
              <a:buAutoNum type="arabicPeriod"/>
              <a:defRPr/>
            </a:pPr>
            <a:r>
              <a:rPr lang="en-US" sz="1000" dirty="0">
                <a:latin typeface="Arial" pitchFamily="34" charset="0"/>
                <a:cs typeface="Arial" pitchFamily="34" charset="0"/>
              </a:rPr>
              <a:t>The Diabetes Control and Complications Trial/Epidemiology of Diabetes Interventions and Complications Research Group. Retinopathy and nephropathy in patients with type 1 diabetes four years after a trial of intensive therapy. </a:t>
            </a:r>
            <a:r>
              <a:rPr lang="en-US" sz="1000" i="1" dirty="0">
                <a:latin typeface="Arial" pitchFamily="34" charset="0"/>
                <a:cs typeface="Arial" pitchFamily="34" charset="0"/>
              </a:rPr>
              <a:t>N </a:t>
            </a:r>
            <a:r>
              <a:rPr lang="en-US" sz="1000" i="1" dirty="0" err="1">
                <a:latin typeface="Arial" pitchFamily="34" charset="0"/>
                <a:cs typeface="Arial" pitchFamily="34" charset="0"/>
              </a:rPr>
              <a:t>Engl</a:t>
            </a:r>
            <a:r>
              <a:rPr lang="en-US" sz="1000" i="1" dirty="0">
                <a:latin typeface="Arial" pitchFamily="34" charset="0"/>
                <a:cs typeface="Arial" pitchFamily="34" charset="0"/>
              </a:rPr>
              <a:t> J Med.</a:t>
            </a:r>
            <a:r>
              <a:rPr lang="en-US" sz="1000" dirty="0">
                <a:latin typeface="Arial" pitchFamily="34" charset="0"/>
                <a:cs typeface="Arial" pitchFamily="34" charset="0"/>
              </a:rPr>
              <a:t> 2000;342(6):381-389.</a:t>
            </a:r>
          </a:p>
          <a:p>
            <a:pPr marL="224325" indent="-224325">
              <a:lnSpc>
                <a:spcPct val="95000"/>
              </a:lnSpc>
              <a:spcBef>
                <a:spcPts val="353"/>
              </a:spcBef>
              <a:buFontTx/>
              <a:buAutoNum type="arabicPeriod"/>
              <a:defRPr/>
            </a:pPr>
            <a:r>
              <a:rPr lang="en-US" sz="1000" dirty="0">
                <a:latin typeface="Arial" pitchFamily="34" charset="0"/>
                <a:cs typeface="Arial" pitchFamily="34" charset="0"/>
              </a:rPr>
              <a:t>The Diabetes Control and Complications Trial Research Group. The effect of intensive treatment of diabetes on the development of and progression of long-term complications in insulin-dependent diabetes mellitus. </a:t>
            </a:r>
            <a:r>
              <a:rPr lang="da-DK" sz="1000" i="1" dirty="0">
                <a:latin typeface="Arial" pitchFamily="34" charset="0"/>
                <a:cs typeface="Arial" pitchFamily="34" charset="0"/>
              </a:rPr>
              <a:t>N Engl J Med.</a:t>
            </a:r>
            <a:r>
              <a:rPr lang="da-DK" sz="1000" dirty="0">
                <a:latin typeface="Arial" pitchFamily="34" charset="0"/>
                <a:cs typeface="Arial" pitchFamily="34" charset="0"/>
              </a:rPr>
              <a:t> 1993;329(14):977-986.</a:t>
            </a:r>
          </a:p>
          <a:p>
            <a:pPr marL="224325" indent="-224325">
              <a:lnSpc>
                <a:spcPct val="95000"/>
              </a:lnSpc>
              <a:spcBef>
                <a:spcPts val="353"/>
              </a:spcBef>
              <a:buFontTx/>
              <a:buAutoNum type="arabicPeriod"/>
              <a:defRPr/>
            </a:pPr>
            <a:r>
              <a:rPr lang="en-US" sz="1000" dirty="0">
                <a:solidFill>
                  <a:prstClr val="black"/>
                </a:solidFill>
                <a:latin typeface="Arial" pitchFamily="34" charset="0"/>
                <a:ea typeface="MS PGothic" pitchFamily="34" charset="-128"/>
                <a:cs typeface="Arial" pitchFamily="34" charset="0"/>
              </a:rPr>
              <a:t>Nathan DM, Cleary PA, </a:t>
            </a:r>
            <a:r>
              <a:rPr lang="en-US" sz="1000" dirty="0" err="1">
                <a:solidFill>
                  <a:prstClr val="black"/>
                </a:solidFill>
                <a:latin typeface="Arial" pitchFamily="34" charset="0"/>
                <a:ea typeface="MS PGothic" pitchFamily="34" charset="-128"/>
                <a:cs typeface="Arial" pitchFamily="34" charset="0"/>
              </a:rPr>
              <a:t>Backlund</a:t>
            </a:r>
            <a:r>
              <a:rPr lang="en-US" sz="1000" dirty="0">
                <a:solidFill>
                  <a:prstClr val="black"/>
                </a:solidFill>
                <a:latin typeface="Arial" pitchFamily="34" charset="0"/>
                <a:ea typeface="MS PGothic" pitchFamily="34" charset="-128"/>
                <a:cs typeface="Arial" pitchFamily="34" charset="0"/>
              </a:rPr>
              <a:t> JY, et al. Intensive diabetes treatment and cardiovascular disease in patients with type 1 diabetes. </a:t>
            </a:r>
            <a:r>
              <a:rPr lang="en-US" sz="1000" i="1" dirty="0">
                <a:solidFill>
                  <a:prstClr val="black"/>
                </a:solidFill>
                <a:latin typeface="Arial" pitchFamily="34" charset="0"/>
                <a:ea typeface="MS PGothic" pitchFamily="34" charset="-128"/>
                <a:cs typeface="Arial" pitchFamily="34" charset="0"/>
              </a:rPr>
              <a:t>N </a:t>
            </a:r>
            <a:r>
              <a:rPr lang="en-US" sz="1000" i="1" dirty="0" err="1">
                <a:solidFill>
                  <a:prstClr val="black"/>
                </a:solidFill>
                <a:latin typeface="Arial" pitchFamily="34" charset="0"/>
                <a:ea typeface="MS PGothic" pitchFamily="34" charset="-128"/>
                <a:cs typeface="Arial" pitchFamily="34" charset="0"/>
              </a:rPr>
              <a:t>Engl</a:t>
            </a:r>
            <a:r>
              <a:rPr lang="en-US" sz="1000" i="1" dirty="0">
                <a:solidFill>
                  <a:prstClr val="black"/>
                </a:solidFill>
                <a:latin typeface="Arial" pitchFamily="34" charset="0"/>
                <a:ea typeface="MS PGothic" pitchFamily="34" charset="-128"/>
                <a:cs typeface="Arial" pitchFamily="34" charset="0"/>
              </a:rPr>
              <a:t> J Med.</a:t>
            </a:r>
            <a:r>
              <a:rPr lang="en-US" sz="1000" dirty="0">
                <a:solidFill>
                  <a:prstClr val="black"/>
                </a:solidFill>
                <a:latin typeface="Arial" pitchFamily="34" charset="0"/>
                <a:ea typeface="MS PGothic" pitchFamily="34" charset="-128"/>
                <a:cs typeface="Arial" pitchFamily="34" charset="0"/>
              </a:rPr>
              <a:t> 2005;353(25):2643-2653.</a:t>
            </a:r>
            <a:endParaRPr lang="en-US" sz="1000" dirty="0">
              <a:latin typeface="Arial" pitchFamily="34" charset="0"/>
              <a:cs typeface="Arial" pitchFamily="34" charset="0"/>
            </a:endParaRP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19</a:t>
            </a:fld>
            <a:endParaRPr lang="en-US"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119172"/>
          </a:xfrm>
          <a:prstGeom prst="rect">
            <a:avLst/>
          </a:prstGeom>
          <a:noFill/>
          <a:ln w="9525">
            <a:noFill/>
            <a:miter lim="800000"/>
            <a:headEnd/>
            <a:tailEnd/>
          </a:ln>
        </p:spPr>
        <p:txBody>
          <a:bodyPr lIns="91858" tIns="45927" rIns="91858" bIns="45927"/>
          <a:lstStyle/>
          <a:p>
            <a:pPr>
              <a:lnSpc>
                <a:spcPct val="95000"/>
              </a:lnSpc>
              <a:spcBef>
                <a:spcPct val="30000"/>
              </a:spcBef>
              <a:defRPr/>
            </a:pPr>
            <a:r>
              <a:rPr lang="en-US" sz="1000" b="1" u="sng" dirty="0">
                <a:latin typeface="Arial" pitchFamily="34" charset="0"/>
                <a:ea typeface="MS PGothic" pitchFamily="34" charset="-128"/>
                <a:cs typeface="ＭＳ Ｐゴシック" pitchFamily="-65" charset="-128"/>
              </a:rPr>
              <a:t>BACKGROUND</a:t>
            </a:r>
          </a:p>
          <a:p>
            <a:pPr marL="227441" indent="-227441">
              <a:lnSpc>
                <a:spcPct val="95000"/>
              </a:lnSpc>
              <a:spcBef>
                <a:spcPct val="30000"/>
              </a:spcBef>
              <a:buFont typeface="Wingdings" pitchFamily="2" charset="2"/>
              <a:buChar char="§"/>
              <a:defRPr/>
            </a:pPr>
            <a:r>
              <a:rPr lang="en-US" sz="1000" dirty="0">
                <a:latin typeface="Arial" pitchFamily="34" charset="0"/>
                <a:cs typeface="Arial" pitchFamily="34" charset="0"/>
              </a:rPr>
              <a:t>The United Kingdom Prospective Diabetes Study (UKPDS) was a </a:t>
            </a:r>
            <a:r>
              <a:rPr lang="en-US" sz="1000" dirty="0" err="1">
                <a:latin typeface="Arial" pitchFamily="34" charset="0"/>
                <a:cs typeface="Arial" pitchFamily="34" charset="0"/>
              </a:rPr>
              <a:t>randomised</a:t>
            </a:r>
            <a:r>
              <a:rPr lang="en-US" sz="1000" dirty="0">
                <a:latin typeface="Arial" pitchFamily="34" charset="0"/>
                <a:cs typeface="Arial" pitchFamily="34" charset="0"/>
              </a:rPr>
              <a:t>, prospective, 20-year, interventional trial (1977-1997) that compared intensive glucose therapy (either sulfonylurea or insulin or, in overweight patients, </a:t>
            </a:r>
            <a:r>
              <a:rPr lang="en-US" sz="1000" dirty="0" err="1">
                <a:latin typeface="Arial" pitchFamily="34" charset="0"/>
                <a:cs typeface="Arial" pitchFamily="34" charset="0"/>
              </a:rPr>
              <a:t>metformin</a:t>
            </a:r>
            <a:r>
              <a:rPr lang="en-US" sz="1000" dirty="0">
                <a:latin typeface="Arial" pitchFamily="34" charset="0"/>
                <a:cs typeface="Arial" pitchFamily="34" charset="0"/>
              </a:rPr>
              <a:t>) to conventional dietary therapy in patients with type 2 diabetes. 5102 patients with newly diagnosed type 2 diabetes were recruited between 1977 and 1991 and were followed up for a median of 10.0 years. </a:t>
            </a:r>
            <a:r>
              <a:rPr lang="en-US" sz="1000" baseline="30000" dirty="0">
                <a:latin typeface="Arial" pitchFamily="34" charset="0"/>
                <a:ea typeface="MS PGothic" pitchFamily="34" charset="-128"/>
                <a:cs typeface="ＭＳ Ｐゴシック" pitchFamily="-65" charset="-128"/>
              </a:rPr>
              <a:t/>
            </a:r>
            <a:br>
              <a:rPr lang="en-US" sz="1000" baseline="30000" dirty="0">
                <a:latin typeface="Arial" pitchFamily="34" charset="0"/>
                <a:ea typeface="MS PGothic" pitchFamily="34" charset="-128"/>
                <a:cs typeface="ＭＳ Ｐゴシック" pitchFamily="-65" charset="-128"/>
              </a:rPr>
            </a:br>
            <a:endParaRPr lang="en-US" sz="1000" baseline="30000" dirty="0">
              <a:latin typeface="Arial" pitchFamily="34" charset="0"/>
              <a:ea typeface="MS PGothic" pitchFamily="34" charset="-128"/>
              <a:cs typeface="ＭＳ Ｐゴシック" pitchFamily="-65" charset="-128"/>
            </a:endParaRPr>
          </a:p>
          <a:p>
            <a:pPr>
              <a:lnSpc>
                <a:spcPct val="95000"/>
              </a:lnSpc>
              <a:spcBef>
                <a:spcPct val="30000"/>
              </a:spcBef>
              <a:defRPr/>
            </a:pPr>
            <a:r>
              <a:rPr lang="en-US" sz="1000" b="1" u="sng" dirty="0">
                <a:latin typeface="Arial" pitchFamily="34" charset="0"/>
                <a:ea typeface="MS PGothic" pitchFamily="34" charset="-128"/>
                <a:cs typeface="ＭＳ Ｐゴシック" pitchFamily="-65" charset="-128"/>
              </a:rPr>
              <a:t>REFERENCE</a:t>
            </a:r>
          </a:p>
          <a:p>
            <a:pPr>
              <a:lnSpc>
                <a:spcPct val="95000"/>
              </a:lnSpc>
              <a:spcBef>
                <a:spcPct val="30000"/>
              </a:spcBef>
              <a:defRPr/>
            </a:pPr>
            <a:r>
              <a:rPr lang="en-US" sz="1000" dirty="0">
                <a:latin typeface="Arial" pitchFamily="34" charset="0"/>
                <a:ea typeface="MS PGothic" pitchFamily="34" charset="-128"/>
                <a:cs typeface="ＭＳ Ｐゴシック" pitchFamily="-65" charset="-128"/>
              </a:rPr>
              <a:t>Holman RR, Paul SK, Bethel MA, et al. 10-year follow-up of intensive glucose control in type 2 diabetes. </a:t>
            </a:r>
            <a:r>
              <a:rPr lang="en-US" sz="1000" i="1" dirty="0">
                <a:latin typeface="Arial" pitchFamily="34" charset="0"/>
                <a:ea typeface="MS PGothic" pitchFamily="34" charset="-128"/>
                <a:cs typeface="ＭＳ Ｐゴシック" pitchFamily="-65" charset="-128"/>
              </a:rPr>
              <a:t>N </a:t>
            </a:r>
            <a:r>
              <a:rPr lang="en-US" sz="1000" i="1" dirty="0" err="1">
                <a:latin typeface="Arial" pitchFamily="34" charset="0"/>
                <a:ea typeface="MS PGothic" pitchFamily="34" charset="-128"/>
                <a:cs typeface="ＭＳ Ｐゴシック" pitchFamily="-65" charset="-128"/>
              </a:rPr>
              <a:t>Engl</a:t>
            </a:r>
            <a:r>
              <a:rPr lang="en-US" sz="1000" i="1" dirty="0">
                <a:latin typeface="Arial" pitchFamily="34" charset="0"/>
                <a:ea typeface="MS PGothic" pitchFamily="34" charset="-128"/>
                <a:cs typeface="ＭＳ Ｐゴシック" pitchFamily="-65" charset="-128"/>
              </a:rPr>
              <a:t> J Med</a:t>
            </a:r>
            <a:r>
              <a:rPr lang="en-US" sz="1000" dirty="0">
                <a:latin typeface="Arial" pitchFamily="34" charset="0"/>
                <a:ea typeface="MS PGothic" pitchFamily="34" charset="-128"/>
                <a:cs typeface="ＭＳ Ｐゴシック" pitchFamily="-65" charset="-128"/>
              </a:rPr>
              <a:t>. 2008;359(15):1577-1589.</a:t>
            </a: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2</a:t>
            </a:fld>
            <a:endParaRPr lang="en-US" sz="1200"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2"/>
          <p:cNvSpPr>
            <a:spLocks noGrp="1" noRot="1" noChangeAspect="1" noChangeArrowheads="1" noTextEdit="1"/>
          </p:cNvSpPr>
          <p:nvPr>
            <p:ph type="sldImg"/>
          </p:nvPr>
        </p:nvSpPr>
        <p:spPr bwMode="auto">
          <a:xfrm>
            <a:off x="1144588" y="685800"/>
            <a:ext cx="4572000" cy="3429000"/>
          </a:xfrm>
          <a:noFill/>
          <a:ln>
            <a:solidFill>
              <a:srgbClr val="000000"/>
            </a:solidFill>
            <a:miter lim="800000"/>
            <a:headEnd/>
            <a:tailEnd/>
          </a:ln>
        </p:spPr>
      </p:sp>
      <p:sp>
        <p:nvSpPr>
          <p:cNvPr id="6" name="Rectangle 3"/>
          <p:cNvSpPr txBox="1">
            <a:spLocks noChangeArrowheads="1"/>
          </p:cNvSpPr>
          <p:nvPr/>
        </p:nvSpPr>
        <p:spPr bwMode="auto">
          <a:xfrm>
            <a:off x="465897" y="4272197"/>
            <a:ext cx="5947948" cy="4119172"/>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900" b="1" u="sng" dirty="0">
                <a:latin typeface="Arial" pitchFamily="34" charset="0"/>
                <a:ea typeface="MS PGothic" pitchFamily="34" charset="-128"/>
                <a:cs typeface="ＭＳ Ｐゴシック" pitchFamily="-65" charset="-128"/>
              </a:rPr>
              <a:t>KEY POINT</a:t>
            </a:r>
          </a:p>
          <a:p>
            <a:pPr marL="224325" indent="-224325">
              <a:lnSpc>
                <a:spcPct val="95000"/>
              </a:lnSpc>
              <a:spcBef>
                <a:spcPts val="353"/>
              </a:spcBef>
              <a:buFont typeface="Wingdings" pitchFamily="2" charset="2"/>
              <a:buChar char="§"/>
              <a:defRPr/>
            </a:pPr>
            <a:r>
              <a:rPr lang="en-US" sz="900" dirty="0">
                <a:solidFill>
                  <a:prstClr val="black"/>
                </a:solidFill>
                <a:latin typeface="Arial" pitchFamily="34" charset="0"/>
                <a:ea typeface="MS PGothic" pitchFamily="34" charset="-128"/>
                <a:cs typeface="Arial" pitchFamily="34" charset="0"/>
              </a:rPr>
              <a:t>This analysis included assessments of the level of retinopathy in approximately 25% of the cohort at years 1, 2, and 3 and indicates that the difference in cumulative incidence of progressive retinopathy between groups steadily increased each year. By the fourth year, the intensive therapy group was significantly (70%) lower than that in the conventional therapy group (95% confidence interval, 58%-78%; </a:t>
            </a:r>
            <a:r>
              <a:rPr lang="en-US" sz="900" i="1" dirty="0">
                <a:solidFill>
                  <a:prstClr val="black"/>
                </a:solidFill>
                <a:latin typeface="Arial" pitchFamily="34" charset="0"/>
                <a:ea typeface="MS PGothic" pitchFamily="34" charset="-128"/>
                <a:cs typeface="Arial" pitchFamily="34" charset="0"/>
              </a:rPr>
              <a:t>P</a:t>
            </a:r>
            <a:r>
              <a:rPr lang="en-US" sz="900" dirty="0">
                <a:solidFill>
                  <a:prstClr val="black"/>
                </a:solidFill>
                <a:latin typeface="Arial" pitchFamily="34" charset="0"/>
                <a:ea typeface="MS PGothic" pitchFamily="34" charset="-128"/>
                <a:cs typeface="Arial" pitchFamily="34" charset="0"/>
                <a:sym typeface="Symbol" pitchFamily="18" charset="2"/>
              </a:rPr>
              <a:t></a:t>
            </a:r>
            <a:r>
              <a:rPr lang="en-US" sz="900" dirty="0">
                <a:solidFill>
                  <a:prstClr val="black"/>
                </a:solidFill>
                <a:latin typeface="Arial" pitchFamily="34" charset="0"/>
                <a:ea typeface="MS PGothic" pitchFamily="34" charset="-128"/>
                <a:cs typeface="Arial" pitchFamily="34" charset="0"/>
              </a:rPr>
              <a:t>.001).</a:t>
            </a:r>
            <a:r>
              <a:rPr lang="en-US" sz="900" baseline="30000" dirty="0">
                <a:solidFill>
                  <a:prstClr val="black"/>
                </a:solidFill>
                <a:latin typeface="Arial" pitchFamily="34" charset="0"/>
                <a:ea typeface="MS PGothic" pitchFamily="34" charset="-128"/>
                <a:cs typeface="Arial" pitchFamily="34" charset="0"/>
              </a:rPr>
              <a:t>1</a:t>
            </a:r>
            <a:r>
              <a:rPr lang="en-US" sz="900" dirty="0">
                <a:solidFill>
                  <a:prstClr val="black"/>
                </a:solidFill>
                <a:latin typeface="Arial" pitchFamily="34" charset="0"/>
                <a:ea typeface="MS PGothic" pitchFamily="34" charset="-128"/>
                <a:cs typeface="Arial" pitchFamily="34" charset="0"/>
              </a:rPr>
              <a:t/>
            </a:r>
            <a:br>
              <a:rPr lang="en-US" sz="900" dirty="0">
                <a:solidFill>
                  <a:prstClr val="black"/>
                </a:solidFill>
                <a:latin typeface="Arial" pitchFamily="34" charset="0"/>
                <a:ea typeface="MS PGothic" pitchFamily="34" charset="-128"/>
                <a:cs typeface="Arial" pitchFamily="34" charset="0"/>
              </a:rPr>
            </a:br>
            <a:endParaRPr lang="en-US" sz="900" b="1" u="sng" dirty="0">
              <a:latin typeface="Arial" pitchFamily="34" charset="0"/>
              <a:ea typeface="MS PGothic" pitchFamily="34" charset="-128"/>
              <a:cs typeface="ＭＳ Ｐゴシック" pitchFamily="-65" charset="-128"/>
            </a:endParaRPr>
          </a:p>
          <a:p>
            <a:pPr>
              <a:lnSpc>
                <a:spcPct val="95000"/>
              </a:lnSpc>
              <a:spcBef>
                <a:spcPts val="353"/>
              </a:spcBef>
              <a:defRPr/>
            </a:pPr>
            <a:r>
              <a:rPr lang="en-US" sz="9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Wingdings" pitchFamily="2" charset="2"/>
              <a:buChar char="§"/>
              <a:defRPr/>
            </a:pPr>
            <a:r>
              <a:rPr lang="en-US" sz="900" dirty="0">
                <a:solidFill>
                  <a:prstClr val="black"/>
                </a:solidFill>
                <a:latin typeface="Arial" pitchFamily="34" charset="0"/>
                <a:ea typeface="MS PGothic" pitchFamily="34" charset="-128"/>
                <a:cs typeface="Arial" pitchFamily="34" charset="0"/>
              </a:rPr>
              <a:t>The Diabetes Control and Complications Trial (DCCT) Research Group examined whether intensive treatment, with the goal of maintaining blood glucose concentrations close to the normal range, could decrease the frequency and severity of </a:t>
            </a:r>
            <a:r>
              <a:rPr lang="en-US" sz="900" dirty="0" err="1">
                <a:solidFill>
                  <a:prstClr val="black"/>
                </a:solidFill>
                <a:latin typeface="Arial" pitchFamily="34" charset="0"/>
                <a:ea typeface="MS PGothic" pitchFamily="34" charset="-128"/>
                <a:cs typeface="Arial" pitchFamily="34" charset="0"/>
              </a:rPr>
              <a:t>microvascular</a:t>
            </a:r>
            <a:r>
              <a:rPr lang="en-US" sz="900" dirty="0">
                <a:solidFill>
                  <a:prstClr val="black"/>
                </a:solidFill>
                <a:latin typeface="Arial" pitchFamily="34" charset="0"/>
                <a:ea typeface="MS PGothic" pitchFamily="34" charset="-128"/>
                <a:cs typeface="Arial" pitchFamily="34" charset="0"/>
              </a:rPr>
              <a:t> and neurologic complications. 1441 patients with type 1 diabetes were recruited at 29 </a:t>
            </a:r>
            <a:r>
              <a:rPr lang="en-US" sz="900" dirty="0" err="1">
                <a:solidFill>
                  <a:prstClr val="black"/>
                </a:solidFill>
                <a:latin typeface="Arial" pitchFamily="34" charset="0"/>
                <a:ea typeface="MS PGothic" pitchFamily="34" charset="-128"/>
                <a:cs typeface="Arial" pitchFamily="34" charset="0"/>
              </a:rPr>
              <a:t>centres</a:t>
            </a:r>
            <a:r>
              <a:rPr lang="en-US" sz="900" dirty="0">
                <a:solidFill>
                  <a:prstClr val="black"/>
                </a:solidFill>
                <a:latin typeface="Arial" pitchFamily="34" charset="0"/>
                <a:ea typeface="MS PGothic" pitchFamily="34" charset="-128"/>
                <a:cs typeface="Arial" pitchFamily="34" charset="0"/>
              </a:rPr>
              <a:t> from 1983 through 1989.</a:t>
            </a:r>
            <a:r>
              <a:rPr lang="en-US" sz="900" baseline="30000" dirty="0">
                <a:solidFill>
                  <a:prstClr val="black"/>
                </a:solidFill>
                <a:latin typeface="Arial" pitchFamily="34" charset="0"/>
                <a:ea typeface="MS PGothic" pitchFamily="34" charset="-128"/>
                <a:cs typeface="Arial" pitchFamily="34" charset="0"/>
              </a:rPr>
              <a:t>1</a:t>
            </a:r>
            <a:r>
              <a:rPr lang="en-US" sz="900" dirty="0">
                <a:solidFill>
                  <a:prstClr val="black"/>
                </a:solidFill>
                <a:latin typeface="Arial" pitchFamily="34" charset="0"/>
                <a:ea typeface="MS PGothic" pitchFamily="34" charset="-128"/>
                <a:cs typeface="Arial" pitchFamily="34" charset="0"/>
              </a:rPr>
              <a:t> In June 1993, after an average follow-up of 6.5 years (range, 3-9 years), the independent data monitoring committee determined that the study results warranted terminating the trial.</a:t>
            </a:r>
            <a:r>
              <a:rPr lang="en-US" sz="900" baseline="30000" dirty="0">
                <a:solidFill>
                  <a:prstClr val="black"/>
                </a:solidFill>
                <a:latin typeface="Arial" pitchFamily="34" charset="0"/>
                <a:ea typeface="MS PGothic" pitchFamily="34" charset="-128"/>
                <a:cs typeface="Arial" pitchFamily="34" charset="0"/>
              </a:rPr>
              <a:t>2</a:t>
            </a:r>
            <a:r>
              <a:rPr lang="en-US" sz="900" dirty="0">
                <a:solidFill>
                  <a:prstClr val="black"/>
                </a:solidFill>
                <a:latin typeface="Arial" pitchFamily="34" charset="0"/>
                <a:ea typeface="MS PGothic" pitchFamily="34" charset="-128"/>
                <a:cs typeface="Arial" pitchFamily="34" charset="0"/>
              </a:rPr>
              <a:t> 93% of the patients were subsequently followed until February 2005, during the observational Epidemiology of Diabetes Interventions and Complications (EDIC) study.</a:t>
            </a:r>
            <a:r>
              <a:rPr lang="en-US" sz="900" baseline="30000" dirty="0">
                <a:solidFill>
                  <a:prstClr val="black"/>
                </a:solidFill>
                <a:latin typeface="Arial" pitchFamily="34" charset="0"/>
                <a:ea typeface="MS PGothic" pitchFamily="34" charset="-128"/>
                <a:cs typeface="Arial" pitchFamily="34" charset="0"/>
              </a:rPr>
              <a:t>1,3</a:t>
            </a:r>
            <a:endParaRPr lang="en-US" sz="900" b="1" baseline="30000" dirty="0">
              <a:solidFill>
                <a:prstClr val="black"/>
              </a:solidFill>
              <a:latin typeface="Arial" pitchFamily="34" charset="0"/>
              <a:ea typeface="MS PGothic" pitchFamily="34" charset="-128"/>
              <a:cs typeface="Arial" pitchFamily="34" charset="0"/>
            </a:endParaRPr>
          </a:p>
          <a:p>
            <a:pPr marL="224325" indent="-224325">
              <a:lnSpc>
                <a:spcPct val="95000"/>
              </a:lnSpc>
              <a:spcBef>
                <a:spcPts val="353"/>
              </a:spcBef>
              <a:buFont typeface="Wingdings" pitchFamily="2" charset="2"/>
              <a:buChar char="§"/>
              <a:defRPr/>
            </a:pPr>
            <a:r>
              <a:rPr lang="en-US" sz="900" dirty="0">
                <a:solidFill>
                  <a:prstClr val="black"/>
                </a:solidFill>
                <a:latin typeface="Arial" pitchFamily="34" charset="0"/>
                <a:ea typeface="MS PGothic" pitchFamily="34" charset="-128"/>
                <a:cs typeface="Arial" pitchFamily="34" charset="0"/>
              </a:rPr>
              <a:t>These data are based on regression analysis adjusted for the level of retinopathy at the end of DCCT, whether patients received therapy as primary prevention or secondary intervention, and both the duration of diabetes and the HbA1c value on enrollment in DCCT. Patients who underwent scatter photocoagulation during DCCT were excluded from the analysis (22 in the conventional therapy group and nine in the intensive therapy group). Bars denote 95% confidence intervals.</a:t>
            </a:r>
            <a:r>
              <a:rPr lang="en-US" sz="900" baseline="30000" dirty="0">
                <a:solidFill>
                  <a:prstClr val="black"/>
                </a:solidFill>
                <a:latin typeface="Arial" pitchFamily="34" charset="0"/>
                <a:ea typeface="MS PGothic" pitchFamily="34" charset="-128"/>
                <a:cs typeface="Arial" pitchFamily="34" charset="0"/>
              </a:rPr>
              <a:t>1</a:t>
            </a:r>
            <a:r>
              <a:rPr lang="en-US" sz="900" dirty="0">
                <a:solidFill>
                  <a:prstClr val="black"/>
                </a:solidFill>
                <a:latin typeface="Arial" pitchFamily="34" charset="0"/>
                <a:ea typeface="MS PGothic" pitchFamily="34" charset="-128"/>
                <a:cs typeface="Arial" pitchFamily="34" charset="0"/>
              </a:rPr>
              <a:t> </a:t>
            </a:r>
            <a:r>
              <a:rPr lang="en-US" sz="900" dirty="0">
                <a:latin typeface="Arial" pitchFamily="34" charset="0"/>
                <a:ea typeface="MS PGothic" pitchFamily="34" charset="-128"/>
                <a:cs typeface="ＭＳ Ｐゴシック" pitchFamily="-65" charset="-128"/>
              </a:rPr>
              <a:t/>
            </a:r>
            <a:br>
              <a:rPr lang="en-US" sz="900" dirty="0">
                <a:latin typeface="Arial" pitchFamily="34" charset="0"/>
                <a:ea typeface="MS PGothic" pitchFamily="34" charset="-128"/>
                <a:cs typeface="ＭＳ Ｐゴシック" pitchFamily="-65" charset="-128"/>
              </a:rPr>
            </a:br>
            <a:endParaRPr lang="en-US" sz="900" dirty="0">
              <a:latin typeface="Arial" pitchFamily="34" charset="0"/>
              <a:ea typeface="MS PGothic" pitchFamily="34" charset="-128"/>
              <a:cs typeface="ＭＳ Ｐゴシック" pitchFamily="-65" charset="-128"/>
            </a:endParaRPr>
          </a:p>
          <a:p>
            <a:pPr>
              <a:lnSpc>
                <a:spcPct val="95000"/>
              </a:lnSpc>
              <a:spcBef>
                <a:spcPts val="353"/>
              </a:spcBef>
              <a:defRPr/>
            </a:pPr>
            <a:r>
              <a:rPr lang="en-US" sz="900" b="1" u="sng" dirty="0">
                <a:latin typeface="Arial" pitchFamily="34" charset="0"/>
                <a:ea typeface="MS PGothic" pitchFamily="34" charset="-128"/>
                <a:cs typeface="ＭＳ Ｐゴシック" pitchFamily="-65" charset="-128"/>
              </a:rPr>
              <a:t>REFERENCES</a:t>
            </a:r>
            <a:endParaRPr lang="en-US" sz="900" dirty="0">
              <a:latin typeface="Arial" pitchFamily="34" charset="0"/>
              <a:ea typeface="MS PGothic" pitchFamily="34" charset="-128"/>
              <a:cs typeface="ＭＳ Ｐゴシック" pitchFamily="-65" charset="-128"/>
            </a:endParaRPr>
          </a:p>
          <a:p>
            <a:pPr marL="224325" indent="-224325">
              <a:lnSpc>
                <a:spcPct val="95000"/>
              </a:lnSpc>
              <a:spcBef>
                <a:spcPts val="353"/>
              </a:spcBef>
              <a:buFontTx/>
              <a:buAutoNum type="arabicPeriod"/>
              <a:defRPr/>
            </a:pPr>
            <a:r>
              <a:rPr lang="en-US" sz="900" dirty="0">
                <a:latin typeface="Arial" pitchFamily="34" charset="0"/>
                <a:cs typeface="Arial" pitchFamily="34" charset="0"/>
              </a:rPr>
              <a:t>The Diabetes Control and Complications Trial/Epidemiology of Diabetes Interventions and Complications Research Group. Retinopathy and nephropathy in patients with type 1 diabetes four years after a trial of intensive therapy. </a:t>
            </a:r>
            <a:r>
              <a:rPr lang="en-US" sz="900" i="1" dirty="0">
                <a:latin typeface="Arial" pitchFamily="34" charset="0"/>
                <a:cs typeface="Arial" pitchFamily="34" charset="0"/>
              </a:rPr>
              <a:t>N </a:t>
            </a:r>
            <a:r>
              <a:rPr lang="en-US" sz="900" i="1" dirty="0" err="1">
                <a:latin typeface="Arial" pitchFamily="34" charset="0"/>
                <a:cs typeface="Arial" pitchFamily="34" charset="0"/>
              </a:rPr>
              <a:t>Engl</a:t>
            </a:r>
            <a:r>
              <a:rPr lang="en-US" sz="900" i="1" dirty="0">
                <a:latin typeface="Arial" pitchFamily="34" charset="0"/>
                <a:cs typeface="Arial" pitchFamily="34" charset="0"/>
              </a:rPr>
              <a:t> J Med.</a:t>
            </a:r>
            <a:r>
              <a:rPr lang="en-US" sz="900" dirty="0">
                <a:latin typeface="Arial" pitchFamily="34" charset="0"/>
                <a:cs typeface="Arial" pitchFamily="34" charset="0"/>
              </a:rPr>
              <a:t> 2000;342(6):381-389.</a:t>
            </a:r>
          </a:p>
          <a:p>
            <a:pPr marL="224325" indent="-224325">
              <a:lnSpc>
                <a:spcPct val="95000"/>
              </a:lnSpc>
              <a:spcBef>
                <a:spcPts val="353"/>
              </a:spcBef>
              <a:buFontTx/>
              <a:buAutoNum type="arabicPeriod"/>
              <a:defRPr/>
            </a:pPr>
            <a:r>
              <a:rPr lang="en-US" sz="900" dirty="0">
                <a:latin typeface="Arial" pitchFamily="34" charset="0"/>
                <a:cs typeface="Arial" pitchFamily="34" charset="0"/>
              </a:rPr>
              <a:t>The Diabetes Control and Complications Trial Research Group. The effect of intensive treatment of diabetes on the development of and progression of long-term complications in insulin-dependent diabetes mellitus. </a:t>
            </a:r>
            <a:r>
              <a:rPr lang="da-DK" sz="900" i="1" dirty="0">
                <a:latin typeface="Arial" pitchFamily="34" charset="0"/>
                <a:cs typeface="Arial" pitchFamily="34" charset="0"/>
              </a:rPr>
              <a:t>N Engl J Med.</a:t>
            </a:r>
            <a:r>
              <a:rPr lang="da-DK" sz="900" dirty="0">
                <a:latin typeface="Arial" pitchFamily="34" charset="0"/>
                <a:cs typeface="Arial" pitchFamily="34" charset="0"/>
              </a:rPr>
              <a:t> 1993;329(14):977-986.</a:t>
            </a:r>
          </a:p>
          <a:p>
            <a:pPr marL="224325" indent="-224325">
              <a:lnSpc>
                <a:spcPct val="95000"/>
              </a:lnSpc>
              <a:spcBef>
                <a:spcPts val="353"/>
              </a:spcBef>
              <a:buFontTx/>
              <a:buAutoNum type="arabicPeriod"/>
              <a:defRPr/>
            </a:pPr>
            <a:r>
              <a:rPr lang="en-US" sz="900" dirty="0">
                <a:solidFill>
                  <a:prstClr val="black"/>
                </a:solidFill>
                <a:latin typeface="Arial" pitchFamily="34" charset="0"/>
                <a:ea typeface="MS PGothic" pitchFamily="34" charset="-128"/>
                <a:cs typeface="Arial" pitchFamily="34" charset="0"/>
              </a:rPr>
              <a:t>Nathan DM, Cleary PA, </a:t>
            </a:r>
            <a:r>
              <a:rPr lang="en-US" sz="900" dirty="0" err="1">
                <a:solidFill>
                  <a:prstClr val="black"/>
                </a:solidFill>
                <a:latin typeface="Arial" pitchFamily="34" charset="0"/>
                <a:ea typeface="MS PGothic" pitchFamily="34" charset="-128"/>
                <a:cs typeface="Arial" pitchFamily="34" charset="0"/>
              </a:rPr>
              <a:t>Backlund</a:t>
            </a:r>
            <a:r>
              <a:rPr lang="en-US" sz="900" dirty="0">
                <a:solidFill>
                  <a:prstClr val="black"/>
                </a:solidFill>
                <a:latin typeface="Arial" pitchFamily="34" charset="0"/>
                <a:ea typeface="MS PGothic" pitchFamily="34" charset="-128"/>
                <a:cs typeface="Arial" pitchFamily="34" charset="0"/>
              </a:rPr>
              <a:t> JY, et al. Intensive diabetes treatment and cardiovascular disease in patients with type 1 diabetes. </a:t>
            </a:r>
            <a:r>
              <a:rPr lang="en-US" sz="900" i="1" dirty="0">
                <a:solidFill>
                  <a:prstClr val="black"/>
                </a:solidFill>
                <a:latin typeface="Arial" pitchFamily="34" charset="0"/>
                <a:ea typeface="MS PGothic" pitchFamily="34" charset="-128"/>
                <a:cs typeface="Arial" pitchFamily="34" charset="0"/>
              </a:rPr>
              <a:t>N </a:t>
            </a:r>
            <a:r>
              <a:rPr lang="en-US" sz="900" i="1" dirty="0" err="1">
                <a:solidFill>
                  <a:prstClr val="black"/>
                </a:solidFill>
                <a:latin typeface="Arial" pitchFamily="34" charset="0"/>
                <a:ea typeface="MS PGothic" pitchFamily="34" charset="-128"/>
                <a:cs typeface="Arial" pitchFamily="34" charset="0"/>
              </a:rPr>
              <a:t>Engl</a:t>
            </a:r>
            <a:r>
              <a:rPr lang="en-US" sz="900" i="1" dirty="0">
                <a:solidFill>
                  <a:prstClr val="black"/>
                </a:solidFill>
                <a:latin typeface="Arial" pitchFamily="34" charset="0"/>
                <a:ea typeface="MS PGothic" pitchFamily="34" charset="-128"/>
                <a:cs typeface="Arial" pitchFamily="34" charset="0"/>
              </a:rPr>
              <a:t> J Med.</a:t>
            </a:r>
            <a:r>
              <a:rPr lang="en-US" sz="900" dirty="0">
                <a:solidFill>
                  <a:prstClr val="black"/>
                </a:solidFill>
                <a:latin typeface="Arial" pitchFamily="34" charset="0"/>
                <a:ea typeface="MS PGothic" pitchFamily="34" charset="-128"/>
                <a:cs typeface="Arial" pitchFamily="34" charset="0"/>
              </a:rPr>
              <a:t> 2005;353(25):2643-2653</a:t>
            </a:r>
            <a:r>
              <a:rPr lang="en-US" sz="1000" dirty="0">
                <a:solidFill>
                  <a:prstClr val="black"/>
                </a:solidFill>
                <a:latin typeface="Arial" pitchFamily="34" charset="0"/>
                <a:ea typeface="MS PGothic" pitchFamily="34" charset="-128"/>
                <a:cs typeface="Arial" pitchFamily="34" charset="0"/>
              </a:rPr>
              <a:t>.</a:t>
            </a:r>
            <a:endParaRPr lang="en-US" sz="1000" dirty="0">
              <a:latin typeface="Arial" pitchFamily="34" charset="0"/>
              <a:cs typeface="Arial" pitchFamily="34" charset="0"/>
            </a:endParaRP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20</a:t>
            </a:fld>
            <a:endParaRPr lang="en-US" sz="1200"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2"/>
          <p:cNvSpPr>
            <a:spLocks noGrp="1" noRot="1" noChangeAspect="1" noChangeArrowheads="1" noTextEdit="1"/>
          </p:cNvSpPr>
          <p:nvPr>
            <p:ph type="sldImg"/>
          </p:nvPr>
        </p:nvSpPr>
        <p:spPr bwMode="auto">
          <a:xfrm>
            <a:off x="1144588" y="685800"/>
            <a:ext cx="4572000" cy="3429000"/>
          </a:xfrm>
          <a:noFill/>
          <a:ln>
            <a:solidFill>
              <a:srgbClr val="000000"/>
            </a:solidFill>
            <a:miter lim="800000"/>
            <a:headEnd/>
            <a:tailEnd/>
          </a:ln>
        </p:spPr>
      </p:sp>
      <p:sp>
        <p:nvSpPr>
          <p:cNvPr id="6" name="Rectangle 3"/>
          <p:cNvSpPr txBox="1">
            <a:spLocks noChangeArrowheads="1"/>
          </p:cNvSpPr>
          <p:nvPr/>
        </p:nvSpPr>
        <p:spPr bwMode="auto">
          <a:xfrm>
            <a:off x="465897" y="4272197"/>
            <a:ext cx="5947948" cy="4119172"/>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KEY POINT</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Intensive treatment reduced the risk of any predefined cardiovascular disease outcome by 42% as compared with conventional treatment (95% confidence interval, 9%-63%; </a:t>
            </a:r>
            <a:r>
              <a:rPr lang="en-US" sz="1000" i="1" dirty="0">
                <a:solidFill>
                  <a:prstClr val="black"/>
                </a:solidFill>
                <a:latin typeface="Arial" pitchFamily="34" charset="0"/>
                <a:ea typeface="MS PGothic" pitchFamily="34" charset="-128"/>
                <a:cs typeface="Arial" pitchFamily="34" charset="0"/>
              </a:rPr>
              <a:t>P</a:t>
            </a:r>
            <a:r>
              <a:rPr lang="en-US" sz="1000" dirty="0">
                <a:solidFill>
                  <a:prstClr val="black"/>
                </a:solidFill>
                <a:latin typeface="Arial" pitchFamily="34" charset="0"/>
                <a:ea typeface="MS PGothic" pitchFamily="34" charset="-128"/>
                <a:cs typeface="Arial" pitchFamily="34" charset="0"/>
              </a:rPr>
              <a:t>=.02</a:t>
            </a:r>
            <a:r>
              <a:rPr lang="en-US" sz="1000" dirty="0" smtClean="0">
                <a:solidFill>
                  <a:prstClr val="black"/>
                </a:solidFill>
                <a:latin typeface="Arial" pitchFamily="34" charset="0"/>
                <a:ea typeface="MS PGothic" pitchFamily="34" charset="-128"/>
                <a:cs typeface="Arial" pitchFamily="34" charset="0"/>
              </a:rPr>
              <a:t>).</a:t>
            </a:r>
            <a:r>
              <a:rPr lang="en-US" sz="1000" baseline="30000" dirty="0">
                <a:solidFill>
                  <a:prstClr val="black"/>
                </a:solidFill>
                <a:ea typeface="MS PGothic" pitchFamily="34" charset="-128"/>
                <a:cs typeface="Arial" pitchFamily="34" charset="0"/>
              </a:rPr>
              <a:t>1</a:t>
            </a:r>
            <a:r>
              <a:rPr lang="en-US" sz="1000" dirty="0">
                <a:solidFill>
                  <a:prstClr val="black"/>
                </a:solidFill>
                <a:latin typeface="Arial" pitchFamily="34" charset="0"/>
                <a:ea typeface="MS PGothic" pitchFamily="34" charset="-128"/>
                <a:cs typeface="Arial" pitchFamily="34" charset="0"/>
              </a:rPr>
              <a:t/>
            </a:r>
            <a:br>
              <a:rPr lang="en-US" sz="1000" dirty="0">
                <a:solidFill>
                  <a:prstClr val="black"/>
                </a:solidFill>
                <a:latin typeface="Arial" pitchFamily="34" charset="0"/>
                <a:ea typeface="MS PGothic" pitchFamily="34" charset="-128"/>
                <a:cs typeface="Arial" pitchFamily="34" charset="0"/>
              </a:rPr>
            </a:br>
            <a:endParaRPr lang="en-US" sz="1000" b="1" u="sng"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The Diabetes Control and Complications Trial (DCCT) Research Group examined whether intensive treatment, with the goal of maintaining blood glucose concentrations close to the normal range, could decrease the frequency and severity of </a:t>
            </a:r>
            <a:r>
              <a:rPr lang="en-US" sz="1000" dirty="0" err="1">
                <a:solidFill>
                  <a:prstClr val="black"/>
                </a:solidFill>
                <a:latin typeface="Arial" pitchFamily="34" charset="0"/>
                <a:ea typeface="MS PGothic" pitchFamily="34" charset="-128"/>
                <a:cs typeface="Arial" pitchFamily="34" charset="0"/>
              </a:rPr>
              <a:t>microvascular</a:t>
            </a:r>
            <a:r>
              <a:rPr lang="en-US" sz="1000" dirty="0">
                <a:solidFill>
                  <a:prstClr val="black"/>
                </a:solidFill>
                <a:latin typeface="Arial" pitchFamily="34" charset="0"/>
                <a:ea typeface="MS PGothic" pitchFamily="34" charset="-128"/>
                <a:cs typeface="Arial" pitchFamily="34" charset="0"/>
              </a:rPr>
              <a:t> and neurologic complications. 1441 patients with type 1 diabetes were recruited at 29 </a:t>
            </a:r>
            <a:r>
              <a:rPr lang="en-US" sz="1000" dirty="0" err="1">
                <a:solidFill>
                  <a:prstClr val="black"/>
                </a:solidFill>
                <a:latin typeface="Arial" pitchFamily="34" charset="0"/>
                <a:ea typeface="MS PGothic" pitchFamily="34" charset="-128"/>
                <a:cs typeface="Arial" pitchFamily="34" charset="0"/>
              </a:rPr>
              <a:t>centres</a:t>
            </a:r>
            <a:r>
              <a:rPr lang="en-US" sz="1000" dirty="0">
                <a:solidFill>
                  <a:prstClr val="black"/>
                </a:solidFill>
                <a:latin typeface="Arial" pitchFamily="34" charset="0"/>
                <a:ea typeface="MS PGothic" pitchFamily="34" charset="-128"/>
                <a:cs typeface="Arial" pitchFamily="34" charset="0"/>
              </a:rPr>
              <a:t> from 1983 through 1989.</a:t>
            </a:r>
            <a:r>
              <a:rPr lang="en-US" sz="1000" baseline="30000" dirty="0">
                <a:solidFill>
                  <a:prstClr val="black"/>
                </a:solidFill>
                <a:latin typeface="Arial" pitchFamily="34" charset="0"/>
                <a:ea typeface="MS PGothic" pitchFamily="34" charset="-128"/>
                <a:cs typeface="Arial" pitchFamily="34" charset="0"/>
              </a:rPr>
              <a:t>1</a:t>
            </a:r>
            <a:r>
              <a:rPr lang="en-US" sz="1000" dirty="0">
                <a:solidFill>
                  <a:prstClr val="black"/>
                </a:solidFill>
                <a:latin typeface="Arial" pitchFamily="34" charset="0"/>
                <a:ea typeface="MS PGothic" pitchFamily="34" charset="-128"/>
                <a:cs typeface="Arial" pitchFamily="34" charset="0"/>
              </a:rPr>
              <a:t> In June 1993, after an average follow-up of 6.5 years (range, 3-9 years), the independent data monitoring committee determined that the study results warranted terminating the trial.</a:t>
            </a:r>
            <a:r>
              <a:rPr lang="en-US" sz="1000" baseline="30000" dirty="0">
                <a:solidFill>
                  <a:prstClr val="black"/>
                </a:solidFill>
                <a:latin typeface="Arial" pitchFamily="34" charset="0"/>
                <a:ea typeface="MS PGothic" pitchFamily="34" charset="-128"/>
                <a:cs typeface="Arial" pitchFamily="34" charset="0"/>
              </a:rPr>
              <a:t>2</a:t>
            </a:r>
            <a:r>
              <a:rPr lang="en-US" sz="1000" dirty="0">
                <a:solidFill>
                  <a:prstClr val="black"/>
                </a:solidFill>
                <a:latin typeface="Arial" pitchFamily="34" charset="0"/>
                <a:ea typeface="MS PGothic" pitchFamily="34" charset="-128"/>
                <a:cs typeface="Arial" pitchFamily="34" charset="0"/>
              </a:rPr>
              <a:t> 93% of the patients were subsequently followed until February 2005, during the observational Epidemiology of Diabetes Interventions and Complications (EDIC) </a:t>
            </a:r>
            <a:r>
              <a:rPr lang="en-US" sz="1000" dirty="0" smtClean="0">
                <a:solidFill>
                  <a:prstClr val="black"/>
                </a:solidFill>
                <a:latin typeface="Arial" pitchFamily="34" charset="0"/>
                <a:ea typeface="MS PGothic" pitchFamily="34" charset="-128"/>
                <a:cs typeface="Arial" pitchFamily="34" charset="0"/>
              </a:rPr>
              <a:t>study.</a:t>
            </a:r>
            <a:r>
              <a:rPr lang="en-US" sz="1000" baseline="30000" dirty="0">
                <a:solidFill>
                  <a:prstClr val="black"/>
                </a:solidFill>
                <a:ea typeface="MS PGothic" pitchFamily="34" charset="-128"/>
                <a:cs typeface="Arial" pitchFamily="34" charset="0"/>
              </a:rPr>
              <a:t>2</a:t>
            </a:r>
            <a:r>
              <a:rPr lang="en-US" sz="1000" baseline="30000" dirty="0" smtClean="0">
                <a:solidFill>
                  <a:prstClr val="black"/>
                </a:solidFill>
                <a:latin typeface="Arial" pitchFamily="34" charset="0"/>
                <a:ea typeface="MS PGothic" pitchFamily="34" charset="-128"/>
                <a:cs typeface="Arial" pitchFamily="34" charset="0"/>
              </a:rPr>
              <a:t>,3</a:t>
            </a:r>
            <a:r>
              <a:rPr lang="en-US" sz="1000" b="1" dirty="0" smtClean="0">
                <a:solidFill>
                  <a:prstClr val="black"/>
                </a:solidFill>
                <a:latin typeface="Arial" pitchFamily="34" charset="0"/>
                <a:ea typeface="MS PGothic" pitchFamily="34" charset="-128"/>
                <a:cs typeface="Arial" pitchFamily="34" charset="0"/>
              </a:rPr>
              <a:t> </a:t>
            </a:r>
            <a:r>
              <a:rPr lang="en-US" sz="1000" dirty="0" smtClean="0">
                <a:solidFill>
                  <a:prstClr val="black"/>
                </a:solidFill>
                <a:latin typeface="Arial" pitchFamily="34" charset="0"/>
                <a:ea typeface="MS PGothic" pitchFamily="34" charset="-128"/>
                <a:cs typeface="Arial" pitchFamily="34" charset="0"/>
              </a:rPr>
              <a:t> </a:t>
            </a:r>
            <a:r>
              <a:rPr lang="en-US" sz="1000" dirty="0">
                <a:latin typeface="Arial" pitchFamily="34" charset="0"/>
                <a:ea typeface="MS PGothic" pitchFamily="34" charset="-128"/>
                <a:cs typeface="ＭＳ Ｐゴシック" pitchFamily="-65" charset="-128"/>
              </a:rPr>
              <a:t/>
            </a:r>
            <a:br>
              <a:rPr lang="en-US" sz="1000" dirty="0">
                <a:latin typeface="Arial" pitchFamily="34" charset="0"/>
                <a:ea typeface="MS PGothic" pitchFamily="34" charset="-128"/>
                <a:cs typeface="ＭＳ Ｐゴシック" pitchFamily="-65" charset="-128"/>
              </a:rPr>
            </a:b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REFERENCES</a:t>
            </a:r>
            <a:endParaRPr lang="en-US" sz="1000" dirty="0">
              <a:latin typeface="Arial" pitchFamily="34" charset="0"/>
              <a:ea typeface="MS PGothic" pitchFamily="34" charset="-128"/>
              <a:cs typeface="ＭＳ Ｐゴシック" pitchFamily="-65" charset="-128"/>
            </a:endParaRPr>
          </a:p>
          <a:p>
            <a:pPr marL="224325" indent="-224325">
              <a:lnSpc>
                <a:spcPct val="95000"/>
              </a:lnSpc>
              <a:spcBef>
                <a:spcPts val="353"/>
              </a:spcBef>
              <a:buFontTx/>
              <a:buAutoNum type="arabicPeriod"/>
              <a:defRPr/>
            </a:pPr>
            <a:r>
              <a:rPr lang="en-US" sz="1000" dirty="0" smtClean="0">
                <a:cs typeface="Arial" pitchFamily="34" charset="0"/>
              </a:rPr>
              <a:t>The Diabetes Control and Complications Trial Research Group. The effect of intensive treatment of diabetes on the development of and progression of long-term complications in insulin-dependent diabetes mellitus. </a:t>
            </a:r>
            <a:r>
              <a:rPr lang="da-DK" sz="1000" i="1" dirty="0" smtClean="0">
                <a:cs typeface="Arial" pitchFamily="34" charset="0"/>
              </a:rPr>
              <a:t>N Engl J Med.</a:t>
            </a:r>
            <a:r>
              <a:rPr lang="da-DK" sz="1000" dirty="0" smtClean="0">
                <a:cs typeface="Arial" pitchFamily="34" charset="0"/>
              </a:rPr>
              <a:t> 1993;329(14):977-986.</a:t>
            </a:r>
          </a:p>
          <a:p>
            <a:pPr marL="224325" indent="-224325">
              <a:lnSpc>
                <a:spcPct val="95000"/>
              </a:lnSpc>
              <a:spcBef>
                <a:spcPts val="353"/>
              </a:spcBef>
              <a:buFontTx/>
              <a:buAutoNum type="arabicPeriod"/>
              <a:defRPr/>
            </a:pPr>
            <a:r>
              <a:rPr lang="en-US" sz="1000" dirty="0" smtClean="0">
                <a:latin typeface="Arial" pitchFamily="34" charset="0"/>
                <a:cs typeface="Arial" pitchFamily="34" charset="0"/>
              </a:rPr>
              <a:t>The Diabetes Control and Complications Trial/Epidemiology of Diabetes Interventions and Complications Research Group. Retinopathy and nephropathy in patients with type 1 diabetes four years after a trial of intensive therapy. </a:t>
            </a:r>
            <a:r>
              <a:rPr lang="en-US" sz="1000" i="1" dirty="0" smtClean="0">
                <a:latin typeface="Arial" pitchFamily="34" charset="0"/>
                <a:cs typeface="Arial" pitchFamily="34" charset="0"/>
              </a:rPr>
              <a:t>N </a:t>
            </a:r>
            <a:r>
              <a:rPr lang="en-US" sz="1000" i="1" dirty="0" err="1" smtClean="0">
                <a:latin typeface="Arial" pitchFamily="34" charset="0"/>
                <a:cs typeface="Arial" pitchFamily="34" charset="0"/>
              </a:rPr>
              <a:t>Engl</a:t>
            </a:r>
            <a:r>
              <a:rPr lang="en-US" sz="1000" i="1" dirty="0" smtClean="0">
                <a:latin typeface="Arial" pitchFamily="34" charset="0"/>
                <a:cs typeface="Arial" pitchFamily="34" charset="0"/>
              </a:rPr>
              <a:t> J Med.</a:t>
            </a:r>
            <a:r>
              <a:rPr lang="en-US" sz="1000" dirty="0" smtClean="0">
                <a:latin typeface="Arial" pitchFamily="34" charset="0"/>
                <a:cs typeface="Arial" pitchFamily="34" charset="0"/>
              </a:rPr>
              <a:t> 2000;342(6):381-389.</a:t>
            </a:r>
          </a:p>
          <a:p>
            <a:pPr marL="224325" indent="-224325">
              <a:lnSpc>
                <a:spcPct val="95000"/>
              </a:lnSpc>
              <a:spcBef>
                <a:spcPts val="353"/>
              </a:spcBef>
              <a:buFontTx/>
              <a:buAutoNum type="arabicPeriod"/>
              <a:defRPr/>
            </a:pPr>
            <a:r>
              <a:rPr lang="en-US" sz="1000" dirty="0" smtClean="0">
                <a:solidFill>
                  <a:prstClr val="black"/>
                </a:solidFill>
                <a:latin typeface="Arial" pitchFamily="34" charset="0"/>
                <a:ea typeface="MS PGothic" pitchFamily="34" charset="-128"/>
                <a:cs typeface="Arial" pitchFamily="34" charset="0"/>
              </a:rPr>
              <a:t>Nathan </a:t>
            </a:r>
            <a:r>
              <a:rPr lang="en-US" sz="1000" dirty="0">
                <a:solidFill>
                  <a:prstClr val="black"/>
                </a:solidFill>
                <a:latin typeface="Arial" pitchFamily="34" charset="0"/>
                <a:ea typeface="MS PGothic" pitchFamily="34" charset="-128"/>
                <a:cs typeface="Arial" pitchFamily="34" charset="0"/>
              </a:rPr>
              <a:t>DM, Cleary PA, </a:t>
            </a:r>
            <a:r>
              <a:rPr lang="en-US" sz="1000" dirty="0" err="1">
                <a:solidFill>
                  <a:prstClr val="black"/>
                </a:solidFill>
                <a:latin typeface="Arial" pitchFamily="34" charset="0"/>
                <a:ea typeface="MS PGothic" pitchFamily="34" charset="-128"/>
                <a:cs typeface="Arial" pitchFamily="34" charset="0"/>
              </a:rPr>
              <a:t>Backlund</a:t>
            </a:r>
            <a:r>
              <a:rPr lang="en-US" sz="1000" dirty="0">
                <a:solidFill>
                  <a:prstClr val="black"/>
                </a:solidFill>
                <a:latin typeface="Arial" pitchFamily="34" charset="0"/>
                <a:ea typeface="MS PGothic" pitchFamily="34" charset="-128"/>
                <a:cs typeface="Arial" pitchFamily="34" charset="0"/>
              </a:rPr>
              <a:t> JY, et al. Intensive diabetes treatment and cardiovascular disease in patients with type 1 diabetes. </a:t>
            </a:r>
            <a:r>
              <a:rPr lang="en-US" sz="1000" i="1" dirty="0">
                <a:solidFill>
                  <a:prstClr val="black"/>
                </a:solidFill>
                <a:latin typeface="Arial" pitchFamily="34" charset="0"/>
                <a:ea typeface="MS PGothic" pitchFamily="34" charset="-128"/>
                <a:cs typeface="Arial" pitchFamily="34" charset="0"/>
              </a:rPr>
              <a:t>N </a:t>
            </a:r>
            <a:r>
              <a:rPr lang="en-US" sz="1000" i="1" dirty="0" err="1">
                <a:solidFill>
                  <a:prstClr val="black"/>
                </a:solidFill>
                <a:latin typeface="Arial" pitchFamily="34" charset="0"/>
                <a:ea typeface="MS PGothic" pitchFamily="34" charset="-128"/>
                <a:cs typeface="Arial" pitchFamily="34" charset="0"/>
              </a:rPr>
              <a:t>Engl</a:t>
            </a:r>
            <a:r>
              <a:rPr lang="en-US" sz="1000" i="1" dirty="0">
                <a:solidFill>
                  <a:prstClr val="black"/>
                </a:solidFill>
                <a:latin typeface="Arial" pitchFamily="34" charset="0"/>
                <a:ea typeface="MS PGothic" pitchFamily="34" charset="-128"/>
                <a:cs typeface="Arial" pitchFamily="34" charset="0"/>
              </a:rPr>
              <a:t> J Med.</a:t>
            </a:r>
            <a:r>
              <a:rPr lang="en-US" sz="1000" dirty="0">
                <a:solidFill>
                  <a:prstClr val="black"/>
                </a:solidFill>
                <a:latin typeface="Arial" pitchFamily="34" charset="0"/>
                <a:ea typeface="MS PGothic" pitchFamily="34" charset="-128"/>
                <a:cs typeface="Arial" pitchFamily="34" charset="0"/>
              </a:rPr>
              <a:t> 2005;353(25):2643-2653.</a:t>
            </a:r>
            <a:endParaRPr lang="en-US" sz="1000" dirty="0">
              <a:latin typeface="Arial" pitchFamily="34" charset="0"/>
              <a:cs typeface="Arial" pitchFamily="34" charset="0"/>
            </a:endParaRP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21</a:t>
            </a:fld>
            <a:endParaRPr lang="en-US" sz="1200"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Rot="1" noChangeAspect="1" noChangeArrowheads="1" noTextEdit="1"/>
          </p:cNvSpPr>
          <p:nvPr>
            <p:ph type="sldImg"/>
          </p:nvPr>
        </p:nvSpPr>
        <p:spPr bwMode="auto">
          <a:xfrm>
            <a:off x="1146175" y="684213"/>
            <a:ext cx="4572000" cy="3429000"/>
          </a:xfrm>
          <a:noFill/>
          <a:ln>
            <a:solidFill>
              <a:srgbClr val="000000"/>
            </a:solidFill>
            <a:miter lim="800000"/>
            <a:headEnd/>
            <a:tailEnd/>
          </a:ln>
        </p:spPr>
      </p:sp>
      <p:sp>
        <p:nvSpPr>
          <p:cNvPr id="6" name="Rectangle 3"/>
          <p:cNvSpPr txBox="1">
            <a:spLocks noChangeArrowheads="1"/>
          </p:cNvSpPr>
          <p:nvPr/>
        </p:nvSpPr>
        <p:spPr bwMode="auto">
          <a:xfrm>
            <a:off x="465897" y="4272197"/>
            <a:ext cx="5947948" cy="4119172"/>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900" b="1" u="sng" dirty="0">
                <a:latin typeface="Arial" pitchFamily="34" charset="0"/>
                <a:ea typeface="MS PGothic" pitchFamily="34" charset="-128"/>
                <a:cs typeface="ＭＳ Ｐゴシック" pitchFamily="-65" charset="-128"/>
              </a:rPr>
              <a:t>KEY POINT</a:t>
            </a:r>
          </a:p>
          <a:p>
            <a:pPr marL="224325" indent="-224325">
              <a:lnSpc>
                <a:spcPct val="95000"/>
              </a:lnSpc>
              <a:spcBef>
                <a:spcPts val="353"/>
              </a:spcBef>
              <a:buFont typeface="Wingdings" pitchFamily="2" charset="2"/>
              <a:buChar char="§"/>
              <a:defRPr/>
            </a:pPr>
            <a:r>
              <a:rPr lang="en-US" sz="900" dirty="0">
                <a:solidFill>
                  <a:prstClr val="black"/>
                </a:solidFill>
                <a:latin typeface="Arial" pitchFamily="34" charset="0"/>
                <a:ea typeface="MS PGothic" pitchFamily="34" charset="-128"/>
                <a:cs typeface="Arial" pitchFamily="34" charset="0"/>
              </a:rPr>
              <a:t>Improvement of </a:t>
            </a:r>
            <a:r>
              <a:rPr lang="en-US" sz="900" dirty="0" err="1">
                <a:solidFill>
                  <a:prstClr val="black"/>
                </a:solidFill>
                <a:latin typeface="Arial" pitchFamily="34" charset="0"/>
                <a:ea typeface="MS PGothic" pitchFamily="34" charset="-128"/>
                <a:cs typeface="Arial" pitchFamily="34" charset="0"/>
              </a:rPr>
              <a:t>glycaemic</a:t>
            </a:r>
            <a:r>
              <a:rPr lang="en-US" sz="900" dirty="0">
                <a:solidFill>
                  <a:prstClr val="black"/>
                </a:solidFill>
                <a:latin typeface="Arial" pitchFamily="34" charset="0"/>
                <a:ea typeface="MS PGothic" pitchFamily="34" charset="-128"/>
                <a:cs typeface="Arial" pitchFamily="34" charset="0"/>
              </a:rPr>
              <a:t> control reduced </a:t>
            </a:r>
            <a:r>
              <a:rPr lang="en-US" sz="900" dirty="0" err="1">
                <a:solidFill>
                  <a:prstClr val="black"/>
                </a:solidFill>
                <a:latin typeface="Arial" pitchFamily="34" charset="0"/>
                <a:ea typeface="MS PGothic" pitchFamily="34" charset="-128"/>
                <a:cs typeface="Arial" pitchFamily="34" charset="0"/>
              </a:rPr>
              <a:t>microvascular</a:t>
            </a:r>
            <a:r>
              <a:rPr lang="en-US" sz="900" dirty="0">
                <a:solidFill>
                  <a:prstClr val="black"/>
                </a:solidFill>
                <a:latin typeface="Arial" pitchFamily="34" charset="0"/>
                <a:ea typeface="MS PGothic" pitchFamily="34" charset="-128"/>
                <a:cs typeface="Arial" pitchFamily="34" charset="0"/>
              </a:rPr>
              <a:t> complications independent of the type of diabetes and </a:t>
            </a:r>
            <a:r>
              <a:rPr lang="en-US" sz="900" dirty="0" err="1">
                <a:solidFill>
                  <a:prstClr val="black"/>
                </a:solidFill>
                <a:latin typeface="Arial" pitchFamily="34" charset="0"/>
                <a:ea typeface="MS PGothic" pitchFamily="34" charset="-128"/>
                <a:cs typeface="Arial" pitchFamily="34" charset="0"/>
              </a:rPr>
              <a:t>hypoglycaemic</a:t>
            </a:r>
            <a:r>
              <a:rPr lang="en-US" sz="900" dirty="0">
                <a:solidFill>
                  <a:prstClr val="black"/>
                </a:solidFill>
                <a:latin typeface="Arial" pitchFamily="34" charset="0"/>
                <a:ea typeface="MS PGothic" pitchFamily="34" charset="-128"/>
                <a:cs typeface="Arial" pitchFamily="34" charset="0"/>
              </a:rPr>
              <a:t> agent used. It should be noted that the impact of intensive control was similar across all diabetic </a:t>
            </a:r>
            <a:r>
              <a:rPr lang="en-US" sz="900" dirty="0" err="1">
                <a:solidFill>
                  <a:prstClr val="black"/>
                </a:solidFill>
                <a:latin typeface="Arial" pitchFamily="34" charset="0"/>
                <a:ea typeface="MS PGothic" pitchFamily="34" charset="-128"/>
                <a:cs typeface="Arial" pitchFamily="34" charset="0"/>
              </a:rPr>
              <a:t>microvascular</a:t>
            </a:r>
            <a:r>
              <a:rPr lang="en-US" sz="900" dirty="0">
                <a:solidFill>
                  <a:prstClr val="black"/>
                </a:solidFill>
                <a:latin typeface="Arial" pitchFamily="34" charset="0"/>
                <a:ea typeface="MS PGothic" pitchFamily="34" charset="-128"/>
                <a:cs typeface="Arial" pitchFamily="34" charset="0"/>
              </a:rPr>
              <a:t> complications, including diabetic retinopathy, suggesting a common underlying pathogenic mechanism.</a:t>
            </a:r>
            <a:br>
              <a:rPr lang="en-US" sz="900" dirty="0">
                <a:solidFill>
                  <a:prstClr val="black"/>
                </a:solidFill>
                <a:latin typeface="Arial" pitchFamily="34" charset="0"/>
                <a:ea typeface="MS PGothic" pitchFamily="34" charset="-128"/>
                <a:cs typeface="Arial" pitchFamily="34" charset="0"/>
              </a:rPr>
            </a:br>
            <a:endParaRPr lang="en-US" sz="900" b="1" u="sng" dirty="0">
              <a:latin typeface="Arial" pitchFamily="34" charset="0"/>
              <a:ea typeface="MS PGothic" pitchFamily="34" charset="-128"/>
              <a:cs typeface="ＭＳ Ｐゴシック" pitchFamily="-65" charset="-128"/>
            </a:endParaRPr>
          </a:p>
          <a:p>
            <a:pPr>
              <a:lnSpc>
                <a:spcPct val="95000"/>
              </a:lnSpc>
              <a:spcBef>
                <a:spcPts val="353"/>
              </a:spcBef>
              <a:defRPr/>
            </a:pPr>
            <a:r>
              <a:rPr lang="en-US" sz="9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Wingdings" pitchFamily="2" charset="2"/>
              <a:buChar char="§"/>
              <a:defRPr/>
            </a:pPr>
            <a:r>
              <a:rPr lang="en-US" sz="900" dirty="0">
                <a:solidFill>
                  <a:prstClr val="black"/>
                </a:solidFill>
                <a:latin typeface="Arial" pitchFamily="34" charset="0"/>
                <a:ea typeface="MS PGothic" pitchFamily="34" charset="-128"/>
                <a:cs typeface="Arial" pitchFamily="34" charset="0"/>
              </a:rPr>
              <a:t>The Diabetes Control and Complications Trial (DCCT)</a:t>
            </a:r>
            <a:r>
              <a:rPr lang="en-US" sz="900" baseline="30000" dirty="0">
                <a:solidFill>
                  <a:prstClr val="black"/>
                </a:solidFill>
                <a:latin typeface="Arial" pitchFamily="34" charset="0"/>
                <a:ea typeface="MS PGothic" pitchFamily="34" charset="-128"/>
                <a:cs typeface="Arial" pitchFamily="34" charset="0"/>
              </a:rPr>
              <a:t>1</a:t>
            </a:r>
            <a:r>
              <a:rPr lang="en-US" sz="900" dirty="0">
                <a:solidFill>
                  <a:prstClr val="black"/>
                </a:solidFill>
                <a:latin typeface="Arial" pitchFamily="34" charset="0"/>
                <a:ea typeface="MS PGothic" pitchFamily="34" charset="-128"/>
                <a:cs typeface="Arial" pitchFamily="34" charset="0"/>
              </a:rPr>
              <a:t> Research Group examined whether intensive treatment, with the goal of maintaining blood glucose concentrations close to the normal range, could decrease the frequency and severity of </a:t>
            </a:r>
            <a:r>
              <a:rPr lang="en-US" sz="900" dirty="0" err="1">
                <a:solidFill>
                  <a:prstClr val="black"/>
                </a:solidFill>
                <a:latin typeface="Arial" pitchFamily="34" charset="0"/>
                <a:ea typeface="MS PGothic" pitchFamily="34" charset="-128"/>
                <a:cs typeface="Arial" pitchFamily="34" charset="0"/>
              </a:rPr>
              <a:t>microvascular</a:t>
            </a:r>
            <a:r>
              <a:rPr lang="en-US" sz="900" dirty="0">
                <a:solidFill>
                  <a:prstClr val="black"/>
                </a:solidFill>
                <a:latin typeface="Arial" pitchFamily="34" charset="0"/>
                <a:ea typeface="MS PGothic" pitchFamily="34" charset="-128"/>
                <a:cs typeface="Arial" pitchFamily="34" charset="0"/>
              </a:rPr>
              <a:t> and neurologic complications. 1441 patients with type 1 diabetes were recruited at 29 </a:t>
            </a:r>
            <a:r>
              <a:rPr lang="en-US" sz="900" dirty="0" err="1">
                <a:solidFill>
                  <a:prstClr val="black"/>
                </a:solidFill>
                <a:latin typeface="Arial" pitchFamily="34" charset="0"/>
                <a:ea typeface="MS PGothic" pitchFamily="34" charset="-128"/>
                <a:cs typeface="Arial" pitchFamily="34" charset="0"/>
              </a:rPr>
              <a:t>centres</a:t>
            </a:r>
            <a:r>
              <a:rPr lang="en-US" sz="900" dirty="0">
                <a:solidFill>
                  <a:prstClr val="black"/>
                </a:solidFill>
                <a:latin typeface="Arial" pitchFamily="34" charset="0"/>
                <a:ea typeface="MS PGothic" pitchFamily="34" charset="-128"/>
                <a:cs typeface="Arial" pitchFamily="34" charset="0"/>
              </a:rPr>
              <a:t> from 1983 through 1989. In June 1993, after an average follow-up of 6.5 years (range, 3-9 years), the independent data monitoring committee determined that the study results warranted terminating the trial. </a:t>
            </a:r>
          </a:p>
          <a:p>
            <a:pPr marL="224325" indent="-224325">
              <a:lnSpc>
                <a:spcPct val="95000"/>
              </a:lnSpc>
              <a:spcBef>
                <a:spcPts val="353"/>
              </a:spcBef>
              <a:buFont typeface="Wingdings" pitchFamily="2" charset="2"/>
              <a:buChar char="§"/>
              <a:defRPr/>
            </a:pPr>
            <a:r>
              <a:rPr lang="en-US" sz="900" dirty="0">
                <a:solidFill>
                  <a:prstClr val="black"/>
                </a:solidFill>
                <a:latin typeface="Arial" pitchFamily="34" charset="0"/>
                <a:ea typeface="MS PGothic" pitchFamily="34" charset="-128"/>
                <a:cs typeface="Arial" pitchFamily="34" charset="0"/>
              </a:rPr>
              <a:t>The </a:t>
            </a:r>
            <a:r>
              <a:rPr lang="en-US" sz="900" dirty="0" smtClean="0">
                <a:solidFill>
                  <a:prstClr val="black"/>
                </a:solidFill>
                <a:ea typeface="MS PGothic" pitchFamily="34" charset="-128"/>
                <a:cs typeface="Arial" pitchFamily="34" charset="0"/>
              </a:rPr>
              <a:t>Ohkubo</a:t>
            </a:r>
            <a:r>
              <a:rPr lang="en-US" sz="900" dirty="0" smtClean="0">
                <a:solidFill>
                  <a:prstClr val="black"/>
                </a:solidFill>
                <a:latin typeface="Arial" pitchFamily="34" charset="0"/>
                <a:ea typeface="MS PGothic" pitchFamily="34" charset="-128"/>
                <a:cs typeface="Arial" pitchFamily="34" charset="0"/>
              </a:rPr>
              <a:t> </a:t>
            </a:r>
            <a:r>
              <a:rPr lang="en-US" sz="900" dirty="0">
                <a:solidFill>
                  <a:prstClr val="black"/>
                </a:solidFill>
                <a:latin typeface="Arial" pitchFamily="34" charset="0"/>
                <a:ea typeface="MS PGothic" pitchFamily="34" charset="-128"/>
                <a:cs typeface="Arial" pitchFamily="34" charset="0"/>
              </a:rPr>
              <a:t>study</a:t>
            </a:r>
            <a:r>
              <a:rPr lang="en-US" sz="900" baseline="30000" dirty="0">
                <a:solidFill>
                  <a:prstClr val="black"/>
                </a:solidFill>
                <a:latin typeface="Arial" pitchFamily="34" charset="0"/>
                <a:ea typeface="MS PGothic" pitchFamily="34" charset="-128"/>
                <a:cs typeface="Arial" pitchFamily="34" charset="0"/>
              </a:rPr>
              <a:t>2</a:t>
            </a:r>
            <a:r>
              <a:rPr lang="en-US" sz="900" dirty="0">
                <a:solidFill>
                  <a:prstClr val="black"/>
                </a:solidFill>
                <a:latin typeface="Arial" pitchFamily="34" charset="0"/>
                <a:ea typeface="MS PGothic" pitchFamily="34" charset="-128"/>
                <a:cs typeface="Arial" pitchFamily="34" charset="0"/>
              </a:rPr>
              <a:t> examined whether intensive </a:t>
            </a:r>
            <a:r>
              <a:rPr lang="en-US" sz="900" dirty="0" err="1">
                <a:solidFill>
                  <a:prstClr val="black"/>
                </a:solidFill>
                <a:latin typeface="Arial" pitchFamily="34" charset="0"/>
                <a:ea typeface="MS PGothic" pitchFamily="34" charset="-128"/>
                <a:cs typeface="Arial" pitchFamily="34" charset="0"/>
              </a:rPr>
              <a:t>glycaemic</a:t>
            </a:r>
            <a:r>
              <a:rPr lang="en-US" sz="900" dirty="0">
                <a:solidFill>
                  <a:prstClr val="black"/>
                </a:solidFill>
                <a:latin typeface="Arial" pitchFamily="34" charset="0"/>
                <a:ea typeface="MS PGothic" pitchFamily="34" charset="-128"/>
                <a:cs typeface="Arial" pitchFamily="34" charset="0"/>
              </a:rPr>
              <a:t> control could decrease the frequency or severity of diabetic </a:t>
            </a:r>
            <a:r>
              <a:rPr lang="en-US" sz="900" dirty="0" err="1">
                <a:solidFill>
                  <a:prstClr val="black"/>
                </a:solidFill>
                <a:latin typeface="Arial" pitchFamily="34" charset="0"/>
                <a:ea typeface="MS PGothic" pitchFamily="34" charset="-128"/>
                <a:cs typeface="Arial" pitchFamily="34" charset="0"/>
              </a:rPr>
              <a:t>microvascular</a:t>
            </a:r>
            <a:r>
              <a:rPr lang="en-US" sz="900" dirty="0">
                <a:solidFill>
                  <a:prstClr val="black"/>
                </a:solidFill>
                <a:latin typeface="Arial" pitchFamily="34" charset="0"/>
                <a:ea typeface="MS PGothic" pitchFamily="34" charset="-128"/>
                <a:cs typeface="Arial" pitchFamily="34" charset="0"/>
              </a:rPr>
              <a:t> complications in Japanese patients with type 2 diabetes. A total of 110 patients were randomly assigned to multiple insulin injection treatment or conventional insulin injection treatment. </a:t>
            </a:r>
          </a:p>
          <a:p>
            <a:pPr marL="224325" indent="-224325">
              <a:lnSpc>
                <a:spcPct val="95000"/>
              </a:lnSpc>
              <a:spcBef>
                <a:spcPts val="353"/>
              </a:spcBef>
              <a:buFont typeface="Wingdings" pitchFamily="2" charset="2"/>
              <a:buChar char="§"/>
              <a:defRPr/>
            </a:pPr>
            <a:r>
              <a:rPr lang="en-US" sz="900" dirty="0">
                <a:solidFill>
                  <a:prstClr val="black"/>
                </a:solidFill>
                <a:latin typeface="Arial" pitchFamily="34" charset="0"/>
                <a:ea typeface="MS PGothic" pitchFamily="34" charset="-128"/>
                <a:cs typeface="Arial" pitchFamily="34" charset="0"/>
              </a:rPr>
              <a:t>The United Kingdom Prospective Diabetes Study (UKPDS)</a:t>
            </a:r>
            <a:r>
              <a:rPr lang="en-US" sz="900" baseline="30000" dirty="0">
                <a:solidFill>
                  <a:prstClr val="black"/>
                </a:solidFill>
                <a:latin typeface="Arial" pitchFamily="34" charset="0"/>
                <a:ea typeface="MS PGothic" pitchFamily="34" charset="-128"/>
                <a:cs typeface="Arial" pitchFamily="34" charset="0"/>
              </a:rPr>
              <a:t>3</a:t>
            </a:r>
            <a:r>
              <a:rPr lang="en-US" sz="900" dirty="0">
                <a:solidFill>
                  <a:prstClr val="black"/>
                </a:solidFill>
                <a:latin typeface="Arial" pitchFamily="34" charset="0"/>
                <a:ea typeface="MS PGothic" pitchFamily="34" charset="-128"/>
                <a:cs typeface="Arial" pitchFamily="34" charset="0"/>
              </a:rPr>
              <a:t> was a </a:t>
            </a:r>
            <a:r>
              <a:rPr lang="en-US" sz="900" dirty="0" err="1">
                <a:solidFill>
                  <a:prstClr val="black"/>
                </a:solidFill>
                <a:latin typeface="Arial" pitchFamily="34" charset="0"/>
                <a:ea typeface="MS PGothic" pitchFamily="34" charset="-128"/>
                <a:cs typeface="Arial" pitchFamily="34" charset="0"/>
              </a:rPr>
              <a:t>randomised</a:t>
            </a:r>
            <a:r>
              <a:rPr lang="en-US" sz="900" dirty="0">
                <a:solidFill>
                  <a:prstClr val="black"/>
                </a:solidFill>
                <a:latin typeface="Arial" pitchFamily="34" charset="0"/>
                <a:ea typeface="MS PGothic" pitchFamily="34" charset="-128"/>
                <a:cs typeface="Arial" pitchFamily="34" charset="0"/>
              </a:rPr>
              <a:t> interventional trial that compared intensive glucose therapy (either sulfonylurea or insulin or, in overweight patients, </a:t>
            </a:r>
            <a:r>
              <a:rPr lang="en-US" sz="900" dirty="0" err="1">
                <a:solidFill>
                  <a:prstClr val="black"/>
                </a:solidFill>
                <a:latin typeface="Arial" pitchFamily="34" charset="0"/>
                <a:ea typeface="MS PGothic" pitchFamily="34" charset="-128"/>
                <a:cs typeface="Arial" pitchFamily="34" charset="0"/>
              </a:rPr>
              <a:t>metformin</a:t>
            </a:r>
            <a:r>
              <a:rPr lang="en-US" sz="900" dirty="0">
                <a:solidFill>
                  <a:prstClr val="black"/>
                </a:solidFill>
                <a:latin typeface="Arial" pitchFamily="34" charset="0"/>
                <a:ea typeface="MS PGothic" pitchFamily="34" charset="-128"/>
                <a:cs typeface="Arial" pitchFamily="34" charset="0"/>
              </a:rPr>
              <a:t>) to conventional dietary therapy in patients with type 2 diabetes. 3867 patients with newly diagnosed type 2 diabetes (median age 53), who after 3 months of diet treatment had a mean fasting plasma glucose concentration of 6.1 to 15.0 </a:t>
            </a:r>
            <a:r>
              <a:rPr lang="en-US" sz="900" dirty="0" err="1">
                <a:solidFill>
                  <a:prstClr val="black"/>
                </a:solidFill>
                <a:latin typeface="Arial" pitchFamily="34" charset="0"/>
                <a:ea typeface="MS PGothic" pitchFamily="34" charset="-128"/>
                <a:cs typeface="Arial" pitchFamily="34" charset="0"/>
              </a:rPr>
              <a:t>mmol</a:t>
            </a:r>
            <a:r>
              <a:rPr lang="en-US" sz="900" dirty="0">
                <a:solidFill>
                  <a:prstClr val="black"/>
                </a:solidFill>
                <a:latin typeface="Arial" pitchFamily="34" charset="0"/>
                <a:ea typeface="MS PGothic" pitchFamily="34" charset="-128"/>
                <a:cs typeface="Arial" pitchFamily="34" charset="0"/>
              </a:rPr>
              <a:t>/L, were recruited.</a:t>
            </a:r>
            <a:r>
              <a:rPr lang="en-US" sz="900" dirty="0">
                <a:latin typeface="Arial" pitchFamily="34" charset="0"/>
                <a:ea typeface="MS PGothic" pitchFamily="34" charset="-128"/>
                <a:cs typeface="ＭＳ Ｐゴシック" pitchFamily="-65" charset="-128"/>
              </a:rPr>
              <a:t/>
            </a:r>
            <a:br>
              <a:rPr lang="en-US" sz="900" dirty="0">
                <a:latin typeface="Arial" pitchFamily="34" charset="0"/>
                <a:ea typeface="MS PGothic" pitchFamily="34" charset="-128"/>
                <a:cs typeface="ＭＳ Ｐゴシック" pitchFamily="-65" charset="-128"/>
              </a:rPr>
            </a:br>
            <a:endParaRPr lang="en-US" sz="900" dirty="0">
              <a:latin typeface="Arial" pitchFamily="34" charset="0"/>
              <a:ea typeface="MS PGothic" pitchFamily="34" charset="-128"/>
              <a:cs typeface="ＭＳ Ｐゴシック" pitchFamily="-65" charset="-128"/>
            </a:endParaRPr>
          </a:p>
          <a:p>
            <a:pPr>
              <a:lnSpc>
                <a:spcPct val="95000"/>
              </a:lnSpc>
              <a:spcBef>
                <a:spcPts val="353"/>
              </a:spcBef>
              <a:defRPr/>
            </a:pPr>
            <a:r>
              <a:rPr lang="en-US" sz="900" b="1" u="sng" dirty="0">
                <a:latin typeface="Arial" pitchFamily="34" charset="0"/>
                <a:ea typeface="MS PGothic" pitchFamily="34" charset="-128"/>
                <a:cs typeface="ＭＳ Ｐゴシック" pitchFamily="-65" charset="-128"/>
              </a:rPr>
              <a:t>REFERENCES</a:t>
            </a:r>
            <a:endParaRPr lang="en-US" sz="900" dirty="0">
              <a:latin typeface="Arial" pitchFamily="34" charset="0"/>
              <a:ea typeface="MS PGothic" pitchFamily="34" charset="-128"/>
              <a:cs typeface="ＭＳ Ｐゴシック" pitchFamily="-65" charset="-128"/>
            </a:endParaRPr>
          </a:p>
          <a:p>
            <a:pPr marL="224325" indent="-224325">
              <a:lnSpc>
                <a:spcPct val="95000"/>
              </a:lnSpc>
              <a:spcBef>
                <a:spcPts val="353"/>
              </a:spcBef>
              <a:buFontTx/>
              <a:buAutoNum type="arabicPeriod"/>
              <a:defRPr/>
            </a:pPr>
            <a:r>
              <a:rPr lang="en-US" sz="900" dirty="0">
                <a:solidFill>
                  <a:prstClr val="black"/>
                </a:solidFill>
                <a:latin typeface="Arial" pitchFamily="34" charset="0"/>
                <a:ea typeface="MS PGothic" pitchFamily="34" charset="-128"/>
                <a:cs typeface="Arial" pitchFamily="34" charset="0"/>
              </a:rPr>
              <a:t>Diabetes Control and Complications Trial Research Group. The effect of intensive treatment of diabetes </a:t>
            </a:r>
            <a:br>
              <a:rPr lang="en-US" sz="900" dirty="0">
                <a:solidFill>
                  <a:prstClr val="black"/>
                </a:solidFill>
                <a:latin typeface="Arial" pitchFamily="34" charset="0"/>
                <a:ea typeface="MS PGothic" pitchFamily="34" charset="-128"/>
                <a:cs typeface="Arial" pitchFamily="34" charset="0"/>
              </a:rPr>
            </a:br>
            <a:r>
              <a:rPr lang="en-US" sz="900" dirty="0">
                <a:solidFill>
                  <a:prstClr val="black"/>
                </a:solidFill>
                <a:latin typeface="Arial" pitchFamily="34" charset="0"/>
                <a:ea typeface="MS PGothic" pitchFamily="34" charset="-128"/>
                <a:cs typeface="Arial" pitchFamily="34" charset="0"/>
              </a:rPr>
              <a:t>on the development and progression of long-term complications in insulin-dependent diabetes mellitus. </a:t>
            </a:r>
            <a:r>
              <a:rPr lang="en-US" sz="900" i="1" dirty="0">
                <a:solidFill>
                  <a:prstClr val="black"/>
                </a:solidFill>
                <a:latin typeface="Arial" pitchFamily="34" charset="0"/>
                <a:ea typeface="MS PGothic" pitchFamily="34" charset="-128"/>
                <a:cs typeface="Arial" pitchFamily="34" charset="0"/>
              </a:rPr>
              <a:t>N </a:t>
            </a:r>
            <a:r>
              <a:rPr lang="en-US" sz="900" i="1" dirty="0" err="1">
                <a:solidFill>
                  <a:prstClr val="black"/>
                </a:solidFill>
                <a:latin typeface="Arial" pitchFamily="34" charset="0"/>
                <a:ea typeface="MS PGothic" pitchFamily="34" charset="-128"/>
                <a:cs typeface="Arial" pitchFamily="34" charset="0"/>
              </a:rPr>
              <a:t>Engl</a:t>
            </a:r>
            <a:r>
              <a:rPr lang="en-US" sz="900" i="1" dirty="0">
                <a:solidFill>
                  <a:prstClr val="black"/>
                </a:solidFill>
                <a:latin typeface="Arial" pitchFamily="34" charset="0"/>
                <a:ea typeface="MS PGothic" pitchFamily="34" charset="-128"/>
                <a:cs typeface="Arial" pitchFamily="34" charset="0"/>
              </a:rPr>
              <a:t> J Med.</a:t>
            </a:r>
            <a:r>
              <a:rPr lang="en-US" sz="900" dirty="0">
                <a:solidFill>
                  <a:prstClr val="black"/>
                </a:solidFill>
                <a:latin typeface="Arial" pitchFamily="34" charset="0"/>
                <a:ea typeface="MS PGothic" pitchFamily="34" charset="-128"/>
                <a:cs typeface="Arial" pitchFamily="34" charset="0"/>
              </a:rPr>
              <a:t> 1993;329(14):977-986</a:t>
            </a:r>
            <a:r>
              <a:rPr lang="en-US" sz="900" dirty="0">
                <a:latin typeface="Arial" pitchFamily="34" charset="0"/>
                <a:cs typeface="Arial" pitchFamily="34" charset="0"/>
              </a:rPr>
              <a:t>.</a:t>
            </a:r>
          </a:p>
          <a:p>
            <a:pPr marL="224325" indent="-224325">
              <a:lnSpc>
                <a:spcPct val="95000"/>
              </a:lnSpc>
              <a:spcBef>
                <a:spcPts val="353"/>
              </a:spcBef>
              <a:buFontTx/>
              <a:buAutoNum type="arabicPeriod"/>
              <a:defRPr/>
            </a:pPr>
            <a:r>
              <a:rPr lang="en-US" sz="900" dirty="0">
                <a:solidFill>
                  <a:prstClr val="black"/>
                </a:solidFill>
                <a:latin typeface="Arial" pitchFamily="34" charset="0"/>
                <a:ea typeface="MS PGothic" pitchFamily="34" charset="-128"/>
                <a:cs typeface="Arial" pitchFamily="34" charset="0"/>
              </a:rPr>
              <a:t>Ohkubo Y, </a:t>
            </a:r>
            <a:r>
              <a:rPr lang="en-US" sz="900" dirty="0" err="1">
                <a:solidFill>
                  <a:prstClr val="black"/>
                </a:solidFill>
                <a:latin typeface="Arial" pitchFamily="34" charset="0"/>
                <a:ea typeface="MS PGothic" pitchFamily="34" charset="-128"/>
                <a:cs typeface="Arial" pitchFamily="34" charset="0"/>
              </a:rPr>
              <a:t>Kishikawa</a:t>
            </a:r>
            <a:r>
              <a:rPr lang="en-US" sz="900" dirty="0">
                <a:solidFill>
                  <a:prstClr val="black"/>
                </a:solidFill>
                <a:latin typeface="Arial" pitchFamily="34" charset="0"/>
                <a:ea typeface="MS PGothic" pitchFamily="34" charset="-128"/>
                <a:cs typeface="Arial" pitchFamily="34" charset="0"/>
              </a:rPr>
              <a:t> H, Araki E, et al. Intensive insulin therapy prevents the progression of diabetic </a:t>
            </a:r>
            <a:r>
              <a:rPr lang="en-US" sz="900" dirty="0" err="1">
                <a:solidFill>
                  <a:prstClr val="black"/>
                </a:solidFill>
                <a:latin typeface="Arial" pitchFamily="34" charset="0"/>
                <a:ea typeface="MS PGothic" pitchFamily="34" charset="-128"/>
                <a:cs typeface="Arial" pitchFamily="34" charset="0"/>
              </a:rPr>
              <a:t>microvascular</a:t>
            </a:r>
            <a:r>
              <a:rPr lang="en-US" sz="900" dirty="0">
                <a:solidFill>
                  <a:prstClr val="black"/>
                </a:solidFill>
                <a:latin typeface="Arial" pitchFamily="34" charset="0"/>
                <a:ea typeface="MS PGothic" pitchFamily="34" charset="-128"/>
                <a:cs typeface="Arial" pitchFamily="34" charset="0"/>
              </a:rPr>
              <a:t> complications in Japanese patients with non-insulin-dependent diabetes mellitus: a </a:t>
            </a:r>
            <a:r>
              <a:rPr lang="en-US" sz="900" dirty="0" err="1">
                <a:solidFill>
                  <a:prstClr val="black"/>
                </a:solidFill>
                <a:latin typeface="Arial" pitchFamily="34" charset="0"/>
                <a:ea typeface="MS PGothic" pitchFamily="34" charset="-128"/>
                <a:cs typeface="Arial" pitchFamily="34" charset="0"/>
              </a:rPr>
              <a:t>randomised</a:t>
            </a:r>
            <a:r>
              <a:rPr lang="en-US" sz="900" dirty="0">
                <a:solidFill>
                  <a:prstClr val="black"/>
                </a:solidFill>
                <a:latin typeface="Arial" pitchFamily="34" charset="0"/>
                <a:ea typeface="MS PGothic" pitchFamily="34" charset="-128"/>
                <a:cs typeface="Arial" pitchFamily="34" charset="0"/>
              </a:rPr>
              <a:t> prospective 6-year study. </a:t>
            </a:r>
            <a:r>
              <a:rPr lang="en-US" sz="900" i="1" dirty="0">
                <a:solidFill>
                  <a:prstClr val="black"/>
                </a:solidFill>
                <a:latin typeface="Arial" pitchFamily="34" charset="0"/>
                <a:ea typeface="MS PGothic" pitchFamily="34" charset="-128"/>
                <a:cs typeface="Arial" pitchFamily="34" charset="0"/>
              </a:rPr>
              <a:t>Diabetes Res </a:t>
            </a:r>
            <a:r>
              <a:rPr lang="en-US" sz="900" i="1" dirty="0" err="1">
                <a:solidFill>
                  <a:prstClr val="black"/>
                </a:solidFill>
                <a:latin typeface="Arial" pitchFamily="34" charset="0"/>
                <a:ea typeface="MS PGothic" pitchFamily="34" charset="-128"/>
                <a:cs typeface="Arial" pitchFamily="34" charset="0"/>
              </a:rPr>
              <a:t>Clin</a:t>
            </a:r>
            <a:r>
              <a:rPr lang="en-US" sz="900" i="1" dirty="0">
                <a:solidFill>
                  <a:prstClr val="black"/>
                </a:solidFill>
                <a:latin typeface="Arial" pitchFamily="34" charset="0"/>
                <a:ea typeface="MS PGothic" pitchFamily="34" charset="-128"/>
                <a:cs typeface="Arial" pitchFamily="34" charset="0"/>
              </a:rPr>
              <a:t> </a:t>
            </a:r>
            <a:r>
              <a:rPr lang="en-US" sz="900" i="1" dirty="0" err="1">
                <a:solidFill>
                  <a:prstClr val="black"/>
                </a:solidFill>
                <a:latin typeface="Arial" pitchFamily="34" charset="0"/>
                <a:ea typeface="MS PGothic" pitchFamily="34" charset="-128"/>
                <a:cs typeface="Arial" pitchFamily="34" charset="0"/>
              </a:rPr>
              <a:t>Pract</a:t>
            </a:r>
            <a:r>
              <a:rPr lang="en-US" sz="900" i="1" dirty="0">
                <a:solidFill>
                  <a:prstClr val="black"/>
                </a:solidFill>
                <a:latin typeface="Arial" pitchFamily="34" charset="0"/>
                <a:ea typeface="MS PGothic" pitchFamily="34" charset="-128"/>
                <a:cs typeface="Arial" pitchFamily="34" charset="0"/>
              </a:rPr>
              <a:t>.</a:t>
            </a:r>
            <a:r>
              <a:rPr lang="en-US" sz="900" dirty="0">
                <a:solidFill>
                  <a:prstClr val="black"/>
                </a:solidFill>
                <a:latin typeface="Arial" pitchFamily="34" charset="0"/>
                <a:ea typeface="MS PGothic" pitchFamily="34" charset="-128"/>
                <a:cs typeface="Arial" pitchFamily="34" charset="0"/>
              </a:rPr>
              <a:t> 1995;28(2):103-117.</a:t>
            </a:r>
            <a:endParaRPr lang="da-DK" sz="900" dirty="0">
              <a:latin typeface="Arial" pitchFamily="34" charset="0"/>
              <a:cs typeface="Arial" pitchFamily="34" charset="0"/>
            </a:endParaRPr>
          </a:p>
          <a:p>
            <a:pPr marL="224325" indent="-224325">
              <a:lnSpc>
                <a:spcPct val="95000"/>
              </a:lnSpc>
              <a:spcBef>
                <a:spcPts val="353"/>
              </a:spcBef>
              <a:buFontTx/>
              <a:buAutoNum type="arabicPeriod"/>
              <a:defRPr/>
            </a:pPr>
            <a:r>
              <a:rPr lang="en-US" sz="900" dirty="0">
                <a:solidFill>
                  <a:prstClr val="black"/>
                </a:solidFill>
                <a:latin typeface="Arial" pitchFamily="34" charset="0"/>
                <a:ea typeface="MS PGothic" pitchFamily="34" charset="-128"/>
                <a:cs typeface="Arial" pitchFamily="34" charset="0"/>
              </a:rPr>
              <a:t>UK Prospective Diabetes Study Group. Intensive blood-glucose control with </a:t>
            </a:r>
            <a:r>
              <a:rPr lang="en-US" sz="900" dirty="0" err="1">
                <a:solidFill>
                  <a:prstClr val="black"/>
                </a:solidFill>
                <a:latin typeface="Arial" pitchFamily="34" charset="0"/>
                <a:ea typeface="MS PGothic" pitchFamily="34" charset="-128"/>
                <a:cs typeface="Arial" pitchFamily="34" charset="0"/>
              </a:rPr>
              <a:t>sulphonylureas</a:t>
            </a:r>
            <a:r>
              <a:rPr lang="en-US" sz="900" dirty="0">
                <a:solidFill>
                  <a:prstClr val="black"/>
                </a:solidFill>
                <a:latin typeface="Arial" pitchFamily="34" charset="0"/>
                <a:ea typeface="MS PGothic" pitchFamily="34" charset="-128"/>
                <a:cs typeface="Arial" pitchFamily="34" charset="0"/>
              </a:rPr>
              <a:t> or insulin compared with conventional treatment and risk of complications in patients with type 2 diabetes (UKPDS 33). </a:t>
            </a:r>
            <a:r>
              <a:rPr lang="en-US" sz="900" i="1" dirty="0">
                <a:solidFill>
                  <a:prstClr val="black"/>
                </a:solidFill>
                <a:latin typeface="Arial" pitchFamily="34" charset="0"/>
                <a:ea typeface="MS PGothic" pitchFamily="34" charset="-128"/>
                <a:cs typeface="Arial" pitchFamily="34" charset="0"/>
              </a:rPr>
              <a:t>Lancet.</a:t>
            </a:r>
            <a:r>
              <a:rPr lang="en-US" sz="900" dirty="0">
                <a:solidFill>
                  <a:prstClr val="black"/>
                </a:solidFill>
                <a:latin typeface="Arial" pitchFamily="34" charset="0"/>
                <a:ea typeface="MS PGothic" pitchFamily="34" charset="-128"/>
                <a:cs typeface="Arial" pitchFamily="34" charset="0"/>
              </a:rPr>
              <a:t> 1998;352(9131):837-853.</a:t>
            </a:r>
            <a:endParaRPr lang="en-US" sz="900" dirty="0">
              <a:latin typeface="Arial" pitchFamily="34" charset="0"/>
              <a:cs typeface="Arial" pitchFamily="34" charset="0"/>
            </a:endParaRP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22</a:t>
            </a:fld>
            <a:endParaRPr lang="en-US" sz="1200"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2"/>
          <p:cNvSpPr>
            <a:spLocks noGrp="1" noRot="1" noChangeAspect="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119172"/>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800" b="1" u="sng" dirty="0">
                <a:latin typeface="Arial" pitchFamily="34" charset="0"/>
                <a:ea typeface="MS PGothic" pitchFamily="34" charset="-128"/>
                <a:cs typeface="ＭＳ Ｐゴシック" pitchFamily="-65" charset="-128"/>
              </a:rPr>
              <a:t>KEY POINT</a:t>
            </a:r>
          </a:p>
          <a:p>
            <a:pPr marL="224325" indent="-224325">
              <a:lnSpc>
                <a:spcPct val="95000"/>
              </a:lnSpc>
              <a:spcBef>
                <a:spcPts val="353"/>
              </a:spcBef>
              <a:buFont typeface="Wingdings" pitchFamily="2" charset="2"/>
              <a:buChar char="§"/>
              <a:defRPr/>
            </a:pPr>
            <a:r>
              <a:rPr lang="en-US" sz="800" dirty="0">
                <a:solidFill>
                  <a:prstClr val="black"/>
                </a:solidFill>
                <a:latin typeface="Arial" pitchFamily="34" charset="0"/>
                <a:ea typeface="MS PGothic" pitchFamily="34" charset="-128"/>
                <a:cs typeface="Arial" pitchFamily="34" charset="0"/>
              </a:rPr>
              <a:t>In patients with type 1 diabetes intensive insulin therapy effectively delays the onset and slows the progression of diabetic retinopathy, nephropathy, neuropathy, and diabetic </a:t>
            </a:r>
            <a:r>
              <a:rPr lang="en-US" sz="800" dirty="0" err="1">
                <a:solidFill>
                  <a:prstClr val="black"/>
                </a:solidFill>
                <a:latin typeface="Arial" pitchFamily="34" charset="0"/>
                <a:ea typeface="MS PGothic" pitchFamily="34" charset="-128"/>
                <a:cs typeface="Arial" pitchFamily="34" charset="0"/>
              </a:rPr>
              <a:t>microvascular</a:t>
            </a:r>
            <a:r>
              <a:rPr lang="en-US" sz="800" dirty="0">
                <a:solidFill>
                  <a:prstClr val="black"/>
                </a:solidFill>
                <a:latin typeface="Arial" pitchFamily="34" charset="0"/>
                <a:ea typeface="MS PGothic" pitchFamily="34" charset="-128"/>
                <a:cs typeface="Arial" pitchFamily="34" charset="0"/>
              </a:rPr>
              <a:t> disease.</a:t>
            </a:r>
            <a:r>
              <a:rPr lang="en-US" sz="800" baseline="30000" dirty="0">
                <a:solidFill>
                  <a:prstClr val="black"/>
                </a:solidFill>
                <a:latin typeface="Arial" pitchFamily="34" charset="0"/>
                <a:ea typeface="MS PGothic" pitchFamily="34" charset="-128"/>
                <a:cs typeface="Arial" pitchFamily="34" charset="0"/>
              </a:rPr>
              <a:t>1-3 </a:t>
            </a:r>
            <a:r>
              <a:rPr lang="en-US" sz="800" dirty="0">
                <a:solidFill>
                  <a:prstClr val="black"/>
                </a:solidFill>
                <a:latin typeface="Arial" pitchFamily="34" charset="0"/>
                <a:ea typeface="MS PGothic" pitchFamily="34" charset="-128"/>
                <a:cs typeface="Arial" pitchFamily="34" charset="0"/>
              </a:rPr>
              <a:t>The risk reduction of these diabetes complications resulting from intensive insulin therapy persists for at least 4 years despite increasing hyperglycaemia.</a:t>
            </a:r>
            <a:r>
              <a:rPr lang="en-US" sz="800" baseline="30000" dirty="0">
                <a:solidFill>
                  <a:prstClr val="black"/>
                </a:solidFill>
                <a:latin typeface="Arial" pitchFamily="34" charset="0"/>
                <a:ea typeface="MS PGothic" pitchFamily="34" charset="-128"/>
                <a:cs typeface="Arial" pitchFamily="34" charset="0"/>
              </a:rPr>
              <a:t>1-3</a:t>
            </a:r>
            <a:r>
              <a:rPr lang="en-US" sz="800" dirty="0">
                <a:solidFill>
                  <a:prstClr val="black"/>
                </a:solidFill>
                <a:latin typeface="Arial" pitchFamily="34" charset="0"/>
                <a:ea typeface="MS PGothic" pitchFamily="34" charset="-128"/>
                <a:cs typeface="Arial" pitchFamily="34" charset="0"/>
              </a:rPr>
              <a:t> Intensive insulin therapy has long-term beneficial effects on the risk of cardiovascular disease.</a:t>
            </a:r>
            <a:r>
              <a:rPr lang="en-US" sz="800" baseline="30000" dirty="0">
                <a:solidFill>
                  <a:prstClr val="black"/>
                </a:solidFill>
                <a:latin typeface="Arial" pitchFamily="34" charset="0"/>
                <a:ea typeface="MS PGothic" pitchFamily="34" charset="-128"/>
                <a:cs typeface="Arial" pitchFamily="34" charset="0"/>
              </a:rPr>
              <a:t>3</a:t>
            </a:r>
            <a:r>
              <a:rPr lang="en-US" sz="800" dirty="0">
                <a:solidFill>
                  <a:prstClr val="black"/>
                </a:solidFill>
                <a:latin typeface="Arial" pitchFamily="34" charset="0"/>
                <a:ea typeface="MS PGothic" pitchFamily="34" charset="-128"/>
                <a:cs typeface="Arial" pitchFamily="34" charset="0"/>
              </a:rPr>
              <a:t> DCCT/EDIC data are consistent with the findings of other long-term intensive insulin therapy studies.</a:t>
            </a:r>
            <a:r>
              <a:rPr lang="en-US" sz="800" baseline="30000" dirty="0">
                <a:solidFill>
                  <a:prstClr val="black"/>
                </a:solidFill>
                <a:latin typeface="Arial" pitchFamily="34" charset="0"/>
                <a:ea typeface="MS PGothic" pitchFamily="34" charset="-128"/>
                <a:cs typeface="Arial" pitchFamily="34" charset="0"/>
              </a:rPr>
              <a:t>4,5</a:t>
            </a:r>
            <a:r>
              <a:rPr lang="en-US" sz="800" dirty="0">
                <a:solidFill>
                  <a:prstClr val="black"/>
                </a:solidFill>
                <a:latin typeface="Arial" pitchFamily="34" charset="0"/>
                <a:ea typeface="MS PGothic" pitchFamily="34" charset="-128"/>
                <a:cs typeface="Arial" pitchFamily="34" charset="0"/>
              </a:rPr>
              <a:t/>
            </a:r>
            <a:br>
              <a:rPr lang="en-US" sz="800" dirty="0">
                <a:solidFill>
                  <a:prstClr val="black"/>
                </a:solidFill>
                <a:latin typeface="Arial" pitchFamily="34" charset="0"/>
                <a:ea typeface="MS PGothic" pitchFamily="34" charset="-128"/>
                <a:cs typeface="Arial" pitchFamily="34" charset="0"/>
              </a:rPr>
            </a:br>
            <a:endParaRPr lang="en-US" sz="800" b="1" u="sng" dirty="0">
              <a:latin typeface="Arial" pitchFamily="34" charset="0"/>
              <a:ea typeface="MS PGothic" pitchFamily="34" charset="-128"/>
              <a:cs typeface="ＭＳ Ｐゴシック" pitchFamily="-65" charset="-128"/>
            </a:endParaRPr>
          </a:p>
          <a:p>
            <a:pPr>
              <a:lnSpc>
                <a:spcPct val="95000"/>
              </a:lnSpc>
              <a:spcBef>
                <a:spcPts val="353"/>
              </a:spcBef>
              <a:defRPr/>
            </a:pPr>
            <a:r>
              <a:rPr lang="en-US" sz="8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Wingdings" pitchFamily="2" charset="2"/>
              <a:buChar char="§"/>
              <a:defRPr/>
            </a:pPr>
            <a:r>
              <a:rPr lang="en-US" sz="800" dirty="0">
                <a:solidFill>
                  <a:prstClr val="black"/>
                </a:solidFill>
                <a:latin typeface="Arial" pitchFamily="34" charset="0"/>
                <a:ea typeface="MS PGothic" pitchFamily="34" charset="-128"/>
                <a:cs typeface="Arial" pitchFamily="34" charset="0"/>
              </a:rPr>
              <a:t>The Diabetes Control and Complications Trial (DCCT) Research Group examined whether intensive treatment, with the goal of maintaining blood glucose concentrations close to the normal range, could decrease the frequency and severity of </a:t>
            </a:r>
            <a:r>
              <a:rPr lang="en-US" sz="800" dirty="0" err="1">
                <a:solidFill>
                  <a:prstClr val="black"/>
                </a:solidFill>
                <a:latin typeface="Arial" pitchFamily="34" charset="0"/>
                <a:ea typeface="MS PGothic" pitchFamily="34" charset="-128"/>
                <a:cs typeface="Arial" pitchFamily="34" charset="0"/>
              </a:rPr>
              <a:t>microvascular</a:t>
            </a:r>
            <a:r>
              <a:rPr lang="en-US" sz="800" dirty="0">
                <a:solidFill>
                  <a:prstClr val="black"/>
                </a:solidFill>
                <a:latin typeface="Arial" pitchFamily="34" charset="0"/>
                <a:ea typeface="MS PGothic" pitchFamily="34" charset="-128"/>
                <a:cs typeface="Arial" pitchFamily="34" charset="0"/>
              </a:rPr>
              <a:t> and neurologic complications. 1441 patients with type 1 diabetes were recruited at 29 </a:t>
            </a:r>
            <a:r>
              <a:rPr lang="en-US" sz="800" dirty="0" err="1">
                <a:solidFill>
                  <a:prstClr val="black"/>
                </a:solidFill>
                <a:latin typeface="Arial" pitchFamily="34" charset="0"/>
                <a:ea typeface="MS PGothic" pitchFamily="34" charset="-128"/>
                <a:cs typeface="Arial" pitchFamily="34" charset="0"/>
              </a:rPr>
              <a:t>centres</a:t>
            </a:r>
            <a:r>
              <a:rPr lang="en-US" sz="800" dirty="0">
                <a:solidFill>
                  <a:prstClr val="black"/>
                </a:solidFill>
                <a:latin typeface="Arial" pitchFamily="34" charset="0"/>
                <a:ea typeface="MS PGothic" pitchFamily="34" charset="-128"/>
                <a:cs typeface="Arial" pitchFamily="34" charset="0"/>
              </a:rPr>
              <a:t> from 1983 through 1989.</a:t>
            </a:r>
            <a:r>
              <a:rPr lang="en-US" sz="800" baseline="30000" dirty="0">
                <a:solidFill>
                  <a:prstClr val="black"/>
                </a:solidFill>
                <a:latin typeface="Arial" pitchFamily="34" charset="0"/>
                <a:ea typeface="MS PGothic" pitchFamily="34" charset="-128"/>
                <a:cs typeface="Arial" pitchFamily="34" charset="0"/>
              </a:rPr>
              <a:t>1</a:t>
            </a:r>
            <a:r>
              <a:rPr lang="en-US" sz="800" dirty="0">
                <a:solidFill>
                  <a:prstClr val="black"/>
                </a:solidFill>
                <a:latin typeface="Arial" pitchFamily="34" charset="0"/>
                <a:ea typeface="MS PGothic" pitchFamily="34" charset="-128"/>
                <a:cs typeface="Arial" pitchFamily="34" charset="0"/>
              </a:rPr>
              <a:t> In June 1993, after an average follow-up of 6.5 years (range, 3-9 years), the independent data monitoring committee determined that the study results warranted terminating the trial.</a:t>
            </a:r>
            <a:r>
              <a:rPr lang="en-US" sz="800" baseline="30000" dirty="0">
                <a:solidFill>
                  <a:prstClr val="black"/>
                </a:solidFill>
                <a:latin typeface="Arial" pitchFamily="34" charset="0"/>
                <a:ea typeface="MS PGothic" pitchFamily="34" charset="-128"/>
                <a:cs typeface="Arial" pitchFamily="34" charset="0"/>
              </a:rPr>
              <a:t>2</a:t>
            </a:r>
            <a:r>
              <a:rPr lang="en-US" sz="800" dirty="0">
                <a:solidFill>
                  <a:prstClr val="black"/>
                </a:solidFill>
                <a:latin typeface="Arial" pitchFamily="34" charset="0"/>
                <a:ea typeface="MS PGothic" pitchFamily="34" charset="-128"/>
                <a:cs typeface="Arial" pitchFamily="34" charset="0"/>
              </a:rPr>
              <a:t> 93% of the patients were subsequently followed until February 2005, during the observational Epidemiology of Diabetes Interventions and Complications (EDIC) study.</a:t>
            </a:r>
            <a:r>
              <a:rPr lang="en-US" sz="800" baseline="30000" dirty="0">
                <a:solidFill>
                  <a:prstClr val="black"/>
                </a:solidFill>
                <a:latin typeface="Arial" pitchFamily="34" charset="0"/>
                <a:ea typeface="MS PGothic" pitchFamily="34" charset="-128"/>
                <a:cs typeface="Arial" pitchFamily="34" charset="0"/>
              </a:rPr>
              <a:t>1,3</a:t>
            </a:r>
            <a:r>
              <a:rPr lang="en-US" sz="800" b="1" dirty="0">
                <a:solidFill>
                  <a:prstClr val="black"/>
                </a:solidFill>
                <a:latin typeface="Arial" pitchFamily="34" charset="0"/>
                <a:ea typeface="MS PGothic" pitchFamily="34" charset="-128"/>
                <a:cs typeface="Arial" pitchFamily="34" charset="0"/>
              </a:rPr>
              <a:t> </a:t>
            </a:r>
            <a:r>
              <a:rPr lang="en-US" sz="800" dirty="0">
                <a:solidFill>
                  <a:prstClr val="black"/>
                </a:solidFill>
                <a:latin typeface="Arial" pitchFamily="34" charset="0"/>
                <a:ea typeface="MS PGothic" pitchFamily="34" charset="-128"/>
                <a:cs typeface="Arial" pitchFamily="34" charset="0"/>
              </a:rPr>
              <a:t> </a:t>
            </a:r>
          </a:p>
          <a:p>
            <a:pPr marL="224325" indent="-224325">
              <a:lnSpc>
                <a:spcPct val="95000"/>
              </a:lnSpc>
              <a:spcBef>
                <a:spcPts val="353"/>
              </a:spcBef>
              <a:buFont typeface="Wingdings" pitchFamily="2" charset="2"/>
              <a:buChar char="§"/>
              <a:defRPr/>
            </a:pPr>
            <a:r>
              <a:rPr lang="en-US" sz="800" dirty="0">
                <a:solidFill>
                  <a:prstClr val="black"/>
                </a:solidFill>
                <a:latin typeface="Arial" pitchFamily="34" charset="0"/>
                <a:ea typeface="MS PGothic" pitchFamily="34" charset="-128"/>
                <a:cs typeface="Arial" pitchFamily="34" charset="0"/>
              </a:rPr>
              <a:t>The Kumamoto study examined whether intensive </a:t>
            </a:r>
            <a:r>
              <a:rPr lang="en-US" sz="800" dirty="0" err="1">
                <a:solidFill>
                  <a:prstClr val="black"/>
                </a:solidFill>
                <a:latin typeface="Arial" pitchFamily="34" charset="0"/>
                <a:ea typeface="MS PGothic" pitchFamily="34" charset="-128"/>
                <a:cs typeface="Arial" pitchFamily="34" charset="0"/>
              </a:rPr>
              <a:t>glycaemic</a:t>
            </a:r>
            <a:r>
              <a:rPr lang="en-US" sz="800" dirty="0">
                <a:solidFill>
                  <a:prstClr val="black"/>
                </a:solidFill>
                <a:latin typeface="Arial" pitchFamily="34" charset="0"/>
                <a:ea typeface="MS PGothic" pitchFamily="34" charset="-128"/>
                <a:cs typeface="Arial" pitchFamily="34" charset="0"/>
              </a:rPr>
              <a:t> control could decrease the frequency or severity of diabetic </a:t>
            </a:r>
            <a:r>
              <a:rPr lang="en-US" sz="800" dirty="0" err="1">
                <a:solidFill>
                  <a:prstClr val="black"/>
                </a:solidFill>
                <a:latin typeface="Arial" pitchFamily="34" charset="0"/>
                <a:ea typeface="MS PGothic" pitchFamily="34" charset="-128"/>
                <a:cs typeface="Arial" pitchFamily="34" charset="0"/>
              </a:rPr>
              <a:t>microvascular</a:t>
            </a:r>
            <a:r>
              <a:rPr lang="en-US" sz="800" dirty="0">
                <a:solidFill>
                  <a:prstClr val="black"/>
                </a:solidFill>
                <a:latin typeface="Arial" pitchFamily="34" charset="0"/>
                <a:ea typeface="MS PGothic" pitchFamily="34" charset="-128"/>
                <a:cs typeface="Arial" pitchFamily="34" charset="0"/>
              </a:rPr>
              <a:t> complications in Japanese patients with type 2 diabetes. A total of 110 patients were randomly assigned to multiple insulin injection treatment or conventional insulin injection treatment.</a:t>
            </a:r>
            <a:r>
              <a:rPr lang="en-US" sz="800" baseline="30000" dirty="0">
                <a:solidFill>
                  <a:prstClr val="black"/>
                </a:solidFill>
                <a:latin typeface="Arial" pitchFamily="34" charset="0"/>
                <a:ea typeface="MS PGothic" pitchFamily="34" charset="-128"/>
                <a:cs typeface="Arial" pitchFamily="34" charset="0"/>
              </a:rPr>
              <a:t>4</a:t>
            </a:r>
            <a:r>
              <a:rPr lang="en-US" sz="800" dirty="0">
                <a:solidFill>
                  <a:prstClr val="black"/>
                </a:solidFill>
                <a:latin typeface="Arial" pitchFamily="34" charset="0"/>
                <a:ea typeface="MS PGothic" pitchFamily="34" charset="-128"/>
                <a:cs typeface="Arial" pitchFamily="34" charset="0"/>
              </a:rPr>
              <a:t> </a:t>
            </a:r>
          </a:p>
          <a:p>
            <a:pPr marL="224325" indent="-224325">
              <a:lnSpc>
                <a:spcPct val="95000"/>
              </a:lnSpc>
              <a:spcBef>
                <a:spcPts val="353"/>
              </a:spcBef>
              <a:buFont typeface="Wingdings" pitchFamily="2" charset="2"/>
              <a:buChar char="§"/>
              <a:defRPr/>
            </a:pPr>
            <a:r>
              <a:rPr lang="en-US" sz="800" dirty="0">
                <a:solidFill>
                  <a:prstClr val="black"/>
                </a:solidFill>
                <a:latin typeface="Arial" pitchFamily="34" charset="0"/>
                <a:ea typeface="MS PGothic" pitchFamily="34" charset="-128"/>
                <a:cs typeface="Arial" pitchFamily="34" charset="0"/>
              </a:rPr>
              <a:t>The United Kingdom Prospective Diabetes Study (UKPDS) was a </a:t>
            </a:r>
            <a:r>
              <a:rPr lang="en-US" sz="800" dirty="0" err="1">
                <a:solidFill>
                  <a:prstClr val="black"/>
                </a:solidFill>
                <a:latin typeface="Arial" pitchFamily="34" charset="0"/>
                <a:ea typeface="MS PGothic" pitchFamily="34" charset="-128"/>
                <a:cs typeface="Arial" pitchFamily="34" charset="0"/>
              </a:rPr>
              <a:t>randomised</a:t>
            </a:r>
            <a:r>
              <a:rPr lang="en-US" sz="800" dirty="0">
                <a:solidFill>
                  <a:prstClr val="black"/>
                </a:solidFill>
                <a:latin typeface="Arial" pitchFamily="34" charset="0"/>
                <a:ea typeface="MS PGothic" pitchFamily="34" charset="-128"/>
                <a:cs typeface="Arial" pitchFamily="34" charset="0"/>
              </a:rPr>
              <a:t> interventional trial that compared intensive glucose therapy (either sulfonylurea or insulin or, in overweight patients, </a:t>
            </a:r>
            <a:r>
              <a:rPr lang="en-US" sz="800" dirty="0" err="1">
                <a:solidFill>
                  <a:prstClr val="black"/>
                </a:solidFill>
                <a:latin typeface="Arial" pitchFamily="34" charset="0"/>
                <a:ea typeface="MS PGothic" pitchFamily="34" charset="-128"/>
                <a:cs typeface="Arial" pitchFamily="34" charset="0"/>
              </a:rPr>
              <a:t>metformin</a:t>
            </a:r>
            <a:r>
              <a:rPr lang="en-US" sz="800" dirty="0">
                <a:solidFill>
                  <a:prstClr val="black"/>
                </a:solidFill>
                <a:latin typeface="Arial" pitchFamily="34" charset="0"/>
                <a:ea typeface="MS PGothic" pitchFamily="34" charset="-128"/>
                <a:cs typeface="Arial" pitchFamily="34" charset="0"/>
              </a:rPr>
              <a:t>) to conventional dietary therapy in patients with type 2 diabetes. 3867 patients with newly diagnosed type 2 diabetes (median age 53), who after 3 months of diet treatment had a mean fasting plasma glucose concentration of 6.1 to 15.0 </a:t>
            </a:r>
            <a:r>
              <a:rPr lang="en-US" sz="800" dirty="0" err="1">
                <a:solidFill>
                  <a:prstClr val="black"/>
                </a:solidFill>
                <a:latin typeface="Arial" pitchFamily="34" charset="0"/>
                <a:ea typeface="MS PGothic" pitchFamily="34" charset="-128"/>
                <a:cs typeface="Arial" pitchFamily="34" charset="0"/>
              </a:rPr>
              <a:t>mmol</a:t>
            </a:r>
            <a:r>
              <a:rPr lang="en-US" sz="800" dirty="0">
                <a:solidFill>
                  <a:prstClr val="black"/>
                </a:solidFill>
                <a:latin typeface="Arial" pitchFamily="34" charset="0"/>
                <a:ea typeface="MS PGothic" pitchFamily="34" charset="-128"/>
                <a:cs typeface="Arial" pitchFamily="34" charset="0"/>
              </a:rPr>
              <a:t>/L, were recruited.</a:t>
            </a:r>
            <a:r>
              <a:rPr lang="en-US" sz="800" baseline="30000" dirty="0">
                <a:solidFill>
                  <a:prstClr val="black"/>
                </a:solidFill>
                <a:latin typeface="Arial" pitchFamily="34" charset="0"/>
                <a:ea typeface="MS PGothic" pitchFamily="34" charset="-128"/>
                <a:cs typeface="Arial" pitchFamily="34" charset="0"/>
              </a:rPr>
              <a:t>5</a:t>
            </a:r>
            <a:r>
              <a:rPr lang="en-US" sz="800" dirty="0">
                <a:latin typeface="Arial" pitchFamily="34" charset="0"/>
                <a:ea typeface="MS PGothic" pitchFamily="34" charset="-128"/>
                <a:cs typeface="ＭＳ Ｐゴシック" pitchFamily="-65" charset="-128"/>
              </a:rPr>
              <a:t/>
            </a:r>
            <a:br>
              <a:rPr lang="en-US" sz="800" dirty="0">
                <a:latin typeface="Arial" pitchFamily="34" charset="0"/>
                <a:ea typeface="MS PGothic" pitchFamily="34" charset="-128"/>
                <a:cs typeface="ＭＳ Ｐゴシック" pitchFamily="-65" charset="-128"/>
              </a:rPr>
            </a:br>
            <a:endParaRPr lang="en-US" sz="800" dirty="0">
              <a:latin typeface="Arial" pitchFamily="34" charset="0"/>
              <a:ea typeface="MS PGothic" pitchFamily="34" charset="-128"/>
              <a:cs typeface="ＭＳ Ｐゴシック" pitchFamily="-65" charset="-128"/>
            </a:endParaRPr>
          </a:p>
          <a:p>
            <a:pPr>
              <a:lnSpc>
                <a:spcPct val="95000"/>
              </a:lnSpc>
              <a:spcBef>
                <a:spcPts val="353"/>
              </a:spcBef>
              <a:defRPr/>
            </a:pPr>
            <a:r>
              <a:rPr lang="en-US" sz="800" b="1" u="sng" dirty="0">
                <a:latin typeface="Arial" pitchFamily="34" charset="0"/>
                <a:ea typeface="MS PGothic" pitchFamily="34" charset="-128"/>
                <a:cs typeface="ＭＳ Ｐゴシック" pitchFamily="-65" charset="-128"/>
              </a:rPr>
              <a:t>REFERENCES</a:t>
            </a:r>
            <a:endParaRPr lang="en-US" sz="800" dirty="0">
              <a:latin typeface="Arial" pitchFamily="34" charset="0"/>
              <a:ea typeface="MS PGothic" pitchFamily="34" charset="-128"/>
              <a:cs typeface="ＭＳ Ｐゴシック" pitchFamily="-65" charset="-128"/>
            </a:endParaRPr>
          </a:p>
          <a:p>
            <a:pPr marL="224325" indent="-224325">
              <a:lnSpc>
                <a:spcPct val="95000"/>
              </a:lnSpc>
              <a:spcBef>
                <a:spcPts val="353"/>
              </a:spcBef>
              <a:buFontTx/>
              <a:buAutoNum type="arabicPeriod"/>
              <a:defRPr/>
            </a:pPr>
            <a:r>
              <a:rPr lang="en-US" sz="800" dirty="0">
                <a:solidFill>
                  <a:prstClr val="black"/>
                </a:solidFill>
                <a:latin typeface="Arial" pitchFamily="34" charset="0"/>
                <a:ea typeface="MS PGothic" pitchFamily="34" charset="-128"/>
                <a:cs typeface="Arial" pitchFamily="34" charset="0"/>
              </a:rPr>
              <a:t>Diabetes Control and Complications Trial Research Group. The effect of intensive treatment of diabetes </a:t>
            </a:r>
            <a:br>
              <a:rPr lang="en-US" sz="800" dirty="0">
                <a:solidFill>
                  <a:prstClr val="black"/>
                </a:solidFill>
                <a:latin typeface="Arial" pitchFamily="34" charset="0"/>
                <a:ea typeface="MS PGothic" pitchFamily="34" charset="-128"/>
                <a:cs typeface="Arial" pitchFamily="34" charset="0"/>
              </a:rPr>
            </a:br>
            <a:r>
              <a:rPr lang="en-US" sz="800" dirty="0">
                <a:solidFill>
                  <a:prstClr val="black"/>
                </a:solidFill>
                <a:latin typeface="Arial" pitchFamily="34" charset="0"/>
                <a:ea typeface="MS PGothic" pitchFamily="34" charset="-128"/>
                <a:cs typeface="Arial" pitchFamily="34" charset="0"/>
              </a:rPr>
              <a:t>on the development and progression of long-term complications in insulin-dependent diabetes mellitus. </a:t>
            </a:r>
            <a:r>
              <a:rPr lang="en-US" sz="800" i="1" dirty="0">
                <a:solidFill>
                  <a:prstClr val="black"/>
                </a:solidFill>
                <a:latin typeface="Arial" pitchFamily="34" charset="0"/>
                <a:ea typeface="MS PGothic" pitchFamily="34" charset="-128"/>
                <a:cs typeface="Arial" pitchFamily="34" charset="0"/>
              </a:rPr>
              <a:t>N </a:t>
            </a:r>
            <a:r>
              <a:rPr lang="en-US" sz="800" i="1" dirty="0" err="1">
                <a:solidFill>
                  <a:prstClr val="black"/>
                </a:solidFill>
                <a:latin typeface="Arial" pitchFamily="34" charset="0"/>
                <a:ea typeface="MS PGothic" pitchFamily="34" charset="-128"/>
                <a:cs typeface="Arial" pitchFamily="34" charset="0"/>
              </a:rPr>
              <a:t>Engl</a:t>
            </a:r>
            <a:r>
              <a:rPr lang="en-US" sz="800" i="1" dirty="0">
                <a:solidFill>
                  <a:prstClr val="black"/>
                </a:solidFill>
                <a:latin typeface="Arial" pitchFamily="34" charset="0"/>
                <a:ea typeface="MS PGothic" pitchFamily="34" charset="-128"/>
                <a:cs typeface="Arial" pitchFamily="34" charset="0"/>
              </a:rPr>
              <a:t> J Med.</a:t>
            </a:r>
            <a:r>
              <a:rPr lang="en-US" sz="800" dirty="0">
                <a:solidFill>
                  <a:prstClr val="black"/>
                </a:solidFill>
                <a:latin typeface="Arial" pitchFamily="34" charset="0"/>
                <a:ea typeface="MS PGothic" pitchFamily="34" charset="-128"/>
                <a:cs typeface="Arial" pitchFamily="34" charset="0"/>
              </a:rPr>
              <a:t> 1993;329(14):977-986</a:t>
            </a:r>
            <a:r>
              <a:rPr lang="en-US" sz="800" dirty="0">
                <a:latin typeface="Arial" pitchFamily="34" charset="0"/>
                <a:cs typeface="Arial" pitchFamily="34" charset="0"/>
              </a:rPr>
              <a:t>.</a:t>
            </a:r>
          </a:p>
          <a:p>
            <a:pPr marL="224325" indent="-224325">
              <a:lnSpc>
                <a:spcPct val="95000"/>
              </a:lnSpc>
              <a:spcBef>
                <a:spcPts val="353"/>
              </a:spcBef>
              <a:buFontTx/>
              <a:buAutoNum type="arabicPeriod"/>
              <a:defRPr/>
            </a:pPr>
            <a:r>
              <a:rPr lang="en-US" sz="800" dirty="0">
                <a:solidFill>
                  <a:prstClr val="black"/>
                </a:solidFill>
                <a:latin typeface="Arial" pitchFamily="34" charset="0"/>
                <a:ea typeface="MS PGothic" pitchFamily="34" charset="-128"/>
                <a:cs typeface="Arial" pitchFamily="34" charset="0"/>
              </a:rPr>
              <a:t>The Diabetes Control and Complications Trial/Epidemiology of Diabetes Interventions and Complications Research Group. Retinopathy and nephropathy in patients with type 1 diabetes four years after a trial of intensive therapy. </a:t>
            </a:r>
            <a:r>
              <a:rPr lang="en-US" sz="800" i="1" dirty="0">
                <a:solidFill>
                  <a:prstClr val="black"/>
                </a:solidFill>
                <a:latin typeface="Arial" pitchFamily="34" charset="0"/>
                <a:ea typeface="MS PGothic" pitchFamily="34" charset="-128"/>
                <a:cs typeface="Arial" pitchFamily="34" charset="0"/>
              </a:rPr>
              <a:t>N </a:t>
            </a:r>
            <a:r>
              <a:rPr lang="en-US" sz="800" i="1" dirty="0" err="1">
                <a:solidFill>
                  <a:prstClr val="black"/>
                </a:solidFill>
                <a:latin typeface="Arial" pitchFamily="34" charset="0"/>
                <a:ea typeface="MS PGothic" pitchFamily="34" charset="-128"/>
                <a:cs typeface="Arial" pitchFamily="34" charset="0"/>
              </a:rPr>
              <a:t>Engl</a:t>
            </a:r>
            <a:r>
              <a:rPr lang="en-US" sz="800" i="1" dirty="0">
                <a:solidFill>
                  <a:prstClr val="black"/>
                </a:solidFill>
                <a:latin typeface="Arial" pitchFamily="34" charset="0"/>
                <a:ea typeface="MS PGothic" pitchFamily="34" charset="-128"/>
                <a:cs typeface="Arial" pitchFamily="34" charset="0"/>
              </a:rPr>
              <a:t> J Med.</a:t>
            </a:r>
            <a:r>
              <a:rPr lang="en-US" sz="800" dirty="0">
                <a:solidFill>
                  <a:prstClr val="black"/>
                </a:solidFill>
                <a:latin typeface="Arial" pitchFamily="34" charset="0"/>
                <a:ea typeface="MS PGothic" pitchFamily="34" charset="-128"/>
                <a:cs typeface="Arial" pitchFamily="34" charset="0"/>
              </a:rPr>
              <a:t> 2000;342(6):381-389.</a:t>
            </a:r>
          </a:p>
          <a:p>
            <a:pPr marL="224325" indent="-224325">
              <a:lnSpc>
                <a:spcPct val="95000"/>
              </a:lnSpc>
              <a:spcBef>
                <a:spcPts val="353"/>
              </a:spcBef>
              <a:buFontTx/>
              <a:buAutoNum type="arabicPeriod"/>
              <a:defRPr/>
            </a:pPr>
            <a:r>
              <a:rPr lang="en-US" sz="800" dirty="0">
                <a:solidFill>
                  <a:prstClr val="black"/>
                </a:solidFill>
                <a:latin typeface="Arial" pitchFamily="34" charset="0"/>
                <a:ea typeface="MS PGothic" pitchFamily="34" charset="-128"/>
                <a:cs typeface="Arial" pitchFamily="34" charset="0"/>
              </a:rPr>
              <a:t>Nathan DM, Cleary PA, </a:t>
            </a:r>
            <a:r>
              <a:rPr lang="en-US" sz="800" dirty="0" err="1">
                <a:solidFill>
                  <a:prstClr val="black"/>
                </a:solidFill>
                <a:latin typeface="Arial" pitchFamily="34" charset="0"/>
                <a:ea typeface="MS PGothic" pitchFamily="34" charset="-128"/>
                <a:cs typeface="Arial" pitchFamily="34" charset="0"/>
              </a:rPr>
              <a:t>Backlund</a:t>
            </a:r>
            <a:r>
              <a:rPr lang="en-US" sz="800" dirty="0">
                <a:solidFill>
                  <a:prstClr val="black"/>
                </a:solidFill>
                <a:latin typeface="Arial" pitchFamily="34" charset="0"/>
                <a:ea typeface="MS PGothic" pitchFamily="34" charset="-128"/>
                <a:cs typeface="Arial" pitchFamily="34" charset="0"/>
              </a:rPr>
              <a:t> JY, et al. Intensive diabetes treatment and cardiovascular disease in patients with type 1 diabetes. </a:t>
            </a:r>
            <a:r>
              <a:rPr lang="da-DK" sz="800" i="1" dirty="0">
                <a:solidFill>
                  <a:prstClr val="black"/>
                </a:solidFill>
                <a:latin typeface="Arial" pitchFamily="34" charset="0"/>
                <a:ea typeface="MS PGothic" pitchFamily="34" charset="-128"/>
                <a:cs typeface="Arial" pitchFamily="34" charset="0"/>
              </a:rPr>
              <a:t>N Engl J Med.</a:t>
            </a:r>
            <a:r>
              <a:rPr lang="da-DK" sz="800" dirty="0">
                <a:solidFill>
                  <a:prstClr val="black"/>
                </a:solidFill>
                <a:latin typeface="Arial" pitchFamily="34" charset="0"/>
                <a:ea typeface="MS PGothic" pitchFamily="34" charset="-128"/>
                <a:cs typeface="Arial" pitchFamily="34" charset="0"/>
              </a:rPr>
              <a:t> 2005;353(25):2643-2653.</a:t>
            </a:r>
          </a:p>
          <a:p>
            <a:pPr marL="224325" indent="-224325">
              <a:lnSpc>
                <a:spcPct val="95000"/>
              </a:lnSpc>
              <a:spcBef>
                <a:spcPts val="353"/>
              </a:spcBef>
              <a:buFontTx/>
              <a:buAutoNum type="arabicPeriod"/>
              <a:defRPr/>
            </a:pPr>
            <a:r>
              <a:rPr lang="en-US" sz="800" dirty="0">
                <a:solidFill>
                  <a:prstClr val="black"/>
                </a:solidFill>
                <a:latin typeface="Arial" pitchFamily="34" charset="0"/>
                <a:ea typeface="MS PGothic" pitchFamily="34" charset="-128"/>
                <a:cs typeface="Arial" pitchFamily="34" charset="0"/>
              </a:rPr>
              <a:t>Ohkubo Y, </a:t>
            </a:r>
            <a:r>
              <a:rPr lang="en-US" sz="800" dirty="0" err="1">
                <a:solidFill>
                  <a:prstClr val="black"/>
                </a:solidFill>
                <a:latin typeface="Arial" pitchFamily="34" charset="0"/>
                <a:ea typeface="MS PGothic" pitchFamily="34" charset="-128"/>
                <a:cs typeface="Arial" pitchFamily="34" charset="0"/>
              </a:rPr>
              <a:t>Kishikawa</a:t>
            </a:r>
            <a:r>
              <a:rPr lang="en-US" sz="800" dirty="0">
                <a:solidFill>
                  <a:prstClr val="black"/>
                </a:solidFill>
                <a:latin typeface="Arial" pitchFamily="34" charset="0"/>
                <a:ea typeface="MS PGothic" pitchFamily="34" charset="-128"/>
                <a:cs typeface="Arial" pitchFamily="34" charset="0"/>
              </a:rPr>
              <a:t> H, Araki E, et al. Intensive insulin therapy prevents the progression of diabetic </a:t>
            </a:r>
            <a:r>
              <a:rPr lang="en-US" sz="800" dirty="0" err="1">
                <a:solidFill>
                  <a:prstClr val="black"/>
                </a:solidFill>
                <a:latin typeface="Arial" pitchFamily="34" charset="0"/>
                <a:ea typeface="MS PGothic" pitchFamily="34" charset="-128"/>
                <a:cs typeface="Arial" pitchFamily="34" charset="0"/>
              </a:rPr>
              <a:t>microvascular</a:t>
            </a:r>
            <a:r>
              <a:rPr lang="en-US" sz="800" dirty="0">
                <a:solidFill>
                  <a:prstClr val="black"/>
                </a:solidFill>
                <a:latin typeface="Arial" pitchFamily="34" charset="0"/>
                <a:ea typeface="MS PGothic" pitchFamily="34" charset="-128"/>
                <a:cs typeface="Arial" pitchFamily="34" charset="0"/>
              </a:rPr>
              <a:t> complications in Japanese patients with non-insulin-dependent diabetes mellitus: a </a:t>
            </a:r>
            <a:r>
              <a:rPr lang="en-US" sz="800" dirty="0" err="1">
                <a:solidFill>
                  <a:prstClr val="black"/>
                </a:solidFill>
                <a:latin typeface="Arial" pitchFamily="34" charset="0"/>
                <a:ea typeface="MS PGothic" pitchFamily="34" charset="-128"/>
                <a:cs typeface="Arial" pitchFamily="34" charset="0"/>
              </a:rPr>
              <a:t>randomised</a:t>
            </a:r>
            <a:r>
              <a:rPr lang="en-US" sz="800" dirty="0">
                <a:solidFill>
                  <a:prstClr val="black"/>
                </a:solidFill>
                <a:latin typeface="Arial" pitchFamily="34" charset="0"/>
                <a:ea typeface="MS PGothic" pitchFamily="34" charset="-128"/>
                <a:cs typeface="Arial" pitchFamily="34" charset="0"/>
              </a:rPr>
              <a:t> prospective 6-year study. </a:t>
            </a:r>
            <a:r>
              <a:rPr lang="en-US" sz="800" i="1" dirty="0">
                <a:solidFill>
                  <a:prstClr val="black"/>
                </a:solidFill>
                <a:latin typeface="Arial" pitchFamily="34" charset="0"/>
                <a:ea typeface="MS PGothic" pitchFamily="34" charset="-128"/>
                <a:cs typeface="Arial" pitchFamily="34" charset="0"/>
              </a:rPr>
              <a:t>Diabetes Res </a:t>
            </a:r>
            <a:r>
              <a:rPr lang="en-US" sz="800" i="1" dirty="0" err="1">
                <a:solidFill>
                  <a:prstClr val="black"/>
                </a:solidFill>
                <a:latin typeface="Arial" pitchFamily="34" charset="0"/>
                <a:ea typeface="MS PGothic" pitchFamily="34" charset="-128"/>
                <a:cs typeface="Arial" pitchFamily="34" charset="0"/>
              </a:rPr>
              <a:t>Clin</a:t>
            </a:r>
            <a:r>
              <a:rPr lang="en-US" sz="800" i="1" dirty="0">
                <a:solidFill>
                  <a:prstClr val="black"/>
                </a:solidFill>
                <a:latin typeface="Arial" pitchFamily="34" charset="0"/>
                <a:ea typeface="MS PGothic" pitchFamily="34" charset="-128"/>
                <a:cs typeface="Arial" pitchFamily="34" charset="0"/>
              </a:rPr>
              <a:t> </a:t>
            </a:r>
            <a:r>
              <a:rPr lang="en-US" sz="800" i="1" dirty="0" err="1">
                <a:solidFill>
                  <a:prstClr val="black"/>
                </a:solidFill>
                <a:latin typeface="Arial" pitchFamily="34" charset="0"/>
                <a:ea typeface="MS PGothic" pitchFamily="34" charset="-128"/>
                <a:cs typeface="Arial" pitchFamily="34" charset="0"/>
              </a:rPr>
              <a:t>Pract</a:t>
            </a:r>
            <a:r>
              <a:rPr lang="en-US" sz="800" i="1" dirty="0">
                <a:solidFill>
                  <a:prstClr val="black"/>
                </a:solidFill>
                <a:latin typeface="Arial" pitchFamily="34" charset="0"/>
                <a:ea typeface="MS PGothic" pitchFamily="34" charset="-128"/>
                <a:cs typeface="Arial" pitchFamily="34" charset="0"/>
              </a:rPr>
              <a:t>.</a:t>
            </a:r>
            <a:r>
              <a:rPr lang="en-US" sz="800" dirty="0">
                <a:solidFill>
                  <a:prstClr val="black"/>
                </a:solidFill>
                <a:latin typeface="Arial" pitchFamily="34" charset="0"/>
                <a:ea typeface="MS PGothic" pitchFamily="34" charset="-128"/>
                <a:cs typeface="Arial" pitchFamily="34" charset="0"/>
              </a:rPr>
              <a:t> 1995;28(2):103-117.</a:t>
            </a:r>
          </a:p>
          <a:p>
            <a:pPr marL="224325" indent="-224325">
              <a:lnSpc>
                <a:spcPct val="95000"/>
              </a:lnSpc>
              <a:spcBef>
                <a:spcPts val="353"/>
              </a:spcBef>
              <a:buFontTx/>
              <a:buAutoNum type="arabicPeriod"/>
              <a:defRPr/>
            </a:pPr>
            <a:r>
              <a:rPr lang="en-US" sz="800" dirty="0">
                <a:solidFill>
                  <a:prstClr val="black"/>
                </a:solidFill>
                <a:latin typeface="Arial" pitchFamily="34" charset="0"/>
                <a:ea typeface="MS PGothic" pitchFamily="34" charset="-128"/>
                <a:cs typeface="Arial" pitchFamily="34" charset="0"/>
              </a:rPr>
              <a:t>UK Prospective Diabetes Study Group. Intensive blood-glucose control with </a:t>
            </a:r>
            <a:r>
              <a:rPr lang="en-US" sz="800" dirty="0" err="1">
                <a:solidFill>
                  <a:prstClr val="black"/>
                </a:solidFill>
                <a:latin typeface="Arial" pitchFamily="34" charset="0"/>
                <a:ea typeface="MS PGothic" pitchFamily="34" charset="-128"/>
                <a:cs typeface="Arial" pitchFamily="34" charset="0"/>
              </a:rPr>
              <a:t>sulphonylureas</a:t>
            </a:r>
            <a:r>
              <a:rPr lang="en-US" sz="800" dirty="0">
                <a:solidFill>
                  <a:prstClr val="black"/>
                </a:solidFill>
                <a:latin typeface="Arial" pitchFamily="34" charset="0"/>
                <a:ea typeface="MS PGothic" pitchFamily="34" charset="-128"/>
                <a:cs typeface="Arial" pitchFamily="34" charset="0"/>
              </a:rPr>
              <a:t> or insulin compared with conventional treatment and risk of complications in patients with type 2 diabetes (UKPDS 33). </a:t>
            </a:r>
            <a:r>
              <a:rPr lang="en-US" sz="800" i="1" dirty="0">
                <a:solidFill>
                  <a:prstClr val="black"/>
                </a:solidFill>
                <a:latin typeface="Arial" pitchFamily="34" charset="0"/>
                <a:ea typeface="MS PGothic" pitchFamily="34" charset="-128"/>
                <a:cs typeface="Arial" pitchFamily="34" charset="0"/>
              </a:rPr>
              <a:t>Lancet.</a:t>
            </a:r>
            <a:r>
              <a:rPr lang="en-US" sz="800" dirty="0">
                <a:solidFill>
                  <a:prstClr val="black"/>
                </a:solidFill>
                <a:latin typeface="Arial" pitchFamily="34" charset="0"/>
                <a:ea typeface="MS PGothic" pitchFamily="34" charset="-128"/>
                <a:cs typeface="Arial" pitchFamily="34" charset="0"/>
              </a:rPr>
              <a:t> 1998;352(9131):837-853.</a:t>
            </a:r>
            <a:endParaRPr lang="en-US" sz="800" dirty="0">
              <a:latin typeface="Arial" pitchFamily="34" charset="0"/>
              <a:cs typeface="Arial" pitchFamily="34" charset="0"/>
            </a:endParaRP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23</a:t>
            </a:fld>
            <a:endParaRPr lang="en-US" sz="1200"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119172"/>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Arial" pitchFamily="34" charset="0"/>
              <a:buChar char="•"/>
              <a:defRPr/>
            </a:pPr>
            <a:r>
              <a:rPr lang="en-US" sz="1000" dirty="0">
                <a:solidFill>
                  <a:prstClr val="black"/>
                </a:solidFill>
                <a:latin typeface="Arial" pitchFamily="34" charset="0"/>
                <a:ea typeface="MS PGothic" pitchFamily="34" charset="-128"/>
                <a:cs typeface="Arial" pitchFamily="34" charset="0"/>
              </a:rPr>
              <a:t>This was a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open-label, parallel, 24-week, multicentre (80) trial, which was performed between 7 January, 2000, and 22 October, 2001. 756 overweight patients with inadequate </a:t>
            </a:r>
            <a:r>
              <a:rPr lang="en-US" sz="1000" dirty="0" err="1">
                <a:solidFill>
                  <a:prstClr val="black"/>
                </a:solidFill>
                <a:latin typeface="Arial" pitchFamily="34" charset="0"/>
                <a:ea typeface="MS PGothic" pitchFamily="34" charset="-128"/>
                <a:cs typeface="Arial" pitchFamily="34" charset="0"/>
              </a:rPr>
              <a:t>glycaemic</a:t>
            </a:r>
            <a:r>
              <a:rPr lang="en-US" sz="1000" dirty="0">
                <a:solidFill>
                  <a:prstClr val="black"/>
                </a:solidFill>
                <a:latin typeface="Arial" pitchFamily="34" charset="0"/>
                <a:ea typeface="MS PGothic" pitchFamily="34" charset="-128"/>
                <a:cs typeface="Arial" pitchFamily="34" charset="0"/>
              </a:rPr>
              <a:t> control (HbA1c </a:t>
            </a:r>
            <a:r>
              <a:rPr lang="en-US" sz="1000" dirty="0">
                <a:solidFill>
                  <a:prstClr val="black"/>
                </a:solidFill>
                <a:latin typeface="Arial" pitchFamily="34" charset="0"/>
                <a:ea typeface="MS PGothic" pitchFamily="34" charset="-128"/>
                <a:cs typeface="Arial" pitchFamily="34" charset="0"/>
                <a:sym typeface="Symbol" pitchFamily="18" charset="2"/>
              </a:rPr>
              <a:t></a:t>
            </a:r>
            <a:r>
              <a:rPr lang="en-US" sz="1000" dirty="0">
                <a:solidFill>
                  <a:prstClr val="black"/>
                </a:solidFill>
                <a:latin typeface="Arial" pitchFamily="34" charset="0"/>
                <a:ea typeface="MS PGothic" pitchFamily="34" charset="-128"/>
                <a:cs typeface="Arial" pitchFamily="34" charset="0"/>
              </a:rPr>
              <a:t>7.5%) on one or two oral agents continued </a:t>
            </a:r>
            <a:r>
              <a:rPr lang="en-US" sz="1000" dirty="0" err="1">
                <a:solidFill>
                  <a:prstClr val="black"/>
                </a:solidFill>
                <a:latin typeface="Arial" pitchFamily="34" charset="0"/>
                <a:ea typeface="MS PGothic" pitchFamily="34" charset="-128"/>
                <a:cs typeface="Arial" pitchFamily="34" charset="0"/>
              </a:rPr>
              <a:t>prestudy</a:t>
            </a:r>
            <a:r>
              <a:rPr lang="en-US" sz="1000" dirty="0">
                <a:solidFill>
                  <a:prstClr val="black"/>
                </a:solidFill>
                <a:latin typeface="Arial" pitchFamily="34" charset="0"/>
                <a:ea typeface="MS PGothic" pitchFamily="34" charset="-128"/>
                <a:cs typeface="Arial" pitchFamily="34" charset="0"/>
              </a:rPr>
              <a:t> oral agents and received bedtime </a:t>
            </a:r>
            <a:r>
              <a:rPr lang="en-US" sz="1000" dirty="0" err="1">
                <a:solidFill>
                  <a:prstClr val="black"/>
                </a:solidFill>
                <a:latin typeface="Arial" pitchFamily="34" charset="0"/>
                <a:ea typeface="MS PGothic" pitchFamily="34" charset="-128"/>
                <a:cs typeface="Arial" pitchFamily="34" charset="0"/>
              </a:rPr>
              <a:t>glargine</a:t>
            </a:r>
            <a:r>
              <a:rPr lang="en-US" sz="1000" dirty="0">
                <a:solidFill>
                  <a:prstClr val="black"/>
                </a:solidFill>
                <a:latin typeface="Arial" pitchFamily="34" charset="0"/>
                <a:ea typeface="MS PGothic" pitchFamily="34" charset="-128"/>
                <a:cs typeface="Arial" pitchFamily="34" charset="0"/>
              </a:rPr>
              <a:t> or NPH once daily. A simple algorithm targeting fasting plasma glucose (FPG) </a:t>
            </a:r>
            <a:r>
              <a:rPr lang="en-US" sz="1000" dirty="0">
                <a:solidFill>
                  <a:prstClr val="black"/>
                </a:solidFill>
                <a:latin typeface="Arial" pitchFamily="34" charset="0"/>
                <a:ea typeface="MS PGothic" pitchFamily="34" charset="-128"/>
                <a:cs typeface="Arial" pitchFamily="34" charset="0"/>
                <a:sym typeface="Symbol" pitchFamily="18" charset="2"/>
              </a:rPr>
              <a:t></a:t>
            </a:r>
            <a:r>
              <a:rPr lang="en-US" sz="1000" dirty="0">
                <a:solidFill>
                  <a:prstClr val="black"/>
                </a:solidFill>
                <a:latin typeface="Arial" pitchFamily="34" charset="0"/>
                <a:ea typeface="MS PGothic" pitchFamily="34" charset="-128"/>
                <a:cs typeface="Arial" pitchFamily="34" charset="0"/>
              </a:rPr>
              <a:t>5.5 </a:t>
            </a:r>
            <a:r>
              <a:rPr lang="en-US" sz="1000" dirty="0" err="1">
                <a:solidFill>
                  <a:prstClr val="black"/>
                </a:solidFill>
                <a:latin typeface="Arial" pitchFamily="34" charset="0"/>
                <a:ea typeface="MS PGothic" pitchFamily="34" charset="-128"/>
                <a:cs typeface="Arial" pitchFamily="34" charset="0"/>
              </a:rPr>
              <a:t>mmol</a:t>
            </a:r>
            <a:r>
              <a:rPr lang="en-US" sz="1000" dirty="0">
                <a:solidFill>
                  <a:prstClr val="black"/>
                </a:solidFill>
                <a:latin typeface="Arial" pitchFamily="34" charset="0"/>
                <a:ea typeface="MS PGothic" pitchFamily="34" charset="-128"/>
                <a:cs typeface="Arial" pitchFamily="34" charset="0"/>
              </a:rPr>
              <a:t>/L (</a:t>
            </a:r>
            <a:r>
              <a:rPr lang="en-US" sz="1000" dirty="0">
                <a:solidFill>
                  <a:prstClr val="black"/>
                </a:solidFill>
                <a:latin typeface="Arial" pitchFamily="34" charset="0"/>
                <a:ea typeface="MS PGothic" pitchFamily="34" charset="-128"/>
                <a:cs typeface="Arial" pitchFamily="34" charset="0"/>
                <a:sym typeface="Symbol" pitchFamily="18" charset="2"/>
              </a:rPr>
              <a:t></a:t>
            </a:r>
            <a:r>
              <a:rPr lang="en-US" sz="1000" dirty="0">
                <a:solidFill>
                  <a:prstClr val="black"/>
                </a:solidFill>
                <a:latin typeface="Arial" pitchFamily="34" charset="0"/>
                <a:ea typeface="MS PGothic" pitchFamily="34" charset="-128"/>
                <a:cs typeface="Arial" pitchFamily="34" charset="0"/>
              </a:rPr>
              <a:t>100 mg/</a:t>
            </a:r>
            <a:r>
              <a:rPr lang="en-US" sz="1000" dirty="0" err="1">
                <a:solidFill>
                  <a:prstClr val="black"/>
                </a:solidFill>
                <a:latin typeface="Arial" pitchFamily="34" charset="0"/>
                <a:ea typeface="MS PGothic" pitchFamily="34" charset="-128"/>
                <a:cs typeface="Arial" pitchFamily="34" charset="0"/>
              </a:rPr>
              <a:t>dL</a:t>
            </a:r>
            <a:r>
              <a:rPr lang="en-US" sz="1000" dirty="0">
                <a:solidFill>
                  <a:prstClr val="black"/>
                </a:solidFill>
                <a:latin typeface="Arial" pitchFamily="34" charset="0"/>
                <a:ea typeface="MS PGothic" pitchFamily="34" charset="-128"/>
                <a:cs typeface="Arial" pitchFamily="34" charset="0"/>
              </a:rPr>
              <a:t>) was used. Outcome measures were FPG, HbA1c, </a:t>
            </a:r>
            <a:r>
              <a:rPr lang="en-US" sz="1000" dirty="0" err="1">
                <a:solidFill>
                  <a:prstClr val="black"/>
                </a:solidFill>
                <a:latin typeface="Arial" pitchFamily="34" charset="0"/>
                <a:ea typeface="MS PGothic" pitchFamily="34" charset="-128"/>
                <a:cs typeface="Arial" pitchFamily="34" charset="0"/>
              </a:rPr>
              <a:t>hypoglycaemia</a:t>
            </a:r>
            <a:r>
              <a:rPr lang="en-US" sz="1000" dirty="0">
                <a:solidFill>
                  <a:prstClr val="black"/>
                </a:solidFill>
                <a:latin typeface="Arial" pitchFamily="34" charset="0"/>
                <a:ea typeface="MS PGothic" pitchFamily="34" charset="-128"/>
                <a:cs typeface="Arial" pitchFamily="34" charset="0"/>
              </a:rPr>
              <a:t>, and percentage of patients reaching HbA1c </a:t>
            </a:r>
            <a:r>
              <a:rPr lang="en-US" sz="1000" dirty="0">
                <a:solidFill>
                  <a:prstClr val="black"/>
                </a:solidFill>
                <a:latin typeface="Arial" pitchFamily="34" charset="0"/>
                <a:ea typeface="MS PGothic" pitchFamily="34" charset="-128"/>
                <a:cs typeface="Arial" pitchFamily="34" charset="0"/>
                <a:sym typeface="Symbol" pitchFamily="18" charset="2"/>
              </a:rPr>
              <a:t></a:t>
            </a:r>
            <a:r>
              <a:rPr lang="en-US" sz="1000" dirty="0">
                <a:solidFill>
                  <a:prstClr val="black"/>
                </a:solidFill>
                <a:latin typeface="Arial" pitchFamily="34" charset="0"/>
                <a:ea typeface="MS PGothic" pitchFamily="34" charset="-128"/>
                <a:cs typeface="Arial" pitchFamily="34" charset="0"/>
              </a:rPr>
              <a:t>7% without documented nocturnal </a:t>
            </a:r>
            <a:r>
              <a:rPr lang="en-US" sz="1000" dirty="0" err="1">
                <a:solidFill>
                  <a:prstClr val="black"/>
                </a:solidFill>
                <a:latin typeface="Arial" pitchFamily="34" charset="0"/>
                <a:ea typeface="MS PGothic" pitchFamily="34" charset="-128"/>
                <a:cs typeface="Arial" pitchFamily="34" charset="0"/>
              </a:rPr>
              <a:t>hypoglycaemia</a:t>
            </a:r>
            <a:r>
              <a:rPr lang="en-US" sz="1000" dirty="0">
                <a:solidFill>
                  <a:prstClr val="black"/>
                </a:solidFill>
                <a:latin typeface="Arial" pitchFamily="34" charset="0"/>
                <a:ea typeface="MS PGothic" pitchFamily="34" charset="-128"/>
                <a:cs typeface="Arial" pitchFamily="34" charset="0"/>
              </a:rPr>
              <a:t>.</a:t>
            </a:r>
            <a:r>
              <a:rPr lang="en-US" sz="1000" dirty="0">
                <a:latin typeface="Arial" pitchFamily="34" charset="0"/>
                <a:ea typeface="MS PGothic" pitchFamily="34" charset="-128"/>
                <a:cs typeface="ＭＳ Ｐゴシック" pitchFamily="-65" charset="-128"/>
              </a:rPr>
              <a:t/>
            </a:r>
            <a:br>
              <a:rPr lang="en-US" sz="1000" dirty="0">
                <a:latin typeface="Arial" pitchFamily="34" charset="0"/>
                <a:ea typeface="MS PGothic" pitchFamily="34" charset="-128"/>
                <a:cs typeface="ＭＳ Ｐゴシック" pitchFamily="-65" charset="-128"/>
              </a:rPr>
            </a:b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REFERENCE</a:t>
            </a: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dirty="0">
                <a:solidFill>
                  <a:prstClr val="black"/>
                </a:solidFill>
                <a:latin typeface="Arial" pitchFamily="34" charset="0"/>
                <a:ea typeface="MS PGothic" pitchFamily="34" charset="-128"/>
                <a:cs typeface="Arial" pitchFamily="34" charset="0"/>
              </a:rPr>
              <a:t>Riddle MC, </a:t>
            </a:r>
            <a:r>
              <a:rPr lang="en-US" sz="1000" dirty="0" err="1">
                <a:solidFill>
                  <a:prstClr val="black"/>
                </a:solidFill>
                <a:latin typeface="Arial" pitchFamily="34" charset="0"/>
                <a:ea typeface="MS PGothic" pitchFamily="34" charset="-128"/>
                <a:cs typeface="Arial" pitchFamily="34" charset="0"/>
              </a:rPr>
              <a:t>Rosenstock</a:t>
            </a:r>
            <a:r>
              <a:rPr lang="en-US" sz="1000" dirty="0">
                <a:solidFill>
                  <a:prstClr val="black"/>
                </a:solidFill>
                <a:latin typeface="Arial" pitchFamily="34" charset="0"/>
                <a:ea typeface="MS PGothic" pitchFamily="34" charset="-128"/>
                <a:cs typeface="Arial" pitchFamily="34" charset="0"/>
              </a:rPr>
              <a:t> J, </a:t>
            </a:r>
            <a:r>
              <a:rPr lang="en-US" sz="1000" dirty="0" err="1">
                <a:solidFill>
                  <a:prstClr val="black"/>
                </a:solidFill>
                <a:latin typeface="Arial" pitchFamily="34" charset="0"/>
                <a:ea typeface="MS PGothic" pitchFamily="34" charset="-128"/>
                <a:cs typeface="Arial" pitchFamily="34" charset="0"/>
              </a:rPr>
              <a:t>Gerich</a:t>
            </a:r>
            <a:r>
              <a:rPr lang="en-US" sz="1000" dirty="0">
                <a:solidFill>
                  <a:prstClr val="black"/>
                </a:solidFill>
                <a:latin typeface="Arial" pitchFamily="34" charset="0"/>
                <a:ea typeface="MS PGothic" pitchFamily="34" charset="-128"/>
                <a:cs typeface="Arial" pitchFamily="34" charset="0"/>
              </a:rPr>
              <a:t> J. The treat-to-target trial: randomized addition of </a:t>
            </a:r>
            <a:r>
              <a:rPr lang="en-US" sz="1000" dirty="0" err="1">
                <a:solidFill>
                  <a:prstClr val="black"/>
                </a:solidFill>
                <a:latin typeface="Arial" pitchFamily="34" charset="0"/>
                <a:ea typeface="MS PGothic" pitchFamily="34" charset="-128"/>
                <a:cs typeface="Arial" pitchFamily="34" charset="0"/>
              </a:rPr>
              <a:t>glargine</a:t>
            </a:r>
            <a:r>
              <a:rPr lang="en-US" sz="1000" dirty="0">
                <a:solidFill>
                  <a:prstClr val="black"/>
                </a:solidFill>
                <a:latin typeface="Arial" pitchFamily="34" charset="0"/>
                <a:ea typeface="MS PGothic" pitchFamily="34" charset="-128"/>
                <a:cs typeface="Arial" pitchFamily="34" charset="0"/>
              </a:rPr>
              <a:t> or human NPH insulin to oral therapy of type 2 diabetic patients. </a:t>
            </a:r>
            <a:r>
              <a:rPr lang="en-US" sz="1000" i="1" dirty="0">
                <a:solidFill>
                  <a:prstClr val="black"/>
                </a:solidFill>
                <a:latin typeface="Arial" pitchFamily="34" charset="0"/>
                <a:ea typeface="MS PGothic" pitchFamily="34" charset="-128"/>
                <a:cs typeface="Arial" pitchFamily="34" charset="0"/>
              </a:rPr>
              <a:t>Diabetes Care.</a:t>
            </a:r>
            <a:r>
              <a:rPr lang="en-US" sz="1000" dirty="0">
                <a:solidFill>
                  <a:prstClr val="black"/>
                </a:solidFill>
                <a:latin typeface="Arial" pitchFamily="34" charset="0"/>
                <a:ea typeface="MS PGothic" pitchFamily="34" charset="-128"/>
                <a:cs typeface="Arial" pitchFamily="34" charset="0"/>
              </a:rPr>
              <a:t> 2003;26(11):3080-3086.</a:t>
            </a:r>
            <a:endParaRPr lang="en-US" sz="1000" dirty="0">
              <a:latin typeface="Arial" pitchFamily="34" charset="0"/>
              <a:cs typeface="Arial" pitchFamily="34" charset="0"/>
            </a:endParaRP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24</a:t>
            </a:fld>
            <a:endParaRPr lang="en-US" sz="1200"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119172"/>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Arial" pitchFamily="34" charset="0"/>
              <a:buChar char="•"/>
              <a:defRPr/>
            </a:pPr>
            <a:r>
              <a:rPr lang="en-US" sz="1000" dirty="0">
                <a:solidFill>
                  <a:prstClr val="black"/>
                </a:solidFill>
                <a:latin typeface="Arial" pitchFamily="34" charset="0"/>
                <a:ea typeface="MS PGothic" pitchFamily="34" charset="-128"/>
                <a:cs typeface="Arial" pitchFamily="34" charset="0"/>
              </a:rPr>
              <a:t>This was a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open-label, parallel, 24-week, multicentre (80) trial, which was performed between 7 January, 2000, and 22 October, 2001. 756 overweight patients with inadequate </a:t>
            </a:r>
            <a:r>
              <a:rPr lang="en-US" sz="1000" dirty="0" err="1">
                <a:solidFill>
                  <a:prstClr val="black"/>
                </a:solidFill>
                <a:latin typeface="Arial" pitchFamily="34" charset="0"/>
                <a:ea typeface="MS PGothic" pitchFamily="34" charset="-128"/>
                <a:cs typeface="Arial" pitchFamily="34" charset="0"/>
              </a:rPr>
              <a:t>glycaemic</a:t>
            </a:r>
            <a:r>
              <a:rPr lang="en-US" sz="1000" dirty="0">
                <a:solidFill>
                  <a:prstClr val="black"/>
                </a:solidFill>
                <a:latin typeface="Arial" pitchFamily="34" charset="0"/>
                <a:ea typeface="MS PGothic" pitchFamily="34" charset="-128"/>
                <a:cs typeface="Arial" pitchFamily="34" charset="0"/>
              </a:rPr>
              <a:t> control (HbA1c </a:t>
            </a:r>
            <a:r>
              <a:rPr lang="en-US" sz="1000" dirty="0">
                <a:solidFill>
                  <a:prstClr val="black"/>
                </a:solidFill>
                <a:latin typeface="Arial" pitchFamily="34" charset="0"/>
                <a:ea typeface="MS PGothic" pitchFamily="34" charset="-128"/>
                <a:cs typeface="Arial" pitchFamily="34" charset="0"/>
                <a:sym typeface="Symbol" pitchFamily="18" charset="2"/>
              </a:rPr>
              <a:t></a:t>
            </a:r>
            <a:r>
              <a:rPr lang="en-US" sz="1000" dirty="0">
                <a:solidFill>
                  <a:prstClr val="black"/>
                </a:solidFill>
                <a:latin typeface="Arial" pitchFamily="34" charset="0"/>
                <a:ea typeface="MS PGothic" pitchFamily="34" charset="-128"/>
                <a:cs typeface="Arial" pitchFamily="34" charset="0"/>
              </a:rPr>
              <a:t>7.5%) on one or two oral agents continued </a:t>
            </a:r>
            <a:r>
              <a:rPr lang="en-US" sz="1000" dirty="0" err="1">
                <a:solidFill>
                  <a:prstClr val="black"/>
                </a:solidFill>
                <a:latin typeface="Arial" pitchFamily="34" charset="0"/>
                <a:ea typeface="MS PGothic" pitchFamily="34" charset="-128"/>
                <a:cs typeface="Arial" pitchFamily="34" charset="0"/>
              </a:rPr>
              <a:t>prestudy</a:t>
            </a:r>
            <a:r>
              <a:rPr lang="en-US" sz="1000" dirty="0">
                <a:solidFill>
                  <a:prstClr val="black"/>
                </a:solidFill>
                <a:latin typeface="Arial" pitchFamily="34" charset="0"/>
                <a:ea typeface="MS PGothic" pitchFamily="34" charset="-128"/>
                <a:cs typeface="Arial" pitchFamily="34" charset="0"/>
              </a:rPr>
              <a:t> oral agents and received bedtime </a:t>
            </a:r>
            <a:r>
              <a:rPr lang="en-US" sz="1000" dirty="0" err="1">
                <a:solidFill>
                  <a:prstClr val="black"/>
                </a:solidFill>
                <a:latin typeface="Arial" pitchFamily="34" charset="0"/>
                <a:ea typeface="MS PGothic" pitchFamily="34" charset="-128"/>
                <a:cs typeface="Arial" pitchFamily="34" charset="0"/>
              </a:rPr>
              <a:t>glargine</a:t>
            </a:r>
            <a:r>
              <a:rPr lang="en-US" sz="1000" dirty="0">
                <a:solidFill>
                  <a:prstClr val="black"/>
                </a:solidFill>
                <a:latin typeface="Arial" pitchFamily="34" charset="0"/>
                <a:ea typeface="MS PGothic" pitchFamily="34" charset="-128"/>
                <a:cs typeface="Arial" pitchFamily="34" charset="0"/>
              </a:rPr>
              <a:t> or NPH once daily. A simple algorithm targeting fasting plasma glucose (FPG) </a:t>
            </a:r>
            <a:r>
              <a:rPr lang="en-US" sz="1000" dirty="0">
                <a:solidFill>
                  <a:prstClr val="black"/>
                </a:solidFill>
                <a:latin typeface="Arial" pitchFamily="34" charset="0"/>
                <a:ea typeface="MS PGothic" pitchFamily="34" charset="-128"/>
                <a:cs typeface="Arial" pitchFamily="34" charset="0"/>
                <a:sym typeface="Symbol" pitchFamily="18" charset="2"/>
              </a:rPr>
              <a:t></a:t>
            </a:r>
            <a:r>
              <a:rPr lang="en-US" sz="1000" dirty="0">
                <a:solidFill>
                  <a:prstClr val="black"/>
                </a:solidFill>
                <a:latin typeface="Arial" pitchFamily="34" charset="0"/>
                <a:ea typeface="MS PGothic" pitchFamily="34" charset="-128"/>
                <a:cs typeface="Arial" pitchFamily="34" charset="0"/>
              </a:rPr>
              <a:t>5.5 </a:t>
            </a:r>
            <a:r>
              <a:rPr lang="en-US" sz="1000" dirty="0" err="1">
                <a:solidFill>
                  <a:prstClr val="black"/>
                </a:solidFill>
                <a:latin typeface="Arial" pitchFamily="34" charset="0"/>
                <a:ea typeface="MS PGothic" pitchFamily="34" charset="-128"/>
                <a:cs typeface="Arial" pitchFamily="34" charset="0"/>
              </a:rPr>
              <a:t>mmol</a:t>
            </a:r>
            <a:r>
              <a:rPr lang="en-US" sz="1000" dirty="0">
                <a:solidFill>
                  <a:prstClr val="black"/>
                </a:solidFill>
                <a:latin typeface="Arial" pitchFamily="34" charset="0"/>
                <a:ea typeface="MS PGothic" pitchFamily="34" charset="-128"/>
                <a:cs typeface="Arial" pitchFamily="34" charset="0"/>
              </a:rPr>
              <a:t>/L (</a:t>
            </a:r>
            <a:r>
              <a:rPr lang="en-US" sz="1000" dirty="0">
                <a:solidFill>
                  <a:prstClr val="black"/>
                </a:solidFill>
                <a:latin typeface="Arial" pitchFamily="34" charset="0"/>
                <a:ea typeface="MS PGothic" pitchFamily="34" charset="-128"/>
                <a:cs typeface="Arial" pitchFamily="34" charset="0"/>
                <a:sym typeface="Symbol" pitchFamily="18" charset="2"/>
              </a:rPr>
              <a:t></a:t>
            </a:r>
            <a:r>
              <a:rPr lang="en-US" sz="1000" dirty="0">
                <a:solidFill>
                  <a:prstClr val="black"/>
                </a:solidFill>
                <a:latin typeface="Arial" pitchFamily="34" charset="0"/>
                <a:ea typeface="MS PGothic" pitchFamily="34" charset="-128"/>
                <a:cs typeface="Arial" pitchFamily="34" charset="0"/>
              </a:rPr>
              <a:t>100 mg/</a:t>
            </a:r>
            <a:r>
              <a:rPr lang="en-US" sz="1000" dirty="0" err="1">
                <a:solidFill>
                  <a:prstClr val="black"/>
                </a:solidFill>
                <a:latin typeface="Arial" pitchFamily="34" charset="0"/>
                <a:ea typeface="MS PGothic" pitchFamily="34" charset="-128"/>
                <a:cs typeface="Arial" pitchFamily="34" charset="0"/>
              </a:rPr>
              <a:t>dL</a:t>
            </a:r>
            <a:r>
              <a:rPr lang="en-US" sz="1000" dirty="0">
                <a:solidFill>
                  <a:prstClr val="black"/>
                </a:solidFill>
                <a:latin typeface="Arial" pitchFamily="34" charset="0"/>
                <a:ea typeface="MS PGothic" pitchFamily="34" charset="-128"/>
                <a:cs typeface="Arial" pitchFamily="34" charset="0"/>
              </a:rPr>
              <a:t>) was used. Outcome measures were FPG, HbA1c, </a:t>
            </a:r>
            <a:r>
              <a:rPr lang="en-US" sz="1000" dirty="0" err="1">
                <a:solidFill>
                  <a:prstClr val="black"/>
                </a:solidFill>
                <a:latin typeface="Arial" pitchFamily="34" charset="0"/>
                <a:ea typeface="MS PGothic" pitchFamily="34" charset="-128"/>
                <a:cs typeface="Arial" pitchFamily="34" charset="0"/>
              </a:rPr>
              <a:t>hypoglycaemia</a:t>
            </a:r>
            <a:r>
              <a:rPr lang="en-US" sz="1000" dirty="0">
                <a:solidFill>
                  <a:prstClr val="black"/>
                </a:solidFill>
                <a:latin typeface="Arial" pitchFamily="34" charset="0"/>
                <a:ea typeface="MS PGothic" pitchFamily="34" charset="-128"/>
                <a:cs typeface="Arial" pitchFamily="34" charset="0"/>
              </a:rPr>
              <a:t>, and percentage of patients reaching HbA1c </a:t>
            </a:r>
            <a:r>
              <a:rPr lang="en-US" sz="1000" dirty="0">
                <a:solidFill>
                  <a:prstClr val="black"/>
                </a:solidFill>
                <a:latin typeface="Arial" pitchFamily="34" charset="0"/>
                <a:ea typeface="MS PGothic" pitchFamily="34" charset="-128"/>
                <a:cs typeface="Arial" pitchFamily="34" charset="0"/>
                <a:sym typeface="Symbol" pitchFamily="18" charset="2"/>
              </a:rPr>
              <a:t></a:t>
            </a:r>
            <a:r>
              <a:rPr lang="en-US" sz="1000" dirty="0">
                <a:solidFill>
                  <a:prstClr val="black"/>
                </a:solidFill>
                <a:latin typeface="Arial" pitchFamily="34" charset="0"/>
                <a:ea typeface="MS PGothic" pitchFamily="34" charset="-128"/>
                <a:cs typeface="Arial" pitchFamily="34" charset="0"/>
              </a:rPr>
              <a:t>7% without documented nocturnal </a:t>
            </a:r>
            <a:r>
              <a:rPr lang="en-US" sz="1000" dirty="0" err="1">
                <a:solidFill>
                  <a:prstClr val="black"/>
                </a:solidFill>
                <a:latin typeface="Arial" pitchFamily="34" charset="0"/>
                <a:ea typeface="MS PGothic" pitchFamily="34" charset="-128"/>
                <a:cs typeface="Arial" pitchFamily="34" charset="0"/>
              </a:rPr>
              <a:t>hypoglycaemia</a:t>
            </a:r>
            <a:r>
              <a:rPr lang="en-US" sz="1000" dirty="0">
                <a:solidFill>
                  <a:prstClr val="black"/>
                </a:solidFill>
                <a:latin typeface="Arial" pitchFamily="34" charset="0"/>
                <a:ea typeface="MS PGothic" pitchFamily="34" charset="-128"/>
                <a:cs typeface="Arial" pitchFamily="34" charset="0"/>
              </a:rPr>
              <a:t>.</a:t>
            </a:r>
            <a:r>
              <a:rPr lang="en-US" sz="1000" dirty="0">
                <a:latin typeface="Arial" pitchFamily="34" charset="0"/>
                <a:ea typeface="MS PGothic" pitchFamily="34" charset="-128"/>
                <a:cs typeface="ＭＳ Ｐゴシック" pitchFamily="-65" charset="-128"/>
              </a:rPr>
              <a:t/>
            </a:r>
            <a:br>
              <a:rPr lang="en-US" sz="1000" dirty="0">
                <a:latin typeface="Arial" pitchFamily="34" charset="0"/>
                <a:ea typeface="MS PGothic" pitchFamily="34" charset="-128"/>
                <a:cs typeface="ＭＳ Ｐゴシック" pitchFamily="-65" charset="-128"/>
              </a:rPr>
            </a:b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REFERENCE</a:t>
            </a: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dirty="0">
                <a:solidFill>
                  <a:prstClr val="black"/>
                </a:solidFill>
                <a:latin typeface="Arial" pitchFamily="34" charset="0"/>
                <a:ea typeface="MS PGothic" pitchFamily="34" charset="-128"/>
                <a:cs typeface="Arial" pitchFamily="34" charset="0"/>
              </a:rPr>
              <a:t>Riddle MC, </a:t>
            </a:r>
            <a:r>
              <a:rPr lang="en-US" sz="1000" dirty="0" err="1">
                <a:solidFill>
                  <a:prstClr val="black"/>
                </a:solidFill>
                <a:latin typeface="Arial" pitchFamily="34" charset="0"/>
                <a:ea typeface="MS PGothic" pitchFamily="34" charset="-128"/>
                <a:cs typeface="Arial" pitchFamily="34" charset="0"/>
              </a:rPr>
              <a:t>Rosenstock</a:t>
            </a:r>
            <a:r>
              <a:rPr lang="en-US" sz="1000" dirty="0">
                <a:solidFill>
                  <a:prstClr val="black"/>
                </a:solidFill>
                <a:latin typeface="Arial" pitchFamily="34" charset="0"/>
                <a:ea typeface="MS PGothic" pitchFamily="34" charset="-128"/>
                <a:cs typeface="Arial" pitchFamily="34" charset="0"/>
              </a:rPr>
              <a:t> J, </a:t>
            </a:r>
            <a:r>
              <a:rPr lang="en-US" sz="1000" dirty="0" err="1">
                <a:solidFill>
                  <a:prstClr val="black"/>
                </a:solidFill>
                <a:latin typeface="Arial" pitchFamily="34" charset="0"/>
                <a:ea typeface="MS PGothic" pitchFamily="34" charset="-128"/>
                <a:cs typeface="Arial" pitchFamily="34" charset="0"/>
              </a:rPr>
              <a:t>Gerich</a:t>
            </a:r>
            <a:r>
              <a:rPr lang="en-US" sz="1000" dirty="0">
                <a:solidFill>
                  <a:prstClr val="black"/>
                </a:solidFill>
                <a:latin typeface="Arial" pitchFamily="34" charset="0"/>
                <a:ea typeface="MS PGothic" pitchFamily="34" charset="-128"/>
                <a:cs typeface="Arial" pitchFamily="34" charset="0"/>
              </a:rPr>
              <a:t> J. The treat-to-target trial: randomized addition of </a:t>
            </a:r>
            <a:r>
              <a:rPr lang="en-US" sz="1000" dirty="0" err="1">
                <a:solidFill>
                  <a:prstClr val="black"/>
                </a:solidFill>
                <a:latin typeface="Arial" pitchFamily="34" charset="0"/>
                <a:ea typeface="MS PGothic" pitchFamily="34" charset="-128"/>
                <a:cs typeface="Arial" pitchFamily="34" charset="0"/>
              </a:rPr>
              <a:t>glargine</a:t>
            </a:r>
            <a:r>
              <a:rPr lang="en-US" sz="1000" dirty="0">
                <a:solidFill>
                  <a:prstClr val="black"/>
                </a:solidFill>
                <a:latin typeface="Arial" pitchFamily="34" charset="0"/>
                <a:ea typeface="MS PGothic" pitchFamily="34" charset="-128"/>
                <a:cs typeface="Arial" pitchFamily="34" charset="0"/>
              </a:rPr>
              <a:t> or human NPH insulin to oral therapy of type 2 diabetic patients. </a:t>
            </a:r>
            <a:r>
              <a:rPr lang="en-US" sz="1000" i="1" dirty="0">
                <a:solidFill>
                  <a:prstClr val="black"/>
                </a:solidFill>
                <a:latin typeface="Arial" pitchFamily="34" charset="0"/>
                <a:ea typeface="MS PGothic" pitchFamily="34" charset="-128"/>
                <a:cs typeface="Arial" pitchFamily="34" charset="0"/>
              </a:rPr>
              <a:t>Diabetes Care.</a:t>
            </a:r>
            <a:r>
              <a:rPr lang="en-US" sz="1000" dirty="0">
                <a:solidFill>
                  <a:prstClr val="black"/>
                </a:solidFill>
                <a:latin typeface="Arial" pitchFamily="34" charset="0"/>
                <a:ea typeface="MS PGothic" pitchFamily="34" charset="-128"/>
                <a:cs typeface="Arial" pitchFamily="34" charset="0"/>
              </a:rPr>
              <a:t> 2003;26(11):3080-3086.</a:t>
            </a:r>
            <a:endParaRPr lang="en-US" sz="1000" dirty="0">
              <a:latin typeface="Arial" pitchFamily="34" charset="0"/>
              <a:cs typeface="Arial" pitchFamily="34" charset="0"/>
            </a:endParaRP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25</a:t>
            </a:fld>
            <a:endParaRPr lang="en-US" sz="1200"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119172"/>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Arial" pitchFamily="34" charset="0"/>
              <a:buChar char="•"/>
              <a:defRPr/>
            </a:pPr>
            <a:r>
              <a:rPr lang="en-US" sz="1000" dirty="0">
                <a:solidFill>
                  <a:prstClr val="black"/>
                </a:solidFill>
                <a:latin typeface="Arial" pitchFamily="34" charset="0"/>
                <a:ea typeface="MS PGothic" pitchFamily="34" charset="-128"/>
                <a:cs typeface="Arial" pitchFamily="34" charset="0"/>
              </a:rPr>
              <a:t>This was a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open-label, parallel, 24-week, multicentre (80) trial, which was performed between 7 January, 2000, and 22 October, 2001. 756 overweight patients with inadequate </a:t>
            </a:r>
            <a:r>
              <a:rPr lang="en-US" sz="1000" dirty="0" err="1">
                <a:solidFill>
                  <a:prstClr val="black"/>
                </a:solidFill>
                <a:latin typeface="Arial" pitchFamily="34" charset="0"/>
                <a:ea typeface="MS PGothic" pitchFamily="34" charset="-128"/>
                <a:cs typeface="Arial" pitchFamily="34" charset="0"/>
              </a:rPr>
              <a:t>glycaemic</a:t>
            </a:r>
            <a:r>
              <a:rPr lang="en-US" sz="1000" dirty="0">
                <a:solidFill>
                  <a:prstClr val="black"/>
                </a:solidFill>
                <a:latin typeface="Arial" pitchFamily="34" charset="0"/>
                <a:ea typeface="MS PGothic" pitchFamily="34" charset="-128"/>
                <a:cs typeface="Arial" pitchFamily="34" charset="0"/>
              </a:rPr>
              <a:t> control (HbA1c </a:t>
            </a:r>
            <a:r>
              <a:rPr lang="en-US" sz="1000" dirty="0">
                <a:solidFill>
                  <a:prstClr val="black"/>
                </a:solidFill>
                <a:latin typeface="Arial" pitchFamily="34" charset="0"/>
                <a:ea typeface="MS PGothic" pitchFamily="34" charset="-128"/>
                <a:cs typeface="Arial" pitchFamily="34" charset="0"/>
                <a:sym typeface="Symbol" pitchFamily="18" charset="2"/>
              </a:rPr>
              <a:t></a:t>
            </a:r>
            <a:r>
              <a:rPr lang="en-US" sz="1000" dirty="0">
                <a:solidFill>
                  <a:prstClr val="black"/>
                </a:solidFill>
                <a:latin typeface="Arial" pitchFamily="34" charset="0"/>
                <a:ea typeface="MS PGothic" pitchFamily="34" charset="-128"/>
                <a:cs typeface="Arial" pitchFamily="34" charset="0"/>
              </a:rPr>
              <a:t>7.5%) on one or two oral agents continued </a:t>
            </a:r>
            <a:r>
              <a:rPr lang="en-US" sz="1000" dirty="0" err="1">
                <a:solidFill>
                  <a:prstClr val="black"/>
                </a:solidFill>
                <a:latin typeface="Arial" pitchFamily="34" charset="0"/>
                <a:ea typeface="MS PGothic" pitchFamily="34" charset="-128"/>
                <a:cs typeface="Arial" pitchFamily="34" charset="0"/>
              </a:rPr>
              <a:t>prestudy</a:t>
            </a:r>
            <a:r>
              <a:rPr lang="en-US" sz="1000" dirty="0">
                <a:solidFill>
                  <a:prstClr val="black"/>
                </a:solidFill>
                <a:latin typeface="Arial" pitchFamily="34" charset="0"/>
                <a:ea typeface="MS PGothic" pitchFamily="34" charset="-128"/>
                <a:cs typeface="Arial" pitchFamily="34" charset="0"/>
              </a:rPr>
              <a:t> oral agents and received bedtime </a:t>
            </a:r>
            <a:r>
              <a:rPr lang="en-US" sz="1000" dirty="0" err="1">
                <a:solidFill>
                  <a:prstClr val="black"/>
                </a:solidFill>
                <a:latin typeface="Arial" pitchFamily="34" charset="0"/>
                <a:ea typeface="MS PGothic" pitchFamily="34" charset="-128"/>
                <a:cs typeface="Arial" pitchFamily="34" charset="0"/>
              </a:rPr>
              <a:t>glargine</a:t>
            </a:r>
            <a:r>
              <a:rPr lang="en-US" sz="1000" dirty="0">
                <a:solidFill>
                  <a:prstClr val="black"/>
                </a:solidFill>
                <a:latin typeface="Arial" pitchFamily="34" charset="0"/>
                <a:ea typeface="MS PGothic" pitchFamily="34" charset="-128"/>
                <a:cs typeface="Arial" pitchFamily="34" charset="0"/>
              </a:rPr>
              <a:t> or NPH once daily. A simple algorithm targeting fasting plasma glucose (FPG) </a:t>
            </a:r>
            <a:r>
              <a:rPr lang="en-US" sz="1000" dirty="0">
                <a:solidFill>
                  <a:prstClr val="black"/>
                </a:solidFill>
                <a:latin typeface="Arial" pitchFamily="34" charset="0"/>
                <a:ea typeface="MS PGothic" pitchFamily="34" charset="-128"/>
                <a:cs typeface="Arial" pitchFamily="34" charset="0"/>
                <a:sym typeface="Symbol" pitchFamily="18" charset="2"/>
              </a:rPr>
              <a:t></a:t>
            </a:r>
            <a:r>
              <a:rPr lang="en-US" sz="1000" dirty="0">
                <a:solidFill>
                  <a:prstClr val="black"/>
                </a:solidFill>
                <a:latin typeface="Arial" pitchFamily="34" charset="0"/>
                <a:ea typeface="MS PGothic" pitchFamily="34" charset="-128"/>
                <a:cs typeface="Arial" pitchFamily="34" charset="0"/>
              </a:rPr>
              <a:t>5.5 </a:t>
            </a:r>
            <a:r>
              <a:rPr lang="en-US" sz="1000" dirty="0" err="1">
                <a:solidFill>
                  <a:prstClr val="black"/>
                </a:solidFill>
                <a:latin typeface="Arial" pitchFamily="34" charset="0"/>
                <a:ea typeface="MS PGothic" pitchFamily="34" charset="-128"/>
                <a:cs typeface="Arial" pitchFamily="34" charset="0"/>
              </a:rPr>
              <a:t>mmol</a:t>
            </a:r>
            <a:r>
              <a:rPr lang="en-US" sz="1000" dirty="0">
                <a:solidFill>
                  <a:prstClr val="black"/>
                </a:solidFill>
                <a:latin typeface="Arial" pitchFamily="34" charset="0"/>
                <a:ea typeface="MS PGothic" pitchFamily="34" charset="-128"/>
                <a:cs typeface="Arial" pitchFamily="34" charset="0"/>
              </a:rPr>
              <a:t>/L (</a:t>
            </a:r>
            <a:r>
              <a:rPr lang="en-US" sz="1000" dirty="0">
                <a:solidFill>
                  <a:prstClr val="black"/>
                </a:solidFill>
                <a:latin typeface="Arial" pitchFamily="34" charset="0"/>
                <a:ea typeface="MS PGothic" pitchFamily="34" charset="-128"/>
                <a:cs typeface="Arial" pitchFamily="34" charset="0"/>
                <a:sym typeface="Symbol" pitchFamily="18" charset="2"/>
              </a:rPr>
              <a:t></a:t>
            </a:r>
            <a:r>
              <a:rPr lang="en-US" sz="1000" dirty="0">
                <a:solidFill>
                  <a:prstClr val="black"/>
                </a:solidFill>
                <a:latin typeface="Arial" pitchFamily="34" charset="0"/>
                <a:ea typeface="MS PGothic" pitchFamily="34" charset="-128"/>
                <a:cs typeface="Arial" pitchFamily="34" charset="0"/>
              </a:rPr>
              <a:t>100 mg/</a:t>
            </a:r>
            <a:r>
              <a:rPr lang="en-US" sz="1000" dirty="0" err="1">
                <a:solidFill>
                  <a:prstClr val="black"/>
                </a:solidFill>
                <a:latin typeface="Arial" pitchFamily="34" charset="0"/>
                <a:ea typeface="MS PGothic" pitchFamily="34" charset="-128"/>
                <a:cs typeface="Arial" pitchFamily="34" charset="0"/>
              </a:rPr>
              <a:t>dL</a:t>
            </a:r>
            <a:r>
              <a:rPr lang="en-US" sz="1000" dirty="0">
                <a:solidFill>
                  <a:prstClr val="black"/>
                </a:solidFill>
                <a:latin typeface="Arial" pitchFamily="34" charset="0"/>
                <a:ea typeface="MS PGothic" pitchFamily="34" charset="-128"/>
                <a:cs typeface="Arial" pitchFamily="34" charset="0"/>
              </a:rPr>
              <a:t>) was used. Outcome measures were FPG, HbA1c, </a:t>
            </a:r>
            <a:r>
              <a:rPr lang="en-US" sz="1000" dirty="0" err="1">
                <a:solidFill>
                  <a:prstClr val="black"/>
                </a:solidFill>
                <a:latin typeface="Arial" pitchFamily="34" charset="0"/>
                <a:ea typeface="MS PGothic" pitchFamily="34" charset="-128"/>
                <a:cs typeface="Arial" pitchFamily="34" charset="0"/>
              </a:rPr>
              <a:t>hypoglycaemia</a:t>
            </a:r>
            <a:r>
              <a:rPr lang="en-US" sz="1000" dirty="0">
                <a:solidFill>
                  <a:prstClr val="black"/>
                </a:solidFill>
                <a:latin typeface="Arial" pitchFamily="34" charset="0"/>
                <a:ea typeface="MS PGothic" pitchFamily="34" charset="-128"/>
                <a:cs typeface="Arial" pitchFamily="34" charset="0"/>
              </a:rPr>
              <a:t>, and percentage of patients reaching HbA1c </a:t>
            </a:r>
            <a:r>
              <a:rPr lang="en-US" sz="1000" dirty="0">
                <a:solidFill>
                  <a:prstClr val="black"/>
                </a:solidFill>
                <a:latin typeface="Arial" pitchFamily="34" charset="0"/>
                <a:ea typeface="MS PGothic" pitchFamily="34" charset="-128"/>
                <a:cs typeface="Arial" pitchFamily="34" charset="0"/>
                <a:sym typeface="Symbol" pitchFamily="18" charset="2"/>
              </a:rPr>
              <a:t></a:t>
            </a:r>
            <a:r>
              <a:rPr lang="en-US" sz="1000" dirty="0">
                <a:solidFill>
                  <a:prstClr val="black"/>
                </a:solidFill>
                <a:latin typeface="Arial" pitchFamily="34" charset="0"/>
                <a:ea typeface="MS PGothic" pitchFamily="34" charset="-128"/>
                <a:cs typeface="Arial" pitchFamily="34" charset="0"/>
              </a:rPr>
              <a:t>7% without documented nocturnal </a:t>
            </a:r>
            <a:r>
              <a:rPr lang="en-US" sz="1000" dirty="0" err="1">
                <a:solidFill>
                  <a:prstClr val="black"/>
                </a:solidFill>
                <a:latin typeface="Arial" pitchFamily="34" charset="0"/>
                <a:ea typeface="MS PGothic" pitchFamily="34" charset="-128"/>
                <a:cs typeface="Arial" pitchFamily="34" charset="0"/>
              </a:rPr>
              <a:t>hypoglycaemia</a:t>
            </a:r>
            <a:r>
              <a:rPr lang="en-US" sz="1000" dirty="0">
                <a:solidFill>
                  <a:prstClr val="black"/>
                </a:solidFill>
                <a:latin typeface="Arial" pitchFamily="34" charset="0"/>
                <a:ea typeface="MS PGothic" pitchFamily="34" charset="-128"/>
                <a:cs typeface="Arial" pitchFamily="34" charset="0"/>
              </a:rPr>
              <a:t>.</a:t>
            </a:r>
            <a:r>
              <a:rPr lang="en-US" sz="1000" dirty="0">
                <a:latin typeface="Arial" pitchFamily="34" charset="0"/>
                <a:ea typeface="MS PGothic" pitchFamily="34" charset="-128"/>
                <a:cs typeface="ＭＳ Ｐゴシック" pitchFamily="-65" charset="-128"/>
              </a:rPr>
              <a:t/>
            </a:r>
            <a:br>
              <a:rPr lang="en-US" sz="1000" dirty="0">
                <a:latin typeface="Arial" pitchFamily="34" charset="0"/>
                <a:ea typeface="MS PGothic" pitchFamily="34" charset="-128"/>
                <a:cs typeface="ＭＳ Ｐゴシック" pitchFamily="-65" charset="-128"/>
              </a:rPr>
            </a:b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REFERENCE</a:t>
            </a: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dirty="0">
                <a:solidFill>
                  <a:prstClr val="black"/>
                </a:solidFill>
                <a:latin typeface="Arial" pitchFamily="34" charset="0"/>
                <a:ea typeface="MS PGothic" pitchFamily="34" charset="-128"/>
                <a:cs typeface="Arial" pitchFamily="34" charset="0"/>
              </a:rPr>
              <a:t>Riddle MC, </a:t>
            </a:r>
            <a:r>
              <a:rPr lang="en-US" sz="1000" dirty="0" err="1">
                <a:solidFill>
                  <a:prstClr val="black"/>
                </a:solidFill>
                <a:latin typeface="Arial" pitchFamily="34" charset="0"/>
                <a:ea typeface="MS PGothic" pitchFamily="34" charset="-128"/>
                <a:cs typeface="Arial" pitchFamily="34" charset="0"/>
              </a:rPr>
              <a:t>Rosenstock</a:t>
            </a:r>
            <a:r>
              <a:rPr lang="en-US" sz="1000" dirty="0">
                <a:solidFill>
                  <a:prstClr val="black"/>
                </a:solidFill>
                <a:latin typeface="Arial" pitchFamily="34" charset="0"/>
                <a:ea typeface="MS PGothic" pitchFamily="34" charset="-128"/>
                <a:cs typeface="Arial" pitchFamily="34" charset="0"/>
              </a:rPr>
              <a:t> J, </a:t>
            </a:r>
            <a:r>
              <a:rPr lang="en-US" sz="1000" dirty="0" err="1">
                <a:solidFill>
                  <a:prstClr val="black"/>
                </a:solidFill>
                <a:latin typeface="Arial" pitchFamily="34" charset="0"/>
                <a:ea typeface="MS PGothic" pitchFamily="34" charset="-128"/>
                <a:cs typeface="Arial" pitchFamily="34" charset="0"/>
              </a:rPr>
              <a:t>Gerich</a:t>
            </a:r>
            <a:r>
              <a:rPr lang="en-US" sz="1000" dirty="0">
                <a:solidFill>
                  <a:prstClr val="black"/>
                </a:solidFill>
                <a:latin typeface="Arial" pitchFamily="34" charset="0"/>
                <a:ea typeface="MS PGothic" pitchFamily="34" charset="-128"/>
                <a:cs typeface="Arial" pitchFamily="34" charset="0"/>
              </a:rPr>
              <a:t> J. The treat-to-target trial: randomized addition of </a:t>
            </a:r>
            <a:r>
              <a:rPr lang="en-US" sz="1000" dirty="0" err="1">
                <a:solidFill>
                  <a:prstClr val="black"/>
                </a:solidFill>
                <a:latin typeface="Arial" pitchFamily="34" charset="0"/>
                <a:ea typeface="MS PGothic" pitchFamily="34" charset="-128"/>
                <a:cs typeface="Arial" pitchFamily="34" charset="0"/>
              </a:rPr>
              <a:t>glargine</a:t>
            </a:r>
            <a:r>
              <a:rPr lang="en-US" sz="1000" dirty="0">
                <a:solidFill>
                  <a:prstClr val="black"/>
                </a:solidFill>
                <a:latin typeface="Arial" pitchFamily="34" charset="0"/>
                <a:ea typeface="MS PGothic" pitchFamily="34" charset="-128"/>
                <a:cs typeface="Arial" pitchFamily="34" charset="0"/>
              </a:rPr>
              <a:t> or human NPH insulin to oral therapy of type 2 diabetic patients. </a:t>
            </a:r>
            <a:r>
              <a:rPr lang="en-US" sz="1000" i="1" dirty="0">
                <a:solidFill>
                  <a:prstClr val="black"/>
                </a:solidFill>
                <a:latin typeface="Arial" pitchFamily="34" charset="0"/>
                <a:ea typeface="MS PGothic" pitchFamily="34" charset="-128"/>
                <a:cs typeface="Arial" pitchFamily="34" charset="0"/>
              </a:rPr>
              <a:t>Diabetes Care.</a:t>
            </a:r>
            <a:r>
              <a:rPr lang="en-US" sz="1000" dirty="0">
                <a:solidFill>
                  <a:prstClr val="black"/>
                </a:solidFill>
                <a:latin typeface="Arial" pitchFamily="34" charset="0"/>
                <a:ea typeface="MS PGothic" pitchFamily="34" charset="-128"/>
                <a:cs typeface="Arial" pitchFamily="34" charset="0"/>
              </a:rPr>
              <a:t> 2003;26(11):3080-3086.</a:t>
            </a:r>
            <a:endParaRPr lang="en-US" sz="1000" dirty="0">
              <a:latin typeface="Arial" pitchFamily="34" charset="0"/>
              <a:cs typeface="Arial" pitchFamily="34" charset="0"/>
            </a:endParaRP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26</a:t>
            </a:fld>
            <a:endParaRPr lang="en-US" sz="1200"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2"/>
          <p:cNvSpPr>
            <a:spLocks noGrp="1" noRot="1" noChangeAspect="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119172"/>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KEY POINT</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Fasting glucose levels gradually declined in both groups, with a plateau being reached by 12 weeks. Mean FPG at endpoint was 6.5 </a:t>
            </a:r>
            <a:r>
              <a:rPr lang="en-US" sz="1000" dirty="0" err="1">
                <a:solidFill>
                  <a:prstClr val="black"/>
                </a:solidFill>
                <a:latin typeface="Arial" pitchFamily="34" charset="0"/>
                <a:ea typeface="MS PGothic" pitchFamily="34" charset="-128"/>
                <a:cs typeface="Arial" pitchFamily="34" charset="0"/>
              </a:rPr>
              <a:t>mmol</a:t>
            </a:r>
            <a:r>
              <a:rPr lang="en-US" sz="1000" dirty="0">
                <a:solidFill>
                  <a:prstClr val="black"/>
                </a:solidFill>
                <a:latin typeface="Arial" pitchFamily="34" charset="0"/>
                <a:ea typeface="MS PGothic" pitchFamily="34" charset="-128"/>
                <a:cs typeface="Arial" pitchFamily="34" charset="0"/>
              </a:rPr>
              <a:t>/L (117 mg/</a:t>
            </a:r>
            <a:r>
              <a:rPr lang="en-US" sz="1000" dirty="0" err="1">
                <a:solidFill>
                  <a:prstClr val="black"/>
                </a:solidFill>
                <a:latin typeface="Arial" pitchFamily="34" charset="0"/>
                <a:ea typeface="MS PGothic" pitchFamily="34" charset="-128"/>
                <a:cs typeface="Arial" pitchFamily="34" charset="0"/>
              </a:rPr>
              <a:t>dL</a:t>
            </a:r>
            <a:r>
              <a:rPr lang="en-US" sz="1000" dirty="0">
                <a:solidFill>
                  <a:prstClr val="black"/>
                </a:solidFill>
                <a:latin typeface="Arial" pitchFamily="34" charset="0"/>
                <a:ea typeface="MS PGothic" pitchFamily="34" charset="-128"/>
                <a:cs typeface="Arial" pitchFamily="34" charset="0"/>
              </a:rPr>
              <a:t>) for </a:t>
            </a:r>
            <a:r>
              <a:rPr lang="en-US" sz="1000" dirty="0" err="1">
                <a:solidFill>
                  <a:prstClr val="black"/>
                </a:solidFill>
                <a:latin typeface="Arial" pitchFamily="34" charset="0"/>
                <a:ea typeface="MS PGothic" pitchFamily="34" charset="-128"/>
                <a:cs typeface="Arial" pitchFamily="34" charset="0"/>
              </a:rPr>
              <a:t>glargine</a:t>
            </a:r>
            <a:r>
              <a:rPr lang="en-US" sz="1000" dirty="0">
                <a:solidFill>
                  <a:prstClr val="black"/>
                </a:solidFill>
                <a:latin typeface="Arial" pitchFamily="34" charset="0"/>
                <a:ea typeface="MS PGothic" pitchFamily="34" charset="-128"/>
                <a:cs typeface="Arial" pitchFamily="34" charset="0"/>
              </a:rPr>
              <a:t> and 6.7 </a:t>
            </a:r>
            <a:r>
              <a:rPr lang="en-US" sz="1000" dirty="0" err="1">
                <a:solidFill>
                  <a:prstClr val="black"/>
                </a:solidFill>
                <a:latin typeface="Arial" pitchFamily="34" charset="0"/>
                <a:ea typeface="MS PGothic" pitchFamily="34" charset="-128"/>
                <a:cs typeface="Arial" pitchFamily="34" charset="0"/>
              </a:rPr>
              <a:t>mmol</a:t>
            </a:r>
            <a:r>
              <a:rPr lang="en-US" sz="1000" dirty="0">
                <a:solidFill>
                  <a:prstClr val="black"/>
                </a:solidFill>
                <a:latin typeface="Arial" pitchFamily="34" charset="0"/>
                <a:ea typeface="MS PGothic" pitchFamily="34" charset="-128"/>
                <a:cs typeface="Arial" pitchFamily="34" charset="0"/>
              </a:rPr>
              <a:t>/L (120 mg/</a:t>
            </a:r>
            <a:r>
              <a:rPr lang="en-US" sz="1000" dirty="0" err="1">
                <a:solidFill>
                  <a:prstClr val="black"/>
                </a:solidFill>
                <a:latin typeface="Arial" pitchFamily="34" charset="0"/>
                <a:ea typeface="MS PGothic" pitchFamily="34" charset="-128"/>
                <a:cs typeface="Arial" pitchFamily="34" charset="0"/>
              </a:rPr>
              <a:t>dL</a:t>
            </a:r>
            <a:r>
              <a:rPr lang="en-US" sz="1000" dirty="0">
                <a:solidFill>
                  <a:prstClr val="black"/>
                </a:solidFill>
                <a:latin typeface="Arial" pitchFamily="34" charset="0"/>
                <a:ea typeface="MS PGothic" pitchFamily="34" charset="-128"/>
                <a:cs typeface="Arial" pitchFamily="34" charset="0"/>
              </a:rPr>
              <a:t>) for NPH (</a:t>
            </a:r>
            <a:r>
              <a:rPr lang="en-US" sz="1000" i="1" dirty="0">
                <a:solidFill>
                  <a:prstClr val="black"/>
                </a:solidFill>
                <a:latin typeface="Arial" pitchFamily="34" charset="0"/>
                <a:ea typeface="MS PGothic" pitchFamily="34" charset="-128"/>
                <a:cs typeface="Arial" pitchFamily="34" charset="0"/>
              </a:rPr>
              <a:t>P</a:t>
            </a:r>
            <a:r>
              <a:rPr lang="en-US" sz="1000" dirty="0">
                <a:solidFill>
                  <a:prstClr val="black"/>
                </a:solidFill>
                <a:latin typeface="Arial" pitchFamily="34" charset="0"/>
                <a:ea typeface="MS PGothic" pitchFamily="34" charset="-128"/>
                <a:cs typeface="Arial" pitchFamily="34" charset="0"/>
              </a:rPr>
              <a:t>=NS; between-group differences: -0.2 </a:t>
            </a:r>
            <a:r>
              <a:rPr lang="en-US" sz="1000" dirty="0" err="1">
                <a:solidFill>
                  <a:prstClr val="black"/>
                </a:solidFill>
                <a:latin typeface="Arial" pitchFamily="34" charset="0"/>
                <a:ea typeface="MS PGothic" pitchFamily="34" charset="-128"/>
                <a:cs typeface="Arial" pitchFamily="34" charset="0"/>
              </a:rPr>
              <a:t>mmol</a:t>
            </a:r>
            <a:r>
              <a:rPr lang="en-US" sz="1000" dirty="0">
                <a:solidFill>
                  <a:prstClr val="black"/>
                </a:solidFill>
                <a:latin typeface="Arial" pitchFamily="34" charset="0"/>
                <a:ea typeface="MS PGothic" pitchFamily="34" charset="-128"/>
                <a:cs typeface="Arial" pitchFamily="34" charset="0"/>
              </a:rPr>
              <a:t>/L [-3.6 mg/</a:t>
            </a:r>
            <a:r>
              <a:rPr lang="en-US" sz="1000" dirty="0" err="1">
                <a:solidFill>
                  <a:prstClr val="black"/>
                </a:solidFill>
                <a:latin typeface="Arial" pitchFamily="34" charset="0"/>
                <a:ea typeface="MS PGothic" pitchFamily="34" charset="-128"/>
                <a:cs typeface="Arial" pitchFamily="34" charset="0"/>
              </a:rPr>
              <a:t>dL</a:t>
            </a:r>
            <a:r>
              <a:rPr lang="en-US" sz="1000" dirty="0">
                <a:solidFill>
                  <a:prstClr val="black"/>
                </a:solidFill>
                <a:latin typeface="Arial" pitchFamily="34" charset="0"/>
                <a:ea typeface="MS PGothic" pitchFamily="34" charset="-128"/>
                <a:cs typeface="Arial" pitchFamily="34" charset="0"/>
              </a:rPr>
              <a:t>]; 95% confidence interval, -0.49 to 0.09).</a:t>
            </a:r>
            <a:br>
              <a:rPr lang="en-US" sz="1000" dirty="0">
                <a:solidFill>
                  <a:prstClr val="black"/>
                </a:solidFill>
                <a:latin typeface="Arial" pitchFamily="34" charset="0"/>
                <a:ea typeface="MS PGothic" pitchFamily="34" charset="-128"/>
                <a:cs typeface="Arial" pitchFamily="34" charset="0"/>
              </a:rPr>
            </a:b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Arial" pitchFamily="34" charset="0"/>
              <a:buChar char="•"/>
              <a:defRPr/>
            </a:pPr>
            <a:r>
              <a:rPr lang="en-US" sz="1000" dirty="0">
                <a:solidFill>
                  <a:prstClr val="black"/>
                </a:solidFill>
                <a:latin typeface="Arial" pitchFamily="34" charset="0"/>
                <a:ea typeface="MS PGothic" pitchFamily="34" charset="-128"/>
                <a:cs typeface="Arial" pitchFamily="34" charset="0"/>
              </a:rPr>
              <a:t>This was a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open-label, parallel, 24-week, multicentre (80) trial, which was performed between 7 January, 2000, and 22 October, 2001. 756 overweight patients with inadequate </a:t>
            </a:r>
            <a:r>
              <a:rPr lang="en-US" sz="1000" dirty="0" err="1">
                <a:solidFill>
                  <a:prstClr val="black"/>
                </a:solidFill>
                <a:latin typeface="Arial" pitchFamily="34" charset="0"/>
                <a:ea typeface="MS PGothic" pitchFamily="34" charset="-128"/>
                <a:cs typeface="Arial" pitchFamily="34" charset="0"/>
              </a:rPr>
              <a:t>glycaemic</a:t>
            </a:r>
            <a:r>
              <a:rPr lang="en-US" sz="1000" dirty="0">
                <a:solidFill>
                  <a:prstClr val="black"/>
                </a:solidFill>
                <a:latin typeface="Arial" pitchFamily="34" charset="0"/>
                <a:ea typeface="MS PGothic" pitchFamily="34" charset="-128"/>
                <a:cs typeface="Arial" pitchFamily="34" charset="0"/>
              </a:rPr>
              <a:t> control (HbA1c </a:t>
            </a:r>
            <a:r>
              <a:rPr lang="en-US" sz="1000" dirty="0">
                <a:solidFill>
                  <a:prstClr val="black"/>
                </a:solidFill>
                <a:latin typeface="Arial" pitchFamily="34" charset="0"/>
                <a:ea typeface="MS PGothic" pitchFamily="34" charset="-128"/>
                <a:cs typeface="Arial" pitchFamily="34" charset="0"/>
                <a:sym typeface="Symbol" pitchFamily="18" charset="2"/>
              </a:rPr>
              <a:t></a:t>
            </a:r>
            <a:r>
              <a:rPr lang="en-US" sz="1000" dirty="0">
                <a:solidFill>
                  <a:prstClr val="black"/>
                </a:solidFill>
                <a:latin typeface="Arial" pitchFamily="34" charset="0"/>
                <a:ea typeface="MS PGothic" pitchFamily="34" charset="-128"/>
                <a:cs typeface="Arial" pitchFamily="34" charset="0"/>
              </a:rPr>
              <a:t>7.5%) on one or two oral agents continued </a:t>
            </a:r>
            <a:r>
              <a:rPr lang="en-US" sz="1000" dirty="0" err="1">
                <a:solidFill>
                  <a:prstClr val="black"/>
                </a:solidFill>
                <a:latin typeface="Arial" pitchFamily="34" charset="0"/>
                <a:ea typeface="MS PGothic" pitchFamily="34" charset="-128"/>
                <a:cs typeface="Arial" pitchFamily="34" charset="0"/>
              </a:rPr>
              <a:t>prestudy</a:t>
            </a:r>
            <a:r>
              <a:rPr lang="en-US" sz="1000" dirty="0">
                <a:solidFill>
                  <a:prstClr val="black"/>
                </a:solidFill>
                <a:latin typeface="Arial" pitchFamily="34" charset="0"/>
                <a:ea typeface="MS PGothic" pitchFamily="34" charset="-128"/>
                <a:cs typeface="Arial" pitchFamily="34" charset="0"/>
              </a:rPr>
              <a:t> oral agents and received bedtime </a:t>
            </a:r>
            <a:r>
              <a:rPr lang="en-US" sz="1000" dirty="0" err="1">
                <a:solidFill>
                  <a:prstClr val="black"/>
                </a:solidFill>
                <a:latin typeface="Arial" pitchFamily="34" charset="0"/>
                <a:ea typeface="MS PGothic" pitchFamily="34" charset="-128"/>
                <a:cs typeface="Arial" pitchFamily="34" charset="0"/>
              </a:rPr>
              <a:t>glargine</a:t>
            </a:r>
            <a:r>
              <a:rPr lang="en-US" sz="1000" dirty="0">
                <a:solidFill>
                  <a:prstClr val="black"/>
                </a:solidFill>
                <a:latin typeface="Arial" pitchFamily="34" charset="0"/>
                <a:ea typeface="MS PGothic" pitchFamily="34" charset="-128"/>
                <a:cs typeface="Arial" pitchFamily="34" charset="0"/>
              </a:rPr>
              <a:t> or NPH once daily. A simple algorithm targeting fasting plasma glucose (FPG) </a:t>
            </a:r>
            <a:r>
              <a:rPr lang="en-US" sz="1000" dirty="0">
                <a:solidFill>
                  <a:prstClr val="black"/>
                </a:solidFill>
                <a:latin typeface="Arial" pitchFamily="34" charset="0"/>
                <a:ea typeface="MS PGothic" pitchFamily="34" charset="-128"/>
                <a:cs typeface="Arial" pitchFamily="34" charset="0"/>
                <a:sym typeface="Symbol" pitchFamily="18" charset="2"/>
              </a:rPr>
              <a:t></a:t>
            </a:r>
            <a:r>
              <a:rPr lang="en-US" sz="1000" dirty="0">
                <a:solidFill>
                  <a:prstClr val="black"/>
                </a:solidFill>
                <a:latin typeface="Arial" pitchFamily="34" charset="0"/>
                <a:ea typeface="MS PGothic" pitchFamily="34" charset="-128"/>
                <a:cs typeface="Arial" pitchFamily="34" charset="0"/>
              </a:rPr>
              <a:t>5.5 </a:t>
            </a:r>
            <a:r>
              <a:rPr lang="en-US" sz="1000" dirty="0" err="1">
                <a:solidFill>
                  <a:prstClr val="black"/>
                </a:solidFill>
                <a:latin typeface="Arial" pitchFamily="34" charset="0"/>
                <a:ea typeface="MS PGothic" pitchFamily="34" charset="-128"/>
                <a:cs typeface="Arial" pitchFamily="34" charset="0"/>
              </a:rPr>
              <a:t>mmol</a:t>
            </a:r>
            <a:r>
              <a:rPr lang="en-US" sz="1000" dirty="0">
                <a:solidFill>
                  <a:prstClr val="black"/>
                </a:solidFill>
                <a:latin typeface="Arial" pitchFamily="34" charset="0"/>
                <a:ea typeface="MS PGothic" pitchFamily="34" charset="-128"/>
                <a:cs typeface="Arial" pitchFamily="34" charset="0"/>
              </a:rPr>
              <a:t>/L (</a:t>
            </a:r>
            <a:r>
              <a:rPr lang="en-US" sz="1000" dirty="0">
                <a:solidFill>
                  <a:prstClr val="black"/>
                </a:solidFill>
                <a:latin typeface="Arial" pitchFamily="34" charset="0"/>
                <a:ea typeface="MS PGothic" pitchFamily="34" charset="-128"/>
                <a:cs typeface="Arial" pitchFamily="34" charset="0"/>
                <a:sym typeface="Symbol" pitchFamily="18" charset="2"/>
              </a:rPr>
              <a:t></a:t>
            </a:r>
            <a:r>
              <a:rPr lang="en-US" sz="1000" dirty="0">
                <a:solidFill>
                  <a:prstClr val="black"/>
                </a:solidFill>
                <a:latin typeface="Arial" pitchFamily="34" charset="0"/>
                <a:ea typeface="MS PGothic" pitchFamily="34" charset="-128"/>
                <a:cs typeface="Arial" pitchFamily="34" charset="0"/>
              </a:rPr>
              <a:t>100 mg/</a:t>
            </a:r>
            <a:r>
              <a:rPr lang="en-US" sz="1000" dirty="0" err="1">
                <a:solidFill>
                  <a:prstClr val="black"/>
                </a:solidFill>
                <a:latin typeface="Arial" pitchFamily="34" charset="0"/>
                <a:ea typeface="MS PGothic" pitchFamily="34" charset="-128"/>
                <a:cs typeface="Arial" pitchFamily="34" charset="0"/>
              </a:rPr>
              <a:t>dL</a:t>
            </a:r>
            <a:r>
              <a:rPr lang="en-US" sz="1000" dirty="0">
                <a:solidFill>
                  <a:prstClr val="black"/>
                </a:solidFill>
                <a:latin typeface="Arial" pitchFamily="34" charset="0"/>
                <a:ea typeface="MS PGothic" pitchFamily="34" charset="-128"/>
                <a:cs typeface="Arial" pitchFamily="34" charset="0"/>
              </a:rPr>
              <a:t>) was used. Outcome measures were FPG, HbA1c, </a:t>
            </a:r>
            <a:r>
              <a:rPr lang="en-US" sz="1000" dirty="0" err="1">
                <a:solidFill>
                  <a:prstClr val="black"/>
                </a:solidFill>
                <a:latin typeface="Arial" pitchFamily="34" charset="0"/>
                <a:ea typeface="MS PGothic" pitchFamily="34" charset="-128"/>
                <a:cs typeface="Arial" pitchFamily="34" charset="0"/>
              </a:rPr>
              <a:t>hypoglycaemia</a:t>
            </a:r>
            <a:r>
              <a:rPr lang="en-US" sz="1000" dirty="0">
                <a:solidFill>
                  <a:prstClr val="black"/>
                </a:solidFill>
                <a:latin typeface="Arial" pitchFamily="34" charset="0"/>
                <a:ea typeface="MS PGothic" pitchFamily="34" charset="-128"/>
                <a:cs typeface="Arial" pitchFamily="34" charset="0"/>
              </a:rPr>
              <a:t>, and percentage of patients reaching HbA1c </a:t>
            </a:r>
            <a:r>
              <a:rPr lang="en-US" sz="1000" dirty="0">
                <a:solidFill>
                  <a:prstClr val="black"/>
                </a:solidFill>
                <a:latin typeface="Arial" pitchFamily="34" charset="0"/>
                <a:ea typeface="MS PGothic" pitchFamily="34" charset="-128"/>
                <a:cs typeface="Arial" pitchFamily="34" charset="0"/>
                <a:sym typeface="Symbol" pitchFamily="18" charset="2"/>
              </a:rPr>
              <a:t></a:t>
            </a:r>
            <a:r>
              <a:rPr lang="en-US" sz="1000" dirty="0">
                <a:solidFill>
                  <a:prstClr val="black"/>
                </a:solidFill>
                <a:latin typeface="Arial" pitchFamily="34" charset="0"/>
                <a:ea typeface="MS PGothic" pitchFamily="34" charset="-128"/>
                <a:cs typeface="Arial" pitchFamily="34" charset="0"/>
              </a:rPr>
              <a:t>7% without documented nocturnal </a:t>
            </a:r>
            <a:r>
              <a:rPr lang="en-US" sz="1000" dirty="0" err="1">
                <a:solidFill>
                  <a:prstClr val="black"/>
                </a:solidFill>
                <a:latin typeface="Arial" pitchFamily="34" charset="0"/>
                <a:ea typeface="MS PGothic" pitchFamily="34" charset="-128"/>
                <a:cs typeface="Arial" pitchFamily="34" charset="0"/>
              </a:rPr>
              <a:t>hypoglycaemia</a:t>
            </a:r>
            <a:r>
              <a:rPr lang="en-US" sz="1000" dirty="0">
                <a:solidFill>
                  <a:prstClr val="black"/>
                </a:solidFill>
                <a:latin typeface="Arial" pitchFamily="34" charset="0"/>
                <a:ea typeface="MS PGothic" pitchFamily="34" charset="-128"/>
                <a:cs typeface="Arial" pitchFamily="34" charset="0"/>
              </a:rPr>
              <a:t>.</a:t>
            </a:r>
            <a:r>
              <a:rPr lang="en-US" sz="1000" dirty="0">
                <a:latin typeface="Arial" pitchFamily="34" charset="0"/>
                <a:ea typeface="MS PGothic" pitchFamily="34" charset="-128"/>
                <a:cs typeface="ＭＳ Ｐゴシック" pitchFamily="-65" charset="-128"/>
              </a:rPr>
              <a:t/>
            </a:r>
            <a:br>
              <a:rPr lang="en-US" sz="1000" dirty="0">
                <a:latin typeface="Arial" pitchFamily="34" charset="0"/>
                <a:ea typeface="MS PGothic" pitchFamily="34" charset="-128"/>
                <a:cs typeface="ＭＳ Ｐゴシック" pitchFamily="-65" charset="-128"/>
              </a:rPr>
            </a:b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REFERENCE</a:t>
            </a: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dirty="0">
                <a:solidFill>
                  <a:prstClr val="black"/>
                </a:solidFill>
                <a:latin typeface="Arial" pitchFamily="34" charset="0"/>
                <a:ea typeface="MS PGothic" pitchFamily="34" charset="-128"/>
                <a:cs typeface="Arial" pitchFamily="34" charset="0"/>
              </a:rPr>
              <a:t>Riddle MC, </a:t>
            </a:r>
            <a:r>
              <a:rPr lang="en-US" sz="1000" dirty="0" err="1">
                <a:solidFill>
                  <a:prstClr val="black"/>
                </a:solidFill>
                <a:latin typeface="Arial" pitchFamily="34" charset="0"/>
                <a:ea typeface="MS PGothic" pitchFamily="34" charset="-128"/>
                <a:cs typeface="Arial" pitchFamily="34" charset="0"/>
              </a:rPr>
              <a:t>Rosenstock</a:t>
            </a:r>
            <a:r>
              <a:rPr lang="en-US" sz="1000" dirty="0">
                <a:solidFill>
                  <a:prstClr val="black"/>
                </a:solidFill>
                <a:latin typeface="Arial" pitchFamily="34" charset="0"/>
                <a:ea typeface="MS PGothic" pitchFamily="34" charset="-128"/>
                <a:cs typeface="Arial" pitchFamily="34" charset="0"/>
              </a:rPr>
              <a:t> J, </a:t>
            </a:r>
            <a:r>
              <a:rPr lang="en-US" sz="1000" dirty="0" err="1">
                <a:solidFill>
                  <a:prstClr val="black"/>
                </a:solidFill>
                <a:latin typeface="Arial" pitchFamily="34" charset="0"/>
                <a:ea typeface="MS PGothic" pitchFamily="34" charset="-128"/>
                <a:cs typeface="Arial" pitchFamily="34" charset="0"/>
              </a:rPr>
              <a:t>Gerich</a:t>
            </a:r>
            <a:r>
              <a:rPr lang="en-US" sz="1000" dirty="0">
                <a:solidFill>
                  <a:prstClr val="black"/>
                </a:solidFill>
                <a:latin typeface="Arial" pitchFamily="34" charset="0"/>
                <a:ea typeface="MS PGothic" pitchFamily="34" charset="-128"/>
                <a:cs typeface="Arial" pitchFamily="34" charset="0"/>
              </a:rPr>
              <a:t> J. The treat-to-target trial: randomized addition of </a:t>
            </a:r>
            <a:r>
              <a:rPr lang="en-US" sz="1000" dirty="0" err="1">
                <a:solidFill>
                  <a:prstClr val="black"/>
                </a:solidFill>
                <a:latin typeface="Arial" pitchFamily="34" charset="0"/>
                <a:ea typeface="MS PGothic" pitchFamily="34" charset="-128"/>
                <a:cs typeface="Arial" pitchFamily="34" charset="0"/>
              </a:rPr>
              <a:t>glargine</a:t>
            </a:r>
            <a:r>
              <a:rPr lang="en-US" sz="1000" dirty="0">
                <a:solidFill>
                  <a:prstClr val="black"/>
                </a:solidFill>
                <a:latin typeface="Arial" pitchFamily="34" charset="0"/>
                <a:ea typeface="MS PGothic" pitchFamily="34" charset="-128"/>
                <a:cs typeface="Arial" pitchFamily="34" charset="0"/>
              </a:rPr>
              <a:t> or human NPH insulin to oral therapy of type 2 diabetic patients. </a:t>
            </a:r>
            <a:r>
              <a:rPr lang="en-US" sz="1000" i="1" dirty="0">
                <a:solidFill>
                  <a:prstClr val="black"/>
                </a:solidFill>
                <a:latin typeface="Arial" pitchFamily="34" charset="0"/>
                <a:ea typeface="MS PGothic" pitchFamily="34" charset="-128"/>
                <a:cs typeface="Arial" pitchFamily="34" charset="0"/>
              </a:rPr>
              <a:t>Diabetes Care.</a:t>
            </a:r>
            <a:r>
              <a:rPr lang="en-US" sz="1000" dirty="0">
                <a:solidFill>
                  <a:prstClr val="black"/>
                </a:solidFill>
                <a:latin typeface="Arial" pitchFamily="34" charset="0"/>
                <a:ea typeface="MS PGothic" pitchFamily="34" charset="-128"/>
                <a:cs typeface="Arial" pitchFamily="34" charset="0"/>
              </a:rPr>
              <a:t> 2003;26(11):3080-3086.</a:t>
            </a:r>
            <a:endParaRPr lang="en-US" sz="1000" dirty="0">
              <a:latin typeface="Arial" pitchFamily="34" charset="0"/>
              <a:cs typeface="Arial" pitchFamily="34" charset="0"/>
            </a:endParaRP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27</a:t>
            </a:fld>
            <a:endParaRPr lang="en-US" sz="1200"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119172"/>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KEY POINT</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HbA1c declined predictably at a slower rate than FPG and </a:t>
            </a:r>
            <a:r>
              <a:rPr lang="en-US" sz="1000" dirty="0" err="1">
                <a:solidFill>
                  <a:prstClr val="black"/>
                </a:solidFill>
                <a:latin typeface="Arial" pitchFamily="34" charset="0"/>
                <a:ea typeface="MS PGothic" pitchFamily="34" charset="-128"/>
                <a:cs typeface="Arial" pitchFamily="34" charset="0"/>
              </a:rPr>
              <a:t>stabilised</a:t>
            </a:r>
            <a:r>
              <a:rPr lang="en-US" sz="1000" dirty="0">
                <a:solidFill>
                  <a:prstClr val="black"/>
                </a:solidFill>
                <a:latin typeface="Arial" pitchFamily="34" charset="0"/>
                <a:ea typeface="MS PGothic" pitchFamily="34" charset="-128"/>
                <a:cs typeface="Arial" pitchFamily="34" charset="0"/>
              </a:rPr>
              <a:t> after 18 weeks. Mean HbA1c at endpoint was 6.96% with </a:t>
            </a:r>
            <a:r>
              <a:rPr lang="en-US" sz="1000" dirty="0" err="1">
                <a:solidFill>
                  <a:prstClr val="black"/>
                </a:solidFill>
                <a:latin typeface="Arial" pitchFamily="34" charset="0"/>
                <a:ea typeface="MS PGothic" pitchFamily="34" charset="-128"/>
                <a:cs typeface="Arial" pitchFamily="34" charset="0"/>
              </a:rPr>
              <a:t>glargine</a:t>
            </a:r>
            <a:r>
              <a:rPr lang="en-US" sz="1000" dirty="0">
                <a:solidFill>
                  <a:prstClr val="black"/>
                </a:solidFill>
                <a:latin typeface="Arial" pitchFamily="34" charset="0"/>
                <a:ea typeface="MS PGothic" pitchFamily="34" charset="-128"/>
                <a:cs typeface="Arial" pitchFamily="34" charset="0"/>
              </a:rPr>
              <a:t> </a:t>
            </a:r>
            <a:r>
              <a:rPr lang="en-US" sz="1000" dirty="0" err="1">
                <a:solidFill>
                  <a:prstClr val="black"/>
                </a:solidFill>
                <a:latin typeface="Arial" pitchFamily="34" charset="0"/>
                <a:ea typeface="MS PGothic" pitchFamily="34" charset="-128"/>
                <a:cs typeface="Arial" pitchFamily="34" charset="0"/>
              </a:rPr>
              <a:t>vs</a:t>
            </a:r>
            <a:r>
              <a:rPr lang="en-US" sz="1000" dirty="0">
                <a:solidFill>
                  <a:prstClr val="black"/>
                </a:solidFill>
                <a:latin typeface="Arial" pitchFamily="34" charset="0"/>
                <a:ea typeface="MS PGothic" pitchFamily="34" charset="-128"/>
                <a:cs typeface="Arial" pitchFamily="34" charset="0"/>
              </a:rPr>
              <a:t> 6.97% with NPH (</a:t>
            </a:r>
            <a:r>
              <a:rPr lang="en-US" sz="1000" i="1" dirty="0">
                <a:solidFill>
                  <a:prstClr val="black"/>
                </a:solidFill>
                <a:latin typeface="Arial" pitchFamily="34" charset="0"/>
                <a:ea typeface="MS PGothic" pitchFamily="34" charset="-128"/>
                <a:cs typeface="Arial" pitchFamily="34" charset="0"/>
              </a:rPr>
              <a:t>P</a:t>
            </a:r>
            <a:r>
              <a:rPr lang="en-US" sz="1000" dirty="0">
                <a:solidFill>
                  <a:prstClr val="black"/>
                </a:solidFill>
                <a:latin typeface="Arial" pitchFamily="34" charset="0"/>
                <a:ea typeface="MS PGothic" pitchFamily="34" charset="-128"/>
                <a:cs typeface="Arial" pitchFamily="34" charset="0"/>
              </a:rPr>
              <a:t>=NS; between-treatment difference: -0.03%, </a:t>
            </a:r>
            <a:br>
              <a:rPr lang="en-US" sz="1000" dirty="0">
                <a:solidFill>
                  <a:prstClr val="black"/>
                </a:solidFill>
                <a:latin typeface="Arial" pitchFamily="34" charset="0"/>
                <a:ea typeface="MS PGothic" pitchFamily="34" charset="-128"/>
                <a:cs typeface="Arial" pitchFamily="34" charset="0"/>
              </a:rPr>
            </a:br>
            <a:r>
              <a:rPr lang="en-US" sz="1000" dirty="0">
                <a:solidFill>
                  <a:prstClr val="black"/>
                </a:solidFill>
                <a:latin typeface="Arial" pitchFamily="34" charset="0"/>
                <a:ea typeface="MS PGothic" pitchFamily="34" charset="-128"/>
                <a:cs typeface="Arial" pitchFamily="34" charset="0"/>
              </a:rPr>
              <a:t>95% confidence interval, -0.13% to 0.08%).</a:t>
            </a:r>
            <a:br>
              <a:rPr lang="en-US" sz="1000" dirty="0">
                <a:solidFill>
                  <a:prstClr val="black"/>
                </a:solidFill>
                <a:latin typeface="Arial" pitchFamily="34" charset="0"/>
                <a:ea typeface="MS PGothic" pitchFamily="34" charset="-128"/>
                <a:cs typeface="Arial" pitchFamily="34" charset="0"/>
              </a:rPr>
            </a:b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Arial" pitchFamily="34" charset="0"/>
              <a:buChar char="•"/>
              <a:defRPr/>
            </a:pPr>
            <a:r>
              <a:rPr lang="en-US" sz="1000" dirty="0">
                <a:solidFill>
                  <a:prstClr val="black"/>
                </a:solidFill>
                <a:latin typeface="Arial" pitchFamily="34" charset="0"/>
                <a:ea typeface="MS PGothic" pitchFamily="34" charset="-128"/>
                <a:cs typeface="Arial" pitchFamily="34" charset="0"/>
              </a:rPr>
              <a:t>This was a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open-label, parallel, 24-week, multicentre (80) trial, which was performed between 7 January, 2000, and 22 October, 2001. 756 overweight patients with inadequate </a:t>
            </a:r>
            <a:r>
              <a:rPr lang="en-US" sz="1000" dirty="0" err="1">
                <a:solidFill>
                  <a:prstClr val="black"/>
                </a:solidFill>
                <a:latin typeface="Arial" pitchFamily="34" charset="0"/>
                <a:ea typeface="MS PGothic" pitchFamily="34" charset="-128"/>
                <a:cs typeface="Arial" pitchFamily="34" charset="0"/>
              </a:rPr>
              <a:t>glycaemic</a:t>
            </a:r>
            <a:r>
              <a:rPr lang="en-US" sz="1000" dirty="0">
                <a:solidFill>
                  <a:prstClr val="black"/>
                </a:solidFill>
                <a:latin typeface="Arial" pitchFamily="34" charset="0"/>
                <a:ea typeface="MS PGothic" pitchFamily="34" charset="-128"/>
                <a:cs typeface="Arial" pitchFamily="34" charset="0"/>
              </a:rPr>
              <a:t> control (HbA1c </a:t>
            </a:r>
            <a:r>
              <a:rPr lang="en-US" sz="1000" dirty="0">
                <a:solidFill>
                  <a:prstClr val="black"/>
                </a:solidFill>
                <a:latin typeface="Arial" pitchFamily="34" charset="0"/>
                <a:ea typeface="MS PGothic" pitchFamily="34" charset="-128"/>
                <a:cs typeface="Arial" pitchFamily="34" charset="0"/>
                <a:sym typeface="Symbol" pitchFamily="18" charset="2"/>
              </a:rPr>
              <a:t></a:t>
            </a:r>
            <a:r>
              <a:rPr lang="en-US" sz="1000" dirty="0">
                <a:solidFill>
                  <a:prstClr val="black"/>
                </a:solidFill>
                <a:latin typeface="Arial" pitchFamily="34" charset="0"/>
                <a:ea typeface="MS PGothic" pitchFamily="34" charset="-128"/>
                <a:cs typeface="Arial" pitchFamily="34" charset="0"/>
              </a:rPr>
              <a:t>7.5%) on one or two oral agents continued </a:t>
            </a:r>
            <a:r>
              <a:rPr lang="en-US" sz="1000" dirty="0" err="1">
                <a:solidFill>
                  <a:prstClr val="black"/>
                </a:solidFill>
                <a:latin typeface="Arial" pitchFamily="34" charset="0"/>
                <a:ea typeface="MS PGothic" pitchFamily="34" charset="-128"/>
                <a:cs typeface="Arial" pitchFamily="34" charset="0"/>
              </a:rPr>
              <a:t>prestudy</a:t>
            </a:r>
            <a:r>
              <a:rPr lang="en-US" sz="1000" dirty="0">
                <a:solidFill>
                  <a:prstClr val="black"/>
                </a:solidFill>
                <a:latin typeface="Arial" pitchFamily="34" charset="0"/>
                <a:ea typeface="MS PGothic" pitchFamily="34" charset="-128"/>
                <a:cs typeface="Arial" pitchFamily="34" charset="0"/>
              </a:rPr>
              <a:t> oral agents and received bedtime </a:t>
            </a:r>
            <a:r>
              <a:rPr lang="en-US" sz="1000" dirty="0" err="1">
                <a:solidFill>
                  <a:prstClr val="black"/>
                </a:solidFill>
                <a:latin typeface="Arial" pitchFamily="34" charset="0"/>
                <a:ea typeface="MS PGothic" pitchFamily="34" charset="-128"/>
                <a:cs typeface="Arial" pitchFamily="34" charset="0"/>
              </a:rPr>
              <a:t>glargine</a:t>
            </a:r>
            <a:r>
              <a:rPr lang="en-US" sz="1000" dirty="0">
                <a:solidFill>
                  <a:prstClr val="black"/>
                </a:solidFill>
                <a:latin typeface="Arial" pitchFamily="34" charset="0"/>
                <a:ea typeface="MS PGothic" pitchFamily="34" charset="-128"/>
                <a:cs typeface="Arial" pitchFamily="34" charset="0"/>
              </a:rPr>
              <a:t> or NPH once daily. A simple algorithm targeting fasting plasma glucose (FPG) </a:t>
            </a:r>
            <a:r>
              <a:rPr lang="en-US" sz="1000" dirty="0">
                <a:solidFill>
                  <a:prstClr val="black"/>
                </a:solidFill>
                <a:latin typeface="Arial" pitchFamily="34" charset="0"/>
                <a:ea typeface="MS PGothic" pitchFamily="34" charset="-128"/>
                <a:cs typeface="Arial" pitchFamily="34" charset="0"/>
                <a:sym typeface="Symbol" pitchFamily="18" charset="2"/>
              </a:rPr>
              <a:t></a:t>
            </a:r>
            <a:r>
              <a:rPr lang="en-US" sz="1000" dirty="0">
                <a:solidFill>
                  <a:prstClr val="black"/>
                </a:solidFill>
                <a:latin typeface="Arial" pitchFamily="34" charset="0"/>
                <a:ea typeface="MS PGothic" pitchFamily="34" charset="-128"/>
                <a:cs typeface="Arial" pitchFamily="34" charset="0"/>
              </a:rPr>
              <a:t>5.5 </a:t>
            </a:r>
            <a:r>
              <a:rPr lang="en-US" sz="1000" dirty="0" err="1">
                <a:solidFill>
                  <a:prstClr val="black"/>
                </a:solidFill>
                <a:latin typeface="Arial" pitchFamily="34" charset="0"/>
                <a:ea typeface="MS PGothic" pitchFamily="34" charset="-128"/>
                <a:cs typeface="Arial" pitchFamily="34" charset="0"/>
              </a:rPr>
              <a:t>mmol</a:t>
            </a:r>
            <a:r>
              <a:rPr lang="en-US" sz="1000" dirty="0">
                <a:solidFill>
                  <a:prstClr val="black"/>
                </a:solidFill>
                <a:latin typeface="Arial" pitchFamily="34" charset="0"/>
                <a:ea typeface="MS PGothic" pitchFamily="34" charset="-128"/>
                <a:cs typeface="Arial" pitchFamily="34" charset="0"/>
              </a:rPr>
              <a:t>/L (</a:t>
            </a:r>
            <a:r>
              <a:rPr lang="en-US" sz="1000" dirty="0">
                <a:solidFill>
                  <a:prstClr val="black"/>
                </a:solidFill>
                <a:latin typeface="Arial" pitchFamily="34" charset="0"/>
                <a:ea typeface="MS PGothic" pitchFamily="34" charset="-128"/>
                <a:cs typeface="Arial" pitchFamily="34" charset="0"/>
                <a:sym typeface="Symbol" pitchFamily="18" charset="2"/>
              </a:rPr>
              <a:t></a:t>
            </a:r>
            <a:r>
              <a:rPr lang="en-US" sz="1000" dirty="0">
                <a:solidFill>
                  <a:prstClr val="black"/>
                </a:solidFill>
                <a:latin typeface="Arial" pitchFamily="34" charset="0"/>
                <a:ea typeface="MS PGothic" pitchFamily="34" charset="-128"/>
                <a:cs typeface="Arial" pitchFamily="34" charset="0"/>
              </a:rPr>
              <a:t>100 mg/</a:t>
            </a:r>
            <a:r>
              <a:rPr lang="en-US" sz="1000" dirty="0" err="1">
                <a:solidFill>
                  <a:prstClr val="black"/>
                </a:solidFill>
                <a:latin typeface="Arial" pitchFamily="34" charset="0"/>
                <a:ea typeface="MS PGothic" pitchFamily="34" charset="-128"/>
                <a:cs typeface="Arial" pitchFamily="34" charset="0"/>
              </a:rPr>
              <a:t>dL</a:t>
            </a:r>
            <a:r>
              <a:rPr lang="en-US" sz="1000" dirty="0">
                <a:solidFill>
                  <a:prstClr val="black"/>
                </a:solidFill>
                <a:latin typeface="Arial" pitchFamily="34" charset="0"/>
                <a:ea typeface="MS PGothic" pitchFamily="34" charset="-128"/>
                <a:cs typeface="Arial" pitchFamily="34" charset="0"/>
              </a:rPr>
              <a:t>) was used. Outcome measures were FPG, HbA1c, </a:t>
            </a:r>
            <a:r>
              <a:rPr lang="en-US" sz="1000" dirty="0" err="1">
                <a:solidFill>
                  <a:prstClr val="black"/>
                </a:solidFill>
                <a:latin typeface="Arial" pitchFamily="34" charset="0"/>
                <a:ea typeface="MS PGothic" pitchFamily="34" charset="-128"/>
                <a:cs typeface="Arial" pitchFamily="34" charset="0"/>
              </a:rPr>
              <a:t>hypoglycaemia</a:t>
            </a:r>
            <a:r>
              <a:rPr lang="en-US" sz="1000" dirty="0">
                <a:solidFill>
                  <a:prstClr val="black"/>
                </a:solidFill>
                <a:latin typeface="Arial" pitchFamily="34" charset="0"/>
                <a:ea typeface="MS PGothic" pitchFamily="34" charset="-128"/>
                <a:cs typeface="Arial" pitchFamily="34" charset="0"/>
              </a:rPr>
              <a:t>, and percentage of patients reaching HbA1c </a:t>
            </a:r>
            <a:r>
              <a:rPr lang="en-US" sz="1000" dirty="0">
                <a:solidFill>
                  <a:prstClr val="black"/>
                </a:solidFill>
                <a:latin typeface="Arial" pitchFamily="34" charset="0"/>
                <a:ea typeface="MS PGothic" pitchFamily="34" charset="-128"/>
                <a:cs typeface="Arial" pitchFamily="34" charset="0"/>
                <a:sym typeface="Symbol" pitchFamily="18" charset="2"/>
              </a:rPr>
              <a:t></a:t>
            </a:r>
            <a:r>
              <a:rPr lang="en-US" sz="1000" dirty="0">
                <a:solidFill>
                  <a:prstClr val="black"/>
                </a:solidFill>
                <a:latin typeface="Arial" pitchFamily="34" charset="0"/>
                <a:ea typeface="MS PGothic" pitchFamily="34" charset="-128"/>
                <a:cs typeface="Arial" pitchFamily="34" charset="0"/>
              </a:rPr>
              <a:t>7% without documented nocturnal </a:t>
            </a:r>
            <a:r>
              <a:rPr lang="en-US" sz="1000" dirty="0" err="1">
                <a:solidFill>
                  <a:prstClr val="black"/>
                </a:solidFill>
                <a:latin typeface="Arial" pitchFamily="34" charset="0"/>
                <a:ea typeface="MS PGothic" pitchFamily="34" charset="-128"/>
                <a:cs typeface="Arial" pitchFamily="34" charset="0"/>
              </a:rPr>
              <a:t>hypoglycaemia</a:t>
            </a:r>
            <a:r>
              <a:rPr lang="en-US" sz="1000" dirty="0">
                <a:solidFill>
                  <a:prstClr val="black"/>
                </a:solidFill>
                <a:latin typeface="Arial" pitchFamily="34" charset="0"/>
                <a:ea typeface="MS PGothic" pitchFamily="34" charset="-128"/>
                <a:cs typeface="Arial" pitchFamily="34" charset="0"/>
              </a:rPr>
              <a:t>.</a:t>
            </a:r>
            <a:r>
              <a:rPr lang="en-US" sz="1000" dirty="0">
                <a:latin typeface="Arial" pitchFamily="34" charset="0"/>
                <a:ea typeface="MS PGothic" pitchFamily="34" charset="-128"/>
                <a:cs typeface="ＭＳ Ｐゴシック" pitchFamily="-65" charset="-128"/>
              </a:rPr>
              <a:t/>
            </a:r>
            <a:br>
              <a:rPr lang="en-US" sz="1000" dirty="0">
                <a:latin typeface="Arial" pitchFamily="34" charset="0"/>
                <a:ea typeface="MS PGothic" pitchFamily="34" charset="-128"/>
                <a:cs typeface="ＭＳ Ｐゴシック" pitchFamily="-65" charset="-128"/>
              </a:rPr>
            </a:b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REFERENCE</a:t>
            </a: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dirty="0">
                <a:solidFill>
                  <a:prstClr val="black"/>
                </a:solidFill>
                <a:latin typeface="Arial" pitchFamily="34" charset="0"/>
                <a:ea typeface="MS PGothic" pitchFamily="34" charset="-128"/>
                <a:cs typeface="Arial" pitchFamily="34" charset="0"/>
              </a:rPr>
              <a:t>Riddle MC, </a:t>
            </a:r>
            <a:r>
              <a:rPr lang="en-US" sz="1000" dirty="0" err="1">
                <a:solidFill>
                  <a:prstClr val="black"/>
                </a:solidFill>
                <a:latin typeface="Arial" pitchFamily="34" charset="0"/>
                <a:ea typeface="MS PGothic" pitchFamily="34" charset="-128"/>
                <a:cs typeface="Arial" pitchFamily="34" charset="0"/>
              </a:rPr>
              <a:t>Rosenstock</a:t>
            </a:r>
            <a:r>
              <a:rPr lang="en-US" sz="1000" dirty="0">
                <a:solidFill>
                  <a:prstClr val="black"/>
                </a:solidFill>
                <a:latin typeface="Arial" pitchFamily="34" charset="0"/>
                <a:ea typeface="MS PGothic" pitchFamily="34" charset="-128"/>
                <a:cs typeface="Arial" pitchFamily="34" charset="0"/>
              </a:rPr>
              <a:t> J, </a:t>
            </a:r>
            <a:r>
              <a:rPr lang="en-US" sz="1000" dirty="0" err="1">
                <a:solidFill>
                  <a:prstClr val="black"/>
                </a:solidFill>
                <a:latin typeface="Arial" pitchFamily="34" charset="0"/>
                <a:ea typeface="MS PGothic" pitchFamily="34" charset="-128"/>
                <a:cs typeface="Arial" pitchFamily="34" charset="0"/>
              </a:rPr>
              <a:t>Gerich</a:t>
            </a:r>
            <a:r>
              <a:rPr lang="en-US" sz="1000" dirty="0">
                <a:solidFill>
                  <a:prstClr val="black"/>
                </a:solidFill>
                <a:latin typeface="Arial" pitchFamily="34" charset="0"/>
                <a:ea typeface="MS PGothic" pitchFamily="34" charset="-128"/>
                <a:cs typeface="Arial" pitchFamily="34" charset="0"/>
              </a:rPr>
              <a:t> J. The treat-to-target trial: randomized addition of </a:t>
            </a:r>
            <a:r>
              <a:rPr lang="en-US" sz="1000" dirty="0" err="1">
                <a:solidFill>
                  <a:prstClr val="black"/>
                </a:solidFill>
                <a:latin typeface="Arial" pitchFamily="34" charset="0"/>
                <a:ea typeface="MS PGothic" pitchFamily="34" charset="-128"/>
                <a:cs typeface="Arial" pitchFamily="34" charset="0"/>
              </a:rPr>
              <a:t>glargine</a:t>
            </a:r>
            <a:r>
              <a:rPr lang="en-US" sz="1000" dirty="0">
                <a:solidFill>
                  <a:prstClr val="black"/>
                </a:solidFill>
                <a:latin typeface="Arial" pitchFamily="34" charset="0"/>
                <a:ea typeface="MS PGothic" pitchFamily="34" charset="-128"/>
                <a:cs typeface="Arial" pitchFamily="34" charset="0"/>
              </a:rPr>
              <a:t> or human NPH insulin to oral therapy of type 2 diabetic patients. </a:t>
            </a:r>
            <a:r>
              <a:rPr lang="en-US" sz="1000" i="1" dirty="0">
                <a:solidFill>
                  <a:prstClr val="black"/>
                </a:solidFill>
                <a:latin typeface="Arial" pitchFamily="34" charset="0"/>
                <a:ea typeface="MS PGothic" pitchFamily="34" charset="-128"/>
                <a:cs typeface="Arial" pitchFamily="34" charset="0"/>
              </a:rPr>
              <a:t>Diabetes Care.</a:t>
            </a:r>
            <a:r>
              <a:rPr lang="en-US" sz="1000" dirty="0">
                <a:solidFill>
                  <a:prstClr val="black"/>
                </a:solidFill>
                <a:latin typeface="Arial" pitchFamily="34" charset="0"/>
                <a:ea typeface="MS PGothic" pitchFamily="34" charset="-128"/>
                <a:cs typeface="Arial" pitchFamily="34" charset="0"/>
              </a:rPr>
              <a:t> 2003;26(11):3080-3086.</a:t>
            </a:r>
            <a:endParaRPr lang="en-US" sz="1000" dirty="0">
              <a:latin typeface="Arial" pitchFamily="34" charset="0"/>
              <a:cs typeface="Arial" pitchFamily="34" charset="0"/>
            </a:endParaRP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28</a:t>
            </a:fld>
            <a:endParaRPr lang="en-US" sz="1200"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119172"/>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KEY POINT</a:t>
            </a:r>
          </a:p>
          <a:p>
            <a:pPr marL="224325" indent="-224325">
              <a:spcBef>
                <a:spcPct val="30000"/>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Although </a:t>
            </a:r>
            <a:r>
              <a:rPr lang="en-US" sz="1000" dirty="0" err="1">
                <a:solidFill>
                  <a:prstClr val="black"/>
                </a:solidFill>
                <a:latin typeface="Arial" pitchFamily="34" charset="0"/>
                <a:ea typeface="MS PGothic" pitchFamily="34" charset="-128"/>
                <a:cs typeface="Arial" pitchFamily="34" charset="0"/>
              </a:rPr>
              <a:t>glargine</a:t>
            </a:r>
            <a:r>
              <a:rPr lang="en-US" sz="1000" dirty="0">
                <a:solidFill>
                  <a:prstClr val="black"/>
                </a:solidFill>
                <a:latin typeface="Arial" pitchFamily="34" charset="0"/>
                <a:ea typeface="MS PGothic" pitchFamily="34" charset="-128"/>
                <a:cs typeface="Arial" pitchFamily="34" charset="0"/>
              </a:rPr>
              <a:t> and NPH achieved similar FPG and HbA1c levels, fewer incidents of </a:t>
            </a:r>
            <a:r>
              <a:rPr lang="en-US" sz="1000" dirty="0" err="1">
                <a:solidFill>
                  <a:prstClr val="black"/>
                </a:solidFill>
                <a:latin typeface="Arial" pitchFamily="34" charset="0"/>
                <a:ea typeface="MS PGothic" pitchFamily="34" charset="-128"/>
                <a:cs typeface="Arial" pitchFamily="34" charset="0"/>
              </a:rPr>
              <a:t>hypoglycaemia</a:t>
            </a:r>
            <a:r>
              <a:rPr lang="en-US" sz="1000" dirty="0">
                <a:solidFill>
                  <a:prstClr val="black"/>
                </a:solidFill>
                <a:latin typeface="Arial" pitchFamily="34" charset="0"/>
                <a:ea typeface="MS PGothic" pitchFamily="34" charset="-128"/>
                <a:cs typeface="Arial" pitchFamily="34" charset="0"/>
              </a:rPr>
              <a:t> occurred with </a:t>
            </a:r>
            <a:r>
              <a:rPr lang="en-US" sz="1000" dirty="0" err="1">
                <a:solidFill>
                  <a:prstClr val="black"/>
                </a:solidFill>
                <a:latin typeface="Arial" pitchFamily="34" charset="0"/>
                <a:ea typeface="MS PGothic" pitchFamily="34" charset="-128"/>
                <a:cs typeface="Arial" pitchFamily="34" charset="0"/>
              </a:rPr>
              <a:t>glargine</a:t>
            </a:r>
            <a:r>
              <a:rPr lang="en-US" sz="1000" dirty="0">
                <a:solidFill>
                  <a:prstClr val="black"/>
                </a:solidFill>
                <a:latin typeface="Arial" pitchFamily="34" charset="0"/>
                <a:ea typeface="MS PGothic" pitchFamily="34" charset="-128"/>
                <a:cs typeface="Arial" pitchFamily="34" charset="0"/>
              </a:rPr>
              <a:t> than NPH. Presumably, this was due to less variability in FPG levels with </a:t>
            </a:r>
            <a:r>
              <a:rPr lang="en-US" sz="1000" dirty="0" err="1">
                <a:solidFill>
                  <a:prstClr val="black"/>
                </a:solidFill>
                <a:latin typeface="Arial" pitchFamily="34" charset="0"/>
                <a:ea typeface="MS PGothic" pitchFamily="34" charset="-128"/>
                <a:cs typeface="Arial" pitchFamily="34" charset="0"/>
              </a:rPr>
              <a:t>glargine</a:t>
            </a:r>
            <a:r>
              <a:rPr lang="en-US" sz="1000" dirty="0">
                <a:solidFill>
                  <a:prstClr val="black"/>
                </a:solidFill>
                <a:latin typeface="Arial" pitchFamily="34" charset="0"/>
                <a:ea typeface="MS PGothic" pitchFamily="34" charset="-128"/>
                <a:cs typeface="Arial" pitchFamily="34" charset="0"/>
              </a:rPr>
              <a:t> than NPH.</a:t>
            </a:r>
            <a:br>
              <a:rPr lang="en-US" sz="1000" dirty="0">
                <a:solidFill>
                  <a:prstClr val="black"/>
                </a:solidFill>
                <a:latin typeface="Arial" pitchFamily="34" charset="0"/>
                <a:ea typeface="MS PGothic" pitchFamily="34" charset="-128"/>
                <a:cs typeface="Arial" pitchFamily="34" charset="0"/>
              </a:rPr>
            </a:b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Arial" pitchFamily="34" charset="0"/>
              <a:buChar char="•"/>
              <a:defRPr/>
            </a:pPr>
            <a:r>
              <a:rPr lang="en-US" sz="1000" dirty="0">
                <a:solidFill>
                  <a:prstClr val="black"/>
                </a:solidFill>
                <a:latin typeface="Arial" pitchFamily="34" charset="0"/>
                <a:ea typeface="MS PGothic" pitchFamily="34" charset="-128"/>
                <a:cs typeface="Arial" pitchFamily="34" charset="0"/>
              </a:rPr>
              <a:t>This was a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open-label, parallel, 24-week, multicentre (80) trial, which was performed between 7 January, 2000, and 22 October, 2001. 756 overweight patients with inadequate </a:t>
            </a:r>
            <a:r>
              <a:rPr lang="en-US" sz="1000" dirty="0" err="1">
                <a:solidFill>
                  <a:prstClr val="black"/>
                </a:solidFill>
                <a:latin typeface="Arial" pitchFamily="34" charset="0"/>
                <a:ea typeface="MS PGothic" pitchFamily="34" charset="-128"/>
                <a:cs typeface="Arial" pitchFamily="34" charset="0"/>
              </a:rPr>
              <a:t>glycaemic</a:t>
            </a:r>
            <a:r>
              <a:rPr lang="en-US" sz="1000" dirty="0">
                <a:solidFill>
                  <a:prstClr val="black"/>
                </a:solidFill>
                <a:latin typeface="Arial" pitchFamily="34" charset="0"/>
                <a:ea typeface="MS PGothic" pitchFamily="34" charset="-128"/>
                <a:cs typeface="Arial" pitchFamily="34" charset="0"/>
              </a:rPr>
              <a:t> control (HbA1c </a:t>
            </a:r>
            <a:r>
              <a:rPr lang="en-US" sz="1000" dirty="0">
                <a:solidFill>
                  <a:prstClr val="black"/>
                </a:solidFill>
                <a:latin typeface="Arial" pitchFamily="34" charset="0"/>
                <a:ea typeface="MS PGothic" pitchFamily="34" charset="-128"/>
                <a:cs typeface="Arial" pitchFamily="34" charset="0"/>
                <a:sym typeface="Symbol" pitchFamily="18" charset="2"/>
              </a:rPr>
              <a:t></a:t>
            </a:r>
            <a:r>
              <a:rPr lang="en-US" sz="1000" dirty="0">
                <a:solidFill>
                  <a:prstClr val="black"/>
                </a:solidFill>
                <a:latin typeface="Arial" pitchFamily="34" charset="0"/>
                <a:ea typeface="MS PGothic" pitchFamily="34" charset="-128"/>
                <a:cs typeface="Arial" pitchFamily="34" charset="0"/>
              </a:rPr>
              <a:t>7.5%) on one or two oral agents continued </a:t>
            </a:r>
            <a:r>
              <a:rPr lang="en-US" sz="1000" dirty="0" err="1">
                <a:solidFill>
                  <a:prstClr val="black"/>
                </a:solidFill>
                <a:latin typeface="Arial" pitchFamily="34" charset="0"/>
                <a:ea typeface="MS PGothic" pitchFamily="34" charset="-128"/>
                <a:cs typeface="Arial" pitchFamily="34" charset="0"/>
              </a:rPr>
              <a:t>prestudy</a:t>
            </a:r>
            <a:r>
              <a:rPr lang="en-US" sz="1000" dirty="0">
                <a:solidFill>
                  <a:prstClr val="black"/>
                </a:solidFill>
                <a:latin typeface="Arial" pitchFamily="34" charset="0"/>
                <a:ea typeface="MS PGothic" pitchFamily="34" charset="-128"/>
                <a:cs typeface="Arial" pitchFamily="34" charset="0"/>
              </a:rPr>
              <a:t> oral agents and received bedtime </a:t>
            </a:r>
            <a:r>
              <a:rPr lang="en-US" sz="1000" dirty="0" err="1">
                <a:solidFill>
                  <a:prstClr val="black"/>
                </a:solidFill>
                <a:latin typeface="Arial" pitchFamily="34" charset="0"/>
                <a:ea typeface="MS PGothic" pitchFamily="34" charset="-128"/>
                <a:cs typeface="Arial" pitchFamily="34" charset="0"/>
              </a:rPr>
              <a:t>glargine</a:t>
            </a:r>
            <a:r>
              <a:rPr lang="en-US" sz="1000" dirty="0">
                <a:solidFill>
                  <a:prstClr val="black"/>
                </a:solidFill>
                <a:latin typeface="Arial" pitchFamily="34" charset="0"/>
                <a:ea typeface="MS PGothic" pitchFamily="34" charset="-128"/>
                <a:cs typeface="Arial" pitchFamily="34" charset="0"/>
              </a:rPr>
              <a:t> or NPH once daily. A simple algorithm targeting fasting plasma glucose (FPG) </a:t>
            </a:r>
            <a:r>
              <a:rPr lang="en-US" sz="1000" dirty="0">
                <a:solidFill>
                  <a:prstClr val="black"/>
                </a:solidFill>
                <a:latin typeface="Arial" pitchFamily="34" charset="0"/>
                <a:ea typeface="MS PGothic" pitchFamily="34" charset="-128"/>
                <a:cs typeface="Arial" pitchFamily="34" charset="0"/>
                <a:sym typeface="Symbol" pitchFamily="18" charset="2"/>
              </a:rPr>
              <a:t></a:t>
            </a:r>
            <a:r>
              <a:rPr lang="en-US" sz="1000" dirty="0">
                <a:solidFill>
                  <a:prstClr val="black"/>
                </a:solidFill>
                <a:latin typeface="Arial" pitchFamily="34" charset="0"/>
                <a:ea typeface="MS PGothic" pitchFamily="34" charset="-128"/>
                <a:cs typeface="Arial" pitchFamily="34" charset="0"/>
              </a:rPr>
              <a:t>5.5 </a:t>
            </a:r>
            <a:r>
              <a:rPr lang="en-US" sz="1000" dirty="0" err="1">
                <a:solidFill>
                  <a:prstClr val="black"/>
                </a:solidFill>
                <a:latin typeface="Arial" pitchFamily="34" charset="0"/>
                <a:ea typeface="MS PGothic" pitchFamily="34" charset="-128"/>
                <a:cs typeface="Arial" pitchFamily="34" charset="0"/>
              </a:rPr>
              <a:t>mmol</a:t>
            </a:r>
            <a:r>
              <a:rPr lang="en-US" sz="1000" dirty="0">
                <a:solidFill>
                  <a:prstClr val="black"/>
                </a:solidFill>
                <a:latin typeface="Arial" pitchFamily="34" charset="0"/>
                <a:ea typeface="MS PGothic" pitchFamily="34" charset="-128"/>
                <a:cs typeface="Arial" pitchFamily="34" charset="0"/>
              </a:rPr>
              <a:t>/L (</a:t>
            </a:r>
            <a:r>
              <a:rPr lang="en-US" sz="1000" dirty="0">
                <a:solidFill>
                  <a:prstClr val="black"/>
                </a:solidFill>
                <a:latin typeface="Arial" pitchFamily="34" charset="0"/>
                <a:ea typeface="MS PGothic" pitchFamily="34" charset="-128"/>
                <a:cs typeface="Arial" pitchFamily="34" charset="0"/>
                <a:sym typeface="Symbol" pitchFamily="18" charset="2"/>
              </a:rPr>
              <a:t></a:t>
            </a:r>
            <a:r>
              <a:rPr lang="en-US" sz="1000" dirty="0">
                <a:solidFill>
                  <a:prstClr val="black"/>
                </a:solidFill>
                <a:latin typeface="Arial" pitchFamily="34" charset="0"/>
                <a:ea typeface="MS PGothic" pitchFamily="34" charset="-128"/>
                <a:cs typeface="Arial" pitchFamily="34" charset="0"/>
              </a:rPr>
              <a:t>100 mg/</a:t>
            </a:r>
            <a:r>
              <a:rPr lang="en-US" sz="1000" dirty="0" err="1">
                <a:solidFill>
                  <a:prstClr val="black"/>
                </a:solidFill>
                <a:latin typeface="Arial" pitchFamily="34" charset="0"/>
                <a:ea typeface="MS PGothic" pitchFamily="34" charset="-128"/>
                <a:cs typeface="Arial" pitchFamily="34" charset="0"/>
              </a:rPr>
              <a:t>dL</a:t>
            </a:r>
            <a:r>
              <a:rPr lang="en-US" sz="1000" dirty="0">
                <a:solidFill>
                  <a:prstClr val="black"/>
                </a:solidFill>
                <a:latin typeface="Arial" pitchFamily="34" charset="0"/>
                <a:ea typeface="MS PGothic" pitchFamily="34" charset="-128"/>
                <a:cs typeface="Arial" pitchFamily="34" charset="0"/>
              </a:rPr>
              <a:t>) was used. Outcome measures were FPG, HbA1c, </a:t>
            </a:r>
            <a:r>
              <a:rPr lang="en-US" sz="1000" dirty="0" err="1">
                <a:solidFill>
                  <a:prstClr val="black"/>
                </a:solidFill>
                <a:latin typeface="Arial" pitchFamily="34" charset="0"/>
                <a:ea typeface="MS PGothic" pitchFamily="34" charset="-128"/>
                <a:cs typeface="Arial" pitchFamily="34" charset="0"/>
              </a:rPr>
              <a:t>hypoglycaemia</a:t>
            </a:r>
            <a:r>
              <a:rPr lang="en-US" sz="1000" dirty="0">
                <a:solidFill>
                  <a:prstClr val="black"/>
                </a:solidFill>
                <a:latin typeface="Arial" pitchFamily="34" charset="0"/>
                <a:ea typeface="MS PGothic" pitchFamily="34" charset="-128"/>
                <a:cs typeface="Arial" pitchFamily="34" charset="0"/>
              </a:rPr>
              <a:t>, and percentage of patients reaching HbA1c </a:t>
            </a:r>
            <a:r>
              <a:rPr lang="en-US" sz="1000" dirty="0">
                <a:solidFill>
                  <a:prstClr val="black"/>
                </a:solidFill>
                <a:latin typeface="Arial" pitchFamily="34" charset="0"/>
                <a:ea typeface="MS PGothic" pitchFamily="34" charset="-128"/>
                <a:cs typeface="Arial" pitchFamily="34" charset="0"/>
                <a:sym typeface="Symbol" pitchFamily="18" charset="2"/>
              </a:rPr>
              <a:t></a:t>
            </a:r>
            <a:r>
              <a:rPr lang="en-US" sz="1000" dirty="0">
                <a:solidFill>
                  <a:prstClr val="black"/>
                </a:solidFill>
                <a:latin typeface="Arial" pitchFamily="34" charset="0"/>
                <a:ea typeface="MS PGothic" pitchFamily="34" charset="-128"/>
                <a:cs typeface="Arial" pitchFamily="34" charset="0"/>
              </a:rPr>
              <a:t>7% without documented nocturnal </a:t>
            </a:r>
            <a:r>
              <a:rPr lang="en-US" sz="1000" dirty="0" err="1">
                <a:solidFill>
                  <a:prstClr val="black"/>
                </a:solidFill>
                <a:latin typeface="Arial" pitchFamily="34" charset="0"/>
                <a:ea typeface="MS PGothic" pitchFamily="34" charset="-128"/>
                <a:cs typeface="Arial" pitchFamily="34" charset="0"/>
              </a:rPr>
              <a:t>hypoglycaemia</a:t>
            </a:r>
            <a:r>
              <a:rPr lang="en-US" sz="1000" dirty="0">
                <a:solidFill>
                  <a:prstClr val="black"/>
                </a:solidFill>
                <a:latin typeface="Arial" pitchFamily="34" charset="0"/>
                <a:ea typeface="MS PGothic" pitchFamily="34" charset="-128"/>
                <a:cs typeface="Arial" pitchFamily="34" charset="0"/>
              </a:rPr>
              <a:t>.</a:t>
            </a:r>
            <a:r>
              <a:rPr lang="en-US" sz="1000" dirty="0">
                <a:latin typeface="Arial" pitchFamily="34" charset="0"/>
                <a:ea typeface="MS PGothic" pitchFamily="34" charset="-128"/>
                <a:cs typeface="ＭＳ Ｐゴシック" pitchFamily="-65" charset="-128"/>
              </a:rPr>
              <a:t/>
            </a:r>
            <a:br>
              <a:rPr lang="en-US" sz="1000" dirty="0">
                <a:latin typeface="Arial" pitchFamily="34" charset="0"/>
                <a:ea typeface="MS PGothic" pitchFamily="34" charset="-128"/>
                <a:cs typeface="ＭＳ Ｐゴシック" pitchFamily="-65" charset="-128"/>
              </a:rPr>
            </a:b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REFERENCE</a:t>
            </a: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dirty="0">
                <a:solidFill>
                  <a:prstClr val="black"/>
                </a:solidFill>
                <a:latin typeface="Arial" pitchFamily="34" charset="0"/>
                <a:ea typeface="MS PGothic" pitchFamily="34" charset="-128"/>
                <a:cs typeface="Arial" pitchFamily="34" charset="0"/>
              </a:rPr>
              <a:t>Riddle MC, </a:t>
            </a:r>
            <a:r>
              <a:rPr lang="en-US" sz="1000" dirty="0" err="1">
                <a:solidFill>
                  <a:prstClr val="black"/>
                </a:solidFill>
                <a:latin typeface="Arial" pitchFamily="34" charset="0"/>
                <a:ea typeface="MS PGothic" pitchFamily="34" charset="-128"/>
                <a:cs typeface="Arial" pitchFamily="34" charset="0"/>
              </a:rPr>
              <a:t>Rosenstock</a:t>
            </a:r>
            <a:r>
              <a:rPr lang="en-US" sz="1000" dirty="0">
                <a:solidFill>
                  <a:prstClr val="black"/>
                </a:solidFill>
                <a:latin typeface="Arial" pitchFamily="34" charset="0"/>
                <a:ea typeface="MS PGothic" pitchFamily="34" charset="-128"/>
                <a:cs typeface="Arial" pitchFamily="34" charset="0"/>
              </a:rPr>
              <a:t> J, </a:t>
            </a:r>
            <a:r>
              <a:rPr lang="en-US" sz="1000" dirty="0" err="1">
                <a:solidFill>
                  <a:prstClr val="black"/>
                </a:solidFill>
                <a:latin typeface="Arial" pitchFamily="34" charset="0"/>
                <a:ea typeface="MS PGothic" pitchFamily="34" charset="-128"/>
                <a:cs typeface="Arial" pitchFamily="34" charset="0"/>
              </a:rPr>
              <a:t>Gerich</a:t>
            </a:r>
            <a:r>
              <a:rPr lang="en-US" sz="1000" dirty="0">
                <a:solidFill>
                  <a:prstClr val="black"/>
                </a:solidFill>
                <a:latin typeface="Arial" pitchFamily="34" charset="0"/>
                <a:ea typeface="MS PGothic" pitchFamily="34" charset="-128"/>
                <a:cs typeface="Arial" pitchFamily="34" charset="0"/>
              </a:rPr>
              <a:t> J. The treat-to-target trial: randomized addition of </a:t>
            </a:r>
            <a:r>
              <a:rPr lang="en-US" sz="1000" dirty="0" err="1">
                <a:solidFill>
                  <a:prstClr val="black"/>
                </a:solidFill>
                <a:latin typeface="Arial" pitchFamily="34" charset="0"/>
                <a:ea typeface="MS PGothic" pitchFamily="34" charset="-128"/>
                <a:cs typeface="Arial" pitchFamily="34" charset="0"/>
              </a:rPr>
              <a:t>glargine</a:t>
            </a:r>
            <a:r>
              <a:rPr lang="en-US" sz="1000" dirty="0">
                <a:solidFill>
                  <a:prstClr val="black"/>
                </a:solidFill>
                <a:latin typeface="Arial" pitchFamily="34" charset="0"/>
                <a:ea typeface="MS PGothic" pitchFamily="34" charset="-128"/>
                <a:cs typeface="Arial" pitchFamily="34" charset="0"/>
              </a:rPr>
              <a:t> or human NPH insulin to oral therapy of type 2 diabetic patients. </a:t>
            </a:r>
            <a:r>
              <a:rPr lang="en-US" sz="1000" i="1" dirty="0">
                <a:solidFill>
                  <a:prstClr val="black"/>
                </a:solidFill>
                <a:latin typeface="Arial" pitchFamily="34" charset="0"/>
                <a:ea typeface="MS PGothic" pitchFamily="34" charset="-128"/>
                <a:cs typeface="Arial" pitchFamily="34" charset="0"/>
              </a:rPr>
              <a:t>Diabetes Care.</a:t>
            </a:r>
            <a:r>
              <a:rPr lang="en-US" sz="1000" dirty="0">
                <a:solidFill>
                  <a:prstClr val="black"/>
                </a:solidFill>
                <a:latin typeface="Arial" pitchFamily="34" charset="0"/>
                <a:ea typeface="MS PGothic" pitchFamily="34" charset="-128"/>
                <a:cs typeface="Arial" pitchFamily="34" charset="0"/>
              </a:rPr>
              <a:t> 2003;26(11):3080-3086.</a:t>
            </a:r>
            <a:endParaRPr lang="en-US" sz="1000" dirty="0">
              <a:latin typeface="Arial" pitchFamily="34" charset="0"/>
              <a:cs typeface="Arial" pitchFamily="34" charset="0"/>
            </a:endParaRP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29</a:t>
            </a:fld>
            <a:endParaRPr lang="en-US"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Rot="1" noChangeAspect="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119172"/>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900" b="1" u="sng" dirty="0">
                <a:latin typeface="Arial" pitchFamily="34" charset="0"/>
                <a:ea typeface="MS PGothic" pitchFamily="34" charset="-128"/>
                <a:cs typeface="ＭＳ Ｐゴシック" pitchFamily="-65" charset="-128"/>
              </a:rPr>
              <a:t>BACKGROUND</a:t>
            </a:r>
          </a:p>
          <a:p>
            <a:pPr marL="227441" indent="-227441">
              <a:lnSpc>
                <a:spcPct val="95000"/>
              </a:lnSpc>
              <a:spcBef>
                <a:spcPts val="353"/>
              </a:spcBef>
              <a:buFont typeface="Wingdings" pitchFamily="2" charset="2"/>
              <a:buChar char="§"/>
              <a:defRPr/>
            </a:pPr>
            <a:r>
              <a:rPr lang="en-US" sz="900" dirty="0">
                <a:latin typeface="Arial" pitchFamily="34" charset="0"/>
                <a:cs typeface="Arial" pitchFamily="34" charset="0"/>
              </a:rPr>
              <a:t>The United Kingdom Prospective Diabetes Study (UKPDS) was a </a:t>
            </a:r>
            <a:r>
              <a:rPr lang="en-US" sz="900" dirty="0" err="1">
                <a:latin typeface="Arial" pitchFamily="34" charset="0"/>
                <a:cs typeface="Arial" pitchFamily="34" charset="0"/>
              </a:rPr>
              <a:t>randomised</a:t>
            </a:r>
            <a:r>
              <a:rPr lang="en-US" sz="900" dirty="0">
                <a:latin typeface="Arial" pitchFamily="34" charset="0"/>
                <a:cs typeface="Arial" pitchFamily="34" charset="0"/>
              </a:rPr>
              <a:t>, prospective, 20-year, interventional trial (1977-1997) that compared intensive glucose therapy (either sulfonylurea or insulin or, in overweight patients, </a:t>
            </a:r>
            <a:r>
              <a:rPr lang="en-US" sz="900" dirty="0" err="1">
                <a:latin typeface="Arial" pitchFamily="34" charset="0"/>
                <a:cs typeface="Arial" pitchFamily="34" charset="0"/>
              </a:rPr>
              <a:t>metformin</a:t>
            </a:r>
            <a:r>
              <a:rPr lang="en-US" sz="900" dirty="0">
                <a:latin typeface="Arial" pitchFamily="34" charset="0"/>
                <a:cs typeface="Arial" pitchFamily="34" charset="0"/>
              </a:rPr>
              <a:t>) to conventional dietary therapy in patients with type 2 diabetes. 5102 patients with newly diagnosed type 2 diabetes were recruited between 1977 and 1991 and were followed up for a median of 10.0 years.</a:t>
            </a:r>
            <a:r>
              <a:rPr lang="en-US" sz="900" baseline="30000" dirty="0">
                <a:latin typeface="Arial" pitchFamily="34" charset="0"/>
                <a:cs typeface="Arial" pitchFamily="34" charset="0"/>
              </a:rPr>
              <a:t>1</a:t>
            </a:r>
          </a:p>
          <a:p>
            <a:pPr marL="227441" indent="-227441">
              <a:lnSpc>
                <a:spcPct val="95000"/>
              </a:lnSpc>
              <a:spcBef>
                <a:spcPts val="353"/>
              </a:spcBef>
              <a:buFont typeface="Wingdings" pitchFamily="2" charset="2"/>
              <a:buChar char="§"/>
              <a:defRPr/>
            </a:pPr>
            <a:r>
              <a:rPr lang="en-US" sz="900" dirty="0">
                <a:latin typeface="Arial" pitchFamily="34" charset="0"/>
                <a:cs typeface="Arial" pitchFamily="34" charset="0"/>
              </a:rPr>
              <a:t>All of the surviving patients from the UKPDS (n=3277) entered the 10-year </a:t>
            </a:r>
            <a:r>
              <a:rPr lang="en-US" sz="900" dirty="0" err="1">
                <a:latin typeface="Arial" pitchFamily="34" charset="0"/>
                <a:cs typeface="Arial" pitchFamily="34" charset="0"/>
              </a:rPr>
              <a:t>posttrial</a:t>
            </a:r>
            <a:r>
              <a:rPr lang="en-US" sz="900" dirty="0">
                <a:latin typeface="Arial" pitchFamily="34" charset="0"/>
                <a:cs typeface="Arial" pitchFamily="34" charset="0"/>
              </a:rPr>
              <a:t> monitoring </a:t>
            </a:r>
            <a:r>
              <a:rPr lang="en-US" sz="900" dirty="0" err="1">
                <a:latin typeface="Arial" pitchFamily="34" charset="0"/>
                <a:cs typeface="Arial" pitchFamily="34" charset="0"/>
              </a:rPr>
              <a:t>programme</a:t>
            </a:r>
            <a:r>
              <a:rPr lang="en-US" sz="900" dirty="0">
                <a:latin typeface="Arial" pitchFamily="34" charset="0"/>
                <a:cs typeface="Arial" pitchFamily="34" charset="0"/>
              </a:rPr>
              <a:t> after the intervention trial closed on 30 September, 1997. Patients returned to their community or hospital-based diabetes care with no attempt to maintain previously </a:t>
            </a:r>
            <a:r>
              <a:rPr lang="en-US" sz="900" dirty="0" err="1">
                <a:latin typeface="Arial" pitchFamily="34" charset="0"/>
                <a:cs typeface="Arial" pitchFamily="34" charset="0"/>
              </a:rPr>
              <a:t>randomised</a:t>
            </a:r>
            <a:r>
              <a:rPr lang="en-US" sz="900" dirty="0">
                <a:latin typeface="Arial" pitchFamily="34" charset="0"/>
                <a:cs typeface="Arial" pitchFamily="34" charset="0"/>
              </a:rPr>
              <a:t> therapies. Patients were seen annually from 1997-2002 in UKPDS clinics with </a:t>
            </a:r>
            <a:r>
              <a:rPr lang="en-US" sz="900" dirty="0" err="1">
                <a:latin typeface="Arial" pitchFamily="34" charset="0"/>
                <a:cs typeface="Arial" pitchFamily="34" charset="0"/>
              </a:rPr>
              <a:t>standardised</a:t>
            </a:r>
            <a:r>
              <a:rPr lang="en-US" sz="900" dirty="0">
                <a:latin typeface="Arial" pitchFamily="34" charset="0"/>
                <a:cs typeface="Arial" pitchFamily="34" charset="0"/>
              </a:rPr>
              <a:t> collection of outcome data (blood pressure, fasting glucose, HbA1c, </a:t>
            </a:r>
            <a:r>
              <a:rPr lang="en-US" sz="900" dirty="0" err="1">
                <a:latin typeface="Arial" pitchFamily="34" charset="0"/>
                <a:cs typeface="Arial" pitchFamily="34" charset="0"/>
              </a:rPr>
              <a:t>creatinine</a:t>
            </a:r>
            <a:r>
              <a:rPr lang="en-US" sz="900" dirty="0">
                <a:latin typeface="Arial" pitchFamily="34" charset="0"/>
                <a:cs typeface="Arial" pitchFamily="34" charset="0"/>
              </a:rPr>
              <a:t>, </a:t>
            </a:r>
            <a:r>
              <a:rPr lang="en-US" sz="900" dirty="0" err="1">
                <a:latin typeface="Arial" pitchFamily="34" charset="0"/>
                <a:cs typeface="Arial" pitchFamily="34" charset="0"/>
              </a:rPr>
              <a:t>albumin:creatinine</a:t>
            </a:r>
            <a:r>
              <a:rPr lang="en-US" sz="900" dirty="0">
                <a:latin typeface="Arial" pitchFamily="34" charset="0"/>
                <a:cs typeface="Arial" pitchFamily="34" charset="0"/>
              </a:rPr>
              <a:t> ratio, and results of the European Quality of Life-5 Dimensions and a health resources questionnaire) and from 2002-2007, questionnaires were sent to physicians and patients. Seven </a:t>
            </a:r>
            <a:r>
              <a:rPr lang="en-US" sz="900" dirty="0" err="1">
                <a:latin typeface="Arial" pitchFamily="34" charset="0"/>
                <a:cs typeface="Arial" pitchFamily="34" charset="0"/>
              </a:rPr>
              <a:t>prespecified</a:t>
            </a:r>
            <a:r>
              <a:rPr lang="en-US" sz="900" dirty="0">
                <a:latin typeface="Arial" pitchFamily="34" charset="0"/>
                <a:cs typeface="Arial" pitchFamily="34" charset="0"/>
              </a:rPr>
              <a:t> clinical outcomes were monitored</a:t>
            </a:r>
            <a:r>
              <a:rPr lang="en-US" sz="900" baseline="30000" dirty="0">
                <a:latin typeface="Arial" pitchFamily="34" charset="0"/>
                <a:cs typeface="Arial" pitchFamily="34" charset="0"/>
              </a:rPr>
              <a:t>2</a:t>
            </a:r>
            <a:r>
              <a:rPr lang="en-US" sz="900" dirty="0">
                <a:latin typeface="Arial" pitchFamily="34" charset="0"/>
                <a:cs typeface="Arial" pitchFamily="34" charset="0"/>
              </a:rPr>
              <a:t>:</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Any diabetes-related endpoint (sudden death, death from </a:t>
            </a:r>
            <a:r>
              <a:rPr lang="en-US" sz="900" dirty="0" err="1">
                <a:latin typeface="Arial" pitchFamily="34" charset="0"/>
                <a:cs typeface="Arial" pitchFamily="34" charset="0"/>
              </a:rPr>
              <a:t>hyperglycaemia</a:t>
            </a:r>
            <a:r>
              <a:rPr lang="en-US" sz="900" dirty="0">
                <a:latin typeface="Arial" pitchFamily="34" charset="0"/>
                <a:cs typeface="Arial" pitchFamily="34" charset="0"/>
              </a:rPr>
              <a:t> or </a:t>
            </a:r>
            <a:r>
              <a:rPr lang="en-US" sz="900" dirty="0" err="1">
                <a:latin typeface="Arial" pitchFamily="34" charset="0"/>
                <a:cs typeface="Arial" pitchFamily="34" charset="0"/>
              </a:rPr>
              <a:t>hypoglycaemia</a:t>
            </a:r>
            <a:r>
              <a:rPr lang="en-US" sz="900" dirty="0">
                <a:latin typeface="Arial" pitchFamily="34" charset="0"/>
                <a:cs typeface="Arial" pitchFamily="34" charset="0"/>
              </a:rPr>
              <a:t>, fatal or nonfatal myocardial infarction, angina, heart failure, fatal or nonfatal stroke, renal failure, amputation, vitreous </a:t>
            </a:r>
            <a:r>
              <a:rPr lang="en-US" sz="900" dirty="0" err="1">
                <a:latin typeface="Arial" pitchFamily="34" charset="0"/>
                <a:cs typeface="Arial" pitchFamily="34" charset="0"/>
              </a:rPr>
              <a:t>haemorrhage</a:t>
            </a:r>
            <a:r>
              <a:rPr lang="en-US" sz="900" dirty="0">
                <a:latin typeface="Arial" pitchFamily="34" charset="0"/>
                <a:cs typeface="Arial" pitchFamily="34" charset="0"/>
              </a:rPr>
              <a:t>, retinal photocoagulation, blindness in one eye, or cataract extraction) </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Diabetes-related death (sudden death or death from myocardial infarction, stroke, peripheral vascular disease, renal disease, </a:t>
            </a:r>
            <a:r>
              <a:rPr lang="en-US" sz="900" dirty="0" err="1">
                <a:latin typeface="Arial" pitchFamily="34" charset="0"/>
                <a:cs typeface="Arial" pitchFamily="34" charset="0"/>
              </a:rPr>
              <a:t>hyperglycaemia</a:t>
            </a:r>
            <a:r>
              <a:rPr lang="en-US" sz="900" dirty="0">
                <a:latin typeface="Arial" pitchFamily="34" charset="0"/>
                <a:cs typeface="Arial" pitchFamily="34" charset="0"/>
              </a:rPr>
              <a:t>, or </a:t>
            </a:r>
            <a:r>
              <a:rPr lang="en-US" sz="900" dirty="0" err="1">
                <a:latin typeface="Arial" pitchFamily="34" charset="0"/>
                <a:cs typeface="Arial" pitchFamily="34" charset="0"/>
              </a:rPr>
              <a:t>hypoglycaemia</a:t>
            </a:r>
            <a:r>
              <a:rPr lang="en-US" sz="900" dirty="0">
                <a:latin typeface="Arial" pitchFamily="34" charset="0"/>
                <a:cs typeface="Arial" pitchFamily="34" charset="0"/>
              </a:rPr>
              <a:t>)</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Death from any cause</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Myocardial infarction (sudden death or fatal or nonfatal myocardial infarction)</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Stroke (fatal or nonfatal stroke)</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Peripheral vascular disease (amputation of at least one digit or death from peripheral vascular disease)</a:t>
            </a:r>
          </a:p>
          <a:p>
            <a:pPr marL="560813" lvl="1" indent="-224325">
              <a:lnSpc>
                <a:spcPct val="95000"/>
              </a:lnSpc>
              <a:spcBef>
                <a:spcPts val="353"/>
              </a:spcBef>
              <a:buFont typeface="Wingdings" pitchFamily="2" charset="2"/>
              <a:buChar char="§"/>
              <a:defRPr/>
            </a:pPr>
            <a:r>
              <a:rPr lang="en-US" sz="900" dirty="0" err="1">
                <a:latin typeface="Arial" pitchFamily="34" charset="0"/>
                <a:cs typeface="Arial" pitchFamily="34" charset="0"/>
              </a:rPr>
              <a:t>Microvascular</a:t>
            </a:r>
            <a:r>
              <a:rPr lang="en-US" sz="900" dirty="0">
                <a:latin typeface="Arial" pitchFamily="34" charset="0"/>
                <a:cs typeface="Arial" pitchFamily="34" charset="0"/>
              </a:rPr>
              <a:t> disease (vitreous </a:t>
            </a:r>
            <a:r>
              <a:rPr lang="en-US" sz="900" dirty="0" err="1">
                <a:latin typeface="Arial" pitchFamily="34" charset="0"/>
                <a:cs typeface="Arial" pitchFamily="34" charset="0"/>
              </a:rPr>
              <a:t>haemorrhage</a:t>
            </a:r>
            <a:r>
              <a:rPr lang="en-US" sz="900" dirty="0">
                <a:latin typeface="Arial" pitchFamily="34" charset="0"/>
                <a:cs typeface="Arial" pitchFamily="34" charset="0"/>
              </a:rPr>
              <a:t>, retinal photocoagulation, or renal failure)</a:t>
            </a:r>
            <a:r>
              <a:rPr lang="en-US" sz="900" dirty="0">
                <a:latin typeface="Arial" pitchFamily="34" charset="0"/>
                <a:ea typeface="MS PGothic" pitchFamily="34" charset="-128"/>
                <a:cs typeface="ＭＳ Ｐゴシック" pitchFamily="-65" charset="-128"/>
              </a:rPr>
              <a:t/>
            </a:r>
            <a:br>
              <a:rPr lang="en-US" sz="900" dirty="0">
                <a:latin typeface="Arial" pitchFamily="34" charset="0"/>
                <a:ea typeface="MS PGothic" pitchFamily="34" charset="-128"/>
                <a:cs typeface="ＭＳ Ｐゴシック" pitchFamily="-65" charset="-128"/>
              </a:rPr>
            </a:br>
            <a:endParaRPr lang="en-US" sz="900" dirty="0">
              <a:latin typeface="Arial" pitchFamily="34" charset="0"/>
              <a:ea typeface="MS PGothic" pitchFamily="34" charset="-128"/>
              <a:cs typeface="ＭＳ Ｐゴシック" pitchFamily="-65" charset="-128"/>
            </a:endParaRPr>
          </a:p>
          <a:p>
            <a:pPr>
              <a:lnSpc>
                <a:spcPct val="95000"/>
              </a:lnSpc>
              <a:spcBef>
                <a:spcPts val="353"/>
              </a:spcBef>
              <a:defRPr/>
            </a:pPr>
            <a:r>
              <a:rPr lang="en-US" sz="900" b="1" u="sng" dirty="0">
                <a:latin typeface="Arial" pitchFamily="34" charset="0"/>
                <a:ea typeface="MS PGothic" pitchFamily="34" charset="-128"/>
                <a:cs typeface="ＭＳ Ｐゴシック" pitchFamily="-65" charset="-128"/>
              </a:rPr>
              <a:t>REFERENCES</a:t>
            </a:r>
          </a:p>
          <a:p>
            <a:pPr marL="224325" indent="-224325">
              <a:lnSpc>
                <a:spcPct val="95000"/>
              </a:lnSpc>
              <a:spcBef>
                <a:spcPts val="353"/>
              </a:spcBef>
              <a:buFontTx/>
              <a:buAutoNum type="arabicPeriod"/>
              <a:defRPr/>
            </a:pPr>
            <a:r>
              <a:rPr lang="en-US" sz="900" dirty="0">
                <a:latin typeface="Arial" pitchFamily="34" charset="0"/>
                <a:ea typeface="MS PGothic" pitchFamily="34" charset="-128"/>
                <a:cs typeface="ＭＳ Ｐゴシック" pitchFamily="-65" charset="-128"/>
              </a:rPr>
              <a:t>UK Prospective Diabetes Study (UKPDS) Group. Effect of intensive blood-glucose control with </a:t>
            </a:r>
            <a:r>
              <a:rPr lang="en-US" sz="900" dirty="0" err="1">
                <a:latin typeface="Arial" pitchFamily="34" charset="0"/>
                <a:ea typeface="MS PGothic" pitchFamily="34" charset="-128"/>
                <a:cs typeface="ＭＳ Ｐゴシック" pitchFamily="-65" charset="-128"/>
              </a:rPr>
              <a:t>metformin</a:t>
            </a:r>
            <a:r>
              <a:rPr lang="en-US" sz="900" dirty="0">
                <a:latin typeface="Arial" pitchFamily="34" charset="0"/>
                <a:ea typeface="MS PGothic" pitchFamily="34" charset="-128"/>
                <a:cs typeface="ＭＳ Ｐゴシック" pitchFamily="-65" charset="-128"/>
              </a:rPr>
              <a:t> on complications in overweight patients with type 2 diabetes (UKPDS 34). </a:t>
            </a:r>
            <a:r>
              <a:rPr lang="en-US" sz="900" i="1" dirty="0">
                <a:latin typeface="Arial" pitchFamily="34" charset="0"/>
                <a:ea typeface="MS PGothic" pitchFamily="34" charset="-128"/>
                <a:cs typeface="ＭＳ Ｐゴシック" pitchFamily="-65" charset="-128"/>
              </a:rPr>
              <a:t>Lancet</a:t>
            </a:r>
            <a:r>
              <a:rPr lang="en-US" sz="900" dirty="0">
                <a:latin typeface="Arial" pitchFamily="34" charset="0"/>
                <a:ea typeface="MS PGothic" pitchFamily="34" charset="-128"/>
                <a:cs typeface="ＭＳ Ｐゴシック" pitchFamily="-65" charset="-128"/>
              </a:rPr>
              <a:t>. 1998;352(9131):854-865.</a:t>
            </a:r>
          </a:p>
          <a:p>
            <a:pPr marL="224325" indent="-224325">
              <a:lnSpc>
                <a:spcPct val="95000"/>
              </a:lnSpc>
              <a:spcBef>
                <a:spcPts val="353"/>
              </a:spcBef>
              <a:buFontTx/>
              <a:buAutoNum type="arabicPeriod"/>
              <a:defRPr/>
            </a:pPr>
            <a:r>
              <a:rPr lang="en-US" sz="900" dirty="0">
                <a:latin typeface="Arial" pitchFamily="34" charset="0"/>
                <a:ea typeface="MS PGothic" pitchFamily="34" charset="-128"/>
                <a:cs typeface="ＭＳ Ｐゴシック" pitchFamily="-65" charset="-128"/>
              </a:rPr>
              <a:t>Holman RR, Paul SK, Bethel MA, et al. 10-year follow-up of intensive glucose control in type 2 diabetes. </a:t>
            </a:r>
            <a:r>
              <a:rPr lang="en-US" sz="900" i="1" dirty="0">
                <a:latin typeface="Arial" pitchFamily="34" charset="0"/>
                <a:ea typeface="MS PGothic" pitchFamily="34" charset="-128"/>
                <a:cs typeface="ＭＳ Ｐゴシック" pitchFamily="-65" charset="-128"/>
              </a:rPr>
              <a:t>N </a:t>
            </a:r>
            <a:r>
              <a:rPr lang="en-US" sz="900" i="1" dirty="0" err="1">
                <a:latin typeface="Arial" pitchFamily="34" charset="0"/>
                <a:ea typeface="MS PGothic" pitchFamily="34" charset="-128"/>
                <a:cs typeface="ＭＳ Ｐゴシック" pitchFamily="-65" charset="-128"/>
              </a:rPr>
              <a:t>Engl</a:t>
            </a:r>
            <a:r>
              <a:rPr lang="en-US" sz="900" i="1" dirty="0">
                <a:latin typeface="Arial" pitchFamily="34" charset="0"/>
                <a:ea typeface="MS PGothic" pitchFamily="34" charset="-128"/>
                <a:cs typeface="ＭＳ Ｐゴシック" pitchFamily="-65" charset="-128"/>
              </a:rPr>
              <a:t> J Med</a:t>
            </a:r>
            <a:r>
              <a:rPr lang="en-US" sz="900" dirty="0">
                <a:latin typeface="Arial" pitchFamily="34" charset="0"/>
                <a:ea typeface="MS PGothic" pitchFamily="34" charset="-128"/>
                <a:cs typeface="ＭＳ Ｐゴシック" pitchFamily="-65" charset="-128"/>
              </a:rPr>
              <a:t>. 2008;359(15):1577-1589.</a:t>
            </a: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3</a:t>
            </a:fld>
            <a:endParaRPr lang="en-US" sz="1200"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2"/>
          <p:cNvSpPr>
            <a:spLocks noGrp="1" noRot="1" noChangeAspect="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119172"/>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KEY POINT</a:t>
            </a:r>
          </a:p>
          <a:p>
            <a:pPr marL="224325" indent="-224325">
              <a:spcBef>
                <a:spcPct val="30000"/>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This trial showed that systematically titrating bedtime basal insulin added to oral therapy can safely achieve 7% HbA1c in a majority of overweight men and women with type 2 diabetes with HbA1c between 7.5 and 10.0% on oral agents alone. Due to this </a:t>
            </a:r>
            <a:r>
              <a:rPr lang="en-US" sz="1000" dirty="0" err="1">
                <a:solidFill>
                  <a:prstClr val="black"/>
                </a:solidFill>
                <a:latin typeface="Arial" pitchFamily="34" charset="0"/>
                <a:ea typeface="MS PGothic" pitchFamily="34" charset="-128"/>
                <a:cs typeface="Arial" pitchFamily="34" charset="0"/>
              </a:rPr>
              <a:t>glargine</a:t>
            </a:r>
            <a:r>
              <a:rPr lang="en-US" sz="1000" dirty="0">
                <a:solidFill>
                  <a:prstClr val="black"/>
                </a:solidFill>
                <a:latin typeface="Arial" pitchFamily="34" charset="0"/>
                <a:ea typeface="MS PGothic" pitchFamily="34" charset="-128"/>
                <a:cs typeface="Arial" pitchFamily="34" charset="0"/>
              </a:rPr>
              <a:t> causes significantly less nocturnal </a:t>
            </a:r>
            <a:r>
              <a:rPr lang="en-US" sz="1000" dirty="0" err="1">
                <a:solidFill>
                  <a:prstClr val="black"/>
                </a:solidFill>
                <a:latin typeface="Arial" pitchFamily="34" charset="0"/>
                <a:ea typeface="MS PGothic" pitchFamily="34" charset="-128"/>
                <a:cs typeface="Arial" pitchFamily="34" charset="0"/>
              </a:rPr>
              <a:t>hypoglycaemia</a:t>
            </a:r>
            <a:r>
              <a:rPr lang="en-US" sz="1000" dirty="0">
                <a:solidFill>
                  <a:prstClr val="black"/>
                </a:solidFill>
                <a:latin typeface="Arial" pitchFamily="34" charset="0"/>
                <a:ea typeface="MS PGothic" pitchFamily="34" charset="-128"/>
                <a:cs typeface="Arial" pitchFamily="34" charset="0"/>
              </a:rPr>
              <a:t> than NPH, and reduces a leading barrier to initiating insulin. This regimen can aid in effective insulin use and improve standard diabetes care. </a:t>
            </a:r>
            <a:br>
              <a:rPr lang="en-US" sz="1000" dirty="0">
                <a:solidFill>
                  <a:prstClr val="black"/>
                </a:solidFill>
                <a:latin typeface="Arial" pitchFamily="34" charset="0"/>
                <a:ea typeface="MS PGothic" pitchFamily="34" charset="-128"/>
                <a:cs typeface="Arial" pitchFamily="34" charset="0"/>
              </a:rPr>
            </a:b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Arial" pitchFamily="34" charset="0"/>
              <a:buChar char="•"/>
              <a:defRPr/>
            </a:pPr>
            <a:r>
              <a:rPr lang="en-US" sz="1000" dirty="0">
                <a:solidFill>
                  <a:prstClr val="black"/>
                </a:solidFill>
                <a:latin typeface="Arial" pitchFamily="34" charset="0"/>
                <a:ea typeface="MS PGothic" pitchFamily="34" charset="-128"/>
                <a:cs typeface="Arial" pitchFamily="34" charset="0"/>
              </a:rPr>
              <a:t>This was a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open-label, parallel, 24-week, multicentre (80) trial, which was performed between 7 January, 2000, and 22 October, 2001. 756 overweight patients with inadequate </a:t>
            </a:r>
            <a:r>
              <a:rPr lang="en-US" sz="1000" dirty="0" err="1">
                <a:solidFill>
                  <a:prstClr val="black"/>
                </a:solidFill>
                <a:latin typeface="Arial" pitchFamily="34" charset="0"/>
                <a:ea typeface="MS PGothic" pitchFamily="34" charset="-128"/>
                <a:cs typeface="Arial" pitchFamily="34" charset="0"/>
              </a:rPr>
              <a:t>glycaemic</a:t>
            </a:r>
            <a:r>
              <a:rPr lang="en-US" sz="1000" dirty="0">
                <a:solidFill>
                  <a:prstClr val="black"/>
                </a:solidFill>
                <a:latin typeface="Arial" pitchFamily="34" charset="0"/>
                <a:ea typeface="MS PGothic" pitchFamily="34" charset="-128"/>
                <a:cs typeface="Arial" pitchFamily="34" charset="0"/>
              </a:rPr>
              <a:t> control (HbA1c </a:t>
            </a:r>
            <a:r>
              <a:rPr lang="en-US" sz="1000" dirty="0">
                <a:solidFill>
                  <a:prstClr val="black"/>
                </a:solidFill>
                <a:latin typeface="Arial" pitchFamily="34" charset="0"/>
                <a:ea typeface="MS PGothic" pitchFamily="34" charset="-128"/>
                <a:cs typeface="Arial" pitchFamily="34" charset="0"/>
                <a:sym typeface="Symbol" pitchFamily="18" charset="2"/>
              </a:rPr>
              <a:t></a:t>
            </a:r>
            <a:r>
              <a:rPr lang="en-US" sz="1000" dirty="0">
                <a:solidFill>
                  <a:prstClr val="black"/>
                </a:solidFill>
                <a:latin typeface="Arial" pitchFamily="34" charset="0"/>
                <a:ea typeface="MS PGothic" pitchFamily="34" charset="-128"/>
                <a:cs typeface="Arial" pitchFamily="34" charset="0"/>
              </a:rPr>
              <a:t>7.5%) on one or two oral agents continued </a:t>
            </a:r>
            <a:r>
              <a:rPr lang="en-US" sz="1000" dirty="0" err="1">
                <a:solidFill>
                  <a:prstClr val="black"/>
                </a:solidFill>
                <a:latin typeface="Arial" pitchFamily="34" charset="0"/>
                <a:ea typeface="MS PGothic" pitchFamily="34" charset="-128"/>
                <a:cs typeface="Arial" pitchFamily="34" charset="0"/>
              </a:rPr>
              <a:t>prestudy</a:t>
            </a:r>
            <a:r>
              <a:rPr lang="en-US" sz="1000" dirty="0">
                <a:solidFill>
                  <a:prstClr val="black"/>
                </a:solidFill>
                <a:latin typeface="Arial" pitchFamily="34" charset="0"/>
                <a:ea typeface="MS PGothic" pitchFamily="34" charset="-128"/>
                <a:cs typeface="Arial" pitchFamily="34" charset="0"/>
              </a:rPr>
              <a:t> oral agents and received bedtime </a:t>
            </a:r>
            <a:r>
              <a:rPr lang="en-US" sz="1000" dirty="0" err="1">
                <a:solidFill>
                  <a:prstClr val="black"/>
                </a:solidFill>
                <a:latin typeface="Arial" pitchFamily="34" charset="0"/>
                <a:ea typeface="MS PGothic" pitchFamily="34" charset="-128"/>
                <a:cs typeface="Arial" pitchFamily="34" charset="0"/>
              </a:rPr>
              <a:t>glargine</a:t>
            </a:r>
            <a:r>
              <a:rPr lang="en-US" sz="1000" dirty="0">
                <a:solidFill>
                  <a:prstClr val="black"/>
                </a:solidFill>
                <a:latin typeface="Arial" pitchFamily="34" charset="0"/>
                <a:ea typeface="MS PGothic" pitchFamily="34" charset="-128"/>
                <a:cs typeface="Arial" pitchFamily="34" charset="0"/>
              </a:rPr>
              <a:t> or NPH once daily. A simple algorithm targeting fasting plasma glucose (FPG) </a:t>
            </a:r>
            <a:r>
              <a:rPr lang="en-US" sz="1000" dirty="0">
                <a:solidFill>
                  <a:prstClr val="black"/>
                </a:solidFill>
                <a:latin typeface="Arial" pitchFamily="34" charset="0"/>
                <a:ea typeface="MS PGothic" pitchFamily="34" charset="-128"/>
                <a:cs typeface="Arial" pitchFamily="34" charset="0"/>
                <a:sym typeface="Symbol" pitchFamily="18" charset="2"/>
              </a:rPr>
              <a:t></a:t>
            </a:r>
            <a:r>
              <a:rPr lang="en-US" sz="1000" dirty="0">
                <a:solidFill>
                  <a:prstClr val="black"/>
                </a:solidFill>
                <a:latin typeface="Arial" pitchFamily="34" charset="0"/>
                <a:ea typeface="MS PGothic" pitchFamily="34" charset="-128"/>
                <a:cs typeface="Arial" pitchFamily="34" charset="0"/>
              </a:rPr>
              <a:t>5.5 </a:t>
            </a:r>
            <a:r>
              <a:rPr lang="en-US" sz="1000" dirty="0" err="1">
                <a:solidFill>
                  <a:prstClr val="black"/>
                </a:solidFill>
                <a:latin typeface="Arial" pitchFamily="34" charset="0"/>
                <a:ea typeface="MS PGothic" pitchFamily="34" charset="-128"/>
                <a:cs typeface="Arial" pitchFamily="34" charset="0"/>
              </a:rPr>
              <a:t>mmol</a:t>
            </a:r>
            <a:r>
              <a:rPr lang="en-US" sz="1000" dirty="0">
                <a:solidFill>
                  <a:prstClr val="black"/>
                </a:solidFill>
                <a:latin typeface="Arial" pitchFamily="34" charset="0"/>
                <a:ea typeface="MS PGothic" pitchFamily="34" charset="-128"/>
                <a:cs typeface="Arial" pitchFamily="34" charset="0"/>
              </a:rPr>
              <a:t>/L (</a:t>
            </a:r>
            <a:r>
              <a:rPr lang="en-US" sz="1000" dirty="0">
                <a:solidFill>
                  <a:prstClr val="black"/>
                </a:solidFill>
                <a:latin typeface="Arial" pitchFamily="34" charset="0"/>
                <a:ea typeface="MS PGothic" pitchFamily="34" charset="-128"/>
                <a:cs typeface="Arial" pitchFamily="34" charset="0"/>
                <a:sym typeface="Symbol" pitchFamily="18" charset="2"/>
              </a:rPr>
              <a:t></a:t>
            </a:r>
            <a:r>
              <a:rPr lang="en-US" sz="1000" dirty="0">
                <a:solidFill>
                  <a:prstClr val="black"/>
                </a:solidFill>
                <a:latin typeface="Arial" pitchFamily="34" charset="0"/>
                <a:ea typeface="MS PGothic" pitchFamily="34" charset="-128"/>
                <a:cs typeface="Arial" pitchFamily="34" charset="0"/>
              </a:rPr>
              <a:t>100 mg/</a:t>
            </a:r>
            <a:r>
              <a:rPr lang="en-US" sz="1000" dirty="0" err="1">
                <a:solidFill>
                  <a:prstClr val="black"/>
                </a:solidFill>
                <a:latin typeface="Arial" pitchFamily="34" charset="0"/>
                <a:ea typeface="MS PGothic" pitchFamily="34" charset="-128"/>
                <a:cs typeface="Arial" pitchFamily="34" charset="0"/>
              </a:rPr>
              <a:t>dL</a:t>
            </a:r>
            <a:r>
              <a:rPr lang="en-US" sz="1000" dirty="0">
                <a:solidFill>
                  <a:prstClr val="black"/>
                </a:solidFill>
                <a:latin typeface="Arial" pitchFamily="34" charset="0"/>
                <a:ea typeface="MS PGothic" pitchFamily="34" charset="-128"/>
                <a:cs typeface="Arial" pitchFamily="34" charset="0"/>
              </a:rPr>
              <a:t>) was used. Outcome measures were FPG, HbA1c, </a:t>
            </a:r>
            <a:r>
              <a:rPr lang="en-US" sz="1000" dirty="0" err="1">
                <a:solidFill>
                  <a:prstClr val="black"/>
                </a:solidFill>
                <a:latin typeface="Arial" pitchFamily="34" charset="0"/>
                <a:ea typeface="MS PGothic" pitchFamily="34" charset="-128"/>
                <a:cs typeface="Arial" pitchFamily="34" charset="0"/>
              </a:rPr>
              <a:t>hypoglycaemia</a:t>
            </a:r>
            <a:r>
              <a:rPr lang="en-US" sz="1000" dirty="0">
                <a:solidFill>
                  <a:prstClr val="black"/>
                </a:solidFill>
                <a:latin typeface="Arial" pitchFamily="34" charset="0"/>
                <a:ea typeface="MS PGothic" pitchFamily="34" charset="-128"/>
                <a:cs typeface="Arial" pitchFamily="34" charset="0"/>
              </a:rPr>
              <a:t>, and percentage of patients reaching HbA1c </a:t>
            </a:r>
            <a:r>
              <a:rPr lang="en-US" sz="1000" dirty="0">
                <a:solidFill>
                  <a:prstClr val="black"/>
                </a:solidFill>
                <a:latin typeface="Arial" pitchFamily="34" charset="0"/>
                <a:ea typeface="MS PGothic" pitchFamily="34" charset="-128"/>
                <a:cs typeface="Arial" pitchFamily="34" charset="0"/>
                <a:sym typeface="Symbol" pitchFamily="18" charset="2"/>
              </a:rPr>
              <a:t></a:t>
            </a:r>
            <a:r>
              <a:rPr lang="en-US" sz="1000" dirty="0">
                <a:solidFill>
                  <a:prstClr val="black"/>
                </a:solidFill>
                <a:latin typeface="Arial" pitchFamily="34" charset="0"/>
                <a:ea typeface="MS PGothic" pitchFamily="34" charset="-128"/>
                <a:cs typeface="Arial" pitchFamily="34" charset="0"/>
              </a:rPr>
              <a:t>7% without documented nocturnal </a:t>
            </a:r>
            <a:r>
              <a:rPr lang="en-US" sz="1000" dirty="0" err="1">
                <a:solidFill>
                  <a:prstClr val="black"/>
                </a:solidFill>
                <a:latin typeface="Arial" pitchFamily="34" charset="0"/>
                <a:ea typeface="MS PGothic" pitchFamily="34" charset="-128"/>
                <a:cs typeface="Arial" pitchFamily="34" charset="0"/>
              </a:rPr>
              <a:t>hypoglycaemia</a:t>
            </a:r>
            <a:r>
              <a:rPr lang="en-US" sz="1000" dirty="0">
                <a:solidFill>
                  <a:prstClr val="black"/>
                </a:solidFill>
                <a:latin typeface="Arial" pitchFamily="34" charset="0"/>
                <a:ea typeface="MS PGothic" pitchFamily="34" charset="-128"/>
                <a:cs typeface="Arial" pitchFamily="34" charset="0"/>
              </a:rPr>
              <a:t>.</a:t>
            </a:r>
            <a:r>
              <a:rPr lang="en-US" sz="1000" dirty="0">
                <a:latin typeface="Arial" pitchFamily="34" charset="0"/>
                <a:ea typeface="MS PGothic" pitchFamily="34" charset="-128"/>
                <a:cs typeface="ＭＳ Ｐゴシック" pitchFamily="-65" charset="-128"/>
              </a:rPr>
              <a:t/>
            </a:r>
            <a:br>
              <a:rPr lang="en-US" sz="1000" dirty="0">
                <a:latin typeface="Arial" pitchFamily="34" charset="0"/>
                <a:ea typeface="MS PGothic" pitchFamily="34" charset="-128"/>
                <a:cs typeface="ＭＳ Ｐゴシック" pitchFamily="-65" charset="-128"/>
              </a:rPr>
            </a:b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REFERENCE</a:t>
            </a: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dirty="0">
                <a:solidFill>
                  <a:prstClr val="black"/>
                </a:solidFill>
                <a:latin typeface="Arial" pitchFamily="34" charset="0"/>
                <a:ea typeface="MS PGothic" pitchFamily="34" charset="-128"/>
                <a:cs typeface="Arial" pitchFamily="34" charset="0"/>
              </a:rPr>
              <a:t>Riddle MC, </a:t>
            </a:r>
            <a:r>
              <a:rPr lang="en-US" sz="1000" dirty="0" err="1">
                <a:solidFill>
                  <a:prstClr val="black"/>
                </a:solidFill>
                <a:latin typeface="Arial" pitchFamily="34" charset="0"/>
                <a:ea typeface="MS PGothic" pitchFamily="34" charset="-128"/>
                <a:cs typeface="Arial" pitchFamily="34" charset="0"/>
              </a:rPr>
              <a:t>Rosenstock</a:t>
            </a:r>
            <a:r>
              <a:rPr lang="en-US" sz="1000" dirty="0">
                <a:solidFill>
                  <a:prstClr val="black"/>
                </a:solidFill>
                <a:latin typeface="Arial" pitchFamily="34" charset="0"/>
                <a:ea typeface="MS PGothic" pitchFamily="34" charset="-128"/>
                <a:cs typeface="Arial" pitchFamily="34" charset="0"/>
              </a:rPr>
              <a:t> J, </a:t>
            </a:r>
            <a:r>
              <a:rPr lang="en-US" sz="1000" dirty="0" err="1">
                <a:solidFill>
                  <a:prstClr val="black"/>
                </a:solidFill>
                <a:latin typeface="Arial" pitchFamily="34" charset="0"/>
                <a:ea typeface="MS PGothic" pitchFamily="34" charset="-128"/>
                <a:cs typeface="Arial" pitchFamily="34" charset="0"/>
              </a:rPr>
              <a:t>Gerich</a:t>
            </a:r>
            <a:r>
              <a:rPr lang="en-US" sz="1000" dirty="0">
                <a:solidFill>
                  <a:prstClr val="black"/>
                </a:solidFill>
                <a:latin typeface="Arial" pitchFamily="34" charset="0"/>
                <a:ea typeface="MS PGothic" pitchFamily="34" charset="-128"/>
                <a:cs typeface="Arial" pitchFamily="34" charset="0"/>
              </a:rPr>
              <a:t> J. The treat-to-target trial: randomized addition of </a:t>
            </a:r>
            <a:r>
              <a:rPr lang="en-US" sz="1000" dirty="0" err="1">
                <a:solidFill>
                  <a:prstClr val="black"/>
                </a:solidFill>
                <a:latin typeface="Arial" pitchFamily="34" charset="0"/>
                <a:ea typeface="MS PGothic" pitchFamily="34" charset="-128"/>
                <a:cs typeface="Arial" pitchFamily="34" charset="0"/>
              </a:rPr>
              <a:t>glargine</a:t>
            </a:r>
            <a:r>
              <a:rPr lang="en-US" sz="1000" dirty="0">
                <a:solidFill>
                  <a:prstClr val="black"/>
                </a:solidFill>
                <a:latin typeface="Arial" pitchFamily="34" charset="0"/>
                <a:ea typeface="MS PGothic" pitchFamily="34" charset="-128"/>
                <a:cs typeface="Arial" pitchFamily="34" charset="0"/>
              </a:rPr>
              <a:t> or human NPH insulin to oral therapy of type 2 diabetic patients. </a:t>
            </a:r>
            <a:r>
              <a:rPr lang="en-US" sz="1000" i="1" dirty="0">
                <a:solidFill>
                  <a:prstClr val="black"/>
                </a:solidFill>
                <a:latin typeface="Arial" pitchFamily="34" charset="0"/>
                <a:ea typeface="MS PGothic" pitchFamily="34" charset="-128"/>
                <a:cs typeface="Arial" pitchFamily="34" charset="0"/>
              </a:rPr>
              <a:t>Diabetes Care.</a:t>
            </a:r>
            <a:r>
              <a:rPr lang="en-US" sz="1000" dirty="0">
                <a:solidFill>
                  <a:prstClr val="black"/>
                </a:solidFill>
                <a:latin typeface="Arial" pitchFamily="34" charset="0"/>
                <a:ea typeface="MS PGothic" pitchFamily="34" charset="-128"/>
                <a:cs typeface="Arial" pitchFamily="34" charset="0"/>
              </a:rPr>
              <a:t> 2003;26(11):3080-3086.</a:t>
            </a:r>
            <a:endParaRPr lang="en-US" sz="1000" dirty="0">
              <a:latin typeface="Arial" pitchFamily="34" charset="0"/>
              <a:cs typeface="Arial" pitchFamily="34" charset="0"/>
            </a:endParaRP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30</a:t>
            </a:fld>
            <a:endParaRPr lang="en-US" sz="1200"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119172"/>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The Diabetes Prevention Program (DPP) was a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clinical trial initiated in 1996, which was designed to determine whether lifestyle intervention or pharmacological therapy with </a:t>
            </a:r>
            <a:r>
              <a:rPr lang="en-US" sz="1000" dirty="0" err="1">
                <a:solidFill>
                  <a:prstClr val="black"/>
                </a:solidFill>
                <a:latin typeface="Arial" pitchFamily="34" charset="0"/>
                <a:ea typeface="MS PGothic" pitchFamily="34" charset="-128"/>
                <a:cs typeface="Arial" pitchFamily="34" charset="0"/>
              </a:rPr>
              <a:t>metformin</a:t>
            </a:r>
            <a:r>
              <a:rPr lang="en-US" sz="1000" dirty="0">
                <a:solidFill>
                  <a:prstClr val="black"/>
                </a:solidFill>
                <a:latin typeface="Arial" pitchFamily="34" charset="0"/>
                <a:ea typeface="MS PGothic" pitchFamily="34" charset="-128"/>
                <a:cs typeface="Arial" pitchFamily="34" charset="0"/>
              </a:rPr>
              <a:t> would prevent or delay the onset of diabetes in individuals who had impaired glucose tolerance and thus were at risk of developing type 2 diabetes. 3234 participants were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to one of three arms: lifestyle intervention, </a:t>
            </a:r>
            <a:r>
              <a:rPr lang="en-US" sz="1000" dirty="0" err="1">
                <a:solidFill>
                  <a:prstClr val="black"/>
                </a:solidFill>
                <a:latin typeface="Arial" pitchFamily="34" charset="0"/>
                <a:ea typeface="MS PGothic" pitchFamily="34" charset="-128"/>
                <a:cs typeface="Arial" pitchFamily="34" charset="0"/>
              </a:rPr>
              <a:t>metformin</a:t>
            </a:r>
            <a:r>
              <a:rPr lang="en-US" sz="1000" dirty="0">
                <a:solidFill>
                  <a:prstClr val="black"/>
                </a:solidFill>
                <a:latin typeface="Arial" pitchFamily="34" charset="0"/>
                <a:ea typeface="MS PGothic" pitchFamily="34" charset="-128"/>
                <a:cs typeface="Arial" pitchFamily="34" charset="0"/>
              </a:rPr>
              <a:t> (850 mg twice daily), or placebo.</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The lifestyle modification </a:t>
            </a:r>
            <a:r>
              <a:rPr lang="en-US" sz="1000" dirty="0" err="1">
                <a:solidFill>
                  <a:prstClr val="black"/>
                </a:solidFill>
                <a:latin typeface="Arial" pitchFamily="34" charset="0"/>
                <a:ea typeface="MS PGothic" pitchFamily="34" charset="-128"/>
                <a:cs typeface="Arial" pitchFamily="34" charset="0"/>
              </a:rPr>
              <a:t>programme</a:t>
            </a:r>
            <a:r>
              <a:rPr lang="en-US" sz="1000" dirty="0">
                <a:solidFill>
                  <a:prstClr val="black"/>
                </a:solidFill>
                <a:latin typeface="Arial" pitchFamily="34" charset="0"/>
                <a:ea typeface="MS PGothic" pitchFamily="34" charset="-128"/>
                <a:cs typeface="Arial" pitchFamily="34" charset="0"/>
              </a:rPr>
              <a:t> was developed with the goals of at least a 7% weight loss and at least 150 minutes of physical activity per week. The mean age of participants was 51 years, and the mean body mass index was 34.0; 68% were women and 45% were members of minority groups. The average follow-up was 2.8 years. </a:t>
            </a:r>
            <a:r>
              <a:rPr lang="en-US" sz="1000" dirty="0">
                <a:latin typeface="Arial" pitchFamily="34" charset="0"/>
                <a:ea typeface="MS PGothic" pitchFamily="34" charset="-128"/>
                <a:cs typeface="ＭＳ Ｐゴシック" pitchFamily="-65" charset="-128"/>
              </a:rPr>
              <a:t/>
            </a:r>
            <a:br>
              <a:rPr lang="en-US" sz="1000" dirty="0">
                <a:latin typeface="Arial" pitchFamily="34" charset="0"/>
                <a:ea typeface="MS PGothic" pitchFamily="34" charset="-128"/>
                <a:cs typeface="ＭＳ Ｐゴシック" pitchFamily="-65" charset="-128"/>
              </a:rPr>
            </a:b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REFERENCE</a:t>
            </a: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dirty="0" err="1">
                <a:solidFill>
                  <a:prstClr val="black"/>
                </a:solidFill>
                <a:latin typeface="Arial" pitchFamily="34" charset="0"/>
                <a:ea typeface="MS PGothic" pitchFamily="34" charset="-128"/>
                <a:cs typeface="Arial" pitchFamily="34" charset="0"/>
              </a:rPr>
              <a:t>Knowler</a:t>
            </a:r>
            <a:r>
              <a:rPr lang="en-US" sz="1000" dirty="0">
                <a:solidFill>
                  <a:prstClr val="black"/>
                </a:solidFill>
                <a:latin typeface="Arial" pitchFamily="34" charset="0"/>
                <a:ea typeface="MS PGothic" pitchFamily="34" charset="-128"/>
                <a:cs typeface="Arial" pitchFamily="34" charset="0"/>
              </a:rPr>
              <a:t> WC, Barrett-Connor E, Fowler SE, et al. Reduction in the incidence of type 2 diabetes with lifestyle intervention or </a:t>
            </a:r>
            <a:r>
              <a:rPr lang="en-US" sz="1000" dirty="0" err="1">
                <a:solidFill>
                  <a:prstClr val="black"/>
                </a:solidFill>
                <a:latin typeface="Arial" pitchFamily="34" charset="0"/>
                <a:ea typeface="MS PGothic" pitchFamily="34" charset="-128"/>
                <a:cs typeface="Arial" pitchFamily="34" charset="0"/>
              </a:rPr>
              <a:t>metformin</a:t>
            </a:r>
            <a:r>
              <a:rPr lang="en-US" sz="1000" dirty="0">
                <a:solidFill>
                  <a:prstClr val="black"/>
                </a:solidFill>
                <a:latin typeface="Arial" pitchFamily="34" charset="0"/>
                <a:ea typeface="MS PGothic" pitchFamily="34" charset="-128"/>
                <a:cs typeface="Arial" pitchFamily="34" charset="0"/>
              </a:rPr>
              <a:t>. </a:t>
            </a:r>
            <a:r>
              <a:rPr lang="en-US" sz="1000" i="1" dirty="0">
                <a:solidFill>
                  <a:prstClr val="black"/>
                </a:solidFill>
                <a:latin typeface="Arial" pitchFamily="34" charset="0"/>
                <a:ea typeface="MS PGothic" pitchFamily="34" charset="-128"/>
                <a:cs typeface="Arial" pitchFamily="34" charset="0"/>
              </a:rPr>
              <a:t>N </a:t>
            </a:r>
            <a:r>
              <a:rPr lang="en-US" sz="1000" i="1" dirty="0" err="1">
                <a:solidFill>
                  <a:prstClr val="black"/>
                </a:solidFill>
                <a:latin typeface="Arial" pitchFamily="34" charset="0"/>
                <a:ea typeface="MS PGothic" pitchFamily="34" charset="-128"/>
                <a:cs typeface="Arial" pitchFamily="34" charset="0"/>
              </a:rPr>
              <a:t>Engl</a:t>
            </a:r>
            <a:r>
              <a:rPr lang="en-US" sz="1000" i="1" dirty="0">
                <a:solidFill>
                  <a:prstClr val="black"/>
                </a:solidFill>
                <a:latin typeface="Arial" pitchFamily="34" charset="0"/>
                <a:ea typeface="MS PGothic" pitchFamily="34" charset="-128"/>
                <a:cs typeface="Arial" pitchFamily="34" charset="0"/>
              </a:rPr>
              <a:t> J Med.</a:t>
            </a:r>
            <a:r>
              <a:rPr lang="en-US" sz="1000" dirty="0">
                <a:solidFill>
                  <a:prstClr val="black"/>
                </a:solidFill>
                <a:latin typeface="Arial" pitchFamily="34" charset="0"/>
                <a:ea typeface="MS PGothic" pitchFamily="34" charset="-128"/>
                <a:cs typeface="Arial" pitchFamily="34" charset="0"/>
              </a:rPr>
              <a:t> 2002;346(6):393-403.</a:t>
            </a:r>
            <a:endParaRPr lang="en-US" sz="1000" dirty="0">
              <a:latin typeface="Arial" pitchFamily="34" charset="0"/>
              <a:cs typeface="Arial" pitchFamily="34" charset="0"/>
            </a:endParaRP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31</a:t>
            </a:fld>
            <a:endParaRPr lang="en-US" sz="1200"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2"/>
          <p:cNvSpPr>
            <a:spLocks noGrp="1" noRot="1" noChangeAspect="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119172"/>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The Diabetes Prevention Program (DPP) was a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clinical trial initiated in 1996, which was designed to determine whether lifestyle intervention or pharmacological therapy with </a:t>
            </a:r>
            <a:r>
              <a:rPr lang="en-US" sz="1000" dirty="0" err="1">
                <a:solidFill>
                  <a:prstClr val="black"/>
                </a:solidFill>
                <a:latin typeface="Arial" pitchFamily="34" charset="0"/>
                <a:ea typeface="MS PGothic" pitchFamily="34" charset="-128"/>
                <a:cs typeface="Arial" pitchFamily="34" charset="0"/>
              </a:rPr>
              <a:t>metformin</a:t>
            </a:r>
            <a:r>
              <a:rPr lang="en-US" sz="1000" dirty="0">
                <a:solidFill>
                  <a:prstClr val="black"/>
                </a:solidFill>
                <a:latin typeface="Arial" pitchFamily="34" charset="0"/>
                <a:ea typeface="MS PGothic" pitchFamily="34" charset="-128"/>
                <a:cs typeface="Arial" pitchFamily="34" charset="0"/>
              </a:rPr>
              <a:t> would prevent or delay the onset of diabetes in individuals who had impaired glucose tolerance and thus were at risk of developing type 2 diabetes. 3234 participants were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to one of three arms: lifestyle intervention, </a:t>
            </a:r>
            <a:r>
              <a:rPr lang="en-US" sz="1000" dirty="0" err="1">
                <a:solidFill>
                  <a:prstClr val="black"/>
                </a:solidFill>
                <a:latin typeface="Arial" pitchFamily="34" charset="0"/>
                <a:ea typeface="MS PGothic" pitchFamily="34" charset="-128"/>
                <a:cs typeface="Arial" pitchFamily="34" charset="0"/>
              </a:rPr>
              <a:t>metformin</a:t>
            </a:r>
            <a:r>
              <a:rPr lang="en-US" sz="1000" dirty="0">
                <a:solidFill>
                  <a:prstClr val="black"/>
                </a:solidFill>
                <a:latin typeface="Arial" pitchFamily="34" charset="0"/>
                <a:ea typeface="MS PGothic" pitchFamily="34" charset="-128"/>
                <a:cs typeface="Arial" pitchFamily="34" charset="0"/>
              </a:rPr>
              <a:t> (850 mg twice daily), or placebo.</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The lifestyle modification </a:t>
            </a:r>
            <a:r>
              <a:rPr lang="en-US" sz="1000" dirty="0" err="1">
                <a:solidFill>
                  <a:prstClr val="black"/>
                </a:solidFill>
                <a:latin typeface="Arial" pitchFamily="34" charset="0"/>
                <a:ea typeface="MS PGothic" pitchFamily="34" charset="-128"/>
                <a:cs typeface="Arial" pitchFamily="34" charset="0"/>
              </a:rPr>
              <a:t>programme</a:t>
            </a:r>
            <a:r>
              <a:rPr lang="en-US" sz="1000" dirty="0">
                <a:solidFill>
                  <a:prstClr val="black"/>
                </a:solidFill>
                <a:latin typeface="Arial" pitchFamily="34" charset="0"/>
                <a:ea typeface="MS PGothic" pitchFamily="34" charset="-128"/>
                <a:cs typeface="Arial" pitchFamily="34" charset="0"/>
              </a:rPr>
              <a:t> was developed with the goals of at least a 7% weight loss and at least 150 minutes of physical activity per week. The mean age of participants was 51 years, and the mean body mass index was 34.0; 68% were women and 45% were members of minority groups. The average follow-up was 2.8 years. </a:t>
            </a:r>
            <a:r>
              <a:rPr lang="en-US" sz="1000" dirty="0">
                <a:latin typeface="Arial" pitchFamily="34" charset="0"/>
                <a:ea typeface="MS PGothic" pitchFamily="34" charset="-128"/>
                <a:cs typeface="ＭＳ Ｐゴシック" pitchFamily="-65" charset="-128"/>
              </a:rPr>
              <a:t/>
            </a:r>
            <a:br>
              <a:rPr lang="en-US" sz="1000" dirty="0">
                <a:latin typeface="Arial" pitchFamily="34" charset="0"/>
                <a:ea typeface="MS PGothic" pitchFamily="34" charset="-128"/>
                <a:cs typeface="ＭＳ Ｐゴシック" pitchFamily="-65" charset="-128"/>
              </a:rPr>
            </a:b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REFERENCE</a:t>
            </a: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dirty="0" err="1">
                <a:solidFill>
                  <a:prstClr val="black"/>
                </a:solidFill>
                <a:latin typeface="Arial" pitchFamily="34" charset="0"/>
                <a:ea typeface="MS PGothic" pitchFamily="34" charset="-128"/>
                <a:cs typeface="Arial" pitchFamily="34" charset="0"/>
              </a:rPr>
              <a:t>Knowler</a:t>
            </a:r>
            <a:r>
              <a:rPr lang="en-US" sz="1000" dirty="0">
                <a:solidFill>
                  <a:prstClr val="black"/>
                </a:solidFill>
                <a:latin typeface="Arial" pitchFamily="34" charset="0"/>
                <a:ea typeface="MS PGothic" pitchFamily="34" charset="-128"/>
                <a:cs typeface="Arial" pitchFamily="34" charset="0"/>
              </a:rPr>
              <a:t> WC, Barrett-Connor E, Fowler SE, et al. Reduction in the incidence of type 2 diabetes with lifestyle intervention or </a:t>
            </a:r>
            <a:r>
              <a:rPr lang="en-US" sz="1000" dirty="0" err="1">
                <a:solidFill>
                  <a:prstClr val="black"/>
                </a:solidFill>
                <a:latin typeface="Arial" pitchFamily="34" charset="0"/>
                <a:ea typeface="MS PGothic" pitchFamily="34" charset="-128"/>
                <a:cs typeface="Arial" pitchFamily="34" charset="0"/>
              </a:rPr>
              <a:t>metformin</a:t>
            </a:r>
            <a:r>
              <a:rPr lang="en-US" sz="1000" dirty="0">
                <a:solidFill>
                  <a:prstClr val="black"/>
                </a:solidFill>
                <a:latin typeface="Arial" pitchFamily="34" charset="0"/>
                <a:ea typeface="MS PGothic" pitchFamily="34" charset="-128"/>
                <a:cs typeface="Arial" pitchFamily="34" charset="0"/>
              </a:rPr>
              <a:t>. </a:t>
            </a:r>
            <a:r>
              <a:rPr lang="en-US" sz="1000" i="1" dirty="0">
                <a:solidFill>
                  <a:prstClr val="black"/>
                </a:solidFill>
                <a:latin typeface="Arial" pitchFamily="34" charset="0"/>
                <a:ea typeface="MS PGothic" pitchFamily="34" charset="-128"/>
                <a:cs typeface="Arial" pitchFamily="34" charset="0"/>
              </a:rPr>
              <a:t>N </a:t>
            </a:r>
            <a:r>
              <a:rPr lang="en-US" sz="1000" i="1" dirty="0" err="1">
                <a:solidFill>
                  <a:prstClr val="black"/>
                </a:solidFill>
                <a:latin typeface="Arial" pitchFamily="34" charset="0"/>
                <a:ea typeface="MS PGothic" pitchFamily="34" charset="-128"/>
                <a:cs typeface="Arial" pitchFamily="34" charset="0"/>
              </a:rPr>
              <a:t>Engl</a:t>
            </a:r>
            <a:r>
              <a:rPr lang="en-US" sz="1000" i="1" dirty="0">
                <a:solidFill>
                  <a:prstClr val="black"/>
                </a:solidFill>
                <a:latin typeface="Arial" pitchFamily="34" charset="0"/>
                <a:ea typeface="MS PGothic" pitchFamily="34" charset="-128"/>
                <a:cs typeface="Arial" pitchFamily="34" charset="0"/>
              </a:rPr>
              <a:t> J Med.</a:t>
            </a:r>
            <a:r>
              <a:rPr lang="en-US" sz="1000" dirty="0">
                <a:solidFill>
                  <a:prstClr val="black"/>
                </a:solidFill>
                <a:latin typeface="Arial" pitchFamily="34" charset="0"/>
                <a:ea typeface="MS PGothic" pitchFamily="34" charset="-128"/>
                <a:cs typeface="Arial" pitchFamily="34" charset="0"/>
              </a:rPr>
              <a:t> 2002;346(6):393-403.</a:t>
            </a:r>
            <a:endParaRPr lang="en-US" sz="1000" dirty="0">
              <a:latin typeface="Arial" pitchFamily="34" charset="0"/>
              <a:cs typeface="Arial" pitchFamily="34" charset="0"/>
            </a:endParaRP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32</a:t>
            </a:fld>
            <a:endParaRPr lang="en-US" sz="1200"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119172"/>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The Diabetes Prevention Program (DPP) was a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clinical trial initiated in 1996, which was designed to determine whether lifestyle intervention or pharmacological therapy with </a:t>
            </a:r>
            <a:r>
              <a:rPr lang="en-US" sz="1000" dirty="0" err="1">
                <a:solidFill>
                  <a:prstClr val="black"/>
                </a:solidFill>
                <a:latin typeface="Arial" pitchFamily="34" charset="0"/>
                <a:ea typeface="MS PGothic" pitchFamily="34" charset="-128"/>
                <a:cs typeface="Arial" pitchFamily="34" charset="0"/>
              </a:rPr>
              <a:t>metformin</a:t>
            </a:r>
            <a:r>
              <a:rPr lang="en-US" sz="1000" dirty="0">
                <a:solidFill>
                  <a:prstClr val="black"/>
                </a:solidFill>
                <a:latin typeface="Arial" pitchFamily="34" charset="0"/>
                <a:ea typeface="MS PGothic" pitchFamily="34" charset="-128"/>
                <a:cs typeface="Arial" pitchFamily="34" charset="0"/>
              </a:rPr>
              <a:t> would prevent or delay the onset of diabetes in individuals who had impaired glucose tolerance and thus were at risk of developing type 2 diabetes. 3234 participants were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to one of three arms: lifestyle intervention, </a:t>
            </a:r>
            <a:r>
              <a:rPr lang="en-US" sz="1000" dirty="0" err="1">
                <a:solidFill>
                  <a:prstClr val="black"/>
                </a:solidFill>
                <a:latin typeface="Arial" pitchFamily="34" charset="0"/>
                <a:ea typeface="MS PGothic" pitchFamily="34" charset="-128"/>
                <a:cs typeface="Arial" pitchFamily="34" charset="0"/>
              </a:rPr>
              <a:t>metformin</a:t>
            </a:r>
            <a:r>
              <a:rPr lang="en-US" sz="1000" dirty="0">
                <a:solidFill>
                  <a:prstClr val="black"/>
                </a:solidFill>
                <a:latin typeface="Arial" pitchFamily="34" charset="0"/>
                <a:ea typeface="MS PGothic" pitchFamily="34" charset="-128"/>
                <a:cs typeface="Arial" pitchFamily="34" charset="0"/>
              </a:rPr>
              <a:t> (850 mg twice daily), or placebo. </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The lifestyle modification </a:t>
            </a:r>
            <a:r>
              <a:rPr lang="en-US" sz="1000" dirty="0" err="1">
                <a:solidFill>
                  <a:prstClr val="black"/>
                </a:solidFill>
                <a:latin typeface="Arial" pitchFamily="34" charset="0"/>
                <a:ea typeface="MS PGothic" pitchFamily="34" charset="-128"/>
                <a:cs typeface="Arial" pitchFamily="34" charset="0"/>
              </a:rPr>
              <a:t>programme</a:t>
            </a:r>
            <a:r>
              <a:rPr lang="en-US" sz="1000" dirty="0">
                <a:solidFill>
                  <a:prstClr val="black"/>
                </a:solidFill>
                <a:latin typeface="Arial" pitchFamily="34" charset="0"/>
                <a:ea typeface="MS PGothic" pitchFamily="34" charset="-128"/>
                <a:cs typeface="Arial" pitchFamily="34" charset="0"/>
              </a:rPr>
              <a:t> was developed with the goals of at least a 7% weight loss and at least 150 minutes of physical activity per week. The mean age of participants was 51 years, and the mean body mass index was 34.0; 68% were women and 45% were members of minority groups. The average follow-up was 2.8 years. The number of participants decreased over time due to attrition (</a:t>
            </a:r>
            <a:r>
              <a:rPr lang="en-US" sz="1000" dirty="0" err="1">
                <a:solidFill>
                  <a:prstClr val="black"/>
                </a:solidFill>
                <a:latin typeface="Arial" pitchFamily="34" charset="0"/>
                <a:ea typeface="MS PGothic" pitchFamily="34" charset="-128"/>
                <a:cs typeface="Arial" pitchFamily="34" charset="0"/>
              </a:rPr>
              <a:t>ie</a:t>
            </a:r>
            <a:r>
              <a:rPr lang="en-US" sz="1000" dirty="0">
                <a:solidFill>
                  <a:prstClr val="black"/>
                </a:solidFill>
                <a:latin typeface="Arial" pitchFamily="34" charset="0"/>
                <a:ea typeface="MS PGothic" pitchFamily="34" charset="-128"/>
                <a:cs typeface="Arial" pitchFamily="34" charset="0"/>
              </a:rPr>
              <a:t>, weight data: n=3085 at 0.5 year; 3064 at 1 year; 2887 at 2 years; and 1510 at 3 years). The primary outcome was new diagnosis of diabetes. </a:t>
            </a:r>
            <a:r>
              <a:rPr lang="en-US" sz="1000" dirty="0">
                <a:latin typeface="Arial" pitchFamily="34" charset="0"/>
                <a:ea typeface="MS PGothic" pitchFamily="34" charset="-128"/>
                <a:cs typeface="ＭＳ Ｐゴシック" pitchFamily="-65" charset="-128"/>
              </a:rPr>
              <a:t/>
            </a:r>
            <a:br>
              <a:rPr lang="en-US" sz="1000" dirty="0">
                <a:latin typeface="Arial" pitchFamily="34" charset="0"/>
                <a:ea typeface="MS PGothic" pitchFamily="34" charset="-128"/>
                <a:cs typeface="ＭＳ Ｐゴシック" pitchFamily="-65" charset="-128"/>
              </a:rPr>
            </a:b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REFERENCE</a:t>
            </a: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dirty="0" err="1">
                <a:solidFill>
                  <a:prstClr val="black"/>
                </a:solidFill>
                <a:latin typeface="Arial" pitchFamily="34" charset="0"/>
                <a:ea typeface="MS PGothic" pitchFamily="34" charset="-128"/>
                <a:cs typeface="Arial" pitchFamily="34" charset="0"/>
              </a:rPr>
              <a:t>Knowler</a:t>
            </a:r>
            <a:r>
              <a:rPr lang="en-US" sz="1000" dirty="0">
                <a:solidFill>
                  <a:prstClr val="black"/>
                </a:solidFill>
                <a:latin typeface="Arial" pitchFamily="34" charset="0"/>
                <a:ea typeface="MS PGothic" pitchFamily="34" charset="-128"/>
                <a:cs typeface="Arial" pitchFamily="34" charset="0"/>
              </a:rPr>
              <a:t> WC, Barrett-Connor E, Fowler SE, et al. Reduction in the incidence of type 2 diabetes with lifestyle intervention or </a:t>
            </a:r>
            <a:r>
              <a:rPr lang="en-US" sz="1000" dirty="0" err="1">
                <a:solidFill>
                  <a:prstClr val="black"/>
                </a:solidFill>
                <a:latin typeface="Arial" pitchFamily="34" charset="0"/>
                <a:ea typeface="MS PGothic" pitchFamily="34" charset="-128"/>
                <a:cs typeface="Arial" pitchFamily="34" charset="0"/>
              </a:rPr>
              <a:t>metformin</a:t>
            </a:r>
            <a:r>
              <a:rPr lang="en-US" sz="1000" dirty="0">
                <a:solidFill>
                  <a:prstClr val="black"/>
                </a:solidFill>
                <a:latin typeface="Arial" pitchFamily="34" charset="0"/>
                <a:ea typeface="MS PGothic" pitchFamily="34" charset="-128"/>
                <a:cs typeface="Arial" pitchFamily="34" charset="0"/>
              </a:rPr>
              <a:t>. </a:t>
            </a:r>
            <a:r>
              <a:rPr lang="en-US" sz="1000" i="1" dirty="0">
                <a:solidFill>
                  <a:prstClr val="black"/>
                </a:solidFill>
                <a:latin typeface="Arial" pitchFamily="34" charset="0"/>
                <a:ea typeface="MS PGothic" pitchFamily="34" charset="-128"/>
                <a:cs typeface="Arial" pitchFamily="34" charset="0"/>
              </a:rPr>
              <a:t>N </a:t>
            </a:r>
            <a:r>
              <a:rPr lang="en-US" sz="1000" i="1" dirty="0" err="1">
                <a:solidFill>
                  <a:prstClr val="black"/>
                </a:solidFill>
                <a:latin typeface="Arial" pitchFamily="34" charset="0"/>
                <a:ea typeface="MS PGothic" pitchFamily="34" charset="-128"/>
                <a:cs typeface="Arial" pitchFamily="34" charset="0"/>
              </a:rPr>
              <a:t>Engl</a:t>
            </a:r>
            <a:r>
              <a:rPr lang="en-US" sz="1000" i="1" dirty="0">
                <a:solidFill>
                  <a:prstClr val="black"/>
                </a:solidFill>
                <a:latin typeface="Arial" pitchFamily="34" charset="0"/>
                <a:ea typeface="MS PGothic" pitchFamily="34" charset="-128"/>
                <a:cs typeface="Arial" pitchFamily="34" charset="0"/>
              </a:rPr>
              <a:t> J Med.</a:t>
            </a:r>
            <a:r>
              <a:rPr lang="en-US" sz="1000" dirty="0">
                <a:solidFill>
                  <a:prstClr val="black"/>
                </a:solidFill>
                <a:latin typeface="Arial" pitchFamily="34" charset="0"/>
                <a:ea typeface="MS PGothic" pitchFamily="34" charset="-128"/>
                <a:cs typeface="Arial" pitchFamily="34" charset="0"/>
              </a:rPr>
              <a:t> 2002;346(6):393-403.</a:t>
            </a:r>
            <a:endParaRPr lang="en-US" sz="1000" dirty="0">
              <a:latin typeface="Arial" pitchFamily="34" charset="0"/>
              <a:cs typeface="Arial" pitchFamily="34" charset="0"/>
            </a:endParaRP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33</a:t>
            </a:fld>
            <a:endParaRPr lang="en-US" sz="1200"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119172"/>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KEY POINT</a:t>
            </a:r>
          </a:p>
          <a:p>
            <a:pPr marL="224325" indent="-224325">
              <a:lnSpc>
                <a:spcPct val="95000"/>
              </a:lnSpc>
              <a:spcBef>
                <a:spcPts val="353"/>
              </a:spcBef>
              <a:buFont typeface="Wingdings" pitchFamily="2" charset="2"/>
              <a:buChar char="§"/>
              <a:tabLst>
                <a:tab pos="224325" algn="l"/>
              </a:tabLst>
              <a:defRPr/>
            </a:pPr>
            <a:r>
              <a:rPr lang="en-US" sz="1000" dirty="0">
                <a:solidFill>
                  <a:prstClr val="black"/>
                </a:solidFill>
                <a:latin typeface="Arial" pitchFamily="34" charset="0"/>
                <a:ea typeface="MS PGothic" pitchFamily="34" charset="-128"/>
                <a:cs typeface="Arial" pitchFamily="34" charset="0"/>
              </a:rPr>
              <a:t>Changes in weight and leisure activity differed significantly over time among the treatment groups (</a:t>
            </a:r>
            <a:r>
              <a:rPr lang="en-US" sz="1000" i="1" dirty="0">
                <a:solidFill>
                  <a:prstClr val="black"/>
                </a:solidFill>
                <a:latin typeface="Arial" pitchFamily="34" charset="0"/>
                <a:ea typeface="MS PGothic" pitchFamily="34" charset="-128"/>
                <a:cs typeface="Arial" pitchFamily="34" charset="0"/>
              </a:rPr>
              <a:t>P</a:t>
            </a:r>
            <a:r>
              <a:rPr lang="en-US" sz="1000" dirty="0">
                <a:solidFill>
                  <a:prstClr val="black"/>
                </a:solidFill>
                <a:latin typeface="Arial" pitchFamily="34" charset="0"/>
                <a:ea typeface="MS PGothic" pitchFamily="34" charset="-128"/>
                <a:cs typeface="Arial" pitchFamily="34" charset="0"/>
                <a:sym typeface="Symbol" pitchFamily="18" charset="2"/>
              </a:rPr>
              <a:t></a:t>
            </a:r>
            <a:r>
              <a:rPr lang="en-US" sz="1000" dirty="0">
                <a:solidFill>
                  <a:prstClr val="black"/>
                </a:solidFill>
                <a:latin typeface="Arial" pitchFamily="34" charset="0"/>
                <a:ea typeface="MS PGothic" pitchFamily="34" charset="-128"/>
                <a:cs typeface="Arial" pitchFamily="34" charset="0"/>
              </a:rPr>
              <a:t>.001 for each comparison). The proportion of participants who took at least 80% of the prescribed dose of the study drug was slightly higher in the placebo group than in the </a:t>
            </a:r>
            <a:r>
              <a:rPr lang="en-US" sz="1000" dirty="0" err="1">
                <a:solidFill>
                  <a:prstClr val="black"/>
                </a:solidFill>
                <a:latin typeface="Arial" pitchFamily="34" charset="0"/>
                <a:ea typeface="MS PGothic" pitchFamily="34" charset="-128"/>
                <a:cs typeface="Arial" pitchFamily="34" charset="0"/>
              </a:rPr>
              <a:t>metformin</a:t>
            </a:r>
            <a:r>
              <a:rPr lang="en-US" sz="1000" dirty="0">
                <a:solidFill>
                  <a:prstClr val="black"/>
                </a:solidFill>
                <a:latin typeface="Arial" pitchFamily="34" charset="0"/>
                <a:ea typeface="MS PGothic" pitchFamily="34" charset="-128"/>
                <a:cs typeface="Arial" pitchFamily="34" charset="0"/>
              </a:rPr>
              <a:t> group (77% </a:t>
            </a:r>
            <a:r>
              <a:rPr lang="en-US" sz="1000" dirty="0" err="1">
                <a:solidFill>
                  <a:prstClr val="black"/>
                </a:solidFill>
                <a:latin typeface="Arial" pitchFamily="34" charset="0"/>
                <a:ea typeface="MS PGothic" pitchFamily="34" charset="-128"/>
                <a:cs typeface="Arial" pitchFamily="34" charset="0"/>
              </a:rPr>
              <a:t>vs</a:t>
            </a:r>
            <a:r>
              <a:rPr lang="en-US" sz="1000" dirty="0">
                <a:solidFill>
                  <a:prstClr val="black"/>
                </a:solidFill>
                <a:latin typeface="Arial" pitchFamily="34" charset="0"/>
                <a:ea typeface="MS PGothic" pitchFamily="34" charset="-128"/>
                <a:cs typeface="Arial" pitchFamily="34" charset="0"/>
              </a:rPr>
              <a:t> 72%; </a:t>
            </a:r>
            <a:r>
              <a:rPr lang="en-US" sz="1000" i="1" dirty="0">
                <a:solidFill>
                  <a:prstClr val="black"/>
                </a:solidFill>
                <a:latin typeface="Arial" pitchFamily="34" charset="0"/>
                <a:ea typeface="MS PGothic" pitchFamily="34" charset="-128"/>
                <a:cs typeface="Arial" pitchFamily="34" charset="0"/>
              </a:rPr>
              <a:t>P</a:t>
            </a:r>
            <a:r>
              <a:rPr lang="en-US" sz="1000" dirty="0">
                <a:solidFill>
                  <a:prstClr val="black"/>
                </a:solidFill>
                <a:latin typeface="Arial" pitchFamily="34" charset="0"/>
                <a:ea typeface="MS PGothic" pitchFamily="34" charset="-128"/>
                <a:cs typeface="Arial" pitchFamily="34" charset="0"/>
                <a:sym typeface="Symbol" pitchFamily="18" charset="2"/>
              </a:rPr>
              <a:t></a:t>
            </a:r>
            <a:r>
              <a:rPr lang="en-US" sz="1000" dirty="0">
                <a:solidFill>
                  <a:prstClr val="black"/>
                </a:solidFill>
                <a:latin typeface="Arial" pitchFamily="34" charset="0"/>
                <a:ea typeface="MS PGothic" pitchFamily="34" charset="-128"/>
                <a:cs typeface="Arial" pitchFamily="34" charset="0"/>
              </a:rPr>
              <a:t>.001). 97% of the participants taking placebo and 84% of those taking </a:t>
            </a:r>
            <a:r>
              <a:rPr lang="en-US" sz="1000" dirty="0" err="1">
                <a:solidFill>
                  <a:prstClr val="black"/>
                </a:solidFill>
                <a:latin typeface="Arial" pitchFamily="34" charset="0"/>
                <a:ea typeface="MS PGothic" pitchFamily="34" charset="-128"/>
                <a:cs typeface="Arial" pitchFamily="34" charset="0"/>
              </a:rPr>
              <a:t>metformin</a:t>
            </a:r>
            <a:r>
              <a:rPr lang="en-US" sz="1000" dirty="0">
                <a:solidFill>
                  <a:prstClr val="black"/>
                </a:solidFill>
                <a:latin typeface="Arial" pitchFamily="34" charset="0"/>
                <a:ea typeface="MS PGothic" pitchFamily="34" charset="-128"/>
                <a:cs typeface="Arial" pitchFamily="34" charset="0"/>
              </a:rPr>
              <a:t> were given the full dose of one tablet (850 mg in the case of </a:t>
            </a:r>
            <a:r>
              <a:rPr lang="en-US" sz="1000" dirty="0" err="1">
                <a:solidFill>
                  <a:prstClr val="black"/>
                </a:solidFill>
                <a:latin typeface="Arial" pitchFamily="34" charset="0"/>
                <a:ea typeface="MS PGothic" pitchFamily="34" charset="-128"/>
                <a:cs typeface="Arial" pitchFamily="34" charset="0"/>
              </a:rPr>
              <a:t>metformin</a:t>
            </a:r>
            <a:r>
              <a:rPr lang="en-US" sz="1000" dirty="0">
                <a:solidFill>
                  <a:prstClr val="black"/>
                </a:solidFill>
                <a:latin typeface="Arial" pitchFamily="34" charset="0"/>
                <a:ea typeface="MS PGothic" pitchFamily="34" charset="-128"/>
                <a:cs typeface="Arial" pitchFamily="34" charset="0"/>
              </a:rPr>
              <a:t>) twice a day; the remainder were given one tablet a day to limit side effects.</a:t>
            </a:r>
            <a:br>
              <a:rPr lang="en-US" sz="1000" dirty="0">
                <a:solidFill>
                  <a:prstClr val="black"/>
                </a:solidFill>
                <a:latin typeface="Arial" pitchFamily="34" charset="0"/>
                <a:ea typeface="MS PGothic" pitchFamily="34" charset="-128"/>
                <a:cs typeface="Arial" pitchFamily="34" charset="0"/>
              </a:rPr>
            </a:br>
            <a:endParaRPr lang="en-US" sz="1000" b="1" u="sng"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The Diabetes Prevention Program (DPP) was a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clinical trial initiated in 1996, which was designed to determine whether lifestyle intervention or pharmacological therapy with </a:t>
            </a:r>
            <a:r>
              <a:rPr lang="en-US" sz="1000" dirty="0" err="1">
                <a:solidFill>
                  <a:prstClr val="black"/>
                </a:solidFill>
                <a:latin typeface="Arial" pitchFamily="34" charset="0"/>
                <a:ea typeface="MS PGothic" pitchFamily="34" charset="-128"/>
                <a:cs typeface="Arial" pitchFamily="34" charset="0"/>
              </a:rPr>
              <a:t>metformin</a:t>
            </a:r>
            <a:r>
              <a:rPr lang="en-US" sz="1000" dirty="0">
                <a:solidFill>
                  <a:prstClr val="black"/>
                </a:solidFill>
                <a:latin typeface="Arial" pitchFamily="34" charset="0"/>
                <a:ea typeface="MS PGothic" pitchFamily="34" charset="-128"/>
                <a:cs typeface="Arial" pitchFamily="34" charset="0"/>
              </a:rPr>
              <a:t> would prevent or delay the onset of diabetes in individuals who had impaired glucose tolerance and thus were at risk of developing type 2 diabetes. 3234 participants were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to one of three arms: lifestyle intervention, </a:t>
            </a:r>
            <a:r>
              <a:rPr lang="en-US" sz="1000" dirty="0" err="1">
                <a:solidFill>
                  <a:prstClr val="black"/>
                </a:solidFill>
                <a:latin typeface="Arial" pitchFamily="34" charset="0"/>
                <a:ea typeface="MS PGothic" pitchFamily="34" charset="-128"/>
                <a:cs typeface="Arial" pitchFamily="34" charset="0"/>
              </a:rPr>
              <a:t>metformin</a:t>
            </a:r>
            <a:r>
              <a:rPr lang="en-US" sz="1000" dirty="0">
                <a:solidFill>
                  <a:prstClr val="black"/>
                </a:solidFill>
                <a:latin typeface="Arial" pitchFamily="34" charset="0"/>
                <a:ea typeface="MS PGothic" pitchFamily="34" charset="-128"/>
                <a:cs typeface="Arial" pitchFamily="34" charset="0"/>
              </a:rPr>
              <a:t> (850 mg twice daily), or placebo. </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The lifestyle modification </a:t>
            </a:r>
            <a:r>
              <a:rPr lang="en-US" sz="1000" dirty="0" err="1">
                <a:solidFill>
                  <a:prstClr val="black"/>
                </a:solidFill>
                <a:latin typeface="Arial" pitchFamily="34" charset="0"/>
                <a:ea typeface="MS PGothic" pitchFamily="34" charset="-128"/>
                <a:cs typeface="Arial" pitchFamily="34" charset="0"/>
              </a:rPr>
              <a:t>programme</a:t>
            </a:r>
            <a:r>
              <a:rPr lang="en-US" sz="1000" dirty="0">
                <a:solidFill>
                  <a:prstClr val="black"/>
                </a:solidFill>
                <a:latin typeface="Arial" pitchFamily="34" charset="0"/>
                <a:ea typeface="MS PGothic" pitchFamily="34" charset="-128"/>
                <a:cs typeface="Arial" pitchFamily="34" charset="0"/>
              </a:rPr>
              <a:t> was developed with the goals of at least a 7% weight loss and at least 150 minutes of physical activity per week. The mean age of participants was 51 years, and the mean body mass index was 34.0; 68% were women and 45% were members of minority groups. The average follow-up was 2.8 years. The number of participants decreased over time due to attrition (</a:t>
            </a:r>
            <a:r>
              <a:rPr lang="en-US" sz="1000" dirty="0" err="1">
                <a:solidFill>
                  <a:prstClr val="black"/>
                </a:solidFill>
                <a:latin typeface="Arial" pitchFamily="34" charset="0"/>
                <a:ea typeface="MS PGothic" pitchFamily="34" charset="-128"/>
                <a:cs typeface="Arial" pitchFamily="34" charset="0"/>
              </a:rPr>
              <a:t>ie</a:t>
            </a:r>
            <a:r>
              <a:rPr lang="en-US" sz="1000" dirty="0">
                <a:solidFill>
                  <a:prstClr val="black"/>
                </a:solidFill>
                <a:latin typeface="Arial" pitchFamily="34" charset="0"/>
                <a:ea typeface="MS PGothic" pitchFamily="34" charset="-128"/>
                <a:cs typeface="Arial" pitchFamily="34" charset="0"/>
              </a:rPr>
              <a:t>, weight data: n=3085 at 0.5 year; 3064 at 1 year; 2887 at 2 years; and 1510 at 3 years). The primary outcome was new diagnosis of diabetes. </a:t>
            </a:r>
            <a:r>
              <a:rPr lang="en-US" sz="1000" dirty="0">
                <a:latin typeface="Arial" pitchFamily="34" charset="0"/>
                <a:ea typeface="MS PGothic" pitchFamily="34" charset="-128"/>
                <a:cs typeface="ＭＳ Ｐゴシック" pitchFamily="-65" charset="-128"/>
              </a:rPr>
              <a:t/>
            </a:r>
            <a:br>
              <a:rPr lang="en-US" sz="1000" dirty="0">
                <a:latin typeface="Arial" pitchFamily="34" charset="0"/>
                <a:ea typeface="MS PGothic" pitchFamily="34" charset="-128"/>
                <a:cs typeface="ＭＳ Ｐゴシック" pitchFamily="-65" charset="-128"/>
              </a:rPr>
            </a:b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REFERENCE</a:t>
            </a: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dirty="0" err="1">
                <a:solidFill>
                  <a:prstClr val="black"/>
                </a:solidFill>
                <a:latin typeface="Arial" pitchFamily="34" charset="0"/>
                <a:ea typeface="MS PGothic" pitchFamily="34" charset="-128"/>
                <a:cs typeface="Arial" pitchFamily="34" charset="0"/>
              </a:rPr>
              <a:t>Knowler</a:t>
            </a:r>
            <a:r>
              <a:rPr lang="en-US" sz="1000" dirty="0">
                <a:solidFill>
                  <a:prstClr val="black"/>
                </a:solidFill>
                <a:latin typeface="Arial" pitchFamily="34" charset="0"/>
                <a:ea typeface="MS PGothic" pitchFamily="34" charset="-128"/>
                <a:cs typeface="Arial" pitchFamily="34" charset="0"/>
              </a:rPr>
              <a:t> WC, Barrett-Connor E, Fowler SE, et al. Reduction in the incidence of type 2 diabetes with lifestyle intervention or </a:t>
            </a:r>
            <a:r>
              <a:rPr lang="en-US" sz="1000" dirty="0" err="1">
                <a:solidFill>
                  <a:prstClr val="black"/>
                </a:solidFill>
                <a:latin typeface="Arial" pitchFamily="34" charset="0"/>
                <a:ea typeface="MS PGothic" pitchFamily="34" charset="-128"/>
                <a:cs typeface="Arial" pitchFamily="34" charset="0"/>
              </a:rPr>
              <a:t>metformin</a:t>
            </a:r>
            <a:r>
              <a:rPr lang="en-US" sz="1000" dirty="0">
                <a:solidFill>
                  <a:prstClr val="black"/>
                </a:solidFill>
                <a:latin typeface="Arial" pitchFamily="34" charset="0"/>
                <a:ea typeface="MS PGothic" pitchFamily="34" charset="-128"/>
                <a:cs typeface="Arial" pitchFamily="34" charset="0"/>
              </a:rPr>
              <a:t>. </a:t>
            </a:r>
            <a:r>
              <a:rPr lang="en-US" sz="1000" i="1" dirty="0">
                <a:solidFill>
                  <a:prstClr val="black"/>
                </a:solidFill>
                <a:latin typeface="Arial" pitchFamily="34" charset="0"/>
                <a:ea typeface="MS PGothic" pitchFamily="34" charset="-128"/>
                <a:cs typeface="Arial" pitchFamily="34" charset="0"/>
              </a:rPr>
              <a:t>N </a:t>
            </a:r>
            <a:r>
              <a:rPr lang="en-US" sz="1000" i="1" dirty="0" err="1">
                <a:solidFill>
                  <a:prstClr val="black"/>
                </a:solidFill>
                <a:latin typeface="Arial" pitchFamily="34" charset="0"/>
                <a:ea typeface="MS PGothic" pitchFamily="34" charset="-128"/>
                <a:cs typeface="Arial" pitchFamily="34" charset="0"/>
              </a:rPr>
              <a:t>Engl</a:t>
            </a:r>
            <a:r>
              <a:rPr lang="en-US" sz="1000" i="1" dirty="0">
                <a:solidFill>
                  <a:prstClr val="black"/>
                </a:solidFill>
                <a:latin typeface="Arial" pitchFamily="34" charset="0"/>
                <a:ea typeface="MS PGothic" pitchFamily="34" charset="-128"/>
                <a:cs typeface="Arial" pitchFamily="34" charset="0"/>
              </a:rPr>
              <a:t> J Med.</a:t>
            </a:r>
            <a:r>
              <a:rPr lang="en-US" sz="1000" dirty="0">
                <a:solidFill>
                  <a:prstClr val="black"/>
                </a:solidFill>
                <a:latin typeface="Arial" pitchFamily="34" charset="0"/>
                <a:ea typeface="MS PGothic" pitchFamily="34" charset="-128"/>
                <a:cs typeface="Arial" pitchFamily="34" charset="0"/>
              </a:rPr>
              <a:t> 2002;346(6):393-403.</a:t>
            </a:r>
            <a:endParaRPr lang="en-US" sz="1000" dirty="0">
              <a:latin typeface="Arial" pitchFamily="34" charset="0"/>
              <a:cs typeface="Arial" pitchFamily="34" charset="0"/>
            </a:endParaRP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34</a:t>
            </a:fld>
            <a:endParaRPr lang="en-US" sz="1200"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119172"/>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KEY POINT</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HbA1c values in the three groups differed significantly from 0.5 to 3 years (</a:t>
            </a:r>
            <a:r>
              <a:rPr lang="en-US" sz="1000" i="1" dirty="0">
                <a:solidFill>
                  <a:prstClr val="black"/>
                </a:solidFill>
                <a:latin typeface="Arial" pitchFamily="34" charset="0"/>
                <a:ea typeface="MS PGothic" pitchFamily="34" charset="-128"/>
                <a:cs typeface="Arial" pitchFamily="34" charset="0"/>
              </a:rPr>
              <a:t>P</a:t>
            </a:r>
            <a:r>
              <a:rPr lang="en-US" sz="1000" dirty="0">
                <a:solidFill>
                  <a:prstClr val="black"/>
                </a:solidFill>
                <a:latin typeface="Arial" pitchFamily="34" charset="0"/>
                <a:ea typeface="MS PGothic" pitchFamily="34" charset="-128"/>
                <a:cs typeface="Arial" pitchFamily="34" charset="0"/>
                <a:sym typeface="Symbol" pitchFamily="18" charset="2"/>
              </a:rPr>
              <a:t></a:t>
            </a:r>
            <a:r>
              <a:rPr lang="en-US" sz="1000" dirty="0">
                <a:solidFill>
                  <a:prstClr val="black"/>
                </a:solidFill>
                <a:latin typeface="Arial" pitchFamily="34" charset="0"/>
                <a:ea typeface="MS PGothic" pitchFamily="34" charset="-128"/>
                <a:cs typeface="Arial" pitchFamily="34" charset="0"/>
              </a:rPr>
              <a:t>.001).</a:t>
            </a:r>
            <a:br>
              <a:rPr lang="en-US" sz="1000" dirty="0">
                <a:solidFill>
                  <a:prstClr val="black"/>
                </a:solidFill>
                <a:latin typeface="Arial" pitchFamily="34" charset="0"/>
                <a:ea typeface="MS PGothic" pitchFamily="34" charset="-128"/>
                <a:cs typeface="Arial" pitchFamily="34" charset="0"/>
              </a:rPr>
            </a:br>
            <a:endParaRPr lang="en-US" sz="1000" b="1" u="sng"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The Diabetes Prevention Program (DPP) was a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clinical trial initiated in 1996, which was designed to determine whether lifestyle intervention or pharmacological therapy with </a:t>
            </a:r>
            <a:r>
              <a:rPr lang="en-US" sz="1000" dirty="0" err="1">
                <a:solidFill>
                  <a:prstClr val="black"/>
                </a:solidFill>
                <a:latin typeface="Arial" pitchFamily="34" charset="0"/>
                <a:ea typeface="MS PGothic" pitchFamily="34" charset="-128"/>
                <a:cs typeface="Arial" pitchFamily="34" charset="0"/>
              </a:rPr>
              <a:t>metformin</a:t>
            </a:r>
            <a:r>
              <a:rPr lang="en-US" sz="1000" dirty="0">
                <a:solidFill>
                  <a:prstClr val="black"/>
                </a:solidFill>
                <a:latin typeface="Arial" pitchFamily="34" charset="0"/>
                <a:ea typeface="MS PGothic" pitchFamily="34" charset="-128"/>
                <a:cs typeface="Arial" pitchFamily="34" charset="0"/>
              </a:rPr>
              <a:t> would prevent or delay the onset of diabetes in individuals who had impaired glucose tolerance and thus were at risk of developing type 2 diabetes. 3234 participants were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to one of three arms: lifestyle intervention, </a:t>
            </a:r>
            <a:r>
              <a:rPr lang="en-US" sz="1000" dirty="0" err="1">
                <a:solidFill>
                  <a:prstClr val="black"/>
                </a:solidFill>
                <a:latin typeface="Arial" pitchFamily="34" charset="0"/>
                <a:ea typeface="MS PGothic" pitchFamily="34" charset="-128"/>
                <a:cs typeface="Arial" pitchFamily="34" charset="0"/>
              </a:rPr>
              <a:t>metformin</a:t>
            </a:r>
            <a:r>
              <a:rPr lang="en-US" sz="1000" dirty="0">
                <a:solidFill>
                  <a:prstClr val="black"/>
                </a:solidFill>
                <a:latin typeface="Arial" pitchFamily="34" charset="0"/>
                <a:ea typeface="MS PGothic" pitchFamily="34" charset="-128"/>
                <a:cs typeface="Arial" pitchFamily="34" charset="0"/>
              </a:rPr>
              <a:t> (850 mg twice daily), or placebo.</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The lifestyle modification </a:t>
            </a:r>
            <a:r>
              <a:rPr lang="en-US" sz="1000" dirty="0" err="1">
                <a:solidFill>
                  <a:prstClr val="black"/>
                </a:solidFill>
                <a:latin typeface="Arial" pitchFamily="34" charset="0"/>
                <a:ea typeface="MS PGothic" pitchFamily="34" charset="-128"/>
                <a:cs typeface="Arial" pitchFamily="34" charset="0"/>
              </a:rPr>
              <a:t>programme</a:t>
            </a:r>
            <a:r>
              <a:rPr lang="en-US" sz="1000" dirty="0">
                <a:solidFill>
                  <a:prstClr val="black"/>
                </a:solidFill>
                <a:latin typeface="Arial" pitchFamily="34" charset="0"/>
                <a:ea typeface="MS PGothic" pitchFamily="34" charset="-128"/>
                <a:cs typeface="Arial" pitchFamily="34" charset="0"/>
              </a:rPr>
              <a:t> was developed with the goals of at least a 7% weight loss and at least 150 minutes of physical activity per week. The mean age of participants was 51 years, and the mean body mass index was 34.0; 68% were women and 45% were members of minority groups. The average follow-up was 2.8 years. This analysis included all participants, whether or not diabetes had been diagnosed. </a:t>
            </a:r>
            <a:r>
              <a:rPr lang="en-US" sz="1000" dirty="0">
                <a:latin typeface="Arial" pitchFamily="34" charset="0"/>
                <a:ea typeface="MS PGothic" pitchFamily="34" charset="-128"/>
                <a:cs typeface="ＭＳ Ｐゴシック" pitchFamily="-65" charset="-128"/>
              </a:rPr>
              <a:t/>
            </a:r>
            <a:br>
              <a:rPr lang="en-US" sz="1000" dirty="0">
                <a:latin typeface="Arial" pitchFamily="34" charset="0"/>
                <a:ea typeface="MS PGothic" pitchFamily="34" charset="-128"/>
                <a:cs typeface="ＭＳ Ｐゴシック" pitchFamily="-65" charset="-128"/>
              </a:rPr>
            </a:b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REFERENCE</a:t>
            </a: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dirty="0" err="1">
                <a:solidFill>
                  <a:prstClr val="black"/>
                </a:solidFill>
                <a:latin typeface="Arial" pitchFamily="34" charset="0"/>
                <a:ea typeface="MS PGothic" pitchFamily="34" charset="-128"/>
                <a:cs typeface="Arial" pitchFamily="34" charset="0"/>
              </a:rPr>
              <a:t>Knowler</a:t>
            </a:r>
            <a:r>
              <a:rPr lang="en-US" sz="1000" dirty="0">
                <a:solidFill>
                  <a:prstClr val="black"/>
                </a:solidFill>
                <a:latin typeface="Arial" pitchFamily="34" charset="0"/>
                <a:ea typeface="MS PGothic" pitchFamily="34" charset="-128"/>
                <a:cs typeface="Arial" pitchFamily="34" charset="0"/>
              </a:rPr>
              <a:t> WC, Barrett-Connor E, Fowler SE, et al. Reduction in the incidence of type 2 diabetes with lifestyle intervention or </a:t>
            </a:r>
            <a:r>
              <a:rPr lang="en-US" sz="1000" dirty="0" err="1">
                <a:solidFill>
                  <a:prstClr val="black"/>
                </a:solidFill>
                <a:latin typeface="Arial" pitchFamily="34" charset="0"/>
                <a:ea typeface="MS PGothic" pitchFamily="34" charset="-128"/>
                <a:cs typeface="Arial" pitchFamily="34" charset="0"/>
              </a:rPr>
              <a:t>metformin</a:t>
            </a:r>
            <a:r>
              <a:rPr lang="en-US" sz="1000" dirty="0">
                <a:solidFill>
                  <a:prstClr val="black"/>
                </a:solidFill>
                <a:latin typeface="Arial" pitchFamily="34" charset="0"/>
                <a:ea typeface="MS PGothic" pitchFamily="34" charset="-128"/>
                <a:cs typeface="Arial" pitchFamily="34" charset="0"/>
              </a:rPr>
              <a:t>. </a:t>
            </a:r>
            <a:r>
              <a:rPr lang="en-US" sz="1000" i="1" dirty="0">
                <a:solidFill>
                  <a:prstClr val="black"/>
                </a:solidFill>
                <a:latin typeface="Arial" pitchFamily="34" charset="0"/>
                <a:ea typeface="MS PGothic" pitchFamily="34" charset="-128"/>
                <a:cs typeface="Arial" pitchFamily="34" charset="0"/>
              </a:rPr>
              <a:t>N </a:t>
            </a:r>
            <a:r>
              <a:rPr lang="en-US" sz="1000" i="1" dirty="0" err="1">
                <a:solidFill>
                  <a:prstClr val="black"/>
                </a:solidFill>
                <a:latin typeface="Arial" pitchFamily="34" charset="0"/>
                <a:ea typeface="MS PGothic" pitchFamily="34" charset="-128"/>
                <a:cs typeface="Arial" pitchFamily="34" charset="0"/>
              </a:rPr>
              <a:t>Engl</a:t>
            </a:r>
            <a:r>
              <a:rPr lang="en-US" sz="1000" i="1" dirty="0">
                <a:solidFill>
                  <a:prstClr val="black"/>
                </a:solidFill>
                <a:latin typeface="Arial" pitchFamily="34" charset="0"/>
                <a:ea typeface="MS PGothic" pitchFamily="34" charset="-128"/>
                <a:cs typeface="Arial" pitchFamily="34" charset="0"/>
              </a:rPr>
              <a:t> J Med.</a:t>
            </a:r>
            <a:r>
              <a:rPr lang="en-US" sz="1000" dirty="0">
                <a:solidFill>
                  <a:prstClr val="black"/>
                </a:solidFill>
                <a:latin typeface="Arial" pitchFamily="34" charset="0"/>
                <a:ea typeface="MS PGothic" pitchFamily="34" charset="-128"/>
                <a:cs typeface="Arial" pitchFamily="34" charset="0"/>
              </a:rPr>
              <a:t> 2002;346(6):393-403.</a:t>
            </a:r>
            <a:endParaRPr lang="en-US" sz="1000" dirty="0">
              <a:latin typeface="Arial" pitchFamily="34" charset="0"/>
              <a:cs typeface="Arial" pitchFamily="34" charset="0"/>
            </a:endParaRP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35</a:t>
            </a:fld>
            <a:endParaRPr lang="en-US" sz="1200"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119172"/>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KEY POINT</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Changes in fasting glucose values over time in the three groups differed significantly (</a:t>
            </a:r>
            <a:r>
              <a:rPr lang="en-US" sz="1000" i="1" dirty="0">
                <a:solidFill>
                  <a:prstClr val="black"/>
                </a:solidFill>
                <a:latin typeface="Arial" pitchFamily="34" charset="0"/>
                <a:ea typeface="MS PGothic" pitchFamily="34" charset="-128"/>
                <a:cs typeface="Arial" pitchFamily="34" charset="0"/>
              </a:rPr>
              <a:t>P</a:t>
            </a:r>
            <a:r>
              <a:rPr lang="en-US" sz="1000" dirty="0">
                <a:solidFill>
                  <a:prstClr val="black"/>
                </a:solidFill>
                <a:latin typeface="Arial" pitchFamily="34" charset="0"/>
                <a:ea typeface="MS PGothic" pitchFamily="34" charset="-128"/>
                <a:cs typeface="Arial" pitchFamily="34" charset="0"/>
                <a:sym typeface="Symbol" pitchFamily="18" charset="2"/>
              </a:rPr>
              <a:t></a:t>
            </a:r>
            <a:r>
              <a:rPr lang="en-US" sz="1000" dirty="0">
                <a:solidFill>
                  <a:prstClr val="black"/>
                </a:solidFill>
                <a:latin typeface="Arial" pitchFamily="34" charset="0"/>
                <a:ea typeface="MS PGothic" pitchFamily="34" charset="-128"/>
                <a:cs typeface="Arial" pitchFamily="34" charset="0"/>
              </a:rPr>
              <a:t>.001).</a:t>
            </a:r>
            <a:br>
              <a:rPr lang="en-US" sz="1000" dirty="0">
                <a:solidFill>
                  <a:prstClr val="black"/>
                </a:solidFill>
                <a:latin typeface="Arial" pitchFamily="34" charset="0"/>
                <a:ea typeface="MS PGothic" pitchFamily="34" charset="-128"/>
                <a:cs typeface="Arial" pitchFamily="34" charset="0"/>
              </a:rPr>
            </a:br>
            <a:endParaRPr lang="en-US" sz="1000" b="1" u="sng"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The Diabetes Prevention Program (DPP) was a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clinical trial initiated in 1996, which was designed to determine whether lifestyle intervention or pharmacological therapy with </a:t>
            </a:r>
            <a:r>
              <a:rPr lang="en-US" sz="1000" dirty="0" err="1">
                <a:solidFill>
                  <a:prstClr val="black"/>
                </a:solidFill>
                <a:latin typeface="Arial" pitchFamily="34" charset="0"/>
                <a:ea typeface="MS PGothic" pitchFamily="34" charset="-128"/>
                <a:cs typeface="Arial" pitchFamily="34" charset="0"/>
              </a:rPr>
              <a:t>metformin</a:t>
            </a:r>
            <a:r>
              <a:rPr lang="en-US" sz="1000" dirty="0">
                <a:solidFill>
                  <a:prstClr val="black"/>
                </a:solidFill>
                <a:latin typeface="Arial" pitchFamily="34" charset="0"/>
                <a:ea typeface="MS PGothic" pitchFamily="34" charset="-128"/>
                <a:cs typeface="Arial" pitchFamily="34" charset="0"/>
              </a:rPr>
              <a:t> would prevent or delay the onset of diabetes in individuals who had impaired glucose tolerance and thus were at risk of developing type 2 diabetes. 3234 participants were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to one of three arms: lifestyle intervention, </a:t>
            </a:r>
            <a:r>
              <a:rPr lang="en-US" sz="1000" dirty="0" err="1">
                <a:solidFill>
                  <a:prstClr val="black"/>
                </a:solidFill>
                <a:latin typeface="Arial" pitchFamily="34" charset="0"/>
                <a:ea typeface="MS PGothic" pitchFamily="34" charset="-128"/>
                <a:cs typeface="Arial" pitchFamily="34" charset="0"/>
              </a:rPr>
              <a:t>metformin</a:t>
            </a:r>
            <a:r>
              <a:rPr lang="en-US" sz="1000" dirty="0">
                <a:solidFill>
                  <a:prstClr val="black"/>
                </a:solidFill>
                <a:latin typeface="Arial" pitchFamily="34" charset="0"/>
                <a:ea typeface="MS PGothic" pitchFamily="34" charset="-128"/>
                <a:cs typeface="Arial" pitchFamily="34" charset="0"/>
              </a:rPr>
              <a:t> (850 mg twice daily), or placebo.</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The lifestyle modification </a:t>
            </a:r>
            <a:r>
              <a:rPr lang="en-US" sz="1000" dirty="0" err="1">
                <a:solidFill>
                  <a:prstClr val="black"/>
                </a:solidFill>
                <a:latin typeface="Arial" pitchFamily="34" charset="0"/>
                <a:ea typeface="MS PGothic" pitchFamily="34" charset="-128"/>
                <a:cs typeface="Arial" pitchFamily="34" charset="0"/>
              </a:rPr>
              <a:t>programme</a:t>
            </a:r>
            <a:r>
              <a:rPr lang="en-US" sz="1000" dirty="0">
                <a:solidFill>
                  <a:prstClr val="black"/>
                </a:solidFill>
                <a:latin typeface="Arial" pitchFamily="34" charset="0"/>
                <a:ea typeface="MS PGothic" pitchFamily="34" charset="-128"/>
                <a:cs typeface="Arial" pitchFamily="34" charset="0"/>
              </a:rPr>
              <a:t> was developed with the goals of at least a 7% weight loss and at least 150 minutes of physical activity per week. The mean age of participants was 51 years, and the mean body mass index was 34.0; 68% were women and 45% were members of minority groups. The average follow-up was 2.8 years. This analysis included all participants, whether or not diabetes had been diagnosed. </a:t>
            </a:r>
            <a:r>
              <a:rPr lang="en-US" sz="1000" dirty="0">
                <a:latin typeface="Arial" pitchFamily="34" charset="0"/>
                <a:ea typeface="MS PGothic" pitchFamily="34" charset="-128"/>
                <a:cs typeface="ＭＳ Ｐゴシック" pitchFamily="-65" charset="-128"/>
              </a:rPr>
              <a:t/>
            </a:r>
            <a:br>
              <a:rPr lang="en-US" sz="1000" dirty="0">
                <a:latin typeface="Arial" pitchFamily="34" charset="0"/>
                <a:ea typeface="MS PGothic" pitchFamily="34" charset="-128"/>
                <a:cs typeface="ＭＳ Ｐゴシック" pitchFamily="-65" charset="-128"/>
              </a:rPr>
            </a:b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REFERENCE</a:t>
            </a: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dirty="0" err="1">
                <a:solidFill>
                  <a:prstClr val="black"/>
                </a:solidFill>
                <a:latin typeface="Arial" pitchFamily="34" charset="0"/>
                <a:ea typeface="MS PGothic" pitchFamily="34" charset="-128"/>
                <a:cs typeface="Arial" pitchFamily="34" charset="0"/>
              </a:rPr>
              <a:t>Knowler</a:t>
            </a:r>
            <a:r>
              <a:rPr lang="en-US" sz="1000" dirty="0">
                <a:solidFill>
                  <a:prstClr val="black"/>
                </a:solidFill>
                <a:latin typeface="Arial" pitchFamily="34" charset="0"/>
                <a:ea typeface="MS PGothic" pitchFamily="34" charset="-128"/>
                <a:cs typeface="Arial" pitchFamily="34" charset="0"/>
              </a:rPr>
              <a:t> WC, Barrett-Connor E, Fowler SE, et al. Reduction in the incidence of type 2 diabetes with lifestyle intervention or </a:t>
            </a:r>
            <a:r>
              <a:rPr lang="en-US" sz="1000" dirty="0" err="1">
                <a:solidFill>
                  <a:prstClr val="black"/>
                </a:solidFill>
                <a:latin typeface="Arial" pitchFamily="34" charset="0"/>
                <a:ea typeface="MS PGothic" pitchFamily="34" charset="-128"/>
                <a:cs typeface="Arial" pitchFamily="34" charset="0"/>
              </a:rPr>
              <a:t>metformin</a:t>
            </a:r>
            <a:r>
              <a:rPr lang="en-US" sz="1000" dirty="0">
                <a:solidFill>
                  <a:prstClr val="black"/>
                </a:solidFill>
                <a:latin typeface="Arial" pitchFamily="34" charset="0"/>
                <a:ea typeface="MS PGothic" pitchFamily="34" charset="-128"/>
                <a:cs typeface="Arial" pitchFamily="34" charset="0"/>
              </a:rPr>
              <a:t>. </a:t>
            </a:r>
            <a:r>
              <a:rPr lang="en-US" sz="1000" i="1" dirty="0">
                <a:solidFill>
                  <a:prstClr val="black"/>
                </a:solidFill>
                <a:latin typeface="Arial" pitchFamily="34" charset="0"/>
                <a:ea typeface="MS PGothic" pitchFamily="34" charset="-128"/>
                <a:cs typeface="Arial" pitchFamily="34" charset="0"/>
              </a:rPr>
              <a:t>N </a:t>
            </a:r>
            <a:r>
              <a:rPr lang="en-US" sz="1000" i="1" dirty="0" err="1">
                <a:solidFill>
                  <a:prstClr val="black"/>
                </a:solidFill>
                <a:latin typeface="Arial" pitchFamily="34" charset="0"/>
                <a:ea typeface="MS PGothic" pitchFamily="34" charset="-128"/>
                <a:cs typeface="Arial" pitchFamily="34" charset="0"/>
              </a:rPr>
              <a:t>Engl</a:t>
            </a:r>
            <a:r>
              <a:rPr lang="en-US" sz="1000" i="1" dirty="0">
                <a:solidFill>
                  <a:prstClr val="black"/>
                </a:solidFill>
                <a:latin typeface="Arial" pitchFamily="34" charset="0"/>
                <a:ea typeface="MS PGothic" pitchFamily="34" charset="-128"/>
                <a:cs typeface="Arial" pitchFamily="34" charset="0"/>
              </a:rPr>
              <a:t> J Med.</a:t>
            </a:r>
            <a:r>
              <a:rPr lang="en-US" sz="1000" dirty="0">
                <a:solidFill>
                  <a:prstClr val="black"/>
                </a:solidFill>
                <a:latin typeface="Arial" pitchFamily="34" charset="0"/>
                <a:ea typeface="MS PGothic" pitchFamily="34" charset="-128"/>
                <a:cs typeface="Arial" pitchFamily="34" charset="0"/>
              </a:rPr>
              <a:t> 2002;346(6):393-403.</a:t>
            </a:r>
            <a:endParaRPr lang="en-US" sz="1000" dirty="0">
              <a:latin typeface="Arial" pitchFamily="34" charset="0"/>
              <a:cs typeface="Arial" pitchFamily="34" charset="0"/>
            </a:endParaRP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36</a:t>
            </a:fld>
            <a:endParaRPr lang="en-US" sz="1200"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119172"/>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KEY POINTS</a:t>
            </a:r>
          </a:p>
          <a:p>
            <a:pPr marL="224325" indent="-224325">
              <a:spcBef>
                <a:spcPct val="30000"/>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The cumulative incidence of diabetes (diagnosis based on the American Diabetes Association criteria) was lower in the </a:t>
            </a:r>
            <a:r>
              <a:rPr lang="en-US" sz="1000" dirty="0" err="1">
                <a:solidFill>
                  <a:prstClr val="black"/>
                </a:solidFill>
                <a:latin typeface="Arial" pitchFamily="34" charset="0"/>
                <a:ea typeface="MS PGothic" pitchFamily="34" charset="-128"/>
                <a:cs typeface="Arial" pitchFamily="34" charset="0"/>
              </a:rPr>
              <a:t>metformin</a:t>
            </a:r>
            <a:r>
              <a:rPr lang="en-US" sz="1000" dirty="0">
                <a:solidFill>
                  <a:prstClr val="black"/>
                </a:solidFill>
                <a:latin typeface="Arial" pitchFamily="34" charset="0"/>
                <a:ea typeface="MS PGothic" pitchFamily="34" charset="-128"/>
                <a:cs typeface="Arial" pitchFamily="34" charset="0"/>
              </a:rPr>
              <a:t> and lifestyle intervention groups than in the placebo group throughout the follow-up period. </a:t>
            </a:r>
          </a:p>
          <a:p>
            <a:pPr marL="224325" indent="-224325">
              <a:spcBef>
                <a:spcPct val="30000"/>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The incidence of diabetes was 58% lower (95% confidence interval, 48%-66%) in the lifestyle intervention group and 31% lower (95% confidence interval, 17%-43%) in the </a:t>
            </a:r>
            <a:r>
              <a:rPr lang="en-US" sz="1000" dirty="0" err="1">
                <a:solidFill>
                  <a:prstClr val="black"/>
                </a:solidFill>
                <a:latin typeface="Arial" pitchFamily="34" charset="0"/>
                <a:ea typeface="MS PGothic" pitchFamily="34" charset="-128"/>
                <a:cs typeface="Arial" pitchFamily="34" charset="0"/>
              </a:rPr>
              <a:t>metformin</a:t>
            </a:r>
            <a:r>
              <a:rPr lang="en-US" sz="1000" dirty="0">
                <a:solidFill>
                  <a:prstClr val="black"/>
                </a:solidFill>
                <a:latin typeface="Arial" pitchFamily="34" charset="0"/>
                <a:ea typeface="MS PGothic" pitchFamily="34" charset="-128"/>
                <a:cs typeface="Arial" pitchFamily="34" charset="0"/>
              </a:rPr>
              <a:t> group than in the placebo group. The incidence of diabetes was 39% lower (95% confidence interval, 24%-51%) in the lifestyle intervention group than in the </a:t>
            </a:r>
            <a:r>
              <a:rPr lang="en-US" sz="1000" dirty="0" err="1">
                <a:solidFill>
                  <a:prstClr val="black"/>
                </a:solidFill>
                <a:latin typeface="Arial" pitchFamily="34" charset="0"/>
                <a:ea typeface="MS PGothic" pitchFamily="34" charset="-128"/>
                <a:cs typeface="Arial" pitchFamily="34" charset="0"/>
              </a:rPr>
              <a:t>metformin</a:t>
            </a:r>
            <a:r>
              <a:rPr lang="en-US" sz="1000" dirty="0">
                <a:solidFill>
                  <a:prstClr val="black"/>
                </a:solidFill>
                <a:latin typeface="Arial" pitchFamily="34" charset="0"/>
                <a:ea typeface="MS PGothic" pitchFamily="34" charset="-128"/>
                <a:cs typeface="Arial" pitchFamily="34" charset="0"/>
              </a:rPr>
              <a:t> group. The estimated cumulative incidence of diabetes at 3 years was 28.9%, 21.7%, and 14.4% in the placebo, </a:t>
            </a:r>
            <a:r>
              <a:rPr lang="en-US" sz="1000" dirty="0" err="1">
                <a:solidFill>
                  <a:prstClr val="black"/>
                </a:solidFill>
                <a:latin typeface="Arial" pitchFamily="34" charset="0"/>
                <a:ea typeface="MS PGothic" pitchFamily="34" charset="-128"/>
                <a:cs typeface="Arial" pitchFamily="34" charset="0"/>
              </a:rPr>
              <a:t>metformin</a:t>
            </a:r>
            <a:r>
              <a:rPr lang="en-US" sz="1000" dirty="0">
                <a:solidFill>
                  <a:prstClr val="black"/>
                </a:solidFill>
                <a:latin typeface="Arial" pitchFamily="34" charset="0"/>
                <a:ea typeface="MS PGothic" pitchFamily="34" charset="-128"/>
                <a:cs typeface="Arial" pitchFamily="34" charset="0"/>
              </a:rPr>
              <a:t>, and lifestyle intervention groups, respectively. </a:t>
            </a:r>
          </a:p>
          <a:p>
            <a:pPr marL="224325" indent="-224325">
              <a:spcBef>
                <a:spcPct val="30000"/>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On the basis of these rates, the estimated numbers of persons who would need to be treated for 3 years to prevent one case of diabetes during this period is 6.9 (95% confidence interval, 5.4-9.5) for the lifestyle intervention and 13.9 (95% confidence interval, 8.7-33.9) for </a:t>
            </a:r>
            <a:r>
              <a:rPr lang="en-US" sz="1000" dirty="0" err="1">
                <a:solidFill>
                  <a:prstClr val="black"/>
                </a:solidFill>
                <a:latin typeface="Arial" pitchFamily="34" charset="0"/>
                <a:ea typeface="MS PGothic" pitchFamily="34" charset="-128"/>
                <a:cs typeface="Arial" pitchFamily="34" charset="0"/>
              </a:rPr>
              <a:t>metformin</a:t>
            </a:r>
            <a:r>
              <a:rPr lang="en-US" sz="1000" dirty="0">
                <a:solidFill>
                  <a:prstClr val="black"/>
                </a:solidFill>
                <a:latin typeface="Arial" pitchFamily="34" charset="0"/>
                <a:ea typeface="MS PGothic" pitchFamily="34" charset="-128"/>
                <a:cs typeface="Arial" pitchFamily="34" charset="0"/>
              </a:rPr>
              <a:t>.</a:t>
            </a:r>
            <a:br>
              <a:rPr lang="en-US" sz="1000" dirty="0">
                <a:solidFill>
                  <a:prstClr val="black"/>
                </a:solidFill>
                <a:latin typeface="Arial" pitchFamily="34" charset="0"/>
                <a:ea typeface="MS PGothic" pitchFamily="34" charset="-128"/>
                <a:cs typeface="Arial" pitchFamily="34" charset="0"/>
              </a:rPr>
            </a:br>
            <a:endParaRPr lang="en-US" sz="1000" b="1" u="sng"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The Diabetes Prevention Program (DPP) was a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clinical trial initiated in 1996, which was designed to determine whether lifestyle intervention or pharmacological therapy with </a:t>
            </a:r>
            <a:r>
              <a:rPr lang="en-US" sz="1000" dirty="0" err="1">
                <a:solidFill>
                  <a:prstClr val="black"/>
                </a:solidFill>
                <a:latin typeface="Arial" pitchFamily="34" charset="0"/>
                <a:ea typeface="MS PGothic" pitchFamily="34" charset="-128"/>
                <a:cs typeface="Arial" pitchFamily="34" charset="0"/>
              </a:rPr>
              <a:t>metformin</a:t>
            </a:r>
            <a:r>
              <a:rPr lang="en-US" sz="1000" dirty="0">
                <a:solidFill>
                  <a:prstClr val="black"/>
                </a:solidFill>
                <a:latin typeface="Arial" pitchFamily="34" charset="0"/>
                <a:ea typeface="MS PGothic" pitchFamily="34" charset="-128"/>
                <a:cs typeface="Arial" pitchFamily="34" charset="0"/>
              </a:rPr>
              <a:t> would prevent or delay the onset of diabetes in individuals who had impaired glucose tolerance and thus were at risk of developing type 2 diabetes. 3234 participants were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to one of three arms: lifestyle intervention, </a:t>
            </a:r>
            <a:r>
              <a:rPr lang="en-US" sz="1000" dirty="0" err="1">
                <a:solidFill>
                  <a:prstClr val="black"/>
                </a:solidFill>
                <a:latin typeface="Arial" pitchFamily="34" charset="0"/>
                <a:ea typeface="MS PGothic" pitchFamily="34" charset="-128"/>
                <a:cs typeface="Arial" pitchFamily="34" charset="0"/>
              </a:rPr>
              <a:t>metformin</a:t>
            </a:r>
            <a:r>
              <a:rPr lang="en-US" sz="1000" dirty="0">
                <a:solidFill>
                  <a:prstClr val="black"/>
                </a:solidFill>
                <a:latin typeface="Arial" pitchFamily="34" charset="0"/>
                <a:ea typeface="MS PGothic" pitchFamily="34" charset="-128"/>
                <a:cs typeface="Arial" pitchFamily="34" charset="0"/>
              </a:rPr>
              <a:t> (850 mg twice daily), or placebo.</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The lifestyle modification </a:t>
            </a:r>
            <a:r>
              <a:rPr lang="en-US" sz="1000" dirty="0" err="1">
                <a:solidFill>
                  <a:prstClr val="black"/>
                </a:solidFill>
                <a:latin typeface="Arial" pitchFamily="34" charset="0"/>
                <a:ea typeface="MS PGothic" pitchFamily="34" charset="-128"/>
                <a:cs typeface="Arial" pitchFamily="34" charset="0"/>
              </a:rPr>
              <a:t>programme</a:t>
            </a:r>
            <a:r>
              <a:rPr lang="en-US" sz="1000" dirty="0">
                <a:solidFill>
                  <a:prstClr val="black"/>
                </a:solidFill>
                <a:latin typeface="Arial" pitchFamily="34" charset="0"/>
                <a:ea typeface="MS PGothic" pitchFamily="34" charset="-128"/>
                <a:cs typeface="Arial" pitchFamily="34" charset="0"/>
              </a:rPr>
              <a:t> was developed with the goals of at least a 7% weight loss and at least 150 minutes of physical activity per week. The mean age of participants was 51 years, and the mean body mass index was 34.0; 68% were women and 45% were members of minority groups. The average follow-up was 2.8 years. </a:t>
            </a:r>
            <a:br>
              <a:rPr lang="en-US" sz="1000" dirty="0">
                <a:solidFill>
                  <a:prstClr val="black"/>
                </a:solidFill>
                <a:latin typeface="Arial" pitchFamily="34" charset="0"/>
                <a:ea typeface="MS PGothic" pitchFamily="34" charset="-128"/>
                <a:cs typeface="Arial" pitchFamily="34" charset="0"/>
              </a:rPr>
            </a:b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REFERENCE</a:t>
            </a: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dirty="0" err="1">
                <a:solidFill>
                  <a:prstClr val="black"/>
                </a:solidFill>
                <a:latin typeface="Arial" pitchFamily="34" charset="0"/>
                <a:ea typeface="MS PGothic" pitchFamily="34" charset="-128"/>
                <a:cs typeface="Arial" pitchFamily="34" charset="0"/>
              </a:rPr>
              <a:t>Knowler</a:t>
            </a:r>
            <a:r>
              <a:rPr lang="en-US" sz="1000" dirty="0">
                <a:solidFill>
                  <a:prstClr val="black"/>
                </a:solidFill>
                <a:latin typeface="Arial" pitchFamily="34" charset="0"/>
                <a:ea typeface="MS PGothic" pitchFamily="34" charset="-128"/>
                <a:cs typeface="Arial" pitchFamily="34" charset="0"/>
              </a:rPr>
              <a:t> WC, Barrett-Connor E, Fowler SE, et al. Reduction in the incidence of type 2 diabetes with lifestyle intervention or </a:t>
            </a:r>
            <a:r>
              <a:rPr lang="en-US" sz="1000" dirty="0" err="1">
                <a:solidFill>
                  <a:prstClr val="black"/>
                </a:solidFill>
                <a:latin typeface="Arial" pitchFamily="34" charset="0"/>
                <a:ea typeface="MS PGothic" pitchFamily="34" charset="-128"/>
                <a:cs typeface="Arial" pitchFamily="34" charset="0"/>
              </a:rPr>
              <a:t>metformin</a:t>
            </a:r>
            <a:r>
              <a:rPr lang="en-US" sz="1000" dirty="0">
                <a:solidFill>
                  <a:prstClr val="black"/>
                </a:solidFill>
                <a:latin typeface="Arial" pitchFamily="34" charset="0"/>
                <a:ea typeface="MS PGothic" pitchFamily="34" charset="-128"/>
                <a:cs typeface="Arial" pitchFamily="34" charset="0"/>
              </a:rPr>
              <a:t>. </a:t>
            </a:r>
            <a:r>
              <a:rPr lang="en-US" sz="1000" i="1" dirty="0">
                <a:solidFill>
                  <a:prstClr val="black"/>
                </a:solidFill>
                <a:latin typeface="Arial" pitchFamily="34" charset="0"/>
                <a:ea typeface="MS PGothic" pitchFamily="34" charset="-128"/>
                <a:cs typeface="Arial" pitchFamily="34" charset="0"/>
              </a:rPr>
              <a:t>N </a:t>
            </a:r>
            <a:r>
              <a:rPr lang="en-US" sz="1000" i="1" dirty="0" err="1">
                <a:solidFill>
                  <a:prstClr val="black"/>
                </a:solidFill>
                <a:latin typeface="Arial" pitchFamily="34" charset="0"/>
                <a:ea typeface="MS PGothic" pitchFamily="34" charset="-128"/>
                <a:cs typeface="Arial" pitchFamily="34" charset="0"/>
              </a:rPr>
              <a:t>Engl</a:t>
            </a:r>
            <a:r>
              <a:rPr lang="en-US" sz="1000" i="1" dirty="0">
                <a:solidFill>
                  <a:prstClr val="black"/>
                </a:solidFill>
                <a:latin typeface="Arial" pitchFamily="34" charset="0"/>
                <a:ea typeface="MS PGothic" pitchFamily="34" charset="-128"/>
                <a:cs typeface="Arial" pitchFamily="34" charset="0"/>
              </a:rPr>
              <a:t> J Med.</a:t>
            </a:r>
            <a:r>
              <a:rPr lang="en-US" sz="1000" dirty="0">
                <a:solidFill>
                  <a:prstClr val="black"/>
                </a:solidFill>
                <a:latin typeface="Arial" pitchFamily="34" charset="0"/>
                <a:ea typeface="MS PGothic" pitchFamily="34" charset="-128"/>
                <a:cs typeface="Arial" pitchFamily="34" charset="0"/>
              </a:rPr>
              <a:t> 2002;346(6):393-403.</a:t>
            </a:r>
            <a:endParaRPr lang="en-US" sz="1000" dirty="0">
              <a:latin typeface="Arial" pitchFamily="34" charset="0"/>
              <a:cs typeface="Arial" pitchFamily="34" charset="0"/>
            </a:endParaRP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37</a:t>
            </a:fld>
            <a:endParaRPr lang="en-US" sz="1200"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2"/>
          <p:cNvSpPr>
            <a:spLocks noGrp="1" noRot="1" noChangeAspect="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119172"/>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KEY POINT</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The clinical trial showed that lifestyle intervention reduced the incidence by 58% and </a:t>
            </a:r>
            <a:r>
              <a:rPr lang="en-US" sz="1000" dirty="0" err="1">
                <a:solidFill>
                  <a:prstClr val="black"/>
                </a:solidFill>
                <a:latin typeface="Arial" pitchFamily="34" charset="0"/>
                <a:ea typeface="MS PGothic" pitchFamily="34" charset="-128"/>
                <a:cs typeface="Arial" pitchFamily="34" charset="0"/>
              </a:rPr>
              <a:t>metformin</a:t>
            </a:r>
            <a:r>
              <a:rPr lang="en-US" sz="1000" dirty="0">
                <a:solidFill>
                  <a:prstClr val="black"/>
                </a:solidFill>
                <a:latin typeface="Arial" pitchFamily="34" charset="0"/>
                <a:ea typeface="MS PGothic" pitchFamily="34" charset="-128"/>
                <a:cs typeface="Arial" pitchFamily="34" charset="0"/>
              </a:rPr>
              <a:t> by 31%, as compared with placebo; the lifestyle intervention was significantly more effective than </a:t>
            </a:r>
            <a:r>
              <a:rPr lang="en-US" sz="1000" dirty="0" err="1">
                <a:solidFill>
                  <a:prstClr val="black"/>
                </a:solidFill>
                <a:latin typeface="Arial" pitchFamily="34" charset="0"/>
                <a:ea typeface="MS PGothic" pitchFamily="34" charset="-128"/>
                <a:cs typeface="Arial" pitchFamily="34" charset="0"/>
              </a:rPr>
              <a:t>metformin</a:t>
            </a:r>
            <a:r>
              <a:rPr lang="en-US" sz="1000" dirty="0">
                <a:solidFill>
                  <a:prstClr val="black"/>
                </a:solidFill>
                <a:latin typeface="Arial" pitchFamily="34" charset="0"/>
                <a:ea typeface="MS PGothic" pitchFamily="34" charset="-128"/>
                <a:cs typeface="Arial" pitchFamily="34" charset="0"/>
              </a:rPr>
              <a:t>. Lifestyle changes and treatment with </a:t>
            </a:r>
            <a:r>
              <a:rPr lang="en-US" sz="1000" dirty="0" err="1">
                <a:solidFill>
                  <a:prstClr val="black"/>
                </a:solidFill>
                <a:latin typeface="Arial" pitchFamily="34" charset="0"/>
                <a:ea typeface="MS PGothic" pitchFamily="34" charset="-128"/>
                <a:cs typeface="Arial" pitchFamily="34" charset="0"/>
              </a:rPr>
              <a:t>metformin</a:t>
            </a:r>
            <a:r>
              <a:rPr lang="en-US" sz="1000" dirty="0">
                <a:solidFill>
                  <a:prstClr val="black"/>
                </a:solidFill>
                <a:latin typeface="Arial" pitchFamily="34" charset="0"/>
                <a:ea typeface="MS PGothic" pitchFamily="34" charset="-128"/>
                <a:cs typeface="Arial" pitchFamily="34" charset="0"/>
              </a:rPr>
              <a:t> can reduce the incidence of diabetes in persons at high risk and can be more effective than </a:t>
            </a:r>
            <a:r>
              <a:rPr lang="en-US" sz="1000" dirty="0" err="1">
                <a:solidFill>
                  <a:prstClr val="black"/>
                </a:solidFill>
                <a:latin typeface="Arial" pitchFamily="34" charset="0"/>
                <a:ea typeface="MS PGothic" pitchFamily="34" charset="-128"/>
                <a:cs typeface="Arial" pitchFamily="34" charset="0"/>
              </a:rPr>
              <a:t>metformin</a:t>
            </a:r>
            <a:r>
              <a:rPr lang="en-US" sz="1000" dirty="0">
                <a:solidFill>
                  <a:prstClr val="black"/>
                </a:solidFill>
                <a:latin typeface="Arial" pitchFamily="34" charset="0"/>
                <a:ea typeface="MS PGothic" pitchFamily="34" charset="-128"/>
                <a:cs typeface="Arial" pitchFamily="34" charset="0"/>
              </a:rPr>
              <a:t>.</a:t>
            </a:r>
            <a:br>
              <a:rPr lang="en-US" sz="1000" dirty="0">
                <a:solidFill>
                  <a:prstClr val="black"/>
                </a:solidFill>
                <a:latin typeface="Arial" pitchFamily="34" charset="0"/>
                <a:ea typeface="MS PGothic" pitchFamily="34" charset="-128"/>
                <a:cs typeface="Arial" pitchFamily="34" charset="0"/>
              </a:rPr>
            </a:br>
            <a:endParaRPr lang="en-US" sz="1000" b="1" u="sng"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The Diabetes Prevention Program (DPP) was a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clinical trial initiated in 1996, which was designed to determine whether lifestyle intervention or pharmacological therapy with </a:t>
            </a:r>
            <a:r>
              <a:rPr lang="en-US" sz="1000" dirty="0" err="1">
                <a:solidFill>
                  <a:prstClr val="black"/>
                </a:solidFill>
                <a:latin typeface="Arial" pitchFamily="34" charset="0"/>
                <a:ea typeface="MS PGothic" pitchFamily="34" charset="-128"/>
                <a:cs typeface="Arial" pitchFamily="34" charset="0"/>
              </a:rPr>
              <a:t>metformin</a:t>
            </a:r>
            <a:r>
              <a:rPr lang="en-US" sz="1000" dirty="0">
                <a:solidFill>
                  <a:prstClr val="black"/>
                </a:solidFill>
                <a:latin typeface="Arial" pitchFamily="34" charset="0"/>
                <a:ea typeface="MS PGothic" pitchFamily="34" charset="-128"/>
                <a:cs typeface="Arial" pitchFamily="34" charset="0"/>
              </a:rPr>
              <a:t> would prevent or delay the onset of diabetes in individuals who had impaired glucose tolerance and thus were at risk of developing type 2 diabetes. 3234 participants were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to one of three arms: lifestyle intervention, </a:t>
            </a:r>
            <a:r>
              <a:rPr lang="en-US" sz="1000" dirty="0" err="1">
                <a:solidFill>
                  <a:prstClr val="black"/>
                </a:solidFill>
                <a:latin typeface="Arial" pitchFamily="34" charset="0"/>
                <a:ea typeface="MS PGothic" pitchFamily="34" charset="-128"/>
                <a:cs typeface="Arial" pitchFamily="34" charset="0"/>
              </a:rPr>
              <a:t>metformin</a:t>
            </a:r>
            <a:r>
              <a:rPr lang="en-US" sz="1000" dirty="0">
                <a:solidFill>
                  <a:prstClr val="black"/>
                </a:solidFill>
                <a:latin typeface="Arial" pitchFamily="34" charset="0"/>
                <a:ea typeface="MS PGothic" pitchFamily="34" charset="-128"/>
                <a:cs typeface="Arial" pitchFamily="34" charset="0"/>
              </a:rPr>
              <a:t> (850 mg twice daily), or placebo.</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The lifestyle modification </a:t>
            </a:r>
            <a:r>
              <a:rPr lang="en-US" sz="1000" dirty="0" err="1">
                <a:solidFill>
                  <a:prstClr val="black"/>
                </a:solidFill>
                <a:latin typeface="Arial" pitchFamily="34" charset="0"/>
                <a:ea typeface="MS PGothic" pitchFamily="34" charset="-128"/>
                <a:cs typeface="Arial" pitchFamily="34" charset="0"/>
              </a:rPr>
              <a:t>programme</a:t>
            </a:r>
            <a:r>
              <a:rPr lang="en-US" sz="1000" dirty="0">
                <a:solidFill>
                  <a:prstClr val="black"/>
                </a:solidFill>
                <a:latin typeface="Arial" pitchFamily="34" charset="0"/>
                <a:ea typeface="MS PGothic" pitchFamily="34" charset="-128"/>
                <a:cs typeface="Arial" pitchFamily="34" charset="0"/>
              </a:rPr>
              <a:t> was developed with the goals of at least a 7% weight loss and at least 150 minutes of physical activity per week. The mean age of participants was 51 years, and the mean body mass index was 34.0; 68% were women and 45% were members of minority groups. The average follow-up was 2.8 years. </a:t>
            </a:r>
            <a:br>
              <a:rPr lang="en-US" sz="1000" dirty="0">
                <a:solidFill>
                  <a:prstClr val="black"/>
                </a:solidFill>
                <a:latin typeface="Arial" pitchFamily="34" charset="0"/>
                <a:ea typeface="MS PGothic" pitchFamily="34" charset="-128"/>
                <a:cs typeface="Arial" pitchFamily="34" charset="0"/>
              </a:rPr>
            </a:b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REFERENCE</a:t>
            </a: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dirty="0" err="1">
                <a:solidFill>
                  <a:prstClr val="black"/>
                </a:solidFill>
                <a:latin typeface="Arial" pitchFamily="34" charset="0"/>
                <a:ea typeface="MS PGothic" pitchFamily="34" charset="-128"/>
                <a:cs typeface="Arial" pitchFamily="34" charset="0"/>
              </a:rPr>
              <a:t>Knowler</a:t>
            </a:r>
            <a:r>
              <a:rPr lang="en-US" sz="1000" dirty="0">
                <a:solidFill>
                  <a:prstClr val="black"/>
                </a:solidFill>
                <a:latin typeface="Arial" pitchFamily="34" charset="0"/>
                <a:ea typeface="MS PGothic" pitchFamily="34" charset="-128"/>
                <a:cs typeface="Arial" pitchFamily="34" charset="0"/>
              </a:rPr>
              <a:t> WC, Barrett-Connor E, Fowler SE, et al. Reduction in the incidence of type 2 diabetes with lifestyle intervention or </a:t>
            </a:r>
            <a:r>
              <a:rPr lang="en-US" sz="1000" dirty="0" err="1">
                <a:solidFill>
                  <a:prstClr val="black"/>
                </a:solidFill>
                <a:latin typeface="Arial" pitchFamily="34" charset="0"/>
                <a:ea typeface="MS PGothic" pitchFamily="34" charset="-128"/>
                <a:cs typeface="Arial" pitchFamily="34" charset="0"/>
              </a:rPr>
              <a:t>metformin</a:t>
            </a:r>
            <a:r>
              <a:rPr lang="en-US" sz="1000" dirty="0">
                <a:solidFill>
                  <a:prstClr val="black"/>
                </a:solidFill>
                <a:latin typeface="Arial" pitchFamily="34" charset="0"/>
                <a:ea typeface="MS PGothic" pitchFamily="34" charset="-128"/>
                <a:cs typeface="Arial" pitchFamily="34" charset="0"/>
              </a:rPr>
              <a:t>. </a:t>
            </a:r>
            <a:r>
              <a:rPr lang="en-US" sz="1000" i="1" dirty="0">
                <a:solidFill>
                  <a:prstClr val="black"/>
                </a:solidFill>
                <a:latin typeface="Arial" pitchFamily="34" charset="0"/>
                <a:ea typeface="MS PGothic" pitchFamily="34" charset="-128"/>
                <a:cs typeface="Arial" pitchFamily="34" charset="0"/>
              </a:rPr>
              <a:t>N </a:t>
            </a:r>
            <a:r>
              <a:rPr lang="en-US" sz="1000" i="1" dirty="0" err="1">
                <a:solidFill>
                  <a:prstClr val="black"/>
                </a:solidFill>
                <a:latin typeface="Arial" pitchFamily="34" charset="0"/>
                <a:ea typeface="MS PGothic" pitchFamily="34" charset="-128"/>
                <a:cs typeface="Arial" pitchFamily="34" charset="0"/>
              </a:rPr>
              <a:t>Engl</a:t>
            </a:r>
            <a:r>
              <a:rPr lang="en-US" sz="1000" i="1" dirty="0">
                <a:solidFill>
                  <a:prstClr val="black"/>
                </a:solidFill>
                <a:latin typeface="Arial" pitchFamily="34" charset="0"/>
                <a:ea typeface="MS PGothic" pitchFamily="34" charset="-128"/>
                <a:cs typeface="Arial" pitchFamily="34" charset="0"/>
              </a:rPr>
              <a:t> J Med.</a:t>
            </a:r>
            <a:r>
              <a:rPr lang="en-US" sz="1000" dirty="0">
                <a:solidFill>
                  <a:prstClr val="black"/>
                </a:solidFill>
                <a:latin typeface="Arial" pitchFamily="34" charset="0"/>
                <a:ea typeface="MS PGothic" pitchFamily="34" charset="-128"/>
                <a:cs typeface="Arial" pitchFamily="34" charset="0"/>
              </a:rPr>
              <a:t> 2002;346(6):393-403.</a:t>
            </a:r>
            <a:endParaRPr lang="en-US" sz="1000" dirty="0">
              <a:latin typeface="Arial" pitchFamily="34" charset="0"/>
              <a:cs typeface="Arial" pitchFamily="34" charset="0"/>
            </a:endParaRP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38</a:t>
            </a:fld>
            <a:endParaRPr lang="en-US" sz="1200"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2"/>
          <p:cNvSpPr>
            <a:spLocks noGrp="1" noRot="1" noChangeAspect="1" noTextEdit="1"/>
          </p:cNvSpPr>
          <p:nvPr>
            <p:ph type="sldImg"/>
          </p:nvPr>
        </p:nvSpPr>
        <p:spPr bwMode="auto">
          <a:noFill/>
          <a:ln>
            <a:solidFill>
              <a:srgbClr val="000000"/>
            </a:solidFill>
            <a:miter lim="800000"/>
            <a:headEnd/>
            <a:tailEnd/>
          </a:ln>
        </p:spPr>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39</a:t>
            </a:fld>
            <a:endParaRPr lang="en-US" sz="12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119172"/>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9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Wingdings" pitchFamily="2" charset="2"/>
              <a:buChar char="§"/>
              <a:defRPr/>
            </a:pPr>
            <a:r>
              <a:rPr lang="en-US" sz="900" dirty="0">
                <a:latin typeface="Arial" pitchFamily="34" charset="0"/>
                <a:cs typeface="Arial" pitchFamily="34" charset="0"/>
              </a:rPr>
              <a:t>The United Kingdom Prospective Diabetes Study (UKPDS) was a </a:t>
            </a:r>
            <a:r>
              <a:rPr lang="en-US" sz="900" dirty="0" err="1">
                <a:latin typeface="Arial" pitchFamily="34" charset="0"/>
                <a:cs typeface="Arial" pitchFamily="34" charset="0"/>
              </a:rPr>
              <a:t>randomised</a:t>
            </a:r>
            <a:r>
              <a:rPr lang="en-US" sz="900" dirty="0">
                <a:latin typeface="Arial" pitchFamily="34" charset="0"/>
                <a:cs typeface="Arial" pitchFamily="34" charset="0"/>
              </a:rPr>
              <a:t>, prospective, 20-year, interventional trial (1977-1997) that compared intensive glucose therapy (either sulfonylurea or insulin or, in overweight patients, </a:t>
            </a:r>
            <a:r>
              <a:rPr lang="en-US" sz="900" dirty="0" err="1">
                <a:latin typeface="Arial" pitchFamily="34" charset="0"/>
                <a:cs typeface="Arial" pitchFamily="34" charset="0"/>
              </a:rPr>
              <a:t>metformin</a:t>
            </a:r>
            <a:r>
              <a:rPr lang="en-US" sz="900" dirty="0">
                <a:latin typeface="Arial" pitchFamily="34" charset="0"/>
                <a:cs typeface="Arial" pitchFamily="34" charset="0"/>
              </a:rPr>
              <a:t>) to conventional dietary therapy in patients with type 2 diabetes. 5102 patients with newly diagnosed type 2 diabetes were recruited between 1977 and 1991 and were followed up for a median of 10.0 years.</a:t>
            </a:r>
          </a:p>
          <a:p>
            <a:pPr marL="224325" indent="-224325">
              <a:lnSpc>
                <a:spcPct val="95000"/>
              </a:lnSpc>
              <a:spcBef>
                <a:spcPts val="353"/>
              </a:spcBef>
              <a:buFont typeface="Wingdings" pitchFamily="2" charset="2"/>
              <a:buChar char="§"/>
              <a:defRPr/>
            </a:pPr>
            <a:r>
              <a:rPr lang="en-US" sz="900" dirty="0">
                <a:latin typeface="Arial" pitchFamily="34" charset="0"/>
                <a:cs typeface="Arial" pitchFamily="34" charset="0"/>
              </a:rPr>
              <a:t>All of the surviving patients from the UKPDS (n=3277) entered the 10-year </a:t>
            </a:r>
            <a:r>
              <a:rPr lang="en-US" sz="900" dirty="0" err="1">
                <a:latin typeface="Arial" pitchFamily="34" charset="0"/>
                <a:cs typeface="Arial" pitchFamily="34" charset="0"/>
              </a:rPr>
              <a:t>posttrial</a:t>
            </a:r>
            <a:r>
              <a:rPr lang="en-US" sz="900" dirty="0">
                <a:latin typeface="Arial" pitchFamily="34" charset="0"/>
                <a:cs typeface="Arial" pitchFamily="34" charset="0"/>
              </a:rPr>
              <a:t> monitoring </a:t>
            </a:r>
            <a:r>
              <a:rPr lang="en-US" sz="900" dirty="0" err="1">
                <a:latin typeface="Arial" pitchFamily="34" charset="0"/>
                <a:cs typeface="Arial" pitchFamily="34" charset="0"/>
              </a:rPr>
              <a:t>programme</a:t>
            </a:r>
            <a:r>
              <a:rPr lang="en-US" sz="900" dirty="0">
                <a:latin typeface="Arial" pitchFamily="34" charset="0"/>
                <a:cs typeface="Arial" pitchFamily="34" charset="0"/>
              </a:rPr>
              <a:t> after the intervention trial closed on 30 September, 1997. Patients returned to their community or hospital-based diabetes care with no attempt to maintain previously </a:t>
            </a:r>
            <a:r>
              <a:rPr lang="en-US" sz="900" dirty="0" err="1">
                <a:latin typeface="Arial" pitchFamily="34" charset="0"/>
                <a:cs typeface="Arial" pitchFamily="34" charset="0"/>
              </a:rPr>
              <a:t>randomised</a:t>
            </a:r>
            <a:r>
              <a:rPr lang="en-US" sz="900" dirty="0">
                <a:latin typeface="Arial" pitchFamily="34" charset="0"/>
                <a:cs typeface="Arial" pitchFamily="34" charset="0"/>
              </a:rPr>
              <a:t> therapies. Patients were seen annually from 1997-2002 in UKPDS clinics with </a:t>
            </a:r>
            <a:r>
              <a:rPr lang="en-US" sz="900" dirty="0" err="1">
                <a:latin typeface="Arial" pitchFamily="34" charset="0"/>
                <a:cs typeface="Arial" pitchFamily="34" charset="0"/>
              </a:rPr>
              <a:t>standardised</a:t>
            </a:r>
            <a:r>
              <a:rPr lang="en-US" sz="900" dirty="0">
                <a:latin typeface="Arial" pitchFamily="34" charset="0"/>
                <a:cs typeface="Arial" pitchFamily="34" charset="0"/>
              </a:rPr>
              <a:t> collection of outcome data (blood pressure, fasting glucose, HbA1c, </a:t>
            </a:r>
            <a:r>
              <a:rPr lang="en-US" sz="900" dirty="0" err="1">
                <a:latin typeface="Arial" pitchFamily="34" charset="0"/>
                <a:cs typeface="Arial" pitchFamily="34" charset="0"/>
              </a:rPr>
              <a:t>creatinine</a:t>
            </a:r>
            <a:r>
              <a:rPr lang="en-US" sz="900" dirty="0">
                <a:latin typeface="Arial" pitchFamily="34" charset="0"/>
                <a:cs typeface="Arial" pitchFamily="34" charset="0"/>
              </a:rPr>
              <a:t>, </a:t>
            </a:r>
            <a:r>
              <a:rPr lang="en-US" sz="900" dirty="0" err="1">
                <a:latin typeface="Arial" pitchFamily="34" charset="0"/>
                <a:cs typeface="Arial" pitchFamily="34" charset="0"/>
              </a:rPr>
              <a:t>albumin:creatinine</a:t>
            </a:r>
            <a:r>
              <a:rPr lang="en-US" sz="900" dirty="0">
                <a:latin typeface="Arial" pitchFamily="34" charset="0"/>
                <a:cs typeface="Arial" pitchFamily="34" charset="0"/>
              </a:rPr>
              <a:t> ratio, and results of the European Quality of Life-5 Dimensions and a health resources questionnaire) and from 2002-2007, questionnaires were sent to physicians and patients. Seven </a:t>
            </a:r>
            <a:r>
              <a:rPr lang="en-US" sz="900" dirty="0" err="1">
                <a:latin typeface="Arial" pitchFamily="34" charset="0"/>
                <a:cs typeface="Arial" pitchFamily="34" charset="0"/>
              </a:rPr>
              <a:t>prespecified</a:t>
            </a:r>
            <a:r>
              <a:rPr lang="en-US" sz="900" dirty="0">
                <a:latin typeface="Arial" pitchFamily="34" charset="0"/>
                <a:cs typeface="Arial" pitchFamily="34" charset="0"/>
              </a:rPr>
              <a:t> clinical outcomes were monitored:</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Any diabetes-related endpoint (sudden death, death from </a:t>
            </a:r>
            <a:r>
              <a:rPr lang="en-US" sz="900" dirty="0" err="1">
                <a:latin typeface="Arial" pitchFamily="34" charset="0"/>
                <a:cs typeface="Arial" pitchFamily="34" charset="0"/>
              </a:rPr>
              <a:t>hyperglycaemia</a:t>
            </a:r>
            <a:r>
              <a:rPr lang="en-US" sz="900" dirty="0">
                <a:latin typeface="Arial" pitchFamily="34" charset="0"/>
                <a:cs typeface="Arial" pitchFamily="34" charset="0"/>
              </a:rPr>
              <a:t> or </a:t>
            </a:r>
            <a:r>
              <a:rPr lang="en-US" sz="900" dirty="0" err="1">
                <a:latin typeface="Arial" pitchFamily="34" charset="0"/>
                <a:cs typeface="Arial" pitchFamily="34" charset="0"/>
              </a:rPr>
              <a:t>hypoglycaemia</a:t>
            </a:r>
            <a:r>
              <a:rPr lang="en-US" sz="900" dirty="0">
                <a:latin typeface="Arial" pitchFamily="34" charset="0"/>
                <a:cs typeface="Arial" pitchFamily="34" charset="0"/>
              </a:rPr>
              <a:t>, fatal or nonfatal myocardial infarction, angina, heart failure, fatal or nonfatal stroke, renal failure, amputation, vitreous </a:t>
            </a:r>
            <a:r>
              <a:rPr lang="en-US" sz="900" dirty="0" err="1">
                <a:latin typeface="Arial" pitchFamily="34" charset="0"/>
                <a:cs typeface="Arial" pitchFamily="34" charset="0"/>
              </a:rPr>
              <a:t>haemorrhage</a:t>
            </a:r>
            <a:r>
              <a:rPr lang="en-US" sz="900" dirty="0">
                <a:latin typeface="Arial" pitchFamily="34" charset="0"/>
                <a:cs typeface="Arial" pitchFamily="34" charset="0"/>
              </a:rPr>
              <a:t>, retinal photocoagulation, blindness in one eye, or cataract extraction) </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Diabetes-related death (sudden death or death from myocardial infarction, stroke, peripheral vascular disease, renal disease, </a:t>
            </a:r>
            <a:r>
              <a:rPr lang="en-US" sz="900" dirty="0" err="1">
                <a:latin typeface="Arial" pitchFamily="34" charset="0"/>
                <a:cs typeface="Arial" pitchFamily="34" charset="0"/>
              </a:rPr>
              <a:t>hyperglycaemia</a:t>
            </a:r>
            <a:r>
              <a:rPr lang="en-US" sz="900" dirty="0">
                <a:latin typeface="Arial" pitchFamily="34" charset="0"/>
                <a:cs typeface="Arial" pitchFamily="34" charset="0"/>
              </a:rPr>
              <a:t>, or </a:t>
            </a:r>
            <a:r>
              <a:rPr lang="en-US" sz="900" dirty="0" err="1">
                <a:latin typeface="Arial" pitchFamily="34" charset="0"/>
                <a:cs typeface="Arial" pitchFamily="34" charset="0"/>
              </a:rPr>
              <a:t>hypoglycaemia</a:t>
            </a:r>
            <a:r>
              <a:rPr lang="en-US" sz="900" dirty="0">
                <a:latin typeface="Arial" pitchFamily="34" charset="0"/>
                <a:cs typeface="Arial" pitchFamily="34" charset="0"/>
              </a:rPr>
              <a:t>)</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Death from any cause</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Myocardial infarction (sudden death or fatal or nonfatal myocardial infarction)</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Stroke (fatal or nonfatal stroke)</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Peripheral vascular disease (amputation of at least one digit or death from peripheral vascular disease)</a:t>
            </a:r>
          </a:p>
          <a:p>
            <a:pPr marL="560813" lvl="1" indent="-224325">
              <a:lnSpc>
                <a:spcPct val="95000"/>
              </a:lnSpc>
              <a:spcBef>
                <a:spcPts val="353"/>
              </a:spcBef>
              <a:buFont typeface="Wingdings" pitchFamily="2" charset="2"/>
              <a:buChar char="§"/>
              <a:defRPr/>
            </a:pPr>
            <a:r>
              <a:rPr lang="en-US" sz="900" dirty="0" err="1">
                <a:latin typeface="Arial" pitchFamily="34" charset="0"/>
                <a:cs typeface="Arial" pitchFamily="34" charset="0"/>
              </a:rPr>
              <a:t>Microvascular</a:t>
            </a:r>
            <a:r>
              <a:rPr lang="en-US" sz="900" dirty="0">
                <a:latin typeface="Arial" pitchFamily="34" charset="0"/>
                <a:cs typeface="Arial" pitchFamily="34" charset="0"/>
              </a:rPr>
              <a:t> disease (vitreous </a:t>
            </a:r>
            <a:r>
              <a:rPr lang="en-US" sz="900" dirty="0" err="1">
                <a:latin typeface="Arial" pitchFamily="34" charset="0"/>
                <a:cs typeface="Arial" pitchFamily="34" charset="0"/>
              </a:rPr>
              <a:t>haemorrhage</a:t>
            </a:r>
            <a:r>
              <a:rPr lang="en-US" sz="900" dirty="0">
                <a:latin typeface="Arial" pitchFamily="34" charset="0"/>
                <a:cs typeface="Arial" pitchFamily="34" charset="0"/>
              </a:rPr>
              <a:t>, retinal photocoagulation, or renal failure)</a:t>
            </a:r>
            <a:r>
              <a:rPr lang="en-US" sz="900" dirty="0">
                <a:latin typeface="Arial" pitchFamily="34" charset="0"/>
                <a:ea typeface="MS PGothic" pitchFamily="34" charset="-128"/>
                <a:cs typeface="ＭＳ Ｐゴシック" pitchFamily="-65" charset="-128"/>
              </a:rPr>
              <a:t/>
            </a:r>
            <a:br>
              <a:rPr lang="en-US" sz="900" dirty="0">
                <a:latin typeface="Arial" pitchFamily="34" charset="0"/>
                <a:ea typeface="MS PGothic" pitchFamily="34" charset="-128"/>
                <a:cs typeface="ＭＳ Ｐゴシック" pitchFamily="-65" charset="-128"/>
              </a:rPr>
            </a:br>
            <a:endParaRPr lang="en-US" sz="900" dirty="0">
              <a:latin typeface="Arial" pitchFamily="34" charset="0"/>
              <a:ea typeface="MS PGothic" pitchFamily="34" charset="-128"/>
              <a:cs typeface="ＭＳ Ｐゴシック" pitchFamily="-65" charset="-128"/>
            </a:endParaRPr>
          </a:p>
          <a:p>
            <a:pPr>
              <a:lnSpc>
                <a:spcPct val="95000"/>
              </a:lnSpc>
              <a:spcBef>
                <a:spcPts val="353"/>
              </a:spcBef>
              <a:defRPr/>
            </a:pPr>
            <a:r>
              <a:rPr lang="en-US" sz="900" b="1" u="sng" dirty="0">
                <a:latin typeface="Arial" pitchFamily="34" charset="0"/>
                <a:ea typeface="MS PGothic" pitchFamily="34" charset="-128"/>
                <a:cs typeface="ＭＳ Ｐゴシック" pitchFamily="-65" charset="-128"/>
              </a:rPr>
              <a:t>REFERENCE</a:t>
            </a:r>
          </a:p>
          <a:p>
            <a:pPr>
              <a:lnSpc>
                <a:spcPct val="95000"/>
              </a:lnSpc>
              <a:spcBef>
                <a:spcPts val="353"/>
              </a:spcBef>
              <a:defRPr/>
            </a:pPr>
            <a:r>
              <a:rPr lang="en-US" sz="900" dirty="0">
                <a:latin typeface="Arial" pitchFamily="34" charset="0"/>
                <a:ea typeface="MS PGothic" pitchFamily="34" charset="-128"/>
                <a:cs typeface="ＭＳ Ｐゴシック" pitchFamily="-65" charset="-128"/>
              </a:rPr>
              <a:t>Holman RR, Paul SK, Bethel MA, et al. 10-year follow-up of intensive glucose control in type 2 diabetes. </a:t>
            </a:r>
            <a:r>
              <a:rPr lang="en-US" sz="900" i="1" dirty="0">
                <a:latin typeface="Arial" pitchFamily="34" charset="0"/>
                <a:ea typeface="MS PGothic" pitchFamily="34" charset="-128"/>
                <a:cs typeface="ＭＳ Ｐゴシック" pitchFamily="-65" charset="-128"/>
              </a:rPr>
              <a:t>N </a:t>
            </a:r>
            <a:r>
              <a:rPr lang="en-US" sz="900" i="1" dirty="0" err="1">
                <a:latin typeface="Arial" pitchFamily="34" charset="0"/>
                <a:ea typeface="MS PGothic" pitchFamily="34" charset="-128"/>
                <a:cs typeface="ＭＳ Ｐゴシック" pitchFamily="-65" charset="-128"/>
              </a:rPr>
              <a:t>Engl</a:t>
            </a:r>
            <a:r>
              <a:rPr lang="en-US" sz="900" i="1" dirty="0">
                <a:latin typeface="Arial" pitchFamily="34" charset="0"/>
                <a:ea typeface="MS PGothic" pitchFamily="34" charset="-128"/>
                <a:cs typeface="ＭＳ Ｐゴシック" pitchFamily="-65" charset="-128"/>
              </a:rPr>
              <a:t> J Med</a:t>
            </a:r>
            <a:r>
              <a:rPr lang="en-US" sz="900" dirty="0">
                <a:latin typeface="Arial" pitchFamily="34" charset="0"/>
                <a:ea typeface="MS PGothic" pitchFamily="34" charset="-128"/>
                <a:cs typeface="ＭＳ Ｐゴシック" pitchFamily="-65" charset="-128"/>
              </a:rPr>
              <a:t>. 2008;359(15):1577-1589.</a:t>
            </a: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4</a:t>
            </a:fld>
            <a:endParaRPr lang="en-US" sz="1200"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119172"/>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ADVANCE (Action in Diabetes and Vascular Disease) was a 2x2 factorial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controlled trial conducted with 11,140 participants with type 2 diabetes, age </a:t>
            </a:r>
            <a:r>
              <a:rPr lang="en-US" sz="1000" dirty="0">
                <a:solidFill>
                  <a:prstClr val="black"/>
                </a:solidFill>
                <a:latin typeface="Arial" pitchFamily="34" charset="0"/>
                <a:ea typeface="MS PGothic" pitchFamily="34" charset="-128"/>
                <a:cs typeface="Arial" pitchFamily="34" charset="0"/>
                <a:sym typeface="Symbol" pitchFamily="18" charset="2"/>
              </a:rPr>
              <a:t></a:t>
            </a:r>
            <a:r>
              <a:rPr lang="en-US" sz="1000" dirty="0">
                <a:solidFill>
                  <a:prstClr val="black"/>
                </a:solidFill>
                <a:latin typeface="Arial" pitchFamily="34" charset="0"/>
                <a:ea typeface="MS PGothic" pitchFamily="34" charset="-128"/>
                <a:cs typeface="Arial" pitchFamily="34" charset="0"/>
              </a:rPr>
              <a:t>55 years, at high risk of vascular disease. Participants, who were recruited from approximately 215 clinical sites globally, initiated a 6-week, open-label, run-in treatment of </a:t>
            </a:r>
            <a:r>
              <a:rPr lang="en-US" sz="1000" dirty="0" err="1">
                <a:solidFill>
                  <a:prstClr val="black"/>
                </a:solidFill>
                <a:latin typeface="Arial" pitchFamily="34" charset="0"/>
                <a:ea typeface="MS PGothic" pitchFamily="34" charset="-128"/>
                <a:cs typeface="Arial" pitchFamily="34" charset="0"/>
              </a:rPr>
              <a:t>perindopril-indapamide</a:t>
            </a:r>
            <a:r>
              <a:rPr lang="en-US" sz="1000" dirty="0">
                <a:solidFill>
                  <a:prstClr val="black"/>
                </a:solidFill>
                <a:latin typeface="Arial" pitchFamily="34" charset="0"/>
                <a:ea typeface="MS PGothic" pitchFamily="34" charset="-128"/>
                <a:cs typeface="Arial" pitchFamily="34" charset="0"/>
              </a:rPr>
              <a:t> combination and were subsequently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to continue </a:t>
            </a:r>
            <a:r>
              <a:rPr lang="en-US" sz="1000" dirty="0" err="1">
                <a:solidFill>
                  <a:prstClr val="black"/>
                </a:solidFill>
                <a:latin typeface="Arial" pitchFamily="34" charset="0"/>
                <a:ea typeface="MS PGothic" pitchFamily="34" charset="-128"/>
                <a:cs typeface="Arial" pitchFamily="34" charset="0"/>
              </a:rPr>
              <a:t>perindopril-indapamide</a:t>
            </a:r>
            <a:r>
              <a:rPr lang="en-US" sz="1000" dirty="0">
                <a:solidFill>
                  <a:prstClr val="black"/>
                </a:solidFill>
                <a:latin typeface="Arial" pitchFamily="34" charset="0"/>
                <a:ea typeface="MS PGothic" pitchFamily="34" charset="-128"/>
                <a:cs typeface="Arial" pitchFamily="34" charset="0"/>
              </a:rPr>
              <a:t> or matching placebo, and to an intensive </a:t>
            </a:r>
            <a:r>
              <a:rPr lang="en-US" sz="1000" dirty="0" err="1">
                <a:solidFill>
                  <a:prstClr val="black"/>
                </a:solidFill>
                <a:latin typeface="Arial" pitchFamily="34" charset="0"/>
                <a:ea typeface="MS PGothic" pitchFamily="34" charset="-128"/>
                <a:cs typeface="Arial" pitchFamily="34" charset="0"/>
              </a:rPr>
              <a:t>gliclazide</a:t>
            </a:r>
            <a:r>
              <a:rPr lang="en-US" sz="1000" dirty="0">
                <a:solidFill>
                  <a:prstClr val="black"/>
                </a:solidFill>
                <a:latin typeface="Arial" pitchFamily="34" charset="0"/>
                <a:ea typeface="MS PGothic" pitchFamily="34" charset="-128"/>
                <a:cs typeface="Arial" pitchFamily="34" charset="0"/>
              </a:rPr>
              <a:t> modified-release (MR)-based glucose control regimen or usual guidelines-based therapy. Primary outcomes were a composite of nonfatal stroke, nonfatal myocardial infarction, or cardiovascular death and a composite of new or worsening nephropathy or diabetic eye disease. Median follow-up was 5 years. ADVANCE was an investigator initiated trial (IIT) study sponsored by </a:t>
            </a:r>
            <a:r>
              <a:rPr lang="en-US" sz="1000" dirty="0" err="1">
                <a:solidFill>
                  <a:prstClr val="black"/>
                </a:solidFill>
                <a:latin typeface="Arial" pitchFamily="34" charset="0"/>
                <a:ea typeface="MS PGothic" pitchFamily="34" charset="-128"/>
                <a:cs typeface="Arial" pitchFamily="34" charset="0"/>
              </a:rPr>
              <a:t>Servier</a:t>
            </a:r>
            <a:r>
              <a:rPr lang="en-US" sz="1000" dirty="0">
                <a:solidFill>
                  <a:prstClr val="black"/>
                </a:solidFill>
                <a:latin typeface="Arial" pitchFamily="34" charset="0"/>
                <a:ea typeface="MS PGothic" pitchFamily="34" charset="-128"/>
                <a:cs typeface="Arial" pitchFamily="34" charset="0"/>
              </a:rPr>
              <a:t> (maker of </a:t>
            </a:r>
            <a:r>
              <a:rPr lang="en-US" sz="1000" dirty="0" err="1">
                <a:solidFill>
                  <a:prstClr val="black"/>
                </a:solidFill>
                <a:latin typeface="Arial" pitchFamily="34" charset="0"/>
                <a:ea typeface="MS PGothic" pitchFamily="34" charset="-128"/>
                <a:cs typeface="Arial" pitchFamily="34" charset="0"/>
              </a:rPr>
              <a:t>perindopril-indapamide</a:t>
            </a:r>
            <a:r>
              <a:rPr lang="en-US" sz="1000" dirty="0">
                <a:solidFill>
                  <a:prstClr val="black"/>
                </a:solidFill>
                <a:latin typeface="Arial" pitchFamily="34" charset="0"/>
                <a:ea typeface="MS PGothic" pitchFamily="34" charset="-128"/>
                <a:cs typeface="Arial" pitchFamily="34" charset="0"/>
              </a:rPr>
              <a:t> and </a:t>
            </a:r>
            <a:r>
              <a:rPr lang="en-US" sz="1000" dirty="0" err="1">
                <a:solidFill>
                  <a:prstClr val="black"/>
                </a:solidFill>
                <a:latin typeface="Arial" pitchFamily="34" charset="0"/>
                <a:ea typeface="MS PGothic" pitchFamily="34" charset="-128"/>
                <a:cs typeface="Arial" pitchFamily="34" charset="0"/>
              </a:rPr>
              <a:t>gliclazide</a:t>
            </a:r>
            <a:r>
              <a:rPr lang="en-US" sz="1000" dirty="0">
                <a:solidFill>
                  <a:prstClr val="black"/>
                </a:solidFill>
                <a:latin typeface="Arial" pitchFamily="34" charset="0"/>
                <a:ea typeface="MS PGothic" pitchFamily="34" charset="-128"/>
                <a:cs typeface="Arial" pitchFamily="34" charset="0"/>
              </a:rPr>
              <a:t> MR).</a:t>
            </a:r>
            <a:r>
              <a:rPr lang="en-US" sz="1000" baseline="30000" dirty="0">
                <a:solidFill>
                  <a:prstClr val="black"/>
                </a:solidFill>
                <a:latin typeface="Arial" pitchFamily="34" charset="0"/>
                <a:ea typeface="MS PGothic" pitchFamily="34" charset="-128"/>
                <a:cs typeface="Arial" pitchFamily="34" charset="0"/>
              </a:rPr>
              <a:t>1</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ACCORD (Action to Control Cardiovascular Risk in Diabetes) was a multicentre,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double 2x2 factorial study conducted in 77 sites in the US and Canada, which enrolled 10,251 participants with type 2 diabetes (mean age of 62.2 years, and median HbA1c of 8.1%), who received intensive therapy (targeting an HbA1c </a:t>
            </a:r>
            <a:r>
              <a:rPr lang="en-US" sz="1000" dirty="0">
                <a:solidFill>
                  <a:prstClr val="black"/>
                </a:solidFill>
                <a:latin typeface="Arial" pitchFamily="34" charset="0"/>
                <a:ea typeface="MS PGothic" pitchFamily="34" charset="-128"/>
                <a:cs typeface="Arial" pitchFamily="34" charset="0"/>
                <a:sym typeface="Symbol" pitchFamily="18" charset="2"/>
              </a:rPr>
              <a:t></a:t>
            </a:r>
            <a:r>
              <a:rPr lang="en-US" sz="1000" dirty="0">
                <a:solidFill>
                  <a:prstClr val="black"/>
                </a:solidFill>
                <a:latin typeface="Arial" pitchFamily="34" charset="0"/>
                <a:ea typeface="MS PGothic" pitchFamily="34" charset="-128"/>
                <a:cs typeface="Arial" pitchFamily="34" charset="0"/>
              </a:rPr>
              <a:t>6.0%) or standard therapy (HbA1c 7.0-7.9%). 4733 patients were also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to lower their blood pressure (BP) by receiving intensive therapy (systolic BP </a:t>
            </a:r>
            <a:r>
              <a:rPr lang="en-US" sz="1000" dirty="0">
                <a:solidFill>
                  <a:prstClr val="black"/>
                </a:solidFill>
                <a:latin typeface="Arial" pitchFamily="34" charset="0"/>
                <a:ea typeface="MS PGothic" pitchFamily="34" charset="-128"/>
                <a:cs typeface="Arial" pitchFamily="34" charset="0"/>
                <a:sym typeface="Symbol" pitchFamily="18" charset="2"/>
              </a:rPr>
              <a:t></a:t>
            </a:r>
            <a:r>
              <a:rPr lang="en-US" sz="1000" dirty="0">
                <a:solidFill>
                  <a:prstClr val="black"/>
                </a:solidFill>
                <a:latin typeface="Arial" pitchFamily="34" charset="0"/>
                <a:ea typeface="MS PGothic" pitchFamily="34" charset="-128"/>
                <a:cs typeface="Arial" pitchFamily="34" charset="0"/>
              </a:rPr>
              <a:t>120 mm Hg) or standard therapy (systolic BP </a:t>
            </a:r>
            <a:r>
              <a:rPr lang="en-US" sz="1000" dirty="0">
                <a:solidFill>
                  <a:prstClr val="black"/>
                </a:solidFill>
                <a:latin typeface="Arial" pitchFamily="34" charset="0"/>
                <a:ea typeface="MS PGothic" pitchFamily="34" charset="-128"/>
                <a:cs typeface="Arial" pitchFamily="34" charset="0"/>
                <a:sym typeface="Symbol" pitchFamily="18" charset="2"/>
              </a:rPr>
              <a:t></a:t>
            </a:r>
            <a:r>
              <a:rPr lang="en-US" sz="1000" dirty="0">
                <a:solidFill>
                  <a:prstClr val="black"/>
                </a:solidFill>
                <a:latin typeface="Arial" pitchFamily="34" charset="0"/>
                <a:ea typeface="MS PGothic" pitchFamily="34" charset="-128"/>
                <a:cs typeface="Arial" pitchFamily="34" charset="0"/>
              </a:rPr>
              <a:t>140 mm Hg). In addition, 5518 patients were randomly assigned to receive either </a:t>
            </a:r>
            <a:r>
              <a:rPr lang="en-US" sz="1000" dirty="0" err="1">
                <a:solidFill>
                  <a:prstClr val="black"/>
                </a:solidFill>
                <a:latin typeface="Arial" pitchFamily="34" charset="0"/>
                <a:ea typeface="MS PGothic" pitchFamily="34" charset="-128"/>
                <a:cs typeface="Arial" pitchFamily="34" charset="0"/>
              </a:rPr>
              <a:t>fenofibrate</a:t>
            </a:r>
            <a:r>
              <a:rPr lang="en-US" sz="1000" dirty="0">
                <a:solidFill>
                  <a:prstClr val="black"/>
                </a:solidFill>
                <a:latin typeface="Arial" pitchFamily="34" charset="0"/>
                <a:ea typeface="MS PGothic" pitchFamily="34" charset="-128"/>
                <a:cs typeface="Arial" pitchFamily="34" charset="0"/>
              </a:rPr>
              <a:t> or placebo while maintaining good control of LDL cholesterol with </a:t>
            </a:r>
            <a:r>
              <a:rPr lang="en-US" sz="1000" dirty="0" err="1">
                <a:solidFill>
                  <a:prstClr val="black"/>
                </a:solidFill>
                <a:latin typeface="Arial" pitchFamily="34" charset="0"/>
                <a:ea typeface="MS PGothic" pitchFamily="34" charset="-128"/>
                <a:cs typeface="Arial" pitchFamily="34" charset="0"/>
              </a:rPr>
              <a:t>simvastatin</a:t>
            </a:r>
            <a:r>
              <a:rPr lang="en-US" sz="1000" dirty="0">
                <a:solidFill>
                  <a:prstClr val="black"/>
                </a:solidFill>
                <a:latin typeface="Arial" pitchFamily="34" charset="0"/>
                <a:ea typeface="MS PGothic" pitchFamily="34" charset="-128"/>
                <a:cs typeface="Arial" pitchFamily="34" charset="0"/>
              </a:rPr>
              <a:t>. Primary endpoint was a composite of nonfatal </a:t>
            </a:r>
            <a:r>
              <a:rPr lang="en-US" sz="1000" dirty="0" smtClean="0">
                <a:solidFill>
                  <a:prstClr val="black"/>
                </a:solidFill>
                <a:latin typeface="Arial" pitchFamily="34" charset="0"/>
                <a:ea typeface="MS PGothic" pitchFamily="34" charset="-128"/>
                <a:cs typeface="Arial" pitchFamily="34" charset="0"/>
              </a:rPr>
              <a:t>myocardial </a:t>
            </a:r>
            <a:r>
              <a:rPr lang="en-US" sz="1000" dirty="0">
                <a:solidFill>
                  <a:prstClr val="black"/>
                </a:solidFill>
                <a:latin typeface="Arial" pitchFamily="34" charset="0"/>
                <a:ea typeface="MS PGothic" pitchFamily="34" charset="-128"/>
                <a:cs typeface="Arial" pitchFamily="34" charset="0"/>
              </a:rPr>
              <a:t>infarction, nonfatal stroke, or cardiovascular death. Due to higher mortality in the intensive therapy group, and after a mean duration of follow-up of 3.5 years, the data and safety monitoring committee recommended the discontinuation of the intensive regimen in February 2008. ACCORD was an IIT study sponsored by the National Heart, Lung and Blood Institute (NHLBI).</a:t>
            </a:r>
            <a:r>
              <a:rPr lang="en-US" sz="1000" baseline="30000" dirty="0">
                <a:solidFill>
                  <a:prstClr val="black"/>
                </a:solidFill>
                <a:latin typeface="Arial" pitchFamily="34" charset="0"/>
                <a:ea typeface="MS PGothic" pitchFamily="34" charset="-128"/>
                <a:cs typeface="Arial" pitchFamily="34" charset="0"/>
              </a:rPr>
              <a:t>2</a:t>
            </a:r>
            <a:r>
              <a:rPr lang="en-US" sz="1000" dirty="0">
                <a:solidFill>
                  <a:prstClr val="black"/>
                </a:solidFill>
                <a:latin typeface="Arial" pitchFamily="34" charset="0"/>
                <a:ea typeface="MS PGothic" pitchFamily="34" charset="-128"/>
                <a:cs typeface="Arial" pitchFamily="34" charset="0"/>
              </a:rPr>
              <a:t/>
            </a:r>
            <a:br>
              <a:rPr lang="en-US" sz="1000" dirty="0">
                <a:solidFill>
                  <a:prstClr val="black"/>
                </a:solidFill>
                <a:latin typeface="Arial" pitchFamily="34" charset="0"/>
                <a:ea typeface="MS PGothic" pitchFamily="34" charset="-128"/>
                <a:cs typeface="Arial" pitchFamily="34" charset="0"/>
              </a:rPr>
            </a:b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REFERENCES</a:t>
            </a:r>
            <a:endParaRPr lang="en-US" sz="1000" dirty="0">
              <a:latin typeface="Arial" pitchFamily="34" charset="0"/>
              <a:ea typeface="MS PGothic" pitchFamily="34" charset="-128"/>
              <a:cs typeface="ＭＳ Ｐゴシック" pitchFamily="-65" charset="-128"/>
            </a:endParaRPr>
          </a:p>
          <a:p>
            <a:pPr marL="224325" indent="-224325">
              <a:lnSpc>
                <a:spcPct val="95000"/>
              </a:lnSpc>
              <a:spcBef>
                <a:spcPts val="353"/>
              </a:spcBef>
              <a:buFontTx/>
              <a:buAutoNum type="arabicPeriod"/>
              <a:defRPr/>
            </a:pPr>
            <a:r>
              <a:rPr lang="en-US" sz="1000" dirty="0">
                <a:solidFill>
                  <a:prstClr val="black"/>
                </a:solidFill>
                <a:latin typeface="Arial" pitchFamily="34" charset="0"/>
                <a:ea typeface="MS PGothic" pitchFamily="34" charset="-128"/>
                <a:cs typeface="Arial" pitchFamily="34" charset="0"/>
              </a:rPr>
              <a:t>ADVANCE Collaborative Group. Intensive blood glucose control and vascular outcomes in patients with type 2 diabetes. </a:t>
            </a:r>
            <a:r>
              <a:rPr lang="en-US" sz="1000" i="1" dirty="0">
                <a:solidFill>
                  <a:prstClr val="black"/>
                </a:solidFill>
                <a:latin typeface="Arial" pitchFamily="34" charset="0"/>
                <a:ea typeface="MS PGothic" pitchFamily="34" charset="-128"/>
                <a:cs typeface="Arial" pitchFamily="34" charset="0"/>
              </a:rPr>
              <a:t>N </a:t>
            </a:r>
            <a:r>
              <a:rPr lang="en-US" sz="1000" i="1" dirty="0" err="1">
                <a:solidFill>
                  <a:prstClr val="black"/>
                </a:solidFill>
                <a:latin typeface="Arial" pitchFamily="34" charset="0"/>
                <a:ea typeface="MS PGothic" pitchFamily="34" charset="-128"/>
                <a:cs typeface="Arial" pitchFamily="34" charset="0"/>
              </a:rPr>
              <a:t>Engl</a:t>
            </a:r>
            <a:r>
              <a:rPr lang="en-US" sz="1000" i="1" dirty="0">
                <a:solidFill>
                  <a:prstClr val="black"/>
                </a:solidFill>
                <a:latin typeface="Arial" pitchFamily="34" charset="0"/>
                <a:ea typeface="MS PGothic" pitchFamily="34" charset="-128"/>
                <a:cs typeface="Arial" pitchFamily="34" charset="0"/>
              </a:rPr>
              <a:t> J Med.</a:t>
            </a:r>
            <a:r>
              <a:rPr lang="en-US" sz="1000" dirty="0">
                <a:solidFill>
                  <a:prstClr val="black"/>
                </a:solidFill>
                <a:latin typeface="Arial" pitchFamily="34" charset="0"/>
                <a:ea typeface="MS PGothic" pitchFamily="34" charset="-128"/>
                <a:cs typeface="Arial" pitchFamily="34" charset="0"/>
              </a:rPr>
              <a:t> 2008;358(24):2560-2572. </a:t>
            </a:r>
          </a:p>
          <a:p>
            <a:pPr marL="224325" indent="-224325">
              <a:lnSpc>
                <a:spcPct val="95000"/>
              </a:lnSpc>
              <a:spcBef>
                <a:spcPts val="353"/>
              </a:spcBef>
              <a:buFontTx/>
              <a:buAutoNum type="arabicPeriod"/>
              <a:defRPr/>
            </a:pPr>
            <a:r>
              <a:rPr lang="en-US" sz="1000" dirty="0">
                <a:solidFill>
                  <a:prstClr val="black"/>
                </a:solidFill>
                <a:latin typeface="Arial" pitchFamily="34" charset="0"/>
                <a:ea typeface="MS PGothic" pitchFamily="34" charset="-128"/>
                <a:cs typeface="Arial" pitchFamily="34" charset="0"/>
              </a:rPr>
              <a:t>The Action to Control Cardiovascular Risk in Diabetes Study Group. Effects of intensive glucose lowering in type 2 diabetes. </a:t>
            </a:r>
            <a:r>
              <a:rPr lang="en-US" sz="1000" i="1" dirty="0">
                <a:solidFill>
                  <a:prstClr val="black"/>
                </a:solidFill>
                <a:latin typeface="Arial" pitchFamily="34" charset="0"/>
                <a:ea typeface="MS PGothic" pitchFamily="34" charset="-128"/>
                <a:cs typeface="Arial" pitchFamily="34" charset="0"/>
              </a:rPr>
              <a:t>N </a:t>
            </a:r>
            <a:r>
              <a:rPr lang="en-US" sz="1000" i="1" dirty="0" err="1">
                <a:solidFill>
                  <a:prstClr val="black"/>
                </a:solidFill>
                <a:latin typeface="Arial" pitchFamily="34" charset="0"/>
                <a:ea typeface="MS PGothic" pitchFamily="34" charset="-128"/>
                <a:cs typeface="Arial" pitchFamily="34" charset="0"/>
              </a:rPr>
              <a:t>Engl</a:t>
            </a:r>
            <a:r>
              <a:rPr lang="en-US" sz="1000" i="1" dirty="0">
                <a:solidFill>
                  <a:prstClr val="black"/>
                </a:solidFill>
                <a:latin typeface="Arial" pitchFamily="34" charset="0"/>
                <a:ea typeface="MS PGothic" pitchFamily="34" charset="-128"/>
                <a:cs typeface="Arial" pitchFamily="34" charset="0"/>
              </a:rPr>
              <a:t> J Med.</a:t>
            </a:r>
            <a:r>
              <a:rPr lang="en-US" sz="1000" dirty="0">
                <a:solidFill>
                  <a:prstClr val="black"/>
                </a:solidFill>
                <a:latin typeface="Arial" pitchFamily="34" charset="0"/>
                <a:ea typeface="MS PGothic" pitchFamily="34" charset="-128"/>
                <a:cs typeface="Arial" pitchFamily="34" charset="0"/>
              </a:rPr>
              <a:t> 2008;358(24):2545-2559.</a:t>
            </a:r>
            <a:endParaRPr lang="en-US" sz="1000" dirty="0">
              <a:latin typeface="Arial" pitchFamily="34" charset="0"/>
              <a:cs typeface="Arial" pitchFamily="34" charset="0"/>
            </a:endParaRP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40</a:t>
            </a:fld>
            <a:endParaRPr lang="en-US" sz="1200"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119172"/>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ADVANCE (Action in Diabetes and Vascular Disease) was a 2x2 factorial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controlled trial conducted with 11,140 participants with type 2 diabetes, age </a:t>
            </a:r>
            <a:r>
              <a:rPr lang="en-US" sz="1000" dirty="0">
                <a:solidFill>
                  <a:prstClr val="black"/>
                </a:solidFill>
                <a:latin typeface="Arial" pitchFamily="34" charset="0"/>
                <a:ea typeface="MS PGothic" pitchFamily="34" charset="-128"/>
                <a:cs typeface="Arial" pitchFamily="34" charset="0"/>
                <a:sym typeface="Symbol" pitchFamily="18" charset="2"/>
              </a:rPr>
              <a:t></a:t>
            </a:r>
            <a:r>
              <a:rPr lang="en-US" sz="1000" dirty="0">
                <a:solidFill>
                  <a:prstClr val="black"/>
                </a:solidFill>
                <a:latin typeface="Arial" pitchFamily="34" charset="0"/>
                <a:ea typeface="MS PGothic" pitchFamily="34" charset="-128"/>
                <a:cs typeface="Arial" pitchFamily="34" charset="0"/>
              </a:rPr>
              <a:t>55 years, at high risk of vascular disease. Participants, who were recruited from approximately 215 clinical sites globally, initiated a 6-week, open-label, run-in treatment of </a:t>
            </a:r>
            <a:r>
              <a:rPr lang="en-US" sz="1000" dirty="0" err="1">
                <a:solidFill>
                  <a:prstClr val="black"/>
                </a:solidFill>
                <a:latin typeface="Arial" pitchFamily="34" charset="0"/>
                <a:ea typeface="MS PGothic" pitchFamily="34" charset="-128"/>
                <a:cs typeface="Arial" pitchFamily="34" charset="0"/>
              </a:rPr>
              <a:t>perindopril-indapamide</a:t>
            </a:r>
            <a:r>
              <a:rPr lang="en-US" sz="1000" dirty="0">
                <a:solidFill>
                  <a:prstClr val="black"/>
                </a:solidFill>
                <a:latin typeface="Arial" pitchFamily="34" charset="0"/>
                <a:ea typeface="MS PGothic" pitchFamily="34" charset="-128"/>
                <a:cs typeface="Arial" pitchFamily="34" charset="0"/>
              </a:rPr>
              <a:t> combination and were subsequently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to continue </a:t>
            </a:r>
            <a:r>
              <a:rPr lang="en-US" sz="1000" dirty="0" err="1">
                <a:solidFill>
                  <a:prstClr val="black"/>
                </a:solidFill>
                <a:latin typeface="Arial" pitchFamily="34" charset="0"/>
                <a:ea typeface="MS PGothic" pitchFamily="34" charset="-128"/>
                <a:cs typeface="Arial" pitchFamily="34" charset="0"/>
              </a:rPr>
              <a:t>perindopril-indapamide</a:t>
            </a:r>
            <a:r>
              <a:rPr lang="en-US" sz="1000" dirty="0">
                <a:solidFill>
                  <a:prstClr val="black"/>
                </a:solidFill>
                <a:latin typeface="Arial" pitchFamily="34" charset="0"/>
                <a:ea typeface="MS PGothic" pitchFamily="34" charset="-128"/>
                <a:cs typeface="Arial" pitchFamily="34" charset="0"/>
              </a:rPr>
              <a:t> or matching placebo, and to an intensive </a:t>
            </a:r>
            <a:r>
              <a:rPr lang="en-US" sz="1000" dirty="0" err="1">
                <a:solidFill>
                  <a:prstClr val="black"/>
                </a:solidFill>
                <a:latin typeface="Arial" pitchFamily="34" charset="0"/>
                <a:ea typeface="MS PGothic" pitchFamily="34" charset="-128"/>
                <a:cs typeface="Arial" pitchFamily="34" charset="0"/>
              </a:rPr>
              <a:t>gliclazide</a:t>
            </a:r>
            <a:r>
              <a:rPr lang="en-US" sz="1000" dirty="0">
                <a:solidFill>
                  <a:prstClr val="black"/>
                </a:solidFill>
                <a:latin typeface="Arial" pitchFamily="34" charset="0"/>
                <a:ea typeface="MS PGothic" pitchFamily="34" charset="-128"/>
                <a:cs typeface="Arial" pitchFamily="34" charset="0"/>
              </a:rPr>
              <a:t> modified-release (MR)-based glucose control regimen or usual guidelines-based therapy. Primary outcomes were a composite of nonfatal stroke, nonfatal myocardial infarction, or cardiovascular death and a composite of new or worsening nephropathy or diabetic eye disease. Median follow-up was 5 years. ADVANCE was an investigator initiated trial (IIT) study sponsored by </a:t>
            </a:r>
            <a:r>
              <a:rPr lang="en-US" sz="1000" dirty="0" err="1">
                <a:solidFill>
                  <a:prstClr val="black"/>
                </a:solidFill>
                <a:latin typeface="Arial" pitchFamily="34" charset="0"/>
                <a:ea typeface="MS PGothic" pitchFamily="34" charset="-128"/>
                <a:cs typeface="Arial" pitchFamily="34" charset="0"/>
              </a:rPr>
              <a:t>Servier</a:t>
            </a:r>
            <a:r>
              <a:rPr lang="en-US" sz="1000" dirty="0">
                <a:solidFill>
                  <a:prstClr val="black"/>
                </a:solidFill>
                <a:latin typeface="Arial" pitchFamily="34" charset="0"/>
                <a:ea typeface="MS PGothic" pitchFamily="34" charset="-128"/>
                <a:cs typeface="Arial" pitchFamily="34" charset="0"/>
              </a:rPr>
              <a:t> (maker of </a:t>
            </a:r>
            <a:r>
              <a:rPr lang="en-US" sz="1000" dirty="0" err="1">
                <a:solidFill>
                  <a:prstClr val="black"/>
                </a:solidFill>
                <a:latin typeface="Arial" pitchFamily="34" charset="0"/>
                <a:ea typeface="MS PGothic" pitchFamily="34" charset="-128"/>
                <a:cs typeface="Arial" pitchFamily="34" charset="0"/>
              </a:rPr>
              <a:t>perindopril-indapamide</a:t>
            </a:r>
            <a:r>
              <a:rPr lang="en-US" sz="1000" dirty="0">
                <a:solidFill>
                  <a:prstClr val="black"/>
                </a:solidFill>
                <a:latin typeface="Arial" pitchFamily="34" charset="0"/>
                <a:ea typeface="MS PGothic" pitchFamily="34" charset="-128"/>
                <a:cs typeface="Arial" pitchFamily="34" charset="0"/>
              </a:rPr>
              <a:t> and </a:t>
            </a:r>
            <a:r>
              <a:rPr lang="en-US" sz="1000" dirty="0" err="1">
                <a:solidFill>
                  <a:prstClr val="black"/>
                </a:solidFill>
                <a:latin typeface="Arial" pitchFamily="34" charset="0"/>
                <a:ea typeface="MS PGothic" pitchFamily="34" charset="-128"/>
                <a:cs typeface="Arial" pitchFamily="34" charset="0"/>
              </a:rPr>
              <a:t>gliclazide</a:t>
            </a:r>
            <a:r>
              <a:rPr lang="en-US" sz="1000" dirty="0">
                <a:solidFill>
                  <a:prstClr val="black"/>
                </a:solidFill>
                <a:latin typeface="Arial" pitchFamily="34" charset="0"/>
                <a:ea typeface="MS PGothic" pitchFamily="34" charset="-128"/>
                <a:cs typeface="Arial" pitchFamily="34" charset="0"/>
              </a:rPr>
              <a:t> MR).</a:t>
            </a:r>
            <a:r>
              <a:rPr lang="en-US" sz="1000" baseline="30000" dirty="0">
                <a:solidFill>
                  <a:prstClr val="black"/>
                </a:solidFill>
                <a:latin typeface="Arial" pitchFamily="34" charset="0"/>
                <a:ea typeface="MS PGothic" pitchFamily="34" charset="-128"/>
                <a:cs typeface="Arial" pitchFamily="34" charset="0"/>
              </a:rPr>
              <a:t>1</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ACCORD (Action to Control Cardiovascular Risk in Diabetes) was a multicentre,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double 2x2 factorial study conducted in 77 sites in the US and Canada, which enrolled 10,251 participants with type 2 diabetes (mean age of 62.2 years, and median HbA1c of 8.1%), who received intensive therapy (targeting an HbA1c </a:t>
            </a:r>
            <a:r>
              <a:rPr lang="en-US" sz="1000" dirty="0">
                <a:solidFill>
                  <a:prstClr val="black"/>
                </a:solidFill>
                <a:latin typeface="Arial" pitchFamily="34" charset="0"/>
                <a:ea typeface="MS PGothic" pitchFamily="34" charset="-128"/>
                <a:cs typeface="Arial" pitchFamily="34" charset="0"/>
                <a:sym typeface="Symbol" pitchFamily="18" charset="2"/>
              </a:rPr>
              <a:t></a:t>
            </a:r>
            <a:r>
              <a:rPr lang="en-US" sz="1000" dirty="0">
                <a:solidFill>
                  <a:prstClr val="black"/>
                </a:solidFill>
                <a:latin typeface="Arial" pitchFamily="34" charset="0"/>
                <a:ea typeface="MS PGothic" pitchFamily="34" charset="-128"/>
                <a:cs typeface="Arial" pitchFamily="34" charset="0"/>
              </a:rPr>
              <a:t>6.0%) or standard therapy (HbA1c 7.0-7.9%). 4733 patients were also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to lower their blood pressure (BP) by receiving intensive therapy (systolic BP </a:t>
            </a:r>
            <a:r>
              <a:rPr lang="en-US" sz="1000" dirty="0">
                <a:solidFill>
                  <a:prstClr val="black"/>
                </a:solidFill>
                <a:latin typeface="Arial" pitchFamily="34" charset="0"/>
                <a:ea typeface="MS PGothic" pitchFamily="34" charset="-128"/>
                <a:cs typeface="Arial" pitchFamily="34" charset="0"/>
                <a:sym typeface="Symbol" pitchFamily="18" charset="2"/>
              </a:rPr>
              <a:t></a:t>
            </a:r>
            <a:r>
              <a:rPr lang="en-US" sz="1000" dirty="0">
                <a:solidFill>
                  <a:prstClr val="black"/>
                </a:solidFill>
                <a:latin typeface="Arial" pitchFamily="34" charset="0"/>
                <a:ea typeface="MS PGothic" pitchFamily="34" charset="-128"/>
                <a:cs typeface="Arial" pitchFamily="34" charset="0"/>
              </a:rPr>
              <a:t>120 mm Hg) or standard therapy (systolic BP </a:t>
            </a:r>
            <a:r>
              <a:rPr lang="en-US" sz="1000" dirty="0">
                <a:solidFill>
                  <a:prstClr val="black"/>
                </a:solidFill>
                <a:latin typeface="Arial" pitchFamily="34" charset="0"/>
                <a:ea typeface="MS PGothic" pitchFamily="34" charset="-128"/>
                <a:cs typeface="Arial" pitchFamily="34" charset="0"/>
                <a:sym typeface="Symbol" pitchFamily="18" charset="2"/>
              </a:rPr>
              <a:t></a:t>
            </a:r>
            <a:r>
              <a:rPr lang="en-US" sz="1000" dirty="0">
                <a:solidFill>
                  <a:prstClr val="black"/>
                </a:solidFill>
                <a:latin typeface="Arial" pitchFamily="34" charset="0"/>
                <a:ea typeface="MS PGothic" pitchFamily="34" charset="-128"/>
                <a:cs typeface="Arial" pitchFamily="34" charset="0"/>
              </a:rPr>
              <a:t>140 mm Hg). In addition, 5518 patients were randomly assigned to receive either </a:t>
            </a:r>
            <a:r>
              <a:rPr lang="en-US" sz="1000" dirty="0" err="1">
                <a:solidFill>
                  <a:prstClr val="black"/>
                </a:solidFill>
                <a:latin typeface="Arial" pitchFamily="34" charset="0"/>
                <a:ea typeface="MS PGothic" pitchFamily="34" charset="-128"/>
                <a:cs typeface="Arial" pitchFamily="34" charset="0"/>
              </a:rPr>
              <a:t>fenofibrate</a:t>
            </a:r>
            <a:r>
              <a:rPr lang="en-US" sz="1000" dirty="0">
                <a:solidFill>
                  <a:prstClr val="black"/>
                </a:solidFill>
                <a:latin typeface="Arial" pitchFamily="34" charset="0"/>
                <a:ea typeface="MS PGothic" pitchFamily="34" charset="-128"/>
                <a:cs typeface="Arial" pitchFamily="34" charset="0"/>
              </a:rPr>
              <a:t> or placebo while maintaining good control of LDL cholesterol with </a:t>
            </a:r>
            <a:r>
              <a:rPr lang="en-US" sz="1000" dirty="0" err="1">
                <a:solidFill>
                  <a:prstClr val="black"/>
                </a:solidFill>
                <a:latin typeface="Arial" pitchFamily="34" charset="0"/>
                <a:ea typeface="MS PGothic" pitchFamily="34" charset="-128"/>
                <a:cs typeface="Arial" pitchFamily="34" charset="0"/>
              </a:rPr>
              <a:t>simvastatin</a:t>
            </a:r>
            <a:r>
              <a:rPr lang="en-US" sz="1000" dirty="0">
                <a:solidFill>
                  <a:prstClr val="black"/>
                </a:solidFill>
                <a:latin typeface="Arial" pitchFamily="34" charset="0"/>
                <a:ea typeface="MS PGothic" pitchFamily="34" charset="-128"/>
                <a:cs typeface="Arial" pitchFamily="34" charset="0"/>
              </a:rPr>
              <a:t>. Primary endpoint was a composite of nonfatal myocardial infarction, nonfatal stroke, or cardiovascular death. Due to higher mortality in the intensive therapy group, and after a mean duration of follow-up of 3.5 years, the data and safety monitoring committee recommended the discontinuation of the intensive regimen in February 2008. ACCORD was an IIT study sponsored by the National Heart, Lung and Blood Institute (NHLBI).</a:t>
            </a:r>
            <a:r>
              <a:rPr lang="en-US" sz="1000" baseline="30000" dirty="0">
                <a:solidFill>
                  <a:prstClr val="black"/>
                </a:solidFill>
                <a:latin typeface="Arial" pitchFamily="34" charset="0"/>
                <a:ea typeface="MS PGothic" pitchFamily="34" charset="-128"/>
                <a:cs typeface="Arial" pitchFamily="34" charset="0"/>
              </a:rPr>
              <a:t>2</a:t>
            </a:r>
            <a:r>
              <a:rPr lang="en-US" sz="1000" dirty="0">
                <a:solidFill>
                  <a:prstClr val="black"/>
                </a:solidFill>
                <a:latin typeface="Arial" pitchFamily="34" charset="0"/>
                <a:ea typeface="MS PGothic" pitchFamily="34" charset="-128"/>
                <a:cs typeface="Arial" pitchFamily="34" charset="0"/>
              </a:rPr>
              <a:t/>
            </a:r>
            <a:br>
              <a:rPr lang="en-US" sz="1000" dirty="0">
                <a:solidFill>
                  <a:prstClr val="black"/>
                </a:solidFill>
                <a:latin typeface="Arial" pitchFamily="34" charset="0"/>
                <a:ea typeface="MS PGothic" pitchFamily="34" charset="-128"/>
                <a:cs typeface="Arial" pitchFamily="34" charset="0"/>
              </a:rPr>
            </a:b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REFERENCES</a:t>
            </a:r>
            <a:endParaRPr lang="en-US" sz="1000" dirty="0">
              <a:latin typeface="Arial" pitchFamily="34" charset="0"/>
              <a:ea typeface="MS PGothic" pitchFamily="34" charset="-128"/>
              <a:cs typeface="ＭＳ Ｐゴシック" pitchFamily="-65" charset="-128"/>
            </a:endParaRPr>
          </a:p>
          <a:p>
            <a:pPr marL="224325" indent="-224325">
              <a:lnSpc>
                <a:spcPct val="95000"/>
              </a:lnSpc>
              <a:spcBef>
                <a:spcPts val="353"/>
              </a:spcBef>
              <a:buFontTx/>
              <a:buAutoNum type="arabicPeriod"/>
              <a:defRPr/>
            </a:pPr>
            <a:r>
              <a:rPr lang="en-US" sz="1000" dirty="0">
                <a:solidFill>
                  <a:prstClr val="black"/>
                </a:solidFill>
                <a:latin typeface="Arial" pitchFamily="34" charset="0"/>
                <a:ea typeface="MS PGothic" pitchFamily="34" charset="-128"/>
                <a:cs typeface="Arial" pitchFamily="34" charset="0"/>
              </a:rPr>
              <a:t>ADVANCE Collaborative Group. Intensive blood glucose control and vascular outcomes in patients with type 2 diabetes. </a:t>
            </a:r>
            <a:r>
              <a:rPr lang="en-US" sz="1000" i="1" dirty="0">
                <a:solidFill>
                  <a:prstClr val="black"/>
                </a:solidFill>
                <a:latin typeface="Arial" pitchFamily="34" charset="0"/>
                <a:ea typeface="MS PGothic" pitchFamily="34" charset="-128"/>
                <a:cs typeface="Arial" pitchFamily="34" charset="0"/>
              </a:rPr>
              <a:t>N </a:t>
            </a:r>
            <a:r>
              <a:rPr lang="en-US" sz="1000" i="1" dirty="0" err="1">
                <a:solidFill>
                  <a:prstClr val="black"/>
                </a:solidFill>
                <a:latin typeface="Arial" pitchFamily="34" charset="0"/>
                <a:ea typeface="MS PGothic" pitchFamily="34" charset="-128"/>
                <a:cs typeface="Arial" pitchFamily="34" charset="0"/>
              </a:rPr>
              <a:t>Engl</a:t>
            </a:r>
            <a:r>
              <a:rPr lang="en-US" sz="1000" i="1" dirty="0">
                <a:solidFill>
                  <a:prstClr val="black"/>
                </a:solidFill>
                <a:latin typeface="Arial" pitchFamily="34" charset="0"/>
                <a:ea typeface="MS PGothic" pitchFamily="34" charset="-128"/>
                <a:cs typeface="Arial" pitchFamily="34" charset="0"/>
              </a:rPr>
              <a:t> J Med.</a:t>
            </a:r>
            <a:r>
              <a:rPr lang="en-US" sz="1000" dirty="0">
                <a:solidFill>
                  <a:prstClr val="black"/>
                </a:solidFill>
                <a:latin typeface="Arial" pitchFamily="34" charset="0"/>
                <a:ea typeface="MS PGothic" pitchFamily="34" charset="-128"/>
                <a:cs typeface="Arial" pitchFamily="34" charset="0"/>
              </a:rPr>
              <a:t> 2008;358(24):2560-2572. </a:t>
            </a:r>
          </a:p>
          <a:p>
            <a:pPr marL="224325" indent="-224325">
              <a:lnSpc>
                <a:spcPct val="95000"/>
              </a:lnSpc>
              <a:spcBef>
                <a:spcPts val="353"/>
              </a:spcBef>
              <a:buFontTx/>
              <a:buAutoNum type="arabicPeriod"/>
              <a:defRPr/>
            </a:pPr>
            <a:r>
              <a:rPr lang="en-US" sz="1000" dirty="0">
                <a:solidFill>
                  <a:prstClr val="black"/>
                </a:solidFill>
                <a:latin typeface="Arial" pitchFamily="34" charset="0"/>
                <a:ea typeface="MS PGothic" pitchFamily="34" charset="-128"/>
                <a:cs typeface="Arial" pitchFamily="34" charset="0"/>
              </a:rPr>
              <a:t>The Action to Control Cardiovascular Risk in Diabetes Study Group. Effects of intensive glucose lowering in type 2 diabetes. </a:t>
            </a:r>
            <a:r>
              <a:rPr lang="en-US" sz="1000" i="1" dirty="0">
                <a:solidFill>
                  <a:prstClr val="black"/>
                </a:solidFill>
                <a:latin typeface="Arial" pitchFamily="34" charset="0"/>
                <a:ea typeface="MS PGothic" pitchFamily="34" charset="-128"/>
                <a:cs typeface="Arial" pitchFamily="34" charset="0"/>
              </a:rPr>
              <a:t>N </a:t>
            </a:r>
            <a:r>
              <a:rPr lang="en-US" sz="1000" i="1" dirty="0" err="1">
                <a:solidFill>
                  <a:prstClr val="black"/>
                </a:solidFill>
                <a:latin typeface="Arial" pitchFamily="34" charset="0"/>
                <a:ea typeface="MS PGothic" pitchFamily="34" charset="-128"/>
                <a:cs typeface="Arial" pitchFamily="34" charset="0"/>
              </a:rPr>
              <a:t>Engl</a:t>
            </a:r>
            <a:r>
              <a:rPr lang="en-US" sz="1000" i="1" dirty="0">
                <a:solidFill>
                  <a:prstClr val="black"/>
                </a:solidFill>
                <a:latin typeface="Arial" pitchFamily="34" charset="0"/>
                <a:ea typeface="MS PGothic" pitchFamily="34" charset="-128"/>
                <a:cs typeface="Arial" pitchFamily="34" charset="0"/>
              </a:rPr>
              <a:t> J Med.</a:t>
            </a:r>
            <a:r>
              <a:rPr lang="en-US" sz="1000" dirty="0">
                <a:solidFill>
                  <a:prstClr val="black"/>
                </a:solidFill>
                <a:latin typeface="Arial" pitchFamily="34" charset="0"/>
                <a:ea typeface="MS PGothic" pitchFamily="34" charset="-128"/>
                <a:cs typeface="Arial" pitchFamily="34" charset="0"/>
              </a:rPr>
              <a:t> 2008;358(24):2545-2559.</a:t>
            </a:r>
            <a:endParaRPr lang="en-US" sz="1000" dirty="0">
              <a:latin typeface="Arial" pitchFamily="34" charset="0"/>
              <a:cs typeface="Arial" pitchFamily="34" charset="0"/>
            </a:endParaRP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41</a:t>
            </a:fld>
            <a:endParaRPr lang="en-US" sz="1200"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581369"/>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9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Wingdings" pitchFamily="2" charset="2"/>
              <a:buChar char="§"/>
              <a:defRPr/>
            </a:pPr>
            <a:r>
              <a:rPr lang="en-US" sz="900" dirty="0">
                <a:solidFill>
                  <a:prstClr val="black"/>
                </a:solidFill>
                <a:latin typeface="Arial" pitchFamily="34" charset="0"/>
                <a:ea typeface="MS PGothic" pitchFamily="34" charset="-128"/>
                <a:cs typeface="Arial" pitchFamily="34" charset="0"/>
              </a:rPr>
              <a:t>ADVANCE (Action in Diabetes and Vascular Disease) was a 2x2 factorial </a:t>
            </a:r>
            <a:r>
              <a:rPr lang="en-US" sz="900" dirty="0" err="1">
                <a:solidFill>
                  <a:prstClr val="black"/>
                </a:solidFill>
                <a:latin typeface="Arial" pitchFamily="34" charset="0"/>
                <a:ea typeface="MS PGothic" pitchFamily="34" charset="-128"/>
                <a:cs typeface="Arial" pitchFamily="34" charset="0"/>
              </a:rPr>
              <a:t>randomised</a:t>
            </a:r>
            <a:r>
              <a:rPr lang="en-US" sz="900" dirty="0">
                <a:solidFill>
                  <a:prstClr val="black"/>
                </a:solidFill>
                <a:latin typeface="Arial" pitchFamily="34" charset="0"/>
                <a:ea typeface="MS PGothic" pitchFamily="34" charset="-128"/>
                <a:cs typeface="Arial" pitchFamily="34" charset="0"/>
              </a:rPr>
              <a:t> controlled trial conducted with 11,140 participants with type 2 diabetes, age </a:t>
            </a:r>
            <a:r>
              <a:rPr lang="en-US" sz="900" dirty="0">
                <a:solidFill>
                  <a:prstClr val="black"/>
                </a:solidFill>
                <a:latin typeface="Arial" pitchFamily="34" charset="0"/>
                <a:ea typeface="MS PGothic" pitchFamily="34" charset="-128"/>
                <a:cs typeface="Arial" pitchFamily="34" charset="0"/>
                <a:sym typeface="Symbol" pitchFamily="18" charset="2"/>
              </a:rPr>
              <a:t></a:t>
            </a:r>
            <a:r>
              <a:rPr lang="en-US" sz="900" dirty="0">
                <a:solidFill>
                  <a:prstClr val="black"/>
                </a:solidFill>
                <a:latin typeface="Arial" pitchFamily="34" charset="0"/>
                <a:ea typeface="MS PGothic" pitchFamily="34" charset="-128"/>
                <a:cs typeface="Arial" pitchFamily="34" charset="0"/>
              </a:rPr>
              <a:t>55 years, at high risk of vascular disease. Participants, who were recruited from approximately 215 clinical sites globally, initiated a 6-week, open-label, run-in treatment of </a:t>
            </a:r>
            <a:r>
              <a:rPr lang="en-US" sz="900" dirty="0" err="1">
                <a:solidFill>
                  <a:prstClr val="black"/>
                </a:solidFill>
                <a:latin typeface="Arial" pitchFamily="34" charset="0"/>
                <a:ea typeface="MS PGothic" pitchFamily="34" charset="-128"/>
                <a:cs typeface="Arial" pitchFamily="34" charset="0"/>
              </a:rPr>
              <a:t>perindopril-indapamide</a:t>
            </a:r>
            <a:r>
              <a:rPr lang="en-US" sz="900" dirty="0">
                <a:solidFill>
                  <a:prstClr val="black"/>
                </a:solidFill>
                <a:latin typeface="Arial" pitchFamily="34" charset="0"/>
                <a:ea typeface="MS PGothic" pitchFamily="34" charset="-128"/>
                <a:cs typeface="Arial" pitchFamily="34" charset="0"/>
              </a:rPr>
              <a:t> combination and were subsequently </a:t>
            </a:r>
            <a:r>
              <a:rPr lang="en-US" sz="900" dirty="0" err="1">
                <a:solidFill>
                  <a:prstClr val="black"/>
                </a:solidFill>
                <a:latin typeface="Arial" pitchFamily="34" charset="0"/>
                <a:ea typeface="MS PGothic" pitchFamily="34" charset="-128"/>
                <a:cs typeface="Arial" pitchFamily="34" charset="0"/>
              </a:rPr>
              <a:t>randomised</a:t>
            </a:r>
            <a:r>
              <a:rPr lang="en-US" sz="900" dirty="0">
                <a:solidFill>
                  <a:prstClr val="black"/>
                </a:solidFill>
                <a:latin typeface="Arial" pitchFamily="34" charset="0"/>
                <a:ea typeface="MS PGothic" pitchFamily="34" charset="-128"/>
                <a:cs typeface="Arial" pitchFamily="34" charset="0"/>
              </a:rPr>
              <a:t> to continue </a:t>
            </a:r>
            <a:r>
              <a:rPr lang="en-US" sz="900" dirty="0" err="1">
                <a:solidFill>
                  <a:prstClr val="black"/>
                </a:solidFill>
                <a:latin typeface="Arial" pitchFamily="34" charset="0"/>
                <a:ea typeface="MS PGothic" pitchFamily="34" charset="-128"/>
                <a:cs typeface="Arial" pitchFamily="34" charset="0"/>
              </a:rPr>
              <a:t>perindopril-indapamide</a:t>
            </a:r>
            <a:r>
              <a:rPr lang="en-US" sz="900" dirty="0">
                <a:solidFill>
                  <a:prstClr val="black"/>
                </a:solidFill>
                <a:latin typeface="Arial" pitchFamily="34" charset="0"/>
                <a:ea typeface="MS PGothic" pitchFamily="34" charset="-128"/>
                <a:cs typeface="Arial" pitchFamily="34" charset="0"/>
              </a:rPr>
              <a:t> or matching placebo, and to an intensive </a:t>
            </a:r>
            <a:r>
              <a:rPr lang="en-US" sz="900" dirty="0" err="1">
                <a:solidFill>
                  <a:prstClr val="black"/>
                </a:solidFill>
                <a:latin typeface="Arial" pitchFamily="34" charset="0"/>
                <a:ea typeface="MS PGothic" pitchFamily="34" charset="-128"/>
                <a:cs typeface="Arial" pitchFamily="34" charset="0"/>
              </a:rPr>
              <a:t>gliclazide</a:t>
            </a:r>
            <a:r>
              <a:rPr lang="en-US" sz="900" dirty="0">
                <a:solidFill>
                  <a:prstClr val="black"/>
                </a:solidFill>
                <a:latin typeface="Arial" pitchFamily="34" charset="0"/>
                <a:ea typeface="MS PGothic" pitchFamily="34" charset="-128"/>
                <a:cs typeface="Arial" pitchFamily="34" charset="0"/>
              </a:rPr>
              <a:t> modified release (MR)-based glucose control regimen or usual guidelines-based therapy. Primary outcomes were a composite of nonfatal stroke, nonfatal myocardial infarction, or cardiovascular death and a composite of new or worsening nephropathy or diabetic eye disease. Median follow-up was 5 years. ADVANCE was an investigator-initiated trial (IIT) sponsored by </a:t>
            </a:r>
            <a:r>
              <a:rPr lang="en-US" sz="900" dirty="0" err="1">
                <a:solidFill>
                  <a:prstClr val="black"/>
                </a:solidFill>
                <a:latin typeface="Arial" pitchFamily="34" charset="0"/>
                <a:ea typeface="MS PGothic" pitchFamily="34" charset="-128"/>
                <a:cs typeface="Arial" pitchFamily="34" charset="0"/>
              </a:rPr>
              <a:t>Servier</a:t>
            </a:r>
            <a:r>
              <a:rPr lang="en-US" sz="900" dirty="0">
                <a:solidFill>
                  <a:prstClr val="black"/>
                </a:solidFill>
                <a:latin typeface="Arial" pitchFamily="34" charset="0"/>
                <a:ea typeface="MS PGothic" pitchFamily="34" charset="-128"/>
                <a:cs typeface="Arial" pitchFamily="34" charset="0"/>
              </a:rPr>
              <a:t> (maker of </a:t>
            </a:r>
            <a:r>
              <a:rPr lang="en-US" sz="900" dirty="0" err="1">
                <a:solidFill>
                  <a:prstClr val="black"/>
                </a:solidFill>
                <a:latin typeface="Arial" pitchFamily="34" charset="0"/>
                <a:ea typeface="MS PGothic" pitchFamily="34" charset="-128"/>
                <a:cs typeface="Arial" pitchFamily="34" charset="0"/>
              </a:rPr>
              <a:t>perindopril-indapamide</a:t>
            </a:r>
            <a:r>
              <a:rPr lang="en-US" sz="900" dirty="0">
                <a:solidFill>
                  <a:prstClr val="black"/>
                </a:solidFill>
                <a:latin typeface="Arial" pitchFamily="34" charset="0"/>
                <a:ea typeface="MS PGothic" pitchFamily="34" charset="-128"/>
                <a:cs typeface="Arial" pitchFamily="34" charset="0"/>
              </a:rPr>
              <a:t> and </a:t>
            </a:r>
            <a:r>
              <a:rPr lang="en-US" sz="900" dirty="0" err="1">
                <a:solidFill>
                  <a:prstClr val="black"/>
                </a:solidFill>
                <a:latin typeface="Arial" pitchFamily="34" charset="0"/>
                <a:ea typeface="MS PGothic" pitchFamily="34" charset="-128"/>
                <a:cs typeface="Arial" pitchFamily="34" charset="0"/>
              </a:rPr>
              <a:t>gliclazide</a:t>
            </a:r>
            <a:r>
              <a:rPr lang="en-US" sz="900" dirty="0">
                <a:solidFill>
                  <a:prstClr val="black"/>
                </a:solidFill>
                <a:latin typeface="Arial" pitchFamily="34" charset="0"/>
                <a:ea typeface="MS PGothic" pitchFamily="34" charset="-128"/>
                <a:cs typeface="Arial" pitchFamily="34" charset="0"/>
              </a:rPr>
              <a:t> MR).</a:t>
            </a:r>
            <a:r>
              <a:rPr lang="en-US" sz="900" baseline="30000" dirty="0">
                <a:solidFill>
                  <a:prstClr val="black"/>
                </a:solidFill>
                <a:latin typeface="Arial" pitchFamily="34" charset="0"/>
                <a:ea typeface="MS PGothic" pitchFamily="34" charset="-128"/>
                <a:cs typeface="Arial" pitchFamily="34" charset="0"/>
              </a:rPr>
              <a:t>1</a:t>
            </a:r>
          </a:p>
          <a:p>
            <a:pPr marL="224325" indent="-224325">
              <a:lnSpc>
                <a:spcPct val="95000"/>
              </a:lnSpc>
              <a:spcBef>
                <a:spcPts val="353"/>
              </a:spcBef>
              <a:buFont typeface="Wingdings" pitchFamily="2" charset="2"/>
              <a:buChar char="§"/>
              <a:defRPr/>
            </a:pPr>
            <a:r>
              <a:rPr lang="en-US" sz="900" dirty="0">
                <a:solidFill>
                  <a:prstClr val="black"/>
                </a:solidFill>
                <a:latin typeface="Arial" pitchFamily="34" charset="0"/>
                <a:ea typeface="MS PGothic" pitchFamily="34" charset="-128"/>
                <a:cs typeface="Arial" pitchFamily="34" charset="0"/>
              </a:rPr>
              <a:t>ACCORD (Action to Control Cardiovascular Risk in Diabetes) was a multicentre, </a:t>
            </a:r>
            <a:r>
              <a:rPr lang="en-US" sz="900" dirty="0" err="1">
                <a:solidFill>
                  <a:prstClr val="black"/>
                </a:solidFill>
                <a:latin typeface="Arial" pitchFamily="34" charset="0"/>
                <a:ea typeface="MS PGothic" pitchFamily="34" charset="-128"/>
                <a:cs typeface="Arial" pitchFamily="34" charset="0"/>
              </a:rPr>
              <a:t>randomised</a:t>
            </a:r>
            <a:r>
              <a:rPr lang="en-US" sz="900" dirty="0">
                <a:solidFill>
                  <a:prstClr val="black"/>
                </a:solidFill>
                <a:latin typeface="Arial" pitchFamily="34" charset="0"/>
                <a:ea typeface="MS PGothic" pitchFamily="34" charset="-128"/>
                <a:cs typeface="Arial" pitchFamily="34" charset="0"/>
              </a:rPr>
              <a:t>, double 2x2 factorial study conducted in 77 sites in the US and Canada, which enrolled 10,251 participants with type 2 diabetes (mean age of 62.2 years, and median HbA1c of 8.1%), who received intensive therapy (targeting an HbA1c </a:t>
            </a:r>
            <a:r>
              <a:rPr lang="en-US" sz="900" dirty="0">
                <a:solidFill>
                  <a:prstClr val="black"/>
                </a:solidFill>
                <a:latin typeface="Arial" pitchFamily="34" charset="0"/>
                <a:ea typeface="MS PGothic" pitchFamily="34" charset="-128"/>
                <a:cs typeface="Arial" pitchFamily="34" charset="0"/>
                <a:sym typeface="Symbol" pitchFamily="18" charset="2"/>
              </a:rPr>
              <a:t></a:t>
            </a:r>
            <a:r>
              <a:rPr lang="en-US" sz="900" dirty="0">
                <a:solidFill>
                  <a:prstClr val="black"/>
                </a:solidFill>
                <a:latin typeface="Arial" pitchFamily="34" charset="0"/>
                <a:ea typeface="MS PGothic" pitchFamily="34" charset="-128"/>
                <a:cs typeface="Arial" pitchFamily="34" charset="0"/>
              </a:rPr>
              <a:t>6.0%) or standard therapy (HbA1c=7.0-7.9%). 4733 patients were also </a:t>
            </a:r>
            <a:r>
              <a:rPr lang="en-US" sz="900" dirty="0" err="1">
                <a:solidFill>
                  <a:prstClr val="black"/>
                </a:solidFill>
                <a:latin typeface="Arial" pitchFamily="34" charset="0"/>
                <a:ea typeface="MS PGothic" pitchFamily="34" charset="-128"/>
                <a:cs typeface="Arial" pitchFamily="34" charset="0"/>
              </a:rPr>
              <a:t>randomised</a:t>
            </a:r>
            <a:r>
              <a:rPr lang="en-US" sz="900" dirty="0">
                <a:solidFill>
                  <a:prstClr val="black"/>
                </a:solidFill>
                <a:latin typeface="Arial" pitchFamily="34" charset="0"/>
                <a:ea typeface="MS PGothic" pitchFamily="34" charset="-128"/>
                <a:cs typeface="Arial" pitchFamily="34" charset="0"/>
              </a:rPr>
              <a:t> to lower their blood pressure (BP) by receiving intensive therapy (systolic BP </a:t>
            </a:r>
            <a:r>
              <a:rPr lang="en-US" sz="900" dirty="0">
                <a:solidFill>
                  <a:prstClr val="black"/>
                </a:solidFill>
                <a:latin typeface="Arial" pitchFamily="34" charset="0"/>
                <a:ea typeface="MS PGothic" pitchFamily="34" charset="-128"/>
                <a:cs typeface="Arial" pitchFamily="34" charset="0"/>
                <a:sym typeface="Symbol" pitchFamily="18" charset="2"/>
              </a:rPr>
              <a:t></a:t>
            </a:r>
            <a:r>
              <a:rPr lang="en-US" sz="900" dirty="0">
                <a:solidFill>
                  <a:prstClr val="black"/>
                </a:solidFill>
                <a:latin typeface="Arial" pitchFamily="34" charset="0"/>
                <a:ea typeface="MS PGothic" pitchFamily="34" charset="-128"/>
                <a:cs typeface="Arial" pitchFamily="34" charset="0"/>
              </a:rPr>
              <a:t>120 mm Hg) or standard therapy (systolic BP </a:t>
            </a:r>
            <a:r>
              <a:rPr lang="en-US" sz="900" dirty="0">
                <a:solidFill>
                  <a:prstClr val="black"/>
                </a:solidFill>
                <a:latin typeface="Arial" pitchFamily="34" charset="0"/>
                <a:ea typeface="MS PGothic" pitchFamily="34" charset="-128"/>
                <a:cs typeface="Arial" pitchFamily="34" charset="0"/>
                <a:sym typeface="Symbol" pitchFamily="18" charset="2"/>
              </a:rPr>
              <a:t></a:t>
            </a:r>
            <a:r>
              <a:rPr lang="en-US" sz="900" dirty="0">
                <a:solidFill>
                  <a:prstClr val="black"/>
                </a:solidFill>
                <a:latin typeface="Arial" pitchFamily="34" charset="0"/>
                <a:ea typeface="MS PGothic" pitchFamily="34" charset="-128"/>
                <a:cs typeface="Arial" pitchFamily="34" charset="0"/>
              </a:rPr>
              <a:t>140 mm Hg). In addition, 5518 patients were randomly assigned to receive either </a:t>
            </a:r>
            <a:r>
              <a:rPr lang="en-US" sz="900" dirty="0" err="1">
                <a:solidFill>
                  <a:prstClr val="black"/>
                </a:solidFill>
                <a:latin typeface="Arial" pitchFamily="34" charset="0"/>
                <a:ea typeface="MS PGothic" pitchFamily="34" charset="-128"/>
                <a:cs typeface="Arial" pitchFamily="34" charset="0"/>
              </a:rPr>
              <a:t>fenofibrate</a:t>
            </a:r>
            <a:r>
              <a:rPr lang="en-US" sz="900" dirty="0">
                <a:solidFill>
                  <a:prstClr val="black"/>
                </a:solidFill>
                <a:latin typeface="Arial" pitchFamily="34" charset="0"/>
                <a:ea typeface="MS PGothic" pitchFamily="34" charset="-128"/>
                <a:cs typeface="Arial" pitchFamily="34" charset="0"/>
              </a:rPr>
              <a:t> or placebo while maintaining good control of LDL cholesterol with </a:t>
            </a:r>
            <a:r>
              <a:rPr lang="en-US" sz="900" dirty="0" err="1">
                <a:solidFill>
                  <a:prstClr val="black"/>
                </a:solidFill>
                <a:latin typeface="Arial" pitchFamily="34" charset="0"/>
                <a:ea typeface="MS PGothic" pitchFamily="34" charset="-128"/>
                <a:cs typeface="Arial" pitchFamily="34" charset="0"/>
              </a:rPr>
              <a:t>simvastatin</a:t>
            </a:r>
            <a:r>
              <a:rPr lang="en-US" sz="900" dirty="0">
                <a:solidFill>
                  <a:prstClr val="black"/>
                </a:solidFill>
                <a:latin typeface="Arial" pitchFamily="34" charset="0"/>
                <a:ea typeface="MS PGothic" pitchFamily="34" charset="-128"/>
                <a:cs typeface="Arial" pitchFamily="34" charset="0"/>
              </a:rPr>
              <a:t>. Primary endpoint was a composite of nonfatal myocardial infarction, nonfatal stroke, or cardiovascular death. Due to higher mortality in the intensive therapy group, and after a mean duration of follow-up of 3.5 years, the data and safety monitoring committee recommended the discontinuation of the intensive regimen in February 2008. ACCORD was an IIT sponsored by the National Heart, Lung and Blood Institute (NHLBI).</a:t>
            </a:r>
            <a:r>
              <a:rPr lang="en-US" sz="900" baseline="30000" dirty="0">
                <a:solidFill>
                  <a:prstClr val="black"/>
                </a:solidFill>
                <a:latin typeface="Arial" pitchFamily="34" charset="0"/>
                <a:ea typeface="MS PGothic" pitchFamily="34" charset="-128"/>
                <a:cs typeface="Arial" pitchFamily="34" charset="0"/>
              </a:rPr>
              <a:t>2,3</a:t>
            </a:r>
            <a:r>
              <a:rPr lang="en-US" sz="900" dirty="0">
                <a:solidFill>
                  <a:prstClr val="black"/>
                </a:solidFill>
                <a:latin typeface="Arial" pitchFamily="34" charset="0"/>
                <a:ea typeface="MS PGothic" pitchFamily="34" charset="-128"/>
                <a:cs typeface="Arial" pitchFamily="34" charset="0"/>
              </a:rPr>
              <a:t/>
            </a:r>
            <a:br>
              <a:rPr lang="en-US" sz="900" dirty="0">
                <a:solidFill>
                  <a:prstClr val="black"/>
                </a:solidFill>
                <a:latin typeface="Arial" pitchFamily="34" charset="0"/>
                <a:ea typeface="MS PGothic" pitchFamily="34" charset="-128"/>
                <a:cs typeface="Arial" pitchFamily="34" charset="0"/>
              </a:rPr>
            </a:br>
            <a:endParaRPr lang="en-US" sz="900" dirty="0">
              <a:latin typeface="Arial" pitchFamily="34" charset="0"/>
              <a:ea typeface="MS PGothic" pitchFamily="34" charset="-128"/>
              <a:cs typeface="ＭＳ Ｐゴシック" pitchFamily="-65" charset="-128"/>
            </a:endParaRPr>
          </a:p>
          <a:p>
            <a:pPr>
              <a:lnSpc>
                <a:spcPct val="95000"/>
              </a:lnSpc>
              <a:spcBef>
                <a:spcPts val="353"/>
              </a:spcBef>
              <a:defRPr/>
            </a:pPr>
            <a:r>
              <a:rPr lang="en-US" sz="900" b="1" u="sng" dirty="0">
                <a:latin typeface="Arial" pitchFamily="34" charset="0"/>
                <a:ea typeface="MS PGothic" pitchFamily="34" charset="-128"/>
                <a:cs typeface="ＭＳ Ｐゴシック" pitchFamily="-65" charset="-128"/>
              </a:rPr>
              <a:t>REFERENCES</a:t>
            </a:r>
            <a:endParaRPr lang="en-US" sz="900" dirty="0">
              <a:latin typeface="Arial" pitchFamily="34" charset="0"/>
              <a:ea typeface="MS PGothic" pitchFamily="34" charset="-128"/>
              <a:cs typeface="ＭＳ Ｐゴシック" pitchFamily="-65" charset="-128"/>
            </a:endParaRPr>
          </a:p>
          <a:p>
            <a:pPr marL="224325" indent="-224325">
              <a:lnSpc>
                <a:spcPct val="95000"/>
              </a:lnSpc>
              <a:spcBef>
                <a:spcPts val="353"/>
              </a:spcBef>
              <a:buFontTx/>
              <a:buAutoNum type="arabicPeriod"/>
              <a:defRPr/>
            </a:pPr>
            <a:r>
              <a:rPr lang="en-US" sz="900" dirty="0">
                <a:solidFill>
                  <a:prstClr val="black"/>
                </a:solidFill>
                <a:latin typeface="Arial" pitchFamily="34" charset="0"/>
                <a:ea typeface="MS PGothic" pitchFamily="34" charset="-128"/>
                <a:cs typeface="Arial" pitchFamily="34" charset="0"/>
              </a:rPr>
              <a:t>ADVANCE Collaborative Group. Intensive blood glucose control and vascular outcomes in patients with type 2 diabetes. </a:t>
            </a:r>
            <a:r>
              <a:rPr lang="en-US" sz="900" i="1" dirty="0">
                <a:solidFill>
                  <a:prstClr val="black"/>
                </a:solidFill>
                <a:latin typeface="Arial" pitchFamily="34" charset="0"/>
                <a:ea typeface="MS PGothic" pitchFamily="34" charset="-128"/>
                <a:cs typeface="Arial" pitchFamily="34" charset="0"/>
              </a:rPr>
              <a:t>N </a:t>
            </a:r>
            <a:r>
              <a:rPr lang="en-US" sz="900" i="1" dirty="0" err="1">
                <a:solidFill>
                  <a:prstClr val="black"/>
                </a:solidFill>
                <a:latin typeface="Arial" pitchFamily="34" charset="0"/>
                <a:ea typeface="MS PGothic" pitchFamily="34" charset="-128"/>
                <a:cs typeface="Arial" pitchFamily="34" charset="0"/>
              </a:rPr>
              <a:t>Engl</a:t>
            </a:r>
            <a:r>
              <a:rPr lang="en-US" sz="900" i="1" dirty="0">
                <a:solidFill>
                  <a:prstClr val="black"/>
                </a:solidFill>
                <a:latin typeface="Arial" pitchFamily="34" charset="0"/>
                <a:ea typeface="MS PGothic" pitchFamily="34" charset="-128"/>
                <a:cs typeface="Arial" pitchFamily="34" charset="0"/>
              </a:rPr>
              <a:t> J Med.</a:t>
            </a:r>
            <a:r>
              <a:rPr lang="en-US" sz="900" dirty="0">
                <a:solidFill>
                  <a:prstClr val="black"/>
                </a:solidFill>
                <a:latin typeface="Arial" pitchFamily="34" charset="0"/>
                <a:ea typeface="MS PGothic" pitchFamily="34" charset="-128"/>
                <a:cs typeface="Arial" pitchFamily="34" charset="0"/>
              </a:rPr>
              <a:t> 2008;358(24):2560-2572. </a:t>
            </a:r>
          </a:p>
          <a:p>
            <a:pPr marL="224325" indent="-224325">
              <a:lnSpc>
                <a:spcPct val="95000"/>
              </a:lnSpc>
              <a:spcBef>
                <a:spcPts val="353"/>
              </a:spcBef>
              <a:buFontTx/>
              <a:buAutoNum type="arabicPeriod"/>
              <a:defRPr/>
            </a:pPr>
            <a:r>
              <a:rPr lang="en-US" sz="900" dirty="0">
                <a:solidFill>
                  <a:prstClr val="black"/>
                </a:solidFill>
                <a:latin typeface="Arial" pitchFamily="34" charset="0"/>
                <a:ea typeface="MS PGothic" pitchFamily="34" charset="-128"/>
                <a:cs typeface="Arial" pitchFamily="34" charset="0"/>
              </a:rPr>
              <a:t>The Action to Control Cardiovascular Risk in Diabetes Study Group. Effects of intensive glucose lowering in type 2 diabetes. </a:t>
            </a:r>
            <a:r>
              <a:rPr lang="en-US" sz="900" i="1" dirty="0">
                <a:solidFill>
                  <a:prstClr val="black"/>
                </a:solidFill>
                <a:latin typeface="Arial" pitchFamily="34" charset="0"/>
                <a:ea typeface="MS PGothic" pitchFamily="34" charset="-128"/>
                <a:cs typeface="Arial" pitchFamily="34" charset="0"/>
              </a:rPr>
              <a:t>N </a:t>
            </a:r>
            <a:r>
              <a:rPr lang="en-US" sz="900" i="1" dirty="0" err="1">
                <a:solidFill>
                  <a:prstClr val="black"/>
                </a:solidFill>
                <a:latin typeface="Arial" pitchFamily="34" charset="0"/>
                <a:ea typeface="MS PGothic" pitchFamily="34" charset="-128"/>
                <a:cs typeface="Arial" pitchFamily="34" charset="0"/>
              </a:rPr>
              <a:t>Engl</a:t>
            </a:r>
            <a:r>
              <a:rPr lang="en-US" sz="900" i="1" dirty="0">
                <a:solidFill>
                  <a:prstClr val="black"/>
                </a:solidFill>
                <a:latin typeface="Arial" pitchFamily="34" charset="0"/>
                <a:ea typeface="MS PGothic" pitchFamily="34" charset="-128"/>
                <a:cs typeface="Arial" pitchFamily="34" charset="0"/>
              </a:rPr>
              <a:t> J Med.</a:t>
            </a:r>
            <a:r>
              <a:rPr lang="en-US" sz="900" dirty="0">
                <a:solidFill>
                  <a:prstClr val="black"/>
                </a:solidFill>
                <a:latin typeface="Arial" pitchFamily="34" charset="0"/>
                <a:ea typeface="MS PGothic" pitchFamily="34" charset="-128"/>
                <a:cs typeface="Arial" pitchFamily="34" charset="0"/>
              </a:rPr>
              <a:t> 2008;358(24):2545-2559.</a:t>
            </a:r>
          </a:p>
          <a:p>
            <a:pPr marL="224325" indent="-224325">
              <a:lnSpc>
                <a:spcPct val="95000"/>
              </a:lnSpc>
              <a:spcBef>
                <a:spcPts val="353"/>
              </a:spcBef>
              <a:buFontTx/>
              <a:buAutoNum type="arabicPeriod"/>
              <a:defRPr/>
            </a:pPr>
            <a:r>
              <a:rPr lang="en-US" sz="900" dirty="0" err="1">
                <a:latin typeface="Arial" pitchFamily="34" charset="0"/>
                <a:cs typeface="Arial" pitchFamily="34" charset="0"/>
              </a:rPr>
              <a:t>Buse</a:t>
            </a:r>
            <a:r>
              <a:rPr lang="en-US" sz="900" dirty="0">
                <a:latin typeface="Arial" pitchFamily="34" charset="0"/>
                <a:cs typeface="Arial" pitchFamily="34" charset="0"/>
              </a:rPr>
              <a:t> JB, Bigger JT, </a:t>
            </a:r>
            <a:r>
              <a:rPr lang="en-US" sz="900" dirty="0" err="1">
                <a:latin typeface="Arial" pitchFamily="34" charset="0"/>
                <a:cs typeface="Arial" pitchFamily="34" charset="0"/>
              </a:rPr>
              <a:t>Byington</a:t>
            </a:r>
            <a:r>
              <a:rPr lang="en-US" sz="900" dirty="0">
                <a:latin typeface="Arial" pitchFamily="34" charset="0"/>
                <a:cs typeface="Arial" pitchFamily="34" charset="0"/>
              </a:rPr>
              <a:t> RP, et al. Action to Control Cardiovascular Risk in Diabetes (ACCORD) trial: design and methods. </a:t>
            </a:r>
            <a:r>
              <a:rPr lang="en-US" sz="900" i="1" dirty="0">
                <a:latin typeface="Arial" pitchFamily="34" charset="0"/>
                <a:cs typeface="Arial" pitchFamily="34" charset="0"/>
              </a:rPr>
              <a:t>Am J </a:t>
            </a:r>
            <a:r>
              <a:rPr lang="en-US" sz="900" i="1" dirty="0" err="1">
                <a:latin typeface="Arial" pitchFamily="34" charset="0"/>
                <a:cs typeface="Arial" pitchFamily="34" charset="0"/>
              </a:rPr>
              <a:t>Cardiol</a:t>
            </a:r>
            <a:r>
              <a:rPr lang="en-US" sz="900" i="1" dirty="0">
                <a:latin typeface="Arial" pitchFamily="34" charset="0"/>
                <a:cs typeface="Arial" pitchFamily="34" charset="0"/>
              </a:rPr>
              <a:t>.</a:t>
            </a:r>
            <a:r>
              <a:rPr lang="en-US" sz="900" dirty="0">
                <a:latin typeface="Arial" pitchFamily="34" charset="0"/>
                <a:cs typeface="Arial" pitchFamily="34" charset="0"/>
              </a:rPr>
              <a:t> 2007;99(12A):21i-33i.</a:t>
            </a: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42</a:t>
            </a:fld>
            <a:endParaRPr lang="en-US" sz="1200"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1"/>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6" name="Rectangle 3"/>
          <p:cNvSpPr txBox="1">
            <a:spLocks noChangeArrowheads="1"/>
          </p:cNvSpPr>
          <p:nvPr/>
        </p:nvSpPr>
        <p:spPr bwMode="auto">
          <a:xfrm>
            <a:off x="465897" y="4272197"/>
            <a:ext cx="5947948" cy="4581369"/>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9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Wingdings" pitchFamily="2" charset="2"/>
              <a:buChar char="§"/>
              <a:defRPr/>
            </a:pPr>
            <a:r>
              <a:rPr lang="en-US" sz="900" dirty="0">
                <a:solidFill>
                  <a:prstClr val="black"/>
                </a:solidFill>
                <a:latin typeface="Arial" pitchFamily="34" charset="0"/>
                <a:ea typeface="MS PGothic" pitchFamily="34" charset="-128"/>
                <a:cs typeface="Arial" pitchFamily="34" charset="0"/>
              </a:rPr>
              <a:t>ADVANCE (Action in Diabetes and Vascular Disease) was a 2x2 factorial </a:t>
            </a:r>
            <a:r>
              <a:rPr lang="en-US" sz="900" dirty="0" err="1">
                <a:solidFill>
                  <a:prstClr val="black"/>
                </a:solidFill>
                <a:latin typeface="Arial" pitchFamily="34" charset="0"/>
                <a:ea typeface="MS PGothic" pitchFamily="34" charset="-128"/>
                <a:cs typeface="Arial" pitchFamily="34" charset="0"/>
              </a:rPr>
              <a:t>randomised</a:t>
            </a:r>
            <a:r>
              <a:rPr lang="en-US" sz="900" dirty="0">
                <a:solidFill>
                  <a:prstClr val="black"/>
                </a:solidFill>
                <a:latin typeface="Arial" pitchFamily="34" charset="0"/>
                <a:ea typeface="MS PGothic" pitchFamily="34" charset="-128"/>
                <a:cs typeface="Arial" pitchFamily="34" charset="0"/>
              </a:rPr>
              <a:t> controlled trial conducted with 11,140 participants with type 2 diabetes, age </a:t>
            </a:r>
            <a:r>
              <a:rPr lang="en-US" sz="900" dirty="0">
                <a:solidFill>
                  <a:prstClr val="black"/>
                </a:solidFill>
                <a:latin typeface="Arial" pitchFamily="34" charset="0"/>
                <a:ea typeface="MS PGothic" pitchFamily="34" charset="-128"/>
                <a:cs typeface="Arial" pitchFamily="34" charset="0"/>
                <a:sym typeface="Symbol" pitchFamily="18" charset="2"/>
              </a:rPr>
              <a:t></a:t>
            </a:r>
            <a:r>
              <a:rPr lang="en-US" sz="900" dirty="0">
                <a:solidFill>
                  <a:prstClr val="black"/>
                </a:solidFill>
                <a:latin typeface="Arial" pitchFamily="34" charset="0"/>
                <a:ea typeface="MS PGothic" pitchFamily="34" charset="-128"/>
                <a:cs typeface="Arial" pitchFamily="34" charset="0"/>
              </a:rPr>
              <a:t>55 years, at high risk of vascular disease. Participants, who were recruited from approximately 215 clinical sites globally, initiated a 6-week, open-label, run-in treatment of </a:t>
            </a:r>
            <a:r>
              <a:rPr lang="en-US" sz="900" dirty="0" err="1">
                <a:solidFill>
                  <a:prstClr val="black"/>
                </a:solidFill>
                <a:latin typeface="Arial" pitchFamily="34" charset="0"/>
                <a:ea typeface="MS PGothic" pitchFamily="34" charset="-128"/>
                <a:cs typeface="Arial" pitchFamily="34" charset="0"/>
              </a:rPr>
              <a:t>perindopril-indapamide</a:t>
            </a:r>
            <a:r>
              <a:rPr lang="en-US" sz="900" dirty="0">
                <a:solidFill>
                  <a:prstClr val="black"/>
                </a:solidFill>
                <a:latin typeface="Arial" pitchFamily="34" charset="0"/>
                <a:ea typeface="MS PGothic" pitchFamily="34" charset="-128"/>
                <a:cs typeface="Arial" pitchFamily="34" charset="0"/>
              </a:rPr>
              <a:t> combination and were subsequently </a:t>
            </a:r>
            <a:r>
              <a:rPr lang="en-US" sz="900" dirty="0" err="1">
                <a:solidFill>
                  <a:prstClr val="black"/>
                </a:solidFill>
                <a:latin typeface="Arial" pitchFamily="34" charset="0"/>
                <a:ea typeface="MS PGothic" pitchFamily="34" charset="-128"/>
                <a:cs typeface="Arial" pitchFamily="34" charset="0"/>
              </a:rPr>
              <a:t>randomised</a:t>
            </a:r>
            <a:r>
              <a:rPr lang="en-US" sz="900" dirty="0">
                <a:solidFill>
                  <a:prstClr val="black"/>
                </a:solidFill>
                <a:latin typeface="Arial" pitchFamily="34" charset="0"/>
                <a:ea typeface="MS PGothic" pitchFamily="34" charset="-128"/>
                <a:cs typeface="Arial" pitchFamily="34" charset="0"/>
              </a:rPr>
              <a:t> to continue </a:t>
            </a:r>
            <a:r>
              <a:rPr lang="en-US" sz="900" dirty="0" err="1">
                <a:solidFill>
                  <a:prstClr val="black"/>
                </a:solidFill>
                <a:latin typeface="Arial" pitchFamily="34" charset="0"/>
                <a:ea typeface="MS PGothic" pitchFamily="34" charset="-128"/>
                <a:cs typeface="Arial" pitchFamily="34" charset="0"/>
              </a:rPr>
              <a:t>perindopril-indapamide</a:t>
            </a:r>
            <a:r>
              <a:rPr lang="en-US" sz="900" dirty="0">
                <a:solidFill>
                  <a:prstClr val="black"/>
                </a:solidFill>
                <a:latin typeface="Arial" pitchFamily="34" charset="0"/>
                <a:ea typeface="MS PGothic" pitchFamily="34" charset="-128"/>
                <a:cs typeface="Arial" pitchFamily="34" charset="0"/>
              </a:rPr>
              <a:t> or matching placebo, and to an intensive </a:t>
            </a:r>
            <a:r>
              <a:rPr lang="en-US" sz="900" dirty="0" err="1">
                <a:solidFill>
                  <a:prstClr val="black"/>
                </a:solidFill>
                <a:latin typeface="Arial" pitchFamily="34" charset="0"/>
                <a:ea typeface="MS PGothic" pitchFamily="34" charset="-128"/>
                <a:cs typeface="Arial" pitchFamily="34" charset="0"/>
              </a:rPr>
              <a:t>gliclazide</a:t>
            </a:r>
            <a:r>
              <a:rPr lang="en-US" sz="900" dirty="0">
                <a:solidFill>
                  <a:prstClr val="black"/>
                </a:solidFill>
                <a:latin typeface="Arial" pitchFamily="34" charset="0"/>
                <a:ea typeface="MS PGothic" pitchFamily="34" charset="-128"/>
                <a:cs typeface="Arial" pitchFamily="34" charset="0"/>
              </a:rPr>
              <a:t> modified release (MR)-based glucose control regimen or usual guidelines-based therapy. Primary outcomes were a composite of nonfatal stroke, nonfatal myocardial infarction, or cardiovascular death and a composite of new or worsening nephropathy or diabetic eye disease. Median follow-up was 5 years. ADVANCE was an investigator-initiated trial (IIT) sponsored by </a:t>
            </a:r>
            <a:r>
              <a:rPr lang="en-US" sz="900" dirty="0" err="1">
                <a:solidFill>
                  <a:prstClr val="black"/>
                </a:solidFill>
                <a:latin typeface="Arial" pitchFamily="34" charset="0"/>
                <a:ea typeface="MS PGothic" pitchFamily="34" charset="-128"/>
                <a:cs typeface="Arial" pitchFamily="34" charset="0"/>
              </a:rPr>
              <a:t>Servier</a:t>
            </a:r>
            <a:r>
              <a:rPr lang="en-US" sz="900" dirty="0">
                <a:solidFill>
                  <a:prstClr val="black"/>
                </a:solidFill>
                <a:latin typeface="Arial" pitchFamily="34" charset="0"/>
                <a:ea typeface="MS PGothic" pitchFamily="34" charset="-128"/>
                <a:cs typeface="Arial" pitchFamily="34" charset="0"/>
              </a:rPr>
              <a:t> (maker of </a:t>
            </a:r>
            <a:r>
              <a:rPr lang="en-US" sz="900" dirty="0" err="1">
                <a:solidFill>
                  <a:prstClr val="black"/>
                </a:solidFill>
                <a:latin typeface="Arial" pitchFamily="34" charset="0"/>
                <a:ea typeface="MS PGothic" pitchFamily="34" charset="-128"/>
                <a:cs typeface="Arial" pitchFamily="34" charset="0"/>
              </a:rPr>
              <a:t>perindopril-indapamide</a:t>
            </a:r>
            <a:r>
              <a:rPr lang="en-US" sz="900" dirty="0">
                <a:solidFill>
                  <a:prstClr val="black"/>
                </a:solidFill>
                <a:latin typeface="Arial" pitchFamily="34" charset="0"/>
                <a:ea typeface="MS PGothic" pitchFamily="34" charset="-128"/>
                <a:cs typeface="Arial" pitchFamily="34" charset="0"/>
              </a:rPr>
              <a:t> and </a:t>
            </a:r>
            <a:r>
              <a:rPr lang="en-US" sz="900" dirty="0" err="1">
                <a:solidFill>
                  <a:prstClr val="black"/>
                </a:solidFill>
                <a:latin typeface="Arial" pitchFamily="34" charset="0"/>
                <a:ea typeface="MS PGothic" pitchFamily="34" charset="-128"/>
                <a:cs typeface="Arial" pitchFamily="34" charset="0"/>
              </a:rPr>
              <a:t>gliclazide</a:t>
            </a:r>
            <a:r>
              <a:rPr lang="en-US" sz="900" dirty="0">
                <a:solidFill>
                  <a:prstClr val="black"/>
                </a:solidFill>
                <a:latin typeface="Arial" pitchFamily="34" charset="0"/>
                <a:ea typeface="MS PGothic" pitchFamily="34" charset="-128"/>
                <a:cs typeface="Arial" pitchFamily="34" charset="0"/>
              </a:rPr>
              <a:t> MR).</a:t>
            </a:r>
            <a:r>
              <a:rPr lang="en-US" sz="900" baseline="30000" dirty="0">
                <a:solidFill>
                  <a:prstClr val="black"/>
                </a:solidFill>
                <a:latin typeface="Arial" pitchFamily="34" charset="0"/>
                <a:ea typeface="MS PGothic" pitchFamily="34" charset="-128"/>
                <a:cs typeface="Arial" pitchFamily="34" charset="0"/>
              </a:rPr>
              <a:t>1</a:t>
            </a:r>
          </a:p>
          <a:p>
            <a:pPr marL="224325" indent="-224325">
              <a:lnSpc>
                <a:spcPct val="95000"/>
              </a:lnSpc>
              <a:spcBef>
                <a:spcPts val="353"/>
              </a:spcBef>
              <a:buFont typeface="Wingdings" pitchFamily="2" charset="2"/>
              <a:buChar char="§"/>
              <a:defRPr/>
            </a:pPr>
            <a:r>
              <a:rPr lang="en-US" sz="900" dirty="0">
                <a:solidFill>
                  <a:prstClr val="black"/>
                </a:solidFill>
                <a:latin typeface="Arial" pitchFamily="34" charset="0"/>
                <a:ea typeface="MS PGothic" pitchFamily="34" charset="-128"/>
                <a:cs typeface="Arial" pitchFamily="34" charset="0"/>
              </a:rPr>
              <a:t>ACCORD (Action to Control Cardiovascular Risk in Diabetes) was a multicentre, </a:t>
            </a:r>
            <a:r>
              <a:rPr lang="en-US" sz="900" dirty="0" err="1">
                <a:solidFill>
                  <a:prstClr val="black"/>
                </a:solidFill>
                <a:latin typeface="Arial" pitchFamily="34" charset="0"/>
                <a:ea typeface="MS PGothic" pitchFamily="34" charset="-128"/>
                <a:cs typeface="Arial" pitchFamily="34" charset="0"/>
              </a:rPr>
              <a:t>randomised</a:t>
            </a:r>
            <a:r>
              <a:rPr lang="en-US" sz="900" dirty="0">
                <a:solidFill>
                  <a:prstClr val="black"/>
                </a:solidFill>
                <a:latin typeface="Arial" pitchFamily="34" charset="0"/>
                <a:ea typeface="MS PGothic" pitchFamily="34" charset="-128"/>
                <a:cs typeface="Arial" pitchFamily="34" charset="0"/>
              </a:rPr>
              <a:t>, double 2x2 factorial study conducted in 77 sites in the US and Canada, which enrolled 10,251 participants with type 2 diabetes (mean age of 62.2 years, and median HbA1c of 8.1%), who received intensive therapy (targeting an HbA1c </a:t>
            </a:r>
            <a:r>
              <a:rPr lang="en-US" sz="900" dirty="0">
                <a:solidFill>
                  <a:prstClr val="black"/>
                </a:solidFill>
                <a:latin typeface="Arial" pitchFamily="34" charset="0"/>
                <a:ea typeface="MS PGothic" pitchFamily="34" charset="-128"/>
                <a:cs typeface="Arial" pitchFamily="34" charset="0"/>
                <a:sym typeface="Symbol" pitchFamily="18" charset="2"/>
              </a:rPr>
              <a:t></a:t>
            </a:r>
            <a:r>
              <a:rPr lang="en-US" sz="900" dirty="0">
                <a:solidFill>
                  <a:prstClr val="black"/>
                </a:solidFill>
                <a:latin typeface="Arial" pitchFamily="34" charset="0"/>
                <a:ea typeface="MS PGothic" pitchFamily="34" charset="-128"/>
                <a:cs typeface="Arial" pitchFamily="34" charset="0"/>
              </a:rPr>
              <a:t>6.0%) or standard therapy (HbA1c=7.0-7.9%). 4733 patients were also </a:t>
            </a:r>
            <a:r>
              <a:rPr lang="en-US" sz="900" dirty="0" err="1">
                <a:solidFill>
                  <a:prstClr val="black"/>
                </a:solidFill>
                <a:latin typeface="Arial" pitchFamily="34" charset="0"/>
                <a:ea typeface="MS PGothic" pitchFamily="34" charset="-128"/>
                <a:cs typeface="Arial" pitchFamily="34" charset="0"/>
              </a:rPr>
              <a:t>randomised</a:t>
            </a:r>
            <a:r>
              <a:rPr lang="en-US" sz="900" dirty="0">
                <a:solidFill>
                  <a:prstClr val="black"/>
                </a:solidFill>
                <a:latin typeface="Arial" pitchFamily="34" charset="0"/>
                <a:ea typeface="MS PGothic" pitchFamily="34" charset="-128"/>
                <a:cs typeface="Arial" pitchFamily="34" charset="0"/>
              </a:rPr>
              <a:t> to lower their blood pressure (BP) by receiving intensive therapy (systolic BP </a:t>
            </a:r>
            <a:r>
              <a:rPr lang="en-US" sz="900" dirty="0">
                <a:solidFill>
                  <a:prstClr val="black"/>
                </a:solidFill>
                <a:latin typeface="Arial" pitchFamily="34" charset="0"/>
                <a:ea typeface="MS PGothic" pitchFamily="34" charset="-128"/>
                <a:cs typeface="Arial" pitchFamily="34" charset="0"/>
                <a:sym typeface="Symbol" pitchFamily="18" charset="2"/>
              </a:rPr>
              <a:t></a:t>
            </a:r>
            <a:r>
              <a:rPr lang="en-US" sz="900" dirty="0">
                <a:solidFill>
                  <a:prstClr val="black"/>
                </a:solidFill>
                <a:latin typeface="Arial" pitchFamily="34" charset="0"/>
                <a:ea typeface="MS PGothic" pitchFamily="34" charset="-128"/>
                <a:cs typeface="Arial" pitchFamily="34" charset="0"/>
              </a:rPr>
              <a:t>120 mm Hg) or standard therapy (systolic BP </a:t>
            </a:r>
            <a:r>
              <a:rPr lang="en-US" sz="900" dirty="0">
                <a:solidFill>
                  <a:prstClr val="black"/>
                </a:solidFill>
                <a:latin typeface="Arial" pitchFamily="34" charset="0"/>
                <a:ea typeface="MS PGothic" pitchFamily="34" charset="-128"/>
                <a:cs typeface="Arial" pitchFamily="34" charset="0"/>
                <a:sym typeface="Symbol" pitchFamily="18" charset="2"/>
              </a:rPr>
              <a:t></a:t>
            </a:r>
            <a:r>
              <a:rPr lang="en-US" sz="900" dirty="0">
                <a:solidFill>
                  <a:prstClr val="black"/>
                </a:solidFill>
                <a:latin typeface="Arial" pitchFamily="34" charset="0"/>
                <a:ea typeface="MS PGothic" pitchFamily="34" charset="-128"/>
                <a:cs typeface="Arial" pitchFamily="34" charset="0"/>
              </a:rPr>
              <a:t>140 mm Hg). In addition, 5518 patients were randomly assigned to receive either </a:t>
            </a:r>
            <a:r>
              <a:rPr lang="en-US" sz="900" dirty="0" err="1">
                <a:solidFill>
                  <a:prstClr val="black"/>
                </a:solidFill>
                <a:latin typeface="Arial" pitchFamily="34" charset="0"/>
                <a:ea typeface="MS PGothic" pitchFamily="34" charset="-128"/>
                <a:cs typeface="Arial" pitchFamily="34" charset="0"/>
              </a:rPr>
              <a:t>fenofibrate</a:t>
            </a:r>
            <a:r>
              <a:rPr lang="en-US" sz="900" dirty="0">
                <a:solidFill>
                  <a:prstClr val="black"/>
                </a:solidFill>
                <a:latin typeface="Arial" pitchFamily="34" charset="0"/>
                <a:ea typeface="MS PGothic" pitchFamily="34" charset="-128"/>
                <a:cs typeface="Arial" pitchFamily="34" charset="0"/>
              </a:rPr>
              <a:t> or placebo while maintaining good control of LDL cholesterol with </a:t>
            </a:r>
            <a:r>
              <a:rPr lang="en-US" sz="900" dirty="0" err="1">
                <a:solidFill>
                  <a:prstClr val="black"/>
                </a:solidFill>
                <a:latin typeface="Arial" pitchFamily="34" charset="0"/>
                <a:ea typeface="MS PGothic" pitchFamily="34" charset="-128"/>
                <a:cs typeface="Arial" pitchFamily="34" charset="0"/>
              </a:rPr>
              <a:t>simvastatin</a:t>
            </a:r>
            <a:r>
              <a:rPr lang="en-US" sz="900" dirty="0">
                <a:solidFill>
                  <a:prstClr val="black"/>
                </a:solidFill>
                <a:latin typeface="Arial" pitchFamily="34" charset="0"/>
                <a:ea typeface="MS PGothic" pitchFamily="34" charset="-128"/>
                <a:cs typeface="Arial" pitchFamily="34" charset="0"/>
              </a:rPr>
              <a:t>. Primary endpoint was a composite of nonfatal myocardial infarction, nonfatal stroke, or cardiovascular death. Due to higher mortality in the intensive therapy group, and after a mean duration of follow-up of 3.5 years, the data and safety monitoring committee recommended the discontinuation of the intensive regimen in February 2008. ACCORD was an IIT sponsored by the National Heart, Lung and Blood Institute (NHLBI).</a:t>
            </a:r>
            <a:r>
              <a:rPr lang="en-US" sz="900" baseline="30000" dirty="0">
                <a:solidFill>
                  <a:prstClr val="black"/>
                </a:solidFill>
                <a:latin typeface="Arial" pitchFamily="34" charset="0"/>
                <a:ea typeface="MS PGothic" pitchFamily="34" charset="-128"/>
                <a:cs typeface="Arial" pitchFamily="34" charset="0"/>
              </a:rPr>
              <a:t>2,3</a:t>
            </a:r>
            <a:r>
              <a:rPr lang="en-US" sz="900" dirty="0">
                <a:solidFill>
                  <a:prstClr val="black"/>
                </a:solidFill>
                <a:latin typeface="Arial" pitchFamily="34" charset="0"/>
                <a:ea typeface="MS PGothic" pitchFamily="34" charset="-128"/>
                <a:cs typeface="Arial" pitchFamily="34" charset="0"/>
              </a:rPr>
              <a:t/>
            </a:r>
            <a:br>
              <a:rPr lang="en-US" sz="900" dirty="0">
                <a:solidFill>
                  <a:prstClr val="black"/>
                </a:solidFill>
                <a:latin typeface="Arial" pitchFamily="34" charset="0"/>
                <a:ea typeface="MS PGothic" pitchFamily="34" charset="-128"/>
                <a:cs typeface="Arial" pitchFamily="34" charset="0"/>
              </a:rPr>
            </a:br>
            <a:endParaRPr lang="en-US" sz="900" dirty="0">
              <a:latin typeface="Arial" pitchFamily="34" charset="0"/>
              <a:ea typeface="MS PGothic" pitchFamily="34" charset="-128"/>
              <a:cs typeface="ＭＳ Ｐゴシック" pitchFamily="-65" charset="-128"/>
            </a:endParaRPr>
          </a:p>
          <a:p>
            <a:pPr>
              <a:lnSpc>
                <a:spcPct val="95000"/>
              </a:lnSpc>
              <a:spcBef>
                <a:spcPts val="353"/>
              </a:spcBef>
              <a:defRPr/>
            </a:pPr>
            <a:r>
              <a:rPr lang="en-US" sz="900" b="1" u="sng" dirty="0">
                <a:latin typeface="Arial" pitchFamily="34" charset="0"/>
                <a:ea typeface="MS PGothic" pitchFamily="34" charset="-128"/>
                <a:cs typeface="ＭＳ Ｐゴシック" pitchFamily="-65" charset="-128"/>
              </a:rPr>
              <a:t>REFERENCES</a:t>
            </a:r>
            <a:endParaRPr lang="en-US" sz="900" dirty="0">
              <a:latin typeface="Arial" pitchFamily="34" charset="0"/>
              <a:ea typeface="MS PGothic" pitchFamily="34" charset="-128"/>
              <a:cs typeface="ＭＳ Ｐゴシック" pitchFamily="-65" charset="-128"/>
            </a:endParaRPr>
          </a:p>
          <a:p>
            <a:pPr marL="224325" indent="-224325">
              <a:lnSpc>
                <a:spcPct val="95000"/>
              </a:lnSpc>
              <a:spcBef>
                <a:spcPts val="353"/>
              </a:spcBef>
              <a:buFontTx/>
              <a:buAutoNum type="arabicPeriod"/>
              <a:defRPr/>
            </a:pPr>
            <a:r>
              <a:rPr lang="en-US" sz="900" dirty="0">
                <a:solidFill>
                  <a:prstClr val="black"/>
                </a:solidFill>
                <a:latin typeface="Arial" pitchFamily="34" charset="0"/>
                <a:ea typeface="MS PGothic" pitchFamily="34" charset="-128"/>
                <a:cs typeface="Arial" pitchFamily="34" charset="0"/>
              </a:rPr>
              <a:t>ADVANCE Collaborative Group. Intensive blood glucose control and vascular outcomes in patients with type 2 diabetes. </a:t>
            </a:r>
            <a:r>
              <a:rPr lang="en-US" sz="900" i="1" dirty="0">
                <a:solidFill>
                  <a:prstClr val="black"/>
                </a:solidFill>
                <a:latin typeface="Arial" pitchFamily="34" charset="0"/>
                <a:ea typeface="MS PGothic" pitchFamily="34" charset="-128"/>
                <a:cs typeface="Arial" pitchFamily="34" charset="0"/>
              </a:rPr>
              <a:t>N </a:t>
            </a:r>
            <a:r>
              <a:rPr lang="en-US" sz="900" i="1" dirty="0" err="1">
                <a:solidFill>
                  <a:prstClr val="black"/>
                </a:solidFill>
                <a:latin typeface="Arial" pitchFamily="34" charset="0"/>
                <a:ea typeface="MS PGothic" pitchFamily="34" charset="-128"/>
                <a:cs typeface="Arial" pitchFamily="34" charset="0"/>
              </a:rPr>
              <a:t>Engl</a:t>
            </a:r>
            <a:r>
              <a:rPr lang="en-US" sz="900" i="1" dirty="0">
                <a:solidFill>
                  <a:prstClr val="black"/>
                </a:solidFill>
                <a:latin typeface="Arial" pitchFamily="34" charset="0"/>
                <a:ea typeface="MS PGothic" pitchFamily="34" charset="-128"/>
                <a:cs typeface="Arial" pitchFamily="34" charset="0"/>
              </a:rPr>
              <a:t> J Med.</a:t>
            </a:r>
            <a:r>
              <a:rPr lang="en-US" sz="900" dirty="0">
                <a:solidFill>
                  <a:prstClr val="black"/>
                </a:solidFill>
                <a:latin typeface="Arial" pitchFamily="34" charset="0"/>
                <a:ea typeface="MS PGothic" pitchFamily="34" charset="-128"/>
                <a:cs typeface="Arial" pitchFamily="34" charset="0"/>
              </a:rPr>
              <a:t> 2008;358(24):2560-2572. </a:t>
            </a:r>
          </a:p>
          <a:p>
            <a:pPr marL="224325" indent="-224325">
              <a:lnSpc>
                <a:spcPct val="95000"/>
              </a:lnSpc>
              <a:spcBef>
                <a:spcPts val="353"/>
              </a:spcBef>
              <a:buFontTx/>
              <a:buAutoNum type="arabicPeriod"/>
              <a:defRPr/>
            </a:pPr>
            <a:r>
              <a:rPr lang="en-US" sz="900" dirty="0">
                <a:solidFill>
                  <a:prstClr val="black"/>
                </a:solidFill>
                <a:latin typeface="Arial" pitchFamily="34" charset="0"/>
                <a:ea typeface="MS PGothic" pitchFamily="34" charset="-128"/>
                <a:cs typeface="Arial" pitchFamily="34" charset="0"/>
              </a:rPr>
              <a:t>The Action to Control Cardiovascular Risk in Diabetes Study Group. Effects of intensive glucose lowering in type 2 diabetes. </a:t>
            </a:r>
            <a:r>
              <a:rPr lang="en-US" sz="900" i="1" dirty="0">
                <a:solidFill>
                  <a:prstClr val="black"/>
                </a:solidFill>
                <a:latin typeface="Arial" pitchFamily="34" charset="0"/>
                <a:ea typeface="MS PGothic" pitchFamily="34" charset="-128"/>
                <a:cs typeface="Arial" pitchFamily="34" charset="0"/>
              </a:rPr>
              <a:t>N </a:t>
            </a:r>
            <a:r>
              <a:rPr lang="en-US" sz="900" i="1" dirty="0" err="1">
                <a:solidFill>
                  <a:prstClr val="black"/>
                </a:solidFill>
                <a:latin typeface="Arial" pitchFamily="34" charset="0"/>
                <a:ea typeface="MS PGothic" pitchFamily="34" charset="-128"/>
                <a:cs typeface="Arial" pitchFamily="34" charset="0"/>
              </a:rPr>
              <a:t>Engl</a:t>
            </a:r>
            <a:r>
              <a:rPr lang="en-US" sz="900" i="1" dirty="0">
                <a:solidFill>
                  <a:prstClr val="black"/>
                </a:solidFill>
                <a:latin typeface="Arial" pitchFamily="34" charset="0"/>
                <a:ea typeface="MS PGothic" pitchFamily="34" charset="-128"/>
                <a:cs typeface="Arial" pitchFamily="34" charset="0"/>
              </a:rPr>
              <a:t> J Med.</a:t>
            </a:r>
            <a:r>
              <a:rPr lang="en-US" sz="900" dirty="0">
                <a:solidFill>
                  <a:prstClr val="black"/>
                </a:solidFill>
                <a:latin typeface="Arial" pitchFamily="34" charset="0"/>
                <a:ea typeface="MS PGothic" pitchFamily="34" charset="-128"/>
                <a:cs typeface="Arial" pitchFamily="34" charset="0"/>
              </a:rPr>
              <a:t> 2008;358(24):2545-2559.</a:t>
            </a:r>
          </a:p>
          <a:p>
            <a:pPr marL="224325" indent="-224325">
              <a:lnSpc>
                <a:spcPct val="95000"/>
              </a:lnSpc>
              <a:spcBef>
                <a:spcPts val="353"/>
              </a:spcBef>
              <a:buFontTx/>
              <a:buAutoNum type="arabicPeriod"/>
              <a:defRPr/>
            </a:pPr>
            <a:r>
              <a:rPr lang="en-US" sz="900" dirty="0" err="1">
                <a:latin typeface="Arial" pitchFamily="34" charset="0"/>
                <a:cs typeface="Arial" pitchFamily="34" charset="0"/>
              </a:rPr>
              <a:t>Buse</a:t>
            </a:r>
            <a:r>
              <a:rPr lang="en-US" sz="900" dirty="0">
                <a:latin typeface="Arial" pitchFamily="34" charset="0"/>
                <a:cs typeface="Arial" pitchFamily="34" charset="0"/>
              </a:rPr>
              <a:t> JB, Bigger JT, </a:t>
            </a:r>
            <a:r>
              <a:rPr lang="en-US" sz="900" dirty="0" err="1">
                <a:latin typeface="Arial" pitchFamily="34" charset="0"/>
                <a:cs typeface="Arial" pitchFamily="34" charset="0"/>
              </a:rPr>
              <a:t>Byington</a:t>
            </a:r>
            <a:r>
              <a:rPr lang="en-US" sz="900" dirty="0">
                <a:latin typeface="Arial" pitchFamily="34" charset="0"/>
                <a:cs typeface="Arial" pitchFamily="34" charset="0"/>
              </a:rPr>
              <a:t> RP, et al. Action to Control Cardiovascular Risk in Diabetes (ACCORD) trial: design and methods. </a:t>
            </a:r>
            <a:r>
              <a:rPr lang="en-US" sz="900" i="1" dirty="0">
                <a:latin typeface="Arial" pitchFamily="34" charset="0"/>
                <a:cs typeface="Arial" pitchFamily="34" charset="0"/>
              </a:rPr>
              <a:t>Am J </a:t>
            </a:r>
            <a:r>
              <a:rPr lang="en-US" sz="900" i="1" dirty="0" err="1">
                <a:latin typeface="Arial" pitchFamily="34" charset="0"/>
                <a:cs typeface="Arial" pitchFamily="34" charset="0"/>
              </a:rPr>
              <a:t>Cardiol</a:t>
            </a:r>
            <a:r>
              <a:rPr lang="en-US" sz="900" i="1" dirty="0">
                <a:latin typeface="Arial" pitchFamily="34" charset="0"/>
                <a:cs typeface="Arial" pitchFamily="34" charset="0"/>
              </a:rPr>
              <a:t>.</a:t>
            </a:r>
            <a:r>
              <a:rPr lang="en-US" sz="900" dirty="0">
                <a:latin typeface="Arial" pitchFamily="34" charset="0"/>
                <a:cs typeface="Arial" pitchFamily="34" charset="0"/>
              </a:rPr>
              <a:t> 2007;99(12A):21i-33i.</a:t>
            </a: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43</a:t>
            </a:fld>
            <a:endParaRPr lang="en-US" sz="1200"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581369"/>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9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Wingdings" pitchFamily="2" charset="2"/>
              <a:buChar char="§"/>
              <a:defRPr/>
            </a:pPr>
            <a:r>
              <a:rPr lang="en-US" sz="900" dirty="0">
                <a:solidFill>
                  <a:prstClr val="black"/>
                </a:solidFill>
                <a:latin typeface="Arial" pitchFamily="34" charset="0"/>
                <a:ea typeface="MS PGothic" pitchFamily="34" charset="-128"/>
                <a:cs typeface="Arial" pitchFamily="34" charset="0"/>
              </a:rPr>
              <a:t>ADVANCE (Action in Diabetes and Vascular Disease) was a 2x2 factorial </a:t>
            </a:r>
            <a:r>
              <a:rPr lang="en-US" sz="900" dirty="0" err="1">
                <a:solidFill>
                  <a:prstClr val="black"/>
                </a:solidFill>
                <a:latin typeface="Arial" pitchFamily="34" charset="0"/>
                <a:ea typeface="MS PGothic" pitchFamily="34" charset="-128"/>
                <a:cs typeface="Arial" pitchFamily="34" charset="0"/>
              </a:rPr>
              <a:t>randomised</a:t>
            </a:r>
            <a:r>
              <a:rPr lang="en-US" sz="900" dirty="0">
                <a:solidFill>
                  <a:prstClr val="black"/>
                </a:solidFill>
                <a:latin typeface="Arial" pitchFamily="34" charset="0"/>
                <a:ea typeface="MS PGothic" pitchFamily="34" charset="-128"/>
                <a:cs typeface="Arial" pitchFamily="34" charset="0"/>
              </a:rPr>
              <a:t> controlled trial conducted with 11,140 participants with type 2 diabetes, age </a:t>
            </a:r>
            <a:r>
              <a:rPr lang="en-US" sz="900" dirty="0">
                <a:solidFill>
                  <a:prstClr val="black"/>
                </a:solidFill>
                <a:latin typeface="Arial" pitchFamily="34" charset="0"/>
                <a:ea typeface="MS PGothic" pitchFamily="34" charset="-128"/>
                <a:cs typeface="Arial" pitchFamily="34" charset="0"/>
                <a:sym typeface="Symbol" pitchFamily="18" charset="2"/>
              </a:rPr>
              <a:t></a:t>
            </a:r>
            <a:r>
              <a:rPr lang="en-US" sz="900" dirty="0">
                <a:solidFill>
                  <a:prstClr val="black"/>
                </a:solidFill>
                <a:latin typeface="Arial" pitchFamily="34" charset="0"/>
                <a:ea typeface="MS PGothic" pitchFamily="34" charset="-128"/>
                <a:cs typeface="Arial" pitchFamily="34" charset="0"/>
              </a:rPr>
              <a:t>55 years, at high risk of vascular disease. Participants, who were recruited from approximately 215 clinical sites globally, initiated a 6-week, open-label, run-in treatment of </a:t>
            </a:r>
            <a:r>
              <a:rPr lang="en-US" sz="900" dirty="0" err="1">
                <a:solidFill>
                  <a:prstClr val="black"/>
                </a:solidFill>
                <a:latin typeface="Arial" pitchFamily="34" charset="0"/>
                <a:ea typeface="MS PGothic" pitchFamily="34" charset="-128"/>
                <a:cs typeface="Arial" pitchFamily="34" charset="0"/>
              </a:rPr>
              <a:t>perindopril-indapamide</a:t>
            </a:r>
            <a:r>
              <a:rPr lang="en-US" sz="900" dirty="0">
                <a:solidFill>
                  <a:prstClr val="black"/>
                </a:solidFill>
                <a:latin typeface="Arial" pitchFamily="34" charset="0"/>
                <a:ea typeface="MS PGothic" pitchFamily="34" charset="-128"/>
                <a:cs typeface="Arial" pitchFamily="34" charset="0"/>
              </a:rPr>
              <a:t> combination and were subsequently </a:t>
            </a:r>
            <a:r>
              <a:rPr lang="en-US" sz="900" dirty="0" err="1">
                <a:solidFill>
                  <a:prstClr val="black"/>
                </a:solidFill>
                <a:latin typeface="Arial" pitchFamily="34" charset="0"/>
                <a:ea typeface="MS PGothic" pitchFamily="34" charset="-128"/>
                <a:cs typeface="Arial" pitchFamily="34" charset="0"/>
              </a:rPr>
              <a:t>randomised</a:t>
            </a:r>
            <a:r>
              <a:rPr lang="en-US" sz="900" dirty="0">
                <a:solidFill>
                  <a:prstClr val="black"/>
                </a:solidFill>
                <a:latin typeface="Arial" pitchFamily="34" charset="0"/>
                <a:ea typeface="MS PGothic" pitchFamily="34" charset="-128"/>
                <a:cs typeface="Arial" pitchFamily="34" charset="0"/>
              </a:rPr>
              <a:t> to continue </a:t>
            </a:r>
            <a:r>
              <a:rPr lang="en-US" sz="900" dirty="0" err="1">
                <a:solidFill>
                  <a:prstClr val="black"/>
                </a:solidFill>
                <a:latin typeface="Arial" pitchFamily="34" charset="0"/>
                <a:ea typeface="MS PGothic" pitchFamily="34" charset="-128"/>
                <a:cs typeface="Arial" pitchFamily="34" charset="0"/>
              </a:rPr>
              <a:t>perindopril-indapamide</a:t>
            </a:r>
            <a:r>
              <a:rPr lang="en-US" sz="900" dirty="0">
                <a:solidFill>
                  <a:prstClr val="black"/>
                </a:solidFill>
                <a:latin typeface="Arial" pitchFamily="34" charset="0"/>
                <a:ea typeface="MS PGothic" pitchFamily="34" charset="-128"/>
                <a:cs typeface="Arial" pitchFamily="34" charset="0"/>
              </a:rPr>
              <a:t> or matching placebo, and to an intensive </a:t>
            </a:r>
            <a:r>
              <a:rPr lang="en-US" sz="900" dirty="0" err="1">
                <a:solidFill>
                  <a:prstClr val="black"/>
                </a:solidFill>
                <a:latin typeface="Arial" pitchFamily="34" charset="0"/>
                <a:ea typeface="MS PGothic" pitchFamily="34" charset="-128"/>
                <a:cs typeface="Arial" pitchFamily="34" charset="0"/>
              </a:rPr>
              <a:t>gliclazide</a:t>
            </a:r>
            <a:r>
              <a:rPr lang="en-US" sz="900" dirty="0">
                <a:solidFill>
                  <a:prstClr val="black"/>
                </a:solidFill>
                <a:latin typeface="Arial" pitchFamily="34" charset="0"/>
                <a:ea typeface="MS PGothic" pitchFamily="34" charset="-128"/>
                <a:cs typeface="Arial" pitchFamily="34" charset="0"/>
              </a:rPr>
              <a:t> modified release (MR)-based glucose control regimen or usual guidelines-based therapy. Primary outcomes were a composite of nonfatal stroke, nonfatal myocardial infarction, or cardiovascular death and a composite of new or worsening nephropathy or diabetic eye disease. Median follow-up was 5 years. ADVANCE was an investigator-initiated trial (IIT) sponsored by </a:t>
            </a:r>
            <a:r>
              <a:rPr lang="en-US" sz="900" dirty="0" err="1">
                <a:solidFill>
                  <a:prstClr val="black"/>
                </a:solidFill>
                <a:latin typeface="Arial" pitchFamily="34" charset="0"/>
                <a:ea typeface="MS PGothic" pitchFamily="34" charset="-128"/>
                <a:cs typeface="Arial" pitchFamily="34" charset="0"/>
              </a:rPr>
              <a:t>Servier</a:t>
            </a:r>
            <a:r>
              <a:rPr lang="en-US" sz="900" dirty="0">
                <a:solidFill>
                  <a:prstClr val="black"/>
                </a:solidFill>
                <a:latin typeface="Arial" pitchFamily="34" charset="0"/>
                <a:ea typeface="MS PGothic" pitchFamily="34" charset="-128"/>
                <a:cs typeface="Arial" pitchFamily="34" charset="0"/>
              </a:rPr>
              <a:t> (maker of </a:t>
            </a:r>
            <a:r>
              <a:rPr lang="en-US" sz="900" dirty="0" err="1">
                <a:solidFill>
                  <a:prstClr val="black"/>
                </a:solidFill>
                <a:latin typeface="Arial" pitchFamily="34" charset="0"/>
                <a:ea typeface="MS PGothic" pitchFamily="34" charset="-128"/>
                <a:cs typeface="Arial" pitchFamily="34" charset="0"/>
              </a:rPr>
              <a:t>perindopril-indapamide</a:t>
            </a:r>
            <a:r>
              <a:rPr lang="en-US" sz="900" dirty="0">
                <a:solidFill>
                  <a:prstClr val="black"/>
                </a:solidFill>
                <a:latin typeface="Arial" pitchFamily="34" charset="0"/>
                <a:ea typeface="MS PGothic" pitchFamily="34" charset="-128"/>
                <a:cs typeface="Arial" pitchFamily="34" charset="0"/>
              </a:rPr>
              <a:t> and </a:t>
            </a:r>
            <a:r>
              <a:rPr lang="en-US" sz="900" dirty="0" err="1">
                <a:solidFill>
                  <a:prstClr val="black"/>
                </a:solidFill>
                <a:latin typeface="Arial" pitchFamily="34" charset="0"/>
                <a:ea typeface="MS PGothic" pitchFamily="34" charset="-128"/>
                <a:cs typeface="Arial" pitchFamily="34" charset="0"/>
              </a:rPr>
              <a:t>gliclazide</a:t>
            </a:r>
            <a:r>
              <a:rPr lang="en-US" sz="900" dirty="0">
                <a:solidFill>
                  <a:prstClr val="black"/>
                </a:solidFill>
                <a:latin typeface="Arial" pitchFamily="34" charset="0"/>
                <a:ea typeface="MS PGothic" pitchFamily="34" charset="-128"/>
                <a:cs typeface="Arial" pitchFamily="34" charset="0"/>
              </a:rPr>
              <a:t> MR).</a:t>
            </a:r>
            <a:r>
              <a:rPr lang="en-US" sz="900" baseline="30000" dirty="0">
                <a:solidFill>
                  <a:prstClr val="black"/>
                </a:solidFill>
                <a:latin typeface="Arial" pitchFamily="34" charset="0"/>
                <a:ea typeface="MS PGothic" pitchFamily="34" charset="-128"/>
                <a:cs typeface="Arial" pitchFamily="34" charset="0"/>
              </a:rPr>
              <a:t>1</a:t>
            </a:r>
          </a:p>
          <a:p>
            <a:pPr marL="224325" indent="-224325">
              <a:lnSpc>
                <a:spcPct val="95000"/>
              </a:lnSpc>
              <a:spcBef>
                <a:spcPts val="353"/>
              </a:spcBef>
              <a:buFont typeface="Wingdings" pitchFamily="2" charset="2"/>
              <a:buChar char="§"/>
              <a:defRPr/>
            </a:pPr>
            <a:r>
              <a:rPr lang="en-US" sz="900" dirty="0">
                <a:solidFill>
                  <a:prstClr val="black"/>
                </a:solidFill>
                <a:latin typeface="Arial" pitchFamily="34" charset="0"/>
                <a:ea typeface="MS PGothic" pitchFamily="34" charset="-128"/>
                <a:cs typeface="Arial" pitchFamily="34" charset="0"/>
              </a:rPr>
              <a:t>ACCORD (Action to Control Cardiovascular Risk in Diabetes) was a multicentre, </a:t>
            </a:r>
            <a:r>
              <a:rPr lang="en-US" sz="900" dirty="0" err="1">
                <a:solidFill>
                  <a:prstClr val="black"/>
                </a:solidFill>
                <a:latin typeface="Arial" pitchFamily="34" charset="0"/>
                <a:ea typeface="MS PGothic" pitchFamily="34" charset="-128"/>
                <a:cs typeface="Arial" pitchFamily="34" charset="0"/>
              </a:rPr>
              <a:t>randomised</a:t>
            </a:r>
            <a:r>
              <a:rPr lang="en-US" sz="900" dirty="0">
                <a:solidFill>
                  <a:prstClr val="black"/>
                </a:solidFill>
                <a:latin typeface="Arial" pitchFamily="34" charset="0"/>
                <a:ea typeface="MS PGothic" pitchFamily="34" charset="-128"/>
                <a:cs typeface="Arial" pitchFamily="34" charset="0"/>
              </a:rPr>
              <a:t>, double 2x2 factorial study conducted in 77 sites in the US and Canada, which enrolled 10,251 participants with type 2 diabetes (mean age of 62.2 years, and median HbA1c of 8.1%), who received intensive therapy (targeting an HbA1c </a:t>
            </a:r>
            <a:r>
              <a:rPr lang="en-US" sz="900" dirty="0">
                <a:solidFill>
                  <a:prstClr val="black"/>
                </a:solidFill>
                <a:latin typeface="Arial" pitchFamily="34" charset="0"/>
                <a:ea typeface="MS PGothic" pitchFamily="34" charset="-128"/>
                <a:cs typeface="Arial" pitchFamily="34" charset="0"/>
                <a:sym typeface="Symbol" pitchFamily="18" charset="2"/>
              </a:rPr>
              <a:t></a:t>
            </a:r>
            <a:r>
              <a:rPr lang="en-US" sz="900" dirty="0">
                <a:solidFill>
                  <a:prstClr val="black"/>
                </a:solidFill>
                <a:latin typeface="Arial" pitchFamily="34" charset="0"/>
                <a:ea typeface="MS PGothic" pitchFamily="34" charset="-128"/>
                <a:cs typeface="Arial" pitchFamily="34" charset="0"/>
              </a:rPr>
              <a:t>6.0%) or standard therapy (HbA1c=7.0-7.9%). 4733 patients were also </a:t>
            </a:r>
            <a:r>
              <a:rPr lang="en-US" sz="900" dirty="0" err="1">
                <a:solidFill>
                  <a:prstClr val="black"/>
                </a:solidFill>
                <a:latin typeface="Arial" pitchFamily="34" charset="0"/>
                <a:ea typeface="MS PGothic" pitchFamily="34" charset="-128"/>
                <a:cs typeface="Arial" pitchFamily="34" charset="0"/>
              </a:rPr>
              <a:t>randomised</a:t>
            </a:r>
            <a:r>
              <a:rPr lang="en-US" sz="900" dirty="0">
                <a:solidFill>
                  <a:prstClr val="black"/>
                </a:solidFill>
                <a:latin typeface="Arial" pitchFamily="34" charset="0"/>
                <a:ea typeface="MS PGothic" pitchFamily="34" charset="-128"/>
                <a:cs typeface="Arial" pitchFamily="34" charset="0"/>
              </a:rPr>
              <a:t> to lower their blood pressure (BP) by receiving intensive therapy (systolic BP </a:t>
            </a:r>
            <a:r>
              <a:rPr lang="en-US" sz="900" dirty="0">
                <a:solidFill>
                  <a:prstClr val="black"/>
                </a:solidFill>
                <a:latin typeface="Arial" pitchFamily="34" charset="0"/>
                <a:ea typeface="MS PGothic" pitchFamily="34" charset="-128"/>
                <a:cs typeface="Arial" pitchFamily="34" charset="0"/>
                <a:sym typeface="Symbol" pitchFamily="18" charset="2"/>
              </a:rPr>
              <a:t></a:t>
            </a:r>
            <a:r>
              <a:rPr lang="en-US" sz="900" dirty="0">
                <a:solidFill>
                  <a:prstClr val="black"/>
                </a:solidFill>
                <a:latin typeface="Arial" pitchFamily="34" charset="0"/>
                <a:ea typeface="MS PGothic" pitchFamily="34" charset="-128"/>
                <a:cs typeface="Arial" pitchFamily="34" charset="0"/>
              </a:rPr>
              <a:t>120 mm Hg) or standard therapy (systolic BP </a:t>
            </a:r>
            <a:r>
              <a:rPr lang="en-US" sz="900" dirty="0">
                <a:solidFill>
                  <a:prstClr val="black"/>
                </a:solidFill>
                <a:latin typeface="Arial" pitchFamily="34" charset="0"/>
                <a:ea typeface="MS PGothic" pitchFamily="34" charset="-128"/>
                <a:cs typeface="Arial" pitchFamily="34" charset="0"/>
                <a:sym typeface="Symbol" pitchFamily="18" charset="2"/>
              </a:rPr>
              <a:t></a:t>
            </a:r>
            <a:r>
              <a:rPr lang="en-US" sz="900" dirty="0">
                <a:solidFill>
                  <a:prstClr val="black"/>
                </a:solidFill>
                <a:latin typeface="Arial" pitchFamily="34" charset="0"/>
                <a:ea typeface="MS PGothic" pitchFamily="34" charset="-128"/>
                <a:cs typeface="Arial" pitchFamily="34" charset="0"/>
              </a:rPr>
              <a:t>140 mm Hg). In addition, 5518 patients were randomly assigned to receive either </a:t>
            </a:r>
            <a:r>
              <a:rPr lang="en-US" sz="900" dirty="0" err="1">
                <a:solidFill>
                  <a:prstClr val="black"/>
                </a:solidFill>
                <a:latin typeface="Arial" pitchFamily="34" charset="0"/>
                <a:ea typeface="MS PGothic" pitchFamily="34" charset="-128"/>
                <a:cs typeface="Arial" pitchFamily="34" charset="0"/>
              </a:rPr>
              <a:t>fenofibrate</a:t>
            </a:r>
            <a:r>
              <a:rPr lang="en-US" sz="900" dirty="0">
                <a:solidFill>
                  <a:prstClr val="black"/>
                </a:solidFill>
                <a:latin typeface="Arial" pitchFamily="34" charset="0"/>
                <a:ea typeface="MS PGothic" pitchFamily="34" charset="-128"/>
                <a:cs typeface="Arial" pitchFamily="34" charset="0"/>
              </a:rPr>
              <a:t> or placebo while maintaining good control of LDL cholesterol with </a:t>
            </a:r>
            <a:r>
              <a:rPr lang="en-US" sz="900" dirty="0" err="1">
                <a:solidFill>
                  <a:prstClr val="black"/>
                </a:solidFill>
                <a:latin typeface="Arial" pitchFamily="34" charset="0"/>
                <a:ea typeface="MS PGothic" pitchFamily="34" charset="-128"/>
                <a:cs typeface="Arial" pitchFamily="34" charset="0"/>
              </a:rPr>
              <a:t>simvastatin</a:t>
            </a:r>
            <a:r>
              <a:rPr lang="en-US" sz="900" dirty="0">
                <a:solidFill>
                  <a:prstClr val="black"/>
                </a:solidFill>
                <a:latin typeface="Arial" pitchFamily="34" charset="0"/>
                <a:ea typeface="MS PGothic" pitchFamily="34" charset="-128"/>
                <a:cs typeface="Arial" pitchFamily="34" charset="0"/>
              </a:rPr>
              <a:t>. Primary endpoint was a composite of nonfatal myocardial infarction, nonfatal stroke, or cardiovascular death. Due to higher mortality in the intensive therapy group, and after a mean duration of follow-up of 3.5 years, the data and safety monitoring committee recommended the discontinuation of the intensive regimen in February 2008. ACCORD was an IIT sponsored by the National Heart, Lung and Blood Institute (NHLBI).</a:t>
            </a:r>
            <a:r>
              <a:rPr lang="en-US" sz="900" baseline="30000" dirty="0">
                <a:solidFill>
                  <a:prstClr val="black"/>
                </a:solidFill>
                <a:latin typeface="Arial" pitchFamily="34" charset="0"/>
                <a:ea typeface="MS PGothic" pitchFamily="34" charset="-128"/>
                <a:cs typeface="Arial" pitchFamily="34" charset="0"/>
              </a:rPr>
              <a:t>2</a:t>
            </a:r>
            <a:r>
              <a:rPr lang="en-US" sz="900" dirty="0">
                <a:solidFill>
                  <a:prstClr val="black"/>
                </a:solidFill>
                <a:latin typeface="Arial" pitchFamily="34" charset="0"/>
                <a:ea typeface="MS PGothic" pitchFamily="34" charset="-128"/>
                <a:cs typeface="Arial" pitchFamily="34" charset="0"/>
              </a:rPr>
              <a:t/>
            </a:r>
            <a:br>
              <a:rPr lang="en-US" sz="900" dirty="0">
                <a:solidFill>
                  <a:prstClr val="black"/>
                </a:solidFill>
                <a:latin typeface="Arial" pitchFamily="34" charset="0"/>
                <a:ea typeface="MS PGothic" pitchFamily="34" charset="-128"/>
                <a:cs typeface="Arial" pitchFamily="34" charset="0"/>
              </a:rPr>
            </a:br>
            <a:endParaRPr lang="en-US" sz="900" dirty="0">
              <a:latin typeface="Arial" pitchFamily="34" charset="0"/>
              <a:ea typeface="MS PGothic" pitchFamily="34" charset="-128"/>
              <a:cs typeface="ＭＳ Ｐゴシック" pitchFamily="-65" charset="-128"/>
            </a:endParaRPr>
          </a:p>
          <a:p>
            <a:pPr>
              <a:lnSpc>
                <a:spcPct val="95000"/>
              </a:lnSpc>
              <a:spcBef>
                <a:spcPts val="353"/>
              </a:spcBef>
              <a:defRPr/>
            </a:pPr>
            <a:r>
              <a:rPr lang="en-US" sz="900" b="1" u="sng" dirty="0">
                <a:latin typeface="Arial" pitchFamily="34" charset="0"/>
                <a:ea typeface="MS PGothic" pitchFamily="34" charset="-128"/>
                <a:cs typeface="ＭＳ Ｐゴシック" pitchFamily="-65" charset="-128"/>
              </a:rPr>
              <a:t>REFERENCES</a:t>
            </a:r>
            <a:endParaRPr lang="en-US" sz="900" dirty="0">
              <a:latin typeface="Arial" pitchFamily="34" charset="0"/>
              <a:ea typeface="MS PGothic" pitchFamily="34" charset="-128"/>
              <a:cs typeface="ＭＳ Ｐゴシック" pitchFamily="-65" charset="-128"/>
            </a:endParaRPr>
          </a:p>
          <a:p>
            <a:pPr marL="224325" indent="-224325">
              <a:lnSpc>
                <a:spcPct val="95000"/>
              </a:lnSpc>
              <a:spcBef>
                <a:spcPts val="353"/>
              </a:spcBef>
              <a:buFontTx/>
              <a:buAutoNum type="arabicPeriod"/>
              <a:defRPr/>
            </a:pPr>
            <a:r>
              <a:rPr lang="en-US" sz="900" dirty="0">
                <a:solidFill>
                  <a:prstClr val="black"/>
                </a:solidFill>
                <a:latin typeface="Arial" pitchFamily="34" charset="0"/>
                <a:ea typeface="MS PGothic" pitchFamily="34" charset="-128"/>
                <a:cs typeface="Arial" pitchFamily="34" charset="0"/>
              </a:rPr>
              <a:t>ADVANCE Collaborative Group. Intensive blood glucose control and vascular outcomes in patients with type 2 diabetes. </a:t>
            </a:r>
            <a:r>
              <a:rPr lang="en-US" sz="900" i="1" dirty="0">
                <a:solidFill>
                  <a:prstClr val="black"/>
                </a:solidFill>
                <a:latin typeface="Arial" pitchFamily="34" charset="0"/>
                <a:ea typeface="MS PGothic" pitchFamily="34" charset="-128"/>
                <a:cs typeface="Arial" pitchFamily="34" charset="0"/>
              </a:rPr>
              <a:t>N </a:t>
            </a:r>
            <a:r>
              <a:rPr lang="en-US" sz="900" i="1" dirty="0" err="1">
                <a:solidFill>
                  <a:prstClr val="black"/>
                </a:solidFill>
                <a:latin typeface="Arial" pitchFamily="34" charset="0"/>
                <a:ea typeface="MS PGothic" pitchFamily="34" charset="-128"/>
                <a:cs typeface="Arial" pitchFamily="34" charset="0"/>
              </a:rPr>
              <a:t>Engl</a:t>
            </a:r>
            <a:r>
              <a:rPr lang="en-US" sz="900" i="1" dirty="0">
                <a:solidFill>
                  <a:prstClr val="black"/>
                </a:solidFill>
                <a:latin typeface="Arial" pitchFamily="34" charset="0"/>
                <a:ea typeface="MS PGothic" pitchFamily="34" charset="-128"/>
                <a:cs typeface="Arial" pitchFamily="34" charset="0"/>
              </a:rPr>
              <a:t> J Med.</a:t>
            </a:r>
            <a:r>
              <a:rPr lang="en-US" sz="900" dirty="0">
                <a:solidFill>
                  <a:prstClr val="black"/>
                </a:solidFill>
                <a:latin typeface="Arial" pitchFamily="34" charset="0"/>
                <a:ea typeface="MS PGothic" pitchFamily="34" charset="-128"/>
                <a:cs typeface="Arial" pitchFamily="34" charset="0"/>
              </a:rPr>
              <a:t> 2008;358(24):2560-2572. </a:t>
            </a:r>
          </a:p>
          <a:p>
            <a:pPr marL="224325" indent="-224325">
              <a:lnSpc>
                <a:spcPct val="95000"/>
              </a:lnSpc>
              <a:spcBef>
                <a:spcPts val="353"/>
              </a:spcBef>
              <a:buFontTx/>
              <a:buAutoNum type="arabicPeriod"/>
              <a:defRPr/>
            </a:pPr>
            <a:r>
              <a:rPr lang="en-US" sz="900" dirty="0">
                <a:solidFill>
                  <a:prstClr val="black"/>
                </a:solidFill>
                <a:latin typeface="Arial" pitchFamily="34" charset="0"/>
                <a:ea typeface="MS PGothic" pitchFamily="34" charset="-128"/>
                <a:cs typeface="Arial" pitchFamily="34" charset="0"/>
              </a:rPr>
              <a:t>The Action to Control Cardiovascular Risk in Diabetes Study Group. Effects of intensive glucose lowering in type 2 diabetes. </a:t>
            </a:r>
            <a:r>
              <a:rPr lang="en-US" sz="900" i="1" dirty="0">
                <a:solidFill>
                  <a:prstClr val="black"/>
                </a:solidFill>
                <a:latin typeface="Arial" pitchFamily="34" charset="0"/>
                <a:ea typeface="MS PGothic" pitchFamily="34" charset="-128"/>
                <a:cs typeface="Arial" pitchFamily="34" charset="0"/>
              </a:rPr>
              <a:t>N </a:t>
            </a:r>
            <a:r>
              <a:rPr lang="en-US" sz="900" i="1" dirty="0" err="1">
                <a:solidFill>
                  <a:prstClr val="black"/>
                </a:solidFill>
                <a:latin typeface="Arial" pitchFamily="34" charset="0"/>
                <a:ea typeface="MS PGothic" pitchFamily="34" charset="-128"/>
                <a:cs typeface="Arial" pitchFamily="34" charset="0"/>
              </a:rPr>
              <a:t>Engl</a:t>
            </a:r>
            <a:r>
              <a:rPr lang="en-US" sz="900" i="1" dirty="0">
                <a:solidFill>
                  <a:prstClr val="black"/>
                </a:solidFill>
                <a:latin typeface="Arial" pitchFamily="34" charset="0"/>
                <a:ea typeface="MS PGothic" pitchFamily="34" charset="-128"/>
                <a:cs typeface="Arial" pitchFamily="34" charset="0"/>
              </a:rPr>
              <a:t> J Med.</a:t>
            </a:r>
            <a:r>
              <a:rPr lang="en-US" sz="900" dirty="0">
                <a:solidFill>
                  <a:prstClr val="black"/>
                </a:solidFill>
                <a:latin typeface="Arial" pitchFamily="34" charset="0"/>
                <a:ea typeface="MS PGothic" pitchFamily="34" charset="-128"/>
                <a:cs typeface="Arial" pitchFamily="34" charset="0"/>
              </a:rPr>
              <a:t> 2008;358(24):2545-2559.</a:t>
            </a:r>
            <a:endParaRPr lang="en-US" sz="900" dirty="0">
              <a:latin typeface="Arial" pitchFamily="34" charset="0"/>
              <a:cs typeface="Arial" pitchFamily="34" charset="0"/>
            </a:endParaRP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44</a:t>
            </a:fld>
            <a:endParaRPr lang="en-US" sz="1200"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581369"/>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KEY POINT</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This figure highlights the enrollment, </a:t>
            </a:r>
            <a:r>
              <a:rPr lang="en-US" sz="1000" dirty="0" err="1">
                <a:solidFill>
                  <a:prstClr val="black"/>
                </a:solidFill>
                <a:latin typeface="Arial" pitchFamily="34" charset="0"/>
                <a:ea typeface="MS PGothic" pitchFamily="34" charset="-128"/>
                <a:cs typeface="Arial" pitchFamily="34" charset="0"/>
              </a:rPr>
              <a:t>randomisation</a:t>
            </a:r>
            <a:r>
              <a:rPr lang="en-US" sz="1000" dirty="0">
                <a:solidFill>
                  <a:prstClr val="black"/>
                </a:solidFill>
                <a:latin typeface="Arial" pitchFamily="34" charset="0"/>
                <a:ea typeface="MS PGothic" pitchFamily="34" charset="-128"/>
                <a:cs typeface="Arial" pitchFamily="34" charset="0"/>
              </a:rPr>
              <a:t>, and follow-up of the study participants.</a:t>
            </a:r>
          </a:p>
          <a:p>
            <a:pPr>
              <a:lnSpc>
                <a:spcPct val="95000"/>
              </a:lnSpc>
              <a:spcBef>
                <a:spcPts val="353"/>
              </a:spcBef>
              <a:defRPr/>
            </a:pPr>
            <a:endParaRPr lang="en-US" sz="1000" b="1" u="sng"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ADVANCE (Action in Diabetes and Vascular Disease) was a 2x2 factorial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controlled trial conducted with 11,140 participants with type 2 diabetes, age </a:t>
            </a:r>
            <a:r>
              <a:rPr lang="en-US" sz="1000" dirty="0">
                <a:solidFill>
                  <a:prstClr val="black"/>
                </a:solidFill>
                <a:latin typeface="Arial" pitchFamily="34" charset="0"/>
                <a:ea typeface="MS PGothic" pitchFamily="34" charset="-128"/>
                <a:cs typeface="Arial" pitchFamily="34" charset="0"/>
                <a:sym typeface="Symbol" pitchFamily="18" charset="2"/>
              </a:rPr>
              <a:t></a:t>
            </a:r>
            <a:r>
              <a:rPr lang="en-US" sz="1000" dirty="0">
                <a:solidFill>
                  <a:prstClr val="black"/>
                </a:solidFill>
                <a:latin typeface="Arial" pitchFamily="34" charset="0"/>
                <a:ea typeface="MS PGothic" pitchFamily="34" charset="-128"/>
                <a:cs typeface="Arial" pitchFamily="34" charset="0"/>
              </a:rPr>
              <a:t>55 years, at high risk of vascular disease. Participants, who were recruited from approximately 215 clinical sites globally, initiated a 6-week, open-label, run-in treatment of </a:t>
            </a:r>
            <a:r>
              <a:rPr lang="en-US" sz="1000" dirty="0" err="1">
                <a:solidFill>
                  <a:prstClr val="black"/>
                </a:solidFill>
                <a:latin typeface="Arial" pitchFamily="34" charset="0"/>
                <a:ea typeface="MS PGothic" pitchFamily="34" charset="-128"/>
                <a:cs typeface="Arial" pitchFamily="34" charset="0"/>
              </a:rPr>
              <a:t>perindopril-indapamide</a:t>
            </a:r>
            <a:r>
              <a:rPr lang="en-US" sz="1000" dirty="0">
                <a:solidFill>
                  <a:prstClr val="black"/>
                </a:solidFill>
                <a:latin typeface="Arial" pitchFamily="34" charset="0"/>
                <a:ea typeface="MS PGothic" pitchFamily="34" charset="-128"/>
                <a:cs typeface="Arial" pitchFamily="34" charset="0"/>
              </a:rPr>
              <a:t> combination and were subsequently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to continue </a:t>
            </a:r>
            <a:r>
              <a:rPr lang="en-US" sz="1000" dirty="0" err="1">
                <a:solidFill>
                  <a:prstClr val="black"/>
                </a:solidFill>
                <a:latin typeface="Arial" pitchFamily="34" charset="0"/>
                <a:ea typeface="MS PGothic" pitchFamily="34" charset="-128"/>
                <a:cs typeface="Arial" pitchFamily="34" charset="0"/>
              </a:rPr>
              <a:t>perindopril-indapamide</a:t>
            </a:r>
            <a:r>
              <a:rPr lang="en-US" sz="1000" dirty="0">
                <a:solidFill>
                  <a:prstClr val="black"/>
                </a:solidFill>
                <a:latin typeface="Arial" pitchFamily="34" charset="0"/>
                <a:ea typeface="MS PGothic" pitchFamily="34" charset="-128"/>
                <a:cs typeface="Arial" pitchFamily="34" charset="0"/>
              </a:rPr>
              <a:t> or matching placebo, and to an intensive </a:t>
            </a:r>
            <a:r>
              <a:rPr lang="en-US" sz="1000" dirty="0" err="1">
                <a:solidFill>
                  <a:prstClr val="black"/>
                </a:solidFill>
                <a:latin typeface="Arial" pitchFamily="34" charset="0"/>
                <a:ea typeface="MS PGothic" pitchFamily="34" charset="-128"/>
                <a:cs typeface="Arial" pitchFamily="34" charset="0"/>
              </a:rPr>
              <a:t>gliclazide</a:t>
            </a:r>
            <a:r>
              <a:rPr lang="en-US" sz="1000" dirty="0">
                <a:solidFill>
                  <a:prstClr val="black"/>
                </a:solidFill>
                <a:latin typeface="Arial" pitchFamily="34" charset="0"/>
                <a:ea typeface="MS PGothic" pitchFamily="34" charset="-128"/>
                <a:cs typeface="Arial" pitchFamily="34" charset="0"/>
              </a:rPr>
              <a:t> modified-release (MR)-based glucose control regimen or usual guidelines-based therapy. Primary outcomes were a composite of nonfatal stroke, nonfatal myocardial infarction, or cardiovascular death and a composite of new or worsening nephropathy or diabetic eye disease. Median follow-up was 5 years. ADVANCE was an investigator-initiated trial (IIT) sponsored by </a:t>
            </a:r>
            <a:r>
              <a:rPr lang="en-US" sz="1000" dirty="0" err="1">
                <a:solidFill>
                  <a:prstClr val="black"/>
                </a:solidFill>
                <a:latin typeface="Arial" pitchFamily="34" charset="0"/>
                <a:ea typeface="MS PGothic" pitchFamily="34" charset="-128"/>
                <a:cs typeface="Arial" pitchFamily="34" charset="0"/>
              </a:rPr>
              <a:t>Servier</a:t>
            </a:r>
            <a:r>
              <a:rPr lang="en-US" sz="1000" dirty="0">
                <a:solidFill>
                  <a:prstClr val="black"/>
                </a:solidFill>
                <a:latin typeface="Arial" pitchFamily="34" charset="0"/>
                <a:ea typeface="MS PGothic" pitchFamily="34" charset="-128"/>
                <a:cs typeface="Arial" pitchFamily="34" charset="0"/>
              </a:rPr>
              <a:t> (maker of </a:t>
            </a:r>
            <a:r>
              <a:rPr lang="en-US" sz="1000" dirty="0" err="1">
                <a:solidFill>
                  <a:prstClr val="black"/>
                </a:solidFill>
                <a:latin typeface="Arial" pitchFamily="34" charset="0"/>
                <a:ea typeface="MS PGothic" pitchFamily="34" charset="-128"/>
                <a:cs typeface="Arial" pitchFamily="34" charset="0"/>
              </a:rPr>
              <a:t>perindopril-indapamide</a:t>
            </a:r>
            <a:r>
              <a:rPr lang="en-US" sz="1000" dirty="0">
                <a:solidFill>
                  <a:prstClr val="black"/>
                </a:solidFill>
                <a:latin typeface="Arial" pitchFamily="34" charset="0"/>
                <a:ea typeface="MS PGothic" pitchFamily="34" charset="-128"/>
                <a:cs typeface="Arial" pitchFamily="34" charset="0"/>
              </a:rPr>
              <a:t> and </a:t>
            </a:r>
            <a:r>
              <a:rPr lang="en-US" sz="1000" dirty="0" err="1">
                <a:solidFill>
                  <a:prstClr val="black"/>
                </a:solidFill>
                <a:latin typeface="Arial" pitchFamily="34" charset="0"/>
                <a:ea typeface="MS PGothic" pitchFamily="34" charset="-128"/>
                <a:cs typeface="Arial" pitchFamily="34" charset="0"/>
              </a:rPr>
              <a:t>gliclazide</a:t>
            </a:r>
            <a:r>
              <a:rPr lang="en-US" sz="1000" dirty="0">
                <a:solidFill>
                  <a:prstClr val="black"/>
                </a:solidFill>
                <a:latin typeface="Arial" pitchFamily="34" charset="0"/>
                <a:ea typeface="MS PGothic" pitchFamily="34" charset="-128"/>
                <a:cs typeface="Arial" pitchFamily="34" charset="0"/>
              </a:rPr>
              <a:t> MR).</a:t>
            </a:r>
            <a:br>
              <a:rPr lang="en-US" sz="1000" dirty="0">
                <a:solidFill>
                  <a:prstClr val="black"/>
                </a:solidFill>
                <a:latin typeface="Arial" pitchFamily="34" charset="0"/>
                <a:ea typeface="MS PGothic" pitchFamily="34" charset="-128"/>
                <a:cs typeface="Arial" pitchFamily="34" charset="0"/>
              </a:rPr>
            </a:b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REFERENCE</a:t>
            </a: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dirty="0">
                <a:solidFill>
                  <a:prstClr val="black"/>
                </a:solidFill>
                <a:latin typeface="Arial" pitchFamily="34" charset="0"/>
                <a:ea typeface="MS PGothic" pitchFamily="34" charset="-128"/>
                <a:cs typeface="Arial" pitchFamily="34" charset="0"/>
              </a:rPr>
              <a:t>ADVANCE Collaborative Group. Intensive blood glucose control and vascular outcomes in patients with type 2 diabetes. </a:t>
            </a:r>
            <a:r>
              <a:rPr lang="en-US" sz="1000" i="1" dirty="0">
                <a:solidFill>
                  <a:prstClr val="black"/>
                </a:solidFill>
                <a:latin typeface="Arial" pitchFamily="34" charset="0"/>
                <a:ea typeface="MS PGothic" pitchFamily="34" charset="-128"/>
                <a:cs typeface="Arial" pitchFamily="34" charset="0"/>
              </a:rPr>
              <a:t>N </a:t>
            </a:r>
            <a:r>
              <a:rPr lang="en-US" sz="1000" i="1" dirty="0" err="1">
                <a:solidFill>
                  <a:prstClr val="black"/>
                </a:solidFill>
                <a:latin typeface="Arial" pitchFamily="34" charset="0"/>
                <a:ea typeface="MS PGothic" pitchFamily="34" charset="-128"/>
                <a:cs typeface="Arial" pitchFamily="34" charset="0"/>
              </a:rPr>
              <a:t>Engl</a:t>
            </a:r>
            <a:r>
              <a:rPr lang="en-US" sz="1000" i="1" dirty="0">
                <a:solidFill>
                  <a:prstClr val="black"/>
                </a:solidFill>
                <a:latin typeface="Arial" pitchFamily="34" charset="0"/>
                <a:ea typeface="MS PGothic" pitchFamily="34" charset="-128"/>
                <a:cs typeface="Arial" pitchFamily="34" charset="0"/>
              </a:rPr>
              <a:t> J Med.</a:t>
            </a:r>
            <a:r>
              <a:rPr lang="en-US" sz="1000" dirty="0">
                <a:solidFill>
                  <a:prstClr val="black"/>
                </a:solidFill>
                <a:latin typeface="Arial" pitchFamily="34" charset="0"/>
                <a:ea typeface="MS PGothic" pitchFamily="34" charset="-128"/>
                <a:cs typeface="Arial" pitchFamily="34" charset="0"/>
              </a:rPr>
              <a:t> 2008;358(24):2560-2572. </a:t>
            </a: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45</a:t>
            </a:fld>
            <a:endParaRPr lang="en-US" sz="1200"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581369"/>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KEY POINT</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This figure depicts the disposition of patients in the ACCORD study.</a:t>
            </a:r>
            <a:br>
              <a:rPr lang="en-US" sz="1000" dirty="0">
                <a:solidFill>
                  <a:prstClr val="black"/>
                </a:solidFill>
                <a:latin typeface="Arial" pitchFamily="34" charset="0"/>
                <a:ea typeface="MS PGothic" pitchFamily="34" charset="-128"/>
                <a:cs typeface="Arial" pitchFamily="34" charset="0"/>
              </a:rPr>
            </a:br>
            <a:endParaRPr lang="en-US" sz="1000" b="1" u="sng"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ACCORD (Action to Control Cardiovascular Risk in Diabetes) was a multicentre,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double 2x2 factorial study conducted in 77 sites in the US and Canada, which enrolled 10,251 participants with type 2 diabetes (mean age of 62.2 years, and median HbA1c of 8.1%), who received intensive therapy (targeting an HbA1c </a:t>
            </a:r>
            <a:r>
              <a:rPr lang="en-US" sz="1000" dirty="0">
                <a:solidFill>
                  <a:prstClr val="black"/>
                </a:solidFill>
                <a:latin typeface="Arial" pitchFamily="34" charset="0"/>
                <a:ea typeface="MS PGothic" pitchFamily="34" charset="-128"/>
                <a:cs typeface="Arial" pitchFamily="34" charset="0"/>
                <a:sym typeface="Symbol" pitchFamily="18" charset="2"/>
              </a:rPr>
              <a:t></a:t>
            </a:r>
            <a:r>
              <a:rPr lang="en-US" sz="1000" dirty="0">
                <a:solidFill>
                  <a:prstClr val="black"/>
                </a:solidFill>
                <a:latin typeface="Arial" pitchFamily="34" charset="0"/>
                <a:ea typeface="MS PGothic" pitchFamily="34" charset="-128"/>
                <a:cs typeface="Arial" pitchFamily="34" charset="0"/>
              </a:rPr>
              <a:t>6.0%) or standard therapy (HbA1c=7.0-7.9%). 4733 patients were also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to lower their blood pressure (BP) by receiving intensive therapy (systolic BP </a:t>
            </a:r>
            <a:r>
              <a:rPr lang="en-US" sz="1000" dirty="0">
                <a:solidFill>
                  <a:prstClr val="black"/>
                </a:solidFill>
                <a:latin typeface="Arial" pitchFamily="34" charset="0"/>
                <a:ea typeface="MS PGothic" pitchFamily="34" charset="-128"/>
                <a:cs typeface="Arial" pitchFamily="34" charset="0"/>
                <a:sym typeface="Symbol" pitchFamily="18" charset="2"/>
              </a:rPr>
              <a:t></a:t>
            </a:r>
            <a:r>
              <a:rPr lang="en-US" sz="1000" dirty="0">
                <a:solidFill>
                  <a:prstClr val="black"/>
                </a:solidFill>
                <a:latin typeface="Arial" pitchFamily="34" charset="0"/>
                <a:ea typeface="MS PGothic" pitchFamily="34" charset="-128"/>
                <a:cs typeface="Arial" pitchFamily="34" charset="0"/>
              </a:rPr>
              <a:t>120 mm Hg) or standard therapy (systolic BP </a:t>
            </a:r>
            <a:r>
              <a:rPr lang="en-US" sz="1000" dirty="0">
                <a:solidFill>
                  <a:prstClr val="black"/>
                </a:solidFill>
                <a:latin typeface="Arial" pitchFamily="34" charset="0"/>
                <a:ea typeface="MS PGothic" pitchFamily="34" charset="-128"/>
                <a:cs typeface="Arial" pitchFamily="34" charset="0"/>
                <a:sym typeface="Symbol" pitchFamily="18" charset="2"/>
              </a:rPr>
              <a:t></a:t>
            </a:r>
            <a:r>
              <a:rPr lang="en-US" sz="1000" dirty="0">
                <a:solidFill>
                  <a:prstClr val="black"/>
                </a:solidFill>
                <a:latin typeface="Arial" pitchFamily="34" charset="0"/>
                <a:ea typeface="MS PGothic" pitchFamily="34" charset="-128"/>
                <a:cs typeface="Arial" pitchFamily="34" charset="0"/>
              </a:rPr>
              <a:t>140 mm Hg). In addition, 5518 patients were randomly assigned to receive either </a:t>
            </a:r>
            <a:r>
              <a:rPr lang="en-US" sz="1000" dirty="0" err="1">
                <a:solidFill>
                  <a:prstClr val="black"/>
                </a:solidFill>
                <a:latin typeface="Arial" pitchFamily="34" charset="0"/>
                <a:ea typeface="MS PGothic" pitchFamily="34" charset="-128"/>
                <a:cs typeface="Arial" pitchFamily="34" charset="0"/>
              </a:rPr>
              <a:t>fenofibrate</a:t>
            </a:r>
            <a:r>
              <a:rPr lang="en-US" sz="1000" dirty="0">
                <a:solidFill>
                  <a:prstClr val="black"/>
                </a:solidFill>
                <a:latin typeface="Arial" pitchFamily="34" charset="0"/>
                <a:ea typeface="MS PGothic" pitchFamily="34" charset="-128"/>
                <a:cs typeface="Arial" pitchFamily="34" charset="0"/>
              </a:rPr>
              <a:t> or placebo while maintaining good control of LDL cholesterol with </a:t>
            </a:r>
            <a:r>
              <a:rPr lang="en-US" sz="1000" dirty="0" err="1">
                <a:solidFill>
                  <a:prstClr val="black"/>
                </a:solidFill>
                <a:latin typeface="Arial" pitchFamily="34" charset="0"/>
                <a:ea typeface="MS PGothic" pitchFamily="34" charset="-128"/>
                <a:cs typeface="Arial" pitchFamily="34" charset="0"/>
              </a:rPr>
              <a:t>simvastatin</a:t>
            </a:r>
            <a:r>
              <a:rPr lang="en-US" sz="1000" dirty="0">
                <a:solidFill>
                  <a:prstClr val="black"/>
                </a:solidFill>
                <a:latin typeface="Arial" pitchFamily="34" charset="0"/>
                <a:ea typeface="MS PGothic" pitchFamily="34" charset="-128"/>
                <a:cs typeface="Arial" pitchFamily="34" charset="0"/>
              </a:rPr>
              <a:t>. Primary endpoint was a composite of nonfatal myocardial infarction, nonfatal stroke, or cardiovascular death. Due to higher mortality in the intensive therapy group, and after a mean duration of follow-up of 3.5 years, the data and safety monitoring committee recommended the discontinuation of the intensive regimen in February 2008. ACCORD was an investigator-initiated trial sponsored by the National Heart, Lung and Blood Institute (NHLBI).</a:t>
            </a:r>
            <a:br>
              <a:rPr lang="en-US" sz="1000" dirty="0">
                <a:solidFill>
                  <a:prstClr val="black"/>
                </a:solidFill>
                <a:latin typeface="Arial" pitchFamily="34" charset="0"/>
                <a:ea typeface="MS PGothic" pitchFamily="34" charset="-128"/>
                <a:cs typeface="Arial" pitchFamily="34" charset="0"/>
              </a:rPr>
            </a:b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REFERENCE</a:t>
            </a: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dirty="0">
                <a:solidFill>
                  <a:prstClr val="black"/>
                </a:solidFill>
                <a:latin typeface="Arial" pitchFamily="34" charset="0"/>
                <a:ea typeface="MS PGothic" pitchFamily="34" charset="-128"/>
                <a:cs typeface="Arial" pitchFamily="34" charset="0"/>
              </a:rPr>
              <a:t>The Action to Control Cardiovascular Risk in Diabetes Study Group. Effects of intensive glucose lowering in type 2 diabetes. </a:t>
            </a:r>
            <a:r>
              <a:rPr lang="en-US" sz="1000" i="1" dirty="0">
                <a:solidFill>
                  <a:prstClr val="black"/>
                </a:solidFill>
                <a:latin typeface="Arial" pitchFamily="34" charset="0"/>
                <a:ea typeface="MS PGothic" pitchFamily="34" charset="-128"/>
                <a:cs typeface="Arial" pitchFamily="34" charset="0"/>
              </a:rPr>
              <a:t>N </a:t>
            </a:r>
            <a:r>
              <a:rPr lang="en-US" sz="1000" i="1" dirty="0" err="1">
                <a:solidFill>
                  <a:prstClr val="black"/>
                </a:solidFill>
                <a:latin typeface="Arial" pitchFamily="34" charset="0"/>
                <a:ea typeface="MS PGothic" pitchFamily="34" charset="-128"/>
                <a:cs typeface="Arial" pitchFamily="34" charset="0"/>
              </a:rPr>
              <a:t>Engl</a:t>
            </a:r>
            <a:r>
              <a:rPr lang="en-US" sz="1000" i="1" dirty="0">
                <a:solidFill>
                  <a:prstClr val="black"/>
                </a:solidFill>
                <a:latin typeface="Arial" pitchFamily="34" charset="0"/>
                <a:ea typeface="MS PGothic" pitchFamily="34" charset="-128"/>
                <a:cs typeface="Arial" pitchFamily="34" charset="0"/>
              </a:rPr>
              <a:t> J Med.</a:t>
            </a:r>
            <a:r>
              <a:rPr lang="en-US" sz="1000" dirty="0">
                <a:solidFill>
                  <a:prstClr val="black"/>
                </a:solidFill>
                <a:latin typeface="Arial" pitchFamily="34" charset="0"/>
                <a:ea typeface="MS PGothic" pitchFamily="34" charset="-128"/>
                <a:cs typeface="Arial" pitchFamily="34" charset="0"/>
              </a:rPr>
              <a:t> 2008;358(24):2545-2559.</a:t>
            </a: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46</a:t>
            </a:fld>
            <a:endParaRPr lang="en-US" sz="1200"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Slide Image Placeholder 1"/>
          <p:cNvSpPr>
            <a:spLocks noGrp="1" noRot="1" noChangeAspect="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581369"/>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800" b="1" u="sng" dirty="0">
                <a:latin typeface="Arial" pitchFamily="34" charset="0"/>
                <a:ea typeface="MS PGothic" pitchFamily="34" charset="-128"/>
                <a:cs typeface="ＭＳ Ｐゴシック" pitchFamily="-65" charset="-128"/>
              </a:rPr>
              <a:t>KEY POINT</a:t>
            </a:r>
          </a:p>
          <a:p>
            <a:pPr marL="224325" indent="-224325">
              <a:lnSpc>
                <a:spcPct val="95000"/>
              </a:lnSpc>
              <a:spcBef>
                <a:spcPts val="353"/>
              </a:spcBef>
              <a:buFont typeface="Wingdings" pitchFamily="2" charset="2"/>
              <a:buChar char="§"/>
              <a:defRPr/>
            </a:pPr>
            <a:r>
              <a:rPr lang="en-US" sz="800" dirty="0">
                <a:solidFill>
                  <a:prstClr val="black"/>
                </a:solidFill>
                <a:latin typeface="Arial" pitchFamily="34" charset="0"/>
                <a:ea typeface="MS PGothic" pitchFamily="34" charset="-128"/>
                <a:cs typeface="Arial" pitchFamily="34" charset="0"/>
              </a:rPr>
              <a:t>In ADVANCE, during the follow-up period, the use of most classes of oral </a:t>
            </a:r>
            <a:r>
              <a:rPr lang="en-US" sz="800" dirty="0" err="1">
                <a:solidFill>
                  <a:prstClr val="black"/>
                </a:solidFill>
                <a:latin typeface="Arial" pitchFamily="34" charset="0"/>
                <a:ea typeface="MS PGothic" pitchFamily="34" charset="-128"/>
                <a:cs typeface="Arial" pitchFamily="34" charset="0"/>
              </a:rPr>
              <a:t>hypoglycaemic</a:t>
            </a:r>
            <a:r>
              <a:rPr lang="en-US" sz="800" dirty="0">
                <a:solidFill>
                  <a:prstClr val="black"/>
                </a:solidFill>
                <a:latin typeface="Arial" pitchFamily="34" charset="0"/>
                <a:ea typeface="MS PGothic" pitchFamily="34" charset="-128"/>
                <a:cs typeface="Arial" pitchFamily="34" charset="0"/>
              </a:rPr>
              <a:t> drugs and insulin had increased to a greater degree in the intensive control group than in the standard control group. 17% of patients in the intensive therapy group were receiving a </a:t>
            </a:r>
            <a:r>
              <a:rPr lang="en-US" sz="800" dirty="0" err="1">
                <a:solidFill>
                  <a:prstClr val="black"/>
                </a:solidFill>
                <a:latin typeface="Arial" pitchFamily="34" charset="0"/>
                <a:ea typeface="MS PGothic" pitchFamily="34" charset="-128"/>
                <a:cs typeface="Arial" pitchFamily="34" charset="0"/>
              </a:rPr>
              <a:t>thiazolidinedione</a:t>
            </a:r>
            <a:r>
              <a:rPr lang="en-US" sz="800" dirty="0">
                <a:solidFill>
                  <a:prstClr val="black"/>
                </a:solidFill>
                <a:latin typeface="Arial" pitchFamily="34" charset="0"/>
                <a:ea typeface="MS PGothic" pitchFamily="34" charset="-128"/>
                <a:cs typeface="Arial" pitchFamily="34" charset="0"/>
              </a:rPr>
              <a:t> </a:t>
            </a:r>
            <a:r>
              <a:rPr lang="en-US" sz="800" dirty="0" err="1">
                <a:solidFill>
                  <a:prstClr val="black"/>
                </a:solidFill>
                <a:latin typeface="Arial" pitchFamily="34" charset="0"/>
                <a:ea typeface="MS PGothic" pitchFamily="34" charset="-128"/>
                <a:cs typeface="Arial" pitchFamily="34" charset="0"/>
              </a:rPr>
              <a:t>vs</a:t>
            </a:r>
            <a:r>
              <a:rPr lang="en-US" sz="800" dirty="0">
                <a:solidFill>
                  <a:prstClr val="black"/>
                </a:solidFill>
                <a:latin typeface="Arial" pitchFamily="34" charset="0"/>
                <a:ea typeface="MS PGothic" pitchFamily="34" charset="-128"/>
                <a:cs typeface="Arial" pitchFamily="34" charset="0"/>
              </a:rPr>
              <a:t> 11% in the standard glucose control group. The use of blood pressure-lowering, lipid-modifying, and </a:t>
            </a:r>
            <a:r>
              <a:rPr lang="en-US" sz="800" dirty="0" err="1">
                <a:solidFill>
                  <a:prstClr val="black"/>
                </a:solidFill>
                <a:latin typeface="Arial" pitchFamily="34" charset="0"/>
                <a:ea typeface="MS PGothic" pitchFamily="34" charset="-128"/>
                <a:cs typeface="Arial" pitchFamily="34" charset="0"/>
              </a:rPr>
              <a:t>antiplatelet</a:t>
            </a:r>
            <a:r>
              <a:rPr lang="en-US" sz="800" dirty="0">
                <a:solidFill>
                  <a:prstClr val="black"/>
                </a:solidFill>
                <a:latin typeface="Arial" pitchFamily="34" charset="0"/>
                <a:ea typeface="MS PGothic" pitchFamily="34" charset="-128"/>
                <a:cs typeface="Arial" pitchFamily="34" charset="0"/>
              </a:rPr>
              <a:t> treatment was similar between the two groups.</a:t>
            </a:r>
            <a:r>
              <a:rPr lang="en-US" sz="800" baseline="30000" dirty="0">
                <a:solidFill>
                  <a:prstClr val="black"/>
                </a:solidFill>
                <a:latin typeface="Arial" pitchFamily="34" charset="0"/>
                <a:ea typeface="MS PGothic" pitchFamily="34" charset="-128"/>
                <a:cs typeface="Arial" pitchFamily="34" charset="0"/>
              </a:rPr>
              <a:t>1</a:t>
            </a:r>
          </a:p>
          <a:p>
            <a:pPr marL="224325" indent="-224325">
              <a:lnSpc>
                <a:spcPct val="95000"/>
              </a:lnSpc>
              <a:spcBef>
                <a:spcPts val="353"/>
              </a:spcBef>
              <a:buFont typeface="Wingdings" pitchFamily="2" charset="2"/>
              <a:buChar char="§"/>
              <a:defRPr/>
            </a:pPr>
            <a:r>
              <a:rPr lang="en-US" sz="800" dirty="0">
                <a:solidFill>
                  <a:prstClr val="black"/>
                </a:solidFill>
                <a:latin typeface="Arial" pitchFamily="34" charset="0"/>
                <a:ea typeface="MS PGothic" pitchFamily="34" charset="-128"/>
                <a:cs typeface="Arial" pitchFamily="34" charset="0"/>
              </a:rPr>
              <a:t>In ACCORD, subjects in the intensive treatment group had a greater exposure to glucose-lowering agents from every class than did subjects in the standard group. Subjects in both groups had similar exposure to cardiovascular protective interventions; however, significantly fewer patients in the intensive therapy group received an </a:t>
            </a:r>
            <a:r>
              <a:rPr lang="en-US" sz="800" dirty="0" err="1">
                <a:solidFill>
                  <a:prstClr val="black"/>
                </a:solidFill>
                <a:latin typeface="Arial" pitchFamily="34" charset="0"/>
                <a:ea typeface="MS PGothic" pitchFamily="34" charset="-128"/>
                <a:cs typeface="Arial" pitchFamily="34" charset="0"/>
              </a:rPr>
              <a:t>angiotensin</a:t>
            </a:r>
            <a:r>
              <a:rPr lang="en-US" sz="800" dirty="0">
                <a:solidFill>
                  <a:prstClr val="black"/>
                </a:solidFill>
                <a:latin typeface="Arial" pitchFamily="34" charset="0"/>
                <a:ea typeface="MS PGothic" pitchFamily="34" charset="-128"/>
                <a:cs typeface="Arial" pitchFamily="34" charset="0"/>
              </a:rPr>
              <a:t>-converting enzyme (ACE) inhibitor than in the standard therapy group (70% </a:t>
            </a:r>
            <a:r>
              <a:rPr lang="en-US" sz="800" dirty="0" err="1">
                <a:solidFill>
                  <a:prstClr val="black"/>
                </a:solidFill>
                <a:latin typeface="Arial" pitchFamily="34" charset="0"/>
                <a:ea typeface="MS PGothic" pitchFamily="34" charset="-128"/>
                <a:cs typeface="Arial" pitchFamily="34" charset="0"/>
              </a:rPr>
              <a:t>vs</a:t>
            </a:r>
            <a:r>
              <a:rPr lang="en-US" sz="800" dirty="0">
                <a:solidFill>
                  <a:prstClr val="black"/>
                </a:solidFill>
                <a:latin typeface="Arial" pitchFamily="34" charset="0"/>
                <a:ea typeface="MS PGothic" pitchFamily="34" charset="-128"/>
                <a:cs typeface="Arial" pitchFamily="34" charset="0"/>
              </a:rPr>
              <a:t> 72%; </a:t>
            </a:r>
            <a:r>
              <a:rPr lang="en-US" sz="800" i="1" dirty="0">
                <a:solidFill>
                  <a:prstClr val="black"/>
                </a:solidFill>
                <a:latin typeface="Arial" pitchFamily="34" charset="0"/>
                <a:ea typeface="MS PGothic" pitchFamily="34" charset="-128"/>
                <a:cs typeface="Arial" pitchFamily="34" charset="0"/>
              </a:rPr>
              <a:t>P</a:t>
            </a:r>
            <a:r>
              <a:rPr lang="en-US" sz="800" dirty="0">
                <a:solidFill>
                  <a:prstClr val="black"/>
                </a:solidFill>
                <a:latin typeface="Arial" pitchFamily="34" charset="0"/>
                <a:ea typeface="MS PGothic" pitchFamily="34" charset="-128"/>
                <a:cs typeface="Arial" pitchFamily="34" charset="0"/>
              </a:rPr>
              <a:t>=.02).</a:t>
            </a:r>
            <a:r>
              <a:rPr lang="en-US" sz="800" baseline="30000" dirty="0">
                <a:solidFill>
                  <a:prstClr val="black"/>
                </a:solidFill>
                <a:latin typeface="Arial" pitchFamily="34" charset="0"/>
                <a:ea typeface="MS PGothic" pitchFamily="34" charset="-128"/>
                <a:cs typeface="Arial" pitchFamily="34" charset="0"/>
              </a:rPr>
              <a:t>2</a:t>
            </a:r>
            <a:r>
              <a:rPr lang="en-US" sz="800" dirty="0">
                <a:solidFill>
                  <a:prstClr val="black"/>
                </a:solidFill>
                <a:latin typeface="Arial" pitchFamily="34" charset="0"/>
                <a:ea typeface="MS PGothic" pitchFamily="34" charset="-128"/>
                <a:cs typeface="Arial" pitchFamily="34" charset="0"/>
              </a:rPr>
              <a:t/>
            </a:r>
            <a:br>
              <a:rPr lang="en-US" sz="800" dirty="0">
                <a:solidFill>
                  <a:prstClr val="black"/>
                </a:solidFill>
                <a:latin typeface="Arial" pitchFamily="34" charset="0"/>
                <a:ea typeface="MS PGothic" pitchFamily="34" charset="-128"/>
                <a:cs typeface="Arial" pitchFamily="34" charset="0"/>
              </a:rPr>
            </a:br>
            <a:endParaRPr lang="en-US" sz="800" b="1" u="sng" dirty="0">
              <a:latin typeface="Arial" pitchFamily="34" charset="0"/>
              <a:ea typeface="MS PGothic" pitchFamily="34" charset="-128"/>
              <a:cs typeface="ＭＳ Ｐゴシック" pitchFamily="-65" charset="-128"/>
            </a:endParaRPr>
          </a:p>
          <a:p>
            <a:pPr>
              <a:lnSpc>
                <a:spcPct val="95000"/>
              </a:lnSpc>
              <a:spcBef>
                <a:spcPts val="353"/>
              </a:spcBef>
              <a:defRPr/>
            </a:pPr>
            <a:r>
              <a:rPr lang="en-US" sz="8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Wingdings" pitchFamily="2" charset="2"/>
              <a:buChar char="§"/>
              <a:defRPr/>
            </a:pPr>
            <a:r>
              <a:rPr lang="en-US" sz="800" dirty="0">
                <a:solidFill>
                  <a:prstClr val="black"/>
                </a:solidFill>
                <a:latin typeface="Arial" pitchFamily="34" charset="0"/>
                <a:ea typeface="MS PGothic" pitchFamily="34" charset="-128"/>
                <a:cs typeface="Arial" pitchFamily="34" charset="0"/>
              </a:rPr>
              <a:t>ADVANCE (Action in Diabetes and Vascular Disease) was a 2x2 factorial </a:t>
            </a:r>
            <a:r>
              <a:rPr lang="en-US" sz="800" dirty="0" err="1">
                <a:solidFill>
                  <a:prstClr val="black"/>
                </a:solidFill>
                <a:latin typeface="Arial" pitchFamily="34" charset="0"/>
                <a:ea typeface="MS PGothic" pitchFamily="34" charset="-128"/>
                <a:cs typeface="Arial" pitchFamily="34" charset="0"/>
              </a:rPr>
              <a:t>randomised</a:t>
            </a:r>
            <a:r>
              <a:rPr lang="en-US" sz="800" dirty="0">
                <a:solidFill>
                  <a:prstClr val="black"/>
                </a:solidFill>
                <a:latin typeface="Arial" pitchFamily="34" charset="0"/>
                <a:ea typeface="MS PGothic" pitchFamily="34" charset="-128"/>
                <a:cs typeface="Arial" pitchFamily="34" charset="0"/>
              </a:rPr>
              <a:t> controlled trial conducted with 11,140 participants with type 2 diabetes, age </a:t>
            </a:r>
            <a:r>
              <a:rPr lang="en-US" sz="800" dirty="0">
                <a:solidFill>
                  <a:prstClr val="black"/>
                </a:solidFill>
                <a:latin typeface="Arial" pitchFamily="34" charset="0"/>
                <a:ea typeface="MS PGothic" pitchFamily="34" charset="-128"/>
                <a:cs typeface="Arial" pitchFamily="34" charset="0"/>
                <a:sym typeface="Symbol" pitchFamily="18" charset="2"/>
              </a:rPr>
              <a:t></a:t>
            </a:r>
            <a:r>
              <a:rPr lang="en-US" sz="800" dirty="0">
                <a:solidFill>
                  <a:prstClr val="black"/>
                </a:solidFill>
                <a:latin typeface="Arial" pitchFamily="34" charset="0"/>
                <a:ea typeface="MS PGothic" pitchFamily="34" charset="-128"/>
                <a:cs typeface="Arial" pitchFamily="34" charset="0"/>
              </a:rPr>
              <a:t>55 years, at high risk of vascular disease. Participants, who were recruited from approximately 215 clinical sites globally, initiated a 6-week, open-label, run-in treatment of </a:t>
            </a:r>
            <a:r>
              <a:rPr lang="en-US" sz="800" dirty="0" err="1">
                <a:solidFill>
                  <a:prstClr val="black"/>
                </a:solidFill>
                <a:latin typeface="Arial" pitchFamily="34" charset="0"/>
                <a:ea typeface="MS PGothic" pitchFamily="34" charset="-128"/>
                <a:cs typeface="Arial" pitchFamily="34" charset="0"/>
              </a:rPr>
              <a:t>perindopril-indapamide</a:t>
            </a:r>
            <a:r>
              <a:rPr lang="en-US" sz="800" dirty="0">
                <a:solidFill>
                  <a:prstClr val="black"/>
                </a:solidFill>
                <a:latin typeface="Arial" pitchFamily="34" charset="0"/>
                <a:ea typeface="MS PGothic" pitchFamily="34" charset="-128"/>
                <a:cs typeface="Arial" pitchFamily="34" charset="0"/>
              </a:rPr>
              <a:t> combination and were subsequently </a:t>
            </a:r>
            <a:r>
              <a:rPr lang="en-US" sz="800" dirty="0" err="1">
                <a:solidFill>
                  <a:prstClr val="black"/>
                </a:solidFill>
                <a:latin typeface="Arial" pitchFamily="34" charset="0"/>
                <a:ea typeface="MS PGothic" pitchFamily="34" charset="-128"/>
                <a:cs typeface="Arial" pitchFamily="34" charset="0"/>
              </a:rPr>
              <a:t>randomised</a:t>
            </a:r>
            <a:r>
              <a:rPr lang="en-US" sz="800" dirty="0">
                <a:solidFill>
                  <a:prstClr val="black"/>
                </a:solidFill>
                <a:latin typeface="Arial" pitchFamily="34" charset="0"/>
                <a:ea typeface="MS PGothic" pitchFamily="34" charset="-128"/>
                <a:cs typeface="Arial" pitchFamily="34" charset="0"/>
              </a:rPr>
              <a:t> to continue </a:t>
            </a:r>
            <a:r>
              <a:rPr lang="en-US" sz="800" dirty="0" err="1">
                <a:solidFill>
                  <a:prstClr val="black"/>
                </a:solidFill>
                <a:latin typeface="Arial" pitchFamily="34" charset="0"/>
                <a:ea typeface="MS PGothic" pitchFamily="34" charset="-128"/>
                <a:cs typeface="Arial" pitchFamily="34" charset="0"/>
              </a:rPr>
              <a:t>perindopril-indapamide</a:t>
            </a:r>
            <a:r>
              <a:rPr lang="en-US" sz="800" dirty="0">
                <a:solidFill>
                  <a:prstClr val="black"/>
                </a:solidFill>
                <a:latin typeface="Arial" pitchFamily="34" charset="0"/>
                <a:ea typeface="MS PGothic" pitchFamily="34" charset="-128"/>
                <a:cs typeface="Arial" pitchFamily="34" charset="0"/>
              </a:rPr>
              <a:t> or matching placebo, and to an intensive </a:t>
            </a:r>
            <a:r>
              <a:rPr lang="en-US" sz="800" dirty="0" err="1">
                <a:solidFill>
                  <a:prstClr val="black"/>
                </a:solidFill>
                <a:latin typeface="Arial" pitchFamily="34" charset="0"/>
                <a:ea typeface="MS PGothic" pitchFamily="34" charset="-128"/>
                <a:cs typeface="Arial" pitchFamily="34" charset="0"/>
              </a:rPr>
              <a:t>gliclazide</a:t>
            </a:r>
            <a:r>
              <a:rPr lang="en-US" sz="800" dirty="0">
                <a:solidFill>
                  <a:prstClr val="black"/>
                </a:solidFill>
                <a:latin typeface="Arial" pitchFamily="34" charset="0"/>
                <a:ea typeface="MS PGothic" pitchFamily="34" charset="-128"/>
                <a:cs typeface="Arial" pitchFamily="34" charset="0"/>
              </a:rPr>
              <a:t> modified release (MR)-based glucose control regimen or usual guidelines-based therapy. Primary outcomes were a composite of nonfatal stroke, nonfatal myocardial infarction, or cardiovascular death and a composite of new or worsening nephropathy or diabetic eye disease. Median follow-up was 5 years. ADVANCE was an investigator-initiated trial (IIT) sponsored by </a:t>
            </a:r>
            <a:r>
              <a:rPr lang="en-US" sz="800" dirty="0" err="1">
                <a:solidFill>
                  <a:prstClr val="black"/>
                </a:solidFill>
                <a:latin typeface="Arial" pitchFamily="34" charset="0"/>
                <a:ea typeface="MS PGothic" pitchFamily="34" charset="-128"/>
                <a:cs typeface="Arial" pitchFamily="34" charset="0"/>
              </a:rPr>
              <a:t>Servier</a:t>
            </a:r>
            <a:r>
              <a:rPr lang="en-US" sz="800" dirty="0">
                <a:solidFill>
                  <a:prstClr val="black"/>
                </a:solidFill>
                <a:latin typeface="Arial" pitchFamily="34" charset="0"/>
                <a:ea typeface="MS PGothic" pitchFamily="34" charset="-128"/>
                <a:cs typeface="Arial" pitchFamily="34" charset="0"/>
              </a:rPr>
              <a:t> (maker of </a:t>
            </a:r>
            <a:r>
              <a:rPr lang="en-US" sz="800" dirty="0" err="1">
                <a:solidFill>
                  <a:prstClr val="black"/>
                </a:solidFill>
                <a:latin typeface="Arial" pitchFamily="34" charset="0"/>
                <a:ea typeface="MS PGothic" pitchFamily="34" charset="-128"/>
                <a:cs typeface="Arial" pitchFamily="34" charset="0"/>
              </a:rPr>
              <a:t>perindopril-indapamide</a:t>
            </a:r>
            <a:r>
              <a:rPr lang="en-US" sz="800" dirty="0">
                <a:solidFill>
                  <a:prstClr val="black"/>
                </a:solidFill>
                <a:latin typeface="Arial" pitchFamily="34" charset="0"/>
                <a:ea typeface="MS PGothic" pitchFamily="34" charset="-128"/>
                <a:cs typeface="Arial" pitchFamily="34" charset="0"/>
              </a:rPr>
              <a:t> and </a:t>
            </a:r>
            <a:r>
              <a:rPr lang="en-US" sz="800" dirty="0" err="1">
                <a:solidFill>
                  <a:prstClr val="black"/>
                </a:solidFill>
                <a:latin typeface="Arial" pitchFamily="34" charset="0"/>
                <a:ea typeface="MS PGothic" pitchFamily="34" charset="-128"/>
                <a:cs typeface="Arial" pitchFamily="34" charset="0"/>
              </a:rPr>
              <a:t>gliclazide</a:t>
            </a:r>
            <a:r>
              <a:rPr lang="en-US" sz="800" dirty="0">
                <a:solidFill>
                  <a:prstClr val="black"/>
                </a:solidFill>
                <a:latin typeface="Arial" pitchFamily="34" charset="0"/>
                <a:ea typeface="MS PGothic" pitchFamily="34" charset="-128"/>
                <a:cs typeface="Arial" pitchFamily="34" charset="0"/>
              </a:rPr>
              <a:t> MR).</a:t>
            </a:r>
            <a:r>
              <a:rPr lang="en-US" sz="800" baseline="30000" dirty="0">
                <a:solidFill>
                  <a:prstClr val="black"/>
                </a:solidFill>
                <a:latin typeface="Arial" pitchFamily="34" charset="0"/>
                <a:ea typeface="MS PGothic" pitchFamily="34" charset="-128"/>
                <a:cs typeface="Arial" pitchFamily="34" charset="0"/>
              </a:rPr>
              <a:t>1</a:t>
            </a:r>
          </a:p>
          <a:p>
            <a:pPr marL="224325" indent="-224325">
              <a:lnSpc>
                <a:spcPct val="95000"/>
              </a:lnSpc>
              <a:spcBef>
                <a:spcPts val="353"/>
              </a:spcBef>
              <a:buFont typeface="Wingdings" pitchFamily="2" charset="2"/>
              <a:buChar char="§"/>
              <a:defRPr/>
            </a:pPr>
            <a:r>
              <a:rPr lang="en-US" sz="800" dirty="0">
                <a:solidFill>
                  <a:prstClr val="black"/>
                </a:solidFill>
                <a:latin typeface="Arial" pitchFamily="34" charset="0"/>
                <a:ea typeface="MS PGothic" pitchFamily="34" charset="-128"/>
                <a:cs typeface="Arial" pitchFamily="34" charset="0"/>
              </a:rPr>
              <a:t>ACCORD (Action to Control Cardiovascular Risk in Diabetes) was a multicentre, </a:t>
            </a:r>
            <a:r>
              <a:rPr lang="en-US" sz="800" dirty="0" err="1">
                <a:solidFill>
                  <a:prstClr val="black"/>
                </a:solidFill>
                <a:latin typeface="Arial" pitchFamily="34" charset="0"/>
                <a:ea typeface="MS PGothic" pitchFamily="34" charset="-128"/>
                <a:cs typeface="Arial" pitchFamily="34" charset="0"/>
              </a:rPr>
              <a:t>randomised</a:t>
            </a:r>
            <a:r>
              <a:rPr lang="en-US" sz="800" dirty="0">
                <a:solidFill>
                  <a:prstClr val="black"/>
                </a:solidFill>
                <a:latin typeface="Arial" pitchFamily="34" charset="0"/>
                <a:ea typeface="MS PGothic" pitchFamily="34" charset="-128"/>
                <a:cs typeface="Arial" pitchFamily="34" charset="0"/>
              </a:rPr>
              <a:t>, double 2x2 factorial study conducted in 77 sites in the US and Canada, which enrolled 10,251 participants with type 2 diabetes (mean age of 62.2 years, and median HbA1c of 8.1%), who received intensive therapy (targeting an HbA1c </a:t>
            </a:r>
            <a:r>
              <a:rPr lang="en-US" sz="800" dirty="0">
                <a:solidFill>
                  <a:prstClr val="black"/>
                </a:solidFill>
                <a:latin typeface="Arial" pitchFamily="34" charset="0"/>
                <a:ea typeface="MS PGothic" pitchFamily="34" charset="-128"/>
                <a:cs typeface="Arial" pitchFamily="34" charset="0"/>
                <a:sym typeface="Symbol" pitchFamily="18" charset="2"/>
              </a:rPr>
              <a:t></a:t>
            </a:r>
            <a:r>
              <a:rPr lang="en-US" sz="800" dirty="0">
                <a:solidFill>
                  <a:prstClr val="black"/>
                </a:solidFill>
                <a:latin typeface="Arial" pitchFamily="34" charset="0"/>
                <a:ea typeface="MS PGothic" pitchFamily="34" charset="-128"/>
                <a:cs typeface="Arial" pitchFamily="34" charset="0"/>
              </a:rPr>
              <a:t>6.0%) or standard therapy (HbA1c=7.0-7.9%). 4733 patients were also </a:t>
            </a:r>
            <a:r>
              <a:rPr lang="en-US" sz="800" dirty="0" err="1">
                <a:solidFill>
                  <a:prstClr val="black"/>
                </a:solidFill>
                <a:latin typeface="Arial" pitchFamily="34" charset="0"/>
                <a:ea typeface="MS PGothic" pitchFamily="34" charset="-128"/>
                <a:cs typeface="Arial" pitchFamily="34" charset="0"/>
              </a:rPr>
              <a:t>randomised</a:t>
            </a:r>
            <a:r>
              <a:rPr lang="en-US" sz="800" dirty="0">
                <a:solidFill>
                  <a:prstClr val="black"/>
                </a:solidFill>
                <a:latin typeface="Arial" pitchFamily="34" charset="0"/>
                <a:ea typeface="MS PGothic" pitchFamily="34" charset="-128"/>
                <a:cs typeface="Arial" pitchFamily="34" charset="0"/>
              </a:rPr>
              <a:t> to lower their blood pressure (BP) by receiving intensive therapy (systolic BP </a:t>
            </a:r>
            <a:r>
              <a:rPr lang="en-US" sz="800" dirty="0">
                <a:solidFill>
                  <a:prstClr val="black"/>
                </a:solidFill>
                <a:latin typeface="Arial" pitchFamily="34" charset="0"/>
                <a:ea typeface="MS PGothic" pitchFamily="34" charset="-128"/>
                <a:cs typeface="Arial" pitchFamily="34" charset="0"/>
                <a:sym typeface="Symbol" pitchFamily="18" charset="2"/>
              </a:rPr>
              <a:t></a:t>
            </a:r>
            <a:r>
              <a:rPr lang="en-US" sz="800" dirty="0">
                <a:solidFill>
                  <a:prstClr val="black"/>
                </a:solidFill>
                <a:latin typeface="Arial" pitchFamily="34" charset="0"/>
                <a:ea typeface="MS PGothic" pitchFamily="34" charset="-128"/>
                <a:cs typeface="Arial" pitchFamily="34" charset="0"/>
              </a:rPr>
              <a:t>120 mm Hg) or standard therapy (systolic BP </a:t>
            </a:r>
            <a:r>
              <a:rPr lang="en-US" sz="800" dirty="0">
                <a:solidFill>
                  <a:prstClr val="black"/>
                </a:solidFill>
                <a:latin typeface="Arial" pitchFamily="34" charset="0"/>
                <a:ea typeface="MS PGothic" pitchFamily="34" charset="-128"/>
                <a:cs typeface="Arial" pitchFamily="34" charset="0"/>
                <a:sym typeface="Symbol" pitchFamily="18" charset="2"/>
              </a:rPr>
              <a:t></a:t>
            </a:r>
            <a:r>
              <a:rPr lang="en-US" sz="800" dirty="0">
                <a:solidFill>
                  <a:prstClr val="black"/>
                </a:solidFill>
                <a:latin typeface="Arial" pitchFamily="34" charset="0"/>
                <a:ea typeface="MS PGothic" pitchFamily="34" charset="-128"/>
                <a:cs typeface="Arial" pitchFamily="34" charset="0"/>
              </a:rPr>
              <a:t>140 mm Hg). In addition, 5518 patients were randomly assigned to receive either </a:t>
            </a:r>
            <a:r>
              <a:rPr lang="en-US" sz="800" dirty="0" err="1">
                <a:solidFill>
                  <a:prstClr val="black"/>
                </a:solidFill>
                <a:latin typeface="Arial" pitchFamily="34" charset="0"/>
                <a:ea typeface="MS PGothic" pitchFamily="34" charset="-128"/>
                <a:cs typeface="Arial" pitchFamily="34" charset="0"/>
              </a:rPr>
              <a:t>fenofibrate</a:t>
            </a:r>
            <a:r>
              <a:rPr lang="en-US" sz="800" dirty="0">
                <a:solidFill>
                  <a:prstClr val="black"/>
                </a:solidFill>
                <a:latin typeface="Arial" pitchFamily="34" charset="0"/>
                <a:ea typeface="MS PGothic" pitchFamily="34" charset="-128"/>
                <a:cs typeface="Arial" pitchFamily="34" charset="0"/>
              </a:rPr>
              <a:t> or placebo while maintaining good control of LDL cholesterol with </a:t>
            </a:r>
            <a:r>
              <a:rPr lang="en-US" sz="800" dirty="0" err="1">
                <a:solidFill>
                  <a:prstClr val="black"/>
                </a:solidFill>
                <a:latin typeface="Arial" pitchFamily="34" charset="0"/>
                <a:ea typeface="MS PGothic" pitchFamily="34" charset="-128"/>
                <a:cs typeface="Arial" pitchFamily="34" charset="0"/>
              </a:rPr>
              <a:t>simvastatin</a:t>
            </a:r>
            <a:r>
              <a:rPr lang="en-US" sz="800" dirty="0">
                <a:solidFill>
                  <a:prstClr val="black"/>
                </a:solidFill>
                <a:latin typeface="Arial" pitchFamily="34" charset="0"/>
                <a:ea typeface="MS PGothic" pitchFamily="34" charset="-128"/>
                <a:cs typeface="Arial" pitchFamily="34" charset="0"/>
              </a:rPr>
              <a:t>. Primary endpoint was a composite of nonfatal myocardial infarction, nonfatal stroke, or cardiovascular death. Due to higher mortality in the intensive therapy group, and after a mean duration of follow-up of 3.5 years, the data and safety monitoring committee recommended the discontinuation of the intensive regimen in February 2008. ACCORD was an IIT sponsored by the National Heart, Lung and Blood Institute (NHLBI).</a:t>
            </a:r>
            <a:r>
              <a:rPr lang="en-US" sz="800" baseline="30000" dirty="0">
                <a:solidFill>
                  <a:prstClr val="black"/>
                </a:solidFill>
                <a:latin typeface="Arial" pitchFamily="34" charset="0"/>
                <a:ea typeface="MS PGothic" pitchFamily="34" charset="-128"/>
                <a:cs typeface="Arial" pitchFamily="34" charset="0"/>
              </a:rPr>
              <a:t>2</a:t>
            </a:r>
            <a:r>
              <a:rPr lang="en-US" sz="800" dirty="0">
                <a:solidFill>
                  <a:prstClr val="black"/>
                </a:solidFill>
                <a:latin typeface="Arial" pitchFamily="34" charset="0"/>
                <a:ea typeface="MS PGothic" pitchFamily="34" charset="-128"/>
                <a:cs typeface="Arial" pitchFamily="34" charset="0"/>
              </a:rPr>
              <a:t/>
            </a:r>
            <a:br>
              <a:rPr lang="en-US" sz="800" dirty="0">
                <a:solidFill>
                  <a:prstClr val="black"/>
                </a:solidFill>
                <a:latin typeface="Arial" pitchFamily="34" charset="0"/>
                <a:ea typeface="MS PGothic" pitchFamily="34" charset="-128"/>
                <a:cs typeface="Arial" pitchFamily="34" charset="0"/>
              </a:rPr>
            </a:br>
            <a:endParaRPr lang="en-US" sz="800" dirty="0">
              <a:latin typeface="Arial" pitchFamily="34" charset="0"/>
              <a:ea typeface="MS PGothic" pitchFamily="34" charset="-128"/>
              <a:cs typeface="ＭＳ Ｐゴシック" pitchFamily="-65" charset="-128"/>
            </a:endParaRPr>
          </a:p>
          <a:p>
            <a:pPr>
              <a:lnSpc>
                <a:spcPct val="95000"/>
              </a:lnSpc>
              <a:spcBef>
                <a:spcPts val="353"/>
              </a:spcBef>
              <a:defRPr/>
            </a:pPr>
            <a:r>
              <a:rPr lang="en-US" sz="800" b="1" u="sng" dirty="0">
                <a:latin typeface="Arial" pitchFamily="34" charset="0"/>
                <a:ea typeface="MS PGothic" pitchFamily="34" charset="-128"/>
                <a:cs typeface="ＭＳ Ｐゴシック" pitchFamily="-65" charset="-128"/>
              </a:rPr>
              <a:t>REFERENCES</a:t>
            </a:r>
            <a:endParaRPr lang="en-US" sz="800" dirty="0">
              <a:latin typeface="Arial" pitchFamily="34" charset="0"/>
              <a:ea typeface="MS PGothic" pitchFamily="34" charset="-128"/>
              <a:cs typeface="ＭＳ Ｐゴシック" pitchFamily="-65" charset="-128"/>
            </a:endParaRPr>
          </a:p>
          <a:p>
            <a:pPr marL="224325" indent="-224325">
              <a:lnSpc>
                <a:spcPct val="95000"/>
              </a:lnSpc>
              <a:spcBef>
                <a:spcPts val="353"/>
              </a:spcBef>
              <a:buFontTx/>
              <a:buAutoNum type="arabicPeriod"/>
              <a:defRPr/>
            </a:pPr>
            <a:r>
              <a:rPr lang="en-US" sz="800" dirty="0">
                <a:solidFill>
                  <a:prstClr val="black"/>
                </a:solidFill>
                <a:latin typeface="Arial" pitchFamily="34" charset="0"/>
                <a:ea typeface="MS PGothic" pitchFamily="34" charset="-128"/>
                <a:cs typeface="Arial" pitchFamily="34" charset="0"/>
              </a:rPr>
              <a:t>ADVANCE Collaborative Group. Intensive blood glucose control and vascular outcomes in patients with type 2 diabetes. </a:t>
            </a:r>
            <a:r>
              <a:rPr lang="en-US" sz="800" i="1" dirty="0">
                <a:solidFill>
                  <a:prstClr val="black"/>
                </a:solidFill>
                <a:latin typeface="Arial" pitchFamily="34" charset="0"/>
                <a:ea typeface="MS PGothic" pitchFamily="34" charset="-128"/>
                <a:cs typeface="Arial" pitchFamily="34" charset="0"/>
              </a:rPr>
              <a:t>N </a:t>
            </a:r>
            <a:r>
              <a:rPr lang="en-US" sz="800" i="1" dirty="0" err="1">
                <a:solidFill>
                  <a:prstClr val="black"/>
                </a:solidFill>
                <a:latin typeface="Arial" pitchFamily="34" charset="0"/>
                <a:ea typeface="MS PGothic" pitchFamily="34" charset="-128"/>
                <a:cs typeface="Arial" pitchFamily="34" charset="0"/>
              </a:rPr>
              <a:t>Engl</a:t>
            </a:r>
            <a:r>
              <a:rPr lang="en-US" sz="800" i="1" dirty="0">
                <a:solidFill>
                  <a:prstClr val="black"/>
                </a:solidFill>
                <a:latin typeface="Arial" pitchFamily="34" charset="0"/>
                <a:ea typeface="MS PGothic" pitchFamily="34" charset="-128"/>
                <a:cs typeface="Arial" pitchFamily="34" charset="0"/>
              </a:rPr>
              <a:t> J Med.</a:t>
            </a:r>
            <a:r>
              <a:rPr lang="en-US" sz="800" dirty="0">
                <a:solidFill>
                  <a:prstClr val="black"/>
                </a:solidFill>
                <a:latin typeface="Arial" pitchFamily="34" charset="0"/>
                <a:ea typeface="MS PGothic" pitchFamily="34" charset="-128"/>
                <a:cs typeface="Arial" pitchFamily="34" charset="0"/>
              </a:rPr>
              <a:t> 2008;358(24):2560-2572. </a:t>
            </a:r>
          </a:p>
          <a:p>
            <a:pPr marL="224325" indent="-224325">
              <a:lnSpc>
                <a:spcPct val="95000"/>
              </a:lnSpc>
              <a:spcBef>
                <a:spcPts val="353"/>
              </a:spcBef>
              <a:buFontTx/>
              <a:buAutoNum type="arabicPeriod"/>
              <a:defRPr/>
            </a:pPr>
            <a:r>
              <a:rPr lang="en-US" sz="800" dirty="0">
                <a:solidFill>
                  <a:prstClr val="black"/>
                </a:solidFill>
                <a:latin typeface="Arial" pitchFamily="34" charset="0"/>
                <a:ea typeface="MS PGothic" pitchFamily="34" charset="-128"/>
                <a:cs typeface="Arial" pitchFamily="34" charset="0"/>
              </a:rPr>
              <a:t>The Action to Control Cardiovascular Risk in Diabetes Study Group. Effects of intensive glucose lowering in type 2 diabetes. </a:t>
            </a:r>
            <a:r>
              <a:rPr lang="en-US" sz="800" i="1" dirty="0">
                <a:solidFill>
                  <a:prstClr val="black"/>
                </a:solidFill>
                <a:latin typeface="Arial" pitchFamily="34" charset="0"/>
                <a:ea typeface="MS PGothic" pitchFamily="34" charset="-128"/>
                <a:cs typeface="Arial" pitchFamily="34" charset="0"/>
              </a:rPr>
              <a:t>N </a:t>
            </a:r>
            <a:r>
              <a:rPr lang="en-US" sz="800" i="1" dirty="0" err="1">
                <a:solidFill>
                  <a:prstClr val="black"/>
                </a:solidFill>
                <a:latin typeface="Arial" pitchFamily="34" charset="0"/>
                <a:ea typeface="MS PGothic" pitchFamily="34" charset="-128"/>
                <a:cs typeface="Arial" pitchFamily="34" charset="0"/>
              </a:rPr>
              <a:t>Engl</a:t>
            </a:r>
            <a:r>
              <a:rPr lang="en-US" sz="800" i="1" dirty="0">
                <a:solidFill>
                  <a:prstClr val="black"/>
                </a:solidFill>
                <a:latin typeface="Arial" pitchFamily="34" charset="0"/>
                <a:ea typeface="MS PGothic" pitchFamily="34" charset="-128"/>
                <a:cs typeface="Arial" pitchFamily="34" charset="0"/>
              </a:rPr>
              <a:t> J Med.</a:t>
            </a:r>
            <a:r>
              <a:rPr lang="en-US" sz="800" dirty="0">
                <a:solidFill>
                  <a:prstClr val="black"/>
                </a:solidFill>
                <a:latin typeface="Arial" pitchFamily="34" charset="0"/>
                <a:ea typeface="MS PGothic" pitchFamily="34" charset="-128"/>
                <a:cs typeface="Arial" pitchFamily="34" charset="0"/>
              </a:rPr>
              <a:t> 2008;358(24):2545-2559.</a:t>
            </a: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47</a:t>
            </a:fld>
            <a:endParaRPr lang="en-US" sz="1200"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Slide Image Placeholder 1"/>
          <p:cNvSpPr>
            <a:spLocks noGrp="1" noRot="1" noChangeAspect="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581369"/>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800" b="1" u="sng" dirty="0">
                <a:latin typeface="Arial" pitchFamily="34" charset="0"/>
                <a:ea typeface="MS PGothic" pitchFamily="34" charset="-128"/>
                <a:cs typeface="ＭＳ Ｐゴシック" pitchFamily="-65" charset="-128"/>
              </a:rPr>
              <a:t>KEY POINT</a:t>
            </a:r>
          </a:p>
          <a:p>
            <a:pPr marL="224325" indent="-224325">
              <a:lnSpc>
                <a:spcPct val="95000"/>
              </a:lnSpc>
              <a:spcBef>
                <a:spcPts val="353"/>
              </a:spcBef>
              <a:buFont typeface="Wingdings" pitchFamily="2" charset="2"/>
              <a:buChar char="§"/>
              <a:defRPr/>
            </a:pPr>
            <a:r>
              <a:rPr lang="en-US" sz="800" dirty="0">
                <a:solidFill>
                  <a:prstClr val="black"/>
                </a:solidFill>
                <a:latin typeface="Arial" pitchFamily="34" charset="0"/>
                <a:ea typeface="MS PGothic" pitchFamily="34" charset="-128"/>
                <a:cs typeface="Arial" pitchFamily="34" charset="0"/>
              </a:rPr>
              <a:t>In ADVANCE, the intensive glucose control yielded a 10% relative reduction in the combined outcome of major </a:t>
            </a:r>
            <a:r>
              <a:rPr lang="en-US" sz="800" dirty="0" err="1">
                <a:solidFill>
                  <a:prstClr val="black"/>
                </a:solidFill>
                <a:latin typeface="Arial" pitchFamily="34" charset="0"/>
                <a:ea typeface="MS PGothic" pitchFamily="34" charset="-128"/>
                <a:cs typeface="Arial" pitchFamily="34" charset="0"/>
              </a:rPr>
              <a:t>macrovascular</a:t>
            </a:r>
            <a:r>
              <a:rPr lang="en-US" sz="800" dirty="0">
                <a:solidFill>
                  <a:prstClr val="black"/>
                </a:solidFill>
                <a:latin typeface="Arial" pitchFamily="34" charset="0"/>
                <a:ea typeface="MS PGothic" pitchFamily="34" charset="-128"/>
                <a:cs typeface="Arial" pitchFamily="34" charset="0"/>
              </a:rPr>
              <a:t> and </a:t>
            </a:r>
            <a:r>
              <a:rPr lang="en-US" sz="800" dirty="0" err="1">
                <a:solidFill>
                  <a:prstClr val="black"/>
                </a:solidFill>
                <a:latin typeface="Arial" pitchFamily="34" charset="0"/>
                <a:ea typeface="MS PGothic" pitchFamily="34" charset="-128"/>
                <a:cs typeface="Arial" pitchFamily="34" charset="0"/>
              </a:rPr>
              <a:t>microvascular</a:t>
            </a:r>
            <a:r>
              <a:rPr lang="en-US" sz="800" dirty="0">
                <a:solidFill>
                  <a:prstClr val="black"/>
                </a:solidFill>
                <a:latin typeface="Arial" pitchFamily="34" charset="0"/>
                <a:ea typeface="MS PGothic" pitchFamily="34" charset="-128"/>
                <a:cs typeface="Arial" pitchFamily="34" charset="0"/>
              </a:rPr>
              <a:t> events, primarily as a consequence of a 21% relative reduction in nephropathy.</a:t>
            </a:r>
            <a:r>
              <a:rPr lang="en-US" sz="800" baseline="30000" dirty="0">
                <a:solidFill>
                  <a:prstClr val="black"/>
                </a:solidFill>
                <a:latin typeface="Arial" pitchFamily="34" charset="0"/>
                <a:ea typeface="MS PGothic" pitchFamily="34" charset="-128"/>
                <a:cs typeface="Arial" pitchFamily="34" charset="0"/>
              </a:rPr>
              <a:t>1</a:t>
            </a:r>
            <a:r>
              <a:rPr lang="en-US" sz="800" dirty="0">
                <a:solidFill>
                  <a:prstClr val="black"/>
                </a:solidFill>
                <a:latin typeface="Arial" pitchFamily="34" charset="0"/>
                <a:ea typeface="MS PGothic" pitchFamily="34" charset="-128"/>
                <a:cs typeface="Arial" pitchFamily="34" charset="0"/>
              </a:rPr>
              <a:t> In ACCORD, the use of intensive therapy to target normal HbA1c levels for 3.5 years increased mortality and did not significantly reduce major cardiovascular events. These findings identified a previously </a:t>
            </a:r>
            <a:r>
              <a:rPr lang="en-US" sz="800" dirty="0" err="1">
                <a:solidFill>
                  <a:prstClr val="black"/>
                </a:solidFill>
                <a:latin typeface="Arial" pitchFamily="34" charset="0"/>
                <a:ea typeface="MS PGothic" pitchFamily="34" charset="-128"/>
                <a:cs typeface="Arial" pitchFamily="34" charset="0"/>
              </a:rPr>
              <a:t>unrecognised</a:t>
            </a:r>
            <a:r>
              <a:rPr lang="en-US" sz="800" dirty="0">
                <a:solidFill>
                  <a:prstClr val="black"/>
                </a:solidFill>
                <a:latin typeface="Arial" pitchFamily="34" charset="0"/>
                <a:ea typeface="MS PGothic" pitchFamily="34" charset="-128"/>
                <a:cs typeface="Arial" pitchFamily="34" charset="0"/>
              </a:rPr>
              <a:t> harm of intensive glucose lowering in high-risk patients with type 2 diabetes.</a:t>
            </a:r>
            <a:r>
              <a:rPr lang="en-US" sz="800" baseline="30000" dirty="0">
                <a:solidFill>
                  <a:prstClr val="black"/>
                </a:solidFill>
                <a:latin typeface="Arial" pitchFamily="34" charset="0"/>
                <a:ea typeface="MS PGothic" pitchFamily="34" charset="-128"/>
                <a:cs typeface="Arial" pitchFamily="34" charset="0"/>
              </a:rPr>
              <a:t>2</a:t>
            </a:r>
            <a:r>
              <a:rPr lang="en-US" sz="800" dirty="0">
                <a:solidFill>
                  <a:prstClr val="black"/>
                </a:solidFill>
                <a:latin typeface="Arial" pitchFamily="34" charset="0"/>
                <a:ea typeface="MS PGothic" pitchFamily="34" charset="-128"/>
                <a:cs typeface="Arial" pitchFamily="34" charset="0"/>
              </a:rPr>
              <a:t/>
            </a:r>
            <a:br>
              <a:rPr lang="en-US" sz="800" dirty="0">
                <a:solidFill>
                  <a:prstClr val="black"/>
                </a:solidFill>
                <a:latin typeface="Arial" pitchFamily="34" charset="0"/>
                <a:ea typeface="MS PGothic" pitchFamily="34" charset="-128"/>
                <a:cs typeface="Arial" pitchFamily="34" charset="0"/>
              </a:rPr>
            </a:br>
            <a:endParaRPr lang="en-US" sz="800" b="1" u="sng" dirty="0">
              <a:latin typeface="Arial" pitchFamily="34" charset="0"/>
              <a:ea typeface="MS PGothic" pitchFamily="34" charset="-128"/>
              <a:cs typeface="ＭＳ Ｐゴシック" pitchFamily="-65" charset="-128"/>
            </a:endParaRPr>
          </a:p>
          <a:p>
            <a:pPr>
              <a:lnSpc>
                <a:spcPct val="95000"/>
              </a:lnSpc>
              <a:spcBef>
                <a:spcPts val="353"/>
              </a:spcBef>
              <a:defRPr/>
            </a:pPr>
            <a:r>
              <a:rPr lang="en-US" sz="8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Wingdings" pitchFamily="2" charset="2"/>
              <a:buChar char="§"/>
              <a:defRPr/>
            </a:pPr>
            <a:r>
              <a:rPr lang="en-US" sz="800" dirty="0">
                <a:solidFill>
                  <a:prstClr val="black"/>
                </a:solidFill>
                <a:latin typeface="Arial" pitchFamily="34" charset="0"/>
                <a:ea typeface="MS PGothic" pitchFamily="34" charset="-128"/>
                <a:cs typeface="Arial" pitchFamily="34" charset="0"/>
              </a:rPr>
              <a:t>ADVANCE (Action in Diabetes and Vascular Disease) was a 2x2 factorial </a:t>
            </a:r>
            <a:r>
              <a:rPr lang="en-US" sz="800" dirty="0" err="1">
                <a:solidFill>
                  <a:prstClr val="black"/>
                </a:solidFill>
                <a:latin typeface="Arial" pitchFamily="34" charset="0"/>
                <a:ea typeface="MS PGothic" pitchFamily="34" charset="-128"/>
                <a:cs typeface="Arial" pitchFamily="34" charset="0"/>
              </a:rPr>
              <a:t>randomised</a:t>
            </a:r>
            <a:r>
              <a:rPr lang="en-US" sz="800" dirty="0">
                <a:solidFill>
                  <a:prstClr val="black"/>
                </a:solidFill>
                <a:latin typeface="Arial" pitchFamily="34" charset="0"/>
                <a:ea typeface="MS PGothic" pitchFamily="34" charset="-128"/>
                <a:cs typeface="Arial" pitchFamily="34" charset="0"/>
              </a:rPr>
              <a:t> controlled trial conducted with 11,140 participants with type 2 diabetes, age </a:t>
            </a:r>
            <a:r>
              <a:rPr lang="en-US" sz="800" dirty="0">
                <a:solidFill>
                  <a:prstClr val="black"/>
                </a:solidFill>
                <a:latin typeface="Arial" pitchFamily="34" charset="0"/>
                <a:ea typeface="MS PGothic" pitchFamily="34" charset="-128"/>
                <a:cs typeface="Arial" pitchFamily="34" charset="0"/>
                <a:sym typeface="Symbol" pitchFamily="18" charset="2"/>
              </a:rPr>
              <a:t></a:t>
            </a:r>
            <a:r>
              <a:rPr lang="en-US" sz="800" dirty="0">
                <a:solidFill>
                  <a:prstClr val="black"/>
                </a:solidFill>
                <a:latin typeface="Arial" pitchFamily="34" charset="0"/>
                <a:ea typeface="MS PGothic" pitchFamily="34" charset="-128"/>
                <a:cs typeface="Arial" pitchFamily="34" charset="0"/>
              </a:rPr>
              <a:t>55 years, at high risk of vascular disease. Participants, who were recruited from approximately 215 clinical sites globally, initiated a 6-week, open-label, run-in treatment of </a:t>
            </a:r>
            <a:r>
              <a:rPr lang="en-US" sz="800" dirty="0" err="1">
                <a:solidFill>
                  <a:prstClr val="black"/>
                </a:solidFill>
                <a:latin typeface="Arial" pitchFamily="34" charset="0"/>
                <a:ea typeface="MS PGothic" pitchFamily="34" charset="-128"/>
                <a:cs typeface="Arial" pitchFamily="34" charset="0"/>
              </a:rPr>
              <a:t>perindopril-indapamide</a:t>
            </a:r>
            <a:r>
              <a:rPr lang="en-US" sz="800" dirty="0">
                <a:solidFill>
                  <a:prstClr val="black"/>
                </a:solidFill>
                <a:latin typeface="Arial" pitchFamily="34" charset="0"/>
                <a:ea typeface="MS PGothic" pitchFamily="34" charset="-128"/>
                <a:cs typeface="Arial" pitchFamily="34" charset="0"/>
              </a:rPr>
              <a:t> combination and were subsequently </a:t>
            </a:r>
            <a:r>
              <a:rPr lang="en-US" sz="800" dirty="0" err="1">
                <a:solidFill>
                  <a:prstClr val="black"/>
                </a:solidFill>
                <a:latin typeface="Arial" pitchFamily="34" charset="0"/>
                <a:ea typeface="MS PGothic" pitchFamily="34" charset="-128"/>
                <a:cs typeface="Arial" pitchFamily="34" charset="0"/>
              </a:rPr>
              <a:t>randomised</a:t>
            </a:r>
            <a:r>
              <a:rPr lang="en-US" sz="800" dirty="0">
                <a:solidFill>
                  <a:prstClr val="black"/>
                </a:solidFill>
                <a:latin typeface="Arial" pitchFamily="34" charset="0"/>
                <a:ea typeface="MS PGothic" pitchFamily="34" charset="-128"/>
                <a:cs typeface="Arial" pitchFamily="34" charset="0"/>
              </a:rPr>
              <a:t> to continue </a:t>
            </a:r>
            <a:r>
              <a:rPr lang="en-US" sz="800" dirty="0" err="1">
                <a:solidFill>
                  <a:prstClr val="black"/>
                </a:solidFill>
                <a:latin typeface="Arial" pitchFamily="34" charset="0"/>
                <a:ea typeface="MS PGothic" pitchFamily="34" charset="-128"/>
                <a:cs typeface="Arial" pitchFamily="34" charset="0"/>
              </a:rPr>
              <a:t>perindopril-indapamide</a:t>
            </a:r>
            <a:r>
              <a:rPr lang="en-US" sz="800" dirty="0">
                <a:solidFill>
                  <a:prstClr val="black"/>
                </a:solidFill>
                <a:latin typeface="Arial" pitchFamily="34" charset="0"/>
                <a:ea typeface="MS PGothic" pitchFamily="34" charset="-128"/>
                <a:cs typeface="Arial" pitchFamily="34" charset="0"/>
              </a:rPr>
              <a:t> or matching placebo, and to an intensive </a:t>
            </a:r>
            <a:r>
              <a:rPr lang="en-US" sz="800" dirty="0" err="1">
                <a:solidFill>
                  <a:prstClr val="black"/>
                </a:solidFill>
                <a:latin typeface="Arial" pitchFamily="34" charset="0"/>
                <a:ea typeface="MS PGothic" pitchFamily="34" charset="-128"/>
                <a:cs typeface="Arial" pitchFamily="34" charset="0"/>
              </a:rPr>
              <a:t>gliclazide</a:t>
            </a:r>
            <a:r>
              <a:rPr lang="en-US" sz="800" dirty="0">
                <a:solidFill>
                  <a:prstClr val="black"/>
                </a:solidFill>
                <a:latin typeface="Arial" pitchFamily="34" charset="0"/>
                <a:ea typeface="MS PGothic" pitchFamily="34" charset="-128"/>
                <a:cs typeface="Arial" pitchFamily="34" charset="0"/>
              </a:rPr>
              <a:t> modified release (MR)-based glucose control regimen or usual guidelines-based therapy. Primary outcomes were a composite of nonfatal stroke, nonfatal myocardial infarction, or cardiovascular death and a composite of new or worsening nephropathy or diabetic eye disease. Median follow-up was 5 years. ADVANCE was an investigator-initiated trial (IIT) sponsored by </a:t>
            </a:r>
            <a:r>
              <a:rPr lang="en-US" sz="800" dirty="0" err="1">
                <a:solidFill>
                  <a:prstClr val="black"/>
                </a:solidFill>
                <a:latin typeface="Arial" pitchFamily="34" charset="0"/>
                <a:ea typeface="MS PGothic" pitchFamily="34" charset="-128"/>
                <a:cs typeface="Arial" pitchFamily="34" charset="0"/>
              </a:rPr>
              <a:t>Servier</a:t>
            </a:r>
            <a:r>
              <a:rPr lang="en-US" sz="800" dirty="0">
                <a:solidFill>
                  <a:prstClr val="black"/>
                </a:solidFill>
                <a:latin typeface="Arial" pitchFamily="34" charset="0"/>
                <a:ea typeface="MS PGothic" pitchFamily="34" charset="-128"/>
                <a:cs typeface="Arial" pitchFamily="34" charset="0"/>
              </a:rPr>
              <a:t> (maker of </a:t>
            </a:r>
            <a:r>
              <a:rPr lang="en-US" sz="800" dirty="0" err="1">
                <a:solidFill>
                  <a:prstClr val="black"/>
                </a:solidFill>
                <a:latin typeface="Arial" pitchFamily="34" charset="0"/>
                <a:ea typeface="MS PGothic" pitchFamily="34" charset="-128"/>
                <a:cs typeface="Arial" pitchFamily="34" charset="0"/>
              </a:rPr>
              <a:t>perindopril-indapamide</a:t>
            </a:r>
            <a:r>
              <a:rPr lang="en-US" sz="800" dirty="0">
                <a:solidFill>
                  <a:prstClr val="black"/>
                </a:solidFill>
                <a:latin typeface="Arial" pitchFamily="34" charset="0"/>
                <a:ea typeface="MS PGothic" pitchFamily="34" charset="-128"/>
                <a:cs typeface="Arial" pitchFamily="34" charset="0"/>
              </a:rPr>
              <a:t> and </a:t>
            </a:r>
            <a:r>
              <a:rPr lang="en-US" sz="800" dirty="0" err="1">
                <a:solidFill>
                  <a:prstClr val="black"/>
                </a:solidFill>
                <a:latin typeface="Arial" pitchFamily="34" charset="0"/>
                <a:ea typeface="MS PGothic" pitchFamily="34" charset="-128"/>
                <a:cs typeface="Arial" pitchFamily="34" charset="0"/>
              </a:rPr>
              <a:t>gliclazide</a:t>
            </a:r>
            <a:r>
              <a:rPr lang="en-US" sz="800" dirty="0">
                <a:solidFill>
                  <a:prstClr val="black"/>
                </a:solidFill>
                <a:latin typeface="Arial" pitchFamily="34" charset="0"/>
                <a:ea typeface="MS PGothic" pitchFamily="34" charset="-128"/>
                <a:cs typeface="Arial" pitchFamily="34" charset="0"/>
              </a:rPr>
              <a:t> MR).</a:t>
            </a:r>
            <a:r>
              <a:rPr lang="en-US" sz="800" baseline="30000" dirty="0">
                <a:solidFill>
                  <a:prstClr val="black"/>
                </a:solidFill>
                <a:latin typeface="Arial" pitchFamily="34" charset="0"/>
                <a:ea typeface="MS PGothic" pitchFamily="34" charset="-128"/>
                <a:cs typeface="Arial" pitchFamily="34" charset="0"/>
              </a:rPr>
              <a:t>1</a:t>
            </a:r>
          </a:p>
          <a:p>
            <a:pPr marL="224325" indent="-224325">
              <a:lnSpc>
                <a:spcPct val="95000"/>
              </a:lnSpc>
              <a:spcBef>
                <a:spcPts val="353"/>
              </a:spcBef>
              <a:buFont typeface="Wingdings" pitchFamily="2" charset="2"/>
              <a:buChar char="§"/>
              <a:defRPr/>
            </a:pPr>
            <a:r>
              <a:rPr lang="en-US" sz="800" dirty="0">
                <a:solidFill>
                  <a:prstClr val="black"/>
                </a:solidFill>
                <a:latin typeface="Arial" pitchFamily="34" charset="0"/>
                <a:ea typeface="MS PGothic" pitchFamily="34" charset="-128"/>
                <a:cs typeface="Arial" pitchFamily="34" charset="0"/>
              </a:rPr>
              <a:t>ACCORD (Action to Control Cardiovascular Risk in Diabetes) was a multicentre, </a:t>
            </a:r>
            <a:r>
              <a:rPr lang="en-US" sz="800" dirty="0" err="1">
                <a:solidFill>
                  <a:prstClr val="black"/>
                </a:solidFill>
                <a:latin typeface="Arial" pitchFamily="34" charset="0"/>
                <a:ea typeface="MS PGothic" pitchFamily="34" charset="-128"/>
                <a:cs typeface="Arial" pitchFamily="34" charset="0"/>
              </a:rPr>
              <a:t>randomised</a:t>
            </a:r>
            <a:r>
              <a:rPr lang="en-US" sz="800" dirty="0">
                <a:solidFill>
                  <a:prstClr val="black"/>
                </a:solidFill>
                <a:latin typeface="Arial" pitchFamily="34" charset="0"/>
                <a:ea typeface="MS PGothic" pitchFamily="34" charset="-128"/>
                <a:cs typeface="Arial" pitchFamily="34" charset="0"/>
              </a:rPr>
              <a:t>, double 2x2 factorial study conducted in 77 sites in the US and Canada, which enrolled 10,251 participants with type 2 diabetes (mean age of 62.2 years, and median HbA1c of 8.1%), who received intensive therapy (targeting an HbA1c </a:t>
            </a:r>
            <a:r>
              <a:rPr lang="en-US" sz="800" dirty="0">
                <a:solidFill>
                  <a:prstClr val="black"/>
                </a:solidFill>
                <a:latin typeface="Arial" pitchFamily="34" charset="0"/>
                <a:ea typeface="MS PGothic" pitchFamily="34" charset="-128"/>
                <a:cs typeface="Arial" pitchFamily="34" charset="0"/>
                <a:sym typeface="Symbol" pitchFamily="18" charset="2"/>
              </a:rPr>
              <a:t></a:t>
            </a:r>
            <a:r>
              <a:rPr lang="en-US" sz="800" dirty="0">
                <a:solidFill>
                  <a:prstClr val="black"/>
                </a:solidFill>
                <a:latin typeface="Arial" pitchFamily="34" charset="0"/>
                <a:ea typeface="MS PGothic" pitchFamily="34" charset="-128"/>
                <a:cs typeface="Arial" pitchFamily="34" charset="0"/>
              </a:rPr>
              <a:t>6.0%) or standard therapy </a:t>
            </a:r>
            <a:br>
              <a:rPr lang="en-US" sz="800" dirty="0">
                <a:solidFill>
                  <a:prstClr val="black"/>
                </a:solidFill>
                <a:latin typeface="Arial" pitchFamily="34" charset="0"/>
                <a:ea typeface="MS PGothic" pitchFamily="34" charset="-128"/>
                <a:cs typeface="Arial" pitchFamily="34" charset="0"/>
              </a:rPr>
            </a:br>
            <a:r>
              <a:rPr lang="en-US" sz="800" dirty="0">
                <a:solidFill>
                  <a:prstClr val="black"/>
                </a:solidFill>
                <a:latin typeface="Arial" pitchFamily="34" charset="0"/>
                <a:ea typeface="MS PGothic" pitchFamily="34" charset="-128"/>
                <a:cs typeface="Arial" pitchFamily="34" charset="0"/>
              </a:rPr>
              <a:t>(HbA1c=7.0-7.9%). 4733 patients were also </a:t>
            </a:r>
            <a:r>
              <a:rPr lang="en-US" sz="800" dirty="0" err="1">
                <a:solidFill>
                  <a:prstClr val="black"/>
                </a:solidFill>
                <a:latin typeface="Arial" pitchFamily="34" charset="0"/>
                <a:ea typeface="MS PGothic" pitchFamily="34" charset="-128"/>
                <a:cs typeface="Arial" pitchFamily="34" charset="0"/>
              </a:rPr>
              <a:t>randomised</a:t>
            </a:r>
            <a:r>
              <a:rPr lang="en-US" sz="800" dirty="0">
                <a:solidFill>
                  <a:prstClr val="black"/>
                </a:solidFill>
                <a:latin typeface="Arial" pitchFamily="34" charset="0"/>
                <a:ea typeface="MS PGothic" pitchFamily="34" charset="-128"/>
                <a:cs typeface="Arial" pitchFamily="34" charset="0"/>
              </a:rPr>
              <a:t> to lower their blood pressure (BP) by receiving intensive therapy (systolic BP </a:t>
            </a:r>
            <a:r>
              <a:rPr lang="en-US" sz="800" dirty="0">
                <a:solidFill>
                  <a:prstClr val="black"/>
                </a:solidFill>
                <a:latin typeface="Arial" pitchFamily="34" charset="0"/>
                <a:ea typeface="MS PGothic" pitchFamily="34" charset="-128"/>
                <a:cs typeface="Arial" pitchFamily="34" charset="0"/>
                <a:sym typeface="Symbol" pitchFamily="18" charset="2"/>
              </a:rPr>
              <a:t></a:t>
            </a:r>
            <a:r>
              <a:rPr lang="en-US" sz="800" dirty="0">
                <a:solidFill>
                  <a:prstClr val="black"/>
                </a:solidFill>
                <a:latin typeface="Arial" pitchFamily="34" charset="0"/>
                <a:ea typeface="MS PGothic" pitchFamily="34" charset="-128"/>
                <a:cs typeface="Arial" pitchFamily="34" charset="0"/>
              </a:rPr>
              <a:t>120 mm Hg) or standard therapy (systolic BP </a:t>
            </a:r>
            <a:r>
              <a:rPr lang="en-US" sz="800" dirty="0">
                <a:solidFill>
                  <a:prstClr val="black"/>
                </a:solidFill>
                <a:latin typeface="Arial" pitchFamily="34" charset="0"/>
                <a:ea typeface="MS PGothic" pitchFamily="34" charset="-128"/>
                <a:cs typeface="Arial" pitchFamily="34" charset="0"/>
                <a:sym typeface="Symbol" pitchFamily="18" charset="2"/>
              </a:rPr>
              <a:t></a:t>
            </a:r>
            <a:r>
              <a:rPr lang="en-US" sz="800" dirty="0">
                <a:solidFill>
                  <a:prstClr val="black"/>
                </a:solidFill>
                <a:latin typeface="Arial" pitchFamily="34" charset="0"/>
                <a:ea typeface="MS PGothic" pitchFamily="34" charset="-128"/>
                <a:cs typeface="Arial" pitchFamily="34" charset="0"/>
              </a:rPr>
              <a:t>140 mm Hg). In addition, 5518 patients were randomly assigned to receive either </a:t>
            </a:r>
            <a:r>
              <a:rPr lang="en-US" sz="800" dirty="0" err="1">
                <a:solidFill>
                  <a:prstClr val="black"/>
                </a:solidFill>
                <a:latin typeface="Arial" pitchFamily="34" charset="0"/>
                <a:ea typeface="MS PGothic" pitchFamily="34" charset="-128"/>
                <a:cs typeface="Arial" pitchFamily="34" charset="0"/>
              </a:rPr>
              <a:t>fenofibrate</a:t>
            </a:r>
            <a:r>
              <a:rPr lang="en-US" sz="800" dirty="0">
                <a:solidFill>
                  <a:prstClr val="black"/>
                </a:solidFill>
                <a:latin typeface="Arial" pitchFamily="34" charset="0"/>
                <a:ea typeface="MS PGothic" pitchFamily="34" charset="-128"/>
                <a:cs typeface="Arial" pitchFamily="34" charset="0"/>
              </a:rPr>
              <a:t> or placebo while maintaining good control of LDL cholesterol with </a:t>
            </a:r>
            <a:r>
              <a:rPr lang="en-US" sz="800" dirty="0" err="1">
                <a:solidFill>
                  <a:prstClr val="black"/>
                </a:solidFill>
                <a:latin typeface="Arial" pitchFamily="34" charset="0"/>
                <a:ea typeface="MS PGothic" pitchFamily="34" charset="-128"/>
                <a:cs typeface="Arial" pitchFamily="34" charset="0"/>
              </a:rPr>
              <a:t>simvastatin</a:t>
            </a:r>
            <a:r>
              <a:rPr lang="en-US" sz="800" dirty="0">
                <a:solidFill>
                  <a:prstClr val="black"/>
                </a:solidFill>
                <a:latin typeface="Arial" pitchFamily="34" charset="0"/>
                <a:ea typeface="MS PGothic" pitchFamily="34" charset="-128"/>
                <a:cs typeface="Arial" pitchFamily="34" charset="0"/>
              </a:rPr>
              <a:t>. Primary endpoint was a composite of nonfatal myocardial infarction, nonfatal stroke, or cardiovascular death. Due to higher mortality in the intensive therapy group, and after a mean duration of follow-up of 3.5 years, the data and safety monitoring committee recommended the discontinuation of the intensive regimen in February 2008. ACCORD was an IIT sponsored by the National Heart, Lung and Blood Institute (NHLBI).</a:t>
            </a:r>
            <a:r>
              <a:rPr lang="en-US" sz="800" baseline="30000" dirty="0">
                <a:solidFill>
                  <a:prstClr val="black"/>
                </a:solidFill>
                <a:latin typeface="Arial" pitchFamily="34" charset="0"/>
                <a:ea typeface="MS PGothic" pitchFamily="34" charset="-128"/>
                <a:cs typeface="Arial" pitchFamily="34" charset="0"/>
              </a:rPr>
              <a:t>2</a:t>
            </a:r>
            <a:r>
              <a:rPr lang="en-US" sz="800" dirty="0">
                <a:solidFill>
                  <a:prstClr val="black"/>
                </a:solidFill>
                <a:latin typeface="Arial" pitchFamily="34" charset="0"/>
                <a:ea typeface="MS PGothic" pitchFamily="34" charset="-128"/>
                <a:cs typeface="Arial" pitchFamily="34" charset="0"/>
              </a:rPr>
              <a:t/>
            </a:r>
            <a:br>
              <a:rPr lang="en-US" sz="800" dirty="0">
                <a:solidFill>
                  <a:prstClr val="black"/>
                </a:solidFill>
                <a:latin typeface="Arial" pitchFamily="34" charset="0"/>
                <a:ea typeface="MS PGothic" pitchFamily="34" charset="-128"/>
                <a:cs typeface="Arial" pitchFamily="34" charset="0"/>
              </a:rPr>
            </a:br>
            <a:endParaRPr lang="en-US" sz="800" dirty="0">
              <a:latin typeface="Arial" pitchFamily="34" charset="0"/>
              <a:ea typeface="MS PGothic" pitchFamily="34" charset="-128"/>
              <a:cs typeface="ＭＳ Ｐゴシック" pitchFamily="-65" charset="-128"/>
            </a:endParaRPr>
          </a:p>
          <a:p>
            <a:pPr>
              <a:lnSpc>
                <a:spcPct val="95000"/>
              </a:lnSpc>
              <a:spcBef>
                <a:spcPts val="353"/>
              </a:spcBef>
              <a:defRPr/>
            </a:pPr>
            <a:r>
              <a:rPr lang="en-US" sz="800" b="1" u="sng" dirty="0">
                <a:latin typeface="Arial" pitchFamily="34" charset="0"/>
                <a:ea typeface="MS PGothic" pitchFamily="34" charset="-128"/>
                <a:cs typeface="ＭＳ Ｐゴシック" pitchFamily="-65" charset="-128"/>
              </a:rPr>
              <a:t>REFERENCES</a:t>
            </a:r>
            <a:endParaRPr lang="en-US" sz="800" dirty="0">
              <a:latin typeface="Arial" pitchFamily="34" charset="0"/>
              <a:ea typeface="MS PGothic" pitchFamily="34" charset="-128"/>
              <a:cs typeface="ＭＳ Ｐゴシック" pitchFamily="-65" charset="-128"/>
            </a:endParaRPr>
          </a:p>
          <a:p>
            <a:pPr marL="224325" indent="-224325">
              <a:lnSpc>
                <a:spcPct val="95000"/>
              </a:lnSpc>
              <a:spcBef>
                <a:spcPts val="353"/>
              </a:spcBef>
              <a:buFontTx/>
              <a:buAutoNum type="arabicPeriod"/>
              <a:defRPr/>
            </a:pPr>
            <a:r>
              <a:rPr lang="en-US" sz="800" dirty="0">
                <a:solidFill>
                  <a:prstClr val="black"/>
                </a:solidFill>
                <a:latin typeface="Arial" pitchFamily="34" charset="0"/>
                <a:ea typeface="MS PGothic" pitchFamily="34" charset="-128"/>
                <a:cs typeface="Arial" pitchFamily="34" charset="0"/>
              </a:rPr>
              <a:t>ADVANCE Collaborative Group. Intensive blood glucose control and vascular outcomes in patients with type 2 diabetes. </a:t>
            </a:r>
            <a:r>
              <a:rPr lang="en-US" sz="800" i="1" dirty="0">
                <a:solidFill>
                  <a:prstClr val="black"/>
                </a:solidFill>
                <a:latin typeface="Arial" pitchFamily="34" charset="0"/>
                <a:ea typeface="MS PGothic" pitchFamily="34" charset="-128"/>
                <a:cs typeface="Arial" pitchFamily="34" charset="0"/>
              </a:rPr>
              <a:t>N </a:t>
            </a:r>
            <a:r>
              <a:rPr lang="en-US" sz="800" i="1" dirty="0" err="1">
                <a:solidFill>
                  <a:prstClr val="black"/>
                </a:solidFill>
                <a:latin typeface="Arial" pitchFamily="34" charset="0"/>
                <a:ea typeface="MS PGothic" pitchFamily="34" charset="-128"/>
                <a:cs typeface="Arial" pitchFamily="34" charset="0"/>
              </a:rPr>
              <a:t>Engl</a:t>
            </a:r>
            <a:r>
              <a:rPr lang="en-US" sz="800" i="1" dirty="0">
                <a:solidFill>
                  <a:prstClr val="black"/>
                </a:solidFill>
                <a:latin typeface="Arial" pitchFamily="34" charset="0"/>
                <a:ea typeface="MS PGothic" pitchFamily="34" charset="-128"/>
                <a:cs typeface="Arial" pitchFamily="34" charset="0"/>
              </a:rPr>
              <a:t> J Med.</a:t>
            </a:r>
            <a:r>
              <a:rPr lang="en-US" sz="800" dirty="0">
                <a:solidFill>
                  <a:prstClr val="black"/>
                </a:solidFill>
                <a:latin typeface="Arial" pitchFamily="34" charset="0"/>
                <a:ea typeface="MS PGothic" pitchFamily="34" charset="-128"/>
                <a:cs typeface="Arial" pitchFamily="34" charset="0"/>
              </a:rPr>
              <a:t> 2008;358(24):2560-2572. </a:t>
            </a:r>
          </a:p>
          <a:p>
            <a:pPr marL="224325" indent="-224325">
              <a:lnSpc>
                <a:spcPct val="95000"/>
              </a:lnSpc>
              <a:spcBef>
                <a:spcPts val="353"/>
              </a:spcBef>
              <a:buFontTx/>
              <a:buAutoNum type="arabicPeriod"/>
              <a:defRPr/>
            </a:pPr>
            <a:r>
              <a:rPr lang="en-US" sz="800" dirty="0">
                <a:solidFill>
                  <a:prstClr val="black"/>
                </a:solidFill>
                <a:latin typeface="Arial" pitchFamily="34" charset="0"/>
                <a:ea typeface="MS PGothic" pitchFamily="34" charset="-128"/>
                <a:cs typeface="Arial" pitchFamily="34" charset="0"/>
              </a:rPr>
              <a:t>The Action to Control Cardiovascular Risk in Diabetes Study Group. Effects of intensive glucose lowering in type 2 diabetes. </a:t>
            </a:r>
            <a:r>
              <a:rPr lang="en-US" sz="800" i="1" dirty="0">
                <a:solidFill>
                  <a:prstClr val="black"/>
                </a:solidFill>
                <a:latin typeface="Arial" pitchFamily="34" charset="0"/>
                <a:ea typeface="MS PGothic" pitchFamily="34" charset="-128"/>
                <a:cs typeface="Arial" pitchFamily="34" charset="0"/>
              </a:rPr>
              <a:t>N </a:t>
            </a:r>
            <a:r>
              <a:rPr lang="en-US" sz="800" i="1" dirty="0" err="1">
                <a:solidFill>
                  <a:prstClr val="black"/>
                </a:solidFill>
                <a:latin typeface="Arial" pitchFamily="34" charset="0"/>
                <a:ea typeface="MS PGothic" pitchFamily="34" charset="-128"/>
                <a:cs typeface="Arial" pitchFamily="34" charset="0"/>
              </a:rPr>
              <a:t>Engl</a:t>
            </a:r>
            <a:r>
              <a:rPr lang="en-US" sz="800" i="1" dirty="0">
                <a:solidFill>
                  <a:prstClr val="black"/>
                </a:solidFill>
                <a:latin typeface="Arial" pitchFamily="34" charset="0"/>
                <a:ea typeface="MS PGothic" pitchFamily="34" charset="-128"/>
                <a:cs typeface="Arial" pitchFamily="34" charset="0"/>
              </a:rPr>
              <a:t> J Med.</a:t>
            </a:r>
            <a:r>
              <a:rPr lang="en-US" sz="800" dirty="0">
                <a:solidFill>
                  <a:prstClr val="black"/>
                </a:solidFill>
                <a:latin typeface="Arial" pitchFamily="34" charset="0"/>
                <a:ea typeface="MS PGothic" pitchFamily="34" charset="-128"/>
                <a:cs typeface="Arial" pitchFamily="34" charset="0"/>
              </a:rPr>
              <a:t> 2008;358(24):2545-2559.</a:t>
            </a: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48</a:t>
            </a:fld>
            <a:endParaRPr lang="en-US" sz="1200"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9" name="Slide Image Placeholder 1"/>
          <p:cNvSpPr>
            <a:spLocks noGrp="1" noRot="1" noChangeAspect="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581369"/>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800" b="1" u="sng" dirty="0">
                <a:latin typeface="Arial" pitchFamily="34" charset="0"/>
                <a:ea typeface="MS PGothic" pitchFamily="34" charset="-128"/>
                <a:cs typeface="ＭＳ Ｐゴシック" pitchFamily="-65" charset="-128"/>
              </a:rPr>
              <a:t>KEY POINT</a:t>
            </a:r>
          </a:p>
          <a:p>
            <a:pPr marL="224325" indent="-224325">
              <a:lnSpc>
                <a:spcPct val="95000"/>
              </a:lnSpc>
              <a:spcBef>
                <a:spcPts val="353"/>
              </a:spcBef>
              <a:buFont typeface="Wingdings" pitchFamily="2" charset="2"/>
              <a:buChar char="§"/>
              <a:defRPr/>
            </a:pPr>
            <a:r>
              <a:rPr lang="en-US" sz="800" dirty="0">
                <a:solidFill>
                  <a:prstClr val="black"/>
                </a:solidFill>
                <a:latin typeface="Arial" pitchFamily="34" charset="0"/>
                <a:ea typeface="MS PGothic" pitchFamily="34" charset="-128"/>
                <a:cs typeface="Arial" pitchFamily="34" charset="0"/>
              </a:rPr>
              <a:t>In ADVANCE, intensive control reduced the incidence of combined major </a:t>
            </a:r>
            <a:r>
              <a:rPr lang="en-US" sz="800" dirty="0" err="1">
                <a:solidFill>
                  <a:prstClr val="black"/>
                </a:solidFill>
                <a:latin typeface="Arial" pitchFamily="34" charset="0"/>
                <a:ea typeface="MS PGothic" pitchFamily="34" charset="-128"/>
                <a:cs typeface="Arial" pitchFamily="34" charset="0"/>
              </a:rPr>
              <a:t>macrovascular</a:t>
            </a:r>
            <a:r>
              <a:rPr lang="en-US" sz="800" dirty="0">
                <a:solidFill>
                  <a:prstClr val="black"/>
                </a:solidFill>
                <a:latin typeface="Arial" pitchFamily="34" charset="0"/>
                <a:ea typeface="MS PGothic" pitchFamily="34" charset="-128"/>
                <a:cs typeface="Arial" pitchFamily="34" charset="0"/>
              </a:rPr>
              <a:t> and </a:t>
            </a:r>
            <a:r>
              <a:rPr lang="en-US" sz="800" dirty="0" err="1">
                <a:solidFill>
                  <a:prstClr val="black"/>
                </a:solidFill>
                <a:latin typeface="Arial" pitchFamily="34" charset="0"/>
                <a:ea typeface="MS PGothic" pitchFamily="34" charset="-128"/>
                <a:cs typeface="Arial" pitchFamily="34" charset="0"/>
              </a:rPr>
              <a:t>microvascular</a:t>
            </a:r>
            <a:r>
              <a:rPr lang="en-US" sz="800" dirty="0">
                <a:solidFill>
                  <a:prstClr val="black"/>
                </a:solidFill>
                <a:latin typeface="Arial" pitchFamily="34" charset="0"/>
                <a:ea typeface="MS PGothic" pitchFamily="34" charset="-128"/>
                <a:cs typeface="Arial" pitchFamily="34" charset="0"/>
              </a:rPr>
              <a:t> events (18.1% </a:t>
            </a:r>
            <a:r>
              <a:rPr lang="en-US" sz="800" dirty="0" err="1">
                <a:solidFill>
                  <a:prstClr val="black"/>
                </a:solidFill>
                <a:latin typeface="Arial" pitchFamily="34" charset="0"/>
                <a:ea typeface="MS PGothic" pitchFamily="34" charset="-128"/>
                <a:cs typeface="Arial" pitchFamily="34" charset="0"/>
              </a:rPr>
              <a:t>vs</a:t>
            </a:r>
            <a:r>
              <a:rPr lang="en-US" sz="800" dirty="0">
                <a:solidFill>
                  <a:prstClr val="black"/>
                </a:solidFill>
                <a:latin typeface="Arial" pitchFamily="34" charset="0"/>
                <a:ea typeface="MS PGothic" pitchFamily="34" charset="-128"/>
                <a:cs typeface="Arial" pitchFamily="34" charset="0"/>
              </a:rPr>
              <a:t> 20.0% with standard control; hazard ratio, 0.90; 95% confidence interval, 0.82-0.98; </a:t>
            </a:r>
            <a:r>
              <a:rPr lang="en-US" sz="800" i="1" dirty="0">
                <a:solidFill>
                  <a:prstClr val="black"/>
                </a:solidFill>
                <a:latin typeface="Arial" pitchFamily="34" charset="0"/>
                <a:ea typeface="MS PGothic" pitchFamily="34" charset="-128"/>
                <a:cs typeface="Arial" pitchFamily="34" charset="0"/>
              </a:rPr>
              <a:t>P</a:t>
            </a:r>
            <a:r>
              <a:rPr lang="en-US" sz="800" dirty="0">
                <a:solidFill>
                  <a:prstClr val="black"/>
                </a:solidFill>
                <a:latin typeface="Arial" pitchFamily="34" charset="0"/>
                <a:ea typeface="MS PGothic" pitchFamily="34" charset="-128"/>
                <a:cs typeface="Arial" pitchFamily="34" charset="0"/>
              </a:rPr>
              <a:t>=.01) as well as that of major </a:t>
            </a:r>
            <a:r>
              <a:rPr lang="en-US" sz="800" dirty="0" err="1">
                <a:solidFill>
                  <a:prstClr val="black"/>
                </a:solidFill>
                <a:latin typeface="Arial" pitchFamily="34" charset="0"/>
                <a:ea typeface="MS PGothic" pitchFamily="34" charset="-128"/>
                <a:cs typeface="Arial" pitchFamily="34" charset="0"/>
              </a:rPr>
              <a:t>microvascular</a:t>
            </a:r>
            <a:r>
              <a:rPr lang="en-US" sz="800" dirty="0">
                <a:solidFill>
                  <a:prstClr val="black"/>
                </a:solidFill>
                <a:latin typeface="Arial" pitchFamily="34" charset="0"/>
                <a:ea typeface="MS PGothic" pitchFamily="34" charset="-128"/>
                <a:cs typeface="Arial" pitchFamily="34" charset="0"/>
              </a:rPr>
              <a:t> events (9.4% </a:t>
            </a:r>
            <a:r>
              <a:rPr lang="en-US" sz="800" dirty="0" err="1">
                <a:solidFill>
                  <a:prstClr val="black"/>
                </a:solidFill>
                <a:latin typeface="Arial" pitchFamily="34" charset="0"/>
                <a:ea typeface="MS PGothic" pitchFamily="34" charset="-128"/>
                <a:cs typeface="Arial" pitchFamily="34" charset="0"/>
              </a:rPr>
              <a:t>vs</a:t>
            </a:r>
            <a:r>
              <a:rPr lang="en-US" sz="800" dirty="0">
                <a:solidFill>
                  <a:prstClr val="black"/>
                </a:solidFill>
                <a:latin typeface="Arial" pitchFamily="34" charset="0"/>
                <a:ea typeface="MS PGothic" pitchFamily="34" charset="-128"/>
                <a:cs typeface="Arial" pitchFamily="34" charset="0"/>
              </a:rPr>
              <a:t> 10.9%; hazard ratio, 0.86; 95% confidence interval, 0.77-0.97; </a:t>
            </a:r>
            <a:r>
              <a:rPr lang="en-US" sz="800" i="1" dirty="0">
                <a:solidFill>
                  <a:prstClr val="black"/>
                </a:solidFill>
                <a:latin typeface="Arial" pitchFamily="34" charset="0"/>
                <a:ea typeface="MS PGothic" pitchFamily="34" charset="-128"/>
                <a:cs typeface="Arial" pitchFamily="34" charset="0"/>
              </a:rPr>
              <a:t>P</a:t>
            </a:r>
            <a:r>
              <a:rPr lang="en-US" sz="800" dirty="0">
                <a:solidFill>
                  <a:prstClr val="black"/>
                </a:solidFill>
                <a:latin typeface="Arial" pitchFamily="34" charset="0"/>
                <a:ea typeface="MS PGothic" pitchFamily="34" charset="-128"/>
                <a:cs typeface="Arial" pitchFamily="34" charset="0"/>
              </a:rPr>
              <a:t>=.01), primarily because of a reduction in the incidence of nephropathy (4.1% </a:t>
            </a:r>
            <a:r>
              <a:rPr lang="en-US" sz="800" dirty="0" err="1">
                <a:solidFill>
                  <a:prstClr val="black"/>
                </a:solidFill>
                <a:latin typeface="Arial" pitchFamily="34" charset="0"/>
                <a:ea typeface="MS PGothic" pitchFamily="34" charset="-128"/>
                <a:cs typeface="Arial" pitchFamily="34" charset="0"/>
              </a:rPr>
              <a:t>vs</a:t>
            </a:r>
            <a:r>
              <a:rPr lang="en-US" sz="800" dirty="0">
                <a:solidFill>
                  <a:prstClr val="black"/>
                </a:solidFill>
                <a:latin typeface="Arial" pitchFamily="34" charset="0"/>
                <a:ea typeface="MS PGothic" pitchFamily="34" charset="-128"/>
                <a:cs typeface="Arial" pitchFamily="34" charset="0"/>
              </a:rPr>
              <a:t> 5.2%; hazard ratio, 0.79; 95% confidence interval, 0.66-0.93; </a:t>
            </a:r>
            <a:r>
              <a:rPr lang="en-US" sz="800" i="1" dirty="0">
                <a:solidFill>
                  <a:prstClr val="black"/>
                </a:solidFill>
                <a:latin typeface="Arial" pitchFamily="34" charset="0"/>
                <a:ea typeface="MS PGothic" pitchFamily="34" charset="-128"/>
                <a:cs typeface="Arial" pitchFamily="34" charset="0"/>
              </a:rPr>
              <a:t>P</a:t>
            </a:r>
            <a:r>
              <a:rPr lang="en-US" sz="800" dirty="0">
                <a:solidFill>
                  <a:prstClr val="black"/>
                </a:solidFill>
                <a:latin typeface="Arial" pitchFamily="34" charset="0"/>
                <a:ea typeface="MS PGothic" pitchFamily="34" charset="-128"/>
                <a:cs typeface="Arial" pitchFamily="34" charset="0"/>
              </a:rPr>
              <a:t>=.006) with no significant effect on retinopathy (</a:t>
            </a:r>
            <a:r>
              <a:rPr lang="en-US" sz="800" i="1" dirty="0">
                <a:solidFill>
                  <a:prstClr val="black"/>
                </a:solidFill>
                <a:latin typeface="Arial" pitchFamily="34" charset="0"/>
                <a:ea typeface="MS PGothic" pitchFamily="34" charset="-128"/>
                <a:cs typeface="Arial" pitchFamily="34" charset="0"/>
              </a:rPr>
              <a:t>P</a:t>
            </a:r>
            <a:r>
              <a:rPr lang="en-US" sz="800" dirty="0">
                <a:solidFill>
                  <a:prstClr val="black"/>
                </a:solidFill>
                <a:latin typeface="Arial" pitchFamily="34" charset="0"/>
                <a:ea typeface="MS PGothic" pitchFamily="34" charset="-128"/>
                <a:cs typeface="Arial" pitchFamily="34" charset="0"/>
              </a:rPr>
              <a:t>=.50).</a:t>
            </a:r>
            <a:r>
              <a:rPr lang="en-US" sz="800" baseline="30000" dirty="0">
                <a:solidFill>
                  <a:prstClr val="black"/>
                </a:solidFill>
                <a:latin typeface="Arial" pitchFamily="34" charset="0"/>
                <a:ea typeface="MS PGothic" pitchFamily="34" charset="-128"/>
                <a:cs typeface="Arial" pitchFamily="34" charset="0"/>
              </a:rPr>
              <a:t>1</a:t>
            </a:r>
            <a:r>
              <a:rPr lang="en-US" sz="800" dirty="0">
                <a:solidFill>
                  <a:prstClr val="black"/>
                </a:solidFill>
                <a:latin typeface="Arial" pitchFamily="34" charset="0"/>
                <a:ea typeface="MS PGothic" pitchFamily="34" charset="-128"/>
                <a:cs typeface="Arial" pitchFamily="34" charset="0"/>
              </a:rPr>
              <a:t> In ACCORD, there were fewer occurrences of the composite primary outcome in the intensive therapy group, with rates of the primary outcome beginning to separate in the two study groups after 3 years. This rate was not significant, with rates of 6.9% in the intensive therapy group and 7.2% in the standard therapy group (hazard ratio, 0.90; 95% confidence interval, 0.78-1.04; </a:t>
            </a:r>
            <a:r>
              <a:rPr lang="en-US" sz="800" i="1" dirty="0">
                <a:solidFill>
                  <a:prstClr val="black"/>
                </a:solidFill>
                <a:latin typeface="Arial" pitchFamily="34" charset="0"/>
                <a:ea typeface="MS PGothic" pitchFamily="34" charset="-128"/>
                <a:cs typeface="Arial" pitchFamily="34" charset="0"/>
              </a:rPr>
              <a:t>P</a:t>
            </a:r>
            <a:r>
              <a:rPr lang="en-US" sz="800" dirty="0">
                <a:solidFill>
                  <a:prstClr val="black"/>
                </a:solidFill>
                <a:latin typeface="Arial" pitchFamily="34" charset="0"/>
                <a:ea typeface="MS PGothic" pitchFamily="34" charset="-128"/>
                <a:cs typeface="Arial" pitchFamily="34" charset="0"/>
              </a:rPr>
              <a:t>=.16).</a:t>
            </a:r>
            <a:r>
              <a:rPr lang="en-US" sz="800" baseline="30000" dirty="0">
                <a:solidFill>
                  <a:prstClr val="black"/>
                </a:solidFill>
                <a:latin typeface="Arial" pitchFamily="34" charset="0"/>
                <a:ea typeface="MS PGothic" pitchFamily="34" charset="-128"/>
                <a:cs typeface="Arial" pitchFamily="34" charset="0"/>
              </a:rPr>
              <a:t>2</a:t>
            </a:r>
            <a:r>
              <a:rPr lang="en-US" sz="800" dirty="0">
                <a:solidFill>
                  <a:prstClr val="black"/>
                </a:solidFill>
                <a:latin typeface="Arial" pitchFamily="34" charset="0"/>
                <a:ea typeface="MS PGothic" pitchFamily="34" charset="-128"/>
                <a:cs typeface="Arial" pitchFamily="34" charset="0"/>
              </a:rPr>
              <a:t/>
            </a:r>
            <a:br>
              <a:rPr lang="en-US" sz="800" dirty="0">
                <a:solidFill>
                  <a:prstClr val="black"/>
                </a:solidFill>
                <a:latin typeface="Arial" pitchFamily="34" charset="0"/>
                <a:ea typeface="MS PGothic" pitchFamily="34" charset="-128"/>
                <a:cs typeface="Arial" pitchFamily="34" charset="0"/>
              </a:rPr>
            </a:br>
            <a:endParaRPr lang="en-US" sz="800" b="1" u="sng" dirty="0">
              <a:latin typeface="Arial" pitchFamily="34" charset="0"/>
              <a:ea typeface="MS PGothic" pitchFamily="34" charset="-128"/>
              <a:cs typeface="ＭＳ Ｐゴシック" pitchFamily="-65" charset="-128"/>
            </a:endParaRPr>
          </a:p>
          <a:p>
            <a:pPr>
              <a:lnSpc>
                <a:spcPct val="95000"/>
              </a:lnSpc>
              <a:spcBef>
                <a:spcPts val="353"/>
              </a:spcBef>
              <a:defRPr/>
            </a:pPr>
            <a:r>
              <a:rPr lang="en-US" sz="8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Wingdings" pitchFamily="2" charset="2"/>
              <a:buChar char="§"/>
              <a:defRPr/>
            </a:pPr>
            <a:r>
              <a:rPr lang="en-US" sz="800" dirty="0">
                <a:solidFill>
                  <a:prstClr val="black"/>
                </a:solidFill>
                <a:latin typeface="Arial" pitchFamily="34" charset="0"/>
                <a:ea typeface="MS PGothic" pitchFamily="34" charset="-128"/>
                <a:cs typeface="Arial" pitchFamily="34" charset="0"/>
              </a:rPr>
              <a:t>ADVANCE (Action in Diabetes and Vascular Disease) was a 2x2 factorial </a:t>
            </a:r>
            <a:r>
              <a:rPr lang="en-US" sz="800" dirty="0" err="1">
                <a:solidFill>
                  <a:prstClr val="black"/>
                </a:solidFill>
                <a:latin typeface="Arial" pitchFamily="34" charset="0"/>
                <a:ea typeface="MS PGothic" pitchFamily="34" charset="-128"/>
                <a:cs typeface="Arial" pitchFamily="34" charset="0"/>
              </a:rPr>
              <a:t>randomised</a:t>
            </a:r>
            <a:r>
              <a:rPr lang="en-US" sz="800" dirty="0">
                <a:solidFill>
                  <a:prstClr val="black"/>
                </a:solidFill>
                <a:latin typeface="Arial" pitchFamily="34" charset="0"/>
                <a:ea typeface="MS PGothic" pitchFamily="34" charset="-128"/>
                <a:cs typeface="Arial" pitchFamily="34" charset="0"/>
              </a:rPr>
              <a:t> controlled trial conducted with 11,140 participants with type 2 diabetes, age </a:t>
            </a:r>
            <a:r>
              <a:rPr lang="en-US" sz="800" dirty="0">
                <a:solidFill>
                  <a:prstClr val="black"/>
                </a:solidFill>
                <a:latin typeface="Arial" pitchFamily="34" charset="0"/>
                <a:ea typeface="MS PGothic" pitchFamily="34" charset="-128"/>
                <a:cs typeface="Arial" pitchFamily="34" charset="0"/>
                <a:sym typeface="Symbol" pitchFamily="18" charset="2"/>
              </a:rPr>
              <a:t></a:t>
            </a:r>
            <a:r>
              <a:rPr lang="en-US" sz="800" dirty="0">
                <a:solidFill>
                  <a:prstClr val="black"/>
                </a:solidFill>
                <a:latin typeface="Arial" pitchFamily="34" charset="0"/>
                <a:ea typeface="MS PGothic" pitchFamily="34" charset="-128"/>
                <a:cs typeface="Arial" pitchFamily="34" charset="0"/>
              </a:rPr>
              <a:t>55 years, at high risk of vascular disease. Participants, who were recruited from approximately 215 clinical sites globally, initiated a 6-week, open-label, run-in treatment of </a:t>
            </a:r>
            <a:r>
              <a:rPr lang="en-US" sz="800" dirty="0" err="1">
                <a:solidFill>
                  <a:prstClr val="black"/>
                </a:solidFill>
                <a:latin typeface="Arial" pitchFamily="34" charset="0"/>
                <a:ea typeface="MS PGothic" pitchFamily="34" charset="-128"/>
                <a:cs typeface="Arial" pitchFamily="34" charset="0"/>
              </a:rPr>
              <a:t>perindopril-indapamide</a:t>
            </a:r>
            <a:r>
              <a:rPr lang="en-US" sz="800" dirty="0">
                <a:solidFill>
                  <a:prstClr val="black"/>
                </a:solidFill>
                <a:latin typeface="Arial" pitchFamily="34" charset="0"/>
                <a:ea typeface="MS PGothic" pitchFamily="34" charset="-128"/>
                <a:cs typeface="Arial" pitchFamily="34" charset="0"/>
              </a:rPr>
              <a:t> combination and were subsequently </a:t>
            </a:r>
            <a:r>
              <a:rPr lang="en-US" sz="800" dirty="0" err="1">
                <a:solidFill>
                  <a:prstClr val="black"/>
                </a:solidFill>
                <a:latin typeface="Arial" pitchFamily="34" charset="0"/>
                <a:ea typeface="MS PGothic" pitchFamily="34" charset="-128"/>
                <a:cs typeface="Arial" pitchFamily="34" charset="0"/>
              </a:rPr>
              <a:t>randomised</a:t>
            </a:r>
            <a:r>
              <a:rPr lang="en-US" sz="800" dirty="0">
                <a:solidFill>
                  <a:prstClr val="black"/>
                </a:solidFill>
                <a:latin typeface="Arial" pitchFamily="34" charset="0"/>
                <a:ea typeface="MS PGothic" pitchFamily="34" charset="-128"/>
                <a:cs typeface="Arial" pitchFamily="34" charset="0"/>
              </a:rPr>
              <a:t> to continue </a:t>
            </a:r>
            <a:r>
              <a:rPr lang="en-US" sz="800" dirty="0" err="1">
                <a:solidFill>
                  <a:prstClr val="black"/>
                </a:solidFill>
                <a:latin typeface="Arial" pitchFamily="34" charset="0"/>
                <a:ea typeface="MS PGothic" pitchFamily="34" charset="-128"/>
                <a:cs typeface="Arial" pitchFamily="34" charset="0"/>
              </a:rPr>
              <a:t>perindopril-indapamide</a:t>
            </a:r>
            <a:r>
              <a:rPr lang="en-US" sz="800" dirty="0">
                <a:solidFill>
                  <a:prstClr val="black"/>
                </a:solidFill>
                <a:latin typeface="Arial" pitchFamily="34" charset="0"/>
                <a:ea typeface="MS PGothic" pitchFamily="34" charset="-128"/>
                <a:cs typeface="Arial" pitchFamily="34" charset="0"/>
              </a:rPr>
              <a:t> or matching placebo, and to an intensive </a:t>
            </a:r>
            <a:r>
              <a:rPr lang="en-US" sz="800" dirty="0" err="1">
                <a:solidFill>
                  <a:prstClr val="black"/>
                </a:solidFill>
                <a:latin typeface="Arial" pitchFamily="34" charset="0"/>
                <a:ea typeface="MS PGothic" pitchFamily="34" charset="-128"/>
                <a:cs typeface="Arial" pitchFamily="34" charset="0"/>
              </a:rPr>
              <a:t>gliclazide</a:t>
            </a:r>
            <a:r>
              <a:rPr lang="en-US" sz="800" dirty="0">
                <a:solidFill>
                  <a:prstClr val="black"/>
                </a:solidFill>
                <a:latin typeface="Arial" pitchFamily="34" charset="0"/>
                <a:ea typeface="MS PGothic" pitchFamily="34" charset="-128"/>
                <a:cs typeface="Arial" pitchFamily="34" charset="0"/>
              </a:rPr>
              <a:t> modified release (MR)-based glucose control regimen or usual guidelines-based therapy. Primary outcomes were a composite of nonfatal stroke, nonfatal myocardial infarction, or cardiovascular death and a composite of new or worsening nephropathy or diabetic eye disease. Median follow-up was 5 years. ADVANCE was an investigator-initiated trial (IIT) sponsored by </a:t>
            </a:r>
            <a:r>
              <a:rPr lang="en-US" sz="800" dirty="0" err="1">
                <a:solidFill>
                  <a:prstClr val="black"/>
                </a:solidFill>
                <a:latin typeface="Arial" pitchFamily="34" charset="0"/>
                <a:ea typeface="MS PGothic" pitchFamily="34" charset="-128"/>
                <a:cs typeface="Arial" pitchFamily="34" charset="0"/>
              </a:rPr>
              <a:t>Servier</a:t>
            </a:r>
            <a:r>
              <a:rPr lang="en-US" sz="800" dirty="0">
                <a:solidFill>
                  <a:prstClr val="black"/>
                </a:solidFill>
                <a:latin typeface="Arial" pitchFamily="34" charset="0"/>
                <a:ea typeface="MS PGothic" pitchFamily="34" charset="-128"/>
                <a:cs typeface="Arial" pitchFamily="34" charset="0"/>
              </a:rPr>
              <a:t> (maker of </a:t>
            </a:r>
            <a:r>
              <a:rPr lang="en-US" sz="800" dirty="0" err="1">
                <a:solidFill>
                  <a:prstClr val="black"/>
                </a:solidFill>
                <a:latin typeface="Arial" pitchFamily="34" charset="0"/>
                <a:ea typeface="MS PGothic" pitchFamily="34" charset="-128"/>
                <a:cs typeface="Arial" pitchFamily="34" charset="0"/>
              </a:rPr>
              <a:t>perindopril-indapamide</a:t>
            </a:r>
            <a:r>
              <a:rPr lang="en-US" sz="800" dirty="0">
                <a:solidFill>
                  <a:prstClr val="black"/>
                </a:solidFill>
                <a:latin typeface="Arial" pitchFamily="34" charset="0"/>
                <a:ea typeface="MS PGothic" pitchFamily="34" charset="-128"/>
                <a:cs typeface="Arial" pitchFamily="34" charset="0"/>
              </a:rPr>
              <a:t> and </a:t>
            </a:r>
            <a:r>
              <a:rPr lang="en-US" sz="800" dirty="0" err="1">
                <a:solidFill>
                  <a:prstClr val="black"/>
                </a:solidFill>
                <a:latin typeface="Arial" pitchFamily="34" charset="0"/>
                <a:ea typeface="MS PGothic" pitchFamily="34" charset="-128"/>
                <a:cs typeface="Arial" pitchFamily="34" charset="0"/>
              </a:rPr>
              <a:t>gliclazide</a:t>
            </a:r>
            <a:r>
              <a:rPr lang="en-US" sz="800" dirty="0">
                <a:solidFill>
                  <a:prstClr val="black"/>
                </a:solidFill>
                <a:latin typeface="Arial" pitchFamily="34" charset="0"/>
                <a:ea typeface="MS PGothic" pitchFamily="34" charset="-128"/>
                <a:cs typeface="Arial" pitchFamily="34" charset="0"/>
              </a:rPr>
              <a:t> MR).</a:t>
            </a:r>
            <a:r>
              <a:rPr lang="en-US" sz="800" baseline="30000" dirty="0">
                <a:solidFill>
                  <a:prstClr val="black"/>
                </a:solidFill>
                <a:latin typeface="Arial" pitchFamily="34" charset="0"/>
                <a:ea typeface="MS PGothic" pitchFamily="34" charset="-128"/>
                <a:cs typeface="Arial" pitchFamily="34" charset="0"/>
              </a:rPr>
              <a:t>1</a:t>
            </a:r>
          </a:p>
          <a:p>
            <a:pPr marL="224325" indent="-224325">
              <a:lnSpc>
                <a:spcPct val="95000"/>
              </a:lnSpc>
              <a:spcBef>
                <a:spcPts val="353"/>
              </a:spcBef>
              <a:buFont typeface="Wingdings" pitchFamily="2" charset="2"/>
              <a:buChar char="§"/>
              <a:defRPr/>
            </a:pPr>
            <a:r>
              <a:rPr lang="en-US" sz="800" dirty="0">
                <a:solidFill>
                  <a:prstClr val="black"/>
                </a:solidFill>
                <a:latin typeface="Arial" pitchFamily="34" charset="0"/>
                <a:ea typeface="MS PGothic" pitchFamily="34" charset="-128"/>
                <a:cs typeface="Arial" pitchFamily="34" charset="0"/>
              </a:rPr>
              <a:t>ACCORD (Action to Control Cardiovascular Risk in Diabetes) was a multicentre, </a:t>
            </a:r>
            <a:r>
              <a:rPr lang="en-US" sz="800" dirty="0" err="1">
                <a:solidFill>
                  <a:prstClr val="black"/>
                </a:solidFill>
                <a:latin typeface="Arial" pitchFamily="34" charset="0"/>
                <a:ea typeface="MS PGothic" pitchFamily="34" charset="-128"/>
                <a:cs typeface="Arial" pitchFamily="34" charset="0"/>
              </a:rPr>
              <a:t>randomised</a:t>
            </a:r>
            <a:r>
              <a:rPr lang="en-US" sz="800" dirty="0">
                <a:solidFill>
                  <a:prstClr val="black"/>
                </a:solidFill>
                <a:latin typeface="Arial" pitchFamily="34" charset="0"/>
                <a:ea typeface="MS PGothic" pitchFamily="34" charset="-128"/>
                <a:cs typeface="Arial" pitchFamily="34" charset="0"/>
              </a:rPr>
              <a:t>, double 2x2 factorial study conducted in 77 sites in the US and Canada, which enrolled 10,251 participants with type 2 diabetes (mean age of 62.2 years, and median HbA1c of 8.1%), who received intensive therapy (targeting an HbA1c </a:t>
            </a:r>
            <a:r>
              <a:rPr lang="en-US" sz="800" dirty="0">
                <a:solidFill>
                  <a:prstClr val="black"/>
                </a:solidFill>
                <a:latin typeface="Arial" pitchFamily="34" charset="0"/>
                <a:ea typeface="MS PGothic" pitchFamily="34" charset="-128"/>
                <a:cs typeface="Arial" pitchFamily="34" charset="0"/>
                <a:sym typeface="Symbol" pitchFamily="18" charset="2"/>
              </a:rPr>
              <a:t></a:t>
            </a:r>
            <a:r>
              <a:rPr lang="en-US" sz="800" dirty="0">
                <a:solidFill>
                  <a:prstClr val="black"/>
                </a:solidFill>
                <a:latin typeface="Arial" pitchFamily="34" charset="0"/>
                <a:ea typeface="MS PGothic" pitchFamily="34" charset="-128"/>
                <a:cs typeface="Arial" pitchFamily="34" charset="0"/>
              </a:rPr>
              <a:t>6.0%) or standard therapy </a:t>
            </a:r>
            <a:br>
              <a:rPr lang="en-US" sz="800" dirty="0">
                <a:solidFill>
                  <a:prstClr val="black"/>
                </a:solidFill>
                <a:latin typeface="Arial" pitchFamily="34" charset="0"/>
                <a:ea typeface="MS PGothic" pitchFamily="34" charset="-128"/>
                <a:cs typeface="Arial" pitchFamily="34" charset="0"/>
              </a:rPr>
            </a:br>
            <a:r>
              <a:rPr lang="en-US" sz="800" dirty="0">
                <a:solidFill>
                  <a:prstClr val="black"/>
                </a:solidFill>
                <a:latin typeface="Arial" pitchFamily="34" charset="0"/>
                <a:ea typeface="MS PGothic" pitchFamily="34" charset="-128"/>
                <a:cs typeface="Arial" pitchFamily="34" charset="0"/>
              </a:rPr>
              <a:t>(HbA1c=7.0-7.9%). 4733 patients were also </a:t>
            </a:r>
            <a:r>
              <a:rPr lang="en-US" sz="800" dirty="0" err="1">
                <a:solidFill>
                  <a:prstClr val="black"/>
                </a:solidFill>
                <a:latin typeface="Arial" pitchFamily="34" charset="0"/>
                <a:ea typeface="MS PGothic" pitchFamily="34" charset="-128"/>
                <a:cs typeface="Arial" pitchFamily="34" charset="0"/>
              </a:rPr>
              <a:t>randomised</a:t>
            </a:r>
            <a:r>
              <a:rPr lang="en-US" sz="800" dirty="0">
                <a:solidFill>
                  <a:prstClr val="black"/>
                </a:solidFill>
                <a:latin typeface="Arial" pitchFamily="34" charset="0"/>
                <a:ea typeface="MS PGothic" pitchFamily="34" charset="-128"/>
                <a:cs typeface="Arial" pitchFamily="34" charset="0"/>
              </a:rPr>
              <a:t> to lower their blood pressure (BP) by receiving intensive therapy (systolic BP </a:t>
            </a:r>
            <a:r>
              <a:rPr lang="en-US" sz="800" dirty="0">
                <a:solidFill>
                  <a:prstClr val="black"/>
                </a:solidFill>
                <a:latin typeface="Arial" pitchFamily="34" charset="0"/>
                <a:ea typeface="MS PGothic" pitchFamily="34" charset="-128"/>
                <a:cs typeface="Arial" pitchFamily="34" charset="0"/>
                <a:sym typeface="Symbol" pitchFamily="18" charset="2"/>
              </a:rPr>
              <a:t></a:t>
            </a:r>
            <a:r>
              <a:rPr lang="en-US" sz="800" dirty="0">
                <a:solidFill>
                  <a:prstClr val="black"/>
                </a:solidFill>
                <a:latin typeface="Arial" pitchFamily="34" charset="0"/>
                <a:ea typeface="MS PGothic" pitchFamily="34" charset="-128"/>
                <a:cs typeface="Arial" pitchFamily="34" charset="0"/>
              </a:rPr>
              <a:t>120 mm Hg) or standard therapy (systolic BP </a:t>
            </a:r>
            <a:r>
              <a:rPr lang="en-US" sz="800" dirty="0">
                <a:solidFill>
                  <a:prstClr val="black"/>
                </a:solidFill>
                <a:latin typeface="Arial" pitchFamily="34" charset="0"/>
                <a:ea typeface="MS PGothic" pitchFamily="34" charset="-128"/>
                <a:cs typeface="Arial" pitchFamily="34" charset="0"/>
                <a:sym typeface="Symbol" pitchFamily="18" charset="2"/>
              </a:rPr>
              <a:t></a:t>
            </a:r>
            <a:r>
              <a:rPr lang="en-US" sz="800" dirty="0">
                <a:solidFill>
                  <a:prstClr val="black"/>
                </a:solidFill>
                <a:latin typeface="Arial" pitchFamily="34" charset="0"/>
                <a:ea typeface="MS PGothic" pitchFamily="34" charset="-128"/>
                <a:cs typeface="Arial" pitchFamily="34" charset="0"/>
              </a:rPr>
              <a:t>140 mm Hg). In addition, 5518 patients were randomly assigned to receive either </a:t>
            </a:r>
            <a:r>
              <a:rPr lang="en-US" sz="800" dirty="0" err="1">
                <a:solidFill>
                  <a:prstClr val="black"/>
                </a:solidFill>
                <a:latin typeface="Arial" pitchFamily="34" charset="0"/>
                <a:ea typeface="MS PGothic" pitchFamily="34" charset="-128"/>
                <a:cs typeface="Arial" pitchFamily="34" charset="0"/>
              </a:rPr>
              <a:t>fenofibrate</a:t>
            </a:r>
            <a:r>
              <a:rPr lang="en-US" sz="800" dirty="0">
                <a:solidFill>
                  <a:prstClr val="black"/>
                </a:solidFill>
                <a:latin typeface="Arial" pitchFamily="34" charset="0"/>
                <a:ea typeface="MS PGothic" pitchFamily="34" charset="-128"/>
                <a:cs typeface="Arial" pitchFamily="34" charset="0"/>
              </a:rPr>
              <a:t> or placebo while maintaining good control of LDL cholesterol with </a:t>
            </a:r>
            <a:r>
              <a:rPr lang="en-US" sz="800" dirty="0" err="1">
                <a:solidFill>
                  <a:prstClr val="black"/>
                </a:solidFill>
                <a:latin typeface="Arial" pitchFamily="34" charset="0"/>
                <a:ea typeface="MS PGothic" pitchFamily="34" charset="-128"/>
                <a:cs typeface="Arial" pitchFamily="34" charset="0"/>
              </a:rPr>
              <a:t>simvastatin</a:t>
            </a:r>
            <a:r>
              <a:rPr lang="en-US" sz="800" dirty="0">
                <a:solidFill>
                  <a:prstClr val="black"/>
                </a:solidFill>
                <a:latin typeface="Arial" pitchFamily="34" charset="0"/>
                <a:ea typeface="MS PGothic" pitchFamily="34" charset="-128"/>
                <a:cs typeface="Arial" pitchFamily="34" charset="0"/>
              </a:rPr>
              <a:t>. Primary endpoint was a composite of nonfatal myocardial infarction, nonfatal stroke, or cardiovascular death. Due to higher mortality in the intensive therapy group, and after a mean duration of follow-up of 3.5 years, the data and safety monitoring committee recommended the discontinuation of the intensive regimen in February 2008. ACCORD was an IIT sponsored by the National Heart, Lung and Blood Institute (NHLBI).</a:t>
            </a:r>
            <a:r>
              <a:rPr lang="en-US" sz="800" baseline="30000" dirty="0">
                <a:solidFill>
                  <a:prstClr val="black"/>
                </a:solidFill>
                <a:latin typeface="Arial" pitchFamily="34" charset="0"/>
                <a:ea typeface="MS PGothic" pitchFamily="34" charset="-128"/>
                <a:cs typeface="Arial" pitchFamily="34" charset="0"/>
              </a:rPr>
              <a:t>2</a:t>
            </a:r>
            <a:r>
              <a:rPr lang="en-US" sz="800" dirty="0">
                <a:solidFill>
                  <a:prstClr val="black"/>
                </a:solidFill>
                <a:latin typeface="Arial" pitchFamily="34" charset="0"/>
                <a:ea typeface="MS PGothic" pitchFamily="34" charset="-128"/>
                <a:cs typeface="Arial" pitchFamily="34" charset="0"/>
              </a:rPr>
              <a:t/>
            </a:r>
            <a:br>
              <a:rPr lang="en-US" sz="800" dirty="0">
                <a:solidFill>
                  <a:prstClr val="black"/>
                </a:solidFill>
                <a:latin typeface="Arial" pitchFamily="34" charset="0"/>
                <a:ea typeface="MS PGothic" pitchFamily="34" charset="-128"/>
                <a:cs typeface="Arial" pitchFamily="34" charset="0"/>
              </a:rPr>
            </a:br>
            <a:endParaRPr lang="en-US" sz="800" dirty="0">
              <a:latin typeface="Arial" pitchFamily="34" charset="0"/>
              <a:ea typeface="MS PGothic" pitchFamily="34" charset="-128"/>
              <a:cs typeface="ＭＳ Ｐゴシック" pitchFamily="-65" charset="-128"/>
            </a:endParaRPr>
          </a:p>
          <a:p>
            <a:pPr>
              <a:lnSpc>
                <a:spcPct val="95000"/>
              </a:lnSpc>
              <a:spcBef>
                <a:spcPts val="353"/>
              </a:spcBef>
              <a:defRPr/>
            </a:pPr>
            <a:r>
              <a:rPr lang="en-US" sz="800" b="1" u="sng" dirty="0">
                <a:latin typeface="Arial" pitchFamily="34" charset="0"/>
                <a:ea typeface="MS PGothic" pitchFamily="34" charset="-128"/>
                <a:cs typeface="ＭＳ Ｐゴシック" pitchFamily="-65" charset="-128"/>
              </a:rPr>
              <a:t>REFERENCES</a:t>
            </a:r>
            <a:endParaRPr lang="en-US" sz="800" dirty="0">
              <a:latin typeface="Arial" pitchFamily="34" charset="0"/>
              <a:ea typeface="MS PGothic" pitchFamily="34" charset="-128"/>
              <a:cs typeface="ＭＳ Ｐゴシック" pitchFamily="-65" charset="-128"/>
            </a:endParaRPr>
          </a:p>
          <a:p>
            <a:pPr marL="224325" indent="-224325">
              <a:lnSpc>
                <a:spcPct val="95000"/>
              </a:lnSpc>
              <a:spcBef>
                <a:spcPts val="353"/>
              </a:spcBef>
              <a:buFontTx/>
              <a:buAutoNum type="arabicPeriod"/>
              <a:defRPr/>
            </a:pPr>
            <a:r>
              <a:rPr lang="en-US" sz="800" dirty="0">
                <a:solidFill>
                  <a:prstClr val="black"/>
                </a:solidFill>
                <a:latin typeface="Arial" pitchFamily="34" charset="0"/>
                <a:ea typeface="MS PGothic" pitchFamily="34" charset="-128"/>
                <a:cs typeface="Arial" pitchFamily="34" charset="0"/>
              </a:rPr>
              <a:t>ADVANCE Collaborative Group. Intensive blood glucose control and vascular outcomes in patients with type 2 diabetes. </a:t>
            </a:r>
            <a:r>
              <a:rPr lang="en-US" sz="800" i="1" dirty="0">
                <a:solidFill>
                  <a:prstClr val="black"/>
                </a:solidFill>
                <a:latin typeface="Arial" pitchFamily="34" charset="0"/>
                <a:ea typeface="MS PGothic" pitchFamily="34" charset="-128"/>
                <a:cs typeface="Arial" pitchFamily="34" charset="0"/>
              </a:rPr>
              <a:t>N </a:t>
            </a:r>
            <a:r>
              <a:rPr lang="en-US" sz="800" i="1" dirty="0" err="1">
                <a:solidFill>
                  <a:prstClr val="black"/>
                </a:solidFill>
                <a:latin typeface="Arial" pitchFamily="34" charset="0"/>
                <a:ea typeface="MS PGothic" pitchFamily="34" charset="-128"/>
                <a:cs typeface="Arial" pitchFamily="34" charset="0"/>
              </a:rPr>
              <a:t>Engl</a:t>
            </a:r>
            <a:r>
              <a:rPr lang="en-US" sz="800" i="1" dirty="0">
                <a:solidFill>
                  <a:prstClr val="black"/>
                </a:solidFill>
                <a:latin typeface="Arial" pitchFamily="34" charset="0"/>
                <a:ea typeface="MS PGothic" pitchFamily="34" charset="-128"/>
                <a:cs typeface="Arial" pitchFamily="34" charset="0"/>
              </a:rPr>
              <a:t> J Med.</a:t>
            </a:r>
            <a:r>
              <a:rPr lang="en-US" sz="800" dirty="0">
                <a:solidFill>
                  <a:prstClr val="black"/>
                </a:solidFill>
                <a:latin typeface="Arial" pitchFamily="34" charset="0"/>
                <a:ea typeface="MS PGothic" pitchFamily="34" charset="-128"/>
                <a:cs typeface="Arial" pitchFamily="34" charset="0"/>
              </a:rPr>
              <a:t> 2008;358(24):2560-2572. </a:t>
            </a:r>
          </a:p>
          <a:p>
            <a:pPr marL="224325" indent="-224325">
              <a:lnSpc>
                <a:spcPct val="95000"/>
              </a:lnSpc>
              <a:spcBef>
                <a:spcPts val="353"/>
              </a:spcBef>
              <a:buFontTx/>
              <a:buAutoNum type="arabicPeriod"/>
              <a:defRPr/>
            </a:pPr>
            <a:r>
              <a:rPr lang="en-US" sz="800" dirty="0">
                <a:solidFill>
                  <a:prstClr val="black"/>
                </a:solidFill>
                <a:latin typeface="Arial" pitchFamily="34" charset="0"/>
                <a:ea typeface="MS PGothic" pitchFamily="34" charset="-128"/>
                <a:cs typeface="Arial" pitchFamily="34" charset="0"/>
              </a:rPr>
              <a:t>The Action to Control Cardiovascular Risk in Diabetes Study Group. Effects of intensive glucose lowering in type 2 diabetes. </a:t>
            </a:r>
            <a:r>
              <a:rPr lang="en-US" sz="800" i="1" dirty="0">
                <a:solidFill>
                  <a:prstClr val="black"/>
                </a:solidFill>
                <a:latin typeface="Arial" pitchFamily="34" charset="0"/>
                <a:ea typeface="MS PGothic" pitchFamily="34" charset="-128"/>
                <a:cs typeface="Arial" pitchFamily="34" charset="0"/>
              </a:rPr>
              <a:t>N </a:t>
            </a:r>
            <a:r>
              <a:rPr lang="en-US" sz="800" i="1" dirty="0" err="1">
                <a:solidFill>
                  <a:prstClr val="black"/>
                </a:solidFill>
                <a:latin typeface="Arial" pitchFamily="34" charset="0"/>
                <a:ea typeface="MS PGothic" pitchFamily="34" charset="-128"/>
                <a:cs typeface="Arial" pitchFamily="34" charset="0"/>
              </a:rPr>
              <a:t>Engl</a:t>
            </a:r>
            <a:r>
              <a:rPr lang="en-US" sz="800" i="1" dirty="0">
                <a:solidFill>
                  <a:prstClr val="black"/>
                </a:solidFill>
                <a:latin typeface="Arial" pitchFamily="34" charset="0"/>
                <a:ea typeface="MS PGothic" pitchFamily="34" charset="-128"/>
                <a:cs typeface="Arial" pitchFamily="34" charset="0"/>
              </a:rPr>
              <a:t> J Med.</a:t>
            </a:r>
            <a:r>
              <a:rPr lang="en-US" sz="800" dirty="0">
                <a:solidFill>
                  <a:prstClr val="black"/>
                </a:solidFill>
                <a:latin typeface="Arial" pitchFamily="34" charset="0"/>
                <a:ea typeface="MS PGothic" pitchFamily="34" charset="-128"/>
                <a:cs typeface="Arial" pitchFamily="34" charset="0"/>
              </a:rPr>
              <a:t> 2008;358(24):2545-2559.</a:t>
            </a: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49</a:t>
            </a:fld>
            <a:endParaRPr lang="en-US" sz="12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646951"/>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900" b="1" u="sng" dirty="0">
                <a:latin typeface="Arial" pitchFamily="34" charset="0"/>
                <a:ea typeface="MS PGothic" pitchFamily="34" charset="-128"/>
                <a:cs typeface="ＭＳ Ｐゴシック" pitchFamily="-65" charset="-128"/>
              </a:rPr>
              <a:t>KEY POINT</a:t>
            </a:r>
          </a:p>
          <a:p>
            <a:pPr marL="224325" indent="-224325">
              <a:lnSpc>
                <a:spcPct val="95000"/>
              </a:lnSpc>
              <a:spcBef>
                <a:spcPts val="353"/>
              </a:spcBef>
              <a:buFont typeface="Wingdings" pitchFamily="2" charset="2"/>
              <a:buChar char="§"/>
              <a:defRPr/>
            </a:pPr>
            <a:r>
              <a:rPr lang="en-US" sz="900" dirty="0">
                <a:latin typeface="Arial" pitchFamily="34" charset="0"/>
                <a:cs typeface="Arial" pitchFamily="34" charset="0"/>
              </a:rPr>
              <a:t>At the beginning of the </a:t>
            </a:r>
            <a:r>
              <a:rPr lang="en-US" sz="900" dirty="0" err="1">
                <a:latin typeface="Arial" pitchFamily="34" charset="0"/>
                <a:cs typeface="Arial" pitchFamily="34" charset="0"/>
              </a:rPr>
              <a:t>posttrial</a:t>
            </a:r>
            <a:r>
              <a:rPr lang="en-US" sz="900" dirty="0">
                <a:latin typeface="Arial" pitchFamily="34" charset="0"/>
                <a:cs typeface="Arial" pitchFamily="34" charset="0"/>
              </a:rPr>
              <a:t> monitoring period, patients who had been originally </a:t>
            </a:r>
            <a:r>
              <a:rPr lang="en-US" sz="900" dirty="0" err="1">
                <a:latin typeface="Arial" pitchFamily="34" charset="0"/>
                <a:cs typeface="Arial" pitchFamily="34" charset="0"/>
              </a:rPr>
              <a:t>randomised</a:t>
            </a:r>
            <a:r>
              <a:rPr lang="en-US" sz="900" dirty="0">
                <a:latin typeface="Arial" pitchFamily="34" charset="0"/>
                <a:cs typeface="Arial" pitchFamily="34" charset="0"/>
              </a:rPr>
              <a:t> to intensive therapy with a sulfonylurea and insulin had a significantly lower HbA1c than patients who received conventional therapy; however, this difference was lost by year one, with similar improvements observed in these two groups until 2002.</a:t>
            </a:r>
          </a:p>
          <a:p>
            <a:pPr>
              <a:lnSpc>
                <a:spcPct val="95000"/>
              </a:lnSpc>
              <a:spcBef>
                <a:spcPts val="353"/>
              </a:spcBef>
              <a:defRPr/>
            </a:pPr>
            <a:endParaRPr lang="en-US" sz="900" b="1" u="sng" dirty="0">
              <a:latin typeface="Arial" pitchFamily="34" charset="0"/>
              <a:ea typeface="MS PGothic" pitchFamily="34" charset="-128"/>
              <a:cs typeface="ＭＳ Ｐゴシック" pitchFamily="-65" charset="-128"/>
            </a:endParaRPr>
          </a:p>
          <a:p>
            <a:pPr>
              <a:lnSpc>
                <a:spcPct val="95000"/>
              </a:lnSpc>
              <a:spcBef>
                <a:spcPts val="353"/>
              </a:spcBef>
              <a:defRPr/>
            </a:pPr>
            <a:r>
              <a:rPr lang="en-US" sz="9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Wingdings" pitchFamily="2" charset="2"/>
              <a:buChar char="§"/>
              <a:defRPr/>
            </a:pPr>
            <a:r>
              <a:rPr lang="en-US" sz="900" dirty="0">
                <a:latin typeface="Arial" pitchFamily="34" charset="0"/>
                <a:cs typeface="Arial" pitchFamily="34" charset="0"/>
              </a:rPr>
              <a:t>All of the surviving patients from the UKPDS (n=3277) entered the 10-year </a:t>
            </a:r>
            <a:r>
              <a:rPr lang="en-US" sz="900" dirty="0" err="1">
                <a:latin typeface="Arial" pitchFamily="34" charset="0"/>
                <a:cs typeface="Arial" pitchFamily="34" charset="0"/>
              </a:rPr>
              <a:t>posttrial</a:t>
            </a:r>
            <a:r>
              <a:rPr lang="en-US" sz="900" dirty="0">
                <a:latin typeface="Arial" pitchFamily="34" charset="0"/>
                <a:cs typeface="Arial" pitchFamily="34" charset="0"/>
              </a:rPr>
              <a:t> monitoring </a:t>
            </a:r>
            <a:r>
              <a:rPr lang="en-US" sz="900" dirty="0" err="1">
                <a:latin typeface="Arial" pitchFamily="34" charset="0"/>
                <a:cs typeface="Arial" pitchFamily="34" charset="0"/>
              </a:rPr>
              <a:t>programme</a:t>
            </a:r>
            <a:r>
              <a:rPr lang="en-US" sz="900" dirty="0">
                <a:latin typeface="Arial" pitchFamily="34" charset="0"/>
                <a:cs typeface="Arial" pitchFamily="34" charset="0"/>
              </a:rPr>
              <a:t> after the intervention trial closed on 30 September, 1997. Patients returned to their community or hospital-based diabetes care with no attempt to maintain previously </a:t>
            </a:r>
            <a:r>
              <a:rPr lang="en-US" sz="900" dirty="0" err="1">
                <a:latin typeface="Arial" pitchFamily="34" charset="0"/>
                <a:cs typeface="Arial" pitchFamily="34" charset="0"/>
              </a:rPr>
              <a:t>randomised</a:t>
            </a:r>
            <a:r>
              <a:rPr lang="en-US" sz="900" dirty="0">
                <a:latin typeface="Arial" pitchFamily="34" charset="0"/>
                <a:cs typeface="Arial" pitchFamily="34" charset="0"/>
              </a:rPr>
              <a:t> therapies. Patients were seen annually from 1997-2002 in UKPDS clinics with </a:t>
            </a:r>
            <a:r>
              <a:rPr lang="en-US" sz="900" dirty="0" err="1">
                <a:latin typeface="Arial" pitchFamily="34" charset="0"/>
                <a:cs typeface="Arial" pitchFamily="34" charset="0"/>
              </a:rPr>
              <a:t>standardised</a:t>
            </a:r>
            <a:r>
              <a:rPr lang="en-US" sz="900" dirty="0">
                <a:latin typeface="Arial" pitchFamily="34" charset="0"/>
                <a:cs typeface="Arial" pitchFamily="34" charset="0"/>
              </a:rPr>
              <a:t> collection of outcome data (blood pressure, fasting glucose, HbA1c, </a:t>
            </a:r>
            <a:r>
              <a:rPr lang="en-US" sz="900" dirty="0" err="1">
                <a:latin typeface="Arial" pitchFamily="34" charset="0"/>
                <a:cs typeface="Arial" pitchFamily="34" charset="0"/>
              </a:rPr>
              <a:t>creatinine</a:t>
            </a:r>
            <a:r>
              <a:rPr lang="en-US" sz="900" dirty="0">
                <a:latin typeface="Arial" pitchFamily="34" charset="0"/>
                <a:cs typeface="Arial" pitchFamily="34" charset="0"/>
              </a:rPr>
              <a:t>, </a:t>
            </a:r>
            <a:r>
              <a:rPr lang="en-US" sz="900" dirty="0" err="1">
                <a:latin typeface="Arial" pitchFamily="34" charset="0"/>
                <a:cs typeface="Arial" pitchFamily="34" charset="0"/>
              </a:rPr>
              <a:t>albumin:creatinine</a:t>
            </a:r>
            <a:r>
              <a:rPr lang="en-US" sz="900" dirty="0">
                <a:latin typeface="Arial" pitchFamily="34" charset="0"/>
                <a:cs typeface="Arial" pitchFamily="34" charset="0"/>
              </a:rPr>
              <a:t> ratio, and results of the European Quality of Life-5 Dimensions and a health resources questionnaire) and from 2002-2007, questionnaires were sent to physicians and patients. Seven </a:t>
            </a:r>
            <a:r>
              <a:rPr lang="en-US" sz="900" dirty="0" err="1">
                <a:latin typeface="Arial" pitchFamily="34" charset="0"/>
                <a:cs typeface="Arial" pitchFamily="34" charset="0"/>
              </a:rPr>
              <a:t>prespecified</a:t>
            </a:r>
            <a:r>
              <a:rPr lang="en-US" sz="900" dirty="0">
                <a:latin typeface="Arial" pitchFamily="34" charset="0"/>
                <a:cs typeface="Arial" pitchFamily="34" charset="0"/>
              </a:rPr>
              <a:t> clinical outcomes were monitored:</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Any diabetes-related endpoint (sudden death, death from </a:t>
            </a:r>
            <a:r>
              <a:rPr lang="en-US" sz="900" dirty="0" err="1">
                <a:latin typeface="Arial" pitchFamily="34" charset="0"/>
                <a:cs typeface="Arial" pitchFamily="34" charset="0"/>
              </a:rPr>
              <a:t>hyperglycaemia</a:t>
            </a:r>
            <a:r>
              <a:rPr lang="en-US" sz="900" dirty="0">
                <a:latin typeface="Arial" pitchFamily="34" charset="0"/>
                <a:cs typeface="Arial" pitchFamily="34" charset="0"/>
              </a:rPr>
              <a:t> or </a:t>
            </a:r>
            <a:r>
              <a:rPr lang="en-US" sz="900" dirty="0" err="1">
                <a:latin typeface="Arial" pitchFamily="34" charset="0"/>
                <a:cs typeface="Arial" pitchFamily="34" charset="0"/>
              </a:rPr>
              <a:t>hypoglycaemia</a:t>
            </a:r>
            <a:r>
              <a:rPr lang="en-US" sz="900" dirty="0">
                <a:latin typeface="Arial" pitchFamily="34" charset="0"/>
                <a:cs typeface="Arial" pitchFamily="34" charset="0"/>
              </a:rPr>
              <a:t>, fatal or nonfatal myocardial infarction, angina, heart failure, fatal or nonfatal stroke, renal failure, amputation, vitreous </a:t>
            </a:r>
            <a:r>
              <a:rPr lang="en-US" sz="900" dirty="0" err="1">
                <a:latin typeface="Arial" pitchFamily="34" charset="0"/>
                <a:cs typeface="Arial" pitchFamily="34" charset="0"/>
              </a:rPr>
              <a:t>haemorrhage</a:t>
            </a:r>
            <a:r>
              <a:rPr lang="en-US" sz="900" dirty="0">
                <a:latin typeface="Arial" pitchFamily="34" charset="0"/>
                <a:cs typeface="Arial" pitchFamily="34" charset="0"/>
              </a:rPr>
              <a:t>, retinal photocoagulation, blindness in one eye, or cataract extraction) </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Diabetes-related death (sudden death or death from myocardial infarction, stroke, peripheral vascular disease, renal disease, </a:t>
            </a:r>
            <a:r>
              <a:rPr lang="en-US" sz="900" dirty="0" err="1">
                <a:latin typeface="Arial" pitchFamily="34" charset="0"/>
                <a:cs typeface="Arial" pitchFamily="34" charset="0"/>
              </a:rPr>
              <a:t>hyperglycaemia</a:t>
            </a:r>
            <a:r>
              <a:rPr lang="en-US" sz="900" dirty="0">
                <a:latin typeface="Arial" pitchFamily="34" charset="0"/>
                <a:cs typeface="Arial" pitchFamily="34" charset="0"/>
              </a:rPr>
              <a:t>, or </a:t>
            </a:r>
            <a:r>
              <a:rPr lang="en-US" sz="900" dirty="0" err="1">
                <a:latin typeface="Arial" pitchFamily="34" charset="0"/>
                <a:cs typeface="Arial" pitchFamily="34" charset="0"/>
              </a:rPr>
              <a:t>hypoglycaemia</a:t>
            </a:r>
            <a:r>
              <a:rPr lang="en-US" sz="900" dirty="0">
                <a:latin typeface="Arial" pitchFamily="34" charset="0"/>
                <a:cs typeface="Arial" pitchFamily="34" charset="0"/>
              </a:rPr>
              <a:t>)</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Death from any cause</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Myocardial infarction (sudden death or fatal or nonfatal myocardial infarction)</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Stroke (fatal or nonfatal stroke)</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Peripheral vascular disease (amputation of at least one digit or death from peripheral vascular disease)</a:t>
            </a:r>
          </a:p>
          <a:p>
            <a:pPr marL="560813" lvl="1" indent="-224325">
              <a:lnSpc>
                <a:spcPct val="95000"/>
              </a:lnSpc>
              <a:spcBef>
                <a:spcPts val="353"/>
              </a:spcBef>
              <a:buFont typeface="Wingdings" pitchFamily="2" charset="2"/>
              <a:buChar char="§"/>
              <a:defRPr/>
            </a:pPr>
            <a:r>
              <a:rPr lang="en-US" sz="900" dirty="0" err="1">
                <a:latin typeface="Arial" pitchFamily="34" charset="0"/>
                <a:cs typeface="Arial" pitchFamily="34" charset="0"/>
              </a:rPr>
              <a:t>Microvascular</a:t>
            </a:r>
            <a:r>
              <a:rPr lang="en-US" sz="900" dirty="0">
                <a:latin typeface="Arial" pitchFamily="34" charset="0"/>
                <a:cs typeface="Arial" pitchFamily="34" charset="0"/>
              </a:rPr>
              <a:t> disease (vitreous </a:t>
            </a:r>
            <a:r>
              <a:rPr lang="en-US" sz="900" dirty="0" err="1">
                <a:latin typeface="Arial" pitchFamily="34" charset="0"/>
                <a:cs typeface="Arial" pitchFamily="34" charset="0"/>
              </a:rPr>
              <a:t>haemorrhage</a:t>
            </a:r>
            <a:r>
              <a:rPr lang="en-US" sz="900" dirty="0">
                <a:latin typeface="Arial" pitchFamily="34" charset="0"/>
                <a:cs typeface="Arial" pitchFamily="34" charset="0"/>
              </a:rPr>
              <a:t>, retinal photocoagulation, or renal failure)</a:t>
            </a:r>
            <a:r>
              <a:rPr lang="en-US" sz="900" dirty="0">
                <a:latin typeface="Arial" pitchFamily="34" charset="0"/>
                <a:ea typeface="MS PGothic" pitchFamily="34" charset="-128"/>
                <a:cs typeface="ＭＳ Ｐゴシック" pitchFamily="-65" charset="-128"/>
              </a:rPr>
              <a:t/>
            </a:r>
            <a:br>
              <a:rPr lang="en-US" sz="900" dirty="0">
                <a:latin typeface="Arial" pitchFamily="34" charset="0"/>
                <a:ea typeface="MS PGothic" pitchFamily="34" charset="-128"/>
                <a:cs typeface="ＭＳ Ｐゴシック" pitchFamily="-65" charset="-128"/>
              </a:rPr>
            </a:br>
            <a:endParaRPr lang="en-US" sz="900" dirty="0">
              <a:latin typeface="Arial" pitchFamily="34" charset="0"/>
              <a:ea typeface="MS PGothic" pitchFamily="34" charset="-128"/>
              <a:cs typeface="ＭＳ Ｐゴシック" pitchFamily="-65" charset="-128"/>
            </a:endParaRPr>
          </a:p>
          <a:p>
            <a:pPr>
              <a:lnSpc>
                <a:spcPct val="95000"/>
              </a:lnSpc>
              <a:spcBef>
                <a:spcPts val="353"/>
              </a:spcBef>
              <a:defRPr/>
            </a:pPr>
            <a:r>
              <a:rPr lang="en-US" sz="900" b="1" u="sng" dirty="0">
                <a:latin typeface="Arial" pitchFamily="34" charset="0"/>
                <a:ea typeface="MS PGothic" pitchFamily="34" charset="-128"/>
                <a:cs typeface="ＭＳ Ｐゴシック" pitchFamily="-65" charset="-128"/>
              </a:rPr>
              <a:t>REFERENCE</a:t>
            </a:r>
          </a:p>
          <a:p>
            <a:pPr>
              <a:lnSpc>
                <a:spcPct val="95000"/>
              </a:lnSpc>
              <a:spcBef>
                <a:spcPts val="353"/>
              </a:spcBef>
              <a:defRPr/>
            </a:pPr>
            <a:r>
              <a:rPr lang="en-US" sz="900" dirty="0">
                <a:latin typeface="Arial" pitchFamily="34" charset="0"/>
                <a:ea typeface="MS PGothic" pitchFamily="34" charset="-128"/>
                <a:cs typeface="ＭＳ Ｐゴシック" pitchFamily="-65" charset="-128"/>
              </a:rPr>
              <a:t>Holman RR, Paul SK, Bethel MA, et al. 10-year follow-up of intensive glucose control in type 2 diabetes. </a:t>
            </a:r>
            <a:r>
              <a:rPr lang="en-US" sz="900" i="1" dirty="0">
                <a:latin typeface="Arial" pitchFamily="34" charset="0"/>
                <a:ea typeface="MS PGothic" pitchFamily="34" charset="-128"/>
                <a:cs typeface="ＭＳ Ｐゴシック" pitchFamily="-65" charset="-128"/>
              </a:rPr>
              <a:t>N </a:t>
            </a:r>
            <a:r>
              <a:rPr lang="en-US" sz="900" i="1" dirty="0" err="1">
                <a:latin typeface="Arial" pitchFamily="34" charset="0"/>
                <a:ea typeface="MS PGothic" pitchFamily="34" charset="-128"/>
                <a:cs typeface="ＭＳ Ｐゴシック" pitchFamily="-65" charset="-128"/>
              </a:rPr>
              <a:t>Engl</a:t>
            </a:r>
            <a:r>
              <a:rPr lang="en-US" sz="900" i="1" dirty="0">
                <a:latin typeface="Arial" pitchFamily="34" charset="0"/>
                <a:ea typeface="MS PGothic" pitchFamily="34" charset="-128"/>
                <a:cs typeface="ＭＳ Ｐゴシック" pitchFamily="-65" charset="-128"/>
              </a:rPr>
              <a:t> J Med</a:t>
            </a:r>
            <a:r>
              <a:rPr lang="en-US" sz="900" dirty="0">
                <a:latin typeface="Arial" pitchFamily="34" charset="0"/>
                <a:ea typeface="MS PGothic" pitchFamily="34" charset="-128"/>
                <a:cs typeface="ＭＳ Ｐゴシック" pitchFamily="-65" charset="-128"/>
              </a:rPr>
              <a:t>. 2008;359(15):1577-1589.</a:t>
            </a: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5</a:t>
            </a:fld>
            <a:endParaRPr lang="en-US" sz="1200"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Slide Image Placeholder 1"/>
          <p:cNvSpPr>
            <a:spLocks noGrp="1" noRot="1" noChangeAspect="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581369"/>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800" b="1" u="sng" dirty="0">
                <a:latin typeface="Arial" pitchFamily="34" charset="0"/>
                <a:ea typeface="MS PGothic" pitchFamily="34" charset="-128"/>
                <a:cs typeface="ＭＳ Ｐゴシック" pitchFamily="-65" charset="-128"/>
              </a:rPr>
              <a:t>KEY POINT</a:t>
            </a:r>
          </a:p>
          <a:p>
            <a:pPr marL="224325" indent="-224325">
              <a:lnSpc>
                <a:spcPct val="95000"/>
              </a:lnSpc>
              <a:spcBef>
                <a:spcPts val="353"/>
              </a:spcBef>
              <a:buFont typeface="Wingdings" pitchFamily="2" charset="2"/>
              <a:buChar char="§"/>
              <a:defRPr/>
            </a:pPr>
            <a:r>
              <a:rPr lang="en-US" sz="800" dirty="0">
                <a:solidFill>
                  <a:prstClr val="black"/>
                </a:solidFill>
                <a:latin typeface="Arial" pitchFamily="34" charset="0"/>
                <a:ea typeface="MS PGothic" pitchFamily="34" charset="-128"/>
                <a:cs typeface="Arial" pitchFamily="34" charset="0"/>
              </a:rPr>
              <a:t>In ADVANCE, there was no significant effect of intensive glucose control on the risk of </a:t>
            </a:r>
            <a:r>
              <a:rPr lang="en-US" sz="800" dirty="0" err="1">
                <a:solidFill>
                  <a:prstClr val="black"/>
                </a:solidFill>
                <a:latin typeface="Arial" pitchFamily="34" charset="0"/>
                <a:ea typeface="MS PGothic" pitchFamily="34" charset="-128"/>
                <a:cs typeface="Arial" pitchFamily="34" charset="0"/>
              </a:rPr>
              <a:t>macrovascular</a:t>
            </a:r>
            <a:r>
              <a:rPr lang="en-US" sz="800" dirty="0">
                <a:solidFill>
                  <a:prstClr val="black"/>
                </a:solidFill>
                <a:latin typeface="Arial" pitchFamily="34" charset="0"/>
                <a:ea typeface="MS PGothic" pitchFamily="34" charset="-128"/>
                <a:cs typeface="Arial" pitchFamily="34" charset="0"/>
              </a:rPr>
              <a:t> events or increased mortality.</a:t>
            </a:r>
            <a:r>
              <a:rPr lang="en-US" sz="800" baseline="30000" dirty="0">
                <a:solidFill>
                  <a:prstClr val="black"/>
                </a:solidFill>
                <a:latin typeface="Arial" pitchFamily="34" charset="0"/>
                <a:ea typeface="MS PGothic" pitchFamily="34" charset="-128"/>
                <a:cs typeface="Arial" pitchFamily="34" charset="0"/>
              </a:rPr>
              <a:t>1</a:t>
            </a:r>
            <a:r>
              <a:rPr lang="en-US" sz="800" dirty="0">
                <a:solidFill>
                  <a:prstClr val="black"/>
                </a:solidFill>
                <a:latin typeface="Arial" pitchFamily="34" charset="0"/>
                <a:ea typeface="MS PGothic" pitchFamily="34" charset="-128"/>
                <a:cs typeface="Arial" pitchFamily="34" charset="0"/>
              </a:rPr>
              <a:t> In ACCORD, the rate of death from any cause was higher in the intensive therapy group than in the standard therapy group (5.0% </a:t>
            </a:r>
            <a:r>
              <a:rPr lang="en-US" sz="800" dirty="0" err="1">
                <a:solidFill>
                  <a:prstClr val="black"/>
                </a:solidFill>
                <a:latin typeface="Arial" pitchFamily="34" charset="0"/>
                <a:ea typeface="MS PGothic" pitchFamily="34" charset="-128"/>
                <a:cs typeface="Arial" pitchFamily="34" charset="0"/>
              </a:rPr>
              <a:t>vs</a:t>
            </a:r>
            <a:r>
              <a:rPr lang="en-US" sz="800" dirty="0">
                <a:solidFill>
                  <a:prstClr val="black"/>
                </a:solidFill>
                <a:latin typeface="Arial" pitchFamily="34" charset="0"/>
                <a:ea typeface="MS PGothic" pitchFamily="34" charset="-128"/>
                <a:cs typeface="Arial" pitchFamily="34" charset="0"/>
              </a:rPr>
              <a:t> 4.0%; hazard ratio, 1.22; 95% confidence interval, 1.01-1.46; </a:t>
            </a:r>
            <a:r>
              <a:rPr lang="en-US" sz="800" i="1" dirty="0">
                <a:solidFill>
                  <a:prstClr val="black"/>
                </a:solidFill>
                <a:latin typeface="Arial" pitchFamily="34" charset="0"/>
                <a:ea typeface="MS PGothic" pitchFamily="34" charset="-128"/>
                <a:cs typeface="Arial" pitchFamily="34" charset="0"/>
              </a:rPr>
              <a:t>P</a:t>
            </a:r>
            <a:r>
              <a:rPr lang="en-US" sz="800" dirty="0">
                <a:solidFill>
                  <a:prstClr val="black"/>
                </a:solidFill>
                <a:latin typeface="Arial" pitchFamily="34" charset="0"/>
                <a:ea typeface="MS PGothic" pitchFamily="34" charset="-128"/>
                <a:cs typeface="Arial" pitchFamily="34" charset="0"/>
              </a:rPr>
              <a:t>=.04) and more deaths from cardiovascular disease also occurred in the intensive treatment group. The rate of nonfatal myocardial infarction was lower than in the standard therapy group. There was no significant difference in nonfatal strokes and congestive heart failure between both groups.</a:t>
            </a:r>
            <a:r>
              <a:rPr lang="en-US" sz="800" baseline="30000" dirty="0">
                <a:solidFill>
                  <a:prstClr val="black"/>
                </a:solidFill>
                <a:latin typeface="Arial" pitchFamily="34" charset="0"/>
                <a:ea typeface="MS PGothic" pitchFamily="34" charset="-128"/>
                <a:cs typeface="Arial" pitchFamily="34" charset="0"/>
              </a:rPr>
              <a:t>2</a:t>
            </a:r>
            <a:r>
              <a:rPr lang="en-US" sz="800" dirty="0">
                <a:solidFill>
                  <a:prstClr val="black"/>
                </a:solidFill>
                <a:latin typeface="Arial" pitchFamily="34" charset="0"/>
                <a:ea typeface="MS PGothic" pitchFamily="34" charset="-128"/>
                <a:cs typeface="Arial" pitchFamily="34" charset="0"/>
              </a:rPr>
              <a:t/>
            </a:r>
            <a:br>
              <a:rPr lang="en-US" sz="800" dirty="0">
                <a:solidFill>
                  <a:prstClr val="black"/>
                </a:solidFill>
                <a:latin typeface="Arial" pitchFamily="34" charset="0"/>
                <a:ea typeface="MS PGothic" pitchFamily="34" charset="-128"/>
                <a:cs typeface="Arial" pitchFamily="34" charset="0"/>
              </a:rPr>
            </a:br>
            <a:endParaRPr lang="en-US" sz="800" b="1" u="sng" dirty="0">
              <a:latin typeface="Arial" pitchFamily="34" charset="0"/>
              <a:ea typeface="MS PGothic" pitchFamily="34" charset="-128"/>
              <a:cs typeface="ＭＳ Ｐゴシック" pitchFamily="-65" charset="-128"/>
            </a:endParaRPr>
          </a:p>
          <a:p>
            <a:pPr>
              <a:lnSpc>
                <a:spcPct val="95000"/>
              </a:lnSpc>
              <a:spcBef>
                <a:spcPts val="353"/>
              </a:spcBef>
              <a:defRPr/>
            </a:pPr>
            <a:r>
              <a:rPr lang="en-US" sz="8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Wingdings" pitchFamily="2" charset="2"/>
              <a:buChar char="§"/>
              <a:defRPr/>
            </a:pPr>
            <a:r>
              <a:rPr lang="en-US" sz="800" dirty="0">
                <a:solidFill>
                  <a:prstClr val="black"/>
                </a:solidFill>
                <a:latin typeface="Arial" pitchFamily="34" charset="0"/>
                <a:ea typeface="MS PGothic" pitchFamily="34" charset="-128"/>
                <a:cs typeface="Arial" pitchFamily="34" charset="0"/>
              </a:rPr>
              <a:t>ADVANCE (Action in Diabetes and Vascular Disease) was a 2x2 factorial </a:t>
            </a:r>
            <a:r>
              <a:rPr lang="en-US" sz="800" dirty="0" err="1">
                <a:solidFill>
                  <a:prstClr val="black"/>
                </a:solidFill>
                <a:latin typeface="Arial" pitchFamily="34" charset="0"/>
                <a:ea typeface="MS PGothic" pitchFamily="34" charset="-128"/>
                <a:cs typeface="Arial" pitchFamily="34" charset="0"/>
              </a:rPr>
              <a:t>randomised</a:t>
            </a:r>
            <a:r>
              <a:rPr lang="en-US" sz="800" dirty="0">
                <a:solidFill>
                  <a:prstClr val="black"/>
                </a:solidFill>
                <a:latin typeface="Arial" pitchFamily="34" charset="0"/>
                <a:ea typeface="MS PGothic" pitchFamily="34" charset="-128"/>
                <a:cs typeface="Arial" pitchFamily="34" charset="0"/>
              </a:rPr>
              <a:t> controlled trial conducted with 11,140 participants with type 2 diabetes, age </a:t>
            </a:r>
            <a:r>
              <a:rPr lang="en-US" sz="800" dirty="0">
                <a:solidFill>
                  <a:prstClr val="black"/>
                </a:solidFill>
                <a:latin typeface="Arial" pitchFamily="34" charset="0"/>
                <a:ea typeface="MS PGothic" pitchFamily="34" charset="-128"/>
                <a:cs typeface="Arial" pitchFamily="34" charset="0"/>
                <a:sym typeface="Symbol" pitchFamily="18" charset="2"/>
              </a:rPr>
              <a:t></a:t>
            </a:r>
            <a:r>
              <a:rPr lang="en-US" sz="800" dirty="0">
                <a:solidFill>
                  <a:prstClr val="black"/>
                </a:solidFill>
                <a:latin typeface="Arial" pitchFamily="34" charset="0"/>
                <a:ea typeface="MS PGothic" pitchFamily="34" charset="-128"/>
                <a:cs typeface="Arial" pitchFamily="34" charset="0"/>
              </a:rPr>
              <a:t>55 years, at high risk of vascular disease. Participants, who were recruited from approximately 215 clinical sites globally, initiated a 6-week, open-label, run-in treatment of </a:t>
            </a:r>
            <a:r>
              <a:rPr lang="en-US" sz="800" dirty="0" err="1">
                <a:solidFill>
                  <a:prstClr val="black"/>
                </a:solidFill>
                <a:latin typeface="Arial" pitchFamily="34" charset="0"/>
                <a:ea typeface="MS PGothic" pitchFamily="34" charset="-128"/>
                <a:cs typeface="Arial" pitchFamily="34" charset="0"/>
              </a:rPr>
              <a:t>perindopril-indapamide</a:t>
            </a:r>
            <a:r>
              <a:rPr lang="en-US" sz="800" dirty="0">
                <a:solidFill>
                  <a:prstClr val="black"/>
                </a:solidFill>
                <a:latin typeface="Arial" pitchFamily="34" charset="0"/>
                <a:ea typeface="MS PGothic" pitchFamily="34" charset="-128"/>
                <a:cs typeface="Arial" pitchFamily="34" charset="0"/>
              </a:rPr>
              <a:t> combination and were subsequently </a:t>
            </a:r>
            <a:r>
              <a:rPr lang="en-US" sz="800" dirty="0" err="1">
                <a:solidFill>
                  <a:prstClr val="black"/>
                </a:solidFill>
                <a:latin typeface="Arial" pitchFamily="34" charset="0"/>
                <a:ea typeface="MS PGothic" pitchFamily="34" charset="-128"/>
                <a:cs typeface="Arial" pitchFamily="34" charset="0"/>
              </a:rPr>
              <a:t>randomised</a:t>
            </a:r>
            <a:r>
              <a:rPr lang="en-US" sz="800" dirty="0">
                <a:solidFill>
                  <a:prstClr val="black"/>
                </a:solidFill>
                <a:latin typeface="Arial" pitchFamily="34" charset="0"/>
                <a:ea typeface="MS PGothic" pitchFamily="34" charset="-128"/>
                <a:cs typeface="Arial" pitchFamily="34" charset="0"/>
              </a:rPr>
              <a:t> to continue </a:t>
            </a:r>
            <a:r>
              <a:rPr lang="en-US" sz="800" dirty="0" err="1">
                <a:solidFill>
                  <a:prstClr val="black"/>
                </a:solidFill>
                <a:latin typeface="Arial" pitchFamily="34" charset="0"/>
                <a:ea typeface="MS PGothic" pitchFamily="34" charset="-128"/>
                <a:cs typeface="Arial" pitchFamily="34" charset="0"/>
              </a:rPr>
              <a:t>perindopril-indapamide</a:t>
            </a:r>
            <a:r>
              <a:rPr lang="en-US" sz="800" dirty="0">
                <a:solidFill>
                  <a:prstClr val="black"/>
                </a:solidFill>
                <a:latin typeface="Arial" pitchFamily="34" charset="0"/>
                <a:ea typeface="MS PGothic" pitchFamily="34" charset="-128"/>
                <a:cs typeface="Arial" pitchFamily="34" charset="0"/>
              </a:rPr>
              <a:t> or matching placebo, and to an intensive </a:t>
            </a:r>
            <a:r>
              <a:rPr lang="en-US" sz="800" dirty="0" err="1">
                <a:solidFill>
                  <a:prstClr val="black"/>
                </a:solidFill>
                <a:latin typeface="Arial" pitchFamily="34" charset="0"/>
                <a:ea typeface="MS PGothic" pitchFamily="34" charset="-128"/>
                <a:cs typeface="Arial" pitchFamily="34" charset="0"/>
              </a:rPr>
              <a:t>gliclazide</a:t>
            </a:r>
            <a:r>
              <a:rPr lang="en-US" sz="800" dirty="0">
                <a:solidFill>
                  <a:prstClr val="black"/>
                </a:solidFill>
                <a:latin typeface="Arial" pitchFamily="34" charset="0"/>
                <a:ea typeface="MS PGothic" pitchFamily="34" charset="-128"/>
                <a:cs typeface="Arial" pitchFamily="34" charset="0"/>
              </a:rPr>
              <a:t> modified release (MR)-based glucose control regimen or usual guidelines-based therapy. Primary outcomes were a composite of nonfatal stroke, nonfatal myocardial infarction, or cardiovascular death and a composite of new or worsening nephropathy or diabetic eye disease. Median follow-up was 5 years. ADVANCE was an investigator-initiated trial (IIT) sponsored by </a:t>
            </a:r>
            <a:r>
              <a:rPr lang="en-US" sz="800" dirty="0" err="1">
                <a:solidFill>
                  <a:prstClr val="black"/>
                </a:solidFill>
                <a:latin typeface="Arial" pitchFamily="34" charset="0"/>
                <a:ea typeface="MS PGothic" pitchFamily="34" charset="-128"/>
                <a:cs typeface="Arial" pitchFamily="34" charset="0"/>
              </a:rPr>
              <a:t>Servier</a:t>
            </a:r>
            <a:r>
              <a:rPr lang="en-US" sz="800" dirty="0">
                <a:solidFill>
                  <a:prstClr val="black"/>
                </a:solidFill>
                <a:latin typeface="Arial" pitchFamily="34" charset="0"/>
                <a:ea typeface="MS PGothic" pitchFamily="34" charset="-128"/>
                <a:cs typeface="Arial" pitchFamily="34" charset="0"/>
              </a:rPr>
              <a:t> (maker of </a:t>
            </a:r>
            <a:r>
              <a:rPr lang="en-US" sz="800" dirty="0" err="1">
                <a:solidFill>
                  <a:prstClr val="black"/>
                </a:solidFill>
                <a:latin typeface="Arial" pitchFamily="34" charset="0"/>
                <a:ea typeface="MS PGothic" pitchFamily="34" charset="-128"/>
                <a:cs typeface="Arial" pitchFamily="34" charset="0"/>
              </a:rPr>
              <a:t>perindopril-indapamide</a:t>
            </a:r>
            <a:r>
              <a:rPr lang="en-US" sz="800" dirty="0">
                <a:solidFill>
                  <a:prstClr val="black"/>
                </a:solidFill>
                <a:latin typeface="Arial" pitchFamily="34" charset="0"/>
                <a:ea typeface="MS PGothic" pitchFamily="34" charset="-128"/>
                <a:cs typeface="Arial" pitchFamily="34" charset="0"/>
              </a:rPr>
              <a:t> and </a:t>
            </a:r>
            <a:r>
              <a:rPr lang="en-US" sz="800" dirty="0" err="1">
                <a:solidFill>
                  <a:prstClr val="black"/>
                </a:solidFill>
                <a:latin typeface="Arial" pitchFamily="34" charset="0"/>
                <a:ea typeface="MS PGothic" pitchFamily="34" charset="-128"/>
                <a:cs typeface="Arial" pitchFamily="34" charset="0"/>
              </a:rPr>
              <a:t>gliclazide</a:t>
            </a:r>
            <a:r>
              <a:rPr lang="en-US" sz="800" dirty="0">
                <a:solidFill>
                  <a:prstClr val="black"/>
                </a:solidFill>
                <a:latin typeface="Arial" pitchFamily="34" charset="0"/>
                <a:ea typeface="MS PGothic" pitchFamily="34" charset="-128"/>
                <a:cs typeface="Arial" pitchFamily="34" charset="0"/>
              </a:rPr>
              <a:t> MR).</a:t>
            </a:r>
            <a:r>
              <a:rPr lang="en-US" sz="800" baseline="30000" dirty="0">
                <a:solidFill>
                  <a:prstClr val="black"/>
                </a:solidFill>
                <a:latin typeface="Arial" pitchFamily="34" charset="0"/>
                <a:ea typeface="MS PGothic" pitchFamily="34" charset="-128"/>
                <a:cs typeface="Arial" pitchFamily="34" charset="0"/>
              </a:rPr>
              <a:t>1</a:t>
            </a:r>
          </a:p>
          <a:p>
            <a:pPr marL="224325" indent="-224325">
              <a:lnSpc>
                <a:spcPct val="95000"/>
              </a:lnSpc>
              <a:spcBef>
                <a:spcPts val="353"/>
              </a:spcBef>
              <a:buFont typeface="Wingdings" pitchFamily="2" charset="2"/>
              <a:buChar char="§"/>
              <a:defRPr/>
            </a:pPr>
            <a:r>
              <a:rPr lang="en-US" sz="800" dirty="0">
                <a:solidFill>
                  <a:prstClr val="black"/>
                </a:solidFill>
                <a:latin typeface="Arial" pitchFamily="34" charset="0"/>
                <a:ea typeface="MS PGothic" pitchFamily="34" charset="-128"/>
                <a:cs typeface="Arial" pitchFamily="34" charset="0"/>
              </a:rPr>
              <a:t>ACCORD (Action to Control Cardiovascular Risk in Diabetes) was a multicentre, </a:t>
            </a:r>
            <a:r>
              <a:rPr lang="en-US" sz="800" dirty="0" err="1">
                <a:solidFill>
                  <a:prstClr val="black"/>
                </a:solidFill>
                <a:latin typeface="Arial" pitchFamily="34" charset="0"/>
                <a:ea typeface="MS PGothic" pitchFamily="34" charset="-128"/>
                <a:cs typeface="Arial" pitchFamily="34" charset="0"/>
              </a:rPr>
              <a:t>randomised</a:t>
            </a:r>
            <a:r>
              <a:rPr lang="en-US" sz="800" dirty="0">
                <a:solidFill>
                  <a:prstClr val="black"/>
                </a:solidFill>
                <a:latin typeface="Arial" pitchFamily="34" charset="0"/>
                <a:ea typeface="MS PGothic" pitchFamily="34" charset="-128"/>
                <a:cs typeface="Arial" pitchFamily="34" charset="0"/>
              </a:rPr>
              <a:t>, double 2x2 factorial study conducted in 77 sites in the US and Canada, which enrolled 10,251 participants with type 2 diabetes (mean age of 62.2 years, and median HbA1c of 8.1%), who received intensive therapy (targeting an HbA1c </a:t>
            </a:r>
            <a:r>
              <a:rPr lang="en-US" sz="800" dirty="0">
                <a:solidFill>
                  <a:prstClr val="black"/>
                </a:solidFill>
                <a:latin typeface="Arial" pitchFamily="34" charset="0"/>
                <a:ea typeface="MS PGothic" pitchFamily="34" charset="-128"/>
                <a:cs typeface="Arial" pitchFamily="34" charset="0"/>
                <a:sym typeface="Symbol" pitchFamily="18" charset="2"/>
              </a:rPr>
              <a:t></a:t>
            </a:r>
            <a:r>
              <a:rPr lang="en-US" sz="800" dirty="0">
                <a:solidFill>
                  <a:prstClr val="black"/>
                </a:solidFill>
                <a:latin typeface="Arial" pitchFamily="34" charset="0"/>
                <a:ea typeface="MS PGothic" pitchFamily="34" charset="-128"/>
                <a:cs typeface="Arial" pitchFamily="34" charset="0"/>
              </a:rPr>
              <a:t>6.0%) or standard therapy (HbA1c=7.0-7.9%). 4733 patients were also </a:t>
            </a:r>
            <a:r>
              <a:rPr lang="en-US" sz="800" dirty="0" err="1">
                <a:solidFill>
                  <a:prstClr val="black"/>
                </a:solidFill>
                <a:latin typeface="Arial" pitchFamily="34" charset="0"/>
                <a:ea typeface="MS PGothic" pitchFamily="34" charset="-128"/>
                <a:cs typeface="Arial" pitchFamily="34" charset="0"/>
              </a:rPr>
              <a:t>randomised</a:t>
            </a:r>
            <a:r>
              <a:rPr lang="en-US" sz="800" dirty="0">
                <a:solidFill>
                  <a:prstClr val="black"/>
                </a:solidFill>
                <a:latin typeface="Arial" pitchFamily="34" charset="0"/>
                <a:ea typeface="MS PGothic" pitchFamily="34" charset="-128"/>
                <a:cs typeface="Arial" pitchFamily="34" charset="0"/>
              </a:rPr>
              <a:t> to lower their blood pressure (BP) by receiving intensive therapy (systolic BP </a:t>
            </a:r>
            <a:r>
              <a:rPr lang="en-US" sz="800" dirty="0">
                <a:solidFill>
                  <a:prstClr val="black"/>
                </a:solidFill>
                <a:latin typeface="Arial" pitchFamily="34" charset="0"/>
                <a:ea typeface="MS PGothic" pitchFamily="34" charset="-128"/>
                <a:cs typeface="Arial" pitchFamily="34" charset="0"/>
                <a:sym typeface="Symbol" pitchFamily="18" charset="2"/>
              </a:rPr>
              <a:t></a:t>
            </a:r>
            <a:r>
              <a:rPr lang="en-US" sz="800" dirty="0">
                <a:solidFill>
                  <a:prstClr val="black"/>
                </a:solidFill>
                <a:latin typeface="Arial" pitchFamily="34" charset="0"/>
                <a:ea typeface="MS PGothic" pitchFamily="34" charset="-128"/>
                <a:cs typeface="Arial" pitchFamily="34" charset="0"/>
              </a:rPr>
              <a:t>120 mm Hg) or standard therapy (systolic BP </a:t>
            </a:r>
            <a:r>
              <a:rPr lang="en-US" sz="800" dirty="0">
                <a:solidFill>
                  <a:prstClr val="black"/>
                </a:solidFill>
                <a:latin typeface="Arial" pitchFamily="34" charset="0"/>
                <a:ea typeface="MS PGothic" pitchFamily="34" charset="-128"/>
                <a:cs typeface="Arial" pitchFamily="34" charset="0"/>
                <a:sym typeface="Symbol" pitchFamily="18" charset="2"/>
              </a:rPr>
              <a:t></a:t>
            </a:r>
            <a:r>
              <a:rPr lang="en-US" sz="800" dirty="0">
                <a:solidFill>
                  <a:prstClr val="black"/>
                </a:solidFill>
                <a:latin typeface="Arial" pitchFamily="34" charset="0"/>
                <a:ea typeface="MS PGothic" pitchFamily="34" charset="-128"/>
                <a:cs typeface="Arial" pitchFamily="34" charset="0"/>
              </a:rPr>
              <a:t>140 mm Hg). In addition, 5518 patients were randomly assigned to receive either </a:t>
            </a:r>
            <a:r>
              <a:rPr lang="en-US" sz="800" dirty="0" err="1">
                <a:solidFill>
                  <a:prstClr val="black"/>
                </a:solidFill>
                <a:latin typeface="Arial" pitchFamily="34" charset="0"/>
                <a:ea typeface="MS PGothic" pitchFamily="34" charset="-128"/>
                <a:cs typeface="Arial" pitchFamily="34" charset="0"/>
              </a:rPr>
              <a:t>fenofibrate</a:t>
            </a:r>
            <a:r>
              <a:rPr lang="en-US" sz="800" dirty="0">
                <a:solidFill>
                  <a:prstClr val="black"/>
                </a:solidFill>
                <a:latin typeface="Arial" pitchFamily="34" charset="0"/>
                <a:ea typeface="MS PGothic" pitchFamily="34" charset="-128"/>
                <a:cs typeface="Arial" pitchFamily="34" charset="0"/>
              </a:rPr>
              <a:t> or placebo while maintaining good control of LDL cholesterol with </a:t>
            </a:r>
            <a:r>
              <a:rPr lang="en-US" sz="800" dirty="0" err="1">
                <a:solidFill>
                  <a:prstClr val="black"/>
                </a:solidFill>
                <a:latin typeface="Arial" pitchFamily="34" charset="0"/>
                <a:ea typeface="MS PGothic" pitchFamily="34" charset="-128"/>
                <a:cs typeface="Arial" pitchFamily="34" charset="0"/>
              </a:rPr>
              <a:t>simvastatin</a:t>
            </a:r>
            <a:r>
              <a:rPr lang="en-US" sz="800" dirty="0">
                <a:solidFill>
                  <a:prstClr val="black"/>
                </a:solidFill>
                <a:latin typeface="Arial" pitchFamily="34" charset="0"/>
                <a:ea typeface="MS PGothic" pitchFamily="34" charset="-128"/>
                <a:cs typeface="Arial" pitchFamily="34" charset="0"/>
              </a:rPr>
              <a:t>. Primary endpoint was a composite of nonfatal myocardial infarction, nonfatal stroke, or cardiovascular death. Due to higher mortality in the intensive therapy group, and after a mean duration of follow-up of 3.5 years, the data and safety monitoring committee recommended the discontinuation of the intensive regimen in February 2008. ACCORD was an IIT sponsored by the National Heart, Lung and Blood Institute (NHLBI).</a:t>
            </a:r>
            <a:r>
              <a:rPr lang="en-US" sz="800" baseline="30000" dirty="0">
                <a:solidFill>
                  <a:prstClr val="black"/>
                </a:solidFill>
                <a:latin typeface="Arial" pitchFamily="34" charset="0"/>
                <a:ea typeface="MS PGothic" pitchFamily="34" charset="-128"/>
                <a:cs typeface="Arial" pitchFamily="34" charset="0"/>
              </a:rPr>
              <a:t>2</a:t>
            </a:r>
            <a:r>
              <a:rPr lang="en-US" sz="800" dirty="0">
                <a:solidFill>
                  <a:prstClr val="black"/>
                </a:solidFill>
                <a:latin typeface="Arial" pitchFamily="34" charset="0"/>
                <a:ea typeface="MS PGothic" pitchFamily="34" charset="-128"/>
                <a:cs typeface="Arial" pitchFamily="34" charset="0"/>
              </a:rPr>
              <a:t/>
            </a:r>
            <a:br>
              <a:rPr lang="en-US" sz="800" dirty="0">
                <a:solidFill>
                  <a:prstClr val="black"/>
                </a:solidFill>
                <a:latin typeface="Arial" pitchFamily="34" charset="0"/>
                <a:ea typeface="MS PGothic" pitchFamily="34" charset="-128"/>
                <a:cs typeface="Arial" pitchFamily="34" charset="0"/>
              </a:rPr>
            </a:br>
            <a:endParaRPr lang="en-US" sz="800" dirty="0">
              <a:latin typeface="Arial" pitchFamily="34" charset="0"/>
              <a:ea typeface="MS PGothic" pitchFamily="34" charset="-128"/>
              <a:cs typeface="ＭＳ Ｐゴシック" pitchFamily="-65" charset="-128"/>
            </a:endParaRPr>
          </a:p>
          <a:p>
            <a:pPr>
              <a:lnSpc>
                <a:spcPct val="95000"/>
              </a:lnSpc>
              <a:spcBef>
                <a:spcPts val="353"/>
              </a:spcBef>
              <a:defRPr/>
            </a:pPr>
            <a:r>
              <a:rPr lang="en-US" sz="800" b="1" u="sng" dirty="0">
                <a:latin typeface="Arial" pitchFamily="34" charset="0"/>
                <a:ea typeface="MS PGothic" pitchFamily="34" charset="-128"/>
                <a:cs typeface="ＭＳ Ｐゴシック" pitchFamily="-65" charset="-128"/>
              </a:rPr>
              <a:t>REFERENCES</a:t>
            </a:r>
            <a:endParaRPr lang="en-US" sz="800" dirty="0">
              <a:latin typeface="Arial" pitchFamily="34" charset="0"/>
              <a:ea typeface="MS PGothic" pitchFamily="34" charset="-128"/>
              <a:cs typeface="ＭＳ Ｐゴシック" pitchFamily="-65" charset="-128"/>
            </a:endParaRPr>
          </a:p>
          <a:p>
            <a:pPr marL="224325" indent="-224325">
              <a:lnSpc>
                <a:spcPct val="95000"/>
              </a:lnSpc>
              <a:spcBef>
                <a:spcPts val="353"/>
              </a:spcBef>
              <a:buFontTx/>
              <a:buAutoNum type="arabicPeriod"/>
              <a:defRPr/>
            </a:pPr>
            <a:r>
              <a:rPr lang="en-US" sz="800" dirty="0">
                <a:solidFill>
                  <a:prstClr val="black"/>
                </a:solidFill>
                <a:latin typeface="Arial" pitchFamily="34" charset="0"/>
                <a:ea typeface="MS PGothic" pitchFamily="34" charset="-128"/>
                <a:cs typeface="Arial" pitchFamily="34" charset="0"/>
              </a:rPr>
              <a:t>ADVANCE Collaborative Group. Intensive blood glucose control and vascular outcomes in patients with type 2 diabetes. </a:t>
            </a:r>
            <a:r>
              <a:rPr lang="en-US" sz="800" i="1" dirty="0">
                <a:solidFill>
                  <a:prstClr val="black"/>
                </a:solidFill>
                <a:latin typeface="Arial" pitchFamily="34" charset="0"/>
                <a:ea typeface="MS PGothic" pitchFamily="34" charset="-128"/>
                <a:cs typeface="Arial" pitchFamily="34" charset="0"/>
              </a:rPr>
              <a:t>N </a:t>
            </a:r>
            <a:r>
              <a:rPr lang="en-US" sz="800" i="1" dirty="0" err="1">
                <a:solidFill>
                  <a:prstClr val="black"/>
                </a:solidFill>
                <a:latin typeface="Arial" pitchFamily="34" charset="0"/>
                <a:ea typeface="MS PGothic" pitchFamily="34" charset="-128"/>
                <a:cs typeface="Arial" pitchFamily="34" charset="0"/>
              </a:rPr>
              <a:t>Engl</a:t>
            </a:r>
            <a:r>
              <a:rPr lang="en-US" sz="800" i="1" dirty="0">
                <a:solidFill>
                  <a:prstClr val="black"/>
                </a:solidFill>
                <a:latin typeface="Arial" pitchFamily="34" charset="0"/>
                <a:ea typeface="MS PGothic" pitchFamily="34" charset="-128"/>
                <a:cs typeface="Arial" pitchFamily="34" charset="0"/>
              </a:rPr>
              <a:t> J Med.</a:t>
            </a:r>
            <a:r>
              <a:rPr lang="en-US" sz="800" dirty="0">
                <a:solidFill>
                  <a:prstClr val="black"/>
                </a:solidFill>
                <a:latin typeface="Arial" pitchFamily="34" charset="0"/>
                <a:ea typeface="MS PGothic" pitchFamily="34" charset="-128"/>
                <a:cs typeface="Arial" pitchFamily="34" charset="0"/>
              </a:rPr>
              <a:t> 2008;358(24):2560-2572. </a:t>
            </a:r>
          </a:p>
          <a:p>
            <a:pPr marL="224325" indent="-224325">
              <a:lnSpc>
                <a:spcPct val="95000"/>
              </a:lnSpc>
              <a:spcBef>
                <a:spcPts val="353"/>
              </a:spcBef>
              <a:buFontTx/>
              <a:buAutoNum type="arabicPeriod"/>
              <a:defRPr/>
            </a:pPr>
            <a:r>
              <a:rPr lang="en-US" sz="800" dirty="0">
                <a:solidFill>
                  <a:prstClr val="black"/>
                </a:solidFill>
                <a:latin typeface="Arial" pitchFamily="34" charset="0"/>
                <a:ea typeface="MS PGothic" pitchFamily="34" charset="-128"/>
                <a:cs typeface="Arial" pitchFamily="34" charset="0"/>
              </a:rPr>
              <a:t>The Action to Control Cardiovascular Risk in Diabetes Study Group. Effects of intensive glucose lowering in type 2 diabetes. </a:t>
            </a:r>
            <a:r>
              <a:rPr lang="en-US" sz="800" i="1" dirty="0">
                <a:solidFill>
                  <a:prstClr val="black"/>
                </a:solidFill>
                <a:latin typeface="Arial" pitchFamily="34" charset="0"/>
                <a:ea typeface="MS PGothic" pitchFamily="34" charset="-128"/>
                <a:cs typeface="Arial" pitchFamily="34" charset="0"/>
              </a:rPr>
              <a:t>N </a:t>
            </a:r>
            <a:r>
              <a:rPr lang="en-US" sz="800" i="1" dirty="0" err="1">
                <a:solidFill>
                  <a:prstClr val="black"/>
                </a:solidFill>
                <a:latin typeface="Arial" pitchFamily="34" charset="0"/>
                <a:ea typeface="MS PGothic" pitchFamily="34" charset="-128"/>
                <a:cs typeface="Arial" pitchFamily="34" charset="0"/>
              </a:rPr>
              <a:t>Engl</a:t>
            </a:r>
            <a:r>
              <a:rPr lang="en-US" sz="800" i="1" dirty="0">
                <a:solidFill>
                  <a:prstClr val="black"/>
                </a:solidFill>
                <a:latin typeface="Arial" pitchFamily="34" charset="0"/>
                <a:ea typeface="MS PGothic" pitchFamily="34" charset="-128"/>
                <a:cs typeface="Arial" pitchFamily="34" charset="0"/>
              </a:rPr>
              <a:t> J Med.</a:t>
            </a:r>
            <a:r>
              <a:rPr lang="en-US" sz="800" dirty="0">
                <a:solidFill>
                  <a:prstClr val="black"/>
                </a:solidFill>
                <a:latin typeface="Arial" pitchFamily="34" charset="0"/>
                <a:ea typeface="MS PGothic" pitchFamily="34" charset="-128"/>
                <a:cs typeface="Arial" pitchFamily="34" charset="0"/>
              </a:rPr>
              <a:t> 2008;358(24):2545-2559.</a:t>
            </a: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50</a:t>
            </a:fld>
            <a:endParaRPr lang="en-US" sz="1200"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581369"/>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800" b="1" u="sng" dirty="0">
                <a:latin typeface="Arial" pitchFamily="34" charset="0"/>
                <a:ea typeface="MS PGothic" pitchFamily="34" charset="-128"/>
                <a:cs typeface="ＭＳ Ｐゴシック" pitchFamily="-65" charset="-128"/>
              </a:rPr>
              <a:t>KEY POINT</a:t>
            </a:r>
          </a:p>
          <a:p>
            <a:pPr marL="224325" indent="-224325">
              <a:lnSpc>
                <a:spcPct val="95000"/>
              </a:lnSpc>
              <a:spcBef>
                <a:spcPts val="353"/>
              </a:spcBef>
              <a:buFont typeface="Wingdings" pitchFamily="2" charset="2"/>
              <a:buChar char="§"/>
              <a:defRPr/>
            </a:pPr>
            <a:r>
              <a:rPr lang="en-US" sz="800" dirty="0">
                <a:solidFill>
                  <a:prstClr val="black"/>
                </a:solidFill>
                <a:latin typeface="Arial" pitchFamily="34" charset="0"/>
                <a:ea typeface="MS PGothic" pitchFamily="34" charset="-128"/>
                <a:cs typeface="Arial" pitchFamily="34" charset="0"/>
              </a:rPr>
              <a:t>In ADVANCE, as compared with standard control, intensive control did not significantly reduce the incidence of major </a:t>
            </a:r>
            <a:r>
              <a:rPr lang="en-US" sz="800" dirty="0" err="1">
                <a:solidFill>
                  <a:prstClr val="black"/>
                </a:solidFill>
                <a:latin typeface="Arial" pitchFamily="34" charset="0"/>
                <a:ea typeface="MS PGothic" pitchFamily="34" charset="-128"/>
                <a:cs typeface="Arial" pitchFamily="34" charset="0"/>
              </a:rPr>
              <a:t>macrovascular</a:t>
            </a:r>
            <a:r>
              <a:rPr lang="en-US" sz="800" dirty="0">
                <a:solidFill>
                  <a:prstClr val="black"/>
                </a:solidFill>
                <a:latin typeface="Arial" pitchFamily="34" charset="0"/>
                <a:ea typeface="MS PGothic" pitchFamily="34" charset="-128"/>
                <a:cs typeface="Arial" pitchFamily="34" charset="0"/>
              </a:rPr>
              <a:t> events (cardiovascular death, nonfatal myocardial infarction, or nonfatal stroke) (hazard ratio, 0.94; 95% confidence interval, 0.84-1.06; </a:t>
            </a:r>
            <a:r>
              <a:rPr lang="en-US" sz="800" i="1" dirty="0">
                <a:solidFill>
                  <a:prstClr val="black"/>
                </a:solidFill>
                <a:latin typeface="Arial" pitchFamily="34" charset="0"/>
                <a:ea typeface="MS PGothic" pitchFamily="34" charset="-128"/>
                <a:cs typeface="Arial" pitchFamily="34" charset="0"/>
              </a:rPr>
              <a:t>P</a:t>
            </a:r>
            <a:r>
              <a:rPr lang="en-US" sz="800" dirty="0">
                <a:solidFill>
                  <a:prstClr val="black"/>
                </a:solidFill>
                <a:latin typeface="Arial" pitchFamily="34" charset="0"/>
                <a:ea typeface="MS PGothic" pitchFamily="34" charset="-128"/>
                <a:cs typeface="Arial" pitchFamily="34" charset="0"/>
              </a:rPr>
              <a:t>=.32). There was no evidence of an interaction between the blood pressure intervention and the blood glucose intervention for the primary outcomes (</a:t>
            </a:r>
            <a:r>
              <a:rPr lang="en-US" sz="800" i="1" dirty="0">
                <a:solidFill>
                  <a:prstClr val="black"/>
                </a:solidFill>
                <a:latin typeface="Arial" pitchFamily="34" charset="0"/>
                <a:ea typeface="MS PGothic" pitchFamily="34" charset="-128"/>
                <a:cs typeface="Arial" pitchFamily="34" charset="0"/>
              </a:rPr>
              <a:t>P</a:t>
            </a:r>
            <a:r>
              <a:rPr lang="en-US" sz="800" dirty="0">
                <a:solidFill>
                  <a:prstClr val="black"/>
                </a:solidFill>
                <a:latin typeface="Arial" pitchFamily="34" charset="0"/>
                <a:ea typeface="MS PGothic" pitchFamily="34" charset="-128"/>
                <a:cs typeface="Arial" pitchFamily="34" charset="0"/>
                <a:sym typeface="Symbol" pitchFamily="18" charset="2"/>
              </a:rPr>
              <a:t></a:t>
            </a:r>
            <a:r>
              <a:rPr lang="en-US" sz="800" dirty="0">
                <a:solidFill>
                  <a:prstClr val="black"/>
                </a:solidFill>
                <a:latin typeface="Arial" pitchFamily="34" charset="0"/>
                <a:ea typeface="MS PGothic" pitchFamily="34" charset="-128"/>
                <a:cs typeface="Arial" pitchFamily="34" charset="0"/>
              </a:rPr>
              <a:t>.50 for all comparisons).</a:t>
            </a:r>
            <a:r>
              <a:rPr lang="en-US" sz="800" baseline="30000" dirty="0">
                <a:solidFill>
                  <a:prstClr val="black"/>
                </a:solidFill>
                <a:latin typeface="Arial" pitchFamily="34" charset="0"/>
                <a:ea typeface="MS PGothic" pitchFamily="34" charset="-128"/>
                <a:cs typeface="Arial" pitchFamily="34" charset="0"/>
              </a:rPr>
              <a:t>1</a:t>
            </a:r>
            <a:r>
              <a:rPr lang="en-US" sz="800" dirty="0">
                <a:solidFill>
                  <a:prstClr val="black"/>
                </a:solidFill>
                <a:latin typeface="Arial" pitchFamily="34" charset="0"/>
                <a:ea typeface="MS PGothic" pitchFamily="34" charset="-128"/>
                <a:cs typeface="Arial" pitchFamily="34" charset="0"/>
              </a:rPr>
              <a:t> In ACCORD, the rate of death from cardiovascular causes was higher in the intensive therapy group than in the standard group; however, the rate of nonfatal myocardial infarction was lower (3.6% </a:t>
            </a:r>
            <a:r>
              <a:rPr lang="en-US" sz="800" dirty="0" err="1">
                <a:solidFill>
                  <a:prstClr val="black"/>
                </a:solidFill>
                <a:latin typeface="Arial" pitchFamily="34" charset="0"/>
                <a:ea typeface="MS PGothic" pitchFamily="34" charset="-128"/>
                <a:cs typeface="Arial" pitchFamily="34" charset="0"/>
              </a:rPr>
              <a:t>vs</a:t>
            </a:r>
            <a:r>
              <a:rPr lang="en-US" sz="800" dirty="0">
                <a:solidFill>
                  <a:prstClr val="black"/>
                </a:solidFill>
                <a:latin typeface="Arial" pitchFamily="34" charset="0"/>
                <a:ea typeface="MS PGothic" pitchFamily="34" charset="-128"/>
                <a:cs typeface="Arial" pitchFamily="34" charset="0"/>
              </a:rPr>
              <a:t> 4.6%; hazard ratio 0.76, 95% confidence interval, 0.62-0.92; </a:t>
            </a:r>
            <a:r>
              <a:rPr lang="en-US" sz="800" i="1" dirty="0">
                <a:solidFill>
                  <a:prstClr val="black"/>
                </a:solidFill>
                <a:latin typeface="Arial" pitchFamily="34" charset="0"/>
                <a:ea typeface="MS PGothic" pitchFamily="34" charset="-128"/>
                <a:cs typeface="Arial" pitchFamily="34" charset="0"/>
              </a:rPr>
              <a:t>P</a:t>
            </a:r>
            <a:r>
              <a:rPr lang="en-US" sz="800" dirty="0">
                <a:solidFill>
                  <a:prstClr val="black"/>
                </a:solidFill>
                <a:latin typeface="Arial" pitchFamily="34" charset="0"/>
                <a:ea typeface="MS PGothic" pitchFamily="34" charset="-128"/>
                <a:cs typeface="Arial" pitchFamily="34" charset="0"/>
              </a:rPr>
              <a:t>=.004). There was no significant difference in the rate of nonfatal stroke (1.3% </a:t>
            </a:r>
            <a:r>
              <a:rPr lang="en-US" sz="800" dirty="0" err="1">
                <a:solidFill>
                  <a:prstClr val="black"/>
                </a:solidFill>
                <a:latin typeface="Arial" pitchFamily="34" charset="0"/>
                <a:ea typeface="MS PGothic" pitchFamily="34" charset="-128"/>
                <a:cs typeface="Arial" pitchFamily="34" charset="0"/>
              </a:rPr>
              <a:t>vs</a:t>
            </a:r>
            <a:r>
              <a:rPr lang="en-US" sz="800" dirty="0">
                <a:solidFill>
                  <a:prstClr val="black"/>
                </a:solidFill>
                <a:latin typeface="Arial" pitchFamily="34" charset="0"/>
                <a:ea typeface="MS PGothic" pitchFamily="34" charset="-128"/>
                <a:cs typeface="Arial" pitchFamily="34" charset="0"/>
              </a:rPr>
              <a:t> 1.2%; hazard ratio, 1.06; 95% confidence interval, 0.75-1.50; </a:t>
            </a:r>
            <a:r>
              <a:rPr lang="en-US" sz="800" i="1" dirty="0">
                <a:solidFill>
                  <a:prstClr val="black"/>
                </a:solidFill>
                <a:latin typeface="Arial" pitchFamily="34" charset="0"/>
                <a:ea typeface="MS PGothic" pitchFamily="34" charset="-128"/>
                <a:cs typeface="Arial" pitchFamily="34" charset="0"/>
              </a:rPr>
              <a:t>P</a:t>
            </a:r>
            <a:r>
              <a:rPr lang="en-US" sz="800" dirty="0">
                <a:solidFill>
                  <a:prstClr val="black"/>
                </a:solidFill>
                <a:latin typeface="Arial" pitchFamily="34" charset="0"/>
                <a:ea typeface="MS PGothic" pitchFamily="34" charset="-128"/>
                <a:cs typeface="Arial" pitchFamily="34" charset="0"/>
              </a:rPr>
              <a:t>=.74). Due to higher mortality in the intensive therapy group, and after a mean duration of follow-up of 3.5 years, the data and safety monitoring committee recommended the discontinuation of the intensive regimen in February 2008.</a:t>
            </a:r>
            <a:r>
              <a:rPr lang="en-US" sz="800" baseline="30000" dirty="0">
                <a:solidFill>
                  <a:prstClr val="black"/>
                </a:solidFill>
                <a:latin typeface="Arial" pitchFamily="34" charset="0"/>
                <a:ea typeface="MS PGothic" pitchFamily="34" charset="-128"/>
                <a:cs typeface="Arial" pitchFamily="34" charset="0"/>
              </a:rPr>
              <a:t>2</a:t>
            </a:r>
            <a:r>
              <a:rPr lang="en-US" sz="800" dirty="0">
                <a:solidFill>
                  <a:prstClr val="black"/>
                </a:solidFill>
                <a:latin typeface="Arial" pitchFamily="34" charset="0"/>
                <a:ea typeface="MS PGothic" pitchFamily="34" charset="-128"/>
                <a:cs typeface="Arial" pitchFamily="34" charset="0"/>
              </a:rPr>
              <a:t> </a:t>
            </a:r>
            <a:br>
              <a:rPr lang="en-US" sz="800" dirty="0">
                <a:solidFill>
                  <a:prstClr val="black"/>
                </a:solidFill>
                <a:latin typeface="Arial" pitchFamily="34" charset="0"/>
                <a:ea typeface="MS PGothic" pitchFamily="34" charset="-128"/>
                <a:cs typeface="Arial" pitchFamily="34" charset="0"/>
              </a:rPr>
            </a:br>
            <a:endParaRPr lang="en-US" sz="800" b="1" u="sng" dirty="0">
              <a:latin typeface="Arial" pitchFamily="34" charset="0"/>
              <a:ea typeface="MS PGothic" pitchFamily="34" charset="-128"/>
              <a:cs typeface="ＭＳ Ｐゴシック" pitchFamily="-65" charset="-128"/>
            </a:endParaRPr>
          </a:p>
          <a:p>
            <a:pPr>
              <a:lnSpc>
                <a:spcPct val="95000"/>
              </a:lnSpc>
              <a:spcBef>
                <a:spcPts val="353"/>
              </a:spcBef>
              <a:defRPr/>
            </a:pPr>
            <a:r>
              <a:rPr lang="en-US" sz="8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Wingdings" pitchFamily="2" charset="2"/>
              <a:buChar char="§"/>
              <a:defRPr/>
            </a:pPr>
            <a:r>
              <a:rPr lang="en-US" sz="800" dirty="0">
                <a:solidFill>
                  <a:prstClr val="black"/>
                </a:solidFill>
                <a:latin typeface="Arial" pitchFamily="34" charset="0"/>
                <a:ea typeface="MS PGothic" pitchFamily="34" charset="-128"/>
                <a:cs typeface="Arial" pitchFamily="34" charset="0"/>
              </a:rPr>
              <a:t>ADVANCE (Action in Diabetes and Vascular Disease) was a 2x2 factorial </a:t>
            </a:r>
            <a:r>
              <a:rPr lang="en-US" sz="800" dirty="0" err="1">
                <a:solidFill>
                  <a:prstClr val="black"/>
                </a:solidFill>
                <a:latin typeface="Arial" pitchFamily="34" charset="0"/>
                <a:ea typeface="MS PGothic" pitchFamily="34" charset="-128"/>
                <a:cs typeface="Arial" pitchFamily="34" charset="0"/>
              </a:rPr>
              <a:t>randomised</a:t>
            </a:r>
            <a:r>
              <a:rPr lang="en-US" sz="800" dirty="0">
                <a:solidFill>
                  <a:prstClr val="black"/>
                </a:solidFill>
                <a:latin typeface="Arial" pitchFamily="34" charset="0"/>
                <a:ea typeface="MS PGothic" pitchFamily="34" charset="-128"/>
                <a:cs typeface="Arial" pitchFamily="34" charset="0"/>
              </a:rPr>
              <a:t> controlled trial conducted with 11,140 participants with type 2 diabetes, age </a:t>
            </a:r>
            <a:r>
              <a:rPr lang="en-US" sz="800" dirty="0">
                <a:solidFill>
                  <a:prstClr val="black"/>
                </a:solidFill>
                <a:latin typeface="Arial" pitchFamily="34" charset="0"/>
                <a:ea typeface="MS PGothic" pitchFamily="34" charset="-128"/>
                <a:cs typeface="Arial" pitchFamily="34" charset="0"/>
                <a:sym typeface="Symbol" pitchFamily="18" charset="2"/>
              </a:rPr>
              <a:t></a:t>
            </a:r>
            <a:r>
              <a:rPr lang="en-US" sz="800" dirty="0">
                <a:solidFill>
                  <a:prstClr val="black"/>
                </a:solidFill>
                <a:latin typeface="Arial" pitchFamily="34" charset="0"/>
                <a:ea typeface="MS PGothic" pitchFamily="34" charset="-128"/>
                <a:cs typeface="Arial" pitchFamily="34" charset="0"/>
              </a:rPr>
              <a:t>55 years, at high risk of vascular disease. Participants, who were recruited from approximately 215 clinical sites globally, initiated a 6-week, open-label, run-in treatment of </a:t>
            </a:r>
            <a:r>
              <a:rPr lang="en-US" sz="800" dirty="0" err="1">
                <a:solidFill>
                  <a:prstClr val="black"/>
                </a:solidFill>
                <a:latin typeface="Arial" pitchFamily="34" charset="0"/>
                <a:ea typeface="MS PGothic" pitchFamily="34" charset="-128"/>
                <a:cs typeface="Arial" pitchFamily="34" charset="0"/>
              </a:rPr>
              <a:t>perindopril-indapamide</a:t>
            </a:r>
            <a:r>
              <a:rPr lang="en-US" sz="800" dirty="0">
                <a:solidFill>
                  <a:prstClr val="black"/>
                </a:solidFill>
                <a:latin typeface="Arial" pitchFamily="34" charset="0"/>
                <a:ea typeface="MS PGothic" pitchFamily="34" charset="-128"/>
                <a:cs typeface="Arial" pitchFamily="34" charset="0"/>
              </a:rPr>
              <a:t> combination and were subsequently </a:t>
            </a:r>
            <a:r>
              <a:rPr lang="en-US" sz="800" dirty="0" err="1">
                <a:solidFill>
                  <a:prstClr val="black"/>
                </a:solidFill>
                <a:latin typeface="Arial" pitchFamily="34" charset="0"/>
                <a:ea typeface="MS PGothic" pitchFamily="34" charset="-128"/>
                <a:cs typeface="Arial" pitchFamily="34" charset="0"/>
              </a:rPr>
              <a:t>randomised</a:t>
            </a:r>
            <a:r>
              <a:rPr lang="en-US" sz="800" dirty="0">
                <a:solidFill>
                  <a:prstClr val="black"/>
                </a:solidFill>
                <a:latin typeface="Arial" pitchFamily="34" charset="0"/>
                <a:ea typeface="MS PGothic" pitchFamily="34" charset="-128"/>
                <a:cs typeface="Arial" pitchFamily="34" charset="0"/>
              </a:rPr>
              <a:t> to continue </a:t>
            </a:r>
            <a:r>
              <a:rPr lang="en-US" sz="800" dirty="0" err="1">
                <a:solidFill>
                  <a:prstClr val="black"/>
                </a:solidFill>
                <a:latin typeface="Arial" pitchFamily="34" charset="0"/>
                <a:ea typeface="MS PGothic" pitchFamily="34" charset="-128"/>
                <a:cs typeface="Arial" pitchFamily="34" charset="0"/>
              </a:rPr>
              <a:t>perindopril-indapamide</a:t>
            </a:r>
            <a:r>
              <a:rPr lang="en-US" sz="800" dirty="0">
                <a:solidFill>
                  <a:prstClr val="black"/>
                </a:solidFill>
                <a:latin typeface="Arial" pitchFamily="34" charset="0"/>
                <a:ea typeface="MS PGothic" pitchFamily="34" charset="-128"/>
                <a:cs typeface="Arial" pitchFamily="34" charset="0"/>
              </a:rPr>
              <a:t> or matching placebo, and to an intensive </a:t>
            </a:r>
            <a:r>
              <a:rPr lang="en-US" sz="800" dirty="0" err="1">
                <a:solidFill>
                  <a:prstClr val="black"/>
                </a:solidFill>
                <a:latin typeface="Arial" pitchFamily="34" charset="0"/>
                <a:ea typeface="MS PGothic" pitchFamily="34" charset="-128"/>
                <a:cs typeface="Arial" pitchFamily="34" charset="0"/>
              </a:rPr>
              <a:t>gliclazide</a:t>
            </a:r>
            <a:r>
              <a:rPr lang="en-US" sz="800" dirty="0">
                <a:solidFill>
                  <a:prstClr val="black"/>
                </a:solidFill>
                <a:latin typeface="Arial" pitchFamily="34" charset="0"/>
                <a:ea typeface="MS PGothic" pitchFamily="34" charset="-128"/>
                <a:cs typeface="Arial" pitchFamily="34" charset="0"/>
              </a:rPr>
              <a:t> modified release (MR)-based glucose control regimen or usual guidelines-based therapy. Primary outcomes were a composite of nonfatal stroke, nonfatal myocardial infarction, or cardiovascular death and a composite of new or worsening nephropathy or diabetic eye disease. Median follow-up was 5 years. ADVANCE was an investigator-initiated trial (IIT) sponsored by </a:t>
            </a:r>
            <a:r>
              <a:rPr lang="en-US" sz="800" dirty="0" err="1">
                <a:solidFill>
                  <a:prstClr val="black"/>
                </a:solidFill>
                <a:latin typeface="Arial" pitchFamily="34" charset="0"/>
                <a:ea typeface="MS PGothic" pitchFamily="34" charset="-128"/>
                <a:cs typeface="Arial" pitchFamily="34" charset="0"/>
              </a:rPr>
              <a:t>Servier</a:t>
            </a:r>
            <a:r>
              <a:rPr lang="en-US" sz="800" dirty="0">
                <a:solidFill>
                  <a:prstClr val="black"/>
                </a:solidFill>
                <a:latin typeface="Arial" pitchFamily="34" charset="0"/>
                <a:ea typeface="MS PGothic" pitchFamily="34" charset="-128"/>
                <a:cs typeface="Arial" pitchFamily="34" charset="0"/>
              </a:rPr>
              <a:t> (maker of </a:t>
            </a:r>
            <a:r>
              <a:rPr lang="en-US" sz="800" dirty="0" err="1">
                <a:solidFill>
                  <a:prstClr val="black"/>
                </a:solidFill>
                <a:latin typeface="Arial" pitchFamily="34" charset="0"/>
                <a:ea typeface="MS PGothic" pitchFamily="34" charset="-128"/>
                <a:cs typeface="Arial" pitchFamily="34" charset="0"/>
              </a:rPr>
              <a:t>perindopril-indapamide</a:t>
            </a:r>
            <a:r>
              <a:rPr lang="en-US" sz="800" dirty="0">
                <a:solidFill>
                  <a:prstClr val="black"/>
                </a:solidFill>
                <a:latin typeface="Arial" pitchFamily="34" charset="0"/>
                <a:ea typeface="MS PGothic" pitchFamily="34" charset="-128"/>
                <a:cs typeface="Arial" pitchFamily="34" charset="0"/>
              </a:rPr>
              <a:t> and </a:t>
            </a:r>
            <a:r>
              <a:rPr lang="en-US" sz="800" dirty="0" err="1">
                <a:solidFill>
                  <a:prstClr val="black"/>
                </a:solidFill>
                <a:latin typeface="Arial" pitchFamily="34" charset="0"/>
                <a:ea typeface="MS PGothic" pitchFamily="34" charset="-128"/>
                <a:cs typeface="Arial" pitchFamily="34" charset="0"/>
              </a:rPr>
              <a:t>gliclazide</a:t>
            </a:r>
            <a:r>
              <a:rPr lang="en-US" sz="800" dirty="0">
                <a:solidFill>
                  <a:prstClr val="black"/>
                </a:solidFill>
                <a:latin typeface="Arial" pitchFamily="34" charset="0"/>
                <a:ea typeface="MS PGothic" pitchFamily="34" charset="-128"/>
                <a:cs typeface="Arial" pitchFamily="34" charset="0"/>
              </a:rPr>
              <a:t> MR).</a:t>
            </a:r>
            <a:r>
              <a:rPr lang="en-US" sz="800" baseline="30000" dirty="0">
                <a:solidFill>
                  <a:prstClr val="black"/>
                </a:solidFill>
                <a:latin typeface="Arial" pitchFamily="34" charset="0"/>
                <a:ea typeface="MS PGothic" pitchFamily="34" charset="-128"/>
                <a:cs typeface="Arial" pitchFamily="34" charset="0"/>
              </a:rPr>
              <a:t>1</a:t>
            </a:r>
          </a:p>
          <a:p>
            <a:pPr marL="224325" indent="-224325">
              <a:lnSpc>
                <a:spcPct val="95000"/>
              </a:lnSpc>
              <a:spcBef>
                <a:spcPts val="353"/>
              </a:spcBef>
              <a:buFont typeface="Wingdings" pitchFamily="2" charset="2"/>
              <a:buChar char="§"/>
              <a:defRPr/>
            </a:pPr>
            <a:r>
              <a:rPr lang="en-US" sz="800" dirty="0">
                <a:solidFill>
                  <a:prstClr val="black"/>
                </a:solidFill>
                <a:latin typeface="Arial" pitchFamily="34" charset="0"/>
                <a:ea typeface="MS PGothic" pitchFamily="34" charset="-128"/>
                <a:cs typeface="Arial" pitchFamily="34" charset="0"/>
              </a:rPr>
              <a:t>ACCORD (Action to Control Cardiovascular Risk in Diabetes) was a multicentre, </a:t>
            </a:r>
            <a:r>
              <a:rPr lang="en-US" sz="800" dirty="0" err="1">
                <a:solidFill>
                  <a:prstClr val="black"/>
                </a:solidFill>
                <a:latin typeface="Arial" pitchFamily="34" charset="0"/>
                <a:ea typeface="MS PGothic" pitchFamily="34" charset="-128"/>
                <a:cs typeface="Arial" pitchFamily="34" charset="0"/>
              </a:rPr>
              <a:t>randomised</a:t>
            </a:r>
            <a:r>
              <a:rPr lang="en-US" sz="800" dirty="0">
                <a:solidFill>
                  <a:prstClr val="black"/>
                </a:solidFill>
                <a:latin typeface="Arial" pitchFamily="34" charset="0"/>
                <a:ea typeface="MS PGothic" pitchFamily="34" charset="-128"/>
                <a:cs typeface="Arial" pitchFamily="34" charset="0"/>
              </a:rPr>
              <a:t>, double 2x2 factorial study conducted in 77 sites in the US and Canada, which enrolled 10,251 participants with type 2 diabetes (mean age of 62.2 years, and median HbA1c of 8.1%), who received intensive therapy (targeting an HbA1c </a:t>
            </a:r>
            <a:r>
              <a:rPr lang="en-US" sz="800" dirty="0">
                <a:solidFill>
                  <a:prstClr val="black"/>
                </a:solidFill>
                <a:latin typeface="Arial" pitchFamily="34" charset="0"/>
                <a:ea typeface="MS PGothic" pitchFamily="34" charset="-128"/>
                <a:cs typeface="Arial" pitchFamily="34" charset="0"/>
                <a:sym typeface="Symbol" pitchFamily="18" charset="2"/>
              </a:rPr>
              <a:t></a:t>
            </a:r>
            <a:r>
              <a:rPr lang="en-US" sz="800" dirty="0">
                <a:solidFill>
                  <a:prstClr val="black"/>
                </a:solidFill>
                <a:latin typeface="Arial" pitchFamily="34" charset="0"/>
                <a:ea typeface="MS PGothic" pitchFamily="34" charset="-128"/>
                <a:cs typeface="Arial" pitchFamily="34" charset="0"/>
              </a:rPr>
              <a:t>6.0%) or standard therapy </a:t>
            </a:r>
            <a:br>
              <a:rPr lang="en-US" sz="800" dirty="0">
                <a:solidFill>
                  <a:prstClr val="black"/>
                </a:solidFill>
                <a:latin typeface="Arial" pitchFamily="34" charset="0"/>
                <a:ea typeface="MS PGothic" pitchFamily="34" charset="-128"/>
                <a:cs typeface="Arial" pitchFamily="34" charset="0"/>
              </a:rPr>
            </a:br>
            <a:r>
              <a:rPr lang="en-US" sz="800" dirty="0">
                <a:solidFill>
                  <a:prstClr val="black"/>
                </a:solidFill>
                <a:latin typeface="Arial" pitchFamily="34" charset="0"/>
                <a:ea typeface="MS PGothic" pitchFamily="34" charset="-128"/>
                <a:cs typeface="Arial" pitchFamily="34" charset="0"/>
              </a:rPr>
              <a:t>(HbA1c=7.0-7.9%). 4733 patients were also </a:t>
            </a:r>
            <a:r>
              <a:rPr lang="en-US" sz="800" dirty="0" err="1">
                <a:solidFill>
                  <a:prstClr val="black"/>
                </a:solidFill>
                <a:latin typeface="Arial" pitchFamily="34" charset="0"/>
                <a:ea typeface="MS PGothic" pitchFamily="34" charset="-128"/>
                <a:cs typeface="Arial" pitchFamily="34" charset="0"/>
              </a:rPr>
              <a:t>randomised</a:t>
            </a:r>
            <a:r>
              <a:rPr lang="en-US" sz="800" dirty="0">
                <a:solidFill>
                  <a:prstClr val="black"/>
                </a:solidFill>
                <a:latin typeface="Arial" pitchFamily="34" charset="0"/>
                <a:ea typeface="MS PGothic" pitchFamily="34" charset="-128"/>
                <a:cs typeface="Arial" pitchFamily="34" charset="0"/>
              </a:rPr>
              <a:t> to lower their blood pressure (BP) by receiving intensive therapy (systolic BP </a:t>
            </a:r>
            <a:r>
              <a:rPr lang="en-US" sz="800" dirty="0">
                <a:solidFill>
                  <a:prstClr val="black"/>
                </a:solidFill>
                <a:latin typeface="Arial" pitchFamily="34" charset="0"/>
                <a:ea typeface="MS PGothic" pitchFamily="34" charset="-128"/>
                <a:cs typeface="Arial" pitchFamily="34" charset="0"/>
                <a:sym typeface="Symbol" pitchFamily="18" charset="2"/>
              </a:rPr>
              <a:t></a:t>
            </a:r>
            <a:r>
              <a:rPr lang="en-US" sz="800" dirty="0">
                <a:solidFill>
                  <a:prstClr val="black"/>
                </a:solidFill>
                <a:latin typeface="Arial" pitchFamily="34" charset="0"/>
                <a:ea typeface="MS PGothic" pitchFamily="34" charset="-128"/>
                <a:cs typeface="Arial" pitchFamily="34" charset="0"/>
              </a:rPr>
              <a:t>120 mm Hg) or standard therapy (systolic BP </a:t>
            </a:r>
            <a:r>
              <a:rPr lang="en-US" sz="800" dirty="0">
                <a:solidFill>
                  <a:prstClr val="black"/>
                </a:solidFill>
                <a:latin typeface="Arial" pitchFamily="34" charset="0"/>
                <a:ea typeface="MS PGothic" pitchFamily="34" charset="-128"/>
                <a:cs typeface="Arial" pitchFamily="34" charset="0"/>
                <a:sym typeface="Symbol" pitchFamily="18" charset="2"/>
              </a:rPr>
              <a:t></a:t>
            </a:r>
            <a:r>
              <a:rPr lang="en-US" sz="800" dirty="0">
                <a:solidFill>
                  <a:prstClr val="black"/>
                </a:solidFill>
                <a:latin typeface="Arial" pitchFamily="34" charset="0"/>
                <a:ea typeface="MS PGothic" pitchFamily="34" charset="-128"/>
                <a:cs typeface="Arial" pitchFamily="34" charset="0"/>
              </a:rPr>
              <a:t>140 mm Hg). In addition, 5518 patients were randomly assigned to receive either </a:t>
            </a:r>
            <a:r>
              <a:rPr lang="en-US" sz="800" dirty="0" err="1">
                <a:solidFill>
                  <a:prstClr val="black"/>
                </a:solidFill>
                <a:latin typeface="Arial" pitchFamily="34" charset="0"/>
                <a:ea typeface="MS PGothic" pitchFamily="34" charset="-128"/>
                <a:cs typeface="Arial" pitchFamily="34" charset="0"/>
              </a:rPr>
              <a:t>fenofibrate</a:t>
            </a:r>
            <a:r>
              <a:rPr lang="en-US" sz="800" dirty="0">
                <a:solidFill>
                  <a:prstClr val="black"/>
                </a:solidFill>
                <a:latin typeface="Arial" pitchFamily="34" charset="0"/>
                <a:ea typeface="MS PGothic" pitchFamily="34" charset="-128"/>
                <a:cs typeface="Arial" pitchFamily="34" charset="0"/>
              </a:rPr>
              <a:t> or placebo while maintaining good control of LDL cholesterol with </a:t>
            </a:r>
            <a:r>
              <a:rPr lang="en-US" sz="800" dirty="0" err="1">
                <a:solidFill>
                  <a:prstClr val="black"/>
                </a:solidFill>
                <a:latin typeface="Arial" pitchFamily="34" charset="0"/>
                <a:ea typeface="MS PGothic" pitchFamily="34" charset="-128"/>
                <a:cs typeface="Arial" pitchFamily="34" charset="0"/>
              </a:rPr>
              <a:t>simvastatin</a:t>
            </a:r>
            <a:r>
              <a:rPr lang="en-US" sz="800" dirty="0">
                <a:solidFill>
                  <a:prstClr val="black"/>
                </a:solidFill>
                <a:latin typeface="Arial" pitchFamily="34" charset="0"/>
                <a:ea typeface="MS PGothic" pitchFamily="34" charset="-128"/>
                <a:cs typeface="Arial" pitchFamily="34" charset="0"/>
              </a:rPr>
              <a:t>. Primary endpoint was a composite of nonfatal myocardial infarction, nonfatal stroke, or cardiovascular death. Due to higher mortality in the intensive therapy group, and after a mean duration of follow-up of 3.5 years, the data and safety monitoring committee recommended the discontinuation of the intensive regimen in February 2008. ACCORD was an IIT sponsored by the National Heart, Lung and Blood Institute (NHLBI).</a:t>
            </a:r>
            <a:r>
              <a:rPr lang="en-US" sz="800" baseline="30000" dirty="0">
                <a:solidFill>
                  <a:prstClr val="black"/>
                </a:solidFill>
                <a:latin typeface="Arial" pitchFamily="34" charset="0"/>
                <a:ea typeface="MS PGothic" pitchFamily="34" charset="-128"/>
                <a:cs typeface="Arial" pitchFamily="34" charset="0"/>
              </a:rPr>
              <a:t>2</a:t>
            </a:r>
            <a:r>
              <a:rPr lang="en-US" sz="800" dirty="0">
                <a:solidFill>
                  <a:prstClr val="black"/>
                </a:solidFill>
                <a:latin typeface="Arial" pitchFamily="34" charset="0"/>
                <a:ea typeface="MS PGothic" pitchFamily="34" charset="-128"/>
                <a:cs typeface="Arial" pitchFamily="34" charset="0"/>
              </a:rPr>
              <a:t/>
            </a:r>
            <a:br>
              <a:rPr lang="en-US" sz="800" dirty="0">
                <a:solidFill>
                  <a:prstClr val="black"/>
                </a:solidFill>
                <a:latin typeface="Arial" pitchFamily="34" charset="0"/>
                <a:ea typeface="MS PGothic" pitchFamily="34" charset="-128"/>
                <a:cs typeface="Arial" pitchFamily="34" charset="0"/>
              </a:rPr>
            </a:br>
            <a:endParaRPr lang="en-US" sz="800" dirty="0">
              <a:latin typeface="Arial" pitchFamily="34" charset="0"/>
              <a:ea typeface="MS PGothic" pitchFamily="34" charset="-128"/>
              <a:cs typeface="ＭＳ Ｐゴシック" pitchFamily="-65" charset="-128"/>
            </a:endParaRPr>
          </a:p>
          <a:p>
            <a:pPr>
              <a:lnSpc>
                <a:spcPct val="95000"/>
              </a:lnSpc>
              <a:spcBef>
                <a:spcPts val="353"/>
              </a:spcBef>
              <a:defRPr/>
            </a:pPr>
            <a:r>
              <a:rPr lang="en-US" sz="800" b="1" u="sng" dirty="0">
                <a:latin typeface="Arial" pitchFamily="34" charset="0"/>
                <a:ea typeface="MS PGothic" pitchFamily="34" charset="-128"/>
                <a:cs typeface="ＭＳ Ｐゴシック" pitchFamily="-65" charset="-128"/>
              </a:rPr>
              <a:t>REFERENCES</a:t>
            </a:r>
            <a:endParaRPr lang="en-US" sz="800" dirty="0">
              <a:latin typeface="Arial" pitchFamily="34" charset="0"/>
              <a:ea typeface="MS PGothic" pitchFamily="34" charset="-128"/>
              <a:cs typeface="ＭＳ Ｐゴシック" pitchFamily="-65" charset="-128"/>
            </a:endParaRPr>
          </a:p>
          <a:p>
            <a:pPr marL="224325" indent="-224325">
              <a:lnSpc>
                <a:spcPct val="95000"/>
              </a:lnSpc>
              <a:spcBef>
                <a:spcPts val="353"/>
              </a:spcBef>
              <a:buFontTx/>
              <a:buAutoNum type="arabicPeriod"/>
              <a:defRPr/>
            </a:pPr>
            <a:r>
              <a:rPr lang="en-US" sz="800" dirty="0">
                <a:solidFill>
                  <a:prstClr val="black"/>
                </a:solidFill>
                <a:latin typeface="Arial" pitchFamily="34" charset="0"/>
                <a:ea typeface="MS PGothic" pitchFamily="34" charset="-128"/>
                <a:cs typeface="Arial" pitchFamily="34" charset="0"/>
              </a:rPr>
              <a:t>ADVANCE Collaborative Group. Intensive blood glucose control and vascular outcomes in patients with type 2 diabetes. </a:t>
            </a:r>
            <a:r>
              <a:rPr lang="en-US" sz="800" i="1" dirty="0">
                <a:solidFill>
                  <a:prstClr val="black"/>
                </a:solidFill>
                <a:latin typeface="Arial" pitchFamily="34" charset="0"/>
                <a:ea typeface="MS PGothic" pitchFamily="34" charset="-128"/>
                <a:cs typeface="Arial" pitchFamily="34" charset="0"/>
              </a:rPr>
              <a:t>N </a:t>
            </a:r>
            <a:r>
              <a:rPr lang="en-US" sz="800" i="1" dirty="0" err="1">
                <a:solidFill>
                  <a:prstClr val="black"/>
                </a:solidFill>
                <a:latin typeface="Arial" pitchFamily="34" charset="0"/>
                <a:ea typeface="MS PGothic" pitchFamily="34" charset="-128"/>
                <a:cs typeface="Arial" pitchFamily="34" charset="0"/>
              </a:rPr>
              <a:t>Engl</a:t>
            </a:r>
            <a:r>
              <a:rPr lang="en-US" sz="800" i="1" dirty="0">
                <a:solidFill>
                  <a:prstClr val="black"/>
                </a:solidFill>
                <a:latin typeface="Arial" pitchFamily="34" charset="0"/>
                <a:ea typeface="MS PGothic" pitchFamily="34" charset="-128"/>
                <a:cs typeface="Arial" pitchFamily="34" charset="0"/>
              </a:rPr>
              <a:t> J Med.</a:t>
            </a:r>
            <a:r>
              <a:rPr lang="en-US" sz="800" dirty="0">
                <a:solidFill>
                  <a:prstClr val="black"/>
                </a:solidFill>
                <a:latin typeface="Arial" pitchFamily="34" charset="0"/>
                <a:ea typeface="MS PGothic" pitchFamily="34" charset="-128"/>
                <a:cs typeface="Arial" pitchFamily="34" charset="0"/>
              </a:rPr>
              <a:t> 2008;358(24):2560-2572. </a:t>
            </a:r>
          </a:p>
          <a:p>
            <a:pPr marL="224325" indent="-224325">
              <a:lnSpc>
                <a:spcPct val="95000"/>
              </a:lnSpc>
              <a:spcBef>
                <a:spcPts val="353"/>
              </a:spcBef>
              <a:buFontTx/>
              <a:buAutoNum type="arabicPeriod"/>
              <a:defRPr/>
            </a:pPr>
            <a:r>
              <a:rPr lang="en-US" sz="800" dirty="0">
                <a:solidFill>
                  <a:prstClr val="black"/>
                </a:solidFill>
                <a:latin typeface="Arial" pitchFamily="34" charset="0"/>
                <a:ea typeface="MS PGothic" pitchFamily="34" charset="-128"/>
                <a:cs typeface="Arial" pitchFamily="34" charset="0"/>
              </a:rPr>
              <a:t>The Action to Control Cardiovascular Risk in Diabetes Study Group. Effects of intensive glucose lowering in type 2 diabetes. </a:t>
            </a:r>
            <a:r>
              <a:rPr lang="en-US" sz="800" i="1" dirty="0">
                <a:solidFill>
                  <a:prstClr val="black"/>
                </a:solidFill>
                <a:latin typeface="Arial" pitchFamily="34" charset="0"/>
                <a:ea typeface="MS PGothic" pitchFamily="34" charset="-128"/>
                <a:cs typeface="Arial" pitchFamily="34" charset="0"/>
              </a:rPr>
              <a:t>N </a:t>
            </a:r>
            <a:r>
              <a:rPr lang="en-US" sz="800" i="1" dirty="0" err="1">
                <a:solidFill>
                  <a:prstClr val="black"/>
                </a:solidFill>
                <a:latin typeface="Arial" pitchFamily="34" charset="0"/>
                <a:ea typeface="MS PGothic" pitchFamily="34" charset="-128"/>
                <a:cs typeface="Arial" pitchFamily="34" charset="0"/>
              </a:rPr>
              <a:t>Engl</a:t>
            </a:r>
            <a:r>
              <a:rPr lang="en-US" sz="800" i="1" dirty="0">
                <a:solidFill>
                  <a:prstClr val="black"/>
                </a:solidFill>
                <a:latin typeface="Arial" pitchFamily="34" charset="0"/>
                <a:ea typeface="MS PGothic" pitchFamily="34" charset="-128"/>
                <a:cs typeface="Arial" pitchFamily="34" charset="0"/>
              </a:rPr>
              <a:t> J Med.</a:t>
            </a:r>
            <a:r>
              <a:rPr lang="en-US" sz="800" dirty="0">
                <a:solidFill>
                  <a:prstClr val="black"/>
                </a:solidFill>
                <a:latin typeface="Arial" pitchFamily="34" charset="0"/>
                <a:ea typeface="MS PGothic" pitchFamily="34" charset="-128"/>
                <a:cs typeface="Arial" pitchFamily="34" charset="0"/>
              </a:rPr>
              <a:t> 2008;358(24):2545-2559.</a:t>
            </a: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51</a:t>
            </a:fld>
            <a:endParaRPr lang="en-US" sz="1200"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581369"/>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800" b="1" u="sng" dirty="0">
                <a:latin typeface="Arial" pitchFamily="34" charset="0"/>
                <a:ea typeface="MS PGothic" pitchFamily="34" charset="-128"/>
                <a:cs typeface="ＭＳ Ｐゴシック" pitchFamily="-65" charset="-128"/>
              </a:rPr>
              <a:t>KEY POINTS</a:t>
            </a:r>
          </a:p>
          <a:p>
            <a:pPr marL="224325" indent="-224325">
              <a:lnSpc>
                <a:spcPct val="95000"/>
              </a:lnSpc>
              <a:spcBef>
                <a:spcPts val="353"/>
              </a:spcBef>
              <a:buFont typeface="Wingdings" pitchFamily="2" charset="2"/>
              <a:buChar char="§"/>
              <a:defRPr/>
            </a:pPr>
            <a:r>
              <a:rPr lang="en-US" sz="800" dirty="0">
                <a:solidFill>
                  <a:prstClr val="black"/>
                </a:solidFill>
                <a:latin typeface="Arial" pitchFamily="34" charset="0"/>
                <a:ea typeface="MS PGothic" pitchFamily="34" charset="-128"/>
                <a:cs typeface="Arial" pitchFamily="34" charset="0"/>
              </a:rPr>
              <a:t>In ADVANCE, there was no significant differences between the two study groups in the rate of death from any cause. These findings contrast with the reported excess mortality that led to the premature termination in the ACCORD trial (see below).</a:t>
            </a:r>
            <a:r>
              <a:rPr lang="en-US" sz="800" baseline="30000" dirty="0">
                <a:solidFill>
                  <a:prstClr val="black"/>
                </a:solidFill>
                <a:latin typeface="Arial" pitchFamily="34" charset="0"/>
                <a:ea typeface="MS PGothic" pitchFamily="34" charset="-128"/>
                <a:cs typeface="Arial" pitchFamily="34" charset="0"/>
              </a:rPr>
              <a:t>1</a:t>
            </a:r>
            <a:r>
              <a:rPr lang="en-US" sz="800" dirty="0">
                <a:solidFill>
                  <a:prstClr val="black"/>
                </a:solidFill>
                <a:latin typeface="Arial" pitchFamily="34" charset="0"/>
                <a:ea typeface="MS PGothic" pitchFamily="34" charset="-128"/>
                <a:cs typeface="Arial" pitchFamily="34" charset="0"/>
              </a:rPr>
              <a:t> </a:t>
            </a:r>
          </a:p>
          <a:p>
            <a:pPr marL="224325" indent="-224325">
              <a:lnSpc>
                <a:spcPct val="95000"/>
              </a:lnSpc>
              <a:spcBef>
                <a:spcPts val="353"/>
              </a:spcBef>
              <a:buFont typeface="Wingdings" pitchFamily="2" charset="2"/>
              <a:buChar char="§"/>
              <a:defRPr/>
            </a:pPr>
            <a:r>
              <a:rPr lang="en-US" sz="800" dirty="0">
                <a:solidFill>
                  <a:prstClr val="black"/>
                </a:solidFill>
                <a:latin typeface="Arial" pitchFamily="34" charset="0"/>
                <a:ea typeface="MS PGothic" pitchFamily="34" charset="-128"/>
                <a:cs typeface="Arial" pitchFamily="34" charset="0"/>
              </a:rPr>
              <a:t>In ACCORD, the rate of death from any cause was higher in the intensive therapy group than in the standard therapy group (5.0% </a:t>
            </a:r>
            <a:r>
              <a:rPr lang="en-US" sz="800" dirty="0" err="1">
                <a:solidFill>
                  <a:prstClr val="black"/>
                </a:solidFill>
                <a:latin typeface="Arial" pitchFamily="34" charset="0"/>
                <a:ea typeface="MS PGothic" pitchFamily="34" charset="-128"/>
                <a:cs typeface="Arial" pitchFamily="34" charset="0"/>
              </a:rPr>
              <a:t>vs</a:t>
            </a:r>
            <a:r>
              <a:rPr lang="en-US" sz="800" dirty="0">
                <a:solidFill>
                  <a:prstClr val="black"/>
                </a:solidFill>
                <a:latin typeface="Arial" pitchFamily="34" charset="0"/>
                <a:ea typeface="MS PGothic" pitchFamily="34" charset="-128"/>
                <a:cs typeface="Arial" pitchFamily="34" charset="0"/>
              </a:rPr>
              <a:t> 4.0%; hazard ratio, 1.22; 95% confidence interval, 1.01-1.46, </a:t>
            </a:r>
            <a:r>
              <a:rPr lang="en-US" sz="800" i="1" dirty="0">
                <a:solidFill>
                  <a:prstClr val="black"/>
                </a:solidFill>
                <a:latin typeface="Arial" pitchFamily="34" charset="0"/>
                <a:ea typeface="MS PGothic" pitchFamily="34" charset="-128"/>
                <a:cs typeface="Arial" pitchFamily="34" charset="0"/>
              </a:rPr>
              <a:t>P</a:t>
            </a:r>
            <a:r>
              <a:rPr lang="en-US" sz="800" dirty="0">
                <a:solidFill>
                  <a:prstClr val="black"/>
                </a:solidFill>
                <a:latin typeface="Arial" pitchFamily="34" charset="0"/>
                <a:ea typeface="MS PGothic" pitchFamily="34" charset="-128"/>
                <a:cs typeface="Arial" pitchFamily="34" charset="0"/>
              </a:rPr>
              <a:t>=.04). Rates of death in the two study groups began to separate after 1 year and the differences persisted throughout the follow-up period. Due to higher mortality in the intensive therapy group, and after a mean duration of follow-up of 3.5 years, the data and safety monitoring committee recommended the discontinuation of the intensive regimen in February 2008.</a:t>
            </a:r>
            <a:r>
              <a:rPr lang="en-US" sz="800" baseline="30000" dirty="0">
                <a:solidFill>
                  <a:prstClr val="black"/>
                </a:solidFill>
                <a:latin typeface="Arial" pitchFamily="34" charset="0"/>
                <a:ea typeface="MS PGothic" pitchFamily="34" charset="-128"/>
                <a:cs typeface="Arial" pitchFamily="34" charset="0"/>
              </a:rPr>
              <a:t>2 </a:t>
            </a:r>
            <a:r>
              <a:rPr lang="en-US" sz="800" dirty="0">
                <a:solidFill>
                  <a:prstClr val="black"/>
                </a:solidFill>
                <a:latin typeface="Arial" pitchFamily="34" charset="0"/>
                <a:ea typeface="MS PGothic" pitchFamily="34" charset="-128"/>
                <a:cs typeface="Arial" pitchFamily="34" charset="0"/>
              </a:rPr>
              <a:t/>
            </a:r>
            <a:br>
              <a:rPr lang="en-US" sz="800" dirty="0">
                <a:solidFill>
                  <a:prstClr val="black"/>
                </a:solidFill>
                <a:latin typeface="Arial" pitchFamily="34" charset="0"/>
                <a:ea typeface="MS PGothic" pitchFamily="34" charset="-128"/>
                <a:cs typeface="Arial" pitchFamily="34" charset="0"/>
              </a:rPr>
            </a:br>
            <a:endParaRPr lang="en-US" sz="800" b="1" u="sng" dirty="0">
              <a:latin typeface="Arial" pitchFamily="34" charset="0"/>
              <a:ea typeface="MS PGothic" pitchFamily="34" charset="-128"/>
              <a:cs typeface="ＭＳ Ｐゴシック" pitchFamily="-65" charset="-128"/>
            </a:endParaRPr>
          </a:p>
          <a:p>
            <a:pPr>
              <a:lnSpc>
                <a:spcPct val="95000"/>
              </a:lnSpc>
              <a:spcBef>
                <a:spcPts val="353"/>
              </a:spcBef>
              <a:defRPr/>
            </a:pPr>
            <a:r>
              <a:rPr lang="en-US" sz="8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Wingdings" pitchFamily="2" charset="2"/>
              <a:buChar char="§"/>
              <a:defRPr/>
            </a:pPr>
            <a:r>
              <a:rPr lang="en-US" sz="800" dirty="0">
                <a:solidFill>
                  <a:prstClr val="black"/>
                </a:solidFill>
                <a:latin typeface="Arial" pitchFamily="34" charset="0"/>
                <a:ea typeface="MS PGothic" pitchFamily="34" charset="-128"/>
                <a:cs typeface="Arial" pitchFamily="34" charset="0"/>
              </a:rPr>
              <a:t>ADVANCE (Action in Diabetes and Vascular Disease) was a 2x2 factorial </a:t>
            </a:r>
            <a:r>
              <a:rPr lang="en-US" sz="800" dirty="0" err="1">
                <a:solidFill>
                  <a:prstClr val="black"/>
                </a:solidFill>
                <a:latin typeface="Arial" pitchFamily="34" charset="0"/>
                <a:ea typeface="MS PGothic" pitchFamily="34" charset="-128"/>
                <a:cs typeface="Arial" pitchFamily="34" charset="0"/>
              </a:rPr>
              <a:t>randomised</a:t>
            </a:r>
            <a:r>
              <a:rPr lang="en-US" sz="800" dirty="0">
                <a:solidFill>
                  <a:prstClr val="black"/>
                </a:solidFill>
                <a:latin typeface="Arial" pitchFamily="34" charset="0"/>
                <a:ea typeface="MS PGothic" pitchFamily="34" charset="-128"/>
                <a:cs typeface="Arial" pitchFamily="34" charset="0"/>
              </a:rPr>
              <a:t> controlled trial conducted with 11,140 participants with type 2 diabetes, age </a:t>
            </a:r>
            <a:r>
              <a:rPr lang="en-US" sz="800" dirty="0">
                <a:solidFill>
                  <a:prstClr val="black"/>
                </a:solidFill>
                <a:latin typeface="Arial" pitchFamily="34" charset="0"/>
                <a:ea typeface="MS PGothic" pitchFamily="34" charset="-128"/>
                <a:cs typeface="Arial" pitchFamily="34" charset="0"/>
                <a:sym typeface="Symbol" pitchFamily="18" charset="2"/>
              </a:rPr>
              <a:t></a:t>
            </a:r>
            <a:r>
              <a:rPr lang="en-US" sz="800" dirty="0">
                <a:solidFill>
                  <a:prstClr val="black"/>
                </a:solidFill>
                <a:latin typeface="Arial" pitchFamily="34" charset="0"/>
                <a:ea typeface="MS PGothic" pitchFamily="34" charset="-128"/>
                <a:cs typeface="Arial" pitchFamily="34" charset="0"/>
              </a:rPr>
              <a:t>55 years, at high risk of vascular disease. Participants, who were recruited from approximately 215 clinical sites globally, initiated a 6-week, open-label, run-in treatment of </a:t>
            </a:r>
            <a:r>
              <a:rPr lang="en-US" sz="800" dirty="0" err="1">
                <a:solidFill>
                  <a:prstClr val="black"/>
                </a:solidFill>
                <a:latin typeface="Arial" pitchFamily="34" charset="0"/>
                <a:ea typeface="MS PGothic" pitchFamily="34" charset="-128"/>
                <a:cs typeface="Arial" pitchFamily="34" charset="0"/>
              </a:rPr>
              <a:t>perindopril-indapamide</a:t>
            </a:r>
            <a:r>
              <a:rPr lang="en-US" sz="800" dirty="0">
                <a:solidFill>
                  <a:prstClr val="black"/>
                </a:solidFill>
                <a:latin typeface="Arial" pitchFamily="34" charset="0"/>
                <a:ea typeface="MS PGothic" pitchFamily="34" charset="-128"/>
                <a:cs typeface="Arial" pitchFamily="34" charset="0"/>
              </a:rPr>
              <a:t> combination and were subsequently </a:t>
            </a:r>
            <a:r>
              <a:rPr lang="en-US" sz="800" dirty="0" err="1">
                <a:solidFill>
                  <a:prstClr val="black"/>
                </a:solidFill>
                <a:latin typeface="Arial" pitchFamily="34" charset="0"/>
                <a:ea typeface="MS PGothic" pitchFamily="34" charset="-128"/>
                <a:cs typeface="Arial" pitchFamily="34" charset="0"/>
              </a:rPr>
              <a:t>randomised</a:t>
            </a:r>
            <a:r>
              <a:rPr lang="en-US" sz="800" dirty="0">
                <a:solidFill>
                  <a:prstClr val="black"/>
                </a:solidFill>
                <a:latin typeface="Arial" pitchFamily="34" charset="0"/>
                <a:ea typeface="MS PGothic" pitchFamily="34" charset="-128"/>
                <a:cs typeface="Arial" pitchFamily="34" charset="0"/>
              </a:rPr>
              <a:t> to continue </a:t>
            </a:r>
            <a:r>
              <a:rPr lang="en-US" sz="800" dirty="0" err="1">
                <a:solidFill>
                  <a:prstClr val="black"/>
                </a:solidFill>
                <a:latin typeface="Arial" pitchFamily="34" charset="0"/>
                <a:ea typeface="MS PGothic" pitchFamily="34" charset="-128"/>
                <a:cs typeface="Arial" pitchFamily="34" charset="0"/>
              </a:rPr>
              <a:t>perindopril-indapamide</a:t>
            </a:r>
            <a:r>
              <a:rPr lang="en-US" sz="800" dirty="0">
                <a:solidFill>
                  <a:prstClr val="black"/>
                </a:solidFill>
                <a:latin typeface="Arial" pitchFamily="34" charset="0"/>
                <a:ea typeface="MS PGothic" pitchFamily="34" charset="-128"/>
                <a:cs typeface="Arial" pitchFamily="34" charset="0"/>
              </a:rPr>
              <a:t> or matching placebo, and to an intensive </a:t>
            </a:r>
            <a:r>
              <a:rPr lang="en-US" sz="800" dirty="0" err="1">
                <a:solidFill>
                  <a:prstClr val="black"/>
                </a:solidFill>
                <a:latin typeface="Arial" pitchFamily="34" charset="0"/>
                <a:ea typeface="MS PGothic" pitchFamily="34" charset="-128"/>
                <a:cs typeface="Arial" pitchFamily="34" charset="0"/>
              </a:rPr>
              <a:t>gliclazide</a:t>
            </a:r>
            <a:r>
              <a:rPr lang="en-US" sz="800" dirty="0">
                <a:solidFill>
                  <a:prstClr val="black"/>
                </a:solidFill>
                <a:latin typeface="Arial" pitchFamily="34" charset="0"/>
                <a:ea typeface="MS PGothic" pitchFamily="34" charset="-128"/>
                <a:cs typeface="Arial" pitchFamily="34" charset="0"/>
              </a:rPr>
              <a:t> modified release (MR)-based glucose control regimen or usual guidelines-based therapy. Primary outcomes were a composite of nonfatal stroke, nonfatal myocardial infarction, or cardiovascular death and a composite of new or worsening nephropathy or diabetic eye disease. Median follow-up was 5 years. ADVANCE was an investigator-initiated trial (IIT) sponsored by </a:t>
            </a:r>
            <a:r>
              <a:rPr lang="en-US" sz="800" dirty="0" err="1">
                <a:solidFill>
                  <a:prstClr val="black"/>
                </a:solidFill>
                <a:latin typeface="Arial" pitchFamily="34" charset="0"/>
                <a:ea typeface="MS PGothic" pitchFamily="34" charset="-128"/>
                <a:cs typeface="Arial" pitchFamily="34" charset="0"/>
              </a:rPr>
              <a:t>Servier</a:t>
            </a:r>
            <a:r>
              <a:rPr lang="en-US" sz="800" dirty="0">
                <a:solidFill>
                  <a:prstClr val="black"/>
                </a:solidFill>
                <a:latin typeface="Arial" pitchFamily="34" charset="0"/>
                <a:ea typeface="MS PGothic" pitchFamily="34" charset="-128"/>
                <a:cs typeface="Arial" pitchFamily="34" charset="0"/>
              </a:rPr>
              <a:t> (maker of </a:t>
            </a:r>
            <a:r>
              <a:rPr lang="en-US" sz="800" dirty="0" err="1">
                <a:solidFill>
                  <a:prstClr val="black"/>
                </a:solidFill>
                <a:latin typeface="Arial" pitchFamily="34" charset="0"/>
                <a:ea typeface="MS PGothic" pitchFamily="34" charset="-128"/>
                <a:cs typeface="Arial" pitchFamily="34" charset="0"/>
              </a:rPr>
              <a:t>perindopril-indapamide</a:t>
            </a:r>
            <a:r>
              <a:rPr lang="en-US" sz="800" dirty="0">
                <a:solidFill>
                  <a:prstClr val="black"/>
                </a:solidFill>
                <a:latin typeface="Arial" pitchFamily="34" charset="0"/>
                <a:ea typeface="MS PGothic" pitchFamily="34" charset="-128"/>
                <a:cs typeface="Arial" pitchFamily="34" charset="0"/>
              </a:rPr>
              <a:t> and </a:t>
            </a:r>
            <a:r>
              <a:rPr lang="en-US" sz="800" dirty="0" err="1">
                <a:solidFill>
                  <a:prstClr val="black"/>
                </a:solidFill>
                <a:latin typeface="Arial" pitchFamily="34" charset="0"/>
                <a:ea typeface="MS PGothic" pitchFamily="34" charset="-128"/>
                <a:cs typeface="Arial" pitchFamily="34" charset="0"/>
              </a:rPr>
              <a:t>gliclazide</a:t>
            </a:r>
            <a:r>
              <a:rPr lang="en-US" sz="800" dirty="0">
                <a:solidFill>
                  <a:prstClr val="black"/>
                </a:solidFill>
                <a:latin typeface="Arial" pitchFamily="34" charset="0"/>
                <a:ea typeface="MS PGothic" pitchFamily="34" charset="-128"/>
                <a:cs typeface="Arial" pitchFamily="34" charset="0"/>
              </a:rPr>
              <a:t> MR).</a:t>
            </a:r>
            <a:r>
              <a:rPr lang="en-US" sz="800" baseline="30000" dirty="0">
                <a:solidFill>
                  <a:prstClr val="black"/>
                </a:solidFill>
                <a:latin typeface="Arial" pitchFamily="34" charset="0"/>
                <a:ea typeface="MS PGothic" pitchFamily="34" charset="-128"/>
                <a:cs typeface="Arial" pitchFamily="34" charset="0"/>
              </a:rPr>
              <a:t>1</a:t>
            </a:r>
          </a:p>
          <a:p>
            <a:pPr marL="224325" indent="-224325">
              <a:lnSpc>
                <a:spcPct val="95000"/>
              </a:lnSpc>
              <a:spcBef>
                <a:spcPts val="353"/>
              </a:spcBef>
              <a:buFont typeface="Wingdings" pitchFamily="2" charset="2"/>
              <a:buChar char="§"/>
              <a:defRPr/>
            </a:pPr>
            <a:r>
              <a:rPr lang="en-US" sz="800" dirty="0">
                <a:solidFill>
                  <a:prstClr val="black"/>
                </a:solidFill>
                <a:latin typeface="Arial" pitchFamily="34" charset="0"/>
                <a:ea typeface="MS PGothic" pitchFamily="34" charset="-128"/>
                <a:cs typeface="Arial" pitchFamily="34" charset="0"/>
              </a:rPr>
              <a:t>ACCORD (Action to Control Cardiovascular Risk in Diabetes) was a multicentre, </a:t>
            </a:r>
            <a:r>
              <a:rPr lang="en-US" sz="800" dirty="0" err="1">
                <a:solidFill>
                  <a:prstClr val="black"/>
                </a:solidFill>
                <a:latin typeface="Arial" pitchFamily="34" charset="0"/>
                <a:ea typeface="MS PGothic" pitchFamily="34" charset="-128"/>
                <a:cs typeface="Arial" pitchFamily="34" charset="0"/>
              </a:rPr>
              <a:t>randomised</a:t>
            </a:r>
            <a:r>
              <a:rPr lang="en-US" sz="800" dirty="0">
                <a:solidFill>
                  <a:prstClr val="black"/>
                </a:solidFill>
                <a:latin typeface="Arial" pitchFamily="34" charset="0"/>
                <a:ea typeface="MS PGothic" pitchFamily="34" charset="-128"/>
                <a:cs typeface="Arial" pitchFamily="34" charset="0"/>
              </a:rPr>
              <a:t>, double 2x2 factorial study conducted in 77 sites in the US and Canada, which enrolled 10,251 participants with type 2 diabetes (mean age of 62.2 years, and median HbA1c of 8.1%), who received intensive therapy (targeting an HbA1c </a:t>
            </a:r>
            <a:r>
              <a:rPr lang="en-US" sz="800" dirty="0">
                <a:solidFill>
                  <a:prstClr val="black"/>
                </a:solidFill>
                <a:latin typeface="Arial" pitchFamily="34" charset="0"/>
                <a:ea typeface="MS PGothic" pitchFamily="34" charset="-128"/>
                <a:cs typeface="Arial" pitchFamily="34" charset="0"/>
                <a:sym typeface="Symbol" pitchFamily="18" charset="2"/>
              </a:rPr>
              <a:t></a:t>
            </a:r>
            <a:r>
              <a:rPr lang="en-US" sz="800" dirty="0">
                <a:solidFill>
                  <a:prstClr val="black"/>
                </a:solidFill>
                <a:latin typeface="Arial" pitchFamily="34" charset="0"/>
                <a:ea typeface="MS PGothic" pitchFamily="34" charset="-128"/>
                <a:cs typeface="Arial" pitchFamily="34" charset="0"/>
              </a:rPr>
              <a:t>6.0%) or standard therapy </a:t>
            </a:r>
            <a:br>
              <a:rPr lang="en-US" sz="800" dirty="0">
                <a:solidFill>
                  <a:prstClr val="black"/>
                </a:solidFill>
                <a:latin typeface="Arial" pitchFamily="34" charset="0"/>
                <a:ea typeface="MS PGothic" pitchFamily="34" charset="-128"/>
                <a:cs typeface="Arial" pitchFamily="34" charset="0"/>
              </a:rPr>
            </a:br>
            <a:r>
              <a:rPr lang="en-US" sz="800" dirty="0">
                <a:solidFill>
                  <a:prstClr val="black"/>
                </a:solidFill>
                <a:latin typeface="Arial" pitchFamily="34" charset="0"/>
                <a:ea typeface="MS PGothic" pitchFamily="34" charset="-128"/>
                <a:cs typeface="Arial" pitchFamily="34" charset="0"/>
              </a:rPr>
              <a:t>(HbA1c=7.0-7.9%). 4733 patients were also </a:t>
            </a:r>
            <a:r>
              <a:rPr lang="en-US" sz="800" dirty="0" err="1">
                <a:solidFill>
                  <a:prstClr val="black"/>
                </a:solidFill>
                <a:latin typeface="Arial" pitchFamily="34" charset="0"/>
                <a:ea typeface="MS PGothic" pitchFamily="34" charset="-128"/>
                <a:cs typeface="Arial" pitchFamily="34" charset="0"/>
              </a:rPr>
              <a:t>randomised</a:t>
            </a:r>
            <a:r>
              <a:rPr lang="en-US" sz="800" dirty="0">
                <a:solidFill>
                  <a:prstClr val="black"/>
                </a:solidFill>
                <a:latin typeface="Arial" pitchFamily="34" charset="0"/>
                <a:ea typeface="MS PGothic" pitchFamily="34" charset="-128"/>
                <a:cs typeface="Arial" pitchFamily="34" charset="0"/>
              </a:rPr>
              <a:t> to lower their blood pressure (BP) by receiving intensive therapy (systolic BP </a:t>
            </a:r>
            <a:r>
              <a:rPr lang="en-US" sz="800" dirty="0">
                <a:solidFill>
                  <a:prstClr val="black"/>
                </a:solidFill>
                <a:latin typeface="Arial" pitchFamily="34" charset="0"/>
                <a:ea typeface="MS PGothic" pitchFamily="34" charset="-128"/>
                <a:cs typeface="Arial" pitchFamily="34" charset="0"/>
                <a:sym typeface="Symbol" pitchFamily="18" charset="2"/>
              </a:rPr>
              <a:t></a:t>
            </a:r>
            <a:r>
              <a:rPr lang="en-US" sz="800" dirty="0">
                <a:solidFill>
                  <a:prstClr val="black"/>
                </a:solidFill>
                <a:latin typeface="Arial" pitchFamily="34" charset="0"/>
                <a:ea typeface="MS PGothic" pitchFamily="34" charset="-128"/>
                <a:cs typeface="Arial" pitchFamily="34" charset="0"/>
              </a:rPr>
              <a:t>120 mm Hg) or standard therapy (systolic BP </a:t>
            </a:r>
            <a:r>
              <a:rPr lang="en-US" sz="800" dirty="0">
                <a:solidFill>
                  <a:prstClr val="black"/>
                </a:solidFill>
                <a:latin typeface="Arial" pitchFamily="34" charset="0"/>
                <a:ea typeface="MS PGothic" pitchFamily="34" charset="-128"/>
                <a:cs typeface="Arial" pitchFamily="34" charset="0"/>
                <a:sym typeface="Symbol" pitchFamily="18" charset="2"/>
              </a:rPr>
              <a:t></a:t>
            </a:r>
            <a:r>
              <a:rPr lang="en-US" sz="800" dirty="0">
                <a:solidFill>
                  <a:prstClr val="black"/>
                </a:solidFill>
                <a:latin typeface="Arial" pitchFamily="34" charset="0"/>
                <a:ea typeface="MS PGothic" pitchFamily="34" charset="-128"/>
                <a:cs typeface="Arial" pitchFamily="34" charset="0"/>
              </a:rPr>
              <a:t>140 mm Hg). In addition, 5518 patients were randomly assigned to receive either </a:t>
            </a:r>
            <a:r>
              <a:rPr lang="en-US" sz="800" dirty="0" err="1">
                <a:solidFill>
                  <a:prstClr val="black"/>
                </a:solidFill>
                <a:latin typeface="Arial" pitchFamily="34" charset="0"/>
                <a:ea typeface="MS PGothic" pitchFamily="34" charset="-128"/>
                <a:cs typeface="Arial" pitchFamily="34" charset="0"/>
              </a:rPr>
              <a:t>fenofibrate</a:t>
            </a:r>
            <a:r>
              <a:rPr lang="en-US" sz="800" dirty="0">
                <a:solidFill>
                  <a:prstClr val="black"/>
                </a:solidFill>
                <a:latin typeface="Arial" pitchFamily="34" charset="0"/>
                <a:ea typeface="MS PGothic" pitchFamily="34" charset="-128"/>
                <a:cs typeface="Arial" pitchFamily="34" charset="0"/>
              </a:rPr>
              <a:t> or placebo while maintaining good control of LDL cholesterol with </a:t>
            </a:r>
            <a:r>
              <a:rPr lang="en-US" sz="800" dirty="0" err="1">
                <a:solidFill>
                  <a:prstClr val="black"/>
                </a:solidFill>
                <a:latin typeface="Arial" pitchFamily="34" charset="0"/>
                <a:ea typeface="MS PGothic" pitchFamily="34" charset="-128"/>
                <a:cs typeface="Arial" pitchFamily="34" charset="0"/>
              </a:rPr>
              <a:t>simvastatin</a:t>
            </a:r>
            <a:r>
              <a:rPr lang="en-US" sz="800" dirty="0">
                <a:solidFill>
                  <a:prstClr val="black"/>
                </a:solidFill>
                <a:latin typeface="Arial" pitchFamily="34" charset="0"/>
                <a:ea typeface="MS PGothic" pitchFamily="34" charset="-128"/>
                <a:cs typeface="Arial" pitchFamily="34" charset="0"/>
              </a:rPr>
              <a:t>. Primary endpoint was a composite of nonfatal myocardial infarction, nonfatal stroke, or cardiovascular death. Due to higher mortality in the intensive therapy group, and after a mean duration of follow-up of 3.5 years, the data and safety monitoring committee recommended the discontinuation of the intensive regimen in February 2008. ACCORD was an IIT sponsored by the National Heart, Lung and Blood Institute (NHLBI).</a:t>
            </a:r>
            <a:r>
              <a:rPr lang="en-US" sz="800" baseline="30000" dirty="0">
                <a:solidFill>
                  <a:prstClr val="black"/>
                </a:solidFill>
                <a:latin typeface="Arial" pitchFamily="34" charset="0"/>
                <a:ea typeface="MS PGothic" pitchFamily="34" charset="-128"/>
                <a:cs typeface="Arial" pitchFamily="34" charset="0"/>
              </a:rPr>
              <a:t>2</a:t>
            </a:r>
            <a:r>
              <a:rPr lang="en-US" sz="800" dirty="0">
                <a:solidFill>
                  <a:prstClr val="black"/>
                </a:solidFill>
                <a:latin typeface="Arial" pitchFamily="34" charset="0"/>
                <a:ea typeface="MS PGothic" pitchFamily="34" charset="-128"/>
                <a:cs typeface="Arial" pitchFamily="34" charset="0"/>
              </a:rPr>
              <a:t/>
            </a:r>
            <a:br>
              <a:rPr lang="en-US" sz="800" dirty="0">
                <a:solidFill>
                  <a:prstClr val="black"/>
                </a:solidFill>
                <a:latin typeface="Arial" pitchFamily="34" charset="0"/>
                <a:ea typeface="MS PGothic" pitchFamily="34" charset="-128"/>
                <a:cs typeface="Arial" pitchFamily="34" charset="0"/>
              </a:rPr>
            </a:br>
            <a:endParaRPr lang="en-US" sz="800" dirty="0">
              <a:latin typeface="Arial" pitchFamily="34" charset="0"/>
              <a:ea typeface="MS PGothic" pitchFamily="34" charset="-128"/>
              <a:cs typeface="ＭＳ Ｐゴシック" pitchFamily="-65" charset="-128"/>
            </a:endParaRPr>
          </a:p>
          <a:p>
            <a:pPr>
              <a:lnSpc>
                <a:spcPct val="95000"/>
              </a:lnSpc>
              <a:spcBef>
                <a:spcPts val="353"/>
              </a:spcBef>
              <a:defRPr/>
            </a:pPr>
            <a:r>
              <a:rPr lang="en-US" sz="800" b="1" u="sng" dirty="0">
                <a:latin typeface="Arial" pitchFamily="34" charset="0"/>
                <a:ea typeface="MS PGothic" pitchFamily="34" charset="-128"/>
                <a:cs typeface="ＭＳ Ｐゴシック" pitchFamily="-65" charset="-128"/>
              </a:rPr>
              <a:t>REFERENCES</a:t>
            </a:r>
            <a:endParaRPr lang="en-US" sz="800" dirty="0">
              <a:latin typeface="Arial" pitchFamily="34" charset="0"/>
              <a:ea typeface="MS PGothic" pitchFamily="34" charset="-128"/>
              <a:cs typeface="ＭＳ Ｐゴシック" pitchFamily="-65" charset="-128"/>
            </a:endParaRPr>
          </a:p>
          <a:p>
            <a:pPr marL="224325" indent="-224325">
              <a:lnSpc>
                <a:spcPct val="95000"/>
              </a:lnSpc>
              <a:spcBef>
                <a:spcPts val="353"/>
              </a:spcBef>
              <a:buFontTx/>
              <a:buAutoNum type="arabicPeriod"/>
              <a:defRPr/>
            </a:pPr>
            <a:r>
              <a:rPr lang="en-US" sz="800" dirty="0">
                <a:solidFill>
                  <a:prstClr val="black"/>
                </a:solidFill>
                <a:latin typeface="Arial" pitchFamily="34" charset="0"/>
                <a:ea typeface="MS PGothic" pitchFamily="34" charset="-128"/>
                <a:cs typeface="Arial" pitchFamily="34" charset="0"/>
              </a:rPr>
              <a:t>ADVANCE Collaborative Group. Intensive blood glucose control and vascular outcomes in patients with type 2 diabetes. </a:t>
            </a:r>
            <a:r>
              <a:rPr lang="en-US" sz="800" i="1" dirty="0">
                <a:solidFill>
                  <a:prstClr val="black"/>
                </a:solidFill>
                <a:latin typeface="Arial" pitchFamily="34" charset="0"/>
                <a:ea typeface="MS PGothic" pitchFamily="34" charset="-128"/>
                <a:cs typeface="Arial" pitchFamily="34" charset="0"/>
              </a:rPr>
              <a:t>N </a:t>
            </a:r>
            <a:r>
              <a:rPr lang="en-US" sz="800" i="1" dirty="0" err="1">
                <a:solidFill>
                  <a:prstClr val="black"/>
                </a:solidFill>
                <a:latin typeface="Arial" pitchFamily="34" charset="0"/>
                <a:ea typeface="MS PGothic" pitchFamily="34" charset="-128"/>
                <a:cs typeface="Arial" pitchFamily="34" charset="0"/>
              </a:rPr>
              <a:t>Engl</a:t>
            </a:r>
            <a:r>
              <a:rPr lang="en-US" sz="800" i="1" dirty="0">
                <a:solidFill>
                  <a:prstClr val="black"/>
                </a:solidFill>
                <a:latin typeface="Arial" pitchFamily="34" charset="0"/>
                <a:ea typeface="MS PGothic" pitchFamily="34" charset="-128"/>
                <a:cs typeface="Arial" pitchFamily="34" charset="0"/>
              </a:rPr>
              <a:t> J Med.</a:t>
            </a:r>
            <a:r>
              <a:rPr lang="en-US" sz="800" dirty="0">
                <a:solidFill>
                  <a:prstClr val="black"/>
                </a:solidFill>
                <a:latin typeface="Arial" pitchFamily="34" charset="0"/>
                <a:ea typeface="MS PGothic" pitchFamily="34" charset="-128"/>
                <a:cs typeface="Arial" pitchFamily="34" charset="0"/>
              </a:rPr>
              <a:t> 2008;358(24):2560-2572. </a:t>
            </a:r>
          </a:p>
          <a:p>
            <a:pPr marL="224325" indent="-224325">
              <a:lnSpc>
                <a:spcPct val="95000"/>
              </a:lnSpc>
              <a:spcBef>
                <a:spcPts val="353"/>
              </a:spcBef>
              <a:buFontTx/>
              <a:buAutoNum type="arabicPeriod"/>
              <a:defRPr/>
            </a:pPr>
            <a:r>
              <a:rPr lang="en-US" sz="800" dirty="0">
                <a:solidFill>
                  <a:prstClr val="black"/>
                </a:solidFill>
                <a:latin typeface="Arial" pitchFamily="34" charset="0"/>
                <a:ea typeface="MS PGothic" pitchFamily="34" charset="-128"/>
                <a:cs typeface="Arial" pitchFamily="34" charset="0"/>
              </a:rPr>
              <a:t>The Action to Control Cardiovascular Risk in Diabetes Study Group. Effects of intensive glucose lowering in type 2 diabetes. </a:t>
            </a:r>
            <a:r>
              <a:rPr lang="en-US" sz="800" i="1" dirty="0">
                <a:solidFill>
                  <a:prstClr val="black"/>
                </a:solidFill>
                <a:latin typeface="Arial" pitchFamily="34" charset="0"/>
                <a:ea typeface="MS PGothic" pitchFamily="34" charset="-128"/>
                <a:cs typeface="Arial" pitchFamily="34" charset="0"/>
              </a:rPr>
              <a:t>N </a:t>
            </a:r>
            <a:r>
              <a:rPr lang="en-US" sz="800" i="1" dirty="0" err="1">
                <a:solidFill>
                  <a:prstClr val="black"/>
                </a:solidFill>
                <a:latin typeface="Arial" pitchFamily="34" charset="0"/>
                <a:ea typeface="MS PGothic" pitchFamily="34" charset="-128"/>
                <a:cs typeface="Arial" pitchFamily="34" charset="0"/>
              </a:rPr>
              <a:t>Engl</a:t>
            </a:r>
            <a:r>
              <a:rPr lang="en-US" sz="800" i="1" dirty="0">
                <a:solidFill>
                  <a:prstClr val="black"/>
                </a:solidFill>
                <a:latin typeface="Arial" pitchFamily="34" charset="0"/>
                <a:ea typeface="MS PGothic" pitchFamily="34" charset="-128"/>
                <a:cs typeface="Arial" pitchFamily="34" charset="0"/>
              </a:rPr>
              <a:t> J Med.</a:t>
            </a:r>
            <a:r>
              <a:rPr lang="en-US" sz="800" dirty="0">
                <a:solidFill>
                  <a:prstClr val="black"/>
                </a:solidFill>
                <a:latin typeface="Arial" pitchFamily="34" charset="0"/>
                <a:ea typeface="MS PGothic" pitchFamily="34" charset="-128"/>
                <a:cs typeface="Arial" pitchFamily="34" charset="0"/>
              </a:rPr>
              <a:t> 2008;358(24):2545-2559.</a:t>
            </a: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52</a:t>
            </a:fld>
            <a:endParaRPr lang="en-US" sz="1200"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581369"/>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KEY POINT</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Review the conclusions from the ADVANCE (Action in Diabetes and Vascular </a:t>
            </a:r>
            <a:r>
              <a:rPr lang="en-US" sz="1000" dirty="0" smtClean="0">
                <a:solidFill>
                  <a:prstClr val="black"/>
                </a:solidFill>
                <a:latin typeface="Arial" pitchFamily="34" charset="0"/>
                <a:ea typeface="MS PGothic" pitchFamily="34" charset="-128"/>
                <a:cs typeface="Arial" pitchFamily="34" charset="0"/>
              </a:rPr>
              <a:t>Disease)</a:t>
            </a:r>
            <a:r>
              <a:rPr lang="en-US" sz="1000" baseline="30000" dirty="0" smtClean="0">
                <a:solidFill>
                  <a:prstClr val="black"/>
                </a:solidFill>
                <a:ea typeface="MS PGothic" pitchFamily="34" charset="-128"/>
                <a:cs typeface="Arial" pitchFamily="34" charset="0"/>
              </a:rPr>
              <a:t>1</a:t>
            </a:r>
            <a:r>
              <a:rPr lang="en-US" sz="1000" dirty="0" smtClean="0">
                <a:solidFill>
                  <a:prstClr val="black"/>
                </a:solidFill>
                <a:latin typeface="Arial" pitchFamily="34" charset="0"/>
                <a:ea typeface="MS PGothic" pitchFamily="34" charset="-128"/>
                <a:cs typeface="Arial" pitchFamily="34" charset="0"/>
              </a:rPr>
              <a:t>and </a:t>
            </a:r>
            <a:r>
              <a:rPr lang="en-US" sz="1000" dirty="0">
                <a:solidFill>
                  <a:prstClr val="black"/>
                </a:solidFill>
                <a:latin typeface="Arial" pitchFamily="34" charset="0"/>
                <a:ea typeface="MS PGothic" pitchFamily="34" charset="-128"/>
                <a:cs typeface="Arial" pitchFamily="34" charset="0"/>
              </a:rPr>
              <a:t>ACCORD (Action to Control Cardiovascular Risk in </a:t>
            </a:r>
            <a:r>
              <a:rPr lang="en-US" sz="1000" dirty="0" smtClean="0">
                <a:solidFill>
                  <a:prstClr val="black"/>
                </a:solidFill>
                <a:latin typeface="Arial" pitchFamily="34" charset="0"/>
                <a:ea typeface="MS PGothic" pitchFamily="34" charset="-128"/>
                <a:cs typeface="Arial" pitchFamily="34" charset="0"/>
              </a:rPr>
              <a:t>Diabetes)</a:t>
            </a:r>
            <a:r>
              <a:rPr lang="en-US" sz="1000" baseline="30000" dirty="0" smtClean="0">
                <a:solidFill>
                  <a:prstClr val="black"/>
                </a:solidFill>
                <a:ea typeface="MS PGothic" pitchFamily="34" charset="-128"/>
                <a:cs typeface="Arial" pitchFamily="34" charset="0"/>
              </a:rPr>
              <a:t>2</a:t>
            </a:r>
            <a:r>
              <a:rPr lang="en-US" sz="1000" dirty="0" smtClean="0">
                <a:solidFill>
                  <a:prstClr val="black"/>
                </a:solidFill>
                <a:ea typeface="MS PGothic" pitchFamily="34" charset="-128"/>
                <a:cs typeface="Arial" pitchFamily="34" charset="0"/>
              </a:rPr>
              <a:t> </a:t>
            </a:r>
            <a:r>
              <a:rPr lang="en-US" sz="1000" dirty="0" smtClean="0">
                <a:solidFill>
                  <a:prstClr val="black"/>
                </a:solidFill>
                <a:latin typeface="Arial" pitchFamily="34" charset="0"/>
                <a:ea typeface="MS PGothic" pitchFamily="34" charset="-128"/>
                <a:cs typeface="Arial" pitchFamily="34" charset="0"/>
              </a:rPr>
              <a:t>trials</a:t>
            </a:r>
            <a:r>
              <a:rPr lang="en-US" sz="1000" dirty="0">
                <a:solidFill>
                  <a:prstClr val="black"/>
                </a:solidFill>
                <a:latin typeface="Arial" pitchFamily="34" charset="0"/>
                <a:ea typeface="MS PGothic" pitchFamily="34" charset="-128"/>
                <a:cs typeface="Arial" pitchFamily="34" charset="0"/>
              </a:rPr>
              <a:t>.</a:t>
            </a:r>
            <a:br>
              <a:rPr lang="en-US" sz="1000" dirty="0">
                <a:solidFill>
                  <a:prstClr val="black"/>
                </a:solidFill>
                <a:latin typeface="Arial" pitchFamily="34" charset="0"/>
                <a:ea typeface="MS PGothic" pitchFamily="34" charset="-128"/>
                <a:cs typeface="Arial" pitchFamily="34" charset="0"/>
              </a:rPr>
            </a:b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REFERENCES</a:t>
            </a:r>
            <a:endParaRPr lang="en-US" sz="1000" dirty="0">
              <a:latin typeface="Arial" pitchFamily="34" charset="0"/>
              <a:ea typeface="MS PGothic" pitchFamily="34" charset="-128"/>
              <a:cs typeface="ＭＳ Ｐゴシック" pitchFamily="-65" charset="-128"/>
            </a:endParaRPr>
          </a:p>
          <a:p>
            <a:pPr marL="224325" indent="-224325">
              <a:lnSpc>
                <a:spcPct val="95000"/>
              </a:lnSpc>
              <a:spcBef>
                <a:spcPts val="353"/>
              </a:spcBef>
              <a:buFontTx/>
              <a:buAutoNum type="arabicPeriod"/>
              <a:defRPr/>
            </a:pPr>
            <a:r>
              <a:rPr lang="en-US" sz="1000" dirty="0">
                <a:solidFill>
                  <a:prstClr val="black"/>
                </a:solidFill>
                <a:latin typeface="Arial" pitchFamily="34" charset="0"/>
                <a:ea typeface="MS PGothic" pitchFamily="34" charset="-128"/>
                <a:cs typeface="Arial" pitchFamily="34" charset="0"/>
              </a:rPr>
              <a:t>ADVANCE Collaborative Group. Intensive blood glucose control and vascular outcomes in patients with type 2 diabetes. </a:t>
            </a:r>
            <a:r>
              <a:rPr lang="en-US" sz="1000" i="1" dirty="0">
                <a:solidFill>
                  <a:prstClr val="black"/>
                </a:solidFill>
                <a:latin typeface="Arial" pitchFamily="34" charset="0"/>
                <a:ea typeface="MS PGothic" pitchFamily="34" charset="-128"/>
                <a:cs typeface="Arial" pitchFamily="34" charset="0"/>
              </a:rPr>
              <a:t>N </a:t>
            </a:r>
            <a:r>
              <a:rPr lang="en-US" sz="1000" i="1" dirty="0" err="1">
                <a:solidFill>
                  <a:prstClr val="black"/>
                </a:solidFill>
                <a:latin typeface="Arial" pitchFamily="34" charset="0"/>
                <a:ea typeface="MS PGothic" pitchFamily="34" charset="-128"/>
                <a:cs typeface="Arial" pitchFamily="34" charset="0"/>
              </a:rPr>
              <a:t>Engl</a:t>
            </a:r>
            <a:r>
              <a:rPr lang="en-US" sz="1000" i="1" dirty="0">
                <a:solidFill>
                  <a:prstClr val="black"/>
                </a:solidFill>
                <a:latin typeface="Arial" pitchFamily="34" charset="0"/>
                <a:ea typeface="MS PGothic" pitchFamily="34" charset="-128"/>
                <a:cs typeface="Arial" pitchFamily="34" charset="0"/>
              </a:rPr>
              <a:t> J Med.</a:t>
            </a:r>
            <a:r>
              <a:rPr lang="en-US" sz="1000" dirty="0">
                <a:solidFill>
                  <a:prstClr val="black"/>
                </a:solidFill>
                <a:latin typeface="Arial" pitchFamily="34" charset="0"/>
                <a:ea typeface="MS PGothic" pitchFamily="34" charset="-128"/>
                <a:cs typeface="Arial" pitchFamily="34" charset="0"/>
              </a:rPr>
              <a:t> 2008;358(24):2560-2572. </a:t>
            </a:r>
          </a:p>
          <a:p>
            <a:pPr marL="224325" indent="-224325">
              <a:lnSpc>
                <a:spcPct val="95000"/>
              </a:lnSpc>
              <a:spcBef>
                <a:spcPts val="353"/>
              </a:spcBef>
              <a:buFontTx/>
              <a:buAutoNum type="arabicPeriod"/>
              <a:defRPr/>
            </a:pPr>
            <a:r>
              <a:rPr lang="en-US" sz="1000" dirty="0">
                <a:solidFill>
                  <a:prstClr val="black"/>
                </a:solidFill>
                <a:latin typeface="Arial" pitchFamily="34" charset="0"/>
                <a:ea typeface="MS PGothic" pitchFamily="34" charset="-128"/>
                <a:cs typeface="Arial" pitchFamily="34" charset="0"/>
              </a:rPr>
              <a:t>The Action to Control Cardiovascular Risk in Diabetes Study Group. Effects of intensive glucose lowering in type 2 diabetes. </a:t>
            </a:r>
            <a:r>
              <a:rPr lang="en-US" sz="1000" i="1" dirty="0">
                <a:solidFill>
                  <a:prstClr val="black"/>
                </a:solidFill>
                <a:latin typeface="Arial" pitchFamily="34" charset="0"/>
                <a:ea typeface="MS PGothic" pitchFamily="34" charset="-128"/>
                <a:cs typeface="Arial" pitchFamily="34" charset="0"/>
              </a:rPr>
              <a:t>N </a:t>
            </a:r>
            <a:r>
              <a:rPr lang="en-US" sz="1000" i="1" dirty="0" err="1">
                <a:solidFill>
                  <a:prstClr val="black"/>
                </a:solidFill>
                <a:latin typeface="Arial" pitchFamily="34" charset="0"/>
                <a:ea typeface="MS PGothic" pitchFamily="34" charset="-128"/>
                <a:cs typeface="Arial" pitchFamily="34" charset="0"/>
              </a:rPr>
              <a:t>Engl</a:t>
            </a:r>
            <a:r>
              <a:rPr lang="en-US" sz="1000" i="1" dirty="0">
                <a:solidFill>
                  <a:prstClr val="black"/>
                </a:solidFill>
                <a:latin typeface="Arial" pitchFamily="34" charset="0"/>
                <a:ea typeface="MS PGothic" pitchFamily="34" charset="-128"/>
                <a:cs typeface="Arial" pitchFamily="34" charset="0"/>
              </a:rPr>
              <a:t> J Med.</a:t>
            </a:r>
            <a:r>
              <a:rPr lang="en-US" sz="1000" dirty="0">
                <a:solidFill>
                  <a:prstClr val="black"/>
                </a:solidFill>
                <a:latin typeface="Arial" pitchFamily="34" charset="0"/>
                <a:ea typeface="MS PGothic" pitchFamily="34" charset="-128"/>
                <a:cs typeface="Arial" pitchFamily="34" charset="0"/>
              </a:rPr>
              <a:t> 2008;358(24):2545-2559.</a:t>
            </a: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53</a:t>
            </a:fld>
            <a:endParaRPr lang="en-US" sz="1200"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581369"/>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KEY POINT</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Based upon recent studies, standards of care have been developed by the ADA/EASD, AACE, and IDF </a:t>
            </a:r>
            <a:r>
              <a:rPr lang="en-US" sz="1000" dirty="0" err="1">
                <a:solidFill>
                  <a:prstClr val="black"/>
                </a:solidFill>
                <a:latin typeface="Arial" pitchFamily="34" charset="0"/>
                <a:ea typeface="MS PGothic" pitchFamily="34" charset="-128"/>
                <a:cs typeface="Arial" pitchFamily="34" charset="0"/>
              </a:rPr>
              <a:t>organisations</a:t>
            </a:r>
            <a:r>
              <a:rPr lang="en-US" sz="1000" dirty="0">
                <a:solidFill>
                  <a:prstClr val="black"/>
                </a:solidFill>
                <a:latin typeface="Arial" pitchFamily="34" charset="0"/>
                <a:ea typeface="MS PGothic" pitchFamily="34" charset="-128"/>
                <a:cs typeface="Arial" pitchFamily="34" charset="0"/>
              </a:rPr>
              <a:t>. Although slightly different HbA1c guidelines have been developed, all of the recommendations are believed to </a:t>
            </a:r>
            <a:r>
              <a:rPr lang="en-US" sz="1000" dirty="0" err="1">
                <a:solidFill>
                  <a:prstClr val="black"/>
                </a:solidFill>
                <a:latin typeface="Arial" pitchFamily="34" charset="0"/>
                <a:ea typeface="MS PGothic" pitchFamily="34" charset="-128"/>
                <a:cs typeface="Arial" pitchFamily="34" charset="0"/>
              </a:rPr>
              <a:t>favourably</a:t>
            </a:r>
            <a:r>
              <a:rPr lang="en-US" sz="1000" dirty="0">
                <a:solidFill>
                  <a:prstClr val="black"/>
                </a:solidFill>
                <a:latin typeface="Arial" pitchFamily="34" charset="0"/>
                <a:ea typeface="MS PGothic" pitchFamily="34" charset="-128"/>
                <a:cs typeface="Arial" pitchFamily="34" charset="0"/>
              </a:rPr>
              <a:t> affect health outcomes of patients with diabetes. These include active management of blood pressure with an </a:t>
            </a:r>
            <a:r>
              <a:rPr lang="en-US" sz="1000" dirty="0" err="1">
                <a:solidFill>
                  <a:prstClr val="black"/>
                </a:solidFill>
                <a:latin typeface="Arial" pitchFamily="34" charset="0"/>
                <a:ea typeface="MS PGothic" pitchFamily="34" charset="-128"/>
                <a:cs typeface="Arial" pitchFamily="34" charset="0"/>
              </a:rPr>
              <a:t>angiotensin</a:t>
            </a:r>
            <a:r>
              <a:rPr lang="en-US" sz="1000" dirty="0">
                <a:solidFill>
                  <a:prstClr val="black"/>
                </a:solidFill>
                <a:latin typeface="Arial" pitchFamily="34" charset="0"/>
                <a:ea typeface="MS PGothic" pitchFamily="34" charset="-128"/>
                <a:cs typeface="Arial" pitchFamily="34" charset="0"/>
              </a:rPr>
              <a:t>-converting enzyme (ACE) inhibitor or </a:t>
            </a:r>
            <a:r>
              <a:rPr lang="en-US" sz="1000" dirty="0" err="1">
                <a:solidFill>
                  <a:prstClr val="black"/>
                </a:solidFill>
                <a:latin typeface="Arial" pitchFamily="34" charset="0"/>
                <a:ea typeface="MS PGothic" pitchFamily="34" charset="-128"/>
                <a:cs typeface="Arial" pitchFamily="34" charset="0"/>
              </a:rPr>
              <a:t>angiotensin</a:t>
            </a:r>
            <a:r>
              <a:rPr lang="en-US" sz="1000" dirty="0">
                <a:solidFill>
                  <a:prstClr val="black"/>
                </a:solidFill>
                <a:latin typeface="Arial" pitchFamily="34" charset="0"/>
                <a:ea typeface="MS PGothic" pitchFamily="34" charset="-128"/>
                <a:cs typeface="Arial" pitchFamily="34" charset="0"/>
              </a:rPr>
              <a:t> receptor blocker, lipid management with a </a:t>
            </a:r>
            <a:r>
              <a:rPr lang="en-US" sz="1000" dirty="0" err="1">
                <a:solidFill>
                  <a:prstClr val="black"/>
                </a:solidFill>
                <a:latin typeface="Arial" pitchFamily="34" charset="0"/>
                <a:ea typeface="MS PGothic" pitchFamily="34" charset="-128"/>
                <a:cs typeface="Arial" pitchFamily="34" charset="0"/>
              </a:rPr>
              <a:t>statin</a:t>
            </a:r>
            <a:r>
              <a:rPr lang="en-US" sz="1000" dirty="0">
                <a:solidFill>
                  <a:prstClr val="black"/>
                </a:solidFill>
                <a:latin typeface="Arial" pitchFamily="34" charset="0"/>
                <a:ea typeface="MS PGothic" pitchFamily="34" charset="-128"/>
                <a:cs typeface="Arial" pitchFamily="34" charset="0"/>
              </a:rPr>
              <a:t>, and the use of low-dose aspirin as an </a:t>
            </a:r>
            <a:r>
              <a:rPr lang="en-US" sz="1000" dirty="0" err="1">
                <a:solidFill>
                  <a:prstClr val="black"/>
                </a:solidFill>
                <a:latin typeface="Arial" pitchFamily="34" charset="0"/>
                <a:ea typeface="MS PGothic" pitchFamily="34" charset="-128"/>
                <a:cs typeface="Arial" pitchFamily="34" charset="0"/>
              </a:rPr>
              <a:t>antiplatelet</a:t>
            </a:r>
            <a:r>
              <a:rPr lang="en-US" sz="1000" dirty="0">
                <a:solidFill>
                  <a:prstClr val="black"/>
                </a:solidFill>
                <a:latin typeface="Arial" pitchFamily="34" charset="0"/>
                <a:ea typeface="MS PGothic" pitchFamily="34" charset="-128"/>
                <a:cs typeface="Arial" pitchFamily="34" charset="0"/>
              </a:rPr>
              <a:t> agent.</a:t>
            </a:r>
            <a:br>
              <a:rPr lang="en-US" sz="1000" dirty="0">
                <a:solidFill>
                  <a:prstClr val="black"/>
                </a:solidFill>
                <a:latin typeface="Arial" pitchFamily="34" charset="0"/>
                <a:ea typeface="MS PGothic" pitchFamily="34" charset="-128"/>
                <a:cs typeface="Arial" pitchFamily="34" charset="0"/>
              </a:rPr>
            </a:b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REFERENCES</a:t>
            </a:r>
            <a:endParaRPr lang="en-US" sz="1000" dirty="0">
              <a:latin typeface="Arial" pitchFamily="34" charset="0"/>
              <a:ea typeface="MS PGothic" pitchFamily="34" charset="-128"/>
              <a:cs typeface="ＭＳ Ｐゴシック" pitchFamily="-65" charset="-128"/>
            </a:endParaRPr>
          </a:p>
          <a:p>
            <a:pPr marL="224325" indent="-224325">
              <a:lnSpc>
                <a:spcPct val="95000"/>
              </a:lnSpc>
              <a:spcBef>
                <a:spcPts val="353"/>
              </a:spcBef>
              <a:buFontTx/>
              <a:buAutoNum type="arabicPeriod"/>
              <a:defRPr/>
            </a:pPr>
            <a:r>
              <a:rPr lang="en-US" sz="1000" dirty="0">
                <a:solidFill>
                  <a:prstClr val="black"/>
                </a:solidFill>
                <a:latin typeface="Arial" pitchFamily="34" charset="0"/>
                <a:ea typeface="MS PGothic" pitchFamily="34" charset="-128"/>
                <a:cs typeface="Arial" pitchFamily="34" charset="0"/>
              </a:rPr>
              <a:t>American Diabetes Association. Executive summary: standards of medical care in diabetes--2009. </a:t>
            </a:r>
            <a:r>
              <a:rPr lang="en-US" sz="1000" i="1" dirty="0">
                <a:solidFill>
                  <a:prstClr val="black"/>
                </a:solidFill>
                <a:latin typeface="Arial" pitchFamily="34" charset="0"/>
                <a:ea typeface="MS PGothic" pitchFamily="34" charset="-128"/>
                <a:cs typeface="Arial" pitchFamily="34" charset="0"/>
              </a:rPr>
              <a:t>Diabetes Care.</a:t>
            </a:r>
            <a:r>
              <a:rPr lang="en-US" sz="1000" dirty="0">
                <a:solidFill>
                  <a:prstClr val="black"/>
                </a:solidFill>
                <a:latin typeface="Arial" pitchFamily="34" charset="0"/>
                <a:ea typeface="MS PGothic" pitchFamily="34" charset="-128"/>
                <a:cs typeface="Arial" pitchFamily="34" charset="0"/>
              </a:rPr>
              <a:t> 2009;32 (</a:t>
            </a:r>
            <a:r>
              <a:rPr lang="en-US" sz="1000" dirty="0" err="1">
                <a:solidFill>
                  <a:prstClr val="black"/>
                </a:solidFill>
                <a:latin typeface="Arial" pitchFamily="34" charset="0"/>
                <a:ea typeface="MS PGothic" pitchFamily="34" charset="-128"/>
                <a:cs typeface="Arial" pitchFamily="34" charset="0"/>
              </a:rPr>
              <a:t>suppl</a:t>
            </a:r>
            <a:r>
              <a:rPr lang="en-US" sz="1000" dirty="0">
                <a:solidFill>
                  <a:prstClr val="black"/>
                </a:solidFill>
                <a:latin typeface="Arial" pitchFamily="34" charset="0"/>
                <a:ea typeface="MS PGothic" pitchFamily="34" charset="-128"/>
                <a:cs typeface="Arial" pitchFamily="34" charset="0"/>
              </a:rPr>
              <a:t> 1):S6-12. </a:t>
            </a:r>
          </a:p>
          <a:p>
            <a:pPr marL="224325" indent="-224325">
              <a:lnSpc>
                <a:spcPct val="95000"/>
              </a:lnSpc>
              <a:spcBef>
                <a:spcPts val="353"/>
              </a:spcBef>
              <a:buFontTx/>
              <a:buAutoNum type="arabicPeriod"/>
              <a:defRPr/>
            </a:pPr>
            <a:r>
              <a:rPr lang="en-US" sz="1000" dirty="0" err="1">
                <a:solidFill>
                  <a:prstClr val="black"/>
                </a:solidFill>
                <a:latin typeface="Arial" pitchFamily="34" charset="0"/>
                <a:ea typeface="MS PGothic" pitchFamily="34" charset="-128"/>
                <a:cs typeface="Arial" pitchFamily="34" charset="0"/>
              </a:rPr>
              <a:t>Ryden</a:t>
            </a:r>
            <a:r>
              <a:rPr lang="en-US" sz="1000" dirty="0">
                <a:solidFill>
                  <a:prstClr val="black"/>
                </a:solidFill>
                <a:latin typeface="Arial" pitchFamily="34" charset="0"/>
                <a:ea typeface="MS PGothic" pitchFamily="34" charset="-128"/>
                <a:cs typeface="Arial" pitchFamily="34" charset="0"/>
              </a:rPr>
              <a:t> L, </a:t>
            </a:r>
            <a:r>
              <a:rPr lang="en-US" sz="1000" dirty="0" err="1">
                <a:solidFill>
                  <a:prstClr val="black"/>
                </a:solidFill>
                <a:latin typeface="Arial" pitchFamily="34" charset="0"/>
                <a:ea typeface="MS PGothic" pitchFamily="34" charset="-128"/>
                <a:cs typeface="Arial" pitchFamily="34" charset="0"/>
              </a:rPr>
              <a:t>Standl</a:t>
            </a:r>
            <a:r>
              <a:rPr lang="en-US" sz="1000" dirty="0">
                <a:solidFill>
                  <a:prstClr val="black"/>
                </a:solidFill>
                <a:latin typeface="Arial" pitchFamily="34" charset="0"/>
                <a:ea typeface="MS PGothic" pitchFamily="34" charset="-128"/>
                <a:cs typeface="Arial" pitchFamily="34" charset="0"/>
              </a:rPr>
              <a:t> E, </a:t>
            </a:r>
            <a:r>
              <a:rPr lang="en-US" sz="1000" dirty="0" err="1">
                <a:solidFill>
                  <a:prstClr val="black"/>
                </a:solidFill>
                <a:latin typeface="Arial" pitchFamily="34" charset="0"/>
                <a:ea typeface="MS PGothic" pitchFamily="34" charset="-128"/>
                <a:cs typeface="Arial" pitchFamily="34" charset="0"/>
              </a:rPr>
              <a:t>Bartnik</a:t>
            </a:r>
            <a:r>
              <a:rPr lang="en-US" sz="1000" dirty="0">
                <a:solidFill>
                  <a:prstClr val="black"/>
                </a:solidFill>
                <a:latin typeface="Arial" pitchFamily="34" charset="0"/>
                <a:ea typeface="MS PGothic" pitchFamily="34" charset="-128"/>
                <a:cs typeface="Arial" pitchFamily="34" charset="0"/>
              </a:rPr>
              <a:t> M, et al. Guidelines on diabetes, pre-diabetes, and cardiovascular diseases: executive summary. The Task Force on Diabetes and Cardiovascular Diseases of the European Society of Cardiology (ESC) and of the European Association for the Study of Diabetes (EASD). </a:t>
            </a:r>
            <a:r>
              <a:rPr lang="en-US" sz="1000" i="1" dirty="0" err="1">
                <a:solidFill>
                  <a:prstClr val="black"/>
                </a:solidFill>
                <a:latin typeface="Arial" pitchFamily="34" charset="0"/>
                <a:ea typeface="MS PGothic" pitchFamily="34" charset="-128"/>
                <a:cs typeface="Arial" pitchFamily="34" charset="0"/>
              </a:rPr>
              <a:t>Eur</a:t>
            </a:r>
            <a:r>
              <a:rPr lang="en-US" sz="1000" i="1" dirty="0">
                <a:solidFill>
                  <a:prstClr val="black"/>
                </a:solidFill>
                <a:latin typeface="Arial" pitchFamily="34" charset="0"/>
                <a:ea typeface="MS PGothic" pitchFamily="34" charset="-128"/>
                <a:cs typeface="Arial" pitchFamily="34" charset="0"/>
              </a:rPr>
              <a:t> Heart J. </a:t>
            </a:r>
            <a:r>
              <a:rPr lang="en-US" sz="1000" dirty="0">
                <a:solidFill>
                  <a:prstClr val="black"/>
                </a:solidFill>
                <a:latin typeface="Arial" pitchFamily="34" charset="0"/>
                <a:ea typeface="MS PGothic" pitchFamily="34" charset="-128"/>
                <a:cs typeface="Arial" pitchFamily="34" charset="0"/>
              </a:rPr>
              <a:t>2007;28(1):88-136.</a:t>
            </a:r>
          </a:p>
          <a:p>
            <a:pPr marL="224325" indent="-224325">
              <a:lnSpc>
                <a:spcPct val="95000"/>
              </a:lnSpc>
              <a:spcBef>
                <a:spcPts val="353"/>
              </a:spcBef>
              <a:buFontTx/>
              <a:buAutoNum type="arabicPeriod"/>
              <a:defRPr/>
            </a:pPr>
            <a:r>
              <a:rPr lang="en-US" sz="1000" dirty="0" err="1">
                <a:solidFill>
                  <a:prstClr val="black"/>
                </a:solidFill>
                <a:latin typeface="Arial" pitchFamily="34" charset="0"/>
                <a:ea typeface="MS PGothic" pitchFamily="34" charset="-128"/>
                <a:cs typeface="Arial" pitchFamily="34" charset="0"/>
              </a:rPr>
              <a:t>Rodbard</a:t>
            </a:r>
            <a:r>
              <a:rPr lang="en-US" sz="1000" dirty="0">
                <a:solidFill>
                  <a:prstClr val="black"/>
                </a:solidFill>
                <a:latin typeface="Arial" pitchFamily="34" charset="0"/>
                <a:ea typeface="MS PGothic" pitchFamily="34" charset="-128"/>
                <a:cs typeface="Arial" pitchFamily="34" charset="0"/>
              </a:rPr>
              <a:t> HW, Blonde L, Braithwaite SS, et al. American Association of Clinical Endocrinologists medical guidelines for clinical practice for the management of diabetes mellitus. </a:t>
            </a:r>
            <a:r>
              <a:rPr lang="en-US" sz="1000" i="1" dirty="0" err="1">
                <a:solidFill>
                  <a:prstClr val="black"/>
                </a:solidFill>
                <a:latin typeface="Arial" pitchFamily="34" charset="0"/>
                <a:ea typeface="MS PGothic" pitchFamily="34" charset="-128"/>
                <a:cs typeface="Arial" pitchFamily="34" charset="0"/>
              </a:rPr>
              <a:t>Endocr</a:t>
            </a:r>
            <a:r>
              <a:rPr lang="en-US" sz="1000" i="1" dirty="0">
                <a:solidFill>
                  <a:prstClr val="black"/>
                </a:solidFill>
                <a:latin typeface="Arial" pitchFamily="34" charset="0"/>
                <a:ea typeface="MS PGothic" pitchFamily="34" charset="-128"/>
                <a:cs typeface="Arial" pitchFamily="34" charset="0"/>
              </a:rPr>
              <a:t> </a:t>
            </a:r>
            <a:r>
              <a:rPr lang="en-US" sz="1000" i="1" dirty="0" err="1">
                <a:solidFill>
                  <a:prstClr val="black"/>
                </a:solidFill>
                <a:latin typeface="Arial" pitchFamily="34" charset="0"/>
                <a:ea typeface="MS PGothic" pitchFamily="34" charset="-128"/>
                <a:cs typeface="Arial" pitchFamily="34" charset="0"/>
              </a:rPr>
              <a:t>Pract</a:t>
            </a:r>
            <a:r>
              <a:rPr lang="en-US" sz="1000" i="1" dirty="0">
                <a:solidFill>
                  <a:prstClr val="black"/>
                </a:solidFill>
                <a:latin typeface="Arial" pitchFamily="34" charset="0"/>
                <a:ea typeface="MS PGothic" pitchFamily="34" charset="-128"/>
                <a:cs typeface="Arial" pitchFamily="34" charset="0"/>
              </a:rPr>
              <a:t>.</a:t>
            </a:r>
            <a:r>
              <a:rPr lang="en-US" sz="1000" dirty="0">
                <a:solidFill>
                  <a:prstClr val="black"/>
                </a:solidFill>
                <a:latin typeface="Arial" pitchFamily="34" charset="0"/>
                <a:ea typeface="MS PGothic" pitchFamily="34" charset="-128"/>
                <a:cs typeface="Arial" pitchFamily="34" charset="0"/>
              </a:rPr>
              <a:t> 2007;13(</a:t>
            </a:r>
            <a:r>
              <a:rPr lang="en-US" sz="1000" dirty="0" err="1">
                <a:solidFill>
                  <a:prstClr val="black"/>
                </a:solidFill>
                <a:latin typeface="Arial" pitchFamily="34" charset="0"/>
                <a:ea typeface="MS PGothic" pitchFamily="34" charset="-128"/>
                <a:cs typeface="Arial" pitchFamily="34" charset="0"/>
              </a:rPr>
              <a:t>suppl</a:t>
            </a:r>
            <a:r>
              <a:rPr lang="en-US" sz="1000" dirty="0">
                <a:solidFill>
                  <a:prstClr val="black"/>
                </a:solidFill>
                <a:latin typeface="Arial" pitchFamily="34" charset="0"/>
                <a:ea typeface="MS PGothic" pitchFamily="34" charset="-128"/>
                <a:cs typeface="Arial" pitchFamily="34" charset="0"/>
              </a:rPr>
              <a:t> 1):1-68.</a:t>
            </a:r>
          </a:p>
          <a:p>
            <a:pPr marL="224325" indent="-224325">
              <a:lnSpc>
                <a:spcPct val="95000"/>
              </a:lnSpc>
              <a:spcBef>
                <a:spcPts val="353"/>
              </a:spcBef>
              <a:buFontTx/>
              <a:buAutoNum type="arabicPeriod"/>
              <a:defRPr/>
            </a:pPr>
            <a:r>
              <a:rPr lang="en-US" sz="1000" dirty="0">
                <a:solidFill>
                  <a:prstClr val="black"/>
                </a:solidFill>
                <a:latin typeface="Arial" pitchFamily="34" charset="0"/>
                <a:ea typeface="MS PGothic" pitchFamily="34" charset="-128"/>
                <a:cs typeface="Arial" pitchFamily="34" charset="0"/>
              </a:rPr>
              <a:t>International Diabetes Federation. Global guideline for type 2 diabetes. Available at: http://www.idf.org/webdata/docs/IDF%20GGT2D.pdf. Accessed March 14, 2009.</a:t>
            </a: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54</a:t>
            </a:fld>
            <a:endParaRPr lang="en-US" sz="1200"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581369"/>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The Steno-2 study evaluated the effect of </a:t>
            </a:r>
            <a:r>
              <a:rPr lang="en-US" sz="1000" dirty="0" err="1">
                <a:solidFill>
                  <a:prstClr val="black"/>
                </a:solidFill>
                <a:latin typeface="Arial" pitchFamily="34" charset="0"/>
                <a:ea typeface="MS PGothic" pitchFamily="34" charset="-128"/>
                <a:cs typeface="Arial" pitchFamily="34" charset="0"/>
              </a:rPr>
              <a:t>behavioural</a:t>
            </a:r>
            <a:r>
              <a:rPr lang="en-US" sz="1000" dirty="0">
                <a:solidFill>
                  <a:prstClr val="black"/>
                </a:solidFill>
                <a:latin typeface="Arial" pitchFamily="34" charset="0"/>
                <a:ea typeface="MS PGothic" pitchFamily="34" charset="-128"/>
                <a:cs typeface="Arial" pitchFamily="34" charset="0"/>
              </a:rPr>
              <a:t> modification and </a:t>
            </a:r>
            <a:r>
              <a:rPr lang="en-US" sz="1000" dirty="0" err="1">
                <a:solidFill>
                  <a:prstClr val="black"/>
                </a:solidFill>
                <a:latin typeface="Arial" pitchFamily="34" charset="0"/>
                <a:ea typeface="MS PGothic" pitchFamily="34" charset="-128"/>
                <a:cs typeface="Arial" pitchFamily="34" charset="0"/>
              </a:rPr>
              <a:t>polypharmacologic</a:t>
            </a:r>
            <a:r>
              <a:rPr lang="en-US" sz="1000" dirty="0">
                <a:solidFill>
                  <a:prstClr val="black"/>
                </a:solidFill>
                <a:latin typeface="Arial" pitchFamily="34" charset="0"/>
                <a:ea typeface="MS PGothic" pitchFamily="34" charset="-128"/>
                <a:cs typeface="Arial" pitchFamily="34" charset="0"/>
              </a:rPr>
              <a:t> therapy, which targeted several modifiable risk factors (</a:t>
            </a:r>
            <a:r>
              <a:rPr lang="en-US" sz="1000" dirty="0" err="1">
                <a:solidFill>
                  <a:prstClr val="black"/>
                </a:solidFill>
                <a:latin typeface="Arial" pitchFamily="34" charset="0"/>
                <a:ea typeface="MS PGothic" pitchFamily="34" charset="-128"/>
                <a:cs typeface="Arial" pitchFamily="34" charset="0"/>
              </a:rPr>
              <a:t>hyperglycaemia</a:t>
            </a:r>
            <a:r>
              <a:rPr lang="en-US" sz="1000" dirty="0">
                <a:solidFill>
                  <a:prstClr val="black"/>
                </a:solidFill>
                <a:latin typeface="Arial" pitchFamily="34" charset="0"/>
                <a:ea typeface="MS PGothic" pitchFamily="34" charset="-128"/>
                <a:cs typeface="Arial" pitchFamily="34" charset="0"/>
              </a:rPr>
              <a:t>, hypertension, </a:t>
            </a:r>
            <a:r>
              <a:rPr lang="en-US" sz="1000" dirty="0" err="1">
                <a:solidFill>
                  <a:prstClr val="black"/>
                </a:solidFill>
                <a:latin typeface="Arial" pitchFamily="34" charset="0"/>
                <a:ea typeface="MS PGothic" pitchFamily="34" charset="-128"/>
                <a:cs typeface="Arial" pitchFamily="34" charset="0"/>
              </a:rPr>
              <a:t>dyslipidaemia</a:t>
            </a:r>
            <a:r>
              <a:rPr lang="en-US" sz="1000" dirty="0">
                <a:solidFill>
                  <a:prstClr val="black"/>
                </a:solidFill>
                <a:latin typeface="Arial" pitchFamily="34" charset="0"/>
                <a:ea typeface="MS PGothic" pitchFamily="34" charset="-128"/>
                <a:cs typeface="Arial" pitchFamily="34" charset="0"/>
              </a:rPr>
              <a:t>, and </a:t>
            </a:r>
            <a:r>
              <a:rPr lang="en-US" sz="1000" dirty="0" err="1">
                <a:solidFill>
                  <a:prstClr val="black"/>
                </a:solidFill>
                <a:latin typeface="Arial" pitchFamily="34" charset="0"/>
                <a:ea typeface="MS PGothic" pitchFamily="34" charset="-128"/>
                <a:cs typeface="Arial" pitchFamily="34" charset="0"/>
              </a:rPr>
              <a:t>microalbuminuria</a:t>
            </a:r>
            <a:r>
              <a:rPr lang="en-US" sz="1000" dirty="0">
                <a:solidFill>
                  <a:prstClr val="black"/>
                </a:solidFill>
                <a:latin typeface="Arial" pitchFamily="34" charset="0"/>
                <a:ea typeface="MS PGothic" pitchFamily="34" charset="-128"/>
                <a:cs typeface="Arial" pitchFamily="34" charset="0"/>
              </a:rPr>
              <a:t>) on cardiovascular disease in patients with type 2 diabetes and </a:t>
            </a:r>
            <a:r>
              <a:rPr lang="en-US" sz="1000" dirty="0" err="1">
                <a:solidFill>
                  <a:prstClr val="black"/>
                </a:solidFill>
                <a:latin typeface="Arial" pitchFamily="34" charset="0"/>
                <a:ea typeface="MS PGothic" pitchFamily="34" charset="-128"/>
                <a:cs typeface="Arial" pitchFamily="34" charset="0"/>
              </a:rPr>
              <a:t>microalbuminuria</a:t>
            </a:r>
            <a:r>
              <a:rPr lang="en-US" sz="1000" dirty="0">
                <a:solidFill>
                  <a:prstClr val="black"/>
                </a:solidFill>
                <a:latin typeface="Arial" pitchFamily="34" charset="0"/>
                <a:ea typeface="MS PGothic" pitchFamily="34" charset="-128"/>
                <a:cs typeface="Arial" pitchFamily="34" charset="0"/>
              </a:rPr>
              <a:t> as compared to conventional intervention. 160 patients with type 2 diabetes were enrolled; 80 patients were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to receive conventional treatment and 80 were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to intensive treatment. Mean age was 55.1 years and the mean follow-up time was 7.8 years.</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The two primary endpoints were a </a:t>
            </a:r>
            <a:r>
              <a:rPr lang="en-US" sz="1000" dirty="0" err="1">
                <a:solidFill>
                  <a:prstClr val="black"/>
                </a:solidFill>
                <a:latin typeface="Arial" pitchFamily="34" charset="0"/>
                <a:ea typeface="MS PGothic" pitchFamily="34" charset="-128"/>
                <a:cs typeface="Arial" pitchFamily="34" charset="0"/>
              </a:rPr>
              <a:t>microvascular</a:t>
            </a:r>
            <a:r>
              <a:rPr lang="en-US" sz="1000" dirty="0">
                <a:solidFill>
                  <a:prstClr val="black"/>
                </a:solidFill>
                <a:latin typeface="Arial" pitchFamily="34" charset="0"/>
                <a:ea typeface="MS PGothic" pitchFamily="34" charset="-128"/>
                <a:cs typeface="Arial" pitchFamily="34" charset="0"/>
              </a:rPr>
              <a:t> analysis as measured by the development of diabetic nephropathy after 4 years of intervention, and a </a:t>
            </a:r>
            <a:r>
              <a:rPr lang="en-US" sz="1000" dirty="0" err="1">
                <a:solidFill>
                  <a:prstClr val="black"/>
                </a:solidFill>
                <a:latin typeface="Arial" pitchFamily="34" charset="0"/>
                <a:ea typeface="MS PGothic" pitchFamily="34" charset="-128"/>
                <a:cs typeface="Arial" pitchFamily="34" charset="0"/>
              </a:rPr>
              <a:t>macrovascular</a:t>
            </a:r>
            <a:r>
              <a:rPr lang="en-US" sz="1000" dirty="0">
                <a:solidFill>
                  <a:prstClr val="black"/>
                </a:solidFill>
                <a:latin typeface="Arial" pitchFamily="34" charset="0"/>
                <a:ea typeface="MS PGothic" pitchFamily="34" charset="-128"/>
                <a:cs typeface="Arial" pitchFamily="34" charset="0"/>
              </a:rPr>
              <a:t> analysis in which a composite endpoint for </a:t>
            </a:r>
            <a:r>
              <a:rPr lang="en-US" sz="1000" dirty="0" err="1">
                <a:solidFill>
                  <a:prstClr val="black"/>
                </a:solidFill>
                <a:latin typeface="Arial" pitchFamily="34" charset="0"/>
                <a:ea typeface="MS PGothic" pitchFamily="34" charset="-128"/>
                <a:cs typeface="Arial" pitchFamily="34" charset="0"/>
              </a:rPr>
              <a:t>macrovascular</a:t>
            </a:r>
            <a:r>
              <a:rPr lang="en-US" sz="1000" dirty="0">
                <a:solidFill>
                  <a:prstClr val="black"/>
                </a:solidFill>
                <a:latin typeface="Arial" pitchFamily="34" charset="0"/>
                <a:ea typeface="MS PGothic" pitchFamily="34" charset="-128"/>
                <a:cs typeface="Arial" pitchFamily="34" charset="0"/>
              </a:rPr>
              <a:t> disease after 8 years of intervention was the primary endpoint. </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The 80 patients randomly assigned to the conventional treatment group received treatment from their general practitioners according to the 1988 recommendations of the Danish Medical Association with the possibility of being referred to a specialist. Interventions in the intensive therapy group were: dietary intervention (total daily intake of fat and saturated fatty acids </a:t>
            </a:r>
            <a:r>
              <a:rPr lang="en-US" sz="1000" dirty="0">
                <a:solidFill>
                  <a:prstClr val="black"/>
                </a:solidFill>
                <a:latin typeface="Arial" pitchFamily="34" charset="0"/>
                <a:ea typeface="MS PGothic" pitchFamily="34" charset="-128"/>
                <a:cs typeface="Arial" pitchFamily="34" charset="0"/>
                <a:sym typeface="Symbol" pitchFamily="18" charset="2"/>
              </a:rPr>
              <a:t></a:t>
            </a:r>
            <a:r>
              <a:rPr lang="en-US" sz="1000" dirty="0">
                <a:solidFill>
                  <a:prstClr val="black"/>
                </a:solidFill>
                <a:latin typeface="Arial" pitchFamily="34" charset="0"/>
                <a:ea typeface="MS PGothic" pitchFamily="34" charset="-128"/>
                <a:cs typeface="Arial" pitchFamily="34" charset="0"/>
              </a:rPr>
              <a:t>30% and </a:t>
            </a:r>
            <a:r>
              <a:rPr lang="en-US" sz="1000" dirty="0">
                <a:solidFill>
                  <a:prstClr val="black"/>
                </a:solidFill>
                <a:latin typeface="Arial" pitchFamily="34" charset="0"/>
                <a:ea typeface="MS PGothic" pitchFamily="34" charset="-128"/>
                <a:cs typeface="Arial" pitchFamily="34" charset="0"/>
                <a:sym typeface="Symbol" pitchFamily="18" charset="2"/>
              </a:rPr>
              <a:t></a:t>
            </a:r>
            <a:r>
              <a:rPr lang="en-US" sz="1000" dirty="0">
                <a:solidFill>
                  <a:prstClr val="black"/>
                </a:solidFill>
                <a:latin typeface="Arial" pitchFamily="34" charset="0"/>
                <a:ea typeface="MS PGothic" pitchFamily="34" charset="-128"/>
                <a:cs typeface="Arial" pitchFamily="34" charset="0"/>
              </a:rPr>
              <a:t>10%, respectively, of the daily energy intake), light to moderate exercise for at least 30 minutes three to five times weekly recommended, and all smoking patients and their spouses were invited to participate in smoking cessation courses. </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All patients were prescribed an </a:t>
            </a:r>
            <a:r>
              <a:rPr lang="en-US" sz="1000" dirty="0" err="1">
                <a:solidFill>
                  <a:prstClr val="black"/>
                </a:solidFill>
                <a:latin typeface="Arial" pitchFamily="34" charset="0"/>
                <a:ea typeface="MS PGothic" pitchFamily="34" charset="-128"/>
                <a:cs typeface="Arial" pitchFamily="34" charset="0"/>
              </a:rPr>
              <a:t>angiotensin</a:t>
            </a:r>
            <a:r>
              <a:rPr lang="en-US" sz="1000" dirty="0">
                <a:solidFill>
                  <a:prstClr val="black"/>
                </a:solidFill>
                <a:latin typeface="Arial" pitchFamily="34" charset="0"/>
                <a:ea typeface="MS PGothic" pitchFamily="34" charset="-128"/>
                <a:cs typeface="Arial" pitchFamily="34" charset="0"/>
              </a:rPr>
              <a:t>-converting enzyme (ACE) inhibitor in a dose equivalent to 50 mg of </a:t>
            </a:r>
            <a:r>
              <a:rPr lang="en-US" sz="1000" dirty="0" err="1">
                <a:solidFill>
                  <a:prstClr val="black"/>
                </a:solidFill>
                <a:latin typeface="Arial" pitchFamily="34" charset="0"/>
                <a:ea typeface="MS PGothic" pitchFamily="34" charset="-128"/>
                <a:cs typeface="Arial" pitchFamily="34" charset="0"/>
              </a:rPr>
              <a:t>captopril</a:t>
            </a:r>
            <a:r>
              <a:rPr lang="en-US" sz="1000" dirty="0">
                <a:solidFill>
                  <a:prstClr val="black"/>
                </a:solidFill>
                <a:latin typeface="Arial" pitchFamily="34" charset="0"/>
                <a:ea typeface="MS PGothic" pitchFamily="34" charset="-128"/>
                <a:cs typeface="Arial" pitchFamily="34" charset="0"/>
              </a:rPr>
              <a:t> twice daily or, if such a drug was contraindicated, an </a:t>
            </a:r>
            <a:r>
              <a:rPr lang="en-US" sz="1000" dirty="0" err="1">
                <a:solidFill>
                  <a:prstClr val="black"/>
                </a:solidFill>
                <a:latin typeface="Arial" pitchFamily="34" charset="0"/>
                <a:ea typeface="MS PGothic" pitchFamily="34" charset="-128"/>
                <a:cs typeface="Arial" pitchFamily="34" charset="0"/>
              </a:rPr>
              <a:t>angiotensin</a:t>
            </a:r>
            <a:r>
              <a:rPr lang="en-US" sz="1000" dirty="0">
                <a:solidFill>
                  <a:prstClr val="black"/>
                </a:solidFill>
                <a:latin typeface="Arial" pitchFamily="34" charset="0"/>
                <a:ea typeface="MS PGothic" pitchFamily="34" charset="-128"/>
                <a:cs typeface="Arial" pitchFamily="34" charset="0"/>
              </a:rPr>
              <a:t> II-receptor antagonist in a dose equivalent to 50 mg </a:t>
            </a:r>
            <a:r>
              <a:rPr lang="en-US" sz="1000" dirty="0" err="1">
                <a:solidFill>
                  <a:prstClr val="black"/>
                </a:solidFill>
                <a:latin typeface="Arial" pitchFamily="34" charset="0"/>
                <a:ea typeface="MS PGothic" pitchFamily="34" charset="-128"/>
                <a:cs typeface="Arial" pitchFamily="34" charset="0"/>
              </a:rPr>
              <a:t>losartan</a:t>
            </a:r>
            <a:r>
              <a:rPr lang="en-US" sz="1000" dirty="0">
                <a:solidFill>
                  <a:prstClr val="black"/>
                </a:solidFill>
                <a:latin typeface="Arial" pitchFamily="34" charset="0"/>
                <a:ea typeface="MS PGothic" pitchFamily="34" charset="-128"/>
                <a:cs typeface="Arial" pitchFamily="34" charset="0"/>
              </a:rPr>
              <a:t> twice daily, irrespective of the blood pressure level. </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Patients also received a daily vitamin-mineral supplement. Initially, 150 mg aspirin per day was given as a secondary prevention to patients with a history of </a:t>
            </a:r>
            <a:r>
              <a:rPr lang="en-US" sz="1000" dirty="0" err="1">
                <a:solidFill>
                  <a:prstClr val="black"/>
                </a:solidFill>
                <a:latin typeface="Arial" pitchFamily="34" charset="0"/>
                <a:ea typeface="MS PGothic" pitchFamily="34" charset="-128"/>
                <a:cs typeface="Arial" pitchFamily="34" charset="0"/>
              </a:rPr>
              <a:t>ischaemic</a:t>
            </a:r>
            <a:r>
              <a:rPr lang="en-US" sz="1000" dirty="0">
                <a:solidFill>
                  <a:prstClr val="black"/>
                </a:solidFill>
                <a:latin typeface="Arial" pitchFamily="34" charset="0"/>
                <a:ea typeface="MS PGothic" pitchFamily="34" charset="-128"/>
                <a:cs typeface="Arial" pitchFamily="34" charset="0"/>
              </a:rPr>
              <a:t> cardiovascular disease, and after October 1999, all patients received aspirin (unless there were contraindications). If patients were unable to maintain an HbA1c </a:t>
            </a:r>
            <a:r>
              <a:rPr lang="en-US" sz="1000" dirty="0">
                <a:solidFill>
                  <a:prstClr val="black"/>
                </a:solidFill>
                <a:latin typeface="Arial" pitchFamily="34" charset="0"/>
                <a:ea typeface="MS PGothic" pitchFamily="34" charset="-128"/>
                <a:cs typeface="Arial" pitchFamily="34" charset="0"/>
                <a:sym typeface="Symbol" pitchFamily="18" charset="2"/>
              </a:rPr>
              <a:t></a:t>
            </a:r>
            <a:r>
              <a:rPr lang="en-US" sz="1000" dirty="0">
                <a:solidFill>
                  <a:prstClr val="black"/>
                </a:solidFill>
                <a:latin typeface="Arial" pitchFamily="34" charset="0"/>
                <a:ea typeface="MS PGothic" pitchFamily="34" charset="-128"/>
                <a:cs typeface="Arial" pitchFamily="34" charset="0"/>
              </a:rPr>
              <a:t>6.5% with diet and increased physical activity, an oral </a:t>
            </a:r>
            <a:r>
              <a:rPr lang="en-US" sz="1000" dirty="0" err="1">
                <a:solidFill>
                  <a:prstClr val="black"/>
                </a:solidFill>
                <a:latin typeface="Arial" pitchFamily="34" charset="0"/>
                <a:ea typeface="MS PGothic" pitchFamily="34" charset="-128"/>
                <a:cs typeface="Arial" pitchFamily="34" charset="0"/>
              </a:rPr>
              <a:t>hypoglycaemic</a:t>
            </a:r>
            <a:r>
              <a:rPr lang="en-US" sz="1000" dirty="0">
                <a:solidFill>
                  <a:prstClr val="black"/>
                </a:solidFill>
                <a:latin typeface="Arial" pitchFamily="34" charset="0"/>
                <a:ea typeface="MS PGothic" pitchFamily="34" charset="-128"/>
                <a:cs typeface="Arial" pitchFamily="34" charset="0"/>
              </a:rPr>
              <a:t> agent was started.</a:t>
            </a:r>
            <a:br>
              <a:rPr lang="en-US" sz="1000" dirty="0">
                <a:solidFill>
                  <a:prstClr val="black"/>
                </a:solidFill>
                <a:latin typeface="Arial" pitchFamily="34" charset="0"/>
                <a:ea typeface="MS PGothic" pitchFamily="34" charset="-128"/>
                <a:cs typeface="Arial" pitchFamily="34" charset="0"/>
              </a:rPr>
            </a:b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REFERENCE</a:t>
            </a: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dirty="0" err="1">
                <a:solidFill>
                  <a:prstClr val="black"/>
                </a:solidFill>
                <a:latin typeface="Arial" pitchFamily="34" charset="0"/>
                <a:ea typeface="MS PGothic" pitchFamily="34" charset="-128"/>
                <a:cs typeface="Arial" pitchFamily="34" charset="0"/>
              </a:rPr>
              <a:t>Gaede</a:t>
            </a:r>
            <a:r>
              <a:rPr lang="en-US" sz="1000" dirty="0">
                <a:solidFill>
                  <a:prstClr val="black"/>
                </a:solidFill>
                <a:latin typeface="Arial" pitchFamily="34" charset="0"/>
                <a:ea typeface="MS PGothic" pitchFamily="34" charset="-128"/>
                <a:cs typeface="Arial" pitchFamily="34" charset="0"/>
              </a:rPr>
              <a:t> P, </a:t>
            </a:r>
            <a:r>
              <a:rPr lang="en-US" sz="1000" dirty="0" err="1">
                <a:solidFill>
                  <a:prstClr val="black"/>
                </a:solidFill>
                <a:latin typeface="Arial" pitchFamily="34" charset="0"/>
                <a:ea typeface="MS PGothic" pitchFamily="34" charset="-128"/>
                <a:cs typeface="Arial" pitchFamily="34" charset="0"/>
              </a:rPr>
              <a:t>Vedel</a:t>
            </a:r>
            <a:r>
              <a:rPr lang="en-US" sz="1000" dirty="0">
                <a:solidFill>
                  <a:prstClr val="black"/>
                </a:solidFill>
                <a:latin typeface="Arial" pitchFamily="34" charset="0"/>
                <a:ea typeface="MS PGothic" pitchFamily="34" charset="-128"/>
                <a:cs typeface="Arial" pitchFamily="34" charset="0"/>
              </a:rPr>
              <a:t> P, Larsen N, et al. </a:t>
            </a:r>
            <a:r>
              <a:rPr lang="en-US" sz="1000" dirty="0" err="1">
                <a:solidFill>
                  <a:prstClr val="black"/>
                </a:solidFill>
                <a:latin typeface="Arial" pitchFamily="34" charset="0"/>
                <a:ea typeface="MS PGothic" pitchFamily="34" charset="-128"/>
                <a:cs typeface="Arial" pitchFamily="34" charset="0"/>
              </a:rPr>
              <a:t>Multifactorial</a:t>
            </a:r>
            <a:r>
              <a:rPr lang="en-US" sz="1000" dirty="0">
                <a:solidFill>
                  <a:prstClr val="black"/>
                </a:solidFill>
                <a:latin typeface="Arial" pitchFamily="34" charset="0"/>
                <a:ea typeface="MS PGothic" pitchFamily="34" charset="-128"/>
                <a:cs typeface="Arial" pitchFamily="34" charset="0"/>
              </a:rPr>
              <a:t> intervention and cardiovascular disease in patients with type 2 diabetes. </a:t>
            </a:r>
            <a:r>
              <a:rPr lang="en-US" sz="1000" i="1" dirty="0">
                <a:solidFill>
                  <a:prstClr val="black"/>
                </a:solidFill>
                <a:latin typeface="Arial" pitchFamily="34" charset="0"/>
                <a:ea typeface="MS PGothic" pitchFamily="34" charset="-128"/>
                <a:cs typeface="Arial" pitchFamily="34" charset="0"/>
              </a:rPr>
              <a:t>N </a:t>
            </a:r>
            <a:r>
              <a:rPr lang="en-US" sz="1000" i="1" dirty="0" err="1">
                <a:solidFill>
                  <a:prstClr val="black"/>
                </a:solidFill>
                <a:latin typeface="Arial" pitchFamily="34" charset="0"/>
                <a:ea typeface="MS PGothic" pitchFamily="34" charset="-128"/>
                <a:cs typeface="Arial" pitchFamily="34" charset="0"/>
              </a:rPr>
              <a:t>Engl</a:t>
            </a:r>
            <a:r>
              <a:rPr lang="en-US" sz="1000" i="1" dirty="0">
                <a:solidFill>
                  <a:prstClr val="black"/>
                </a:solidFill>
                <a:latin typeface="Arial" pitchFamily="34" charset="0"/>
                <a:ea typeface="MS PGothic" pitchFamily="34" charset="-128"/>
                <a:cs typeface="Arial" pitchFamily="34" charset="0"/>
              </a:rPr>
              <a:t> J Med.</a:t>
            </a:r>
            <a:r>
              <a:rPr lang="en-US" sz="1000" dirty="0">
                <a:solidFill>
                  <a:prstClr val="black"/>
                </a:solidFill>
                <a:latin typeface="Arial" pitchFamily="34" charset="0"/>
                <a:ea typeface="MS PGothic" pitchFamily="34" charset="-128"/>
                <a:cs typeface="Arial" pitchFamily="34" charset="0"/>
              </a:rPr>
              <a:t> 2003;348(5):383-393. </a:t>
            </a: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55</a:t>
            </a:fld>
            <a:endParaRPr lang="en-US" sz="1200"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Rectangle 2"/>
          <p:cNvSpPr>
            <a:spLocks noGrp="1" noRot="1" noChangeAspect="1" noChangeArrowheads="1" noTextEdit="1"/>
          </p:cNvSpPr>
          <p:nvPr>
            <p:ph type="sldImg"/>
          </p:nvPr>
        </p:nvSpPr>
        <p:spPr bwMode="auto">
          <a:xfrm>
            <a:off x="1144588" y="685800"/>
            <a:ext cx="4572000" cy="3429000"/>
          </a:xfrm>
          <a:noFill/>
          <a:ln>
            <a:solidFill>
              <a:srgbClr val="000000"/>
            </a:solidFill>
            <a:miter lim="800000"/>
            <a:headEnd/>
            <a:tailEnd/>
          </a:ln>
        </p:spPr>
      </p:sp>
      <p:sp>
        <p:nvSpPr>
          <p:cNvPr id="6" name="Rectangle 3"/>
          <p:cNvSpPr txBox="1">
            <a:spLocks noChangeArrowheads="1"/>
          </p:cNvSpPr>
          <p:nvPr/>
        </p:nvSpPr>
        <p:spPr bwMode="auto">
          <a:xfrm>
            <a:off x="465897" y="4272197"/>
            <a:ext cx="5947948" cy="4581369"/>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The Steno-2 study evaluated the effect of </a:t>
            </a:r>
            <a:r>
              <a:rPr lang="en-US" sz="1000" dirty="0" err="1">
                <a:solidFill>
                  <a:prstClr val="black"/>
                </a:solidFill>
                <a:latin typeface="Arial" pitchFamily="34" charset="0"/>
                <a:ea typeface="MS PGothic" pitchFamily="34" charset="-128"/>
                <a:cs typeface="Arial" pitchFamily="34" charset="0"/>
              </a:rPr>
              <a:t>behavioural</a:t>
            </a:r>
            <a:r>
              <a:rPr lang="en-US" sz="1000" dirty="0">
                <a:solidFill>
                  <a:prstClr val="black"/>
                </a:solidFill>
                <a:latin typeface="Arial" pitchFamily="34" charset="0"/>
                <a:ea typeface="MS PGothic" pitchFamily="34" charset="-128"/>
                <a:cs typeface="Arial" pitchFamily="34" charset="0"/>
              </a:rPr>
              <a:t> modification and </a:t>
            </a:r>
            <a:r>
              <a:rPr lang="en-US" sz="1000" dirty="0" err="1">
                <a:solidFill>
                  <a:prstClr val="black"/>
                </a:solidFill>
                <a:latin typeface="Arial" pitchFamily="34" charset="0"/>
                <a:ea typeface="MS PGothic" pitchFamily="34" charset="-128"/>
                <a:cs typeface="Arial" pitchFamily="34" charset="0"/>
              </a:rPr>
              <a:t>polypharmacologic</a:t>
            </a:r>
            <a:r>
              <a:rPr lang="en-US" sz="1000" dirty="0">
                <a:solidFill>
                  <a:prstClr val="black"/>
                </a:solidFill>
                <a:latin typeface="Arial" pitchFamily="34" charset="0"/>
                <a:ea typeface="MS PGothic" pitchFamily="34" charset="-128"/>
                <a:cs typeface="Arial" pitchFamily="34" charset="0"/>
              </a:rPr>
              <a:t> therapy, which targeted several modifiable risk factors (</a:t>
            </a:r>
            <a:r>
              <a:rPr lang="en-US" sz="1000" dirty="0" err="1">
                <a:solidFill>
                  <a:prstClr val="black"/>
                </a:solidFill>
                <a:latin typeface="Arial" pitchFamily="34" charset="0"/>
                <a:ea typeface="MS PGothic" pitchFamily="34" charset="-128"/>
                <a:cs typeface="Arial" pitchFamily="34" charset="0"/>
              </a:rPr>
              <a:t>hyperglycaemia</a:t>
            </a:r>
            <a:r>
              <a:rPr lang="en-US" sz="1000" dirty="0">
                <a:solidFill>
                  <a:prstClr val="black"/>
                </a:solidFill>
                <a:latin typeface="Arial" pitchFamily="34" charset="0"/>
                <a:ea typeface="MS PGothic" pitchFamily="34" charset="-128"/>
                <a:cs typeface="Arial" pitchFamily="34" charset="0"/>
              </a:rPr>
              <a:t>, hypertension, </a:t>
            </a:r>
            <a:r>
              <a:rPr lang="en-US" sz="1000" dirty="0" err="1">
                <a:solidFill>
                  <a:prstClr val="black"/>
                </a:solidFill>
                <a:latin typeface="Arial" pitchFamily="34" charset="0"/>
                <a:ea typeface="MS PGothic" pitchFamily="34" charset="-128"/>
                <a:cs typeface="Arial" pitchFamily="34" charset="0"/>
              </a:rPr>
              <a:t>dyslipidaemia</a:t>
            </a:r>
            <a:r>
              <a:rPr lang="en-US" sz="1000" dirty="0">
                <a:solidFill>
                  <a:prstClr val="black"/>
                </a:solidFill>
                <a:latin typeface="Arial" pitchFamily="34" charset="0"/>
                <a:ea typeface="MS PGothic" pitchFamily="34" charset="-128"/>
                <a:cs typeface="Arial" pitchFamily="34" charset="0"/>
              </a:rPr>
              <a:t>, and </a:t>
            </a:r>
            <a:r>
              <a:rPr lang="en-US" sz="1000" dirty="0" err="1">
                <a:solidFill>
                  <a:prstClr val="black"/>
                </a:solidFill>
                <a:latin typeface="Arial" pitchFamily="34" charset="0"/>
                <a:ea typeface="MS PGothic" pitchFamily="34" charset="-128"/>
                <a:cs typeface="Arial" pitchFamily="34" charset="0"/>
              </a:rPr>
              <a:t>microalbuminuria</a:t>
            </a:r>
            <a:r>
              <a:rPr lang="en-US" sz="1000" dirty="0">
                <a:solidFill>
                  <a:prstClr val="black"/>
                </a:solidFill>
                <a:latin typeface="Arial" pitchFamily="34" charset="0"/>
                <a:ea typeface="MS PGothic" pitchFamily="34" charset="-128"/>
                <a:cs typeface="Arial" pitchFamily="34" charset="0"/>
              </a:rPr>
              <a:t>) on cardiovascular disease in patients with type 2 diabetes and </a:t>
            </a:r>
            <a:r>
              <a:rPr lang="en-US" sz="1000" dirty="0" err="1">
                <a:solidFill>
                  <a:prstClr val="black"/>
                </a:solidFill>
                <a:latin typeface="Arial" pitchFamily="34" charset="0"/>
                <a:ea typeface="MS PGothic" pitchFamily="34" charset="-128"/>
                <a:cs typeface="Arial" pitchFamily="34" charset="0"/>
              </a:rPr>
              <a:t>microalbuminuria</a:t>
            </a:r>
            <a:r>
              <a:rPr lang="en-US" sz="1000" dirty="0">
                <a:solidFill>
                  <a:prstClr val="black"/>
                </a:solidFill>
                <a:latin typeface="Arial" pitchFamily="34" charset="0"/>
                <a:ea typeface="MS PGothic" pitchFamily="34" charset="-128"/>
                <a:cs typeface="Arial" pitchFamily="34" charset="0"/>
              </a:rPr>
              <a:t> as compared to conventional intervention. 160 patients with type 2 diabetes were enrolled; 80 patients were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to receive conventional treatment and 80 were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to intensive treatment. Mean age was 55.1 years and the mean follow-up time was 7.8 years.</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The two primary endpoints were a </a:t>
            </a:r>
            <a:r>
              <a:rPr lang="en-US" sz="1000" dirty="0" err="1">
                <a:solidFill>
                  <a:prstClr val="black"/>
                </a:solidFill>
                <a:latin typeface="Arial" pitchFamily="34" charset="0"/>
                <a:ea typeface="MS PGothic" pitchFamily="34" charset="-128"/>
                <a:cs typeface="Arial" pitchFamily="34" charset="0"/>
              </a:rPr>
              <a:t>microvascular</a:t>
            </a:r>
            <a:r>
              <a:rPr lang="en-US" sz="1000" dirty="0">
                <a:solidFill>
                  <a:prstClr val="black"/>
                </a:solidFill>
                <a:latin typeface="Arial" pitchFamily="34" charset="0"/>
                <a:ea typeface="MS PGothic" pitchFamily="34" charset="-128"/>
                <a:cs typeface="Arial" pitchFamily="34" charset="0"/>
              </a:rPr>
              <a:t> analysis as measured by the development of diabetic nephropathy after 4 years of intervention, and a </a:t>
            </a:r>
            <a:r>
              <a:rPr lang="en-US" sz="1000" dirty="0" err="1">
                <a:solidFill>
                  <a:prstClr val="black"/>
                </a:solidFill>
                <a:latin typeface="Arial" pitchFamily="34" charset="0"/>
                <a:ea typeface="MS PGothic" pitchFamily="34" charset="-128"/>
                <a:cs typeface="Arial" pitchFamily="34" charset="0"/>
              </a:rPr>
              <a:t>macrovascular</a:t>
            </a:r>
            <a:r>
              <a:rPr lang="en-US" sz="1000" dirty="0">
                <a:solidFill>
                  <a:prstClr val="black"/>
                </a:solidFill>
                <a:latin typeface="Arial" pitchFamily="34" charset="0"/>
                <a:ea typeface="MS PGothic" pitchFamily="34" charset="-128"/>
                <a:cs typeface="Arial" pitchFamily="34" charset="0"/>
              </a:rPr>
              <a:t> analysis in which a composite endpoint for </a:t>
            </a:r>
            <a:r>
              <a:rPr lang="en-US" sz="1000" dirty="0" err="1">
                <a:solidFill>
                  <a:prstClr val="black"/>
                </a:solidFill>
                <a:latin typeface="Arial" pitchFamily="34" charset="0"/>
                <a:ea typeface="MS PGothic" pitchFamily="34" charset="-128"/>
                <a:cs typeface="Arial" pitchFamily="34" charset="0"/>
              </a:rPr>
              <a:t>macrovascular</a:t>
            </a:r>
            <a:r>
              <a:rPr lang="en-US" sz="1000" dirty="0">
                <a:solidFill>
                  <a:prstClr val="black"/>
                </a:solidFill>
                <a:latin typeface="Arial" pitchFamily="34" charset="0"/>
                <a:ea typeface="MS PGothic" pitchFamily="34" charset="-128"/>
                <a:cs typeface="Arial" pitchFamily="34" charset="0"/>
              </a:rPr>
              <a:t> disease after 8 years of intervention was the primary endpoint. </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The 80 patients randomly assigned to the conventional treatment group received treatment from their general practitioners according to the 1988 recommendations of the Danish Medical Association with the possibility of being referred to a specialist. Interventions in the intensive therapy group were: dietary intervention (total daily intake of fat and saturated fatty acids </a:t>
            </a:r>
            <a:r>
              <a:rPr lang="en-US" sz="1000" dirty="0">
                <a:solidFill>
                  <a:prstClr val="black"/>
                </a:solidFill>
                <a:latin typeface="Arial" pitchFamily="34" charset="0"/>
                <a:ea typeface="MS PGothic" pitchFamily="34" charset="-128"/>
                <a:cs typeface="Arial" pitchFamily="34" charset="0"/>
                <a:sym typeface="Symbol" pitchFamily="18" charset="2"/>
              </a:rPr>
              <a:t></a:t>
            </a:r>
            <a:r>
              <a:rPr lang="en-US" sz="1000" dirty="0">
                <a:solidFill>
                  <a:prstClr val="black"/>
                </a:solidFill>
                <a:latin typeface="Arial" pitchFamily="34" charset="0"/>
                <a:ea typeface="MS PGothic" pitchFamily="34" charset="-128"/>
                <a:cs typeface="Arial" pitchFamily="34" charset="0"/>
              </a:rPr>
              <a:t>30% and </a:t>
            </a:r>
            <a:r>
              <a:rPr lang="en-US" sz="1000" dirty="0">
                <a:solidFill>
                  <a:prstClr val="black"/>
                </a:solidFill>
                <a:latin typeface="Arial" pitchFamily="34" charset="0"/>
                <a:ea typeface="MS PGothic" pitchFamily="34" charset="-128"/>
                <a:cs typeface="Arial" pitchFamily="34" charset="0"/>
                <a:sym typeface="Symbol" pitchFamily="18" charset="2"/>
              </a:rPr>
              <a:t></a:t>
            </a:r>
            <a:r>
              <a:rPr lang="en-US" sz="1000" dirty="0">
                <a:solidFill>
                  <a:prstClr val="black"/>
                </a:solidFill>
                <a:latin typeface="Arial" pitchFamily="34" charset="0"/>
                <a:ea typeface="MS PGothic" pitchFamily="34" charset="-128"/>
                <a:cs typeface="Arial" pitchFamily="34" charset="0"/>
              </a:rPr>
              <a:t>10%, respectively, of the daily energy intake), light to moderate exercise for at least 30 minutes three to five times weekly recommended, and all smoking patients and their spouses were invited to participate in smoking cessation courses. </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All patients were prescribed an </a:t>
            </a:r>
            <a:r>
              <a:rPr lang="en-US" sz="1000" dirty="0" err="1">
                <a:solidFill>
                  <a:prstClr val="black"/>
                </a:solidFill>
                <a:latin typeface="Arial" pitchFamily="34" charset="0"/>
                <a:ea typeface="MS PGothic" pitchFamily="34" charset="-128"/>
                <a:cs typeface="Arial" pitchFamily="34" charset="0"/>
              </a:rPr>
              <a:t>angiotensin</a:t>
            </a:r>
            <a:r>
              <a:rPr lang="en-US" sz="1000" dirty="0">
                <a:solidFill>
                  <a:prstClr val="black"/>
                </a:solidFill>
                <a:latin typeface="Arial" pitchFamily="34" charset="0"/>
                <a:ea typeface="MS PGothic" pitchFamily="34" charset="-128"/>
                <a:cs typeface="Arial" pitchFamily="34" charset="0"/>
              </a:rPr>
              <a:t>-converting enzyme (ACE) inhibitor in a dose equivalent to 50 mg of </a:t>
            </a:r>
            <a:r>
              <a:rPr lang="en-US" sz="1000" dirty="0" err="1">
                <a:solidFill>
                  <a:prstClr val="black"/>
                </a:solidFill>
                <a:latin typeface="Arial" pitchFamily="34" charset="0"/>
                <a:ea typeface="MS PGothic" pitchFamily="34" charset="-128"/>
                <a:cs typeface="Arial" pitchFamily="34" charset="0"/>
              </a:rPr>
              <a:t>captopril</a:t>
            </a:r>
            <a:r>
              <a:rPr lang="en-US" sz="1000" dirty="0">
                <a:solidFill>
                  <a:prstClr val="black"/>
                </a:solidFill>
                <a:latin typeface="Arial" pitchFamily="34" charset="0"/>
                <a:ea typeface="MS PGothic" pitchFamily="34" charset="-128"/>
                <a:cs typeface="Arial" pitchFamily="34" charset="0"/>
              </a:rPr>
              <a:t> twice daily or, if such a drug was contraindicated, an </a:t>
            </a:r>
            <a:r>
              <a:rPr lang="en-US" sz="1000" dirty="0" err="1">
                <a:solidFill>
                  <a:prstClr val="black"/>
                </a:solidFill>
                <a:latin typeface="Arial" pitchFamily="34" charset="0"/>
                <a:ea typeface="MS PGothic" pitchFamily="34" charset="-128"/>
                <a:cs typeface="Arial" pitchFamily="34" charset="0"/>
              </a:rPr>
              <a:t>angiotensin</a:t>
            </a:r>
            <a:r>
              <a:rPr lang="en-US" sz="1000" dirty="0">
                <a:solidFill>
                  <a:prstClr val="black"/>
                </a:solidFill>
                <a:latin typeface="Arial" pitchFamily="34" charset="0"/>
                <a:ea typeface="MS PGothic" pitchFamily="34" charset="-128"/>
                <a:cs typeface="Arial" pitchFamily="34" charset="0"/>
              </a:rPr>
              <a:t> II-receptor antagonist in a dose equivalent to 50 mg </a:t>
            </a:r>
            <a:r>
              <a:rPr lang="en-US" sz="1000" dirty="0" err="1">
                <a:solidFill>
                  <a:prstClr val="black"/>
                </a:solidFill>
                <a:latin typeface="Arial" pitchFamily="34" charset="0"/>
                <a:ea typeface="MS PGothic" pitchFamily="34" charset="-128"/>
                <a:cs typeface="Arial" pitchFamily="34" charset="0"/>
              </a:rPr>
              <a:t>losartan</a:t>
            </a:r>
            <a:r>
              <a:rPr lang="en-US" sz="1000" dirty="0">
                <a:solidFill>
                  <a:prstClr val="black"/>
                </a:solidFill>
                <a:latin typeface="Arial" pitchFamily="34" charset="0"/>
                <a:ea typeface="MS PGothic" pitchFamily="34" charset="-128"/>
                <a:cs typeface="Arial" pitchFamily="34" charset="0"/>
              </a:rPr>
              <a:t> twice daily, irrespective of the blood pressure level. </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Patients also received a daily vitamin-mineral supplement. Initially, 150 mg aspirin per day was given as a secondary prevention to patients with a history of </a:t>
            </a:r>
            <a:r>
              <a:rPr lang="en-US" sz="1000" dirty="0" err="1">
                <a:solidFill>
                  <a:prstClr val="black"/>
                </a:solidFill>
                <a:latin typeface="Arial" pitchFamily="34" charset="0"/>
                <a:ea typeface="MS PGothic" pitchFamily="34" charset="-128"/>
                <a:cs typeface="Arial" pitchFamily="34" charset="0"/>
              </a:rPr>
              <a:t>ischaemic</a:t>
            </a:r>
            <a:r>
              <a:rPr lang="en-US" sz="1000" dirty="0">
                <a:solidFill>
                  <a:prstClr val="black"/>
                </a:solidFill>
                <a:latin typeface="Arial" pitchFamily="34" charset="0"/>
                <a:ea typeface="MS PGothic" pitchFamily="34" charset="-128"/>
                <a:cs typeface="Arial" pitchFamily="34" charset="0"/>
              </a:rPr>
              <a:t> cardiovascular disease, and after October 1999, all patients received aspirin (unless there were contraindications). If patients were unable to maintain an HbA1c </a:t>
            </a:r>
            <a:r>
              <a:rPr lang="en-US" sz="1000" dirty="0">
                <a:solidFill>
                  <a:prstClr val="black"/>
                </a:solidFill>
                <a:latin typeface="Arial" pitchFamily="34" charset="0"/>
                <a:ea typeface="MS PGothic" pitchFamily="34" charset="-128"/>
                <a:cs typeface="Arial" pitchFamily="34" charset="0"/>
                <a:sym typeface="Symbol" pitchFamily="18" charset="2"/>
              </a:rPr>
              <a:t></a:t>
            </a:r>
            <a:r>
              <a:rPr lang="en-US" sz="1000" dirty="0">
                <a:solidFill>
                  <a:prstClr val="black"/>
                </a:solidFill>
                <a:latin typeface="Arial" pitchFamily="34" charset="0"/>
                <a:ea typeface="MS PGothic" pitchFamily="34" charset="-128"/>
                <a:cs typeface="Arial" pitchFamily="34" charset="0"/>
              </a:rPr>
              <a:t>6.5% with diet and increased physical activity, an oral </a:t>
            </a:r>
            <a:r>
              <a:rPr lang="en-US" sz="1000" dirty="0" err="1">
                <a:solidFill>
                  <a:prstClr val="black"/>
                </a:solidFill>
                <a:latin typeface="Arial" pitchFamily="34" charset="0"/>
                <a:ea typeface="MS PGothic" pitchFamily="34" charset="-128"/>
                <a:cs typeface="Arial" pitchFamily="34" charset="0"/>
              </a:rPr>
              <a:t>hypoglycaemic</a:t>
            </a:r>
            <a:r>
              <a:rPr lang="en-US" sz="1000" dirty="0">
                <a:solidFill>
                  <a:prstClr val="black"/>
                </a:solidFill>
                <a:latin typeface="Arial" pitchFamily="34" charset="0"/>
                <a:ea typeface="MS PGothic" pitchFamily="34" charset="-128"/>
                <a:cs typeface="Arial" pitchFamily="34" charset="0"/>
              </a:rPr>
              <a:t> agent was started.</a:t>
            </a:r>
            <a:br>
              <a:rPr lang="en-US" sz="1000" dirty="0">
                <a:solidFill>
                  <a:prstClr val="black"/>
                </a:solidFill>
                <a:latin typeface="Arial" pitchFamily="34" charset="0"/>
                <a:ea typeface="MS PGothic" pitchFamily="34" charset="-128"/>
                <a:cs typeface="Arial" pitchFamily="34" charset="0"/>
              </a:rPr>
            </a:b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REFERENCE</a:t>
            </a: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dirty="0" err="1">
                <a:solidFill>
                  <a:prstClr val="black"/>
                </a:solidFill>
                <a:latin typeface="Arial" pitchFamily="34" charset="0"/>
                <a:ea typeface="MS PGothic" pitchFamily="34" charset="-128"/>
                <a:cs typeface="Arial" pitchFamily="34" charset="0"/>
              </a:rPr>
              <a:t>Gaede</a:t>
            </a:r>
            <a:r>
              <a:rPr lang="en-US" sz="1000" dirty="0">
                <a:solidFill>
                  <a:prstClr val="black"/>
                </a:solidFill>
                <a:latin typeface="Arial" pitchFamily="34" charset="0"/>
                <a:ea typeface="MS PGothic" pitchFamily="34" charset="-128"/>
                <a:cs typeface="Arial" pitchFamily="34" charset="0"/>
              </a:rPr>
              <a:t> P, </a:t>
            </a:r>
            <a:r>
              <a:rPr lang="en-US" sz="1000" dirty="0" err="1">
                <a:solidFill>
                  <a:prstClr val="black"/>
                </a:solidFill>
                <a:latin typeface="Arial" pitchFamily="34" charset="0"/>
                <a:ea typeface="MS PGothic" pitchFamily="34" charset="-128"/>
                <a:cs typeface="Arial" pitchFamily="34" charset="0"/>
              </a:rPr>
              <a:t>Vedel</a:t>
            </a:r>
            <a:r>
              <a:rPr lang="en-US" sz="1000" dirty="0">
                <a:solidFill>
                  <a:prstClr val="black"/>
                </a:solidFill>
                <a:latin typeface="Arial" pitchFamily="34" charset="0"/>
                <a:ea typeface="MS PGothic" pitchFamily="34" charset="-128"/>
                <a:cs typeface="Arial" pitchFamily="34" charset="0"/>
              </a:rPr>
              <a:t> P, Larsen N, et al. </a:t>
            </a:r>
            <a:r>
              <a:rPr lang="en-US" sz="1000" dirty="0" err="1">
                <a:solidFill>
                  <a:prstClr val="black"/>
                </a:solidFill>
                <a:latin typeface="Arial" pitchFamily="34" charset="0"/>
                <a:ea typeface="MS PGothic" pitchFamily="34" charset="-128"/>
                <a:cs typeface="Arial" pitchFamily="34" charset="0"/>
              </a:rPr>
              <a:t>Multifactorial</a:t>
            </a:r>
            <a:r>
              <a:rPr lang="en-US" sz="1000" dirty="0">
                <a:solidFill>
                  <a:prstClr val="black"/>
                </a:solidFill>
                <a:latin typeface="Arial" pitchFamily="34" charset="0"/>
                <a:ea typeface="MS PGothic" pitchFamily="34" charset="-128"/>
                <a:cs typeface="Arial" pitchFamily="34" charset="0"/>
              </a:rPr>
              <a:t> intervention and cardiovascular disease in patients with type 2 diabetes. </a:t>
            </a:r>
            <a:r>
              <a:rPr lang="en-US" sz="1000" i="1" dirty="0">
                <a:solidFill>
                  <a:prstClr val="black"/>
                </a:solidFill>
                <a:latin typeface="Arial" pitchFamily="34" charset="0"/>
                <a:ea typeface="MS PGothic" pitchFamily="34" charset="-128"/>
                <a:cs typeface="Arial" pitchFamily="34" charset="0"/>
              </a:rPr>
              <a:t>N </a:t>
            </a:r>
            <a:r>
              <a:rPr lang="en-US" sz="1000" i="1" dirty="0" err="1">
                <a:solidFill>
                  <a:prstClr val="black"/>
                </a:solidFill>
                <a:latin typeface="Arial" pitchFamily="34" charset="0"/>
                <a:ea typeface="MS PGothic" pitchFamily="34" charset="-128"/>
                <a:cs typeface="Arial" pitchFamily="34" charset="0"/>
              </a:rPr>
              <a:t>Engl</a:t>
            </a:r>
            <a:r>
              <a:rPr lang="en-US" sz="1000" i="1" dirty="0">
                <a:solidFill>
                  <a:prstClr val="black"/>
                </a:solidFill>
                <a:latin typeface="Arial" pitchFamily="34" charset="0"/>
                <a:ea typeface="MS PGothic" pitchFamily="34" charset="-128"/>
                <a:cs typeface="Arial" pitchFamily="34" charset="0"/>
              </a:rPr>
              <a:t> J Med.</a:t>
            </a:r>
            <a:r>
              <a:rPr lang="en-US" sz="1000" dirty="0">
                <a:solidFill>
                  <a:prstClr val="black"/>
                </a:solidFill>
                <a:latin typeface="Arial" pitchFamily="34" charset="0"/>
                <a:ea typeface="MS PGothic" pitchFamily="34" charset="-128"/>
                <a:cs typeface="Arial" pitchFamily="34" charset="0"/>
              </a:rPr>
              <a:t> 2003;348(5):383-393. </a:t>
            </a: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56</a:t>
            </a:fld>
            <a:endParaRPr lang="en-US" sz="1200"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581369"/>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KEY POINTS</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The Steno-2 study evaluated the effect of </a:t>
            </a:r>
            <a:r>
              <a:rPr lang="en-US" sz="1000" dirty="0" err="1">
                <a:solidFill>
                  <a:prstClr val="black"/>
                </a:solidFill>
                <a:latin typeface="Arial" pitchFamily="34" charset="0"/>
                <a:ea typeface="MS PGothic" pitchFamily="34" charset="-128"/>
                <a:cs typeface="Arial" pitchFamily="34" charset="0"/>
              </a:rPr>
              <a:t>behavioural</a:t>
            </a:r>
            <a:r>
              <a:rPr lang="en-US" sz="1000" dirty="0">
                <a:solidFill>
                  <a:prstClr val="black"/>
                </a:solidFill>
                <a:latin typeface="Arial" pitchFamily="34" charset="0"/>
                <a:ea typeface="MS PGothic" pitchFamily="34" charset="-128"/>
                <a:cs typeface="Arial" pitchFamily="34" charset="0"/>
              </a:rPr>
              <a:t> modification and </a:t>
            </a:r>
            <a:r>
              <a:rPr lang="en-US" sz="1000" dirty="0" err="1">
                <a:solidFill>
                  <a:prstClr val="black"/>
                </a:solidFill>
                <a:latin typeface="Arial" pitchFamily="34" charset="0"/>
                <a:ea typeface="MS PGothic" pitchFamily="34" charset="-128"/>
                <a:cs typeface="Arial" pitchFamily="34" charset="0"/>
              </a:rPr>
              <a:t>polypharmacologic</a:t>
            </a:r>
            <a:r>
              <a:rPr lang="en-US" sz="1000" dirty="0">
                <a:solidFill>
                  <a:prstClr val="black"/>
                </a:solidFill>
                <a:latin typeface="Arial" pitchFamily="34" charset="0"/>
                <a:ea typeface="MS PGothic" pitchFamily="34" charset="-128"/>
                <a:cs typeface="Arial" pitchFamily="34" charset="0"/>
              </a:rPr>
              <a:t> therapy, which targeted several modifiable risk factors (</a:t>
            </a:r>
            <a:r>
              <a:rPr lang="en-US" sz="1000" dirty="0" err="1">
                <a:solidFill>
                  <a:prstClr val="black"/>
                </a:solidFill>
                <a:latin typeface="Arial" pitchFamily="34" charset="0"/>
                <a:ea typeface="MS PGothic" pitchFamily="34" charset="-128"/>
                <a:cs typeface="Arial" pitchFamily="34" charset="0"/>
              </a:rPr>
              <a:t>hyperglycaemia</a:t>
            </a:r>
            <a:r>
              <a:rPr lang="en-US" sz="1000" dirty="0">
                <a:solidFill>
                  <a:prstClr val="black"/>
                </a:solidFill>
                <a:latin typeface="Arial" pitchFamily="34" charset="0"/>
                <a:ea typeface="MS PGothic" pitchFamily="34" charset="-128"/>
                <a:cs typeface="Arial" pitchFamily="34" charset="0"/>
              </a:rPr>
              <a:t>, hypertension, </a:t>
            </a:r>
            <a:r>
              <a:rPr lang="en-US" sz="1000" dirty="0" err="1">
                <a:solidFill>
                  <a:prstClr val="black"/>
                </a:solidFill>
                <a:latin typeface="Arial" pitchFamily="34" charset="0"/>
                <a:ea typeface="MS PGothic" pitchFamily="34" charset="-128"/>
                <a:cs typeface="Arial" pitchFamily="34" charset="0"/>
              </a:rPr>
              <a:t>dyslipidaemia</a:t>
            </a:r>
            <a:r>
              <a:rPr lang="en-US" sz="1000" dirty="0">
                <a:solidFill>
                  <a:prstClr val="black"/>
                </a:solidFill>
                <a:latin typeface="Arial" pitchFamily="34" charset="0"/>
                <a:ea typeface="MS PGothic" pitchFamily="34" charset="-128"/>
                <a:cs typeface="Arial" pitchFamily="34" charset="0"/>
              </a:rPr>
              <a:t>, and </a:t>
            </a:r>
            <a:r>
              <a:rPr lang="en-US" sz="1000" dirty="0" err="1">
                <a:solidFill>
                  <a:prstClr val="black"/>
                </a:solidFill>
                <a:latin typeface="Arial" pitchFamily="34" charset="0"/>
                <a:ea typeface="MS PGothic" pitchFamily="34" charset="-128"/>
                <a:cs typeface="Arial" pitchFamily="34" charset="0"/>
              </a:rPr>
              <a:t>microalbuminuria</a:t>
            </a:r>
            <a:r>
              <a:rPr lang="en-US" sz="1000" dirty="0">
                <a:solidFill>
                  <a:prstClr val="black"/>
                </a:solidFill>
                <a:latin typeface="Arial" pitchFamily="34" charset="0"/>
                <a:ea typeface="MS PGothic" pitchFamily="34" charset="-128"/>
                <a:cs typeface="Arial" pitchFamily="34" charset="0"/>
              </a:rPr>
              <a:t>) on cardiovascular disease in patients with type 2 diabetes and </a:t>
            </a:r>
            <a:r>
              <a:rPr lang="en-US" sz="1000" dirty="0" err="1">
                <a:solidFill>
                  <a:prstClr val="black"/>
                </a:solidFill>
                <a:latin typeface="Arial" pitchFamily="34" charset="0"/>
                <a:ea typeface="MS PGothic" pitchFamily="34" charset="-128"/>
                <a:cs typeface="Arial" pitchFamily="34" charset="0"/>
              </a:rPr>
              <a:t>microalbuminuria</a:t>
            </a:r>
            <a:r>
              <a:rPr lang="en-US" sz="1000" dirty="0">
                <a:solidFill>
                  <a:prstClr val="black"/>
                </a:solidFill>
                <a:latin typeface="Arial" pitchFamily="34" charset="0"/>
                <a:ea typeface="MS PGothic" pitchFamily="34" charset="-128"/>
                <a:cs typeface="Arial" pitchFamily="34" charset="0"/>
              </a:rPr>
              <a:t> as compared to conventional intervention. </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160 patients with type 2 diabetes were enrolled; 80 patients were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to receive conventional treatment and 80 were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to intensive treatment. Mean age was 55.1 years and the mean follow-up time was 7.8 years. Patients were then followed observationally for a mean of 5.5 years until 31 December, 2006. The primary endpoint at 13.3 years of follow-up was the time to death from any cause.</a:t>
            </a:r>
            <a:br>
              <a:rPr lang="en-US" sz="1000" dirty="0">
                <a:solidFill>
                  <a:prstClr val="black"/>
                </a:solidFill>
                <a:latin typeface="Arial" pitchFamily="34" charset="0"/>
                <a:ea typeface="MS PGothic" pitchFamily="34" charset="-128"/>
                <a:cs typeface="Arial" pitchFamily="34" charset="0"/>
              </a:rPr>
            </a:b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REFERENCE</a:t>
            </a: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dirty="0" err="1">
                <a:solidFill>
                  <a:prstClr val="black"/>
                </a:solidFill>
                <a:latin typeface="Arial" pitchFamily="34" charset="0"/>
                <a:ea typeface="MS PGothic" pitchFamily="34" charset="-128"/>
                <a:cs typeface="Arial" pitchFamily="34" charset="0"/>
              </a:rPr>
              <a:t>Gaede</a:t>
            </a:r>
            <a:r>
              <a:rPr lang="en-US" sz="1000" dirty="0">
                <a:solidFill>
                  <a:prstClr val="black"/>
                </a:solidFill>
                <a:latin typeface="Arial" pitchFamily="34" charset="0"/>
                <a:ea typeface="MS PGothic" pitchFamily="34" charset="-128"/>
                <a:cs typeface="Arial" pitchFamily="34" charset="0"/>
              </a:rPr>
              <a:t> P, </a:t>
            </a:r>
            <a:r>
              <a:rPr lang="en-US" sz="1000" dirty="0" err="1">
                <a:solidFill>
                  <a:prstClr val="black"/>
                </a:solidFill>
                <a:latin typeface="Arial" pitchFamily="34" charset="0"/>
                <a:ea typeface="MS PGothic" pitchFamily="34" charset="-128"/>
                <a:cs typeface="Arial" pitchFamily="34" charset="0"/>
              </a:rPr>
              <a:t>Vedel</a:t>
            </a:r>
            <a:r>
              <a:rPr lang="en-US" sz="1000" dirty="0">
                <a:solidFill>
                  <a:prstClr val="black"/>
                </a:solidFill>
                <a:latin typeface="Arial" pitchFamily="34" charset="0"/>
                <a:ea typeface="MS PGothic" pitchFamily="34" charset="-128"/>
                <a:cs typeface="Arial" pitchFamily="34" charset="0"/>
              </a:rPr>
              <a:t> P, Larsen N, et al. </a:t>
            </a:r>
            <a:r>
              <a:rPr lang="en-US" sz="1000" dirty="0" err="1">
                <a:solidFill>
                  <a:prstClr val="black"/>
                </a:solidFill>
                <a:latin typeface="Arial" pitchFamily="34" charset="0"/>
                <a:ea typeface="MS PGothic" pitchFamily="34" charset="-128"/>
                <a:cs typeface="Arial" pitchFamily="34" charset="0"/>
              </a:rPr>
              <a:t>Multifactorial</a:t>
            </a:r>
            <a:r>
              <a:rPr lang="en-US" sz="1000" dirty="0">
                <a:solidFill>
                  <a:prstClr val="black"/>
                </a:solidFill>
                <a:latin typeface="Arial" pitchFamily="34" charset="0"/>
                <a:ea typeface="MS PGothic" pitchFamily="34" charset="-128"/>
                <a:cs typeface="Arial" pitchFamily="34" charset="0"/>
              </a:rPr>
              <a:t> intervention and cardiovascular disease in patients with type 2 diabetes. </a:t>
            </a:r>
            <a:r>
              <a:rPr lang="en-US" sz="1000" i="1" dirty="0">
                <a:solidFill>
                  <a:prstClr val="black"/>
                </a:solidFill>
                <a:latin typeface="Arial" pitchFamily="34" charset="0"/>
                <a:ea typeface="MS PGothic" pitchFamily="34" charset="-128"/>
                <a:cs typeface="Arial" pitchFamily="34" charset="0"/>
              </a:rPr>
              <a:t>N </a:t>
            </a:r>
            <a:r>
              <a:rPr lang="en-US" sz="1000" i="1" dirty="0" err="1">
                <a:solidFill>
                  <a:prstClr val="black"/>
                </a:solidFill>
                <a:latin typeface="Arial" pitchFamily="34" charset="0"/>
                <a:ea typeface="MS PGothic" pitchFamily="34" charset="-128"/>
                <a:cs typeface="Arial" pitchFamily="34" charset="0"/>
              </a:rPr>
              <a:t>Engl</a:t>
            </a:r>
            <a:r>
              <a:rPr lang="en-US" sz="1000" i="1" dirty="0">
                <a:solidFill>
                  <a:prstClr val="black"/>
                </a:solidFill>
                <a:latin typeface="Arial" pitchFamily="34" charset="0"/>
                <a:ea typeface="MS PGothic" pitchFamily="34" charset="-128"/>
                <a:cs typeface="Arial" pitchFamily="34" charset="0"/>
              </a:rPr>
              <a:t> J Med.</a:t>
            </a:r>
            <a:r>
              <a:rPr lang="en-US" sz="1000" dirty="0">
                <a:solidFill>
                  <a:prstClr val="black"/>
                </a:solidFill>
                <a:latin typeface="Arial" pitchFamily="34" charset="0"/>
                <a:ea typeface="MS PGothic" pitchFamily="34" charset="-128"/>
                <a:cs typeface="Arial" pitchFamily="34" charset="0"/>
              </a:rPr>
              <a:t> 2003;348(5):383-393. </a:t>
            </a: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57</a:t>
            </a:fld>
            <a:endParaRPr lang="en-US" sz="1200"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581369"/>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KEY POINT</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This figure shows the number of cardiovascular events for each component of the composite </a:t>
            </a:r>
            <a:r>
              <a:rPr lang="en-US" sz="1000" dirty="0" err="1">
                <a:solidFill>
                  <a:prstClr val="black"/>
                </a:solidFill>
                <a:latin typeface="Arial" pitchFamily="34" charset="0"/>
                <a:ea typeface="MS PGothic" pitchFamily="34" charset="-128"/>
                <a:cs typeface="Arial" pitchFamily="34" charset="0"/>
              </a:rPr>
              <a:t>macrovascular</a:t>
            </a:r>
            <a:r>
              <a:rPr lang="en-US" sz="1000" dirty="0">
                <a:solidFill>
                  <a:prstClr val="black"/>
                </a:solidFill>
                <a:latin typeface="Arial" pitchFamily="34" charset="0"/>
                <a:ea typeface="MS PGothic" pitchFamily="34" charset="-128"/>
                <a:cs typeface="Arial" pitchFamily="34" charset="0"/>
              </a:rPr>
              <a:t> disease endpoint. A total of 209 cardiovascular events occurred during the 13.3 years of observation (51 events in 25 patients in the intensive therapy group and 158 events in 48 patients in the conventional therapy group). The mean number of major cardiovascular events was 0.6 in the intensive therapy group and 2.0 in the conventional therapy group.</a:t>
            </a:r>
            <a:br>
              <a:rPr lang="en-US" sz="1000" dirty="0">
                <a:solidFill>
                  <a:prstClr val="black"/>
                </a:solidFill>
                <a:latin typeface="Arial" pitchFamily="34" charset="0"/>
                <a:ea typeface="MS PGothic" pitchFamily="34" charset="-128"/>
                <a:cs typeface="Arial" pitchFamily="34" charset="0"/>
              </a:rPr>
            </a:br>
            <a:endParaRPr lang="en-US" sz="1000" b="1" u="sng"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The Steno-2 study evaluated the effect of </a:t>
            </a:r>
            <a:r>
              <a:rPr lang="en-US" sz="1000" dirty="0" err="1">
                <a:solidFill>
                  <a:prstClr val="black"/>
                </a:solidFill>
                <a:latin typeface="Arial" pitchFamily="34" charset="0"/>
                <a:ea typeface="MS PGothic" pitchFamily="34" charset="-128"/>
                <a:cs typeface="Arial" pitchFamily="34" charset="0"/>
              </a:rPr>
              <a:t>behavioural</a:t>
            </a:r>
            <a:r>
              <a:rPr lang="en-US" sz="1000" dirty="0">
                <a:solidFill>
                  <a:prstClr val="black"/>
                </a:solidFill>
                <a:latin typeface="Arial" pitchFamily="34" charset="0"/>
                <a:ea typeface="MS PGothic" pitchFamily="34" charset="-128"/>
                <a:cs typeface="Arial" pitchFamily="34" charset="0"/>
              </a:rPr>
              <a:t> modification and </a:t>
            </a:r>
            <a:r>
              <a:rPr lang="en-US" sz="1000" dirty="0" err="1">
                <a:solidFill>
                  <a:prstClr val="black"/>
                </a:solidFill>
                <a:latin typeface="Arial" pitchFamily="34" charset="0"/>
                <a:ea typeface="MS PGothic" pitchFamily="34" charset="-128"/>
                <a:cs typeface="Arial" pitchFamily="34" charset="0"/>
              </a:rPr>
              <a:t>polypharmacologic</a:t>
            </a:r>
            <a:r>
              <a:rPr lang="en-US" sz="1000" dirty="0">
                <a:solidFill>
                  <a:prstClr val="black"/>
                </a:solidFill>
                <a:latin typeface="Arial" pitchFamily="34" charset="0"/>
                <a:ea typeface="MS PGothic" pitchFamily="34" charset="-128"/>
                <a:cs typeface="Arial" pitchFamily="34" charset="0"/>
              </a:rPr>
              <a:t> therapy, which targeted several modifiable risk factors (</a:t>
            </a:r>
            <a:r>
              <a:rPr lang="en-US" sz="1000" dirty="0" err="1">
                <a:solidFill>
                  <a:prstClr val="black"/>
                </a:solidFill>
                <a:latin typeface="Arial" pitchFamily="34" charset="0"/>
                <a:ea typeface="MS PGothic" pitchFamily="34" charset="-128"/>
                <a:cs typeface="Arial" pitchFamily="34" charset="0"/>
              </a:rPr>
              <a:t>hyperglycaemia</a:t>
            </a:r>
            <a:r>
              <a:rPr lang="en-US" sz="1000" dirty="0">
                <a:solidFill>
                  <a:prstClr val="black"/>
                </a:solidFill>
                <a:latin typeface="Arial" pitchFamily="34" charset="0"/>
                <a:ea typeface="MS PGothic" pitchFamily="34" charset="-128"/>
                <a:cs typeface="Arial" pitchFamily="34" charset="0"/>
              </a:rPr>
              <a:t>, hypertension, </a:t>
            </a:r>
            <a:r>
              <a:rPr lang="en-US" sz="1000" dirty="0" err="1">
                <a:solidFill>
                  <a:prstClr val="black"/>
                </a:solidFill>
                <a:latin typeface="Arial" pitchFamily="34" charset="0"/>
                <a:ea typeface="MS PGothic" pitchFamily="34" charset="-128"/>
                <a:cs typeface="Arial" pitchFamily="34" charset="0"/>
              </a:rPr>
              <a:t>dyslipidaemia</a:t>
            </a:r>
            <a:r>
              <a:rPr lang="en-US" sz="1000" dirty="0">
                <a:solidFill>
                  <a:prstClr val="black"/>
                </a:solidFill>
                <a:latin typeface="Arial" pitchFamily="34" charset="0"/>
                <a:ea typeface="MS PGothic" pitchFamily="34" charset="-128"/>
                <a:cs typeface="Arial" pitchFamily="34" charset="0"/>
              </a:rPr>
              <a:t>, and </a:t>
            </a:r>
            <a:r>
              <a:rPr lang="en-US" sz="1000" dirty="0" err="1">
                <a:solidFill>
                  <a:prstClr val="black"/>
                </a:solidFill>
                <a:latin typeface="Arial" pitchFamily="34" charset="0"/>
                <a:ea typeface="MS PGothic" pitchFamily="34" charset="-128"/>
                <a:cs typeface="Arial" pitchFamily="34" charset="0"/>
              </a:rPr>
              <a:t>microalbuminuria</a:t>
            </a:r>
            <a:r>
              <a:rPr lang="en-US" sz="1000" dirty="0">
                <a:solidFill>
                  <a:prstClr val="black"/>
                </a:solidFill>
                <a:latin typeface="Arial" pitchFamily="34" charset="0"/>
                <a:ea typeface="MS PGothic" pitchFamily="34" charset="-128"/>
                <a:cs typeface="Arial" pitchFamily="34" charset="0"/>
              </a:rPr>
              <a:t>) on cardiovascular disease in patients with type 2 diabetes and </a:t>
            </a:r>
            <a:r>
              <a:rPr lang="en-US" sz="1000" dirty="0" err="1">
                <a:solidFill>
                  <a:prstClr val="black"/>
                </a:solidFill>
                <a:latin typeface="Arial" pitchFamily="34" charset="0"/>
                <a:ea typeface="MS PGothic" pitchFamily="34" charset="-128"/>
                <a:cs typeface="Arial" pitchFamily="34" charset="0"/>
              </a:rPr>
              <a:t>microalbuminuria</a:t>
            </a:r>
            <a:r>
              <a:rPr lang="en-US" sz="1000" dirty="0">
                <a:solidFill>
                  <a:prstClr val="black"/>
                </a:solidFill>
                <a:latin typeface="Arial" pitchFamily="34" charset="0"/>
                <a:ea typeface="MS PGothic" pitchFamily="34" charset="-128"/>
                <a:cs typeface="Arial" pitchFamily="34" charset="0"/>
              </a:rPr>
              <a:t> as compared to conventional intervention.</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160 patients with type 2 diabetes were enrolled; 80 patients were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to receive conventional treatment and 80 were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to intensive treatment. Mean age was 55.1 years and the mean follow-up time was 7.8 years. Patients were then followed observationally for a mean of 5.5 years until 31 December, 2006. The primary endpoint at 13.3 years of follow-up was the time to death from any cause. 24 patients in the intensive therapy group died, as compared with 40 in the conventional therapy group (hazard ratio, 0.54; 95% confidence interval, 0.32-0.89; </a:t>
            </a:r>
            <a:r>
              <a:rPr lang="en-US" sz="1000" i="1" dirty="0">
                <a:solidFill>
                  <a:prstClr val="black"/>
                </a:solidFill>
                <a:latin typeface="Arial" pitchFamily="34" charset="0"/>
                <a:ea typeface="MS PGothic" pitchFamily="34" charset="-128"/>
                <a:cs typeface="Arial" pitchFamily="34" charset="0"/>
              </a:rPr>
              <a:t>P</a:t>
            </a:r>
            <a:r>
              <a:rPr lang="en-US" sz="1000" dirty="0">
                <a:solidFill>
                  <a:prstClr val="black"/>
                </a:solidFill>
                <a:latin typeface="Arial" pitchFamily="34" charset="0"/>
                <a:ea typeface="MS PGothic" pitchFamily="34" charset="-128"/>
                <a:cs typeface="Arial" pitchFamily="34" charset="0"/>
              </a:rPr>
              <a:t>=.02).</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Intensive therapy was associated with a lower risk of death from cardiovascular causes (hazard ratio, 0.43; 95% confidence interval, 0.19-0.94; </a:t>
            </a:r>
            <a:r>
              <a:rPr lang="en-US" sz="1000" i="1" dirty="0">
                <a:solidFill>
                  <a:prstClr val="black"/>
                </a:solidFill>
                <a:latin typeface="Arial" pitchFamily="34" charset="0"/>
                <a:ea typeface="MS PGothic" pitchFamily="34" charset="-128"/>
                <a:cs typeface="Arial" pitchFamily="34" charset="0"/>
              </a:rPr>
              <a:t>P</a:t>
            </a:r>
            <a:r>
              <a:rPr lang="en-US" sz="1000" dirty="0">
                <a:solidFill>
                  <a:prstClr val="black"/>
                </a:solidFill>
                <a:latin typeface="Arial" pitchFamily="34" charset="0"/>
                <a:ea typeface="MS PGothic" pitchFamily="34" charset="-128"/>
                <a:cs typeface="Arial" pitchFamily="34" charset="0"/>
              </a:rPr>
              <a:t>=.04) and of cardiovascular events (hazard ratio, 0.41; 95% confidence interval, 0.25-0.67; </a:t>
            </a:r>
            <a:r>
              <a:rPr lang="en-US" sz="1000" i="1" dirty="0">
                <a:solidFill>
                  <a:prstClr val="black"/>
                </a:solidFill>
                <a:latin typeface="Arial" pitchFamily="34" charset="0"/>
                <a:ea typeface="MS PGothic" pitchFamily="34" charset="-128"/>
                <a:cs typeface="Arial" pitchFamily="34" charset="0"/>
              </a:rPr>
              <a:t>P</a:t>
            </a:r>
            <a:r>
              <a:rPr lang="en-US" sz="1000" dirty="0">
                <a:solidFill>
                  <a:prstClr val="black"/>
                </a:solidFill>
                <a:latin typeface="Arial" pitchFamily="34" charset="0"/>
                <a:ea typeface="MS PGothic" pitchFamily="34" charset="-128"/>
                <a:cs typeface="Arial" pitchFamily="34" charset="0"/>
                <a:sym typeface="Symbol" pitchFamily="18" charset="2"/>
              </a:rPr>
              <a:t></a:t>
            </a:r>
            <a:r>
              <a:rPr lang="en-US" sz="1000" dirty="0">
                <a:solidFill>
                  <a:prstClr val="black"/>
                </a:solidFill>
                <a:latin typeface="Arial" pitchFamily="34" charset="0"/>
                <a:ea typeface="MS PGothic" pitchFamily="34" charset="-128"/>
                <a:cs typeface="Arial" pitchFamily="34" charset="0"/>
              </a:rPr>
              <a:t>.001).</a:t>
            </a:r>
            <a:br>
              <a:rPr lang="en-US" sz="1000" dirty="0">
                <a:solidFill>
                  <a:prstClr val="black"/>
                </a:solidFill>
                <a:latin typeface="Arial" pitchFamily="34" charset="0"/>
                <a:ea typeface="MS PGothic" pitchFamily="34" charset="-128"/>
                <a:cs typeface="Arial" pitchFamily="34" charset="0"/>
              </a:rPr>
            </a:b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REFERENCE</a:t>
            </a: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dirty="0" err="1">
                <a:solidFill>
                  <a:prstClr val="black"/>
                </a:solidFill>
                <a:latin typeface="Arial" pitchFamily="34" charset="0"/>
                <a:ea typeface="MS PGothic" pitchFamily="34" charset="-128"/>
                <a:cs typeface="Arial" pitchFamily="34" charset="0"/>
              </a:rPr>
              <a:t>Gaede</a:t>
            </a:r>
            <a:r>
              <a:rPr lang="en-US" sz="1000" dirty="0">
                <a:solidFill>
                  <a:prstClr val="black"/>
                </a:solidFill>
                <a:latin typeface="Arial" pitchFamily="34" charset="0"/>
                <a:ea typeface="MS PGothic" pitchFamily="34" charset="-128"/>
                <a:cs typeface="Arial" pitchFamily="34" charset="0"/>
              </a:rPr>
              <a:t> P, Lund-Andersen H, </a:t>
            </a:r>
            <a:r>
              <a:rPr lang="en-US" sz="1000" dirty="0" err="1">
                <a:solidFill>
                  <a:prstClr val="black"/>
                </a:solidFill>
                <a:latin typeface="Arial" pitchFamily="34" charset="0"/>
                <a:ea typeface="MS PGothic" pitchFamily="34" charset="-128"/>
                <a:cs typeface="Arial" pitchFamily="34" charset="0"/>
              </a:rPr>
              <a:t>Parving</a:t>
            </a:r>
            <a:r>
              <a:rPr lang="en-US" sz="1000" dirty="0">
                <a:solidFill>
                  <a:prstClr val="black"/>
                </a:solidFill>
                <a:latin typeface="Arial" pitchFamily="34" charset="0"/>
                <a:ea typeface="MS PGothic" pitchFamily="34" charset="-128"/>
                <a:cs typeface="Arial" pitchFamily="34" charset="0"/>
              </a:rPr>
              <a:t> HH, Pedersen O. Effect of a </a:t>
            </a:r>
            <a:r>
              <a:rPr lang="en-US" sz="1000" dirty="0" err="1">
                <a:solidFill>
                  <a:prstClr val="black"/>
                </a:solidFill>
                <a:latin typeface="Arial" pitchFamily="34" charset="0"/>
                <a:ea typeface="MS PGothic" pitchFamily="34" charset="-128"/>
                <a:cs typeface="Arial" pitchFamily="34" charset="0"/>
              </a:rPr>
              <a:t>multifactorial</a:t>
            </a:r>
            <a:r>
              <a:rPr lang="en-US" sz="1000" dirty="0">
                <a:solidFill>
                  <a:prstClr val="black"/>
                </a:solidFill>
                <a:latin typeface="Arial" pitchFamily="34" charset="0"/>
                <a:ea typeface="MS PGothic" pitchFamily="34" charset="-128"/>
                <a:cs typeface="Arial" pitchFamily="34" charset="0"/>
              </a:rPr>
              <a:t> intervention on mortality in type 2 diabetes. </a:t>
            </a:r>
            <a:r>
              <a:rPr lang="en-US" sz="1000" i="1" dirty="0">
                <a:solidFill>
                  <a:prstClr val="black"/>
                </a:solidFill>
                <a:latin typeface="Arial" pitchFamily="34" charset="0"/>
                <a:ea typeface="MS PGothic" pitchFamily="34" charset="-128"/>
                <a:cs typeface="Arial" pitchFamily="34" charset="0"/>
              </a:rPr>
              <a:t>N </a:t>
            </a:r>
            <a:r>
              <a:rPr lang="en-US" sz="1000" i="1" dirty="0" err="1">
                <a:solidFill>
                  <a:prstClr val="black"/>
                </a:solidFill>
                <a:latin typeface="Arial" pitchFamily="34" charset="0"/>
                <a:ea typeface="MS PGothic" pitchFamily="34" charset="-128"/>
                <a:cs typeface="Arial" pitchFamily="34" charset="0"/>
              </a:rPr>
              <a:t>Engl</a:t>
            </a:r>
            <a:r>
              <a:rPr lang="en-US" sz="1000" i="1" dirty="0">
                <a:solidFill>
                  <a:prstClr val="black"/>
                </a:solidFill>
                <a:latin typeface="Arial" pitchFamily="34" charset="0"/>
                <a:ea typeface="MS PGothic" pitchFamily="34" charset="-128"/>
                <a:cs typeface="Arial" pitchFamily="34" charset="0"/>
              </a:rPr>
              <a:t> J Med.</a:t>
            </a:r>
            <a:r>
              <a:rPr lang="en-US" sz="1000" dirty="0">
                <a:solidFill>
                  <a:prstClr val="black"/>
                </a:solidFill>
                <a:latin typeface="Arial" pitchFamily="34" charset="0"/>
                <a:ea typeface="MS PGothic" pitchFamily="34" charset="-128"/>
                <a:cs typeface="Arial" pitchFamily="34" charset="0"/>
              </a:rPr>
              <a:t> 2008;358(6):580-591.</a:t>
            </a: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58</a:t>
            </a:fld>
            <a:endParaRPr lang="en-US" sz="1200"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581369"/>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KEY POINT</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This figure shows the cumulative incidence of a secondary composite endpoint of cardiovascular events, including death from cardiovascular causes, nonfatal stroke, nonfatal myocardial infarction, coronary artery bypass grafting, </a:t>
            </a:r>
            <a:r>
              <a:rPr lang="en-US" sz="1000" dirty="0" err="1">
                <a:solidFill>
                  <a:prstClr val="black"/>
                </a:solidFill>
                <a:latin typeface="Arial" pitchFamily="34" charset="0"/>
                <a:ea typeface="MS PGothic" pitchFamily="34" charset="-128"/>
                <a:cs typeface="Arial" pitchFamily="34" charset="0"/>
              </a:rPr>
              <a:t>percutaneous</a:t>
            </a:r>
            <a:r>
              <a:rPr lang="en-US" sz="1000" dirty="0">
                <a:solidFill>
                  <a:prstClr val="black"/>
                </a:solidFill>
                <a:latin typeface="Arial" pitchFamily="34" charset="0"/>
                <a:ea typeface="MS PGothic" pitchFamily="34" charset="-128"/>
                <a:cs typeface="Arial" pitchFamily="34" charset="0"/>
              </a:rPr>
              <a:t> coronary intervention, </a:t>
            </a:r>
            <a:r>
              <a:rPr lang="en-US" sz="1000" dirty="0" err="1">
                <a:solidFill>
                  <a:prstClr val="black"/>
                </a:solidFill>
                <a:latin typeface="Arial" pitchFamily="34" charset="0"/>
                <a:ea typeface="MS PGothic" pitchFamily="34" charset="-128"/>
                <a:cs typeface="Arial" pitchFamily="34" charset="0"/>
              </a:rPr>
              <a:t>revascularisation</a:t>
            </a:r>
            <a:r>
              <a:rPr lang="en-US" sz="1000" dirty="0">
                <a:solidFill>
                  <a:prstClr val="black"/>
                </a:solidFill>
                <a:latin typeface="Arial" pitchFamily="34" charset="0"/>
                <a:ea typeface="MS PGothic" pitchFamily="34" charset="-128"/>
                <a:cs typeface="Arial" pitchFamily="34" charset="0"/>
              </a:rPr>
              <a:t> for peripheral atherosclerotic artery disease, and amputation. The absolute risk of death from cardiovascular causes was reduced by 13% among those receiving intensive therapy. </a:t>
            </a:r>
            <a:br>
              <a:rPr lang="en-US" sz="1000" dirty="0">
                <a:solidFill>
                  <a:prstClr val="black"/>
                </a:solidFill>
                <a:latin typeface="Arial" pitchFamily="34" charset="0"/>
                <a:ea typeface="MS PGothic" pitchFamily="34" charset="-128"/>
                <a:cs typeface="Arial" pitchFamily="34" charset="0"/>
              </a:rPr>
            </a:br>
            <a:endParaRPr lang="en-US" sz="1000" b="1" u="sng"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The Steno-2 study evaluated the effect of </a:t>
            </a:r>
            <a:r>
              <a:rPr lang="en-US" sz="1000" dirty="0" err="1">
                <a:solidFill>
                  <a:prstClr val="black"/>
                </a:solidFill>
                <a:latin typeface="Arial" pitchFamily="34" charset="0"/>
                <a:ea typeface="MS PGothic" pitchFamily="34" charset="-128"/>
                <a:cs typeface="Arial" pitchFamily="34" charset="0"/>
              </a:rPr>
              <a:t>behavioural</a:t>
            </a:r>
            <a:r>
              <a:rPr lang="en-US" sz="1000" dirty="0">
                <a:solidFill>
                  <a:prstClr val="black"/>
                </a:solidFill>
                <a:latin typeface="Arial" pitchFamily="34" charset="0"/>
                <a:ea typeface="MS PGothic" pitchFamily="34" charset="-128"/>
                <a:cs typeface="Arial" pitchFamily="34" charset="0"/>
              </a:rPr>
              <a:t> modification and </a:t>
            </a:r>
            <a:r>
              <a:rPr lang="en-US" sz="1000" dirty="0" err="1">
                <a:solidFill>
                  <a:prstClr val="black"/>
                </a:solidFill>
                <a:latin typeface="Arial" pitchFamily="34" charset="0"/>
                <a:ea typeface="MS PGothic" pitchFamily="34" charset="-128"/>
                <a:cs typeface="Arial" pitchFamily="34" charset="0"/>
              </a:rPr>
              <a:t>polypharmacologic</a:t>
            </a:r>
            <a:r>
              <a:rPr lang="en-US" sz="1000" dirty="0">
                <a:solidFill>
                  <a:prstClr val="black"/>
                </a:solidFill>
                <a:latin typeface="Arial" pitchFamily="34" charset="0"/>
                <a:ea typeface="MS PGothic" pitchFamily="34" charset="-128"/>
                <a:cs typeface="Arial" pitchFamily="34" charset="0"/>
              </a:rPr>
              <a:t> therapy, which targeted several modifiable risk factors (</a:t>
            </a:r>
            <a:r>
              <a:rPr lang="en-US" sz="1000" dirty="0" err="1">
                <a:solidFill>
                  <a:prstClr val="black"/>
                </a:solidFill>
                <a:latin typeface="Arial" pitchFamily="34" charset="0"/>
                <a:ea typeface="MS PGothic" pitchFamily="34" charset="-128"/>
                <a:cs typeface="Arial" pitchFamily="34" charset="0"/>
              </a:rPr>
              <a:t>hyperglycaemia</a:t>
            </a:r>
            <a:r>
              <a:rPr lang="en-US" sz="1000" dirty="0">
                <a:solidFill>
                  <a:prstClr val="black"/>
                </a:solidFill>
                <a:latin typeface="Arial" pitchFamily="34" charset="0"/>
                <a:ea typeface="MS PGothic" pitchFamily="34" charset="-128"/>
                <a:cs typeface="Arial" pitchFamily="34" charset="0"/>
              </a:rPr>
              <a:t>, hypertension, </a:t>
            </a:r>
            <a:r>
              <a:rPr lang="en-US" sz="1000" dirty="0" err="1">
                <a:solidFill>
                  <a:prstClr val="black"/>
                </a:solidFill>
                <a:latin typeface="Arial" pitchFamily="34" charset="0"/>
                <a:ea typeface="MS PGothic" pitchFamily="34" charset="-128"/>
                <a:cs typeface="Arial" pitchFamily="34" charset="0"/>
              </a:rPr>
              <a:t>dyslipidaemia</a:t>
            </a:r>
            <a:r>
              <a:rPr lang="en-US" sz="1000" dirty="0">
                <a:solidFill>
                  <a:prstClr val="black"/>
                </a:solidFill>
                <a:latin typeface="Arial" pitchFamily="34" charset="0"/>
                <a:ea typeface="MS PGothic" pitchFamily="34" charset="-128"/>
                <a:cs typeface="Arial" pitchFamily="34" charset="0"/>
              </a:rPr>
              <a:t>, and </a:t>
            </a:r>
            <a:r>
              <a:rPr lang="en-US" sz="1000" dirty="0" err="1">
                <a:solidFill>
                  <a:prstClr val="black"/>
                </a:solidFill>
                <a:latin typeface="Arial" pitchFamily="34" charset="0"/>
                <a:ea typeface="MS PGothic" pitchFamily="34" charset="-128"/>
                <a:cs typeface="Arial" pitchFamily="34" charset="0"/>
              </a:rPr>
              <a:t>microalbuminuria</a:t>
            </a:r>
            <a:r>
              <a:rPr lang="en-US" sz="1000" dirty="0">
                <a:solidFill>
                  <a:prstClr val="black"/>
                </a:solidFill>
                <a:latin typeface="Arial" pitchFamily="34" charset="0"/>
                <a:ea typeface="MS PGothic" pitchFamily="34" charset="-128"/>
                <a:cs typeface="Arial" pitchFamily="34" charset="0"/>
              </a:rPr>
              <a:t>) on cardiovascular disease in patients with type 2 diabetes and </a:t>
            </a:r>
            <a:r>
              <a:rPr lang="en-US" sz="1000" dirty="0" err="1">
                <a:solidFill>
                  <a:prstClr val="black"/>
                </a:solidFill>
                <a:latin typeface="Arial" pitchFamily="34" charset="0"/>
                <a:ea typeface="MS PGothic" pitchFamily="34" charset="-128"/>
                <a:cs typeface="Arial" pitchFamily="34" charset="0"/>
              </a:rPr>
              <a:t>microalbuminuria</a:t>
            </a:r>
            <a:r>
              <a:rPr lang="en-US" sz="1000" dirty="0">
                <a:solidFill>
                  <a:prstClr val="black"/>
                </a:solidFill>
                <a:latin typeface="Arial" pitchFamily="34" charset="0"/>
                <a:ea typeface="MS PGothic" pitchFamily="34" charset="-128"/>
                <a:cs typeface="Arial" pitchFamily="34" charset="0"/>
              </a:rPr>
              <a:t> as compared to conventional intervention.</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160 patients with type 2 diabetes were enrolled; 80 patients were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to receive conventional treatment and 80 were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to intensive treatment. Mean age was 55.1 years and the mean follow-up time was 7.8 years. Patients were then followed observationally for a mean of 5.5 years until 31 December, 2006. The primary endpoint at 13.3 years of follow-up was the time to death from any cause. 24 patients in the intensive therapy group died, as compared with 40 in the conventional therapy group (hazard ratio, 0.54; 95% confidence interval, 0.32-0.89; </a:t>
            </a:r>
            <a:r>
              <a:rPr lang="en-US" sz="1000" i="1" dirty="0">
                <a:solidFill>
                  <a:prstClr val="black"/>
                </a:solidFill>
                <a:latin typeface="Arial" pitchFamily="34" charset="0"/>
                <a:ea typeface="MS PGothic" pitchFamily="34" charset="-128"/>
                <a:cs typeface="Arial" pitchFamily="34" charset="0"/>
              </a:rPr>
              <a:t>P</a:t>
            </a:r>
            <a:r>
              <a:rPr lang="en-US" sz="1000" dirty="0">
                <a:solidFill>
                  <a:prstClr val="black"/>
                </a:solidFill>
                <a:latin typeface="Arial" pitchFamily="34" charset="0"/>
                <a:ea typeface="MS PGothic" pitchFamily="34" charset="-128"/>
                <a:cs typeface="Arial" pitchFamily="34" charset="0"/>
              </a:rPr>
              <a:t>=.02).</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Intensive therapy was associated with a lower risk of death from cardiovascular causes (hazard ratio, 0.43; 95% confidence interval, 0.19-0.94; </a:t>
            </a:r>
            <a:r>
              <a:rPr lang="en-US" sz="1000" i="1" dirty="0">
                <a:solidFill>
                  <a:prstClr val="black"/>
                </a:solidFill>
                <a:latin typeface="Arial" pitchFamily="34" charset="0"/>
                <a:ea typeface="MS PGothic" pitchFamily="34" charset="-128"/>
                <a:cs typeface="Arial" pitchFamily="34" charset="0"/>
              </a:rPr>
              <a:t>P</a:t>
            </a:r>
            <a:r>
              <a:rPr lang="en-US" sz="1000" dirty="0">
                <a:solidFill>
                  <a:prstClr val="black"/>
                </a:solidFill>
                <a:latin typeface="Arial" pitchFamily="34" charset="0"/>
                <a:ea typeface="MS PGothic" pitchFamily="34" charset="-128"/>
                <a:cs typeface="Arial" pitchFamily="34" charset="0"/>
              </a:rPr>
              <a:t>=.04) and of cardiovascular events (hazard ratio, 0.41; 95% confidence interval, 0.25-0.67; </a:t>
            </a:r>
            <a:r>
              <a:rPr lang="en-US" sz="1000" i="1" dirty="0">
                <a:solidFill>
                  <a:prstClr val="black"/>
                </a:solidFill>
                <a:latin typeface="Arial" pitchFamily="34" charset="0"/>
                <a:ea typeface="MS PGothic" pitchFamily="34" charset="-128"/>
                <a:cs typeface="Arial" pitchFamily="34" charset="0"/>
              </a:rPr>
              <a:t>P</a:t>
            </a:r>
            <a:r>
              <a:rPr lang="en-US" sz="1000" dirty="0">
                <a:solidFill>
                  <a:prstClr val="black"/>
                </a:solidFill>
                <a:latin typeface="Arial" pitchFamily="34" charset="0"/>
                <a:ea typeface="MS PGothic" pitchFamily="34" charset="-128"/>
                <a:cs typeface="Arial" pitchFamily="34" charset="0"/>
                <a:sym typeface="Symbol" pitchFamily="18" charset="2"/>
              </a:rPr>
              <a:t></a:t>
            </a:r>
            <a:r>
              <a:rPr lang="en-US" sz="1000" dirty="0">
                <a:solidFill>
                  <a:prstClr val="black"/>
                </a:solidFill>
                <a:latin typeface="Arial" pitchFamily="34" charset="0"/>
                <a:ea typeface="MS PGothic" pitchFamily="34" charset="-128"/>
                <a:cs typeface="Arial" pitchFamily="34" charset="0"/>
              </a:rPr>
              <a:t>.001).</a:t>
            </a:r>
            <a:br>
              <a:rPr lang="en-US" sz="1000" dirty="0">
                <a:solidFill>
                  <a:prstClr val="black"/>
                </a:solidFill>
                <a:latin typeface="Arial" pitchFamily="34" charset="0"/>
                <a:ea typeface="MS PGothic" pitchFamily="34" charset="-128"/>
                <a:cs typeface="Arial" pitchFamily="34" charset="0"/>
              </a:rPr>
            </a:b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REFERENCE</a:t>
            </a: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dirty="0" err="1">
                <a:solidFill>
                  <a:prstClr val="black"/>
                </a:solidFill>
                <a:latin typeface="Arial" pitchFamily="34" charset="0"/>
                <a:ea typeface="MS PGothic" pitchFamily="34" charset="-128"/>
                <a:cs typeface="Arial" pitchFamily="34" charset="0"/>
              </a:rPr>
              <a:t>Gaede</a:t>
            </a:r>
            <a:r>
              <a:rPr lang="en-US" sz="1000" dirty="0">
                <a:solidFill>
                  <a:prstClr val="black"/>
                </a:solidFill>
                <a:latin typeface="Arial" pitchFamily="34" charset="0"/>
                <a:ea typeface="MS PGothic" pitchFamily="34" charset="-128"/>
                <a:cs typeface="Arial" pitchFamily="34" charset="0"/>
              </a:rPr>
              <a:t> P, Lund-Andersen H, </a:t>
            </a:r>
            <a:r>
              <a:rPr lang="en-US" sz="1000" dirty="0" err="1">
                <a:solidFill>
                  <a:prstClr val="black"/>
                </a:solidFill>
                <a:latin typeface="Arial" pitchFamily="34" charset="0"/>
                <a:ea typeface="MS PGothic" pitchFamily="34" charset="-128"/>
                <a:cs typeface="Arial" pitchFamily="34" charset="0"/>
              </a:rPr>
              <a:t>Parving</a:t>
            </a:r>
            <a:r>
              <a:rPr lang="en-US" sz="1000" dirty="0">
                <a:solidFill>
                  <a:prstClr val="black"/>
                </a:solidFill>
                <a:latin typeface="Arial" pitchFamily="34" charset="0"/>
                <a:ea typeface="MS PGothic" pitchFamily="34" charset="-128"/>
                <a:cs typeface="Arial" pitchFamily="34" charset="0"/>
              </a:rPr>
              <a:t> HH, Pedersen O. Effect of a </a:t>
            </a:r>
            <a:r>
              <a:rPr lang="en-US" sz="1000" dirty="0" err="1">
                <a:solidFill>
                  <a:prstClr val="black"/>
                </a:solidFill>
                <a:latin typeface="Arial" pitchFamily="34" charset="0"/>
                <a:ea typeface="MS PGothic" pitchFamily="34" charset="-128"/>
                <a:cs typeface="Arial" pitchFamily="34" charset="0"/>
              </a:rPr>
              <a:t>multifactorial</a:t>
            </a:r>
            <a:r>
              <a:rPr lang="en-US" sz="1000" dirty="0">
                <a:solidFill>
                  <a:prstClr val="black"/>
                </a:solidFill>
                <a:latin typeface="Arial" pitchFamily="34" charset="0"/>
                <a:ea typeface="MS PGothic" pitchFamily="34" charset="-128"/>
                <a:cs typeface="Arial" pitchFamily="34" charset="0"/>
              </a:rPr>
              <a:t> intervention on mortality in type 2 diabetes. </a:t>
            </a:r>
            <a:r>
              <a:rPr lang="en-US" sz="1000" i="1" dirty="0">
                <a:solidFill>
                  <a:prstClr val="black"/>
                </a:solidFill>
                <a:latin typeface="Arial" pitchFamily="34" charset="0"/>
                <a:ea typeface="MS PGothic" pitchFamily="34" charset="-128"/>
                <a:cs typeface="Arial" pitchFamily="34" charset="0"/>
              </a:rPr>
              <a:t>N </a:t>
            </a:r>
            <a:r>
              <a:rPr lang="en-US" sz="1000" i="1" dirty="0" err="1">
                <a:solidFill>
                  <a:prstClr val="black"/>
                </a:solidFill>
                <a:latin typeface="Arial" pitchFamily="34" charset="0"/>
                <a:ea typeface="MS PGothic" pitchFamily="34" charset="-128"/>
                <a:cs typeface="Arial" pitchFamily="34" charset="0"/>
              </a:rPr>
              <a:t>Engl</a:t>
            </a:r>
            <a:r>
              <a:rPr lang="en-US" sz="1000" i="1" dirty="0">
                <a:solidFill>
                  <a:prstClr val="black"/>
                </a:solidFill>
                <a:latin typeface="Arial" pitchFamily="34" charset="0"/>
                <a:ea typeface="MS PGothic" pitchFamily="34" charset="-128"/>
                <a:cs typeface="Arial" pitchFamily="34" charset="0"/>
              </a:rPr>
              <a:t> J Med.</a:t>
            </a:r>
            <a:r>
              <a:rPr lang="en-US" sz="1000" dirty="0">
                <a:solidFill>
                  <a:prstClr val="black"/>
                </a:solidFill>
                <a:latin typeface="Arial" pitchFamily="34" charset="0"/>
                <a:ea typeface="MS PGothic" pitchFamily="34" charset="-128"/>
                <a:cs typeface="Arial" pitchFamily="34" charset="0"/>
              </a:rPr>
              <a:t> 2008;358(6):580-591.</a:t>
            </a: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59</a:t>
            </a:fld>
            <a:endParaRPr lang="en-US" sz="12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119172"/>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900" b="1" u="sng" dirty="0">
                <a:latin typeface="Arial" pitchFamily="34" charset="0"/>
                <a:ea typeface="MS PGothic" pitchFamily="34" charset="-128"/>
                <a:cs typeface="ＭＳ Ｐゴシック" pitchFamily="-65" charset="-128"/>
              </a:rPr>
              <a:t>KEY POINTS</a:t>
            </a:r>
          </a:p>
          <a:p>
            <a:pPr marL="224325" indent="-224325">
              <a:lnSpc>
                <a:spcPct val="95000"/>
              </a:lnSpc>
              <a:spcBef>
                <a:spcPts val="353"/>
              </a:spcBef>
              <a:buFont typeface="Wingdings" pitchFamily="2" charset="2"/>
              <a:buChar char="§"/>
              <a:defRPr/>
            </a:pPr>
            <a:r>
              <a:rPr lang="en-US" sz="900" dirty="0">
                <a:solidFill>
                  <a:prstClr val="black"/>
                </a:solidFill>
                <a:latin typeface="Arial" pitchFamily="34" charset="0"/>
                <a:ea typeface="MS PGothic" pitchFamily="34" charset="-128"/>
                <a:cs typeface="Arial" pitchFamily="34" charset="0"/>
              </a:rPr>
              <a:t>The vertical bars represent 95% confidence intervals. Baseline differences in mean HbA1c levels between </a:t>
            </a:r>
            <a:r>
              <a:rPr lang="en-US" sz="900" dirty="0" err="1">
                <a:solidFill>
                  <a:prstClr val="black"/>
                </a:solidFill>
                <a:latin typeface="Arial" pitchFamily="34" charset="0"/>
                <a:ea typeface="MS PGothic" pitchFamily="34" charset="-128"/>
                <a:cs typeface="Arial" pitchFamily="34" charset="0"/>
              </a:rPr>
              <a:t>metformin</a:t>
            </a:r>
            <a:r>
              <a:rPr lang="en-US" sz="900" dirty="0">
                <a:solidFill>
                  <a:prstClr val="black"/>
                </a:solidFill>
                <a:latin typeface="Arial" pitchFamily="34" charset="0"/>
                <a:ea typeface="MS PGothic" pitchFamily="34" charset="-128"/>
                <a:cs typeface="Arial" pitchFamily="34" charset="0"/>
              </a:rPr>
              <a:t> (intensive therapy) and the conventional therapy group were lost by 1 year, with similar HbA1c improvements thereafter in both groups. </a:t>
            </a:r>
          </a:p>
          <a:p>
            <a:pPr marL="224325" indent="-224325">
              <a:lnSpc>
                <a:spcPct val="95000"/>
              </a:lnSpc>
              <a:spcBef>
                <a:spcPts val="353"/>
              </a:spcBef>
              <a:buFont typeface="Wingdings" pitchFamily="2" charset="2"/>
              <a:buChar char="§"/>
              <a:defRPr/>
            </a:pPr>
            <a:r>
              <a:rPr lang="en-US" sz="900" dirty="0">
                <a:solidFill>
                  <a:prstClr val="black"/>
                </a:solidFill>
                <a:latin typeface="Arial" pitchFamily="34" charset="0"/>
                <a:ea typeface="MS PGothic" pitchFamily="34" charset="-128"/>
                <a:cs typeface="Arial" pitchFamily="34" charset="0"/>
              </a:rPr>
              <a:t>Note that the difference in HbA1c levels between the </a:t>
            </a:r>
            <a:r>
              <a:rPr lang="en-US" sz="900" dirty="0" err="1">
                <a:solidFill>
                  <a:prstClr val="black"/>
                </a:solidFill>
                <a:latin typeface="Arial" pitchFamily="34" charset="0"/>
                <a:ea typeface="MS PGothic" pitchFamily="34" charset="-128"/>
                <a:cs typeface="Arial" pitchFamily="34" charset="0"/>
              </a:rPr>
              <a:t>metformin</a:t>
            </a:r>
            <a:r>
              <a:rPr lang="en-US" sz="900" dirty="0">
                <a:solidFill>
                  <a:prstClr val="black"/>
                </a:solidFill>
                <a:latin typeface="Arial" pitchFamily="34" charset="0"/>
                <a:ea typeface="MS PGothic" pitchFamily="34" charset="-128"/>
                <a:cs typeface="Arial" pitchFamily="34" charset="0"/>
              </a:rPr>
              <a:t> group and the conventional therapy group was smaller than the difference between the sulfonylurea/insulin group and the conventional therapy group (refer to reference or sulfonylurea/insulin group and the conventional therapy group slide).</a:t>
            </a:r>
          </a:p>
          <a:p>
            <a:pPr>
              <a:lnSpc>
                <a:spcPct val="95000"/>
              </a:lnSpc>
              <a:spcBef>
                <a:spcPts val="353"/>
              </a:spcBef>
              <a:defRPr/>
            </a:pPr>
            <a:endParaRPr lang="en-US" sz="900" b="1" u="sng" dirty="0">
              <a:latin typeface="Arial" pitchFamily="34" charset="0"/>
              <a:ea typeface="MS PGothic" pitchFamily="34" charset="-128"/>
              <a:cs typeface="ＭＳ Ｐゴシック" pitchFamily="-65" charset="-128"/>
            </a:endParaRPr>
          </a:p>
          <a:p>
            <a:pPr>
              <a:lnSpc>
                <a:spcPct val="95000"/>
              </a:lnSpc>
              <a:spcBef>
                <a:spcPts val="353"/>
              </a:spcBef>
              <a:defRPr/>
            </a:pPr>
            <a:r>
              <a:rPr lang="en-US" sz="9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Wingdings" pitchFamily="2" charset="2"/>
              <a:buChar char="§"/>
              <a:defRPr/>
            </a:pPr>
            <a:r>
              <a:rPr lang="en-US" sz="900" dirty="0">
                <a:latin typeface="Arial" pitchFamily="34" charset="0"/>
                <a:cs typeface="Arial" pitchFamily="34" charset="0"/>
              </a:rPr>
              <a:t>All of the surviving patients from the UKPDS (n=3277) entered the 10-year </a:t>
            </a:r>
            <a:r>
              <a:rPr lang="en-US" sz="900" dirty="0" err="1">
                <a:latin typeface="Arial" pitchFamily="34" charset="0"/>
                <a:cs typeface="Arial" pitchFamily="34" charset="0"/>
              </a:rPr>
              <a:t>posttrial</a:t>
            </a:r>
            <a:r>
              <a:rPr lang="en-US" sz="900" dirty="0">
                <a:latin typeface="Arial" pitchFamily="34" charset="0"/>
                <a:cs typeface="Arial" pitchFamily="34" charset="0"/>
              </a:rPr>
              <a:t> monitoring </a:t>
            </a:r>
            <a:r>
              <a:rPr lang="en-US" sz="900" dirty="0" err="1">
                <a:latin typeface="Arial" pitchFamily="34" charset="0"/>
                <a:cs typeface="Arial" pitchFamily="34" charset="0"/>
              </a:rPr>
              <a:t>programme</a:t>
            </a:r>
            <a:r>
              <a:rPr lang="en-US" sz="900" dirty="0">
                <a:latin typeface="Arial" pitchFamily="34" charset="0"/>
                <a:cs typeface="Arial" pitchFamily="34" charset="0"/>
              </a:rPr>
              <a:t> after the intervention trial closed on 30 September, 1997. Patients returned to their community or hospital-based diabetes care with no attempt to maintain previously </a:t>
            </a:r>
            <a:r>
              <a:rPr lang="en-US" sz="900" dirty="0" err="1">
                <a:latin typeface="Arial" pitchFamily="34" charset="0"/>
                <a:cs typeface="Arial" pitchFamily="34" charset="0"/>
              </a:rPr>
              <a:t>randomised</a:t>
            </a:r>
            <a:r>
              <a:rPr lang="en-US" sz="900" dirty="0">
                <a:latin typeface="Arial" pitchFamily="34" charset="0"/>
                <a:cs typeface="Arial" pitchFamily="34" charset="0"/>
              </a:rPr>
              <a:t> therapies. Patients were seen annually from 1997-2002 in UKPDS clinics with </a:t>
            </a:r>
            <a:r>
              <a:rPr lang="en-US" sz="900" dirty="0" err="1">
                <a:latin typeface="Arial" pitchFamily="34" charset="0"/>
                <a:cs typeface="Arial" pitchFamily="34" charset="0"/>
              </a:rPr>
              <a:t>standardised</a:t>
            </a:r>
            <a:r>
              <a:rPr lang="en-US" sz="900" dirty="0">
                <a:latin typeface="Arial" pitchFamily="34" charset="0"/>
                <a:cs typeface="Arial" pitchFamily="34" charset="0"/>
              </a:rPr>
              <a:t> collection of outcome data (blood pressure, fasting glucose, HbA1c, </a:t>
            </a:r>
            <a:r>
              <a:rPr lang="en-US" sz="900" dirty="0" err="1">
                <a:latin typeface="Arial" pitchFamily="34" charset="0"/>
                <a:cs typeface="Arial" pitchFamily="34" charset="0"/>
              </a:rPr>
              <a:t>creatinine</a:t>
            </a:r>
            <a:r>
              <a:rPr lang="en-US" sz="900" dirty="0">
                <a:latin typeface="Arial" pitchFamily="34" charset="0"/>
                <a:cs typeface="Arial" pitchFamily="34" charset="0"/>
              </a:rPr>
              <a:t>, </a:t>
            </a:r>
            <a:r>
              <a:rPr lang="en-US" sz="900" dirty="0" err="1">
                <a:latin typeface="Arial" pitchFamily="34" charset="0"/>
                <a:cs typeface="Arial" pitchFamily="34" charset="0"/>
              </a:rPr>
              <a:t>albumin:creatinine</a:t>
            </a:r>
            <a:r>
              <a:rPr lang="en-US" sz="900" dirty="0">
                <a:latin typeface="Arial" pitchFamily="34" charset="0"/>
                <a:cs typeface="Arial" pitchFamily="34" charset="0"/>
              </a:rPr>
              <a:t> ratio, and results of the European Quality of Life-5 Dimensions and a health resources questionnaire) and from 2002-2007, questionnaires were sent to physicians and patients. Seven </a:t>
            </a:r>
            <a:r>
              <a:rPr lang="en-US" sz="900" dirty="0" err="1">
                <a:latin typeface="Arial" pitchFamily="34" charset="0"/>
                <a:cs typeface="Arial" pitchFamily="34" charset="0"/>
              </a:rPr>
              <a:t>prespecified</a:t>
            </a:r>
            <a:r>
              <a:rPr lang="en-US" sz="900" dirty="0">
                <a:latin typeface="Arial" pitchFamily="34" charset="0"/>
                <a:cs typeface="Arial" pitchFamily="34" charset="0"/>
              </a:rPr>
              <a:t> clinical outcomes were monitored:</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Any diabetes-related endpoint (sudden death, death from </a:t>
            </a:r>
            <a:r>
              <a:rPr lang="en-US" sz="900" dirty="0" err="1">
                <a:latin typeface="Arial" pitchFamily="34" charset="0"/>
                <a:cs typeface="Arial" pitchFamily="34" charset="0"/>
              </a:rPr>
              <a:t>hyperglycaemia</a:t>
            </a:r>
            <a:r>
              <a:rPr lang="en-US" sz="900" dirty="0">
                <a:latin typeface="Arial" pitchFamily="34" charset="0"/>
                <a:cs typeface="Arial" pitchFamily="34" charset="0"/>
              </a:rPr>
              <a:t> or </a:t>
            </a:r>
            <a:r>
              <a:rPr lang="en-US" sz="900" dirty="0" err="1">
                <a:latin typeface="Arial" pitchFamily="34" charset="0"/>
                <a:cs typeface="Arial" pitchFamily="34" charset="0"/>
              </a:rPr>
              <a:t>hypoglycaemia</a:t>
            </a:r>
            <a:r>
              <a:rPr lang="en-US" sz="900" dirty="0">
                <a:latin typeface="Arial" pitchFamily="34" charset="0"/>
                <a:cs typeface="Arial" pitchFamily="34" charset="0"/>
              </a:rPr>
              <a:t>, fatal or nonfatal myocardial infarction, angina, heart failure, fatal or nonfatal stroke, renal failure, amputation, vitreous </a:t>
            </a:r>
            <a:r>
              <a:rPr lang="en-US" sz="900" dirty="0" err="1">
                <a:latin typeface="Arial" pitchFamily="34" charset="0"/>
                <a:cs typeface="Arial" pitchFamily="34" charset="0"/>
              </a:rPr>
              <a:t>haemorrhage</a:t>
            </a:r>
            <a:r>
              <a:rPr lang="en-US" sz="900" dirty="0">
                <a:latin typeface="Arial" pitchFamily="34" charset="0"/>
                <a:cs typeface="Arial" pitchFamily="34" charset="0"/>
              </a:rPr>
              <a:t>, retinal photocoagulation, blindness in one eye, or cataract extraction) </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Diabetes-related death (sudden death or death from myocardial infarction, stroke, peripheral vascular disease, renal disease, </a:t>
            </a:r>
            <a:r>
              <a:rPr lang="en-US" sz="900" dirty="0" err="1">
                <a:latin typeface="Arial" pitchFamily="34" charset="0"/>
                <a:cs typeface="Arial" pitchFamily="34" charset="0"/>
              </a:rPr>
              <a:t>hyperglycaemia</a:t>
            </a:r>
            <a:r>
              <a:rPr lang="en-US" sz="900" dirty="0">
                <a:latin typeface="Arial" pitchFamily="34" charset="0"/>
                <a:cs typeface="Arial" pitchFamily="34" charset="0"/>
              </a:rPr>
              <a:t>, or </a:t>
            </a:r>
            <a:r>
              <a:rPr lang="en-US" sz="900" dirty="0" err="1">
                <a:latin typeface="Arial" pitchFamily="34" charset="0"/>
                <a:cs typeface="Arial" pitchFamily="34" charset="0"/>
              </a:rPr>
              <a:t>hypoglycaemia</a:t>
            </a:r>
            <a:r>
              <a:rPr lang="en-US" sz="900" dirty="0">
                <a:latin typeface="Arial" pitchFamily="34" charset="0"/>
                <a:cs typeface="Arial" pitchFamily="34" charset="0"/>
              </a:rPr>
              <a:t>)</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Death from any cause</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Myocardial infarction (sudden death or fatal or nonfatal myocardial infarction)</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Stroke (fatal or nonfatal stroke)</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Peripheral vascular disease (amputation of at least one digit or death from peripheral vascular disease)</a:t>
            </a:r>
          </a:p>
          <a:p>
            <a:pPr marL="560813" lvl="1" indent="-224325">
              <a:lnSpc>
                <a:spcPct val="95000"/>
              </a:lnSpc>
              <a:spcBef>
                <a:spcPts val="353"/>
              </a:spcBef>
              <a:buFont typeface="Wingdings" pitchFamily="2" charset="2"/>
              <a:buChar char="§"/>
              <a:defRPr/>
            </a:pPr>
            <a:r>
              <a:rPr lang="en-US" sz="900" dirty="0" err="1">
                <a:latin typeface="Arial" pitchFamily="34" charset="0"/>
                <a:cs typeface="Arial" pitchFamily="34" charset="0"/>
              </a:rPr>
              <a:t>Microvascular</a:t>
            </a:r>
            <a:r>
              <a:rPr lang="en-US" sz="900" dirty="0">
                <a:latin typeface="Arial" pitchFamily="34" charset="0"/>
                <a:cs typeface="Arial" pitchFamily="34" charset="0"/>
              </a:rPr>
              <a:t> disease (vitreous </a:t>
            </a:r>
            <a:r>
              <a:rPr lang="en-US" sz="900" dirty="0" err="1">
                <a:latin typeface="Arial" pitchFamily="34" charset="0"/>
                <a:cs typeface="Arial" pitchFamily="34" charset="0"/>
              </a:rPr>
              <a:t>haemorrhage</a:t>
            </a:r>
            <a:r>
              <a:rPr lang="en-US" sz="900" dirty="0">
                <a:latin typeface="Arial" pitchFamily="34" charset="0"/>
                <a:cs typeface="Arial" pitchFamily="34" charset="0"/>
              </a:rPr>
              <a:t>, retinal photocoagulation, or renal failure)</a:t>
            </a:r>
            <a:r>
              <a:rPr lang="en-US" sz="900" dirty="0">
                <a:latin typeface="Arial" pitchFamily="34" charset="0"/>
                <a:ea typeface="MS PGothic" pitchFamily="34" charset="-128"/>
                <a:cs typeface="ＭＳ Ｐゴシック" pitchFamily="-65" charset="-128"/>
              </a:rPr>
              <a:t/>
            </a:r>
            <a:br>
              <a:rPr lang="en-US" sz="900" dirty="0">
                <a:latin typeface="Arial" pitchFamily="34" charset="0"/>
                <a:ea typeface="MS PGothic" pitchFamily="34" charset="-128"/>
                <a:cs typeface="ＭＳ Ｐゴシック" pitchFamily="-65" charset="-128"/>
              </a:rPr>
            </a:br>
            <a:endParaRPr lang="en-US" sz="900" dirty="0">
              <a:latin typeface="Arial" pitchFamily="34" charset="0"/>
              <a:ea typeface="MS PGothic" pitchFamily="34" charset="-128"/>
              <a:cs typeface="ＭＳ Ｐゴシック" pitchFamily="-65" charset="-128"/>
            </a:endParaRPr>
          </a:p>
          <a:p>
            <a:pPr>
              <a:lnSpc>
                <a:spcPct val="95000"/>
              </a:lnSpc>
              <a:spcBef>
                <a:spcPts val="353"/>
              </a:spcBef>
              <a:defRPr/>
            </a:pPr>
            <a:r>
              <a:rPr lang="en-US" sz="900" b="1" u="sng" dirty="0">
                <a:latin typeface="Arial" pitchFamily="34" charset="0"/>
                <a:ea typeface="MS PGothic" pitchFamily="34" charset="-128"/>
                <a:cs typeface="ＭＳ Ｐゴシック" pitchFamily="-65" charset="-128"/>
              </a:rPr>
              <a:t>REFERENCE</a:t>
            </a:r>
          </a:p>
          <a:p>
            <a:pPr>
              <a:lnSpc>
                <a:spcPct val="95000"/>
              </a:lnSpc>
              <a:spcBef>
                <a:spcPts val="353"/>
              </a:spcBef>
              <a:defRPr/>
            </a:pPr>
            <a:r>
              <a:rPr lang="en-US" sz="900" dirty="0">
                <a:latin typeface="Arial" pitchFamily="34" charset="0"/>
                <a:ea typeface="MS PGothic" pitchFamily="34" charset="-128"/>
                <a:cs typeface="ＭＳ Ｐゴシック" pitchFamily="-65" charset="-128"/>
              </a:rPr>
              <a:t>Holman RR, Paul SK, Bethel MA, et al. 10-year follow-up of intensive glucose control in type 2 diabetes. </a:t>
            </a:r>
            <a:r>
              <a:rPr lang="en-US" sz="900" i="1" dirty="0">
                <a:latin typeface="Arial" pitchFamily="34" charset="0"/>
                <a:ea typeface="MS PGothic" pitchFamily="34" charset="-128"/>
                <a:cs typeface="ＭＳ Ｐゴシック" pitchFamily="-65" charset="-128"/>
              </a:rPr>
              <a:t>N </a:t>
            </a:r>
            <a:r>
              <a:rPr lang="en-US" sz="900" i="1" dirty="0" err="1">
                <a:latin typeface="Arial" pitchFamily="34" charset="0"/>
                <a:ea typeface="MS PGothic" pitchFamily="34" charset="-128"/>
                <a:cs typeface="ＭＳ Ｐゴシック" pitchFamily="-65" charset="-128"/>
              </a:rPr>
              <a:t>Engl</a:t>
            </a:r>
            <a:r>
              <a:rPr lang="en-US" sz="900" i="1" dirty="0">
                <a:latin typeface="Arial" pitchFamily="34" charset="0"/>
                <a:ea typeface="MS PGothic" pitchFamily="34" charset="-128"/>
                <a:cs typeface="ＭＳ Ｐゴシック" pitchFamily="-65" charset="-128"/>
              </a:rPr>
              <a:t> J Med</a:t>
            </a:r>
            <a:r>
              <a:rPr lang="en-US" sz="900" dirty="0">
                <a:latin typeface="Arial" pitchFamily="34" charset="0"/>
                <a:ea typeface="MS PGothic" pitchFamily="34" charset="-128"/>
                <a:cs typeface="ＭＳ Ｐゴシック" pitchFamily="-65" charset="-128"/>
              </a:rPr>
              <a:t>. 2008;359(15):1577-1589.</a:t>
            </a: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6</a:t>
            </a:fld>
            <a:endParaRPr lang="en-US" sz="1200"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581369"/>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KEY POINT</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This figure shows the percentage of patients in each group who reached the treatment goals for the intensive therapy group at the end of the study. Only one patient (in the intensive therapy group) reached all five treatment goals at the end of the follow-up.</a:t>
            </a: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
            </a:r>
            <a:br>
              <a:rPr lang="en-US" sz="1000" b="1" u="sng" dirty="0">
                <a:latin typeface="Arial" pitchFamily="34" charset="0"/>
                <a:ea typeface="MS PGothic" pitchFamily="34" charset="-128"/>
                <a:cs typeface="ＭＳ Ｐゴシック" pitchFamily="-65" charset="-128"/>
              </a:rPr>
            </a:br>
            <a:r>
              <a:rPr lang="en-US" sz="10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The Steno-2 study evaluated the effect of </a:t>
            </a:r>
            <a:r>
              <a:rPr lang="en-US" sz="1000" dirty="0" err="1">
                <a:solidFill>
                  <a:prstClr val="black"/>
                </a:solidFill>
                <a:latin typeface="Arial" pitchFamily="34" charset="0"/>
                <a:ea typeface="MS PGothic" pitchFamily="34" charset="-128"/>
                <a:cs typeface="Arial" pitchFamily="34" charset="0"/>
              </a:rPr>
              <a:t>behavioural</a:t>
            </a:r>
            <a:r>
              <a:rPr lang="en-US" sz="1000" dirty="0">
                <a:solidFill>
                  <a:prstClr val="black"/>
                </a:solidFill>
                <a:latin typeface="Arial" pitchFamily="34" charset="0"/>
                <a:ea typeface="MS PGothic" pitchFamily="34" charset="-128"/>
                <a:cs typeface="Arial" pitchFamily="34" charset="0"/>
              </a:rPr>
              <a:t> modification and </a:t>
            </a:r>
            <a:r>
              <a:rPr lang="en-US" sz="1000" dirty="0" err="1">
                <a:solidFill>
                  <a:prstClr val="black"/>
                </a:solidFill>
                <a:latin typeface="Arial" pitchFamily="34" charset="0"/>
                <a:ea typeface="MS PGothic" pitchFamily="34" charset="-128"/>
                <a:cs typeface="Arial" pitchFamily="34" charset="0"/>
              </a:rPr>
              <a:t>polypharmacologic</a:t>
            </a:r>
            <a:r>
              <a:rPr lang="en-US" sz="1000" dirty="0">
                <a:solidFill>
                  <a:prstClr val="black"/>
                </a:solidFill>
                <a:latin typeface="Arial" pitchFamily="34" charset="0"/>
                <a:ea typeface="MS PGothic" pitchFamily="34" charset="-128"/>
                <a:cs typeface="Arial" pitchFamily="34" charset="0"/>
              </a:rPr>
              <a:t> therapy, which targeted several modifiable risk factors (</a:t>
            </a:r>
            <a:r>
              <a:rPr lang="en-US" sz="1000" dirty="0" err="1">
                <a:solidFill>
                  <a:prstClr val="black"/>
                </a:solidFill>
                <a:latin typeface="Arial" pitchFamily="34" charset="0"/>
                <a:ea typeface="MS PGothic" pitchFamily="34" charset="-128"/>
                <a:cs typeface="Arial" pitchFamily="34" charset="0"/>
              </a:rPr>
              <a:t>hyperglycaemia</a:t>
            </a:r>
            <a:r>
              <a:rPr lang="en-US" sz="1000" dirty="0">
                <a:solidFill>
                  <a:prstClr val="black"/>
                </a:solidFill>
                <a:latin typeface="Arial" pitchFamily="34" charset="0"/>
                <a:ea typeface="MS PGothic" pitchFamily="34" charset="-128"/>
                <a:cs typeface="Arial" pitchFamily="34" charset="0"/>
              </a:rPr>
              <a:t>, hypertension, </a:t>
            </a:r>
            <a:r>
              <a:rPr lang="en-US" sz="1000" dirty="0" err="1">
                <a:solidFill>
                  <a:prstClr val="black"/>
                </a:solidFill>
                <a:latin typeface="Arial" pitchFamily="34" charset="0"/>
                <a:ea typeface="MS PGothic" pitchFamily="34" charset="-128"/>
                <a:cs typeface="Arial" pitchFamily="34" charset="0"/>
              </a:rPr>
              <a:t>dyslipidaemia</a:t>
            </a:r>
            <a:r>
              <a:rPr lang="en-US" sz="1000" dirty="0">
                <a:solidFill>
                  <a:prstClr val="black"/>
                </a:solidFill>
                <a:latin typeface="Arial" pitchFamily="34" charset="0"/>
                <a:ea typeface="MS PGothic" pitchFamily="34" charset="-128"/>
                <a:cs typeface="Arial" pitchFamily="34" charset="0"/>
              </a:rPr>
              <a:t>, and </a:t>
            </a:r>
            <a:r>
              <a:rPr lang="en-US" sz="1000" dirty="0" err="1">
                <a:solidFill>
                  <a:prstClr val="black"/>
                </a:solidFill>
                <a:latin typeface="Arial" pitchFamily="34" charset="0"/>
                <a:ea typeface="MS PGothic" pitchFamily="34" charset="-128"/>
                <a:cs typeface="Arial" pitchFamily="34" charset="0"/>
              </a:rPr>
              <a:t>microalbuminuria</a:t>
            </a:r>
            <a:r>
              <a:rPr lang="en-US" sz="1000" dirty="0">
                <a:solidFill>
                  <a:prstClr val="black"/>
                </a:solidFill>
                <a:latin typeface="Arial" pitchFamily="34" charset="0"/>
                <a:ea typeface="MS PGothic" pitchFamily="34" charset="-128"/>
                <a:cs typeface="Arial" pitchFamily="34" charset="0"/>
              </a:rPr>
              <a:t>) on cardiovascular disease in patients with type 2 diabetes and </a:t>
            </a:r>
            <a:r>
              <a:rPr lang="en-US" sz="1000" dirty="0" err="1">
                <a:solidFill>
                  <a:prstClr val="black"/>
                </a:solidFill>
                <a:latin typeface="Arial" pitchFamily="34" charset="0"/>
                <a:ea typeface="MS PGothic" pitchFamily="34" charset="-128"/>
                <a:cs typeface="Arial" pitchFamily="34" charset="0"/>
              </a:rPr>
              <a:t>microalbuminuria</a:t>
            </a:r>
            <a:r>
              <a:rPr lang="en-US" sz="1000" dirty="0">
                <a:solidFill>
                  <a:prstClr val="black"/>
                </a:solidFill>
                <a:latin typeface="Arial" pitchFamily="34" charset="0"/>
                <a:ea typeface="MS PGothic" pitchFamily="34" charset="-128"/>
                <a:cs typeface="Arial" pitchFamily="34" charset="0"/>
              </a:rPr>
              <a:t> as compared to conventional intervention.</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160 patients with type 2 diabetes were enrolled; 80 patients were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to receive conventional treatment and 80 were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to intensive treatment. Mean age was 55.1 years and the mean follow-up time was 7.8 years. Patients were then followed observationally for a mean of 5.5 years until 31 December, 2006. The primary endpoint at 13.3 years of follow-up was the time to death from any cause. 24 patients in the intensive therapy group died, as compared with 40 in the conventional therapy group (hazard ratio, 0.54; 95% confidence interval, 0.32-0.89; </a:t>
            </a:r>
            <a:r>
              <a:rPr lang="en-US" sz="1000" i="1" dirty="0">
                <a:solidFill>
                  <a:prstClr val="black"/>
                </a:solidFill>
                <a:latin typeface="Arial" pitchFamily="34" charset="0"/>
                <a:ea typeface="MS PGothic" pitchFamily="34" charset="-128"/>
                <a:cs typeface="Arial" pitchFamily="34" charset="0"/>
              </a:rPr>
              <a:t>P</a:t>
            </a:r>
            <a:r>
              <a:rPr lang="en-US" sz="1000" dirty="0">
                <a:solidFill>
                  <a:prstClr val="black"/>
                </a:solidFill>
                <a:latin typeface="Arial" pitchFamily="34" charset="0"/>
                <a:ea typeface="MS PGothic" pitchFamily="34" charset="-128"/>
                <a:cs typeface="Arial" pitchFamily="34" charset="0"/>
              </a:rPr>
              <a:t>=.02).</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Intensive therapy was associated with a lower risk of death from cardiovascular causes (hazard ratio, 0.43; 95% confidence interval, 0.19-0.94; </a:t>
            </a:r>
            <a:r>
              <a:rPr lang="en-US" sz="1000" i="1" dirty="0">
                <a:solidFill>
                  <a:prstClr val="black"/>
                </a:solidFill>
                <a:latin typeface="Arial" pitchFamily="34" charset="0"/>
                <a:ea typeface="MS PGothic" pitchFamily="34" charset="-128"/>
                <a:cs typeface="Arial" pitchFamily="34" charset="0"/>
              </a:rPr>
              <a:t>P</a:t>
            </a:r>
            <a:r>
              <a:rPr lang="en-US" sz="1000" dirty="0">
                <a:solidFill>
                  <a:prstClr val="black"/>
                </a:solidFill>
                <a:latin typeface="Arial" pitchFamily="34" charset="0"/>
                <a:ea typeface="MS PGothic" pitchFamily="34" charset="-128"/>
                <a:cs typeface="Arial" pitchFamily="34" charset="0"/>
              </a:rPr>
              <a:t>=.04) and of cardiovascular events (hazard ratio, 0.41; 95% confidence interval, 0.25-0.67; </a:t>
            </a:r>
            <a:r>
              <a:rPr lang="en-US" sz="1000" i="1" dirty="0">
                <a:solidFill>
                  <a:prstClr val="black"/>
                </a:solidFill>
                <a:latin typeface="Arial" pitchFamily="34" charset="0"/>
                <a:ea typeface="MS PGothic" pitchFamily="34" charset="-128"/>
                <a:cs typeface="Arial" pitchFamily="34" charset="0"/>
              </a:rPr>
              <a:t>P</a:t>
            </a:r>
            <a:r>
              <a:rPr lang="en-US" sz="1000" dirty="0">
                <a:solidFill>
                  <a:prstClr val="black"/>
                </a:solidFill>
                <a:latin typeface="Arial" pitchFamily="34" charset="0"/>
                <a:ea typeface="MS PGothic" pitchFamily="34" charset="-128"/>
                <a:cs typeface="Arial" pitchFamily="34" charset="0"/>
                <a:sym typeface="Symbol" pitchFamily="18" charset="2"/>
              </a:rPr>
              <a:t></a:t>
            </a:r>
            <a:r>
              <a:rPr lang="en-US" sz="1000" dirty="0">
                <a:solidFill>
                  <a:prstClr val="black"/>
                </a:solidFill>
                <a:latin typeface="Arial" pitchFamily="34" charset="0"/>
                <a:ea typeface="MS PGothic" pitchFamily="34" charset="-128"/>
                <a:cs typeface="Arial" pitchFamily="34" charset="0"/>
              </a:rPr>
              <a:t>.001).</a:t>
            </a:r>
            <a:br>
              <a:rPr lang="en-US" sz="1000" dirty="0">
                <a:solidFill>
                  <a:prstClr val="black"/>
                </a:solidFill>
                <a:latin typeface="Arial" pitchFamily="34" charset="0"/>
                <a:ea typeface="MS PGothic" pitchFamily="34" charset="-128"/>
                <a:cs typeface="Arial" pitchFamily="34" charset="0"/>
              </a:rPr>
            </a:b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REFERENCE</a:t>
            </a: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dirty="0" err="1">
                <a:solidFill>
                  <a:prstClr val="black"/>
                </a:solidFill>
                <a:latin typeface="Arial" pitchFamily="34" charset="0"/>
                <a:ea typeface="MS PGothic" pitchFamily="34" charset="-128"/>
                <a:cs typeface="Arial" pitchFamily="34" charset="0"/>
              </a:rPr>
              <a:t>Gaede</a:t>
            </a:r>
            <a:r>
              <a:rPr lang="en-US" sz="1000" dirty="0">
                <a:solidFill>
                  <a:prstClr val="black"/>
                </a:solidFill>
                <a:latin typeface="Arial" pitchFamily="34" charset="0"/>
                <a:ea typeface="MS PGothic" pitchFamily="34" charset="-128"/>
                <a:cs typeface="Arial" pitchFamily="34" charset="0"/>
              </a:rPr>
              <a:t> P, Lund-Andersen H, </a:t>
            </a:r>
            <a:r>
              <a:rPr lang="en-US" sz="1000" dirty="0" err="1">
                <a:solidFill>
                  <a:prstClr val="black"/>
                </a:solidFill>
                <a:latin typeface="Arial" pitchFamily="34" charset="0"/>
                <a:ea typeface="MS PGothic" pitchFamily="34" charset="-128"/>
                <a:cs typeface="Arial" pitchFamily="34" charset="0"/>
              </a:rPr>
              <a:t>Parving</a:t>
            </a:r>
            <a:r>
              <a:rPr lang="en-US" sz="1000" dirty="0">
                <a:solidFill>
                  <a:prstClr val="black"/>
                </a:solidFill>
                <a:latin typeface="Arial" pitchFamily="34" charset="0"/>
                <a:ea typeface="MS PGothic" pitchFamily="34" charset="-128"/>
                <a:cs typeface="Arial" pitchFamily="34" charset="0"/>
              </a:rPr>
              <a:t> HH, Pedersen O. Effect of a </a:t>
            </a:r>
            <a:r>
              <a:rPr lang="en-US" sz="1000" dirty="0" err="1">
                <a:solidFill>
                  <a:prstClr val="black"/>
                </a:solidFill>
                <a:latin typeface="Arial" pitchFamily="34" charset="0"/>
                <a:ea typeface="MS PGothic" pitchFamily="34" charset="-128"/>
                <a:cs typeface="Arial" pitchFamily="34" charset="0"/>
              </a:rPr>
              <a:t>multifactorial</a:t>
            </a:r>
            <a:r>
              <a:rPr lang="en-US" sz="1000" dirty="0">
                <a:solidFill>
                  <a:prstClr val="black"/>
                </a:solidFill>
                <a:latin typeface="Arial" pitchFamily="34" charset="0"/>
                <a:ea typeface="MS PGothic" pitchFamily="34" charset="-128"/>
                <a:cs typeface="Arial" pitchFamily="34" charset="0"/>
              </a:rPr>
              <a:t> intervention on mortality in type 2 diabetes. </a:t>
            </a:r>
            <a:r>
              <a:rPr lang="en-US" sz="1000" i="1" dirty="0">
                <a:solidFill>
                  <a:prstClr val="black"/>
                </a:solidFill>
                <a:latin typeface="Arial" pitchFamily="34" charset="0"/>
                <a:ea typeface="MS PGothic" pitchFamily="34" charset="-128"/>
                <a:cs typeface="Arial" pitchFamily="34" charset="0"/>
              </a:rPr>
              <a:t>N </a:t>
            </a:r>
            <a:r>
              <a:rPr lang="en-US" sz="1000" i="1" dirty="0" err="1">
                <a:solidFill>
                  <a:prstClr val="black"/>
                </a:solidFill>
                <a:latin typeface="Arial" pitchFamily="34" charset="0"/>
                <a:ea typeface="MS PGothic" pitchFamily="34" charset="-128"/>
                <a:cs typeface="Arial" pitchFamily="34" charset="0"/>
              </a:rPr>
              <a:t>Engl</a:t>
            </a:r>
            <a:r>
              <a:rPr lang="en-US" sz="1000" i="1" dirty="0">
                <a:solidFill>
                  <a:prstClr val="black"/>
                </a:solidFill>
                <a:latin typeface="Arial" pitchFamily="34" charset="0"/>
                <a:ea typeface="MS PGothic" pitchFamily="34" charset="-128"/>
                <a:cs typeface="Arial" pitchFamily="34" charset="0"/>
              </a:rPr>
              <a:t> J Med.</a:t>
            </a:r>
            <a:r>
              <a:rPr lang="en-US" sz="1000" dirty="0">
                <a:solidFill>
                  <a:prstClr val="black"/>
                </a:solidFill>
                <a:latin typeface="Arial" pitchFamily="34" charset="0"/>
                <a:ea typeface="MS PGothic" pitchFamily="34" charset="-128"/>
                <a:cs typeface="Arial" pitchFamily="34" charset="0"/>
              </a:rPr>
              <a:t> 2008;358(6):580-591.</a:t>
            </a: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60</a:t>
            </a:fld>
            <a:endParaRPr lang="en-US" sz="1200" dirty="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581369"/>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KEY POINT</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This figure shows the study’s primary endpoint, which was the cumulative incidence of the risk of death from any cause during the 13.3-year study period. There was an absolute risk reduction for death from any cause of 20% among patients who received intensive therapy as compared to those who received conventional therapy. The absolute risk of death from cardiovascular causes was reduced by 13% among those receiving intensive therapy. During the entire follow-up period, the rate of death among patients in the conventional therapy group was 50%.</a:t>
            </a: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
            </a:r>
            <a:br>
              <a:rPr lang="en-US" sz="1000" b="1" u="sng" dirty="0">
                <a:latin typeface="Arial" pitchFamily="34" charset="0"/>
                <a:ea typeface="MS PGothic" pitchFamily="34" charset="-128"/>
                <a:cs typeface="ＭＳ Ｐゴシック" pitchFamily="-65" charset="-128"/>
              </a:rPr>
            </a:br>
            <a:r>
              <a:rPr lang="en-US" sz="10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The Steno-2 study evaluated the effect of </a:t>
            </a:r>
            <a:r>
              <a:rPr lang="en-US" sz="1000" dirty="0" err="1">
                <a:solidFill>
                  <a:prstClr val="black"/>
                </a:solidFill>
                <a:latin typeface="Arial" pitchFamily="34" charset="0"/>
                <a:ea typeface="MS PGothic" pitchFamily="34" charset="-128"/>
                <a:cs typeface="Arial" pitchFamily="34" charset="0"/>
              </a:rPr>
              <a:t>behavioural</a:t>
            </a:r>
            <a:r>
              <a:rPr lang="en-US" sz="1000" dirty="0">
                <a:solidFill>
                  <a:prstClr val="black"/>
                </a:solidFill>
                <a:latin typeface="Arial" pitchFamily="34" charset="0"/>
                <a:ea typeface="MS PGothic" pitchFamily="34" charset="-128"/>
                <a:cs typeface="Arial" pitchFamily="34" charset="0"/>
              </a:rPr>
              <a:t> modification and </a:t>
            </a:r>
            <a:r>
              <a:rPr lang="en-US" sz="1000" dirty="0" err="1">
                <a:solidFill>
                  <a:prstClr val="black"/>
                </a:solidFill>
                <a:latin typeface="Arial" pitchFamily="34" charset="0"/>
                <a:ea typeface="MS PGothic" pitchFamily="34" charset="-128"/>
                <a:cs typeface="Arial" pitchFamily="34" charset="0"/>
              </a:rPr>
              <a:t>polypharmacologic</a:t>
            </a:r>
            <a:r>
              <a:rPr lang="en-US" sz="1000" dirty="0">
                <a:solidFill>
                  <a:prstClr val="black"/>
                </a:solidFill>
                <a:latin typeface="Arial" pitchFamily="34" charset="0"/>
                <a:ea typeface="MS PGothic" pitchFamily="34" charset="-128"/>
                <a:cs typeface="Arial" pitchFamily="34" charset="0"/>
              </a:rPr>
              <a:t> therapy, which targeted several modifiable risk factors (</a:t>
            </a:r>
            <a:r>
              <a:rPr lang="en-US" sz="1000" dirty="0" err="1">
                <a:solidFill>
                  <a:prstClr val="black"/>
                </a:solidFill>
                <a:latin typeface="Arial" pitchFamily="34" charset="0"/>
                <a:ea typeface="MS PGothic" pitchFamily="34" charset="-128"/>
                <a:cs typeface="Arial" pitchFamily="34" charset="0"/>
              </a:rPr>
              <a:t>hyperglycaemia</a:t>
            </a:r>
            <a:r>
              <a:rPr lang="en-US" sz="1000" dirty="0">
                <a:solidFill>
                  <a:prstClr val="black"/>
                </a:solidFill>
                <a:latin typeface="Arial" pitchFamily="34" charset="0"/>
                <a:ea typeface="MS PGothic" pitchFamily="34" charset="-128"/>
                <a:cs typeface="Arial" pitchFamily="34" charset="0"/>
              </a:rPr>
              <a:t>, hypertension, </a:t>
            </a:r>
            <a:r>
              <a:rPr lang="en-US" sz="1000" dirty="0" err="1">
                <a:solidFill>
                  <a:prstClr val="black"/>
                </a:solidFill>
                <a:latin typeface="Arial" pitchFamily="34" charset="0"/>
                <a:ea typeface="MS PGothic" pitchFamily="34" charset="-128"/>
                <a:cs typeface="Arial" pitchFamily="34" charset="0"/>
              </a:rPr>
              <a:t>dyslipidaemia</a:t>
            </a:r>
            <a:r>
              <a:rPr lang="en-US" sz="1000" dirty="0">
                <a:solidFill>
                  <a:prstClr val="black"/>
                </a:solidFill>
                <a:latin typeface="Arial" pitchFamily="34" charset="0"/>
                <a:ea typeface="MS PGothic" pitchFamily="34" charset="-128"/>
                <a:cs typeface="Arial" pitchFamily="34" charset="0"/>
              </a:rPr>
              <a:t>, and </a:t>
            </a:r>
            <a:r>
              <a:rPr lang="en-US" sz="1000" dirty="0" err="1">
                <a:solidFill>
                  <a:prstClr val="black"/>
                </a:solidFill>
                <a:latin typeface="Arial" pitchFamily="34" charset="0"/>
                <a:ea typeface="MS PGothic" pitchFamily="34" charset="-128"/>
                <a:cs typeface="Arial" pitchFamily="34" charset="0"/>
              </a:rPr>
              <a:t>microalbuminuria</a:t>
            </a:r>
            <a:r>
              <a:rPr lang="en-US" sz="1000" dirty="0">
                <a:solidFill>
                  <a:prstClr val="black"/>
                </a:solidFill>
                <a:latin typeface="Arial" pitchFamily="34" charset="0"/>
                <a:ea typeface="MS PGothic" pitchFamily="34" charset="-128"/>
                <a:cs typeface="Arial" pitchFamily="34" charset="0"/>
              </a:rPr>
              <a:t>) on cardiovascular disease in patients with type 2 diabetes and </a:t>
            </a:r>
            <a:r>
              <a:rPr lang="en-US" sz="1000" dirty="0" err="1">
                <a:solidFill>
                  <a:prstClr val="black"/>
                </a:solidFill>
                <a:latin typeface="Arial" pitchFamily="34" charset="0"/>
                <a:ea typeface="MS PGothic" pitchFamily="34" charset="-128"/>
                <a:cs typeface="Arial" pitchFamily="34" charset="0"/>
              </a:rPr>
              <a:t>microalbuminuria</a:t>
            </a:r>
            <a:r>
              <a:rPr lang="en-US" sz="1000" dirty="0">
                <a:solidFill>
                  <a:prstClr val="black"/>
                </a:solidFill>
                <a:latin typeface="Arial" pitchFamily="34" charset="0"/>
                <a:ea typeface="MS PGothic" pitchFamily="34" charset="-128"/>
                <a:cs typeface="Arial" pitchFamily="34" charset="0"/>
              </a:rPr>
              <a:t> as compared to conventional intervention.</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160 patients with type 2 diabetes were enrolled; 80 patients were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to receive conventional treatment and 80 were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to intensive treatment. Mean age was 55.1 years and the mean follow-up time was 7.8 years. Patients were then followed observationally for a mean of 5.5 years until 31 December, 2006. The primary endpoint at 13.3 years of follow-up was the time to death from any cause. 24 patients in the intensive therapy group died, as compared with 40 in the conventional therapy group (hazard ratio, 0.54; 95% confidence interval, 0.32-0.89; </a:t>
            </a:r>
            <a:r>
              <a:rPr lang="en-US" sz="1000" i="1" dirty="0">
                <a:solidFill>
                  <a:prstClr val="black"/>
                </a:solidFill>
                <a:latin typeface="Arial" pitchFamily="34" charset="0"/>
                <a:ea typeface="MS PGothic" pitchFamily="34" charset="-128"/>
                <a:cs typeface="Arial" pitchFamily="34" charset="0"/>
              </a:rPr>
              <a:t>P</a:t>
            </a:r>
            <a:r>
              <a:rPr lang="en-US" sz="1000" dirty="0">
                <a:solidFill>
                  <a:prstClr val="black"/>
                </a:solidFill>
                <a:latin typeface="Arial" pitchFamily="34" charset="0"/>
                <a:ea typeface="MS PGothic" pitchFamily="34" charset="-128"/>
                <a:cs typeface="Arial" pitchFamily="34" charset="0"/>
              </a:rPr>
              <a:t>=.02).</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Intensive therapy was associated with a lower risk of death from cardiovascular causes (hazard ratio, 0.43; 95% confidence interval, 0.19-0.94; </a:t>
            </a:r>
            <a:r>
              <a:rPr lang="en-US" sz="1000" i="1" dirty="0">
                <a:solidFill>
                  <a:prstClr val="black"/>
                </a:solidFill>
                <a:latin typeface="Arial" pitchFamily="34" charset="0"/>
                <a:ea typeface="MS PGothic" pitchFamily="34" charset="-128"/>
                <a:cs typeface="Arial" pitchFamily="34" charset="0"/>
              </a:rPr>
              <a:t>P</a:t>
            </a:r>
            <a:r>
              <a:rPr lang="en-US" sz="1000" dirty="0">
                <a:solidFill>
                  <a:prstClr val="black"/>
                </a:solidFill>
                <a:latin typeface="Arial" pitchFamily="34" charset="0"/>
                <a:ea typeface="MS PGothic" pitchFamily="34" charset="-128"/>
                <a:cs typeface="Arial" pitchFamily="34" charset="0"/>
              </a:rPr>
              <a:t>=.04) and of cardiovascular events (hazard ratio, 0.41; 95% confidence interval, 0.25-0.67; </a:t>
            </a:r>
            <a:r>
              <a:rPr lang="en-US" sz="1000" i="1" dirty="0">
                <a:solidFill>
                  <a:prstClr val="black"/>
                </a:solidFill>
                <a:latin typeface="Arial" pitchFamily="34" charset="0"/>
                <a:ea typeface="MS PGothic" pitchFamily="34" charset="-128"/>
                <a:cs typeface="Arial" pitchFamily="34" charset="0"/>
              </a:rPr>
              <a:t>P</a:t>
            </a:r>
            <a:r>
              <a:rPr lang="en-US" sz="1000" dirty="0">
                <a:solidFill>
                  <a:prstClr val="black"/>
                </a:solidFill>
                <a:latin typeface="Arial" pitchFamily="34" charset="0"/>
                <a:ea typeface="MS PGothic" pitchFamily="34" charset="-128"/>
                <a:cs typeface="Arial" pitchFamily="34" charset="0"/>
                <a:sym typeface="Symbol" pitchFamily="18" charset="2"/>
              </a:rPr>
              <a:t></a:t>
            </a:r>
            <a:r>
              <a:rPr lang="en-US" sz="1000" dirty="0">
                <a:solidFill>
                  <a:prstClr val="black"/>
                </a:solidFill>
                <a:latin typeface="Arial" pitchFamily="34" charset="0"/>
                <a:ea typeface="MS PGothic" pitchFamily="34" charset="-128"/>
                <a:cs typeface="Arial" pitchFamily="34" charset="0"/>
              </a:rPr>
              <a:t>.001).</a:t>
            </a:r>
            <a:br>
              <a:rPr lang="en-US" sz="1000" dirty="0">
                <a:solidFill>
                  <a:prstClr val="black"/>
                </a:solidFill>
                <a:latin typeface="Arial" pitchFamily="34" charset="0"/>
                <a:ea typeface="MS PGothic" pitchFamily="34" charset="-128"/>
                <a:cs typeface="Arial" pitchFamily="34" charset="0"/>
              </a:rPr>
            </a:b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REFERENCE</a:t>
            </a: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dirty="0" err="1">
                <a:solidFill>
                  <a:prstClr val="black"/>
                </a:solidFill>
                <a:latin typeface="Arial" pitchFamily="34" charset="0"/>
                <a:ea typeface="MS PGothic" pitchFamily="34" charset="-128"/>
                <a:cs typeface="Arial" pitchFamily="34" charset="0"/>
              </a:rPr>
              <a:t>Gaede</a:t>
            </a:r>
            <a:r>
              <a:rPr lang="en-US" sz="1000" dirty="0">
                <a:solidFill>
                  <a:prstClr val="black"/>
                </a:solidFill>
                <a:latin typeface="Arial" pitchFamily="34" charset="0"/>
                <a:ea typeface="MS PGothic" pitchFamily="34" charset="-128"/>
                <a:cs typeface="Arial" pitchFamily="34" charset="0"/>
              </a:rPr>
              <a:t> P, Lund-Andersen H, </a:t>
            </a:r>
            <a:r>
              <a:rPr lang="en-US" sz="1000" dirty="0" err="1">
                <a:solidFill>
                  <a:prstClr val="black"/>
                </a:solidFill>
                <a:latin typeface="Arial" pitchFamily="34" charset="0"/>
                <a:ea typeface="MS PGothic" pitchFamily="34" charset="-128"/>
                <a:cs typeface="Arial" pitchFamily="34" charset="0"/>
              </a:rPr>
              <a:t>Parving</a:t>
            </a:r>
            <a:r>
              <a:rPr lang="en-US" sz="1000" dirty="0">
                <a:solidFill>
                  <a:prstClr val="black"/>
                </a:solidFill>
                <a:latin typeface="Arial" pitchFamily="34" charset="0"/>
                <a:ea typeface="MS PGothic" pitchFamily="34" charset="-128"/>
                <a:cs typeface="Arial" pitchFamily="34" charset="0"/>
              </a:rPr>
              <a:t> HH, Pedersen O. Effect of a </a:t>
            </a:r>
            <a:r>
              <a:rPr lang="en-US" sz="1000" dirty="0" err="1">
                <a:solidFill>
                  <a:prstClr val="black"/>
                </a:solidFill>
                <a:latin typeface="Arial" pitchFamily="34" charset="0"/>
                <a:ea typeface="MS PGothic" pitchFamily="34" charset="-128"/>
                <a:cs typeface="Arial" pitchFamily="34" charset="0"/>
              </a:rPr>
              <a:t>multifactorial</a:t>
            </a:r>
            <a:r>
              <a:rPr lang="en-US" sz="1000" dirty="0">
                <a:solidFill>
                  <a:prstClr val="black"/>
                </a:solidFill>
                <a:latin typeface="Arial" pitchFamily="34" charset="0"/>
                <a:ea typeface="MS PGothic" pitchFamily="34" charset="-128"/>
                <a:cs typeface="Arial" pitchFamily="34" charset="0"/>
              </a:rPr>
              <a:t> intervention on mortality in type 2 diabetes. </a:t>
            </a:r>
            <a:r>
              <a:rPr lang="en-US" sz="1000" i="1" dirty="0">
                <a:solidFill>
                  <a:prstClr val="black"/>
                </a:solidFill>
                <a:latin typeface="Arial" pitchFamily="34" charset="0"/>
                <a:ea typeface="MS PGothic" pitchFamily="34" charset="-128"/>
                <a:cs typeface="Arial" pitchFamily="34" charset="0"/>
              </a:rPr>
              <a:t>N </a:t>
            </a:r>
            <a:r>
              <a:rPr lang="en-US" sz="1000" i="1" dirty="0" err="1">
                <a:solidFill>
                  <a:prstClr val="black"/>
                </a:solidFill>
                <a:latin typeface="Arial" pitchFamily="34" charset="0"/>
                <a:ea typeface="MS PGothic" pitchFamily="34" charset="-128"/>
                <a:cs typeface="Arial" pitchFamily="34" charset="0"/>
              </a:rPr>
              <a:t>Engl</a:t>
            </a:r>
            <a:r>
              <a:rPr lang="en-US" sz="1000" i="1" dirty="0">
                <a:solidFill>
                  <a:prstClr val="black"/>
                </a:solidFill>
                <a:latin typeface="Arial" pitchFamily="34" charset="0"/>
                <a:ea typeface="MS PGothic" pitchFamily="34" charset="-128"/>
                <a:cs typeface="Arial" pitchFamily="34" charset="0"/>
              </a:rPr>
              <a:t> J Med.</a:t>
            </a:r>
            <a:r>
              <a:rPr lang="en-US" sz="1000" dirty="0">
                <a:solidFill>
                  <a:prstClr val="black"/>
                </a:solidFill>
                <a:latin typeface="Arial" pitchFamily="34" charset="0"/>
                <a:ea typeface="MS PGothic" pitchFamily="34" charset="-128"/>
                <a:cs typeface="Arial" pitchFamily="34" charset="0"/>
              </a:rPr>
              <a:t> 2008;358(6):580-591.</a:t>
            </a: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61</a:t>
            </a:fld>
            <a:endParaRPr lang="en-US" sz="1200" dirty="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2"/>
          <p:cNvSpPr>
            <a:spLocks noGrp="1" noRot="1" noChangeAspect="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581369"/>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KEY POINT</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At-risk patients with type 2 diabetes, intensive therapy with multiple drug combinations and behavior modifications had sustained benefits on vascular complications and rates of death from all cause and cardiovascular causes. </a:t>
            </a: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
            </a:r>
            <a:br>
              <a:rPr lang="en-US" sz="1000" b="1" u="sng" dirty="0">
                <a:latin typeface="Arial" pitchFamily="34" charset="0"/>
                <a:ea typeface="MS PGothic" pitchFamily="34" charset="-128"/>
                <a:cs typeface="ＭＳ Ｐゴシック" pitchFamily="-65" charset="-128"/>
              </a:rPr>
            </a:br>
            <a:r>
              <a:rPr lang="en-US" sz="10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The Steno-2 study evaluated the effect of </a:t>
            </a:r>
            <a:r>
              <a:rPr lang="en-US" sz="1000" dirty="0" err="1">
                <a:solidFill>
                  <a:prstClr val="black"/>
                </a:solidFill>
                <a:latin typeface="Arial" pitchFamily="34" charset="0"/>
                <a:ea typeface="MS PGothic" pitchFamily="34" charset="-128"/>
                <a:cs typeface="Arial" pitchFamily="34" charset="0"/>
              </a:rPr>
              <a:t>behavioural</a:t>
            </a:r>
            <a:r>
              <a:rPr lang="en-US" sz="1000" dirty="0">
                <a:solidFill>
                  <a:prstClr val="black"/>
                </a:solidFill>
                <a:latin typeface="Arial" pitchFamily="34" charset="0"/>
                <a:ea typeface="MS PGothic" pitchFamily="34" charset="-128"/>
                <a:cs typeface="Arial" pitchFamily="34" charset="0"/>
              </a:rPr>
              <a:t> modification and </a:t>
            </a:r>
            <a:r>
              <a:rPr lang="en-US" sz="1000" dirty="0" err="1">
                <a:solidFill>
                  <a:prstClr val="black"/>
                </a:solidFill>
                <a:latin typeface="Arial" pitchFamily="34" charset="0"/>
                <a:ea typeface="MS PGothic" pitchFamily="34" charset="-128"/>
                <a:cs typeface="Arial" pitchFamily="34" charset="0"/>
              </a:rPr>
              <a:t>polypharmacologic</a:t>
            </a:r>
            <a:r>
              <a:rPr lang="en-US" sz="1000" dirty="0">
                <a:solidFill>
                  <a:prstClr val="black"/>
                </a:solidFill>
                <a:latin typeface="Arial" pitchFamily="34" charset="0"/>
                <a:ea typeface="MS PGothic" pitchFamily="34" charset="-128"/>
                <a:cs typeface="Arial" pitchFamily="34" charset="0"/>
              </a:rPr>
              <a:t> therapy, which targeted several modifiable risk factors (</a:t>
            </a:r>
            <a:r>
              <a:rPr lang="en-US" sz="1000" dirty="0" err="1">
                <a:solidFill>
                  <a:prstClr val="black"/>
                </a:solidFill>
                <a:latin typeface="Arial" pitchFamily="34" charset="0"/>
                <a:ea typeface="MS PGothic" pitchFamily="34" charset="-128"/>
                <a:cs typeface="Arial" pitchFamily="34" charset="0"/>
              </a:rPr>
              <a:t>hyperglycaemia</a:t>
            </a:r>
            <a:r>
              <a:rPr lang="en-US" sz="1000" dirty="0">
                <a:solidFill>
                  <a:prstClr val="black"/>
                </a:solidFill>
                <a:latin typeface="Arial" pitchFamily="34" charset="0"/>
                <a:ea typeface="MS PGothic" pitchFamily="34" charset="-128"/>
                <a:cs typeface="Arial" pitchFamily="34" charset="0"/>
              </a:rPr>
              <a:t>, hypertension, </a:t>
            </a:r>
            <a:r>
              <a:rPr lang="en-US" sz="1000" dirty="0" err="1">
                <a:solidFill>
                  <a:prstClr val="black"/>
                </a:solidFill>
                <a:latin typeface="Arial" pitchFamily="34" charset="0"/>
                <a:ea typeface="MS PGothic" pitchFamily="34" charset="-128"/>
                <a:cs typeface="Arial" pitchFamily="34" charset="0"/>
              </a:rPr>
              <a:t>dyslipidaemia</a:t>
            </a:r>
            <a:r>
              <a:rPr lang="en-US" sz="1000" dirty="0">
                <a:solidFill>
                  <a:prstClr val="black"/>
                </a:solidFill>
                <a:latin typeface="Arial" pitchFamily="34" charset="0"/>
                <a:ea typeface="MS PGothic" pitchFamily="34" charset="-128"/>
                <a:cs typeface="Arial" pitchFamily="34" charset="0"/>
              </a:rPr>
              <a:t>, and </a:t>
            </a:r>
            <a:r>
              <a:rPr lang="en-US" sz="1000" dirty="0" err="1">
                <a:solidFill>
                  <a:prstClr val="black"/>
                </a:solidFill>
                <a:latin typeface="Arial" pitchFamily="34" charset="0"/>
                <a:ea typeface="MS PGothic" pitchFamily="34" charset="-128"/>
                <a:cs typeface="Arial" pitchFamily="34" charset="0"/>
              </a:rPr>
              <a:t>microalbuminuria</a:t>
            </a:r>
            <a:r>
              <a:rPr lang="en-US" sz="1000" dirty="0">
                <a:solidFill>
                  <a:prstClr val="black"/>
                </a:solidFill>
                <a:latin typeface="Arial" pitchFamily="34" charset="0"/>
                <a:ea typeface="MS PGothic" pitchFamily="34" charset="-128"/>
                <a:cs typeface="Arial" pitchFamily="34" charset="0"/>
              </a:rPr>
              <a:t>) on cardiovascular disease in patients with type 2 diabetes and </a:t>
            </a:r>
            <a:r>
              <a:rPr lang="en-US" sz="1000" dirty="0" err="1">
                <a:solidFill>
                  <a:prstClr val="black"/>
                </a:solidFill>
                <a:latin typeface="Arial" pitchFamily="34" charset="0"/>
                <a:ea typeface="MS PGothic" pitchFamily="34" charset="-128"/>
                <a:cs typeface="Arial" pitchFamily="34" charset="0"/>
              </a:rPr>
              <a:t>microalbuminuria</a:t>
            </a:r>
            <a:r>
              <a:rPr lang="en-US" sz="1000" dirty="0">
                <a:solidFill>
                  <a:prstClr val="black"/>
                </a:solidFill>
                <a:latin typeface="Arial" pitchFamily="34" charset="0"/>
                <a:ea typeface="MS PGothic" pitchFamily="34" charset="-128"/>
                <a:cs typeface="Arial" pitchFamily="34" charset="0"/>
              </a:rPr>
              <a:t> as compared to conventional intervention.</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160 patients with type 2 diabetes were enrolled; 80 patients were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to receive conventional treatment and 80 were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to intensive treatment. Mean age was 55.1 years and the mean follow-up time was 7.8 years. Patients were then followed observationally for a mean of 5.5 years until 31 December, 2006. The primary endpoint at 13.3 years of follow-up was the time to death from any cause. 24 patients in the intensive therapy group died, as compared with 40 in the conventional therapy group (hazard ratio, 0.54; 95% confidence interval, 0.32-0.89; </a:t>
            </a:r>
            <a:r>
              <a:rPr lang="en-US" sz="1000" i="1" dirty="0">
                <a:solidFill>
                  <a:prstClr val="black"/>
                </a:solidFill>
                <a:latin typeface="Arial" pitchFamily="34" charset="0"/>
                <a:ea typeface="MS PGothic" pitchFamily="34" charset="-128"/>
                <a:cs typeface="Arial" pitchFamily="34" charset="0"/>
              </a:rPr>
              <a:t>P</a:t>
            </a:r>
            <a:r>
              <a:rPr lang="en-US" sz="1000" dirty="0">
                <a:solidFill>
                  <a:prstClr val="black"/>
                </a:solidFill>
                <a:latin typeface="Arial" pitchFamily="34" charset="0"/>
                <a:ea typeface="MS PGothic" pitchFamily="34" charset="-128"/>
                <a:cs typeface="Arial" pitchFamily="34" charset="0"/>
              </a:rPr>
              <a:t>=.02).</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Intensive therapy was associated with a lower risk of death from cardiovascular causes (hazard ratio, 0.43; 95% confidence interval, 0.19-0.94; </a:t>
            </a:r>
            <a:r>
              <a:rPr lang="en-US" sz="1000" i="1" dirty="0">
                <a:solidFill>
                  <a:prstClr val="black"/>
                </a:solidFill>
                <a:latin typeface="Arial" pitchFamily="34" charset="0"/>
                <a:ea typeface="MS PGothic" pitchFamily="34" charset="-128"/>
                <a:cs typeface="Arial" pitchFamily="34" charset="0"/>
              </a:rPr>
              <a:t>P</a:t>
            </a:r>
            <a:r>
              <a:rPr lang="en-US" sz="1000" dirty="0">
                <a:solidFill>
                  <a:prstClr val="black"/>
                </a:solidFill>
                <a:latin typeface="Arial" pitchFamily="34" charset="0"/>
                <a:ea typeface="MS PGothic" pitchFamily="34" charset="-128"/>
                <a:cs typeface="Arial" pitchFamily="34" charset="0"/>
              </a:rPr>
              <a:t>=.04) and of cardiovascular events (hazard ratio, 0.41; 95% confidence interval, 0.25-0.67; </a:t>
            </a:r>
            <a:r>
              <a:rPr lang="en-US" sz="1000" i="1" dirty="0">
                <a:solidFill>
                  <a:prstClr val="black"/>
                </a:solidFill>
                <a:latin typeface="Arial" pitchFamily="34" charset="0"/>
                <a:ea typeface="MS PGothic" pitchFamily="34" charset="-128"/>
                <a:cs typeface="Arial" pitchFamily="34" charset="0"/>
              </a:rPr>
              <a:t>P</a:t>
            </a:r>
            <a:r>
              <a:rPr lang="en-US" sz="1000" dirty="0">
                <a:solidFill>
                  <a:prstClr val="black"/>
                </a:solidFill>
                <a:latin typeface="Arial" pitchFamily="34" charset="0"/>
                <a:ea typeface="MS PGothic" pitchFamily="34" charset="-128"/>
                <a:cs typeface="Arial" pitchFamily="34" charset="0"/>
                <a:sym typeface="Symbol" pitchFamily="18" charset="2"/>
              </a:rPr>
              <a:t></a:t>
            </a:r>
            <a:r>
              <a:rPr lang="en-US" sz="1000" dirty="0">
                <a:solidFill>
                  <a:prstClr val="black"/>
                </a:solidFill>
                <a:latin typeface="Arial" pitchFamily="34" charset="0"/>
                <a:ea typeface="MS PGothic" pitchFamily="34" charset="-128"/>
                <a:cs typeface="Arial" pitchFamily="34" charset="0"/>
              </a:rPr>
              <a:t>.001).</a:t>
            </a:r>
            <a:br>
              <a:rPr lang="en-US" sz="1000" dirty="0">
                <a:solidFill>
                  <a:prstClr val="black"/>
                </a:solidFill>
                <a:latin typeface="Arial" pitchFamily="34" charset="0"/>
                <a:ea typeface="MS PGothic" pitchFamily="34" charset="-128"/>
                <a:cs typeface="Arial" pitchFamily="34" charset="0"/>
              </a:rPr>
            </a:b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REFERENCE</a:t>
            </a: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dirty="0" err="1">
                <a:solidFill>
                  <a:prstClr val="black"/>
                </a:solidFill>
                <a:latin typeface="Arial" pitchFamily="34" charset="0"/>
                <a:ea typeface="MS PGothic" pitchFamily="34" charset="-128"/>
                <a:cs typeface="Arial" pitchFamily="34" charset="0"/>
              </a:rPr>
              <a:t>Gaede</a:t>
            </a:r>
            <a:r>
              <a:rPr lang="en-US" sz="1000" dirty="0">
                <a:solidFill>
                  <a:prstClr val="black"/>
                </a:solidFill>
                <a:latin typeface="Arial" pitchFamily="34" charset="0"/>
                <a:ea typeface="MS PGothic" pitchFamily="34" charset="-128"/>
                <a:cs typeface="Arial" pitchFamily="34" charset="0"/>
              </a:rPr>
              <a:t> P, Lund-Andersen H, </a:t>
            </a:r>
            <a:r>
              <a:rPr lang="en-US" sz="1000" dirty="0" err="1">
                <a:solidFill>
                  <a:prstClr val="black"/>
                </a:solidFill>
                <a:latin typeface="Arial" pitchFamily="34" charset="0"/>
                <a:ea typeface="MS PGothic" pitchFamily="34" charset="-128"/>
                <a:cs typeface="Arial" pitchFamily="34" charset="0"/>
              </a:rPr>
              <a:t>Parving</a:t>
            </a:r>
            <a:r>
              <a:rPr lang="en-US" sz="1000" dirty="0">
                <a:solidFill>
                  <a:prstClr val="black"/>
                </a:solidFill>
                <a:latin typeface="Arial" pitchFamily="34" charset="0"/>
                <a:ea typeface="MS PGothic" pitchFamily="34" charset="-128"/>
                <a:cs typeface="Arial" pitchFamily="34" charset="0"/>
              </a:rPr>
              <a:t> HH, Pedersen O. Effect of a </a:t>
            </a:r>
            <a:r>
              <a:rPr lang="en-US" sz="1000" dirty="0" err="1">
                <a:solidFill>
                  <a:prstClr val="black"/>
                </a:solidFill>
                <a:latin typeface="Arial" pitchFamily="34" charset="0"/>
                <a:ea typeface="MS PGothic" pitchFamily="34" charset="-128"/>
                <a:cs typeface="Arial" pitchFamily="34" charset="0"/>
              </a:rPr>
              <a:t>multifactorial</a:t>
            </a:r>
            <a:r>
              <a:rPr lang="en-US" sz="1000" dirty="0">
                <a:solidFill>
                  <a:prstClr val="black"/>
                </a:solidFill>
                <a:latin typeface="Arial" pitchFamily="34" charset="0"/>
                <a:ea typeface="MS PGothic" pitchFamily="34" charset="-128"/>
                <a:cs typeface="Arial" pitchFamily="34" charset="0"/>
              </a:rPr>
              <a:t> intervention on mortality in type 2 diabetes. </a:t>
            </a:r>
            <a:r>
              <a:rPr lang="en-US" sz="1000" i="1" dirty="0">
                <a:solidFill>
                  <a:prstClr val="black"/>
                </a:solidFill>
                <a:latin typeface="Arial" pitchFamily="34" charset="0"/>
                <a:ea typeface="MS PGothic" pitchFamily="34" charset="-128"/>
                <a:cs typeface="Arial" pitchFamily="34" charset="0"/>
              </a:rPr>
              <a:t>N </a:t>
            </a:r>
            <a:r>
              <a:rPr lang="en-US" sz="1000" i="1" dirty="0" err="1">
                <a:solidFill>
                  <a:prstClr val="black"/>
                </a:solidFill>
                <a:latin typeface="Arial" pitchFamily="34" charset="0"/>
                <a:ea typeface="MS PGothic" pitchFamily="34" charset="-128"/>
                <a:cs typeface="Arial" pitchFamily="34" charset="0"/>
              </a:rPr>
              <a:t>Engl</a:t>
            </a:r>
            <a:r>
              <a:rPr lang="en-US" sz="1000" i="1" dirty="0">
                <a:solidFill>
                  <a:prstClr val="black"/>
                </a:solidFill>
                <a:latin typeface="Arial" pitchFamily="34" charset="0"/>
                <a:ea typeface="MS PGothic" pitchFamily="34" charset="-128"/>
                <a:cs typeface="Arial" pitchFamily="34" charset="0"/>
              </a:rPr>
              <a:t> J Med.</a:t>
            </a:r>
            <a:r>
              <a:rPr lang="en-US" sz="1000" dirty="0">
                <a:solidFill>
                  <a:prstClr val="black"/>
                </a:solidFill>
                <a:latin typeface="Arial" pitchFamily="34" charset="0"/>
                <a:ea typeface="MS PGothic" pitchFamily="34" charset="-128"/>
                <a:cs typeface="Arial" pitchFamily="34" charset="0"/>
              </a:rPr>
              <a:t> 2008;358(6):580-591.</a:t>
            </a: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62</a:t>
            </a:fld>
            <a:endParaRPr lang="en-US" sz="1200" dirty="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581369"/>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9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Wingdings" pitchFamily="2" charset="2"/>
              <a:buChar char="§"/>
              <a:defRPr/>
            </a:pPr>
            <a:r>
              <a:rPr lang="en-US" sz="900" dirty="0">
                <a:solidFill>
                  <a:prstClr val="black"/>
                </a:solidFill>
                <a:latin typeface="Arial" pitchFamily="34" charset="0"/>
                <a:ea typeface="MS PGothic" pitchFamily="34" charset="-128"/>
                <a:cs typeface="Arial" pitchFamily="34" charset="0"/>
              </a:rPr>
              <a:t>The Diabetes Insulin-Glucose in Acute Myocardial Infarction (DIGAMI) study was a multicentre, </a:t>
            </a:r>
            <a:r>
              <a:rPr lang="en-US" sz="900" dirty="0" err="1">
                <a:solidFill>
                  <a:prstClr val="black"/>
                </a:solidFill>
                <a:latin typeface="Arial" pitchFamily="34" charset="0"/>
                <a:ea typeface="MS PGothic" pitchFamily="34" charset="-128"/>
                <a:cs typeface="Arial" pitchFamily="34" charset="0"/>
              </a:rPr>
              <a:t>randomised</a:t>
            </a:r>
            <a:r>
              <a:rPr lang="en-US" sz="900" dirty="0">
                <a:solidFill>
                  <a:prstClr val="black"/>
                </a:solidFill>
                <a:latin typeface="Arial" pitchFamily="34" charset="0"/>
                <a:ea typeface="MS PGothic" pitchFamily="34" charset="-128"/>
                <a:cs typeface="Arial" pitchFamily="34" charset="0"/>
              </a:rPr>
              <a:t> study on the effect of an insulin-glucose infusion on mortality and morbidity when given to patients with a suspected acute myocardial infarction and diabetes.</a:t>
            </a:r>
            <a:r>
              <a:rPr lang="en-US" sz="900" baseline="30000" dirty="0">
                <a:solidFill>
                  <a:prstClr val="black"/>
                </a:solidFill>
                <a:latin typeface="Arial" pitchFamily="34" charset="0"/>
                <a:ea typeface="MS PGothic" pitchFamily="34" charset="-128"/>
                <a:cs typeface="Arial" pitchFamily="34" charset="0"/>
              </a:rPr>
              <a:t>1</a:t>
            </a:r>
            <a:r>
              <a:rPr lang="en-US" sz="900" dirty="0">
                <a:solidFill>
                  <a:prstClr val="black"/>
                </a:solidFill>
                <a:latin typeface="Arial" pitchFamily="34" charset="0"/>
                <a:ea typeface="MS PGothic" pitchFamily="34" charset="-128"/>
                <a:cs typeface="Arial" pitchFamily="34" charset="0"/>
              </a:rPr>
              <a:t> The infusion was initiated as soon as possible and continued until stable </a:t>
            </a:r>
            <a:r>
              <a:rPr lang="en-US" sz="900" dirty="0" err="1">
                <a:solidFill>
                  <a:prstClr val="black"/>
                </a:solidFill>
                <a:latin typeface="Arial" pitchFamily="34" charset="0"/>
                <a:ea typeface="MS PGothic" pitchFamily="34" charset="-128"/>
                <a:cs typeface="Arial" pitchFamily="34" charset="0"/>
              </a:rPr>
              <a:t>normoglycaemia</a:t>
            </a:r>
            <a:r>
              <a:rPr lang="en-US" sz="900" dirty="0">
                <a:solidFill>
                  <a:prstClr val="black"/>
                </a:solidFill>
                <a:latin typeface="Arial" pitchFamily="34" charset="0"/>
                <a:ea typeface="MS PGothic" pitchFamily="34" charset="-128"/>
                <a:cs typeface="Arial" pitchFamily="34" charset="0"/>
              </a:rPr>
              <a:t> was attained and at least for 24 hours. It was followed by a 3-month minimum of four-dose subcutaneous insulin therapy daily. All patients were followed prospectively with scheduled visits at the outpatient clinic 3 and 12 months after </a:t>
            </a:r>
            <a:r>
              <a:rPr lang="en-US" sz="900" dirty="0" err="1">
                <a:solidFill>
                  <a:prstClr val="black"/>
                </a:solidFill>
                <a:latin typeface="Arial" pitchFamily="34" charset="0"/>
                <a:ea typeface="MS PGothic" pitchFamily="34" charset="-128"/>
                <a:cs typeface="Arial" pitchFamily="34" charset="0"/>
              </a:rPr>
              <a:t>randomisation</a:t>
            </a:r>
            <a:r>
              <a:rPr lang="en-US" sz="900" dirty="0">
                <a:solidFill>
                  <a:prstClr val="black"/>
                </a:solidFill>
                <a:latin typeface="Arial" pitchFamily="34" charset="0"/>
                <a:ea typeface="MS PGothic" pitchFamily="34" charset="-128"/>
                <a:cs typeface="Arial" pitchFamily="34" charset="0"/>
              </a:rPr>
              <a:t>. 306 patients were </a:t>
            </a:r>
            <a:r>
              <a:rPr lang="en-US" sz="900" dirty="0" err="1">
                <a:solidFill>
                  <a:prstClr val="black"/>
                </a:solidFill>
                <a:latin typeface="Arial" pitchFamily="34" charset="0"/>
                <a:ea typeface="MS PGothic" pitchFamily="34" charset="-128"/>
                <a:cs typeface="Arial" pitchFamily="34" charset="0"/>
              </a:rPr>
              <a:t>randomised</a:t>
            </a:r>
            <a:r>
              <a:rPr lang="en-US" sz="900" dirty="0">
                <a:solidFill>
                  <a:prstClr val="black"/>
                </a:solidFill>
                <a:latin typeface="Arial" pitchFamily="34" charset="0"/>
                <a:ea typeface="MS PGothic" pitchFamily="34" charset="-128"/>
                <a:cs typeface="Arial" pitchFamily="34" charset="0"/>
              </a:rPr>
              <a:t> to treatment with insulin-glucose infusion followed by </a:t>
            </a:r>
            <a:r>
              <a:rPr lang="en-US" sz="900" dirty="0" err="1">
                <a:solidFill>
                  <a:prstClr val="black"/>
                </a:solidFill>
                <a:latin typeface="Arial" pitchFamily="34" charset="0"/>
                <a:ea typeface="MS PGothic" pitchFamily="34" charset="-128"/>
                <a:cs typeface="Arial" pitchFamily="34" charset="0"/>
              </a:rPr>
              <a:t>multidose</a:t>
            </a:r>
            <a:r>
              <a:rPr lang="en-US" sz="900" dirty="0">
                <a:solidFill>
                  <a:prstClr val="black"/>
                </a:solidFill>
                <a:latin typeface="Arial" pitchFamily="34" charset="0"/>
                <a:ea typeface="MS PGothic" pitchFamily="34" charset="-128"/>
                <a:cs typeface="Arial" pitchFamily="34" charset="0"/>
              </a:rPr>
              <a:t> subcutaneous insulin for </a:t>
            </a:r>
            <a:r>
              <a:rPr lang="en-US" sz="900" dirty="0">
                <a:solidFill>
                  <a:prstClr val="black"/>
                </a:solidFill>
                <a:latin typeface="Arial" pitchFamily="34" charset="0"/>
                <a:ea typeface="MS PGothic" pitchFamily="34" charset="-128"/>
                <a:cs typeface="Arial" pitchFamily="34" charset="0"/>
                <a:sym typeface="Symbol" pitchFamily="18" charset="2"/>
              </a:rPr>
              <a:t>3 months and 314 to conventional therapy (N=620). After 1 year, 57 patients (18.6%) in the infusion group and 82 (26.1%) in the control group had died (relative mortality reduction, 29%; </a:t>
            </a:r>
            <a:r>
              <a:rPr lang="en-US" sz="900" i="1" dirty="0">
                <a:solidFill>
                  <a:prstClr val="black"/>
                </a:solidFill>
                <a:latin typeface="Arial" pitchFamily="34" charset="0"/>
                <a:ea typeface="MS PGothic" pitchFamily="34" charset="-128"/>
                <a:cs typeface="Arial" pitchFamily="34" charset="0"/>
                <a:sym typeface="Symbol" pitchFamily="18" charset="2"/>
              </a:rPr>
              <a:t>P</a:t>
            </a:r>
            <a:r>
              <a:rPr lang="en-US" sz="900" dirty="0">
                <a:solidFill>
                  <a:prstClr val="black"/>
                </a:solidFill>
                <a:latin typeface="Arial" pitchFamily="34" charset="0"/>
                <a:ea typeface="MS PGothic" pitchFamily="34" charset="-128"/>
                <a:cs typeface="Arial" pitchFamily="34" charset="0"/>
                <a:sym typeface="Symbol" pitchFamily="18" charset="2"/>
              </a:rPr>
              <a:t>=.027), and at 3.4 years</a:t>
            </a:r>
            <a:r>
              <a:rPr lang="en-US" sz="900" baseline="30000" dirty="0">
                <a:solidFill>
                  <a:prstClr val="black"/>
                </a:solidFill>
                <a:latin typeface="Arial" pitchFamily="34" charset="0"/>
                <a:ea typeface="MS PGothic" pitchFamily="34" charset="-128"/>
                <a:cs typeface="Arial" pitchFamily="34" charset="0"/>
                <a:sym typeface="Symbol" pitchFamily="18" charset="2"/>
              </a:rPr>
              <a:t>1</a:t>
            </a:r>
            <a:r>
              <a:rPr lang="en-US" sz="900" dirty="0">
                <a:solidFill>
                  <a:prstClr val="black"/>
                </a:solidFill>
                <a:latin typeface="Arial" pitchFamily="34" charset="0"/>
                <a:ea typeface="MS PGothic" pitchFamily="34" charset="-128"/>
                <a:cs typeface="Arial" pitchFamily="34" charset="0"/>
                <a:sym typeface="Symbol" pitchFamily="18" charset="2"/>
              </a:rPr>
              <a:t> of follow-up, the intensive approach reduced the long-term relative mortality by 30% in the insulin-treated group, thus concluding that an insulin-glucose infusion followed by a </a:t>
            </a:r>
            <a:r>
              <a:rPr lang="en-US" sz="900" dirty="0" err="1">
                <a:solidFill>
                  <a:prstClr val="black"/>
                </a:solidFill>
                <a:latin typeface="Arial" pitchFamily="34" charset="0"/>
                <a:ea typeface="MS PGothic" pitchFamily="34" charset="-128"/>
                <a:cs typeface="Arial" pitchFamily="34" charset="0"/>
                <a:sym typeface="Symbol" pitchFamily="18" charset="2"/>
              </a:rPr>
              <a:t>multidose</a:t>
            </a:r>
            <a:r>
              <a:rPr lang="en-US" sz="900" dirty="0">
                <a:solidFill>
                  <a:prstClr val="black"/>
                </a:solidFill>
                <a:latin typeface="Arial" pitchFamily="34" charset="0"/>
                <a:ea typeface="MS PGothic" pitchFamily="34" charset="-128"/>
                <a:cs typeface="Arial" pitchFamily="34" charset="0"/>
                <a:sym typeface="Symbol" pitchFamily="18" charset="2"/>
              </a:rPr>
              <a:t> insulin regimen improved long-term prognosis in patients with diabetes who had a myocardial infarction.</a:t>
            </a:r>
            <a:r>
              <a:rPr lang="en-US" sz="900" baseline="30000" dirty="0">
                <a:solidFill>
                  <a:prstClr val="black"/>
                </a:solidFill>
                <a:latin typeface="Arial" pitchFamily="34" charset="0"/>
                <a:ea typeface="MS PGothic" pitchFamily="34" charset="-128"/>
                <a:cs typeface="Arial" pitchFamily="34" charset="0"/>
                <a:sym typeface="Symbol" pitchFamily="18" charset="2"/>
              </a:rPr>
              <a:t>2</a:t>
            </a:r>
            <a:r>
              <a:rPr lang="en-US" sz="900" dirty="0">
                <a:solidFill>
                  <a:prstClr val="black"/>
                </a:solidFill>
                <a:latin typeface="Arial" pitchFamily="34" charset="0"/>
                <a:ea typeface="MS PGothic" pitchFamily="34" charset="-128"/>
                <a:cs typeface="Arial" pitchFamily="34" charset="0"/>
                <a:sym typeface="Symbol" pitchFamily="18" charset="2"/>
              </a:rPr>
              <a:t> </a:t>
            </a:r>
          </a:p>
          <a:p>
            <a:pPr marL="224325" indent="-224325">
              <a:lnSpc>
                <a:spcPct val="95000"/>
              </a:lnSpc>
              <a:spcBef>
                <a:spcPts val="353"/>
              </a:spcBef>
              <a:buFont typeface="Wingdings" pitchFamily="2" charset="2"/>
              <a:buChar char="§"/>
              <a:defRPr/>
            </a:pPr>
            <a:r>
              <a:rPr lang="en-US" sz="900" dirty="0">
                <a:solidFill>
                  <a:prstClr val="black"/>
                </a:solidFill>
                <a:latin typeface="Arial" pitchFamily="34" charset="0"/>
                <a:ea typeface="MS PGothic" pitchFamily="34" charset="-128"/>
                <a:cs typeface="Arial" pitchFamily="34" charset="0"/>
              </a:rPr>
              <a:t>DIGAMI 2 was a multicentre, prospective, </a:t>
            </a:r>
            <a:r>
              <a:rPr lang="en-US" sz="900" dirty="0" err="1">
                <a:solidFill>
                  <a:prstClr val="black"/>
                </a:solidFill>
                <a:latin typeface="Arial" pitchFamily="34" charset="0"/>
                <a:ea typeface="MS PGothic" pitchFamily="34" charset="-128"/>
                <a:cs typeface="Arial" pitchFamily="34" charset="0"/>
              </a:rPr>
              <a:t>randomised</a:t>
            </a:r>
            <a:r>
              <a:rPr lang="en-US" sz="900" dirty="0">
                <a:solidFill>
                  <a:prstClr val="black"/>
                </a:solidFill>
                <a:latin typeface="Arial" pitchFamily="34" charset="0"/>
                <a:ea typeface="MS PGothic" pitchFamily="34" charset="-128"/>
                <a:cs typeface="Arial" pitchFamily="34" charset="0"/>
              </a:rPr>
              <a:t>, open trial with blinded evaluation comparing three different management strategies in patients with type 2 diabetes and acute myocardial infarction. The management protocols were 1.) a 24-hour insulin-glucose infusion followed by subcutaneous insulin-based long-term glucose control (n=474); 2.) a 24-hour insulin-glucose infusion followed by standard glucose control (n=473); and 3.) routine metabolic management according to local practice (n=306). The primary objective was to compare total mortality between treatment groups 1 and 2 during the time of follow-up. A secondary objective was to compare the total mortality between groups 2 and 3, and a tertiary objective was to compare morbidity, such as nonfatal </a:t>
            </a:r>
            <a:r>
              <a:rPr lang="en-US" sz="900" dirty="0" err="1">
                <a:solidFill>
                  <a:prstClr val="black"/>
                </a:solidFill>
                <a:latin typeface="Arial" pitchFamily="34" charset="0"/>
                <a:ea typeface="MS PGothic" pitchFamily="34" charset="-128"/>
                <a:cs typeface="Arial" pitchFamily="34" charset="0"/>
              </a:rPr>
              <a:t>reinfarction</a:t>
            </a:r>
            <a:r>
              <a:rPr lang="en-US" sz="900" dirty="0">
                <a:solidFill>
                  <a:prstClr val="black"/>
                </a:solidFill>
                <a:latin typeface="Arial" pitchFamily="34" charset="0"/>
                <a:ea typeface="MS PGothic" pitchFamily="34" charset="-128"/>
                <a:cs typeface="Arial" pitchFamily="34" charset="0"/>
              </a:rPr>
              <a:t>, congestive heart failure, and stroke, among the three groups. The median study duration was 2.1 years.</a:t>
            </a:r>
            <a:r>
              <a:rPr lang="en-US" sz="900" dirty="0">
                <a:solidFill>
                  <a:prstClr val="black"/>
                </a:solidFill>
                <a:latin typeface="Arial" pitchFamily="34" charset="0"/>
                <a:ea typeface="MS PGothic" pitchFamily="34" charset="-128"/>
                <a:cs typeface="Arial" pitchFamily="34" charset="0"/>
                <a:sym typeface="Symbol" pitchFamily="18" charset="2"/>
              </a:rPr>
              <a:t> In this study, </a:t>
            </a:r>
            <a:r>
              <a:rPr lang="en-US" sz="900" dirty="0">
                <a:solidFill>
                  <a:prstClr val="black"/>
                </a:solidFill>
                <a:latin typeface="Arial" pitchFamily="34" charset="0"/>
                <a:ea typeface="MS PGothic" pitchFamily="34" charset="-128"/>
                <a:cs typeface="Arial" pitchFamily="34" charset="0"/>
              </a:rPr>
              <a:t>none of the oral glucose-lowering treatments were associated with improved survival during the study period.</a:t>
            </a:r>
            <a:r>
              <a:rPr lang="en-US" sz="900" baseline="30000" dirty="0">
                <a:solidFill>
                  <a:prstClr val="black"/>
                </a:solidFill>
                <a:latin typeface="Arial" pitchFamily="34" charset="0"/>
                <a:ea typeface="MS PGothic" pitchFamily="34" charset="-128"/>
                <a:cs typeface="Arial" pitchFamily="34" charset="0"/>
              </a:rPr>
              <a:t>3</a:t>
            </a:r>
            <a:r>
              <a:rPr lang="en-US" sz="900" dirty="0">
                <a:solidFill>
                  <a:prstClr val="black"/>
                </a:solidFill>
                <a:latin typeface="Arial" pitchFamily="34" charset="0"/>
                <a:ea typeface="MS PGothic" pitchFamily="34" charset="-128"/>
                <a:cs typeface="Arial" pitchFamily="34" charset="0"/>
              </a:rPr>
              <a:t/>
            </a:r>
            <a:br>
              <a:rPr lang="en-US" sz="900" dirty="0">
                <a:solidFill>
                  <a:prstClr val="black"/>
                </a:solidFill>
                <a:latin typeface="Arial" pitchFamily="34" charset="0"/>
                <a:ea typeface="MS PGothic" pitchFamily="34" charset="-128"/>
                <a:cs typeface="Arial" pitchFamily="34" charset="0"/>
              </a:rPr>
            </a:br>
            <a:endParaRPr lang="en-US" sz="900" dirty="0">
              <a:latin typeface="Arial" pitchFamily="34" charset="0"/>
              <a:ea typeface="MS PGothic" pitchFamily="34" charset="-128"/>
              <a:cs typeface="ＭＳ Ｐゴシック" pitchFamily="-65" charset="-128"/>
            </a:endParaRPr>
          </a:p>
          <a:p>
            <a:pPr>
              <a:lnSpc>
                <a:spcPct val="95000"/>
              </a:lnSpc>
              <a:spcBef>
                <a:spcPts val="353"/>
              </a:spcBef>
              <a:defRPr/>
            </a:pPr>
            <a:r>
              <a:rPr lang="en-US" sz="900" b="1" u="sng" dirty="0">
                <a:latin typeface="Arial" pitchFamily="34" charset="0"/>
                <a:ea typeface="MS PGothic" pitchFamily="34" charset="-128"/>
                <a:cs typeface="ＭＳ Ｐゴシック" pitchFamily="-65" charset="-128"/>
              </a:rPr>
              <a:t>REFERENCES</a:t>
            </a:r>
            <a:endParaRPr lang="en-US" sz="900" dirty="0">
              <a:latin typeface="Arial" pitchFamily="34" charset="0"/>
              <a:ea typeface="MS PGothic" pitchFamily="34" charset="-128"/>
              <a:cs typeface="ＭＳ Ｐゴシック" pitchFamily="-65" charset="-128"/>
            </a:endParaRPr>
          </a:p>
          <a:p>
            <a:pPr marL="224325" indent="-224325">
              <a:lnSpc>
                <a:spcPct val="95000"/>
              </a:lnSpc>
              <a:spcBef>
                <a:spcPts val="353"/>
              </a:spcBef>
              <a:buFontTx/>
              <a:buAutoNum type="arabicPeriod"/>
              <a:defRPr/>
            </a:pPr>
            <a:r>
              <a:rPr lang="en-US" sz="900" dirty="0">
                <a:solidFill>
                  <a:prstClr val="black"/>
                </a:solidFill>
                <a:latin typeface="Arial" pitchFamily="34" charset="0"/>
                <a:ea typeface="MS PGothic" pitchFamily="34" charset="-128"/>
                <a:cs typeface="Arial" pitchFamily="34" charset="0"/>
              </a:rPr>
              <a:t>Malmberg K. Role of insulin-glucose infusion in outcomes after acute myocardial infarction: the diabetes and insulin-glucose infusion in acute myocardial infarction (DIGAMI) study. </a:t>
            </a:r>
            <a:r>
              <a:rPr lang="en-US" sz="900" i="1" dirty="0" err="1">
                <a:solidFill>
                  <a:prstClr val="black"/>
                </a:solidFill>
                <a:latin typeface="Arial" pitchFamily="34" charset="0"/>
                <a:ea typeface="MS PGothic" pitchFamily="34" charset="-128"/>
                <a:cs typeface="Arial" pitchFamily="34" charset="0"/>
              </a:rPr>
              <a:t>Endocr</a:t>
            </a:r>
            <a:r>
              <a:rPr lang="en-US" sz="900" i="1" dirty="0">
                <a:solidFill>
                  <a:prstClr val="black"/>
                </a:solidFill>
                <a:latin typeface="Arial" pitchFamily="34" charset="0"/>
                <a:ea typeface="MS PGothic" pitchFamily="34" charset="-128"/>
                <a:cs typeface="Arial" pitchFamily="34" charset="0"/>
              </a:rPr>
              <a:t> </a:t>
            </a:r>
            <a:r>
              <a:rPr lang="en-US" sz="900" i="1" dirty="0" err="1">
                <a:solidFill>
                  <a:prstClr val="black"/>
                </a:solidFill>
                <a:latin typeface="Arial" pitchFamily="34" charset="0"/>
                <a:ea typeface="MS PGothic" pitchFamily="34" charset="-128"/>
                <a:cs typeface="Arial" pitchFamily="34" charset="0"/>
              </a:rPr>
              <a:t>Pract</a:t>
            </a:r>
            <a:r>
              <a:rPr lang="en-US" sz="900" i="1" dirty="0">
                <a:solidFill>
                  <a:prstClr val="black"/>
                </a:solidFill>
                <a:latin typeface="Arial" pitchFamily="34" charset="0"/>
                <a:ea typeface="MS PGothic" pitchFamily="34" charset="-128"/>
                <a:cs typeface="Arial" pitchFamily="34" charset="0"/>
              </a:rPr>
              <a:t>.</a:t>
            </a:r>
            <a:r>
              <a:rPr lang="en-US" sz="900" dirty="0">
                <a:solidFill>
                  <a:prstClr val="black"/>
                </a:solidFill>
                <a:latin typeface="Arial" pitchFamily="34" charset="0"/>
                <a:ea typeface="MS PGothic" pitchFamily="34" charset="-128"/>
                <a:cs typeface="Arial" pitchFamily="34" charset="0"/>
              </a:rPr>
              <a:t> 2004;10(</a:t>
            </a:r>
            <a:r>
              <a:rPr lang="en-US" sz="900" dirty="0" err="1">
                <a:solidFill>
                  <a:prstClr val="black"/>
                </a:solidFill>
                <a:latin typeface="Arial" pitchFamily="34" charset="0"/>
                <a:ea typeface="MS PGothic" pitchFamily="34" charset="-128"/>
                <a:cs typeface="Arial" pitchFamily="34" charset="0"/>
              </a:rPr>
              <a:t>suppl</a:t>
            </a:r>
            <a:r>
              <a:rPr lang="en-US" sz="900" dirty="0">
                <a:solidFill>
                  <a:prstClr val="black"/>
                </a:solidFill>
                <a:latin typeface="Arial" pitchFamily="34" charset="0"/>
                <a:ea typeface="MS PGothic" pitchFamily="34" charset="-128"/>
                <a:cs typeface="Arial" pitchFamily="34" charset="0"/>
              </a:rPr>
              <a:t> 2):13-16.</a:t>
            </a:r>
          </a:p>
          <a:p>
            <a:pPr marL="224325" indent="-224325">
              <a:lnSpc>
                <a:spcPct val="95000"/>
              </a:lnSpc>
              <a:spcBef>
                <a:spcPts val="353"/>
              </a:spcBef>
              <a:buFontTx/>
              <a:buAutoNum type="arabicPeriod"/>
              <a:defRPr/>
            </a:pPr>
            <a:r>
              <a:rPr lang="en-US" sz="900" dirty="0">
                <a:solidFill>
                  <a:prstClr val="black"/>
                </a:solidFill>
                <a:latin typeface="Arial" pitchFamily="34" charset="0"/>
                <a:ea typeface="MS PGothic" pitchFamily="34" charset="-128"/>
                <a:cs typeface="Arial" pitchFamily="34" charset="0"/>
              </a:rPr>
              <a:t>Malmberg K, </a:t>
            </a:r>
            <a:r>
              <a:rPr lang="en-US" sz="900" dirty="0" err="1">
                <a:solidFill>
                  <a:prstClr val="black"/>
                </a:solidFill>
                <a:latin typeface="Arial" pitchFamily="34" charset="0"/>
                <a:ea typeface="MS PGothic" pitchFamily="34" charset="-128"/>
                <a:cs typeface="Arial" pitchFamily="34" charset="0"/>
              </a:rPr>
              <a:t>Ryden</a:t>
            </a:r>
            <a:r>
              <a:rPr lang="en-US" sz="900" dirty="0">
                <a:solidFill>
                  <a:prstClr val="black"/>
                </a:solidFill>
                <a:latin typeface="Arial" pitchFamily="34" charset="0"/>
                <a:ea typeface="MS PGothic" pitchFamily="34" charset="-128"/>
                <a:cs typeface="Arial" pitchFamily="34" charset="0"/>
              </a:rPr>
              <a:t> L, </a:t>
            </a:r>
            <a:r>
              <a:rPr lang="en-US" sz="900" dirty="0" err="1">
                <a:solidFill>
                  <a:prstClr val="black"/>
                </a:solidFill>
                <a:latin typeface="Arial" pitchFamily="34" charset="0"/>
                <a:ea typeface="MS PGothic" pitchFamily="34" charset="-128"/>
                <a:cs typeface="Arial" pitchFamily="34" charset="0"/>
              </a:rPr>
              <a:t>Efendic</a:t>
            </a:r>
            <a:r>
              <a:rPr lang="en-US" sz="900" dirty="0">
                <a:solidFill>
                  <a:prstClr val="black"/>
                </a:solidFill>
                <a:latin typeface="Arial" pitchFamily="34" charset="0"/>
                <a:ea typeface="MS PGothic" pitchFamily="34" charset="-128"/>
                <a:cs typeface="Arial" pitchFamily="34" charset="0"/>
              </a:rPr>
              <a:t> S, et al. Randomized trial of insulin-glucose infusion followed by subcutaneous insulin treatment in diabetic patients with acute myocardial infarction (DIGAMI study): effects on mortality at 1 year. </a:t>
            </a:r>
            <a:r>
              <a:rPr lang="en-US" sz="900" i="1" dirty="0">
                <a:solidFill>
                  <a:prstClr val="black"/>
                </a:solidFill>
                <a:latin typeface="Arial" pitchFamily="34" charset="0"/>
                <a:ea typeface="MS PGothic" pitchFamily="34" charset="-128"/>
                <a:cs typeface="Arial" pitchFamily="34" charset="0"/>
              </a:rPr>
              <a:t>J Am </a:t>
            </a:r>
            <a:r>
              <a:rPr lang="en-US" sz="900" i="1" dirty="0" err="1">
                <a:solidFill>
                  <a:prstClr val="black"/>
                </a:solidFill>
                <a:latin typeface="Arial" pitchFamily="34" charset="0"/>
                <a:ea typeface="MS PGothic" pitchFamily="34" charset="-128"/>
                <a:cs typeface="Arial" pitchFamily="34" charset="0"/>
              </a:rPr>
              <a:t>Coll</a:t>
            </a:r>
            <a:r>
              <a:rPr lang="en-US" sz="900" i="1" dirty="0">
                <a:solidFill>
                  <a:prstClr val="black"/>
                </a:solidFill>
                <a:latin typeface="Arial" pitchFamily="34" charset="0"/>
                <a:ea typeface="MS PGothic" pitchFamily="34" charset="-128"/>
                <a:cs typeface="Arial" pitchFamily="34" charset="0"/>
              </a:rPr>
              <a:t> </a:t>
            </a:r>
            <a:r>
              <a:rPr lang="en-US" sz="900" i="1" dirty="0" err="1">
                <a:solidFill>
                  <a:prstClr val="black"/>
                </a:solidFill>
                <a:latin typeface="Arial" pitchFamily="34" charset="0"/>
                <a:ea typeface="MS PGothic" pitchFamily="34" charset="-128"/>
                <a:cs typeface="Arial" pitchFamily="34" charset="0"/>
              </a:rPr>
              <a:t>Cardiol</a:t>
            </a:r>
            <a:r>
              <a:rPr lang="en-US" sz="900" i="1" dirty="0">
                <a:solidFill>
                  <a:prstClr val="black"/>
                </a:solidFill>
                <a:latin typeface="Arial" pitchFamily="34" charset="0"/>
                <a:ea typeface="MS PGothic" pitchFamily="34" charset="-128"/>
                <a:cs typeface="Arial" pitchFamily="34" charset="0"/>
              </a:rPr>
              <a:t>.</a:t>
            </a:r>
            <a:r>
              <a:rPr lang="en-US" sz="900" dirty="0">
                <a:solidFill>
                  <a:prstClr val="black"/>
                </a:solidFill>
                <a:latin typeface="Arial" pitchFamily="34" charset="0"/>
                <a:ea typeface="MS PGothic" pitchFamily="34" charset="-128"/>
                <a:cs typeface="Arial" pitchFamily="34" charset="0"/>
              </a:rPr>
              <a:t> 1995;26(1):57-65.</a:t>
            </a:r>
          </a:p>
          <a:p>
            <a:pPr marL="224325" indent="-224325">
              <a:lnSpc>
                <a:spcPct val="95000"/>
              </a:lnSpc>
              <a:spcBef>
                <a:spcPts val="353"/>
              </a:spcBef>
              <a:buFontTx/>
              <a:buAutoNum type="arabicPeriod"/>
              <a:defRPr/>
            </a:pPr>
            <a:r>
              <a:rPr lang="en-US" sz="900" dirty="0">
                <a:latin typeface="Arial" pitchFamily="34" charset="0"/>
                <a:cs typeface="Arial" pitchFamily="34" charset="0"/>
              </a:rPr>
              <a:t>Mellbin LG, Malmberg K, </a:t>
            </a:r>
            <a:r>
              <a:rPr lang="en-US" sz="900" dirty="0" err="1">
                <a:latin typeface="Arial" pitchFamily="34" charset="0"/>
                <a:cs typeface="Arial" pitchFamily="34" charset="0"/>
              </a:rPr>
              <a:t>Norhammar</a:t>
            </a:r>
            <a:r>
              <a:rPr lang="en-US" sz="900" dirty="0">
                <a:latin typeface="Arial" pitchFamily="34" charset="0"/>
                <a:cs typeface="Arial" pitchFamily="34" charset="0"/>
              </a:rPr>
              <a:t> A, </a:t>
            </a:r>
            <a:r>
              <a:rPr lang="en-US" sz="900" dirty="0" err="1">
                <a:latin typeface="Arial" pitchFamily="34" charset="0"/>
                <a:cs typeface="Arial" pitchFamily="34" charset="0"/>
              </a:rPr>
              <a:t>Wedel</a:t>
            </a:r>
            <a:r>
              <a:rPr lang="en-US" sz="900" dirty="0">
                <a:latin typeface="Arial" pitchFamily="34" charset="0"/>
                <a:cs typeface="Arial" pitchFamily="34" charset="0"/>
              </a:rPr>
              <a:t> H, </a:t>
            </a:r>
            <a:r>
              <a:rPr lang="en-US" sz="900" dirty="0" err="1">
                <a:latin typeface="Arial" pitchFamily="34" charset="0"/>
                <a:cs typeface="Arial" pitchFamily="34" charset="0"/>
              </a:rPr>
              <a:t>Ryden</a:t>
            </a:r>
            <a:r>
              <a:rPr lang="en-US" sz="900" dirty="0">
                <a:latin typeface="Arial" pitchFamily="34" charset="0"/>
                <a:cs typeface="Arial" pitchFamily="34" charset="0"/>
              </a:rPr>
              <a:t> L. The impact of glucose lowering treatment on long-term prognosis in patients with type 2 diabetes and myocardial infarction: a report from the DIGAMI 2 trial. </a:t>
            </a:r>
            <a:r>
              <a:rPr lang="en-US" sz="900" i="1" dirty="0" err="1">
                <a:latin typeface="Arial" pitchFamily="34" charset="0"/>
                <a:cs typeface="Arial" pitchFamily="34" charset="0"/>
              </a:rPr>
              <a:t>Eur</a:t>
            </a:r>
            <a:r>
              <a:rPr lang="en-US" sz="900" i="1" dirty="0">
                <a:latin typeface="Arial" pitchFamily="34" charset="0"/>
                <a:cs typeface="Arial" pitchFamily="34" charset="0"/>
              </a:rPr>
              <a:t> Heart J.</a:t>
            </a:r>
            <a:r>
              <a:rPr lang="en-US" sz="900" dirty="0">
                <a:latin typeface="Arial" pitchFamily="34" charset="0"/>
                <a:cs typeface="Arial" pitchFamily="34" charset="0"/>
              </a:rPr>
              <a:t> 2008;29(2):166-176.</a:t>
            </a:r>
            <a:endParaRPr lang="en-US" sz="900" dirty="0">
              <a:solidFill>
                <a:prstClr val="black"/>
              </a:solidFill>
              <a:latin typeface="Arial" pitchFamily="34" charset="0"/>
              <a:ea typeface="MS PGothic" pitchFamily="34" charset="-128"/>
              <a:cs typeface="Arial" pitchFamily="34" charset="0"/>
            </a:endParaRP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63</a:t>
            </a:fld>
            <a:endParaRPr lang="en-US" sz="1200" dirty="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Rectangle 2"/>
          <p:cNvSpPr>
            <a:spLocks noGrp="1" noRot="1" noChangeAspect="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581369"/>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BACKGROUND</a:t>
            </a:r>
          </a:p>
          <a:p>
            <a:pPr marL="224325" indent="-224325" eaLnBrk="0" hangingPunct="0">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The Diabetes Insulin-Glucose in Acute Myocardial Infarction (DIGAMI) study was a prospective,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open-label, parallel study of patients with diabetes (insulin and noninsulin-dependent) who were </a:t>
            </a:r>
            <a:r>
              <a:rPr lang="en-US" sz="1000" dirty="0" err="1">
                <a:solidFill>
                  <a:prstClr val="black"/>
                </a:solidFill>
                <a:latin typeface="Arial" pitchFamily="34" charset="0"/>
                <a:ea typeface="MS PGothic" pitchFamily="34" charset="-128"/>
                <a:cs typeface="Arial" pitchFamily="34" charset="0"/>
              </a:rPr>
              <a:t>hospitalised</a:t>
            </a:r>
            <a:r>
              <a:rPr lang="en-US" sz="1000" dirty="0">
                <a:solidFill>
                  <a:prstClr val="black"/>
                </a:solidFill>
                <a:latin typeface="Arial" pitchFamily="34" charset="0"/>
                <a:ea typeface="MS PGothic" pitchFamily="34" charset="-128"/>
                <a:cs typeface="Arial" pitchFamily="34" charset="0"/>
              </a:rPr>
              <a:t> with an acute myocardial infarction who were admitted to the coronary care units of 19 Swedish hospitals. Patients were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in a blinded manner to receive either an insulin-glucose infusion according to a predefined protocol for ≥24 hours, then subcutaneous insulin four times daily for ≥3 months (n=306) or conventional (control) treatment, which was according to standard coronary care unit practice; patients in this group did not receive insulin unless it was deemed clinically indicated (n=314). Mean follow-up of each group was 344 days. The overall mortality rate was considerably lower than expected at each checkpoint during the study in the infusion group </a:t>
            </a:r>
            <a:r>
              <a:rPr lang="en-US" sz="1000" dirty="0" err="1">
                <a:solidFill>
                  <a:prstClr val="black"/>
                </a:solidFill>
                <a:latin typeface="Arial" pitchFamily="34" charset="0"/>
                <a:ea typeface="MS PGothic" pitchFamily="34" charset="-128"/>
                <a:cs typeface="Arial" pitchFamily="34" charset="0"/>
              </a:rPr>
              <a:t>vs</a:t>
            </a:r>
            <a:r>
              <a:rPr lang="en-US" sz="1000" dirty="0">
                <a:solidFill>
                  <a:prstClr val="black"/>
                </a:solidFill>
                <a:latin typeface="Arial" pitchFamily="34" charset="0"/>
                <a:ea typeface="MS PGothic" pitchFamily="34" charset="-128"/>
                <a:cs typeface="Arial" pitchFamily="34" charset="0"/>
              </a:rPr>
              <a:t> the control group. The overall mortality rate at 1 year was 18.6% in the infusion group </a:t>
            </a:r>
            <a:r>
              <a:rPr lang="en-US" sz="1000" dirty="0" err="1">
                <a:solidFill>
                  <a:prstClr val="black"/>
                </a:solidFill>
                <a:latin typeface="Arial" pitchFamily="34" charset="0"/>
                <a:ea typeface="MS PGothic" pitchFamily="34" charset="-128"/>
                <a:cs typeface="Arial" pitchFamily="34" charset="0"/>
              </a:rPr>
              <a:t>vs</a:t>
            </a:r>
            <a:r>
              <a:rPr lang="en-US" sz="1000" dirty="0">
                <a:solidFill>
                  <a:prstClr val="black"/>
                </a:solidFill>
                <a:latin typeface="Arial" pitchFamily="34" charset="0"/>
                <a:ea typeface="MS PGothic" pitchFamily="34" charset="-128"/>
                <a:cs typeface="Arial" pitchFamily="34" charset="0"/>
              </a:rPr>
              <a:t> 26.1% in the control group (</a:t>
            </a:r>
            <a:r>
              <a:rPr lang="en-US" sz="1000" i="1" dirty="0">
                <a:solidFill>
                  <a:prstClr val="black"/>
                </a:solidFill>
                <a:latin typeface="Arial" pitchFamily="34" charset="0"/>
                <a:ea typeface="MS PGothic" pitchFamily="34" charset="-128"/>
                <a:cs typeface="Arial" pitchFamily="34" charset="0"/>
              </a:rPr>
              <a:t>P</a:t>
            </a:r>
            <a:r>
              <a:rPr lang="en-US" sz="1000" dirty="0">
                <a:solidFill>
                  <a:prstClr val="black"/>
                </a:solidFill>
                <a:latin typeface="Arial" pitchFamily="34" charset="0"/>
                <a:ea typeface="MS PGothic" pitchFamily="34" charset="-128"/>
                <a:cs typeface="Arial" pitchFamily="34" charset="0"/>
              </a:rPr>
              <a:t>=.0273). The authors concluded that an insulin-glucose infusion followed by a </a:t>
            </a:r>
            <a:r>
              <a:rPr lang="en-US" sz="1000" dirty="0" err="1">
                <a:solidFill>
                  <a:prstClr val="black"/>
                </a:solidFill>
                <a:latin typeface="Arial" pitchFamily="34" charset="0"/>
                <a:ea typeface="MS PGothic" pitchFamily="34" charset="-128"/>
                <a:cs typeface="Arial" pitchFamily="34" charset="0"/>
              </a:rPr>
              <a:t>multidose</a:t>
            </a:r>
            <a:r>
              <a:rPr lang="en-US" sz="1000" dirty="0">
                <a:solidFill>
                  <a:prstClr val="black"/>
                </a:solidFill>
                <a:latin typeface="Arial" pitchFamily="34" charset="0"/>
                <a:ea typeface="MS PGothic" pitchFamily="34" charset="-128"/>
                <a:cs typeface="Arial" pitchFamily="34" charset="0"/>
              </a:rPr>
              <a:t> insulin regimen improved long-term prognosis in patients with diabetes with an acute myocardial infarction.</a:t>
            </a:r>
            <a:br>
              <a:rPr lang="en-US" sz="1000" dirty="0">
                <a:solidFill>
                  <a:prstClr val="black"/>
                </a:solidFill>
                <a:latin typeface="Arial" pitchFamily="34" charset="0"/>
                <a:ea typeface="MS PGothic" pitchFamily="34" charset="-128"/>
                <a:cs typeface="Arial" pitchFamily="34" charset="0"/>
              </a:rPr>
            </a:b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REFERENCE</a:t>
            </a: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dirty="0">
                <a:latin typeface="Arial" pitchFamily="34" charset="0"/>
                <a:cs typeface="Arial" pitchFamily="34" charset="0"/>
              </a:rPr>
              <a:t>Malmberg K, </a:t>
            </a:r>
            <a:r>
              <a:rPr lang="en-US" sz="1000" dirty="0" err="1">
                <a:latin typeface="Arial" pitchFamily="34" charset="0"/>
                <a:cs typeface="Arial" pitchFamily="34" charset="0"/>
              </a:rPr>
              <a:t>Rydén</a:t>
            </a:r>
            <a:r>
              <a:rPr lang="en-US" sz="1000" dirty="0">
                <a:latin typeface="Arial" pitchFamily="34" charset="0"/>
                <a:cs typeface="Arial" pitchFamily="34" charset="0"/>
              </a:rPr>
              <a:t> L, </a:t>
            </a:r>
            <a:r>
              <a:rPr lang="en-US" sz="1000" dirty="0" err="1">
                <a:latin typeface="Arial" pitchFamily="34" charset="0"/>
                <a:cs typeface="Arial" pitchFamily="34" charset="0"/>
              </a:rPr>
              <a:t>Efendic</a:t>
            </a:r>
            <a:r>
              <a:rPr lang="en-US" sz="1000" dirty="0">
                <a:latin typeface="Arial" pitchFamily="34" charset="0"/>
                <a:cs typeface="Arial" pitchFamily="34" charset="0"/>
              </a:rPr>
              <a:t> S, </a:t>
            </a:r>
            <a:r>
              <a:rPr lang="en-US" sz="1000" dirty="0" err="1">
                <a:latin typeface="Arial" pitchFamily="34" charset="0"/>
                <a:cs typeface="Arial" pitchFamily="34" charset="0"/>
              </a:rPr>
              <a:t>Herlitz</a:t>
            </a:r>
            <a:r>
              <a:rPr lang="en-US" sz="1000" dirty="0">
                <a:latin typeface="Arial" pitchFamily="34" charset="0"/>
                <a:cs typeface="Arial" pitchFamily="34" charset="0"/>
              </a:rPr>
              <a:t> J, </a:t>
            </a:r>
            <a:r>
              <a:rPr lang="en-US" sz="1000" dirty="0" err="1">
                <a:latin typeface="Arial" pitchFamily="34" charset="0"/>
                <a:cs typeface="Arial" pitchFamily="34" charset="0"/>
              </a:rPr>
              <a:t>Nicol</a:t>
            </a:r>
            <a:r>
              <a:rPr lang="en-US" sz="1000" dirty="0">
                <a:latin typeface="Arial" pitchFamily="34" charset="0"/>
                <a:cs typeface="Arial" pitchFamily="34" charset="0"/>
              </a:rPr>
              <a:t> P, </a:t>
            </a:r>
            <a:r>
              <a:rPr lang="en-US" sz="1000" dirty="0" err="1">
                <a:latin typeface="Arial" pitchFamily="34" charset="0"/>
                <a:cs typeface="Arial" pitchFamily="34" charset="0"/>
              </a:rPr>
              <a:t>Waldenström</a:t>
            </a:r>
            <a:r>
              <a:rPr lang="en-US" sz="1000" dirty="0">
                <a:latin typeface="Arial" pitchFamily="34" charset="0"/>
                <a:cs typeface="Arial" pitchFamily="34" charset="0"/>
              </a:rPr>
              <a:t> A, </a:t>
            </a:r>
            <a:r>
              <a:rPr lang="en-US" sz="1000" dirty="0" err="1">
                <a:latin typeface="Arial" pitchFamily="34" charset="0"/>
                <a:cs typeface="Arial" pitchFamily="34" charset="0"/>
              </a:rPr>
              <a:t>Wedel</a:t>
            </a:r>
            <a:r>
              <a:rPr lang="en-US" sz="1000" dirty="0">
                <a:latin typeface="Arial" pitchFamily="34" charset="0"/>
                <a:cs typeface="Arial" pitchFamily="34" charset="0"/>
              </a:rPr>
              <a:t> H, </a:t>
            </a:r>
            <a:r>
              <a:rPr lang="en-US" sz="1000" dirty="0" err="1">
                <a:latin typeface="Arial" pitchFamily="34" charset="0"/>
                <a:cs typeface="Arial" pitchFamily="34" charset="0"/>
              </a:rPr>
              <a:t>Welin</a:t>
            </a:r>
            <a:r>
              <a:rPr lang="en-US" sz="1000" dirty="0">
                <a:latin typeface="Arial" pitchFamily="34" charset="0"/>
                <a:cs typeface="Arial" pitchFamily="34" charset="0"/>
              </a:rPr>
              <a:t> L. Randomized Trial of Insulin-Glucose Infusion Followed by </a:t>
            </a:r>
            <a:r>
              <a:rPr lang="en-US" sz="1000" dirty="0" err="1">
                <a:latin typeface="Arial" pitchFamily="34" charset="0"/>
                <a:cs typeface="Arial" pitchFamily="34" charset="0"/>
              </a:rPr>
              <a:t>Subcutaneuos</a:t>
            </a:r>
            <a:r>
              <a:rPr lang="en-US" sz="1000" dirty="0">
                <a:latin typeface="Arial" pitchFamily="34" charset="0"/>
                <a:cs typeface="Arial" pitchFamily="34" charset="0"/>
              </a:rPr>
              <a:t> Insulin Treatment in Diabetic Patients with Acute Myocardial Infarction (DIGAMI Study): Effects on Mortality at 1 Year. </a:t>
            </a:r>
            <a:r>
              <a:rPr lang="en-US" sz="1000" i="1" dirty="0">
                <a:latin typeface="Arial" pitchFamily="34" charset="0"/>
                <a:cs typeface="Arial" pitchFamily="34" charset="0"/>
              </a:rPr>
              <a:t>J Am </a:t>
            </a:r>
            <a:r>
              <a:rPr lang="en-US" sz="1000" i="1" dirty="0" err="1">
                <a:latin typeface="Arial" pitchFamily="34" charset="0"/>
                <a:cs typeface="Arial" pitchFamily="34" charset="0"/>
              </a:rPr>
              <a:t>Coll</a:t>
            </a:r>
            <a:r>
              <a:rPr lang="en-US" sz="1000" i="1" dirty="0">
                <a:latin typeface="Arial" pitchFamily="34" charset="0"/>
                <a:cs typeface="Arial" pitchFamily="34" charset="0"/>
              </a:rPr>
              <a:t> </a:t>
            </a:r>
            <a:r>
              <a:rPr lang="en-US" sz="1000" i="1" dirty="0" err="1">
                <a:latin typeface="Arial" pitchFamily="34" charset="0"/>
                <a:cs typeface="Arial" pitchFamily="34" charset="0"/>
              </a:rPr>
              <a:t>Cardiol</a:t>
            </a:r>
            <a:r>
              <a:rPr lang="en-US" sz="1000" i="1" dirty="0">
                <a:latin typeface="Arial" pitchFamily="34" charset="0"/>
                <a:cs typeface="Arial" pitchFamily="34" charset="0"/>
              </a:rPr>
              <a:t>. </a:t>
            </a:r>
            <a:r>
              <a:rPr lang="en-US" sz="1000" dirty="0">
                <a:latin typeface="Arial" pitchFamily="34" charset="0"/>
                <a:cs typeface="Arial" pitchFamily="34" charset="0"/>
              </a:rPr>
              <a:t>1995;26:57-65. </a:t>
            </a:r>
            <a:endParaRPr lang="en-US" sz="1000" dirty="0">
              <a:solidFill>
                <a:prstClr val="black"/>
              </a:solidFill>
              <a:latin typeface="Arial" pitchFamily="34" charset="0"/>
              <a:ea typeface="MS PGothic" pitchFamily="34" charset="-128"/>
              <a:cs typeface="Arial" pitchFamily="34" charset="0"/>
            </a:endParaRP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64</a:t>
            </a:fld>
            <a:endParaRPr lang="en-US" sz="1200" dirty="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7" name="Rectangle 2"/>
          <p:cNvSpPr>
            <a:spLocks noGrp="1" noRot="1" noChangeAspect="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581369"/>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BACKGROUND</a:t>
            </a:r>
          </a:p>
          <a:p>
            <a:pPr marL="224325" indent="-224325">
              <a:spcBef>
                <a:spcPct val="25000"/>
              </a:spcBef>
              <a:buSzPct val="85000"/>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Diabetes Insulin-Glucose in Acute Myocardial Infarction (DIGAMI 2) was a prospective,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open-label trial with blinded evaluation comparing three different treatment strategies in patients with type 2 diabetes and </a:t>
            </a:r>
            <a:r>
              <a:rPr lang="en-US" sz="1000" dirty="0" err="1">
                <a:solidFill>
                  <a:prstClr val="black"/>
                </a:solidFill>
                <a:latin typeface="Arial" pitchFamily="34" charset="0"/>
                <a:ea typeface="MS PGothic" pitchFamily="34" charset="-128"/>
                <a:cs typeface="Arial" pitchFamily="34" charset="0"/>
              </a:rPr>
              <a:t>hospitalised</a:t>
            </a:r>
            <a:r>
              <a:rPr lang="en-US" sz="1000" dirty="0">
                <a:solidFill>
                  <a:prstClr val="black"/>
                </a:solidFill>
                <a:latin typeface="Arial" pitchFamily="34" charset="0"/>
                <a:ea typeface="MS PGothic" pitchFamily="34" charset="-128"/>
                <a:cs typeface="Arial" pitchFamily="34" charset="0"/>
              </a:rPr>
              <a:t> with an acute myocardial infarction. The three treatment strategies were: group 1—a 24-hour insulin-glucose infusion followed by subcutaneous insulin-based long-term glucose control (n=474); group 2—24-hour insulin-glucose infusion followed by standard glucose control (n=473); group 3—routine metabolic management according to local practice (n=306). The primary objective was to compare total mortality between two cohorts (groups 1 and 2) receiving different treatment strategies for type 2 diabetes during time of follow-up (n=474 and n=473, respectively). The secondary objective was to compare total mortality between two cohorts (groups 2 and 3) receiving different treatment strategies for type 2 diabetes during time of follow-up (n=473 and n=306, respectively) and the tertiary objective was to compare morbidity such as nonfatal infarction, congestive heart failure, and stroke among all cohorts (groups 1, 2, and 3). The results of DIGAMI 2 did not support the findings in DIGAMI.</a:t>
            </a:r>
            <a:br>
              <a:rPr lang="en-US" sz="1000" dirty="0">
                <a:solidFill>
                  <a:prstClr val="black"/>
                </a:solidFill>
                <a:latin typeface="Arial" pitchFamily="34" charset="0"/>
                <a:ea typeface="MS PGothic" pitchFamily="34" charset="-128"/>
                <a:cs typeface="Arial" pitchFamily="34" charset="0"/>
              </a:rPr>
            </a:b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REFERENCE</a:t>
            </a: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dirty="0">
                <a:solidFill>
                  <a:prstClr val="black"/>
                </a:solidFill>
                <a:latin typeface="Arial" pitchFamily="34" charset="0"/>
                <a:ea typeface="MS PGothic" pitchFamily="34" charset="-128"/>
                <a:cs typeface="Arial" pitchFamily="34" charset="0"/>
              </a:rPr>
              <a:t>Malmberg K, </a:t>
            </a:r>
            <a:r>
              <a:rPr lang="en-US" sz="1000" dirty="0" err="1">
                <a:solidFill>
                  <a:prstClr val="black"/>
                </a:solidFill>
                <a:latin typeface="Arial" pitchFamily="34" charset="0"/>
                <a:ea typeface="MS PGothic" pitchFamily="34" charset="-128"/>
                <a:cs typeface="Arial" pitchFamily="34" charset="0"/>
              </a:rPr>
              <a:t>Ryden</a:t>
            </a:r>
            <a:r>
              <a:rPr lang="en-US" sz="1000" dirty="0">
                <a:solidFill>
                  <a:prstClr val="black"/>
                </a:solidFill>
                <a:latin typeface="Arial" pitchFamily="34" charset="0"/>
                <a:ea typeface="MS PGothic" pitchFamily="34" charset="-128"/>
                <a:cs typeface="Arial" pitchFamily="34" charset="0"/>
              </a:rPr>
              <a:t> L, </a:t>
            </a:r>
            <a:r>
              <a:rPr lang="en-US" sz="1000" dirty="0" err="1">
                <a:solidFill>
                  <a:prstClr val="black"/>
                </a:solidFill>
                <a:latin typeface="Arial" pitchFamily="34" charset="0"/>
                <a:ea typeface="MS PGothic" pitchFamily="34" charset="-128"/>
                <a:cs typeface="Arial" pitchFamily="34" charset="0"/>
              </a:rPr>
              <a:t>Wedel</a:t>
            </a:r>
            <a:r>
              <a:rPr lang="en-US" sz="1000" dirty="0">
                <a:solidFill>
                  <a:prstClr val="black"/>
                </a:solidFill>
                <a:latin typeface="Arial" pitchFamily="34" charset="0"/>
                <a:ea typeface="MS PGothic" pitchFamily="34" charset="-128"/>
                <a:cs typeface="Arial" pitchFamily="34" charset="0"/>
              </a:rPr>
              <a:t> H, et al. Intense metabolic control by means of insulin in patients with diabetes mellitus and acute myocardial infarction (DIGAMI 2): effects on mortality and morbidity. </a:t>
            </a:r>
            <a:r>
              <a:rPr lang="en-US" sz="1000" i="1" dirty="0" err="1">
                <a:solidFill>
                  <a:prstClr val="black"/>
                </a:solidFill>
                <a:latin typeface="Arial" pitchFamily="34" charset="0"/>
                <a:ea typeface="MS PGothic" pitchFamily="34" charset="-128"/>
                <a:cs typeface="Arial" pitchFamily="34" charset="0"/>
              </a:rPr>
              <a:t>Eur</a:t>
            </a:r>
            <a:r>
              <a:rPr lang="en-US" sz="1000" i="1" dirty="0">
                <a:solidFill>
                  <a:prstClr val="black"/>
                </a:solidFill>
                <a:latin typeface="Arial" pitchFamily="34" charset="0"/>
                <a:ea typeface="MS PGothic" pitchFamily="34" charset="-128"/>
                <a:cs typeface="Arial" pitchFamily="34" charset="0"/>
              </a:rPr>
              <a:t> Heart J.</a:t>
            </a:r>
            <a:r>
              <a:rPr lang="en-US" sz="1000" dirty="0">
                <a:solidFill>
                  <a:prstClr val="black"/>
                </a:solidFill>
                <a:latin typeface="Arial" pitchFamily="34" charset="0"/>
                <a:ea typeface="MS PGothic" pitchFamily="34" charset="-128"/>
                <a:cs typeface="Arial" pitchFamily="34" charset="0"/>
              </a:rPr>
              <a:t> 2005;26(7):650-661.</a:t>
            </a: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65</a:t>
            </a:fld>
            <a:endParaRPr lang="en-US" sz="1200" dirty="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581369"/>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Diabetes Insulin-Glucose in Acute Myocardial Infarction (DIGAMI) 2 was a multicentre, prospective,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open trial with blinded evaluation comparing three different management strategies in patients with type 2 diabetes and acute myocardial infarction. The management protocols were 1.) a 24-hour insulin-glucose infusion followed by subcutaneous insulin-based long-term glucose control (n=474); 2.) a 24-hour insulin-glucose infusion followed by standard glucose control (n=473); and 3.) routine metabolic management according to local practice (n=306). The primary objective was to compare total mortality between treatment groups 1 and 2 during the time of follow-up. A secondary objective was to compare the total mortality between groups 2 and 3, and a tertiary objective was to compare morbidity, such as nonfatal </a:t>
            </a:r>
            <a:r>
              <a:rPr lang="en-US" sz="1000" dirty="0" err="1">
                <a:solidFill>
                  <a:prstClr val="black"/>
                </a:solidFill>
                <a:latin typeface="Arial" pitchFamily="34" charset="0"/>
                <a:ea typeface="MS PGothic" pitchFamily="34" charset="-128"/>
                <a:cs typeface="Arial" pitchFamily="34" charset="0"/>
              </a:rPr>
              <a:t>reinfarction</a:t>
            </a:r>
            <a:r>
              <a:rPr lang="en-US" sz="1000" dirty="0">
                <a:solidFill>
                  <a:prstClr val="black"/>
                </a:solidFill>
                <a:latin typeface="Arial" pitchFamily="34" charset="0"/>
                <a:ea typeface="MS PGothic" pitchFamily="34" charset="-128"/>
                <a:cs typeface="Arial" pitchFamily="34" charset="0"/>
              </a:rPr>
              <a:t>, congestive heart failure, and stroke, among the three groups.</a:t>
            </a:r>
            <a:r>
              <a:rPr lang="en-US" sz="1000" baseline="30000" dirty="0">
                <a:solidFill>
                  <a:prstClr val="black"/>
                </a:solidFill>
                <a:latin typeface="Arial" pitchFamily="34" charset="0"/>
                <a:ea typeface="MS PGothic" pitchFamily="34" charset="-128"/>
                <a:cs typeface="Arial" pitchFamily="34" charset="0"/>
              </a:rPr>
              <a:t>1</a:t>
            </a:r>
            <a:r>
              <a:rPr lang="en-US" sz="1000" dirty="0">
                <a:solidFill>
                  <a:prstClr val="black"/>
                </a:solidFill>
                <a:latin typeface="Arial" pitchFamily="34" charset="0"/>
                <a:ea typeface="MS PGothic" pitchFamily="34" charset="-128"/>
                <a:cs typeface="Arial" pitchFamily="34" charset="0"/>
              </a:rPr>
              <a:t> Median study duration was 2.1 years.</a:t>
            </a:r>
            <a:r>
              <a:rPr lang="en-US" sz="1000" baseline="30000" dirty="0">
                <a:solidFill>
                  <a:prstClr val="black"/>
                </a:solidFill>
                <a:latin typeface="Arial" pitchFamily="34" charset="0"/>
                <a:ea typeface="MS PGothic" pitchFamily="34" charset="-128"/>
                <a:cs typeface="Arial" pitchFamily="34" charset="0"/>
              </a:rPr>
              <a:t>2</a:t>
            </a:r>
            <a:r>
              <a:rPr lang="en-US" sz="1000" dirty="0">
                <a:solidFill>
                  <a:prstClr val="black"/>
                </a:solidFill>
                <a:latin typeface="Arial" pitchFamily="34" charset="0"/>
                <a:ea typeface="MS PGothic" pitchFamily="34" charset="-128"/>
                <a:cs typeface="Arial" pitchFamily="34" charset="0"/>
              </a:rPr>
              <a:t/>
            </a:r>
            <a:br>
              <a:rPr lang="en-US" sz="1000" dirty="0">
                <a:solidFill>
                  <a:prstClr val="black"/>
                </a:solidFill>
                <a:latin typeface="Arial" pitchFamily="34" charset="0"/>
                <a:ea typeface="MS PGothic" pitchFamily="34" charset="-128"/>
                <a:cs typeface="Arial" pitchFamily="34" charset="0"/>
              </a:rPr>
            </a:b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REFERENCES</a:t>
            </a:r>
            <a:endParaRPr lang="en-US" sz="1000" dirty="0">
              <a:latin typeface="Arial" pitchFamily="34" charset="0"/>
              <a:ea typeface="MS PGothic" pitchFamily="34" charset="-128"/>
              <a:cs typeface="ＭＳ Ｐゴシック" pitchFamily="-65" charset="-128"/>
            </a:endParaRPr>
          </a:p>
          <a:p>
            <a:pPr marL="224325" indent="-224325">
              <a:lnSpc>
                <a:spcPct val="95000"/>
              </a:lnSpc>
              <a:spcBef>
                <a:spcPts val="353"/>
              </a:spcBef>
              <a:buFontTx/>
              <a:buAutoNum type="arabicPeriod"/>
              <a:defRPr/>
            </a:pPr>
            <a:r>
              <a:rPr lang="en-US" sz="1000" dirty="0">
                <a:solidFill>
                  <a:prstClr val="black"/>
                </a:solidFill>
                <a:latin typeface="Arial" pitchFamily="34" charset="0"/>
                <a:ea typeface="MS PGothic" pitchFamily="34" charset="-128"/>
                <a:cs typeface="Arial" pitchFamily="34" charset="0"/>
              </a:rPr>
              <a:t>Malmberg K, </a:t>
            </a:r>
            <a:r>
              <a:rPr lang="en-US" sz="1000" dirty="0" err="1">
                <a:solidFill>
                  <a:prstClr val="black"/>
                </a:solidFill>
                <a:latin typeface="Arial" pitchFamily="34" charset="0"/>
                <a:ea typeface="MS PGothic" pitchFamily="34" charset="-128"/>
                <a:cs typeface="Arial" pitchFamily="34" charset="0"/>
              </a:rPr>
              <a:t>Ryden</a:t>
            </a:r>
            <a:r>
              <a:rPr lang="en-US" sz="1000" dirty="0">
                <a:solidFill>
                  <a:prstClr val="black"/>
                </a:solidFill>
                <a:latin typeface="Arial" pitchFamily="34" charset="0"/>
                <a:ea typeface="MS PGothic" pitchFamily="34" charset="-128"/>
                <a:cs typeface="Arial" pitchFamily="34" charset="0"/>
              </a:rPr>
              <a:t> L, </a:t>
            </a:r>
            <a:r>
              <a:rPr lang="en-US" sz="1000" dirty="0" err="1">
                <a:solidFill>
                  <a:prstClr val="black"/>
                </a:solidFill>
                <a:latin typeface="Arial" pitchFamily="34" charset="0"/>
                <a:ea typeface="MS PGothic" pitchFamily="34" charset="-128"/>
                <a:cs typeface="Arial" pitchFamily="34" charset="0"/>
              </a:rPr>
              <a:t>Wedel</a:t>
            </a:r>
            <a:r>
              <a:rPr lang="en-US" sz="1000" dirty="0">
                <a:solidFill>
                  <a:prstClr val="black"/>
                </a:solidFill>
                <a:latin typeface="Arial" pitchFamily="34" charset="0"/>
                <a:ea typeface="MS PGothic" pitchFamily="34" charset="-128"/>
                <a:cs typeface="Arial" pitchFamily="34" charset="0"/>
              </a:rPr>
              <a:t> H, et al. Intense metabolic control by means of insulin in patients with diabetes mellitus and acute myocardial infarction (DIGAMI 2): effects on mortality and morbidity. </a:t>
            </a:r>
            <a:r>
              <a:rPr lang="en-US" sz="1000" i="1" dirty="0" err="1">
                <a:solidFill>
                  <a:prstClr val="black"/>
                </a:solidFill>
                <a:latin typeface="Arial" pitchFamily="34" charset="0"/>
                <a:ea typeface="MS PGothic" pitchFamily="34" charset="-128"/>
                <a:cs typeface="Arial" pitchFamily="34" charset="0"/>
              </a:rPr>
              <a:t>Eur</a:t>
            </a:r>
            <a:r>
              <a:rPr lang="en-US" sz="1000" i="1" dirty="0">
                <a:solidFill>
                  <a:prstClr val="black"/>
                </a:solidFill>
                <a:latin typeface="Arial" pitchFamily="34" charset="0"/>
                <a:ea typeface="MS PGothic" pitchFamily="34" charset="-128"/>
                <a:cs typeface="Arial" pitchFamily="34" charset="0"/>
              </a:rPr>
              <a:t> Heart J.</a:t>
            </a:r>
            <a:r>
              <a:rPr lang="en-US" sz="1000" dirty="0">
                <a:solidFill>
                  <a:prstClr val="black"/>
                </a:solidFill>
                <a:latin typeface="Arial" pitchFamily="34" charset="0"/>
                <a:ea typeface="MS PGothic" pitchFamily="34" charset="-128"/>
                <a:cs typeface="Arial" pitchFamily="34" charset="0"/>
              </a:rPr>
              <a:t> 2005;26(7):650-661.</a:t>
            </a:r>
          </a:p>
          <a:p>
            <a:pPr marL="224325" indent="-224325">
              <a:lnSpc>
                <a:spcPct val="95000"/>
              </a:lnSpc>
              <a:spcBef>
                <a:spcPts val="353"/>
              </a:spcBef>
              <a:buFontTx/>
              <a:buAutoNum type="arabicPeriod"/>
              <a:defRPr/>
            </a:pPr>
            <a:r>
              <a:rPr lang="en-US" sz="1000" dirty="0">
                <a:solidFill>
                  <a:prstClr val="black"/>
                </a:solidFill>
                <a:latin typeface="Arial" pitchFamily="34" charset="0"/>
                <a:ea typeface="MS PGothic" pitchFamily="34" charset="-128"/>
                <a:cs typeface="Arial" pitchFamily="34" charset="0"/>
              </a:rPr>
              <a:t>Mellbin LG, Malmberg K, </a:t>
            </a:r>
            <a:r>
              <a:rPr lang="en-US" sz="1000" dirty="0" err="1">
                <a:solidFill>
                  <a:prstClr val="black"/>
                </a:solidFill>
                <a:latin typeface="Arial" pitchFamily="34" charset="0"/>
                <a:ea typeface="MS PGothic" pitchFamily="34" charset="-128"/>
                <a:cs typeface="Arial" pitchFamily="34" charset="0"/>
              </a:rPr>
              <a:t>Norhammar</a:t>
            </a:r>
            <a:r>
              <a:rPr lang="en-US" sz="1000" dirty="0">
                <a:solidFill>
                  <a:prstClr val="black"/>
                </a:solidFill>
                <a:latin typeface="Arial" pitchFamily="34" charset="0"/>
                <a:ea typeface="MS PGothic" pitchFamily="34" charset="-128"/>
                <a:cs typeface="Arial" pitchFamily="34" charset="0"/>
              </a:rPr>
              <a:t> A, </a:t>
            </a:r>
            <a:r>
              <a:rPr lang="en-US" sz="1000" dirty="0" err="1">
                <a:solidFill>
                  <a:prstClr val="black"/>
                </a:solidFill>
                <a:latin typeface="Arial" pitchFamily="34" charset="0"/>
                <a:ea typeface="MS PGothic" pitchFamily="34" charset="-128"/>
                <a:cs typeface="Arial" pitchFamily="34" charset="0"/>
              </a:rPr>
              <a:t>Wedel</a:t>
            </a:r>
            <a:r>
              <a:rPr lang="en-US" sz="1000" dirty="0">
                <a:solidFill>
                  <a:prstClr val="black"/>
                </a:solidFill>
                <a:latin typeface="Arial" pitchFamily="34" charset="0"/>
                <a:ea typeface="MS PGothic" pitchFamily="34" charset="-128"/>
                <a:cs typeface="Arial" pitchFamily="34" charset="0"/>
              </a:rPr>
              <a:t> H, </a:t>
            </a:r>
            <a:r>
              <a:rPr lang="en-US" sz="1000" dirty="0" err="1">
                <a:solidFill>
                  <a:prstClr val="black"/>
                </a:solidFill>
                <a:latin typeface="Arial" pitchFamily="34" charset="0"/>
                <a:ea typeface="MS PGothic" pitchFamily="34" charset="-128"/>
                <a:cs typeface="Arial" pitchFamily="34" charset="0"/>
              </a:rPr>
              <a:t>Ryden</a:t>
            </a:r>
            <a:r>
              <a:rPr lang="en-US" sz="1000" dirty="0">
                <a:solidFill>
                  <a:prstClr val="black"/>
                </a:solidFill>
                <a:latin typeface="Arial" pitchFamily="34" charset="0"/>
                <a:ea typeface="MS PGothic" pitchFamily="34" charset="-128"/>
                <a:cs typeface="Arial" pitchFamily="34" charset="0"/>
              </a:rPr>
              <a:t> L. The impact of glucose lowering treatment on long-term prognosis in patients with type 2 diabetes and myocardial infarction: a report from the DIGAMI 2 trial. </a:t>
            </a:r>
            <a:r>
              <a:rPr lang="en-US" sz="1000" i="1" dirty="0" err="1">
                <a:solidFill>
                  <a:prstClr val="black"/>
                </a:solidFill>
                <a:latin typeface="Arial" pitchFamily="34" charset="0"/>
                <a:ea typeface="MS PGothic" pitchFamily="34" charset="-128"/>
                <a:cs typeface="Arial" pitchFamily="34" charset="0"/>
              </a:rPr>
              <a:t>Eur</a:t>
            </a:r>
            <a:r>
              <a:rPr lang="en-US" sz="1000" i="1" dirty="0">
                <a:solidFill>
                  <a:prstClr val="black"/>
                </a:solidFill>
                <a:latin typeface="Arial" pitchFamily="34" charset="0"/>
                <a:ea typeface="MS PGothic" pitchFamily="34" charset="-128"/>
                <a:cs typeface="Arial" pitchFamily="34" charset="0"/>
              </a:rPr>
              <a:t> Heart J.</a:t>
            </a:r>
            <a:r>
              <a:rPr lang="en-US" sz="1000" dirty="0">
                <a:solidFill>
                  <a:prstClr val="black"/>
                </a:solidFill>
                <a:latin typeface="Arial" pitchFamily="34" charset="0"/>
                <a:ea typeface="MS PGothic" pitchFamily="34" charset="-128"/>
                <a:cs typeface="Arial" pitchFamily="34" charset="0"/>
              </a:rPr>
              <a:t> 2008;29(2):166-176.</a:t>
            </a: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66</a:t>
            </a:fld>
            <a:endParaRPr lang="en-US" sz="1200" dirty="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581369"/>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KEY POINT</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This figure illustrates the effect of different glucose-lowering treatments on mortality and morbidity. Following adjustment, none of the oral glucose-lowering treatments were associated with improved survival during the study </a:t>
            </a:r>
            <a:r>
              <a:rPr lang="en-US" sz="1000" dirty="0" smtClean="0">
                <a:solidFill>
                  <a:prstClr val="black"/>
                </a:solidFill>
                <a:latin typeface="Arial" pitchFamily="34" charset="0"/>
                <a:ea typeface="MS PGothic" pitchFamily="34" charset="-128"/>
                <a:cs typeface="Arial" pitchFamily="34" charset="0"/>
              </a:rPr>
              <a:t>period.</a:t>
            </a:r>
            <a:r>
              <a:rPr lang="en-US" sz="1000" baseline="30000" dirty="0">
                <a:solidFill>
                  <a:prstClr val="black"/>
                </a:solidFill>
                <a:ea typeface="MS PGothic" pitchFamily="34" charset="-128"/>
                <a:cs typeface="Arial" pitchFamily="34" charset="0"/>
              </a:rPr>
              <a:t>1</a:t>
            </a:r>
            <a:r>
              <a:rPr lang="en-US" sz="1000" baseline="30000" dirty="0" smtClean="0">
                <a:solidFill>
                  <a:prstClr val="black"/>
                </a:solidFill>
                <a:latin typeface="Arial" pitchFamily="34" charset="0"/>
                <a:ea typeface="MS PGothic" pitchFamily="34" charset="-128"/>
                <a:cs typeface="Arial" pitchFamily="34" charset="0"/>
              </a:rPr>
              <a:t> </a:t>
            </a:r>
            <a:r>
              <a:rPr lang="en-US" sz="1000" dirty="0">
                <a:solidFill>
                  <a:prstClr val="black"/>
                </a:solidFill>
                <a:latin typeface="Arial" pitchFamily="34" charset="0"/>
                <a:ea typeface="MS PGothic" pitchFamily="34" charset="-128"/>
                <a:cs typeface="Arial" pitchFamily="34" charset="0"/>
              </a:rPr>
              <a:t>The outcome of DIGAMI 2 contrasted with the findings of DIGAMI, which concluded that an insulin-glucose infusion therapeutic regimen reduced mortality in patients with diabetes who had an acute myocardial infarction. The authors of this DIGAMI 2 publication cited differences in eligibility criteria, glucose goals, overall long-term glucose control, and other factors in the two studies, which may have contributed to the differences in results.</a:t>
            </a:r>
            <a:br>
              <a:rPr lang="en-US" sz="1000" dirty="0">
                <a:solidFill>
                  <a:prstClr val="black"/>
                </a:solidFill>
                <a:latin typeface="Arial" pitchFamily="34" charset="0"/>
                <a:ea typeface="MS PGothic" pitchFamily="34" charset="-128"/>
                <a:cs typeface="Arial" pitchFamily="34" charset="0"/>
              </a:rPr>
            </a:br>
            <a:endParaRPr lang="en-US" sz="1000" b="1" u="sng"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Diabetes Insulin-Glucose in Acute Myocardial Infarction (DIGAMI) 2 was a multicentre, prospective,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open trial with blinded evaluation comparing three different management strategies in patients with type 2 diabetes and acute myocardial infarction. The management protocols were 1.) a 24-hour insulin-glucose infusion followed by subcutaneous insulin-based long-term glucose control (n=474); 2.) a 24-hour insulin-glucose infusion followed by standard glucose control (n=473); and 3.) routine metabolic management according to local practice (n=306). The primary objective was to compare total mortality between treatment groups 1 and 2 during the time of follow-up. A secondary objective was to compare the total mortality between groups 2 and 3, and a tertiary objective was to compare morbidity, such as nonfatal </a:t>
            </a:r>
            <a:r>
              <a:rPr lang="en-US" sz="1000" dirty="0" err="1">
                <a:solidFill>
                  <a:prstClr val="black"/>
                </a:solidFill>
                <a:latin typeface="Arial" pitchFamily="34" charset="0"/>
                <a:ea typeface="MS PGothic" pitchFamily="34" charset="-128"/>
                <a:cs typeface="Arial" pitchFamily="34" charset="0"/>
              </a:rPr>
              <a:t>reinfarction</a:t>
            </a:r>
            <a:r>
              <a:rPr lang="en-US" sz="1000" dirty="0">
                <a:solidFill>
                  <a:prstClr val="black"/>
                </a:solidFill>
                <a:latin typeface="Arial" pitchFamily="34" charset="0"/>
                <a:ea typeface="MS PGothic" pitchFamily="34" charset="-128"/>
                <a:cs typeface="Arial" pitchFamily="34" charset="0"/>
              </a:rPr>
              <a:t>, congestive heart failure, and stroke, among the three </a:t>
            </a:r>
            <a:r>
              <a:rPr lang="en-US" sz="1000" dirty="0" smtClean="0">
                <a:solidFill>
                  <a:prstClr val="black"/>
                </a:solidFill>
                <a:latin typeface="Arial" pitchFamily="34" charset="0"/>
                <a:ea typeface="MS PGothic" pitchFamily="34" charset="-128"/>
                <a:cs typeface="Arial" pitchFamily="34" charset="0"/>
              </a:rPr>
              <a:t>groups.</a:t>
            </a:r>
            <a:r>
              <a:rPr lang="en-US" sz="1000" baseline="30000" dirty="0">
                <a:solidFill>
                  <a:prstClr val="black"/>
                </a:solidFill>
                <a:ea typeface="MS PGothic" pitchFamily="34" charset="-128"/>
                <a:cs typeface="Arial" pitchFamily="34" charset="0"/>
              </a:rPr>
              <a:t>2</a:t>
            </a:r>
            <a:r>
              <a:rPr lang="en-US" sz="1000" dirty="0" smtClean="0">
                <a:solidFill>
                  <a:prstClr val="black"/>
                </a:solidFill>
                <a:latin typeface="Arial" pitchFamily="34" charset="0"/>
                <a:ea typeface="MS PGothic" pitchFamily="34" charset="-128"/>
                <a:cs typeface="Arial" pitchFamily="34" charset="0"/>
              </a:rPr>
              <a:t> </a:t>
            </a:r>
            <a:r>
              <a:rPr lang="en-US" sz="1000" dirty="0">
                <a:solidFill>
                  <a:prstClr val="black"/>
                </a:solidFill>
                <a:latin typeface="Arial" pitchFamily="34" charset="0"/>
                <a:ea typeface="MS PGothic" pitchFamily="34" charset="-128"/>
                <a:cs typeface="Arial" pitchFamily="34" charset="0"/>
              </a:rPr>
              <a:t>Median study duration was 2.1 </a:t>
            </a:r>
            <a:r>
              <a:rPr lang="en-US" sz="1000" dirty="0" smtClean="0">
                <a:solidFill>
                  <a:prstClr val="black"/>
                </a:solidFill>
                <a:latin typeface="Arial" pitchFamily="34" charset="0"/>
                <a:ea typeface="MS PGothic" pitchFamily="34" charset="-128"/>
                <a:cs typeface="Arial" pitchFamily="34" charset="0"/>
              </a:rPr>
              <a:t>years.</a:t>
            </a:r>
            <a:r>
              <a:rPr lang="en-US" sz="1000" baseline="30000" dirty="0">
                <a:solidFill>
                  <a:prstClr val="black"/>
                </a:solidFill>
                <a:ea typeface="MS PGothic" pitchFamily="34" charset="-128"/>
                <a:cs typeface="Arial" pitchFamily="34" charset="0"/>
              </a:rPr>
              <a:t>1</a:t>
            </a:r>
            <a:r>
              <a:rPr lang="en-US" sz="1000" dirty="0">
                <a:solidFill>
                  <a:prstClr val="black"/>
                </a:solidFill>
                <a:latin typeface="Arial" pitchFamily="34" charset="0"/>
                <a:ea typeface="MS PGothic" pitchFamily="34" charset="-128"/>
                <a:cs typeface="Arial" pitchFamily="34" charset="0"/>
              </a:rPr>
              <a:t/>
            </a:r>
            <a:br>
              <a:rPr lang="en-US" sz="1000" dirty="0">
                <a:solidFill>
                  <a:prstClr val="black"/>
                </a:solidFill>
                <a:latin typeface="Arial" pitchFamily="34" charset="0"/>
                <a:ea typeface="MS PGothic" pitchFamily="34" charset="-128"/>
                <a:cs typeface="Arial" pitchFamily="34" charset="0"/>
              </a:rPr>
            </a:b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REFERENCES</a:t>
            </a:r>
            <a:endParaRPr lang="en-US" sz="1000" dirty="0">
              <a:latin typeface="Arial" pitchFamily="34" charset="0"/>
              <a:ea typeface="MS PGothic" pitchFamily="34" charset="-128"/>
              <a:cs typeface="ＭＳ Ｐゴシック" pitchFamily="-65" charset="-128"/>
            </a:endParaRPr>
          </a:p>
          <a:p>
            <a:pPr marL="224325" indent="-224325">
              <a:lnSpc>
                <a:spcPct val="95000"/>
              </a:lnSpc>
              <a:spcBef>
                <a:spcPts val="353"/>
              </a:spcBef>
              <a:buFontTx/>
              <a:buAutoNum type="arabicPeriod"/>
              <a:defRPr/>
            </a:pPr>
            <a:r>
              <a:rPr lang="en-US" sz="1000" dirty="0" err="1" smtClean="0">
                <a:solidFill>
                  <a:prstClr val="black"/>
                </a:solidFill>
                <a:ea typeface="MS PGothic" pitchFamily="34" charset="-128"/>
                <a:cs typeface="Arial" pitchFamily="34" charset="0"/>
              </a:rPr>
              <a:t>Mellbin</a:t>
            </a:r>
            <a:r>
              <a:rPr lang="en-US" sz="1000" dirty="0" smtClean="0">
                <a:solidFill>
                  <a:prstClr val="black"/>
                </a:solidFill>
                <a:ea typeface="MS PGothic" pitchFamily="34" charset="-128"/>
                <a:cs typeface="Arial" pitchFamily="34" charset="0"/>
              </a:rPr>
              <a:t> LG, </a:t>
            </a:r>
            <a:r>
              <a:rPr lang="en-US" sz="1000" dirty="0" err="1" smtClean="0">
                <a:solidFill>
                  <a:prstClr val="black"/>
                </a:solidFill>
                <a:ea typeface="MS PGothic" pitchFamily="34" charset="-128"/>
                <a:cs typeface="Arial" pitchFamily="34" charset="0"/>
              </a:rPr>
              <a:t>Malmberg</a:t>
            </a:r>
            <a:r>
              <a:rPr lang="en-US" sz="1000" dirty="0" smtClean="0">
                <a:solidFill>
                  <a:prstClr val="black"/>
                </a:solidFill>
                <a:ea typeface="MS PGothic" pitchFamily="34" charset="-128"/>
                <a:cs typeface="Arial" pitchFamily="34" charset="0"/>
              </a:rPr>
              <a:t> K, </a:t>
            </a:r>
            <a:r>
              <a:rPr lang="en-US" sz="1000" dirty="0" err="1" smtClean="0">
                <a:solidFill>
                  <a:prstClr val="black"/>
                </a:solidFill>
                <a:ea typeface="MS PGothic" pitchFamily="34" charset="-128"/>
                <a:cs typeface="Arial" pitchFamily="34" charset="0"/>
              </a:rPr>
              <a:t>Norhammar</a:t>
            </a:r>
            <a:r>
              <a:rPr lang="en-US" sz="1000" dirty="0" smtClean="0">
                <a:solidFill>
                  <a:prstClr val="black"/>
                </a:solidFill>
                <a:ea typeface="MS PGothic" pitchFamily="34" charset="-128"/>
                <a:cs typeface="Arial" pitchFamily="34" charset="0"/>
              </a:rPr>
              <a:t> A, </a:t>
            </a:r>
            <a:r>
              <a:rPr lang="en-US" sz="1000" dirty="0" err="1" smtClean="0">
                <a:solidFill>
                  <a:prstClr val="black"/>
                </a:solidFill>
                <a:ea typeface="MS PGothic" pitchFamily="34" charset="-128"/>
                <a:cs typeface="Arial" pitchFamily="34" charset="0"/>
              </a:rPr>
              <a:t>Wedel</a:t>
            </a:r>
            <a:r>
              <a:rPr lang="en-US" sz="1000" dirty="0" smtClean="0">
                <a:solidFill>
                  <a:prstClr val="black"/>
                </a:solidFill>
                <a:ea typeface="MS PGothic" pitchFamily="34" charset="-128"/>
                <a:cs typeface="Arial" pitchFamily="34" charset="0"/>
              </a:rPr>
              <a:t> H, </a:t>
            </a:r>
            <a:r>
              <a:rPr lang="en-US" sz="1000" dirty="0" err="1" smtClean="0">
                <a:solidFill>
                  <a:prstClr val="black"/>
                </a:solidFill>
                <a:ea typeface="MS PGothic" pitchFamily="34" charset="-128"/>
                <a:cs typeface="Arial" pitchFamily="34" charset="0"/>
              </a:rPr>
              <a:t>Ryden</a:t>
            </a:r>
            <a:r>
              <a:rPr lang="en-US" sz="1000" dirty="0" smtClean="0">
                <a:solidFill>
                  <a:prstClr val="black"/>
                </a:solidFill>
                <a:ea typeface="MS PGothic" pitchFamily="34" charset="-128"/>
                <a:cs typeface="Arial" pitchFamily="34" charset="0"/>
              </a:rPr>
              <a:t> L. The impact of glucose lowering treatment on long-term prognosis in patients with type 2 diabetes and myocardial infarction: a report from the DIGAMI 2 trial. </a:t>
            </a:r>
            <a:r>
              <a:rPr lang="en-US" sz="1000" i="1" dirty="0" err="1" smtClean="0">
                <a:solidFill>
                  <a:prstClr val="black"/>
                </a:solidFill>
                <a:ea typeface="MS PGothic" pitchFamily="34" charset="-128"/>
                <a:cs typeface="Arial" pitchFamily="34" charset="0"/>
              </a:rPr>
              <a:t>Eur</a:t>
            </a:r>
            <a:r>
              <a:rPr lang="en-US" sz="1000" i="1" dirty="0" smtClean="0">
                <a:solidFill>
                  <a:prstClr val="black"/>
                </a:solidFill>
                <a:ea typeface="MS PGothic" pitchFamily="34" charset="-128"/>
                <a:cs typeface="Arial" pitchFamily="34" charset="0"/>
              </a:rPr>
              <a:t> Heart J.</a:t>
            </a:r>
            <a:r>
              <a:rPr lang="en-US" sz="1000" dirty="0" smtClean="0">
                <a:solidFill>
                  <a:prstClr val="black"/>
                </a:solidFill>
                <a:ea typeface="MS PGothic" pitchFamily="34" charset="-128"/>
                <a:cs typeface="Arial" pitchFamily="34" charset="0"/>
              </a:rPr>
              <a:t> 2008;29(2):166-176.</a:t>
            </a:r>
          </a:p>
          <a:p>
            <a:pPr marL="224325" indent="-224325">
              <a:lnSpc>
                <a:spcPct val="95000"/>
              </a:lnSpc>
              <a:spcBef>
                <a:spcPts val="353"/>
              </a:spcBef>
              <a:buFontTx/>
              <a:buAutoNum type="arabicPeriod"/>
              <a:defRPr/>
            </a:pPr>
            <a:r>
              <a:rPr lang="en-US" sz="1000" dirty="0" err="1" smtClean="0">
                <a:solidFill>
                  <a:prstClr val="black"/>
                </a:solidFill>
                <a:latin typeface="Arial" pitchFamily="34" charset="0"/>
                <a:ea typeface="MS PGothic" pitchFamily="34" charset="-128"/>
                <a:cs typeface="Arial" pitchFamily="34" charset="0"/>
              </a:rPr>
              <a:t>Malmberg</a:t>
            </a:r>
            <a:r>
              <a:rPr lang="en-US" sz="1000" dirty="0" smtClean="0">
                <a:solidFill>
                  <a:prstClr val="black"/>
                </a:solidFill>
                <a:latin typeface="Arial" pitchFamily="34" charset="0"/>
                <a:ea typeface="MS PGothic" pitchFamily="34" charset="-128"/>
                <a:cs typeface="Arial" pitchFamily="34" charset="0"/>
              </a:rPr>
              <a:t> </a:t>
            </a:r>
            <a:r>
              <a:rPr lang="en-US" sz="1000" dirty="0">
                <a:solidFill>
                  <a:prstClr val="black"/>
                </a:solidFill>
                <a:latin typeface="Arial" pitchFamily="34" charset="0"/>
                <a:ea typeface="MS PGothic" pitchFamily="34" charset="-128"/>
                <a:cs typeface="Arial" pitchFamily="34" charset="0"/>
              </a:rPr>
              <a:t>K, </a:t>
            </a:r>
            <a:r>
              <a:rPr lang="en-US" sz="1000" dirty="0" err="1">
                <a:solidFill>
                  <a:prstClr val="black"/>
                </a:solidFill>
                <a:latin typeface="Arial" pitchFamily="34" charset="0"/>
                <a:ea typeface="MS PGothic" pitchFamily="34" charset="-128"/>
                <a:cs typeface="Arial" pitchFamily="34" charset="0"/>
              </a:rPr>
              <a:t>Ryden</a:t>
            </a:r>
            <a:r>
              <a:rPr lang="en-US" sz="1000" dirty="0">
                <a:solidFill>
                  <a:prstClr val="black"/>
                </a:solidFill>
                <a:latin typeface="Arial" pitchFamily="34" charset="0"/>
                <a:ea typeface="MS PGothic" pitchFamily="34" charset="-128"/>
                <a:cs typeface="Arial" pitchFamily="34" charset="0"/>
              </a:rPr>
              <a:t> L, </a:t>
            </a:r>
            <a:r>
              <a:rPr lang="en-US" sz="1000" dirty="0" err="1">
                <a:solidFill>
                  <a:prstClr val="black"/>
                </a:solidFill>
                <a:latin typeface="Arial" pitchFamily="34" charset="0"/>
                <a:ea typeface="MS PGothic" pitchFamily="34" charset="-128"/>
                <a:cs typeface="Arial" pitchFamily="34" charset="0"/>
              </a:rPr>
              <a:t>Wedel</a:t>
            </a:r>
            <a:r>
              <a:rPr lang="en-US" sz="1000" dirty="0">
                <a:solidFill>
                  <a:prstClr val="black"/>
                </a:solidFill>
                <a:latin typeface="Arial" pitchFamily="34" charset="0"/>
                <a:ea typeface="MS PGothic" pitchFamily="34" charset="-128"/>
                <a:cs typeface="Arial" pitchFamily="34" charset="0"/>
              </a:rPr>
              <a:t> H, et al. Intense metabolic control by means of insulin in patients with diabetes mellitus and acute myocardial infarction (DIGAMI 2): effects on mortality and morbidity. </a:t>
            </a:r>
            <a:r>
              <a:rPr lang="en-US" sz="1000" i="1" dirty="0" err="1">
                <a:solidFill>
                  <a:prstClr val="black"/>
                </a:solidFill>
                <a:latin typeface="Arial" pitchFamily="34" charset="0"/>
                <a:ea typeface="MS PGothic" pitchFamily="34" charset="-128"/>
                <a:cs typeface="Arial" pitchFamily="34" charset="0"/>
              </a:rPr>
              <a:t>Eur</a:t>
            </a:r>
            <a:r>
              <a:rPr lang="en-US" sz="1000" i="1" dirty="0">
                <a:solidFill>
                  <a:prstClr val="black"/>
                </a:solidFill>
                <a:latin typeface="Arial" pitchFamily="34" charset="0"/>
                <a:ea typeface="MS PGothic" pitchFamily="34" charset="-128"/>
                <a:cs typeface="Arial" pitchFamily="34" charset="0"/>
              </a:rPr>
              <a:t> Heart J.</a:t>
            </a:r>
            <a:r>
              <a:rPr lang="en-US" sz="1000" dirty="0">
                <a:solidFill>
                  <a:prstClr val="black"/>
                </a:solidFill>
                <a:latin typeface="Arial" pitchFamily="34" charset="0"/>
                <a:ea typeface="MS PGothic" pitchFamily="34" charset="-128"/>
                <a:cs typeface="Arial" pitchFamily="34" charset="0"/>
              </a:rPr>
              <a:t> 2005;26(7):650-661</a:t>
            </a:r>
            <a:r>
              <a:rPr lang="en-US" sz="1000" dirty="0" smtClean="0">
                <a:solidFill>
                  <a:prstClr val="black"/>
                </a:solidFill>
                <a:latin typeface="Arial" pitchFamily="34" charset="0"/>
                <a:ea typeface="MS PGothic" pitchFamily="34" charset="-128"/>
                <a:cs typeface="Arial" pitchFamily="34" charset="0"/>
              </a:rPr>
              <a:t>.</a:t>
            </a:r>
            <a:endParaRPr lang="en-US" sz="1000" dirty="0">
              <a:solidFill>
                <a:prstClr val="black"/>
              </a:solidFill>
              <a:latin typeface="Arial" pitchFamily="34" charset="0"/>
              <a:ea typeface="MS PGothic" pitchFamily="34" charset="-128"/>
              <a:cs typeface="Arial" pitchFamily="34" charset="0"/>
            </a:endParaRP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67</a:t>
            </a:fld>
            <a:endParaRPr lang="en-US" sz="1200" dirty="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1" name="Rectangle 2"/>
          <p:cNvSpPr>
            <a:spLocks noGrp="1" noRot="1" noChangeAspect="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581369"/>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KEY POINT</a:t>
            </a:r>
          </a:p>
          <a:p>
            <a:pPr marL="224325" indent="-224325">
              <a:lnSpc>
                <a:spcPct val="95000"/>
              </a:lnSpc>
              <a:spcBef>
                <a:spcPts val="353"/>
              </a:spcBef>
              <a:buFont typeface="Wingdings" pitchFamily="2" charset="2"/>
              <a:buChar char="§"/>
              <a:defRPr/>
            </a:pPr>
            <a:r>
              <a:rPr lang="en-US" sz="900" dirty="0">
                <a:solidFill>
                  <a:prstClr val="black"/>
                </a:solidFill>
                <a:latin typeface="Arial" pitchFamily="34" charset="0"/>
                <a:ea typeface="MS PGothic" pitchFamily="34" charset="-128"/>
                <a:cs typeface="Arial" pitchFamily="34" charset="0"/>
              </a:rPr>
              <a:t>The outcome of DIGAMI 2 contrasted with the findings of DIGAMI, which concluded that an insulin-glucose infusion therapeutic regimen reduced mortality in patients with diabetes who had an acute myocardial infarction. The authors of this DIGAMI 2 publication cited differences in eligibility criteria, glucose goals, overall long-term glucose control, and other factors in the two studies, which may have contributed to the differences in results.</a:t>
            </a:r>
            <a:r>
              <a:rPr lang="en-US" sz="1000" dirty="0">
                <a:solidFill>
                  <a:prstClr val="black"/>
                </a:solidFill>
                <a:latin typeface="Arial" pitchFamily="34" charset="0"/>
                <a:ea typeface="MS PGothic" pitchFamily="34" charset="-128"/>
                <a:cs typeface="Arial" pitchFamily="34" charset="0"/>
              </a:rPr>
              <a:t/>
            </a:r>
            <a:br>
              <a:rPr lang="en-US" sz="1000" dirty="0">
                <a:solidFill>
                  <a:prstClr val="black"/>
                </a:solidFill>
                <a:latin typeface="Arial" pitchFamily="34" charset="0"/>
                <a:ea typeface="MS PGothic" pitchFamily="34" charset="-128"/>
                <a:cs typeface="Arial" pitchFamily="34" charset="0"/>
              </a:rPr>
            </a:br>
            <a:endParaRPr lang="en-US" sz="1000" b="1" u="sng"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Diabetes Insulin-Glucose in Acute Myocardial Infarction (DIGAMI) 2 was a multicentre, prospective,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open trial with blinded evaluation comparing three different management strategies in patients with type 2 diabetes and acute myocardial infarction. The management protocols were 1.) a 24-hour insulin-glucose infusion followed by subcutaneous insulin-based long-term glucose control (n=474); 2.) a 24-hour insulin-glucose infusion followed by standard glucose control (n=473); and 3.) routine metabolic management according to local practice (n=306). The primary objective was to compare total mortality between treatment groups 1 and 2 during the time of follow-up. A secondary objective was to compare the total mortality between groups 2 and 3, and a tertiary objective was to compare morbidity, such as nonfatal </a:t>
            </a:r>
            <a:r>
              <a:rPr lang="en-US" sz="1000" dirty="0" err="1">
                <a:solidFill>
                  <a:prstClr val="black"/>
                </a:solidFill>
                <a:latin typeface="Arial" pitchFamily="34" charset="0"/>
                <a:ea typeface="MS PGothic" pitchFamily="34" charset="-128"/>
                <a:cs typeface="Arial" pitchFamily="34" charset="0"/>
              </a:rPr>
              <a:t>reinfarction</a:t>
            </a:r>
            <a:r>
              <a:rPr lang="en-US" sz="1000" dirty="0">
                <a:solidFill>
                  <a:prstClr val="black"/>
                </a:solidFill>
                <a:latin typeface="Arial" pitchFamily="34" charset="0"/>
                <a:ea typeface="MS PGothic" pitchFamily="34" charset="-128"/>
                <a:cs typeface="Arial" pitchFamily="34" charset="0"/>
              </a:rPr>
              <a:t>, congestive heart failure, and stroke, among the three groups.</a:t>
            </a:r>
            <a:r>
              <a:rPr lang="en-US" sz="1000" baseline="30000" dirty="0">
                <a:solidFill>
                  <a:prstClr val="black"/>
                </a:solidFill>
                <a:latin typeface="Arial" pitchFamily="34" charset="0"/>
                <a:ea typeface="MS PGothic" pitchFamily="34" charset="-128"/>
                <a:cs typeface="Arial" pitchFamily="34" charset="0"/>
              </a:rPr>
              <a:t>1</a:t>
            </a:r>
            <a:r>
              <a:rPr lang="en-US" sz="1000" dirty="0">
                <a:solidFill>
                  <a:prstClr val="black"/>
                </a:solidFill>
                <a:latin typeface="Arial" pitchFamily="34" charset="0"/>
                <a:ea typeface="MS PGothic" pitchFamily="34" charset="-128"/>
                <a:cs typeface="Arial" pitchFamily="34" charset="0"/>
              </a:rPr>
              <a:t> Median study duration was 2.1 years.</a:t>
            </a:r>
            <a:r>
              <a:rPr lang="en-US" sz="1000" baseline="30000" dirty="0">
                <a:solidFill>
                  <a:prstClr val="black"/>
                </a:solidFill>
                <a:latin typeface="Arial" pitchFamily="34" charset="0"/>
                <a:ea typeface="MS PGothic" pitchFamily="34" charset="-128"/>
                <a:cs typeface="Arial" pitchFamily="34" charset="0"/>
              </a:rPr>
              <a:t>2</a:t>
            </a:r>
            <a:r>
              <a:rPr lang="en-US" sz="1000" dirty="0">
                <a:solidFill>
                  <a:prstClr val="black"/>
                </a:solidFill>
                <a:latin typeface="Arial" pitchFamily="34" charset="0"/>
                <a:ea typeface="MS PGothic" pitchFamily="34" charset="-128"/>
                <a:cs typeface="Arial" pitchFamily="34" charset="0"/>
              </a:rPr>
              <a:t/>
            </a:r>
            <a:br>
              <a:rPr lang="en-US" sz="1000" dirty="0">
                <a:solidFill>
                  <a:prstClr val="black"/>
                </a:solidFill>
                <a:latin typeface="Arial" pitchFamily="34" charset="0"/>
                <a:ea typeface="MS PGothic" pitchFamily="34" charset="-128"/>
                <a:cs typeface="Arial" pitchFamily="34" charset="0"/>
              </a:rPr>
            </a:b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REFERENCES</a:t>
            </a:r>
            <a:endParaRPr lang="en-US" sz="1000" dirty="0">
              <a:latin typeface="Arial" pitchFamily="34" charset="0"/>
              <a:ea typeface="MS PGothic" pitchFamily="34" charset="-128"/>
              <a:cs typeface="ＭＳ Ｐゴシック" pitchFamily="-65" charset="-128"/>
            </a:endParaRPr>
          </a:p>
          <a:p>
            <a:pPr marL="224325" indent="-224325">
              <a:lnSpc>
                <a:spcPct val="95000"/>
              </a:lnSpc>
              <a:spcBef>
                <a:spcPts val="353"/>
              </a:spcBef>
              <a:buFontTx/>
              <a:buAutoNum type="arabicPeriod"/>
              <a:defRPr/>
            </a:pPr>
            <a:r>
              <a:rPr lang="en-US" sz="1000" dirty="0">
                <a:solidFill>
                  <a:prstClr val="black"/>
                </a:solidFill>
                <a:latin typeface="Arial" pitchFamily="34" charset="0"/>
                <a:ea typeface="MS PGothic" pitchFamily="34" charset="-128"/>
                <a:cs typeface="Arial" pitchFamily="34" charset="0"/>
              </a:rPr>
              <a:t>Malmberg K, </a:t>
            </a:r>
            <a:r>
              <a:rPr lang="en-US" sz="1000" dirty="0" err="1">
                <a:solidFill>
                  <a:prstClr val="black"/>
                </a:solidFill>
                <a:latin typeface="Arial" pitchFamily="34" charset="0"/>
                <a:ea typeface="MS PGothic" pitchFamily="34" charset="-128"/>
                <a:cs typeface="Arial" pitchFamily="34" charset="0"/>
              </a:rPr>
              <a:t>Ryden</a:t>
            </a:r>
            <a:r>
              <a:rPr lang="en-US" sz="1000" dirty="0">
                <a:solidFill>
                  <a:prstClr val="black"/>
                </a:solidFill>
                <a:latin typeface="Arial" pitchFamily="34" charset="0"/>
                <a:ea typeface="MS PGothic" pitchFamily="34" charset="-128"/>
                <a:cs typeface="Arial" pitchFamily="34" charset="0"/>
              </a:rPr>
              <a:t> L, </a:t>
            </a:r>
            <a:r>
              <a:rPr lang="en-US" sz="1000" dirty="0" err="1">
                <a:solidFill>
                  <a:prstClr val="black"/>
                </a:solidFill>
                <a:latin typeface="Arial" pitchFamily="34" charset="0"/>
                <a:ea typeface="MS PGothic" pitchFamily="34" charset="-128"/>
                <a:cs typeface="Arial" pitchFamily="34" charset="0"/>
              </a:rPr>
              <a:t>Wedel</a:t>
            </a:r>
            <a:r>
              <a:rPr lang="en-US" sz="1000" dirty="0">
                <a:solidFill>
                  <a:prstClr val="black"/>
                </a:solidFill>
                <a:latin typeface="Arial" pitchFamily="34" charset="0"/>
                <a:ea typeface="MS PGothic" pitchFamily="34" charset="-128"/>
                <a:cs typeface="Arial" pitchFamily="34" charset="0"/>
              </a:rPr>
              <a:t> H, et al. Intense metabolic control by means of insulin in patients with diabetes mellitus and acute myocardial infarction (DIGAMI 2): effects on mortality and morbidity. </a:t>
            </a:r>
            <a:r>
              <a:rPr lang="en-US" sz="1000" i="1" dirty="0" err="1">
                <a:solidFill>
                  <a:prstClr val="black"/>
                </a:solidFill>
                <a:latin typeface="Arial" pitchFamily="34" charset="0"/>
                <a:ea typeface="MS PGothic" pitchFamily="34" charset="-128"/>
                <a:cs typeface="Arial" pitchFamily="34" charset="0"/>
              </a:rPr>
              <a:t>Eur</a:t>
            </a:r>
            <a:r>
              <a:rPr lang="en-US" sz="1000" i="1" dirty="0">
                <a:solidFill>
                  <a:prstClr val="black"/>
                </a:solidFill>
                <a:latin typeface="Arial" pitchFamily="34" charset="0"/>
                <a:ea typeface="MS PGothic" pitchFamily="34" charset="-128"/>
                <a:cs typeface="Arial" pitchFamily="34" charset="0"/>
              </a:rPr>
              <a:t> Heart J.</a:t>
            </a:r>
            <a:r>
              <a:rPr lang="en-US" sz="1000" dirty="0">
                <a:solidFill>
                  <a:prstClr val="black"/>
                </a:solidFill>
                <a:latin typeface="Arial" pitchFamily="34" charset="0"/>
                <a:ea typeface="MS PGothic" pitchFamily="34" charset="-128"/>
                <a:cs typeface="Arial" pitchFamily="34" charset="0"/>
              </a:rPr>
              <a:t> 2005;26(7):650-661.</a:t>
            </a:r>
          </a:p>
          <a:p>
            <a:pPr marL="224325" indent="-224325">
              <a:lnSpc>
                <a:spcPct val="95000"/>
              </a:lnSpc>
              <a:spcBef>
                <a:spcPts val="353"/>
              </a:spcBef>
              <a:buFontTx/>
              <a:buAutoNum type="arabicPeriod"/>
              <a:defRPr/>
            </a:pPr>
            <a:r>
              <a:rPr lang="en-US" sz="1000" dirty="0">
                <a:solidFill>
                  <a:prstClr val="black"/>
                </a:solidFill>
                <a:latin typeface="Arial" pitchFamily="34" charset="0"/>
                <a:ea typeface="MS PGothic" pitchFamily="34" charset="-128"/>
                <a:cs typeface="Arial" pitchFamily="34" charset="0"/>
              </a:rPr>
              <a:t>Mellbin LG, Malmberg K, </a:t>
            </a:r>
            <a:r>
              <a:rPr lang="en-US" sz="1000" dirty="0" err="1">
                <a:solidFill>
                  <a:prstClr val="black"/>
                </a:solidFill>
                <a:latin typeface="Arial" pitchFamily="34" charset="0"/>
                <a:ea typeface="MS PGothic" pitchFamily="34" charset="-128"/>
                <a:cs typeface="Arial" pitchFamily="34" charset="0"/>
              </a:rPr>
              <a:t>Norhammar</a:t>
            </a:r>
            <a:r>
              <a:rPr lang="en-US" sz="1000" dirty="0">
                <a:solidFill>
                  <a:prstClr val="black"/>
                </a:solidFill>
                <a:latin typeface="Arial" pitchFamily="34" charset="0"/>
                <a:ea typeface="MS PGothic" pitchFamily="34" charset="-128"/>
                <a:cs typeface="Arial" pitchFamily="34" charset="0"/>
              </a:rPr>
              <a:t> A, </a:t>
            </a:r>
            <a:r>
              <a:rPr lang="en-US" sz="1000" dirty="0" err="1">
                <a:solidFill>
                  <a:prstClr val="black"/>
                </a:solidFill>
                <a:latin typeface="Arial" pitchFamily="34" charset="0"/>
                <a:ea typeface="MS PGothic" pitchFamily="34" charset="-128"/>
                <a:cs typeface="Arial" pitchFamily="34" charset="0"/>
              </a:rPr>
              <a:t>Wedel</a:t>
            </a:r>
            <a:r>
              <a:rPr lang="en-US" sz="1000" dirty="0">
                <a:solidFill>
                  <a:prstClr val="black"/>
                </a:solidFill>
                <a:latin typeface="Arial" pitchFamily="34" charset="0"/>
                <a:ea typeface="MS PGothic" pitchFamily="34" charset="-128"/>
                <a:cs typeface="Arial" pitchFamily="34" charset="0"/>
              </a:rPr>
              <a:t> H, </a:t>
            </a:r>
            <a:r>
              <a:rPr lang="en-US" sz="1000" dirty="0" err="1">
                <a:solidFill>
                  <a:prstClr val="black"/>
                </a:solidFill>
                <a:latin typeface="Arial" pitchFamily="34" charset="0"/>
                <a:ea typeface="MS PGothic" pitchFamily="34" charset="-128"/>
                <a:cs typeface="Arial" pitchFamily="34" charset="0"/>
              </a:rPr>
              <a:t>Ryden</a:t>
            </a:r>
            <a:r>
              <a:rPr lang="en-US" sz="1000" dirty="0">
                <a:solidFill>
                  <a:prstClr val="black"/>
                </a:solidFill>
                <a:latin typeface="Arial" pitchFamily="34" charset="0"/>
                <a:ea typeface="MS PGothic" pitchFamily="34" charset="-128"/>
                <a:cs typeface="Arial" pitchFamily="34" charset="0"/>
              </a:rPr>
              <a:t> L. The impact of glucose lowering treatment on long-term prognosis in patients with type 2 diabetes and myocardial infarction: a report from the DIGAMI 2 trial. </a:t>
            </a:r>
            <a:r>
              <a:rPr lang="en-US" sz="1000" i="1" dirty="0" err="1">
                <a:solidFill>
                  <a:prstClr val="black"/>
                </a:solidFill>
                <a:latin typeface="Arial" pitchFamily="34" charset="0"/>
                <a:ea typeface="MS PGothic" pitchFamily="34" charset="-128"/>
                <a:cs typeface="Arial" pitchFamily="34" charset="0"/>
              </a:rPr>
              <a:t>Eur</a:t>
            </a:r>
            <a:r>
              <a:rPr lang="en-US" sz="1000" i="1" dirty="0">
                <a:solidFill>
                  <a:prstClr val="black"/>
                </a:solidFill>
                <a:latin typeface="Arial" pitchFamily="34" charset="0"/>
                <a:ea typeface="MS PGothic" pitchFamily="34" charset="-128"/>
                <a:cs typeface="Arial" pitchFamily="34" charset="0"/>
              </a:rPr>
              <a:t> Heart J.</a:t>
            </a:r>
            <a:r>
              <a:rPr lang="en-US" sz="1000" dirty="0">
                <a:solidFill>
                  <a:prstClr val="black"/>
                </a:solidFill>
                <a:latin typeface="Arial" pitchFamily="34" charset="0"/>
                <a:ea typeface="MS PGothic" pitchFamily="34" charset="-128"/>
                <a:cs typeface="Arial" pitchFamily="34" charset="0"/>
              </a:rPr>
              <a:t> 2008;29(2):166-176.</a:t>
            </a: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68</a:t>
            </a:fld>
            <a:endParaRPr lang="en-US" sz="1200" dirty="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581369"/>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KEY POINT</a:t>
            </a:r>
          </a:p>
          <a:p>
            <a:pPr marL="224325" indent="-224325">
              <a:lnSpc>
                <a:spcPct val="95000"/>
              </a:lnSpc>
              <a:spcBef>
                <a:spcPts val="353"/>
              </a:spcBef>
              <a:buFont typeface="Wingdings" pitchFamily="2" charset="2"/>
              <a:buChar char="§"/>
              <a:defRPr/>
            </a:pPr>
            <a:r>
              <a:rPr lang="en-US" sz="900" dirty="0">
                <a:solidFill>
                  <a:prstClr val="black"/>
                </a:solidFill>
                <a:latin typeface="Arial" pitchFamily="34" charset="0"/>
                <a:ea typeface="MS PGothic" pitchFamily="34" charset="-128"/>
                <a:cs typeface="Arial" pitchFamily="34" charset="0"/>
              </a:rPr>
              <a:t>The outcome of DIGAMI 2 contrasted with the findings of DIGAMI, which concluded that an insulin-glucose infusion therapeutic regimen reduced mortality in patients with diabetes who had an acute myocardial infarction. The authors of this DIGAMI 2 publication cited differences in eligibility criteria, glucose goals, overall long-term glucose control, and other factors in the two studies, which may have contributed to the differences in results.</a:t>
            </a:r>
            <a:r>
              <a:rPr lang="en-US" sz="1000" dirty="0">
                <a:solidFill>
                  <a:prstClr val="black"/>
                </a:solidFill>
                <a:latin typeface="Arial" pitchFamily="34" charset="0"/>
                <a:ea typeface="MS PGothic" pitchFamily="34" charset="-128"/>
                <a:cs typeface="Arial" pitchFamily="34" charset="0"/>
              </a:rPr>
              <a:t/>
            </a:r>
            <a:br>
              <a:rPr lang="en-US" sz="1000" dirty="0">
                <a:solidFill>
                  <a:prstClr val="black"/>
                </a:solidFill>
                <a:latin typeface="Arial" pitchFamily="34" charset="0"/>
                <a:ea typeface="MS PGothic" pitchFamily="34" charset="-128"/>
                <a:cs typeface="Arial" pitchFamily="34" charset="0"/>
              </a:rPr>
            </a:br>
            <a:endParaRPr lang="en-US" sz="1000" b="1" u="sng"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BACKGROUND</a:t>
            </a:r>
          </a:p>
          <a:p>
            <a:pPr marL="224325" indent="-224325">
              <a:spcBef>
                <a:spcPct val="30000"/>
              </a:spcBef>
              <a:buFont typeface="Wingdings" pitchFamily="2" charset="2"/>
              <a:buChar char="§"/>
              <a:defRPr/>
            </a:pPr>
            <a:r>
              <a:rPr lang="en-US" sz="900" dirty="0">
                <a:solidFill>
                  <a:prstClr val="black"/>
                </a:solidFill>
                <a:latin typeface="Arial" pitchFamily="34" charset="0"/>
                <a:ea typeface="MS PGothic" pitchFamily="34" charset="-128"/>
                <a:cs typeface="Arial" pitchFamily="34" charset="0"/>
              </a:rPr>
              <a:t>Treatment Options for type 2 Diabetes in Adolescents and Youth (TODAY) is a </a:t>
            </a:r>
            <a:r>
              <a:rPr lang="en-US" sz="900" dirty="0" err="1">
                <a:solidFill>
                  <a:prstClr val="black"/>
                </a:solidFill>
                <a:latin typeface="Arial" pitchFamily="34" charset="0"/>
                <a:ea typeface="MS PGothic" pitchFamily="34" charset="-128"/>
                <a:cs typeface="Arial" pitchFamily="34" charset="0"/>
              </a:rPr>
              <a:t>randomised</a:t>
            </a:r>
            <a:r>
              <a:rPr lang="en-US" sz="900" dirty="0">
                <a:solidFill>
                  <a:prstClr val="black"/>
                </a:solidFill>
                <a:latin typeface="Arial" pitchFamily="34" charset="0"/>
                <a:ea typeface="MS PGothic" pitchFamily="34" charset="-128"/>
                <a:cs typeface="Arial" pitchFamily="34" charset="0"/>
              </a:rPr>
              <a:t>, parallel-group trial funded by the National Institutes of Health. The study consists of a screening visit, a 2- to 6-month single-blind run-in period, and a treatment period of up to 5 years. Participants who meet eligibility criteria at the end of run-in are </a:t>
            </a:r>
            <a:r>
              <a:rPr lang="en-US" sz="900" dirty="0" err="1">
                <a:solidFill>
                  <a:prstClr val="black"/>
                </a:solidFill>
                <a:latin typeface="Arial" pitchFamily="34" charset="0"/>
                <a:ea typeface="MS PGothic" pitchFamily="34" charset="-128"/>
                <a:cs typeface="Arial" pitchFamily="34" charset="0"/>
              </a:rPr>
              <a:t>randomised</a:t>
            </a:r>
            <a:r>
              <a:rPr lang="en-US" sz="900" dirty="0">
                <a:solidFill>
                  <a:prstClr val="black"/>
                </a:solidFill>
                <a:latin typeface="Arial" pitchFamily="34" charset="0"/>
                <a:ea typeface="MS PGothic" pitchFamily="34" charset="-128"/>
                <a:cs typeface="Arial" pitchFamily="34" charset="0"/>
              </a:rPr>
              <a:t> 1:1:1 to a.) </a:t>
            </a:r>
            <a:r>
              <a:rPr lang="en-US" sz="900" dirty="0" err="1">
                <a:solidFill>
                  <a:prstClr val="black"/>
                </a:solidFill>
                <a:latin typeface="Arial" pitchFamily="34" charset="0"/>
                <a:ea typeface="MS PGothic" pitchFamily="34" charset="-128"/>
                <a:cs typeface="Arial" pitchFamily="34" charset="0"/>
              </a:rPr>
              <a:t>metformin</a:t>
            </a:r>
            <a:r>
              <a:rPr lang="en-US" sz="900" dirty="0">
                <a:solidFill>
                  <a:prstClr val="black"/>
                </a:solidFill>
                <a:latin typeface="Arial" pitchFamily="34" charset="0"/>
                <a:ea typeface="MS PGothic" pitchFamily="34" charset="-128"/>
                <a:cs typeface="Arial" pitchFamily="34" charset="0"/>
              </a:rPr>
              <a:t> alone; b.) </a:t>
            </a:r>
            <a:r>
              <a:rPr lang="en-US" sz="900" dirty="0" err="1">
                <a:solidFill>
                  <a:prstClr val="black"/>
                </a:solidFill>
                <a:latin typeface="Arial" pitchFamily="34" charset="0"/>
                <a:ea typeface="MS PGothic" pitchFamily="34" charset="-128"/>
                <a:cs typeface="Arial" pitchFamily="34" charset="0"/>
              </a:rPr>
              <a:t>metformin</a:t>
            </a:r>
            <a:r>
              <a:rPr lang="en-US" sz="900" dirty="0">
                <a:solidFill>
                  <a:prstClr val="black"/>
                </a:solidFill>
                <a:latin typeface="Arial" pitchFamily="34" charset="0"/>
                <a:ea typeface="MS PGothic" pitchFamily="34" charset="-128"/>
                <a:cs typeface="Arial" pitchFamily="34" charset="0"/>
              </a:rPr>
              <a:t> plus </a:t>
            </a:r>
            <a:r>
              <a:rPr lang="en-US" sz="900" dirty="0" err="1">
                <a:solidFill>
                  <a:prstClr val="black"/>
                </a:solidFill>
                <a:latin typeface="Arial" pitchFamily="34" charset="0"/>
                <a:ea typeface="MS PGothic" pitchFamily="34" charset="-128"/>
                <a:cs typeface="Arial" pitchFamily="34" charset="0"/>
              </a:rPr>
              <a:t>rosiglitazone</a:t>
            </a:r>
            <a:r>
              <a:rPr lang="en-US" sz="900" dirty="0">
                <a:solidFill>
                  <a:prstClr val="black"/>
                </a:solidFill>
                <a:latin typeface="Arial" pitchFamily="34" charset="0"/>
                <a:ea typeface="MS PGothic" pitchFamily="34" charset="-128"/>
                <a:cs typeface="Arial" pitchFamily="34" charset="0"/>
              </a:rPr>
              <a:t>; or c.) </a:t>
            </a:r>
            <a:r>
              <a:rPr lang="en-US" sz="900" dirty="0" err="1">
                <a:solidFill>
                  <a:prstClr val="black"/>
                </a:solidFill>
                <a:latin typeface="Arial" pitchFamily="34" charset="0"/>
                <a:ea typeface="MS PGothic" pitchFamily="34" charset="-128"/>
                <a:cs typeface="Arial" pitchFamily="34" charset="0"/>
              </a:rPr>
              <a:t>metformin</a:t>
            </a:r>
            <a:r>
              <a:rPr lang="en-US" sz="900" dirty="0">
                <a:solidFill>
                  <a:prstClr val="black"/>
                </a:solidFill>
                <a:latin typeface="Arial" pitchFamily="34" charset="0"/>
                <a:ea typeface="MS PGothic" pitchFamily="34" charset="-128"/>
                <a:cs typeface="Arial" pitchFamily="34" charset="0"/>
              </a:rPr>
              <a:t> plus an intensive lifestyle intervention called the TODAY Lifestyle Program.</a:t>
            </a:r>
          </a:p>
          <a:p>
            <a:pPr marL="224325" indent="-224325">
              <a:spcBef>
                <a:spcPct val="30000"/>
              </a:spcBef>
              <a:buFont typeface="Wingdings" pitchFamily="2" charset="2"/>
              <a:buChar char="§"/>
              <a:defRPr/>
            </a:pPr>
            <a:r>
              <a:rPr lang="en-US" sz="900" dirty="0">
                <a:solidFill>
                  <a:prstClr val="black"/>
                </a:solidFill>
                <a:latin typeface="Arial" pitchFamily="34" charset="0"/>
                <a:ea typeface="MS PGothic" pitchFamily="34" charset="-128"/>
                <a:cs typeface="Arial" pitchFamily="34" charset="0"/>
              </a:rPr>
              <a:t>TODAY intends to recruit 800 patients over a 4-year period and follow patients for a minimum of 2 years and a maximum of 6 years. The primary outcome is the time to treatment failure, defined in one of two ways: a.) all regularly scheduled HbA1c values </a:t>
            </a:r>
            <a:r>
              <a:rPr lang="en-US" sz="900" dirty="0">
                <a:solidFill>
                  <a:prstClr val="black"/>
                </a:solidFill>
                <a:latin typeface="Arial" pitchFamily="34" charset="0"/>
                <a:ea typeface="MS PGothic" pitchFamily="34" charset="-128"/>
                <a:cs typeface="Arial" pitchFamily="34" charset="0"/>
                <a:sym typeface="Symbol" pitchFamily="18" charset="2"/>
              </a:rPr>
              <a:t>8% over a 6-month period, or b.) the inability to wean from temporary insulin therapy within 3 months following acute metabolic </a:t>
            </a:r>
            <a:r>
              <a:rPr lang="en-US" sz="900" dirty="0" err="1">
                <a:solidFill>
                  <a:prstClr val="black"/>
                </a:solidFill>
                <a:latin typeface="Arial" pitchFamily="34" charset="0"/>
                <a:ea typeface="MS PGothic" pitchFamily="34" charset="-128"/>
                <a:cs typeface="Arial" pitchFamily="34" charset="0"/>
                <a:sym typeface="Symbol" pitchFamily="18" charset="2"/>
              </a:rPr>
              <a:t>decompensation</a:t>
            </a:r>
            <a:r>
              <a:rPr lang="en-US" sz="900" dirty="0">
                <a:solidFill>
                  <a:prstClr val="black"/>
                </a:solidFill>
                <a:latin typeface="Arial" pitchFamily="34" charset="0"/>
                <a:ea typeface="MS PGothic" pitchFamily="34" charset="-128"/>
                <a:cs typeface="Arial" pitchFamily="34" charset="0"/>
                <a:sym typeface="Symbol" pitchFamily="18" charset="2"/>
              </a:rPr>
              <a:t>.</a:t>
            </a:r>
          </a:p>
          <a:p>
            <a:pPr marL="224325" indent="-224325">
              <a:spcBef>
                <a:spcPct val="30000"/>
              </a:spcBef>
              <a:buFont typeface="Wingdings" pitchFamily="2" charset="2"/>
              <a:buChar char="§"/>
              <a:defRPr/>
            </a:pPr>
            <a:r>
              <a:rPr lang="en-US" sz="900" dirty="0">
                <a:solidFill>
                  <a:prstClr val="black"/>
                </a:solidFill>
                <a:latin typeface="Arial" pitchFamily="34" charset="0"/>
                <a:ea typeface="MS PGothic" pitchFamily="34" charset="-128"/>
                <a:cs typeface="Arial" pitchFamily="34" charset="0"/>
              </a:rPr>
              <a:t>TODAY will enroll 750-800 children, ages 10-17, at 13 sites in the United States. Enrollment began in May 2004 and goes through 2009. TODAY intends to recruit and </a:t>
            </a:r>
            <a:r>
              <a:rPr lang="en-US" sz="900" dirty="0" err="1">
                <a:solidFill>
                  <a:prstClr val="black"/>
                </a:solidFill>
                <a:latin typeface="Arial" pitchFamily="34" charset="0"/>
                <a:ea typeface="MS PGothic" pitchFamily="34" charset="-128"/>
                <a:cs typeface="Arial" pitchFamily="34" charset="0"/>
              </a:rPr>
              <a:t>randomise</a:t>
            </a:r>
            <a:r>
              <a:rPr lang="en-US" sz="900" dirty="0">
                <a:solidFill>
                  <a:prstClr val="black"/>
                </a:solidFill>
                <a:latin typeface="Arial" pitchFamily="34" charset="0"/>
                <a:ea typeface="MS PGothic" pitchFamily="34" charset="-128"/>
                <a:cs typeface="Arial" pitchFamily="34" charset="0"/>
              </a:rPr>
              <a:t> patients within 2 years of their diagnosis</a:t>
            </a:r>
            <a:r>
              <a:rPr lang="en-US" sz="900" baseline="30000" dirty="0">
                <a:solidFill>
                  <a:prstClr val="black"/>
                </a:solidFill>
                <a:latin typeface="Arial" pitchFamily="34" charset="0"/>
                <a:ea typeface="MS PGothic" pitchFamily="34" charset="-128"/>
                <a:cs typeface="Arial" pitchFamily="34" charset="0"/>
              </a:rPr>
              <a:t>1</a:t>
            </a:r>
            <a:r>
              <a:rPr lang="en-US" sz="900" dirty="0">
                <a:solidFill>
                  <a:prstClr val="black"/>
                </a:solidFill>
                <a:latin typeface="Arial" pitchFamily="34" charset="0"/>
                <a:ea typeface="MS PGothic" pitchFamily="34" charset="-128"/>
                <a:cs typeface="Arial" pitchFamily="34" charset="0"/>
              </a:rPr>
              <a:t> and follow them for 2-5 years, depending on the date of enrollment.</a:t>
            </a:r>
            <a:r>
              <a:rPr lang="en-US" sz="900" baseline="30000" dirty="0">
                <a:solidFill>
                  <a:prstClr val="black"/>
                </a:solidFill>
                <a:latin typeface="Arial" pitchFamily="34" charset="0"/>
                <a:ea typeface="MS PGothic" pitchFamily="34" charset="-128"/>
                <a:cs typeface="Arial" pitchFamily="34" charset="0"/>
              </a:rPr>
              <a:t>2</a:t>
            </a:r>
            <a:r>
              <a:rPr lang="en-US" sz="1000" dirty="0">
                <a:solidFill>
                  <a:prstClr val="black"/>
                </a:solidFill>
                <a:latin typeface="Arial" pitchFamily="34" charset="0"/>
                <a:ea typeface="MS PGothic" pitchFamily="34" charset="-128"/>
                <a:cs typeface="Arial" pitchFamily="34" charset="0"/>
              </a:rPr>
              <a:t/>
            </a:r>
            <a:br>
              <a:rPr lang="en-US" sz="1000" dirty="0">
                <a:solidFill>
                  <a:prstClr val="black"/>
                </a:solidFill>
                <a:latin typeface="Arial" pitchFamily="34" charset="0"/>
                <a:ea typeface="MS PGothic" pitchFamily="34" charset="-128"/>
                <a:cs typeface="Arial" pitchFamily="34" charset="0"/>
              </a:rPr>
            </a:b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REFERENCES</a:t>
            </a:r>
            <a:endParaRPr lang="en-US" sz="1000" dirty="0">
              <a:latin typeface="Arial" pitchFamily="34" charset="0"/>
              <a:ea typeface="MS PGothic" pitchFamily="34" charset="-128"/>
              <a:cs typeface="ＭＳ Ｐゴシック" pitchFamily="-65" charset="-128"/>
            </a:endParaRPr>
          </a:p>
          <a:p>
            <a:pPr marL="224325" indent="-224325">
              <a:lnSpc>
                <a:spcPct val="95000"/>
              </a:lnSpc>
              <a:spcBef>
                <a:spcPts val="353"/>
              </a:spcBef>
              <a:buFontTx/>
              <a:buAutoNum type="arabicPeriod"/>
              <a:defRPr/>
            </a:pPr>
            <a:r>
              <a:rPr lang="en-US" sz="900" dirty="0">
                <a:solidFill>
                  <a:prstClr val="black"/>
                </a:solidFill>
                <a:latin typeface="Arial" pitchFamily="34" charset="0"/>
                <a:ea typeface="MS PGothic" pitchFamily="34" charset="-128"/>
                <a:cs typeface="Arial" pitchFamily="34" charset="0"/>
              </a:rPr>
              <a:t>The TODAY Study Group. Treatment options for type 2 diabetes in adolescents and youth: a study of the comparative efficacy of </a:t>
            </a:r>
            <a:r>
              <a:rPr lang="en-US" sz="900" dirty="0" err="1">
                <a:solidFill>
                  <a:prstClr val="black"/>
                </a:solidFill>
                <a:latin typeface="Arial" pitchFamily="34" charset="0"/>
                <a:ea typeface="MS PGothic" pitchFamily="34" charset="-128"/>
                <a:cs typeface="Arial" pitchFamily="34" charset="0"/>
              </a:rPr>
              <a:t>metformin</a:t>
            </a:r>
            <a:r>
              <a:rPr lang="en-US" sz="900" dirty="0">
                <a:solidFill>
                  <a:prstClr val="black"/>
                </a:solidFill>
                <a:latin typeface="Arial" pitchFamily="34" charset="0"/>
                <a:ea typeface="MS PGothic" pitchFamily="34" charset="-128"/>
                <a:cs typeface="Arial" pitchFamily="34" charset="0"/>
              </a:rPr>
              <a:t> alone or in combination with </a:t>
            </a:r>
            <a:r>
              <a:rPr lang="en-US" sz="900" dirty="0" err="1">
                <a:solidFill>
                  <a:prstClr val="black"/>
                </a:solidFill>
                <a:latin typeface="Arial" pitchFamily="34" charset="0"/>
                <a:ea typeface="MS PGothic" pitchFamily="34" charset="-128"/>
                <a:cs typeface="Arial" pitchFamily="34" charset="0"/>
              </a:rPr>
              <a:t>rosiglitazone</a:t>
            </a:r>
            <a:r>
              <a:rPr lang="en-US" sz="900" dirty="0">
                <a:solidFill>
                  <a:prstClr val="black"/>
                </a:solidFill>
                <a:latin typeface="Arial" pitchFamily="34" charset="0"/>
                <a:ea typeface="MS PGothic" pitchFamily="34" charset="-128"/>
                <a:cs typeface="Arial" pitchFamily="34" charset="0"/>
              </a:rPr>
              <a:t> or lifestyle intervention in adolescents with type 2 diabetes. </a:t>
            </a:r>
            <a:r>
              <a:rPr lang="en-US" sz="900" i="1" dirty="0" err="1">
                <a:solidFill>
                  <a:prstClr val="black"/>
                </a:solidFill>
                <a:latin typeface="Arial" pitchFamily="34" charset="0"/>
                <a:ea typeface="MS PGothic" pitchFamily="34" charset="-128"/>
                <a:cs typeface="Arial" pitchFamily="34" charset="0"/>
              </a:rPr>
              <a:t>Pediatr</a:t>
            </a:r>
            <a:r>
              <a:rPr lang="en-US" sz="900" i="1" dirty="0">
                <a:solidFill>
                  <a:prstClr val="black"/>
                </a:solidFill>
                <a:latin typeface="Arial" pitchFamily="34" charset="0"/>
                <a:ea typeface="MS PGothic" pitchFamily="34" charset="-128"/>
                <a:cs typeface="Arial" pitchFamily="34" charset="0"/>
              </a:rPr>
              <a:t> Diabetes.</a:t>
            </a:r>
            <a:r>
              <a:rPr lang="en-US" sz="900" dirty="0">
                <a:solidFill>
                  <a:prstClr val="black"/>
                </a:solidFill>
                <a:latin typeface="Arial" pitchFamily="34" charset="0"/>
                <a:ea typeface="MS PGothic" pitchFamily="34" charset="-128"/>
                <a:cs typeface="Arial" pitchFamily="34" charset="0"/>
              </a:rPr>
              <a:t> 2007;8(2):74-87. </a:t>
            </a:r>
          </a:p>
          <a:p>
            <a:pPr marL="224325" indent="-224325">
              <a:lnSpc>
                <a:spcPct val="95000"/>
              </a:lnSpc>
              <a:spcBef>
                <a:spcPts val="353"/>
              </a:spcBef>
              <a:buFontTx/>
              <a:buAutoNum type="arabicPeriod"/>
              <a:defRPr/>
            </a:pPr>
            <a:r>
              <a:rPr lang="en-US" sz="900" dirty="0">
                <a:solidFill>
                  <a:prstClr val="black"/>
                </a:solidFill>
                <a:latin typeface="Arial" pitchFamily="34" charset="0"/>
                <a:ea typeface="MS PGothic" pitchFamily="34" charset="-128"/>
                <a:cs typeface="Arial" pitchFamily="34" charset="0"/>
              </a:rPr>
              <a:t>Today.org. Treatment options for type 2 diabetes in adolescents and youth. Available at: http://www.todaystudy.org/medp1.cgi. Accessed July 17, 2009.</a:t>
            </a:r>
            <a:endParaRPr lang="en-US" sz="1000" dirty="0">
              <a:solidFill>
                <a:prstClr val="black"/>
              </a:solidFill>
              <a:latin typeface="Arial" pitchFamily="34" charset="0"/>
              <a:ea typeface="MS PGothic" pitchFamily="34" charset="-128"/>
              <a:cs typeface="Arial" pitchFamily="34" charset="0"/>
            </a:endParaRP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69</a:t>
            </a:fld>
            <a:endParaRPr lang="en-US" sz="12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119172"/>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900" b="1" u="sng" dirty="0">
                <a:latin typeface="Arial" pitchFamily="34" charset="0"/>
                <a:ea typeface="MS PGothic" pitchFamily="34" charset="-128"/>
                <a:cs typeface="ＭＳ Ｐゴシック" pitchFamily="-65" charset="-128"/>
              </a:rPr>
              <a:t>KEY POINT</a:t>
            </a:r>
          </a:p>
          <a:p>
            <a:pPr marL="224325" indent="-224325">
              <a:lnSpc>
                <a:spcPct val="95000"/>
              </a:lnSpc>
              <a:spcBef>
                <a:spcPts val="353"/>
              </a:spcBef>
              <a:buFont typeface="Wingdings" pitchFamily="2" charset="2"/>
              <a:buChar char="§"/>
              <a:defRPr/>
            </a:pPr>
            <a:r>
              <a:rPr lang="en-US" sz="900" dirty="0">
                <a:solidFill>
                  <a:prstClr val="black"/>
                </a:solidFill>
                <a:latin typeface="Arial" pitchFamily="34" charset="0"/>
                <a:ea typeface="MS PGothic" pitchFamily="34" charset="-128"/>
                <a:cs typeface="Arial" pitchFamily="34" charset="0"/>
              </a:rPr>
              <a:t>The overall values at the end of the study in 1997 are shown in red; hazard ratios below 1 indicate a </a:t>
            </a:r>
            <a:r>
              <a:rPr lang="en-US" sz="900" dirty="0" err="1">
                <a:solidFill>
                  <a:prstClr val="black"/>
                </a:solidFill>
                <a:latin typeface="Arial" pitchFamily="34" charset="0"/>
                <a:ea typeface="MS PGothic" pitchFamily="34" charset="-128"/>
                <a:cs typeface="Arial" pitchFamily="34" charset="0"/>
              </a:rPr>
              <a:t>favourable</a:t>
            </a:r>
            <a:r>
              <a:rPr lang="en-US" sz="900" dirty="0">
                <a:solidFill>
                  <a:prstClr val="black"/>
                </a:solidFill>
                <a:latin typeface="Arial" pitchFamily="34" charset="0"/>
                <a:ea typeface="MS PGothic" pitchFamily="34" charset="-128"/>
                <a:cs typeface="Arial" pitchFamily="34" charset="0"/>
              </a:rPr>
              <a:t> outcome for sulfonylurea/insulin therapy; the vertical bars represent 95% confidence intervals. The significant reduction in relative risk of </a:t>
            </a:r>
            <a:r>
              <a:rPr lang="en-US" sz="900" dirty="0" err="1">
                <a:solidFill>
                  <a:prstClr val="black"/>
                </a:solidFill>
                <a:latin typeface="Arial" pitchFamily="34" charset="0"/>
                <a:ea typeface="MS PGothic" pitchFamily="34" charset="-128"/>
                <a:cs typeface="Arial" pitchFamily="34" charset="0"/>
              </a:rPr>
              <a:t>microvascular</a:t>
            </a:r>
            <a:r>
              <a:rPr lang="en-US" sz="900" dirty="0">
                <a:solidFill>
                  <a:prstClr val="black"/>
                </a:solidFill>
                <a:latin typeface="Arial" pitchFamily="34" charset="0"/>
                <a:ea typeface="MS PGothic" pitchFamily="34" charset="-128"/>
                <a:cs typeface="Arial" pitchFamily="34" charset="0"/>
              </a:rPr>
              <a:t> disease that was observed in the sulfonylurea/insulin group </a:t>
            </a:r>
            <a:r>
              <a:rPr lang="en-US" sz="900" dirty="0" err="1">
                <a:solidFill>
                  <a:prstClr val="black"/>
                </a:solidFill>
                <a:latin typeface="Arial" pitchFamily="34" charset="0"/>
                <a:ea typeface="MS PGothic" pitchFamily="34" charset="-128"/>
                <a:cs typeface="Arial" pitchFamily="34" charset="0"/>
              </a:rPr>
              <a:t>vs</a:t>
            </a:r>
            <a:r>
              <a:rPr lang="en-US" sz="900" dirty="0">
                <a:solidFill>
                  <a:prstClr val="black"/>
                </a:solidFill>
                <a:latin typeface="Arial" pitchFamily="34" charset="0"/>
                <a:ea typeface="MS PGothic" pitchFamily="34" charset="-128"/>
                <a:cs typeface="Arial" pitchFamily="34" charset="0"/>
              </a:rPr>
              <a:t> conventional therapy group was maintained over the 10-year </a:t>
            </a:r>
            <a:r>
              <a:rPr lang="en-US" sz="900" dirty="0" err="1">
                <a:solidFill>
                  <a:prstClr val="black"/>
                </a:solidFill>
                <a:latin typeface="Arial" pitchFamily="34" charset="0"/>
                <a:ea typeface="MS PGothic" pitchFamily="34" charset="-128"/>
                <a:cs typeface="Arial" pitchFamily="34" charset="0"/>
              </a:rPr>
              <a:t>posttrial</a:t>
            </a:r>
            <a:r>
              <a:rPr lang="en-US" sz="900" dirty="0">
                <a:solidFill>
                  <a:prstClr val="black"/>
                </a:solidFill>
                <a:latin typeface="Arial" pitchFamily="34" charset="0"/>
                <a:ea typeface="MS PGothic" pitchFamily="34" charset="-128"/>
                <a:cs typeface="Arial" pitchFamily="34" charset="0"/>
              </a:rPr>
              <a:t> monitoring period. </a:t>
            </a:r>
            <a:br>
              <a:rPr lang="en-US" sz="900" dirty="0">
                <a:solidFill>
                  <a:prstClr val="black"/>
                </a:solidFill>
                <a:latin typeface="Arial" pitchFamily="34" charset="0"/>
                <a:ea typeface="MS PGothic" pitchFamily="34" charset="-128"/>
                <a:cs typeface="Arial" pitchFamily="34" charset="0"/>
              </a:rPr>
            </a:br>
            <a:endParaRPr lang="en-US" sz="900" b="1" u="sng" dirty="0">
              <a:latin typeface="Arial" pitchFamily="34" charset="0"/>
              <a:ea typeface="MS PGothic" pitchFamily="34" charset="-128"/>
              <a:cs typeface="ＭＳ Ｐゴシック" pitchFamily="-65" charset="-128"/>
            </a:endParaRPr>
          </a:p>
          <a:p>
            <a:pPr>
              <a:lnSpc>
                <a:spcPct val="95000"/>
              </a:lnSpc>
              <a:spcBef>
                <a:spcPts val="353"/>
              </a:spcBef>
              <a:defRPr/>
            </a:pPr>
            <a:r>
              <a:rPr lang="en-US" sz="9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Wingdings" pitchFamily="2" charset="2"/>
              <a:buChar char="§"/>
              <a:defRPr/>
            </a:pPr>
            <a:r>
              <a:rPr lang="en-US" sz="900" dirty="0">
                <a:latin typeface="Arial" pitchFamily="34" charset="0"/>
                <a:cs typeface="Arial" pitchFamily="34" charset="0"/>
              </a:rPr>
              <a:t>All of the surviving patients from the UKPDS (n=3277) entered the 10-year </a:t>
            </a:r>
            <a:r>
              <a:rPr lang="en-US" sz="900" dirty="0" err="1">
                <a:latin typeface="Arial" pitchFamily="34" charset="0"/>
                <a:cs typeface="Arial" pitchFamily="34" charset="0"/>
              </a:rPr>
              <a:t>posttrial</a:t>
            </a:r>
            <a:r>
              <a:rPr lang="en-US" sz="900" dirty="0">
                <a:latin typeface="Arial" pitchFamily="34" charset="0"/>
                <a:cs typeface="Arial" pitchFamily="34" charset="0"/>
              </a:rPr>
              <a:t> monitoring </a:t>
            </a:r>
            <a:r>
              <a:rPr lang="en-US" sz="900" dirty="0" err="1">
                <a:latin typeface="Arial" pitchFamily="34" charset="0"/>
                <a:cs typeface="Arial" pitchFamily="34" charset="0"/>
              </a:rPr>
              <a:t>programme</a:t>
            </a:r>
            <a:r>
              <a:rPr lang="en-US" sz="900" dirty="0">
                <a:latin typeface="Arial" pitchFamily="34" charset="0"/>
                <a:cs typeface="Arial" pitchFamily="34" charset="0"/>
              </a:rPr>
              <a:t> after the intervention trial closed on 30 September, 1997. Patients returned to their community or hospital-based diabetes care with no attempt to maintain previously </a:t>
            </a:r>
            <a:r>
              <a:rPr lang="en-US" sz="900" dirty="0" err="1">
                <a:latin typeface="Arial" pitchFamily="34" charset="0"/>
                <a:cs typeface="Arial" pitchFamily="34" charset="0"/>
              </a:rPr>
              <a:t>randomised</a:t>
            </a:r>
            <a:r>
              <a:rPr lang="en-US" sz="900" dirty="0">
                <a:latin typeface="Arial" pitchFamily="34" charset="0"/>
                <a:cs typeface="Arial" pitchFamily="34" charset="0"/>
              </a:rPr>
              <a:t> therapies. Patients were seen annually from 1997-2002 in UKPDS clinics with </a:t>
            </a:r>
            <a:r>
              <a:rPr lang="en-US" sz="900" dirty="0" err="1">
                <a:latin typeface="Arial" pitchFamily="34" charset="0"/>
                <a:cs typeface="Arial" pitchFamily="34" charset="0"/>
              </a:rPr>
              <a:t>standardised</a:t>
            </a:r>
            <a:r>
              <a:rPr lang="en-US" sz="900" dirty="0">
                <a:latin typeface="Arial" pitchFamily="34" charset="0"/>
                <a:cs typeface="Arial" pitchFamily="34" charset="0"/>
              </a:rPr>
              <a:t> collection of outcome data (blood pressure, fasting glucose, HbA1c, </a:t>
            </a:r>
            <a:r>
              <a:rPr lang="en-US" sz="900" dirty="0" err="1">
                <a:latin typeface="Arial" pitchFamily="34" charset="0"/>
                <a:cs typeface="Arial" pitchFamily="34" charset="0"/>
              </a:rPr>
              <a:t>creatinine</a:t>
            </a:r>
            <a:r>
              <a:rPr lang="en-US" sz="900" dirty="0">
                <a:latin typeface="Arial" pitchFamily="34" charset="0"/>
                <a:cs typeface="Arial" pitchFamily="34" charset="0"/>
              </a:rPr>
              <a:t>, </a:t>
            </a:r>
            <a:r>
              <a:rPr lang="en-US" sz="900" dirty="0" err="1">
                <a:latin typeface="Arial" pitchFamily="34" charset="0"/>
                <a:cs typeface="Arial" pitchFamily="34" charset="0"/>
              </a:rPr>
              <a:t>albumin:creatinine</a:t>
            </a:r>
            <a:r>
              <a:rPr lang="en-US" sz="900" dirty="0">
                <a:latin typeface="Arial" pitchFamily="34" charset="0"/>
                <a:cs typeface="Arial" pitchFamily="34" charset="0"/>
              </a:rPr>
              <a:t> ratio, and results of the European Quality of Life-5 Dimensions and a health resources questionnaire) and from 2002-2007, questionnaires were sent to physicians and patients. Seven </a:t>
            </a:r>
            <a:r>
              <a:rPr lang="en-US" sz="900" dirty="0" err="1">
                <a:latin typeface="Arial" pitchFamily="34" charset="0"/>
                <a:cs typeface="Arial" pitchFamily="34" charset="0"/>
              </a:rPr>
              <a:t>prespecified</a:t>
            </a:r>
            <a:r>
              <a:rPr lang="en-US" sz="900" dirty="0">
                <a:latin typeface="Arial" pitchFamily="34" charset="0"/>
                <a:cs typeface="Arial" pitchFamily="34" charset="0"/>
              </a:rPr>
              <a:t> clinical outcomes were monitored:</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Any diabetes-related endpoint (sudden death, death from </a:t>
            </a:r>
            <a:r>
              <a:rPr lang="en-US" sz="900" dirty="0" err="1">
                <a:latin typeface="Arial" pitchFamily="34" charset="0"/>
                <a:cs typeface="Arial" pitchFamily="34" charset="0"/>
              </a:rPr>
              <a:t>hyperglycaemia</a:t>
            </a:r>
            <a:r>
              <a:rPr lang="en-US" sz="900" dirty="0">
                <a:latin typeface="Arial" pitchFamily="34" charset="0"/>
                <a:cs typeface="Arial" pitchFamily="34" charset="0"/>
              </a:rPr>
              <a:t> or </a:t>
            </a:r>
            <a:r>
              <a:rPr lang="en-US" sz="900" dirty="0" err="1">
                <a:latin typeface="Arial" pitchFamily="34" charset="0"/>
                <a:cs typeface="Arial" pitchFamily="34" charset="0"/>
              </a:rPr>
              <a:t>hypoglycaemia</a:t>
            </a:r>
            <a:r>
              <a:rPr lang="en-US" sz="900" dirty="0">
                <a:latin typeface="Arial" pitchFamily="34" charset="0"/>
                <a:cs typeface="Arial" pitchFamily="34" charset="0"/>
              </a:rPr>
              <a:t>, fatal or nonfatal myocardial infarction, angina, heart failure, fatal or nonfatal stroke, renal failure, amputation, vitreous </a:t>
            </a:r>
            <a:r>
              <a:rPr lang="en-US" sz="900" dirty="0" err="1">
                <a:latin typeface="Arial" pitchFamily="34" charset="0"/>
                <a:cs typeface="Arial" pitchFamily="34" charset="0"/>
              </a:rPr>
              <a:t>haemorrhage</a:t>
            </a:r>
            <a:r>
              <a:rPr lang="en-US" sz="900" dirty="0">
                <a:latin typeface="Arial" pitchFamily="34" charset="0"/>
                <a:cs typeface="Arial" pitchFamily="34" charset="0"/>
              </a:rPr>
              <a:t>, retinal photocoagulation, blindness in one eye, or cataract extraction) </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Diabetes-related death (sudden death or death from myocardial infarction, stroke, peripheral vascular disease, renal disease, </a:t>
            </a:r>
            <a:r>
              <a:rPr lang="en-US" sz="900" dirty="0" err="1">
                <a:latin typeface="Arial" pitchFamily="34" charset="0"/>
                <a:cs typeface="Arial" pitchFamily="34" charset="0"/>
              </a:rPr>
              <a:t>hyperglycaemia</a:t>
            </a:r>
            <a:r>
              <a:rPr lang="en-US" sz="900" dirty="0">
                <a:latin typeface="Arial" pitchFamily="34" charset="0"/>
                <a:cs typeface="Arial" pitchFamily="34" charset="0"/>
              </a:rPr>
              <a:t>, or </a:t>
            </a:r>
            <a:r>
              <a:rPr lang="en-US" sz="900" dirty="0" err="1">
                <a:latin typeface="Arial" pitchFamily="34" charset="0"/>
                <a:cs typeface="Arial" pitchFamily="34" charset="0"/>
              </a:rPr>
              <a:t>hypoglycaemia</a:t>
            </a:r>
            <a:r>
              <a:rPr lang="en-US" sz="900" dirty="0">
                <a:latin typeface="Arial" pitchFamily="34" charset="0"/>
                <a:cs typeface="Arial" pitchFamily="34" charset="0"/>
              </a:rPr>
              <a:t>)</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Death from any cause</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Myocardial infarction (sudden death or fatal or nonfatal myocardial infarction)</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Stroke (fatal or nonfatal stroke)</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Peripheral vascular disease (amputation of at least one digit or death from peripheral vascular disease)</a:t>
            </a:r>
          </a:p>
          <a:p>
            <a:pPr marL="560813" lvl="1" indent="-224325">
              <a:lnSpc>
                <a:spcPct val="95000"/>
              </a:lnSpc>
              <a:spcBef>
                <a:spcPts val="353"/>
              </a:spcBef>
              <a:buFont typeface="Wingdings" pitchFamily="2" charset="2"/>
              <a:buChar char="§"/>
              <a:defRPr/>
            </a:pPr>
            <a:r>
              <a:rPr lang="en-US" sz="900" dirty="0" err="1">
                <a:latin typeface="Arial" pitchFamily="34" charset="0"/>
                <a:cs typeface="Arial" pitchFamily="34" charset="0"/>
              </a:rPr>
              <a:t>Microvascular</a:t>
            </a:r>
            <a:r>
              <a:rPr lang="en-US" sz="900" dirty="0">
                <a:latin typeface="Arial" pitchFamily="34" charset="0"/>
                <a:cs typeface="Arial" pitchFamily="34" charset="0"/>
              </a:rPr>
              <a:t> disease (vitreous </a:t>
            </a:r>
            <a:r>
              <a:rPr lang="en-US" sz="900" dirty="0" err="1">
                <a:latin typeface="Arial" pitchFamily="34" charset="0"/>
                <a:cs typeface="Arial" pitchFamily="34" charset="0"/>
              </a:rPr>
              <a:t>haemorrhage</a:t>
            </a:r>
            <a:r>
              <a:rPr lang="en-US" sz="900" dirty="0">
                <a:latin typeface="Arial" pitchFamily="34" charset="0"/>
                <a:cs typeface="Arial" pitchFamily="34" charset="0"/>
              </a:rPr>
              <a:t>, retinal photocoagulation, or renal failure)</a:t>
            </a:r>
            <a:r>
              <a:rPr lang="en-US" sz="900" dirty="0">
                <a:latin typeface="Arial" pitchFamily="34" charset="0"/>
                <a:ea typeface="MS PGothic" pitchFamily="34" charset="-128"/>
                <a:cs typeface="ＭＳ Ｐゴシック" pitchFamily="-65" charset="-128"/>
              </a:rPr>
              <a:t/>
            </a:r>
            <a:br>
              <a:rPr lang="en-US" sz="900" dirty="0">
                <a:latin typeface="Arial" pitchFamily="34" charset="0"/>
                <a:ea typeface="MS PGothic" pitchFamily="34" charset="-128"/>
                <a:cs typeface="ＭＳ Ｐゴシック" pitchFamily="-65" charset="-128"/>
              </a:rPr>
            </a:br>
            <a:endParaRPr lang="en-US" sz="900" dirty="0">
              <a:latin typeface="Arial" pitchFamily="34" charset="0"/>
              <a:ea typeface="MS PGothic" pitchFamily="34" charset="-128"/>
              <a:cs typeface="ＭＳ Ｐゴシック" pitchFamily="-65" charset="-128"/>
            </a:endParaRPr>
          </a:p>
          <a:p>
            <a:pPr>
              <a:lnSpc>
                <a:spcPct val="95000"/>
              </a:lnSpc>
              <a:spcBef>
                <a:spcPts val="353"/>
              </a:spcBef>
              <a:defRPr/>
            </a:pPr>
            <a:r>
              <a:rPr lang="en-US" sz="900" b="1" u="sng" dirty="0">
                <a:latin typeface="Arial" pitchFamily="34" charset="0"/>
                <a:ea typeface="MS PGothic" pitchFamily="34" charset="-128"/>
                <a:cs typeface="ＭＳ Ｐゴシック" pitchFamily="-65" charset="-128"/>
              </a:rPr>
              <a:t>REFERENCE</a:t>
            </a:r>
          </a:p>
          <a:p>
            <a:pPr>
              <a:lnSpc>
                <a:spcPct val="95000"/>
              </a:lnSpc>
              <a:spcBef>
                <a:spcPts val="353"/>
              </a:spcBef>
              <a:defRPr/>
            </a:pPr>
            <a:r>
              <a:rPr lang="en-US" sz="900" dirty="0">
                <a:latin typeface="Arial" pitchFamily="34" charset="0"/>
                <a:ea typeface="MS PGothic" pitchFamily="34" charset="-128"/>
                <a:cs typeface="ＭＳ Ｐゴシック" pitchFamily="-65" charset="-128"/>
              </a:rPr>
              <a:t>Holman RR, Paul SK, Bethel MA, et al. 10-year follow-up of intensive glucose control in type 2 diabetes. </a:t>
            </a:r>
            <a:r>
              <a:rPr lang="en-US" sz="900" i="1" dirty="0">
                <a:latin typeface="Arial" pitchFamily="34" charset="0"/>
                <a:ea typeface="MS PGothic" pitchFamily="34" charset="-128"/>
                <a:cs typeface="ＭＳ Ｐゴシック" pitchFamily="-65" charset="-128"/>
              </a:rPr>
              <a:t>N </a:t>
            </a:r>
            <a:r>
              <a:rPr lang="en-US" sz="900" i="1" dirty="0" err="1">
                <a:latin typeface="Arial" pitchFamily="34" charset="0"/>
                <a:ea typeface="MS PGothic" pitchFamily="34" charset="-128"/>
                <a:cs typeface="ＭＳ Ｐゴシック" pitchFamily="-65" charset="-128"/>
              </a:rPr>
              <a:t>Engl</a:t>
            </a:r>
            <a:r>
              <a:rPr lang="en-US" sz="900" i="1" dirty="0">
                <a:latin typeface="Arial" pitchFamily="34" charset="0"/>
                <a:ea typeface="MS PGothic" pitchFamily="34" charset="-128"/>
                <a:cs typeface="ＭＳ Ｐゴシック" pitchFamily="-65" charset="-128"/>
              </a:rPr>
              <a:t> J Med</a:t>
            </a:r>
            <a:r>
              <a:rPr lang="en-US" sz="900" dirty="0">
                <a:latin typeface="Arial" pitchFamily="34" charset="0"/>
                <a:ea typeface="MS PGothic" pitchFamily="34" charset="-128"/>
                <a:cs typeface="ＭＳ Ｐゴシック" pitchFamily="-65" charset="-128"/>
              </a:rPr>
              <a:t>. 2008;359(15):1577-1589.</a:t>
            </a: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7</a:t>
            </a:fld>
            <a:endParaRPr lang="en-US" sz="1200" dirty="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7" name="Rectangle 2"/>
          <p:cNvSpPr>
            <a:spLocks noGrp="1" noRot="1" noChangeAspect="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581369"/>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BACKGROUND</a:t>
            </a:r>
          </a:p>
          <a:p>
            <a:pPr marL="224325" indent="-224325" eaLnBrk="0" hangingPunct="0">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Treatment Options for type 2 Diabetes in Adolescents and Youth (TODAY) is a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parallel-group trial funded by the National Institutes of Health. The study design consists of a screening visit, a 2- to 6-month single-blind run-in period, and a treatment period of up to 6 years.</a:t>
            </a:r>
            <a:r>
              <a:rPr lang="en-US" sz="1000" baseline="30000" dirty="0">
                <a:solidFill>
                  <a:prstClr val="black"/>
                </a:solidFill>
                <a:latin typeface="Arial" pitchFamily="34" charset="0"/>
                <a:ea typeface="MS PGothic" pitchFamily="34" charset="-128"/>
                <a:cs typeface="Arial" pitchFamily="34" charset="0"/>
              </a:rPr>
              <a:t>1</a:t>
            </a:r>
            <a:r>
              <a:rPr lang="en-US" sz="1000" dirty="0">
                <a:solidFill>
                  <a:prstClr val="black"/>
                </a:solidFill>
                <a:latin typeface="Arial" pitchFamily="34" charset="0"/>
                <a:ea typeface="MS PGothic" pitchFamily="34" charset="-128"/>
                <a:cs typeface="Arial" pitchFamily="34" charset="0"/>
              </a:rPr>
              <a:t> This study will attempt to enroll 800 children, ages 10-17, over 4 years at 13 sites in the United States. TODAY intends to recruit and </a:t>
            </a:r>
            <a:r>
              <a:rPr lang="en-US" sz="1000" dirty="0" err="1">
                <a:solidFill>
                  <a:prstClr val="black"/>
                </a:solidFill>
                <a:latin typeface="Arial" pitchFamily="34" charset="0"/>
                <a:ea typeface="MS PGothic" pitchFamily="34" charset="-128"/>
                <a:cs typeface="Arial" pitchFamily="34" charset="0"/>
              </a:rPr>
              <a:t>randomise</a:t>
            </a:r>
            <a:r>
              <a:rPr lang="en-US" sz="1000" dirty="0">
                <a:solidFill>
                  <a:prstClr val="black"/>
                </a:solidFill>
                <a:latin typeface="Arial" pitchFamily="34" charset="0"/>
                <a:ea typeface="MS PGothic" pitchFamily="34" charset="-128"/>
                <a:cs typeface="Arial" pitchFamily="34" charset="0"/>
              </a:rPr>
              <a:t> patients within 2 years of their diagnosis and follow them for 2-6 years, depending on the date of enrollment.</a:t>
            </a:r>
            <a:r>
              <a:rPr lang="en-US" sz="1000" baseline="30000" dirty="0">
                <a:solidFill>
                  <a:prstClr val="black"/>
                </a:solidFill>
                <a:latin typeface="Arial" pitchFamily="34" charset="0"/>
                <a:ea typeface="MS PGothic" pitchFamily="34" charset="-128"/>
                <a:cs typeface="Arial" pitchFamily="34" charset="0"/>
              </a:rPr>
              <a:t>1,2</a:t>
            </a:r>
            <a:r>
              <a:rPr lang="en-US" sz="1000" dirty="0">
                <a:solidFill>
                  <a:prstClr val="black"/>
                </a:solidFill>
                <a:latin typeface="Arial" pitchFamily="34" charset="0"/>
                <a:ea typeface="MS PGothic" pitchFamily="34" charset="-128"/>
                <a:cs typeface="Arial" pitchFamily="34" charset="0"/>
              </a:rPr>
              <a:t/>
            </a:r>
            <a:br>
              <a:rPr lang="en-US" sz="1000" dirty="0">
                <a:solidFill>
                  <a:prstClr val="black"/>
                </a:solidFill>
                <a:latin typeface="Arial" pitchFamily="34" charset="0"/>
                <a:ea typeface="MS PGothic" pitchFamily="34" charset="-128"/>
                <a:cs typeface="Arial" pitchFamily="34" charset="0"/>
              </a:rPr>
            </a:b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REFERENCES</a:t>
            </a:r>
            <a:endParaRPr lang="en-US" sz="1000" dirty="0">
              <a:latin typeface="Arial" pitchFamily="34" charset="0"/>
              <a:ea typeface="MS PGothic" pitchFamily="34" charset="-128"/>
              <a:cs typeface="ＭＳ Ｐゴシック" pitchFamily="-65" charset="-128"/>
            </a:endParaRPr>
          </a:p>
          <a:p>
            <a:pPr marL="224325" indent="-224325">
              <a:lnSpc>
                <a:spcPct val="95000"/>
              </a:lnSpc>
              <a:spcBef>
                <a:spcPts val="353"/>
              </a:spcBef>
              <a:buFontTx/>
              <a:buAutoNum type="arabicPeriod"/>
              <a:defRPr/>
            </a:pPr>
            <a:r>
              <a:rPr lang="en-US" sz="1000" dirty="0">
                <a:solidFill>
                  <a:prstClr val="black"/>
                </a:solidFill>
                <a:latin typeface="Arial" pitchFamily="34" charset="0"/>
                <a:ea typeface="MS PGothic" pitchFamily="34" charset="-128"/>
                <a:cs typeface="Arial" pitchFamily="34" charset="0"/>
              </a:rPr>
              <a:t>Today.org. Treatment options for type 2 diabetes in adolescents and youth. Available at: http://www.todaystudy.org/medp1.cgi. Accessed July 17, 2009.</a:t>
            </a:r>
          </a:p>
          <a:p>
            <a:pPr marL="224325" indent="-224325">
              <a:lnSpc>
                <a:spcPct val="95000"/>
              </a:lnSpc>
              <a:spcBef>
                <a:spcPts val="353"/>
              </a:spcBef>
              <a:buFontTx/>
              <a:buAutoNum type="arabicPeriod"/>
              <a:defRPr/>
            </a:pPr>
            <a:r>
              <a:rPr lang="en-US" sz="1000" dirty="0">
                <a:solidFill>
                  <a:prstClr val="black"/>
                </a:solidFill>
                <a:latin typeface="Arial" pitchFamily="34" charset="0"/>
                <a:ea typeface="MS PGothic" pitchFamily="34" charset="-128"/>
                <a:cs typeface="Arial" pitchFamily="34" charset="0"/>
              </a:rPr>
              <a:t>The TODAY Study Group. Treatment options for type 2 diabetes in adolescents and youth: a study of the comparative efficacy of </a:t>
            </a:r>
            <a:r>
              <a:rPr lang="en-US" sz="1000" dirty="0" err="1">
                <a:solidFill>
                  <a:prstClr val="black"/>
                </a:solidFill>
                <a:latin typeface="Arial" pitchFamily="34" charset="0"/>
                <a:ea typeface="MS PGothic" pitchFamily="34" charset="-128"/>
                <a:cs typeface="Arial" pitchFamily="34" charset="0"/>
              </a:rPr>
              <a:t>metformin</a:t>
            </a:r>
            <a:r>
              <a:rPr lang="en-US" sz="1000" dirty="0">
                <a:solidFill>
                  <a:prstClr val="black"/>
                </a:solidFill>
                <a:latin typeface="Arial" pitchFamily="34" charset="0"/>
                <a:ea typeface="MS PGothic" pitchFamily="34" charset="-128"/>
                <a:cs typeface="Arial" pitchFamily="34" charset="0"/>
              </a:rPr>
              <a:t> alone or in combination with </a:t>
            </a:r>
            <a:r>
              <a:rPr lang="en-US" sz="1000" dirty="0" err="1">
                <a:solidFill>
                  <a:prstClr val="black"/>
                </a:solidFill>
                <a:latin typeface="Arial" pitchFamily="34" charset="0"/>
                <a:ea typeface="MS PGothic" pitchFamily="34" charset="-128"/>
                <a:cs typeface="Arial" pitchFamily="34" charset="0"/>
              </a:rPr>
              <a:t>rosiglitazone</a:t>
            </a:r>
            <a:r>
              <a:rPr lang="en-US" sz="1000" dirty="0">
                <a:solidFill>
                  <a:prstClr val="black"/>
                </a:solidFill>
                <a:latin typeface="Arial" pitchFamily="34" charset="0"/>
                <a:ea typeface="MS PGothic" pitchFamily="34" charset="-128"/>
                <a:cs typeface="Arial" pitchFamily="34" charset="0"/>
              </a:rPr>
              <a:t> or lifestyle intervention in adolescents with type 2 diabetes. </a:t>
            </a:r>
            <a:r>
              <a:rPr lang="en-US" sz="1000" i="1" dirty="0" err="1">
                <a:solidFill>
                  <a:prstClr val="black"/>
                </a:solidFill>
                <a:latin typeface="Arial" pitchFamily="34" charset="0"/>
                <a:ea typeface="MS PGothic" pitchFamily="34" charset="-128"/>
                <a:cs typeface="Arial" pitchFamily="34" charset="0"/>
              </a:rPr>
              <a:t>Pediatr</a:t>
            </a:r>
            <a:r>
              <a:rPr lang="en-US" sz="1000" i="1" dirty="0">
                <a:solidFill>
                  <a:prstClr val="black"/>
                </a:solidFill>
                <a:latin typeface="Arial" pitchFamily="34" charset="0"/>
                <a:ea typeface="MS PGothic" pitchFamily="34" charset="-128"/>
                <a:cs typeface="Arial" pitchFamily="34" charset="0"/>
              </a:rPr>
              <a:t> Diabetes.</a:t>
            </a:r>
            <a:r>
              <a:rPr lang="en-US" sz="1000" dirty="0">
                <a:solidFill>
                  <a:prstClr val="black"/>
                </a:solidFill>
                <a:latin typeface="Arial" pitchFamily="34" charset="0"/>
                <a:ea typeface="MS PGothic" pitchFamily="34" charset="-128"/>
                <a:cs typeface="Arial" pitchFamily="34" charset="0"/>
              </a:rPr>
              <a:t> 2007;8(2):74-87. </a:t>
            </a: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70</a:t>
            </a:fld>
            <a:endParaRPr lang="en-US" sz="1200" dirty="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581369"/>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700" b="1" u="sng" dirty="0">
                <a:latin typeface="Arial" pitchFamily="34" charset="0"/>
                <a:ea typeface="MS PGothic" pitchFamily="34" charset="-128"/>
                <a:cs typeface="ＭＳ Ｐゴシック" pitchFamily="-65" charset="-128"/>
              </a:rPr>
              <a:t>KEY POINTS</a:t>
            </a:r>
            <a:r>
              <a:rPr lang="en-US" sz="700" b="1" u="sng" baseline="30000" dirty="0">
                <a:latin typeface="Arial" pitchFamily="34" charset="0"/>
                <a:ea typeface="MS PGothic" pitchFamily="34" charset="-128"/>
                <a:cs typeface="ＭＳ Ｐゴシック" pitchFamily="-65" charset="-128"/>
              </a:rPr>
              <a:t>2</a:t>
            </a:r>
          </a:p>
          <a:p>
            <a:pPr marL="224325" indent="-224325">
              <a:lnSpc>
                <a:spcPct val="95000"/>
              </a:lnSpc>
              <a:spcBef>
                <a:spcPts val="353"/>
              </a:spcBef>
              <a:buFont typeface="Wingdings" pitchFamily="2" charset="2"/>
              <a:buChar char="§"/>
              <a:defRPr/>
            </a:pPr>
            <a:r>
              <a:rPr lang="en-US" sz="700" dirty="0">
                <a:solidFill>
                  <a:prstClr val="black"/>
                </a:solidFill>
                <a:latin typeface="Arial" pitchFamily="34" charset="0"/>
                <a:ea typeface="MS PGothic" pitchFamily="34" charset="-128"/>
                <a:cs typeface="Arial" pitchFamily="34" charset="0"/>
              </a:rPr>
              <a:t>The primary objective is the time to treatment failure, defined in one of two ways: a.) all regularly scheduled HbA1c values </a:t>
            </a:r>
            <a:r>
              <a:rPr lang="en-US" sz="700" dirty="0">
                <a:solidFill>
                  <a:prstClr val="black"/>
                </a:solidFill>
                <a:latin typeface="Arial" pitchFamily="34" charset="0"/>
                <a:ea typeface="MS PGothic" pitchFamily="34" charset="-128"/>
                <a:cs typeface="Arial" pitchFamily="34" charset="0"/>
                <a:sym typeface="Symbol" pitchFamily="18" charset="2"/>
              </a:rPr>
              <a:t>8% over a 6-month period, or b.) the inability to wean from temporary insulin therapy within 3 months following acute metabolic </a:t>
            </a:r>
            <a:r>
              <a:rPr lang="en-US" sz="700" dirty="0" err="1">
                <a:solidFill>
                  <a:prstClr val="black"/>
                </a:solidFill>
                <a:latin typeface="Arial" pitchFamily="34" charset="0"/>
                <a:ea typeface="MS PGothic" pitchFamily="34" charset="-128"/>
                <a:cs typeface="Arial" pitchFamily="34" charset="0"/>
                <a:sym typeface="Symbol" pitchFamily="18" charset="2"/>
              </a:rPr>
              <a:t>decompensation</a:t>
            </a:r>
            <a:r>
              <a:rPr lang="en-US" sz="700" dirty="0">
                <a:solidFill>
                  <a:prstClr val="black"/>
                </a:solidFill>
                <a:latin typeface="Arial" pitchFamily="34" charset="0"/>
                <a:ea typeface="MS PGothic" pitchFamily="34" charset="-128"/>
                <a:cs typeface="Arial" pitchFamily="34" charset="0"/>
                <a:sym typeface="Symbol" pitchFamily="18" charset="2"/>
              </a:rPr>
              <a:t>. Secondary objectives include the effect of the alternative treatments on insulin secretion and resistance, body composition, nutrition, physical activity and fitness, cardiovascular risk monitoring, </a:t>
            </a:r>
            <a:r>
              <a:rPr lang="en-US" sz="700" dirty="0" err="1">
                <a:solidFill>
                  <a:prstClr val="black"/>
                </a:solidFill>
                <a:latin typeface="Arial" pitchFamily="34" charset="0"/>
                <a:ea typeface="MS PGothic" pitchFamily="34" charset="-128"/>
                <a:cs typeface="Arial" pitchFamily="34" charset="0"/>
                <a:sym typeface="Symbol" pitchFamily="18" charset="2"/>
              </a:rPr>
              <a:t>microvascular</a:t>
            </a:r>
            <a:r>
              <a:rPr lang="en-US" sz="700" dirty="0">
                <a:solidFill>
                  <a:prstClr val="black"/>
                </a:solidFill>
                <a:latin typeface="Arial" pitchFamily="34" charset="0"/>
                <a:ea typeface="MS PGothic" pitchFamily="34" charset="-128"/>
                <a:cs typeface="Arial" pitchFamily="34" charset="0"/>
                <a:sym typeface="Symbol" pitchFamily="18" charset="2"/>
              </a:rPr>
              <a:t> complications, quality of life, depression, eating pathology, and resource </a:t>
            </a:r>
            <a:r>
              <a:rPr lang="en-US" sz="700" dirty="0" err="1">
                <a:solidFill>
                  <a:prstClr val="black"/>
                </a:solidFill>
                <a:latin typeface="Arial" pitchFamily="34" charset="0"/>
                <a:ea typeface="MS PGothic" pitchFamily="34" charset="-128"/>
                <a:cs typeface="Arial" pitchFamily="34" charset="0"/>
                <a:sym typeface="Symbol" pitchFamily="18" charset="2"/>
              </a:rPr>
              <a:t>utilisation</a:t>
            </a:r>
            <a:r>
              <a:rPr lang="en-US" sz="700" dirty="0">
                <a:solidFill>
                  <a:prstClr val="black"/>
                </a:solidFill>
                <a:latin typeface="Arial" pitchFamily="34" charset="0"/>
                <a:ea typeface="MS PGothic" pitchFamily="34" charset="-128"/>
                <a:cs typeface="Arial" pitchFamily="34" charset="0"/>
                <a:sym typeface="Symbol" pitchFamily="18" charset="2"/>
              </a:rPr>
              <a:t>.</a:t>
            </a:r>
            <a:br>
              <a:rPr lang="en-US" sz="700" dirty="0">
                <a:solidFill>
                  <a:prstClr val="black"/>
                </a:solidFill>
                <a:latin typeface="Arial" pitchFamily="34" charset="0"/>
                <a:ea typeface="MS PGothic" pitchFamily="34" charset="-128"/>
                <a:cs typeface="Arial" pitchFamily="34" charset="0"/>
                <a:sym typeface="Symbol" pitchFamily="18" charset="2"/>
              </a:rPr>
            </a:br>
            <a:endParaRPr lang="en-US" sz="700" b="1" u="sng" dirty="0">
              <a:latin typeface="Arial" pitchFamily="34" charset="0"/>
              <a:ea typeface="MS PGothic" pitchFamily="34" charset="-128"/>
              <a:cs typeface="ＭＳ Ｐゴシック" pitchFamily="-65" charset="-128"/>
            </a:endParaRPr>
          </a:p>
          <a:p>
            <a:pPr>
              <a:lnSpc>
                <a:spcPct val="95000"/>
              </a:lnSpc>
              <a:spcBef>
                <a:spcPts val="353"/>
              </a:spcBef>
              <a:defRPr/>
            </a:pPr>
            <a:r>
              <a:rPr lang="en-US" sz="700" b="1" u="sng" dirty="0">
                <a:latin typeface="Arial" pitchFamily="34" charset="0"/>
                <a:ea typeface="MS PGothic" pitchFamily="34" charset="-128"/>
                <a:cs typeface="ＭＳ Ｐゴシック" pitchFamily="-65" charset="-128"/>
              </a:rPr>
              <a:t>BACKGROUND</a:t>
            </a:r>
          </a:p>
          <a:p>
            <a:pPr marL="224325" indent="-224325" eaLnBrk="0" hangingPunct="0">
              <a:lnSpc>
                <a:spcPct val="95000"/>
              </a:lnSpc>
              <a:spcBef>
                <a:spcPts val="353"/>
              </a:spcBef>
              <a:buFont typeface="Wingdings" pitchFamily="2" charset="2"/>
              <a:buChar char="§"/>
              <a:defRPr/>
            </a:pPr>
            <a:r>
              <a:rPr lang="en-US" sz="700" dirty="0">
                <a:solidFill>
                  <a:prstClr val="black"/>
                </a:solidFill>
                <a:latin typeface="Arial" pitchFamily="34" charset="0"/>
                <a:ea typeface="MS PGothic" pitchFamily="34" charset="-128"/>
                <a:cs typeface="Arial" pitchFamily="34" charset="0"/>
              </a:rPr>
              <a:t>Treatment Options for type 2 Diabetes in Adolescents and Youth (TODAY) is a </a:t>
            </a:r>
            <a:r>
              <a:rPr lang="en-US" sz="700" dirty="0" err="1">
                <a:solidFill>
                  <a:prstClr val="black"/>
                </a:solidFill>
                <a:latin typeface="Arial" pitchFamily="34" charset="0"/>
                <a:ea typeface="MS PGothic" pitchFamily="34" charset="-128"/>
                <a:cs typeface="Arial" pitchFamily="34" charset="0"/>
              </a:rPr>
              <a:t>randomised</a:t>
            </a:r>
            <a:r>
              <a:rPr lang="en-US" sz="700" dirty="0">
                <a:solidFill>
                  <a:prstClr val="black"/>
                </a:solidFill>
                <a:latin typeface="Arial" pitchFamily="34" charset="0"/>
                <a:ea typeface="MS PGothic" pitchFamily="34" charset="-128"/>
                <a:cs typeface="Arial" pitchFamily="34" charset="0"/>
              </a:rPr>
              <a:t>, parallel-group trial funded by the National Institutes of Health. The study design consists of a screening visit, a 2- to 6-month single-blind run-in period, and a treatment period of up to 5 years. Participants who meet eligibility criteria at the end of run-in are </a:t>
            </a:r>
            <a:r>
              <a:rPr lang="en-US" sz="700" dirty="0" err="1">
                <a:solidFill>
                  <a:prstClr val="black"/>
                </a:solidFill>
                <a:latin typeface="Arial" pitchFamily="34" charset="0"/>
                <a:ea typeface="MS PGothic" pitchFamily="34" charset="-128"/>
                <a:cs typeface="Arial" pitchFamily="34" charset="0"/>
              </a:rPr>
              <a:t>randomised</a:t>
            </a:r>
            <a:r>
              <a:rPr lang="en-US" sz="700" dirty="0">
                <a:solidFill>
                  <a:prstClr val="black"/>
                </a:solidFill>
                <a:latin typeface="Arial" pitchFamily="34" charset="0"/>
                <a:ea typeface="MS PGothic" pitchFamily="34" charset="-128"/>
                <a:cs typeface="Arial" pitchFamily="34" charset="0"/>
              </a:rPr>
              <a:t> 1:1:1 to a.) </a:t>
            </a:r>
            <a:r>
              <a:rPr lang="en-US" sz="700" dirty="0" err="1">
                <a:solidFill>
                  <a:prstClr val="black"/>
                </a:solidFill>
                <a:latin typeface="Arial" pitchFamily="34" charset="0"/>
                <a:ea typeface="MS PGothic" pitchFamily="34" charset="-128"/>
                <a:cs typeface="Arial" pitchFamily="34" charset="0"/>
              </a:rPr>
              <a:t>metformin</a:t>
            </a:r>
            <a:r>
              <a:rPr lang="en-US" sz="700" dirty="0">
                <a:solidFill>
                  <a:prstClr val="black"/>
                </a:solidFill>
                <a:latin typeface="Arial" pitchFamily="34" charset="0"/>
                <a:ea typeface="MS PGothic" pitchFamily="34" charset="-128"/>
                <a:cs typeface="Arial" pitchFamily="34" charset="0"/>
              </a:rPr>
              <a:t> alone; b.) </a:t>
            </a:r>
            <a:r>
              <a:rPr lang="en-US" sz="700" dirty="0" err="1">
                <a:solidFill>
                  <a:prstClr val="black"/>
                </a:solidFill>
                <a:latin typeface="Arial" pitchFamily="34" charset="0"/>
                <a:ea typeface="MS PGothic" pitchFamily="34" charset="-128"/>
                <a:cs typeface="Arial" pitchFamily="34" charset="0"/>
              </a:rPr>
              <a:t>metformin</a:t>
            </a:r>
            <a:r>
              <a:rPr lang="en-US" sz="700" dirty="0">
                <a:solidFill>
                  <a:prstClr val="black"/>
                </a:solidFill>
                <a:latin typeface="Arial" pitchFamily="34" charset="0"/>
                <a:ea typeface="MS PGothic" pitchFamily="34" charset="-128"/>
                <a:cs typeface="Arial" pitchFamily="34" charset="0"/>
              </a:rPr>
              <a:t> plus </a:t>
            </a:r>
            <a:r>
              <a:rPr lang="en-US" sz="700" dirty="0" err="1">
                <a:solidFill>
                  <a:prstClr val="black"/>
                </a:solidFill>
                <a:latin typeface="Arial" pitchFamily="34" charset="0"/>
                <a:ea typeface="MS PGothic" pitchFamily="34" charset="-128"/>
                <a:cs typeface="Arial" pitchFamily="34" charset="0"/>
              </a:rPr>
              <a:t>rosiglitazone</a:t>
            </a:r>
            <a:r>
              <a:rPr lang="en-US" sz="700" dirty="0">
                <a:solidFill>
                  <a:prstClr val="black"/>
                </a:solidFill>
                <a:latin typeface="Arial" pitchFamily="34" charset="0"/>
                <a:ea typeface="MS PGothic" pitchFamily="34" charset="-128"/>
                <a:cs typeface="Arial" pitchFamily="34" charset="0"/>
              </a:rPr>
              <a:t>; or c.) </a:t>
            </a:r>
            <a:r>
              <a:rPr lang="en-US" sz="700" dirty="0" err="1">
                <a:solidFill>
                  <a:prstClr val="black"/>
                </a:solidFill>
                <a:latin typeface="Arial" pitchFamily="34" charset="0"/>
                <a:ea typeface="MS PGothic" pitchFamily="34" charset="-128"/>
                <a:cs typeface="Arial" pitchFamily="34" charset="0"/>
              </a:rPr>
              <a:t>metformin</a:t>
            </a:r>
            <a:r>
              <a:rPr lang="en-US" sz="700" dirty="0">
                <a:solidFill>
                  <a:prstClr val="black"/>
                </a:solidFill>
                <a:latin typeface="Arial" pitchFamily="34" charset="0"/>
                <a:ea typeface="MS PGothic" pitchFamily="34" charset="-128"/>
                <a:cs typeface="Arial" pitchFamily="34" charset="0"/>
              </a:rPr>
              <a:t> plus an intensive lifestyle intervention called the TODAY Lifestyle Program. This study will enroll 750-800 children, ages 10-17, at 13 sites in the United States. Enrollment began in May 2004 and goes through 2009. TODAY intends to recruit and </a:t>
            </a:r>
            <a:r>
              <a:rPr lang="en-US" sz="700" dirty="0" err="1">
                <a:solidFill>
                  <a:prstClr val="black"/>
                </a:solidFill>
                <a:latin typeface="Arial" pitchFamily="34" charset="0"/>
                <a:ea typeface="MS PGothic" pitchFamily="34" charset="-128"/>
                <a:cs typeface="Arial" pitchFamily="34" charset="0"/>
              </a:rPr>
              <a:t>randomise</a:t>
            </a:r>
            <a:r>
              <a:rPr lang="en-US" sz="700" dirty="0">
                <a:solidFill>
                  <a:prstClr val="black"/>
                </a:solidFill>
                <a:latin typeface="Arial" pitchFamily="34" charset="0"/>
                <a:ea typeface="MS PGothic" pitchFamily="34" charset="-128"/>
                <a:cs typeface="Arial" pitchFamily="34" charset="0"/>
              </a:rPr>
              <a:t> patients within 2 years of their diagnosis and follow them for 2-6 years, depending on the date of enrollment.</a:t>
            </a:r>
            <a:r>
              <a:rPr lang="en-US" sz="700" baseline="30000" dirty="0">
                <a:solidFill>
                  <a:prstClr val="black"/>
                </a:solidFill>
                <a:latin typeface="Arial" pitchFamily="34" charset="0"/>
                <a:ea typeface="MS PGothic" pitchFamily="34" charset="-128"/>
                <a:cs typeface="Arial" pitchFamily="34" charset="0"/>
              </a:rPr>
              <a:t>1</a:t>
            </a:r>
            <a:endParaRPr lang="en-US" sz="700" dirty="0">
              <a:solidFill>
                <a:prstClr val="black"/>
              </a:solidFill>
              <a:latin typeface="Arial" pitchFamily="34" charset="0"/>
              <a:ea typeface="MS PGothic" pitchFamily="34" charset="-128"/>
              <a:cs typeface="Arial" pitchFamily="34" charset="0"/>
            </a:endParaRPr>
          </a:p>
          <a:p>
            <a:pPr marL="224325" indent="-224325" eaLnBrk="0" hangingPunct="0">
              <a:lnSpc>
                <a:spcPct val="95000"/>
              </a:lnSpc>
              <a:spcBef>
                <a:spcPts val="353"/>
              </a:spcBef>
              <a:buFont typeface="Wingdings" pitchFamily="2" charset="2"/>
              <a:buChar char="§"/>
              <a:defRPr/>
            </a:pPr>
            <a:r>
              <a:rPr lang="en-US" sz="700" dirty="0">
                <a:solidFill>
                  <a:prstClr val="black"/>
                </a:solidFill>
                <a:latin typeface="Arial" pitchFamily="34" charset="0"/>
                <a:ea typeface="MS PGothic" pitchFamily="34" charset="-128"/>
                <a:cs typeface="Arial" pitchFamily="34" charset="0"/>
              </a:rPr>
              <a:t>Inclusion criteria:</a:t>
            </a:r>
            <a:r>
              <a:rPr lang="en-US" sz="700" baseline="30000" dirty="0">
                <a:solidFill>
                  <a:prstClr val="black"/>
                </a:solidFill>
                <a:latin typeface="Arial" pitchFamily="34" charset="0"/>
                <a:ea typeface="MS PGothic" pitchFamily="34" charset="-128"/>
                <a:cs typeface="Arial" pitchFamily="34" charset="0"/>
              </a:rPr>
              <a:t>2</a:t>
            </a:r>
          </a:p>
          <a:p>
            <a:pPr marL="560813" lvl="1" indent="-224325" eaLnBrk="0" hangingPunct="0">
              <a:lnSpc>
                <a:spcPct val="95000"/>
              </a:lnSpc>
              <a:spcBef>
                <a:spcPts val="353"/>
              </a:spcBef>
              <a:buFont typeface="Wingdings" pitchFamily="2" charset="2"/>
              <a:buChar char="§"/>
              <a:defRPr/>
            </a:pPr>
            <a:r>
              <a:rPr lang="en-US" sz="700" dirty="0">
                <a:solidFill>
                  <a:prstClr val="black"/>
                </a:solidFill>
                <a:latin typeface="Arial" pitchFamily="34" charset="0"/>
                <a:ea typeface="MS PGothic" pitchFamily="34" charset="-128"/>
              </a:rPr>
              <a:t>Age 10-17</a:t>
            </a:r>
          </a:p>
          <a:p>
            <a:pPr marL="560813" lvl="1" indent="-224325" eaLnBrk="0" hangingPunct="0">
              <a:lnSpc>
                <a:spcPct val="95000"/>
              </a:lnSpc>
              <a:spcBef>
                <a:spcPts val="353"/>
              </a:spcBef>
              <a:buFont typeface="Wingdings" pitchFamily="2" charset="2"/>
              <a:buChar char="§"/>
              <a:defRPr/>
            </a:pPr>
            <a:r>
              <a:rPr lang="en-US" sz="700" dirty="0">
                <a:solidFill>
                  <a:prstClr val="black"/>
                </a:solidFill>
                <a:latin typeface="Arial" pitchFamily="34" charset="0"/>
                <a:ea typeface="MS PGothic" pitchFamily="34" charset="-128"/>
              </a:rPr>
              <a:t>Type 2 diabetes by American Diabetes Association (ADA) criteria</a:t>
            </a:r>
          </a:p>
          <a:p>
            <a:pPr marL="560813" lvl="1" indent="-224325" eaLnBrk="0" hangingPunct="0">
              <a:lnSpc>
                <a:spcPct val="95000"/>
              </a:lnSpc>
              <a:spcBef>
                <a:spcPts val="353"/>
              </a:spcBef>
              <a:buFont typeface="Wingdings" pitchFamily="2" charset="2"/>
              <a:buChar char="§"/>
              <a:defRPr/>
            </a:pPr>
            <a:r>
              <a:rPr lang="en-US" sz="700" dirty="0">
                <a:solidFill>
                  <a:prstClr val="black"/>
                </a:solidFill>
                <a:latin typeface="Arial" pitchFamily="34" charset="0"/>
                <a:ea typeface="MS PGothic" pitchFamily="34" charset="-128"/>
              </a:rPr>
              <a:t>Body mass index </a:t>
            </a:r>
            <a:r>
              <a:rPr lang="en-US" sz="700" dirty="0">
                <a:solidFill>
                  <a:prstClr val="black"/>
                </a:solidFill>
                <a:latin typeface="Arial" pitchFamily="34" charset="0"/>
                <a:ea typeface="MS PGothic" pitchFamily="34" charset="-128"/>
                <a:sym typeface="Symbol" pitchFamily="18" charset="2"/>
              </a:rPr>
              <a:t></a:t>
            </a:r>
            <a:r>
              <a:rPr lang="en-US" sz="700" dirty="0">
                <a:solidFill>
                  <a:prstClr val="black"/>
                </a:solidFill>
                <a:latin typeface="Arial" pitchFamily="34" charset="0"/>
                <a:ea typeface="MS PGothic" pitchFamily="34" charset="-128"/>
              </a:rPr>
              <a:t>85th percentile</a:t>
            </a:r>
          </a:p>
          <a:p>
            <a:pPr marL="560813" lvl="1" indent="-224325" eaLnBrk="0" hangingPunct="0">
              <a:lnSpc>
                <a:spcPct val="95000"/>
              </a:lnSpc>
              <a:spcBef>
                <a:spcPts val="353"/>
              </a:spcBef>
              <a:buFont typeface="Wingdings" pitchFamily="2" charset="2"/>
              <a:buChar char="§"/>
              <a:defRPr/>
            </a:pPr>
            <a:r>
              <a:rPr lang="en-US" sz="700" dirty="0">
                <a:solidFill>
                  <a:prstClr val="black"/>
                </a:solidFill>
                <a:latin typeface="Arial" pitchFamily="34" charset="0"/>
                <a:ea typeface="MS PGothic" pitchFamily="34" charset="-128"/>
              </a:rPr>
              <a:t>Fasting C-peptide </a:t>
            </a:r>
            <a:r>
              <a:rPr lang="en-US" sz="700" dirty="0">
                <a:solidFill>
                  <a:prstClr val="black"/>
                </a:solidFill>
                <a:latin typeface="Arial" pitchFamily="34" charset="0"/>
                <a:ea typeface="MS PGothic" pitchFamily="34" charset="-128"/>
                <a:sym typeface="Symbol" pitchFamily="18" charset="2"/>
              </a:rPr>
              <a:t></a:t>
            </a:r>
            <a:r>
              <a:rPr lang="en-US" sz="700" dirty="0">
                <a:solidFill>
                  <a:prstClr val="black"/>
                </a:solidFill>
                <a:latin typeface="Arial" pitchFamily="34" charset="0"/>
                <a:ea typeface="MS PGothic" pitchFamily="34" charset="-128"/>
              </a:rPr>
              <a:t>0.6 mg/</a:t>
            </a:r>
            <a:r>
              <a:rPr lang="en-US" sz="700" dirty="0" err="1">
                <a:solidFill>
                  <a:prstClr val="black"/>
                </a:solidFill>
                <a:latin typeface="Arial" pitchFamily="34" charset="0"/>
                <a:ea typeface="MS PGothic" pitchFamily="34" charset="-128"/>
              </a:rPr>
              <a:t>mL</a:t>
            </a:r>
            <a:endParaRPr lang="en-US" sz="700" dirty="0">
              <a:solidFill>
                <a:prstClr val="black"/>
              </a:solidFill>
              <a:latin typeface="Arial" pitchFamily="34" charset="0"/>
              <a:ea typeface="MS PGothic" pitchFamily="34" charset="-128"/>
            </a:endParaRPr>
          </a:p>
          <a:p>
            <a:pPr marL="560813" lvl="1" indent="-224325" eaLnBrk="0" hangingPunct="0">
              <a:lnSpc>
                <a:spcPct val="95000"/>
              </a:lnSpc>
              <a:spcBef>
                <a:spcPts val="353"/>
              </a:spcBef>
              <a:buFont typeface="Wingdings" pitchFamily="2" charset="2"/>
              <a:buChar char="§"/>
              <a:defRPr/>
            </a:pPr>
            <a:r>
              <a:rPr lang="en-US" sz="700" dirty="0">
                <a:solidFill>
                  <a:prstClr val="black"/>
                </a:solidFill>
                <a:latin typeface="Arial" pitchFamily="34" charset="0"/>
                <a:ea typeface="MS PGothic" pitchFamily="34" charset="-128"/>
              </a:rPr>
              <a:t>GAD and ICA125 negative</a:t>
            </a:r>
          </a:p>
          <a:p>
            <a:pPr marL="224325" indent="-224325" eaLnBrk="0" hangingPunct="0">
              <a:lnSpc>
                <a:spcPct val="95000"/>
              </a:lnSpc>
              <a:spcBef>
                <a:spcPts val="353"/>
              </a:spcBef>
              <a:buFont typeface="Wingdings" pitchFamily="2" charset="2"/>
              <a:buChar char="§"/>
              <a:defRPr/>
            </a:pPr>
            <a:r>
              <a:rPr lang="en-US" sz="700" dirty="0">
                <a:solidFill>
                  <a:prstClr val="black"/>
                </a:solidFill>
                <a:latin typeface="Arial" pitchFamily="34" charset="0"/>
                <a:ea typeface="MS PGothic" pitchFamily="34" charset="-128"/>
                <a:cs typeface="Arial" pitchFamily="34" charset="0"/>
              </a:rPr>
              <a:t>Exclusion criteria:</a:t>
            </a:r>
            <a:r>
              <a:rPr lang="en-US" sz="700" baseline="30000" dirty="0">
                <a:solidFill>
                  <a:prstClr val="black"/>
                </a:solidFill>
                <a:latin typeface="Arial" pitchFamily="34" charset="0"/>
                <a:ea typeface="MS PGothic" pitchFamily="34" charset="-128"/>
                <a:cs typeface="Arial" pitchFamily="34" charset="0"/>
              </a:rPr>
              <a:t>2</a:t>
            </a:r>
          </a:p>
          <a:p>
            <a:pPr marL="560813" lvl="1" indent="-224325" eaLnBrk="0" hangingPunct="0">
              <a:lnSpc>
                <a:spcPct val="95000"/>
              </a:lnSpc>
              <a:spcBef>
                <a:spcPts val="353"/>
              </a:spcBef>
              <a:buFontTx/>
              <a:buChar char="•"/>
              <a:defRPr/>
            </a:pPr>
            <a:r>
              <a:rPr lang="en-US" sz="700" dirty="0">
                <a:solidFill>
                  <a:prstClr val="black"/>
                </a:solidFill>
                <a:latin typeface="Arial" pitchFamily="34" charset="0"/>
                <a:ea typeface="MS PGothic" pitchFamily="34" charset="-128"/>
              </a:rPr>
              <a:t>Medications</a:t>
            </a:r>
          </a:p>
          <a:p>
            <a:pPr marL="785138" lvl="2" indent="-224325" eaLnBrk="0" hangingPunct="0">
              <a:lnSpc>
                <a:spcPct val="95000"/>
              </a:lnSpc>
              <a:spcBef>
                <a:spcPts val="353"/>
              </a:spcBef>
              <a:buFont typeface="Wingdings" pitchFamily="2" charset="2"/>
              <a:buChar char="§"/>
              <a:defRPr/>
            </a:pPr>
            <a:r>
              <a:rPr lang="en-US" sz="700" dirty="0">
                <a:solidFill>
                  <a:prstClr val="black"/>
                </a:solidFill>
                <a:latin typeface="Arial" pitchFamily="34" charset="0"/>
                <a:ea typeface="MS PGothic" pitchFamily="34" charset="-128"/>
              </a:rPr>
              <a:t>Known to affect insulin sensitivity or secretion</a:t>
            </a:r>
          </a:p>
          <a:p>
            <a:pPr marL="785138" lvl="2" indent="-224325" eaLnBrk="0" hangingPunct="0">
              <a:lnSpc>
                <a:spcPct val="95000"/>
              </a:lnSpc>
              <a:spcBef>
                <a:spcPts val="353"/>
              </a:spcBef>
              <a:buFont typeface="Wingdings" pitchFamily="2" charset="2"/>
              <a:buChar char="§"/>
              <a:defRPr/>
            </a:pPr>
            <a:r>
              <a:rPr lang="en-US" sz="700" dirty="0">
                <a:solidFill>
                  <a:prstClr val="black"/>
                </a:solidFill>
                <a:latin typeface="Arial" pitchFamily="34" charset="0"/>
                <a:ea typeface="MS PGothic" pitchFamily="34" charset="-128"/>
              </a:rPr>
              <a:t>Known to cause weight gain or weight loss</a:t>
            </a:r>
          </a:p>
          <a:p>
            <a:pPr marL="785138" lvl="2" indent="-224325" eaLnBrk="0" hangingPunct="0">
              <a:lnSpc>
                <a:spcPct val="95000"/>
              </a:lnSpc>
              <a:spcBef>
                <a:spcPts val="353"/>
              </a:spcBef>
              <a:buFont typeface="Wingdings" pitchFamily="2" charset="2"/>
              <a:buChar char="§"/>
              <a:defRPr/>
            </a:pPr>
            <a:r>
              <a:rPr lang="en-US" sz="700" dirty="0">
                <a:solidFill>
                  <a:prstClr val="black"/>
                </a:solidFill>
                <a:latin typeface="Arial" pitchFamily="34" charset="0"/>
                <a:ea typeface="MS PGothic" pitchFamily="34" charset="-128"/>
              </a:rPr>
              <a:t>Known to affect metabolism of study drug</a:t>
            </a:r>
          </a:p>
          <a:p>
            <a:pPr marL="785138" lvl="2" indent="-224325" eaLnBrk="0" hangingPunct="0">
              <a:lnSpc>
                <a:spcPct val="95000"/>
              </a:lnSpc>
              <a:spcBef>
                <a:spcPts val="353"/>
              </a:spcBef>
              <a:buFont typeface="Wingdings" pitchFamily="2" charset="2"/>
              <a:buChar char="§"/>
              <a:defRPr/>
            </a:pPr>
            <a:r>
              <a:rPr lang="en-US" sz="700" dirty="0">
                <a:solidFill>
                  <a:prstClr val="black"/>
                </a:solidFill>
                <a:latin typeface="Arial" pitchFamily="34" charset="0"/>
                <a:ea typeface="MS PGothic" pitchFamily="34" charset="-128"/>
              </a:rPr>
              <a:t>Inhaled or oral steroids</a:t>
            </a:r>
          </a:p>
          <a:p>
            <a:pPr marL="560813" lvl="1" indent="-224325" eaLnBrk="0" hangingPunct="0">
              <a:lnSpc>
                <a:spcPct val="95000"/>
              </a:lnSpc>
              <a:spcBef>
                <a:spcPts val="353"/>
              </a:spcBef>
              <a:buFont typeface="Wingdings" pitchFamily="2" charset="2"/>
              <a:buChar char="§"/>
              <a:defRPr/>
            </a:pPr>
            <a:r>
              <a:rPr lang="en-US" sz="700" dirty="0">
                <a:solidFill>
                  <a:prstClr val="black"/>
                </a:solidFill>
                <a:latin typeface="Arial" pitchFamily="34" charset="0"/>
                <a:ea typeface="MS PGothic" pitchFamily="34" charset="-128"/>
              </a:rPr>
              <a:t>Participation in a formal weight loss </a:t>
            </a:r>
            <a:r>
              <a:rPr lang="en-US" sz="700" dirty="0" err="1">
                <a:solidFill>
                  <a:prstClr val="black"/>
                </a:solidFill>
                <a:latin typeface="Arial" pitchFamily="34" charset="0"/>
                <a:ea typeface="MS PGothic" pitchFamily="34" charset="-128"/>
              </a:rPr>
              <a:t>programme</a:t>
            </a:r>
            <a:endParaRPr lang="en-US" sz="700" dirty="0">
              <a:solidFill>
                <a:prstClr val="black"/>
              </a:solidFill>
              <a:latin typeface="Arial" pitchFamily="34" charset="0"/>
              <a:ea typeface="MS PGothic" pitchFamily="34" charset="-128"/>
            </a:endParaRPr>
          </a:p>
          <a:p>
            <a:pPr marL="560813" lvl="1" indent="-224325" eaLnBrk="0" hangingPunct="0">
              <a:lnSpc>
                <a:spcPct val="95000"/>
              </a:lnSpc>
              <a:spcBef>
                <a:spcPts val="353"/>
              </a:spcBef>
              <a:buFont typeface="Wingdings" pitchFamily="2" charset="2"/>
              <a:buChar char="§"/>
              <a:defRPr/>
            </a:pPr>
            <a:r>
              <a:rPr lang="en-US" sz="700" dirty="0">
                <a:solidFill>
                  <a:prstClr val="black"/>
                </a:solidFill>
                <a:latin typeface="Arial" pitchFamily="34" charset="0"/>
                <a:ea typeface="MS PGothic" pitchFamily="34" charset="-128"/>
              </a:rPr>
              <a:t>Physical limitations preventing participation in lifestyle interventions</a:t>
            </a:r>
          </a:p>
          <a:p>
            <a:pPr eaLnBrk="0" hangingPunct="0">
              <a:lnSpc>
                <a:spcPct val="95000"/>
              </a:lnSpc>
              <a:spcBef>
                <a:spcPts val="353"/>
              </a:spcBef>
              <a:defRPr/>
            </a:pPr>
            <a:endParaRPr lang="en-US" sz="700" dirty="0">
              <a:latin typeface="Arial" pitchFamily="34" charset="0"/>
              <a:ea typeface="MS PGothic" pitchFamily="34" charset="-128"/>
              <a:cs typeface="ＭＳ Ｐゴシック" pitchFamily="-65" charset="-128"/>
            </a:endParaRPr>
          </a:p>
          <a:p>
            <a:pPr>
              <a:lnSpc>
                <a:spcPct val="95000"/>
              </a:lnSpc>
              <a:spcBef>
                <a:spcPts val="353"/>
              </a:spcBef>
              <a:defRPr/>
            </a:pPr>
            <a:r>
              <a:rPr lang="en-US" sz="700" b="1" u="sng" dirty="0">
                <a:latin typeface="Arial" pitchFamily="34" charset="0"/>
                <a:ea typeface="MS PGothic" pitchFamily="34" charset="-128"/>
                <a:cs typeface="ＭＳ Ｐゴシック" pitchFamily="-65" charset="-128"/>
              </a:rPr>
              <a:t>REFERENCES</a:t>
            </a:r>
            <a:endParaRPr lang="en-US" sz="700" dirty="0">
              <a:latin typeface="Arial" pitchFamily="34" charset="0"/>
              <a:ea typeface="MS PGothic" pitchFamily="34" charset="-128"/>
              <a:cs typeface="ＭＳ Ｐゴシック" pitchFamily="-65" charset="-128"/>
            </a:endParaRPr>
          </a:p>
          <a:p>
            <a:pPr marL="224325" indent="-224325">
              <a:lnSpc>
                <a:spcPct val="95000"/>
              </a:lnSpc>
              <a:spcBef>
                <a:spcPts val="353"/>
              </a:spcBef>
              <a:buFontTx/>
              <a:buAutoNum type="arabicPeriod"/>
              <a:defRPr/>
            </a:pPr>
            <a:r>
              <a:rPr lang="en-US" sz="700" dirty="0">
                <a:solidFill>
                  <a:prstClr val="black"/>
                </a:solidFill>
                <a:latin typeface="Arial" pitchFamily="34" charset="0"/>
                <a:ea typeface="MS PGothic" pitchFamily="34" charset="-128"/>
                <a:cs typeface="Arial" pitchFamily="34" charset="0"/>
              </a:rPr>
              <a:t>Today.org. Treatment options for type 2 diabetes in adolescents and youth. Available at: http://www.todaystudy.org/medp1.cgi. Accessed July 17, 2009.</a:t>
            </a:r>
          </a:p>
          <a:p>
            <a:pPr marL="224325" indent="-224325">
              <a:lnSpc>
                <a:spcPct val="95000"/>
              </a:lnSpc>
              <a:spcBef>
                <a:spcPts val="353"/>
              </a:spcBef>
              <a:buFontTx/>
              <a:buAutoNum type="arabicPeriod"/>
              <a:defRPr/>
            </a:pPr>
            <a:r>
              <a:rPr lang="en-US" sz="700" dirty="0">
                <a:solidFill>
                  <a:prstClr val="black"/>
                </a:solidFill>
                <a:latin typeface="Arial" pitchFamily="34" charset="0"/>
                <a:ea typeface="MS PGothic" pitchFamily="34" charset="-128"/>
                <a:cs typeface="Arial" pitchFamily="34" charset="0"/>
              </a:rPr>
              <a:t>The TODAY Study Group. Treatment options for type 2 diabetes in adolescents and youth: a study of the comparative efficacy of </a:t>
            </a:r>
            <a:r>
              <a:rPr lang="en-US" sz="700" dirty="0" err="1">
                <a:solidFill>
                  <a:prstClr val="black"/>
                </a:solidFill>
                <a:latin typeface="Arial" pitchFamily="34" charset="0"/>
                <a:ea typeface="MS PGothic" pitchFamily="34" charset="-128"/>
                <a:cs typeface="Arial" pitchFamily="34" charset="0"/>
              </a:rPr>
              <a:t>metformin</a:t>
            </a:r>
            <a:r>
              <a:rPr lang="en-US" sz="700" dirty="0">
                <a:solidFill>
                  <a:prstClr val="black"/>
                </a:solidFill>
                <a:latin typeface="Arial" pitchFamily="34" charset="0"/>
                <a:ea typeface="MS PGothic" pitchFamily="34" charset="-128"/>
                <a:cs typeface="Arial" pitchFamily="34" charset="0"/>
              </a:rPr>
              <a:t> alone or in combination with </a:t>
            </a:r>
            <a:r>
              <a:rPr lang="en-US" sz="700" dirty="0" err="1">
                <a:solidFill>
                  <a:prstClr val="black"/>
                </a:solidFill>
                <a:latin typeface="Arial" pitchFamily="34" charset="0"/>
                <a:ea typeface="MS PGothic" pitchFamily="34" charset="-128"/>
                <a:cs typeface="Arial" pitchFamily="34" charset="0"/>
              </a:rPr>
              <a:t>rosiglitazone</a:t>
            </a:r>
            <a:r>
              <a:rPr lang="en-US" sz="700" dirty="0">
                <a:solidFill>
                  <a:prstClr val="black"/>
                </a:solidFill>
                <a:latin typeface="Arial" pitchFamily="34" charset="0"/>
                <a:ea typeface="MS PGothic" pitchFamily="34" charset="-128"/>
                <a:cs typeface="Arial" pitchFamily="34" charset="0"/>
              </a:rPr>
              <a:t> or lifestyle intervention in adolescents with type 2 diabetes. </a:t>
            </a:r>
            <a:r>
              <a:rPr lang="en-US" sz="700" i="1" dirty="0" err="1">
                <a:solidFill>
                  <a:prstClr val="black"/>
                </a:solidFill>
                <a:latin typeface="Arial" pitchFamily="34" charset="0"/>
                <a:ea typeface="MS PGothic" pitchFamily="34" charset="-128"/>
                <a:cs typeface="Arial" pitchFamily="34" charset="0"/>
              </a:rPr>
              <a:t>Pediatr</a:t>
            </a:r>
            <a:r>
              <a:rPr lang="en-US" sz="700" i="1" dirty="0">
                <a:solidFill>
                  <a:prstClr val="black"/>
                </a:solidFill>
                <a:latin typeface="Arial" pitchFamily="34" charset="0"/>
                <a:ea typeface="MS PGothic" pitchFamily="34" charset="-128"/>
                <a:cs typeface="Arial" pitchFamily="34" charset="0"/>
              </a:rPr>
              <a:t> Diabetes.</a:t>
            </a:r>
            <a:r>
              <a:rPr lang="en-US" sz="700" dirty="0">
                <a:solidFill>
                  <a:prstClr val="black"/>
                </a:solidFill>
                <a:latin typeface="Arial" pitchFamily="34" charset="0"/>
                <a:ea typeface="MS PGothic" pitchFamily="34" charset="-128"/>
                <a:cs typeface="Arial" pitchFamily="34" charset="0"/>
              </a:rPr>
              <a:t> 2007;8(2):74-87. </a:t>
            </a: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71</a:t>
            </a:fld>
            <a:endParaRPr lang="en-US" sz="1200" dirty="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581369"/>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700" b="1" u="sng" dirty="0">
                <a:latin typeface="Arial" pitchFamily="34" charset="0"/>
                <a:ea typeface="MS PGothic" pitchFamily="34" charset="-128"/>
                <a:cs typeface="ＭＳ Ｐゴシック" pitchFamily="-65" charset="-128"/>
              </a:rPr>
              <a:t>KEY POINT</a:t>
            </a:r>
            <a:endParaRPr lang="en-US" sz="700" b="1" u="sng" baseline="30000" dirty="0">
              <a:latin typeface="Arial" pitchFamily="34" charset="0"/>
              <a:ea typeface="MS PGothic" pitchFamily="34" charset="-128"/>
              <a:cs typeface="ＭＳ Ｐゴシック" pitchFamily="-65" charset="-128"/>
            </a:endParaRPr>
          </a:p>
          <a:p>
            <a:pPr marL="224325" indent="-224325">
              <a:lnSpc>
                <a:spcPct val="95000"/>
              </a:lnSpc>
              <a:spcBef>
                <a:spcPts val="353"/>
              </a:spcBef>
              <a:buFont typeface="Wingdings" pitchFamily="2" charset="2"/>
              <a:buChar char="§"/>
              <a:defRPr/>
            </a:pPr>
            <a:r>
              <a:rPr lang="en-US" sz="700" dirty="0">
                <a:solidFill>
                  <a:prstClr val="black"/>
                </a:solidFill>
                <a:latin typeface="Arial" pitchFamily="34" charset="0"/>
                <a:ea typeface="MS PGothic" pitchFamily="34" charset="-128"/>
                <a:cs typeface="Arial" pitchFamily="34" charset="0"/>
              </a:rPr>
              <a:t>Participants who meet eligibility criteria at the end of run-in are </a:t>
            </a:r>
            <a:r>
              <a:rPr lang="en-US" sz="700" dirty="0" err="1">
                <a:solidFill>
                  <a:prstClr val="black"/>
                </a:solidFill>
                <a:latin typeface="Arial" pitchFamily="34" charset="0"/>
                <a:ea typeface="MS PGothic" pitchFamily="34" charset="-128"/>
                <a:cs typeface="Arial" pitchFamily="34" charset="0"/>
              </a:rPr>
              <a:t>randomised</a:t>
            </a:r>
            <a:r>
              <a:rPr lang="en-US" sz="700" dirty="0">
                <a:solidFill>
                  <a:prstClr val="black"/>
                </a:solidFill>
                <a:latin typeface="Arial" pitchFamily="34" charset="0"/>
                <a:ea typeface="MS PGothic" pitchFamily="34" charset="-128"/>
                <a:cs typeface="Arial" pitchFamily="34" charset="0"/>
              </a:rPr>
              <a:t> 1:1:1 to a.) </a:t>
            </a:r>
            <a:r>
              <a:rPr lang="en-US" sz="700" dirty="0" err="1">
                <a:solidFill>
                  <a:prstClr val="black"/>
                </a:solidFill>
                <a:latin typeface="Arial" pitchFamily="34" charset="0"/>
                <a:ea typeface="MS PGothic" pitchFamily="34" charset="-128"/>
                <a:cs typeface="Arial" pitchFamily="34" charset="0"/>
              </a:rPr>
              <a:t>metformin</a:t>
            </a:r>
            <a:r>
              <a:rPr lang="en-US" sz="700" dirty="0">
                <a:solidFill>
                  <a:prstClr val="black"/>
                </a:solidFill>
                <a:latin typeface="Arial" pitchFamily="34" charset="0"/>
                <a:ea typeface="MS PGothic" pitchFamily="34" charset="-128"/>
                <a:cs typeface="Arial" pitchFamily="34" charset="0"/>
              </a:rPr>
              <a:t> alone; b.) </a:t>
            </a:r>
            <a:r>
              <a:rPr lang="en-US" sz="700" dirty="0" err="1">
                <a:solidFill>
                  <a:prstClr val="black"/>
                </a:solidFill>
                <a:latin typeface="Arial" pitchFamily="34" charset="0"/>
                <a:ea typeface="MS PGothic" pitchFamily="34" charset="-128"/>
                <a:cs typeface="Arial" pitchFamily="34" charset="0"/>
              </a:rPr>
              <a:t>metformin</a:t>
            </a:r>
            <a:r>
              <a:rPr lang="en-US" sz="700" dirty="0">
                <a:solidFill>
                  <a:prstClr val="black"/>
                </a:solidFill>
                <a:latin typeface="Arial" pitchFamily="34" charset="0"/>
                <a:ea typeface="MS PGothic" pitchFamily="34" charset="-128"/>
                <a:cs typeface="Arial" pitchFamily="34" charset="0"/>
              </a:rPr>
              <a:t> plus </a:t>
            </a:r>
            <a:r>
              <a:rPr lang="en-US" sz="700" dirty="0" err="1">
                <a:solidFill>
                  <a:prstClr val="black"/>
                </a:solidFill>
                <a:latin typeface="Arial" pitchFamily="34" charset="0"/>
                <a:ea typeface="MS PGothic" pitchFamily="34" charset="-128"/>
                <a:cs typeface="Arial" pitchFamily="34" charset="0"/>
              </a:rPr>
              <a:t>rosiglitazone</a:t>
            </a:r>
            <a:r>
              <a:rPr lang="en-US" sz="700" dirty="0">
                <a:solidFill>
                  <a:prstClr val="black"/>
                </a:solidFill>
                <a:latin typeface="Arial" pitchFamily="34" charset="0"/>
                <a:ea typeface="MS PGothic" pitchFamily="34" charset="-128"/>
                <a:cs typeface="Arial" pitchFamily="34" charset="0"/>
              </a:rPr>
              <a:t>; or c.) </a:t>
            </a:r>
            <a:r>
              <a:rPr lang="en-US" sz="700" dirty="0" err="1">
                <a:solidFill>
                  <a:prstClr val="black"/>
                </a:solidFill>
                <a:latin typeface="Arial" pitchFamily="34" charset="0"/>
                <a:ea typeface="MS PGothic" pitchFamily="34" charset="-128"/>
                <a:cs typeface="Arial" pitchFamily="34" charset="0"/>
              </a:rPr>
              <a:t>metformin</a:t>
            </a:r>
            <a:r>
              <a:rPr lang="en-US" sz="700" dirty="0">
                <a:solidFill>
                  <a:prstClr val="black"/>
                </a:solidFill>
                <a:latin typeface="Arial" pitchFamily="34" charset="0"/>
                <a:ea typeface="MS PGothic" pitchFamily="34" charset="-128"/>
                <a:cs typeface="Arial" pitchFamily="34" charset="0"/>
              </a:rPr>
              <a:t> plus an intensive lifestyle intervention called the TODAY Lifestyle Program. This study will enroll 750-800 children, ages 10-17, at 13 sites in the United States. Enrollment began in May 2004 and goes through 2009. TODAY intends to recruit and </a:t>
            </a:r>
            <a:r>
              <a:rPr lang="en-US" sz="700" dirty="0" err="1">
                <a:solidFill>
                  <a:prstClr val="black"/>
                </a:solidFill>
                <a:latin typeface="Arial" pitchFamily="34" charset="0"/>
                <a:ea typeface="MS PGothic" pitchFamily="34" charset="-128"/>
                <a:cs typeface="Arial" pitchFamily="34" charset="0"/>
              </a:rPr>
              <a:t>randomise</a:t>
            </a:r>
            <a:r>
              <a:rPr lang="en-US" sz="700" dirty="0">
                <a:solidFill>
                  <a:prstClr val="black"/>
                </a:solidFill>
                <a:latin typeface="Arial" pitchFamily="34" charset="0"/>
                <a:ea typeface="MS PGothic" pitchFamily="34" charset="-128"/>
                <a:cs typeface="Arial" pitchFamily="34" charset="0"/>
              </a:rPr>
              <a:t> patients within 2 years of their diagnosis and follow them for 2-6 years, depending on the date of enrollment.</a:t>
            </a:r>
            <a:r>
              <a:rPr lang="en-US" sz="700" dirty="0">
                <a:solidFill>
                  <a:prstClr val="black"/>
                </a:solidFill>
                <a:latin typeface="Arial" pitchFamily="34" charset="0"/>
                <a:ea typeface="MS PGothic" pitchFamily="34" charset="-128"/>
                <a:cs typeface="Arial" pitchFamily="34" charset="0"/>
                <a:sym typeface="Symbol" pitchFamily="18" charset="2"/>
              </a:rPr>
              <a:t/>
            </a:r>
            <a:br>
              <a:rPr lang="en-US" sz="700" dirty="0">
                <a:solidFill>
                  <a:prstClr val="black"/>
                </a:solidFill>
                <a:latin typeface="Arial" pitchFamily="34" charset="0"/>
                <a:ea typeface="MS PGothic" pitchFamily="34" charset="-128"/>
                <a:cs typeface="Arial" pitchFamily="34" charset="0"/>
                <a:sym typeface="Symbol" pitchFamily="18" charset="2"/>
              </a:rPr>
            </a:br>
            <a:endParaRPr lang="en-US" sz="700" b="1" u="sng" dirty="0">
              <a:latin typeface="Arial" pitchFamily="34" charset="0"/>
              <a:ea typeface="MS PGothic" pitchFamily="34" charset="-128"/>
              <a:cs typeface="ＭＳ Ｐゴシック" pitchFamily="-65" charset="-128"/>
            </a:endParaRPr>
          </a:p>
          <a:p>
            <a:pPr>
              <a:lnSpc>
                <a:spcPct val="95000"/>
              </a:lnSpc>
              <a:spcBef>
                <a:spcPts val="353"/>
              </a:spcBef>
              <a:defRPr/>
            </a:pPr>
            <a:r>
              <a:rPr lang="en-US" sz="700" b="1" u="sng" dirty="0">
                <a:latin typeface="Arial" pitchFamily="34" charset="0"/>
                <a:ea typeface="MS PGothic" pitchFamily="34" charset="-128"/>
                <a:cs typeface="ＭＳ Ｐゴシック" pitchFamily="-65" charset="-128"/>
              </a:rPr>
              <a:t>BACKGROUND</a:t>
            </a:r>
          </a:p>
          <a:p>
            <a:pPr marL="224325" indent="-224325" eaLnBrk="0" hangingPunct="0">
              <a:lnSpc>
                <a:spcPct val="95000"/>
              </a:lnSpc>
              <a:spcBef>
                <a:spcPts val="353"/>
              </a:spcBef>
              <a:buFont typeface="Wingdings" pitchFamily="2" charset="2"/>
              <a:buChar char="§"/>
              <a:defRPr/>
            </a:pPr>
            <a:r>
              <a:rPr lang="en-US" sz="700" dirty="0">
                <a:solidFill>
                  <a:prstClr val="black"/>
                </a:solidFill>
                <a:latin typeface="Arial" pitchFamily="34" charset="0"/>
                <a:ea typeface="MS PGothic" pitchFamily="34" charset="-128"/>
                <a:cs typeface="Arial" pitchFamily="34" charset="0"/>
              </a:rPr>
              <a:t>Treatment Options for type 2 Diabetes in Adolescents and Youth (TODAY) is a </a:t>
            </a:r>
            <a:r>
              <a:rPr lang="en-US" sz="700" dirty="0" err="1">
                <a:solidFill>
                  <a:prstClr val="black"/>
                </a:solidFill>
                <a:latin typeface="Arial" pitchFamily="34" charset="0"/>
                <a:ea typeface="MS PGothic" pitchFamily="34" charset="-128"/>
                <a:cs typeface="Arial" pitchFamily="34" charset="0"/>
              </a:rPr>
              <a:t>randomised</a:t>
            </a:r>
            <a:r>
              <a:rPr lang="en-US" sz="700" dirty="0">
                <a:solidFill>
                  <a:prstClr val="black"/>
                </a:solidFill>
                <a:latin typeface="Arial" pitchFamily="34" charset="0"/>
                <a:ea typeface="MS PGothic" pitchFamily="34" charset="-128"/>
                <a:cs typeface="Arial" pitchFamily="34" charset="0"/>
              </a:rPr>
              <a:t>, parallel-group trial funded by the National Institutes of Health. The study design consists of a screening visit, a 2- to 6-month single-blind run-in period, and a treatment period of up to 5 years. Participants who meet eligibility criteria at the end of run-in are </a:t>
            </a:r>
            <a:r>
              <a:rPr lang="en-US" sz="700" dirty="0" err="1">
                <a:solidFill>
                  <a:prstClr val="black"/>
                </a:solidFill>
                <a:latin typeface="Arial" pitchFamily="34" charset="0"/>
                <a:ea typeface="MS PGothic" pitchFamily="34" charset="-128"/>
                <a:cs typeface="Arial" pitchFamily="34" charset="0"/>
              </a:rPr>
              <a:t>randomised</a:t>
            </a:r>
            <a:r>
              <a:rPr lang="en-US" sz="700" dirty="0">
                <a:solidFill>
                  <a:prstClr val="black"/>
                </a:solidFill>
                <a:latin typeface="Arial" pitchFamily="34" charset="0"/>
                <a:ea typeface="MS PGothic" pitchFamily="34" charset="-128"/>
                <a:cs typeface="Arial" pitchFamily="34" charset="0"/>
              </a:rPr>
              <a:t> 1:1:1 to a.) </a:t>
            </a:r>
            <a:r>
              <a:rPr lang="en-US" sz="700" dirty="0" err="1">
                <a:solidFill>
                  <a:prstClr val="black"/>
                </a:solidFill>
                <a:latin typeface="Arial" pitchFamily="34" charset="0"/>
                <a:ea typeface="MS PGothic" pitchFamily="34" charset="-128"/>
                <a:cs typeface="Arial" pitchFamily="34" charset="0"/>
              </a:rPr>
              <a:t>metformin</a:t>
            </a:r>
            <a:r>
              <a:rPr lang="en-US" sz="700" dirty="0">
                <a:solidFill>
                  <a:prstClr val="black"/>
                </a:solidFill>
                <a:latin typeface="Arial" pitchFamily="34" charset="0"/>
                <a:ea typeface="MS PGothic" pitchFamily="34" charset="-128"/>
                <a:cs typeface="Arial" pitchFamily="34" charset="0"/>
              </a:rPr>
              <a:t> alone; b.) </a:t>
            </a:r>
            <a:r>
              <a:rPr lang="en-US" sz="700" dirty="0" err="1">
                <a:solidFill>
                  <a:prstClr val="black"/>
                </a:solidFill>
                <a:latin typeface="Arial" pitchFamily="34" charset="0"/>
                <a:ea typeface="MS PGothic" pitchFamily="34" charset="-128"/>
                <a:cs typeface="Arial" pitchFamily="34" charset="0"/>
              </a:rPr>
              <a:t>metformin</a:t>
            </a:r>
            <a:r>
              <a:rPr lang="en-US" sz="700" dirty="0">
                <a:solidFill>
                  <a:prstClr val="black"/>
                </a:solidFill>
                <a:latin typeface="Arial" pitchFamily="34" charset="0"/>
                <a:ea typeface="MS PGothic" pitchFamily="34" charset="-128"/>
                <a:cs typeface="Arial" pitchFamily="34" charset="0"/>
              </a:rPr>
              <a:t> plus </a:t>
            </a:r>
            <a:r>
              <a:rPr lang="en-US" sz="700" dirty="0" err="1">
                <a:solidFill>
                  <a:prstClr val="black"/>
                </a:solidFill>
                <a:latin typeface="Arial" pitchFamily="34" charset="0"/>
                <a:ea typeface="MS PGothic" pitchFamily="34" charset="-128"/>
                <a:cs typeface="Arial" pitchFamily="34" charset="0"/>
              </a:rPr>
              <a:t>rosiglitazone</a:t>
            </a:r>
            <a:r>
              <a:rPr lang="en-US" sz="700" dirty="0">
                <a:solidFill>
                  <a:prstClr val="black"/>
                </a:solidFill>
                <a:latin typeface="Arial" pitchFamily="34" charset="0"/>
                <a:ea typeface="MS PGothic" pitchFamily="34" charset="-128"/>
                <a:cs typeface="Arial" pitchFamily="34" charset="0"/>
              </a:rPr>
              <a:t>; or c.) </a:t>
            </a:r>
            <a:r>
              <a:rPr lang="en-US" sz="700" dirty="0" err="1">
                <a:solidFill>
                  <a:prstClr val="black"/>
                </a:solidFill>
                <a:latin typeface="Arial" pitchFamily="34" charset="0"/>
                <a:ea typeface="MS PGothic" pitchFamily="34" charset="-128"/>
                <a:cs typeface="Arial" pitchFamily="34" charset="0"/>
              </a:rPr>
              <a:t>metformin</a:t>
            </a:r>
            <a:r>
              <a:rPr lang="en-US" sz="700" dirty="0">
                <a:solidFill>
                  <a:prstClr val="black"/>
                </a:solidFill>
                <a:latin typeface="Arial" pitchFamily="34" charset="0"/>
                <a:ea typeface="MS PGothic" pitchFamily="34" charset="-128"/>
                <a:cs typeface="Arial" pitchFamily="34" charset="0"/>
              </a:rPr>
              <a:t> plus an intensive lifestyle intervention called the TODAY Lifestyle Program. This study will enroll 750-800 children, ages 10-17, at 13 sites in the United States. Enrollment began in May 2004 and goes through 2009. TODAY intends to recruit and </a:t>
            </a:r>
            <a:r>
              <a:rPr lang="en-US" sz="700" dirty="0" err="1">
                <a:solidFill>
                  <a:prstClr val="black"/>
                </a:solidFill>
                <a:latin typeface="Arial" pitchFamily="34" charset="0"/>
                <a:ea typeface="MS PGothic" pitchFamily="34" charset="-128"/>
                <a:cs typeface="Arial" pitchFamily="34" charset="0"/>
              </a:rPr>
              <a:t>randomise</a:t>
            </a:r>
            <a:r>
              <a:rPr lang="en-US" sz="700" dirty="0">
                <a:solidFill>
                  <a:prstClr val="black"/>
                </a:solidFill>
                <a:latin typeface="Arial" pitchFamily="34" charset="0"/>
                <a:ea typeface="MS PGothic" pitchFamily="34" charset="-128"/>
                <a:cs typeface="Arial" pitchFamily="34" charset="0"/>
              </a:rPr>
              <a:t> patients within 2 years of their diagnosis and follow them for 2-6 years, depending on the date of enrollment.</a:t>
            </a:r>
            <a:r>
              <a:rPr lang="en-US" sz="700" baseline="30000" dirty="0">
                <a:solidFill>
                  <a:prstClr val="black"/>
                </a:solidFill>
                <a:latin typeface="Arial" pitchFamily="34" charset="0"/>
                <a:ea typeface="MS PGothic" pitchFamily="34" charset="-128"/>
                <a:cs typeface="Arial" pitchFamily="34" charset="0"/>
              </a:rPr>
              <a:t>1</a:t>
            </a:r>
            <a:endParaRPr lang="en-US" sz="700" dirty="0">
              <a:solidFill>
                <a:prstClr val="black"/>
              </a:solidFill>
              <a:latin typeface="Arial" pitchFamily="34" charset="0"/>
              <a:ea typeface="MS PGothic" pitchFamily="34" charset="-128"/>
              <a:cs typeface="Arial" pitchFamily="34" charset="0"/>
            </a:endParaRPr>
          </a:p>
          <a:p>
            <a:pPr marL="224325" indent="-224325" eaLnBrk="0" hangingPunct="0">
              <a:lnSpc>
                <a:spcPct val="95000"/>
              </a:lnSpc>
              <a:spcBef>
                <a:spcPts val="353"/>
              </a:spcBef>
              <a:buFont typeface="Wingdings" pitchFamily="2" charset="2"/>
              <a:buChar char="§"/>
              <a:defRPr/>
            </a:pPr>
            <a:r>
              <a:rPr lang="en-US" sz="700" dirty="0">
                <a:solidFill>
                  <a:prstClr val="black"/>
                </a:solidFill>
                <a:latin typeface="Arial" pitchFamily="34" charset="0"/>
                <a:ea typeface="MS PGothic" pitchFamily="34" charset="-128"/>
                <a:cs typeface="Arial" pitchFamily="34" charset="0"/>
              </a:rPr>
              <a:t>Inclusion criteria:</a:t>
            </a:r>
            <a:r>
              <a:rPr lang="en-US" sz="700" baseline="30000" dirty="0">
                <a:solidFill>
                  <a:prstClr val="black"/>
                </a:solidFill>
                <a:latin typeface="Arial" pitchFamily="34" charset="0"/>
                <a:ea typeface="MS PGothic" pitchFamily="34" charset="-128"/>
                <a:cs typeface="Arial" pitchFamily="34" charset="0"/>
              </a:rPr>
              <a:t>2</a:t>
            </a:r>
          </a:p>
          <a:p>
            <a:pPr marL="560813" lvl="1" indent="-224325" eaLnBrk="0" hangingPunct="0">
              <a:lnSpc>
                <a:spcPct val="95000"/>
              </a:lnSpc>
              <a:spcBef>
                <a:spcPts val="353"/>
              </a:spcBef>
              <a:buFont typeface="Wingdings" pitchFamily="2" charset="2"/>
              <a:buChar char="§"/>
              <a:defRPr/>
            </a:pPr>
            <a:r>
              <a:rPr lang="en-US" sz="700" dirty="0">
                <a:solidFill>
                  <a:prstClr val="black"/>
                </a:solidFill>
                <a:latin typeface="Arial" pitchFamily="34" charset="0"/>
                <a:ea typeface="MS PGothic" pitchFamily="34" charset="-128"/>
              </a:rPr>
              <a:t>Age 10-17</a:t>
            </a:r>
          </a:p>
          <a:p>
            <a:pPr marL="560813" lvl="1" indent="-224325" eaLnBrk="0" hangingPunct="0">
              <a:lnSpc>
                <a:spcPct val="95000"/>
              </a:lnSpc>
              <a:spcBef>
                <a:spcPts val="353"/>
              </a:spcBef>
              <a:buFont typeface="Wingdings" pitchFamily="2" charset="2"/>
              <a:buChar char="§"/>
              <a:defRPr/>
            </a:pPr>
            <a:r>
              <a:rPr lang="en-US" sz="700" dirty="0">
                <a:solidFill>
                  <a:prstClr val="black"/>
                </a:solidFill>
                <a:latin typeface="Arial" pitchFamily="34" charset="0"/>
                <a:ea typeface="MS PGothic" pitchFamily="34" charset="-128"/>
              </a:rPr>
              <a:t>Type 2 diabetes by American Diabetes Association (ADA) criteria</a:t>
            </a:r>
          </a:p>
          <a:p>
            <a:pPr marL="560813" lvl="1" indent="-224325" eaLnBrk="0" hangingPunct="0">
              <a:lnSpc>
                <a:spcPct val="95000"/>
              </a:lnSpc>
              <a:spcBef>
                <a:spcPts val="353"/>
              </a:spcBef>
              <a:buFont typeface="Wingdings" pitchFamily="2" charset="2"/>
              <a:buChar char="§"/>
              <a:defRPr/>
            </a:pPr>
            <a:r>
              <a:rPr lang="en-US" sz="700" dirty="0">
                <a:solidFill>
                  <a:prstClr val="black"/>
                </a:solidFill>
                <a:latin typeface="Arial" pitchFamily="34" charset="0"/>
                <a:ea typeface="MS PGothic" pitchFamily="34" charset="-128"/>
              </a:rPr>
              <a:t>Body mass index </a:t>
            </a:r>
            <a:r>
              <a:rPr lang="en-US" sz="700" dirty="0">
                <a:solidFill>
                  <a:prstClr val="black"/>
                </a:solidFill>
                <a:latin typeface="Arial" pitchFamily="34" charset="0"/>
                <a:ea typeface="MS PGothic" pitchFamily="34" charset="-128"/>
                <a:sym typeface="Symbol" pitchFamily="18" charset="2"/>
              </a:rPr>
              <a:t></a:t>
            </a:r>
            <a:r>
              <a:rPr lang="en-US" sz="700" dirty="0">
                <a:solidFill>
                  <a:prstClr val="black"/>
                </a:solidFill>
                <a:latin typeface="Arial" pitchFamily="34" charset="0"/>
                <a:ea typeface="MS PGothic" pitchFamily="34" charset="-128"/>
              </a:rPr>
              <a:t>85th percentile</a:t>
            </a:r>
          </a:p>
          <a:p>
            <a:pPr marL="560813" lvl="1" indent="-224325" eaLnBrk="0" hangingPunct="0">
              <a:lnSpc>
                <a:spcPct val="95000"/>
              </a:lnSpc>
              <a:spcBef>
                <a:spcPts val="353"/>
              </a:spcBef>
              <a:buFont typeface="Wingdings" pitchFamily="2" charset="2"/>
              <a:buChar char="§"/>
              <a:defRPr/>
            </a:pPr>
            <a:r>
              <a:rPr lang="en-US" sz="700" dirty="0">
                <a:solidFill>
                  <a:prstClr val="black"/>
                </a:solidFill>
                <a:latin typeface="Arial" pitchFamily="34" charset="0"/>
                <a:ea typeface="MS PGothic" pitchFamily="34" charset="-128"/>
              </a:rPr>
              <a:t>Fasting C-peptide </a:t>
            </a:r>
            <a:r>
              <a:rPr lang="en-US" sz="700" dirty="0">
                <a:solidFill>
                  <a:prstClr val="black"/>
                </a:solidFill>
                <a:latin typeface="Arial" pitchFamily="34" charset="0"/>
                <a:ea typeface="MS PGothic" pitchFamily="34" charset="-128"/>
                <a:sym typeface="Symbol" pitchFamily="18" charset="2"/>
              </a:rPr>
              <a:t></a:t>
            </a:r>
            <a:r>
              <a:rPr lang="en-US" sz="700" dirty="0">
                <a:solidFill>
                  <a:prstClr val="black"/>
                </a:solidFill>
                <a:latin typeface="Arial" pitchFamily="34" charset="0"/>
                <a:ea typeface="MS PGothic" pitchFamily="34" charset="-128"/>
              </a:rPr>
              <a:t>0.6 mg/</a:t>
            </a:r>
            <a:r>
              <a:rPr lang="en-US" sz="700" dirty="0" err="1">
                <a:solidFill>
                  <a:prstClr val="black"/>
                </a:solidFill>
                <a:latin typeface="Arial" pitchFamily="34" charset="0"/>
                <a:ea typeface="MS PGothic" pitchFamily="34" charset="-128"/>
              </a:rPr>
              <a:t>mL</a:t>
            </a:r>
            <a:endParaRPr lang="en-US" sz="700" dirty="0">
              <a:solidFill>
                <a:prstClr val="black"/>
              </a:solidFill>
              <a:latin typeface="Arial" pitchFamily="34" charset="0"/>
              <a:ea typeface="MS PGothic" pitchFamily="34" charset="-128"/>
            </a:endParaRPr>
          </a:p>
          <a:p>
            <a:pPr marL="560813" lvl="1" indent="-224325" eaLnBrk="0" hangingPunct="0">
              <a:lnSpc>
                <a:spcPct val="95000"/>
              </a:lnSpc>
              <a:spcBef>
                <a:spcPts val="353"/>
              </a:spcBef>
              <a:buFont typeface="Wingdings" pitchFamily="2" charset="2"/>
              <a:buChar char="§"/>
              <a:defRPr/>
            </a:pPr>
            <a:r>
              <a:rPr lang="en-US" sz="700" dirty="0">
                <a:solidFill>
                  <a:prstClr val="black"/>
                </a:solidFill>
                <a:latin typeface="Arial" pitchFamily="34" charset="0"/>
                <a:ea typeface="MS PGothic" pitchFamily="34" charset="-128"/>
              </a:rPr>
              <a:t>GAD and ICA125 negative</a:t>
            </a:r>
          </a:p>
          <a:p>
            <a:pPr marL="224325" indent="-224325" eaLnBrk="0" hangingPunct="0">
              <a:lnSpc>
                <a:spcPct val="95000"/>
              </a:lnSpc>
              <a:spcBef>
                <a:spcPts val="353"/>
              </a:spcBef>
              <a:buFont typeface="Wingdings" pitchFamily="2" charset="2"/>
              <a:buChar char="§"/>
              <a:defRPr/>
            </a:pPr>
            <a:r>
              <a:rPr lang="en-US" sz="700" dirty="0">
                <a:solidFill>
                  <a:prstClr val="black"/>
                </a:solidFill>
                <a:latin typeface="Arial" pitchFamily="34" charset="0"/>
                <a:ea typeface="MS PGothic" pitchFamily="34" charset="-128"/>
                <a:cs typeface="Arial" pitchFamily="34" charset="0"/>
              </a:rPr>
              <a:t>Exclusion criteria:</a:t>
            </a:r>
            <a:r>
              <a:rPr lang="en-US" sz="700" baseline="30000" dirty="0">
                <a:solidFill>
                  <a:prstClr val="black"/>
                </a:solidFill>
                <a:latin typeface="Arial" pitchFamily="34" charset="0"/>
                <a:ea typeface="MS PGothic" pitchFamily="34" charset="-128"/>
                <a:cs typeface="Arial" pitchFamily="34" charset="0"/>
              </a:rPr>
              <a:t>2</a:t>
            </a:r>
          </a:p>
          <a:p>
            <a:pPr marL="560813" lvl="1" indent="-224325" eaLnBrk="0" hangingPunct="0">
              <a:lnSpc>
                <a:spcPct val="95000"/>
              </a:lnSpc>
              <a:spcBef>
                <a:spcPts val="353"/>
              </a:spcBef>
              <a:buFontTx/>
              <a:buChar char="•"/>
              <a:defRPr/>
            </a:pPr>
            <a:r>
              <a:rPr lang="en-US" sz="700" dirty="0">
                <a:solidFill>
                  <a:prstClr val="black"/>
                </a:solidFill>
                <a:latin typeface="Arial" pitchFamily="34" charset="0"/>
                <a:ea typeface="MS PGothic" pitchFamily="34" charset="-128"/>
              </a:rPr>
              <a:t>Medications</a:t>
            </a:r>
          </a:p>
          <a:p>
            <a:pPr marL="785138" lvl="2" indent="-224325" eaLnBrk="0" hangingPunct="0">
              <a:lnSpc>
                <a:spcPct val="95000"/>
              </a:lnSpc>
              <a:spcBef>
                <a:spcPts val="353"/>
              </a:spcBef>
              <a:buFont typeface="Wingdings" pitchFamily="2" charset="2"/>
              <a:buChar char="§"/>
              <a:defRPr/>
            </a:pPr>
            <a:r>
              <a:rPr lang="en-US" sz="700" dirty="0">
                <a:solidFill>
                  <a:prstClr val="black"/>
                </a:solidFill>
                <a:latin typeface="Arial" pitchFamily="34" charset="0"/>
                <a:ea typeface="MS PGothic" pitchFamily="34" charset="-128"/>
              </a:rPr>
              <a:t>Known to affect insulin sensitivity or secretion</a:t>
            </a:r>
          </a:p>
          <a:p>
            <a:pPr marL="785138" lvl="2" indent="-224325" eaLnBrk="0" hangingPunct="0">
              <a:lnSpc>
                <a:spcPct val="95000"/>
              </a:lnSpc>
              <a:spcBef>
                <a:spcPts val="353"/>
              </a:spcBef>
              <a:buFont typeface="Wingdings" pitchFamily="2" charset="2"/>
              <a:buChar char="§"/>
              <a:defRPr/>
            </a:pPr>
            <a:r>
              <a:rPr lang="en-US" sz="700" dirty="0">
                <a:solidFill>
                  <a:prstClr val="black"/>
                </a:solidFill>
                <a:latin typeface="Arial" pitchFamily="34" charset="0"/>
                <a:ea typeface="MS PGothic" pitchFamily="34" charset="-128"/>
              </a:rPr>
              <a:t>Known to cause weight gain or weight loss</a:t>
            </a:r>
          </a:p>
          <a:p>
            <a:pPr marL="785138" lvl="2" indent="-224325" eaLnBrk="0" hangingPunct="0">
              <a:lnSpc>
                <a:spcPct val="95000"/>
              </a:lnSpc>
              <a:spcBef>
                <a:spcPts val="353"/>
              </a:spcBef>
              <a:buFont typeface="Wingdings" pitchFamily="2" charset="2"/>
              <a:buChar char="§"/>
              <a:defRPr/>
            </a:pPr>
            <a:r>
              <a:rPr lang="en-US" sz="700" dirty="0">
                <a:solidFill>
                  <a:prstClr val="black"/>
                </a:solidFill>
                <a:latin typeface="Arial" pitchFamily="34" charset="0"/>
                <a:ea typeface="MS PGothic" pitchFamily="34" charset="-128"/>
              </a:rPr>
              <a:t>Known to affect metabolism of study drug</a:t>
            </a:r>
          </a:p>
          <a:p>
            <a:pPr marL="785138" lvl="2" indent="-224325" eaLnBrk="0" hangingPunct="0">
              <a:lnSpc>
                <a:spcPct val="95000"/>
              </a:lnSpc>
              <a:spcBef>
                <a:spcPts val="353"/>
              </a:spcBef>
              <a:buFont typeface="Wingdings" pitchFamily="2" charset="2"/>
              <a:buChar char="§"/>
              <a:defRPr/>
            </a:pPr>
            <a:r>
              <a:rPr lang="en-US" sz="700" dirty="0">
                <a:solidFill>
                  <a:prstClr val="black"/>
                </a:solidFill>
                <a:latin typeface="Arial" pitchFamily="34" charset="0"/>
                <a:ea typeface="MS PGothic" pitchFamily="34" charset="-128"/>
              </a:rPr>
              <a:t>Inhaled or oral steroids</a:t>
            </a:r>
          </a:p>
          <a:p>
            <a:pPr marL="560813" lvl="1" indent="-224325" eaLnBrk="0" hangingPunct="0">
              <a:lnSpc>
                <a:spcPct val="95000"/>
              </a:lnSpc>
              <a:spcBef>
                <a:spcPts val="353"/>
              </a:spcBef>
              <a:buFont typeface="Wingdings" pitchFamily="2" charset="2"/>
              <a:buChar char="§"/>
              <a:defRPr/>
            </a:pPr>
            <a:r>
              <a:rPr lang="en-US" sz="700" dirty="0">
                <a:solidFill>
                  <a:prstClr val="black"/>
                </a:solidFill>
                <a:latin typeface="Arial" pitchFamily="34" charset="0"/>
                <a:ea typeface="MS PGothic" pitchFamily="34" charset="-128"/>
              </a:rPr>
              <a:t>Participation in a formal weight loss </a:t>
            </a:r>
            <a:r>
              <a:rPr lang="en-US" sz="700" dirty="0" err="1">
                <a:solidFill>
                  <a:prstClr val="black"/>
                </a:solidFill>
                <a:latin typeface="Arial" pitchFamily="34" charset="0"/>
                <a:ea typeface="MS PGothic" pitchFamily="34" charset="-128"/>
              </a:rPr>
              <a:t>programme</a:t>
            </a:r>
            <a:endParaRPr lang="en-US" sz="700" dirty="0">
              <a:solidFill>
                <a:prstClr val="black"/>
              </a:solidFill>
              <a:latin typeface="Arial" pitchFamily="34" charset="0"/>
              <a:ea typeface="MS PGothic" pitchFamily="34" charset="-128"/>
            </a:endParaRPr>
          </a:p>
          <a:p>
            <a:pPr marL="560813" lvl="1" indent="-224325" eaLnBrk="0" hangingPunct="0">
              <a:lnSpc>
                <a:spcPct val="95000"/>
              </a:lnSpc>
              <a:spcBef>
                <a:spcPts val="353"/>
              </a:spcBef>
              <a:buFont typeface="Wingdings" pitchFamily="2" charset="2"/>
              <a:buChar char="§"/>
              <a:defRPr/>
            </a:pPr>
            <a:r>
              <a:rPr lang="en-US" sz="700" dirty="0">
                <a:solidFill>
                  <a:prstClr val="black"/>
                </a:solidFill>
                <a:latin typeface="Arial" pitchFamily="34" charset="0"/>
                <a:ea typeface="MS PGothic" pitchFamily="34" charset="-128"/>
              </a:rPr>
              <a:t>Physical limitations preventing participation in lifestyle interventions</a:t>
            </a:r>
          </a:p>
          <a:p>
            <a:pPr marL="224325" indent="-224325" eaLnBrk="0" hangingPunct="0">
              <a:lnSpc>
                <a:spcPct val="95000"/>
              </a:lnSpc>
              <a:spcBef>
                <a:spcPts val="353"/>
              </a:spcBef>
              <a:buFont typeface="Wingdings" pitchFamily="2" charset="2"/>
              <a:buChar char="§"/>
              <a:defRPr/>
            </a:pPr>
            <a:r>
              <a:rPr lang="en-US" sz="700" dirty="0">
                <a:solidFill>
                  <a:prstClr val="black"/>
                </a:solidFill>
                <a:latin typeface="Arial" pitchFamily="34" charset="0"/>
                <a:ea typeface="MS PGothic" pitchFamily="34" charset="-128"/>
                <a:cs typeface="Arial" pitchFamily="34" charset="0"/>
              </a:rPr>
              <a:t>The primary objective is the time to treatment failure, defined in one of two ways: a.) all regularly scheduled HbA1c values </a:t>
            </a:r>
            <a:r>
              <a:rPr lang="en-US" sz="700" dirty="0">
                <a:solidFill>
                  <a:prstClr val="black"/>
                </a:solidFill>
                <a:latin typeface="Arial" pitchFamily="34" charset="0"/>
                <a:ea typeface="MS PGothic" pitchFamily="34" charset="-128"/>
                <a:cs typeface="Arial" pitchFamily="34" charset="0"/>
                <a:sym typeface="Symbol" pitchFamily="18" charset="2"/>
              </a:rPr>
              <a:t>8% over a 6-month period, or b.) the inability to wean from temporary insulin therapy within 3 months following acute metabolic </a:t>
            </a:r>
            <a:r>
              <a:rPr lang="en-US" sz="700" dirty="0" err="1">
                <a:solidFill>
                  <a:prstClr val="black"/>
                </a:solidFill>
                <a:latin typeface="Arial" pitchFamily="34" charset="0"/>
                <a:ea typeface="MS PGothic" pitchFamily="34" charset="-128"/>
                <a:cs typeface="Arial" pitchFamily="34" charset="0"/>
                <a:sym typeface="Symbol" pitchFamily="18" charset="2"/>
              </a:rPr>
              <a:t>decompensation</a:t>
            </a:r>
            <a:r>
              <a:rPr lang="en-US" sz="700" dirty="0">
                <a:solidFill>
                  <a:prstClr val="black"/>
                </a:solidFill>
                <a:latin typeface="Arial" pitchFamily="34" charset="0"/>
                <a:ea typeface="MS PGothic" pitchFamily="34" charset="-128"/>
                <a:cs typeface="Arial" pitchFamily="34" charset="0"/>
                <a:sym typeface="Symbol" pitchFamily="18" charset="2"/>
              </a:rPr>
              <a:t>. Secondary objectives include the effect of the alternative treatments on insulin secretion and resistance, body composition, nutrition, physical activity and fitness, cardiovascular risk monitoring, </a:t>
            </a:r>
            <a:r>
              <a:rPr lang="en-US" sz="700" dirty="0" err="1">
                <a:solidFill>
                  <a:prstClr val="black"/>
                </a:solidFill>
                <a:latin typeface="Arial" pitchFamily="34" charset="0"/>
                <a:ea typeface="MS PGothic" pitchFamily="34" charset="-128"/>
                <a:cs typeface="Arial" pitchFamily="34" charset="0"/>
                <a:sym typeface="Symbol" pitchFamily="18" charset="2"/>
              </a:rPr>
              <a:t>microvascular</a:t>
            </a:r>
            <a:r>
              <a:rPr lang="en-US" sz="700" dirty="0">
                <a:solidFill>
                  <a:prstClr val="black"/>
                </a:solidFill>
                <a:latin typeface="Arial" pitchFamily="34" charset="0"/>
                <a:ea typeface="MS PGothic" pitchFamily="34" charset="-128"/>
                <a:cs typeface="Arial" pitchFamily="34" charset="0"/>
                <a:sym typeface="Symbol" pitchFamily="18" charset="2"/>
              </a:rPr>
              <a:t> complications, quality of life, depression, eating pathology, and resource </a:t>
            </a:r>
            <a:r>
              <a:rPr lang="en-US" sz="700" dirty="0" err="1">
                <a:solidFill>
                  <a:prstClr val="black"/>
                </a:solidFill>
                <a:latin typeface="Arial" pitchFamily="34" charset="0"/>
                <a:ea typeface="MS PGothic" pitchFamily="34" charset="-128"/>
                <a:cs typeface="Arial" pitchFamily="34" charset="0"/>
                <a:sym typeface="Symbol" pitchFamily="18" charset="2"/>
              </a:rPr>
              <a:t>utilisation</a:t>
            </a:r>
            <a:r>
              <a:rPr lang="en-US" sz="700" dirty="0">
                <a:solidFill>
                  <a:prstClr val="black"/>
                </a:solidFill>
                <a:latin typeface="Arial" pitchFamily="34" charset="0"/>
                <a:ea typeface="MS PGothic" pitchFamily="34" charset="-128"/>
                <a:cs typeface="Arial" pitchFamily="34" charset="0"/>
                <a:sym typeface="Symbol" pitchFamily="18" charset="2"/>
              </a:rPr>
              <a:t>.</a:t>
            </a:r>
            <a:endParaRPr lang="en-US" sz="700" dirty="0">
              <a:solidFill>
                <a:prstClr val="black"/>
              </a:solidFill>
              <a:latin typeface="Arial" pitchFamily="34" charset="0"/>
              <a:ea typeface="MS PGothic" pitchFamily="34" charset="-128"/>
              <a:cs typeface="Arial" pitchFamily="34" charset="0"/>
            </a:endParaRPr>
          </a:p>
          <a:p>
            <a:pPr eaLnBrk="0" hangingPunct="0">
              <a:lnSpc>
                <a:spcPct val="95000"/>
              </a:lnSpc>
              <a:spcBef>
                <a:spcPts val="353"/>
              </a:spcBef>
              <a:defRPr/>
            </a:pPr>
            <a:endParaRPr lang="en-US" sz="700" dirty="0">
              <a:latin typeface="Arial" pitchFamily="34" charset="0"/>
              <a:ea typeface="MS PGothic" pitchFamily="34" charset="-128"/>
              <a:cs typeface="ＭＳ Ｐゴシック" pitchFamily="-65" charset="-128"/>
            </a:endParaRPr>
          </a:p>
          <a:p>
            <a:pPr>
              <a:lnSpc>
                <a:spcPct val="95000"/>
              </a:lnSpc>
              <a:spcBef>
                <a:spcPts val="353"/>
              </a:spcBef>
              <a:defRPr/>
            </a:pPr>
            <a:r>
              <a:rPr lang="en-US" sz="700" b="1" u="sng" dirty="0">
                <a:latin typeface="Arial" pitchFamily="34" charset="0"/>
                <a:ea typeface="MS PGothic" pitchFamily="34" charset="-128"/>
                <a:cs typeface="ＭＳ Ｐゴシック" pitchFamily="-65" charset="-128"/>
              </a:rPr>
              <a:t>REFERENCE</a:t>
            </a:r>
            <a:endParaRPr lang="en-US" sz="700" dirty="0">
              <a:latin typeface="Arial" pitchFamily="34" charset="0"/>
              <a:ea typeface="MS PGothic" pitchFamily="34" charset="-128"/>
              <a:cs typeface="ＭＳ Ｐゴシック" pitchFamily="-65" charset="-128"/>
            </a:endParaRPr>
          </a:p>
          <a:p>
            <a:pPr>
              <a:lnSpc>
                <a:spcPct val="95000"/>
              </a:lnSpc>
              <a:spcBef>
                <a:spcPts val="353"/>
              </a:spcBef>
              <a:defRPr/>
            </a:pPr>
            <a:r>
              <a:rPr lang="en-US" sz="700" dirty="0">
                <a:solidFill>
                  <a:prstClr val="black"/>
                </a:solidFill>
                <a:latin typeface="Arial" pitchFamily="34" charset="0"/>
                <a:ea typeface="MS PGothic" pitchFamily="34" charset="-128"/>
                <a:cs typeface="Arial" pitchFamily="34" charset="0"/>
              </a:rPr>
              <a:t>The TODAY Study Group. Treatment options for type 2 diabetes in adolescents and youth: a study of the comparative efficacy of </a:t>
            </a:r>
            <a:r>
              <a:rPr lang="en-US" sz="700" dirty="0" err="1">
                <a:solidFill>
                  <a:prstClr val="black"/>
                </a:solidFill>
                <a:latin typeface="Arial" pitchFamily="34" charset="0"/>
                <a:ea typeface="MS PGothic" pitchFamily="34" charset="-128"/>
                <a:cs typeface="Arial" pitchFamily="34" charset="0"/>
              </a:rPr>
              <a:t>metformin</a:t>
            </a:r>
            <a:r>
              <a:rPr lang="en-US" sz="700" dirty="0">
                <a:solidFill>
                  <a:prstClr val="black"/>
                </a:solidFill>
                <a:latin typeface="Arial" pitchFamily="34" charset="0"/>
                <a:ea typeface="MS PGothic" pitchFamily="34" charset="-128"/>
                <a:cs typeface="Arial" pitchFamily="34" charset="0"/>
              </a:rPr>
              <a:t> alone or in combination with </a:t>
            </a:r>
            <a:r>
              <a:rPr lang="en-US" sz="700" dirty="0" err="1">
                <a:solidFill>
                  <a:prstClr val="black"/>
                </a:solidFill>
                <a:latin typeface="Arial" pitchFamily="34" charset="0"/>
                <a:ea typeface="MS PGothic" pitchFamily="34" charset="-128"/>
                <a:cs typeface="Arial" pitchFamily="34" charset="0"/>
              </a:rPr>
              <a:t>rosiglitazone</a:t>
            </a:r>
            <a:r>
              <a:rPr lang="en-US" sz="700" dirty="0">
                <a:solidFill>
                  <a:prstClr val="black"/>
                </a:solidFill>
                <a:latin typeface="Arial" pitchFamily="34" charset="0"/>
                <a:ea typeface="MS PGothic" pitchFamily="34" charset="-128"/>
                <a:cs typeface="Arial" pitchFamily="34" charset="0"/>
              </a:rPr>
              <a:t> or lifestyle intervention in adolescents with type 2 diabetes. </a:t>
            </a:r>
            <a:r>
              <a:rPr lang="en-US" sz="700" i="1" dirty="0" err="1">
                <a:solidFill>
                  <a:prstClr val="black"/>
                </a:solidFill>
                <a:latin typeface="Arial" pitchFamily="34" charset="0"/>
                <a:ea typeface="MS PGothic" pitchFamily="34" charset="-128"/>
                <a:cs typeface="Arial" pitchFamily="34" charset="0"/>
              </a:rPr>
              <a:t>Pediatr</a:t>
            </a:r>
            <a:r>
              <a:rPr lang="en-US" sz="700" i="1" dirty="0">
                <a:solidFill>
                  <a:prstClr val="black"/>
                </a:solidFill>
                <a:latin typeface="Arial" pitchFamily="34" charset="0"/>
                <a:ea typeface="MS PGothic" pitchFamily="34" charset="-128"/>
                <a:cs typeface="Arial" pitchFamily="34" charset="0"/>
              </a:rPr>
              <a:t> Diabetes.</a:t>
            </a:r>
            <a:r>
              <a:rPr lang="en-US" sz="700" dirty="0">
                <a:solidFill>
                  <a:prstClr val="black"/>
                </a:solidFill>
                <a:latin typeface="Arial" pitchFamily="34" charset="0"/>
                <a:ea typeface="MS PGothic" pitchFamily="34" charset="-128"/>
                <a:cs typeface="Arial" pitchFamily="34" charset="0"/>
              </a:rPr>
              <a:t> 2007;8(2):74-87. </a:t>
            </a: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72</a:t>
            </a:fld>
            <a:endParaRPr lang="en-US" sz="1200" dirty="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1" name="Rectangle 2"/>
          <p:cNvSpPr>
            <a:spLocks noGrp="1" noRot="1" noChangeAspect="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581369"/>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KEY POINT</a:t>
            </a:r>
          </a:p>
          <a:p>
            <a:pPr marL="224325" indent="-224325" eaLnBrk="0" hangingPunct="0">
              <a:spcBef>
                <a:spcPct val="25000"/>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Participants who meet eligibility criteria at the end of run-in are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1:1:1 to a.) </a:t>
            </a:r>
            <a:r>
              <a:rPr lang="en-US" sz="1000" dirty="0" err="1">
                <a:solidFill>
                  <a:prstClr val="black"/>
                </a:solidFill>
                <a:latin typeface="Arial" pitchFamily="34" charset="0"/>
                <a:ea typeface="MS PGothic" pitchFamily="34" charset="-128"/>
                <a:cs typeface="Arial" pitchFamily="34" charset="0"/>
              </a:rPr>
              <a:t>metformin</a:t>
            </a:r>
            <a:r>
              <a:rPr lang="en-US" sz="1000" dirty="0">
                <a:solidFill>
                  <a:prstClr val="black"/>
                </a:solidFill>
                <a:latin typeface="Arial" pitchFamily="34" charset="0"/>
                <a:ea typeface="MS PGothic" pitchFamily="34" charset="-128"/>
                <a:cs typeface="Arial" pitchFamily="34" charset="0"/>
              </a:rPr>
              <a:t> alone; b.) </a:t>
            </a:r>
            <a:r>
              <a:rPr lang="en-US" sz="1000" dirty="0" err="1">
                <a:solidFill>
                  <a:prstClr val="black"/>
                </a:solidFill>
                <a:latin typeface="Arial" pitchFamily="34" charset="0"/>
                <a:ea typeface="MS PGothic" pitchFamily="34" charset="-128"/>
                <a:cs typeface="Arial" pitchFamily="34" charset="0"/>
              </a:rPr>
              <a:t>metformin</a:t>
            </a:r>
            <a:r>
              <a:rPr lang="en-US" sz="1000" dirty="0">
                <a:solidFill>
                  <a:prstClr val="black"/>
                </a:solidFill>
                <a:latin typeface="Arial" pitchFamily="34" charset="0"/>
                <a:ea typeface="MS PGothic" pitchFamily="34" charset="-128"/>
                <a:cs typeface="Arial" pitchFamily="34" charset="0"/>
              </a:rPr>
              <a:t> plus </a:t>
            </a:r>
            <a:r>
              <a:rPr lang="en-US" sz="1000" dirty="0" err="1">
                <a:solidFill>
                  <a:prstClr val="black"/>
                </a:solidFill>
                <a:latin typeface="Arial" pitchFamily="34" charset="0"/>
                <a:ea typeface="MS PGothic" pitchFamily="34" charset="-128"/>
                <a:cs typeface="Arial" pitchFamily="34" charset="0"/>
              </a:rPr>
              <a:t>rosiglitazone</a:t>
            </a:r>
            <a:r>
              <a:rPr lang="en-US" sz="1000" dirty="0">
                <a:solidFill>
                  <a:prstClr val="black"/>
                </a:solidFill>
                <a:latin typeface="Arial" pitchFamily="34" charset="0"/>
                <a:ea typeface="MS PGothic" pitchFamily="34" charset="-128"/>
                <a:cs typeface="Arial" pitchFamily="34" charset="0"/>
              </a:rPr>
              <a:t>; or c.) When successfully completed, the TODAY study will provide critical new information regarding the natural history of type 2 diabetes in youth, the benefits of initiating early aggressive treatment in these patients, and the efficacy of delivering an intensive and sustained lifestyle intervention to children with type 2 diabetes.</a:t>
            </a:r>
            <a:r>
              <a:rPr lang="en-US" sz="1000" dirty="0">
                <a:solidFill>
                  <a:prstClr val="black"/>
                </a:solidFill>
                <a:latin typeface="Arial" pitchFamily="34" charset="0"/>
                <a:ea typeface="MS PGothic" pitchFamily="34" charset="-128"/>
                <a:cs typeface="Arial" pitchFamily="34" charset="0"/>
                <a:sym typeface="Symbol" pitchFamily="18" charset="2"/>
              </a:rPr>
              <a:t/>
            </a:r>
            <a:br>
              <a:rPr lang="en-US" sz="1000" dirty="0">
                <a:solidFill>
                  <a:prstClr val="black"/>
                </a:solidFill>
                <a:latin typeface="Arial" pitchFamily="34" charset="0"/>
                <a:ea typeface="MS PGothic" pitchFamily="34" charset="-128"/>
                <a:cs typeface="Arial" pitchFamily="34" charset="0"/>
                <a:sym typeface="Symbol" pitchFamily="18" charset="2"/>
              </a:rPr>
            </a:b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REFERENCE</a:t>
            </a: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dirty="0">
                <a:solidFill>
                  <a:prstClr val="black"/>
                </a:solidFill>
                <a:latin typeface="Arial" pitchFamily="34" charset="0"/>
                <a:ea typeface="MS PGothic" pitchFamily="34" charset="-128"/>
                <a:cs typeface="Arial" pitchFamily="34" charset="0"/>
              </a:rPr>
              <a:t>The TODAY Study Group. Treatment options for type 2 diabetes in adolescents and youth: a study of the comparative efficacy of </a:t>
            </a:r>
            <a:r>
              <a:rPr lang="en-US" sz="1000" dirty="0" err="1">
                <a:solidFill>
                  <a:prstClr val="black"/>
                </a:solidFill>
                <a:latin typeface="Arial" pitchFamily="34" charset="0"/>
                <a:ea typeface="MS PGothic" pitchFamily="34" charset="-128"/>
                <a:cs typeface="Arial" pitchFamily="34" charset="0"/>
              </a:rPr>
              <a:t>metformin</a:t>
            </a:r>
            <a:r>
              <a:rPr lang="en-US" sz="1000" dirty="0">
                <a:solidFill>
                  <a:prstClr val="black"/>
                </a:solidFill>
                <a:latin typeface="Arial" pitchFamily="34" charset="0"/>
                <a:ea typeface="MS PGothic" pitchFamily="34" charset="-128"/>
                <a:cs typeface="Arial" pitchFamily="34" charset="0"/>
              </a:rPr>
              <a:t> alone or in combination with </a:t>
            </a:r>
            <a:r>
              <a:rPr lang="en-US" sz="1000" dirty="0" err="1">
                <a:solidFill>
                  <a:prstClr val="black"/>
                </a:solidFill>
                <a:latin typeface="Arial" pitchFamily="34" charset="0"/>
                <a:ea typeface="MS PGothic" pitchFamily="34" charset="-128"/>
                <a:cs typeface="Arial" pitchFamily="34" charset="0"/>
              </a:rPr>
              <a:t>rosiglitazone</a:t>
            </a:r>
            <a:r>
              <a:rPr lang="en-US" sz="1000" dirty="0">
                <a:solidFill>
                  <a:prstClr val="black"/>
                </a:solidFill>
                <a:latin typeface="Arial" pitchFamily="34" charset="0"/>
                <a:ea typeface="MS PGothic" pitchFamily="34" charset="-128"/>
                <a:cs typeface="Arial" pitchFamily="34" charset="0"/>
              </a:rPr>
              <a:t> or lifestyle intervention in adolescents with type 2 diabetes. </a:t>
            </a:r>
            <a:r>
              <a:rPr lang="en-US" sz="1000" i="1" dirty="0" err="1">
                <a:solidFill>
                  <a:prstClr val="black"/>
                </a:solidFill>
                <a:latin typeface="Arial" pitchFamily="34" charset="0"/>
                <a:ea typeface="MS PGothic" pitchFamily="34" charset="-128"/>
                <a:cs typeface="Arial" pitchFamily="34" charset="0"/>
              </a:rPr>
              <a:t>Pediatr</a:t>
            </a:r>
            <a:r>
              <a:rPr lang="en-US" sz="1000" i="1" dirty="0">
                <a:solidFill>
                  <a:prstClr val="black"/>
                </a:solidFill>
                <a:latin typeface="Arial" pitchFamily="34" charset="0"/>
                <a:ea typeface="MS PGothic" pitchFamily="34" charset="-128"/>
                <a:cs typeface="Arial" pitchFamily="34" charset="0"/>
              </a:rPr>
              <a:t> Diabetes.</a:t>
            </a:r>
            <a:r>
              <a:rPr lang="en-US" sz="1000" dirty="0">
                <a:solidFill>
                  <a:prstClr val="black"/>
                </a:solidFill>
                <a:latin typeface="Arial" pitchFamily="34" charset="0"/>
                <a:ea typeface="MS PGothic" pitchFamily="34" charset="-128"/>
                <a:cs typeface="Arial" pitchFamily="34" charset="0"/>
              </a:rPr>
              <a:t> 2007;8(2):74-87. </a:t>
            </a: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73</a:t>
            </a:fld>
            <a:endParaRPr lang="en-US" sz="1200" dirty="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581369"/>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The Collaborative </a:t>
            </a:r>
            <a:r>
              <a:rPr lang="en-US" sz="1000" dirty="0" err="1">
                <a:solidFill>
                  <a:prstClr val="black"/>
                </a:solidFill>
                <a:latin typeface="Arial" pitchFamily="34" charset="0"/>
                <a:ea typeface="MS PGothic" pitchFamily="34" charset="-128"/>
                <a:cs typeface="Arial" pitchFamily="34" charset="0"/>
              </a:rPr>
              <a:t>AtoRvastatin</a:t>
            </a:r>
            <a:r>
              <a:rPr lang="en-US" sz="1000" dirty="0">
                <a:solidFill>
                  <a:prstClr val="black"/>
                </a:solidFill>
                <a:latin typeface="Arial" pitchFamily="34" charset="0"/>
                <a:ea typeface="MS PGothic" pitchFamily="34" charset="-128"/>
                <a:cs typeface="Arial" pitchFamily="34" charset="0"/>
              </a:rPr>
              <a:t> Diabetes Study (CARDS) was a multicentre,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placebo-controlled, double-blind clinical trial of primary prevention of cardiovascular disease in patients with type 2 diabetes. The primary objective was to determine whether </a:t>
            </a:r>
            <a:r>
              <a:rPr lang="en-US" sz="1000" dirty="0" err="1">
                <a:solidFill>
                  <a:prstClr val="black"/>
                </a:solidFill>
                <a:latin typeface="Arial" pitchFamily="34" charset="0"/>
                <a:ea typeface="MS PGothic" pitchFamily="34" charset="-128"/>
                <a:cs typeface="Arial" pitchFamily="34" charset="0"/>
              </a:rPr>
              <a:t>atorvastatin</a:t>
            </a:r>
            <a:r>
              <a:rPr lang="en-US" sz="1000" dirty="0">
                <a:solidFill>
                  <a:prstClr val="black"/>
                </a:solidFill>
                <a:latin typeface="Arial" pitchFamily="34" charset="0"/>
                <a:ea typeface="MS PGothic" pitchFamily="34" charset="-128"/>
                <a:cs typeface="Arial" pitchFamily="34" charset="0"/>
              </a:rPr>
              <a:t> 10 mg daily reduced the incidence of major cardiovascular events. At entry, patients had a least one other risk factor for coronary heart disease in addition to diabetes such as current smoking, hypertension, retinopathy, or micro- or </a:t>
            </a:r>
            <a:r>
              <a:rPr lang="en-US" sz="1000" dirty="0" err="1">
                <a:solidFill>
                  <a:prstClr val="black"/>
                </a:solidFill>
                <a:latin typeface="Arial" pitchFamily="34" charset="0"/>
                <a:ea typeface="MS PGothic" pitchFamily="34" charset="-128"/>
                <a:cs typeface="Arial" pitchFamily="34" charset="0"/>
              </a:rPr>
              <a:t>macroalbuminuria</a:t>
            </a:r>
            <a:r>
              <a:rPr lang="en-US" sz="1000" dirty="0">
                <a:solidFill>
                  <a:prstClr val="black"/>
                </a:solidFill>
                <a:latin typeface="Arial" pitchFamily="34" charset="0"/>
                <a:ea typeface="MS PGothic" pitchFamily="34" charset="-128"/>
                <a:cs typeface="Arial" pitchFamily="34" charset="0"/>
              </a:rPr>
              <a:t>. The study included 2838 men and women ages 40-75 years.</a:t>
            </a:r>
            <a:r>
              <a:rPr lang="en-US" sz="1000" baseline="30000" dirty="0">
                <a:solidFill>
                  <a:prstClr val="black"/>
                </a:solidFill>
                <a:latin typeface="Arial" pitchFamily="34" charset="0"/>
                <a:ea typeface="MS PGothic" pitchFamily="34" charset="-128"/>
                <a:cs typeface="Arial" pitchFamily="34" charset="0"/>
              </a:rPr>
              <a:t>1</a:t>
            </a:r>
            <a:r>
              <a:rPr lang="en-US" sz="1000" dirty="0">
                <a:solidFill>
                  <a:prstClr val="black"/>
                </a:solidFill>
                <a:latin typeface="Arial" pitchFamily="34" charset="0"/>
                <a:ea typeface="MS PGothic" pitchFamily="34" charset="-128"/>
                <a:cs typeface="Arial" pitchFamily="34" charset="0"/>
              </a:rPr>
              <a:t> CARDS was terminated almost 2 years earlier than planned because at the second prescheduled interim analysis the data safety monitoring board found a highly significant benefit with treatment beyond that stipulated in the early stopping rule.</a:t>
            </a:r>
            <a:r>
              <a:rPr lang="en-US" sz="1000" baseline="30000" dirty="0">
                <a:solidFill>
                  <a:prstClr val="black"/>
                </a:solidFill>
                <a:latin typeface="Arial" pitchFamily="34" charset="0"/>
                <a:ea typeface="MS PGothic" pitchFamily="34" charset="-128"/>
                <a:cs typeface="Arial" pitchFamily="34" charset="0"/>
              </a:rPr>
              <a:t>2</a:t>
            </a:r>
            <a:r>
              <a:rPr lang="en-US" sz="1000" dirty="0">
                <a:solidFill>
                  <a:prstClr val="black"/>
                </a:solidFill>
                <a:latin typeface="Arial" pitchFamily="34" charset="0"/>
                <a:ea typeface="MS PGothic" pitchFamily="34" charset="-128"/>
                <a:cs typeface="Arial" pitchFamily="34" charset="0"/>
                <a:sym typeface="Symbol" pitchFamily="18" charset="2"/>
              </a:rPr>
              <a:t/>
            </a:r>
            <a:br>
              <a:rPr lang="en-US" sz="1000" dirty="0">
                <a:solidFill>
                  <a:prstClr val="black"/>
                </a:solidFill>
                <a:latin typeface="Arial" pitchFamily="34" charset="0"/>
                <a:ea typeface="MS PGothic" pitchFamily="34" charset="-128"/>
                <a:cs typeface="Arial" pitchFamily="34" charset="0"/>
                <a:sym typeface="Symbol" pitchFamily="18" charset="2"/>
              </a:rPr>
            </a:b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REFERENCES</a:t>
            </a:r>
            <a:endParaRPr lang="en-US" sz="1000" dirty="0">
              <a:latin typeface="Arial" pitchFamily="34" charset="0"/>
              <a:ea typeface="MS PGothic" pitchFamily="34" charset="-128"/>
              <a:cs typeface="ＭＳ Ｐゴシック" pitchFamily="-65" charset="-128"/>
            </a:endParaRPr>
          </a:p>
          <a:p>
            <a:pPr marL="224325" indent="-224325">
              <a:lnSpc>
                <a:spcPct val="95000"/>
              </a:lnSpc>
              <a:spcBef>
                <a:spcPts val="353"/>
              </a:spcBef>
              <a:buFontTx/>
              <a:buAutoNum type="arabicPeriod"/>
              <a:defRPr/>
            </a:pPr>
            <a:r>
              <a:rPr lang="en-US" sz="1000" dirty="0" err="1">
                <a:solidFill>
                  <a:prstClr val="black"/>
                </a:solidFill>
                <a:latin typeface="Arial" pitchFamily="34" charset="0"/>
                <a:ea typeface="MS PGothic" pitchFamily="34" charset="-128"/>
                <a:cs typeface="Arial" pitchFamily="34" charset="0"/>
              </a:rPr>
              <a:t>Colhoun</a:t>
            </a:r>
            <a:r>
              <a:rPr lang="en-US" sz="1000" dirty="0">
                <a:solidFill>
                  <a:prstClr val="black"/>
                </a:solidFill>
                <a:latin typeface="Arial" pitchFamily="34" charset="0"/>
                <a:ea typeface="MS PGothic" pitchFamily="34" charset="-128"/>
                <a:cs typeface="Arial" pitchFamily="34" charset="0"/>
              </a:rPr>
              <a:t> HM, Thomason MJ, </a:t>
            </a:r>
            <a:r>
              <a:rPr lang="en-US" sz="1000" dirty="0" err="1">
                <a:solidFill>
                  <a:prstClr val="black"/>
                </a:solidFill>
                <a:latin typeface="Arial" pitchFamily="34" charset="0"/>
                <a:ea typeface="MS PGothic" pitchFamily="34" charset="-128"/>
                <a:cs typeface="Arial" pitchFamily="34" charset="0"/>
              </a:rPr>
              <a:t>Mackness</a:t>
            </a:r>
            <a:r>
              <a:rPr lang="en-US" sz="1000" dirty="0">
                <a:solidFill>
                  <a:prstClr val="black"/>
                </a:solidFill>
                <a:latin typeface="Arial" pitchFamily="34" charset="0"/>
                <a:ea typeface="MS PGothic" pitchFamily="34" charset="-128"/>
                <a:cs typeface="Arial" pitchFamily="34" charset="0"/>
              </a:rPr>
              <a:t> MI, et al. Design of the Collaborative </a:t>
            </a:r>
            <a:r>
              <a:rPr lang="en-US" sz="1000" dirty="0" err="1">
                <a:solidFill>
                  <a:prstClr val="black"/>
                </a:solidFill>
                <a:latin typeface="Arial" pitchFamily="34" charset="0"/>
                <a:ea typeface="MS PGothic" pitchFamily="34" charset="-128"/>
                <a:cs typeface="Arial" pitchFamily="34" charset="0"/>
              </a:rPr>
              <a:t>AtoRvastatin</a:t>
            </a:r>
            <a:r>
              <a:rPr lang="en-US" sz="1000" dirty="0">
                <a:solidFill>
                  <a:prstClr val="black"/>
                </a:solidFill>
                <a:latin typeface="Arial" pitchFamily="34" charset="0"/>
                <a:ea typeface="MS PGothic" pitchFamily="34" charset="-128"/>
                <a:cs typeface="Arial" pitchFamily="34" charset="0"/>
              </a:rPr>
              <a:t> Diabetes Study (CARDS) in patients with type 2 diabetes. </a:t>
            </a:r>
            <a:r>
              <a:rPr lang="en-US" sz="1000" i="1" dirty="0" err="1">
                <a:solidFill>
                  <a:prstClr val="black"/>
                </a:solidFill>
                <a:latin typeface="Arial" pitchFamily="34" charset="0"/>
                <a:ea typeface="MS PGothic" pitchFamily="34" charset="-128"/>
                <a:cs typeface="Arial" pitchFamily="34" charset="0"/>
              </a:rPr>
              <a:t>Diabet</a:t>
            </a:r>
            <a:r>
              <a:rPr lang="en-US" sz="1000" i="1" dirty="0">
                <a:solidFill>
                  <a:prstClr val="black"/>
                </a:solidFill>
                <a:latin typeface="Arial" pitchFamily="34" charset="0"/>
                <a:ea typeface="MS PGothic" pitchFamily="34" charset="-128"/>
                <a:cs typeface="Arial" pitchFamily="34" charset="0"/>
              </a:rPr>
              <a:t> Med.</a:t>
            </a:r>
            <a:r>
              <a:rPr lang="en-US" sz="1000" dirty="0">
                <a:solidFill>
                  <a:prstClr val="black"/>
                </a:solidFill>
                <a:latin typeface="Arial" pitchFamily="34" charset="0"/>
                <a:ea typeface="MS PGothic" pitchFamily="34" charset="-128"/>
                <a:cs typeface="Arial" pitchFamily="34" charset="0"/>
              </a:rPr>
              <a:t> 2002;19(3):201-211.</a:t>
            </a:r>
          </a:p>
          <a:p>
            <a:pPr marL="224325" indent="-224325">
              <a:lnSpc>
                <a:spcPct val="95000"/>
              </a:lnSpc>
              <a:spcBef>
                <a:spcPts val="353"/>
              </a:spcBef>
              <a:buFontTx/>
              <a:buAutoNum type="arabicPeriod"/>
              <a:defRPr/>
            </a:pPr>
            <a:r>
              <a:rPr lang="en-US" sz="1000" dirty="0" err="1">
                <a:solidFill>
                  <a:prstClr val="black"/>
                </a:solidFill>
                <a:latin typeface="Arial" pitchFamily="34" charset="0"/>
                <a:ea typeface="MS PGothic" pitchFamily="34" charset="-128"/>
                <a:cs typeface="Arial" pitchFamily="34" charset="0"/>
              </a:rPr>
              <a:t>Colhoun</a:t>
            </a:r>
            <a:r>
              <a:rPr lang="en-US" sz="1000" dirty="0">
                <a:solidFill>
                  <a:prstClr val="black"/>
                </a:solidFill>
                <a:latin typeface="Arial" pitchFamily="34" charset="0"/>
                <a:ea typeface="MS PGothic" pitchFamily="34" charset="-128"/>
                <a:cs typeface="Arial" pitchFamily="34" charset="0"/>
              </a:rPr>
              <a:t> HM, </a:t>
            </a:r>
            <a:r>
              <a:rPr lang="en-US" sz="1000" dirty="0" err="1">
                <a:solidFill>
                  <a:prstClr val="black"/>
                </a:solidFill>
                <a:latin typeface="Arial" pitchFamily="34" charset="0"/>
                <a:ea typeface="MS PGothic" pitchFamily="34" charset="-128"/>
                <a:cs typeface="Arial" pitchFamily="34" charset="0"/>
              </a:rPr>
              <a:t>Betteridge</a:t>
            </a:r>
            <a:r>
              <a:rPr lang="en-US" sz="1000" dirty="0">
                <a:solidFill>
                  <a:prstClr val="black"/>
                </a:solidFill>
                <a:latin typeface="Arial" pitchFamily="34" charset="0"/>
                <a:ea typeface="MS PGothic" pitchFamily="34" charset="-128"/>
                <a:cs typeface="Arial" pitchFamily="34" charset="0"/>
              </a:rPr>
              <a:t> DJ, </a:t>
            </a:r>
            <a:r>
              <a:rPr lang="en-US" sz="1000" dirty="0" err="1">
                <a:solidFill>
                  <a:prstClr val="black"/>
                </a:solidFill>
                <a:latin typeface="Arial" pitchFamily="34" charset="0"/>
                <a:ea typeface="MS PGothic" pitchFamily="34" charset="-128"/>
                <a:cs typeface="Arial" pitchFamily="34" charset="0"/>
              </a:rPr>
              <a:t>Durrington</a:t>
            </a:r>
            <a:r>
              <a:rPr lang="en-US" sz="1000" dirty="0">
                <a:solidFill>
                  <a:prstClr val="black"/>
                </a:solidFill>
                <a:latin typeface="Arial" pitchFamily="34" charset="0"/>
                <a:ea typeface="MS PGothic" pitchFamily="34" charset="-128"/>
                <a:cs typeface="Arial" pitchFamily="34" charset="0"/>
              </a:rPr>
              <a:t> PN, et al. Primary prevention of cardiovascular disease with </a:t>
            </a:r>
            <a:r>
              <a:rPr lang="en-US" sz="1000" dirty="0" err="1">
                <a:solidFill>
                  <a:prstClr val="black"/>
                </a:solidFill>
                <a:latin typeface="Arial" pitchFamily="34" charset="0"/>
                <a:ea typeface="MS PGothic" pitchFamily="34" charset="-128"/>
                <a:cs typeface="Arial" pitchFamily="34" charset="0"/>
              </a:rPr>
              <a:t>atorvastatin</a:t>
            </a:r>
            <a:r>
              <a:rPr lang="en-US" sz="1000" dirty="0">
                <a:solidFill>
                  <a:prstClr val="black"/>
                </a:solidFill>
                <a:latin typeface="Arial" pitchFamily="34" charset="0"/>
                <a:ea typeface="MS PGothic" pitchFamily="34" charset="-128"/>
                <a:cs typeface="Arial" pitchFamily="34" charset="0"/>
              </a:rPr>
              <a:t> in type 2 diabetes in the Collaborative </a:t>
            </a:r>
            <a:r>
              <a:rPr lang="en-US" sz="1000" dirty="0" err="1">
                <a:solidFill>
                  <a:prstClr val="black"/>
                </a:solidFill>
                <a:latin typeface="Arial" pitchFamily="34" charset="0"/>
                <a:ea typeface="MS PGothic" pitchFamily="34" charset="-128"/>
                <a:cs typeface="Arial" pitchFamily="34" charset="0"/>
              </a:rPr>
              <a:t>Atorvastatin</a:t>
            </a:r>
            <a:r>
              <a:rPr lang="en-US" sz="1000" dirty="0">
                <a:solidFill>
                  <a:prstClr val="black"/>
                </a:solidFill>
                <a:latin typeface="Arial" pitchFamily="34" charset="0"/>
                <a:ea typeface="MS PGothic" pitchFamily="34" charset="-128"/>
                <a:cs typeface="Arial" pitchFamily="34" charset="0"/>
              </a:rPr>
              <a:t> Diabetes Study (CARDS): multicentre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placebo-controlled trial. </a:t>
            </a:r>
            <a:r>
              <a:rPr lang="en-US" sz="1000" i="1" dirty="0">
                <a:solidFill>
                  <a:prstClr val="black"/>
                </a:solidFill>
                <a:latin typeface="Arial" pitchFamily="34" charset="0"/>
                <a:ea typeface="MS PGothic" pitchFamily="34" charset="-128"/>
                <a:cs typeface="Arial" pitchFamily="34" charset="0"/>
              </a:rPr>
              <a:t>Lancet.</a:t>
            </a:r>
            <a:r>
              <a:rPr lang="en-US" sz="1000" dirty="0">
                <a:solidFill>
                  <a:prstClr val="black"/>
                </a:solidFill>
                <a:latin typeface="Arial" pitchFamily="34" charset="0"/>
                <a:ea typeface="MS PGothic" pitchFamily="34" charset="-128"/>
                <a:cs typeface="Arial" pitchFamily="34" charset="0"/>
              </a:rPr>
              <a:t> 2004;364(9435):685-696.</a:t>
            </a:r>
          </a:p>
          <a:p>
            <a:pPr marL="224325" indent="-224325">
              <a:lnSpc>
                <a:spcPct val="95000"/>
              </a:lnSpc>
              <a:spcBef>
                <a:spcPts val="353"/>
              </a:spcBef>
              <a:buFontTx/>
              <a:buAutoNum type="arabicPeriod"/>
              <a:defRPr/>
            </a:pPr>
            <a:endParaRPr lang="en-US" sz="1000" dirty="0">
              <a:solidFill>
                <a:prstClr val="black"/>
              </a:solidFill>
              <a:latin typeface="Arial" pitchFamily="34" charset="0"/>
              <a:ea typeface="MS PGothic" pitchFamily="34" charset="-128"/>
              <a:cs typeface="Arial" pitchFamily="34" charset="0"/>
            </a:endParaRP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74</a:t>
            </a:fld>
            <a:endParaRPr lang="en-US" sz="1200" dirty="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581369"/>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Wingdings" pitchFamily="2" charset="2"/>
              <a:buChar char="§"/>
              <a:defRPr/>
            </a:pPr>
            <a:r>
              <a:rPr lang="en-US" sz="1000" dirty="0">
                <a:solidFill>
                  <a:prstClr val="black"/>
                </a:solidFill>
                <a:latin typeface="Arial" pitchFamily="34" charset="0"/>
                <a:ea typeface="MS PGothic" pitchFamily="34" charset="-128"/>
                <a:cs typeface="Arial" pitchFamily="34" charset="0"/>
              </a:rPr>
              <a:t>The Collaborative </a:t>
            </a:r>
            <a:r>
              <a:rPr lang="en-US" sz="1000" dirty="0" err="1">
                <a:solidFill>
                  <a:prstClr val="black"/>
                </a:solidFill>
                <a:latin typeface="Arial" pitchFamily="34" charset="0"/>
                <a:ea typeface="MS PGothic" pitchFamily="34" charset="-128"/>
                <a:cs typeface="Arial" pitchFamily="34" charset="0"/>
              </a:rPr>
              <a:t>AtoRvastatin</a:t>
            </a:r>
            <a:r>
              <a:rPr lang="en-US" sz="1000" dirty="0">
                <a:solidFill>
                  <a:prstClr val="black"/>
                </a:solidFill>
                <a:latin typeface="Arial" pitchFamily="34" charset="0"/>
                <a:ea typeface="MS PGothic" pitchFamily="34" charset="-128"/>
                <a:cs typeface="Arial" pitchFamily="34" charset="0"/>
              </a:rPr>
              <a:t> Diabetes Study (CARDS) was a multicentre, </a:t>
            </a:r>
            <a:r>
              <a:rPr lang="en-US" sz="1000" dirty="0" err="1">
                <a:solidFill>
                  <a:prstClr val="black"/>
                </a:solidFill>
                <a:latin typeface="Arial" pitchFamily="34" charset="0"/>
                <a:ea typeface="MS PGothic" pitchFamily="34" charset="-128"/>
                <a:cs typeface="Arial" pitchFamily="34" charset="0"/>
              </a:rPr>
              <a:t>randomised</a:t>
            </a:r>
            <a:r>
              <a:rPr lang="en-US" sz="1000" dirty="0">
                <a:solidFill>
                  <a:prstClr val="black"/>
                </a:solidFill>
                <a:latin typeface="Arial" pitchFamily="34" charset="0"/>
                <a:ea typeface="MS PGothic" pitchFamily="34" charset="-128"/>
                <a:cs typeface="Arial" pitchFamily="34" charset="0"/>
              </a:rPr>
              <a:t>, placebo-controlled, double-blind clinical trial of primary prevention of cardiovascular disease in patients with type 2 diabetes. The study included 2838 men and women ages 40-75 years. The patients had no history of established clinical cardiovascular disease. The primary objective was to determine if </a:t>
            </a:r>
            <a:r>
              <a:rPr lang="en-US" sz="1000" dirty="0" err="1">
                <a:solidFill>
                  <a:prstClr val="black"/>
                </a:solidFill>
                <a:latin typeface="Arial" pitchFamily="34" charset="0"/>
                <a:ea typeface="MS PGothic" pitchFamily="34" charset="-128"/>
                <a:cs typeface="Arial" pitchFamily="34" charset="0"/>
              </a:rPr>
              <a:t>atorvastatin</a:t>
            </a:r>
            <a:r>
              <a:rPr lang="en-US" sz="1000" dirty="0">
                <a:solidFill>
                  <a:prstClr val="black"/>
                </a:solidFill>
                <a:latin typeface="Arial" pitchFamily="34" charset="0"/>
                <a:ea typeface="MS PGothic" pitchFamily="34" charset="-128"/>
                <a:cs typeface="Arial" pitchFamily="34" charset="0"/>
              </a:rPr>
              <a:t> 10 mg daily reduced the incidence of major cardiovascular events. At entry, patients had a least one other risk factor for coronary heart disease in addition to diabetes such as current smoking, hypertension, retinopathy, or micro- or </a:t>
            </a:r>
            <a:r>
              <a:rPr lang="en-US" sz="1000" dirty="0" err="1">
                <a:solidFill>
                  <a:prstClr val="black"/>
                </a:solidFill>
                <a:latin typeface="Arial" pitchFamily="34" charset="0"/>
                <a:ea typeface="MS PGothic" pitchFamily="34" charset="-128"/>
                <a:cs typeface="Arial" pitchFamily="34" charset="0"/>
              </a:rPr>
              <a:t>macroalbuminuria</a:t>
            </a:r>
            <a:r>
              <a:rPr lang="en-US" sz="1000" dirty="0">
                <a:solidFill>
                  <a:prstClr val="black"/>
                </a:solidFill>
                <a:latin typeface="Arial" pitchFamily="34" charset="0"/>
                <a:ea typeface="MS PGothic" pitchFamily="34" charset="-128"/>
                <a:cs typeface="Arial" pitchFamily="34" charset="0"/>
              </a:rPr>
              <a:t>. The study was comprised of three study periods: a screening visit to establish eligibility; a 6-week baseline to establish baseline values of study parameters; and a minimum 4-year double-blind treatment period.   </a:t>
            </a:r>
            <a:r>
              <a:rPr lang="en-US" sz="1000" dirty="0">
                <a:solidFill>
                  <a:prstClr val="black"/>
                </a:solidFill>
                <a:latin typeface="Arial" pitchFamily="34" charset="0"/>
                <a:ea typeface="MS PGothic" pitchFamily="34" charset="-128"/>
                <a:cs typeface="Arial" pitchFamily="34" charset="0"/>
                <a:sym typeface="Symbol" pitchFamily="18" charset="2"/>
              </a:rPr>
              <a:t/>
            </a:r>
            <a:br>
              <a:rPr lang="en-US" sz="1000" dirty="0">
                <a:solidFill>
                  <a:prstClr val="black"/>
                </a:solidFill>
                <a:latin typeface="Arial" pitchFamily="34" charset="0"/>
                <a:ea typeface="MS PGothic" pitchFamily="34" charset="-128"/>
                <a:cs typeface="Arial" pitchFamily="34" charset="0"/>
                <a:sym typeface="Symbol" pitchFamily="18" charset="2"/>
              </a:rPr>
            </a:b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b="1" u="sng" dirty="0">
                <a:latin typeface="Arial" pitchFamily="34" charset="0"/>
                <a:ea typeface="MS PGothic" pitchFamily="34" charset="-128"/>
                <a:cs typeface="ＭＳ Ｐゴシック" pitchFamily="-65" charset="-128"/>
              </a:rPr>
              <a:t>REFERENCE</a:t>
            </a:r>
            <a:endParaRPr lang="en-US" sz="1000" dirty="0">
              <a:latin typeface="Arial" pitchFamily="34" charset="0"/>
              <a:ea typeface="MS PGothic" pitchFamily="34" charset="-128"/>
              <a:cs typeface="ＭＳ Ｐゴシック" pitchFamily="-65" charset="-128"/>
            </a:endParaRPr>
          </a:p>
          <a:p>
            <a:pPr>
              <a:lnSpc>
                <a:spcPct val="95000"/>
              </a:lnSpc>
              <a:spcBef>
                <a:spcPts val="353"/>
              </a:spcBef>
              <a:defRPr/>
            </a:pPr>
            <a:r>
              <a:rPr lang="en-US" sz="1000" dirty="0" err="1">
                <a:solidFill>
                  <a:prstClr val="black"/>
                </a:solidFill>
                <a:latin typeface="Arial" pitchFamily="34" charset="0"/>
                <a:ea typeface="MS PGothic" pitchFamily="34" charset="-128"/>
                <a:cs typeface="Arial" pitchFamily="34" charset="0"/>
              </a:rPr>
              <a:t>Colhoun</a:t>
            </a:r>
            <a:r>
              <a:rPr lang="en-US" sz="1000" dirty="0">
                <a:solidFill>
                  <a:prstClr val="black"/>
                </a:solidFill>
                <a:latin typeface="Arial" pitchFamily="34" charset="0"/>
                <a:ea typeface="MS PGothic" pitchFamily="34" charset="-128"/>
                <a:cs typeface="Arial" pitchFamily="34" charset="0"/>
              </a:rPr>
              <a:t> HM, Thomason MJ, </a:t>
            </a:r>
            <a:r>
              <a:rPr lang="en-US" sz="1000" dirty="0" err="1">
                <a:solidFill>
                  <a:prstClr val="black"/>
                </a:solidFill>
                <a:latin typeface="Arial" pitchFamily="34" charset="0"/>
                <a:ea typeface="MS PGothic" pitchFamily="34" charset="-128"/>
                <a:cs typeface="Arial" pitchFamily="34" charset="0"/>
              </a:rPr>
              <a:t>Mackness</a:t>
            </a:r>
            <a:r>
              <a:rPr lang="en-US" sz="1000" dirty="0">
                <a:solidFill>
                  <a:prstClr val="black"/>
                </a:solidFill>
                <a:latin typeface="Arial" pitchFamily="34" charset="0"/>
                <a:ea typeface="MS PGothic" pitchFamily="34" charset="-128"/>
                <a:cs typeface="Arial" pitchFamily="34" charset="0"/>
              </a:rPr>
              <a:t> MI, et al. Design of the Collaborative </a:t>
            </a:r>
            <a:r>
              <a:rPr lang="en-US" sz="1000" dirty="0" err="1">
                <a:solidFill>
                  <a:prstClr val="black"/>
                </a:solidFill>
                <a:latin typeface="Arial" pitchFamily="34" charset="0"/>
                <a:ea typeface="MS PGothic" pitchFamily="34" charset="-128"/>
                <a:cs typeface="Arial" pitchFamily="34" charset="0"/>
              </a:rPr>
              <a:t>AtoRvastatin</a:t>
            </a:r>
            <a:r>
              <a:rPr lang="en-US" sz="1000" dirty="0">
                <a:solidFill>
                  <a:prstClr val="black"/>
                </a:solidFill>
                <a:latin typeface="Arial" pitchFamily="34" charset="0"/>
                <a:ea typeface="MS PGothic" pitchFamily="34" charset="-128"/>
                <a:cs typeface="Arial" pitchFamily="34" charset="0"/>
              </a:rPr>
              <a:t> Diabetes Study (CARDS) in patients with type 2 diabetes. </a:t>
            </a:r>
            <a:r>
              <a:rPr lang="en-US" sz="1000" i="1" dirty="0" err="1">
                <a:solidFill>
                  <a:prstClr val="black"/>
                </a:solidFill>
                <a:latin typeface="Arial" pitchFamily="34" charset="0"/>
                <a:ea typeface="MS PGothic" pitchFamily="34" charset="-128"/>
                <a:cs typeface="Arial" pitchFamily="34" charset="0"/>
              </a:rPr>
              <a:t>Diabet</a:t>
            </a:r>
            <a:r>
              <a:rPr lang="en-US" sz="1000" i="1" dirty="0">
                <a:solidFill>
                  <a:prstClr val="black"/>
                </a:solidFill>
                <a:latin typeface="Arial" pitchFamily="34" charset="0"/>
                <a:ea typeface="MS PGothic" pitchFamily="34" charset="-128"/>
                <a:cs typeface="Arial" pitchFamily="34" charset="0"/>
              </a:rPr>
              <a:t> Med.</a:t>
            </a:r>
            <a:r>
              <a:rPr lang="en-US" sz="1000" dirty="0">
                <a:solidFill>
                  <a:prstClr val="black"/>
                </a:solidFill>
                <a:latin typeface="Arial" pitchFamily="34" charset="0"/>
                <a:ea typeface="MS PGothic" pitchFamily="34" charset="-128"/>
                <a:cs typeface="Arial" pitchFamily="34" charset="0"/>
              </a:rPr>
              <a:t> 2002;19(3):201-211.</a:t>
            </a: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75</a:t>
            </a:fld>
            <a:endParaRPr lang="en-US" sz="1200" dirty="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581369"/>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900" b="1" u="sng" dirty="0">
                <a:latin typeface="Arial" pitchFamily="34" charset="0"/>
                <a:ea typeface="MS PGothic" pitchFamily="34" charset="-128"/>
                <a:cs typeface="ＭＳ Ｐゴシック" pitchFamily="-65" charset="-128"/>
              </a:rPr>
              <a:t>KEY POINTS</a:t>
            </a:r>
          </a:p>
          <a:p>
            <a:pPr marL="224325" indent="-224325">
              <a:lnSpc>
                <a:spcPct val="95000"/>
              </a:lnSpc>
              <a:spcBef>
                <a:spcPts val="353"/>
              </a:spcBef>
              <a:buFont typeface="Wingdings" pitchFamily="2" charset="2"/>
              <a:buChar char="§"/>
              <a:defRPr/>
            </a:pPr>
            <a:r>
              <a:rPr lang="en-US" sz="900" dirty="0">
                <a:solidFill>
                  <a:prstClr val="black"/>
                </a:solidFill>
                <a:latin typeface="Arial" pitchFamily="34" charset="0"/>
                <a:ea typeface="MS PGothic" pitchFamily="34" charset="-128"/>
                <a:cs typeface="Arial" pitchFamily="34" charset="0"/>
              </a:rPr>
              <a:t>Patients with a serum LDL cholesterol </a:t>
            </a:r>
            <a:r>
              <a:rPr lang="en-US" sz="900" dirty="0">
                <a:solidFill>
                  <a:prstClr val="black"/>
                </a:solidFill>
                <a:latin typeface="Arial" pitchFamily="34" charset="0"/>
                <a:ea typeface="MS PGothic" pitchFamily="34" charset="-128"/>
                <a:cs typeface="Arial" pitchFamily="34" charset="0"/>
                <a:sym typeface="Symbol" pitchFamily="18" charset="2"/>
              </a:rPr>
              <a:t></a:t>
            </a:r>
            <a:r>
              <a:rPr lang="en-US" sz="900" dirty="0">
                <a:solidFill>
                  <a:prstClr val="black"/>
                </a:solidFill>
                <a:latin typeface="Arial" pitchFamily="34" charset="0"/>
                <a:ea typeface="MS PGothic" pitchFamily="34" charset="-128"/>
                <a:cs typeface="Arial" pitchFamily="34" charset="0"/>
              </a:rPr>
              <a:t>4.14 </a:t>
            </a:r>
            <a:r>
              <a:rPr lang="en-US" sz="900" dirty="0" err="1">
                <a:solidFill>
                  <a:prstClr val="black"/>
                </a:solidFill>
                <a:latin typeface="Arial" pitchFamily="34" charset="0"/>
                <a:ea typeface="MS PGothic" pitchFamily="34" charset="-128"/>
                <a:cs typeface="Arial" pitchFamily="34" charset="0"/>
              </a:rPr>
              <a:t>mmol</a:t>
            </a:r>
            <a:r>
              <a:rPr lang="en-US" sz="900" dirty="0">
                <a:solidFill>
                  <a:prstClr val="black"/>
                </a:solidFill>
                <a:latin typeface="Arial" pitchFamily="34" charset="0"/>
                <a:ea typeface="MS PGothic" pitchFamily="34" charset="-128"/>
                <a:cs typeface="Arial" pitchFamily="34" charset="0"/>
              </a:rPr>
              <a:t>/L (160 mg/</a:t>
            </a:r>
            <a:r>
              <a:rPr lang="en-US" sz="900" dirty="0" err="1">
                <a:solidFill>
                  <a:prstClr val="black"/>
                </a:solidFill>
                <a:latin typeface="Arial" pitchFamily="34" charset="0"/>
                <a:ea typeface="MS PGothic" pitchFamily="34" charset="-128"/>
                <a:cs typeface="Arial" pitchFamily="34" charset="0"/>
              </a:rPr>
              <a:t>dL</a:t>
            </a:r>
            <a:r>
              <a:rPr lang="en-US" sz="900" dirty="0">
                <a:solidFill>
                  <a:prstClr val="black"/>
                </a:solidFill>
                <a:latin typeface="Arial" pitchFamily="34" charset="0"/>
                <a:ea typeface="MS PGothic" pitchFamily="34" charset="-128"/>
                <a:cs typeface="Arial" pitchFamily="34" charset="0"/>
              </a:rPr>
              <a:t>) and triglycerides </a:t>
            </a:r>
            <a:r>
              <a:rPr lang="en-US" sz="900" dirty="0">
                <a:solidFill>
                  <a:prstClr val="black"/>
                </a:solidFill>
                <a:latin typeface="Arial" pitchFamily="34" charset="0"/>
                <a:ea typeface="MS PGothic" pitchFamily="34" charset="-128"/>
                <a:cs typeface="Arial" pitchFamily="34" charset="0"/>
                <a:sym typeface="Symbol" pitchFamily="18" charset="2"/>
              </a:rPr>
              <a:t></a:t>
            </a:r>
            <a:r>
              <a:rPr lang="en-US" sz="900" dirty="0">
                <a:solidFill>
                  <a:prstClr val="black"/>
                </a:solidFill>
                <a:latin typeface="Arial" pitchFamily="34" charset="0"/>
                <a:ea typeface="MS PGothic" pitchFamily="34" charset="-128"/>
                <a:cs typeface="Arial" pitchFamily="34" charset="0"/>
              </a:rPr>
              <a:t>6.78 </a:t>
            </a:r>
            <a:r>
              <a:rPr lang="en-US" sz="900" dirty="0" err="1">
                <a:solidFill>
                  <a:prstClr val="black"/>
                </a:solidFill>
                <a:latin typeface="Arial" pitchFamily="34" charset="0"/>
                <a:ea typeface="MS PGothic" pitchFamily="34" charset="-128"/>
                <a:cs typeface="Arial" pitchFamily="34" charset="0"/>
              </a:rPr>
              <a:t>mmol</a:t>
            </a:r>
            <a:r>
              <a:rPr lang="en-US" sz="900" dirty="0">
                <a:solidFill>
                  <a:prstClr val="black"/>
                </a:solidFill>
                <a:latin typeface="Arial" pitchFamily="34" charset="0"/>
                <a:ea typeface="MS PGothic" pitchFamily="34" charset="-128"/>
                <a:cs typeface="Arial" pitchFamily="34" charset="0"/>
              </a:rPr>
              <a:t>/L (600 mg/</a:t>
            </a:r>
            <a:r>
              <a:rPr lang="en-US" sz="900" dirty="0" err="1">
                <a:solidFill>
                  <a:prstClr val="black"/>
                </a:solidFill>
                <a:latin typeface="Arial" pitchFamily="34" charset="0"/>
                <a:ea typeface="MS PGothic" pitchFamily="34" charset="-128"/>
                <a:cs typeface="Arial" pitchFamily="34" charset="0"/>
              </a:rPr>
              <a:t>dL</a:t>
            </a:r>
            <a:r>
              <a:rPr lang="en-US" sz="900" dirty="0">
                <a:solidFill>
                  <a:prstClr val="black"/>
                </a:solidFill>
                <a:latin typeface="Arial" pitchFamily="34" charset="0"/>
                <a:ea typeface="MS PGothic" pitchFamily="34" charset="-128"/>
                <a:cs typeface="Arial" pitchFamily="34" charset="0"/>
              </a:rPr>
              <a:t>) but without established coronary or </a:t>
            </a:r>
            <a:r>
              <a:rPr lang="en-US" sz="900" dirty="0" err="1">
                <a:solidFill>
                  <a:prstClr val="black"/>
                </a:solidFill>
                <a:latin typeface="Arial" pitchFamily="34" charset="0"/>
                <a:ea typeface="MS PGothic" pitchFamily="34" charset="-128"/>
                <a:cs typeface="Arial" pitchFamily="34" charset="0"/>
              </a:rPr>
              <a:t>cerebrovascular</a:t>
            </a:r>
            <a:r>
              <a:rPr lang="en-US" sz="900" dirty="0">
                <a:solidFill>
                  <a:prstClr val="black"/>
                </a:solidFill>
                <a:latin typeface="Arial" pitchFamily="34" charset="0"/>
                <a:ea typeface="MS PGothic" pitchFamily="34" charset="-128"/>
                <a:cs typeface="Arial" pitchFamily="34" charset="0"/>
              </a:rPr>
              <a:t> disease were enrolled.</a:t>
            </a:r>
            <a:r>
              <a:rPr lang="en-US" sz="900" baseline="30000" dirty="0">
                <a:solidFill>
                  <a:prstClr val="black"/>
                </a:solidFill>
                <a:latin typeface="Arial" pitchFamily="34" charset="0"/>
                <a:ea typeface="MS PGothic" pitchFamily="34" charset="-128"/>
                <a:cs typeface="Arial" pitchFamily="34" charset="0"/>
              </a:rPr>
              <a:t>1</a:t>
            </a:r>
            <a:r>
              <a:rPr lang="en-US" sz="900" dirty="0">
                <a:solidFill>
                  <a:prstClr val="black"/>
                </a:solidFill>
                <a:latin typeface="Arial" pitchFamily="34" charset="0"/>
                <a:ea typeface="MS PGothic" pitchFamily="34" charset="-128"/>
                <a:cs typeface="Arial" pitchFamily="34" charset="0"/>
              </a:rPr>
              <a:t> Placebo once daily was prescribed for 6 weeks to establish baseline values of various study entry parameters. In the treatment period, 10 mg </a:t>
            </a:r>
            <a:r>
              <a:rPr lang="en-US" sz="900" dirty="0" err="1">
                <a:solidFill>
                  <a:prstClr val="black"/>
                </a:solidFill>
                <a:latin typeface="Arial" pitchFamily="34" charset="0"/>
                <a:ea typeface="MS PGothic" pitchFamily="34" charset="-128"/>
                <a:cs typeface="Arial" pitchFamily="34" charset="0"/>
              </a:rPr>
              <a:t>atorvastatin</a:t>
            </a:r>
            <a:r>
              <a:rPr lang="en-US" sz="900" dirty="0">
                <a:solidFill>
                  <a:prstClr val="black"/>
                </a:solidFill>
                <a:latin typeface="Arial" pitchFamily="34" charset="0"/>
                <a:ea typeface="MS PGothic" pitchFamily="34" charset="-128"/>
                <a:cs typeface="Arial" pitchFamily="34" charset="0"/>
              </a:rPr>
              <a:t> or placebo were prescribed once daily. </a:t>
            </a:r>
            <a:r>
              <a:rPr lang="en-US" sz="900" dirty="0" err="1">
                <a:solidFill>
                  <a:prstClr val="black"/>
                </a:solidFill>
                <a:latin typeface="Arial" pitchFamily="34" charset="0"/>
                <a:ea typeface="MS PGothic" pitchFamily="34" charset="-128"/>
                <a:cs typeface="Arial" pitchFamily="34" charset="0"/>
              </a:rPr>
              <a:t>Randomisation</a:t>
            </a:r>
            <a:r>
              <a:rPr lang="en-US" sz="900" dirty="0">
                <a:solidFill>
                  <a:prstClr val="black"/>
                </a:solidFill>
                <a:latin typeface="Arial" pitchFamily="34" charset="0"/>
                <a:ea typeface="MS PGothic" pitchFamily="34" charset="-128"/>
                <a:cs typeface="Arial" pitchFamily="34" charset="0"/>
              </a:rPr>
              <a:t> was started in September 1997 and was completed in June 2001.</a:t>
            </a:r>
            <a:r>
              <a:rPr lang="en-US" sz="900" baseline="30000" dirty="0">
                <a:solidFill>
                  <a:prstClr val="black"/>
                </a:solidFill>
                <a:latin typeface="Arial" pitchFamily="34" charset="0"/>
                <a:ea typeface="MS PGothic" pitchFamily="34" charset="-128"/>
                <a:cs typeface="Arial" pitchFamily="34" charset="0"/>
              </a:rPr>
              <a:t>1</a:t>
            </a:r>
            <a:r>
              <a:rPr lang="en-US" sz="900" dirty="0">
                <a:solidFill>
                  <a:prstClr val="black"/>
                </a:solidFill>
                <a:latin typeface="Arial" pitchFamily="34" charset="0"/>
                <a:ea typeface="MS PGothic" pitchFamily="34" charset="-128"/>
                <a:cs typeface="Arial" pitchFamily="34" charset="0"/>
              </a:rPr>
              <a:t> The primary endpoint was time to first occurrence of the following: acute coronary heart disease events, coronary </a:t>
            </a:r>
            <a:r>
              <a:rPr lang="en-US" sz="900" dirty="0" err="1">
                <a:solidFill>
                  <a:prstClr val="black"/>
                </a:solidFill>
                <a:latin typeface="Arial" pitchFamily="34" charset="0"/>
                <a:ea typeface="MS PGothic" pitchFamily="34" charset="-128"/>
                <a:cs typeface="Arial" pitchFamily="34" charset="0"/>
              </a:rPr>
              <a:t>revascularisation</a:t>
            </a:r>
            <a:r>
              <a:rPr lang="en-US" sz="900" dirty="0">
                <a:solidFill>
                  <a:prstClr val="black"/>
                </a:solidFill>
                <a:latin typeface="Arial" pitchFamily="34" charset="0"/>
                <a:ea typeface="MS PGothic" pitchFamily="34" charset="-128"/>
                <a:cs typeface="Arial" pitchFamily="34" charset="0"/>
              </a:rPr>
              <a:t>, or stroke. Analysis was by intention to treat.</a:t>
            </a:r>
            <a:r>
              <a:rPr lang="en-US" sz="900" baseline="30000" dirty="0">
                <a:solidFill>
                  <a:prstClr val="black"/>
                </a:solidFill>
                <a:latin typeface="Arial" pitchFamily="34" charset="0"/>
                <a:ea typeface="MS PGothic" pitchFamily="34" charset="-128"/>
                <a:cs typeface="Arial" pitchFamily="34" charset="0"/>
              </a:rPr>
              <a:t>1</a:t>
            </a:r>
            <a:r>
              <a:rPr lang="en-US" sz="900" dirty="0">
                <a:solidFill>
                  <a:prstClr val="black"/>
                </a:solidFill>
                <a:latin typeface="Arial" pitchFamily="34" charset="0"/>
                <a:ea typeface="MS PGothic" pitchFamily="34" charset="-128"/>
                <a:cs typeface="Arial" pitchFamily="34" charset="0"/>
              </a:rPr>
              <a:t> CARDS was terminated almost 2 years earlier than planned because at the second prescheduled interim analysis the data safety monitoring board found a highly significant benefit with treatment beyond that stipulated in the early stopping rule.</a:t>
            </a:r>
            <a:r>
              <a:rPr lang="en-US" sz="900" baseline="30000" dirty="0">
                <a:solidFill>
                  <a:prstClr val="black"/>
                </a:solidFill>
                <a:latin typeface="Arial" pitchFamily="34" charset="0"/>
                <a:ea typeface="MS PGothic" pitchFamily="34" charset="-128"/>
                <a:cs typeface="Arial" pitchFamily="34" charset="0"/>
              </a:rPr>
              <a:t>3</a:t>
            </a:r>
            <a:r>
              <a:rPr lang="en-US" sz="900" dirty="0">
                <a:solidFill>
                  <a:prstClr val="black"/>
                </a:solidFill>
                <a:latin typeface="Arial" pitchFamily="34" charset="0"/>
                <a:ea typeface="MS PGothic" pitchFamily="34" charset="-128"/>
                <a:cs typeface="Arial" pitchFamily="34" charset="0"/>
              </a:rPr>
              <a:t> </a:t>
            </a:r>
          </a:p>
          <a:p>
            <a:pPr>
              <a:lnSpc>
                <a:spcPct val="95000"/>
              </a:lnSpc>
              <a:spcBef>
                <a:spcPts val="353"/>
              </a:spcBef>
              <a:defRPr/>
            </a:pPr>
            <a:endParaRPr lang="en-US" sz="900" b="1" u="sng" dirty="0">
              <a:latin typeface="Arial" pitchFamily="34" charset="0"/>
              <a:ea typeface="MS PGothic" pitchFamily="34" charset="-128"/>
              <a:cs typeface="ＭＳ Ｐゴシック" pitchFamily="-65" charset="-128"/>
            </a:endParaRPr>
          </a:p>
          <a:p>
            <a:pPr>
              <a:lnSpc>
                <a:spcPct val="95000"/>
              </a:lnSpc>
              <a:spcBef>
                <a:spcPts val="353"/>
              </a:spcBef>
              <a:defRPr/>
            </a:pPr>
            <a:r>
              <a:rPr lang="en-US" sz="9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Wingdings" pitchFamily="2" charset="2"/>
              <a:buChar char="§"/>
              <a:defRPr/>
            </a:pPr>
            <a:r>
              <a:rPr lang="en-US" sz="900" dirty="0">
                <a:solidFill>
                  <a:prstClr val="black"/>
                </a:solidFill>
                <a:latin typeface="Arial" pitchFamily="34" charset="0"/>
                <a:ea typeface="MS PGothic" pitchFamily="34" charset="-128"/>
                <a:cs typeface="Arial" pitchFamily="34" charset="0"/>
              </a:rPr>
              <a:t>The Collaborative </a:t>
            </a:r>
            <a:r>
              <a:rPr lang="en-US" sz="900" dirty="0" err="1">
                <a:solidFill>
                  <a:prstClr val="black"/>
                </a:solidFill>
                <a:latin typeface="Arial" pitchFamily="34" charset="0"/>
                <a:ea typeface="MS PGothic" pitchFamily="34" charset="-128"/>
                <a:cs typeface="Arial" pitchFamily="34" charset="0"/>
              </a:rPr>
              <a:t>AtoRvastatin</a:t>
            </a:r>
            <a:r>
              <a:rPr lang="en-US" sz="900" dirty="0">
                <a:solidFill>
                  <a:prstClr val="black"/>
                </a:solidFill>
                <a:latin typeface="Arial" pitchFamily="34" charset="0"/>
                <a:ea typeface="MS PGothic" pitchFamily="34" charset="-128"/>
                <a:cs typeface="Arial" pitchFamily="34" charset="0"/>
              </a:rPr>
              <a:t> Diabetes Study (CARDS) was a multicentre, </a:t>
            </a:r>
            <a:r>
              <a:rPr lang="en-US" sz="900" dirty="0" err="1">
                <a:solidFill>
                  <a:prstClr val="black"/>
                </a:solidFill>
                <a:latin typeface="Arial" pitchFamily="34" charset="0"/>
                <a:ea typeface="MS PGothic" pitchFamily="34" charset="-128"/>
                <a:cs typeface="Arial" pitchFamily="34" charset="0"/>
              </a:rPr>
              <a:t>randomised</a:t>
            </a:r>
            <a:r>
              <a:rPr lang="en-US" sz="900" dirty="0">
                <a:solidFill>
                  <a:prstClr val="black"/>
                </a:solidFill>
                <a:latin typeface="Arial" pitchFamily="34" charset="0"/>
                <a:ea typeface="MS PGothic" pitchFamily="34" charset="-128"/>
                <a:cs typeface="Arial" pitchFamily="34" charset="0"/>
              </a:rPr>
              <a:t>, placebo-controlled, double-blind clinical trial of primary prevention of cardiovascular disease in patients with type 2 diabetes. The primary objective was to determine whether </a:t>
            </a:r>
            <a:r>
              <a:rPr lang="en-US" sz="900" dirty="0" err="1">
                <a:solidFill>
                  <a:prstClr val="black"/>
                </a:solidFill>
                <a:latin typeface="Arial" pitchFamily="34" charset="0"/>
                <a:ea typeface="MS PGothic" pitchFamily="34" charset="-128"/>
                <a:cs typeface="Arial" pitchFamily="34" charset="0"/>
              </a:rPr>
              <a:t>atorvastatin</a:t>
            </a:r>
            <a:r>
              <a:rPr lang="en-US" sz="900" dirty="0">
                <a:solidFill>
                  <a:prstClr val="black"/>
                </a:solidFill>
                <a:latin typeface="Arial" pitchFamily="34" charset="0"/>
                <a:ea typeface="MS PGothic" pitchFamily="34" charset="-128"/>
                <a:cs typeface="Arial" pitchFamily="34" charset="0"/>
              </a:rPr>
              <a:t> 10 mg daily reduced the incidence of major cardiovascular events. At entry, patients had a least one other risk factor for coronary heart disease in addition to diabetes such as current smoking, hypertension, retinopathy, or micro- or </a:t>
            </a:r>
            <a:r>
              <a:rPr lang="en-US" sz="900" dirty="0" err="1">
                <a:solidFill>
                  <a:prstClr val="black"/>
                </a:solidFill>
                <a:latin typeface="Arial" pitchFamily="34" charset="0"/>
                <a:ea typeface="MS PGothic" pitchFamily="34" charset="-128"/>
                <a:cs typeface="Arial" pitchFamily="34" charset="0"/>
              </a:rPr>
              <a:t>macroalbuminuria</a:t>
            </a:r>
            <a:r>
              <a:rPr lang="en-US" sz="900" dirty="0">
                <a:solidFill>
                  <a:prstClr val="black"/>
                </a:solidFill>
                <a:latin typeface="Arial" pitchFamily="34" charset="0"/>
                <a:ea typeface="MS PGothic" pitchFamily="34" charset="-128"/>
                <a:cs typeface="Arial" pitchFamily="34" charset="0"/>
              </a:rPr>
              <a:t>. The study included 2838 men and women ages 40-75 years.</a:t>
            </a:r>
            <a:r>
              <a:rPr lang="en-US" sz="900" baseline="30000" dirty="0">
                <a:solidFill>
                  <a:prstClr val="black"/>
                </a:solidFill>
                <a:latin typeface="Arial" pitchFamily="34" charset="0"/>
                <a:ea typeface="MS PGothic" pitchFamily="34" charset="-128"/>
                <a:cs typeface="Arial" pitchFamily="34" charset="0"/>
              </a:rPr>
              <a:t>1</a:t>
            </a:r>
            <a:r>
              <a:rPr lang="en-US" sz="900" dirty="0">
                <a:solidFill>
                  <a:prstClr val="black"/>
                </a:solidFill>
                <a:latin typeface="Arial" pitchFamily="34" charset="0"/>
                <a:ea typeface="MS PGothic" pitchFamily="34" charset="-128"/>
                <a:cs typeface="Arial" pitchFamily="34" charset="0"/>
              </a:rPr>
              <a:t> Patients were seen monthly for the first 3 months, then at 6 months, and thereafter every 6 months. Patients were deemed compliant if they had taken 80% of the study drug.</a:t>
            </a:r>
            <a:r>
              <a:rPr lang="en-US" sz="900" baseline="30000" dirty="0">
                <a:solidFill>
                  <a:prstClr val="black"/>
                </a:solidFill>
                <a:latin typeface="Arial" pitchFamily="34" charset="0"/>
                <a:ea typeface="MS PGothic" pitchFamily="34" charset="-128"/>
                <a:cs typeface="Arial" pitchFamily="34" charset="0"/>
              </a:rPr>
              <a:t>2</a:t>
            </a:r>
            <a:r>
              <a:rPr lang="en-US" sz="900" dirty="0">
                <a:solidFill>
                  <a:prstClr val="black"/>
                </a:solidFill>
                <a:latin typeface="Arial" pitchFamily="34" charset="0"/>
                <a:ea typeface="MS PGothic" pitchFamily="34" charset="-128"/>
                <a:cs typeface="Arial" pitchFamily="34" charset="0"/>
                <a:sym typeface="Symbol" pitchFamily="18" charset="2"/>
              </a:rPr>
              <a:t/>
            </a:r>
            <a:br>
              <a:rPr lang="en-US" sz="900" dirty="0">
                <a:solidFill>
                  <a:prstClr val="black"/>
                </a:solidFill>
                <a:latin typeface="Arial" pitchFamily="34" charset="0"/>
                <a:ea typeface="MS PGothic" pitchFamily="34" charset="-128"/>
                <a:cs typeface="Arial" pitchFamily="34" charset="0"/>
                <a:sym typeface="Symbol" pitchFamily="18" charset="2"/>
              </a:rPr>
            </a:br>
            <a:endParaRPr lang="en-US" sz="900" dirty="0">
              <a:latin typeface="Arial" pitchFamily="34" charset="0"/>
              <a:ea typeface="MS PGothic" pitchFamily="34" charset="-128"/>
              <a:cs typeface="ＭＳ Ｐゴシック" pitchFamily="-65" charset="-128"/>
            </a:endParaRPr>
          </a:p>
          <a:p>
            <a:pPr>
              <a:lnSpc>
                <a:spcPct val="95000"/>
              </a:lnSpc>
              <a:spcBef>
                <a:spcPts val="353"/>
              </a:spcBef>
              <a:defRPr/>
            </a:pPr>
            <a:r>
              <a:rPr lang="en-US" sz="900" b="1" u="sng" dirty="0">
                <a:latin typeface="Arial" pitchFamily="34" charset="0"/>
                <a:ea typeface="MS PGothic" pitchFamily="34" charset="-128"/>
                <a:cs typeface="ＭＳ Ｐゴシック" pitchFamily="-65" charset="-128"/>
              </a:rPr>
              <a:t>REFERENCES</a:t>
            </a:r>
            <a:endParaRPr lang="en-US" sz="900" dirty="0">
              <a:latin typeface="Arial" pitchFamily="34" charset="0"/>
              <a:ea typeface="MS PGothic" pitchFamily="34" charset="-128"/>
              <a:cs typeface="ＭＳ Ｐゴシック" pitchFamily="-65" charset="-128"/>
            </a:endParaRPr>
          </a:p>
          <a:p>
            <a:pPr marL="224325" indent="-224325">
              <a:lnSpc>
                <a:spcPct val="95000"/>
              </a:lnSpc>
              <a:spcBef>
                <a:spcPts val="353"/>
              </a:spcBef>
              <a:buFontTx/>
              <a:buAutoNum type="arabicPeriod"/>
              <a:defRPr/>
            </a:pPr>
            <a:r>
              <a:rPr lang="en-US" sz="900" dirty="0" err="1">
                <a:solidFill>
                  <a:prstClr val="black"/>
                </a:solidFill>
                <a:latin typeface="Arial" pitchFamily="34" charset="0"/>
                <a:ea typeface="MS PGothic" pitchFamily="34" charset="-128"/>
                <a:cs typeface="Arial" pitchFamily="34" charset="0"/>
              </a:rPr>
              <a:t>Colhoun</a:t>
            </a:r>
            <a:r>
              <a:rPr lang="en-US" sz="900" dirty="0">
                <a:solidFill>
                  <a:prstClr val="black"/>
                </a:solidFill>
                <a:latin typeface="Arial" pitchFamily="34" charset="0"/>
                <a:ea typeface="MS PGothic" pitchFamily="34" charset="-128"/>
                <a:cs typeface="Arial" pitchFamily="34" charset="0"/>
              </a:rPr>
              <a:t> HM, Thomason MJ, </a:t>
            </a:r>
            <a:r>
              <a:rPr lang="en-US" sz="900" dirty="0" err="1">
                <a:solidFill>
                  <a:prstClr val="black"/>
                </a:solidFill>
                <a:latin typeface="Arial" pitchFamily="34" charset="0"/>
                <a:ea typeface="MS PGothic" pitchFamily="34" charset="-128"/>
                <a:cs typeface="Arial" pitchFamily="34" charset="0"/>
              </a:rPr>
              <a:t>Mackness</a:t>
            </a:r>
            <a:r>
              <a:rPr lang="en-US" sz="900" dirty="0">
                <a:solidFill>
                  <a:prstClr val="black"/>
                </a:solidFill>
                <a:latin typeface="Arial" pitchFamily="34" charset="0"/>
                <a:ea typeface="MS PGothic" pitchFamily="34" charset="-128"/>
                <a:cs typeface="Arial" pitchFamily="34" charset="0"/>
              </a:rPr>
              <a:t> MI, et al. Design of the Collaborative </a:t>
            </a:r>
            <a:r>
              <a:rPr lang="en-US" sz="900" dirty="0" err="1">
                <a:solidFill>
                  <a:prstClr val="black"/>
                </a:solidFill>
                <a:latin typeface="Arial" pitchFamily="34" charset="0"/>
                <a:ea typeface="MS PGothic" pitchFamily="34" charset="-128"/>
                <a:cs typeface="Arial" pitchFamily="34" charset="0"/>
              </a:rPr>
              <a:t>AtoRvastatin</a:t>
            </a:r>
            <a:r>
              <a:rPr lang="en-US" sz="900" dirty="0">
                <a:solidFill>
                  <a:prstClr val="black"/>
                </a:solidFill>
                <a:latin typeface="Arial" pitchFamily="34" charset="0"/>
                <a:ea typeface="MS PGothic" pitchFamily="34" charset="-128"/>
                <a:cs typeface="Arial" pitchFamily="34" charset="0"/>
              </a:rPr>
              <a:t> Diabetes Study (CARDS) in patients with type 2 diabetes. </a:t>
            </a:r>
            <a:r>
              <a:rPr lang="en-US" sz="900" i="1" dirty="0" err="1">
                <a:solidFill>
                  <a:prstClr val="black"/>
                </a:solidFill>
                <a:latin typeface="Arial" pitchFamily="34" charset="0"/>
                <a:ea typeface="MS PGothic" pitchFamily="34" charset="-128"/>
                <a:cs typeface="Arial" pitchFamily="34" charset="0"/>
              </a:rPr>
              <a:t>Diabet</a:t>
            </a:r>
            <a:r>
              <a:rPr lang="en-US" sz="900" i="1" dirty="0">
                <a:solidFill>
                  <a:prstClr val="black"/>
                </a:solidFill>
                <a:latin typeface="Arial" pitchFamily="34" charset="0"/>
                <a:ea typeface="MS PGothic" pitchFamily="34" charset="-128"/>
                <a:cs typeface="Arial" pitchFamily="34" charset="0"/>
              </a:rPr>
              <a:t> Med.</a:t>
            </a:r>
            <a:r>
              <a:rPr lang="en-US" sz="900" dirty="0">
                <a:solidFill>
                  <a:prstClr val="black"/>
                </a:solidFill>
                <a:latin typeface="Arial" pitchFamily="34" charset="0"/>
                <a:ea typeface="MS PGothic" pitchFamily="34" charset="-128"/>
                <a:cs typeface="Arial" pitchFamily="34" charset="0"/>
              </a:rPr>
              <a:t> 2002;19(3):201-211.</a:t>
            </a:r>
          </a:p>
          <a:p>
            <a:pPr marL="224325" indent="-224325">
              <a:lnSpc>
                <a:spcPct val="95000"/>
              </a:lnSpc>
              <a:spcBef>
                <a:spcPts val="353"/>
              </a:spcBef>
              <a:buFontTx/>
              <a:buAutoNum type="arabicPeriod"/>
              <a:defRPr/>
            </a:pPr>
            <a:r>
              <a:rPr lang="en-US" sz="900" dirty="0" err="1">
                <a:solidFill>
                  <a:prstClr val="black"/>
                </a:solidFill>
                <a:latin typeface="Arial" pitchFamily="34" charset="0"/>
                <a:ea typeface="MS PGothic" pitchFamily="34" charset="-128"/>
                <a:cs typeface="Arial" pitchFamily="34" charset="0"/>
              </a:rPr>
              <a:t>Colhoun</a:t>
            </a:r>
            <a:r>
              <a:rPr lang="en-US" sz="900" dirty="0">
                <a:solidFill>
                  <a:prstClr val="black"/>
                </a:solidFill>
                <a:latin typeface="Arial" pitchFamily="34" charset="0"/>
                <a:ea typeface="MS PGothic" pitchFamily="34" charset="-128"/>
                <a:cs typeface="Arial" pitchFamily="34" charset="0"/>
              </a:rPr>
              <a:t> H.M </a:t>
            </a:r>
            <a:r>
              <a:rPr lang="en-US" sz="900" dirty="0" err="1">
                <a:solidFill>
                  <a:prstClr val="black"/>
                </a:solidFill>
                <a:latin typeface="Arial" pitchFamily="34" charset="0"/>
                <a:ea typeface="MS PGothic" pitchFamily="34" charset="-128"/>
                <a:cs typeface="Arial" pitchFamily="34" charset="0"/>
              </a:rPr>
              <a:t>Betteridge</a:t>
            </a:r>
            <a:r>
              <a:rPr lang="en-US" sz="900" dirty="0">
                <a:solidFill>
                  <a:prstClr val="black"/>
                </a:solidFill>
                <a:latin typeface="Arial" pitchFamily="34" charset="0"/>
                <a:ea typeface="MS PGothic" pitchFamily="34" charset="-128"/>
                <a:cs typeface="Arial" pitchFamily="34" charset="0"/>
              </a:rPr>
              <a:t> DJ, </a:t>
            </a:r>
            <a:r>
              <a:rPr lang="en-US" sz="900" dirty="0" err="1">
                <a:solidFill>
                  <a:prstClr val="black"/>
                </a:solidFill>
                <a:latin typeface="Arial" pitchFamily="34" charset="0"/>
                <a:ea typeface="MS PGothic" pitchFamily="34" charset="-128"/>
                <a:cs typeface="Arial" pitchFamily="34" charset="0"/>
              </a:rPr>
              <a:t>Durrington</a:t>
            </a:r>
            <a:r>
              <a:rPr lang="en-US" sz="900" dirty="0">
                <a:solidFill>
                  <a:prstClr val="black"/>
                </a:solidFill>
                <a:latin typeface="Arial" pitchFamily="34" charset="0"/>
                <a:ea typeface="MS PGothic" pitchFamily="34" charset="-128"/>
                <a:cs typeface="Arial" pitchFamily="34" charset="0"/>
              </a:rPr>
              <a:t> PN, et al. Rapid emergence of effect of </a:t>
            </a:r>
            <a:r>
              <a:rPr lang="en-US" sz="900" dirty="0" err="1">
                <a:solidFill>
                  <a:prstClr val="black"/>
                </a:solidFill>
                <a:latin typeface="Arial" pitchFamily="34" charset="0"/>
                <a:ea typeface="MS PGothic" pitchFamily="34" charset="-128"/>
                <a:cs typeface="Arial" pitchFamily="34" charset="0"/>
              </a:rPr>
              <a:t>atorvastatin</a:t>
            </a:r>
            <a:r>
              <a:rPr lang="en-US" sz="900" dirty="0">
                <a:solidFill>
                  <a:prstClr val="black"/>
                </a:solidFill>
                <a:latin typeface="Arial" pitchFamily="34" charset="0"/>
                <a:ea typeface="MS PGothic" pitchFamily="34" charset="-128"/>
                <a:cs typeface="Arial" pitchFamily="34" charset="0"/>
              </a:rPr>
              <a:t> on cardiovascular outcomes in the Collaborative </a:t>
            </a:r>
            <a:r>
              <a:rPr lang="en-US" sz="900" dirty="0" err="1">
                <a:solidFill>
                  <a:prstClr val="black"/>
                </a:solidFill>
                <a:latin typeface="Arial" pitchFamily="34" charset="0"/>
                <a:ea typeface="MS PGothic" pitchFamily="34" charset="-128"/>
                <a:cs typeface="Arial" pitchFamily="34" charset="0"/>
              </a:rPr>
              <a:t>Atorvastatin</a:t>
            </a:r>
            <a:r>
              <a:rPr lang="en-US" sz="900" dirty="0">
                <a:solidFill>
                  <a:prstClr val="black"/>
                </a:solidFill>
                <a:latin typeface="Arial" pitchFamily="34" charset="0"/>
                <a:ea typeface="MS PGothic" pitchFamily="34" charset="-128"/>
                <a:cs typeface="Arial" pitchFamily="34" charset="0"/>
              </a:rPr>
              <a:t> Diabetes Study (CARDS). </a:t>
            </a:r>
            <a:r>
              <a:rPr lang="en-US" sz="900" i="1" dirty="0" err="1">
                <a:solidFill>
                  <a:prstClr val="black"/>
                </a:solidFill>
                <a:latin typeface="Arial" pitchFamily="34" charset="0"/>
                <a:ea typeface="MS PGothic" pitchFamily="34" charset="-128"/>
                <a:cs typeface="Arial" pitchFamily="34" charset="0"/>
              </a:rPr>
              <a:t>Diabetologia</a:t>
            </a:r>
            <a:r>
              <a:rPr lang="en-US" sz="900" i="1" dirty="0">
                <a:solidFill>
                  <a:prstClr val="black"/>
                </a:solidFill>
                <a:latin typeface="Arial" pitchFamily="34" charset="0"/>
                <a:ea typeface="MS PGothic" pitchFamily="34" charset="-128"/>
                <a:cs typeface="Arial" pitchFamily="34" charset="0"/>
              </a:rPr>
              <a:t>.</a:t>
            </a:r>
            <a:r>
              <a:rPr lang="en-US" sz="900" dirty="0">
                <a:solidFill>
                  <a:prstClr val="black"/>
                </a:solidFill>
                <a:latin typeface="Arial" pitchFamily="34" charset="0"/>
                <a:ea typeface="MS PGothic" pitchFamily="34" charset="-128"/>
                <a:cs typeface="Arial" pitchFamily="34" charset="0"/>
              </a:rPr>
              <a:t> 2005;48(12):2482-2485.</a:t>
            </a:r>
          </a:p>
          <a:p>
            <a:pPr marL="224325" indent="-224325">
              <a:lnSpc>
                <a:spcPct val="95000"/>
              </a:lnSpc>
              <a:spcBef>
                <a:spcPts val="353"/>
              </a:spcBef>
              <a:buFontTx/>
              <a:buAutoNum type="arabicPeriod"/>
              <a:defRPr/>
            </a:pPr>
            <a:r>
              <a:rPr lang="en-US" sz="900" dirty="0" err="1">
                <a:solidFill>
                  <a:prstClr val="black"/>
                </a:solidFill>
                <a:latin typeface="Arial" pitchFamily="34" charset="0"/>
                <a:ea typeface="MS PGothic" pitchFamily="34" charset="-128"/>
                <a:cs typeface="Arial" pitchFamily="34" charset="0"/>
              </a:rPr>
              <a:t>Colhoun</a:t>
            </a:r>
            <a:r>
              <a:rPr lang="en-US" sz="900" dirty="0">
                <a:solidFill>
                  <a:prstClr val="black"/>
                </a:solidFill>
                <a:latin typeface="Arial" pitchFamily="34" charset="0"/>
                <a:ea typeface="MS PGothic" pitchFamily="34" charset="-128"/>
                <a:cs typeface="Arial" pitchFamily="34" charset="0"/>
              </a:rPr>
              <a:t> HM, </a:t>
            </a:r>
            <a:r>
              <a:rPr lang="en-US" sz="900" dirty="0" err="1">
                <a:solidFill>
                  <a:prstClr val="black"/>
                </a:solidFill>
                <a:latin typeface="Arial" pitchFamily="34" charset="0"/>
                <a:ea typeface="MS PGothic" pitchFamily="34" charset="-128"/>
                <a:cs typeface="Arial" pitchFamily="34" charset="0"/>
              </a:rPr>
              <a:t>Betteridge</a:t>
            </a:r>
            <a:r>
              <a:rPr lang="en-US" sz="900" dirty="0">
                <a:solidFill>
                  <a:prstClr val="black"/>
                </a:solidFill>
                <a:latin typeface="Arial" pitchFamily="34" charset="0"/>
                <a:ea typeface="MS PGothic" pitchFamily="34" charset="-128"/>
                <a:cs typeface="Arial" pitchFamily="34" charset="0"/>
              </a:rPr>
              <a:t> DJ, </a:t>
            </a:r>
            <a:r>
              <a:rPr lang="en-US" sz="900" dirty="0" err="1">
                <a:solidFill>
                  <a:prstClr val="black"/>
                </a:solidFill>
                <a:latin typeface="Arial" pitchFamily="34" charset="0"/>
                <a:ea typeface="MS PGothic" pitchFamily="34" charset="-128"/>
                <a:cs typeface="Arial" pitchFamily="34" charset="0"/>
              </a:rPr>
              <a:t>Durrington</a:t>
            </a:r>
            <a:r>
              <a:rPr lang="en-US" sz="900" dirty="0">
                <a:solidFill>
                  <a:prstClr val="black"/>
                </a:solidFill>
                <a:latin typeface="Arial" pitchFamily="34" charset="0"/>
                <a:ea typeface="MS PGothic" pitchFamily="34" charset="-128"/>
                <a:cs typeface="Arial" pitchFamily="34" charset="0"/>
              </a:rPr>
              <a:t> PN, et al. Primary prevention of cardiovascular disease with </a:t>
            </a:r>
            <a:r>
              <a:rPr lang="en-US" sz="900" dirty="0" err="1">
                <a:solidFill>
                  <a:prstClr val="black"/>
                </a:solidFill>
                <a:latin typeface="Arial" pitchFamily="34" charset="0"/>
                <a:ea typeface="MS PGothic" pitchFamily="34" charset="-128"/>
                <a:cs typeface="Arial" pitchFamily="34" charset="0"/>
              </a:rPr>
              <a:t>atorvastatin</a:t>
            </a:r>
            <a:r>
              <a:rPr lang="en-US" sz="900" dirty="0">
                <a:solidFill>
                  <a:prstClr val="black"/>
                </a:solidFill>
                <a:latin typeface="Arial" pitchFamily="34" charset="0"/>
                <a:ea typeface="MS PGothic" pitchFamily="34" charset="-128"/>
                <a:cs typeface="Arial" pitchFamily="34" charset="0"/>
              </a:rPr>
              <a:t> in type 2 diabetes in the Collaborative </a:t>
            </a:r>
            <a:r>
              <a:rPr lang="en-US" sz="900" dirty="0" err="1">
                <a:solidFill>
                  <a:prstClr val="black"/>
                </a:solidFill>
                <a:latin typeface="Arial" pitchFamily="34" charset="0"/>
                <a:ea typeface="MS PGothic" pitchFamily="34" charset="-128"/>
                <a:cs typeface="Arial" pitchFamily="34" charset="0"/>
              </a:rPr>
              <a:t>Atorvastatin</a:t>
            </a:r>
            <a:r>
              <a:rPr lang="en-US" sz="900" dirty="0">
                <a:solidFill>
                  <a:prstClr val="black"/>
                </a:solidFill>
                <a:latin typeface="Arial" pitchFamily="34" charset="0"/>
                <a:ea typeface="MS PGothic" pitchFamily="34" charset="-128"/>
                <a:cs typeface="Arial" pitchFamily="34" charset="0"/>
              </a:rPr>
              <a:t> Diabetes Study (CARDS): multicentre </a:t>
            </a:r>
            <a:r>
              <a:rPr lang="en-US" sz="900" dirty="0" err="1">
                <a:solidFill>
                  <a:prstClr val="black"/>
                </a:solidFill>
                <a:latin typeface="Arial" pitchFamily="34" charset="0"/>
                <a:ea typeface="MS PGothic" pitchFamily="34" charset="-128"/>
                <a:cs typeface="Arial" pitchFamily="34" charset="0"/>
              </a:rPr>
              <a:t>randomised</a:t>
            </a:r>
            <a:r>
              <a:rPr lang="en-US" sz="900" dirty="0">
                <a:solidFill>
                  <a:prstClr val="black"/>
                </a:solidFill>
                <a:latin typeface="Arial" pitchFamily="34" charset="0"/>
                <a:ea typeface="MS PGothic" pitchFamily="34" charset="-128"/>
                <a:cs typeface="Arial" pitchFamily="34" charset="0"/>
              </a:rPr>
              <a:t> placebo-controlled trial. </a:t>
            </a:r>
            <a:r>
              <a:rPr lang="en-US" sz="900" i="1" dirty="0">
                <a:solidFill>
                  <a:prstClr val="black"/>
                </a:solidFill>
                <a:latin typeface="Arial" pitchFamily="34" charset="0"/>
                <a:ea typeface="MS PGothic" pitchFamily="34" charset="-128"/>
                <a:cs typeface="Arial" pitchFamily="34" charset="0"/>
              </a:rPr>
              <a:t>Lancet.</a:t>
            </a:r>
            <a:r>
              <a:rPr lang="en-US" sz="900" dirty="0">
                <a:solidFill>
                  <a:prstClr val="black"/>
                </a:solidFill>
                <a:latin typeface="Arial" pitchFamily="34" charset="0"/>
                <a:ea typeface="MS PGothic" pitchFamily="34" charset="-128"/>
                <a:cs typeface="Arial" pitchFamily="34" charset="0"/>
              </a:rPr>
              <a:t> 2004;364(9435):685-696.</a:t>
            </a: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76</a:t>
            </a:fld>
            <a:endParaRPr lang="en-US" sz="1200" dirty="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581369"/>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900" b="1" u="sng" dirty="0">
                <a:latin typeface="Arial" pitchFamily="34" charset="0"/>
                <a:ea typeface="MS PGothic" pitchFamily="34" charset="-128"/>
                <a:cs typeface="ＭＳ Ｐゴシック" pitchFamily="-65" charset="-128"/>
              </a:rPr>
              <a:t>KEY POINTS</a:t>
            </a:r>
          </a:p>
          <a:p>
            <a:pPr marL="224325" indent="-224325">
              <a:lnSpc>
                <a:spcPct val="95000"/>
              </a:lnSpc>
              <a:spcBef>
                <a:spcPts val="353"/>
              </a:spcBef>
              <a:buFont typeface="Wingdings" pitchFamily="2" charset="2"/>
              <a:buChar char="§"/>
              <a:defRPr/>
            </a:pPr>
            <a:r>
              <a:rPr lang="en-US" sz="900" dirty="0">
                <a:solidFill>
                  <a:prstClr val="black"/>
                </a:solidFill>
                <a:latin typeface="Arial" pitchFamily="34" charset="0"/>
                <a:ea typeface="MS PGothic" pitchFamily="34" charset="-128"/>
                <a:cs typeface="Arial" pitchFamily="34" charset="0"/>
              </a:rPr>
              <a:t>This figure represents the cumulative hazard of the primary endpoint: major cardiovascular events. Major cardiovascular events were defined as deaths from acute myocardial infarction, other acute coronary heart disease deaths, and nonfatal myocardial infarction including silent infarction.</a:t>
            </a:r>
            <a:r>
              <a:rPr lang="en-US" sz="900" baseline="30000" dirty="0">
                <a:solidFill>
                  <a:prstClr val="black"/>
                </a:solidFill>
                <a:latin typeface="Arial" pitchFamily="34" charset="0"/>
                <a:ea typeface="MS PGothic" pitchFamily="34" charset="-128"/>
                <a:cs typeface="Arial" pitchFamily="34" charset="0"/>
              </a:rPr>
              <a:t>1</a:t>
            </a:r>
            <a:r>
              <a:rPr lang="en-US" sz="900" dirty="0">
                <a:solidFill>
                  <a:prstClr val="black"/>
                </a:solidFill>
                <a:latin typeface="Arial" pitchFamily="34" charset="0"/>
                <a:ea typeface="MS PGothic" pitchFamily="34" charset="-128"/>
                <a:cs typeface="Arial" pitchFamily="34" charset="0"/>
              </a:rPr>
              <a:t> Incidence of major cardiovascular disease events was 24.6 per 1000 person-years at risk in the placebo group and 15.4 per 1000 person-years at risk in the </a:t>
            </a:r>
            <a:r>
              <a:rPr lang="en-US" sz="900" dirty="0" err="1">
                <a:solidFill>
                  <a:prstClr val="black"/>
                </a:solidFill>
                <a:latin typeface="Arial" pitchFamily="34" charset="0"/>
                <a:ea typeface="MS PGothic" pitchFamily="34" charset="-128"/>
                <a:cs typeface="Arial" pitchFamily="34" charset="0"/>
              </a:rPr>
              <a:t>atorvastatin</a:t>
            </a:r>
            <a:r>
              <a:rPr lang="en-US" sz="900" dirty="0">
                <a:solidFill>
                  <a:prstClr val="black"/>
                </a:solidFill>
                <a:latin typeface="Arial" pitchFamily="34" charset="0"/>
                <a:ea typeface="MS PGothic" pitchFamily="34" charset="-128"/>
                <a:cs typeface="Arial" pitchFamily="34" charset="0"/>
              </a:rPr>
              <a:t> group.</a:t>
            </a:r>
            <a:r>
              <a:rPr lang="en-US" sz="900" baseline="30000" dirty="0">
                <a:solidFill>
                  <a:prstClr val="black"/>
                </a:solidFill>
                <a:latin typeface="Arial" pitchFamily="34" charset="0"/>
                <a:ea typeface="MS PGothic" pitchFamily="34" charset="-128"/>
                <a:cs typeface="Arial" pitchFamily="34" charset="0"/>
              </a:rPr>
              <a:t>3</a:t>
            </a:r>
            <a:r>
              <a:rPr lang="en-US" sz="900" dirty="0">
                <a:solidFill>
                  <a:prstClr val="black"/>
                </a:solidFill>
                <a:latin typeface="Arial" pitchFamily="34" charset="0"/>
                <a:ea typeface="MS PGothic" pitchFamily="34" charset="-128"/>
                <a:cs typeface="Arial" pitchFamily="34" charset="0"/>
              </a:rPr>
              <a:t> The results of CARDS showed that </a:t>
            </a:r>
            <a:r>
              <a:rPr lang="en-US" sz="900" dirty="0" err="1">
                <a:solidFill>
                  <a:prstClr val="black"/>
                </a:solidFill>
                <a:latin typeface="Arial" pitchFamily="34" charset="0"/>
                <a:ea typeface="MS PGothic" pitchFamily="34" charset="-128"/>
                <a:cs typeface="Arial" pitchFamily="34" charset="0"/>
              </a:rPr>
              <a:t>atorvastatin</a:t>
            </a:r>
            <a:r>
              <a:rPr lang="en-US" sz="900" dirty="0">
                <a:solidFill>
                  <a:prstClr val="black"/>
                </a:solidFill>
                <a:latin typeface="Arial" pitchFamily="34" charset="0"/>
                <a:ea typeface="MS PGothic" pitchFamily="34" charset="-128"/>
                <a:cs typeface="Arial" pitchFamily="34" charset="0"/>
              </a:rPr>
              <a:t> 10 mg resulted in a substantial reduction (37%) in major cardiovascular events in patients with type 2 diabetes and without high LDL cholesterol concentrations. A 27% reduction in all-cause mortality was noted in subjects allocated to atorvastatin.</a:t>
            </a:r>
            <a:r>
              <a:rPr lang="en-US" sz="900" baseline="30000" dirty="0">
                <a:solidFill>
                  <a:prstClr val="black"/>
                </a:solidFill>
                <a:latin typeface="Arial" pitchFamily="34" charset="0"/>
                <a:ea typeface="MS PGothic" pitchFamily="34" charset="-128"/>
                <a:cs typeface="Arial" pitchFamily="34" charset="0"/>
              </a:rPr>
              <a:t>3</a:t>
            </a:r>
            <a:br>
              <a:rPr lang="en-US" sz="900" baseline="30000" dirty="0">
                <a:solidFill>
                  <a:prstClr val="black"/>
                </a:solidFill>
                <a:latin typeface="Arial" pitchFamily="34" charset="0"/>
                <a:ea typeface="MS PGothic" pitchFamily="34" charset="-128"/>
                <a:cs typeface="Arial" pitchFamily="34" charset="0"/>
              </a:rPr>
            </a:br>
            <a:endParaRPr lang="en-US" sz="900" b="1" u="sng" dirty="0">
              <a:latin typeface="Arial" pitchFamily="34" charset="0"/>
              <a:ea typeface="MS PGothic" pitchFamily="34" charset="-128"/>
              <a:cs typeface="ＭＳ Ｐゴシック" pitchFamily="-65" charset="-128"/>
            </a:endParaRPr>
          </a:p>
          <a:p>
            <a:pPr>
              <a:lnSpc>
                <a:spcPct val="95000"/>
              </a:lnSpc>
              <a:spcBef>
                <a:spcPts val="353"/>
              </a:spcBef>
              <a:defRPr/>
            </a:pPr>
            <a:r>
              <a:rPr lang="en-US" sz="9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Wingdings" pitchFamily="2" charset="2"/>
              <a:buChar char="§"/>
              <a:defRPr/>
            </a:pPr>
            <a:r>
              <a:rPr lang="en-US" sz="900" dirty="0">
                <a:solidFill>
                  <a:prstClr val="black"/>
                </a:solidFill>
                <a:latin typeface="Arial" pitchFamily="34" charset="0"/>
                <a:ea typeface="MS PGothic" pitchFamily="34" charset="-128"/>
                <a:cs typeface="Arial" pitchFamily="34" charset="0"/>
              </a:rPr>
              <a:t>The Collaborative </a:t>
            </a:r>
            <a:r>
              <a:rPr lang="en-US" sz="900" dirty="0" err="1">
                <a:solidFill>
                  <a:prstClr val="black"/>
                </a:solidFill>
                <a:latin typeface="Arial" pitchFamily="34" charset="0"/>
                <a:ea typeface="MS PGothic" pitchFamily="34" charset="-128"/>
                <a:cs typeface="Arial" pitchFamily="34" charset="0"/>
              </a:rPr>
              <a:t>AtoRvastatin</a:t>
            </a:r>
            <a:r>
              <a:rPr lang="en-US" sz="900" dirty="0">
                <a:solidFill>
                  <a:prstClr val="black"/>
                </a:solidFill>
                <a:latin typeface="Arial" pitchFamily="34" charset="0"/>
                <a:ea typeface="MS PGothic" pitchFamily="34" charset="-128"/>
                <a:cs typeface="Arial" pitchFamily="34" charset="0"/>
              </a:rPr>
              <a:t> Diabetes Study (CARDS) was a multicentre, </a:t>
            </a:r>
            <a:r>
              <a:rPr lang="en-US" sz="900" dirty="0" err="1">
                <a:solidFill>
                  <a:prstClr val="black"/>
                </a:solidFill>
                <a:latin typeface="Arial" pitchFamily="34" charset="0"/>
                <a:ea typeface="MS PGothic" pitchFamily="34" charset="-128"/>
                <a:cs typeface="Arial" pitchFamily="34" charset="0"/>
              </a:rPr>
              <a:t>randomised</a:t>
            </a:r>
            <a:r>
              <a:rPr lang="en-US" sz="900" dirty="0">
                <a:solidFill>
                  <a:prstClr val="black"/>
                </a:solidFill>
                <a:latin typeface="Arial" pitchFamily="34" charset="0"/>
                <a:ea typeface="MS PGothic" pitchFamily="34" charset="-128"/>
                <a:cs typeface="Arial" pitchFamily="34" charset="0"/>
              </a:rPr>
              <a:t>, placebo-controlled, double-blind clinical trial of primary prevention of cardiovascular disease in patients with type 2 diabetes. The primary objective was to determine whether </a:t>
            </a:r>
            <a:r>
              <a:rPr lang="en-US" sz="900" dirty="0" err="1">
                <a:solidFill>
                  <a:prstClr val="black"/>
                </a:solidFill>
                <a:latin typeface="Arial" pitchFamily="34" charset="0"/>
                <a:ea typeface="MS PGothic" pitchFamily="34" charset="-128"/>
                <a:cs typeface="Arial" pitchFamily="34" charset="0"/>
              </a:rPr>
              <a:t>atorvastatin</a:t>
            </a:r>
            <a:r>
              <a:rPr lang="en-US" sz="900" dirty="0">
                <a:solidFill>
                  <a:prstClr val="black"/>
                </a:solidFill>
                <a:latin typeface="Arial" pitchFamily="34" charset="0"/>
                <a:ea typeface="MS PGothic" pitchFamily="34" charset="-128"/>
                <a:cs typeface="Arial" pitchFamily="34" charset="0"/>
              </a:rPr>
              <a:t> 10 mg daily reduced the incidence of major cardiovascular events. At entry, patients had a least one other risk factor for coronary heart disease in addition to diabetes such as current smoking, hypertension, retinopathy, or micro- or </a:t>
            </a:r>
            <a:r>
              <a:rPr lang="en-US" sz="900" dirty="0" err="1">
                <a:solidFill>
                  <a:prstClr val="black"/>
                </a:solidFill>
                <a:latin typeface="Arial" pitchFamily="34" charset="0"/>
                <a:ea typeface="MS PGothic" pitchFamily="34" charset="-128"/>
                <a:cs typeface="Arial" pitchFamily="34" charset="0"/>
              </a:rPr>
              <a:t>macroalbuminuria</a:t>
            </a:r>
            <a:r>
              <a:rPr lang="en-US" sz="900" dirty="0">
                <a:solidFill>
                  <a:prstClr val="black"/>
                </a:solidFill>
                <a:latin typeface="Arial" pitchFamily="34" charset="0"/>
                <a:ea typeface="MS PGothic" pitchFamily="34" charset="-128"/>
                <a:cs typeface="Arial" pitchFamily="34" charset="0"/>
              </a:rPr>
              <a:t>. The study included 2838 men and women ages 40-75 years.</a:t>
            </a:r>
            <a:r>
              <a:rPr lang="en-US" sz="900" baseline="30000" dirty="0">
                <a:solidFill>
                  <a:prstClr val="black"/>
                </a:solidFill>
                <a:latin typeface="Arial" pitchFamily="34" charset="0"/>
                <a:ea typeface="MS PGothic" pitchFamily="34" charset="-128"/>
                <a:cs typeface="Arial" pitchFamily="34" charset="0"/>
              </a:rPr>
              <a:t>1</a:t>
            </a:r>
            <a:r>
              <a:rPr lang="en-US" sz="900" dirty="0">
                <a:solidFill>
                  <a:prstClr val="black"/>
                </a:solidFill>
                <a:latin typeface="Arial" pitchFamily="34" charset="0"/>
                <a:ea typeface="MS PGothic" pitchFamily="34" charset="-128"/>
                <a:cs typeface="Arial" pitchFamily="34" charset="0"/>
              </a:rPr>
              <a:t> Patients were seen monthly for the first 3 months, then at 6 months, and thereafter every 6 months. Patients were deemed compliant if they had taken 80% of the study drug.</a:t>
            </a:r>
            <a:r>
              <a:rPr lang="en-US" sz="900" baseline="30000" dirty="0">
                <a:solidFill>
                  <a:prstClr val="black"/>
                </a:solidFill>
                <a:latin typeface="Arial" pitchFamily="34" charset="0"/>
                <a:ea typeface="MS PGothic" pitchFamily="34" charset="-128"/>
                <a:cs typeface="Arial" pitchFamily="34" charset="0"/>
              </a:rPr>
              <a:t>2</a:t>
            </a:r>
            <a:r>
              <a:rPr lang="en-US" sz="900" dirty="0">
                <a:solidFill>
                  <a:prstClr val="black"/>
                </a:solidFill>
                <a:latin typeface="Arial" pitchFamily="34" charset="0"/>
                <a:ea typeface="MS PGothic" pitchFamily="34" charset="-128"/>
                <a:cs typeface="Arial" pitchFamily="34" charset="0"/>
              </a:rPr>
              <a:t> Adverse event rates were similar in the treated and placebo groups, and no cases of </a:t>
            </a:r>
            <a:r>
              <a:rPr lang="en-US" sz="900" dirty="0" err="1">
                <a:solidFill>
                  <a:prstClr val="black"/>
                </a:solidFill>
                <a:latin typeface="Arial" pitchFamily="34" charset="0"/>
                <a:ea typeface="MS PGothic" pitchFamily="34" charset="-128"/>
                <a:cs typeface="Arial" pitchFamily="34" charset="0"/>
              </a:rPr>
              <a:t>rhabdomyolysis</a:t>
            </a:r>
            <a:r>
              <a:rPr lang="en-US" sz="900" dirty="0">
                <a:solidFill>
                  <a:prstClr val="black"/>
                </a:solidFill>
                <a:latin typeface="Arial" pitchFamily="34" charset="0"/>
                <a:ea typeface="MS PGothic" pitchFamily="34" charset="-128"/>
                <a:cs typeface="Arial" pitchFamily="34" charset="0"/>
              </a:rPr>
              <a:t> were noted.</a:t>
            </a:r>
            <a:r>
              <a:rPr lang="en-US" sz="900" baseline="30000" dirty="0">
                <a:solidFill>
                  <a:prstClr val="black"/>
                </a:solidFill>
                <a:latin typeface="Arial" pitchFamily="34" charset="0"/>
                <a:ea typeface="MS PGothic" pitchFamily="34" charset="-128"/>
                <a:cs typeface="Arial" pitchFamily="34" charset="0"/>
              </a:rPr>
              <a:t>3</a:t>
            </a:r>
            <a:r>
              <a:rPr lang="en-US" sz="900" dirty="0">
                <a:solidFill>
                  <a:prstClr val="black"/>
                </a:solidFill>
                <a:latin typeface="Arial" pitchFamily="34" charset="0"/>
                <a:ea typeface="MS PGothic" pitchFamily="34" charset="-128"/>
                <a:cs typeface="Arial" pitchFamily="34" charset="0"/>
              </a:rPr>
              <a:t> </a:t>
            </a:r>
            <a:r>
              <a:rPr lang="en-US" sz="900" dirty="0">
                <a:solidFill>
                  <a:prstClr val="black"/>
                </a:solidFill>
                <a:latin typeface="Arial" pitchFamily="34" charset="0"/>
                <a:ea typeface="MS PGothic" pitchFamily="34" charset="-128"/>
                <a:cs typeface="Arial" pitchFamily="34" charset="0"/>
                <a:sym typeface="Symbol" pitchFamily="18" charset="2"/>
              </a:rPr>
              <a:t/>
            </a:r>
            <a:br>
              <a:rPr lang="en-US" sz="900" dirty="0">
                <a:solidFill>
                  <a:prstClr val="black"/>
                </a:solidFill>
                <a:latin typeface="Arial" pitchFamily="34" charset="0"/>
                <a:ea typeface="MS PGothic" pitchFamily="34" charset="-128"/>
                <a:cs typeface="Arial" pitchFamily="34" charset="0"/>
                <a:sym typeface="Symbol" pitchFamily="18" charset="2"/>
              </a:rPr>
            </a:br>
            <a:endParaRPr lang="en-US" sz="900" dirty="0">
              <a:latin typeface="Arial" pitchFamily="34" charset="0"/>
              <a:ea typeface="MS PGothic" pitchFamily="34" charset="-128"/>
              <a:cs typeface="ＭＳ Ｐゴシック" pitchFamily="-65" charset="-128"/>
            </a:endParaRPr>
          </a:p>
          <a:p>
            <a:pPr>
              <a:lnSpc>
                <a:spcPct val="95000"/>
              </a:lnSpc>
              <a:spcBef>
                <a:spcPts val="353"/>
              </a:spcBef>
              <a:defRPr/>
            </a:pPr>
            <a:r>
              <a:rPr lang="en-US" sz="900" b="1" u="sng" dirty="0">
                <a:latin typeface="Arial" pitchFamily="34" charset="0"/>
                <a:ea typeface="MS PGothic" pitchFamily="34" charset="-128"/>
                <a:cs typeface="ＭＳ Ｐゴシック" pitchFamily="-65" charset="-128"/>
              </a:rPr>
              <a:t>REFERENCES</a:t>
            </a:r>
            <a:endParaRPr lang="en-US" sz="900" dirty="0">
              <a:latin typeface="Arial" pitchFamily="34" charset="0"/>
              <a:ea typeface="MS PGothic" pitchFamily="34" charset="-128"/>
              <a:cs typeface="ＭＳ Ｐゴシック" pitchFamily="-65" charset="-128"/>
            </a:endParaRPr>
          </a:p>
          <a:p>
            <a:pPr marL="224325" indent="-224325">
              <a:lnSpc>
                <a:spcPct val="95000"/>
              </a:lnSpc>
              <a:spcBef>
                <a:spcPts val="353"/>
              </a:spcBef>
              <a:buFontTx/>
              <a:buAutoNum type="arabicPeriod"/>
              <a:defRPr/>
            </a:pPr>
            <a:r>
              <a:rPr lang="en-US" sz="900" dirty="0" err="1">
                <a:solidFill>
                  <a:prstClr val="black"/>
                </a:solidFill>
                <a:latin typeface="Arial" pitchFamily="34" charset="0"/>
                <a:ea typeface="MS PGothic" pitchFamily="34" charset="-128"/>
                <a:cs typeface="Arial" pitchFamily="34" charset="0"/>
              </a:rPr>
              <a:t>Colhoun</a:t>
            </a:r>
            <a:r>
              <a:rPr lang="en-US" sz="900" dirty="0">
                <a:solidFill>
                  <a:prstClr val="black"/>
                </a:solidFill>
                <a:latin typeface="Arial" pitchFamily="34" charset="0"/>
                <a:ea typeface="MS PGothic" pitchFamily="34" charset="-128"/>
                <a:cs typeface="Arial" pitchFamily="34" charset="0"/>
              </a:rPr>
              <a:t> HM, Thomason MJ, </a:t>
            </a:r>
            <a:r>
              <a:rPr lang="en-US" sz="900" dirty="0" err="1">
                <a:solidFill>
                  <a:prstClr val="black"/>
                </a:solidFill>
                <a:latin typeface="Arial" pitchFamily="34" charset="0"/>
                <a:ea typeface="MS PGothic" pitchFamily="34" charset="-128"/>
                <a:cs typeface="Arial" pitchFamily="34" charset="0"/>
              </a:rPr>
              <a:t>Mackness</a:t>
            </a:r>
            <a:r>
              <a:rPr lang="en-US" sz="900" dirty="0">
                <a:solidFill>
                  <a:prstClr val="black"/>
                </a:solidFill>
                <a:latin typeface="Arial" pitchFamily="34" charset="0"/>
                <a:ea typeface="MS PGothic" pitchFamily="34" charset="-128"/>
                <a:cs typeface="Arial" pitchFamily="34" charset="0"/>
              </a:rPr>
              <a:t> MI, et al. Design of the Collaborative </a:t>
            </a:r>
            <a:r>
              <a:rPr lang="en-US" sz="900" dirty="0" err="1">
                <a:solidFill>
                  <a:prstClr val="black"/>
                </a:solidFill>
                <a:latin typeface="Arial" pitchFamily="34" charset="0"/>
                <a:ea typeface="MS PGothic" pitchFamily="34" charset="-128"/>
                <a:cs typeface="Arial" pitchFamily="34" charset="0"/>
              </a:rPr>
              <a:t>AtoRvastatin</a:t>
            </a:r>
            <a:r>
              <a:rPr lang="en-US" sz="900" dirty="0">
                <a:solidFill>
                  <a:prstClr val="black"/>
                </a:solidFill>
                <a:latin typeface="Arial" pitchFamily="34" charset="0"/>
                <a:ea typeface="MS PGothic" pitchFamily="34" charset="-128"/>
                <a:cs typeface="Arial" pitchFamily="34" charset="0"/>
              </a:rPr>
              <a:t> Diabetes Study (CARDS) in patients with type 2 diabetes. </a:t>
            </a:r>
            <a:r>
              <a:rPr lang="en-US" sz="900" i="1" dirty="0" err="1">
                <a:solidFill>
                  <a:prstClr val="black"/>
                </a:solidFill>
                <a:latin typeface="Arial" pitchFamily="34" charset="0"/>
                <a:ea typeface="MS PGothic" pitchFamily="34" charset="-128"/>
                <a:cs typeface="Arial" pitchFamily="34" charset="0"/>
              </a:rPr>
              <a:t>Diabet</a:t>
            </a:r>
            <a:r>
              <a:rPr lang="en-US" sz="900" i="1" dirty="0">
                <a:solidFill>
                  <a:prstClr val="black"/>
                </a:solidFill>
                <a:latin typeface="Arial" pitchFamily="34" charset="0"/>
                <a:ea typeface="MS PGothic" pitchFamily="34" charset="-128"/>
                <a:cs typeface="Arial" pitchFamily="34" charset="0"/>
              </a:rPr>
              <a:t> Med.</a:t>
            </a:r>
            <a:r>
              <a:rPr lang="en-US" sz="900" dirty="0">
                <a:solidFill>
                  <a:prstClr val="black"/>
                </a:solidFill>
                <a:latin typeface="Arial" pitchFamily="34" charset="0"/>
                <a:ea typeface="MS PGothic" pitchFamily="34" charset="-128"/>
                <a:cs typeface="Arial" pitchFamily="34" charset="0"/>
              </a:rPr>
              <a:t> 2002;19(3):201-211.</a:t>
            </a:r>
          </a:p>
          <a:p>
            <a:pPr marL="224325" indent="-224325">
              <a:lnSpc>
                <a:spcPct val="95000"/>
              </a:lnSpc>
              <a:spcBef>
                <a:spcPts val="353"/>
              </a:spcBef>
              <a:buFontTx/>
              <a:buAutoNum type="arabicPeriod"/>
              <a:defRPr/>
            </a:pPr>
            <a:r>
              <a:rPr lang="en-US" sz="900" dirty="0" err="1">
                <a:solidFill>
                  <a:prstClr val="black"/>
                </a:solidFill>
                <a:latin typeface="Arial" pitchFamily="34" charset="0"/>
                <a:ea typeface="MS PGothic" pitchFamily="34" charset="-128"/>
                <a:cs typeface="Arial" pitchFamily="34" charset="0"/>
              </a:rPr>
              <a:t>Colhoun</a:t>
            </a:r>
            <a:r>
              <a:rPr lang="en-US" sz="900" dirty="0">
                <a:solidFill>
                  <a:prstClr val="black"/>
                </a:solidFill>
                <a:latin typeface="Arial" pitchFamily="34" charset="0"/>
                <a:ea typeface="MS PGothic" pitchFamily="34" charset="-128"/>
                <a:cs typeface="Arial" pitchFamily="34" charset="0"/>
              </a:rPr>
              <a:t> H.M </a:t>
            </a:r>
            <a:r>
              <a:rPr lang="en-US" sz="900" dirty="0" err="1">
                <a:solidFill>
                  <a:prstClr val="black"/>
                </a:solidFill>
                <a:latin typeface="Arial" pitchFamily="34" charset="0"/>
                <a:ea typeface="MS PGothic" pitchFamily="34" charset="-128"/>
                <a:cs typeface="Arial" pitchFamily="34" charset="0"/>
              </a:rPr>
              <a:t>Betteridge</a:t>
            </a:r>
            <a:r>
              <a:rPr lang="en-US" sz="900" dirty="0">
                <a:solidFill>
                  <a:prstClr val="black"/>
                </a:solidFill>
                <a:latin typeface="Arial" pitchFamily="34" charset="0"/>
                <a:ea typeface="MS PGothic" pitchFamily="34" charset="-128"/>
                <a:cs typeface="Arial" pitchFamily="34" charset="0"/>
              </a:rPr>
              <a:t> DJ, </a:t>
            </a:r>
            <a:r>
              <a:rPr lang="en-US" sz="900" dirty="0" err="1">
                <a:solidFill>
                  <a:prstClr val="black"/>
                </a:solidFill>
                <a:latin typeface="Arial" pitchFamily="34" charset="0"/>
                <a:ea typeface="MS PGothic" pitchFamily="34" charset="-128"/>
                <a:cs typeface="Arial" pitchFamily="34" charset="0"/>
              </a:rPr>
              <a:t>Durrington</a:t>
            </a:r>
            <a:r>
              <a:rPr lang="en-US" sz="900" dirty="0">
                <a:solidFill>
                  <a:prstClr val="black"/>
                </a:solidFill>
                <a:latin typeface="Arial" pitchFamily="34" charset="0"/>
                <a:ea typeface="MS PGothic" pitchFamily="34" charset="-128"/>
                <a:cs typeface="Arial" pitchFamily="34" charset="0"/>
              </a:rPr>
              <a:t> PN, et al. Rapid emergence of effect of </a:t>
            </a:r>
            <a:r>
              <a:rPr lang="en-US" sz="900" dirty="0" err="1">
                <a:solidFill>
                  <a:prstClr val="black"/>
                </a:solidFill>
                <a:latin typeface="Arial" pitchFamily="34" charset="0"/>
                <a:ea typeface="MS PGothic" pitchFamily="34" charset="-128"/>
                <a:cs typeface="Arial" pitchFamily="34" charset="0"/>
              </a:rPr>
              <a:t>atorvastatin</a:t>
            </a:r>
            <a:r>
              <a:rPr lang="en-US" sz="900" dirty="0">
                <a:solidFill>
                  <a:prstClr val="black"/>
                </a:solidFill>
                <a:latin typeface="Arial" pitchFamily="34" charset="0"/>
                <a:ea typeface="MS PGothic" pitchFamily="34" charset="-128"/>
                <a:cs typeface="Arial" pitchFamily="34" charset="0"/>
              </a:rPr>
              <a:t> on cardiovascular outcomes in the Collaborative </a:t>
            </a:r>
            <a:r>
              <a:rPr lang="en-US" sz="900" dirty="0" err="1">
                <a:solidFill>
                  <a:prstClr val="black"/>
                </a:solidFill>
                <a:latin typeface="Arial" pitchFamily="34" charset="0"/>
                <a:ea typeface="MS PGothic" pitchFamily="34" charset="-128"/>
                <a:cs typeface="Arial" pitchFamily="34" charset="0"/>
              </a:rPr>
              <a:t>Atorvastatin</a:t>
            </a:r>
            <a:r>
              <a:rPr lang="en-US" sz="900" dirty="0">
                <a:solidFill>
                  <a:prstClr val="black"/>
                </a:solidFill>
                <a:latin typeface="Arial" pitchFamily="34" charset="0"/>
                <a:ea typeface="MS PGothic" pitchFamily="34" charset="-128"/>
                <a:cs typeface="Arial" pitchFamily="34" charset="0"/>
              </a:rPr>
              <a:t> Diabetes Study (CARDS). </a:t>
            </a:r>
            <a:r>
              <a:rPr lang="en-US" sz="900" i="1" dirty="0" err="1">
                <a:solidFill>
                  <a:prstClr val="black"/>
                </a:solidFill>
                <a:latin typeface="Arial" pitchFamily="34" charset="0"/>
                <a:ea typeface="MS PGothic" pitchFamily="34" charset="-128"/>
                <a:cs typeface="Arial" pitchFamily="34" charset="0"/>
              </a:rPr>
              <a:t>Diabetologia</a:t>
            </a:r>
            <a:r>
              <a:rPr lang="en-US" sz="900" i="1" dirty="0">
                <a:solidFill>
                  <a:prstClr val="black"/>
                </a:solidFill>
                <a:latin typeface="Arial" pitchFamily="34" charset="0"/>
                <a:ea typeface="MS PGothic" pitchFamily="34" charset="-128"/>
                <a:cs typeface="Arial" pitchFamily="34" charset="0"/>
              </a:rPr>
              <a:t>.</a:t>
            </a:r>
            <a:r>
              <a:rPr lang="en-US" sz="900" dirty="0">
                <a:solidFill>
                  <a:prstClr val="black"/>
                </a:solidFill>
                <a:latin typeface="Arial" pitchFamily="34" charset="0"/>
                <a:ea typeface="MS PGothic" pitchFamily="34" charset="-128"/>
                <a:cs typeface="Arial" pitchFamily="34" charset="0"/>
              </a:rPr>
              <a:t> 2005;48(12):2482-2485.</a:t>
            </a:r>
          </a:p>
          <a:p>
            <a:pPr marL="224325" indent="-224325">
              <a:lnSpc>
                <a:spcPct val="95000"/>
              </a:lnSpc>
              <a:spcBef>
                <a:spcPts val="353"/>
              </a:spcBef>
              <a:buFontTx/>
              <a:buAutoNum type="arabicPeriod"/>
              <a:defRPr/>
            </a:pPr>
            <a:r>
              <a:rPr lang="en-US" sz="900" dirty="0" err="1">
                <a:solidFill>
                  <a:prstClr val="black"/>
                </a:solidFill>
                <a:latin typeface="Arial" pitchFamily="34" charset="0"/>
                <a:ea typeface="MS PGothic" pitchFamily="34" charset="-128"/>
                <a:cs typeface="Arial" pitchFamily="34" charset="0"/>
              </a:rPr>
              <a:t>Colhoun</a:t>
            </a:r>
            <a:r>
              <a:rPr lang="en-US" sz="900" dirty="0">
                <a:solidFill>
                  <a:prstClr val="black"/>
                </a:solidFill>
                <a:latin typeface="Arial" pitchFamily="34" charset="0"/>
                <a:ea typeface="MS PGothic" pitchFamily="34" charset="-128"/>
                <a:cs typeface="Arial" pitchFamily="34" charset="0"/>
              </a:rPr>
              <a:t> HM, </a:t>
            </a:r>
            <a:r>
              <a:rPr lang="en-US" sz="900" dirty="0" err="1">
                <a:solidFill>
                  <a:prstClr val="black"/>
                </a:solidFill>
                <a:latin typeface="Arial" pitchFamily="34" charset="0"/>
                <a:ea typeface="MS PGothic" pitchFamily="34" charset="-128"/>
                <a:cs typeface="Arial" pitchFamily="34" charset="0"/>
              </a:rPr>
              <a:t>Betteridge</a:t>
            </a:r>
            <a:r>
              <a:rPr lang="en-US" sz="900" dirty="0">
                <a:solidFill>
                  <a:prstClr val="black"/>
                </a:solidFill>
                <a:latin typeface="Arial" pitchFamily="34" charset="0"/>
                <a:ea typeface="MS PGothic" pitchFamily="34" charset="-128"/>
                <a:cs typeface="Arial" pitchFamily="34" charset="0"/>
              </a:rPr>
              <a:t> DJ, </a:t>
            </a:r>
            <a:r>
              <a:rPr lang="en-US" sz="900" dirty="0" err="1">
                <a:solidFill>
                  <a:prstClr val="black"/>
                </a:solidFill>
                <a:latin typeface="Arial" pitchFamily="34" charset="0"/>
                <a:ea typeface="MS PGothic" pitchFamily="34" charset="-128"/>
                <a:cs typeface="Arial" pitchFamily="34" charset="0"/>
              </a:rPr>
              <a:t>Durrington</a:t>
            </a:r>
            <a:r>
              <a:rPr lang="en-US" sz="900" dirty="0">
                <a:solidFill>
                  <a:prstClr val="black"/>
                </a:solidFill>
                <a:latin typeface="Arial" pitchFamily="34" charset="0"/>
                <a:ea typeface="MS PGothic" pitchFamily="34" charset="-128"/>
                <a:cs typeface="Arial" pitchFamily="34" charset="0"/>
              </a:rPr>
              <a:t> PN, et al. Primary prevention of cardiovascular disease with </a:t>
            </a:r>
            <a:r>
              <a:rPr lang="en-US" sz="900" dirty="0" err="1">
                <a:solidFill>
                  <a:prstClr val="black"/>
                </a:solidFill>
                <a:latin typeface="Arial" pitchFamily="34" charset="0"/>
                <a:ea typeface="MS PGothic" pitchFamily="34" charset="-128"/>
                <a:cs typeface="Arial" pitchFamily="34" charset="0"/>
              </a:rPr>
              <a:t>atorvastatin</a:t>
            </a:r>
            <a:r>
              <a:rPr lang="en-US" sz="900" dirty="0">
                <a:solidFill>
                  <a:prstClr val="black"/>
                </a:solidFill>
                <a:latin typeface="Arial" pitchFamily="34" charset="0"/>
                <a:ea typeface="MS PGothic" pitchFamily="34" charset="-128"/>
                <a:cs typeface="Arial" pitchFamily="34" charset="0"/>
              </a:rPr>
              <a:t> in type 2 diabetes in the Collaborative </a:t>
            </a:r>
            <a:r>
              <a:rPr lang="en-US" sz="900" dirty="0" err="1">
                <a:solidFill>
                  <a:prstClr val="black"/>
                </a:solidFill>
                <a:latin typeface="Arial" pitchFamily="34" charset="0"/>
                <a:ea typeface="MS PGothic" pitchFamily="34" charset="-128"/>
                <a:cs typeface="Arial" pitchFamily="34" charset="0"/>
              </a:rPr>
              <a:t>Atorvastatin</a:t>
            </a:r>
            <a:r>
              <a:rPr lang="en-US" sz="900" dirty="0">
                <a:solidFill>
                  <a:prstClr val="black"/>
                </a:solidFill>
                <a:latin typeface="Arial" pitchFamily="34" charset="0"/>
                <a:ea typeface="MS PGothic" pitchFamily="34" charset="-128"/>
                <a:cs typeface="Arial" pitchFamily="34" charset="0"/>
              </a:rPr>
              <a:t> Diabetes Study (CARDS): multicentre </a:t>
            </a:r>
            <a:r>
              <a:rPr lang="en-US" sz="900" dirty="0" err="1">
                <a:solidFill>
                  <a:prstClr val="black"/>
                </a:solidFill>
                <a:latin typeface="Arial" pitchFamily="34" charset="0"/>
                <a:ea typeface="MS PGothic" pitchFamily="34" charset="-128"/>
                <a:cs typeface="Arial" pitchFamily="34" charset="0"/>
              </a:rPr>
              <a:t>randomised</a:t>
            </a:r>
            <a:r>
              <a:rPr lang="en-US" sz="900" dirty="0">
                <a:solidFill>
                  <a:prstClr val="black"/>
                </a:solidFill>
                <a:latin typeface="Arial" pitchFamily="34" charset="0"/>
                <a:ea typeface="MS PGothic" pitchFamily="34" charset="-128"/>
                <a:cs typeface="Arial" pitchFamily="34" charset="0"/>
              </a:rPr>
              <a:t> placebo-controlled trial. </a:t>
            </a:r>
            <a:r>
              <a:rPr lang="en-US" sz="900" i="1" dirty="0">
                <a:solidFill>
                  <a:prstClr val="black"/>
                </a:solidFill>
                <a:latin typeface="Arial" pitchFamily="34" charset="0"/>
                <a:ea typeface="MS PGothic" pitchFamily="34" charset="-128"/>
                <a:cs typeface="Arial" pitchFamily="34" charset="0"/>
              </a:rPr>
              <a:t>Lancet.</a:t>
            </a:r>
            <a:r>
              <a:rPr lang="en-US" sz="900" dirty="0">
                <a:solidFill>
                  <a:prstClr val="black"/>
                </a:solidFill>
                <a:latin typeface="Arial" pitchFamily="34" charset="0"/>
                <a:ea typeface="MS PGothic" pitchFamily="34" charset="-128"/>
                <a:cs typeface="Arial" pitchFamily="34" charset="0"/>
              </a:rPr>
              <a:t> 2004;364(9435):685-696.</a:t>
            </a: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77</a:t>
            </a:fld>
            <a:endParaRPr lang="en-US" sz="1200" dirty="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581369"/>
          </a:xfrm>
          <a:prstGeom prst="rect">
            <a:avLst/>
          </a:prstGeom>
          <a:noFill/>
          <a:ln w="9525">
            <a:noFill/>
            <a:miter lim="800000"/>
            <a:headEnd/>
            <a:tailEnd/>
          </a:ln>
        </p:spPr>
        <p:txBody>
          <a:bodyPr lIns="91858" tIns="45927" rIns="91858" bIns="45927"/>
          <a:lstStyle/>
          <a:p>
            <a:pPr>
              <a:lnSpc>
                <a:spcPct val="95000"/>
              </a:lnSpc>
              <a:spcBef>
                <a:spcPts val="356"/>
              </a:spcBef>
            </a:pPr>
            <a:r>
              <a:rPr lang="en-US" sz="1000" b="1" u="sng" dirty="0">
                <a:ea typeface="MS PGothic" pitchFamily="34" charset="-128"/>
              </a:rPr>
              <a:t>REFERENCE</a:t>
            </a:r>
            <a:endParaRPr lang="en-US" sz="1000" dirty="0">
              <a:ea typeface="MS PGothic" pitchFamily="34" charset="-128"/>
            </a:endParaRPr>
          </a:p>
          <a:p>
            <a:pPr>
              <a:lnSpc>
                <a:spcPct val="95000"/>
              </a:lnSpc>
              <a:spcBef>
                <a:spcPts val="356"/>
              </a:spcBef>
            </a:pPr>
            <a:r>
              <a:rPr lang="en-US" sz="1000" dirty="0" err="1">
                <a:solidFill>
                  <a:srgbClr val="000000"/>
                </a:solidFill>
                <a:ea typeface="MS PGothic" pitchFamily="34" charset="-128"/>
              </a:rPr>
              <a:t>Colhoun</a:t>
            </a:r>
            <a:r>
              <a:rPr lang="en-US" sz="1000" dirty="0">
                <a:solidFill>
                  <a:srgbClr val="000000"/>
                </a:solidFill>
                <a:ea typeface="MS PGothic" pitchFamily="34" charset="-128"/>
              </a:rPr>
              <a:t> HM, </a:t>
            </a:r>
            <a:r>
              <a:rPr lang="en-US" sz="1000" dirty="0" err="1">
                <a:solidFill>
                  <a:srgbClr val="000000"/>
                </a:solidFill>
                <a:ea typeface="MS PGothic" pitchFamily="34" charset="-128"/>
              </a:rPr>
              <a:t>Betteridge</a:t>
            </a:r>
            <a:r>
              <a:rPr lang="en-US" sz="1000" dirty="0">
                <a:solidFill>
                  <a:srgbClr val="000000"/>
                </a:solidFill>
                <a:ea typeface="MS PGothic" pitchFamily="34" charset="-128"/>
              </a:rPr>
              <a:t> DJ, </a:t>
            </a:r>
            <a:r>
              <a:rPr lang="en-US" sz="1000" dirty="0" err="1">
                <a:solidFill>
                  <a:srgbClr val="000000"/>
                </a:solidFill>
                <a:ea typeface="MS PGothic" pitchFamily="34" charset="-128"/>
              </a:rPr>
              <a:t>Durrington</a:t>
            </a:r>
            <a:r>
              <a:rPr lang="en-US" sz="1000" dirty="0">
                <a:solidFill>
                  <a:srgbClr val="000000"/>
                </a:solidFill>
                <a:ea typeface="MS PGothic" pitchFamily="34" charset="-128"/>
              </a:rPr>
              <a:t> PN, et al. Primary prevention of cardiovascular disease with </a:t>
            </a:r>
            <a:r>
              <a:rPr lang="en-US" sz="1000" dirty="0" err="1">
                <a:solidFill>
                  <a:srgbClr val="000000"/>
                </a:solidFill>
                <a:ea typeface="MS PGothic" pitchFamily="34" charset="-128"/>
              </a:rPr>
              <a:t>atorvastatin</a:t>
            </a:r>
            <a:r>
              <a:rPr lang="en-US" sz="1000" dirty="0">
                <a:solidFill>
                  <a:srgbClr val="000000"/>
                </a:solidFill>
                <a:ea typeface="MS PGothic" pitchFamily="34" charset="-128"/>
              </a:rPr>
              <a:t> in type 2 diabetes in the Collaborative </a:t>
            </a:r>
            <a:r>
              <a:rPr lang="en-US" sz="1000" dirty="0" err="1">
                <a:solidFill>
                  <a:srgbClr val="000000"/>
                </a:solidFill>
                <a:ea typeface="MS PGothic" pitchFamily="34" charset="-128"/>
              </a:rPr>
              <a:t>Atorvastatin</a:t>
            </a:r>
            <a:r>
              <a:rPr lang="en-US" sz="1000" dirty="0">
                <a:solidFill>
                  <a:srgbClr val="000000"/>
                </a:solidFill>
                <a:ea typeface="MS PGothic" pitchFamily="34" charset="-128"/>
              </a:rPr>
              <a:t> Diabetes Study (CARDS): multicentre </a:t>
            </a:r>
            <a:r>
              <a:rPr lang="en-US" sz="1000" dirty="0" err="1">
                <a:solidFill>
                  <a:srgbClr val="000000"/>
                </a:solidFill>
                <a:ea typeface="MS PGothic" pitchFamily="34" charset="-128"/>
              </a:rPr>
              <a:t>randomised</a:t>
            </a:r>
            <a:r>
              <a:rPr lang="en-US" sz="1000" dirty="0">
                <a:solidFill>
                  <a:srgbClr val="000000"/>
                </a:solidFill>
                <a:ea typeface="MS PGothic" pitchFamily="34" charset="-128"/>
              </a:rPr>
              <a:t> placebo-controlled trial. </a:t>
            </a:r>
            <a:r>
              <a:rPr lang="en-US" sz="1000" i="1" dirty="0">
                <a:solidFill>
                  <a:srgbClr val="000000"/>
                </a:solidFill>
                <a:ea typeface="MS PGothic" pitchFamily="34" charset="-128"/>
              </a:rPr>
              <a:t>Lancet.</a:t>
            </a:r>
            <a:r>
              <a:rPr lang="en-US" sz="1000" dirty="0">
                <a:solidFill>
                  <a:srgbClr val="000000"/>
                </a:solidFill>
                <a:ea typeface="MS PGothic" pitchFamily="34" charset="-128"/>
              </a:rPr>
              <a:t> 2004;364(9435):685-696.</a:t>
            </a: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78</a:t>
            </a:fld>
            <a:endParaRPr lang="en-US" sz="12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119172"/>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900" b="1" u="sng" dirty="0">
                <a:latin typeface="Arial" pitchFamily="34" charset="0"/>
                <a:ea typeface="MS PGothic" pitchFamily="34" charset="-128"/>
                <a:cs typeface="ＭＳ Ｐゴシック" pitchFamily="-65" charset="-128"/>
              </a:rPr>
              <a:t>KEY POINT</a:t>
            </a:r>
          </a:p>
          <a:p>
            <a:pPr marL="224325" indent="-224325">
              <a:lnSpc>
                <a:spcPct val="95000"/>
              </a:lnSpc>
              <a:spcBef>
                <a:spcPts val="353"/>
              </a:spcBef>
              <a:buFont typeface="Wingdings" pitchFamily="2" charset="2"/>
              <a:buChar char="§"/>
              <a:defRPr/>
            </a:pPr>
            <a:r>
              <a:rPr lang="en-US" sz="900" dirty="0">
                <a:latin typeface="Arial" pitchFamily="34" charset="0"/>
                <a:cs typeface="Arial" pitchFamily="34" charset="0"/>
              </a:rPr>
              <a:t>The overall values at the end of the study in 1997 are shown in red; hazard ratios below 1 indicate a </a:t>
            </a:r>
            <a:r>
              <a:rPr lang="en-US" sz="900" dirty="0" err="1">
                <a:latin typeface="Arial" pitchFamily="34" charset="0"/>
                <a:cs typeface="Arial" pitchFamily="34" charset="0"/>
              </a:rPr>
              <a:t>favourable</a:t>
            </a:r>
            <a:r>
              <a:rPr lang="en-US" sz="900" dirty="0">
                <a:latin typeface="Arial" pitchFamily="34" charset="0"/>
                <a:cs typeface="Arial" pitchFamily="34" charset="0"/>
              </a:rPr>
              <a:t> outcome for </a:t>
            </a:r>
            <a:r>
              <a:rPr lang="en-US" sz="900" dirty="0" err="1">
                <a:latin typeface="Arial" pitchFamily="34" charset="0"/>
                <a:cs typeface="Arial" pitchFamily="34" charset="0"/>
              </a:rPr>
              <a:t>metformin</a:t>
            </a:r>
            <a:r>
              <a:rPr lang="en-US" sz="900" dirty="0">
                <a:latin typeface="Arial" pitchFamily="34" charset="0"/>
                <a:cs typeface="Arial" pitchFamily="34" charset="0"/>
              </a:rPr>
              <a:t> therapy; the vertical bars represent 95% confidence intervals. After 10 years post-trial, a statistically significant risk </a:t>
            </a:r>
            <a:r>
              <a:rPr lang="en-US" sz="900" dirty="0" smtClean="0">
                <a:latin typeface="Arial" pitchFamily="34" charset="0"/>
                <a:cs typeface="Arial" pitchFamily="34" charset="0"/>
              </a:rPr>
              <a:t>reduction </a:t>
            </a:r>
            <a:r>
              <a:rPr lang="en-US" sz="900" dirty="0">
                <a:latin typeface="Arial" pitchFamily="34" charset="0"/>
                <a:cs typeface="Arial" pitchFamily="34" charset="0"/>
              </a:rPr>
              <a:t>in myocardial infarction emerged. Among patients in the </a:t>
            </a:r>
            <a:r>
              <a:rPr lang="en-US" sz="900" dirty="0" err="1">
                <a:latin typeface="Arial" pitchFamily="34" charset="0"/>
                <a:cs typeface="Arial" pitchFamily="34" charset="0"/>
              </a:rPr>
              <a:t>metformin</a:t>
            </a:r>
            <a:r>
              <a:rPr lang="en-US" sz="900" dirty="0">
                <a:latin typeface="Arial" pitchFamily="34" charset="0"/>
                <a:cs typeface="Arial" pitchFamily="34" charset="0"/>
              </a:rPr>
              <a:t> group, as compared with overweight patients in the conventional therapy group, no significant reductions were observed during or after the trial for </a:t>
            </a:r>
            <a:r>
              <a:rPr lang="en-US" sz="900" dirty="0" err="1">
                <a:latin typeface="Arial" pitchFamily="34" charset="0"/>
                <a:cs typeface="Arial" pitchFamily="34" charset="0"/>
              </a:rPr>
              <a:t>microvascular</a:t>
            </a:r>
            <a:r>
              <a:rPr lang="en-US" sz="900" dirty="0">
                <a:latin typeface="Arial" pitchFamily="34" charset="0"/>
                <a:cs typeface="Arial" pitchFamily="34" charset="0"/>
              </a:rPr>
              <a:t> disease. </a:t>
            </a:r>
            <a:r>
              <a:rPr lang="en-US" sz="900" dirty="0">
                <a:solidFill>
                  <a:prstClr val="black"/>
                </a:solidFill>
                <a:latin typeface="Arial" pitchFamily="34" charset="0"/>
                <a:ea typeface="MS PGothic" pitchFamily="34" charset="-128"/>
                <a:cs typeface="Arial" pitchFamily="34" charset="0"/>
              </a:rPr>
              <a:t/>
            </a:r>
            <a:br>
              <a:rPr lang="en-US" sz="900" dirty="0">
                <a:solidFill>
                  <a:prstClr val="black"/>
                </a:solidFill>
                <a:latin typeface="Arial" pitchFamily="34" charset="0"/>
                <a:ea typeface="MS PGothic" pitchFamily="34" charset="-128"/>
                <a:cs typeface="Arial" pitchFamily="34" charset="0"/>
              </a:rPr>
            </a:br>
            <a:endParaRPr lang="en-US" sz="900" b="1" u="sng" dirty="0">
              <a:latin typeface="Arial" pitchFamily="34" charset="0"/>
              <a:ea typeface="MS PGothic" pitchFamily="34" charset="-128"/>
              <a:cs typeface="ＭＳ Ｐゴシック" pitchFamily="-65" charset="-128"/>
            </a:endParaRPr>
          </a:p>
          <a:p>
            <a:pPr>
              <a:lnSpc>
                <a:spcPct val="95000"/>
              </a:lnSpc>
              <a:spcBef>
                <a:spcPts val="353"/>
              </a:spcBef>
              <a:defRPr/>
            </a:pPr>
            <a:r>
              <a:rPr lang="en-US" sz="9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Wingdings" pitchFamily="2" charset="2"/>
              <a:buChar char="§"/>
              <a:defRPr/>
            </a:pPr>
            <a:r>
              <a:rPr lang="en-US" sz="900" dirty="0">
                <a:latin typeface="Arial" pitchFamily="34" charset="0"/>
                <a:cs typeface="Arial" pitchFamily="34" charset="0"/>
              </a:rPr>
              <a:t>All of the surviving patients from the UKPDS (n=3277) entered the 10-year </a:t>
            </a:r>
            <a:r>
              <a:rPr lang="en-US" sz="900" dirty="0" err="1">
                <a:latin typeface="Arial" pitchFamily="34" charset="0"/>
                <a:cs typeface="Arial" pitchFamily="34" charset="0"/>
              </a:rPr>
              <a:t>posttrial</a:t>
            </a:r>
            <a:r>
              <a:rPr lang="en-US" sz="900" dirty="0">
                <a:latin typeface="Arial" pitchFamily="34" charset="0"/>
                <a:cs typeface="Arial" pitchFamily="34" charset="0"/>
              </a:rPr>
              <a:t> monitoring </a:t>
            </a:r>
            <a:r>
              <a:rPr lang="en-US" sz="900" dirty="0" err="1">
                <a:latin typeface="Arial" pitchFamily="34" charset="0"/>
                <a:cs typeface="Arial" pitchFamily="34" charset="0"/>
              </a:rPr>
              <a:t>programme</a:t>
            </a:r>
            <a:r>
              <a:rPr lang="en-US" sz="900" dirty="0">
                <a:latin typeface="Arial" pitchFamily="34" charset="0"/>
                <a:cs typeface="Arial" pitchFamily="34" charset="0"/>
              </a:rPr>
              <a:t> after the intervention trial closed on 30 September, 1997. Patients returned to their community or hospital-based diabetes care with no attempt to maintain previously </a:t>
            </a:r>
            <a:r>
              <a:rPr lang="en-US" sz="900" dirty="0" err="1">
                <a:latin typeface="Arial" pitchFamily="34" charset="0"/>
                <a:cs typeface="Arial" pitchFamily="34" charset="0"/>
              </a:rPr>
              <a:t>randomised</a:t>
            </a:r>
            <a:r>
              <a:rPr lang="en-US" sz="900" dirty="0">
                <a:latin typeface="Arial" pitchFamily="34" charset="0"/>
                <a:cs typeface="Arial" pitchFamily="34" charset="0"/>
              </a:rPr>
              <a:t> therapies. Patients were seen annually from 1997-2002 in UKPDS clinics with </a:t>
            </a:r>
            <a:r>
              <a:rPr lang="en-US" sz="900" dirty="0" err="1">
                <a:latin typeface="Arial" pitchFamily="34" charset="0"/>
                <a:cs typeface="Arial" pitchFamily="34" charset="0"/>
              </a:rPr>
              <a:t>standardised</a:t>
            </a:r>
            <a:r>
              <a:rPr lang="en-US" sz="900" dirty="0">
                <a:latin typeface="Arial" pitchFamily="34" charset="0"/>
                <a:cs typeface="Arial" pitchFamily="34" charset="0"/>
              </a:rPr>
              <a:t> collection of outcome data (blood pressure, fasting glucose, HbA1c, </a:t>
            </a:r>
            <a:r>
              <a:rPr lang="en-US" sz="900" dirty="0" err="1">
                <a:latin typeface="Arial" pitchFamily="34" charset="0"/>
                <a:cs typeface="Arial" pitchFamily="34" charset="0"/>
              </a:rPr>
              <a:t>creatinine</a:t>
            </a:r>
            <a:r>
              <a:rPr lang="en-US" sz="900" dirty="0">
                <a:latin typeface="Arial" pitchFamily="34" charset="0"/>
                <a:cs typeface="Arial" pitchFamily="34" charset="0"/>
              </a:rPr>
              <a:t>, </a:t>
            </a:r>
            <a:r>
              <a:rPr lang="en-US" sz="900" dirty="0" err="1">
                <a:latin typeface="Arial" pitchFamily="34" charset="0"/>
                <a:cs typeface="Arial" pitchFamily="34" charset="0"/>
              </a:rPr>
              <a:t>albumin:creatinine</a:t>
            </a:r>
            <a:r>
              <a:rPr lang="en-US" sz="900" dirty="0">
                <a:latin typeface="Arial" pitchFamily="34" charset="0"/>
                <a:cs typeface="Arial" pitchFamily="34" charset="0"/>
              </a:rPr>
              <a:t> ratio, and results of the European Quality of Life-5 Dimensions and a health resources questionnaire) and from 2002-2007, questionnaires were sent to physicians and patients. Seven </a:t>
            </a:r>
            <a:r>
              <a:rPr lang="en-US" sz="900" dirty="0" err="1">
                <a:latin typeface="Arial" pitchFamily="34" charset="0"/>
                <a:cs typeface="Arial" pitchFamily="34" charset="0"/>
              </a:rPr>
              <a:t>prespecified</a:t>
            </a:r>
            <a:r>
              <a:rPr lang="en-US" sz="900" dirty="0">
                <a:latin typeface="Arial" pitchFamily="34" charset="0"/>
                <a:cs typeface="Arial" pitchFamily="34" charset="0"/>
              </a:rPr>
              <a:t> clinical outcomes were monitored:</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Any diabetes-related endpoint (sudden death, death from </a:t>
            </a:r>
            <a:r>
              <a:rPr lang="en-US" sz="900" dirty="0" err="1">
                <a:latin typeface="Arial" pitchFamily="34" charset="0"/>
                <a:cs typeface="Arial" pitchFamily="34" charset="0"/>
              </a:rPr>
              <a:t>hyperglycaemia</a:t>
            </a:r>
            <a:r>
              <a:rPr lang="en-US" sz="900" dirty="0">
                <a:latin typeface="Arial" pitchFamily="34" charset="0"/>
                <a:cs typeface="Arial" pitchFamily="34" charset="0"/>
              </a:rPr>
              <a:t> or </a:t>
            </a:r>
            <a:r>
              <a:rPr lang="en-US" sz="900" dirty="0" err="1">
                <a:latin typeface="Arial" pitchFamily="34" charset="0"/>
                <a:cs typeface="Arial" pitchFamily="34" charset="0"/>
              </a:rPr>
              <a:t>hypoglycaemia</a:t>
            </a:r>
            <a:r>
              <a:rPr lang="en-US" sz="900" dirty="0">
                <a:latin typeface="Arial" pitchFamily="34" charset="0"/>
                <a:cs typeface="Arial" pitchFamily="34" charset="0"/>
              </a:rPr>
              <a:t>, fatal or nonfatal myocardial infarction, angina, heart failure, fatal or nonfatal stroke, renal failure, amputation, vitreous </a:t>
            </a:r>
            <a:r>
              <a:rPr lang="en-US" sz="900" dirty="0" err="1">
                <a:latin typeface="Arial" pitchFamily="34" charset="0"/>
                <a:cs typeface="Arial" pitchFamily="34" charset="0"/>
              </a:rPr>
              <a:t>haemorrhage</a:t>
            </a:r>
            <a:r>
              <a:rPr lang="en-US" sz="900" dirty="0">
                <a:latin typeface="Arial" pitchFamily="34" charset="0"/>
                <a:cs typeface="Arial" pitchFamily="34" charset="0"/>
              </a:rPr>
              <a:t>, retinal photocoagulation, blindness in one eye, or cataract extraction) </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Diabetes-related death (sudden death or death from myocardial infarction, stroke, peripheral vascular disease, renal disease, </a:t>
            </a:r>
            <a:r>
              <a:rPr lang="en-US" sz="900" dirty="0" err="1">
                <a:latin typeface="Arial" pitchFamily="34" charset="0"/>
                <a:cs typeface="Arial" pitchFamily="34" charset="0"/>
              </a:rPr>
              <a:t>hyperglycaemia</a:t>
            </a:r>
            <a:r>
              <a:rPr lang="en-US" sz="900" dirty="0">
                <a:latin typeface="Arial" pitchFamily="34" charset="0"/>
                <a:cs typeface="Arial" pitchFamily="34" charset="0"/>
              </a:rPr>
              <a:t>, or </a:t>
            </a:r>
            <a:r>
              <a:rPr lang="en-US" sz="900" dirty="0" err="1">
                <a:latin typeface="Arial" pitchFamily="34" charset="0"/>
                <a:cs typeface="Arial" pitchFamily="34" charset="0"/>
              </a:rPr>
              <a:t>hypoglycaemia</a:t>
            </a:r>
            <a:r>
              <a:rPr lang="en-US" sz="900" dirty="0">
                <a:latin typeface="Arial" pitchFamily="34" charset="0"/>
                <a:cs typeface="Arial" pitchFamily="34" charset="0"/>
              </a:rPr>
              <a:t>)</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Death from any cause</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Myocardial infarction (sudden death or fatal or nonfatal myocardial infarction)</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Stroke (fatal or nonfatal stroke)</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Peripheral vascular disease (amputation of at least one digit or death from peripheral vascular disease)</a:t>
            </a:r>
          </a:p>
          <a:p>
            <a:pPr marL="560813" lvl="1" indent="-224325">
              <a:lnSpc>
                <a:spcPct val="95000"/>
              </a:lnSpc>
              <a:spcBef>
                <a:spcPts val="353"/>
              </a:spcBef>
              <a:buFont typeface="Wingdings" pitchFamily="2" charset="2"/>
              <a:buChar char="§"/>
              <a:defRPr/>
            </a:pPr>
            <a:r>
              <a:rPr lang="en-US" sz="900" dirty="0" err="1">
                <a:latin typeface="Arial" pitchFamily="34" charset="0"/>
                <a:cs typeface="Arial" pitchFamily="34" charset="0"/>
              </a:rPr>
              <a:t>Microvascular</a:t>
            </a:r>
            <a:r>
              <a:rPr lang="en-US" sz="900" dirty="0">
                <a:latin typeface="Arial" pitchFamily="34" charset="0"/>
                <a:cs typeface="Arial" pitchFamily="34" charset="0"/>
              </a:rPr>
              <a:t> disease (vitreous </a:t>
            </a:r>
            <a:r>
              <a:rPr lang="en-US" sz="900" dirty="0" err="1">
                <a:latin typeface="Arial" pitchFamily="34" charset="0"/>
                <a:cs typeface="Arial" pitchFamily="34" charset="0"/>
              </a:rPr>
              <a:t>haemorrhage</a:t>
            </a:r>
            <a:r>
              <a:rPr lang="en-US" sz="900" dirty="0">
                <a:latin typeface="Arial" pitchFamily="34" charset="0"/>
                <a:cs typeface="Arial" pitchFamily="34" charset="0"/>
              </a:rPr>
              <a:t>, retinal photocoagulation, or renal failure)</a:t>
            </a:r>
            <a:r>
              <a:rPr lang="en-US" sz="900" dirty="0">
                <a:latin typeface="Arial" pitchFamily="34" charset="0"/>
                <a:ea typeface="MS PGothic" pitchFamily="34" charset="-128"/>
                <a:cs typeface="ＭＳ Ｐゴシック" pitchFamily="-65" charset="-128"/>
              </a:rPr>
              <a:t/>
            </a:r>
            <a:br>
              <a:rPr lang="en-US" sz="900" dirty="0">
                <a:latin typeface="Arial" pitchFamily="34" charset="0"/>
                <a:ea typeface="MS PGothic" pitchFamily="34" charset="-128"/>
                <a:cs typeface="ＭＳ Ｐゴシック" pitchFamily="-65" charset="-128"/>
              </a:rPr>
            </a:br>
            <a:endParaRPr lang="en-US" sz="900" dirty="0">
              <a:latin typeface="Arial" pitchFamily="34" charset="0"/>
              <a:ea typeface="MS PGothic" pitchFamily="34" charset="-128"/>
              <a:cs typeface="ＭＳ Ｐゴシック" pitchFamily="-65" charset="-128"/>
            </a:endParaRPr>
          </a:p>
          <a:p>
            <a:pPr>
              <a:lnSpc>
                <a:spcPct val="95000"/>
              </a:lnSpc>
              <a:spcBef>
                <a:spcPts val="353"/>
              </a:spcBef>
              <a:defRPr/>
            </a:pPr>
            <a:r>
              <a:rPr lang="en-US" sz="900" b="1" u="sng" dirty="0">
                <a:latin typeface="Arial" pitchFamily="34" charset="0"/>
                <a:ea typeface="MS PGothic" pitchFamily="34" charset="-128"/>
                <a:cs typeface="ＭＳ Ｐゴシック" pitchFamily="-65" charset="-128"/>
              </a:rPr>
              <a:t>REFERENCE</a:t>
            </a:r>
          </a:p>
          <a:p>
            <a:pPr>
              <a:lnSpc>
                <a:spcPct val="95000"/>
              </a:lnSpc>
              <a:spcBef>
                <a:spcPts val="353"/>
              </a:spcBef>
              <a:defRPr/>
            </a:pPr>
            <a:r>
              <a:rPr lang="en-US" sz="900" dirty="0">
                <a:latin typeface="Arial" pitchFamily="34" charset="0"/>
                <a:ea typeface="MS PGothic" pitchFamily="34" charset="-128"/>
                <a:cs typeface="ＭＳ Ｐゴシック" pitchFamily="-65" charset="-128"/>
              </a:rPr>
              <a:t>Holman RR, Paul SK, Bethel MA, et al. 10-year follow-up of intensive glucose control in type 2 diabetes. </a:t>
            </a:r>
            <a:r>
              <a:rPr lang="en-US" sz="900" i="1" dirty="0">
                <a:latin typeface="Arial" pitchFamily="34" charset="0"/>
                <a:ea typeface="MS PGothic" pitchFamily="34" charset="-128"/>
                <a:cs typeface="ＭＳ Ｐゴシック" pitchFamily="-65" charset="-128"/>
              </a:rPr>
              <a:t>N </a:t>
            </a:r>
            <a:r>
              <a:rPr lang="en-US" sz="900" i="1" dirty="0" err="1">
                <a:latin typeface="Arial" pitchFamily="34" charset="0"/>
                <a:ea typeface="MS PGothic" pitchFamily="34" charset="-128"/>
                <a:cs typeface="ＭＳ Ｐゴシック" pitchFamily="-65" charset="-128"/>
              </a:rPr>
              <a:t>Engl</a:t>
            </a:r>
            <a:r>
              <a:rPr lang="en-US" sz="900" i="1" dirty="0">
                <a:latin typeface="Arial" pitchFamily="34" charset="0"/>
                <a:ea typeface="MS PGothic" pitchFamily="34" charset="-128"/>
                <a:cs typeface="ＭＳ Ｐゴシック" pitchFamily="-65" charset="-128"/>
              </a:rPr>
              <a:t> J Med</a:t>
            </a:r>
            <a:r>
              <a:rPr lang="en-US" sz="900" dirty="0">
                <a:latin typeface="Arial" pitchFamily="34" charset="0"/>
                <a:ea typeface="MS PGothic" pitchFamily="34" charset="-128"/>
                <a:cs typeface="ＭＳ Ｐゴシック" pitchFamily="-65" charset="-128"/>
              </a:rPr>
              <a:t>. 2008;359(15):1577-1589.</a:t>
            </a: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8</a:t>
            </a:fld>
            <a:endParaRPr lang="en-US" sz="12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 name="Rectangle 3"/>
          <p:cNvSpPr txBox="1">
            <a:spLocks noChangeArrowheads="1"/>
          </p:cNvSpPr>
          <p:nvPr/>
        </p:nvSpPr>
        <p:spPr bwMode="auto">
          <a:xfrm>
            <a:off x="465897" y="4272197"/>
            <a:ext cx="5947948" cy="4119172"/>
          </a:xfrm>
          <a:prstGeom prst="rect">
            <a:avLst/>
          </a:prstGeom>
          <a:noFill/>
          <a:ln w="9525">
            <a:noFill/>
            <a:miter lim="800000"/>
            <a:headEnd/>
            <a:tailEnd/>
          </a:ln>
        </p:spPr>
        <p:txBody>
          <a:bodyPr lIns="91858" tIns="45927" rIns="91858" bIns="45927"/>
          <a:lstStyle/>
          <a:p>
            <a:pPr>
              <a:lnSpc>
                <a:spcPct val="95000"/>
              </a:lnSpc>
              <a:spcBef>
                <a:spcPts val="353"/>
              </a:spcBef>
              <a:defRPr/>
            </a:pPr>
            <a:r>
              <a:rPr lang="en-US" sz="900" b="1" u="sng" dirty="0">
                <a:latin typeface="Arial" pitchFamily="34" charset="0"/>
                <a:ea typeface="MS PGothic" pitchFamily="34" charset="-128"/>
                <a:cs typeface="ＭＳ Ｐゴシック" pitchFamily="-65" charset="-128"/>
              </a:rPr>
              <a:t>KEY POINT</a:t>
            </a:r>
          </a:p>
          <a:p>
            <a:pPr marL="224325" indent="-224325">
              <a:lnSpc>
                <a:spcPct val="95000"/>
              </a:lnSpc>
              <a:spcBef>
                <a:spcPts val="353"/>
              </a:spcBef>
              <a:buFont typeface="Wingdings" pitchFamily="2" charset="2"/>
              <a:buChar char="§"/>
              <a:defRPr/>
            </a:pPr>
            <a:r>
              <a:rPr lang="en-US" sz="900" dirty="0">
                <a:latin typeface="Arial" pitchFamily="34" charset="0"/>
                <a:cs typeface="Arial" pitchFamily="34" charset="0"/>
              </a:rPr>
              <a:t>The overall values at the end of the study in 1997 are shown in red; hazard ratios below 1 indicate a </a:t>
            </a:r>
            <a:r>
              <a:rPr lang="en-US" sz="900" dirty="0" err="1">
                <a:latin typeface="Arial" pitchFamily="34" charset="0"/>
                <a:cs typeface="Arial" pitchFamily="34" charset="0"/>
              </a:rPr>
              <a:t>favourable</a:t>
            </a:r>
            <a:r>
              <a:rPr lang="en-US" sz="900" dirty="0">
                <a:latin typeface="Arial" pitchFamily="34" charset="0"/>
                <a:cs typeface="Arial" pitchFamily="34" charset="0"/>
              </a:rPr>
              <a:t> outcome for sulfonylurea/insulin therapy; the vertical bars represent 95% confidence intervals. After 10 years </a:t>
            </a:r>
            <a:r>
              <a:rPr lang="en-US" sz="900" dirty="0" err="1">
                <a:latin typeface="Arial" pitchFamily="34" charset="0"/>
                <a:cs typeface="Arial" pitchFamily="34" charset="0"/>
              </a:rPr>
              <a:t>posttrial</a:t>
            </a:r>
            <a:r>
              <a:rPr lang="en-US" sz="900" dirty="0">
                <a:latin typeface="Arial" pitchFamily="34" charset="0"/>
                <a:cs typeface="Arial" pitchFamily="34" charset="0"/>
              </a:rPr>
              <a:t>, a statistically significant risk reduction in myocardial infarction emerged. </a:t>
            </a:r>
            <a:r>
              <a:rPr lang="en-US" sz="900" dirty="0">
                <a:solidFill>
                  <a:prstClr val="black"/>
                </a:solidFill>
                <a:latin typeface="Arial" pitchFamily="34" charset="0"/>
                <a:ea typeface="MS PGothic" pitchFamily="34" charset="-128"/>
                <a:cs typeface="Arial" pitchFamily="34" charset="0"/>
              </a:rPr>
              <a:t/>
            </a:r>
            <a:br>
              <a:rPr lang="en-US" sz="900" dirty="0">
                <a:solidFill>
                  <a:prstClr val="black"/>
                </a:solidFill>
                <a:latin typeface="Arial" pitchFamily="34" charset="0"/>
                <a:ea typeface="MS PGothic" pitchFamily="34" charset="-128"/>
                <a:cs typeface="Arial" pitchFamily="34" charset="0"/>
              </a:rPr>
            </a:br>
            <a:endParaRPr lang="en-US" sz="900" b="1" u="sng" dirty="0">
              <a:latin typeface="Arial" pitchFamily="34" charset="0"/>
              <a:ea typeface="MS PGothic" pitchFamily="34" charset="-128"/>
              <a:cs typeface="ＭＳ Ｐゴシック" pitchFamily="-65" charset="-128"/>
            </a:endParaRPr>
          </a:p>
          <a:p>
            <a:pPr>
              <a:lnSpc>
                <a:spcPct val="95000"/>
              </a:lnSpc>
              <a:spcBef>
                <a:spcPts val="353"/>
              </a:spcBef>
              <a:defRPr/>
            </a:pPr>
            <a:r>
              <a:rPr lang="en-US" sz="900" b="1" u="sng" dirty="0">
                <a:latin typeface="Arial" pitchFamily="34" charset="0"/>
                <a:ea typeface="MS PGothic" pitchFamily="34" charset="-128"/>
                <a:cs typeface="ＭＳ Ｐゴシック" pitchFamily="-65" charset="-128"/>
              </a:rPr>
              <a:t>BACKGROUND</a:t>
            </a:r>
          </a:p>
          <a:p>
            <a:pPr marL="224325" indent="-224325">
              <a:lnSpc>
                <a:spcPct val="95000"/>
              </a:lnSpc>
              <a:spcBef>
                <a:spcPts val="353"/>
              </a:spcBef>
              <a:buFont typeface="Wingdings" pitchFamily="2" charset="2"/>
              <a:buChar char="§"/>
              <a:defRPr/>
            </a:pPr>
            <a:r>
              <a:rPr lang="en-US" sz="900" dirty="0">
                <a:latin typeface="Arial" pitchFamily="34" charset="0"/>
                <a:cs typeface="Arial" pitchFamily="34" charset="0"/>
              </a:rPr>
              <a:t>All of the surviving patients from the UKPDS (n=3277) entered the 10-year </a:t>
            </a:r>
            <a:r>
              <a:rPr lang="en-US" sz="900" dirty="0" err="1">
                <a:latin typeface="Arial" pitchFamily="34" charset="0"/>
                <a:cs typeface="Arial" pitchFamily="34" charset="0"/>
              </a:rPr>
              <a:t>posttrial</a:t>
            </a:r>
            <a:r>
              <a:rPr lang="en-US" sz="900" dirty="0">
                <a:latin typeface="Arial" pitchFamily="34" charset="0"/>
                <a:cs typeface="Arial" pitchFamily="34" charset="0"/>
              </a:rPr>
              <a:t> monitoring </a:t>
            </a:r>
            <a:r>
              <a:rPr lang="en-US" sz="900" dirty="0" err="1">
                <a:latin typeface="Arial" pitchFamily="34" charset="0"/>
                <a:cs typeface="Arial" pitchFamily="34" charset="0"/>
              </a:rPr>
              <a:t>programme</a:t>
            </a:r>
            <a:r>
              <a:rPr lang="en-US" sz="900" dirty="0">
                <a:latin typeface="Arial" pitchFamily="34" charset="0"/>
                <a:cs typeface="Arial" pitchFamily="34" charset="0"/>
              </a:rPr>
              <a:t> after the intervention trial closed on 30 September, 1997. Patients returned to their community or hospital-based diabetes care with no attempt to maintain previously </a:t>
            </a:r>
            <a:r>
              <a:rPr lang="en-US" sz="900" dirty="0" err="1">
                <a:latin typeface="Arial" pitchFamily="34" charset="0"/>
                <a:cs typeface="Arial" pitchFamily="34" charset="0"/>
              </a:rPr>
              <a:t>randomised</a:t>
            </a:r>
            <a:r>
              <a:rPr lang="en-US" sz="900" dirty="0">
                <a:latin typeface="Arial" pitchFamily="34" charset="0"/>
                <a:cs typeface="Arial" pitchFamily="34" charset="0"/>
              </a:rPr>
              <a:t> therapies. Patients were seen annually from 1997-2002 in UKPDS clinics with </a:t>
            </a:r>
            <a:r>
              <a:rPr lang="en-US" sz="900" dirty="0" err="1">
                <a:latin typeface="Arial" pitchFamily="34" charset="0"/>
                <a:cs typeface="Arial" pitchFamily="34" charset="0"/>
              </a:rPr>
              <a:t>standardised</a:t>
            </a:r>
            <a:r>
              <a:rPr lang="en-US" sz="900" dirty="0">
                <a:latin typeface="Arial" pitchFamily="34" charset="0"/>
                <a:cs typeface="Arial" pitchFamily="34" charset="0"/>
              </a:rPr>
              <a:t> collection of outcome data (blood pressure, fasting glucose, HbA1c, </a:t>
            </a:r>
            <a:r>
              <a:rPr lang="en-US" sz="900" dirty="0" err="1">
                <a:latin typeface="Arial" pitchFamily="34" charset="0"/>
                <a:cs typeface="Arial" pitchFamily="34" charset="0"/>
              </a:rPr>
              <a:t>creatinine</a:t>
            </a:r>
            <a:r>
              <a:rPr lang="en-US" sz="900" dirty="0">
                <a:latin typeface="Arial" pitchFamily="34" charset="0"/>
                <a:cs typeface="Arial" pitchFamily="34" charset="0"/>
              </a:rPr>
              <a:t>, </a:t>
            </a:r>
            <a:r>
              <a:rPr lang="en-US" sz="900" dirty="0" err="1">
                <a:latin typeface="Arial" pitchFamily="34" charset="0"/>
                <a:cs typeface="Arial" pitchFamily="34" charset="0"/>
              </a:rPr>
              <a:t>albumin:creatinine</a:t>
            </a:r>
            <a:r>
              <a:rPr lang="en-US" sz="900" dirty="0">
                <a:latin typeface="Arial" pitchFamily="34" charset="0"/>
                <a:cs typeface="Arial" pitchFamily="34" charset="0"/>
              </a:rPr>
              <a:t> ratio, and results of the European Quality of Life-5 Dimensions and a health resources questionnaire) and from 2002-2007, questionnaires were sent to physicians and patients. Seven </a:t>
            </a:r>
            <a:r>
              <a:rPr lang="en-US" sz="900" dirty="0" err="1">
                <a:latin typeface="Arial" pitchFamily="34" charset="0"/>
                <a:cs typeface="Arial" pitchFamily="34" charset="0"/>
              </a:rPr>
              <a:t>prespecified</a:t>
            </a:r>
            <a:r>
              <a:rPr lang="en-US" sz="900" dirty="0">
                <a:latin typeface="Arial" pitchFamily="34" charset="0"/>
                <a:cs typeface="Arial" pitchFamily="34" charset="0"/>
              </a:rPr>
              <a:t> clinical outcomes were monitored:</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Any diabetes-related endpoint (sudden death, death from </a:t>
            </a:r>
            <a:r>
              <a:rPr lang="en-US" sz="900" dirty="0" err="1">
                <a:latin typeface="Arial" pitchFamily="34" charset="0"/>
                <a:cs typeface="Arial" pitchFamily="34" charset="0"/>
              </a:rPr>
              <a:t>hyperglycaemia</a:t>
            </a:r>
            <a:r>
              <a:rPr lang="en-US" sz="900" dirty="0">
                <a:latin typeface="Arial" pitchFamily="34" charset="0"/>
                <a:cs typeface="Arial" pitchFamily="34" charset="0"/>
              </a:rPr>
              <a:t> or </a:t>
            </a:r>
            <a:r>
              <a:rPr lang="en-US" sz="900" dirty="0" err="1">
                <a:latin typeface="Arial" pitchFamily="34" charset="0"/>
                <a:cs typeface="Arial" pitchFamily="34" charset="0"/>
              </a:rPr>
              <a:t>hypoglycaemia</a:t>
            </a:r>
            <a:r>
              <a:rPr lang="en-US" sz="900" dirty="0">
                <a:latin typeface="Arial" pitchFamily="34" charset="0"/>
                <a:cs typeface="Arial" pitchFamily="34" charset="0"/>
              </a:rPr>
              <a:t>, fatal or nonfatal myocardial infarction, angina, heart failure, fatal or nonfatal stroke, renal failure, amputation, vitreous </a:t>
            </a:r>
            <a:r>
              <a:rPr lang="en-US" sz="900" dirty="0" err="1">
                <a:latin typeface="Arial" pitchFamily="34" charset="0"/>
                <a:cs typeface="Arial" pitchFamily="34" charset="0"/>
              </a:rPr>
              <a:t>haemorrhage</a:t>
            </a:r>
            <a:r>
              <a:rPr lang="en-US" sz="900" dirty="0">
                <a:latin typeface="Arial" pitchFamily="34" charset="0"/>
                <a:cs typeface="Arial" pitchFamily="34" charset="0"/>
              </a:rPr>
              <a:t>, retinal photocoagulation, blindness in one eye, or cataract extraction) </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Diabetes-related death (sudden death or death from myocardial infarction, stroke, peripheral vascular disease, renal disease, </a:t>
            </a:r>
            <a:r>
              <a:rPr lang="en-US" sz="900" dirty="0" err="1">
                <a:latin typeface="Arial" pitchFamily="34" charset="0"/>
                <a:cs typeface="Arial" pitchFamily="34" charset="0"/>
              </a:rPr>
              <a:t>hyperglycaemia</a:t>
            </a:r>
            <a:r>
              <a:rPr lang="en-US" sz="900" dirty="0">
                <a:latin typeface="Arial" pitchFamily="34" charset="0"/>
                <a:cs typeface="Arial" pitchFamily="34" charset="0"/>
              </a:rPr>
              <a:t>, or </a:t>
            </a:r>
            <a:r>
              <a:rPr lang="en-US" sz="900" dirty="0" err="1">
                <a:latin typeface="Arial" pitchFamily="34" charset="0"/>
                <a:cs typeface="Arial" pitchFamily="34" charset="0"/>
              </a:rPr>
              <a:t>hypoglycaemia</a:t>
            </a:r>
            <a:r>
              <a:rPr lang="en-US" sz="900" dirty="0">
                <a:latin typeface="Arial" pitchFamily="34" charset="0"/>
                <a:cs typeface="Arial" pitchFamily="34" charset="0"/>
              </a:rPr>
              <a:t>)</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Death from any cause</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Myocardial infarction (sudden death or fatal or nonfatal myocardial infarction)</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Stroke (fatal or nonfatal stroke)</a:t>
            </a:r>
          </a:p>
          <a:p>
            <a:pPr marL="560813" lvl="1" indent="-224325">
              <a:lnSpc>
                <a:spcPct val="95000"/>
              </a:lnSpc>
              <a:spcBef>
                <a:spcPts val="353"/>
              </a:spcBef>
              <a:buFont typeface="Wingdings" pitchFamily="2" charset="2"/>
              <a:buChar char="§"/>
              <a:defRPr/>
            </a:pPr>
            <a:r>
              <a:rPr lang="en-US" sz="900" dirty="0">
                <a:latin typeface="Arial" pitchFamily="34" charset="0"/>
                <a:cs typeface="Arial" pitchFamily="34" charset="0"/>
              </a:rPr>
              <a:t>Peripheral vascular disease (amputation of at least one digit or death from peripheral vascular disease)</a:t>
            </a:r>
          </a:p>
          <a:p>
            <a:pPr marL="560813" lvl="1" indent="-224325">
              <a:lnSpc>
                <a:spcPct val="95000"/>
              </a:lnSpc>
              <a:spcBef>
                <a:spcPts val="353"/>
              </a:spcBef>
              <a:buFont typeface="Wingdings" pitchFamily="2" charset="2"/>
              <a:buChar char="§"/>
              <a:defRPr/>
            </a:pPr>
            <a:r>
              <a:rPr lang="en-US" sz="900" dirty="0" err="1">
                <a:latin typeface="Arial" pitchFamily="34" charset="0"/>
                <a:cs typeface="Arial" pitchFamily="34" charset="0"/>
              </a:rPr>
              <a:t>Microvascular</a:t>
            </a:r>
            <a:r>
              <a:rPr lang="en-US" sz="900" dirty="0">
                <a:latin typeface="Arial" pitchFamily="34" charset="0"/>
                <a:cs typeface="Arial" pitchFamily="34" charset="0"/>
              </a:rPr>
              <a:t> disease (vitreous </a:t>
            </a:r>
            <a:r>
              <a:rPr lang="en-US" sz="900" dirty="0" err="1">
                <a:latin typeface="Arial" pitchFamily="34" charset="0"/>
                <a:cs typeface="Arial" pitchFamily="34" charset="0"/>
              </a:rPr>
              <a:t>haemorrhage</a:t>
            </a:r>
            <a:r>
              <a:rPr lang="en-US" sz="900" dirty="0">
                <a:latin typeface="Arial" pitchFamily="34" charset="0"/>
                <a:cs typeface="Arial" pitchFamily="34" charset="0"/>
              </a:rPr>
              <a:t>, retinal photocoagulation, or renal failure)</a:t>
            </a:r>
            <a:r>
              <a:rPr lang="en-US" sz="900" dirty="0">
                <a:latin typeface="Arial" pitchFamily="34" charset="0"/>
                <a:ea typeface="MS PGothic" pitchFamily="34" charset="-128"/>
                <a:cs typeface="ＭＳ Ｐゴシック" pitchFamily="-65" charset="-128"/>
              </a:rPr>
              <a:t/>
            </a:r>
            <a:br>
              <a:rPr lang="en-US" sz="900" dirty="0">
                <a:latin typeface="Arial" pitchFamily="34" charset="0"/>
                <a:ea typeface="MS PGothic" pitchFamily="34" charset="-128"/>
                <a:cs typeface="ＭＳ Ｐゴシック" pitchFamily="-65" charset="-128"/>
              </a:rPr>
            </a:br>
            <a:endParaRPr lang="en-US" sz="900" dirty="0">
              <a:latin typeface="Arial" pitchFamily="34" charset="0"/>
              <a:ea typeface="MS PGothic" pitchFamily="34" charset="-128"/>
              <a:cs typeface="ＭＳ Ｐゴシック" pitchFamily="-65" charset="-128"/>
            </a:endParaRPr>
          </a:p>
          <a:p>
            <a:pPr>
              <a:lnSpc>
                <a:spcPct val="95000"/>
              </a:lnSpc>
              <a:spcBef>
                <a:spcPts val="353"/>
              </a:spcBef>
              <a:defRPr/>
            </a:pPr>
            <a:r>
              <a:rPr lang="en-US" sz="900" b="1" u="sng" dirty="0">
                <a:latin typeface="Arial" pitchFamily="34" charset="0"/>
                <a:ea typeface="MS PGothic" pitchFamily="34" charset="-128"/>
                <a:cs typeface="ＭＳ Ｐゴシック" pitchFamily="-65" charset="-128"/>
              </a:rPr>
              <a:t>REFERENCE</a:t>
            </a:r>
          </a:p>
          <a:p>
            <a:pPr>
              <a:lnSpc>
                <a:spcPct val="95000"/>
              </a:lnSpc>
              <a:spcBef>
                <a:spcPts val="353"/>
              </a:spcBef>
              <a:defRPr/>
            </a:pPr>
            <a:r>
              <a:rPr lang="en-US" sz="900" dirty="0">
                <a:latin typeface="Arial" pitchFamily="34" charset="0"/>
                <a:ea typeface="MS PGothic" pitchFamily="34" charset="-128"/>
                <a:cs typeface="ＭＳ Ｐゴシック" pitchFamily="-65" charset="-128"/>
              </a:rPr>
              <a:t>Holman RR, Paul SK, Bethel MA, et al. 10-year follow-up of intensive glucose control in type 2 diabetes. </a:t>
            </a:r>
            <a:r>
              <a:rPr lang="en-US" sz="900" i="1" dirty="0">
                <a:latin typeface="Arial" pitchFamily="34" charset="0"/>
                <a:ea typeface="MS PGothic" pitchFamily="34" charset="-128"/>
                <a:cs typeface="ＭＳ Ｐゴシック" pitchFamily="-65" charset="-128"/>
              </a:rPr>
              <a:t>N </a:t>
            </a:r>
            <a:r>
              <a:rPr lang="en-US" sz="900" i="1" dirty="0" err="1">
                <a:latin typeface="Arial" pitchFamily="34" charset="0"/>
                <a:ea typeface="MS PGothic" pitchFamily="34" charset="-128"/>
                <a:cs typeface="ＭＳ Ｐゴシック" pitchFamily="-65" charset="-128"/>
              </a:rPr>
              <a:t>Engl</a:t>
            </a:r>
            <a:r>
              <a:rPr lang="en-US" sz="900" i="1" dirty="0">
                <a:latin typeface="Arial" pitchFamily="34" charset="0"/>
                <a:ea typeface="MS PGothic" pitchFamily="34" charset="-128"/>
                <a:cs typeface="ＭＳ Ｐゴシック" pitchFamily="-65" charset="-128"/>
              </a:rPr>
              <a:t> J Med</a:t>
            </a:r>
            <a:r>
              <a:rPr lang="en-US" sz="900" dirty="0">
                <a:latin typeface="Arial" pitchFamily="34" charset="0"/>
                <a:ea typeface="MS PGothic" pitchFamily="34" charset="-128"/>
                <a:cs typeface="ＭＳ Ｐゴシック" pitchFamily="-65" charset="-128"/>
              </a:rPr>
              <a:t>. 2008;359(15):1577-1589.</a:t>
            </a:r>
          </a:p>
        </p:txBody>
      </p:sp>
      <p:sp>
        <p:nvSpPr>
          <p:cNvPr id="4" name="Slide Number Placeholder 6"/>
          <p:cNvSpPr txBox="1">
            <a:spLocks noGrp="1"/>
          </p:cNvSpPr>
          <p:nvPr/>
        </p:nvSpPr>
        <p:spPr bwMode="auto">
          <a:xfrm>
            <a:off x="3884028" y="8686488"/>
            <a:ext cx="2972421" cy="455951"/>
          </a:xfrm>
          <a:prstGeom prst="rect">
            <a:avLst/>
          </a:prstGeom>
          <a:noFill/>
          <a:ln w="9525">
            <a:noFill/>
            <a:miter lim="800000"/>
            <a:headEnd/>
            <a:tailEnd/>
          </a:ln>
        </p:spPr>
        <p:txBody>
          <a:bodyPr lIns="91416" tIns="45705" rIns="91416" bIns="45705" anchor="b"/>
          <a:lstStyle/>
          <a:p>
            <a:pPr algn="r" defTabSz="914344"/>
            <a:fld id="{B816B6A2-BCF0-4C88-AC9B-938B3475487D}" type="slidenum">
              <a:rPr lang="en-US" sz="1200"/>
              <a:pPr algn="r" defTabSz="914344"/>
              <a:t>9</a:t>
            </a:fld>
            <a:endParaRPr 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lvl1pPr>
              <a:defRPr b="1" i="0" baseline="0">
                <a:solidFill>
                  <a:srgbClr val="FFFF00"/>
                </a:solidFill>
                <a:latin typeface="Verdana" pitchFamily="34" charset="0"/>
              </a:defRPr>
            </a:lvl1pPr>
          </a:lstStyle>
          <a:p>
            <a:r>
              <a:rPr lang="nl-NL" dirty="0"/>
              <a:t>Titelstijl van model bewerken</a:t>
            </a:r>
          </a:p>
        </p:txBody>
      </p:sp>
      <p:sp>
        <p:nvSpPr>
          <p:cNvPr id="3" name="Subtitel 2"/>
          <p:cNvSpPr>
            <a:spLocks noGrp="1"/>
          </p:cNvSpPr>
          <p:nvPr>
            <p:ph type="subTitle" idx="1"/>
          </p:nvPr>
        </p:nvSpPr>
        <p:spPr>
          <a:xfrm>
            <a:off x="1371600" y="3886200"/>
            <a:ext cx="6400800" cy="1752600"/>
          </a:xfrm>
          <a:prstGeom prst="rect">
            <a:avLst/>
          </a:prstGeom>
        </p:spPr>
        <p:txBody>
          <a:bodyPr/>
          <a:lstStyle>
            <a:lvl1pPr marL="0" indent="0" algn="ctr">
              <a:buNone/>
              <a:defRPr baseline="0">
                <a:solidFill>
                  <a:schemeClr val="bg1"/>
                </a:solidFill>
                <a:latin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de titelstijl van het model te bewerken</a:t>
            </a:r>
          </a:p>
        </p:txBody>
      </p:sp>
      <p:sp>
        <p:nvSpPr>
          <p:cNvPr id="4" name="Tijdelijke aanduiding voor datum 3"/>
          <p:cNvSpPr>
            <a:spLocks noGrp="1"/>
          </p:cNvSpPr>
          <p:nvPr>
            <p:ph type="dt" sz="half" idx="10"/>
          </p:nvPr>
        </p:nvSpPr>
        <p:spPr/>
        <p:txBody>
          <a:bodyPr/>
          <a:lstStyle/>
          <a:p>
            <a:fld id="{04171176-7B2E-2245-A120-94B0D6F1A217}" type="datetimeFigureOut">
              <a:rPr lang="nl-NL"/>
              <a:pPr/>
              <a:t>22-5-2013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FA3B026-D802-A340-A95E-058596117549}" type="slidenum">
              <a:rPr/>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b="1" i="0" baseline="0">
                <a:solidFill>
                  <a:srgbClr val="FFFF00"/>
                </a:solidFill>
                <a:latin typeface="Verdana" pitchFamily="34" charset="0"/>
              </a:defRPr>
            </a:lvl1pPr>
          </a:lstStyle>
          <a:p>
            <a:r>
              <a:rPr lang="nl-NL" dirty="0"/>
              <a:t>Titelstijl van model bewerken</a:t>
            </a:r>
          </a:p>
        </p:txBody>
      </p:sp>
      <p:sp>
        <p:nvSpPr>
          <p:cNvPr id="3" name="Tijdelijke aanduiding voor inhoud 2"/>
          <p:cNvSpPr>
            <a:spLocks noGrp="1"/>
          </p:cNvSpPr>
          <p:nvPr>
            <p:ph idx="1"/>
          </p:nvPr>
        </p:nvSpPr>
        <p:spPr>
          <a:xfrm>
            <a:off x="457200" y="1600200"/>
            <a:ext cx="8229600" cy="4525963"/>
          </a:xfrm>
          <a:prstGeom prst="rect">
            <a:avLst/>
          </a:prstGeom>
        </p:spPr>
        <p:txBody>
          <a:bodyPr/>
          <a:lstStyle>
            <a:lvl1pPr>
              <a:defRPr baseline="0">
                <a:solidFill>
                  <a:schemeClr val="bg1"/>
                </a:solidFill>
                <a:latin typeface="Arial" pitchFamily="34" charset="0"/>
              </a:defRPr>
            </a:lvl1pPr>
            <a:lvl2pPr>
              <a:defRPr baseline="0">
                <a:solidFill>
                  <a:schemeClr val="bg1"/>
                </a:solidFill>
                <a:latin typeface="Arial" pitchFamily="34" charset="0"/>
              </a:defRPr>
            </a:lvl2pPr>
            <a:lvl3pPr>
              <a:defRPr baseline="0">
                <a:solidFill>
                  <a:schemeClr val="bg1"/>
                </a:solidFill>
                <a:latin typeface="Arial" pitchFamily="34" charset="0"/>
              </a:defRPr>
            </a:lvl3pPr>
            <a:lvl4pPr>
              <a:defRPr baseline="0">
                <a:solidFill>
                  <a:schemeClr val="bg1"/>
                </a:solidFill>
                <a:latin typeface="Arial" pitchFamily="34" charset="0"/>
              </a:defRPr>
            </a:lvl4pPr>
            <a:lvl5pPr>
              <a:defRPr baseline="0">
                <a:solidFill>
                  <a:schemeClr val="bg1"/>
                </a:solidFill>
                <a:latin typeface="Arial" pitchFamily="34" charset="0"/>
              </a:defRPr>
            </a:lvl5p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10"/>
          </p:nvPr>
        </p:nvSpPr>
        <p:spPr/>
        <p:txBody>
          <a:bodyPr/>
          <a:lstStyle>
            <a:lvl1pPr algn="r">
              <a:defRPr/>
            </a:lvl1pPr>
          </a:lstStyle>
          <a:p>
            <a:fld id="{04171176-7B2E-2245-A120-94B0D6F1A217}" type="datetimeFigureOut">
              <a:rPr lang="nl-NL" smtClean="0"/>
              <a:pPr/>
              <a:t>22-5-2013</a:t>
            </a:fld>
            <a:endParaRPr lang="nl-NL" dirty="0"/>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FA3B026-D802-A340-A95E-058596117549}" type="slidenum">
              <a:rPr/>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371600"/>
            <a:ext cx="4038600" cy="4876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4038600" cy="4876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4.gif"/><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6" name="Groep 15"/>
          <p:cNvGrpSpPr/>
          <p:nvPr userDrawn="1"/>
        </p:nvGrpSpPr>
        <p:grpSpPr>
          <a:xfrm>
            <a:off x="0" y="-595964"/>
            <a:ext cx="9556280" cy="2843549"/>
            <a:chOff x="0" y="-595964"/>
            <a:chExt cx="9556280" cy="2843549"/>
          </a:xfrm>
        </p:grpSpPr>
        <p:pic>
          <p:nvPicPr>
            <p:cNvPr id="8" name="Afbeelding 7" descr="BLOEDPLAATJE 1_0008.png"/>
            <p:cNvPicPr>
              <a:picLocks noChangeAspect="1"/>
            </p:cNvPicPr>
            <p:nvPr userDrawn="1"/>
          </p:nvPicPr>
          <p:blipFill>
            <a:blip r:embed="rId7">
              <a:alphaModFix amt="25000"/>
            </a:blip>
            <a:srcRect l="26578"/>
            <a:stretch>
              <a:fillRect/>
            </a:stretch>
          </p:blipFill>
          <p:spPr>
            <a:xfrm>
              <a:off x="0" y="-429977"/>
              <a:ext cx="1799650" cy="2451100"/>
            </a:xfrm>
            <a:prstGeom prst="rect">
              <a:avLst/>
            </a:prstGeom>
          </p:spPr>
        </p:pic>
        <p:pic>
          <p:nvPicPr>
            <p:cNvPr id="9" name="Afbeelding 8" descr="BLOEDPLAATJE 1_0008.png"/>
            <p:cNvPicPr>
              <a:picLocks noChangeAspect="1"/>
            </p:cNvPicPr>
            <p:nvPr userDrawn="1"/>
          </p:nvPicPr>
          <p:blipFill>
            <a:blip r:embed="rId7">
              <a:alphaModFix amt="21000"/>
            </a:blip>
            <a:stretch>
              <a:fillRect/>
            </a:stretch>
          </p:blipFill>
          <p:spPr>
            <a:xfrm rot="8378625">
              <a:off x="1373742" y="-364047"/>
              <a:ext cx="2030657" cy="2030657"/>
            </a:xfrm>
            <a:prstGeom prst="rect">
              <a:avLst/>
            </a:prstGeom>
          </p:spPr>
        </p:pic>
        <p:pic>
          <p:nvPicPr>
            <p:cNvPr id="10" name="Afbeelding 9" descr="Bloedplaatje 4_0021.png"/>
            <p:cNvPicPr>
              <a:picLocks noChangeAspect="1"/>
            </p:cNvPicPr>
            <p:nvPr userDrawn="1"/>
          </p:nvPicPr>
          <p:blipFill>
            <a:blip r:embed="rId8">
              <a:alphaModFix amt="24000"/>
            </a:blip>
            <a:stretch>
              <a:fillRect/>
            </a:stretch>
          </p:blipFill>
          <p:spPr>
            <a:xfrm>
              <a:off x="2233685" y="-90145"/>
              <a:ext cx="2294450" cy="2294450"/>
            </a:xfrm>
            <a:prstGeom prst="rect">
              <a:avLst/>
            </a:prstGeom>
          </p:spPr>
        </p:pic>
        <p:pic>
          <p:nvPicPr>
            <p:cNvPr id="11" name="Afbeelding 10" descr="Bloedplaatje 4_0021.png"/>
            <p:cNvPicPr>
              <a:picLocks noChangeAspect="1"/>
            </p:cNvPicPr>
            <p:nvPr userDrawn="1"/>
          </p:nvPicPr>
          <p:blipFill>
            <a:blip r:embed="rId8">
              <a:alphaModFix amt="24000"/>
            </a:blip>
            <a:stretch>
              <a:fillRect/>
            </a:stretch>
          </p:blipFill>
          <p:spPr>
            <a:xfrm rot="15228647">
              <a:off x="3970583" y="-595964"/>
              <a:ext cx="2843549" cy="2843549"/>
            </a:xfrm>
            <a:prstGeom prst="rect">
              <a:avLst/>
            </a:prstGeom>
          </p:spPr>
        </p:pic>
        <p:pic>
          <p:nvPicPr>
            <p:cNvPr id="12" name="Afbeelding 11" descr="BLOEDPLAATJE 1_0042.png"/>
            <p:cNvPicPr>
              <a:picLocks noChangeAspect="1"/>
            </p:cNvPicPr>
            <p:nvPr userDrawn="1"/>
          </p:nvPicPr>
          <p:blipFill>
            <a:blip r:embed="rId9">
              <a:alphaModFix amt="27000"/>
            </a:blip>
            <a:stretch>
              <a:fillRect/>
            </a:stretch>
          </p:blipFill>
          <p:spPr>
            <a:xfrm rot="1491556">
              <a:off x="5921011" y="262158"/>
              <a:ext cx="1599819" cy="1599819"/>
            </a:xfrm>
            <a:prstGeom prst="rect">
              <a:avLst/>
            </a:prstGeom>
          </p:spPr>
        </p:pic>
        <p:pic>
          <p:nvPicPr>
            <p:cNvPr id="13" name="Afbeelding 12" descr="BLOEDPLAATJE 1_0042.png"/>
            <p:cNvPicPr>
              <a:picLocks noChangeAspect="1"/>
            </p:cNvPicPr>
            <p:nvPr userDrawn="1"/>
          </p:nvPicPr>
          <p:blipFill>
            <a:blip r:embed="rId9">
              <a:alphaModFix amt="24000"/>
            </a:blip>
            <a:stretch>
              <a:fillRect/>
            </a:stretch>
          </p:blipFill>
          <p:spPr>
            <a:xfrm rot="15805686">
              <a:off x="7277098" y="-313781"/>
              <a:ext cx="2279182" cy="2279182"/>
            </a:xfrm>
            <a:prstGeom prst="rect">
              <a:avLst/>
            </a:prstGeom>
          </p:spPr>
        </p:pic>
        <p:pic>
          <p:nvPicPr>
            <p:cNvPr id="15" name="Afbeelding 14" descr="BLOEDPLAATJE 1_0008.png"/>
            <p:cNvPicPr>
              <a:picLocks noChangeAspect="1"/>
            </p:cNvPicPr>
            <p:nvPr userDrawn="1"/>
          </p:nvPicPr>
          <p:blipFill>
            <a:blip r:embed="rId7">
              <a:alphaModFix amt="21000"/>
            </a:blip>
            <a:stretch>
              <a:fillRect/>
            </a:stretch>
          </p:blipFill>
          <p:spPr>
            <a:xfrm rot="8173736">
              <a:off x="6525100" y="-81375"/>
              <a:ext cx="943054" cy="943054"/>
            </a:xfrm>
            <a:prstGeom prst="rect">
              <a:avLst/>
            </a:prstGeom>
          </p:spPr>
        </p:pic>
      </p:grpSp>
      <p:sp>
        <p:nvSpPr>
          <p:cNvPr id="17" name="Rechthoek 16"/>
          <p:cNvSpPr/>
          <p:nvPr userDrawn="1"/>
        </p:nvSpPr>
        <p:spPr>
          <a:xfrm rot="10800000">
            <a:off x="0" y="0"/>
            <a:ext cx="9144000" cy="6858000"/>
          </a:xfrm>
          <a:prstGeom prst="rect">
            <a:avLst/>
          </a:prstGeom>
          <a:gradFill flip="none" rotWithShape="1">
            <a:gsLst>
              <a:gs pos="30000">
                <a:srgbClr val="000035"/>
              </a:gs>
              <a:gs pos="100000">
                <a:srgbClr val="000480"/>
              </a:gs>
            </a:gsLst>
            <a:path path="circle">
              <a:fillToRect l="100000" t="100000"/>
            </a:path>
            <a:tileRect r="-100000" b="-100000"/>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2" name="Tijdelijke aanduiding voor titel 1"/>
          <p:cNvSpPr>
            <a:spLocks noGrp="1"/>
          </p:cNvSpPr>
          <p:nvPr>
            <p:ph type="title"/>
          </p:nvPr>
        </p:nvSpPr>
        <p:spPr>
          <a:xfrm>
            <a:off x="457200" y="274638"/>
            <a:ext cx="7414191" cy="1143000"/>
          </a:xfrm>
          <a:prstGeom prst="rect">
            <a:avLst/>
          </a:prstGeom>
        </p:spPr>
        <p:txBody>
          <a:bodyPr vert="horz" lIns="91440" tIns="45720" rIns="91440" bIns="45720" rtlCol="0" anchor="t">
            <a:normAutofit/>
          </a:bodyPr>
          <a:lstStyle/>
          <a:p>
            <a:r>
              <a:rPr lang="nl-NL" dirty="0"/>
              <a:t>Titelstijl van model bewerken</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171176-7B2E-2245-A120-94B0D6F1A217}" type="datetimeFigureOut">
              <a:rPr lang="nl-NL"/>
              <a:pPr/>
              <a:t>22-5-2013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A3B026-D802-A340-A95E-058596117549}" type="slidenum">
              <a:rPr/>
              <a:pPr/>
              <a:t>‹nr.›</a:t>
            </a:fld>
            <a:endParaRPr lang="nl-NL"/>
          </a:p>
        </p:txBody>
      </p:sp>
      <p:pic>
        <p:nvPicPr>
          <p:cNvPr id="14" name="Afbeelding 13" descr="BLOEDPLAATJE 1_0042.png"/>
          <p:cNvPicPr>
            <a:picLocks noChangeAspect="1"/>
          </p:cNvPicPr>
          <p:nvPr userDrawn="1"/>
        </p:nvPicPr>
        <p:blipFill>
          <a:blip r:embed="rId9">
            <a:alphaModFix amt="13000"/>
          </a:blip>
          <a:stretch>
            <a:fillRect/>
          </a:stretch>
        </p:blipFill>
        <p:spPr>
          <a:xfrm rot="4153776">
            <a:off x="3793216" y="-152748"/>
            <a:ext cx="854772" cy="854772"/>
          </a:xfrm>
          <a:prstGeom prst="rect">
            <a:avLst/>
          </a:prstGeom>
        </p:spPr>
      </p:pic>
      <p:pic>
        <p:nvPicPr>
          <p:cNvPr id="19" name="Afbeelding 18" descr="CVGK.gif"/>
          <p:cNvPicPr>
            <a:picLocks noChangeAspect="1"/>
          </p:cNvPicPr>
          <p:nvPr userDrawn="1"/>
        </p:nvPicPr>
        <p:blipFill>
          <a:blip r:embed="rId10"/>
          <a:stretch>
            <a:fillRect/>
          </a:stretch>
        </p:blipFill>
        <p:spPr>
          <a:xfrm>
            <a:off x="7871391" y="304549"/>
            <a:ext cx="891341" cy="115222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l" defTabSz="457200" rtl="0" eaLnBrk="1" latinLnBrk="0" hangingPunct="1">
        <a:spcBef>
          <a:spcPct val="0"/>
        </a:spcBef>
        <a:buNone/>
        <a:defRPr sz="3500" b="1" i="0" kern="1200" baseline="0">
          <a:solidFill>
            <a:srgbClr val="FFFF00"/>
          </a:solidFill>
          <a:latin typeface="Verdana" pitchFamily="34" charset="0"/>
          <a:ea typeface="+mj-ea"/>
          <a:cs typeface="Corbel"/>
        </a:defRPr>
      </a:lvl1pPr>
    </p:titleStyle>
    <p:bodyStyle>
      <a:lvl1pPr marL="342900" indent="-342900" algn="l" defTabSz="457200" rtl="0" eaLnBrk="1" latinLnBrk="0" hangingPunct="1">
        <a:spcBef>
          <a:spcPct val="20000"/>
        </a:spcBef>
        <a:buFont typeface="Arial"/>
        <a:buChar char="•"/>
        <a:defRPr sz="28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 Id="rId5" Type="http://schemas.openxmlformats.org/officeDocument/2006/relationships/notesSlide" Target="../notesSlides/notesSlide15.xml"/><Relationship Id="rId4"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0.xml"/><Relationship Id="rId1" Type="http://schemas.openxmlformats.org/officeDocument/2006/relationships/tags" Target="../tags/tag29.xml"/><Relationship Id="rId4"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2.xml"/><Relationship Id="rId1" Type="http://schemas.openxmlformats.org/officeDocument/2006/relationships/tags" Target="../tags/tag31.xml"/><Relationship Id="rId4"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34.xml"/><Relationship Id="rId1" Type="http://schemas.openxmlformats.org/officeDocument/2006/relationships/tags" Target="../tags/tag33.xml"/><Relationship Id="rId4"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36.xml"/><Relationship Id="rId1" Type="http://schemas.openxmlformats.org/officeDocument/2006/relationships/tags" Target="../tags/tag35.xml"/><Relationship Id="rId4"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notesSlide" Target="../notesSlides/notesSlide22.xml"/><Relationship Id="rId4"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notesSlide" Target="../notesSlides/notesSlide23.xml"/><Relationship Id="rId5" Type="http://schemas.openxmlformats.org/officeDocument/2006/relationships/slideLayout" Target="../slideLayouts/slideLayout2.xml"/><Relationship Id="rId4" Type="http://schemas.openxmlformats.org/officeDocument/2006/relationships/tags" Target="../tags/tag4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44.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46.xml"/><Relationship Id="rId1" Type="http://schemas.openxmlformats.org/officeDocument/2006/relationships/tags" Target="../tags/tag45.xml"/><Relationship Id="rId4"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48.xml"/><Relationship Id="rId1" Type="http://schemas.openxmlformats.org/officeDocument/2006/relationships/tags" Target="../tags/tag47.xml"/><Relationship Id="rId4"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3.xml"/><Relationship Id="rId1" Type="http://schemas.openxmlformats.org/officeDocument/2006/relationships/tags" Target="../tags/tag49.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51.xml"/><Relationship Id="rId1" Type="http://schemas.openxmlformats.org/officeDocument/2006/relationships/tags" Target="../tags/tag50.xml"/><Relationship Id="rId4"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3.xml"/><Relationship Id="rId1" Type="http://schemas.openxmlformats.org/officeDocument/2006/relationships/tags" Target="../tags/tag5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1.xml"/><Relationship Id="rId1" Type="http://schemas.openxmlformats.org/officeDocument/2006/relationships/tags" Target="../tags/tag53.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5.xml"/><Relationship Id="rId1" Type="http://schemas.openxmlformats.org/officeDocument/2006/relationships/tags" Target="../tags/tag54.xml"/><Relationship Id="rId4"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57.xml"/><Relationship Id="rId1" Type="http://schemas.openxmlformats.org/officeDocument/2006/relationships/tags" Target="../tags/tag56.xml"/><Relationship Id="rId4"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3.xml"/><Relationship Id="rId1" Type="http://schemas.openxmlformats.org/officeDocument/2006/relationships/tags" Target="../tags/tag58.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60.xml"/><Relationship Id="rId1" Type="http://schemas.openxmlformats.org/officeDocument/2006/relationships/tags" Target="../tags/tag59.xml"/><Relationship Id="rId4"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62.xml"/><Relationship Id="rId1" Type="http://schemas.openxmlformats.org/officeDocument/2006/relationships/tags" Target="../tags/tag61.xml"/><Relationship Id="rId4"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64.xml"/><Relationship Id="rId1" Type="http://schemas.openxmlformats.org/officeDocument/2006/relationships/tags" Target="../tags/tag63.xml"/><Relationship Id="rId4"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6.xml"/><Relationship Id="rId1" Type="http://schemas.openxmlformats.org/officeDocument/2006/relationships/tags" Target="../tags/tag65.xml"/><Relationship Id="rId4"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68.xml"/><Relationship Id="rId1" Type="http://schemas.openxmlformats.org/officeDocument/2006/relationships/tags" Target="../tags/tag67.xml"/><Relationship Id="rId4"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4.xml"/><Relationship Id="rId1" Type="http://schemas.openxmlformats.org/officeDocument/2006/relationships/tags" Target="../tags/tag69.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3.xml"/><Relationship Id="rId1" Type="http://schemas.openxmlformats.org/officeDocument/2006/relationships/tags" Target="../tags/tag70.xml"/></Relationships>
</file>

<file path=ppt/slides/_rels/slide4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72.xml"/><Relationship Id="rId1" Type="http://schemas.openxmlformats.org/officeDocument/2006/relationships/tags" Target="../tags/tag71.xml"/><Relationship Id="rId4"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4.xml"/><Relationship Id="rId1" Type="http://schemas.openxmlformats.org/officeDocument/2006/relationships/tags" Target="../tags/tag73.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3.xml"/><Relationship Id="rId1" Type="http://schemas.openxmlformats.org/officeDocument/2006/relationships/tags" Target="../tags/tag74.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3.xml"/><Relationship Id="rId1" Type="http://schemas.openxmlformats.org/officeDocument/2006/relationships/tags" Target="../tags/tag75.xml"/></Relationships>
</file>

<file path=ppt/slides/_rels/slide47.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77.xml"/><Relationship Id="rId1" Type="http://schemas.openxmlformats.org/officeDocument/2006/relationships/tags" Target="../tags/tag76.xml"/><Relationship Id="rId4"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79.xml"/><Relationship Id="rId1" Type="http://schemas.openxmlformats.org/officeDocument/2006/relationships/tags" Target="../tags/tag78.xml"/><Relationship Id="rId4"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81.xml"/><Relationship Id="rId1" Type="http://schemas.openxmlformats.org/officeDocument/2006/relationships/tags" Target="../tags/tag80.xml"/><Relationship Id="rId4"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83.xml"/><Relationship Id="rId1" Type="http://schemas.openxmlformats.org/officeDocument/2006/relationships/tags" Target="../tags/tag82.xml"/><Relationship Id="rId4"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85.xml"/><Relationship Id="rId1" Type="http://schemas.openxmlformats.org/officeDocument/2006/relationships/tags" Target="../tags/tag84.xml"/><Relationship Id="rId4"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87.xml"/><Relationship Id="rId1" Type="http://schemas.openxmlformats.org/officeDocument/2006/relationships/tags" Target="../tags/tag86.xml"/><Relationship Id="rId4"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53.xml"/><Relationship Id="rId2" Type="http://schemas.openxmlformats.org/officeDocument/2006/relationships/slideLayout" Target="../slideLayouts/slideLayout3.xml"/><Relationship Id="rId1" Type="http://schemas.openxmlformats.org/officeDocument/2006/relationships/tags" Target="../tags/tag88.xml"/></Relationships>
</file>

<file path=ppt/slides/_rels/slide54.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90.xml"/><Relationship Id="rId1" Type="http://schemas.openxmlformats.org/officeDocument/2006/relationships/tags" Target="../tags/tag89.xml"/><Relationship Id="rId4"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56.xml"/><Relationship Id="rId2" Type="http://schemas.openxmlformats.org/officeDocument/2006/relationships/slideLayout" Target="../slideLayouts/slideLayout2.xml"/><Relationship Id="rId1" Type="http://schemas.openxmlformats.org/officeDocument/2006/relationships/tags" Target="../tags/tag91.xml"/></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57.xml"/><Relationship Id="rId2" Type="http://schemas.openxmlformats.org/officeDocument/2006/relationships/slideLayout" Target="../slideLayouts/slideLayout3.xml"/><Relationship Id="rId1" Type="http://schemas.openxmlformats.org/officeDocument/2006/relationships/tags" Target="../tags/tag92.xml"/></Relationships>
</file>

<file path=ppt/slides/_rels/slide58.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94.xml"/><Relationship Id="rId1" Type="http://schemas.openxmlformats.org/officeDocument/2006/relationships/tags" Target="../tags/tag93.xml"/><Relationship Id="rId4"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59.xml"/><Relationship Id="rId2" Type="http://schemas.openxmlformats.org/officeDocument/2006/relationships/slideLayout" Target="../slideLayouts/slideLayout3.xml"/><Relationship Id="rId1" Type="http://schemas.openxmlformats.org/officeDocument/2006/relationships/tags" Target="../tags/tag9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60.xml"/><Relationship Id="rId2" Type="http://schemas.openxmlformats.org/officeDocument/2006/relationships/slideLayout" Target="../slideLayouts/slideLayout3.xml"/><Relationship Id="rId1" Type="http://schemas.openxmlformats.org/officeDocument/2006/relationships/tags" Target="../tags/tag96.xml"/></Relationships>
</file>

<file path=ppt/slides/_rels/slide61.xml.rels><?xml version="1.0" encoding="UTF-8" standalone="yes"?>
<Relationships xmlns="http://schemas.openxmlformats.org/package/2006/relationships"><Relationship Id="rId3" Type="http://schemas.openxmlformats.org/officeDocument/2006/relationships/notesSlide" Target="../notesSlides/notesSlide61.xml"/><Relationship Id="rId2" Type="http://schemas.openxmlformats.org/officeDocument/2006/relationships/slideLayout" Target="../slideLayouts/slideLayout3.xml"/><Relationship Id="rId1" Type="http://schemas.openxmlformats.org/officeDocument/2006/relationships/tags" Target="../tags/tag97.xml"/></Relationships>
</file>

<file path=ppt/slides/_rels/slide62.xml.rels><?xml version="1.0" encoding="UTF-8" standalone="yes"?>
<Relationships xmlns="http://schemas.openxmlformats.org/package/2006/relationships"><Relationship Id="rId3" Type="http://schemas.openxmlformats.org/officeDocument/2006/relationships/notesSlide" Target="../notesSlides/notesSlide62.xml"/><Relationship Id="rId2" Type="http://schemas.openxmlformats.org/officeDocument/2006/relationships/slideLayout" Target="../slideLayouts/slideLayout2.xml"/><Relationship Id="rId1" Type="http://schemas.openxmlformats.org/officeDocument/2006/relationships/tags" Target="../tags/tag98.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0.xml"/><Relationship Id="rId1" Type="http://schemas.openxmlformats.org/officeDocument/2006/relationships/tags" Target="../tags/tag99.xml"/><Relationship Id="rId4"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2.xml"/><Relationship Id="rId1" Type="http://schemas.openxmlformats.org/officeDocument/2006/relationships/tags" Target="../tags/tag101.xml"/><Relationship Id="rId4"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04.xml"/><Relationship Id="rId1" Type="http://schemas.openxmlformats.org/officeDocument/2006/relationships/tags" Target="../tags/tag103.xml"/><Relationship Id="rId4"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3" Type="http://schemas.openxmlformats.org/officeDocument/2006/relationships/notesSlide" Target="../notesSlides/notesSlide67.xml"/><Relationship Id="rId2" Type="http://schemas.openxmlformats.org/officeDocument/2006/relationships/slideLayout" Target="../slideLayouts/slideLayout3.xml"/><Relationship Id="rId1" Type="http://schemas.openxmlformats.org/officeDocument/2006/relationships/tags" Target="../tags/tag105.xml"/></Relationships>
</file>

<file path=ppt/slides/_rels/slide6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7.xml"/><Relationship Id="rId1" Type="http://schemas.openxmlformats.org/officeDocument/2006/relationships/tags" Target="../tags/tag106.xml"/><Relationship Id="rId4"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9.xml"/><Relationship Id="rId1" Type="http://schemas.openxmlformats.org/officeDocument/2006/relationships/tags" Target="../tags/tag108.xml"/><Relationship Id="rId4" Type="http://schemas.openxmlformats.org/officeDocument/2006/relationships/notesSlide" Target="../notesSlides/notesSlide70.xml"/></Relationships>
</file>

<file path=ppt/slides/_rels/slide7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1.xml"/><Relationship Id="rId1" Type="http://schemas.openxmlformats.org/officeDocument/2006/relationships/tags" Target="../tags/tag110.xml"/><Relationship Id="rId4" Type="http://schemas.openxmlformats.org/officeDocument/2006/relationships/notesSlide" Target="../notesSlides/notesSlide71.xml"/></Relationships>
</file>

<file path=ppt/slides/_rels/slide72.xml.rels><?xml version="1.0" encoding="UTF-8" standalone="yes"?>
<Relationships xmlns="http://schemas.openxmlformats.org/package/2006/relationships"><Relationship Id="rId3" Type="http://schemas.openxmlformats.org/officeDocument/2006/relationships/notesSlide" Target="../notesSlides/notesSlide72.xml"/><Relationship Id="rId2" Type="http://schemas.openxmlformats.org/officeDocument/2006/relationships/slideLayout" Target="../slideLayouts/slideLayout3.xml"/><Relationship Id="rId1" Type="http://schemas.openxmlformats.org/officeDocument/2006/relationships/tags" Target="../tags/tag112.xml"/></Relationships>
</file>

<file path=ppt/slides/_rels/slide7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4.xml"/><Relationship Id="rId1" Type="http://schemas.openxmlformats.org/officeDocument/2006/relationships/tags" Target="../tags/tag113.xml"/><Relationship Id="rId4" Type="http://schemas.openxmlformats.org/officeDocument/2006/relationships/notesSlide" Target="../notesSlides/notesSlide73.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3" Type="http://schemas.openxmlformats.org/officeDocument/2006/relationships/notesSlide" Target="../notesSlides/notesSlide75.xml"/><Relationship Id="rId2" Type="http://schemas.openxmlformats.org/officeDocument/2006/relationships/slideLayout" Target="../slideLayouts/slideLayout2.xml"/><Relationship Id="rId1" Type="http://schemas.openxmlformats.org/officeDocument/2006/relationships/tags" Target="../tags/tag115.xml"/></Relationships>
</file>

<file path=ppt/slides/_rels/slide76.xml.rels><?xml version="1.0" encoding="UTF-8" standalone="yes"?>
<Relationships xmlns="http://schemas.openxmlformats.org/package/2006/relationships"><Relationship Id="rId3" Type="http://schemas.openxmlformats.org/officeDocument/2006/relationships/notesSlide" Target="../notesSlides/notesSlide76.xml"/><Relationship Id="rId2" Type="http://schemas.openxmlformats.org/officeDocument/2006/relationships/slideLayout" Target="../slideLayouts/slideLayout3.xml"/><Relationship Id="rId1" Type="http://schemas.openxmlformats.org/officeDocument/2006/relationships/tags" Target="../tags/tag116.xml"/></Relationships>
</file>

<file path=ppt/slides/_rels/slide77.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18.xml"/><Relationship Id="rId1" Type="http://schemas.openxmlformats.org/officeDocument/2006/relationships/tags" Target="../tags/tag117.xml"/><Relationship Id="rId4" Type="http://schemas.openxmlformats.org/officeDocument/2006/relationships/notesSlide" Target="../notesSlides/notesSlide77.xml"/></Relationships>
</file>

<file path=ppt/slides/_rels/slide78.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20.xml"/><Relationship Id="rId1" Type="http://schemas.openxmlformats.org/officeDocument/2006/relationships/tags" Target="../tags/tag119.xml"/><Relationship Id="rId4" Type="http://schemas.openxmlformats.org/officeDocument/2006/relationships/notesSlide" Target="../notesSlides/notesSlide78.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85800" y="2032000"/>
            <a:ext cx="7772400" cy="1470025"/>
          </a:xfrm>
        </p:spPr>
        <p:txBody>
          <a:bodyPr>
            <a:noAutofit/>
          </a:bodyPr>
          <a:lstStyle/>
          <a:p>
            <a:pPr algn="ctr" eaLnBrk="1" hangingPunct="1"/>
            <a:r>
              <a:rPr lang="en-US" sz="5400" dirty="0" smtClean="0"/>
              <a:t>Diabetes type 2</a:t>
            </a:r>
            <a:br>
              <a:rPr lang="en-US" sz="5400" dirty="0" smtClean="0"/>
            </a:br>
            <a:r>
              <a:rPr lang="en-US" sz="5400" dirty="0" smtClean="0"/>
              <a:t>Landmark Outcomes Trials</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TextBox 7"/>
          <p:cNvSpPr txBox="1">
            <a:spLocks noChangeArrowheads="1"/>
          </p:cNvSpPr>
          <p:nvPr>
            <p:custDataLst>
              <p:tags r:id="rId1"/>
            </p:custDataLst>
          </p:nvPr>
        </p:nvSpPr>
        <p:spPr bwMode="auto">
          <a:xfrm>
            <a:off x="457200" y="5989320"/>
            <a:ext cx="8340725" cy="336550"/>
          </a:xfrm>
          <a:prstGeom prst="rect">
            <a:avLst/>
          </a:prstGeom>
          <a:noFill/>
          <a:ln w="9525">
            <a:noFill/>
            <a:miter lim="800000"/>
            <a:headEnd/>
            <a:tailEnd/>
          </a:ln>
        </p:spPr>
        <p:txBody>
          <a:bodyPr wrap="none" anchor="t" anchorCtr="0"/>
          <a:lstStyle/>
          <a:p>
            <a:pPr marL="171450" indent="-171450">
              <a:buClr>
                <a:schemeClr val="accent1"/>
              </a:buClr>
              <a:buSzPct val="100000"/>
              <a:buFont typeface="Arial" pitchFamily="34" charset="0"/>
              <a:buChar char="•"/>
            </a:pPr>
            <a:r>
              <a:rPr lang="en-US" sz="1400" baseline="0" dirty="0" smtClean="0">
                <a:solidFill>
                  <a:schemeClr val="bg1"/>
                </a:solidFill>
                <a:cs typeface="Times New Roman" pitchFamily="18" charset="0"/>
              </a:rPr>
              <a:t>Vertical </a:t>
            </a:r>
            <a:r>
              <a:rPr lang="en-US" sz="1400" baseline="0" dirty="0">
                <a:solidFill>
                  <a:schemeClr val="bg1"/>
                </a:solidFill>
                <a:cs typeface="Times New Roman" pitchFamily="18" charset="0"/>
              </a:rPr>
              <a:t>bars represent 95% </a:t>
            </a:r>
            <a:r>
              <a:rPr lang="en-US" sz="1400" baseline="0" dirty="0" smtClean="0">
                <a:solidFill>
                  <a:schemeClr val="bg1"/>
                </a:solidFill>
                <a:cs typeface="Times New Roman" pitchFamily="18" charset="0"/>
              </a:rPr>
              <a:t>CI</a:t>
            </a:r>
            <a:r>
              <a:rPr lang="en-US" sz="1400" dirty="0" smtClean="0">
                <a:solidFill>
                  <a:schemeClr val="bg1"/>
                </a:solidFill>
                <a:cs typeface="Times New Roman" pitchFamily="18" charset="0"/>
              </a:rPr>
              <a:t>; </a:t>
            </a:r>
            <a:r>
              <a:rPr lang="en-US" sz="1400" dirty="0" smtClean="0">
                <a:solidFill>
                  <a:schemeClr val="bg1"/>
                </a:solidFill>
              </a:rPr>
              <a:t>Con=conventional therapy. </a:t>
            </a:r>
            <a:r>
              <a:rPr lang="en-US" sz="1400" dirty="0" err="1" smtClean="0">
                <a:solidFill>
                  <a:schemeClr val="bg1"/>
                </a:solidFill>
              </a:rPr>
              <a:t>Int</a:t>
            </a:r>
            <a:r>
              <a:rPr lang="en-US" sz="1400" dirty="0" smtClean="0">
                <a:solidFill>
                  <a:schemeClr val="bg1"/>
                </a:solidFill>
              </a:rPr>
              <a:t>=intensive therapy. </a:t>
            </a:r>
            <a:endParaRPr lang="en-US" sz="1400" baseline="0" dirty="0">
              <a:solidFill>
                <a:schemeClr val="bg1"/>
              </a:solidFill>
              <a:cs typeface="Times New Roman" pitchFamily="18" charset="0"/>
            </a:endParaRPr>
          </a:p>
        </p:txBody>
      </p:sp>
      <p:sp>
        <p:nvSpPr>
          <p:cNvPr id="71" name="Text Box 19"/>
          <p:cNvSpPr txBox="1">
            <a:spLocks noChangeArrowheads="1"/>
          </p:cNvSpPr>
          <p:nvPr/>
        </p:nvSpPr>
        <p:spPr bwMode="auto">
          <a:xfrm>
            <a:off x="1038986" y="1613356"/>
            <a:ext cx="230832"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1.4</a:t>
            </a:r>
          </a:p>
        </p:txBody>
      </p:sp>
      <p:sp>
        <p:nvSpPr>
          <p:cNvPr id="72" name="Text Box 20"/>
          <p:cNvSpPr txBox="1">
            <a:spLocks noChangeArrowheads="1"/>
          </p:cNvSpPr>
          <p:nvPr/>
        </p:nvSpPr>
        <p:spPr bwMode="auto">
          <a:xfrm>
            <a:off x="1038986" y="2299156"/>
            <a:ext cx="230832"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1.2</a:t>
            </a:r>
          </a:p>
        </p:txBody>
      </p:sp>
      <p:sp>
        <p:nvSpPr>
          <p:cNvPr id="73" name="Text Box 21"/>
          <p:cNvSpPr txBox="1">
            <a:spLocks noChangeArrowheads="1"/>
          </p:cNvSpPr>
          <p:nvPr/>
        </p:nvSpPr>
        <p:spPr bwMode="auto">
          <a:xfrm>
            <a:off x="1038986" y="2908756"/>
            <a:ext cx="230832"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1.0</a:t>
            </a:r>
          </a:p>
        </p:txBody>
      </p:sp>
      <p:sp>
        <p:nvSpPr>
          <p:cNvPr id="74" name="Text Box 22"/>
          <p:cNvSpPr txBox="1">
            <a:spLocks noChangeArrowheads="1"/>
          </p:cNvSpPr>
          <p:nvPr/>
        </p:nvSpPr>
        <p:spPr bwMode="auto">
          <a:xfrm>
            <a:off x="1038986" y="3581400"/>
            <a:ext cx="230832"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0.8</a:t>
            </a:r>
          </a:p>
        </p:txBody>
      </p:sp>
      <p:sp>
        <p:nvSpPr>
          <p:cNvPr id="75" name="Text Box 23"/>
          <p:cNvSpPr txBox="1">
            <a:spLocks noChangeArrowheads="1"/>
          </p:cNvSpPr>
          <p:nvPr/>
        </p:nvSpPr>
        <p:spPr bwMode="auto">
          <a:xfrm>
            <a:off x="1038986" y="4191000"/>
            <a:ext cx="230832"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0.6</a:t>
            </a:r>
          </a:p>
        </p:txBody>
      </p:sp>
      <p:sp>
        <p:nvSpPr>
          <p:cNvPr id="76" name="Text Box 24"/>
          <p:cNvSpPr txBox="1">
            <a:spLocks noChangeArrowheads="1"/>
          </p:cNvSpPr>
          <p:nvPr/>
        </p:nvSpPr>
        <p:spPr bwMode="auto">
          <a:xfrm>
            <a:off x="1038986" y="4813756"/>
            <a:ext cx="230832"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0.4</a:t>
            </a:r>
          </a:p>
        </p:txBody>
      </p:sp>
      <p:grpSp>
        <p:nvGrpSpPr>
          <p:cNvPr id="2" name="Group 77"/>
          <p:cNvGrpSpPr/>
          <p:nvPr/>
        </p:nvGrpSpPr>
        <p:grpSpPr>
          <a:xfrm>
            <a:off x="1877186" y="5791200"/>
            <a:ext cx="4940660" cy="215444"/>
            <a:chOff x="2266280" y="5791200"/>
            <a:chExt cx="4940660" cy="215444"/>
          </a:xfrm>
        </p:grpSpPr>
        <p:sp>
          <p:nvSpPr>
            <p:cNvPr id="79" name="Text Box 25"/>
            <p:cNvSpPr txBox="1">
              <a:spLocks noChangeArrowheads="1"/>
            </p:cNvSpPr>
            <p:nvPr/>
          </p:nvSpPr>
          <p:spPr bwMode="auto">
            <a:xfrm>
              <a:off x="2266280" y="5791200"/>
              <a:ext cx="365485" cy="215444"/>
            </a:xfrm>
            <a:prstGeom prst="rect">
              <a:avLst/>
            </a:prstGeom>
            <a:noFill/>
            <a:ln w="9525">
              <a:noFill/>
              <a:miter lim="800000"/>
              <a:headEnd/>
              <a:tailEnd/>
            </a:ln>
          </p:spPr>
          <p:txBody>
            <a:bodyPr wrap="none" lIns="0" tIns="0" rIns="0" bIns="0">
              <a:spAutoFit/>
            </a:bodyPr>
            <a:lstStyle/>
            <a:p>
              <a:r>
                <a:rPr lang="en-US" sz="1400" b="1" baseline="0">
                  <a:solidFill>
                    <a:schemeClr val="bg1"/>
                  </a:solidFill>
                </a:rPr>
                <a:t>1997</a:t>
              </a:r>
            </a:p>
          </p:txBody>
        </p:sp>
        <p:sp>
          <p:nvSpPr>
            <p:cNvPr id="80" name="Text Box 26"/>
            <p:cNvSpPr txBox="1">
              <a:spLocks noChangeArrowheads="1"/>
            </p:cNvSpPr>
            <p:nvPr/>
          </p:nvSpPr>
          <p:spPr bwMode="auto">
            <a:xfrm>
              <a:off x="3174330" y="5791200"/>
              <a:ext cx="365485" cy="215444"/>
            </a:xfrm>
            <a:prstGeom prst="rect">
              <a:avLst/>
            </a:prstGeom>
            <a:noFill/>
            <a:ln w="9525">
              <a:noFill/>
              <a:miter lim="800000"/>
              <a:headEnd/>
              <a:tailEnd/>
            </a:ln>
          </p:spPr>
          <p:txBody>
            <a:bodyPr wrap="none" lIns="0" tIns="0" rIns="0" bIns="0">
              <a:spAutoFit/>
            </a:bodyPr>
            <a:lstStyle/>
            <a:p>
              <a:r>
                <a:rPr lang="en-US" sz="1400" b="1" baseline="0">
                  <a:solidFill>
                    <a:schemeClr val="bg1"/>
                  </a:solidFill>
                </a:rPr>
                <a:t>1999</a:t>
              </a:r>
            </a:p>
          </p:txBody>
        </p:sp>
        <p:sp>
          <p:nvSpPr>
            <p:cNvPr id="81" name="Text Box 27"/>
            <p:cNvSpPr txBox="1">
              <a:spLocks noChangeArrowheads="1"/>
            </p:cNvSpPr>
            <p:nvPr/>
          </p:nvSpPr>
          <p:spPr bwMode="auto">
            <a:xfrm>
              <a:off x="4098255" y="5791200"/>
              <a:ext cx="365485" cy="215444"/>
            </a:xfrm>
            <a:prstGeom prst="rect">
              <a:avLst/>
            </a:prstGeom>
            <a:noFill/>
            <a:ln w="9525">
              <a:noFill/>
              <a:miter lim="800000"/>
              <a:headEnd/>
              <a:tailEnd/>
            </a:ln>
          </p:spPr>
          <p:txBody>
            <a:bodyPr wrap="none" lIns="0" tIns="0" rIns="0" bIns="0">
              <a:spAutoFit/>
            </a:bodyPr>
            <a:lstStyle/>
            <a:p>
              <a:r>
                <a:rPr lang="en-US" sz="1400" b="1" baseline="0">
                  <a:solidFill>
                    <a:schemeClr val="bg1"/>
                  </a:solidFill>
                </a:rPr>
                <a:t>2001</a:t>
              </a:r>
            </a:p>
          </p:txBody>
        </p:sp>
        <p:sp>
          <p:nvSpPr>
            <p:cNvPr id="82" name="Text Box 28"/>
            <p:cNvSpPr txBox="1">
              <a:spLocks noChangeArrowheads="1"/>
            </p:cNvSpPr>
            <p:nvPr/>
          </p:nvSpPr>
          <p:spPr bwMode="auto">
            <a:xfrm>
              <a:off x="5012655" y="5791200"/>
              <a:ext cx="365485" cy="215444"/>
            </a:xfrm>
            <a:prstGeom prst="rect">
              <a:avLst/>
            </a:prstGeom>
            <a:noFill/>
            <a:ln w="9525">
              <a:noFill/>
              <a:miter lim="800000"/>
              <a:headEnd/>
              <a:tailEnd/>
            </a:ln>
          </p:spPr>
          <p:txBody>
            <a:bodyPr wrap="none" lIns="0" tIns="0" rIns="0" bIns="0">
              <a:spAutoFit/>
            </a:bodyPr>
            <a:lstStyle/>
            <a:p>
              <a:r>
                <a:rPr lang="en-US" sz="1400" b="1" baseline="0">
                  <a:solidFill>
                    <a:schemeClr val="bg1"/>
                  </a:solidFill>
                </a:rPr>
                <a:t>2003</a:t>
              </a:r>
            </a:p>
          </p:txBody>
        </p:sp>
        <p:sp>
          <p:nvSpPr>
            <p:cNvPr id="83" name="Text Box 29"/>
            <p:cNvSpPr txBox="1">
              <a:spLocks noChangeArrowheads="1"/>
            </p:cNvSpPr>
            <p:nvPr/>
          </p:nvSpPr>
          <p:spPr bwMode="auto">
            <a:xfrm>
              <a:off x="5927055" y="5791200"/>
              <a:ext cx="365485"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2005</a:t>
              </a:r>
            </a:p>
          </p:txBody>
        </p:sp>
        <p:sp>
          <p:nvSpPr>
            <p:cNvPr id="84" name="Text Box 30"/>
            <p:cNvSpPr txBox="1">
              <a:spLocks noChangeArrowheads="1"/>
            </p:cNvSpPr>
            <p:nvPr/>
          </p:nvSpPr>
          <p:spPr bwMode="auto">
            <a:xfrm>
              <a:off x="6841455" y="5791200"/>
              <a:ext cx="365485"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2007</a:t>
              </a:r>
            </a:p>
          </p:txBody>
        </p:sp>
      </p:grpSp>
      <p:sp>
        <p:nvSpPr>
          <p:cNvPr id="68" name="Text Box 19"/>
          <p:cNvSpPr txBox="1">
            <a:spLocks noChangeArrowheads="1"/>
          </p:cNvSpPr>
          <p:nvPr/>
        </p:nvSpPr>
        <p:spPr bwMode="auto">
          <a:xfrm rot="16200000">
            <a:off x="-1254157" y="3401568"/>
            <a:ext cx="4008438" cy="336550"/>
          </a:xfrm>
          <a:prstGeom prst="rect">
            <a:avLst/>
          </a:prstGeom>
          <a:noFill/>
          <a:ln w="9525">
            <a:noFill/>
            <a:miter lim="800000"/>
            <a:headEnd/>
            <a:tailEnd/>
          </a:ln>
        </p:spPr>
        <p:txBody>
          <a:bodyPr>
            <a:spAutoFit/>
          </a:bodyPr>
          <a:lstStyle/>
          <a:p>
            <a:pPr algn="ctr">
              <a:spcBef>
                <a:spcPct val="50000"/>
              </a:spcBef>
            </a:pPr>
            <a:r>
              <a:rPr lang="en-US" sz="1600" b="1" baseline="0" dirty="0">
                <a:solidFill>
                  <a:schemeClr val="bg1"/>
                </a:solidFill>
              </a:rPr>
              <a:t>Hazard Ratio</a:t>
            </a:r>
          </a:p>
        </p:txBody>
      </p:sp>
      <p:sp>
        <p:nvSpPr>
          <p:cNvPr id="85" name="Rectangle 75"/>
          <p:cNvSpPr>
            <a:spLocks noChangeArrowheads="1"/>
          </p:cNvSpPr>
          <p:nvPr/>
        </p:nvSpPr>
        <p:spPr bwMode="auto">
          <a:xfrm>
            <a:off x="7118350" y="1927741"/>
            <a:ext cx="120650" cy="133350"/>
          </a:xfrm>
          <a:prstGeom prst="rect">
            <a:avLst/>
          </a:prstGeom>
          <a:solidFill>
            <a:srgbClr val="990000"/>
          </a:solidFill>
          <a:ln w="9525">
            <a:solidFill>
              <a:srgbClr val="990000"/>
            </a:solidFill>
            <a:miter lim="800000"/>
            <a:headEnd/>
            <a:tailEnd/>
          </a:ln>
        </p:spPr>
        <p:txBody>
          <a:bodyPr wrap="none" anchor="ctr"/>
          <a:lstStyle/>
          <a:p>
            <a:endParaRPr lang="en-US" sz="1400" baseline="0">
              <a:solidFill>
                <a:schemeClr val="bg1"/>
              </a:solidFill>
            </a:endParaRPr>
          </a:p>
        </p:txBody>
      </p:sp>
      <p:sp>
        <p:nvSpPr>
          <p:cNvPr id="86" name="AutoShape 76"/>
          <p:cNvSpPr>
            <a:spLocks noChangeArrowheads="1"/>
          </p:cNvSpPr>
          <p:nvPr/>
        </p:nvSpPr>
        <p:spPr bwMode="auto">
          <a:xfrm>
            <a:off x="7086600" y="2146816"/>
            <a:ext cx="155575" cy="190500"/>
          </a:xfrm>
          <a:prstGeom prst="diamond">
            <a:avLst/>
          </a:prstGeom>
          <a:solidFill>
            <a:srgbClr val="969696"/>
          </a:solidFill>
          <a:ln w="9525">
            <a:solidFill>
              <a:srgbClr val="969696"/>
            </a:solidFill>
            <a:miter lim="800000"/>
            <a:headEnd/>
            <a:tailEnd/>
          </a:ln>
        </p:spPr>
        <p:txBody>
          <a:bodyPr wrap="none" anchor="ctr"/>
          <a:lstStyle/>
          <a:p>
            <a:endParaRPr lang="en-US" sz="1400" baseline="0">
              <a:solidFill>
                <a:schemeClr val="bg1"/>
              </a:solidFill>
            </a:endParaRPr>
          </a:p>
        </p:txBody>
      </p:sp>
      <p:sp>
        <p:nvSpPr>
          <p:cNvPr id="87" name="Text Box 49"/>
          <p:cNvSpPr txBox="1">
            <a:spLocks noChangeArrowheads="1"/>
          </p:cNvSpPr>
          <p:nvPr/>
        </p:nvSpPr>
        <p:spPr bwMode="auto">
          <a:xfrm>
            <a:off x="7239000" y="1809750"/>
            <a:ext cx="1890712" cy="415498"/>
          </a:xfrm>
          <a:prstGeom prst="rect">
            <a:avLst/>
          </a:prstGeom>
          <a:noFill/>
          <a:ln w="9525">
            <a:noFill/>
            <a:miter lim="800000"/>
            <a:headEnd/>
            <a:tailEnd/>
          </a:ln>
        </p:spPr>
        <p:txBody>
          <a:bodyPr>
            <a:spAutoFit/>
          </a:bodyPr>
          <a:lstStyle/>
          <a:p>
            <a:pPr>
              <a:lnSpc>
                <a:spcPct val="150000"/>
              </a:lnSpc>
            </a:pPr>
            <a:r>
              <a:rPr lang="en-US" sz="1400" b="1" baseline="0" dirty="0" smtClean="0">
                <a:solidFill>
                  <a:schemeClr val="bg1"/>
                </a:solidFill>
              </a:rPr>
              <a:t>Sulfonylurea/insulin</a:t>
            </a:r>
            <a:endParaRPr lang="en-US" sz="1400" b="1" baseline="0" dirty="0">
              <a:solidFill>
                <a:schemeClr val="bg1"/>
              </a:solidFill>
            </a:endParaRPr>
          </a:p>
        </p:txBody>
      </p:sp>
      <p:sp>
        <p:nvSpPr>
          <p:cNvPr id="88" name="Rectangle 87"/>
          <p:cNvSpPr/>
          <p:nvPr/>
        </p:nvSpPr>
        <p:spPr>
          <a:xfrm>
            <a:off x="7239000" y="2057400"/>
            <a:ext cx="1169423" cy="415498"/>
          </a:xfrm>
          <a:prstGeom prst="rect">
            <a:avLst/>
          </a:prstGeom>
        </p:spPr>
        <p:txBody>
          <a:bodyPr wrap="none">
            <a:spAutoFit/>
          </a:bodyPr>
          <a:lstStyle/>
          <a:p>
            <a:pPr>
              <a:lnSpc>
                <a:spcPct val="150000"/>
              </a:lnSpc>
            </a:pPr>
            <a:r>
              <a:rPr lang="en-US" sz="1400" b="1" dirty="0" smtClean="0">
                <a:solidFill>
                  <a:schemeClr val="bg1"/>
                </a:solidFill>
              </a:rPr>
              <a:t>Conventional</a:t>
            </a:r>
            <a:endParaRPr lang="en-US" sz="1400" b="1" dirty="0">
              <a:solidFill>
                <a:schemeClr val="bg1"/>
              </a:solidFill>
            </a:endParaRPr>
          </a:p>
        </p:txBody>
      </p:sp>
      <p:sp>
        <p:nvSpPr>
          <p:cNvPr id="35850" name="Line 13"/>
          <p:cNvSpPr>
            <a:spLocks noChangeShapeType="1"/>
          </p:cNvSpPr>
          <p:nvPr/>
        </p:nvSpPr>
        <p:spPr bwMode="auto">
          <a:xfrm>
            <a:off x="1340739" y="1709928"/>
            <a:ext cx="69152" cy="0"/>
          </a:xfrm>
          <a:prstGeom prst="line">
            <a:avLst/>
          </a:prstGeom>
          <a:noFill/>
          <a:ln w="9525">
            <a:solidFill>
              <a:schemeClr val="tx1"/>
            </a:solidFill>
            <a:round/>
            <a:headEnd/>
            <a:tailEnd/>
          </a:ln>
        </p:spPr>
        <p:txBody>
          <a:bodyPr/>
          <a:lstStyle/>
          <a:p>
            <a:endParaRPr lang="en-US">
              <a:solidFill>
                <a:schemeClr val="bg1"/>
              </a:solidFill>
            </a:endParaRPr>
          </a:p>
        </p:txBody>
      </p:sp>
      <p:sp>
        <p:nvSpPr>
          <p:cNvPr id="35851" name="Line 14"/>
          <p:cNvSpPr>
            <a:spLocks noChangeShapeType="1"/>
          </p:cNvSpPr>
          <p:nvPr/>
        </p:nvSpPr>
        <p:spPr bwMode="auto">
          <a:xfrm>
            <a:off x="1347026" y="2385727"/>
            <a:ext cx="69152" cy="0"/>
          </a:xfrm>
          <a:prstGeom prst="line">
            <a:avLst/>
          </a:prstGeom>
          <a:noFill/>
          <a:ln w="9525">
            <a:solidFill>
              <a:schemeClr val="tx1"/>
            </a:solidFill>
            <a:round/>
            <a:headEnd/>
            <a:tailEnd/>
          </a:ln>
        </p:spPr>
        <p:txBody>
          <a:bodyPr/>
          <a:lstStyle/>
          <a:p>
            <a:endParaRPr lang="en-US">
              <a:solidFill>
                <a:schemeClr val="bg1"/>
              </a:solidFill>
            </a:endParaRPr>
          </a:p>
        </p:txBody>
      </p:sp>
      <p:sp>
        <p:nvSpPr>
          <p:cNvPr id="35852" name="Line 15"/>
          <p:cNvSpPr>
            <a:spLocks noChangeShapeType="1"/>
          </p:cNvSpPr>
          <p:nvPr/>
        </p:nvSpPr>
        <p:spPr bwMode="auto">
          <a:xfrm>
            <a:off x="1340739" y="3012020"/>
            <a:ext cx="69152" cy="0"/>
          </a:xfrm>
          <a:prstGeom prst="line">
            <a:avLst/>
          </a:prstGeom>
          <a:noFill/>
          <a:ln w="9525">
            <a:solidFill>
              <a:schemeClr val="tx1"/>
            </a:solidFill>
            <a:round/>
            <a:headEnd/>
            <a:tailEnd/>
          </a:ln>
        </p:spPr>
        <p:txBody>
          <a:bodyPr/>
          <a:lstStyle/>
          <a:p>
            <a:endParaRPr lang="en-US">
              <a:solidFill>
                <a:schemeClr val="bg1"/>
              </a:solidFill>
            </a:endParaRPr>
          </a:p>
        </p:txBody>
      </p:sp>
      <p:sp>
        <p:nvSpPr>
          <p:cNvPr id="35853" name="Line 16"/>
          <p:cNvSpPr>
            <a:spLocks noChangeShapeType="1"/>
          </p:cNvSpPr>
          <p:nvPr/>
        </p:nvSpPr>
        <p:spPr bwMode="auto">
          <a:xfrm>
            <a:off x="1340739" y="3649313"/>
            <a:ext cx="69152" cy="0"/>
          </a:xfrm>
          <a:prstGeom prst="line">
            <a:avLst/>
          </a:prstGeom>
          <a:noFill/>
          <a:ln w="9525">
            <a:solidFill>
              <a:schemeClr val="tx1"/>
            </a:solidFill>
            <a:round/>
            <a:headEnd/>
            <a:tailEnd/>
          </a:ln>
        </p:spPr>
        <p:txBody>
          <a:bodyPr/>
          <a:lstStyle/>
          <a:p>
            <a:endParaRPr lang="en-US">
              <a:solidFill>
                <a:schemeClr val="bg1"/>
              </a:solidFill>
            </a:endParaRPr>
          </a:p>
        </p:txBody>
      </p:sp>
      <p:sp>
        <p:nvSpPr>
          <p:cNvPr id="35854" name="Line 17"/>
          <p:cNvSpPr>
            <a:spLocks noChangeShapeType="1"/>
          </p:cNvSpPr>
          <p:nvPr/>
        </p:nvSpPr>
        <p:spPr bwMode="auto">
          <a:xfrm>
            <a:off x="1340739" y="4284250"/>
            <a:ext cx="69152" cy="0"/>
          </a:xfrm>
          <a:prstGeom prst="line">
            <a:avLst/>
          </a:prstGeom>
          <a:noFill/>
          <a:ln w="9525">
            <a:solidFill>
              <a:schemeClr val="tx1"/>
            </a:solidFill>
            <a:round/>
            <a:headEnd/>
            <a:tailEnd/>
          </a:ln>
        </p:spPr>
        <p:txBody>
          <a:bodyPr/>
          <a:lstStyle/>
          <a:p>
            <a:endParaRPr lang="en-US">
              <a:solidFill>
                <a:schemeClr val="bg1"/>
              </a:solidFill>
            </a:endParaRPr>
          </a:p>
        </p:txBody>
      </p:sp>
      <p:sp>
        <p:nvSpPr>
          <p:cNvPr id="35855" name="Line 18"/>
          <p:cNvSpPr>
            <a:spLocks noChangeShapeType="1"/>
          </p:cNvSpPr>
          <p:nvPr/>
        </p:nvSpPr>
        <p:spPr bwMode="auto">
          <a:xfrm>
            <a:off x="1347026" y="4925473"/>
            <a:ext cx="69152" cy="0"/>
          </a:xfrm>
          <a:prstGeom prst="line">
            <a:avLst/>
          </a:prstGeom>
          <a:noFill/>
          <a:ln w="9525">
            <a:solidFill>
              <a:schemeClr val="tx1"/>
            </a:solidFill>
            <a:round/>
            <a:headEnd/>
            <a:tailEnd/>
          </a:ln>
        </p:spPr>
        <p:txBody>
          <a:bodyPr/>
          <a:lstStyle/>
          <a:p>
            <a:endParaRPr lang="en-US">
              <a:solidFill>
                <a:schemeClr val="bg1"/>
              </a:solidFill>
            </a:endParaRPr>
          </a:p>
        </p:txBody>
      </p:sp>
      <p:sp>
        <p:nvSpPr>
          <p:cNvPr id="35846" name="Rectangle 72"/>
          <p:cNvSpPr>
            <a:spLocks noChangeArrowheads="1"/>
          </p:cNvSpPr>
          <p:nvPr/>
        </p:nvSpPr>
        <p:spPr bwMode="auto">
          <a:xfrm>
            <a:off x="1400460" y="1709928"/>
            <a:ext cx="5602844" cy="3998214"/>
          </a:xfrm>
          <a:prstGeom prst="rect">
            <a:avLst/>
          </a:prstGeom>
          <a:noFill/>
          <a:ln w="9525">
            <a:solidFill>
              <a:schemeClr val="bg1"/>
            </a:solidFill>
            <a:miter lim="800000"/>
            <a:headEnd/>
            <a:tailEnd/>
          </a:ln>
        </p:spPr>
        <p:txBody>
          <a:bodyPr wrap="none" anchor="ctr"/>
          <a:lstStyle/>
          <a:p>
            <a:endParaRPr lang="en-US" sz="1000" baseline="0">
              <a:solidFill>
                <a:schemeClr val="bg1"/>
              </a:solidFill>
            </a:endParaRPr>
          </a:p>
        </p:txBody>
      </p:sp>
      <p:sp>
        <p:nvSpPr>
          <p:cNvPr id="35868" name="Text Box 31"/>
          <p:cNvSpPr txBox="1">
            <a:spLocks noChangeArrowheads="1"/>
          </p:cNvSpPr>
          <p:nvPr/>
        </p:nvSpPr>
        <p:spPr bwMode="auto">
          <a:xfrm>
            <a:off x="1488472" y="4999340"/>
            <a:ext cx="1311769" cy="215444"/>
          </a:xfrm>
          <a:prstGeom prst="rect">
            <a:avLst/>
          </a:prstGeom>
          <a:noFill/>
          <a:ln w="9525">
            <a:noFill/>
            <a:miter lim="800000"/>
            <a:headEnd/>
            <a:tailEnd/>
          </a:ln>
        </p:spPr>
        <p:txBody>
          <a:bodyPr wrap="none" lIns="0" tIns="0" rIns="0" bIns="0">
            <a:spAutoFit/>
          </a:bodyPr>
          <a:lstStyle/>
          <a:p>
            <a:r>
              <a:rPr lang="en-US" sz="1400" baseline="0">
                <a:solidFill>
                  <a:schemeClr val="bg1"/>
                </a:solidFill>
              </a:rPr>
              <a:t>Number of events</a:t>
            </a:r>
          </a:p>
        </p:txBody>
      </p:sp>
      <p:sp>
        <p:nvSpPr>
          <p:cNvPr id="35872" name="Line 35"/>
          <p:cNvSpPr>
            <a:spLocks noChangeShapeType="1"/>
          </p:cNvSpPr>
          <p:nvPr/>
        </p:nvSpPr>
        <p:spPr bwMode="auto">
          <a:xfrm>
            <a:off x="2126552" y="5708142"/>
            <a:ext cx="0" cy="75438"/>
          </a:xfrm>
          <a:prstGeom prst="line">
            <a:avLst/>
          </a:prstGeom>
          <a:noFill/>
          <a:ln w="9525">
            <a:solidFill>
              <a:schemeClr val="tx1"/>
            </a:solidFill>
            <a:round/>
            <a:headEnd/>
            <a:tailEnd/>
          </a:ln>
        </p:spPr>
        <p:txBody>
          <a:bodyPr/>
          <a:lstStyle/>
          <a:p>
            <a:endParaRPr lang="en-US">
              <a:solidFill>
                <a:schemeClr val="bg1"/>
              </a:solidFill>
            </a:endParaRPr>
          </a:p>
        </p:txBody>
      </p:sp>
      <p:sp>
        <p:nvSpPr>
          <p:cNvPr id="35873" name="Line 36"/>
          <p:cNvSpPr>
            <a:spLocks noChangeShapeType="1"/>
          </p:cNvSpPr>
          <p:nvPr/>
        </p:nvSpPr>
        <p:spPr bwMode="auto">
          <a:xfrm>
            <a:off x="3038094" y="5708142"/>
            <a:ext cx="0" cy="75438"/>
          </a:xfrm>
          <a:prstGeom prst="line">
            <a:avLst/>
          </a:prstGeom>
          <a:noFill/>
          <a:ln w="9525">
            <a:solidFill>
              <a:schemeClr val="tx1"/>
            </a:solidFill>
            <a:round/>
            <a:headEnd/>
            <a:tailEnd/>
          </a:ln>
        </p:spPr>
        <p:txBody>
          <a:bodyPr/>
          <a:lstStyle/>
          <a:p>
            <a:endParaRPr lang="en-US">
              <a:solidFill>
                <a:schemeClr val="bg1"/>
              </a:solidFill>
            </a:endParaRPr>
          </a:p>
        </p:txBody>
      </p:sp>
      <p:sp>
        <p:nvSpPr>
          <p:cNvPr id="35874" name="Line 37"/>
          <p:cNvSpPr>
            <a:spLocks noChangeShapeType="1"/>
          </p:cNvSpPr>
          <p:nvPr/>
        </p:nvSpPr>
        <p:spPr bwMode="auto">
          <a:xfrm>
            <a:off x="3949637" y="5708142"/>
            <a:ext cx="0" cy="75438"/>
          </a:xfrm>
          <a:prstGeom prst="line">
            <a:avLst/>
          </a:prstGeom>
          <a:noFill/>
          <a:ln w="9525">
            <a:solidFill>
              <a:schemeClr val="tx1"/>
            </a:solidFill>
            <a:round/>
            <a:headEnd/>
            <a:tailEnd/>
          </a:ln>
        </p:spPr>
        <p:txBody>
          <a:bodyPr/>
          <a:lstStyle/>
          <a:p>
            <a:endParaRPr lang="en-US">
              <a:solidFill>
                <a:schemeClr val="bg1"/>
              </a:solidFill>
            </a:endParaRPr>
          </a:p>
        </p:txBody>
      </p:sp>
      <p:sp>
        <p:nvSpPr>
          <p:cNvPr id="35875" name="Line 38"/>
          <p:cNvSpPr>
            <a:spLocks noChangeShapeType="1"/>
          </p:cNvSpPr>
          <p:nvPr/>
        </p:nvSpPr>
        <p:spPr bwMode="auto">
          <a:xfrm>
            <a:off x="4854893" y="5708142"/>
            <a:ext cx="0" cy="75438"/>
          </a:xfrm>
          <a:prstGeom prst="line">
            <a:avLst/>
          </a:prstGeom>
          <a:noFill/>
          <a:ln w="9525">
            <a:solidFill>
              <a:schemeClr val="tx1"/>
            </a:solidFill>
            <a:round/>
            <a:headEnd/>
            <a:tailEnd/>
          </a:ln>
        </p:spPr>
        <p:txBody>
          <a:bodyPr/>
          <a:lstStyle/>
          <a:p>
            <a:endParaRPr lang="en-US">
              <a:solidFill>
                <a:schemeClr val="bg1"/>
              </a:solidFill>
            </a:endParaRPr>
          </a:p>
        </p:txBody>
      </p:sp>
      <p:sp>
        <p:nvSpPr>
          <p:cNvPr id="35876" name="Line 39"/>
          <p:cNvSpPr>
            <a:spLocks noChangeShapeType="1"/>
          </p:cNvSpPr>
          <p:nvPr/>
        </p:nvSpPr>
        <p:spPr bwMode="auto">
          <a:xfrm>
            <a:off x="5753862" y="5708142"/>
            <a:ext cx="0" cy="75438"/>
          </a:xfrm>
          <a:prstGeom prst="line">
            <a:avLst/>
          </a:prstGeom>
          <a:noFill/>
          <a:ln w="9525">
            <a:solidFill>
              <a:schemeClr val="tx1"/>
            </a:solidFill>
            <a:round/>
            <a:headEnd/>
            <a:tailEnd/>
          </a:ln>
        </p:spPr>
        <p:txBody>
          <a:bodyPr/>
          <a:lstStyle/>
          <a:p>
            <a:endParaRPr lang="en-US">
              <a:solidFill>
                <a:schemeClr val="bg1"/>
              </a:solidFill>
            </a:endParaRPr>
          </a:p>
        </p:txBody>
      </p:sp>
      <p:sp>
        <p:nvSpPr>
          <p:cNvPr id="35877" name="Line 40"/>
          <p:cNvSpPr>
            <a:spLocks noChangeShapeType="1"/>
          </p:cNvSpPr>
          <p:nvPr/>
        </p:nvSpPr>
        <p:spPr bwMode="auto">
          <a:xfrm>
            <a:off x="6659118" y="5708142"/>
            <a:ext cx="0" cy="75438"/>
          </a:xfrm>
          <a:prstGeom prst="line">
            <a:avLst/>
          </a:prstGeom>
          <a:noFill/>
          <a:ln w="9525">
            <a:solidFill>
              <a:schemeClr val="tx1"/>
            </a:solidFill>
            <a:round/>
            <a:headEnd/>
            <a:tailEnd/>
          </a:ln>
        </p:spPr>
        <p:txBody>
          <a:bodyPr/>
          <a:lstStyle/>
          <a:p>
            <a:endParaRPr lang="en-US">
              <a:solidFill>
                <a:schemeClr val="bg1"/>
              </a:solidFill>
            </a:endParaRPr>
          </a:p>
        </p:txBody>
      </p:sp>
      <p:sp>
        <p:nvSpPr>
          <p:cNvPr id="35878" name="Text Box 41"/>
          <p:cNvSpPr txBox="1">
            <a:spLocks noChangeArrowheads="1"/>
          </p:cNvSpPr>
          <p:nvPr/>
        </p:nvSpPr>
        <p:spPr bwMode="auto">
          <a:xfrm>
            <a:off x="1516521" y="5257086"/>
            <a:ext cx="333425" cy="430887"/>
          </a:xfrm>
          <a:prstGeom prst="rect">
            <a:avLst/>
          </a:prstGeom>
          <a:noFill/>
          <a:ln w="9525">
            <a:noFill/>
            <a:miter lim="800000"/>
            <a:headEnd/>
            <a:tailEnd/>
          </a:ln>
        </p:spPr>
        <p:txBody>
          <a:bodyPr wrap="none" lIns="0" tIns="0" rIns="0" bIns="0">
            <a:spAutoFit/>
          </a:bodyPr>
          <a:lstStyle/>
          <a:p>
            <a:pPr algn="r"/>
            <a:r>
              <a:rPr lang="en-US" sz="1400" baseline="0">
                <a:solidFill>
                  <a:schemeClr val="bg1"/>
                </a:solidFill>
              </a:rPr>
              <a:t>Con:</a:t>
            </a:r>
          </a:p>
          <a:p>
            <a:pPr algn="r"/>
            <a:r>
              <a:rPr lang="en-US" sz="1400" baseline="0">
                <a:solidFill>
                  <a:schemeClr val="bg1"/>
                </a:solidFill>
              </a:rPr>
              <a:t>Int:</a:t>
            </a:r>
          </a:p>
        </p:txBody>
      </p:sp>
      <p:sp>
        <p:nvSpPr>
          <p:cNvPr id="35879" name="Text Box 42"/>
          <p:cNvSpPr txBox="1">
            <a:spLocks noChangeArrowheads="1"/>
          </p:cNvSpPr>
          <p:nvPr/>
        </p:nvSpPr>
        <p:spPr bwMode="auto">
          <a:xfrm>
            <a:off x="1984780" y="5257086"/>
            <a:ext cx="274114" cy="430887"/>
          </a:xfrm>
          <a:prstGeom prst="rect">
            <a:avLst/>
          </a:prstGeom>
          <a:noFill/>
          <a:ln w="9525">
            <a:noFill/>
            <a:miter lim="800000"/>
            <a:headEnd/>
            <a:tailEnd/>
          </a:ln>
        </p:spPr>
        <p:txBody>
          <a:bodyPr wrap="none" lIns="0" tIns="0" rIns="0" bIns="0">
            <a:spAutoFit/>
          </a:bodyPr>
          <a:lstStyle/>
          <a:p>
            <a:pPr algn="ctr"/>
            <a:r>
              <a:rPr lang="en-US" sz="1400" baseline="0">
                <a:solidFill>
                  <a:schemeClr val="bg1"/>
                </a:solidFill>
              </a:rPr>
              <a:t>213</a:t>
            </a:r>
          </a:p>
          <a:p>
            <a:pPr algn="ctr"/>
            <a:r>
              <a:rPr lang="en-US" sz="1400" baseline="0">
                <a:solidFill>
                  <a:schemeClr val="bg1"/>
                </a:solidFill>
              </a:rPr>
              <a:t>489</a:t>
            </a:r>
          </a:p>
        </p:txBody>
      </p:sp>
      <p:sp>
        <p:nvSpPr>
          <p:cNvPr id="35880" name="Text Box 43"/>
          <p:cNvSpPr txBox="1">
            <a:spLocks noChangeArrowheads="1"/>
          </p:cNvSpPr>
          <p:nvPr/>
        </p:nvSpPr>
        <p:spPr bwMode="auto">
          <a:xfrm>
            <a:off x="2899465" y="5257086"/>
            <a:ext cx="274114" cy="430887"/>
          </a:xfrm>
          <a:prstGeom prst="rect">
            <a:avLst/>
          </a:prstGeom>
          <a:noFill/>
          <a:ln w="9525">
            <a:noFill/>
            <a:miter lim="800000"/>
            <a:headEnd/>
            <a:tailEnd/>
          </a:ln>
        </p:spPr>
        <p:txBody>
          <a:bodyPr wrap="none" lIns="0" tIns="0" rIns="0" bIns="0">
            <a:spAutoFit/>
          </a:bodyPr>
          <a:lstStyle/>
          <a:p>
            <a:pPr algn="ctr"/>
            <a:r>
              <a:rPr lang="en-US" sz="1400" baseline="0">
                <a:solidFill>
                  <a:schemeClr val="bg1"/>
                </a:solidFill>
              </a:rPr>
              <a:t>267</a:t>
            </a:r>
          </a:p>
          <a:p>
            <a:pPr algn="ctr"/>
            <a:r>
              <a:rPr lang="en-US" sz="1400" baseline="0">
                <a:solidFill>
                  <a:schemeClr val="bg1"/>
                </a:solidFill>
              </a:rPr>
              <a:t>610</a:t>
            </a:r>
          </a:p>
        </p:txBody>
      </p:sp>
      <p:sp>
        <p:nvSpPr>
          <p:cNvPr id="35881" name="Text Box 44"/>
          <p:cNvSpPr txBox="1">
            <a:spLocks noChangeArrowheads="1"/>
          </p:cNvSpPr>
          <p:nvPr/>
        </p:nvSpPr>
        <p:spPr bwMode="auto">
          <a:xfrm>
            <a:off x="3818865" y="5257086"/>
            <a:ext cx="274114" cy="430887"/>
          </a:xfrm>
          <a:prstGeom prst="rect">
            <a:avLst/>
          </a:prstGeom>
          <a:noFill/>
          <a:ln w="9525">
            <a:noFill/>
            <a:miter lim="800000"/>
            <a:headEnd/>
            <a:tailEnd/>
          </a:ln>
        </p:spPr>
        <p:txBody>
          <a:bodyPr wrap="none" lIns="0" tIns="0" rIns="0" bIns="0">
            <a:spAutoFit/>
          </a:bodyPr>
          <a:lstStyle/>
          <a:p>
            <a:pPr algn="ctr"/>
            <a:r>
              <a:rPr lang="en-US" sz="1400" baseline="0">
                <a:solidFill>
                  <a:schemeClr val="bg1"/>
                </a:solidFill>
              </a:rPr>
              <a:t>330</a:t>
            </a:r>
          </a:p>
          <a:p>
            <a:pPr algn="ctr"/>
            <a:r>
              <a:rPr lang="en-US" sz="1400" baseline="0">
                <a:solidFill>
                  <a:schemeClr val="bg1"/>
                </a:solidFill>
              </a:rPr>
              <a:t>737</a:t>
            </a:r>
          </a:p>
        </p:txBody>
      </p:sp>
      <p:sp>
        <p:nvSpPr>
          <p:cNvPr id="35882" name="Text Box 45"/>
          <p:cNvSpPr txBox="1">
            <a:spLocks noChangeArrowheads="1"/>
          </p:cNvSpPr>
          <p:nvPr/>
        </p:nvSpPr>
        <p:spPr bwMode="auto">
          <a:xfrm>
            <a:off x="4724121" y="5257086"/>
            <a:ext cx="274114" cy="430887"/>
          </a:xfrm>
          <a:prstGeom prst="rect">
            <a:avLst/>
          </a:prstGeom>
          <a:noFill/>
          <a:ln w="9525">
            <a:noFill/>
            <a:miter lim="800000"/>
            <a:headEnd/>
            <a:tailEnd/>
          </a:ln>
        </p:spPr>
        <p:txBody>
          <a:bodyPr wrap="none" lIns="0" tIns="0" rIns="0" bIns="0">
            <a:spAutoFit/>
          </a:bodyPr>
          <a:lstStyle/>
          <a:p>
            <a:pPr algn="ctr"/>
            <a:r>
              <a:rPr lang="en-US" sz="1400" baseline="0">
                <a:solidFill>
                  <a:schemeClr val="bg1"/>
                </a:solidFill>
              </a:rPr>
              <a:t>400</a:t>
            </a:r>
          </a:p>
          <a:p>
            <a:pPr algn="ctr"/>
            <a:r>
              <a:rPr lang="en-US" sz="1400" baseline="0">
                <a:solidFill>
                  <a:schemeClr val="bg1"/>
                </a:solidFill>
              </a:rPr>
              <a:t>868</a:t>
            </a:r>
          </a:p>
        </p:txBody>
      </p:sp>
      <p:sp>
        <p:nvSpPr>
          <p:cNvPr id="35883" name="Text Box 46"/>
          <p:cNvSpPr txBox="1">
            <a:spLocks noChangeArrowheads="1"/>
          </p:cNvSpPr>
          <p:nvPr/>
        </p:nvSpPr>
        <p:spPr bwMode="auto">
          <a:xfrm>
            <a:off x="5572691" y="5257086"/>
            <a:ext cx="365485" cy="430887"/>
          </a:xfrm>
          <a:prstGeom prst="rect">
            <a:avLst/>
          </a:prstGeom>
          <a:noFill/>
          <a:ln w="9525">
            <a:noFill/>
            <a:miter lim="800000"/>
            <a:headEnd/>
            <a:tailEnd/>
          </a:ln>
        </p:spPr>
        <p:txBody>
          <a:bodyPr wrap="none" lIns="0" tIns="0" rIns="0" bIns="0">
            <a:spAutoFit/>
          </a:bodyPr>
          <a:lstStyle/>
          <a:p>
            <a:pPr algn="ctr"/>
            <a:r>
              <a:rPr lang="en-US" sz="1400" baseline="0">
                <a:solidFill>
                  <a:schemeClr val="bg1"/>
                </a:solidFill>
              </a:rPr>
              <a:t>460</a:t>
            </a:r>
          </a:p>
          <a:p>
            <a:pPr algn="ctr"/>
            <a:r>
              <a:rPr lang="en-US" sz="1400" baseline="0">
                <a:solidFill>
                  <a:schemeClr val="bg1"/>
                </a:solidFill>
              </a:rPr>
              <a:t>1028</a:t>
            </a:r>
          </a:p>
        </p:txBody>
      </p:sp>
      <p:sp>
        <p:nvSpPr>
          <p:cNvPr id="35884" name="Text Box 47"/>
          <p:cNvSpPr txBox="1">
            <a:spLocks noChangeArrowheads="1"/>
          </p:cNvSpPr>
          <p:nvPr/>
        </p:nvSpPr>
        <p:spPr bwMode="auto">
          <a:xfrm>
            <a:off x="6471660" y="5257086"/>
            <a:ext cx="365485" cy="430887"/>
          </a:xfrm>
          <a:prstGeom prst="rect">
            <a:avLst/>
          </a:prstGeom>
          <a:noFill/>
          <a:ln w="9525">
            <a:noFill/>
            <a:miter lim="800000"/>
            <a:headEnd/>
            <a:tailEnd/>
          </a:ln>
        </p:spPr>
        <p:txBody>
          <a:bodyPr wrap="none" lIns="0" tIns="0" rIns="0" bIns="0">
            <a:spAutoFit/>
          </a:bodyPr>
          <a:lstStyle/>
          <a:p>
            <a:pPr algn="ctr"/>
            <a:r>
              <a:rPr lang="en-US" sz="1400" baseline="0">
                <a:solidFill>
                  <a:schemeClr val="bg1"/>
                </a:solidFill>
              </a:rPr>
              <a:t>537</a:t>
            </a:r>
          </a:p>
          <a:p>
            <a:pPr algn="ctr"/>
            <a:r>
              <a:rPr lang="en-US" sz="1400" baseline="0">
                <a:solidFill>
                  <a:schemeClr val="bg1"/>
                </a:solidFill>
              </a:rPr>
              <a:t>1163</a:t>
            </a:r>
          </a:p>
        </p:txBody>
      </p:sp>
      <p:sp>
        <p:nvSpPr>
          <p:cNvPr id="35885" name="Rectangle 48"/>
          <p:cNvSpPr>
            <a:spLocks noChangeArrowheads="1"/>
          </p:cNvSpPr>
          <p:nvPr/>
        </p:nvSpPr>
        <p:spPr bwMode="auto">
          <a:xfrm>
            <a:off x="2046398" y="3118104"/>
            <a:ext cx="169736" cy="163449"/>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35886" name="AutoShape 49"/>
          <p:cNvSpPr>
            <a:spLocks noChangeArrowheads="1"/>
          </p:cNvSpPr>
          <p:nvPr/>
        </p:nvSpPr>
        <p:spPr bwMode="auto">
          <a:xfrm>
            <a:off x="2488025" y="3140107"/>
            <a:ext cx="188595" cy="194882"/>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35887" name="AutoShape 50"/>
          <p:cNvSpPr>
            <a:spLocks noChangeArrowheads="1"/>
          </p:cNvSpPr>
          <p:nvPr/>
        </p:nvSpPr>
        <p:spPr bwMode="auto">
          <a:xfrm>
            <a:off x="2943797" y="3127534"/>
            <a:ext cx="188595" cy="194882"/>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35888" name="AutoShape 51"/>
          <p:cNvSpPr>
            <a:spLocks noChangeArrowheads="1"/>
          </p:cNvSpPr>
          <p:nvPr/>
        </p:nvSpPr>
        <p:spPr bwMode="auto">
          <a:xfrm>
            <a:off x="3393281" y="3158966"/>
            <a:ext cx="188595" cy="194882"/>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35889" name="AutoShape 52"/>
          <p:cNvSpPr>
            <a:spLocks noChangeArrowheads="1"/>
          </p:cNvSpPr>
          <p:nvPr/>
        </p:nvSpPr>
        <p:spPr bwMode="auto">
          <a:xfrm>
            <a:off x="3850624" y="3196685"/>
            <a:ext cx="188595" cy="194882"/>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35890" name="AutoShape 53"/>
          <p:cNvSpPr>
            <a:spLocks noChangeArrowheads="1"/>
          </p:cNvSpPr>
          <p:nvPr/>
        </p:nvSpPr>
        <p:spPr bwMode="auto">
          <a:xfrm>
            <a:off x="4303252" y="3265837"/>
            <a:ext cx="188595" cy="194882"/>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35891" name="AutoShape 54"/>
          <p:cNvSpPr>
            <a:spLocks noChangeArrowheads="1"/>
          </p:cNvSpPr>
          <p:nvPr/>
        </p:nvSpPr>
        <p:spPr bwMode="auto">
          <a:xfrm>
            <a:off x="4755880" y="3297269"/>
            <a:ext cx="188595" cy="194882"/>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35892" name="AutoShape 55"/>
          <p:cNvSpPr>
            <a:spLocks noChangeArrowheads="1"/>
          </p:cNvSpPr>
          <p:nvPr/>
        </p:nvSpPr>
        <p:spPr bwMode="auto">
          <a:xfrm>
            <a:off x="5208508" y="3237548"/>
            <a:ext cx="188595" cy="194882"/>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35893" name="AutoShape 56"/>
          <p:cNvSpPr>
            <a:spLocks noChangeArrowheads="1"/>
          </p:cNvSpPr>
          <p:nvPr/>
        </p:nvSpPr>
        <p:spPr bwMode="auto">
          <a:xfrm>
            <a:off x="5665851" y="3259550"/>
            <a:ext cx="188595" cy="194882"/>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35894" name="AutoShape 57"/>
          <p:cNvSpPr>
            <a:spLocks noChangeArrowheads="1"/>
          </p:cNvSpPr>
          <p:nvPr/>
        </p:nvSpPr>
        <p:spPr bwMode="auto">
          <a:xfrm>
            <a:off x="6118479" y="3294126"/>
            <a:ext cx="188595" cy="194882"/>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35895" name="AutoShape 58"/>
          <p:cNvSpPr>
            <a:spLocks noChangeArrowheads="1"/>
          </p:cNvSpPr>
          <p:nvPr/>
        </p:nvSpPr>
        <p:spPr bwMode="auto">
          <a:xfrm>
            <a:off x="6571107" y="3344418"/>
            <a:ext cx="188595" cy="194882"/>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35896" name="Line 59"/>
          <p:cNvSpPr>
            <a:spLocks noChangeShapeType="1"/>
          </p:cNvSpPr>
          <p:nvPr/>
        </p:nvSpPr>
        <p:spPr bwMode="auto">
          <a:xfrm>
            <a:off x="2131266" y="2700052"/>
            <a:ext cx="0" cy="924116"/>
          </a:xfrm>
          <a:prstGeom prst="line">
            <a:avLst/>
          </a:prstGeom>
          <a:noFill/>
          <a:ln w="19050">
            <a:solidFill>
              <a:srgbClr val="990000"/>
            </a:solidFill>
            <a:round/>
            <a:headEnd/>
            <a:tailEnd/>
          </a:ln>
        </p:spPr>
        <p:txBody>
          <a:bodyPr/>
          <a:lstStyle/>
          <a:p>
            <a:endParaRPr lang="en-US">
              <a:solidFill>
                <a:schemeClr val="bg1"/>
              </a:solidFill>
            </a:endParaRPr>
          </a:p>
        </p:txBody>
      </p:sp>
      <p:sp>
        <p:nvSpPr>
          <p:cNvPr id="35897" name="Line 60"/>
          <p:cNvSpPr>
            <a:spLocks noChangeShapeType="1"/>
          </p:cNvSpPr>
          <p:nvPr/>
        </p:nvSpPr>
        <p:spPr bwMode="auto">
          <a:xfrm>
            <a:off x="2582323" y="2748773"/>
            <a:ext cx="0" cy="902113"/>
          </a:xfrm>
          <a:prstGeom prst="line">
            <a:avLst/>
          </a:prstGeom>
          <a:noFill/>
          <a:ln w="19050">
            <a:solidFill>
              <a:srgbClr val="969696"/>
            </a:solidFill>
            <a:round/>
            <a:headEnd/>
            <a:tailEnd/>
          </a:ln>
        </p:spPr>
        <p:txBody>
          <a:bodyPr/>
          <a:lstStyle/>
          <a:p>
            <a:endParaRPr lang="en-US">
              <a:solidFill>
                <a:schemeClr val="bg1"/>
              </a:solidFill>
            </a:endParaRPr>
          </a:p>
        </p:txBody>
      </p:sp>
      <p:sp>
        <p:nvSpPr>
          <p:cNvPr id="35898" name="Line 61"/>
          <p:cNvSpPr>
            <a:spLocks noChangeShapeType="1"/>
          </p:cNvSpPr>
          <p:nvPr/>
        </p:nvSpPr>
        <p:spPr bwMode="auto">
          <a:xfrm>
            <a:off x="3038094" y="2759774"/>
            <a:ext cx="0" cy="878539"/>
          </a:xfrm>
          <a:prstGeom prst="line">
            <a:avLst/>
          </a:prstGeom>
          <a:noFill/>
          <a:ln w="19050">
            <a:solidFill>
              <a:srgbClr val="969696"/>
            </a:solidFill>
            <a:round/>
            <a:headEnd/>
            <a:tailEnd/>
          </a:ln>
        </p:spPr>
        <p:txBody>
          <a:bodyPr/>
          <a:lstStyle/>
          <a:p>
            <a:endParaRPr lang="en-US">
              <a:solidFill>
                <a:schemeClr val="bg1"/>
              </a:solidFill>
            </a:endParaRPr>
          </a:p>
        </p:txBody>
      </p:sp>
      <p:sp>
        <p:nvSpPr>
          <p:cNvPr id="35899" name="Line 62"/>
          <p:cNvSpPr>
            <a:spLocks noChangeShapeType="1"/>
          </p:cNvSpPr>
          <p:nvPr/>
        </p:nvSpPr>
        <p:spPr bwMode="auto">
          <a:xfrm>
            <a:off x="3487579" y="2821067"/>
            <a:ext cx="0" cy="776383"/>
          </a:xfrm>
          <a:prstGeom prst="line">
            <a:avLst/>
          </a:prstGeom>
          <a:noFill/>
          <a:ln w="19050">
            <a:solidFill>
              <a:srgbClr val="969696"/>
            </a:solidFill>
            <a:round/>
            <a:headEnd/>
            <a:tailEnd/>
          </a:ln>
        </p:spPr>
        <p:txBody>
          <a:bodyPr/>
          <a:lstStyle/>
          <a:p>
            <a:endParaRPr lang="en-US">
              <a:solidFill>
                <a:schemeClr val="bg1"/>
              </a:solidFill>
            </a:endParaRPr>
          </a:p>
        </p:txBody>
      </p:sp>
      <p:sp>
        <p:nvSpPr>
          <p:cNvPr id="35900" name="Line 63"/>
          <p:cNvSpPr>
            <a:spLocks noChangeShapeType="1"/>
          </p:cNvSpPr>
          <p:nvPr/>
        </p:nvSpPr>
        <p:spPr bwMode="auto">
          <a:xfrm>
            <a:off x="3944921" y="2882360"/>
            <a:ext cx="0" cy="722948"/>
          </a:xfrm>
          <a:prstGeom prst="line">
            <a:avLst/>
          </a:prstGeom>
          <a:noFill/>
          <a:ln w="19050">
            <a:solidFill>
              <a:srgbClr val="969696"/>
            </a:solidFill>
            <a:round/>
            <a:headEnd/>
            <a:tailEnd/>
          </a:ln>
        </p:spPr>
        <p:txBody>
          <a:bodyPr/>
          <a:lstStyle/>
          <a:p>
            <a:endParaRPr lang="en-US">
              <a:solidFill>
                <a:schemeClr val="bg1"/>
              </a:solidFill>
            </a:endParaRPr>
          </a:p>
        </p:txBody>
      </p:sp>
      <p:sp>
        <p:nvSpPr>
          <p:cNvPr id="35901" name="Line 64"/>
          <p:cNvSpPr>
            <a:spLocks noChangeShapeType="1"/>
          </p:cNvSpPr>
          <p:nvPr/>
        </p:nvSpPr>
        <p:spPr bwMode="auto">
          <a:xfrm>
            <a:off x="4397549" y="2978230"/>
            <a:ext cx="0" cy="680514"/>
          </a:xfrm>
          <a:prstGeom prst="line">
            <a:avLst/>
          </a:prstGeom>
          <a:noFill/>
          <a:ln w="19050">
            <a:solidFill>
              <a:srgbClr val="969696"/>
            </a:solidFill>
            <a:round/>
            <a:headEnd/>
            <a:tailEnd/>
          </a:ln>
        </p:spPr>
        <p:txBody>
          <a:bodyPr/>
          <a:lstStyle/>
          <a:p>
            <a:endParaRPr lang="en-US">
              <a:solidFill>
                <a:schemeClr val="bg1"/>
              </a:solidFill>
            </a:endParaRPr>
          </a:p>
        </p:txBody>
      </p:sp>
      <p:sp>
        <p:nvSpPr>
          <p:cNvPr id="35902" name="Line 65"/>
          <p:cNvSpPr>
            <a:spLocks noChangeShapeType="1"/>
          </p:cNvSpPr>
          <p:nvPr/>
        </p:nvSpPr>
        <p:spPr bwMode="auto">
          <a:xfrm>
            <a:off x="4850177" y="3022235"/>
            <a:ext cx="0" cy="660083"/>
          </a:xfrm>
          <a:prstGeom prst="line">
            <a:avLst/>
          </a:prstGeom>
          <a:noFill/>
          <a:ln w="19050">
            <a:solidFill>
              <a:srgbClr val="969696"/>
            </a:solidFill>
            <a:round/>
            <a:headEnd/>
            <a:tailEnd/>
          </a:ln>
        </p:spPr>
        <p:txBody>
          <a:bodyPr/>
          <a:lstStyle/>
          <a:p>
            <a:endParaRPr lang="en-US">
              <a:solidFill>
                <a:schemeClr val="bg1"/>
              </a:solidFill>
            </a:endParaRPr>
          </a:p>
        </p:txBody>
      </p:sp>
      <p:sp>
        <p:nvSpPr>
          <p:cNvPr id="35903" name="Line 66"/>
          <p:cNvSpPr>
            <a:spLocks noChangeShapeType="1"/>
          </p:cNvSpPr>
          <p:nvPr/>
        </p:nvSpPr>
        <p:spPr bwMode="auto">
          <a:xfrm>
            <a:off x="5302805" y="2990803"/>
            <a:ext cx="0" cy="631793"/>
          </a:xfrm>
          <a:prstGeom prst="line">
            <a:avLst/>
          </a:prstGeom>
          <a:noFill/>
          <a:ln w="19050">
            <a:solidFill>
              <a:srgbClr val="969696"/>
            </a:solidFill>
            <a:round/>
            <a:headEnd/>
            <a:tailEnd/>
          </a:ln>
        </p:spPr>
        <p:txBody>
          <a:bodyPr/>
          <a:lstStyle/>
          <a:p>
            <a:endParaRPr lang="en-US">
              <a:solidFill>
                <a:schemeClr val="bg1"/>
              </a:solidFill>
            </a:endParaRPr>
          </a:p>
        </p:txBody>
      </p:sp>
      <p:sp>
        <p:nvSpPr>
          <p:cNvPr id="35904" name="Line 67"/>
          <p:cNvSpPr>
            <a:spLocks noChangeShapeType="1"/>
          </p:cNvSpPr>
          <p:nvPr/>
        </p:nvSpPr>
        <p:spPr bwMode="auto">
          <a:xfrm>
            <a:off x="5760149" y="3006519"/>
            <a:ext cx="0" cy="631793"/>
          </a:xfrm>
          <a:prstGeom prst="line">
            <a:avLst/>
          </a:prstGeom>
          <a:noFill/>
          <a:ln w="19050">
            <a:solidFill>
              <a:srgbClr val="969696"/>
            </a:solidFill>
            <a:round/>
            <a:headEnd/>
            <a:tailEnd/>
          </a:ln>
        </p:spPr>
        <p:txBody>
          <a:bodyPr/>
          <a:lstStyle/>
          <a:p>
            <a:endParaRPr lang="en-US">
              <a:solidFill>
                <a:schemeClr val="bg1"/>
              </a:solidFill>
            </a:endParaRPr>
          </a:p>
        </p:txBody>
      </p:sp>
      <p:sp>
        <p:nvSpPr>
          <p:cNvPr id="35905" name="Line 68"/>
          <p:cNvSpPr>
            <a:spLocks noChangeShapeType="1"/>
          </p:cNvSpPr>
          <p:nvPr/>
        </p:nvSpPr>
        <p:spPr bwMode="auto">
          <a:xfrm>
            <a:off x="6212777" y="3070955"/>
            <a:ext cx="0" cy="576787"/>
          </a:xfrm>
          <a:prstGeom prst="line">
            <a:avLst/>
          </a:prstGeom>
          <a:noFill/>
          <a:ln w="19050">
            <a:solidFill>
              <a:srgbClr val="969696"/>
            </a:solidFill>
            <a:round/>
            <a:headEnd/>
            <a:tailEnd/>
          </a:ln>
        </p:spPr>
        <p:txBody>
          <a:bodyPr/>
          <a:lstStyle/>
          <a:p>
            <a:endParaRPr lang="en-US">
              <a:solidFill>
                <a:schemeClr val="bg1"/>
              </a:solidFill>
            </a:endParaRPr>
          </a:p>
        </p:txBody>
      </p:sp>
      <p:sp>
        <p:nvSpPr>
          <p:cNvPr id="35906" name="Line 69"/>
          <p:cNvSpPr>
            <a:spLocks noChangeShapeType="1"/>
          </p:cNvSpPr>
          <p:nvPr/>
        </p:nvSpPr>
        <p:spPr bwMode="auto">
          <a:xfrm>
            <a:off x="6665405" y="3127534"/>
            <a:ext cx="0" cy="557927"/>
          </a:xfrm>
          <a:prstGeom prst="line">
            <a:avLst/>
          </a:prstGeom>
          <a:noFill/>
          <a:ln w="19050">
            <a:solidFill>
              <a:srgbClr val="969696"/>
            </a:solidFill>
            <a:round/>
            <a:headEnd/>
            <a:tailEnd/>
          </a:ln>
        </p:spPr>
        <p:txBody>
          <a:bodyPr/>
          <a:lstStyle/>
          <a:p>
            <a:endParaRPr lang="en-US">
              <a:solidFill>
                <a:schemeClr val="bg1"/>
              </a:solidFill>
            </a:endParaRPr>
          </a:p>
        </p:txBody>
      </p:sp>
      <p:sp>
        <p:nvSpPr>
          <p:cNvPr id="35907" name="Line 70"/>
          <p:cNvSpPr>
            <a:spLocks noChangeShapeType="1"/>
          </p:cNvSpPr>
          <p:nvPr/>
        </p:nvSpPr>
        <p:spPr bwMode="auto">
          <a:xfrm>
            <a:off x="1400461" y="3012020"/>
            <a:ext cx="5686139" cy="0"/>
          </a:xfrm>
          <a:prstGeom prst="line">
            <a:avLst/>
          </a:prstGeom>
          <a:noFill/>
          <a:ln w="9525">
            <a:solidFill>
              <a:schemeClr val="bg1"/>
            </a:solidFill>
            <a:prstDash val="dash"/>
            <a:round/>
            <a:headEnd/>
            <a:tailEnd/>
          </a:ln>
        </p:spPr>
        <p:txBody>
          <a:bodyPr/>
          <a:lstStyle/>
          <a:p>
            <a:endParaRPr lang="en-US">
              <a:solidFill>
                <a:schemeClr val="bg1"/>
              </a:solidFill>
            </a:endParaRPr>
          </a:p>
        </p:txBody>
      </p:sp>
      <p:sp>
        <p:nvSpPr>
          <p:cNvPr id="89" name="TextBox 88"/>
          <p:cNvSpPr txBox="1"/>
          <p:nvPr/>
        </p:nvSpPr>
        <p:spPr bwMode="auto">
          <a:xfrm>
            <a:off x="1947261" y="2355677"/>
            <a:ext cx="301843" cy="369332"/>
          </a:xfrm>
          <a:prstGeom prst="rect">
            <a:avLst/>
          </a:prstGeom>
          <a:noFill/>
          <a:ln w="9525">
            <a:noFill/>
            <a:miter lim="800000"/>
            <a:headEnd/>
            <a:tailEnd/>
          </a:ln>
        </p:spPr>
        <p:txBody>
          <a:bodyPr wrap="square" rtlCol="0">
            <a:spAutoFit/>
          </a:bodyPr>
          <a:lstStyle/>
          <a:p>
            <a:pPr marL="114300" indent="-114300">
              <a:buClr>
                <a:schemeClr val="tx1"/>
              </a:buClr>
              <a:buSzPct val="100000"/>
            </a:pPr>
            <a:r>
              <a:rPr lang="en-US" sz="1800" baseline="0" dirty="0" smtClean="0">
                <a:solidFill>
                  <a:schemeClr val="bg1"/>
                </a:solidFill>
                <a:latin typeface="+mj-lt"/>
                <a:cs typeface="Times New Roman" pitchFamily="18" charset="0"/>
              </a:rPr>
              <a:t>*</a:t>
            </a:r>
            <a:endParaRPr lang="en-US" sz="1800" baseline="0" dirty="0">
              <a:solidFill>
                <a:schemeClr val="bg1"/>
              </a:solidFill>
              <a:latin typeface="+mj-lt"/>
              <a:cs typeface="Times New Roman" pitchFamily="18" charset="0"/>
            </a:endParaRPr>
          </a:p>
        </p:txBody>
      </p:sp>
      <p:sp>
        <p:nvSpPr>
          <p:cNvPr id="90" name="TextBox 89"/>
          <p:cNvSpPr txBox="1"/>
          <p:nvPr/>
        </p:nvSpPr>
        <p:spPr bwMode="auto">
          <a:xfrm>
            <a:off x="6473541" y="2684952"/>
            <a:ext cx="301843" cy="276999"/>
          </a:xfrm>
          <a:prstGeom prst="rect">
            <a:avLst/>
          </a:prstGeom>
          <a:noFill/>
          <a:ln w="9525">
            <a:noFill/>
            <a:miter lim="800000"/>
            <a:headEnd/>
            <a:tailEnd/>
          </a:ln>
        </p:spPr>
        <p:txBody>
          <a:bodyPr wrap="square" rtlCol="0">
            <a:spAutoFit/>
          </a:bodyPr>
          <a:lstStyle/>
          <a:p>
            <a:pPr marL="114300" indent="-114300">
              <a:buClr>
                <a:schemeClr val="tx1"/>
              </a:buClr>
              <a:buSzPct val="100000"/>
            </a:pPr>
            <a:r>
              <a:rPr lang="en-US" sz="1800" baseline="30000" dirty="0" smtClean="0">
                <a:solidFill>
                  <a:schemeClr val="bg1"/>
                </a:solidFill>
                <a:latin typeface="+mj-lt"/>
                <a:cs typeface="Times New Roman" pitchFamily="18" charset="0"/>
              </a:rPr>
              <a:t>†</a:t>
            </a:r>
            <a:endParaRPr lang="en-US" sz="1800" baseline="30000" dirty="0">
              <a:solidFill>
                <a:schemeClr val="bg1"/>
              </a:solidFill>
              <a:latin typeface="+mj-lt"/>
              <a:cs typeface="Times New Roman" pitchFamily="18" charset="0"/>
            </a:endParaRPr>
          </a:p>
        </p:txBody>
      </p:sp>
      <p:grpSp>
        <p:nvGrpSpPr>
          <p:cNvPr id="3" name="Group 90"/>
          <p:cNvGrpSpPr/>
          <p:nvPr/>
        </p:nvGrpSpPr>
        <p:grpSpPr>
          <a:xfrm>
            <a:off x="7239000" y="2440983"/>
            <a:ext cx="1676400" cy="683217"/>
            <a:chOff x="7162800" y="2771001"/>
            <a:chExt cx="1676400" cy="683217"/>
          </a:xfrm>
        </p:grpSpPr>
        <p:sp>
          <p:nvSpPr>
            <p:cNvPr id="92" name="TextBox 91"/>
            <p:cNvSpPr txBox="1"/>
            <p:nvPr/>
          </p:nvSpPr>
          <p:spPr bwMode="auto">
            <a:xfrm>
              <a:off x="7162800" y="2771001"/>
              <a:ext cx="1676400" cy="307777"/>
            </a:xfrm>
            <a:prstGeom prst="rect">
              <a:avLst/>
            </a:prstGeom>
            <a:noFill/>
            <a:ln w="9525">
              <a:noFill/>
              <a:miter lim="800000"/>
              <a:headEnd/>
              <a:tailEnd/>
            </a:ln>
          </p:spPr>
          <p:txBody>
            <a:bodyPr wrap="square" rtlCol="0">
              <a:spAutoFit/>
            </a:bodyPr>
            <a:lstStyle/>
            <a:p>
              <a:pPr marL="114300" indent="-114300">
                <a:buClr>
                  <a:schemeClr val="tx1"/>
                </a:buClr>
                <a:buSzPct val="100000"/>
              </a:pPr>
              <a:r>
                <a:rPr lang="en-US" sz="1400" b="1" baseline="0" dirty="0" smtClean="0">
                  <a:solidFill>
                    <a:schemeClr val="bg1"/>
                  </a:solidFill>
                  <a:latin typeface="+mj-lt"/>
                  <a:cs typeface="Times New Roman" pitchFamily="18" charset="0"/>
                </a:rPr>
                <a:t>*</a:t>
              </a:r>
              <a:r>
                <a:rPr lang="en-US" sz="1400" b="1" dirty="0" smtClean="0">
                  <a:solidFill>
                    <a:schemeClr val="bg1"/>
                  </a:solidFill>
                  <a:latin typeface="+mj-lt"/>
                  <a:cs typeface="Times New Roman" pitchFamily="18" charset="0"/>
                </a:rPr>
                <a:t>p=.44</a:t>
              </a:r>
              <a:endParaRPr lang="en-US" sz="1400" b="1" baseline="0" dirty="0">
                <a:solidFill>
                  <a:schemeClr val="bg1"/>
                </a:solidFill>
                <a:latin typeface="+mj-lt"/>
                <a:cs typeface="Times New Roman" pitchFamily="18" charset="0"/>
              </a:endParaRPr>
            </a:p>
          </p:txBody>
        </p:sp>
        <p:sp>
          <p:nvSpPr>
            <p:cNvPr id="93" name="TextBox 92"/>
            <p:cNvSpPr txBox="1"/>
            <p:nvPr/>
          </p:nvSpPr>
          <p:spPr bwMode="auto">
            <a:xfrm>
              <a:off x="7162800" y="3146441"/>
              <a:ext cx="1676400" cy="307777"/>
            </a:xfrm>
            <a:prstGeom prst="rect">
              <a:avLst/>
            </a:prstGeom>
            <a:noFill/>
            <a:ln w="9525">
              <a:noFill/>
              <a:miter lim="800000"/>
              <a:headEnd/>
              <a:tailEnd/>
            </a:ln>
          </p:spPr>
          <p:txBody>
            <a:bodyPr wrap="square" rtlCol="0">
              <a:spAutoFit/>
            </a:bodyPr>
            <a:lstStyle/>
            <a:p>
              <a:pPr marL="114300" indent="-114300">
                <a:buClr>
                  <a:schemeClr val="tx1"/>
                </a:buClr>
                <a:buSzPct val="100000"/>
              </a:pPr>
              <a:r>
                <a:rPr lang="en-US" sz="1400" b="1" baseline="30000" dirty="0" smtClean="0">
                  <a:solidFill>
                    <a:schemeClr val="bg1"/>
                  </a:solidFill>
                  <a:latin typeface="+mj-lt"/>
                  <a:cs typeface="Times New Roman" pitchFamily="18" charset="0"/>
                </a:rPr>
                <a:t>†</a:t>
              </a:r>
              <a:r>
                <a:rPr lang="en-US" sz="1400" b="1" dirty="0" smtClean="0">
                  <a:solidFill>
                    <a:schemeClr val="bg1"/>
                  </a:solidFill>
                  <a:latin typeface="+mj-lt"/>
                  <a:cs typeface="Times New Roman" pitchFamily="18" charset="0"/>
                </a:rPr>
                <a:t>p=.006</a:t>
              </a:r>
              <a:endParaRPr lang="en-US" sz="1400" b="1" dirty="0">
                <a:solidFill>
                  <a:schemeClr val="bg1"/>
                </a:solidFill>
                <a:latin typeface="+mj-lt"/>
                <a:cs typeface="Times New Roman" pitchFamily="18" charset="0"/>
              </a:endParaRPr>
            </a:p>
          </p:txBody>
        </p:sp>
      </p:grpSp>
      <p:sp>
        <p:nvSpPr>
          <p:cNvPr id="95" name="Text Box 35"/>
          <p:cNvSpPr txBox="1">
            <a:spLocks noChangeArrowheads="1"/>
          </p:cNvSpPr>
          <p:nvPr/>
        </p:nvSpPr>
        <p:spPr bwMode="auto">
          <a:xfrm>
            <a:off x="1587626" y="1792224"/>
            <a:ext cx="1615699" cy="215444"/>
          </a:xfrm>
          <a:prstGeom prst="rect">
            <a:avLst/>
          </a:prstGeom>
          <a:noFill/>
          <a:ln w="9525">
            <a:noFill/>
            <a:miter lim="800000"/>
            <a:headEnd/>
            <a:tailEnd/>
          </a:ln>
        </p:spPr>
        <p:txBody>
          <a:bodyPr wrap="none" lIns="0" tIns="0" rIns="0" bIns="0">
            <a:spAutoFit/>
          </a:bodyPr>
          <a:lstStyle/>
          <a:p>
            <a:r>
              <a:rPr lang="en-US" sz="1400" b="1" baseline="0" dirty="0" smtClean="0">
                <a:solidFill>
                  <a:schemeClr val="bg1"/>
                </a:solidFill>
              </a:rPr>
              <a:t>Death from any cause</a:t>
            </a:r>
            <a:endParaRPr lang="en-US" sz="1400" b="1" baseline="0" dirty="0">
              <a:solidFill>
                <a:schemeClr val="bg1"/>
              </a:solidFill>
            </a:endParaRPr>
          </a:p>
        </p:txBody>
      </p:sp>
      <p:sp>
        <p:nvSpPr>
          <p:cNvPr id="96" name="Text Box 19"/>
          <p:cNvSpPr txBox="1">
            <a:spLocks noChangeArrowheads="1"/>
          </p:cNvSpPr>
          <p:nvPr/>
        </p:nvSpPr>
        <p:spPr bwMode="auto">
          <a:xfrm>
            <a:off x="798052" y="1279874"/>
            <a:ext cx="7010400" cy="369332"/>
          </a:xfrm>
          <a:prstGeom prst="rect">
            <a:avLst/>
          </a:prstGeom>
          <a:noFill/>
          <a:ln w="9525">
            <a:noFill/>
            <a:miter lim="800000"/>
            <a:headEnd/>
            <a:tailEnd/>
          </a:ln>
        </p:spPr>
        <p:txBody>
          <a:bodyPr>
            <a:spAutoFit/>
          </a:bodyPr>
          <a:lstStyle/>
          <a:p>
            <a:pPr algn="ctr">
              <a:spcBef>
                <a:spcPct val="50000"/>
              </a:spcBef>
            </a:pPr>
            <a:r>
              <a:rPr lang="en-US" b="1" baseline="0" dirty="0">
                <a:solidFill>
                  <a:schemeClr val="bg1"/>
                </a:solidFill>
              </a:rPr>
              <a:t>Intensive (Sulfonylurea/Insulin) </a:t>
            </a:r>
            <a:r>
              <a:rPr lang="en-US" b="1" baseline="0" dirty="0" err="1">
                <a:solidFill>
                  <a:schemeClr val="bg1"/>
                </a:solidFill>
              </a:rPr>
              <a:t>vs</a:t>
            </a:r>
            <a:r>
              <a:rPr lang="en-US" b="1" baseline="0" dirty="0">
                <a:solidFill>
                  <a:schemeClr val="bg1"/>
                </a:solidFill>
              </a:rPr>
              <a:t> Conventional Glucose Control</a:t>
            </a:r>
          </a:p>
        </p:txBody>
      </p:sp>
      <p:sp>
        <p:nvSpPr>
          <p:cNvPr id="97" name="Rectangle 1026"/>
          <p:cNvSpPr txBox="1">
            <a:spLocks noChangeArrowheads="1"/>
          </p:cNvSpPr>
          <p:nvPr/>
        </p:nvSpPr>
        <p:spPr>
          <a:xfrm>
            <a:off x="457200" y="153988"/>
            <a:ext cx="7351252" cy="1143000"/>
          </a:xfrm>
          <a:prstGeom prst="rect">
            <a:avLst/>
          </a:prstGeom>
        </p:spPr>
        <p:txBody>
          <a:bodyPr anchor="ctr" anchorCtr="0"/>
          <a:lstStyle/>
          <a:p>
            <a:pPr lvl="0"/>
            <a:r>
              <a:rPr lang="en-US" sz="3600" b="1" kern="0" dirty="0" smtClean="0">
                <a:solidFill>
                  <a:srgbClr val="FFFF00"/>
                </a:solidFill>
                <a:latin typeface="Verdana" pitchFamily="34" charset="0"/>
                <a:ea typeface="Verdana" pitchFamily="34" charset="0"/>
                <a:cs typeface="Verdana" pitchFamily="34" charset="0"/>
              </a:rPr>
              <a:t>Death from Any Cause Hazard Ratio</a:t>
            </a:r>
          </a:p>
        </p:txBody>
      </p:sp>
      <p:sp>
        <p:nvSpPr>
          <p:cNvPr id="98" name="TextBox 8"/>
          <p:cNvSpPr txBox="1">
            <a:spLocks noChangeArrowheads="1"/>
          </p:cNvSpPr>
          <p:nvPr>
            <p:custDataLst>
              <p:tags r:id="rId2"/>
            </p:custDataLst>
          </p:nvPr>
        </p:nvSpPr>
        <p:spPr bwMode="auto">
          <a:xfrm>
            <a:off x="457200" y="6355080"/>
            <a:ext cx="8340725" cy="336550"/>
          </a:xfrm>
          <a:prstGeom prst="rect">
            <a:avLst/>
          </a:prstGeom>
          <a:noFill/>
          <a:ln w="9525">
            <a:noFill/>
            <a:miter lim="800000"/>
            <a:headEnd/>
            <a:tailEnd/>
          </a:ln>
        </p:spPr>
        <p:txBody>
          <a:bodyPr wrap="none"/>
          <a:lstStyle/>
          <a:p>
            <a:pPr algn="r">
              <a:lnSpc>
                <a:spcPct val="125000"/>
              </a:lnSpc>
              <a:buClr>
                <a:srgbClr val="3F3F3F"/>
              </a:buClr>
              <a:buSzPct val="100000"/>
            </a:pPr>
            <a:r>
              <a:rPr lang="en-US" sz="1400" baseline="0" dirty="0" smtClean="0">
                <a:solidFill>
                  <a:schemeClr val="bg1"/>
                </a:solidFill>
                <a:latin typeface="Arial Narrow" pitchFamily="34" charset="0"/>
                <a:cs typeface="Times New Roman" pitchFamily="18" charset="0"/>
              </a:rPr>
              <a:t>Holman et </a:t>
            </a:r>
            <a:r>
              <a:rPr lang="en-US" sz="1400" baseline="0" dirty="0">
                <a:solidFill>
                  <a:schemeClr val="bg1"/>
                </a:solidFill>
                <a:latin typeface="Arial Narrow" pitchFamily="34" charset="0"/>
                <a:cs typeface="Times New Roman" pitchFamily="18" charset="0"/>
              </a:rPr>
              <a:t>al. </a:t>
            </a:r>
            <a:r>
              <a:rPr lang="en-US" sz="1400" i="1" baseline="0" dirty="0">
                <a:solidFill>
                  <a:schemeClr val="bg1"/>
                </a:solidFill>
                <a:latin typeface="Arial Narrow" pitchFamily="34" charset="0"/>
                <a:cs typeface="Times New Roman" pitchFamily="18" charset="0"/>
              </a:rPr>
              <a:t>N </a:t>
            </a:r>
            <a:r>
              <a:rPr lang="en-US" sz="1400" i="1" baseline="0" dirty="0" err="1">
                <a:solidFill>
                  <a:schemeClr val="bg1"/>
                </a:solidFill>
                <a:latin typeface="Arial Narrow" pitchFamily="34" charset="0"/>
                <a:cs typeface="Times New Roman" pitchFamily="18" charset="0"/>
              </a:rPr>
              <a:t>Engl</a:t>
            </a:r>
            <a:r>
              <a:rPr lang="en-US" sz="1400" i="1" baseline="0" dirty="0">
                <a:solidFill>
                  <a:schemeClr val="bg1"/>
                </a:solidFill>
                <a:latin typeface="Arial Narrow" pitchFamily="34" charset="0"/>
                <a:cs typeface="Times New Roman" pitchFamily="18" charset="0"/>
              </a:rPr>
              <a:t> J </a:t>
            </a:r>
            <a:r>
              <a:rPr lang="en-US" sz="1400" i="1" baseline="0" dirty="0" smtClean="0">
                <a:solidFill>
                  <a:schemeClr val="bg1"/>
                </a:solidFill>
                <a:latin typeface="Arial Narrow" pitchFamily="34" charset="0"/>
                <a:cs typeface="Times New Roman" pitchFamily="18" charset="0"/>
              </a:rPr>
              <a:t>Med</a:t>
            </a:r>
            <a:r>
              <a:rPr lang="en-US" sz="1400" baseline="0" dirty="0" smtClean="0">
                <a:solidFill>
                  <a:schemeClr val="bg1"/>
                </a:solidFill>
                <a:latin typeface="Arial Narrow" pitchFamily="34" charset="0"/>
                <a:cs typeface="Times New Roman" pitchFamily="18" charset="0"/>
              </a:rPr>
              <a:t> </a:t>
            </a:r>
            <a:r>
              <a:rPr lang="en-US" sz="1400" baseline="0" dirty="0">
                <a:solidFill>
                  <a:schemeClr val="bg1"/>
                </a:solidFill>
                <a:latin typeface="Arial Narrow" pitchFamily="34" charset="0"/>
                <a:cs typeface="Times New Roman" pitchFamily="18" charset="0"/>
              </a:rPr>
              <a:t>2008;359(15):1577-1589.</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4" name="Text Box 19"/>
          <p:cNvSpPr txBox="1">
            <a:spLocks noChangeArrowheads="1"/>
          </p:cNvSpPr>
          <p:nvPr/>
        </p:nvSpPr>
        <p:spPr bwMode="auto">
          <a:xfrm>
            <a:off x="1121517" y="1165514"/>
            <a:ext cx="6599238" cy="400110"/>
          </a:xfrm>
          <a:prstGeom prst="rect">
            <a:avLst/>
          </a:prstGeom>
          <a:noFill/>
          <a:ln w="9525">
            <a:noFill/>
            <a:miter lim="800000"/>
            <a:headEnd/>
            <a:tailEnd/>
          </a:ln>
        </p:spPr>
        <p:txBody>
          <a:bodyPr wrap="square">
            <a:spAutoFit/>
          </a:bodyPr>
          <a:lstStyle/>
          <a:p>
            <a:pPr algn="ctr">
              <a:spcBef>
                <a:spcPct val="50000"/>
              </a:spcBef>
            </a:pPr>
            <a:r>
              <a:rPr lang="en-US" sz="2000" b="1" baseline="0" dirty="0">
                <a:solidFill>
                  <a:schemeClr val="bg1"/>
                </a:solidFill>
              </a:rPr>
              <a:t>Intensive (Metformin) </a:t>
            </a:r>
            <a:r>
              <a:rPr lang="en-US" sz="2000" b="1" baseline="0" dirty="0" err="1">
                <a:solidFill>
                  <a:schemeClr val="bg1"/>
                </a:solidFill>
              </a:rPr>
              <a:t>vs</a:t>
            </a:r>
            <a:r>
              <a:rPr lang="en-US" sz="2000" b="1" baseline="0" dirty="0">
                <a:solidFill>
                  <a:schemeClr val="bg1"/>
                </a:solidFill>
              </a:rPr>
              <a:t> Conventional Glucose Control</a:t>
            </a:r>
          </a:p>
        </p:txBody>
      </p:sp>
      <p:sp>
        <p:nvSpPr>
          <p:cNvPr id="37904" name="Text Box 21"/>
          <p:cNvSpPr txBox="1">
            <a:spLocks noChangeArrowheads="1"/>
          </p:cNvSpPr>
          <p:nvPr/>
        </p:nvSpPr>
        <p:spPr bwMode="auto">
          <a:xfrm>
            <a:off x="1219200" y="1600200"/>
            <a:ext cx="230832"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1.4</a:t>
            </a:r>
          </a:p>
        </p:txBody>
      </p:sp>
      <p:sp>
        <p:nvSpPr>
          <p:cNvPr id="37905" name="Text Box 22"/>
          <p:cNvSpPr txBox="1">
            <a:spLocks noChangeArrowheads="1"/>
          </p:cNvSpPr>
          <p:nvPr/>
        </p:nvSpPr>
        <p:spPr bwMode="auto">
          <a:xfrm>
            <a:off x="1219200" y="2222956"/>
            <a:ext cx="230832"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1.2</a:t>
            </a:r>
          </a:p>
        </p:txBody>
      </p:sp>
      <p:sp>
        <p:nvSpPr>
          <p:cNvPr id="37906" name="Text Box 23"/>
          <p:cNvSpPr txBox="1">
            <a:spLocks noChangeArrowheads="1"/>
          </p:cNvSpPr>
          <p:nvPr/>
        </p:nvSpPr>
        <p:spPr bwMode="auto">
          <a:xfrm>
            <a:off x="1219200" y="2819400"/>
            <a:ext cx="230832"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1.0</a:t>
            </a:r>
          </a:p>
        </p:txBody>
      </p:sp>
      <p:sp>
        <p:nvSpPr>
          <p:cNvPr id="37907" name="Text Box 24"/>
          <p:cNvSpPr txBox="1">
            <a:spLocks noChangeArrowheads="1"/>
          </p:cNvSpPr>
          <p:nvPr/>
        </p:nvSpPr>
        <p:spPr bwMode="auto">
          <a:xfrm>
            <a:off x="1219200" y="3505200"/>
            <a:ext cx="230832"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0.8</a:t>
            </a:r>
          </a:p>
        </p:txBody>
      </p:sp>
      <p:sp>
        <p:nvSpPr>
          <p:cNvPr id="37908" name="Text Box 25"/>
          <p:cNvSpPr txBox="1">
            <a:spLocks noChangeArrowheads="1"/>
          </p:cNvSpPr>
          <p:nvPr/>
        </p:nvSpPr>
        <p:spPr bwMode="auto">
          <a:xfrm>
            <a:off x="1219200" y="4127956"/>
            <a:ext cx="230832"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0.6</a:t>
            </a:r>
          </a:p>
        </p:txBody>
      </p:sp>
      <p:sp>
        <p:nvSpPr>
          <p:cNvPr id="37909" name="Text Box 26"/>
          <p:cNvSpPr txBox="1">
            <a:spLocks noChangeArrowheads="1"/>
          </p:cNvSpPr>
          <p:nvPr/>
        </p:nvSpPr>
        <p:spPr bwMode="auto">
          <a:xfrm>
            <a:off x="1219200" y="4737556"/>
            <a:ext cx="230832"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0.4</a:t>
            </a:r>
          </a:p>
        </p:txBody>
      </p:sp>
      <p:sp>
        <p:nvSpPr>
          <p:cNvPr id="37910" name="Text Box 27"/>
          <p:cNvSpPr txBox="1">
            <a:spLocks noChangeArrowheads="1"/>
          </p:cNvSpPr>
          <p:nvPr/>
        </p:nvSpPr>
        <p:spPr bwMode="auto">
          <a:xfrm>
            <a:off x="2057400" y="5715000"/>
            <a:ext cx="365485"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1997</a:t>
            </a:r>
          </a:p>
        </p:txBody>
      </p:sp>
      <p:sp>
        <p:nvSpPr>
          <p:cNvPr id="37911" name="Text Box 28"/>
          <p:cNvSpPr txBox="1">
            <a:spLocks noChangeArrowheads="1"/>
          </p:cNvSpPr>
          <p:nvPr/>
        </p:nvSpPr>
        <p:spPr bwMode="auto">
          <a:xfrm>
            <a:off x="2965450" y="5715000"/>
            <a:ext cx="365485" cy="215444"/>
          </a:xfrm>
          <a:prstGeom prst="rect">
            <a:avLst/>
          </a:prstGeom>
          <a:noFill/>
          <a:ln w="9525">
            <a:noFill/>
            <a:miter lim="800000"/>
            <a:headEnd/>
            <a:tailEnd/>
          </a:ln>
        </p:spPr>
        <p:txBody>
          <a:bodyPr wrap="none" lIns="0" tIns="0" rIns="0" bIns="0">
            <a:spAutoFit/>
          </a:bodyPr>
          <a:lstStyle/>
          <a:p>
            <a:r>
              <a:rPr lang="en-US" sz="1400" b="1" baseline="0">
                <a:solidFill>
                  <a:schemeClr val="bg1"/>
                </a:solidFill>
              </a:rPr>
              <a:t>1999</a:t>
            </a:r>
          </a:p>
        </p:txBody>
      </p:sp>
      <p:sp>
        <p:nvSpPr>
          <p:cNvPr id="37912" name="Text Box 29"/>
          <p:cNvSpPr txBox="1">
            <a:spLocks noChangeArrowheads="1"/>
          </p:cNvSpPr>
          <p:nvPr/>
        </p:nvSpPr>
        <p:spPr bwMode="auto">
          <a:xfrm>
            <a:off x="3889375" y="5715000"/>
            <a:ext cx="365485"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2001</a:t>
            </a:r>
          </a:p>
        </p:txBody>
      </p:sp>
      <p:sp>
        <p:nvSpPr>
          <p:cNvPr id="37913" name="Text Box 30"/>
          <p:cNvSpPr txBox="1">
            <a:spLocks noChangeArrowheads="1"/>
          </p:cNvSpPr>
          <p:nvPr/>
        </p:nvSpPr>
        <p:spPr bwMode="auto">
          <a:xfrm>
            <a:off x="4803775" y="5715000"/>
            <a:ext cx="365485" cy="215444"/>
          </a:xfrm>
          <a:prstGeom prst="rect">
            <a:avLst/>
          </a:prstGeom>
          <a:noFill/>
          <a:ln w="9525">
            <a:noFill/>
            <a:miter lim="800000"/>
            <a:headEnd/>
            <a:tailEnd/>
          </a:ln>
        </p:spPr>
        <p:txBody>
          <a:bodyPr wrap="none" lIns="0" tIns="0" rIns="0" bIns="0">
            <a:spAutoFit/>
          </a:bodyPr>
          <a:lstStyle/>
          <a:p>
            <a:r>
              <a:rPr lang="en-US" sz="1400" b="1" baseline="0">
                <a:solidFill>
                  <a:schemeClr val="bg1"/>
                </a:solidFill>
              </a:rPr>
              <a:t>2003</a:t>
            </a:r>
          </a:p>
        </p:txBody>
      </p:sp>
      <p:sp>
        <p:nvSpPr>
          <p:cNvPr id="37914" name="Text Box 31"/>
          <p:cNvSpPr txBox="1">
            <a:spLocks noChangeArrowheads="1"/>
          </p:cNvSpPr>
          <p:nvPr/>
        </p:nvSpPr>
        <p:spPr bwMode="auto">
          <a:xfrm>
            <a:off x="5638800" y="5715000"/>
            <a:ext cx="365485"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2005</a:t>
            </a:r>
          </a:p>
        </p:txBody>
      </p:sp>
      <p:sp>
        <p:nvSpPr>
          <p:cNvPr id="37915" name="Text Box 32"/>
          <p:cNvSpPr txBox="1">
            <a:spLocks noChangeArrowheads="1"/>
          </p:cNvSpPr>
          <p:nvPr/>
        </p:nvSpPr>
        <p:spPr bwMode="auto">
          <a:xfrm>
            <a:off x="6553200" y="5715000"/>
            <a:ext cx="365485"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2007</a:t>
            </a:r>
          </a:p>
        </p:txBody>
      </p:sp>
      <p:sp>
        <p:nvSpPr>
          <p:cNvPr id="37920" name="Line 37"/>
          <p:cNvSpPr>
            <a:spLocks noChangeShapeType="1"/>
          </p:cNvSpPr>
          <p:nvPr/>
        </p:nvSpPr>
        <p:spPr bwMode="auto">
          <a:xfrm>
            <a:off x="2291049" y="5615857"/>
            <a:ext cx="0" cy="73929"/>
          </a:xfrm>
          <a:prstGeom prst="line">
            <a:avLst/>
          </a:prstGeom>
          <a:noFill/>
          <a:ln w="9525">
            <a:solidFill>
              <a:schemeClr val="tx1"/>
            </a:solidFill>
            <a:round/>
            <a:headEnd/>
            <a:tailEnd/>
          </a:ln>
        </p:spPr>
        <p:txBody>
          <a:bodyPr/>
          <a:lstStyle/>
          <a:p>
            <a:endParaRPr lang="en-US">
              <a:solidFill>
                <a:schemeClr val="bg1"/>
              </a:solidFill>
            </a:endParaRPr>
          </a:p>
        </p:txBody>
      </p:sp>
      <p:sp>
        <p:nvSpPr>
          <p:cNvPr id="37921" name="Line 38"/>
          <p:cNvSpPr>
            <a:spLocks noChangeShapeType="1"/>
          </p:cNvSpPr>
          <p:nvPr/>
        </p:nvSpPr>
        <p:spPr bwMode="auto">
          <a:xfrm>
            <a:off x="3184361" y="5628179"/>
            <a:ext cx="0" cy="73929"/>
          </a:xfrm>
          <a:prstGeom prst="line">
            <a:avLst/>
          </a:prstGeom>
          <a:noFill/>
          <a:ln w="9525">
            <a:solidFill>
              <a:schemeClr val="tx1"/>
            </a:solidFill>
            <a:round/>
            <a:headEnd/>
            <a:tailEnd/>
          </a:ln>
        </p:spPr>
        <p:txBody>
          <a:bodyPr/>
          <a:lstStyle/>
          <a:p>
            <a:endParaRPr lang="en-US">
              <a:solidFill>
                <a:schemeClr val="bg1"/>
              </a:solidFill>
            </a:endParaRPr>
          </a:p>
        </p:txBody>
      </p:sp>
      <p:sp>
        <p:nvSpPr>
          <p:cNvPr id="37922" name="Line 39"/>
          <p:cNvSpPr>
            <a:spLocks noChangeShapeType="1"/>
          </p:cNvSpPr>
          <p:nvPr/>
        </p:nvSpPr>
        <p:spPr bwMode="auto">
          <a:xfrm>
            <a:off x="4077673" y="5628179"/>
            <a:ext cx="0" cy="73929"/>
          </a:xfrm>
          <a:prstGeom prst="line">
            <a:avLst/>
          </a:prstGeom>
          <a:noFill/>
          <a:ln w="9525">
            <a:solidFill>
              <a:schemeClr val="tx1"/>
            </a:solidFill>
            <a:round/>
            <a:headEnd/>
            <a:tailEnd/>
          </a:ln>
        </p:spPr>
        <p:txBody>
          <a:bodyPr/>
          <a:lstStyle/>
          <a:p>
            <a:endParaRPr lang="en-US">
              <a:solidFill>
                <a:schemeClr val="bg1"/>
              </a:solidFill>
            </a:endParaRPr>
          </a:p>
        </p:txBody>
      </p:sp>
      <p:sp>
        <p:nvSpPr>
          <p:cNvPr id="37923" name="Line 40"/>
          <p:cNvSpPr>
            <a:spLocks noChangeShapeType="1"/>
          </p:cNvSpPr>
          <p:nvPr/>
        </p:nvSpPr>
        <p:spPr bwMode="auto">
          <a:xfrm>
            <a:off x="4964824" y="5628179"/>
            <a:ext cx="0" cy="73929"/>
          </a:xfrm>
          <a:prstGeom prst="line">
            <a:avLst/>
          </a:prstGeom>
          <a:noFill/>
          <a:ln w="9525">
            <a:solidFill>
              <a:schemeClr val="tx1"/>
            </a:solidFill>
            <a:round/>
            <a:headEnd/>
            <a:tailEnd/>
          </a:ln>
        </p:spPr>
        <p:txBody>
          <a:bodyPr/>
          <a:lstStyle/>
          <a:p>
            <a:endParaRPr lang="en-US">
              <a:solidFill>
                <a:schemeClr val="bg1"/>
              </a:solidFill>
            </a:endParaRPr>
          </a:p>
        </p:txBody>
      </p:sp>
      <p:sp>
        <p:nvSpPr>
          <p:cNvPr id="37924" name="Line 41"/>
          <p:cNvSpPr>
            <a:spLocks noChangeShapeType="1"/>
          </p:cNvSpPr>
          <p:nvPr/>
        </p:nvSpPr>
        <p:spPr bwMode="auto">
          <a:xfrm>
            <a:off x="5845814" y="5628179"/>
            <a:ext cx="0" cy="73929"/>
          </a:xfrm>
          <a:prstGeom prst="line">
            <a:avLst/>
          </a:prstGeom>
          <a:noFill/>
          <a:ln w="9525">
            <a:solidFill>
              <a:schemeClr val="tx1"/>
            </a:solidFill>
            <a:round/>
            <a:headEnd/>
            <a:tailEnd/>
          </a:ln>
        </p:spPr>
        <p:txBody>
          <a:bodyPr/>
          <a:lstStyle/>
          <a:p>
            <a:endParaRPr lang="en-US">
              <a:solidFill>
                <a:schemeClr val="bg1"/>
              </a:solidFill>
            </a:endParaRPr>
          </a:p>
        </p:txBody>
      </p:sp>
      <p:sp>
        <p:nvSpPr>
          <p:cNvPr id="37925" name="Line 42"/>
          <p:cNvSpPr>
            <a:spLocks noChangeShapeType="1"/>
          </p:cNvSpPr>
          <p:nvPr/>
        </p:nvSpPr>
        <p:spPr bwMode="auto">
          <a:xfrm>
            <a:off x="6732965" y="5615857"/>
            <a:ext cx="0" cy="73929"/>
          </a:xfrm>
          <a:prstGeom prst="line">
            <a:avLst/>
          </a:prstGeom>
          <a:noFill/>
          <a:ln w="9525">
            <a:solidFill>
              <a:schemeClr val="tx1"/>
            </a:solidFill>
            <a:round/>
            <a:headEnd/>
            <a:tailEnd/>
          </a:ln>
        </p:spPr>
        <p:txBody>
          <a:bodyPr/>
          <a:lstStyle/>
          <a:p>
            <a:endParaRPr lang="en-US">
              <a:solidFill>
                <a:schemeClr val="bg1"/>
              </a:solidFill>
            </a:endParaRPr>
          </a:p>
        </p:txBody>
      </p:sp>
      <p:sp>
        <p:nvSpPr>
          <p:cNvPr id="37898" name="Line 15"/>
          <p:cNvSpPr>
            <a:spLocks noChangeShapeType="1"/>
          </p:cNvSpPr>
          <p:nvPr/>
        </p:nvSpPr>
        <p:spPr bwMode="auto">
          <a:xfrm>
            <a:off x="1520953" y="1709929"/>
            <a:ext cx="67768" cy="0"/>
          </a:xfrm>
          <a:prstGeom prst="line">
            <a:avLst/>
          </a:prstGeom>
          <a:noFill/>
          <a:ln w="9525">
            <a:solidFill>
              <a:schemeClr val="tx1"/>
            </a:solidFill>
            <a:round/>
            <a:headEnd/>
            <a:tailEnd/>
          </a:ln>
        </p:spPr>
        <p:txBody>
          <a:bodyPr/>
          <a:lstStyle/>
          <a:p>
            <a:endParaRPr lang="en-US">
              <a:solidFill>
                <a:schemeClr val="bg1"/>
              </a:solidFill>
            </a:endParaRPr>
          </a:p>
        </p:txBody>
      </p:sp>
      <p:sp>
        <p:nvSpPr>
          <p:cNvPr id="37899" name="Line 16"/>
          <p:cNvSpPr>
            <a:spLocks noChangeShapeType="1"/>
          </p:cNvSpPr>
          <p:nvPr/>
        </p:nvSpPr>
        <p:spPr bwMode="auto">
          <a:xfrm>
            <a:off x="1527114" y="2344488"/>
            <a:ext cx="67768" cy="0"/>
          </a:xfrm>
          <a:prstGeom prst="line">
            <a:avLst/>
          </a:prstGeom>
          <a:noFill/>
          <a:ln w="9525">
            <a:solidFill>
              <a:schemeClr val="tx1"/>
            </a:solidFill>
            <a:round/>
            <a:headEnd/>
            <a:tailEnd/>
          </a:ln>
        </p:spPr>
        <p:txBody>
          <a:bodyPr/>
          <a:lstStyle/>
          <a:p>
            <a:endParaRPr lang="en-US">
              <a:solidFill>
                <a:schemeClr val="bg1"/>
              </a:solidFill>
            </a:endParaRPr>
          </a:p>
        </p:txBody>
      </p:sp>
      <p:sp>
        <p:nvSpPr>
          <p:cNvPr id="37900" name="Line 17"/>
          <p:cNvSpPr>
            <a:spLocks noChangeShapeType="1"/>
          </p:cNvSpPr>
          <p:nvPr/>
        </p:nvSpPr>
        <p:spPr bwMode="auto">
          <a:xfrm>
            <a:off x="1520953" y="2958255"/>
            <a:ext cx="67768" cy="0"/>
          </a:xfrm>
          <a:prstGeom prst="line">
            <a:avLst/>
          </a:prstGeom>
          <a:noFill/>
          <a:ln w="9525">
            <a:solidFill>
              <a:schemeClr val="tx1"/>
            </a:solidFill>
            <a:round/>
            <a:headEnd/>
            <a:tailEnd/>
          </a:ln>
        </p:spPr>
        <p:txBody>
          <a:bodyPr/>
          <a:lstStyle/>
          <a:p>
            <a:endParaRPr lang="en-US">
              <a:solidFill>
                <a:schemeClr val="bg1"/>
              </a:solidFill>
            </a:endParaRPr>
          </a:p>
        </p:txBody>
      </p:sp>
      <p:sp>
        <p:nvSpPr>
          <p:cNvPr id="37901" name="Line 18"/>
          <p:cNvSpPr>
            <a:spLocks noChangeShapeType="1"/>
          </p:cNvSpPr>
          <p:nvPr/>
        </p:nvSpPr>
        <p:spPr bwMode="auto">
          <a:xfrm>
            <a:off x="1520953" y="3582803"/>
            <a:ext cx="67768" cy="0"/>
          </a:xfrm>
          <a:prstGeom prst="line">
            <a:avLst/>
          </a:prstGeom>
          <a:noFill/>
          <a:ln w="9525">
            <a:solidFill>
              <a:schemeClr val="tx1"/>
            </a:solidFill>
            <a:round/>
            <a:headEnd/>
            <a:tailEnd/>
          </a:ln>
        </p:spPr>
        <p:txBody>
          <a:bodyPr/>
          <a:lstStyle/>
          <a:p>
            <a:endParaRPr lang="en-US">
              <a:solidFill>
                <a:schemeClr val="bg1"/>
              </a:solidFill>
            </a:endParaRPr>
          </a:p>
        </p:txBody>
      </p:sp>
      <p:sp>
        <p:nvSpPr>
          <p:cNvPr id="37902" name="Line 19"/>
          <p:cNvSpPr>
            <a:spLocks noChangeShapeType="1"/>
          </p:cNvSpPr>
          <p:nvPr/>
        </p:nvSpPr>
        <p:spPr bwMode="auto">
          <a:xfrm>
            <a:off x="1520953" y="4205041"/>
            <a:ext cx="67768" cy="0"/>
          </a:xfrm>
          <a:prstGeom prst="line">
            <a:avLst/>
          </a:prstGeom>
          <a:noFill/>
          <a:ln w="9525">
            <a:solidFill>
              <a:schemeClr val="tx1"/>
            </a:solidFill>
            <a:round/>
            <a:headEnd/>
            <a:tailEnd/>
          </a:ln>
        </p:spPr>
        <p:txBody>
          <a:bodyPr/>
          <a:lstStyle/>
          <a:p>
            <a:endParaRPr lang="en-US">
              <a:solidFill>
                <a:schemeClr val="bg1"/>
              </a:solidFill>
            </a:endParaRPr>
          </a:p>
        </p:txBody>
      </p:sp>
      <p:sp>
        <p:nvSpPr>
          <p:cNvPr id="37903" name="Line 20"/>
          <p:cNvSpPr>
            <a:spLocks noChangeShapeType="1"/>
          </p:cNvSpPr>
          <p:nvPr/>
        </p:nvSpPr>
        <p:spPr bwMode="auto">
          <a:xfrm>
            <a:off x="1527114" y="4833439"/>
            <a:ext cx="67768" cy="0"/>
          </a:xfrm>
          <a:prstGeom prst="line">
            <a:avLst/>
          </a:prstGeom>
          <a:noFill/>
          <a:ln w="9525">
            <a:solidFill>
              <a:schemeClr val="tx1"/>
            </a:solidFill>
            <a:round/>
            <a:headEnd/>
            <a:tailEnd/>
          </a:ln>
        </p:spPr>
        <p:txBody>
          <a:bodyPr/>
          <a:lstStyle/>
          <a:p>
            <a:endParaRPr lang="en-US">
              <a:solidFill>
                <a:schemeClr val="bg1"/>
              </a:solidFill>
            </a:endParaRPr>
          </a:p>
        </p:txBody>
      </p:sp>
      <p:sp>
        <p:nvSpPr>
          <p:cNvPr id="37895" name="Rectangle 74"/>
          <p:cNvSpPr>
            <a:spLocks noChangeArrowheads="1"/>
          </p:cNvSpPr>
          <p:nvPr/>
        </p:nvSpPr>
        <p:spPr bwMode="auto">
          <a:xfrm>
            <a:off x="1579480" y="1709929"/>
            <a:ext cx="5490786" cy="3919790"/>
          </a:xfrm>
          <a:prstGeom prst="rect">
            <a:avLst/>
          </a:prstGeom>
          <a:noFill/>
          <a:ln w="9525">
            <a:solidFill>
              <a:schemeClr val="bg1"/>
            </a:solidFill>
            <a:miter lim="800000"/>
            <a:headEnd/>
            <a:tailEnd/>
          </a:ln>
        </p:spPr>
        <p:txBody>
          <a:bodyPr wrap="none" anchor="ctr"/>
          <a:lstStyle/>
          <a:p>
            <a:endParaRPr lang="en-US" sz="1000" baseline="0">
              <a:solidFill>
                <a:schemeClr val="bg1"/>
              </a:solidFill>
            </a:endParaRPr>
          </a:p>
        </p:txBody>
      </p:sp>
      <p:sp>
        <p:nvSpPr>
          <p:cNvPr id="37916" name="Text Box 33"/>
          <p:cNvSpPr txBox="1">
            <a:spLocks noChangeArrowheads="1"/>
          </p:cNvSpPr>
          <p:nvPr/>
        </p:nvSpPr>
        <p:spPr bwMode="auto">
          <a:xfrm>
            <a:off x="1665731" y="4905829"/>
            <a:ext cx="1311769" cy="215444"/>
          </a:xfrm>
          <a:prstGeom prst="rect">
            <a:avLst/>
          </a:prstGeom>
          <a:noFill/>
          <a:ln w="9525">
            <a:noFill/>
            <a:miter lim="800000"/>
            <a:headEnd/>
            <a:tailEnd/>
          </a:ln>
        </p:spPr>
        <p:txBody>
          <a:bodyPr wrap="none" lIns="0" tIns="0" rIns="0" bIns="0">
            <a:spAutoFit/>
          </a:bodyPr>
          <a:lstStyle/>
          <a:p>
            <a:r>
              <a:rPr lang="en-US" sz="1400" baseline="0">
                <a:solidFill>
                  <a:schemeClr val="bg1"/>
                </a:solidFill>
              </a:rPr>
              <a:t>Number of events</a:t>
            </a:r>
          </a:p>
        </p:txBody>
      </p:sp>
      <p:sp>
        <p:nvSpPr>
          <p:cNvPr id="37918" name="Text Box 35"/>
          <p:cNvSpPr txBox="1">
            <a:spLocks noChangeArrowheads="1"/>
          </p:cNvSpPr>
          <p:nvPr/>
        </p:nvSpPr>
        <p:spPr bwMode="auto">
          <a:xfrm>
            <a:off x="1767840" y="1792224"/>
            <a:ext cx="1593065"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Myocardial infarction</a:t>
            </a:r>
          </a:p>
        </p:txBody>
      </p:sp>
      <p:sp>
        <p:nvSpPr>
          <p:cNvPr id="37926" name="Text Box 43"/>
          <p:cNvSpPr txBox="1">
            <a:spLocks noChangeArrowheads="1"/>
          </p:cNvSpPr>
          <p:nvPr/>
        </p:nvSpPr>
        <p:spPr bwMode="auto">
          <a:xfrm>
            <a:off x="1686550" y="5158421"/>
            <a:ext cx="333425" cy="430887"/>
          </a:xfrm>
          <a:prstGeom prst="rect">
            <a:avLst/>
          </a:prstGeom>
          <a:noFill/>
          <a:ln w="9525">
            <a:noFill/>
            <a:miter lim="800000"/>
            <a:headEnd/>
            <a:tailEnd/>
          </a:ln>
        </p:spPr>
        <p:txBody>
          <a:bodyPr wrap="none" lIns="0" tIns="0" rIns="0" bIns="0">
            <a:spAutoFit/>
          </a:bodyPr>
          <a:lstStyle/>
          <a:p>
            <a:pPr algn="r"/>
            <a:r>
              <a:rPr lang="en-US" sz="1400" baseline="0">
                <a:solidFill>
                  <a:schemeClr val="bg1"/>
                </a:solidFill>
              </a:rPr>
              <a:t>Con:</a:t>
            </a:r>
          </a:p>
          <a:p>
            <a:pPr algn="r"/>
            <a:r>
              <a:rPr lang="en-US" sz="1400" baseline="0">
                <a:solidFill>
                  <a:schemeClr val="bg1"/>
                </a:solidFill>
              </a:rPr>
              <a:t>Int:</a:t>
            </a:r>
          </a:p>
        </p:txBody>
      </p:sp>
      <p:sp>
        <p:nvSpPr>
          <p:cNvPr id="37927" name="Text Box 44"/>
          <p:cNvSpPr txBox="1">
            <a:spLocks noChangeArrowheads="1"/>
          </p:cNvSpPr>
          <p:nvPr/>
        </p:nvSpPr>
        <p:spPr bwMode="auto">
          <a:xfrm>
            <a:off x="2195058" y="5158421"/>
            <a:ext cx="182742" cy="430887"/>
          </a:xfrm>
          <a:prstGeom prst="rect">
            <a:avLst/>
          </a:prstGeom>
          <a:noFill/>
          <a:ln w="9525">
            <a:noFill/>
            <a:miter lim="800000"/>
            <a:headEnd/>
            <a:tailEnd/>
          </a:ln>
        </p:spPr>
        <p:txBody>
          <a:bodyPr wrap="none" lIns="0" tIns="0" rIns="0" bIns="0">
            <a:spAutoFit/>
          </a:bodyPr>
          <a:lstStyle/>
          <a:p>
            <a:pPr algn="ctr"/>
            <a:r>
              <a:rPr lang="en-US" sz="1400" baseline="0">
                <a:solidFill>
                  <a:schemeClr val="bg1"/>
                </a:solidFill>
              </a:rPr>
              <a:t>73</a:t>
            </a:r>
          </a:p>
          <a:p>
            <a:pPr algn="ctr"/>
            <a:r>
              <a:rPr lang="en-US" sz="1400" baseline="0">
                <a:solidFill>
                  <a:schemeClr val="bg1"/>
                </a:solidFill>
              </a:rPr>
              <a:t>39</a:t>
            </a:r>
          </a:p>
        </p:txBody>
      </p:sp>
      <p:sp>
        <p:nvSpPr>
          <p:cNvPr id="37928" name="Text Box 45"/>
          <p:cNvSpPr txBox="1">
            <a:spLocks noChangeArrowheads="1"/>
          </p:cNvSpPr>
          <p:nvPr/>
        </p:nvSpPr>
        <p:spPr bwMode="auto">
          <a:xfrm>
            <a:off x="3091450" y="5158421"/>
            <a:ext cx="182742" cy="430887"/>
          </a:xfrm>
          <a:prstGeom prst="rect">
            <a:avLst/>
          </a:prstGeom>
          <a:noFill/>
          <a:ln w="9525">
            <a:noFill/>
            <a:miter lim="800000"/>
            <a:headEnd/>
            <a:tailEnd/>
          </a:ln>
        </p:spPr>
        <p:txBody>
          <a:bodyPr wrap="none" lIns="0" tIns="0" rIns="0" bIns="0">
            <a:spAutoFit/>
          </a:bodyPr>
          <a:lstStyle/>
          <a:p>
            <a:pPr algn="ctr"/>
            <a:r>
              <a:rPr lang="en-US" sz="1400" baseline="0">
                <a:solidFill>
                  <a:schemeClr val="bg1"/>
                </a:solidFill>
              </a:rPr>
              <a:t>83</a:t>
            </a:r>
          </a:p>
          <a:p>
            <a:pPr algn="ctr"/>
            <a:r>
              <a:rPr lang="en-US" sz="1400" baseline="0">
                <a:solidFill>
                  <a:schemeClr val="bg1"/>
                </a:solidFill>
              </a:rPr>
              <a:t>45</a:t>
            </a:r>
          </a:p>
        </p:txBody>
      </p:sp>
      <p:sp>
        <p:nvSpPr>
          <p:cNvPr id="37929" name="Text Box 46"/>
          <p:cNvSpPr txBox="1">
            <a:spLocks noChangeArrowheads="1"/>
          </p:cNvSpPr>
          <p:nvPr/>
        </p:nvSpPr>
        <p:spPr bwMode="auto">
          <a:xfrm>
            <a:off x="3992462" y="5158421"/>
            <a:ext cx="182742" cy="430887"/>
          </a:xfrm>
          <a:prstGeom prst="rect">
            <a:avLst/>
          </a:prstGeom>
          <a:noFill/>
          <a:ln w="9525">
            <a:noFill/>
            <a:miter lim="800000"/>
            <a:headEnd/>
            <a:tailEnd/>
          </a:ln>
        </p:spPr>
        <p:txBody>
          <a:bodyPr wrap="none" lIns="0" tIns="0" rIns="0" bIns="0">
            <a:spAutoFit/>
          </a:bodyPr>
          <a:lstStyle/>
          <a:p>
            <a:pPr algn="ctr"/>
            <a:r>
              <a:rPr lang="en-US" sz="1400" baseline="0">
                <a:solidFill>
                  <a:schemeClr val="bg1"/>
                </a:solidFill>
              </a:rPr>
              <a:t>92</a:t>
            </a:r>
          </a:p>
          <a:p>
            <a:pPr algn="ctr"/>
            <a:r>
              <a:rPr lang="en-US" sz="1400" baseline="0">
                <a:solidFill>
                  <a:schemeClr val="bg1"/>
                </a:solidFill>
              </a:rPr>
              <a:t>55</a:t>
            </a:r>
          </a:p>
        </p:txBody>
      </p:sp>
      <p:sp>
        <p:nvSpPr>
          <p:cNvPr id="37930" name="Text Box 47"/>
          <p:cNvSpPr txBox="1">
            <a:spLocks noChangeArrowheads="1"/>
          </p:cNvSpPr>
          <p:nvPr/>
        </p:nvSpPr>
        <p:spPr bwMode="auto">
          <a:xfrm>
            <a:off x="4833928" y="5158421"/>
            <a:ext cx="274114" cy="430887"/>
          </a:xfrm>
          <a:prstGeom prst="rect">
            <a:avLst/>
          </a:prstGeom>
          <a:noFill/>
          <a:ln w="9525">
            <a:noFill/>
            <a:miter lim="800000"/>
            <a:headEnd/>
            <a:tailEnd/>
          </a:ln>
        </p:spPr>
        <p:txBody>
          <a:bodyPr wrap="none" lIns="0" tIns="0" rIns="0" bIns="0">
            <a:spAutoFit/>
          </a:bodyPr>
          <a:lstStyle/>
          <a:p>
            <a:pPr algn="ctr"/>
            <a:r>
              <a:rPr lang="en-US" sz="1400" baseline="0">
                <a:solidFill>
                  <a:schemeClr val="bg1"/>
                </a:solidFill>
              </a:rPr>
              <a:t>106</a:t>
            </a:r>
          </a:p>
          <a:p>
            <a:pPr algn="ctr"/>
            <a:r>
              <a:rPr lang="en-US" sz="1400" baseline="0">
                <a:solidFill>
                  <a:schemeClr val="bg1"/>
                </a:solidFill>
              </a:rPr>
              <a:t>64</a:t>
            </a:r>
          </a:p>
        </p:txBody>
      </p:sp>
      <p:sp>
        <p:nvSpPr>
          <p:cNvPr id="37931" name="Text Box 48"/>
          <p:cNvSpPr txBox="1">
            <a:spLocks noChangeArrowheads="1"/>
          </p:cNvSpPr>
          <p:nvPr/>
        </p:nvSpPr>
        <p:spPr bwMode="auto">
          <a:xfrm>
            <a:off x="5710297" y="5158421"/>
            <a:ext cx="274114" cy="430887"/>
          </a:xfrm>
          <a:prstGeom prst="rect">
            <a:avLst/>
          </a:prstGeom>
          <a:noFill/>
          <a:ln w="9525">
            <a:noFill/>
            <a:miter lim="800000"/>
            <a:headEnd/>
            <a:tailEnd/>
          </a:ln>
        </p:spPr>
        <p:txBody>
          <a:bodyPr wrap="none" lIns="0" tIns="0" rIns="0" bIns="0">
            <a:spAutoFit/>
          </a:bodyPr>
          <a:lstStyle/>
          <a:p>
            <a:pPr algn="ctr"/>
            <a:r>
              <a:rPr lang="en-US" sz="1400" baseline="0">
                <a:solidFill>
                  <a:schemeClr val="bg1"/>
                </a:solidFill>
              </a:rPr>
              <a:t>118</a:t>
            </a:r>
          </a:p>
          <a:p>
            <a:pPr algn="ctr"/>
            <a:r>
              <a:rPr lang="en-US" sz="1400" baseline="0">
                <a:solidFill>
                  <a:schemeClr val="bg1"/>
                </a:solidFill>
              </a:rPr>
              <a:t>68</a:t>
            </a:r>
          </a:p>
        </p:txBody>
      </p:sp>
      <p:sp>
        <p:nvSpPr>
          <p:cNvPr id="37932" name="Text Box 49"/>
          <p:cNvSpPr txBox="1">
            <a:spLocks noChangeArrowheads="1"/>
          </p:cNvSpPr>
          <p:nvPr/>
        </p:nvSpPr>
        <p:spPr bwMode="auto">
          <a:xfrm>
            <a:off x="6591287" y="5158421"/>
            <a:ext cx="274114" cy="430887"/>
          </a:xfrm>
          <a:prstGeom prst="rect">
            <a:avLst/>
          </a:prstGeom>
          <a:noFill/>
          <a:ln w="9525">
            <a:noFill/>
            <a:miter lim="800000"/>
            <a:headEnd/>
            <a:tailEnd/>
          </a:ln>
        </p:spPr>
        <p:txBody>
          <a:bodyPr wrap="none" lIns="0" tIns="0" rIns="0" bIns="0">
            <a:spAutoFit/>
          </a:bodyPr>
          <a:lstStyle/>
          <a:p>
            <a:pPr algn="ctr"/>
            <a:r>
              <a:rPr lang="en-US" sz="1400" baseline="0">
                <a:solidFill>
                  <a:schemeClr val="bg1"/>
                </a:solidFill>
              </a:rPr>
              <a:t>126</a:t>
            </a:r>
          </a:p>
          <a:p>
            <a:pPr algn="ctr"/>
            <a:r>
              <a:rPr lang="en-US" sz="1400" baseline="0">
                <a:solidFill>
                  <a:schemeClr val="bg1"/>
                </a:solidFill>
              </a:rPr>
              <a:t>81</a:t>
            </a:r>
          </a:p>
        </p:txBody>
      </p:sp>
      <p:sp>
        <p:nvSpPr>
          <p:cNvPr id="37933" name="Rectangle 50"/>
          <p:cNvSpPr>
            <a:spLocks noChangeArrowheads="1"/>
          </p:cNvSpPr>
          <p:nvPr/>
        </p:nvSpPr>
        <p:spPr bwMode="auto">
          <a:xfrm>
            <a:off x="2209420" y="4101848"/>
            <a:ext cx="166341" cy="160180"/>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37934" name="AutoShape 51"/>
          <p:cNvSpPr>
            <a:spLocks noChangeArrowheads="1"/>
          </p:cNvSpPr>
          <p:nvPr/>
        </p:nvSpPr>
        <p:spPr bwMode="auto">
          <a:xfrm>
            <a:off x="2646834" y="4031000"/>
            <a:ext cx="184823" cy="190984"/>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37935" name="AutoShape 52"/>
          <p:cNvSpPr>
            <a:spLocks noChangeArrowheads="1"/>
          </p:cNvSpPr>
          <p:nvPr/>
        </p:nvSpPr>
        <p:spPr bwMode="auto">
          <a:xfrm>
            <a:off x="3084249" y="4111090"/>
            <a:ext cx="184823" cy="190984"/>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37936" name="AutoShape 53"/>
          <p:cNvSpPr>
            <a:spLocks noChangeArrowheads="1"/>
          </p:cNvSpPr>
          <p:nvPr/>
        </p:nvSpPr>
        <p:spPr bwMode="auto">
          <a:xfrm>
            <a:off x="3533985" y="3972472"/>
            <a:ext cx="184823" cy="190984"/>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37937" name="AutoShape 54"/>
          <p:cNvSpPr>
            <a:spLocks noChangeArrowheads="1"/>
          </p:cNvSpPr>
          <p:nvPr/>
        </p:nvSpPr>
        <p:spPr bwMode="auto">
          <a:xfrm>
            <a:off x="3977561" y="3932427"/>
            <a:ext cx="184823" cy="190984"/>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37938" name="AutoShape 55"/>
          <p:cNvSpPr>
            <a:spLocks noChangeArrowheads="1"/>
          </p:cNvSpPr>
          <p:nvPr/>
        </p:nvSpPr>
        <p:spPr bwMode="auto">
          <a:xfrm>
            <a:off x="4421136" y="3946289"/>
            <a:ext cx="184823" cy="190984"/>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37939" name="AutoShape 56"/>
          <p:cNvSpPr>
            <a:spLocks noChangeArrowheads="1"/>
          </p:cNvSpPr>
          <p:nvPr/>
        </p:nvSpPr>
        <p:spPr bwMode="auto">
          <a:xfrm>
            <a:off x="4864712" y="3961690"/>
            <a:ext cx="184823" cy="190984"/>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37940" name="AutoShape 57"/>
          <p:cNvSpPr>
            <a:spLocks noChangeArrowheads="1"/>
          </p:cNvSpPr>
          <p:nvPr/>
        </p:nvSpPr>
        <p:spPr bwMode="auto">
          <a:xfrm>
            <a:off x="5308287" y="4064884"/>
            <a:ext cx="184823" cy="190984"/>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37941" name="AutoShape 58"/>
          <p:cNvSpPr>
            <a:spLocks noChangeArrowheads="1"/>
          </p:cNvSpPr>
          <p:nvPr/>
        </p:nvSpPr>
        <p:spPr bwMode="auto">
          <a:xfrm>
            <a:off x="5744161" y="4094147"/>
            <a:ext cx="184823" cy="190984"/>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37942" name="AutoShape 59"/>
          <p:cNvSpPr>
            <a:spLocks noChangeArrowheads="1"/>
          </p:cNvSpPr>
          <p:nvPr/>
        </p:nvSpPr>
        <p:spPr bwMode="auto">
          <a:xfrm>
            <a:off x="6187736" y="3950910"/>
            <a:ext cx="184823" cy="190984"/>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37943" name="AutoShape 60"/>
          <p:cNvSpPr>
            <a:spLocks noChangeArrowheads="1"/>
          </p:cNvSpPr>
          <p:nvPr/>
        </p:nvSpPr>
        <p:spPr bwMode="auto">
          <a:xfrm>
            <a:off x="6639013" y="3900083"/>
            <a:ext cx="184823" cy="190984"/>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37944" name="Line 61"/>
          <p:cNvSpPr>
            <a:spLocks noChangeShapeType="1"/>
          </p:cNvSpPr>
          <p:nvPr/>
        </p:nvSpPr>
        <p:spPr bwMode="auto">
          <a:xfrm>
            <a:off x="2292590" y="3340993"/>
            <a:ext cx="0" cy="1470884"/>
          </a:xfrm>
          <a:prstGeom prst="line">
            <a:avLst/>
          </a:prstGeom>
          <a:noFill/>
          <a:ln w="19050">
            <a:solidFill>
              <a:srgbClr val="990000"/>
            </a:solidFill>
            <a:round/>
            <a:headEnd/>
            <a:tailEnd/>
          </a:ln>
        </p:spPr>
        <p:txBody>
          <a:bodyPr/>
          <a:lstStyle/>
          <a:p>
            <a:endParaRPr lang="en-US">
              <a:solidFill>
                <a:schemeClr val="bg1"/>
              </a:solidFill>
            </a:endParaRPr>
          </a:p>
        </p:txBody>
      </p:sp>
      <p:sp>
        <p:nvSpPr>
          <p:cNvPr id="37945" name="Line 62"/>
          <p:cNvSpPr>
            <a:spLocks noChangeShapeType="1"/>
          </p:cNvSpPr>
          <p:nvPr/>
        </p:nvSpPr>
        <p:spPr bwMode="auto">
          <a:xfrm>
            <a:off x="2739246" y="3219318"/>
            <a:ext cx="0" cy="1512469"/>
          </a:xfrm>
          <a:prstGeom prst="line">
            <a:avLst/>
          </a:prstGeom>
          <a:noFill/>
          <a:ln w="19050">
            <a:solidFill>
              <a:srgbClr val="969696"/>
            </a:solidFill>
            <a:round/>
            <a:headEnd/>
            <a:tailEnd/>
          </a:ln>
        </p:spPr>
        <p:txBody>
          <a:bodyPr/>
          <a:lstStyle/>
          <a:p>
            <a:endParaRPr lang="en-US">
              <a:solidFill>
                <a:schemeClr val="bg1"/>
              </a:solidFill>
            </a:endParaRPr>
          </a:p>
        </p:txBody>
      </p:sp>
      <p:sp>
        <p:nvSpPr>
          <p:cNvPr id="37946" name="Line 63"/>
          <p:cNvSpPr>
            <a:spLocks noChangeShapeType="1"/>
          </p:cNvSpPr>
          <p:nvPr/>
        </p:nvSpPr>
        <p:spPr bwMode="auto">
          <a:xfrm>
            <a:off x="3176660" y="3340993"/>
            <a:ext cx="0" cy="1455482"/>
          </a:xfrm>
          <a:prstGeom prst="line">
            <a:avLst/>
          </a:prstGeom>
          <a:noFill/>
          <a:ln w="19050">
            <a:solidFill>
              <a:srgbClr val="969696"/>
            </a:solidFill>
            <a:round/>
            <a:headEnd/>
            <a:tailEnd/>
          </a:ln>
        </p:spPr>
        <p:txBody>
          <a:bodyPr/>
          <a:lstStyle/>
          <a:p>
            <a:endParaRPr lang="en-US">
              <a:solidFill>
                <a:schemeClr val="bg1"/>
              </a:solidFill>
            </a:endParaRPr>
          </a:p>
        </p:txBody>
      </p:sp>
      <p:sp>
        <p:nvSpPr>
          <p:cNvPr id="37947" name="Line 64"/>
          <p:cNvSpPr>
            <a:spLocks noChangeShapeType="1"/>
          </p:cNvSpPr>
          <p:nvPr/>
        </p:nvSpPr>
        <p:spPr bwMode="auto">
          <a:xfrm>
            <a:off x="3626397" y="3234720"/>
            <a:ext cx="0" cy="1410816"/>
          </a:xfrm>
          <a:prstGeom prst="line">
            <a:avLst/>
          </a:prstGeom>
          <a:noFill/>
          <a:ln w="19050">
            <a:solidFill>
              <a:srgbClr val="969696"/>
            </a:solidFill>
            <a:round/>
            <a:headEnd/>
            <a:tailEnd/>
          </a:ln>
        </p:spPr>
        <p:txBody>
          <a:bodyPr/>
          <a:lstStyle/>
          <a:p>
            <a:endParaRPr lang="en-US">
              <a:solidFill>
                <a:schemeClr val="bg1"/>
              </a:solidFill>
            </a:endParaRPr>
          </a:p>
        </p:txBody>
      </p:sp>
      <p:sp>
        <p:nvSpPr>
          <p:cNvPr id="37948" name="Line 65"/>
          <p:cNvSpPr>
            <a:spLocks noChangeShapeType="1"/>
          </p:cNvSpPr>
          <p:nvPr/>
        </p:nvSpPr>
        <p:spPr bwMode="auto">
          <a:xfrm>
            <a:off x="4069972" y="3196215"/>
            <a:ext cx="0" cy="1424679"/>
          </a:xfrm>
          <a:prstGeom prst="line">
            <a:avLst/>
          </a:prstGeom>
          <a:noFill/>
          <a:ln w="19050">
            <a:solidFill>
              <a:srgbClr val="969696"/>
            </a:solidFill>
            <a:round/>
            <a:headEnd/>
            <a:tailEnd/>
          </a:ln>
        </p:spPr>
        <p:txBody>
          <a:bodyPr/>
          <a:lstStyle/>
          <a:p>
            <a:endParaRPr lang="en-US">
              <a:solidFill>
                <a:schemeClr val="bg1"/>
              </a:solidFill>
            </a:endParaRPr>
          </a:p>
        </p:txBody>
      </p:sp>
      <p:sp>
        <p:nvSpPr>
          <p:cNvPr id="37949" name="Line 66"/>
          <p:cNvSpPr>
            <a:spLocks noChangeShapeType="1"/>
          </p:cNvSpPr>
          <p:nvPr/>
        </p:nvSpPr>
        <p:spPr bwMode="auto">
          <a:xfrm>
            <a:off x="4513548" y="3287086"/>
            <a:ext cx="0" cy="1293762"/>
          </a:xfrm>
          <a:prstGeom prst="line">
            <a:avLst/>
          </a:prstGeom>
          <a:noFill/>
          <a:ln w="19050">
            <a:solidFill>
              <a:srgbClr val="969696"/>
            </a:solidFill>
            <a:round/>
            <a:headEnd/>
            <a:tailEnd/>
          </a:ln>
        </p:spPr>
        <p:txBody>
          <a:bodyPr/>
          <a:lstStyle/>
          <a:p>
            <a:endParaRPr lang="en-US">
              <a:solidFill>
                <a:schemeClr val="bg1"/>
              </a:solidFill>
            </a:endParaRPr>
          </a:p>
        </p:txBody>
      </p:sp>
      <p:sp>
        <p:nvSpPr>
          <p:cNvPr id="37950" name="Line 67"/>
          <p:cNvSpPr>
            <a:spLocks noChangeShapeType="1"/>
          </p:cNvSpPr>
          <p:nvPr/>
        </p:nvSpPr>
        <p:spPr bwMode="auto">
          <a:xfrm>
            <a:off x="4957123" y="3340993"/>
            <a:ext cx="0" cy="1241395"/>
          </a:xfrm>
          <a:prstGeom prst="line">
            <a:avLst/>
          </a:prstGeom>
          <a:noFill/>
          <a:ln w="19050">
            <a:solidFill>
              <a:srgbClr val="969696"/>
            </a:solidFill>
            <a:round/>
            <a:headEnd/>
            <a:tailEnd/>
          </a:ln>
        </p:spPr>
        <p:txBody>
          <a:bodyPr/>
          <a:lstStyle/>
          <a:p>
            <a:endParaRPr lang="en-US">
              <a:solidFill>
                <a:schemeClr val="bg1"/>
              </a:solidFill>
            </a:endParaRPr>
          </a:p>
        </p:txBody>
      </p:sp>
      <p:sp>
        <p:nvSpPr>
          <p:cNvPr id="37951" name="Line 68"/>
          <p:cNvSpPr>
            <a:spLocks noChangeShapeType="1"/>
          </p:cNvSpPr>
          <p:nvPr/>
        </p:nvSpPr>
        <p:spPr bwMode="auto">
          <a:xfrm>
            <a:off x="5400699" y="3482691"/>
            <a:ext cx="0" cy="1195189"/>
          </a:xfrm>
          <a:prstGeom prst="line">
            <a:avLst/>
          </a:prstGeom>
          <a:noFill/>
          <a:ln w="19050">
            <a:solidFill>
              <a:srgbClr val="969696"/>
            </a:solidFill>
            <a:round/>
            <a:headEnd/>
            <a:tailEnd/>
          </a:ln>
        </p:spPr>
        <p:txBody>
          <a:bodyPr/>
          <a:lstStyle/>
          <a:p>
            <a:endParaRPr lang="en-US">
              <a:solidFill>
                <a:schemeClr val="bg1"/>
              </a:solidFill>
            </a:endParaRPr>
          </a:p>
        </p:txBody>
      </p:sp>
      <p:sp>
        <p:nvSpPr>
          <p:cNvPr id="37952" name="Line 69"/>
          <p:cNvSpPr>
            <a:spLocks noChangeShapeType="1"/>
          </p:cNvSpPr>
          <p:nvPr/>
        </p:nvSpPr>
        <p:spPr bwMode="auto">
          <a:xfrm>
            <a:off x="5836573" y="3535058"/>
            <a:ext cx="0" cy="1145903"/>
          </a:xfrm>
          <a:prstGeom prst="line">
            <a:avLst/>
          </a:prstGeom>
          <a:noFill/>
          <a:ln w="19050">
            <a:solidFill>
              <a:srgbClr val="969696"/>
            </a:solidFill>
            <a:round/>
            <a:headEnd/>
            <a:tailEnd/>
          </a:ln>
        </p:spPr>
        <p:txBody>
          <a:bodyPr/>
          <a:lstStyle/>
          <a:p>
            <a:endParaRPr lang="en-US">
              <a:solidFill>
                <a:schemeClr val="bg1"/>
              </a:solidFill>
            </a:endParaRPr>
          </a:p>
        </p:txBody>
      </p:sp>
      <p:sp>
        <p:nvSpPr>
          <p:cNvPr id="37953" name="Line 70"/>
          <p:cNvSpPr>
            <a:spLocks noChangeShapeType="1"/>
          </p:cNvSpPr>
          <p:nvPr/>
        </p:nvSpPr>
        <p:spPr bwMode="auto">
          <a:xfrm>
            <a:off x="6280148" y="3340993"/>
            <a:ext cx="0" cy="1215212"/>
          </a:xfrm>
          <a:prstGeom prst="line">
            <a:avLst/>
          </a:prstGeom>
          <a:noFill/>
          <a:ln w="19050">
            <a:solidFill>
              <a:srgbClr val="969696"/>
            </a:solidFill>
            <a:round/>
            <a:headEnd/>
            <a:tailEnd/>
          </a:ln>
        </p:spPr>
        <p:txBody>
          <a:bodyPr/>
          <a:lstStyle/>
          <a:p>
            <a:endParaRPr lang="en-US">
              <a:solidFill>
                <a:schemeClr val="bg1"/>
              </a:solidFill>
            </a:endParaRPr>
          </a:p>
        </p:txBody>
      </p:sp>
      <p:sp>
        <p:nvSpPr>
          <p:cNvPr id="37954" name="Line 71"/>
          <p:cNvSpPr>
            <a:spLocks noChangeShapeType="1"/>
          </p:cNvSpPr>
          <p:nvPr/>
        </p:nvSpPr>
        <p:spPr bwMode="auto">
          <a:xfrm>
            <a:off x="6731425" y="3340993"/>
            <a:ext cx="0" cy="1152064"/>
          </a:xfrm>
          <a:prstGeom prst="line">
            <a:avLst/>
          </a:prstGeom>
          <a:noFill/>
          <a:ln w="19050">
            <a:solidFill>
              <a:srgbClr val="969696"/>
            </a:solidFill>
            <a:round/>
            <a:headEnd/>
            <a:tailEnd/>
          </a:ln>
        </p:spPr>
        <p:txBody>
          <a:bodyPr/>
          <a:lstStyle/>
          <a:p>
            <a:endParaRPr lang="en-US">
              <a:solidFill>
                <a:schemeClr val="bg1"/>
              </a:solidFill>
            </a:endParaRPr>
          </a:p>
        </p:txBody>
      </p:sp>
      <p:sp>
        <p:nvSpPr>
          <p:cNvPr id="37955" name="Line 72"/>
          <p:cNvSpPr>
            <a:spLocks noChangeShapeType="1"/>
          </p:cNvSpPr>
          <p:nvPr/>
        </p:nvSpPr>
        <p:spPr bwMode="auto">
          <a:xfrm>
            <a:off x="1579480" y="2958255"/>
            <a:ext cx="5572417" cy="0"/>
          </a:xfrm>
          <a:prstGeom prst="line">
            <a:avLst/>
          </a:prstGeom>
          <a:noFill/>
          <a:ln w="9525">
            <a:solidFill>
              <a:schemeClr val="bg1"/>
            </a:solidFill>
            <a:prstDash val="dash"/>
            <a:round/>
            <a:headEnd/>
            <a:tailEnd/>
          </a:ln>
        </p:spPr>
        <p:txBody>
          <a:bodyPr/>
          <a:lstStyle/>
          <a:p>
            <a:endParaRPr lang="en-US">
              <a:solidFill>
                <a:schemeClr val="bg1"/>
              </a:solidFill>
            </a:endParaRPr>
          </a:p>
        </p:txBody>
      </p:sp>
      <p:sp>
        <p:nvSpPr>
          <p:cNvPr id="74" name="TextBox 73"/>
          <p:cNvSpPr txBox="1"/>
          <p:nvPr/>
        </p:nvSpPr>
        <p:spPr bwMode="auto">
          <a:xfrm>
            <a:off x="2115344" y="3019447"/>
            <a:ext cx="295806" cy="369332"/>
          </a:xfrm>
          <a:prstGeom prst="rect">
            <a:avLst/>
          </a:prstGeom>
          <a:noFill/>
          <a:ln w="9525">
            <a:noFill/>
            <a:miter lim="800000"/>
            <a:headEnd/>
            <a:tailEnd/>
          </a:ln>
        </p:spPr>
        <p:txBody>
          <a:bodyPr wrap="square" rtlCol="0">
            <a:spAutoFit/>
          </a:bodyPr>
          <a:lstStyle/>
          <a:p>
            <a:pPr marL="114300" indent="-114300">
              <a:buClr>
                <a:schemeClr val="tx1"/>
              </a:buClr>
              <a:buSzPct val="100000"/>
            </a:pPr>
            <a:r>
              <a:rPr lang="en-US" sz="1800" baseline="0" dirty="0" smtClean="0">
                <a:solidFill>
                  <a:schemeClr val="bg1"/>
                </a:solidFill>
                <a:latin typeface="+mj-lt"/>
                <a:cs typeface="Times New Roman" pitchFamily="18" charset="0"/>
              </a:rPr>
              <a:t>*</a:t>
            </a:r>
            <a:endParaRPr lang="en-US" sz="1800" baseline="0" dirty="0">
              <a:solidFill>
                <a:schemeClr val="bg1"/>
              </a:solidFill>
              <a:latin typeface="+mj-lt"/>
              <a:cs typeface="Times New Roman" pitchFamily="18" charset="0"/>
            </a:endParaRPr>
          </a:p>
        </p:txBody>
      </p:sp>
      <p:sp>
        <p:nvSpPr>
          <p:cNvPr id="75" name="TextBox 74"/>
          <p:cNvSpPr txBox="1"/>
          <p:nvPr/>
        </p:nvSpPr>
        <p:spPr bwMode="auto">
          <a:xfrm>
            <a:off x="6477080" y="3046419"/>
            <a:ext cx="295806" cy="276999"/>
          </a:xfrm>
          <a:prstGeom prst="rect">
            <a:avLst/>
          </a:prstGeom>
          <a:noFill/>
          <a:ln w="9525">
            <a:noFill/>
            <a:miter lim="800000"/>
            <a:headEnd/>
            <a:tailEnd/>
          </a:ln>
        </p:spPr>
        <p:txBody>
          <a:bodyPr wrap="square" rtlCol="0">
            <a:spAutoFit/>
          </a:bodyPr>
          <a:lstStyle/>
          <a:p>
            <a:pPr marL="114300" indent="-114300">
              <a:buClr>
                <a:schemeClr val="tx1"/>
              </a:buClr>
              <a:buSzPct val="100000"/>
            </a:pPr>
            <a:r>
              <a:rPr lang="en-US" sz="1800" baseline="30000" dirty="0" smtClean="0">
                <a:solidFill>
                  <a:schemeClr val="bg1"/>
                </a:solidFill>
                <a:latin typeface="+mj-lt"/>
                <a:cs typeface="Times New Roman" pitchFamily="18" charset="0"/>
              </a:rPr>
              <a:t>†</a:t>
            </a:r>
            <a:endParaRPr lang="en-US" sz="1800" baseline="30000" dirty="0">
              <a:solidFill>
                <a:schemeClr val="bg1"/>
              </a:solidFill>
              <a:latin typeface="+mj-lt"/>
              <a:cs typeface="Times New Roman" pitchFamily="18" charset="0"/>
            </a:endParaRPr>
          </a:p>
        </p:txBody>
      </p:sp>
      <p:sp>
        <p:nvSpPr>
          <p:cNvPr id="77" name="TextBox 76"/>
          <p:cNvSpPr txBox="1"/>
          <p:nvPr/>
        </p:nvSpPr>
        <p:spPr bwMode="auto">
          <a:xfrm>
            <a:off x="7467600" y="2517183"/>
            <a:ext cx="1330674" cy="307777"/>
          </a:xfrm>
          <a:prstGeom prst="rect">
            <a:avLst/>
          </a:prstGeom>
          <a:noFill/>
          <a:ln w="9525">
            <a:noFill/>
            <a:miter lim="800000"/>
            <a:headEnd/>
            <a:tailEnd/>
          </a:ln>
        </p:spPr>
        <p:txBody>
          <a:bodyPr wrap="square" rtlCol="0">
            <a:spAutoFit/>
          </a:bodyPr>
          <a:lstStyle/>
          <a:p>
            <a:pPr marL="114300" indent="-114300">
              <a:buClr>
                <a:schemeClr val="tx1"/>
              </a:buClr>
              <a:buSzPct val="100000"/>
            </a:pPr>
            <a:r>
              <a:rPr lang="en-US" sz="1400" b="1" baseline="0" dirty="0" smtClean="0">
                <a:solidFill>
                  <a:schemeClr val="bg1"/>
                </a:solidFill>
                <a:latin typeface="+mj-lt"/>
                <a:cs typeface="Times New Roman" pitchFamily="18" charset="0"/>
              </a:rPr>
              <a:t>*</a:t>
            </a:r>
            <a:r>
              <a:rPr lang="en-US" sz="1400" b="1" dirty="0" smtClean="0">
                <a:solidFill>
                  <a:schemeClr val="bg1"/>
                </a:solidFill>
                <a:latin typeface="+mj-lt"/>
                <a:cs typeface="Times New Roman" pitchFamily="18" charset="0"/>
              </a:rPr>
              <a:t>p=.01</a:t>
            </a:r>
            <a:endParaRPr lang="en-US" sz="1400" b="1" baseline="0" dirty="0">
              <a:solidFill>
                <a:schemeClr val="bg1"/>
              </a:solidFill>
              <a:latin typeface="+mj-lt"/>
              <a:cs typeface="Times New Roman" pitchFamily="18" charset="0"/>
            </a:endParaRPr>
          </a:p>
        </p:txBody>
      </p:sp>
      <p:sp>
        <p:nvSpPr>
          <p:cNvPr id="78" name="TextBox 77"/>
          <p:cNvSpPr txBox="1"/>
          <p:nvPr/>
        </p:nvSpPr>
        <p:spPr bwMode="auto">
          <a:xfrm>
            <a:off x="7467600" y="2892624"/>
            <a:ext cx="1330674" cy="307777"/>
          </a:xfrm>
          <a:prstGeom prst="rect">
            <a:avLst/>
          </a:prstGeom>
          <a:noFill/>
          <a:ln w="9525">
            <a:noFill/>
            <a:miter lim="800000"/>
            <a:headEnd/>
            <a:tailEnd/>
          </a:ln>
        </p:spPr>
        <p:txBody>
          <a:bodyPr wrap="square" rtlCol="0">
            <a:spAutoFit/>
          </a:bodyPr>
          <a:lstStyle/>
          <a:p>
            <a:pPr marL="114300" indent="-114300">
              <a:buClr>
                <a:schemeClr val="tx1"/>
              </a:buClr>
              <a:buSzPct val="100000"/>
            </a:pPr>
            <a:r>
              <a:rPr lang="en-US" sz="1400" b="1" baseline="30000" dirty="0" smtClean="0">
                <a:solidFill>
                  <a:schemeClr val="bg1"/>
                </a:solidFill>
                <a:latin typeface="+mj-lt"/>
                <a:cs typeface="Times New Roman" pitchFamily="18" charset="0"/>
              </a:rPr>
              <a:t>†</a:t>
            </a:r>
            <a:r>
              <a:rPr lang="en-US" sz="1400" b="1" dirty="0" smtClean="0">
                <a:solidFill>
                  <a:schemeClr val="bg1"/>
                </a:solidFill>
                <a:latin typeface="+mj-lt"/>
                <a:cs typeface="Times New Roman" pitchFamily="18" charset="0"/>
              </a:rPr>
              <a:t>p=.005</a:t>
            </a:r>
            <a:endParaRPr lang="en-US" sz="1400" b="1" dirty="0">
              <a:solidFill>
                <a:schemeClr val="bg1"/>
              </a:solidFill>
              <a:latin typeface="+mj-lt"/>
              <a:cs typeface="Times New Roman" pitchFamily="18" charset="0"/>
            </a:endParaRPr>
          </a:p>
        </p:txBody>
      </p:sp>
      <p:sp>
        <p:nvSpPr>
          <p:cNvPr id="79" name="Text Box 19"/>
          <p:cNvSpPr txBox="1">
            <a:spLocks noChangeArrowheads="1"/>
          </p:cNvSpPr>
          <p:nvPr/>
        </p:nvSpPr>
        <p:spPr bwMode="auto">
          <a:xfrm rot="16200000">
            <a:off x="-1073943" y="3401568"/>
            <a:ext cx="4008438" cy="336550"/>
          </a:xfrm>
          <a:prstGeom prst="rect">
            <a:avLst/>
          </a:prstGeom>
          <a:noFill/>
          <a:ln w="9525">
            <a:noFill/>
            <a:miter lim="800000"/>
            <a:headEnd/>
            <a:tailEnd/>
          </a:ln>
        </p:spPr>
        <p:txBody>
          <a:bodyPr>
            <a:spAutoFit/>
          </a:bodyPr>
          <a:lstStyle/>
          <a:p>
            <a:pPr algn="ctr">
              <a:spcBef>
                <a:spcPct val="50000"/>
              </a:spcBef>
            </a:pPr>
            <a:r>
              <a:rPr lang="en-US" sz="1600" b="1" baseline="0" dirty="0">
                <a:solidFill>
                  <a:schemeClr val="bg1"/>
                </a:solidFill>
              </a:rPr>
              <a:t>Hazard Ratio</a:t>
            </a:r>
          </a:p>
        </p:txBody>
      </p:sp>
      <p:sp>
        <p:nvSpPr>
          <p:cNvPr id="82" name="Rectangle 75"/>
          <p:cNvSpPr>
            <a:spLocks noChangeArrowheads="1"/>
          </p:cNvSpPr>
          <p:nvPr/>
        </p:nvSpPr>
        <p:spPr bwMode="auto">
          <a:xfrm>
            <a:off x="7361238" y="1927741"/>
            <a:ext cx="120650" cy="133350"/>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83" name="AutoShape 76"/>
          <p:cNvSpPr>
            <a:spLocks noChangeArrowheads="1"/>
          </p:cNvSpPr>
          <p:nvPr/>
        </p:nvSpPr>
        <p:spPr bwMode="auto">
          <a:xfrm>
            <a:off x="7329488" y="2146816"/>
            <a:ext cx="155575" cy="190500"/>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84" name="Text Box 49"/>
          <p:cNvSpPr txBox="1">
            <a:spLocks noChangeArrowheads="1"/>
          </p:cNvSpPr>
          <p:nvPr/>
        </p:nvSpPr>
        <p:spPr bwMode="auto">
          <a:xfrm>
            <a:off x="7481888" y="1809750"/>
            <a:ext cx="1316386" cy="415498"/>
          </a:xfrm>
          <a:prstGeom prst="rect">
            <a:avLst/>
          </a:prstGeom>
          <a:noFill/>
          <a:ln w="9525">
            <a:noFill/>
            <a:miter lim="800000"/>
            <a:headEnd/>
            <a:tailEnd/>
          </a:ln>
        </p:spPr>
        <p:txBody>
          <a:bodyPr wrap="square">
            <a:spAutoFit/>
          </a:bodyPr>
          <a:lstStyle/>
          <a:p>
            <a:pPr>
              <a:lnSpc>
                <a:spcPct val="150000"/>
              </a:lnSpc>
            </a:pPr>
            <a:r>
              <a:rPr lang="en-US" sz="1400" b="1" baseline="0" dirty="0" smtClean="0">
                <a:solidFill>
                  <a:schemeClr val="bg1"/>
                </a:solidFill>
              </a:rPr>
              <a:t>Metformin</a:t>
            </a:r>
            <a:endParaRPr lang="en-US" sz="1400" b="1" baseline="0" dirty="0">
              <a:solidFill>
                <a:schemeClr val="bg1"/>
              </a:solidFill>
            </a:endParaRPr>
          </a:p>
        </p:txBody>
      </p:sp>
      <p:sp>
        <p:nvSpPr>
          <p:cNvPr id="85" name="Rectangle 84"/>
          <p:cNvSpPr/>
          <p:nvPr/>
        </p:nvSpPr>
        <p:spPr>
          <a:xfrm>
            <a:off x="7481888" y="2057400"/>
            <a:ext cx="1169423" cy="415498"/>
          </a:xfrm>
          <a:prstGeom prst="rect">
            <a:avLst/>
          </a:prstGeom>
        </p:spPr>
        <p:txBody>
          <a:bodyPr wrap="none">
            <a:spAutoFit/>
          </a:bodyPr>
          <a:lstStyle/>
          <a:p>
            <a:pPr>
              <a:lnSpc>
                <a:spcPct val="150000"/>
              </a:lnSpc>
            </a:pPr>
            <a:r>
              <a:rPr lang="en-US" sz="1400" b="1" dirty="0" smtClean="0">
                <a:solidFill>
                  <a:schemeClr val="bg1"/>
                </a:solidFill>
              </a:rPr>
              <a:t>Conventional</a:t>
            </a:r>
            <a:endParaRPr lang="en-US" sz="1400" b="1" dirty="0">
              <a:solidFill>
                <a:schemeClr val="bg1"/>
              </a:solidFill>
            </a:endParaRPr>
          </a:p>
        </p:txBody>
      </p:sp>
      <p:sp>
        <p:nvSpPr>
          <p:cNvPr id="86" name="Rectangle 1026"/>
          <p:cNvSpPr txBox="1">
            <a:spLocks noChangeArrowheads="1"/>
          </p:cNvSpPr>
          <p:nvPr/>
        </p:nvSpPr>
        <p:spPr>
          <a:xfrm>
            <a:off x="431800" y="103188"/>
            <a:ext cx="8189912" cy="1143000"/>
          </a:xfrm>
          <a:prstGeom prst="rect">
            <a:avLst/>
          </a:prstGeom>
        </p:spPr>
        <p:txBody>
          <a:bodyPr anchor="ctr" anchorCtr="0"/>
          <a:lstStyle/>
          <a:p>
            <a:pPr lvl="0"/>
            <a:r>
              <a:rPr lang="en-US" sz="3600" b="1" kern="0" dirty="0" smtClean="0">
                <a:solidFill>
                  <a:srgbClr val="FFFF00"/>
                </a:solidFill>
                <a:latin typeface="Verdana" pitchFamily="34" charset="0"/>
                <a:ea typeface="Verdana" pitchFamily="34" charset="0"/>
                <a:cs typeface="Verdana" pitchFamily="34" charset="0"/>
              </a:rPr>
              <a:t>Myocardial Infarction* </a:t>
            </a:r>
          </a:p>
          <a:p>
            <a:pPr lvl="0"/>
            <a:r>
              <a:rPr lang="en-US" sz="3600" b="1" kern="0" dirty="0" smtClean="0">
                <a:solidFill>
                  <a:srgbClr val="FFFF00"/>
                </a:solidFill>
                <a:latin typeface="Verdana" pitchFamily="34" charset="0"/>
                <a:ea typeface="Verdana" pitchFamily="34" charset="0"/>
                <a:cs typeface="Verdana" pitchFamily="34" charset="0"/>
              </a:rPr>
              <a:t>Hazard Ratio</a:t>
            </a:r>
          </a:p>
        </p:txBody>
      </p:sp>
      <p:sp>
        <p:nvSpPr>
          <p:cNvPr id="87" name="TextBox 8"/>
          <p:cNvSpPr txBox="1">
            <a:spLocks noChangeArrowheads="1"/>
          </p:cNvSpPr>
          <p:nvPr>
            <p:custDataLst>
              <p:tags r:id="rId1"/>
            </p:custDataLst>
          </p:nvPr>
        </p:nvSpPr>
        <p:spPr bwMode="auto">
          <a:xfrm>
            <a:off x="457200" y="6355080"/>
            <a:ext cx="8340725" cy="336550"/>
          </a:xfrm>
          <a:prstGeom prst="rect">
            <a:avLst/>
          </a:prstGeom>
          <a:noFill/>
          <a:ln w="9525">
            <a:noFill/>
            <a:miter lim="800000"/>
            <a:headEnd/>
            <a:tailEnd/>
          </a:ln>
        </p:spPr>
        <p:txBody>
          <a:bodyPr wrap="none"/>
          <a:lstStyle/>
          <a:p>
            <a:pPr algn="r">
              <a:lnSpc>
                <a:spcPct val="125000"/>
              </a:lnSpc>
              <a:buClr>
                <a:srgbClr val="3F3F3F"/>
              </a:buClr>
              <a:buSzPct val="100000"/>
            </a:pPr>
            <a:r>
              <a:rPr lang="en-US" sz="1400" baseline="0" dirty="0" smtClean="0">
                <a:solidFill>
                  <a:schemeClr val="bg1"/>
                </a:solidFill>
                <a:latin typeface="Arial Narrow" pitchFamily="34" charset="0"/>
                <a:cs typeface="Times New Roman" pitchFamily="18" charset="0"/>
              </a:rPr>
              <a:t>Holman et </a:t>
            </a:r>
            <a:r>
              <a:rPr lang="en-US" sz="1400" baseline="0" dirty="0">
                <a:solidFill>
                  <a:schemeClr val="bg1"/>
                </a:solidFill>
                <a:latin typeface="Arial Narrow" pitchFamily="34" charset="0"/>
                <a:cs typeface="Times New Roman" pitchFamily="18" charset="0"/>
              </a:rPr>
              <a:t>al. </a:t>
            </a:r>
            <a:r>
              <a:rPr lang="en-US" sz="1400" i="1" baseline="0" dirty="0">
                <a:solidFill>
                  <a:schemeClr val="bg1"/>
                </a:solidFill>
                <a:latin typeface="Arial Narrow" pitchFamily="34" charset="0"/>
                <a:cs typeface="Times New Roman" pitchFamily="18" charset="0"/>
              </a:rPr>
              <a:t>N </a:t>
            </a:r>
            <a:r>
              <a:rPr lang="en-US" sz="1400" i="1" baseline="0" dirty="0" err="1">
                <a:solidFill>
                  <a:schemeClr val="bg1"/>
                </a:solidFill>
                <a:latin typeface="Arial Narrow" pitchFamily="34" charset="0"/>
                <a:cs typeface="Times New Roman" pitchFamily="18" charset="0"/>
              </a:rPr>
              <a:t>Engl</a:t>
            </a:r>
            <a:r>
              <a:rPr lang="en-US" sz="1400" i="1" baseline="0" dirty="0">
                <a:solidFill>
                  <a:schemeClr val="bg1"/>
                </a:solidFill>
                <a:latin typeface="Arial Narrow" pitchFamily="34" charset="0"/>
                <a:cs typeface="Times New Roman" pitchFamily="18" charset="0"/>
              </a:rPr>
              <a:t> J </a:t>
            </a:r>
            <a:r>
              <a:rPr lang="en-US" sz="1400" i="1" baseline="0" dirty="0" smtClean="0">
                <a:solidFill>
                  <a:schemeClr val="bg1"/>
                </a:solidFill>
                <a:latin typeface="Arial Narrow" pitchFamily="34" charset="0"/>
                <a:cs typeface="Times New Roman" pitchFamily="18" charset="0"/>
              </a:rPr>
              <a:t>Med</a:t>
            </a:r>
            <a:r>
              <a:rPr lang="en-US" sz="1400" baseline="0" dirty="0" smtClean="0">
                <a:solidFill>
                  <a:schemeClr val="bg1"/>
                </a:solidFill>
                <a:latin typeface="Arial Narrow" pitchFamily="34" charset="0"/>
                <a:cs typeface="Times New Roman" pitchFamily="18" charset="0"/>
              </a:rPr>
              <a:t> </a:t>
            </a:r>
            <a:r>
              <a:rPr lang="en-US" sz="1400" baseline="0" dirty="0">
                <a:solidFill>
                  <a:schemeClr val="bg1"/>
                </a:solidFill>
                <a:latin typeface="Arial Narrow" pitchFamily="34" charset="0"/>
                <a:cs typeface="Times New Roman" pitchFamily="18" charset="0"/>
              </a:rPr>
              <a:t>2008;359(15):1577-1589.</a:t>
            </a:r>
          </a:p>
        </p:txBody>
      </p:sp>
      <p:sp>
        <p:nvSpPr>
          <p:cNvPr id="73" name="Rectangle 10"/>
          <p:cNvSpPr>
            <a:spLocks noChangeArrowheads="1"/>
          </p:cNvSpPr>
          <p:nvPr>
            <p:custDataLst>
              <p:tags r:id="rId2"/>
            </p:custDataLst>
          </p:nvPr>
        </p:nvSpPr>
        <p:spPr bwMode="auto">
          <a:xfrm>
            <a:off x="457200" y="5989320"/>
            <a:ext cx="8340725" cy="336550"/>
          </a:xfrm>
          <a:prstGeom prst="rect">
            <a:avLst/>
          </a:prstGeom>
          <a:noFill/>
          <a:ln w="9525">
            <a:noFill/>
            <a:miter lim="800000"/>
            <a:headEnd/>
            <a:tailEnd/>
          </a:ln>
        </p:spPr>
        <p:txBody>
          <a:bodyPr wrap="none"/>
          <a:lstStyle/>
          <a:p>
            <a:pPr indent="-174625">
              <a:buClr>
                <a:schemeClr val="accent1"/>
              </a:buClr>
              <a:buSzPct val="100000"/>
              <a:buFont typeface="Arial" pitchFamily="34" charset="0"/>
              <a:buChar char="•"/>
            </a:pPr>
            <a:r>
              <a:rPr lang="en-US" sz="1200" dirty="0" smtClean="0">
                <a:solidFill>
                  <a:schemeClr val="bg1"/>
                </a:solidFill>
                <a:sym typeface="Symbol" pitchFamily="18" charset="2"/>
              </a:rPr>
              <a:t>F</a:t>
            </a:r>
            <a:r>
              <a:rPr lang="en-US" sz="1200" dirty="0" smtClean="0">
                <a:solidFill>
                  <a:schemeClr val="bg1"/>
                </a:solidFill>
              </a:rPr>
              <a:t>atal or nonfatal myocardial infarction or sudden death ; </a:t>
            </a:r>
            <a:r>
              <a:rPr lang="en-US" sz="1200" dirty="0" smtClean="0">
                <a:solidFill>
                  <a:schemeClr val="bg1"/>
                </a:solidFill>
                <a:cs typeface="Times New Roman" pitchFamily="18" charset="0"/>
              </a:rPr>
              <a:t>Vertical bars represent 95% CI ;</a:t>
            </a:r>
            <a:r>
              <a:rPr lang="en-US" sz="1200" baseline="0" dirty="0" smtClean="0">
                <a:solidFill>
                  <a:schemeClr val="bg1"/>
                </a:solidFill>
              </a:rPr>
              <a:t>Con=conventional therapy;</a:t>
            </a:r>
            <a:r>
              <a:rPr lang="en-US" sz="1200" dirty="0" smtClean="0">
                <a:solidFill>
                  <a:schemeClr val="bg1"/>
                </a:solidFill>
              </a:rPr>
              <a:t>           </a:t>
            </a:r>
          </a:p>
          <a:p>
            <a:pPr marL="174625" indent="-174625">
              <a:buClr>
                <a:schemeClr val="accent1"/>
              </a:buClr>
              <a:buSzPct val="100000"/>
            </a:pPr>
            <a:r>
              <a:rPr lang="en-US" sz="1200" baseline="0" dirty="0" smtClean="0">
                <a:solidFill>
                  <a:schemeClr val="bg1"/>
                </a:solidFill>
              </a:rPr>
              <a:t>	</a:t>
            </a:r>
            <a:r>
              <a:rPr lang="en-US" sz="1200" baseline="0" dirty="0" err="1" smtClean="0">
                <a:solidFill>
                  <a:schemeClr val="bg1"/>
                </a:solidFill>
              </a:rPr>
              <a:t>Int</a:t>
            </a:r>
            <a:r>
              <a:rPr lang="en-US" sz="1200" baseline="0" dirty="0" smtClean="0">
                <a:solidFill>
                  <a:schemeClr val="bg1"/>
                </a:solidFill>
              </a:rPr>
              <a:t>=intensive therapy</a:t>
            </a:r>
            <a:r>
              <a:rPr lang="en-US" sz="1200" dirty="0" smtClean="0">
                <a:solidFill>
                  <a:schemeClr val="bg1"/>
                </a:solidFill>
              </a:rPr>
              <a:t>.</a:t>
            </a:r>
            <a:endParaRPr lang="en-US" sz="1200" baseline="0" dirty="0">
              <a:solidFill>
                <a:schemeClr val="bg1"/>
              </a:solidFill>
              <a:cs typeface="Times New Roman" pitchFamily="18"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3" name="Text Box 19"/>
          <p:cNvSpPr txBox="1">
            <a:spLocks noChangeArrowheads="1"/>
          </p:cNvSpPr>
          <p:nvPr/>
        </p:nvSpPr>
        <p:spPr bwMode="auto">
          <a:xfrm>
            <a:off x="1447800" y="1263650"/>
            <a:ext cx="5665787" cy="369332"/>
          </a:xfrm>
          <a:prstGeom prst="rect">
            <a:avLst/>
          </a:prstGeom>
          <a:noFill/>
          <a:ln w="9525">
            <a:noFill/>
            <a:miter lim="800000"/>
            <a:headEnd/>
            <a:tailEnd/>
          </a:ln>
        </p:spPr>
        <p:txBody>
          <a:bodyPr>
            <a:spAutoFit/>
          </a:bodyPr>
          <a:lstStyle/>
          <a:p>
            <a:pPr algn="ctr">
              <a:spcBef>
                <a:spcPct val="50000"/>
              </a:spcBef>
            </a:pPr>
            <a:r>
              <a:rPr lang="en-US" b="1" baseline="0" dirty="0">
                <a:solidFill>
                  <a:schemeClr val="bg1"/>
                </a:solidFill>
              </a:rPr>
              <a:t>Intensive (Metformin) </a:t>
            </a:r>
            <a:r>
              <a:rPr lang="en-US" b="1" baseline="0" dirty="0" err="1">
                <a:solidFill>
                  <a:schemeClr val="bg1"/>
                </a:solidFill>
              </a:rPr>
              <a:t>vs</a:t>
            </a:r>
            <a:r>
              <a:rPr lang="en-US" b="1" baseline="0" dirty="0">
                <a:solidFill>
                  <a:schemeClr val="bg1"/>
                </a:solidFill>
              </a:rPr>
              <a:t> Conventional Glucose Control</a:t>
            </a:r>
          </a:p>
        </p:txBody>
      </p:sp>
      <p:sp>
        <p:nvSpPr>
          <p:cNvPr id="39952" name="Text Box 19"/>
          <p:cNvSpPr txBox="1">
            <a:spLocks noChangeArrowheads="1"/>
          </p:cNvSpPr>
          <p:nvPr/>
        </p:nvSpPr>
        <p:spPr bwMode="auto">
          <a:xfrm>
            <a:off x="1173224" y="1600200"/>
            <a:ext cx="230832" cy="215444"/>
          </a:xfrm>
          <a:prstGeom prst="rect">
            <a:avLst/>
          </a:prstGeom>
          <a:noFill/>
          <a:ln w="9525">
            <a:noFill/>
            <a:miter lim="800000"/>
            <a:headEnd/>
            <a:tailEnd/>
          </a:ln>
        </p:spPr>
        <p:txBody>
          <a:bodyPr wrap="none" lIns="0" tIns="0" rIns="0" bIns="0">
            <a:spAutoFit/>
          </a:bodyPr>
          <a:lstStyle/>
          <a:p>
            <a:r>
              <a:rPr lang="en-US" sz="1400" b="1" baseline="0">
                <a:solidFill>
                  <a:schemeClr val="bg1"/>
                </a:solidFill>
              </a:rPr>
              <a:t>1.4</a:t>
            </a:r>
          </a:p>
        </p:txBody>
      </p:sp>
      <p:sp>
        <p:nvSpPr>
          <p:cNvPr id="39953" name="Text Box 20"/>
          <p:cNvSpPr txBox="1">
            <a:spLocks noChangeArrowheads="1"/>
          </p:cNvSpPr>
          <p:nvPr/>
        </p:nvSpPr>
        <p:spPr bwMode="auto">
          <a:xfrm>
            <a:off x="1173224" y="2241550"/>
            <a:ext cx="230832" cy="215444"/>
          </a:xfrm>
          <a:prstGeom prst="rect">
            <a:avLst/>
          </a:prstGeom>
          <a:noFill/>
          <a:ln w="9525">
            <a:noFill/>
            <a:miter lim="800000"/>
            <a:headEnd/>
            <a:tailEnd/>
          </a:ln>
        </p:spPr>
        <p:txBody>
          <a:bodyPr wrap="none" lIns="0" tIns="0" rIns="0" bIns="0">
            <a:spAutoFit/>
          </a:bodyPr>
          <a:lstStyle/>
          <a:p>
            <a:r>
              <a:rPr lang="en-US" sz="1400" b="1" baseline="0">
                <a:solidFill>
                  <a:schemeClr val="bg1"/>
                </a:solidFill>
              </a:rPr>
              <a:t>1.2</a:t>
            </a:r>
          </a:p>
        </p:txBody>
      </p:sp>
      <p:sp>
        <p:nvSpPr>
          <p:cNvPr id="39954" name="Text Box 21"/>
          <p:cNvSpPr txBox="1">
            <a:spLocks noChangeArrowheads="1"/>
          </p:cNvSpPr>
          <p:nvPr/>
        </p:nvSpPr>
        <p:spPr bwMode="auto">
          <a:xfrm>
            <a:off x="1173224" y="2882900"/>
            <a:ext cx="230832" cy="215444"/>
          </a:xfrm>
          <a:prstGeom prst="rect">
            <a:avLst/>
          </a:prstGeom>
          <a:noFill/>
          <a:ln w="9525">
            <a:noFill/>
            <a:miter lim="800000"/>
            <a:headEnd/>
            <a:tailEnd/>
          </a:ln>
        </p:spPr>
        <p:txBody>
          <a:bodyPr wrap="none" lIns="0" tIns="0" rIns="0" bIns="0">
            <a:spAutoFit/>
          </a:bodyPr>
          <a:lstStyle/>
          <a:p>
            <a:r>
              <a:rPr lang="en-US" sz="1400" b="1" baseline="0">
                <a:solidFill>
                  <a:schemeClr val="bg1"/>
                </a:solidFill>
              </a:rPr>
              <a:t>1.0</a:t>
            </a:r>
          </a:p>
        </p:txBody>
      </p:sp>
      <p:sp>
        <p:nvSpPr>
          <p:cNvPr id="39955" name="Text Box 22"/>
          <p:cNvSpPr txBox="1">
            <a:spLocks noChangeArrowheads="1"/>
          </p:cNvSpPr>
          <p:nvPr/>
        </p:nvSpPr>
        <p:spPr bwMode="auto">
          <a:xfrm>
            <a:off x="1173224" y="3524250"/>
            <a:ext cx="230832" cy="215444"/>
          </a:xfrm>
          <a:prstGeom prst="rect">
            <a:avLst/>
          </a:prstGeom>
          <a:noFill/>
          <a:ln w="9525">
            <a:noFill/>
            <a:miter lim="800000"/>
            <a:headEnd/>
            <a:tailEnd/>
          </a:ln>
        </p:spPr>
        <p:txBody>
          <a:bodyPr wrap="none" lIns="0" tIns="0" rIns="0" bIns="0">
            <a:spAutoFit/>
          </a:bodyPr>
          <a:lstStyle/>
          <a:p>
            <a:r>
              <a:rPr lang="en-US" sz="1400" b="1" baseline="0">
                <a:solidFill>
                  <a:schemeClr val="bg1"/>
                </a:solidFill>
              </a:rPr>
              <a:t>0.8</a:t>
            </a:r>
          </a:p>
        </p:txBody>
      </p:sp>
      <p:sp>
        <p:nvSpPr>
          <p:cNvPr id="39956" name="Text Box 23"/>
          <p:cNvSpPr txBox="1">
            <a:spLocks noChangeArrowheads="1"/>
          </p:cNvSpPr>
          <p:nvPr/>
        </p:nvSpPr>
        <p:spPr bwMode="auto">
          <a:xfrm>
            <a:off x="1173224" y="4152900"/>
            <a:ext cx="230832" cy="215444"/>
          </a:xfrm>
          <a:prstGeom prst="rect">
            <a:avLst/>
          </a:prstGeom>
          <a:noFill/>
          <a:ln w="9525">
            <a:noFill/>
            <a:miter lim="800000"/>
            <a:headEnd/>
            <a:tailEnd/>
          </a:ln>
        </p:spPr>
        <p:txBody>
          <a:bodyPr wrap="none" lIns="0" tIns="0" rIns="0" bIns="0">
            <a:spAutoFit/>
          </a:bodyPr>
          <a:lstStyle/>
          <a:p>
            <a:r>
              <a:rPr lang="en-US" sz="1400" b="1" baseline="0">
                <a:solidFill>
                  <a:schemeClr val="bg1"/>
                </a:solidFill>
              </a:rPr>
              <a:t>0.6</a:t>
            </a:r>
          </a:p>
        </p:txBody>
      </p:sp>
      <p:sp>
        <p:nvSpPr>
          <p:cNvPr id="39957" name="Text Box 24"/>
          <p:cNvSpPr txBox="1">
            <a:spLocks noChangeArrowheads="1"/>
          </p:cNvSpPr>
          <p:nvPr/>
        </p:nvSpPr>
        <p:spPr bwMode="auto">
          <a:xfrm>
            <a:off x="1173224" y="4800600"/>
            <a:ext cx="230832"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0.4</a:t>
            </a:r>
          </a:p>
        </p:txBody>
      </p:sp>
      <p:sp>
        <p:nvSpPr>
          <p:cNvPr id="39958" name="Text Box 25"/>
          <p:cNvSpPr txBox="1">
            <a:spLocks noChangeArrowheads="1"/>
          </p:cNvSpPr>
          <p:nvPr/>
        </p:nvSpPr>
        <p:spPr bwMode="auto">
          <a:xfrm>
            <a:off x="2011424" y="5728156"/>
            <a:ext cx="365485"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1997</a:t>
            </a:r>
          </a:p>
        </p:txBody>
      </p:sp>
      <p:sp>
        <p:nvSpPr>
          <p:cNvPr id="39959" name="Text Box 26"/>
          <p:cNvSpPr txBox="1">
            <a:spLocks noChangeArrowheads="1"/>
          </p:cNvSpPr>
          <p:nvPr/>
        </p:nvSpPr>
        <p:spPr bwMode="auto">
          <a:xfrm>
            <a:off x="2925824" y="5728156"/>
            <a:ext cx="365485"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1999</a:t>
            </a:r>
          </a:p>
        </p:txBody>
      </p:sp>
      <p:sp>
        <p:nvSpPr>
          <p:cNvPr id="39960" name="Text Box 27"/>
          <p:cNvSpPr txBox="1">
            <a:spLocks noChangeArrowheads="1"/>
          </p:cNvSpPr>
          <p:nvPr/>
        </p:nvSpPr>
        <p:spPr bwMode="auto">
          <a:xfrm>
            <a:off x="3840224" y="5728156"/>
            <a:ext cx="365485"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2001</a:t>
            </a:r>
          </a:p>
        </p:txBody>
      </p:sp>
      <p:sp>
        <p:nvSpPr>
          <p:cNvPr id="39961" name="Text Box 28"/>
          <p:cNvSpPr txBox="1">
            <a:spLocks noChangeArrowheads="1"/>
          </p:cNvSpPr>
          <p:nvPr/>
        </p:nvSpPr>
        <p:spPr bwMode="auto">
          <a:xfrm>
            <a:off x="4754624" y="5728156"/>
            <a:ext cx="365485"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2003</a:t>
            </a:r>
          </a:p>
        </p:txBody>
      </p:sp>
      <p:sp>
        <p:nvSpPr>
          <p:cNvPr id="39962" name="Text Box 29"/>
          <p:cNvSpPr txBox="1">
            <a:spLocks noChangeArrowheads="1"/>
          </p:cNvSpPr>
          <p:nvPr/>
        </p:nvSpPr>
        <p:spPr bwMode="auto">
          <a:xfrm>
            <a:off x="5669024" y="5728156"/>
            <a:ext cx="365485"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2005</a:t>
            </a:r>
          </a:p>
        </p:txBody>
      </p:sp>
      <p:sp>
        <p:nvSpPr>
          <p:cNvPr id="39963" name="Text Box 30"/>
          <p:cNvSpPr txBox="1">
            <a:spLocks noChangeArrowheads="1"/>
          </p:cNvSpPr>
          <p:nvPr/>
        </p:nvSpPr>
        <p:spPr bwMode="auto">
          <a:xfrm>
            <a:off x="6583424" y="5728156"/>
            <a:ext cx="365485"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2007</a:t>
            </a:r>
          </a:p>
        </p:txBody>
      </p:sp>
      <p:sp>
        <p:nvSpPr>
          <p:cNvPr id="66" name="TextBox 7"/>
          <p:cNvSpPr txBox="1">
            <a:spLocks noChangeArrowheads="1"/>
          </p:cNvSpPr>
          <p:nvPr>
            <p:custDataLst>
              <p:tags r:id="rId1"/>
            </p:custDataLst>
          </p:nvPr>
        </p:nvSpPr>
        <p:spPr bwMode="auto">
          <a:xfrm>
            <a:off x="457200" y="5989320"/>
            <a:ext cx="8340725" cy="336550"/>
          </a:xfrm>
          <a:prstGeom prst="rect">
            <a:avLst/>
          </a:prstGeom>
          <a:noFill/>
          <a:ln w="9525">
            <a:noFill/>
            <a:miter lim="800000"/>
            <a:headEnd/>
            <a:tailEnd/>
          </a:ln>
        </p:spPr>
        <p:txBody>
          <a:bodyPr wrap="none" anchor="t" anchorCtr="0"/>
          <a:lstStyle/>
          <a:p>
            <a:pPr marL="171450" indent="-171450">
              <a:buClr>
                <a:schemeClr val="accent1"/>
              </a:buClr>
              <a:buSzPct val="100000"/>
              <a:buFont typeface="Arial" pitchFamily="34" charset="0"/>
              <a:buChar char="•"/>
            </a:pPr>
            <a:r>
              <a:rPr lang="en-US" sz="1400" baseline="0" dirty="0" smtClean="0">
                <a:solidFill>
                  <a:schemeClr val="bg1"/>
                </a:solidFill>
                <a:cs typeface="Times New Roman" pitchFamily="18" charset="0"/>
              </a:rPr>
              <a:t>Vertical </a:t>
            </a:r>
            <a:r>
              <a:rPr lang="en-US" sz="1400" baseline="0" dirty="0">
                <a:solidFill>
                  <a:schemeClr val="bg1"/>
                </a:solidFill>
                <a:cs typeface="Times New Roman" pitchFamily="18" charset="0"/>
              </a:rPr>
              <a:t>bars represent 95% </a:t>
            </a:r>
            <a:r>
              <a:rPr lang="en-US" sz="1400" baseline="0" dirty="0" smtClean="0">
                <a:solidFill>
                  <a:schemeClr val="bg1"/>
                </a:solidFill>
                <a:cs typeface="Times New Roman" pitchFamily="18" charset="0"/>
              </a:rPr>
              <a:t>CI</a:t>
            </a:r>
            <a:r>
              <a:rPr lang="en-US" sz="1400" dirty="0" smtClean="0">
                <a:solidFill>
                  <a:schemeClr val="bg1"/>
                </a:solidFill>
                <a:cs typeface="Times New Roman" pitchFamily="18" charset="0"/>
              </a:rPr>
              <a:t>; </a:t>
            </a:r>
            <a:r>
              <a:rPr lang="en-US" sz="1400" dirty="0" smtClean="0">
                <a:solidFill>
                  <a:schemeClr val="bg1"/>
                </a:solidFill>
              </a:rPr>
              <a:t>Con=conventional therapy. </a:t>
            </a:r>
            <a:r>
              <a:rPr lang="en-US" sz="1400" dirty="0" err="1" smtClean="0">
                <a:solidFill>
                  <a:schemeClr val="bg1"/>
                </a:solidFill>
              </a:rPr>
              <a:t>Int</a:t>
            </a:r>
            <a:r>
              <a:rPr lang="en-US" sz="1400" dirty="0" smtClean="0">
                <a:solidFill>
                  <a:schemeClr val="bg1"/>
                </a:solidFill>
              </a:rPr>
              <a:t>=intensive therapy. </a:t>
            </a:r>
            <a:endParaRPr lang="en-US" sz="1400" baseline="0" dirty="0">
              <a:solidFill>
                <a:schemeClr val="bg1"/>
              </a:solidFill>
              <a:cs typeface="Times New Roman" pitchFamily="18" charset="0"/>
            </a:endParaRPr>
          </a:p>
        </p:txBody>
      </p:sp>
      <p:sp>
        <p:nvSpPr>
          <p:cNvPr id="69" name="Text Box 19"/>
          <p:cNvSpPr txBox="1">
            <a:spLocks noChangeArrowheads="1"/>
          </p:cNvSpPr>
          <p:nvPr/>
        </p:nvSpPr>
        <p:spPr bwMode="auto">
          <a:xfrm rot="16200000">
            <a:off x="-1119919" y="3401568"/>
            <a:ext cx="4008438" cy="336550"/>
          </a:xfrm>
          <a:prstGeom prst="rect">
            <a:avLst/>
          </a:prstGeom>
          <a:noFill/>
          <a:ln w="9525">
            <a:noFill/>
            <a:miter lim="800000"/>
            <a:headEnd/>
            <a:tailEnd/>
          </a:ln>
        </p:spPr>
        <p:txBody>
          <a:bodyPr>
            <a:spAutoFit/>
          </a:bodyPr>
          <a:lstStyle/>
          <a:p>
            <a:pPr algn="ctr">
              <a:spcBef>
                <a:spcPct val="50000"/>
              </a:spcBef>
            </a:pPr>
            <a:r>
              <a:rPr lang="en-US" sz="1600" b="1" baseline="0" dirty="0">
                <a:solidFill>
                  <a:schemeClr val="bg1"/>
                </a:solidFill>
              </a:rPr>
              <a:t>Hazard Ratio</a:t>
            </a:r>
          </a:p>
        </p:txBody>
      </p:sp>
      <p:grpSp>
        <p:nvGrpSpPr>
          <p:cNvPr id="2" name="Group 85"/>
          <p:cNvGrpSpPr/>
          <p:nvPr/>
        </p:nvGrpSpPr>
        <p:grpSpPr>
          <a:xfrm>
            <a:off x="1474977" y="1709928"/>
            <a:ext cx="5687823" cy="4032504"/>
            <a:chOff x="1216153" y="1709928"/>
            <a:chExt cx="5687823" cy="4032504"/>
          </a:xfrm>
        </p:grpSpPr>
        <p:sp>
          <p:nvSpPr>
            <p:cNvPr id="39968" name="Line 35"/>
            <p:cNvSpPr>
              <a:spLocks noChangeShapeType="1"/>
            </p:cNvSpPr>
            <p:nvPr/>
          </p:nvSpPr>
          <p:spPr bwMode="auto">
            <a:xfrm>
              <a:off x="2022032" y="5655310"/>
              <a:ext cx="0" cy="74676"/>
            </a:xfrm>
            <a:prstGeom prst="line">
              <a:avLst/>
            </a:prstGeom>
            <a:noFill/>
            <a:ln w="9525">
              <a:solidFill>
                <a:schemeClr val="tx1"/>
              </a:solidFill>
              <a:round/>
              <a:headEnd/>
              <a:tailEnd/>
            </a:ln>
          </p:spPr>
          <p:txBody>
            <a:bodyPr/>
            <a:lstStyle/>
            <a:p>
              <a:endParaRPr lang="en-US">
                <a:solidFill>
                  <a:schemeClr val="bg1"/>
                </a:solidFill>
              </a:endParaRPr>
            </a:p>
          </p:txBody>
        </p:sp>
        <p:sp>
          <p:nvSpPr>
            <p:cNvPr id="39969" name="Line 36"/>
            <p:cNvSpPr>
              <a:spLocks noChangeShapeType="1"/>
            </p:cNvSpPr>
            <p:nvPr/>
          </p:nvSpPr>
          <p:spPr bwMode="auto">
            <a:xfrm>
              <a:off x="2924367" y="5667756"/>
              <a:ext cx="0" cy="74676"/>
            </a:xfrm>
            <a:prstGeom prst="line">
              <a:avLst/>
            </a:prstGeom>
            <a:noFill/>
            <a:ln w="9525">
              <a:solidFill>
                <a:schemeClr val="tx1"/>
              </a:solidFill>
              <a:round/>
              <a:headEnd/>
              <a:tailEnd/>
            </a:ln>
          </p:spPr>
          <p:txBody>
            <a:bodyPr/>
            <a:lstStyle/>
            <a:p>
              <a:endParaRPr lang="en-US">
                <a:solidFill>
                  <a:schemeClr val="bg1"/>
                </a:solidFill>
              </a:endParaRPr>
            </a:p>
          </p:txBody>
        </p:sp>
        <p:sp>
          <p:nvSpPr>
            <p:cNvPr id="39970" name="Line 37"/>
            <p:cNvSpPr>
              <a:spLocks noChangeShapeType="1"/>
            </p:cNvSpPr>
            <p:nvPr/>
          </p:nvSpPr>
          <p:spPr bwMode="auto">
            <a:xfrm>
              <a:off x="3826702" y="5667756"/>
              <a:ext cx="0" cy="74676"/>
            </a:xfrm>
            <a:prstGeom prst="line">
              <a:avLst/>
            </a:prstGeom>
            <a:noFill/>
            <a:ln w="9525">
              <a:solidFill>
                <a:schemeClr val="tx1"/>
              </a:solidFill>
              <a:round/>
              <a:headEnd/>
              <a:tailEnd/>
            </a:ln>
          </p:spPr>
          <p:txBody>
            <a:bodyPr/>
            <a:lstStyle/>
            <a:p>
              <a:endParaRPr lang="en-US">
                <a:solidFill>
                  <a:schemeClr val="bg1"/>
                </a:solidFill>
              </a:endParaRPr>
            </a:p>
          </p:txBody>
        </p:sp>
        <p:sp>
          <p:nvSpPr>
            <p:cNvPr id="39971" name="Line 38"/>
            <p:cNvSpPr>
              <a:spLocks noChangeShapeType="1"/>
            </p:cNvSpPr>
            <p:nvPr/>
          </p:nvSpPr>
          <p:spPr bwMode="auto">
            <a:xfrm>
              <a:off x="4722814" y="5667756"/>
              <a:ext cx="0" cy="74676"/>
            </a:xfrm>
            <a:prstGeom prst="line">
              <a:avLst/>
            </a:prstGeom>
            <a:noFill/>
            <a:ln w="9525">
              <a:solidFill>
                <a:schemeClr val="tx1"/>
              </a:solidFill>
              <a:round/>
              <a:headEnd/>
              <a:tailEnd/>
            </a:ln>
          </p:spPr>
          <p:txBody>
            <a:bodyPr/>
            <a:lstStyle/>
            <a:p>
              <a:endParaRPr lang="en-US">
                <a:solidFill>
                  <a:schemeClr val="bg1"/>
                </a:solidFill>
              </a:endParaRPr>
            </a:p>
          </p:txBody>
        </p:sp>
        <p:sp>
          <p:nvSpPr>
            <p:cNvPr id="39972" name="Line 39"/>
            <p:cNvSpPr>
              <a:spLocks noChangeShapeType="1"/>
            </p:cNvSpPr>
            <p:nvPr/>
          </p:nvSpPr>
          <p:spPr bwMode="auto">
            <a:xfrm>
              <a:off x="5612703" y="5667756"/>
              <a:ext cx="0" cy="74676"/>
            </a:xfrm>
            <a:prstGeom prst="line">
              <a:avLst/>
            </a:prstGeom>
            <a:noFill/>
            <a:ln w="9525">
              <a:solidFill>
                <a:schemeClr val="tx1"/>
              </a:solidFill>
              <a:round/>
              <a:headEnd/>
              <a:tailEnd/>
            </a:ln>
          </p:spPr>
          <p:txBody>
            <a:bodyPr/>
            <a:lstStyle/>
            <a:p>
              <a:endParaRPr lang="en-US">
                <a:solidFill>
                  <a:schemeClr val="bg1"/>
                </a:solidFill>
              </a:endParaRPr>
            </a:p>
          </p:txBody>
        </p:sp>
        <p:sp>
          <p:nvSpPr>
            <p:cNvPr id="39973" name="Line 40"/>
            <p:cNvSpPr>
              <a:spLocks noChangeShapeType="1"/>
            </p:cNvSpPr>
            <p:nvPr/>
          </p:nvSpPr>
          <p:spPr bwMode="auto">
            <a:xfrm>
              <a:off x="6508815" y="5655310"/>
              <a:ext cx="0" cy="74676"/>
            </a:xfrm>
            <a:prstGeom prst="line">
              <a:avLst/>
            </a:prstGeom>
            <a:noFill/>
            <a:ln w="9525">
              <a:solidFill>
                <a:schemeClr val="tx1"/>
              </a:solidFill>
              <a:round/>
              <a:headEnd/>
              <a:tailEnd/>
            </a:ln>
          </p:spPr>
          <p:txBody>
            <a:bodyPr/>
            <a:lstStyle/>
            <a:p>
              <a:endParaRPr lang="en-US">
                <a:solidFill>
                  <a:schemeClr val="bg1"/>
                </a:solidFill>
              </a:endParaRPr>
            </a:p>
          </p:txBody>
        </p:sp>
        <p:sp>
          <p:nvSpPr>
            <p:cNvPr id="39946" name="Line 13"/>
            <p:cNvSpPr>
              <a:spLocks noChangeShapeType="1"/>
            </p:cNvSpPr>
            <p:nvPr/>
          </p:nvSpPr>
          <p:spPr bwMode="auto">
            <a:xfrm>
              <a:off x="1216153" y="1709928"/>
              <a:ext cx="68453" cy="0"/>
            </a:xfrm>
            <a:prstGeom prst="line">
              <a:avLst/>
            </a:prstGeom>
            <a:noFill/>
            <a:ln w="9525">
              <a:solidFill>
                <a:schemeClr val="tx1"/>
              </a:solidFill>
              <a:round/>
              <a:headEnd/>
              <a:tailEnd/>
            </a:ln>
          </p:spPr>
          <p:txBody>
            <a:bodyPr/>
            <a:lstStyle/>
            <a:p>
              <a:endParaRPr lang="en-US">
                <a:solidFill>
                  <a:schemeClr val="bg1"/>
                </a:solidFill>
              </a:endParaRPr>
            </a:p>
          </p:txBody>
        </p:sp>
        <p:sp>
          <p:nvSpPr>
            <p:cNvPr id="39947" name="Line 14"/>
            <p:cNvSpPr>
              <a:spLocks noChangeShapeType="1"/>
            </p:cNvSpPr>
            <p:nvPr/>
          </p:nvSpPr>
          <p:spPr bwMode="auto">
            <a:xfrm>
              <a:off x="1222376" y="2360232"/>
              <a:ext cx="68453" cy="0"/>
            </a:xfrm>
            <a:prstGeom prst="line">
              <a:avLst/>
            </a:prstGeom>
            <a:noFill/>
            <a:ln w="9525">
              <a:solidFill>
                <a:schemeClr val="tx1"/>
              </a:solidFill>
              <a:round/>
              <a:headEnd/>
              <a:tailEnd/>
            </a:ln>
          </p:spPr>
          <p:txBody>
            <a:bodyPr/>
            <a:lstStyle/>
            <a:p>
              <a:endParaRPr lang="en-US">
                <a:solidFill>
                  <a:schemeClr val="bg1"/>
                </a:solidFill>
              </a:endParaRPr>
            </a:p>
          </p:txBody>
        </p:sp>
        <p:sp>
          <p:nvSpPr>
            <p:cNvPr id="39948" name="Line 15"/>
            <p:cNvSpPr>
              <a:spLocks noChangeShapeType="1"/>
            </p:cNvSpPr>
            <p:nvPr/>
          </p:nvSpPr>
          <p:spPr bwMode="auto">
            <a:xfrm>
              <a:off x="1216153" y="2980198"/>
              <a:ext cx="68453" cy="0"/>
            </a:xfrm>
            <a:prstGeom prst="line">
              <a:avLst/>
            </a:prstGeom>
            <a:noFill/>
            <a:ln w="9525">
              <a:solidFill>
                <a:schemeClr val="tx1"/>
              </a:solidFill>
              <a:round/>
              <a:headEnd/>
              <a:tailEnd/>
            </a:ln>
          </p:spPr>
          <p:txBody>
            <a:bodyPr/>
            <a:lstStyle/>
            <a:p>
              <a:endParaRPr lang="en-US">
                <a:solidFill>
                  <a:schemeClr val="bg1"/>
                </a:solidFill>
              </a:endParaRPr>
            </a:p>
          </p:txBody>
        </p:sp>
        <p:sp>
          <p:nvSpPr>
            <p:cNvPr id="39949" name="Line 16"/>
            <p:cNvSpPr>
              <a:spLocks noChangeShapeType="1"/>
            </p:cNvSpPr>
            <p:nvPr/>
          </p:nvSpPr>
          <p:spPr bwMode="auto">
            <a:xfrm>
              <a:off x="1216153" y="3611055"/>
              <a:ext cx="68453" cy="0"/>
            </a:xfrm>
            <a:prstGeom prst="line">
              <a:avLst/>
            </a:prstGeom>
            <a:noFill/>
            <a:ln w="9525">
              <a:solidFill>
                <a:schemeClr val="tx1"/>
              </a:solidFill>
              <a:round/>
              <a:headEnd/>
              <a:tailEnd/>
            </a:ln>
          </p:spPr>
          <p:txBody>
            <a:bodyPr/>
            <a:lstStyle/>
            <a:p>
              <a:endParaRPr lang="en-US">
                <a:solidFill>
                  <a:schemeClr val="bg1"/>
                </a:solidFill>
              </a:endParaRPr>
            </a:p>
          </p:txBody>
        </p:sp>
        <p:sp>
          <p:nvSpPr>
            <p:cNvPr id="39950" name="Line 17"/>
            <p:cNvSpPr>
              <a:spLocks noChangeShapeType="1"/>
            </p:cNvSpPr>
            <p:nvPr/>
          </p:nvSpPr>
          <p:spPr bwMode="auto">
            <a:xfrm>
              <a:off x="1216153" y="4239578"/>
              <a:ext cx="68453" cy="0"/>
            </a:xfrm>
            <a:prstGeom prst="line">
              <a:avLst/>
            </a:prstGeom>
            <a:noFill/>
            <a:ln w="9525">
              <a:solidFill>
                <a:schemeClr val="tx1"/>
              </a:solidFill>
              <a:round/>
              <a:headEnd/>
              <a:tailEnd/>
            </a:ln>
          </p:spPr>
          <p:txBody>
            <a:bodyPr/>
            <a:lstStyle/>
            <a:p>
              <a:endParaRPr lang="en-US">
                <a:solidFill>
                  <a:schemeClr val="bg1"/>
                </a:solidFill>
              </a:endParaRPr>
            </a:p>
          </p:txBody>
        </p:sp>
        <p:sp>
          <p:nvSpPr>
            <p:cNvPr id="39951" name="Line 18"/>
            <p:cNvSpPr>
              <a:spLocks noChangeShapeType="1"/>
            </p:cNvSpPr>
            <p:nvPr/>
          </p:nvSpPr>
          <p:spPr bwMode="auto">
            <a:xfrm>
              <a:off x="1222376" y="4874324"/>
              <a:ext cx="68453" cy="0"/>
            </a:xfrm>
            <a:prstGeom prst="line">
              <a:avLst/>
            </a:prstGeom>
            <a:noFill/>
            <a:ln w="9525">
              <a:solidFill>
                <a:schemeClr val="tx1"/>
              </a:solidFill>
              <a:round/>
              <a:headEnd/>
              <a:tailEnd/>
            </a:ln>
          </p:spPr>
          <p:txBody>
            <a:bodyPr/>
            <a:lstStyle/>
            <a:p>
              <a:endParaRPr lang="en-US">
                <a:solidFill>
                  <a:schemeClr val="bg1"/>
                </a:solidFill>
              </a:endParaRPr>
            </a:p>
          </p:txBody>
        </p:sp>
        <p:sp>
          <p:nvSpPr>
            <p:cNvPr id="39942" name="Rectangle 72"/>
            <p:cNvSpPr>
              <a:spLocks noChangeArrowheads="1"/>
            </p:cNvSpPr>
            <p:nvPr/>
          </p:nvSpPr>
          <p:spPr bwMode="auto">
            <a:xfrm>
              <a:off x="1275272" y="1709928"/>
              <a:ext cx="5546248" cy="3956273"/>
            </a:xfrm>
            <a:prstGeom prst="rect">
              <a:avLst/>
            </a:prstGeom>
            <a:noFill/>
            <a:ln w="9525">
              <a:solidFill>
                <a:schemeClr val="bg1"/>
              </a:solidFill>
              <a:miter lim="800000"/>
              <a:headEnd/>
              <a:tailEnd/>
            </a:ln>
          </p:spPr>
          <p:txBody>
            <a:bodyPr wrap="none" anchor="ctr"/>
            <a:lstStyle/>
            <a:p>
              <a:endParaRPr lang="en-US" sz="1000" baseline="0">
                <a:solidFill>
                  <a:schemeClr val="bg1"/>
                </a:solidFill>
              </a:endParaRPr>
            </a:p>
          </p:txBody>
        </p:sp>
        <p:sp>
          <p:nvSpPr>
            <p:cNvPr id="39964" name="Text Box 31"/>
            <p:cNvSpPr txBox="1">
              <a:spLocks noChangeArrowheads="1"/>
            </p:cNvSpPr>
            <p:nvPr/>
          </p:nvSpPr>
          <p:spPr bwMode="auto">
            <a:xfrm>
              <a:off x="1362394" y="4947444"/>
              <a:ext cx="1311769" cy="215444"/>
            </a:xfrm>
            <a:prstGeom prst="rect">
              <a:avLst/>
            </a:prstGeom>
            <a:noFill/>
            <a:ln w="9525">
              <a:noFill/>
              <a:miter lim="800000"/>
              <a:headEnd/>
              <a:tailEnd/>
            </a:ln>
          </p:spPr>
          <p:txBody>
            <a:bodyPr wrap="none" lIns="0" tIns="0" rIns="0" bIns="0">
              <a:spAutoFit/>
            </a:bodyPr>
            <a:lstStyle/>
            <a:p>
              <a:r>
                <a:rPr lang="en-US" sz="1400" baseline="0">
                  <a:solidFill>
                    <a:schemeClr val="bg1"/>
                  </a:solidFill>
                </a:rPr>
                <a:t>Number of events</a:t>
              </a:r>
            </a:p>
          </p:txBody>
        </p:sp>
        <p:sp>
          <p:nvSpPr>
            <p:cNvPr id="39966" name="Text Box 33"/>
            <p:cNvSpPr txBox="1">
              <a:spLocks noChangeArrowheads="1"/>
            </p:cNvSpPr>
            <p:nvPr/>
          </p:nvSpPr>
          <p:spPr bwMode="auto">
            <a:xfrm>
              <a:off x="1463040" y="1792224"/>
              <a:ext cx="1615699"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Death from any cause</a:t>
              </a:r>
              <a:endParaRPr lang="en-US" baseline="0" dirty="0">
                <a:solidFill>
                  <a:schemeClr val="bg1"/>
                </a:solidFill>
              </a:endParaRPr>
            </a:p>
          </p:txBody>
        </p:sp>
        <p:sp>
          <p:nvSpPr>
            <p:cNvPr id="39974" name="Text Box 41"/>
            <p:cNvSpPr txBox="1">
              <a:spLocks noChangeArrowheads="1"/>
            </p:cNvSpPr>
            <p:nvPr/>
          </p:nvSpPr>
          <p:spPr bwMode="auto">
            <a:xfrm>
              <a:off x="1386791" y="5202587"/>
              <a:ext cx="333425" cy="430887"/>
            </a:xfrm>
            <a:prstGeom prst="rect">
              <a:avLst/>
            </a:prstGeom>
            <a:noFill/>
            <a:ln w="9525">
              <a:noFill/>
              <a:miter lim="800000"/>
              <a:headEnd/>
              <a:tailEnd/>
            </a:ln>
          </p:spPr>
          <p:txBody>
            <a:bodyPr wrap="none" lIns="0" tIns="0" rIns="0" bIns="0">
              <a:spAutoFit/>
            </a:bodyPr>
            <a:lstStyle/>
            <a:p>
              <a:pPr algn="r"/>
              <a:r>
                <a:rPr lang="en-US" sz="1400" baseline="0">
                  <a:solidFill>
                    <a:schemeClr val="bg1"/>
                  </a:solidFill>
                </a:rPr>
                <a:t>Con:</a:t>
              </a:r>
            </a:p>
            <a:p>
              <a:pPr algn="r"/>
              <a:r>
                <a:rPr lang="en-US" sz="1400" baseline="0">
                  <a:solidFill>
                    <a:schemeClr val="bg1"/>
                  </a:solidFill>
                </a:rPr>
                <a:t>Int:</a:t>
              </a:r>
            </a:p>
          </p:txBody>
        </p:sp>
        <p:sp>
          <p:nvSpPr>
            <p:cNvPr id="39975" name="Text Box 42"/>
            <p:cNvSpPr txBox="1">
              <a:spLocks noChangeArrowheads="1"/>
            </p:cNvSpPr>
            <p:nvPr/>
          </p:nvSpPr>
          <p:spPr bwMode="auto">
            <a:xfrm>
              <a:off x="1897990" y="5202587"/>
              <a:ext cx="182742" cy="430887"/>
            </a:xfrm>
            <a:prstGeom prst="rect">
              <a:avLst/>
            </a:prstGeom>
            <a:noFill/>
            <a:ln w="9525">
              <a:noFill/>
              <a:miter lim="800000"/>
              <a:headEnd/>
              <a:tailEnd/>
            </a:ln>
          </p:spPr>
          <p:txBody>
            <a:bodyPr wrap="none" lIns="0" tIns="0" rIns="0" bIns="0">
              <a:spAutoFit/>
            </a:bodyPr>
            <a:lstStyle/>
            <a:p>
              <a:pPr algn="ctr"/>
              <a:r>
                <a:rPr lang="en-US" sz="1400" baseline="0">
                  <a:solidFill>
                    <a:schemeClr val="bg1"/>
                  </a:solidFill>
                </a:rPr>
                <a:t>89</a:t>
              </a:r>
            </a:p>
            <a:p>
              <a:pPr algn="ctr"/>
              <a:r>
                <a:rPr lang="en-US" sz="1400" baseline="0">
                  <a:solidFill>
                    <a:schemeClr val="bg1"/>
                  </a:solidFill>
                </a:rPr>
                <a:t>50</a:t>
              </a:r>
            </a:p>
          </p:txBody>
        </p:sp>
        <p:sp>
          <p:nvSpPr>
            <p:cNvPr id="39976" name="Text Box 43"/>
            <p:cNvSpPr txBox="1">
              <a:spLocks noChangeArrowheads="1"/>
            </p:cNvSpPr>
            <p:nvPr/>
          </p:nvSpPr>
          <p:spPr bwMode="auto">
            <a:xfrm>
              <a:off x="2757751" y="5202587"/>
              <a:ext cx="274113" cy="430887"/>
            </a:xfrm>
            <a:prstGeom prst="rect">
              <a:avLst/>
            </a:prstGeom>
            <a:noFill/>
            <a:ln w="9525">
              <a:noFill/>
              <a:miter lim="800000"/>
              <a:headEnd/>
              <a:tailEnd/>
            </a:ln>
          </p:spPr>
          <p:txBody>
            <a:bodyPr wrap="none" lIns="0" tIns="0" rIns="0" bIns="0">
              <a:spAutoFit/>
            </a:bodyPr>
            <a:lstStyle/>
            <a:p>
              <a:pPr algn="ctr"/>
              <a:r>
                <a:rPr lang="en-US" sz="1400" baseline="0">
                  <a:solidFill>
                    <a:schemeClr val="bg1"/>
                  </a:solidFill>
                </a:rPr>
                <a:t>113</a:t>
              </a:r>
            </a:p>
            <a:p>
              <a:pPr algn="ctr"/>
              <a:r>
                <a:rPr lang="en-US" sz="1400" baseline="0">
                  <a:solidFill>
                    <a:schemeClr val="bg1"/>
                  </a:solidFill>
                </a:rPr>
                <a:t>70</a:t>
              </a:r>
            </a:p>
          </p:txBody>
        </p:sp>
        <p:sp>
          <p:nvSpPr>
            <p:cNvPr id="39977" name="Text Box 44"/>
            <p:cNvSpPr txBox="1">
              <a:spLocks noChangeArrowheads="1"/>
            </p:cNvSpPr>
            <p:nvPr/>
          </p:nvSpPr>
          <p:spPr bwMode="auto">
            <a:xfrm>
              <a:off x="3667865" y="5202587"/>
              <a:ext cx="274113" cy="430887"/>
            </a:xfrm>
            <a:prstGeom prst="rect">
              <a:avLst/>
            </a:prstGeom>
            <a:noFill/>
            <a:ln w="9525">
              <a:noFill/>
              <a:miter lim="800000"/>
              <a:headEnd/>
              <a:tailEnd/>
            </a:ln>
          </p:spPr>
          <p:txBody>
            <a:bodyPr wrap="none" lIns="0" tIns="0" rIns="0" bIns="0">
              <a:spAutoFit/>
            </a:bodyPr>
            <a:lstStyle/>
            <a:p>
              <a:pPr algn="ctr"/>
              <a:r>
                <a:rPr lang="en-US" sz="1400" baseline="0">
                  <a:solidFill>
                    <a:schemeClr val="bg1"/>
                  </a:solidFill>
                </a:rPr>
                <a:t>136</a:t>
              </a:r>
            </a:p>
            <a:p>
              <a:pPr algn="ctr"/>
              <a:r>
                <a:rPr lang="en-US" sz="1400" baseline="0">
                  <a:solidFill>
                    <a:schemeClr val="bg1"/>
                  </a:solidFill>
                </a:rPr>
                <a:t>86</a:t>
              </a:r>
            </a:p>
          </p:txBody>
        </p:sp>
        <p:sp>
          <p:nvSpPr>
            <p:cNvPr id="39978" name="Text Box 45"/>
            <p:cNvSpPr txBox="1">
              <a:spLocks noChangeArrowheads="1"/>
            </p:cNvSpPr>
            <p:nvPr/>
          </p:nvSpPr>
          <p:spPr bwMode="auto">
            <a:xfrm>
              <a:off x="4563977" y="5202587"/>
              <a:ext cx="274113" cy="430887"/>
            </a:xfrm>
            <a:prstGeom prst="rect">
              <a:avLst/>
            </a:prstGeom>
            <a:noFill/>
            <a:ln w="9525">
              <a:noFill/>
              <a:miter lim="800000"/>
              <a:headEnd/>
              <a:tailEnd/>
            </a:ln>
          </p:spPr>
          <p:txBody>
            <a:bodyPr wrap="none" lIns="0" tIns="0" rIns="0" bIns="0">
              <a:spAutoFit/>
            </a:bodyPr>
            <a:lstStyle/>
            <a:p>
              <a:pPr algn="ctr"/>
              <a:r>
                <a:rPr lang="en-US" sz="1400" baseline="0">
                  <a:solidFill>
                    <a:schemeClr val="bg1"/>
                  </a:solidFill>
                </a:rPr>
                <a:t>160</a:t>
              </a:r>
            </a:p>
            <a:p>
              <a:pPr algn="ctr"/>
              <a:r>
                <a:rPr lang="en-US" sz="1400" baseline="0">
                  <a:solidFill>
                    <a:schemeClr val="bg1"/>
                  </a:solidFill>
                </a:rPr>
                <a:t>110</a:t>
              </a:r>
            </a:p>
          </p:txBody>
        </p:sp>
        <p:sp>
          <p:nvSpPr>
            <p:cNvPr id="39979" name="Text Box 46"/>
            <p:cNvSpPr txBox="1">
              <a:spLocks noChangeArrowheads="1"/>
            </p:cNvSpPr>
            <p:nvPr/>
          </p:nvSpPr>
          <p:spPr bwMode="auto">
            <a:xfrm>
              <a:off x="5449198" y="5202587"/>
              <a:ext cx="274113" cy="430887"/>
            </a:xfrm>
            <a:prstGeom prst="rect">
              <a:avLst/>
            </a:prstGeom>
            <a:noFill/>
            <a:ln w="9525">
              <a:noFill/>
              <a:miter lim="800000"/>
              <a:headEnd/>
              <a:tailEnd/>
            </a:ln>
          </p:spPr>
          <p:txBody>
            <a:bodyPr wrap="none" lIns="0" tIns="0" rIns="0" bIns="0">
              <a:spAutoFit/>
            </a:bodyPr>
            <a:lstStyle/>
            <a:p>
              <a:pPr algn="ctr"/>
              <a:r>
                <a:rPr lang="en-US" sz="1400" baseline="0">
                  <a:solidFill>
                    <a:schemeClr val="bg1"/>
                  </a:solidFill>
                </a:rPr>
                <a:t>183</a:t>
              </a:r>
            </a:p>
            <a:p>
              <a:pPr algn="ctr"/>
              <a:r>
                <a:rPr lang="en-US" sz="1400" baseline="0">
                  <a:solidFill>
                    <a:schemeClr val="bg1"/>
                  </a:solidFill>
                </a:rPr>
                <a:t>123</a:t>
              </a:r>
            </a:p>
          </p:txBody>
        </p:sp>
        <p:sp>
          <p:nvSpPr>
            <p:cNvPr id="39980" name="Text Box 47"/>
            <p:cNvSpPr txBox="1">
              <a:spLocks noChangeArrowheads="1"/>
            </p:cNvSpPr>
            <p:nvPr/>
          </p:nvSpPr>
          <p:spPr bwMode="auto">
            <a:xfrm>
              <a:off x="6339087" y="5202587"/>
              <a:ext cx="274113" cy="430887"/>
            </a:xfrm>
            <a:prstGeom prst="rect">
              <a:avLst/>
            </a:prstGeom>
            <a:noFill/>
            <a:ln w="9525">
              <a:noFill/>
              <a:miter lim="800000"/>
              <a:headEnd/>
              <a:tailEnd/>
            </a:ln>
          </p:spPr>
          <p:txBody>
            <a:bodyPr wrap="none" lIns="0" tIns="0" rIns="0" bIns="0">
              <a:spAutoFit/>
            </a:bodyPr>
            <a:lstStyle/>
            <a:p>
              <a:pPr algn="ctr"/>
              <a:r>
                <a:rPr lang="en-US" sz="1400" baseline="0">
                  <a:solidFill>
                    <a:schemeClr val="bg1"/>
                  </a:solidFill>
                </a:rPr>
                <a:t>217</a:t>
              </a:r>
            </a:p>
            <a:p>
              <a:pPr algn="ctr"/>
              <a:r>
                <a:rPr lang="en-US" sz="1400" baseline="0">
                  <a:solidFill>
                    <a:schemeClr val="bg1"/>
                  </a:solidFill>
                </a:rPr>
                <a:t>152</a:t>
              </a:r>
            </a:p>
          </p:txBody>
        </p:sp>
        <p:sp>
          <p:nvSpPr>
            <p:cNvPr id="39981" name="Rectangle 48"/>
            <p:cNvSpPr>
              <a:spLocks noChangeArrowheads="1"/>
            </p:cNvSpPr>
            <p:nvPr/>
          </p:nvSpPr>
          <p:spPr bwMode="auto">
            <a:xfrm>
              <a:off x="1911574" y="4057555"/>
              <a:ext cx="168021" cy="161798"/>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39982" name="AutoShape 49"/>
            <p:cNvSpPr>
              <a:spLocks noChangeArrowheads="1"/>
            </p:cNvSpPr>
            <p:nvPr/>
          </p:nvSpPr>
          <p:spPr bwMode="auto">
            <a:xfrm>
              <a:off x="2353407" y="3853752"/>
              <a:ext cx="186690" cy="192913"/>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39983" name="AutoShape 50"/>
            <p:cNvSpPr>
              <a:spLocks noChangeArrowheads="1"/>
            </p:cNvSpPr>
            <p:nvPr/>
          </p:nvSpPr>
          <p:spPr bwMode="auto">
            <a:xfrm>
              <a:off x="2795240" y="3864642"/>
              <a:ext cx="186690" cy="192913"/>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39984" name="AutoShape 51"/>
            <p:cNvSpPr>
              <a:spLocks noChangeArrowheads="1"/>
            </p:cNvSpPr>
            <p:nvPr/>
          </p:nvSpPr>
          <p:spPr bwMode="auto">
            <a:xfrm>
              <a:off x="3249519" y="3810191"/>
              <a:ext cx="186690" cy="192913"/>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39985" name="AutoShape 52"/>
            <p:cNvSpPr>
              <a:spLocks noChangeArrowheads="1"/>
            </p:cNvSpPr>
            <p:nvPr/>
          </p:nvSpPr>
          <p:spPr bwMode="auto">
            <a:xfrm>
              <a:off x="3697575" y="3878644"/>
              <a:ext cx="186690" cy="192913"/>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39986" name="AutoShape 53"/>
            <p:cNvSpPr>
              <a:spLocks noChangeArrowheads="1"/>
            </p:cNvSpPr>
            <p:nvPr/>
          </p:nvSpPr>
          <p:spPr bwMode="auto">
            <a:xfrm>
              <a:off x="4145631" y="3845973"/>
              <a:ext cx="186690" cy="192913"/>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39987" name="AutoShape 54"/>
            <p:cNvSpPr>
              <a:spLocks noChangeArrowheads="1"/>
            </p:cNvSpPr>
            <p:nvPr/>
          </p:nvSpPr>
          <p:spPr bwMode="auto">
            <a:xfrm>
              <a:off x="4593687" y="3729292"/>
              <a:ext cx="186690" cy="192913"/>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39988" name="AutoShape 55"/>
            <p:cNvSpPr>
              <a:spLocks noChangeArrowheads="1"/>
            </p:cNvSpPr>
            <p:nvPr/>
          </p:nvSpPr>
          <p:spPr bwMode="auto">
            <a:xfrm>
              <a:off x="5041743" y="3740182"/>
              <a:ext cx="186690" cy="192913"/>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39989" name="AutoShape 56"/>
            <p:cNvSpPr>
              <a:spLocks noChangeArrowheads="1"/>
            </p:cNvSpPr>
            <p:nvPr/>
          </p:nvSpPr>
          <p:spPr bwMode="auto">
            <a:xfrm>
              <a:off x="5482020" y="3831971"/>
              <a:ext cx="186690" cy="192913"/>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39990" name="AutoShape 57"/>
            <p:cNvSpPr>
              <a:spLocks noChangeArrowheads="1"/>
            </p:cNvSpPr>
            <p:nvPr/>
          </p:nvSpPr>
          <p:spPr bwMode="auto">
            <a:xfrm>
              <a:off x="5930076" y="3741738"/>
              <a:ext cx="186690" cy="192913"/>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39991" name="AutoShape 58"/>
            <p:cNvSpPr>
              <a:spLocks noChangeArrowheads="1"/>
            </p:cNvSpPr>
            <p:nvPr/>
          </p:nvSpPr>
          <p:spPr bwMode="auto">
            <a:xfrm>
              <a:off x="6385911" y="3775964"/>
              <a:ext cx="186690" cy="192913"/>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39992" name="Line 59"/>
            <p:cNvSpPr>
              <a:spLocks noChangeShapeType="1"/>
            </p:cNvSpPr>
            <p:nvPr/>
          </p:nvSpPr>
          <p:spPr bwMode="auto">
            <a:xfrm>
              <a:off x="1995584" y="3304572"/>
              <a:ext cx="0" cy="1397064"/>
            </a:xfrm>
            <a:prstGeom prst="line">
              <a:avLst/>
            </a:prstGeom>
            <a:noFill/>
            <a:ln w="19050">
              <a:solidFill>
                <a:srgbClr val="990000"/>
              </a:solidFill>
              <a:round/>
              <a:headEnd/>
              <a:tailEnd/>
            </a:ln>
          </p:spPr>
          <p:txBody>
            <a:bodyPr/>
            <a:lstStyle/>
            <a:p>
              <a:endParaRPr lang="en-US">
                <a:solidFill>
                  <a:schemeClr val="bg1"/>
                </a:solidFill>
              </a:endParaRPr>
            </a:p>
          </p:txBody>
        </p:sp>
        <p:sp>
          <p:nvSpPr>
            <p:cNvPr id="39993" name="Line 60"/>
            <p:cNvSpPr>
              <a:spLocks noChangeShapeType="1"/>
            </p:cNvSpPr>
            <p:nvPr/>
          </p:nvSpPr>
          <p:spPr bwMode="auto">
            <a:xfrm>
              <a:off x="2446752" y="3134995"/>
              <a:ext cx="0" cy="1407954"/>
            </a:xfrm>
            <a:prstGeom prst="line">
              <a:avLst/>
            </a:prstGeom>
            <a:noFill/>
            <a:ln w="19050">
              <a:solidFill>
                <a:srgbClr val="969696"/>
              </a:solidFill>
              <a:round/>
              <a:headEnd/>
              <a:tailEnd/>
            </a:ln>
          </p:spPr>
          <p:txBody>
            <a:bodyPr/>
            <a:lstStyle/>
            <a:p>
              <a:endParaRPr lang="en-US">
                <a:solidFill>
                  <a:schemeClr val="bg1"/>
                </a:solidFill>
              </a:endParaRPr>
            </a:p>
          </p:txBody>
        </p:sp>
        <p:sp>
          <p:nvSpPr>
            <p:cNvPr id="39994" name="Line 61"/>
            <p:cNvSpPr>
              <a:spLocks noChangeShapeType="1"/>
            </p:cNvSpPr>
            <p:nvPr/>
          </p:nvSpPr>
          <p:spPr bwMode="auto">
            <a:xfrm>
              <a:off x="2888585" y="3203448"/>
              <a:ext cx="0" cy="1305275"/>
            </a:xfrm>
            <a:prstGeom prst="line">
              <a:avLst/>
            </a:prstGeom>
            <a:noFill/>
            <a:ln w="19050">
              <a:solidFill>
                <a:srgbClr val="969696"/>
              </a:solidFill>
              <a:round/>
              <a:headEnd/>
              <a:tailEnd/>
            </a:ln>
          </p:spPr>
          <p:txBody>
            <a:bodyPr/>
            <a:lstStyle/>
            <a:p>
              <a:endParaRPr lang="en-US">
                <a:solidFill>
                  <a:schemeClr val="bg1"/>
                </a:solidFill>
              </a:endParaRPr>
            </a:p>
          </p:txBody>
        </p:sp>
        <p:sp>
          <p:nvSpPr>
            <p:cNvPr id="39995" name="Line 62"/>
            <p:cNvSpPr>
              <a:spLocks noChangeShapeType="1"/>
            </p:cNvSpPr>
            <p:nvPr/>
          </p:nvSpPr>
          <p:spPr bwMode="auto">
            <a:xfrm>
              <a:off x="3342864" y="3181668"/>
              <a:ext cx="0" cy="1261714"/>
            </a:xfrm>
            <a:prstGeom prst="line">
              <a:avLst/>
            </a:prstGeom>
            <a:noFill/>
            <a:ln w="19050">
              <a:solidFill>
                <a:srgbClr val="969696"/>
              </a:solidFill>
              <a:round/>
              <a:headEnd/>
              <a:tailEnd/>
            </a:ln>
          </p:spPr>
          <p:txBody>
            <a:bodyPr/>
            <a:lstStyle/>
            <a:p>
              <a:endParaRPr lang="en-US">
                <a:solidFill>
                  <a:schemeClr val="bg1"/>
                </a:solidFill>
              </a:endParaRPr>
            </a:p>
          </p:txBody>
        </p:sp>
        <p:sp>
          <p:nvSpPr>
            <p:cNvPr id="39996" name="Line 63"/>
            <p:cNvSpPr>
              <a:spLocks noChangeShapeType="1"/>
            </p:cNvSpPr>
            <p:nvPr/>
          </p:nvSpPr>
          <p:spPr bwMode="auto">
            <a:xfrm>
              <a:off x="3790920" y="3298349"/>
              <a:ext cx="0" cy="1193261"/>
            </a:xfrm>
            <a:prstGeom prst="line">
              <a:avLst/>
            </a:prstGeom>
            <a:noFill/>
            <a:ln w="19050">
              <a:solidFill>
                <a:srgbClr val="969696"/>
              </a:solidFill>
              <a:round/>
              <a:headEnd/>
              <a:tailEnd/>
            </a:ln>
          </p:spPr>
          <p:txBody>
            <a:bodyPr/>
            <a:lstStyle/>
            <a:p>
              <a:endParaRPr lang="en-US">
                <a:solidFill>
                  <a:schemeClr val="bg1"/>
                </a:solidFill>
              </a:endParaRPr>
            </a:p>
          </p:txBody>
        </p:sp>
        <p:sp>
          <p:nvSpPr>
            <p:cNvPr id="39997" name="Line 64"/>
            <p:cNvSpPr>
              <a:spLocks noChangeShapeType="1"/>
            </p:cNvSpPr>
            <p:nvPr/>
          </p:nvSpPr>
          <p:spPr bwMode="auto">
            <a:xfrm>
              <a:off x="4238976" y="3281236"/>
              <a:ext cx="0" cy="1141921"/>
            </a:xfrm>
            <a:prstGeom prst="line">
              <a:avLst/>
            </a:prstGeom>
            <a:noFill/>
            <a:ln w="19050">
              <a:solidFill>
                <a:srgbClr val="969696"/>
              </a:solidFill>
              <a:round/>
              <a:headEnd/>
              <a:tailEnd/>
            </a:ln>
          </p:spPr>
          <p:txBody>
            <a:bodyPr/>
            <a:lstStyle/>
            <a:p>
              <a:endParaRPr lang="en-US">
                <a:solidFill>
                  <a:schemeClr val="bg1"/>
                </a:solidFill>
              </a:endParaRPr>
            </a:p>
          </p:txBody>
        </p:sp>
        <p:sp>
          <p:nvSpPr>
            <p:cNvPr id="39998" name="Line 65"/>
            <p:cNvSpPr>
              <a:spLocks noChangeShapeType="1"/>
            </p:cNvSpPr>
            <p:nvPr/>
          </p:nvSpPr>
          <p:spPr bwMode="auto">
            <a:xfrm>
              <a:off x="4687032" y="3195670"/>
              <a:ext cx="0" cy="1118585"/>
            </a:xfrm>
            <a:prstGeom prst="line">
              <a:avLst/>
            </a:prstGeom>
            <a:noFill/>
            <a:ln w="19050">
              <a:solidFill>
                <a:srgbClr val="969696"/>
              </a:solidFill>
              <a:round/>
              <a:headEnd/>
              <a:tailEnd/>
            </a:ln>
          </p:spPr>
          <p:txBody>
            <a:bodyPr/>
            <a:lstStyle/>
            <a:p>
              <a:endParaRPr lang="en-US">
                <a:solidFill>
                  <a:schemeClr val="bg1"/>
                </a:solidFill>
              </a:endParaRPr>
            </a:p>
          </p:txBody>
        </p:sp>
        <p:sp>
          <p:nvSpPr>
            <p:cNvPr id="39999" name="Line 66"/>
            <p:cNvSpPr>
              <a:spLocks noChangeShapeType="1"/>
            </p:cNvSpPr>
            <p:nvPr/>
          </p:nvSpPr>
          <p:spPr bwMode="auto">
            <a:xfrm>
              <a:off x="5135088" y="3222117"/>
              <a:ext cx="0" cy="1064133"/>
            </a:xfrm>
            <a:prstGeom prst="line">
              <a:avLst/>
            </a:prstGeom>
            <a:noFill/>
            <a:ln w="19050">
              <a:solidFill>
                <a:srgbClr val="969696"/>
              </a:solidFill>
              <a:round/>
              <a:headEnd/>
              <a:tailEnd/>
            </a:ln>
          </p:spPr>
          <p:txBody>
            <a:bodyPr/>
            <a:lstStyle/>
            <a:p>
              <a:endParaRPr lang="en-US">
                <a:solidFill>
                  <a:schemeClr val="bg1"/>
                </a:solidFill>
              </a:endParaRPr>
            </a:p>
          </p:txBody>
        </p:sp>
        <p:sp>
          <p:nvSpPr>
            <p:cNvPr id="40000" name="Line 67"/>
            <p:cNvSpPr>
              <a:spLocks noChangeShapeType="1"/>
            </p:cNvSpPr>
            <p:nvPr/>
          </p:nvSpPr>
          <p:spPr bwMode="auto">
            <a:xfrm>
              <a:off x="5575365" y="3337243"/>
              <a:ext cx="0" cy="1037686"/>
            </a:xfrm>
            <a:prstGeom prst="line">
              <a:avLst/>
            </a:prstGeom>
            <a:noFill/>
            <a:ln w="19050">
              <a:solidFill>
                <a:srgbClr val="969696"/>
              </a:solidFill>
              <a:round/>
              <a:headEnd/>
              <a:tailEnd/>
            </a:ln>
          </p:spPr>
          <p:txBody>
            <a:bodyPr/>
            <a:lstStyle/>
            <a:p>
              <a:endParaRPr lang="en-US">
                <a:solidFill>
                  <a:schemeClr val="bg1"/>
                </a:solidFill>
              </a:endParaRPr>
            </a:p>
          </p:txBody>
        </p:sp>
        <p:sp>
          <p:nvSpPr>
            <p:cNvPr id="40001" name="Line 68"/>
            <p:cNvSpPr>
              <a:spLocks noChangeShapeType="1"/>
            </p:cNvSpPr>
            <p:nvPr/>
          </p:nvSpPr>
          <p:spPr bwMode="auto">
            <a:xfrm>
              <a:off x="6023421" y="3273457"/>
              <a:ext cx="0" cy="995680"/>
            </a:xfrm>
            <a:prstGeom prst="line">
              <a:avLst/>
            </a:prstGeom>
            <a:noFill/>
            <a:ln w="19050">
              <a:solidFill>
                <a:srgbClr val="969696"/>
              </a:solidFill>
              <a:round/>
              <a:headEnd/>
              <a:tailEnd/>
            </a:ln>
          </p:spPr>
          <p:txBody>
            <a:bodyPr/>
            <a:lstStyle/>
            <a:p>
              <a:endParaRPr lang="en-US">
                <a:solidFill>
                  <a:schemeClr val="bg1"/>
                </a:solidFill>
              </a:endParaRPr>
            </a:p>
          </p:txBody>
        </p:sp>
        <p:sp>
          <p:nvSpPr>
            <p:cNvPr id="40002" name="Line 69"/>
            <p:cNvSpPr>
              <a:spLocks noChangeShapeType="1"/>
            </p:cNvSpPr>
            <p:nvPr/>
          </p:nvSpPr>
          <p:spPr bwMode="auto">
            <a:xfrm>
              <a:off x="6479256" y="3359023"/>
              <a:ext cx="0" cy="917893"/>
            </a:xfrm>
            <a:prstGeom prst="line">
              <a:avLst/>
            </a:prstGeom>
            <a:noFill/>
            <a:ln w="19050">
              <a:solidFill>
                <a:srgbClr val="969696"/>
              </a:solidFill>
              <a:round/>
              <a:headEnd/>
              <a:tailEnd/>
            </a:ln>
          </p:spPr>
          <p:txBody>
            <a:bodyPr/>
            <a:lstStyle/>
            <a:p>
              <a:endParaRPr lang="en-US">
                <a:solidFill>
                  <a:schemeClr val="bg1"/>
                </a:solidFill>
              </a:endParaRPr>
            </a:p>
          </p:txBody>
        </p:sp>
        <p:sp>
          <p:nvSpPr>
            <p:cNvPr id="40003" name="Line 70"/>
            <p:cNvSpPr>
              <a:spLocks noChangeShapeType="1"/>
            </p:cNvSpPr>
            <p:nvPr/>
          </p:nvSpPr>
          <p:spPr bwMode="auto">
            <a:xfrm>
              <a:off x="1275272" y="2980198"/>
              <a:ext cx="5628704" cy="0"/>
            </a:xfrm>
            <a:prstGeom prst="line">
              <a:avLst/>
            </a:prstGeom>
            <a:noFill/>
            <a:ln w="9525">
              <a:solidFill>
                <a:schemeClr val="bg1"/>
              </a:solidFill>
              <a:prstDash val="dash"/>
              <a:round/>
              <a:headEnd/>
              <a:tailEnd/>
            </a:ln>
          </p:spPr>
          <p:txBody>
            <a:bodyPr/>
            <a:lstStyle/>
            <a:p>
              <a:endParaRPr lang="en-US">
                <a:solidFill>
                  <a:schemeClr val="bg1"/>
                </a:solidFill>
              </a:endParaRPr>
            </a:p>
          </p:txBody>
        </p:sp>
        <p:sp>
          <p:nvSpPr>
            <p:cNvPr id="75" name="TextBox 74"/>
            <p:cNvSpPr txBox="1"/>
            <p:nvPr/>
          </p:nvSpPr>
          <p:spPr bwMode="auto">
            <a:xfrm>
              <a:off x="1816548" y="3032673"/>
              <a:ext cx="298794" cy="369332"/>
            </a:xfrm>
            <a:prstGeom prst="rect">
              <a:avLst/>
            </a:prstGeom>
            <a:noFill/>
            <a:ln w="9525">
              <a:noFill/>
              <a:miter lim="800000"/>
              <a:headEnd/>
              <a:tailEnd/>
            </a:ln>
          </p:spPr>
          <p:txBody>
            <a:bodyPr wrap="square" rtlCol="0">
              <a:spAutoFit/>
            </a:bodyPr>
            <a:lstStyle/>
            <a:p>
              <a:pPr marL="114300" indent="-114300">
                <a:buClr>
                  <a:schemeClr val="tx1"/>
                </a:buClr>
                <a:buSzPct val="100000"/>
              </a:pPr>
              <a:r>
                <a:rPr lang="en-US" sz="1800" baseline="0" dirty="0" smtClean="0">
                  <a:solidFill>
                    <a:schemeClr val="bg1"/>
                  </a:solidFill>
                  <a:latin typeface="+mj-lt"/>
                  <a:cs typeface="Times New Roman" pitchFamily="18" charset="0"/>
                </a:rPr>
                <a:t>*</a:t>
              </a:r>
              <a:endParaRPr lang="en-US" sz="1800" baseline="0" dirty="0">
                <a:solidFill>
                  <a:schemeClr val="bg1"/>
                </a:solidFill>
                <a:latin typeface="+mj-lt"/>
                <a:cs typeface="Times New Roman" pitchFamily="18" charset="0"/>
              </a:endParaRPr>
            </a:p>
          </p:txBody>
        </p:sp>
        <p:sp>
          <p:nvSpPr>
            <p:cNvPr id="76" name="TextBox 75"/>
            <p:cNvSpPr txBox="1"/>
            <p:nvPr/>
          </p:nvSpPr>
          <p:spPr bwMode="auto">
            <a:xfrm>
              <a:off x="6297018" y="3059918"/>
              <a:ext cx="298794" cy="276999"/>
            </a:xfrm>
            <a:prstGeom prst="rect">
              <a:avLst/>
            </a:prstGeom>
            <a:noFill/>
            <a:ln w="9525">
              <a:noFill/>
              <a:miter lim="800000"/>
              <a:headEnd/>
              <a:tailEnd/>
            </a:ln>
          </p:spPr>
          <p:txBody>
            <a:bodyPr wrap="square" rtlCol="0">
              <a:spAutoFit/>
            </a:bodyPr>
            <a:lstStyle/>
            <a:p>
              <a:pPr marL="114300" indent="-114300">
                <a:buClr>
                  <a:schemeClr val="tx1"/>
                </a:buClr>
                <a:buSzPct val="100000"/>
              </a:pPr>
              <a:r>
                <a:rPr lang="en-US" sz="1800" baseline="30000" dirty="0" smtClean="0">
                  <a:solidFill>
                    <a:schemeClr val="bg1"/>
                  </a:solidFill>
                  <a:latin typeface="+mj-lt"/>
                  <a:cs typeface="Times New Roman" pitchFamily="18" charset="0"/>
                </a:rPr>
                <a:t>†</a:t>
              </a:r>
              <a:endParaRPr lang="en-US" sz="1800" baseline="30000" dirty="0">
                <a:solidFill>
                  <a:schemeClr val="bg1"/>
                </a:solidFill>
                <a:latin typeface="+mj-lt"/>
                <a:cs typeface="Times New Roman" pitchFamily="18" charset="0"/>
              </a:endParaRPr>
            </a:p>
          </p:txBody>
        </p:sp>
      </p:grpSp>
      <p:sp>
        <p:nvSpPr>
          <p:cNvPr id="78" name="TextBox 77"/>
          <p:cNvSpPr txBox="1"/>
          <p:nvPr/>
        </p:nvSpPr>
        <p:spPr bwMode="auto">
          <a:xfrm>
            <a:off x="7467600" y="2517183"/>
            <a:ext cx="1330325" cy="307777"/>
          </a:xfrm>
          <a:prstGeom prst="rect">
            <a:avLst/>
          </a:prstGeom>
          <a:noFill/>
          <a:ln w="9525">
            <a:noFill/>
            <a:miter lim="800000"/>
            <a:headEnd/>
            <a:tailEnd/>
          </a:ln>
        </p:spPr>
        <p:txBody>
          <a:bodyPr wrap="square" rtlCol="0">
            <a:spAutoFit/>
          </a:bodyPr>
          <a:lstStyle/>
          <a:p>
            <a:pPr marL="114300" indent="-114300">
              <a:buClr>
                <a:schemeClr val="tx1"/>
              </a:buClr>
              <a:buSzPct val="100000"/>
            </a:pPr>
            <a:r>
              <a:rPr lang="en-US" sz="1400" b="1" baseline="0" dirty="0" smtClean="0">
                <a:solidFill>
                  <a:schemeClr val="bg1"/>
                </a:solidFill>
                <a:latin typeface="+mj-lt"/>
                <a:cs typeface="Times New Roman" pitchFamily="18" charset="0"/>
              </a:rPr>
              <a:t>*</a:t>
            </a:r>
            <a:r>
              <a:rPr lang="en-US" sz="1400" b="1" dirty="0" smtClean="0">
                <a:solidFill>
                  <a:schemeClr val="bg1"/>
                </a:solidFill>
                <a:latin typeface="+mj-lt"/>
                <a:cs typeface="Times New Roman" pitchFamily="18" charset="0"/>
              </a:rPr>
              <a:t>p=.01</a:t>
            </a:r>
            <a:endParaRPr lang="en-US" sz="1400" b="1" baseline="0" dirty="0">
              <a:solidFill>
                <a:schemeClr val="bg1"/>
              </a:solidFill>
              <a:latin typeface="+mj-lt"/>
              <a:cs typeface="Times New Roman" pitchFamily="18" charset="0"/>
            </a:endParaRPr>
          </a:p>
        </p:txBody>
      </p:sp>
      <p:sp>
        <p:nvSpPr>
          <p:cNvPr id="79" name="TextBox 78"/>
          <p:cNvSpPr txBox="1"/>
          <p:nvPr/>
        </p:nvSpPr>
        <p:spPr bwMode="auto">
          <a:xfrm>
            <a:off x="7467600" y="2892623"/>
            <a:ext cx="1524000" cy="307777"/>
          </a:xfrm>
          <a:prstGeom prst="rect">
            <a:avLst/>
          </a:prstGeom>
          <a:noFill/>
          <a:ln w="9525">
            <a:noFill/>
            <a:miter lim="800000"/>
            <a:headEnd/>
            <a:tailEnd/>
          </a:ln>
        </p:spPr>
        <p:txBody>
          <a:bodyPr wrap="square" rtlCol="0">
            <a:spAutoFit/>
          </a:bodyPr>
          <a:lstStyle/>
          <a:p>
            <a:pPr marL="114300" indent="-114300">
              <a:buClr>
                <a:schemeClr val="tx1"/>
              </a:buClr>
              <a:buSzPct val="100000"/>
            </a:pPr>
            <a:r>
              <a:rPr lang="en-US" sz="1400" b="1" baseline="30000" dirty="0" smtClean="0">
                <a:solidFill>
                  <a:schemeClr val="bg1"/>
                </a:solidFill>
                <a:latin typeface="+mj-lt"/>
                <a:cs typeface="Times New Roman" pitchFamily="18" charset="0"/>
              </a:rPr>
              <a:t>†</a:t>
            </a:r>
            <a:r>
              <a:rPr lang="en-US" sz="1400" b="1" dirty="0" smtClean="0">
                <a:solidFill>
                  <a:schemeClr val="bg1"/>
                </a:solidFill>
                <a:latin typeface="+mj-lt"/>
                <a:cs typeface="Times New Roman" pitchFamily="18" charset="0"/>
              </a:rPr>
              <a:t>p=.002</a:t>
            </a:r>
            <a:endParaRPr lang="en-US" sz="1400" b="1" dirty="0">
              <a:solidFill>
                <a:schemeClr val="bg1"/>
              </a:solidFill>
              <a:latin typeface="+mj-lt"/>
              <a:cs typeface="Times New Roman" pitchFamily="18" charset="0"/>
            </a:endParaRPr>
          </a:p>
        </p:txBody>
      </p:sp>
      <p:sp>
        <p:nvSpPr>
          <p:cNvPr id="82" name="Rectangle 75"/>
          <p:cNvSpPr>
            <a:spLocks noChangeArrowheads="1"/>
          </p:cNvSpPr>
          <p:nvPr/>
        </p:nvSpPr>
        <p:spPr bwMode="auto">
          <a:xfrm>
            <a:off x="7346950" y="1927741"/>
            <a:ext cx="120650" cy="133350"/>
          </a:xfrm>
          <a:prstGeom prst="rect">
            <a:avLst/>
          </a:prstGeom>
          <a:solidFill>
            <a:srgbClr val="990000"/>
          </a:solidFill>
          <a:ln w="9525">
            <a:solidFill>
              <a:srgbClr val="990000"/>
            </a:solidFill>
            <a:miter lim="800000"/>
            <a:headEnd/>
            <a:tailEnd/>
          </a:ln>
        </p:spPr>
        <p:txBody>
          <a:bodyPr wrap="none" anchor="ctr"/>
          <a:lstStyle/>
          <a:p>
            <a:endParaRPr lang="en-US" sz="1400" baseline="0">
              <a:solidFill>
                <a:schemeClr val="bg1"/>
              </a:solidFill>
            </a:endParaRPr>
          </a:p>
        </p:txBody>
      </p:sp>
      <p:sp>
        <p:nvSpPr>
          <p:cNvPr id="83" name="AutoShape 76"/>
          <p:cNvSpPr>
            <a:spLocks noChangeArrowheads="1"/>
          </p:cNvSpPr>
          <p:nvPr/>
        </p:nvSpPr>
        <p:spPr bwMode="auto">
          <a:xfrm>
            <a:off x="7315200" y="2146816"/>
            <a:ext cx="155575" cy="190500"/>
          </a:xfrm>
          <a:prstGeom prst="diamond">
            <a:avLst/>
          </a:prstGeom>
          <a:solidFill>
            <a:srgbClr val="969696"/>
          </a:solidFill>
          <a:ln w="9525">
            <a:solidFill>
              <a:srgbClr val="969696"/>
            </a:solidFill>
            <a:miter lim="800000"/>
            <a:headEnd/>
            <a:tailEnd/>
          </a:ln>
        </p:spPr>
        <p:txBody>
          <a:bodyPr wrap="none" anchor="ctr"/>
          <a:lstStyle/>
          <a:p>
            <a:endParaRPr lang="en-US" sz="1400" baseline="0">
              <a:solidFill>
                <a:schemeClr val="bg1"/>
              </a:solidFill>
            </a:endParaRPr>
          </a:p>
        </p:txBody>
      </p:sp>
      <p:sp>
        <p:nvSpPr>
          <p:cNvPr id="84" name="Text Box 49"/>
          <p:cNvSpPr txBox="1">
            <a:spLocks noChangeArrowheads="1"/>
          </p:cNvSpPr>
          <p:nvPr/>
        </p:nvSpPr>
        <p:spPr bwMode="auto">
          <a:xfrm>
            <a:off x="7467600" y="1752600"/>
            <a:ext cx="1524000" cy="415498"/>
          </a:xfrm>
          <a:prstGeom prst="rect">
            <a:avLst/>
          </a:prstGeom>
          <a:noFill/>
          <a:ln w="9525">
            <a:noFill/>
            <a:miter lim="800000"/>
            <a:headEnd/>
            <a:tailEnd/>
          </a:ln>
        </p:spPr>
        <p:txBody>
          <a:bodyPr wrap="square">
            <a:spAutoFit/>
          </a:bodyPr>
          <a:lstStyle/>
          <a:p>
            <a:pPr>
              <a:lnSpc>
                <a:spcPct val="150000"/>
              </a:lnSpc>
            </a:pPr>
            <a:r>
              <a:rPr lang="en-US" sz="1400" b="1" baseline="0" dirty="0" smtClean="0">
                <a:solidFill>
                  <a:schemeClr val="bg1"/>
                </a:solidFill>
              </a:rPr>
              <a:t>Metformin</a:t>
            </a:r>
            <a:endParaRPr lang="en-US" sz="1400" b="1" baseline="0" dirty="0">
              <a:solidFill>
                <a:schemeClr val="bg1"/>
              </a:solidFill>
            </a:endParaRPr>
          </a:p>
        </p:txBody>
      </p:sp>
      <p:sp>
        <p:nvSpPr>
          <p:cNvPr id="85" name="Rectangle 84"/>
          <p:cNvSpPr/>
          <p:nvPr/>
        </p:nvSpPr>
        <p:spPr>
          <a:xfrm>
            <a:off x="7467600" y="2062848"/>
            <a:ext cx="1169423" cy="415498"/>
          </a:xfrm>
          <a:prstGeom prst="rect">
            <a:avLst/>
          </a:prstGeom>
        </p:spPr>
        <p:txBody>
          <a:bodyPr wrap="none">
            <a:spAutoFit/>
          </a:bodyPr>
          <a:lstStyle/>
          <a:p>
            <a:pPr>
              <a:lnSpc>
                <a:spcPct val="150000"/>
              </a:lnSpc>
            </a:pPr>
            <a:r>
              <a:rPr lang="en-US" sz="1400" b="1" dirty="0" smtClean="0">
                <a:solidFill>
                  <a:schemeClr val="bg1"/>
                </a:solidFill>
              </a:rPr>
              <a:t>Conventional</a:t>
            </a:r>
            <a:endParaRPr lang="en-US" sz="1400" b="1" dirty="0">
              <a:solidFill>
                <a:schemeClr val="bg1"/>
              </a:solidFill>
            </a:endParaRPr>
          </a:p>
        </p:txBody>
      </p:sp>
      <p:sp>
        <p:nvSpPr>
          <p:cNvPr id="87" name="Rectangle 1026"/>
          <p:cNvSpPr txBox="1">
            <a:spLocks noChangeArrowheads="1"/>
          </p:cNvSpPr>
          <p:nvPr/>
        </p:nvSpPr>
        <p:spPr>
          <a:xfrm>
            <a:off x="457200" y="153988"/>
            <a:ext cx="7289800" cy="1143000"/>
          </a:xfrm>
          <a:prstGeom prst="rect">
            <a:avLst/>
          </a:prstGeom>
        </p:spPr>
        <p:txBody>
          <a:bodyPr anchor="ctr" anchorCtr="0"/>
          <a:lstStyle/>
          <a:p>
            <a:pPr lvl="0"/>
            <a:r>
              <a:rPr lang="en-US" sz="3600" b="1" kern="0" dirty="0" smtClean="0">
                <a:solidFill>
                  <a:srgbClr val="FFFF00"/>
                </a:solidFill>
                <a:latin typeface="Verdana" pitchFamily="34" charset="0"/>
                <a:ea typeface="Verdana" pitchFamily="34" charset="0"/>
                <a:cs typeface="Verdana" pitchFamily="34" charset="0"/>
              </a:rPr>
              <a:t>Death from Any Cause Hazard Ratio</a:t>
            </a:r>
          </a:p>
        </p:txBody>
      </p:sp>
      <p:sp>
        <p:nvSpPr>
          <p:cNvPr id="88" name="TextBox 8"/>
          <p:cNvSpPr txBox="1">
            <a:spLocks noChangeArrowheads="1"/>
          </p:cNvSpPr>
          <p:nvPr>
            <p:custDataLst>
              <p:tags r:id="rId2"/>
            </p:custDataLst>
          </p:nvPr>
        </p:nvSpPr>
        <p:spPr bwMode="auto">
          <a:xfrm>
            <a:off x="457200" y="6355080"/>
            <a:ext cx="8340725" cy="336550"/>
          </a:xfrm>
          <a:prstGeom prst="rect">
            <a:avLst/>
          </a:prstGeom>
          <a:noFill/>
          <a:ln w="9525">
            <a:noFill/>
            <a:miter lim="800000"/>
            <a:headEnd/>
            <a:tailEnd/>
          </a:ln>
        </p:spPr>
        <p:txBody>
          <a:bodyPr wrap="none"/>
          <a:lstStyle/>
          <a:p>
            <a:pPr algn="r">
              <a:lnSpc>
                <a:spcPct val="125000"/>
              </a:lnSpc>
              <a:buClr>
                <a:srgbClr val="3F3F3F"/>
              </a:buClr>
              <a:buSzPct val="100000"/>
            </a:pPr>
            <a:r>
              <a:rPr lang="en-US" sz="1400" baseline="0" dirty="0" smtClean="0">
                <a:solidFill>
                  <a:schemeClr val="bg1"/>
                </a:solidFill>
                <a:latin typeface="Arial Narrow" pitchFamily="34" charset="0"/>
                <a:cs typeface="Times New Roman" pitchFamily="18" charset="0"/>
              </a:rPr>
              <a:t>Holman et </a:t>
            </a:r>
            <a:r>
              <a:rPr lang="en-US" sz="1400" baseline="0" dirty="0">
                <a:solidFill>
                  <a:schemeClr val="bg1"/>
                </a:solidFill>
                <a:latin typeface="Arial Narrow" pitchFamily="34" charset="0"/>
                <a:cs typeface="Times New Roman" pitchFamily="18" charset="0"/>
              </a:rPr>
              <a:t>al. </a:t>
            </a:r>
            <a:r>
              <a:rPr lang="en-US" sz="1400" i="1" baseline="0" dirty="0">
                <a:solidFill>
                  <a:schemeClr val="bg1"/>
                </a:solidFill>
                <a:latin typeface="Arial Narrow" pitchFamily="34" charset="0"/>
                <a:cs typeface="Times New Roman" pitchFamily="18" charset="0"/>
              </a:rPr>
              <a:t>N </a:t>
            </a:r>
            <a:r>
              <a:rPr lang="en-US" sz="1400" i="1" baseline="0" dirty="0" err="1">
                <a:solidFill>
                  <a:schemeClr val="bg1"/>
                </a:solidFill>
                <a:latin typeface="Arial Narrow" pitchFamily="34" charset="0"/>
                <a:cs typeface="Times New Roman" pitchFamily="18" charset="0"/>
              </a:rPr>
              <a:t>Engl</a:t>
            </a:r>
            <a:r>
              <a:rPr lang="en-US" sz="1400" i="1" baseline="0" dirty="0">
                <a:solidFill>
                  <a:schemeClr val="bg1"/>
                </a:solidFill>
                <a:latin typeface="Arial Narrow" pitchFamily="34" charset="0"/>
                <a:cs typeface="Times New Roman" pitchFamily="18" charset="0"/>
              </a:rPr>
              <a:t> J </a:t>
            </a:r>
            <a:r>
              <a:rPr lang="en-US" sz="1400" i="1" baseline="0" dirty="0" smtClean="0">
                <a:solidFill>
                  <a:schemeClr val="bg1"/>
                </a:solidFill>
                <a:latin typeface="Arial Narrow" pitchFamily="34" charset="0"/>
                <a:cs typeface="Times New Roman" pitchFamily="18" charset="0"/>
              </a:rPr>
              <a:t>Med</a:t>
            </a:r>
            <a:r>
              <a:rPr lang="en-US" sz="1400" baseline="0" dirty="0" smtClean="0">
                <a:solidFill>
                  <a:schemeClr val="bg1"/>
                </a:solidFill>
                <a:latin typeface="Arial Narrow" pitchFamily="34" charset="0"/>
                <a:cs typeface="Times New Roman" pitchFamily="18" charset="0"/>
              </a:rPr>
              <a:t> </a:t>
            </a:r>
            <a:r>
              <a:rPr lang="en-US" sz="1400" baseline="0" dirty="0">
                <a:solidFill>
                  <a:schemeClr val="bg1"/>
                </a:solidFill>
                <a:latin typeface="Arial Narrow" pitchFamily="34" charset="0"/>
                <a:cs typeface="Times New Roman" pitchFamily="18" charset="0"/>
              </a:rPr>
              <a:t>2008;359(15):1577-1589.</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Text Box 6"/>
          <p:cNvSpPr txBox="1">
            <a:spLocks noChangeArrowheads="1"/>
          </p:cNvSpPr>
          <p:nvPr>
            <p:custDataLst>
              <p:tags r:id="rId1"/>
            </p:custDataLst>
          </p:nvPr>
        </p:nvSpPr>
        <p:spPr bwMode="auto">
          <a:xfrm>
            <a:off x="457200" y="5989320"/>
            <a:ext cx="6972300" cy="307777"/>
          </a:xfrm>
          <a:prstGeom prst="rect">
            <a:avLst/>
          </a:prstGeom>
          <a:noFill/>
          <a:ln w="9525">
            <a:noFill/>
            <a:miter lim="800000"/>
            <a:headEnd/>
            <a:tailEnd/>
          </a:ln>
        </p:spPr>
        <p:txBody>
          <a:bodyPr>
            <a:spAutoFit/>
          </a:bodyPr>
          <a:lstStyle/>
          <a:p>
            <a:pPr marL="174625" indent="-174625">
              <a:buClr>
                <a:schemeClr val="accent1"/>
              </a:buClr>
              <a:buSzPct val="100000"/>
              <a:buFont typeface="Arial" pitchFamily="34" charset="0"/>
              <a:buChar char="•"/>
            </a:pPr>
            <a:r>
              <a:rPr lang="en-US" sz="1400" baseline="0" dirty="0">
                <a:solidFill>
                  <a:schemeClr val="bg1"/>
                </a:solidFill>
              </a:rPr>
              <a:t>RRR=relative risk reduction. P=log rank</a:t>
            </a:r>
            <a:r>
              <a:rPr lang="en-US" sz="1400" baseline="0" dirty="0" smtClean="0">
                <a:solidFill>
                  <a:schemeClr val="bg1"/>
                </a:solidFill>
              </a:rPr>
              <a:t>.</a:t>
            </a:r>
            <a:endParaRPr lang="en-US" sz="1400" baseline="0" dirty="0">
              <a:solidFill>
                <a:schemeClr val="bg1"/>
              </a:solidFill>
            </a:endParaRPr>
          </a:p>
        </p:txBody>
      </p:sp>
      <p:sp>
        <p:nvSpPr>
          <p:cNvPr id="41989" name="Text Box 19"/>
          <p:cNvSpPr txBox="1">
            <a:spLocks noChangeArrowheads="1"/>
          </p:cNvSpPr>
          <p:nvPr/>
        </p:nvSpPr>
        <p:spPr bwMode="auto">
          <a:xfrm>
            <a:off x="1739106" y="1524000"/>
            <a:ext cx="5665788" cy="369332"/>
          </a:xfrm>
          <a:prstGeom prst="rect">
            <a:avLst/>
          </a:prstGeom>
          <a:noFill/>
          <a:ln w="9525">
            <a:noFill/>
            <a:miter lim="800000"/>
            <a:headEnd/>
            <a:tailEnd/>
          </a:ln>
        </p:spPr>
        <p:txBody>
          <a:bodyPr>
            <a:spAutoFit/>
          </a:bodyPr>
          <a:lstStyle/>
          <a:p>
            <a:pPr algn="ctr">
              <a:spcBef>
                <a:spcPct val="50000"/>
              </a:spcBef>
            </a:pPr>
            <a:r>
              <a:rPr lang="en-US" sz="1800" b="1" baseline="0" dirty="0">
                <a:solidFill>
                  <a:schemeClr val="bg1"/>
                </a:solidFill>
              </a:rPr>
              <a:t>After Median 8.5 Years of </a:t>
            </a:r>
            <a:r>
              <a:rPr lang="en-US" sz="1800" b="1" baseline="0" dirty="0" err="1">
                <a:solidFill>
                  <a:schemeClr val="bg1"/>
                </a:solidFill>
              </a:rPr>
              <a:t>Posttrial</a:t>
            </a:r>
            <a:r>
              <a:rPr lang="en-US" sz="1800" b="1" baseline="0" dirty="0">
                <a:solidFill>
                  <a:schemeClr val="bg1"/>
                </a:solidFill>
              </a:rPr>
              <a:t> Follow-Up</a:t>
            </a:r>
          </a:p>
        </p:txBody>
      </p:sp>
      <p:graphicFrame>
        <p:nvGraphicFramePr>
          <p:cNvPr id="190667" name="Group 203"/>
          <p:cNvGraphicFramePr>
            <a:graphicFrameLocks noGrp="1"/>
          </p:cNvGraphicFramePr>
          <p:nvPr/>
        </p:nvGraphicFramePr>
        <p:xfrm>
          <a:off x="593725" y="2095499"/>
          <a:ext cx="7956550" cy="3314701"/>
        </p:xfrm>
        <a:graphic>
          <a:graphicData uri="http://schemas.openxmlformats.org/drawingml/2006/table">
            <a:tbl>
              <a:tblPr/>
              <a:tblGrid>
                <a:gridCol w="3340100"/>
                <a:gridCol w="1817687"/>
                <a:gridCol w="1427163"/>
                <a:gridCol w="1371600"/>
              </a:tblGrid>
              <a:tr h="638175">
                <a:tc>
                  <a:txBody>
                    <a:bodyPr/>
                    <a:lstStyle/>
                    <a:p>
                      <a:pPr marL="0" marR="0" lvl="0" indent="0" algn="l"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GB" sz="16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Aggregate Endpoint</a:t>
                      </a:r>
                      <a:endParaRPr kumimoji="0" lang="en-US" sz="1600" b="1" i="0" u="none" strike="noStrike" cap="none" normalizeH="0" baseline="0" dirty="0" smtClean="0">
                        <a:ln>
                          <a:noFill/>
                        </a:ln>
                        <a:solidFill>
                          <a:schemeClr val="bg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endParaRPr kumimoji="0" lang="en-US"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endParaRPr>
                    </a:p>
                  </a:txBody>
                  <a:tcPr anchor="ctr" horzOverflow="overflow">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GB" sz="16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1997</a:t>
                      </a:r>
                      <a:r>
                        <a:rPr kumimoji="0" lang="en-GB" sz="1600" b="1" i="0" u="none" strike="noStrike" cap="none" normalizeH="0" baseline="30000" dirty="0" smtClean="0">
                          <a:ln>
                            <a:noFill/>
                          </a:ln>
                          <a:solidFill>
                            <a:schemeClr val="bg1"/>
                          </a:solidFill>
                          <a:effectLst/>
                          <a:latin typeface="Arial" pitchFamily="34" charset="0"/>
                          <a:ea typeface="MS PGothic" pitchFamily="34" charset="-128"/>
                          <a:cs typeface="Arial" pitchFamily="34" charset="0"/>
                        </a:rPr>
                        <a:t>1</a:t>
                      </a:r>
                      <a:endParaRPr kumimoji="0" lang="en-US" sz="1600" b="1" i="0" u="none" strike="noStrike" cap="none" normalizeH="0" baseline="30000" dirty="0" smtClean="0">
                        <a:ln>
                          <a:noFill/>
                        </a:ln>
                        <a:solidFill>
                          <a:schemeClr val="bg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GB" sz="16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2007</a:t>
                      </a:r>
                      <a:r>
                        <a:rPr kumimoji="0" lang="en-GB" sz="1600" b="1" i="0" u="none" strike="noStrike" cap="none" normalizeH="0" baseline="30000" dirty="0" smtClean="0">
                          <a:ln>
                            <a:noFill/>
                          </a:ln>
                          <a:solidFill>
                            <a:schemeClr val="bg1"/>
                          </a:solidFill>
                          <a:effectLst/>
                          <a:latin typeface="Arial" pitchFamily="34" charset="0"/>
                          <a:ea typeface="MS PGothic" pitchFamily="34" charset="-128"/>
                          <a:cs typeface="Arial" pitchFamily="34" charset="0"/>
                        </a:rPr>
                        <a:t>2</a:t>
                      </a:r>
                      <a:endParaRPr kumimoji="0" lang="en-US" sz="1600" b="1" i="0" u="none" strike="noStrike" cap="none" normalizeH="0" baseline="30000" dirty="0" smtClean="0">
                        <a:ln>
                          <a:noFill/>
                        </a:ln>
                        <a:solidFill>
                          <a:schemeClr val="bg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669925">
                <a:tc>
                  <a:txBody>
                    <a:bodyPr/>
                    <a:lstStyle/>
                    <a:p>
                      <a:pPr marL="0" marR="0" lvl="0" indent="0" algn="l"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GB"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Any diabetes-related endpoint</a:t>
                      </a:r>
                      <a:endParaRPr kumimoji="0" lang="en-US"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GB"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RRR:</a:t>
                      </a:r>
                      <a:r>
                        <a:rPr kumimoji="0" lang="en-GB" sz="1600" b="0" i="1" u="none" strike="noStrike" cap="none" normalizeH="0" baseline="0" dirty="0" smtClean="0">
                          <a:ln>
                            <a:noFill/>
                          </a:ln>
                          <a:solidFill>
                            <a:schemeClr val="bg1"/>
                          </a:solidFill>
                          <a:effectLst/>
                          <a:latin typeface="Arial" pitchFamily="34" charset="0"/>
                          <a:ea typeface="MS PGothic" pitchFamily="34" charset="-128"/>
                          <a:cs typeface="Arial" pitchFamily="34" charset="0"/>
                        </a:rPr>
                        <a:t/>
                      </a:r>
                      <a:br>
                        <a:rPr kumimoji="0" lang="en-GB" sz="1600" b="0" i="1" u="none" strike="noStrike" cap="none" normalizeH="0" baseline="0" dirty="0" smtClean="0">
                          <a:ln>
                            <a:noFill/>
                          </a:ln>
                          <a:solidFill>
                            <a:schemeClr val="bg1"/>
                          </a:solidFill>
                          <a:effectLst/>
                          <a:latin typeface="Arial" pitchFamily="34" charset="0"/>
                          <a:ea typeface="MS PGothic" pitchFamily="34" charset="-128"/>
                          <a:cs typeface="Arial" pitchFamily="34" charset="0"/>
                        </a:rPr>
                      </a:br>
                      <a:r>
                        <a:rPr kumimoji="0" lang="en-GB" sz="1600" b="0" i="1" u="none" strike="noStrike" cap="none" normalizeH="0" baseline="0" dirty="0" smtClean="0">
                          <a:ln>
                            <a:noFill/>
                          </a:ln>
                          <a:solidFill>
                            <a:schemeClr val="bg1"/>
                          </a:solidFill>
                          <a:effectLst/>
                          <a:latin typeface="Arial" pitchFamily="34" charset="0"/>
                          <a:ea typeface="MS PGothic" pitchFamily="34" charset="-128"/>
                          <a:cs typeface="Arial" pitchFamily="34" charset="0"/>
                        </a:rPr>
                        <a:t> P:</a:t>
                      </a:r>
                      <a:endParaRPr kumimoji="0" lang="en-US" sz="1600" b="0" i="1" u="none" strike="noStrike" cap="none" normalizeH="0" baseline="0" dirty="0" smtClean="0">
                        <a:ln>
                          <a:noFill/>
                        </a:ln>
                        <a:solidFill>
                          <a:schemeClr val="bg1"/>
                        </a:solidFill>
                        <a:effectLst/>
                        <a:latin typeface="Arial" pitchFamily="34" charset="0"/>
                        <a:ea typeface="MS PGothic" pitchFamily="34" charset="-128"/>
                        <a:cs typeface="Arial" pitchFamily="34" charset="0"/>
                      </a:endParaRPr>
                    </a:p>
                  </a:txBody>
                  <a:tcPr anchor="ctr" horzOverflow="overflow">
                    <a:lnL>
                      <a:noFill/>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GB"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12%</a:t>
                      </a:r>
                    </a:p>
                    <a:p>
                      <a:pPr marL="0" marR="0" lvl="0" indent="0" algn="ct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GB"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.029 </a:t>
                      </a:r>
                      <a:endParaRPr kumimoji="0" lang="en-US"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GB"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9%</a:t>
                      </a:r>
                    </a:p>
                    <a:p>
                      <a:pPr marL="0" marR="0" lvl="0" indent="0" algn="ct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GB"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.04</a:t>
                      </a:r>
                      <a:endParaRPr kumimoji="0" lang="en-US"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r>
              <a:tr h="668338">
                <a:tc>
                  <a:txBody>
                    <a:bodyPr/>
                    <a:lstStyle/>
                    <a:p>
                      <a:pPr marL="0" marR="0" lvl="0" indent="0" algn="l"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GB" sz="1600" b="0" i="0" u="none" strike="noStrike" cap="none" normalizeH="0" baseline="0" dirty="0" err="1" smtClean="0">
                          <a:ln>
                            <a:noFill/>
                          </a:ln>
                          <a:solidFill>
                            <a:schemeClr val="bg1"/>
                          </a:solidFill>
                          <a:effectLst/>
                          <a:latin typeface="Arial" pitchFamily="34" charset="0"/>
                          <a:ea typeface="MS PGothic" pitchFamily="34" charset="-128"/>
                          <a:cs typeface="Arial" pitchFamily="34" charset="0"/>
                        </a:rPr>
                        <a:t>Microvascular</a:t>
                      </a:r>
                      <a:r>
                        <a:rPr kumimoji="0" lang="en-GB"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 disease</a:t>
                      </a:r>
                      <a:endParaRPr kumimoji="0" lang="en-US"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GB"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RRR:</a:t>
                      </a:r>
                    </a:p>
                    <a:p>
                      <a:pPr marL="0" marR="0" lvl="0" indent="0" algn="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GB" sz="1600" b="0" i="1" u="none" strike="noStrike" cap="none" normalizeH="0" baseline="0" dirty="0" smtClean="0">
                          <a:ln>
                            <a:noFill/>
                          </a:ln>
                          <a:solidFill>
                            <a:schemeClr val="bg1"/>
                          </a:solidFill>
                          <a:effectLst/>
                          <a:latin typeface="Arial" pitchFamily="34" charset="0"/>
                          <a:ea typeface="MS PGothic" pitchFamily="34" charset="-128"/>
                          <a:cs typeface="Arial" pitchFamily="34" charset="0"/>
                        </a:rPr>
                        <a:t>P:</a:t>
                      </a:r>
                      <a:endParaRPr kumimoji="0" lang="en-US" sz="1600" b="0" i="1" u="none" strike="noStrike" cap="none" normalizeH="0" baseline="0" dirty="0" smtClean="0">
                        <a:ln>
                          <a:noFill/>
                        </a:ln>
                        <a:solidFill>
                          <a:schemeClr val="bg1"/>
                        </a:solidFill>
                        <a:effectLst/>
                        <a:latin typeface="Arial" pitchFamily="34" charset="0"/>
                        <a:ea typeface="MS PGothic" pitchFamily="34" charset="-128"/>
                        <a:cs typeface="Arial" pitchFamily="34" charset="0"/>
                      </a:endParaRPr>
                    </a:p>
                  </a:txBody>
                  <a:tcPr anchor="ctr" horzOverflow="overflow">
                    <a:lnL>
                      <a:noFill/>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GB"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25%</a:t>
                      </a:r>
                    </a:p>
                    <a:p>
                      <a:pPr marL="0" marR="0" lvl="0" indent="0" algn="ct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GB"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.0099</a:t>
                      </a:r>
                      <a:endParaRPr kumimoji="0" lang="en-US"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GB"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24%</a:t>
                      </a:r>
                    </a:p>
                    <a:p>
                      <a:pPr marL="0" marR="0" lvl="0" indent="0" algn="ctr" defTabSz="914400" rtl="0" eaLnBrk="1" fontAlgn="base" latinLnBrk="0" hangingPunct="1">
                        <a:lnSpc>
                          <a:spcPct val="100000"/>
                        </a:lnSpc>
                        <a:spcBef>
                          <a:spcPct val="0"/>
                        </a:spcBef>
                        <a:spcAft>
                          <a:spcPct val="50000"/>
                        </a:spcAft>
                        <a:buClrTx/>
                        <a:buSzTx/>
                        <a:buFontTx/>
                        <a:buNone/>
                        <a:tabLst/>
                      </a:pPr>
                      <a:r>
                        <a:rPr kumimoji="0" lang="en-GB"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.001</a:t>
                      </a:r>
                      <a:endParaRPr kumimoji="0" lang="en-US"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r>
              <a:tr h="669925">
                <a:tc>
                  <a:txBody>
                    <a:bodyPr/>
                    <a:lstStyle/>
                    <a:p>
                      <a:pPr marL="0" marR="0" lvl="0" indent="0" algn="l"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GB" sz="1600" b="0" i="0" u="none" strike="noStrike" cap="none" normalizeH="0" baseline="0" smtClean="0">
                          <a:ln>
                            <a:noFill/>
                          </a:ln>
                          <a:solidFill>
                            <a:schemeClr val="bg1"/>
                          </a:solidFill>
                          <a:effectLst/>
                          <a:latin typeface="Arial" pitchFamily="34" charset="0"/>
                          <a:ea typeface="MS PGothic" pitchFamily="34" charset="-128"/>
                          <a:cs typeface="Arial" pitchFamily="34" charset="0"/>
                        </a:rPr>
                        <a:t>Myocardial infarction</a:t>
                      </a:r>
                      <a:endParaRPr kumimoji="0" lang="en-US" sz="1600" b="0" i="0" u="none" strike="noStrike" cap="none" normalizeH="0" baseline="0" smtClean="0">
                        <a:ln>
                          <a:noFill/>
                        </a:ln>
                        <a:solidFill>
                          <a:schemeClr val="bg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GB"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RRR:</a:t>
                      </a:r>
                    </a:p>
                    <a:p>
                      <a:pPr marL="0" marR="0" lvl="0" indent="0" algn="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GB" sz="1600" b="0" i="1" u="none" strike="noStrike" cap="none" normalizeH="0" baseline="0" dirty="0" smtClean="0">
                          <a:ln>
                            <a:noFill/>
                          </a:ln>
                          <a:solidFill>
                            <a:schemeClr val="bg1"/>
                          </a:solidFill>
                          <a:effectLst/>
                          <a:latin typeface="Arial" pitchFamily="34" charset="0"/>
                          <a:ea typeface="MS PGothic" pitchFamily="34" charset="-128"/>
                          <a:cs typeface="Arial" pitchFamily="34" charset="0"/>
                        </a:rPr>
                        <a:t>P:</a:t>
                      </a:r>
                      <a:endParaRPr kumimoji="0" lang="en-US" sz="1600" b="0" i="1" u="none" strike="noStrike" cap="none" normalizeH="0" baseline="0" dirty="0" smtClean="0">
                        <a:ln>
                          <a:noFill/>
                        </a:ln>
                        <a:solidFill>
                          <a:schemeClr val="bg1"/>
                        </a:solidFill>
                        <a:effectLst/>
                        <a:latin typeface="Arial" pitchFamily="34" charset="0"/>
                        <a:ea typeface="MS PGothic" pitchFamily="34" charset="-128"/>
                        <a:cs typeface="Arial" pitchFamily="34" charset="0"/>
                      </a:endParaRPr>
                    </a:p>
                  </a:txBody>
                  <a:tcPr anchor="ctr" horzOverflow="overflow">
                    <a:lnL>
                      <a:noFill/>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GB"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16%</a:t>
                      </a:r>
                    </a:p>
                    <a:p>
                      <a:pPr marL="0" marR="0" lvl="0" indent="0" algn="ct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GB"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.052</a:t>
                      </a:r>
                      <a:endParaRPr kumimoji="0" lang="en-US"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GB"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15%</a:t>
                      </a:r>
                    </a:p>
                    <a:p>
                      <a:pPr marL="0" marR="0" lvl="0" indent="0" algn="ctr" defTabSz="914400" rtl="0" eaLnBrk="1" fontAlgn="base" latinLnBrk="0" hangingPunct="1">
                        <a:lnSpc>
                          <a:spcPct val="100000"/>
                        </a:lnSpc>
                        <a:spcBef>
                          <a:spcPct val="0"/>
                        </a:spcBef>
                        <a:spcAft>
                          <a:spcPct val="50000"/>
                        </a:spcAft>
                        <a:buClrTx/>
                        <a:buSzTx/>
                        <a:buFontTx/>
                        <a:buNone/>
                        <a:tabLst/>
                      </a:pPr>
                      <a:r>
                        <a:rPr kumimoji="0" lang="en-GB"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.01</a:t>
                      </a:r>
                      <a:endParaRPr kumimoji="0" lang="en-US"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r>
              <a:tr h="668338">
                <a:tc>
                  <a:txBody>
                    <a:bodyPr/>
                    <a:lstStyle/>
                    <a:p>
                      <a:pPr marL="0" marR="0" lvl="0" indent="0" algn="l"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GB"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All-cause mortality</a:t>
                      </a:r>
                      <a:endParaRPr kumimoji="0" lang="en-US"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GB"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RRR:</a:t>
                      </a:r>
                    </a:p>
                    <a:p>
                      <a:pPr marL="0" marR="0" lvl="0" indent="0" algn="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GB" sz="1600" b="0" i="1" u="none" strike="noStrike" cap="none" normalizeH="0" baseline="0" dirty="0" smtClean="0">
                          <a:ln>
                            <a:noFill/>
                          </a:ln>
                          <a:solidFill>
                            <a:schemeClr val="bg1"/>
                          </a:solidFill>
                          <a:effectLst/>
                          <a:latin typeface="Arial" pitchFamily="34" charset="0"/>
                          <a:ea typeface="MS PGothic" pitchFamily="34" charset="-128"/>
                          <a:cs typeface="Arial" pitchFamily="34" charset="0"/>
                        </a:rPr>
                        <a:t>P:</a:t>
                      </a:r>
                      <a:endParaRPr kumimoji="0" lang="en-US" sz="1600" b="0" i="1" u="none" strike="noStrike" cap="none" normalizeH="0" baseline="0" dirty="0" smtClean="0">
                        <a:ln>
                          <a:noFill/>
                        </a:ln>
                        <a:solidFill>
                          <a:schemeClr val="bg1"/>
                        </a:solidFill>
                        <a:effectLst/>
                        <a:latin typeface="Arial" pitchFamily="34" charset="0"/>
                        <a:ea typeface="MS PGothic" pitchFamily="34" charset="-128"/>
                        <a:cs typeface="Arial" pitchFamily="34" charset="0"/>
                      </a:endParaRPr>
                    </a:p>
                  </a:txBody>
                  <a:tcPr anchor="ctr" horzOverflow="overflow">
                    <a:lnL>
                      <a:noFill/>
                    </a:lnL>
                    <a:lnR w="12700" cap="flat" cmpd="sng" algn="ctr">
                      <a:no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GB"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6%</a:t>
                      </a:r>
                    </a:p>
                    <a:p>
                      <a:pPr marL="0" marR="0" lvl="0" indent="0" algn="ct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GB"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.44</a:t>
                      </a:r>
                      <a:endParaRPr kumimoji="0" lang="en-US"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GB"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13%</a:t>
                      </a:r>
                    </a:p>
                    <a:p>
                      <a:pPr marL="0" marR="0" lvl="0" indent="0" algn="ct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GB"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.007</a:t>
                      </a:r>
                      <a:endParaRPr kumimoji="0" lang="en-US"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Text Box 6"/>
          <p:cNvSpPr txBox="1">
            <a:spLocks noChangeArrowheads="1"/>
          </p:cNvSpPr>
          <p:nvPr>
            <p:custDataLst>
              <p:tags r:id="rId2"/>
            </p:custDataLst>
          </p:nvPr>
        </p:nvSpPr>
        <p:spPr bwMode="auto">
          <a:xfrm>
            <a:off x="1930400" y="6258997"/>
            <a:ext cx="6972300" cy="523220"/>
          </a:xfrm>
          <a:prstGeom prst="rect">
            <a:avLst/>
          </a:prstGeom>
          <a:noFill/>
          <a:ln w="9525">
            <a:noFill/>
            <a:miter lim="800000"/>
            <a:headEnd/>
            <a:tailEnd/>
          </a:ln>
        </p:spPr>
        <p:txBody>
          <a:bodyPr>
            <a:spAutoFit/>
          </a:bodyPr>
          <a:lstStyle/>
          <a:p>
            <a:pPr marL="119063" indent="-119063" algn="r">
              <a:buClr>
                <a:schemeClr val="tx1"/>
              </a:buClr>
              <a:buSzPct val="100000"/>
            </a:pPr>
            <a:r>
              <a:rPr lang="en-US" sz="1400" baseline="0" dirty="0" smtClean="0">
                <a:solidFill>
                  <a:schemeClr val="bg1"/>
                </a:solidFill>
                <a:latin typeface="Arial Narrow" pitchFamily="34" charset="0"/>
                <a:cs typeface="Times New Roman" pitchFamily="18" charset="0"/>
              </a:rPr>
              <a:t>1. Stratton et </a:t>
            </a:r>
            <a:r>
              <a:rPr lang="en-US" sz="1400" baseline="0" dirty="0">
                <a:solidFill>
                  <a:schemeClr val="bg1"/>
                </a:solidFill>
                <a:latin typeface="Arial Narrow" pitchFamily="34" charset="0"/>
                <a:cs typeface="Times New Roman" pitchFamily="18" charset="0"/>
              </a:rPr>
              <a:t>al. </a:t>
            </a:r>
            <a:r>
              <a:rPr lang="en-US" sz="1400" i="1" baseline="0" dirty="0" smtClean="0">
                <a:solidFill>
                  <a:schemeClr val="bg1"/>
                </a:solidFill>
                <a:latin typeface="Arial Narrow" pitchFamily="34" charset="0"/>
                <a:cs typeface="Times New Roman" pitchFamily="18" charset="0"/>
              </a:rPr>
              <a:t>BMJ</a:t>
            </a:r>
            <a:r>
              <a:rPr lang="en-US" sz="1400" baseline="0" dirty="0" smtClean="0">
                <a:solidFill>
                  <a:schemeClr val="bg1"/>
                </a:solidFill>
                <a:latin typeface="Arial Narrow" pitchFamily="34" charset="0"/>
                <a:cs typeface="Times New Roman" pitchFamily="18" charset="0"/>
              </a:rPr>
              <a:t> </a:t>
            </a:r>
            <a:r>
              <a:rPr lang="en-US" sz="1400" baseline="0" dirty="0">
                <a:solidFill>
                  <a:schemeClr val="bg1"/>
                </a:solidFill>
                <a:latin typeface="Arial Narrow" pitchFamily="34" charset="0"/>
                <a:cs typeface="Times New Roman" pitchFamily="18" charset="0"/>
              </a:rPr>
              <a:t>2000;321(7258):405-412</a:t>
            </a:r>
            <a:r>
              <a:rPr lang="en-US" sz="1400" baseline="0" dirty="0" smtClean="0">
                <a:solidFill>
                  <a:schemeClr val="bg1"/>
                </a:solidFill>
                <a:latin typeface="Arial Narrow" pitchFamily="34" charset="0"/>
                <a:cs typeface="Times New Roman" pitchFamily="18" charset="0"/>
              </a:rPr>
              <a:t>.</a:t>
            </a:r>
          </a:p>
          <a:p>
            <a:pPr marL="119063" indent="-119063" algn="r">
              <a:buClr>
                <a:schemeClr val="tx1"/>
              </a:buClr>
              <a:buSzPct val="100000"/>
            </a:pPr>
            <a:r>
              <a:rPr lang="en-US" sz="1400" baseline="0" dirty="0" smtClean="0">
                <a:solidFill>
                  <a:schemeClr val="bg1"/>
                </a:solidFill>
                <a:latin typeface="Arial Narrow" pitchFamily="34" charset="0"/>
                <a:cs typeface="Times New Roman" pitchFamily="18" charset="0"/>
              </a:rPr>
              <a:t>2. Holman et al. </a:t>
            </a:r>
            <a:r>
              <a:rPr lang="en-US" sz="1400" i="1" baseline="0" dirty="0" smtClean="0">
                <a:solidFill>
                  <a:schemeClr val="bg1"/>
                </a:solidFill>
                <a:latin typeface="Arial Narrow" pitchFamily="34" charset="0"/>
                <a:cs typeface="Times New Roman" pitchFamily="18" charset="0"/>
              </a:rPr>
              <a:t>N </a:t>
            </a:r>
            <a:r>
              <a:rPr lang="en-US" sz="1400" i="1" baseline="0" dirty="0" err="1" smtClean="0">
                <a:solidFill>
                  <a:schemeClr val="bg1"/>
                </a:solidFill>
                <a:latin typeface="Arial Narrow" pitchFamily="34" charset="0"/>
                <a:cs typeface="Times New Roman" pitchFamily="18" charset="0"/>
              </a:rPr>
              <a:t>Engl</a:t>
            </a:r>
            <a:r>
              <a:rPr lang="en-US" sz="1400" i="1" baseline="0" dirty="0" smtClean="0">
                <a:solidFill>
                  <a:schemeClr val="bg1"/>
                </a:solidFill>
                <a:latin typeface="Arial Narrow" pitchFamily="34" charset="0"/>
                <a:cs typeface="Times New Roman" pitchFamily="18" charset="0"/>
              </a:rPr>
              <a:t> J Med</a:t>
            </a:r>
            <a:r>
              <a:rPr lang="en-US" sz="1400" baseline="0" dirty="0" smtClean="0">
                <a:solidFill>
                  <a:schemeClr val="bg1"/>
                </a:solidFill>
                <a:latin typeface="Arial Narrow" pitchFamily="34" charset="0"/>
                <a:cs typeface="Times New Roman" pitchFamily="18" charset="0"/>
              </a:rPr>
              <a:t> 2008;359(15):1577-1589.</a:t>
            </a:r>
            <a:endParaRPr lang="en-US" sz="1400" baseline="0" dirty="0">
              <a:solidFill>
                <a:schemeClr val="bg1"/>
              </a:solidFill>
              <a:latin typeface="Arial Narrow" pitchFamily="34" charset="0"/>
              <a:cs typeface="Times New Roman" pitchFamily="18" charset="0"/>
            </a:endParaRPr>
          </a:p>
        </p:txBody>
      </p:sp>
      <p:sp>
        <p:nvSpPr>
          <p:cNvPr id="10" name="Rectangle 187"/>
          <p:cNvSpPr txBox="1">
            <a:spLocks noChangeArrowheads="1"/>
          </p:cNvSpPr>
          <p:nvPr/>
        </p:nvSpPr>
        <p:spPr bwMode="auto">
          <a:xfrm>
            <a:off x="457200" y="155448"/>
            <a:ext cx="7467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z="3200" b="1" kern="0" dirty="0" smtClean="0">
                <a:solidFill>
                  <a:srgbClr val="FFFF00"/>
                </a:solidFill>
                <a:latin typeface="Verdana" pitchFamily="34" charset="0"/>
                <a:ea typeface="Verdana" pitchFamily="34" charset="0"/>
                <a:cs typeface="Verdana" pitchFamily="34" charset="0"/>
              </a:rPr>
              <a:t>Legacy Effect of Earlier Glucose Control: Sulfonylurea and Insulin Therapy</a:t>
            </a:r>
            <a:endParaRPr kumimoji="0" lang="en-US" sz="3200" b="1" i="0" u="none" strike="noStrike" kern="0" cap="none" spc="0" normalizeH="0" baseline="0" noProof="0" dirty="0" smtClean="0">
              <a:ln>
                <a:noFill/>
              </a:ln>
              <a:solidFill>
                <a:srgbClr val="FFFF00"/>
              </a:solidFill>
              <a:uLnTx/>
              <a:uFillTx/>
              <a:latin typeface="Verdana" pitchFamily="34" charset="0"/>
              <a:ea typeface="Verdana" pitchFamily="34" charset="0"/>
              <a:cs typeface="Verdana" pitchFamily="3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187"/>
          <p:cNvSpPr>
            <a:spLocks noGrp="1" noChangeArrowheads="1"/>
          </p:cNvSpPr>
          <p:nvPr>
            <p:ph type="title" idx="4294967295"/>
          </p:nvPr>
        </p:nvSpPr>
        <p:spPr>
          <a:xfrm>
            <a:off x="457200" y="155448"/>
            <a:ext cx="7454900" cy="1143000"/>
          </a:xfrm>
        </p:spPr>
        <p:txBody>
          <a:bodyPr>
            <a:noAutofit/>
          </a:bodyPr>
          <a:lstStyle/>
          <a:p>
            <a:pPr eaLnBrk="1" hangingPunct="1">
              <a:lnSpc>
                <a:spcPct val="100000"/>
              </a:lnSpc>
            </a:pPr>
            <a:r>
              <a:rPr lang="en-US" sz="3200" dirty="0" smtClean="0"/>
              <a:t>Legacy Effect of Earlier Glucose Control: </a:t>
            </a:r>
            <a:r>
              <a:rPr lang="en-US" sz="3200" dirty="0" err="1" smtClean="0"/>
              <a:t>Metformin</a:t>
            </a:r>
            <a:r>
              <a:rPr lang="en-US" sz="3200" dirty="0" smtClean="0"/>
              <a:t> Therapy</a:t>
            </a:r>
          </a:p>
        </p:txBody>
      </p:sp>
      <p:sp>
        <p:nvSpPr>
          <p:cNvPr id="7" name="Text Box 19"/>
          <p:cNvSpPr txBox="1">
            <a:spLocks noChangeArrowheads="1"/>
          </p:cNvSpPr>
          <p:nvPr/>
        </p:nvSpPr>
        <p:spPr bwMode="auto">
          <a:xfrm>
            <a:off x="1739106" y="1524000"/>
            <a:ext cx="5665788" cy="369332"/>
          </a:xfrm>
          <a:prstGeom prst="rect">
            <a:avLst/>
          </a:prstGeom>
          <a:noFill/>
          <a:ln w="9525">
            <a:noFill/>
            <a:miter lim="800000"/>
            <a:headEnd/>
            <a:tailEnd/>
          </a:ln>
        </p:spPr>
        <p:txBody>
          <a:bodyPr>
            <a:spAutoFit/>
          </a:bodyPr>
          <a:lstStyle/>
          <a:p>
            <a:pPr algn="ctr">
              <a:spcBef>
                <a:spcPct val="50000"/>
              </a:spcBef>
            </a:pPr>
            <a:r>
              <a:rPr lang="en-US" sz="1800" b="1" baseline="0" dirty="0">
                <a:solidFill>
                  <a:schemeClr val="bg1"/>
                </a:solidFill>
              </a:rPr>
              <a:t>After Median </a:t>
            </a:r>
            <a:r>
              <a:rPr lang="en-US" sz="1800" b="1" baseline="0" dirty="0" smtClean="0">
                <a:solidFill>
                  <a:schemeClr val="bg1"/>
                </a:solidFill>
              </a:rPr>
              <a:t>8.8 </a:t>
            </a:r>
            <a:r>
              <a:rPr lang="en-US" sz="1800" b="1" baseline="0" dirty="0">
                <a:solidFill>
                  <a:schemeClr val="bg1"/>
                </a:solidFill>
              </a:rPr>
              <a:t>Years of </a:t>
            </a:r>
            <a:r>
              <a:rPr lang="en-US" sz="1800" b="1" baseline="0" dirty="0" err="1">
                <a:solidFill>
                  <a:schemeClr val="bg1"/>
                </a:solidFill>
              </a:rPr>
              <a:t>Posttrial</a:t>
            </a:r>
            <a:r>
              <a:rPr lang="en-US" sz="1800" b="1" baseline="0" dirty="0">
                <a:solidFill>
                  <a:schemeClr val="bg1"/>
                </a:solidFill>
              </a:rPr>
              <a:t> Follow-Up</a:t>
            </a:r>
          </a:p>
        </p:txBody>
      </p:sp>
      <p:sp>
        <p:nvSpPr>
          <p:cNvPr id="8" name="Text Box 6"/>
          <p:cNvSpPr txBox="1">
            <a:spLocks noChangeArrowheads="1"/>
          </p:cNvSpPr>
          <p:nvPr>
            <p:custDataLst>
              <p:tags r:id="rId1"/>
            </p:custDataLst>
          </p:nvPr>
        </p:nvSpPr>
        <p:spPr bwMode="auto">
          <a:xfrm>
            <a:off x="457200" y="6355080"/>
            <a:ext cx="8340725" cy="336550"/>
          </a:xfrm>
          <a:prstGeom prst="rect">
            <a:avLst/>
          </a:prstGeom>
          <a:noFill/>
          <a:ln w="9525">
            <a:noFill/>
            <a:miter lim="800000"/>
            <a:headEnd/>
            <a:tailEnd/>
          </a:ln>
        </p:spPr>
        <p:txBody>
          <a:bodyPr/>
          <a:lstStyle/>
          <a:p>
            <a:pPr marL="114300" indent="-114300" algn="r">
              <a:buClr>
                <a:srgbClr val="3F3F3F"/>
              </a:buClr>
              <a:buSzPct val="100000"/>
            </a:pPr>
            <a:r>
              <a:rPr lang="en-US" sz="1400" baseline="0" dirty="0" smtClean="0">
                <a:solidFill>
                  <a:schemeClr val="bg1"/>
                </a:solidFill>
                <a:latin typeface="Arial Narrow" pitchFamily="34" charset="0"/>
                <a:cs typeface="Times New Roman" pitchFamily="18" charset="0"/>
              </a:rPr>
              <a:t>1. UKPDS </a:t>
            </a:r>
            <a:r>
              <a:rPr lang="en-US" sz="1400" baseline="0" dirty="0">
                <a:solidFill>
                  <a:schemeClr val="bg1"/>
                </a:solidFill>
                <a:latin typeface="Arial Narrow" pitchFamily="34" charset="0"/>
                <a:cs typeface="Times New Roman" pitchFamily="18" charset="0"/>
              </a:rPr>
              <a:t>Group. </a:t>
            </a:r>
            <a:r>
              <a:rPr lang="en-US" sz="1400" i="1" baseline="0" dirty="0" smtClean="0">
                <a:solidFill>
                  <a:schemeClr val="bg1"/>
                </a:solidFill>
                <a:latin typeface="Arial Narrow" pitchFamily="34" charset="0"/>
                <a:cs typeface="Times New Roman" pitchFamily="18" charset="0"/>
              </a:rPr>
              <a:t>Lancet</a:t>
            </a:r>
            <a:r>
              <a:rPr lang="en-US" sz="1400" baseline="0" dirty="0" smtClean="0">
                <a:solidFill>
                  <a:schemeClr val="bg1"/>
                </a:solidFill>
                <a:latin typeface="Arial Narrow" pitchFamily="34" charset="0"/>
                <a:cs typeface="Times New Roman" pitchFamily="18" charset="0"/>
              </a:rPr>
              <a:t> </a:t>
            </a:r>
            <a:r>
              <a:rPr lang="en-US" sz="1400" baseline="0" dirty="0">
                <a:solidFill>
                  <a:schemeClr val="bg1"/>
                </a:solidFill>
                <a:latin typeface="Arial Narrow" pitchFamily="34" charset="0"/>
                <a:cs typeface="Times New Roman" pitchFamily="18" charset="0"/>
              </a:rPr>
              <a:t>1998;352(9131):854-865. </a:t>
            </a:r>
            <a:endParaRPr lang="en-US" sz="1400" baseline="0" dirty="0" smtClean="0">
              <a:solidFill>
                <a:schemeClr val="bg1"/>
              </a:solidFill>
              <a:latin typeface="Arial Narrow" pitchFamily="34" charset="0"/>
              <a:cs typeface="Times New Roman" pitchFamily="18" charset="0"/>
            </a:endParaRPr>
          </a:p>
          <a:p>
            <a:pPr marL="114300" indent="-114300" algn="r">
              <a:buClr>
                <a:srgbClr val="3F3F3F"/>
              </a:buClr>
              <a:buSzPct val="100000"/>
            </a:pPr>
            <a:r>
              <a:rPr lang="en-US" sz="1400" baseline="0" dirty="0" smtClean="0">
                <a:solidFill>
                  <a:schemeClr val="bg1"/>
                </a:solidFill>
                <a:latin typeface="Arial Narrow" pitchFamily="34" charset="0"/>
                <a:cs typeface="Times New Roman" pitchFamily="18" charset="0"/>
              </a:rPr>
              <a:t>2. Holman et </a:t>
            </a:r>
            <a:r>
              <a:rPr lang="en-US" sz="1400" baseline="0" dirty="0">
                <a:solidFill>
                  <a:schemeClr val="bg1"/>
                </a:solidFill>
                <a:latin typeface="Arial Narrow" pitchFamily="34" charset="0"/>
                <a:cs typeface="Times New Roman" pitchFamily="18" charset="0"/>
              </a:rPr>
              <a:t>al. </a:t>
            </a:r>
            <a:r>
              <a:rPr lang="en-US" sz="1400" i="1" baseline="0" dirty="0">
                <a:solidFill>
                  <a:schemeClr val="bg1"/>
                </a:solidFill>
                <a:latin typeface="Arial Narrow" pitchFamily="34" charset="0"/>
                <a:cs typeface="Times New Roman" pitchFamily="18" charset="0"/>
              </a:rPr>
              <a:t>N </a:t>
            </a:r>
            <a:r>
              <a:rPr lang="en-US" sz="1400" i="1" baseline="0" dirty="0" err="1">
                <a:solidFill>
                  <a:schemeClr val="bg1"/>
                </a:solidFill>
                <a:latin typeface="Arial Narrow" pitchFamily="34" charset="0"/>
                <a:cs typeface="Times New Roman" pitchFamily="18" charset="0"/>
              </a:rPr>
              <a:t>Engl</a:t>
            </a:r>
            <a:r>
              <a:rPr lang="en-US" sz="1400" i="1" baseline="0" dirty="0">
                <a:solidFill>
                  <a:schemeClr val="bg1"/>
                </a:solidFill>
                <a:latin typeface="Arial Narrow" pitchFamily="34" charset="0"/>
                <a:cs typeface="Times New Roman" pitchFamily="18" charset="0"/>
              </a:rPr>
              <a:t> J </a:t>
            </a:r>
            <a:r>
              <a:rPr lang="en-US" sz="1400" i="1" baseline="0" dirty="0" smtClean="0">
                <a:solidFill>
                  <a:schemeClr val="bg1"/>
                </a:solidFill>
                <a:latin typeface="Arial Narrow" pitchFamily="34" charset="0"/>
                <a:cs typeface="Times New Roman" pitchFamily="18" charset="0"/>
              </a:rPr>
              <a:t>Med</a:t>
            </a:r>
            <a:r>
              <a:rPr lang="en-US" sz="1400" baseline="0" dirty="0" smtClean="0">
                <a:solidFill>
                  <a:schemeClr val="bg1"/>
                </a:solidFill>
                <a:latin typeface="Arial Narrow" pitchFamily="34" charset="0"/>
                <a:cs typeface="Times New Roman" pitchFamily="18" charset="0"/>
              </a:rPr>
              <a:t> </a:t>
            </a:r>
            <a:r>
              <a:rPr lang="en-US" sz="1400" baseline="0" dirty="0">
                <a:solidFill>
                  <a:schemeClr val="bg1"/>
                </a:solidFill>
                <a:latin typeface="Arial Narrow" pitchFamily="34" charset="0"/>
                <a:cs typeface="Times New Roman" pitchFamily="18" charset="0"/>
              </a:rPr>
              <a:t>2008;359(15):1577-1589.</a:t>
            </a:r>
          </a:p>
        </p:txBody>
      </p:sp>
      <p:graphicFrame>
        <p:nvGraphicFramePr>
          <p:cNvPr id="9" name="Group 203"/>
          <p:cNvGraphicFramePr>
            <a:graphicFrameLocks noGrp="1"/>
          </p:cNvGraphicFramePr>
          <p:nvPr/>
        </p:nvGraphicFramePr>
        <p:xfrm>
          <a:off x="593725" y="2095499"/>
          <a:ext cx="7956550" cy="3314701"/>
        </p:xfrm>
        <a:graphic>
          <a:graphicData uri="http://schemas.openxmlformats.org/drawingml/2006/table">
            <a:tbl>
              <a:tblPr/>
              <a:tblGrid>
                <a:gridCol w="3340100"/>
                <a:gridCol w="1817687"/>
                <a:gridCol w="1427163"/>
                <a:gridCol w="1371600"/>
              </a:tblGrid>
              <a:tr h="638175">
                <a:tc>
                  <a:txBody>
                    <a:bodyPr/>
                    <a:lstStyle/>
                    <a:p>
                      <a:pPr marL="0" marR="0" lvl="0" indent="0" algn="l"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GB" sz="16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Aggregate Endpoint</a:t>
                      </a:r>
                      <a:endParaRPr kumimoji="0" lang="en-US" sz="1600" b="1" i="0" u="none" strike="noStrike" cap="none" normalizeH="0" baseline="0" dirty="0" smtClean="0">
                        <a:ln>
                          <a:noFill/>
                        </a:ln>
                        <a:solidFill>
                          <a:schemeClr val="bg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endParaRPr kumimoji="0" lang="en-US"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endParaRPr>
                    </a:p>
                  </a:txBody>
                  <a:tcPr anchor="ctr" horzOverflow="overflow">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GB" sz="16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1997</a:t>
                      </a:r>
                      <a:r>
                        <a:rPr kumimoji="0" lang="en-GB" sz="1600" b="1" i="0" u="none" strike="noStrike" cap="none" normalizeH="0" baseline="30000" dirty="0" smtClean="0">
                          <a:ln>
                            <a:noFill/>
                          </a:ln>
                          <a:solidFill>
                            <a:schemeClr val="bg1"/>
                          </a:solidFill>
                          <a:effectLst/>
                          <a:latin typeface="Arial" pitchFamily="34" charset="0"/>
                          <a:ea typeface="MS PGothic" pitchFamily="34" charset="-128"/>
                          <a:cs typeface="Arial" pitchFamily="34" charset="0"/>
                        </a:rPr>
                        <a:t>1</a:t>
                      </a:r>
                      <a:endParaRPr kumimoji="0" lang="en-US" sz="1600" b="1" i="0" u="none" strike="noStrike" cap="none" normalizeH="0" baseline="30000" dirty="0" smtClean="0">
                        <a:ln>
                          <a:noFill/>
                        </a:ln>
                        <a:solidFill>
                          <a:schemeClr val="bg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GB" sz="16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2007</a:t>
                      </a:r>
                      <a:r>
                        <a:rPr kumimoji="0" lang="en-GB" sz="1600" b="1" i="0" u="none" strike="noStrike" cap="none" normalizeH="0" baseline="30000" dirty="0" smtClean="0">
                          <a:ln>
                            <a:noFill/>
                          </a:ln>
                          <a:solidFill>
                            <a:schemeClr val="bg1"/>
                          </a:solidFill>
                          <a:effectLst/>
                          <a:latin typeface="Arial" pitchFamily="34" charset="0"/>
                          <a:ea typeface="MS PGothic" pitchFamily="34" charset="-128"/>
                          <a:cs typeface="Arial" pitchFamily="34" charset="0"/>
                        </a:rPr>
                        <a:t>2</a:t>
                      </a:r>
                      <a:endParaRPr kumimoji="0" lang="en-US" sz="1600" b="1" i="0" u="none" strike="noStrike" cap="none" normalizeH="0" baseline="30000" dirty="0" smtClean="0">
                        <a:ln>
                          <a:noFill/>
                        </a:ln>
                        <a:solidFill>
                          <a:schemeClr val="bg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669925">
                <a:tc>
                  <a:txBody>
                    <a:bodyPr/>
                    <a:lstStyle/>
                    <a:p>
                      <a:pPr marL="0" marR="0" lvl="0" indent="0" algn="l"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GB"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Any diabetes-related endpoint</a:t>
                      </a:r>
                      <a:endParaRPr kumimoji="0" lang="en-US"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GB"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RRR:</a:t>
                      </a:r>
                      <a:r>
                        <a:rPr kumimoji="0" lang="en-GB" sz="1600" b="0" i="1" u="none" strike="noStrike" cap="none" normalizeH="0" baseline="0" dirty="0" smtClean="0">
                          <a:ln>
                            <a:noFill/>
                          </a:ln>
                          <a:solidFill>
                            <a:schemeClr val="bg1"/>
                          </a:solidFill>
                          <a:effectLst/>
                          <a:latin typeface="Arial" pitchFamily="34" charset="0"/>
                          <a:ea typeface="MS PGothic" pitchFamily="34" charset="-128"/>
                          <a:cs typeface="Arial" pitchFamily="34" charset="0"/>
                        </a:rPr>
                        <a:t/>
                      </a:r>
                      <a:br>
                        <a:rPr kumimoji="0" lang="en-GB" sz="1600" b="0" i="1" u="none" strike="noStrike" cap="none" normalizeH="0" baseline="0" dirty="0" smtClean="0">
                          <a:ln>
                            <a:noFill/>
                          </a:ln>
                          <a:solidFill>
                            <a:schemeClr val="bg1"/>
                          </a:solidFill>
                          <a:effectLst/>
                          <a:latin typeface="Arial" pitchFamily="34" charset="0"/>
                          <a:ea typeface="MS PGothic" pitchFamily="34" charset="-128"/>
                          <a:cs typeface="Arial" pitchFamily="34" charset="0"/>
                        </a:rPr>
                      </a:br>
                      <a:r>
                        <a:rPr kumimoji="0" lang="en-GB" sz="1600" b="0" i="1" u="none" strike="noStrike" cap="none" normalizeH="0" baseline="0" dirty="0" smtClean="0">
                          <a:ln>
                            <a:noFill/>
                          </a:ln>
                          <a:solidFill>
                            <a:schemeClr val="bg1"/>
                          </a:solidFill>
                          <a:effectLst/>
                          <a:latin typeface="Arial" pitchFamily="34" charset="0"/>
                          <a:ea typeface="MS PGothic" pitchFamily="34" charset="-128"/>
                          <a:cs typeface="Arial" pitchFamily="34" charset="0"/>
                        </a:rPr>
                        <a:t> P:</a:t>
                      </a:r>
                      <a:endParaRPr kumimoji="0" lang="en-US" sz="1600" b="0" i="1" u="none" strike="noStrike" cap="none" normalizeH="0" baseline="0" dirty="0" smtClean="0">
                        <a:ln>
                          <a:noFill/>
                        </a:ln>
                        <a:solidFill>
                          <a:schemeClr val="bg1"/>
                        </a:solidFill>
                        <a:effectLst/>
                        <a:latin typeface="Arial" pitchFamily="34" charset="0"/>
                        <a:ea typeface="MS PGothic" pitchFamily="34" charset="-128"/>
                        <a:cs typeface="Arial" pitchFamily="34" charset="0"/>
                      </a:endParaRPr>
                    </a:p>
                  </a:txBody>
                  <a:tcPr anchor="ctr" horzOverflow="overflow">
                    <a:lnL>
                      <a:noFill/>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GB"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32%</a:t>
                      </a:r>
                    </a:p>
                    <a:p>
                      <a:pPr marL="0" marR="0" lvl="0" indent="0" algn="ct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GB"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.002 </a:t>
                      </a:r>
                      <a:endParaRPr kumimoji="0" lang="en-US"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GB"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21%</a:t>
                      </a:r>
                    </a:p>
                    <a:p>
                      <a:pPr marL="0" marR="0" lvl="0" indent="0" algn="ct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GB"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.01</a:t>
                      </a:r>
                      <a:endParaRPr kumimoji="0" lang="en-US"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r>
              <a:tr h="668338">
                <a:tc>
                  <a:txBody>
                    <a:bodyPr/>
                    <a:lstStyle/>
                    <a:p>
                      <a:pPr marL="0" marR="0" lvl="0" indent="0" algn="l"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GB" sz="1600" b="0" i="0" u="none" strike="noStrike" cap="none" normalizeH="0" baseline="0" dirty="0" err="1" smtClean="0">
                          <a:ln>
                            <a:noFill/>
                          </a:ln>
                          <a:solidFill>
                            <a:schemeClr val="bg1"/>
                          </a:solidFill>
                          <a:effectLst/>
                          <a:latin typeface="Arial" pitchFamily="34" charset="0"/>
                          <a:ea typeface="MS PGothic" pitchFamily="34" charset="-128"/>
                          <a:cs typeface="Arial" pitchFamily="34" charset="0"/>
                        </a:rPr>
                        <a:t>Microvascular</a:t>
                      </a:r>
                      <a:r>
                        <a:rPr kumimoji="0" lang="en-GB"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 disease</a:t>
                      </a:r>
                      <a:endParaRPr kumimoji="0" lang="en-US"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GB"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RRR:</a:t>
                      </a:r>
                    </a:p>
                    <a:p>
                      <a:pPr marL="0" marR="0" lvl="0" indent="0" algn="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GB" sz="1600" b="0" i="1" u="none" strike="noStrike" cap="none" normalizeH="0" baseline="0" dirty="0" smtClean="0">
                          <a:ln>
                            <a:noFill/>
                          </a:ln>
                          <a:solidFill>
                            <a:schemeClr val="bg1"/>
                          </a:solidFill>
                          <a:effectLst/>
                          <a:latin typeface="Arial" pitchFamily="34" charset="0"/>
                          <a:ea typeface="MS PGothic" pitchFamily="34" charset="-128"/>
                          <a:cs typeface="Arial" pitchFamily="34" charset="0"/>
                        </a:rPr>
                        <a:t>P:</a:t>
                      </a:r>
                      <a:endParaRPr kumimoji="0" lang="en-US" sz="1600" b="0" i="1" u="none" strike="noStrike" cap="none" normalizeH="0" baseline="0" dirty="0" smtClean="0">
                        <a:ln>
                          <a:noFill/>
                        </a:ln>
                        <a:solidFill>
                          <a:schemeClr val="bg1"/>
                        </a:solidFill>
                        <a:effectLst/>
                        <a:latin typeface="Arial" pitchFamily="34" charset="0"/>
                        <a:ea typeface="MS PGothic" pitchFamily="34" charset="-128"/>
                        <a:cs typeface="Arial" pitchFamily="34" charset="0"/>
                      </a:endParaRPr>
                    </a:p>
                  </a:txBody>
                  <a:tcPr anchor="ctr" horzOverflow="overflow">
                    <a:lnL>
                      <a:noFill/>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GB"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a:t>
                      </a:r>
                    </a:p>
                    <a:p>
                      <a:pPr marL="0" marR="0" lvl="0" indent="0" algn="ct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GB"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GB"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16%</a:t>
                      </a:r>
                    </a:p>
                    <a:p>
                      <a:pPr marL="0" marR="0" lvl="0" indent="0" algn="ctr" defTabSz="914400" rtl="0" eaLnBrk="1" fontAlgn="base" latinLnBrk="0" hangingPunct="1">
                        <a:lnSpc>
                          <a:spcPct val="100000"/>
                        </a:lnSpc>
                        <a:spcBef>
                          <a:spcPct val="0"/>
                        </a:spcBef>
                        <a:spcAft>
                          <a:spcPct val="50000"/>
                        </a:spcAft>
                        <a:buClrTx/>
                        <a:buSzTx/>
                        <a:buFontTx/>
                        <a:buNone/>
                        <a:tabLst/>
                      </a:pPr>
                      <a:r>
                        <a:rPr kumimoji="0" lang="en-GB"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.31</a:t>
                      </a:r>
                      <a:endParaRPr kumimoji="0" lang="en-US"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r>
              <a:tr h="669925">
                <a:tc>
                  <a:txBody>
                    <a:bodyPr/>
                    <a:lstStyle/>
                    <a:p>
                      <a:pPr marL="0" marR="0" lvl="0" indent="0" algn="l"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GB" sz="1600" b="0" i="0" u="none" strike="noStrike" cap="none" normalizeH="0" baseline="0" smtClean="0">
                          <a:ln>
                            <a:noFill/>
                          </a:ln>
                          <a:solidFill>
                            <a:schemeClr val="bg1"/>
                          </a:solidFill>
                          <a:effectLst/>
                          <a:latin typeface="Arial" pitchFamily="34" charset="0"/>
                          <a:ea typeface="MS PGothic" pitchFamily="34" charset="-128"/>
                          <a:cs typeface="Arial" pitchFamily="34" charset="0"/>
                        </a:rPr>
                        <a:t>Myocardial infarction</a:t>
                      </a:r>
                      <a:endParaRPr kumimoji="0" lang="en-US" sz="1600" b="0" i="0" u="none" strike="noStrike" cap="none" normalizeH="0" baseline="0" smtClean="0">
                        <a:ln>
                          <a:noFill/>
                        </a:ln>
                        <a:solidFill>
                          <a:schemeClr val="bg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GB"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RRR:</a:t>
                      </a:r>
                    </a:p>
                    <a:p>
                      <a:pPr marL="0" marR="0" lvl="0" indent="0" algn="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GB" sz="1600" b="0" i="1" u="none" strike="noStrike" cap="none" normalizeH="0" baseline="0" dirty="0" smtClean="0">
                          <a:ln>
                            <a:noFill/>
                          </a:ln>
                          <a:solidFill>
                            <a:schemeClr val="bg1"/>
                          </a:solidFill>
                          <a:effectLst/>
                          <a:latin typeface="Arial" pitchFamily="34" charset="0"/>
                          <a:ea typeface="MS PGothic" pitchFamily="34" charset="-128"/>
                          <a:cs typeface="Arial" pitchFamily="34" charset="0"/>
                        </a:rPr>
                        <a:t>P:</a:t>
                      </a:r>
                      <a:endParaRPr kumimoji="0" lang="en-US" sz="1600" b="0" i="1" u="none" strike="noStrike" cap="none" normalizeH="0" baseline="0" dirty="0" smtClean="0">
                        <a:ln>
                          <a:noFill/>
                        </a:ln>
                        <a:solidFill>
                          <a:schemeClr val="bg1"/>
                        </a:solidFill>
                        <a:effectLst/>
                        <a:latin typeface="Arial" pitchFamily="34" charset="0"/>
                        <a:ea typeface="MS PGothic" pitchFamily="34" charset="-128"/>
                        <a:cs typeface="Arial" pitchFamily="34" charset="0"/>
                      </a:endParaRPr>
                    </a:p>
                  </a:txBody>
                  <a:tcPr anchor="ctr" horzOverflow="overflow">
                    <a:lnL>
                      <a:noFill/>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GB"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39%</a:t>
                      </a:r>
                    </a:p>
                    <a:p>
                      <a:pPr marL="0" marR="0" lvl="0" indent="0" algn="ct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GB"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.010</a:t>
                      </a:r>
                      <a:endParaRPr kumimoji="0" lang="en-US"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GB"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33%</a:t>
                      </a:r>
                    </a:p>
                    <a:p>
                      <a:pPr marL="0" marR="0" lvl="0" indent="0" algn="ctr" defTabSz="914400" rtl="0" eaLnBrk="1" fontAlgn="base" latinLnBrk="0" hangingPunct="1">
                        <a:lnSpc>
                          <a:spcPct val="100000"/>
                        </a:lnSpc>
                        <a:spcBef>
                          <a:spcPct val="0"/>
                        </a:spcBef>
                        <a:spcAft>
                          <a:spcPct val="50000"/>
                        </a:spcAft>
                        <a:buClrTx/>
                        <a:buSzTx/>
                        <a:buFontTx/>
                        <a:buNone/>
                        <a:tabLst/>
                      </a:pPr>
                      <a:r>
                        <a:rPr kumimoji="0" lang="en-GB"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.005</a:t>
                      </a:r>
                      <a:endParaRPr kumimoji="0" lang="en-US"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r>
              <a:tr h="668338">
                <a:tc>
                  <a:txBody>
                    <a:bodyPr/>
                    <a:lstStyle/>
                    <a:p>
                      <a:pPr marL="0" marR="0" lvl="0" indent="0" algn="l"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GB"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All-cause mortality</a:t>
                      </a:r>
                      <a:endParaRPr kumimoji="0" lang="en-US"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GB"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RRR:</a:t>
                      </a:r>
                    </a:p>
                    <a:p>
                      <a:pPr marL="0" marR="0" lvl="0" indent="0" algn="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GB" sz="1600" b="0" i="1" u="none" strike="noStrike" cap="none" normalizeH="0" baseline="0" dirty="0" smtClean="0">
                          <a:ln>
                            <a:noFill/>
                          </a:ln>
                          <a:solidFill>
                            <a:schemeClr val="bg1"/>
                          </a:solidFill>
                          <a:effectLst/>
                          <a:latin typeface="Arial" pitchFamily="34" charset="0"/>
                          <a:ea typeface="MS PGothic" pitchFamily="34" charset="-128"/>
                          <a:cs typeface="Arial" pitchFamily="34" charset="0"/>
                        </a:rPr>
                        <a:t>P:</a:t>
                      </a:r>
                      <a:endParaRPr kumimoji="0" lang="en-US" sz="1600" b="0" i="1" u="none" strike="noStrike" cap="none" normalizeH="0" baseline="0" dirty="0" smtClean="0">
                        <a:ln>
                          <a:noFill/>
                        </a:ln>
                        <a:solidFill>
                          <a:schemeClr val="bg1"/>
                        </a:solidFill>
                        <a:effectLst/>
                        <a:latin typeface="Arial" pitchFamily="34" charset="0"/>
                        <a:ea typeface="MS PGothic" pitchFamily="34" charset="-128"/>
                        <a:cs typeface="Arial" pitchFamily="34" charset="0"/>
                      </a:endParaRPr>
                    </a:p>
                  </a:txBody>
                  <a:tcPr anchor="ctr" horzOverflow="overflow">
                    <a:lnL>
                      <a:noFill/>
                    </a:lnL>
                    <a:lnR w="12700" cap="flat" cmpd="sng" algn="ctr">
                      <a:no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GB"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36%</a:t>
                      </a:r>
                    </a:p>
                    <a:p>
                      <a:pPr marL="0" marR="0" lvl="0" indent="0" algn="ct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GB"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.011</a:t>
                      </a:r>
                      <a:endParaRPr kumimoji="0" lang="en-US"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GB"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27%</a:t>
                      </a:r>
                    </a:p>
                    <a:p>
                      <a:pPr marL="0" marR="0" lvl="0" indent="0" algn="ct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GB"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.002</a:t>
                      </a:r>
                      <a:endParaRPr kumimoji="0" lang="en-US"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Text Box 6"/>
          <p:cNvSpPr txBox="1">
            <a:spLocks noChangeArrowheads="1"/>
          </p:cNvSpPr>
          <p:nvPr>
            <p:custDataLst>
              <p:tags r:id="rId2"/>
            </p:custDataLst>
          </p:nvPr>
        </p:nvSpPr>
        <p:spPr bwMode="auto">
          <a:xfrm>
            <a:off x="457200" y="5989320"/>
            <a:ext cx="6972300" cy="307777"/>
          </a:xfrm>
          <a:prstGeom prst="rect">
            <a:avLst/>
          </a:prstGeom>
          <a:noFill/>
          <a:ln w="9525">
            <a:noFill/>
            <a:miter lim="800000"/>
            <a:headEnd/>
            <a:tailEnd/>
          </a:ln>
        </p:spPr>
        <p:txBody>
          <a:bodyPr>
            <a:spAutoFit/>
          </a:bodyPr>
          <a:lstStyle/>
          <a:p>
            <a:pPr marL="174625" indent="-174625">
              <a:buClr>
                <a:schemeClr val="accent1"/>
              </a:buClr>
              <a:buSzPct val="100000"/>
              <a:buFont typeface="Arial" pitchFamily="34" charset="0"/>
              <a:buChar char="•"/>
            </a:pPr>
            <a:r>
              <a:rPr lang="en-US" sz="1400" baseline="0" dirty="0">
                <a:solidFill>
                  <a:schemeClr val="bg1"/>
                </a:solidFill>
              </a:rPr>
              <a:t>RRR=relative risk reduction. P=log rank</a:t>
            </a:r>
            <a:r>
              <a:rPr lang="en-US" sz="1400" baseline="0" dirty="0" smtClean="0">
                <a:solidFill>
                  <a:schemeClr val="bg1"/>
                </a:solidFill>
              </a:rPr>
              <a:t>.</a:t>
            </a:r>
            <a:endParaRPr lang="en-US" sz="1400" baseline="0" dirty="0">
              <a:solidFill>
                <a:schemeClr val="bg1"/>
              </a:solidFill>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13"/>
          <p:cNvSpPr>
            <a:spLocks noGrp="1" noChangeArrowheads="1"/>
          </p:cNvSpPr>
          <p:nvPr>
            <p:ph sz="half" idx="1"/>
          </p:nvPr>
        </p:nvSpPr>
        <p:spPr>
          <a:xfrm>
            <a:off x="406400" y="1171448"/>
            <a:ext cx="8189912" cy="4818062"/>
          </a:xfrm>
        </p:spPr>
        <p:txBody>
          <a:bodyPr anchor="t" anchorCtr="0"/>
          <a:lstStyle/>
          <a:p>
            <a:pPr eaLnBrk="1" hangingPunct="1">
              <a:lnSpc>
                <a:spcPct val="100000"/>
              </a:lnSpc>
              <a:spcBef>
                <a:spcPts val="480"/>
              </a:spcBef>
              <a:spcAft>
                <a:spcPts val="0"/>
              </a:spcAft>
            </a:pPr>
            <a:r>
              <a:rPr lang="en-US" sz="2000" dirty="0" smtClean="0">
                <a:solidFill>
                  <a:schemeClr val="bg1"/>
                </a:solidFill>
              </a:rPr>
              <a:t>Observations from these studies indicate intensive glucose control starting at the time of diagnosis is associated with a significantly decreased risk of myocardial infarction and death from any cause</a:t>
            </a:r>
            <a:endParaRPr lang="en-US" sz="2000" baseline="30000" dirty="0" smtClean="0">
              <a:solidFill>
                <a:schemeClr val="bg1"/>
              </a:solidFill>
            </a:endParaRPr>
          </a:p>
          <a:p>
            <a:pPr lvl="1" eaLnBrk="1" hangingPunct="1">
              <a:lnSpc>
                <a:spcPct val="100000"/>
              </a:lnSpc>
              <a:spcBef>
                <a:spcPts val="480"/>
              </a:spcBef>
              <a:spcAft>
                <a:spcPts val="0"/>
              </a:spcAft>
            </a:pPr>
            <a:r>
              <a:rPr lang="en-US" sz="1800" dirty="0" smtClean="0">
                <a:solidFill>
                  <a:schemeClr val="bg1"/>
                </a:solidFill>
              </a:rPr>
              <a:t>These data are in addition to the well-established risk reduction  of </a:t>
            </a:r>
            <a:r>
              <a:rPr lang="en-US" sz="1800" dirty="0" err="1" smtClean="0">
                <a:solidFill>
                  <a:schemeClr val="bg1"/>
                </a:solidFill>
              </a:rPr>
              <a:t>microvascular</a:t>
            </a:r>
            <a:r>
              <a:rPr lang="en-US" sz="1800" dirty="0" smtClean="0">
                <a:solidFill>
                  <a:schemeClr val="bg1"/>
                </a:solidFill>
              </a:rPr>
              <a:t> disease</a:t>
            </a:r>
          </a:p>
          <a:p>
            <a:pPr eaLnBrk="1" hangingPunct="1">
              <a:lnSpc>
                <a:spcPct val="100000"/>
              </a:lnSpc>
              <a:spcBef>
                <a:spcPts val="480"/>
              </a:spcBef>
              <a:spcAft>
                <a:spcPts val="0"/>
              </a:spcAft>
            </a:pPr>
            <a:r>
              <a:rPr lang="en-US" sz="2000" dirty="0" smtClean="0">
                <a:solidFill>
                  <a:schemeClr val="bg1"/>
                </a:solidFill>
              </a:rPr>
              <a:t>Glucose lowering is essential in reducing risk of coronary events </a:t>
            </a:r>
            <a:br>
              <a:rPr lang="en-US" sz="2000" dirty="0" smtClean="0">
                <a:solidFill>
                  <a:schemeClr val="bg1"/>
                </a:solidFill>
              </a:rPr>
            </a:br>
            <a:r>
              <a:rPr lang="en-US" sz="2000" dirty="0" smtClean="0">
                <a:solidFill>
                  <a:schemeClr val="bg1"/>
                </a:solidFill>
              </a:rPr>
              <a:t>and death from any cause</a:t>
            </a:r>
            <a:endParaRPr lang="en-US" sz="2000" baseline="30000" dirty="0" smtClean="0">
              <a:solidFill>
                <a:schemeClr val="bg1"/>
              </a:solidFill>
            </a:endParaRPr>
          </a:p>
          <a:p>
            <a:pPr lvl="1" eaLnBrk="1" hangingPunct="1">
              <a:lnSpc>
                <a:spcPct val="100000"/>
              </a:lnSpc>
              <a:spcBef>
                <a:spcPts val="480"/>
              </a:spcBef>
              <a:spcAft>
                <a:spcPts val="0"/>
              </a:spcAft>
            </a:pPr>
            <a:r>
              <a:rPr lang="en-US" sz="1800" dirty="0" smtClean="0">
                <a:solidFill>
                  <a:schemeClr val="bg1"/>
                </a:solidFill>
              </a:rPr>
              <a:t>These findings strengthen the rationale for attaining optimal </a:t>
            </a:r>
            <a:r>
              <a:rPr lang="en-US" sz="1800" dirty="0" err="1" smtClean="0">
                <a:solidFill>
                  <a:schemeClr val="bg1"/>
                </a:solidFill>
              </a:rPr>
              <a:t>glycaemic</a:t>
            </a:r>
            <a:r>
              <a:rPr lang="en-US" sz="1800" dirty="0" smtClean="0">
                <a:solidFill>
                  <a:schemeClr val="bg1"/>
                </a:solidFill>
              </a:rPr>
              <a:t> levels and indicate emergent long-term benefits on cardiovascular risk</a:t>
            </a:r>
          </a:p>
          <a:p>
            <a:pPr eaLnBrk="1" hangingPunct="1">
              <a:lnSpc>
                <a:spcPct val="100000"/>
              </a:lnSpc>
              <a:spcBef>
                <a:spcPts val="480"/>
              </a:spcBef>
              <a:spcAft>
                <a:spcPts val="0"/>
              </a:spcAft>
            </a:pPr>
            <a:r>
              <a:rPr lang="en-US" sz="2000" dirty="0" smtClean="0">
                <a:solidFill>
                  <a:schemeClr val="bg1"/>
                </a:solidFill>
              </a:rPr>
              <a:t>Despite an early loss of </a:t>
            </a:r>
            <a:r>
              <a:rPr lang="en-US" sz="2000" dirty="0" err="1" smtClean="0">
                <a:solidFill>
                  <a:schemeClr val="bg1"/>
                </a:solidFill>
              </a:rPr>
              <a:t>glycaemic</a:t>
            </a:r>
            <a:r>
              <a:rPr lang="en-US" sz="2000" dirty="0" smtClean="0">
                <a:solidFill>
                  <a:schemeClr val="bg1"/>
                </a:solidFill>
              </a:rPr>
              <a:t> differences, a continued reduction </a:t>
            </a:r>
            <a:br>
              <a:rPr lang="en-US" sz="2000" dirty="0" smtClean="0">
                <a:solidFill>
                  <a:schemeClr val="bg1"/>
                </a:solidFill>
              </a:rPr>
            </a:br>
            <a:r>
              <a:rPr lang="en-US" sz="2000" dirty="0" smtClean="0">
                <a:solidFill>
                  <a:schemeClr val="bg1"/>
                </a:solidFill>
              </a:rPr>
              <a:t>in </a:t>
            </a:r>
            <a:r>
              <a:rPr lang="en-US" sz="2000" dirty="0" err="1" smtClean="0">
                <a:solidFill>
                  <a:schemeClr val="bg1"/>
                </a:solidFill>
              </a:rPr>
              <a:t>microvascular</a:t>
            </a:r>
            <a:r>
              <a:rPr lang="en-US" sz="2000" dirty="0" smtClean="0">
                <a:solidFill>
                  <a:schemeClr val="bg1"/>
                </a:solidFill>
              </a:rPr>
              <a:t> risk and emergent risk reductions for myocardial infarction and death from any cause were observed during 10 years of </a:t>
            </a:r>
            <a:r>
              <a:rPr lang="en-US" sz="2000" dirty="0" err="1" smtClean="0">
                <a:solidFill>
                  <a:schemeClr val="bg1"/>
                </a:solidFill>
              </a:rPr>
              <a:t>posttrial</a:t>
            </a:r>
            <a:r>
              <a:rPr lang="en-US" sz="2000" dirty="0" smtClean="0">
                <a:solidFill>
                  <a:schemeClr val="bg1"/>
                </a:solidFill>
              </a:rPr>
              <a:t> follow-up</a:t>
            </a:r>
            <a:endParaRPr lang="en-US" sz="2000" baseline="30000" dirty="0" smtClean="0">
              <a:solidFill>
                <a:schemeClr val="bg1"/>
              </a:solidFill>
            </a:endParaRPr>
          </a:p>
          <a:p>
            <a:pPr eaLnBrk="1" hangingPunct="1">
              <a:lnSpc>
                <a:spcPct val="100000"/>
              </a:lnSpc>
              <a:spcBef>
                <a:spcPts val="480"/>
              </a:spcBef>
              <a:spcAft>
                <a:spcPts val="0"/>
              </a:spcAft>
            </a:pPr>
            <a:r>
              <a:rPr lang="en-US" sz="2000" dirty="0" smtClean="0">
                <a:solidFill>
                  <a:schemeClr val="bg1"/>
                </a:solidFill>
              </a:rPr>
              <a:t>A continued benefit after </a:t>
            </a:r>
            <a:r>
              <a:rPr lang="en-US" sz="2000" dirty="0" err="1" smtClean="0">
                <a:solidFill>
                  <a:schemeClr val="bg1"/>
                </a:solidFill>
              </a:rPr>
              <a:t>metformin</a:t>
            </a:r>
            <a:r>
              <a:rPr lang="en-US" sz="2000" dirty="0" smtClean="0">
                <a:solidFill>
                  <a:schemeClr val="bg1"/>
                </a:solidFill>
              </a:rPr>
              <a:t> therapy was evident among            overweight patients</a:t>
            </a:r>
            <a:endParaRPr lang="en-US" sz="2000" baseline="30000" dirty="0" smtClean="0">
              <a:solidFill>
                <a:schemeClr val="bg1"/>
              </a:solidFill>
            </a:endParaRPr>
          </a:p>
          <a:p>
            <a:pPr eaLnBrk="1" hangingPunct="1"/>
            <a:endParaRPr lang="en-US" sz="2000" dirty="0" smtClean="0">
              <a:solidFill>
                <a:schemeClr val="bg1"/>
              </a:solidFill>
            </a:endParaRPr>
          </a:p>
          <a:p>
            <a:pPr eaLnBrk="1" hangingPunct="1"/>
            <a:endParaRPr lang="en-US" sz="2000" dirty="0" smtClean="0">
              <a:solidFill>
                <a:schemeClr val="bg1"/>
              </a:solidFill>
            </a:endParaRPr>
          </a:p>
          <a:p>
            <a:pPr lvl="1" eaLnBrk="1" hangingPunct="1"/>
            <a:endParaRPr lang="en-US" sz="1800" dirty="0" smtClean="0">
              <a:solidFill>
                <a:schemeClr val="bg1"/>
              </a:solidFill>
            </a:endParaRPr>
          </a:p>
        </p:txBody>
      </p:sp>
      <p:sp>
        <p:nvSpPr>
          <p:cNvPr id="9" name="Rectangle 6"/>
          <p:cNvSpPr>
            <a:spLocks noChangeArrowheads="1"/>
          </p:cNvSpPr>
          <p:nvPr>
            <p:custDataLst>
              <p:tags r:id="rId1"/>
            </p:custDataLst>
          </p:nvPr>
        </p:nvSpPr>
        <p:spPr bwMode="auto">
          <a:xfrm>
            <a:off x="457200" y="6355080"/>
            <a:ext cx="8340725" cy="228600"/>
          </a:xfrm>
          <a:prstGeom prst="rect">
            <a:avLst/>
          </a:prstGeom>
          <a:noFill/>
          <a:ln w="9525">
            <a:noFill/>
            <a:miter lim="800000"/>
            <a:headEnd/>
            <a:tailEnd/>
          </a:ln>
        </p:spPr>
        <p:txBody>
          <a:bodyPr/>
          <a:lstStyle/>
          <a:p>
            <a:pPr algn="r">
              <a:buClr>
                <a:srgbClr val="3F3F3F"/>
              </a:buClr>
              <a:buSzPct val="100000"/>
            </a:pPr>
            <a:r>
              <a:rPr lang="en-US" sz="1400" dirty="0" smtClean="0">
                <a:solidFill>
                  <a:schemeClr val="bg1"/>
                </a:solidFill>
                <a:latin typeface="Arial Narrow" pitchFamily="34" charset="0"/>
              </a:rPr>
              <a:t>1. </a:t>
            </a:r>
            <a:r>
              <a:rPr lang="en-US" sz="1400" baseline="0" dirty="0" smtClean="0">
                <a:solidFill>
                  <a:schemeClr val="bg1"/>
                </a:solidFill>
                <a:latin typeface="Arial Narrow" pitchFamily="34" charset="0"/>
              </a:rPr>
              <a:t>UKPDS </a:t>
            </a:r>
            <a:r>
              <a:rPr lang="en-US" sz="1400" baseline="0" dirty="0">
                <a:solidFill>
                  <a:schemeClr val="bg1"/>
                </a:solidFill>
                <a:latin typeface="Arial Narrow" pitchFamily="34" charset="0"/>
              </a:rPr>
              <a:t>Group. </a:t>
            </a:r>
            <a:r>
              <a:rPr lang="en-US" sz="1400" i="1" baseline="0" dirty="0" smtClean="0">
                <a:solidFill>
                  <a:schemeClr val="bg1"/>
                </a:solidFill>
                <a:latin typeface="Arial Narrow" pitchFamily="34" charset="0"/>
              </a:rPr>
              <a:t>Lancet</a:t>
            </a:r>
            <a:r>
              <a:rPr lang="en-US" sz="1400" baseline="0" dirty="0" smtClean="0">
                <a:solidFill>
                  <a:schemeClr val="bg1"/>
                </a:solidFill>
                <a:latin typeface="Arial Narrow" pitchFamily="34" charset="0"/>
              </a:rPr>
              <a:t> </a:t>
            </a:r>
            <a:r>
              <a:rPr lang="en-US" sz="1400" baseline="0" dirty="0">
                <a:solidFill>
                  <a:schemeClr val="bg1"/>
                </a:solidFill>
                <a:latin typeface="Arial Narrow" pitchFamily="34" charset="0"/>
              </a:rPr>
              <a:t>1998;352(9131):</a:t>
            </a:r>
            <a:r>
              <a:rPr lang="en-US" sz="1400" baseline="0" dirty="0" smtClean="0">
                <a:solidFill>
                  <a:schemeClr val="bg1"/>
                </a:solidFill>
                <a:latin typeface="Arial Narrow" pitchFamily="34" charset="0"/>
              </a:rPr>
              <a:t>854-8651. </a:t>
            </a:r>
            <a:endParaRPr lang="en-US" sz="1400" baseline="0" dirty="0">
              <a:solidFill>
                <a:schemeClr val="bg1"/>
              </a:solidFill>
              <a:latin typeface="Arial Narrow" pitchFamily="34" charset="0"/>
            </a:endParaRPr>
          </a:p>
          <a:p>
            <a:pPr algn="r">
              <a:buClr>
                <a:srgbClr val="3F3F3F"/>
              </a:buClr>
              <a:buSzPct val="100000"/>
            </a:pPr>
            <a:r>
              <a:rPr lang="en-US" sz="1400" baseline="0" dirty="0">
                <a:solidFill>
                  <a:schemeClr val="bg1"/>
                </a:solidFill>
                <a:latin typeface="Arial Narrow" pitchFamily="34" charset="0"/>
              </a:rPr>
              <a:t>2. Holman </a:t>
            </a:r>
            <a:r>
              <a:rPr lang="en-US" sz="1400" baseline="0" dirty="0" smtClean="0">
                <a:solidFill>
                  <a:schemeClr val="bg1"/>
                </a:solidFill>
                <a:latin typeface="Arial Narrow" pitchFamily="34" charset="0"/>
              </a:rPr>
              <a:t>et al. </a:t>
            </a:r>
            <a:r>
              <a:rPr lang="en-US" sz="1400" i="1" baseline="0" dirty="0">
                <a:solidFill>
                  <a:schemeClr val="bg1"/>
                </a:solidFill>
                <a:latin typeface="Arial Narrow" pitchFamily="34" charset="0"/>
              </a:rPr>
              <a:t>N </a:t>
            </a:r>
            <a:r>
              <a:rPr lang="en-US" sz="1400" i="1" baseline="0" dirty="0" err="1">
                <a:solidFill>
                  <a:schemeClr val="bg1"/>
                </a:solidFill>
                <a:latin typeface="Arial Narrow" pitchFamily="34" charset="0"/>
              </a:rPr>
              <a:t>Engl</a:t>
            </a:r>
            <a:r>
              <a:rPr lang="en-US" sz="1400" i="1" baseline="0" dirty="0">
                <a:solidFill>
                  <a:schemeClr val="bg1"/>
                </a:solidFill>
                <a:latin typeface="Arial Narrow" pitchFamily="34" charset="0"/>
              </a:rPr>
              <a:t> J </a:t>
            </a:r>
            <a:r>
              <a:rPr lang="en-US" sz="1400" i="1" baseline="0" dirty="0" smtClean="0">
                <a:solidFill>
                  <a:schemeClr val="bg1"/>
                </a:solidFill>
                <a:latin typeface="Arial Narrow" pitchFamily="34" charset="0"/>
              </a:rPr>
              <a:t>Med</a:t>
            </a:r>
            <a:r>
              <a:rPr lang="en-US" sz="1400" baseline="0" dirty="0" smtClean="0">
                <a:solidFill>
                  <a:schemeClr val="bg1"/>
                </a:solidFill>
                <a:latin typeface="Arial Narrow" pitchFamily="34" charset="0"/>
              </a:rPr>
              <a:t> </a:t>
            </a:r>
            <a:r>
              <a:rPr lang="en-US" sz="1400" baseline="0" dirty="0">
                <a:solidFill>
                  <a:schemeClr val="bg1"/>
                </a:solidFill>
                <a:latin typeface="Arial Narrow" pitchFamily="34" charset="0"/>
              </a:rPr>
              <a:t>2008;359(15):1577-1589</a:t>
            </a:r>
            <a:r>
              <a:rPr lang="en-US" sz="1400" baseline="0" dirty="0" smtClean="0">
                <a:solidFill>
                  <a:schemeClr val="bg1"/>
                </a:solidFill>
                <a:latin typeface="Arial Narrow" pitchFamily="34" charset="0"/>
              </a:rPr>
              <a:t>.</a:t>
            </a:r>
            <a:endParaRPr lang="en-US" sz="1400" baseline="0" dirty="0">
              <a:solidFill>
                <a:schemeClr val="bg1"/>
              </a:solidFill>
              <a:latin typeface="Arial Narrow" pitchFamily="34" charset="0"/>
            </a:endParaRPr>
          </a:p>
        </p:txBody>
      </p:sp>
      <p:sp>
        <p:nvSpPr>
          <p:cNvPr id="10" name="Rectangle 6"/>
          <p:cNvSpPr>
            <a:spLocks noChangeArrowheads="1"/>
          </p:cNvSpPr>
          <p:nvPr>
            <p:custDataLst>
              <p:tags r:id="rId2"/>
            </p:custDataLst>
          </p:nvPr>
        </p:nvSpPr>
        <p:spPr bwMode="auto">
          <a:xfrm>
            <a:off x="5000625" y="6148070"/>
            <a:ext cx="3810000" cy="228600"/>
          </a:xfrm>
          <a:prstGeom prst="rect">
            <a:avLst/>
          </a:prstGeom>
          <a:noFill/>
          <a:ln w="9525">
            <a:noFill/>
            <a:miter lim="800000"/>
            <a:headEnd/>
            <a:tailEnd/>
          </a:ln>
        </p:spPr>
        <p:txBody>
          <a:bodyPr/>
          <a:lstStyle/>
          <a:p>
            <a:pPr algn="r">
              <a:buClr>
                <a:srgbClr val="3F3F3F"/>
              </a:buClr>
              <a:buSzPct val="100000"/>
            </a:pPr>
            <a:r>
              <a:rPr lang="en-US" sz="1400" baseline="0" dirty="0" smtClean="0">
                <a:solidFill>
                  <a:schemeClr val="bg1"/>
                </a:solidFill>
                <a:latin typeface="Arial Narrow" pitchFamily="34" charset="0"/>
              </a:rPr>
              <a:t>3</a:t>
            </a:r>
            <a:r>
              <a:rPr lang="en-US" sz="1400" baseline="0" dirty="0">
                <a:solidFill>
                  <a:schemeClr val="bg1"/>
                </a:solidFill>
                <a:latin typeface="Arial Narrow" pitchFamily="34" charset="0"/>
              </a:rPr>
              <a:t>. </a:t>
            </a:r>
            <a:r>
              <a:rPr lang="en-US" sz="1400" baseline="0" dirty="0" smtClean="0">
                <a:solidFill>
                  <a:schemeClr val="bg1"/>
                </a:solidFill>
                <a:latin typeface="Arial Narrow" pitchFamily="34" charset="0"/>
              </a:rPr>
              <a:t>Stratton</a:t>
            </a:r>
            <a:r>
              <a:rPr lang="en-US" sz="1400" dirty="0" smtClean="0">
                <a:solidFill>
                  <a:schemeClr val="bg1"/>
                </a:solidFill>
                <a:latin typeface="Arial Narrow" pitchFamily="34" charset="0"/>
              </a:rPr>
              <a:t> </a:t>
            </a:r>
            <a:r>
              <a:rPr lang="en-US" sz="1400" baseline="0" dirty="0" smtClean="0">
                <a:solidFill>
                  <a:schemeClr val="bg1"/>
                </a:solidFill>
                <a:latin typeface="Arial Narrow" pitchFamily="34" charset="0"/>
              </a:rPr>
              <a:t>et </a:t>
            </a:r>
            <a:r>
              <a:rPr lang="en-US" sz="1400" baseline="0" dirty="0">
                <a:solidFill>
                  <a:schemeClr val="bg1"/>
                </a:solidFill>
                <a:latin typeface="Arial Narrow" pitchFamily="34" charset="0"/>
              </a:rPr>
              <a:t>al. </a:t>
            </a:r>
            <a:r>
              <a:rPr lang="en-US" sz="1400" i="1" baseline="0" dirty="0" smtClean="0">
                <a:solidFill>
                  <a:schemeClr val="bg1"/>
                </a:solidFill>
                <a:latin typeface="Arial Narrow" pitchFamily="34" charset="0"/>
              </a:rPr>
              <a:t>BMJ</a:t>
            </a:r>
            <a:r>
              <a:rPr lang="en-US" sz="1400" baseline="0" dirty="0" smtClean="0">
                <a:solidFill>
                  <a:schemeClr val="bg1"/>
                </a:solidFill>
                <a:latin typeface="Arial Narrow" pitchFamily="34" charset="0"/>
              </a:rPr>
              <a:t> </a:t>
            </a:r>
            <a:r>
              <a:rPr lang="en-US" sz="1400" baseline="0" dirty="0">
                <a:solidFill>
                  <a:schemeClr val="bg1"/>
                </a:solidFill>
                <a:latin typeface="Arial Narrow" pitchFamily="34" charset="0"/>
              </a:rPr>
              <a:t>2000;321(7258):405-412.</a:t>
            </a:r>
          </a:p>
        </p:txBody>
      </p:sp>
      <p:sp>
        <p:nvSpPr>
          <p:cNvPr id="6" name="TextBox 63"/>
          <p:cNvSpPr txBox="1">
            <a:spLocks noChangeArrowheads="1"/>
          </p:cNvSpPr>
          <p:nvPr>
            <p:custDataLst>
              <p:tags r:id="rId3"/>
            </p:custDataLst>
          </p:nvPr>
        </p:nvSpPr>
        <p:spPr bwMode="auto">
          <a:xfrm>
            <a:off x="406400" y="6247130"/>
            <a:ext cx="8340725" cy="336550"/>
          </a:xfrm>
          <a:prstGeom prst="rect">
            <a:avLst/>
          </a:prstGeom>
          <a:noFill/>
          <a:ln w="9525">
            <a:noFill/>
            <a:miter lim="800000"/>
            <a:headEnd/>
            <a:tailEnd/>
          </a:ln>
        </p:spPr>
        <p:txBody>
          <a:bodyPr/>
          <a:lstStyle/>
          <a:p>
            <a:pPr marL="177800" indent="-177800">
              <a:buClr>
                <a:schemeClr val="accent1"/>
              </a:buClr>
              <a:buSzPct val="100000"/>
              <a:buFont typeface="Arial" pitchFamily="34" charset="0"/>
              <a:buChar char="•"/>
            </a:pPr>
            <a:r>
              <a:rPr lang="en-US" sz="1400" baseline="0" dirty="0">
                <a:solidFill>
                  <a:schemeClr val="bg1"/>
                </a:solidFill>
              </a:rPr>
              <a:t>UKPDS=United Kingdom Prospective Diabetes </a:t>
            </a:r>
            <a:r>
              <a:rPr lang="en-US" sz="1400" baseline="0" dirty="0" smtClean="0">
                <a:solidFill>
                  <a:schemeClr val="bg1"/>
                </a:solidFill>
              </a:rPr>
              <a:t>Study.</a:t>
            </a:r>
            <a:endParaRPr lang="en-US" sz="1400" baseline="0" dirty="0">
              <a:solidFill>
                <a:schemeClr val="bg1"/>
              </a:solidFill>
            </a:endParaRPr>
          </a:p>
        </p:txBody>
      </p:sp>
      <p:sp>
        <p:nvSpPr>
          <p:cNvPr id="7" name="Rectangle 1026"/>
          <p:cNvSpPr txBox="1">
            <a:spLocks noChangeArrowheads="1"/>
          </p:cNvSpPr>
          <p:nvPr/>
        </p:nvSpPr>
        <p:spPr>
          <a:xfrm>
            <a:off x="457200" y="65088"/>
            <a:ext cx="8189912" cy="1143000"/>
          </a:xfrm>
          <a:prstGeom prst="rect">
            <a:avLst/>
          </a:prstGeom>
        </p:spPr>
        <p:txBody>
          <a:bodyPr anchor="ctr" anchorCtr="0"/>
          <a:lstStyle/>
          <a:p>
            <a:pPr lvl="0"/>
            <a:r>
              <a:rPr lang="en-US" sz="3600" b="1" kern="0" dirty="0" smtClean="0">
                <a:solidFill>
                  <a:srgbClr val="FFFF00"/>
                </a:solidFill>
                <a:latin typeface="Verdana" pitchFamily="34" charset="0"/>
                <a:ea typeface="Verdana" pitchFamily="34" charset="0"/>
                <a:cs typeface="Verdana" pitchFamily="34" charset="0"/>
              </a:rPr>
              <a:t>UKPDS Conclusions</a:t>
            </a:r>
            <a:r>
              <a:rPr lang="en-US" sz="3600" b="1" kern="0" baseline="30000" dirty="0" smtClean="0">
                <a:solidFill>
                  <a:srgbClr val="FFFF00"/>
                </a:solidFill>
                <a:latin typeface="Verdana" pitchFamily="34" charset="0"/>
                <a:ea typeface="Verdana" pitchFamily="34" charset="0"/>
                <a:cs typeface="Verdana" pitchFamily="34" charset="0"/>
              </a:rPr>
              <a:t>1-3</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5"/>
          <p:cNvSpPr>
            <a:spLocks noGrp="1" noChangeArrowheads="1"/>
          </p:cNvSpPr>
          <p:nvPr>
            <p:ph type="ctrTitle"/>
          </p:nvPr>
        </p:nvSpPr>
        <p:spPr>
          <a:xfrm>
            <a:off x="736600" y="1504949"/>
            <a:ext cx="7772400" cy="1470025"/>
          </a:xfrm>
        </p:spPr>
        <p:txBody>
          <a:bodyPr>
            <a:normAutofit/>
          </a:bodyPr>
          <a:lstStyle/>
          <a:p>
            <a:pPr algn="ctr" eaLnBrk="1" hangingPunct="1"/>
            <a:r>
              <a:rPr lang="en-US" sz="7200" dirty="0" smtClean="0"/>
              <a:t>DCCT/EDIC</a:t>
            </a:r>
          </a:p>
        </p:txBody>
      </p:sp>
      <p:sp>
        <p:nvSpPr>
          <p:cNvPr id="48131" name="Rectangle 6"/>
          <p:cNvSpPr>
            <a:spLocks noGrp="1" noChangeArrowheads="1"/>
          </p:cNvSpPr>
          <p:nvPr>
            <p:ph type="subTitle" idx="1"/>
          </p:nvPr>
        </p:nvSpPr>
        <p:spPr>
          <a:xfrm>
            <a:off x="1371600" y="3074987"/>
            <a:ext cx="6400800" cy="762000"/>
          </a:xfrm>
        </p:spPr>
        <p:txBody>
          <a:bodyPr/>
          <a:lstStyle/>
          <a:p>
            <a:pPr eaLnBrk="1" hangingPunct="1">
              <a:buFont typeface="Wingdings" pitchFamily="2" charset="2"/>
              <a:buNone/>
            </a:pPr>
            <a:r>
              <a:rPr lang="en-US" sz="4000" b="1" dirty="0" smtClean="0"/>
              <a:t>Diabetes Control and Complications Trial/Epidemiology of Diabetes Interventions and Complications</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11"/>
          <p:cNvSpPr>
            <a:spLocks noGrp="1" noChangeArrowheads="1"/>
          </p:cNvSpPr>
          <p:nvPr>
            <p:ph idx="1"/>
          </p:nvPr>
        </p:nvSpPr>
        <p:spPr>
          <a:xfrm>
            <a:off x="417512" y="1296988"/>
            <a:ext cx="8229600" cy="4876800"/>
          </a:xfrm>
        </p:spPr>
        <p:txBody>
          <a:bodyPr anchor="t" anchorCtr="0"/>
          <a:lstStyle/>
          <a:p>
            <a:pPr eaLnBrk="1" hangingPunct="1">
              <a:lnSpc>
                <a:spcPct val="100000"/>
              </a:lnSpc>
              <a:spcBef>
                <a:spcPts val="200"/>
              </a:spcBef>
              <a:spcAft>
                <a:spcPts val="0"/>
              </a:spcAft>
            </a:pPr>
            <a:r>
              <a:rPr lang="en-US" sz="1600" b="1" dirty="0" smtClean="0"/>
              <a:t>DCCT</a:t>
            </a:r>
            <a:r>
              <a:rPr lang="en-US" sz="1600" b="1" baseline="30000" dirty="0" smtClean="0"/>
              <a:t>1</a:t>
            </a:r>
          </a:p>
          <a:p>
            <a:pPr lvl="1" eaLnBrk="1" hangingPunct="1">
              <a:lnSpc>
                <a:spcPct val="100000"/>
              </a:lnSpc>
              <a:spcBef>
                <a:spcPts val="200"/>
              </a:spcBef>
              <a:spcAft>
                <a:spcPts val="0"/>
              </a:spcAft>
            </a:pPr>
            <a:r>
              <a:rPr lang="en-US" sz="1400" dirty="0" smtClean="0"/>
              <a:t>Compared intensive and conventional diabetes therapy and their effects on the development and progression of early vascular and neurologic complications of insulin-dependent diabetes mellitus (IDDM)</a:t>
            </a:r>
            <a:r>
              <a:rPr lang="en-US" sz="1400" baseline="30000" dirty="0" smtClean="0"/>
              <a:t>1</a:t>
            </a:r>
          </a:p>
          <a:p>
            <a:pPr lvl="1" eaLnBrk="1" hangingPunct="1">
              <a:lnSpc>
                <a:spcPct val="100000"/>
              </a:lnSpc>
              <a:spcBef>
                <a:spcPts val="200"/>
              </a:spcBef>
              <a:spcAft>
                <a:spcPts val="0"/>
              </a:spcAft>
            </a:pPr>
            <a:r>
              <a:rPr lang="en-US" sz="1400" dirty="0" smtClean="0"/>
              <a:t>10-year prospective interventional trial from 1983 to 1993; patients divided into two </a:t>
            </a:r>
            <a:br>
              <a:rPr lang="en-US" sz="1400" dirty="0" smtClean="0"/>
            </a:br>
            <a:r>
              <a:rPr lang="en-US" sz="1400" dirty="0" smtClean="0"/>
              <a:t>cohorts (N=1441)</a:t>
            </a:r>
          </a:p>
          <a:p>
            <a:pPr lvl="2" eaLnBrk="1" hangingPunct="1">
              <a:lnSpc>
                <a:spcPct val="100000"/>
              </a:lnSpc>
              <a:spcBef>
                <a:spcPts val="200"/>
              </a:spcBef>
              <a:spcAft>
                <a:spcPts val="0"/>
              </a:spcAft>
            </a:pPr>
            <a:r>
              <a:rPr lang="en-US" sz="1200" dirty="0" smtClean="0"/>
              <a:t>No retinopathy at baseline</a:t>
            </a:r>
          </a:p>
          <a:p>
            <a:pPr lvl="2" eaLnBrk="1" hangingPunct="1">
              <a:lnSpc>
                <a:spcPct val="100000"/>
              </a:lnSpc>
              <a:spcBef>
                <a:spcPts val="200"/>
              </a:spcBef>
              <a:spcAft>
                <a:spcPts val="0"/>
              </a:spcAft>
            </a:pPr>
            <a:r>
              <a:rPr lang="en-US" sz="1200" dirty="0" smtClean="0"/>
              <a:t>Mild retinopathy at baseline</a:t>
            </a:r>
          </a:p>
          <a:p>
            <a:pPr lvl="1" eaLnBrk="1" hangingPunct="1">
              <a:lnSpc>
                <a:spcPct val="100000"/>
              </a:lnSpc>
              <a:spcBef>
                <a:spcPts val="200"/>
              </a:spcBef>
              <a:spcAft>
                <a:spcPts val="0"/>
              </a:spcAft>
            </a:pPr>
            <a:r>
              <a:rPr lang="en-US" sz="1400" dirty="0" smtClean="0"/>
              <a:t>Cohorts </a:t>
            </a:r>
            <a:r>
              <a:rPr lang="en-US" sz="1400" dirty="0" err="1" smtClean="0"/>
              <a:t>randomised</a:t>
            </a:r>
            <a:r>
              <a:rPr lang="en-US" sz="1400" dirty="0" smtClean="0"/>
              <a:t> to: </a:t>
            </a:r>
          </a:p>
          <a:p>
            <a:pPr lvl="2" eaLnBrk="1" hangingPunct="1">
              <a:lnSpc>
                <a:spcPct val="100000"/>
              </a:lnSpc>
              <a:spcBef>
                <a:spcPts val="200"/>
              </a:spcBef>
              <a:spcAft>
                <a:spcPts val="0"/>
              </a:spcAft>
            </a:pPr>
            <a:r>
              <a:rPr lang="en-US" sz="1200" dirty="0" smtClean="0"/>
              <a:t>Intensive insulin therapy: given via an external insulin pump or by ≥3 daily insulin injections/day </a:t>
            </a:r>
            <a:br>
              <a:rPr lang="en-US" sz="1200" dirty="0" smtClean="0"/>
            </a:br>
            <a:r>
              <a:rPr lang="en-US" sz="1200" dirty="0" smtClean="0"/>
              <a:t>guided by frequent glucose monitoring</a:t>
            </a:r>
          </a:p>
          <a:p>
            <a:pPr lvl="2" eaLnBrk="1" hangingPunct="1">
              <a:lnSpc>
                <a:spcPct val="100000"/>
              </a:lnSpc>
              <a:spcBef>
                <a:spcPts val="200"/>
              </a:spcBef>
              <a:spcAft>
                <a:spcPts val="0"/>
              </a:spcAft>
            </a:pPr>
            <a:r>
              <a:rPr lang="en-US" sz="1200" dirty="0" smtClean="0"/>
              <a:t>Conventional therapy: one or two insulin injections/day </a:t>
            </a:r>
          </a:p>
          <a:p>
            <a:pPr lvl="1" eaLnBrk="1" hangingPunct="1">
              <a:lnSpc>
                <a:spcPct val="100000"/>
              </a:lnSpc>
              <a:spcBef>
                <a:spcPts val="200"/>
              </a:spcBef>
              <a:spcAft>
                <a:spcPts val="0"/>
              </a:spcAft>
            </a:pPr>
            <a:r>
              <a:rPr lang="en-US" sz="1400" dirty="0" smtClean="0"/>
              <a:t>Mean follow-up: 6.5 years</a:t>
            </a:r>
          </a:p>
          <a:p>
            <a:pPr eaLnBrk="1" hangingPunct="1">
              <a:lnSpc>
                <a:spcPct val="100000"/>
              </a:lnSpc>
              <a:spcBef>
                <a:spcPts val="200"/>
              </a:spcBef>
              <a:spcAft>
                <a:spcPts val="0"/>
              </a:spcAft>
            </a:pPr>
            <a:endParaRPr lang="en-US" sz="1600" b="1" dirty="0" smtClean="0"/>
          </a:p>
          <a:p>
            <a:pPr eaLnBrk="1" hangingPunct="1">
              <a:lnSpc>
                <a:spcPct val="100000"/>
              </a:lnSpc>
              <a:spcBef>
                <a:spcPts val="200"/>
              </a:spcBef>
              <a:spcAft>
                <a:spcPts val="0"/>
              </a:spcAft>
            </a:pPr>
            <a:r>
              <a:rPr lang="en-US" sz="1600" b="1" dirty="0" smtClean="0"/>
              <a:t>DCCT/EDIC</a:t>
            </a:r>
            <a:r>
              <a:rPr lang="en-US" sz="1600" b="1" baseline="30000" dirty="0" smtClean="0"/>
              <a:t>2</a:t>
            </a:r>
            <a:r>
              <a:rPr lang="en-US" sz="1600" b="1" dirty="0" smtClean="0"/>
              <a:t> (1994 to 1998)</a:t>
            </a:r>
          </a:p>
          <a:p>
            <a:pPr lvl="1" eaLnBrk="1" hangingPunct="1">
              <a:lnSpc>
                <a:spcPct val="100000"/>
              </a:lnSpc>
              <a:spcBef>
                <a:spcPts val="200"/>
              </a:spcBef>
              <a:spcAft>
                <a:spcPts val="0"/>
              </a:spcAft>
            </a:pPr>
            <a:r>
              <a:rPr lang="en-US" sz="1400" dirty="0" smtClean="0"/>
              <a:t>Designed to assess if risk of </a:t>
            </a:r>
            <a:r>
              <a:rPr lang="en-US" sz="1400" dirty="0" err="1" smtClean="0"/>
              <a:t>microvascular</a:t>
            </a:r>
            <a:r>
              <a:rPr lang="en-US" sz="1400" dirty="0" smtClean="0"/>
              <a:t> complications persists for 4 years after</a:t>
            </a:r>
            <a:br>
              <a:rPr lang="en-US" sz="1400" dirty="0" smtClean="0"/>
            </a:br>
            <a:r>
              <a:rPr lang="en-US" sz="1400" dirty="0" smtClean="0"/>
              <a:t>the DCCT</a:t>
            </a:r>
            <a:r>
              <a:rPr lang="en-US" sz="1400" baseline="30000" dirty="0" smtClean="0"/>
              <a:t>2</a:t>
            </a:r>
          </a:p>
          <a:p>
            <a:pPr lvl="1" eaLnBrk="1" hangingPunct="1">
              <a:lnSpc>
                <a:spcPct val="100000"/>
              </a:lnSpc>
              <a:spcBef>
                <a:spcPts val="200"/>
              </a:spcBef>
              <a:spcAft>
                <a:spcPts val="0"/>
              </a:spcAft>
            </a:pPr>
            <a:r>
              <a:rPr lang="en-US" sz="1400" dirty="0" smtClean="0"/>
              <a:t>Enrolled both cohorts who completed DCCT (N=1375) and </a:t>
            </a:r>
            <a:r>
              <a:rPr lang="en-US" sz="1400" dirty="0" err="1" smtClean="0"/>
              <a:t>randomised</a:t>
            </a:r>
            <a:r>
              <a:rPr lang="en-US" sz="1400" dirty="0" smtClean="0"/>
              <a:t> to:</a:t>
            </a:r>
          </a:p>
          <a:p>
            <a:pPr lvl="2" eaLnBrk="1" hangingPunct="1">
              <a:lnSpc>
                <a:spcPct val="100000"/>
              </a:lnSpc>
              <a:spcBef>
                <a:spcPts val="200"/>
              </a:spcBef>
              <a:spcAft>
                <a:spcPts val="0"/>
              </a:spcAft>
            </a:pPr>
            <a:r>
              <a:rPr lang="en-US" sz="1200" dirty="0" smtClean="0"/>
              <a:t>Intensive insulin therapy or conventional insulin therapy as described in DCCT   </a:t>
            </a:r>
          </a:p>
          <a:p>
            <a:pPr lvl="1" eaLnBrk="1" hangingPunct="1">
              <a:lnSpc>
                <a:spcPct val="100000"/>
              </a:lnSpc>
              <a:spcBef>
                <a:spcPts val="200"/>
              </a:spcBef>
              <a:spcAft>
                <a:spcPts val="0"/>
              </a:spcAft>
            </a:pPr>
            <a:r>
              <a:rPr lang="en-US" sz="1400" dirty="0" smtClean="0"/>
              <a:t>Care of all patients transferred to their own physicians</a:t>
            </a:r>
          </a:p>
        </p:txBody>
      </p:sp>
      <p:sp>
        <p:nvSpPr>
          <p:cNvPr id="50180" name="Text Box 5"/>
          <p:cNvSpPr txBox="1">
            <a:spLocks noChangeArrowheads="1"/>
          </p:cNvSpPr>
          <p:nvPr>
            <p:custDataLst>
              <p:tags r:id="rId1"/>
            </p:custDataLst>
          </p:nvPr>
        </p:nvSpPr>
        <p:spPr bwMode="auto">
          <a:xfrm>
            <a:off x="457200" y="6355080"/>
            <a:ext cx="8340725" cy="228600"/>
          </a:xfrm>
          <a:prstGeom prst="rect">
            <a:avLst/>
          </a:prstGeom>
          <a:noFill/>
          <a:ln w="9525">
            <a:noFill/>
            <a:miter lim="800000"/>
            <a:headEnd/>
            <a:tailEnd/>
          </a:ln>
        </p:spPr>
        <p:txBody>
          <a:bodyPr wrap="none"/>
          <a:lstStyle/>
          <a:p>
            <a:pPr algn="r"/>
            <a:r>
              <a:rPr lang="en-US" sz="1400" baseline="0" dirty="0" smtClean="0">
                <a:solidFill>
                  <a:schemeClr val="bg1"/>
                </a:solidFill>
                <a:latin typeface="Arial Narrow" pitchFamily="34" charset="0"/>
              </a:rPr>
              <a:t>1. DCCT </a:t>
            </a:r>
            <a:r>
              <a:rPr lang="en-US" sz="1400" baseline="0" dirty="0">
                <a:solidFill>
                  <a:schemeClr val="bg1"/>
                </a:solidFill>
                <a:latin typeface="Arial Narrow" pitchFamily="34" charset="0"/>
              </a:rPr>
              <a:t>Research Group. </a:t>
            </a:r>
            <a:r>
              <a:rPr lang="en-US" sz="1400" i="1" baseline="0" dirty="0">
                <a:solidFill>
                  <a:schemeClr val="bg1"/>
                </a:solidFill>
                <a:latin typeface="Arial Narrow" pitchFamily="34" charset="0"/>
              </a:rPr>
              <a:t>N </a:t>
            </a:r>
            <a:r>
              <a:rPr lang="en-US" sz="1400" i="1" baseline="0" dirty="0" err="1">
                <a:solidFill>
                  <a:schemeClr val="bg1"/>
                </a:solidFill>
                <a:latin typeface="Arial Narrow" pitchFamily="34" charset="0"/>
              </a:rPr>
              <a:t>Engl</a:t>
            </a:r>
            <a:r>
              <a:rPr lang="en-US" sz="1400" i="1" baseline="0" dirty="0">
                <a:solidFill>
                  <a:schemeClr val="bg1"/>
                </a:solidFill>
                <a:latin typeface="Arial Narrow" pitchFamily="34" charset="0"/>
              </a:rPr>
              <a:t> J </a:t>
            </a:r>
            <a:r>
              <a:rPr lang="en-US" sz="1400" i="1" baseline="0" dirty="0" smtClean="0">
                <a:solidFill>
                  <a:schemeClr val="bg1"/>
                </a:solidFill>
                <a:latin typeface="Arial Narrow" pitchFamily="34" charset="0"/>
              </a:rPr>
              <a:t>Med</a:t>
            </a:r>
            <a:r>
              <a:rPr lang="en-US" sz="1400" baseline="0" dirty="0" smtClean="0">
                <a:solidFill>
                  <a:schemeClr val="bg1"/>
                </a:solidFill>
                <a:latin typeface="Arial Narrow" pitchFamily="34" charset="0"/>
              </a:rPr>
              <a:t> </a:t>
            </a:r>
            <a:r>
              <a:rPr lang="en-US" sz="1400" baseline="0" dirty="0">
                <a:solidFill>
                  <a:schemeClr val="bg1"/>
                </a:solidFill>
                <a:latin typeface="Arial Narrow" pitchFamily="34" charset="0"/>
              </a:rPr>
              <a:t>1993;329(14):977-986.</a:t>
            </a:r>
          </a:p>
          <a:p>
            <a:pPr algn="r"/>
            <a:r>
              <a:rPr lang="en-US" sz="1400" baseline="0" dirty="0" smtClean="0">
                <a:solidFill>
                  <a:schemeClr val="bg1"/>
                </a:solidFill>
                <a:latin typeface="Arial Narrow" pitchFamily="34" charset="0"/>
              </a:rPr>
              <a:t>2. DCCT/EDIC </a:t>
            </a:r>
            <a:r>
              <a:rPr lang="en-US" sz="1400" baseline="0" dirty="0">
                <a:solidFill>
                  <a:schemeClr val="bg1"/>
                </a:solidFill>
                <a:latin typeface="Arial Narrow" pitchFamily="34" charset="0"/>
              </a:rPr>
              <a:t>Research Group. </a:t>
            </a:r>
            <a:r>
              <a:rPr lang="en-US" sz="1400" i="1" baseline="0" dirty="0">
                <a:solidFill>
                  <a:schemeClr val="bg1"/>
                </a:solidFill>
                <a:latin typeface="Arial Narrow" pitchFamily="34" charset="0"/>
              </a:rPr>
              <a:t>N </a:t>
            </a:r>
            <a:r>
              <a:rPr lang="en-US" sz="1400" i="1" baseline="0" dirty="0" err="1">
                <a:solidFill>
                  <a:schemeClr val="bg1"/>
                </a:solidFill>
                <a:latin typeface="Arial Narrow" pitchFamily="34" charset="0"/>
              </a:rPr>
              <a:t>Engl</a:t>
            </a:r>
            <a:r>
              <a:rPr lang="en-US" sz="1400" i="1" baseline="0" dirty="0">
                <a:solidFill>
                  <a:schemeClr val="bg1"/>
                </a:solidFill>
                <a:latin typeface="Arial Narrow" pitchFamily="34" charset="0"/>
              </a:rPr>
              <a:t> J </a:t>
            </a:r>
            <a:r>
              <a:rPr lang="en-US" sz="1400" i="1" baseline="0" dirty="0" smtClean="0">
                <a:solidFill>
                  <a:schemeClr val="bg1"/>
                </a:solidFill>
                <a:latin typeface="Arial Narrow" pitchFamily="34" charset="0"/>
              </a:rPr>
              <a:t>Med</a:t>
            </a:r>
            <a:r>
              <a:rPr lang="en-US" sz="1400" baseline="0" dirty="0" smtClean="0">
                <a:solidFill>
                  <a:schemeClr val="bg1"/>
                </a:solidFill>
                <a:latin typeface="Arial Narrow" pitchFamily="34" charset="0"/>
              </a:rPr>
              <a:t> </a:t>
            </a:r>
            <a:r>
              <a:rPr lang="en-US" sz="1400" baseline="0" dirty="0">
                <a:solidFill>
                  <a:schemeClr val="bg1"/>
                </a:solidFill>
                <a:latin typeface="Arial Narrow" pitchFamily="34" charset="0"/>
              </a:rPr>
              <a:t>2000;342(6):381-389.</a:t>
            </a:r>
          </a:p>
        </p:txBody>
      </p:sp>
      <p:sp>
        <p:nvSpPr>
          <p:cNvPr id="6" name="Text Box 5"/>
          <p:cNvSpPr txBox="1">
            <a:spLocks noChangeArrowheads="1"/>
          </p:cNvSpPr>
          <p:nvPr>
            <p:custDataLst>
              <p:tags r:id="rId2"/>
            </p:custDataLst>
          </p:nvPr>
        </p:nvSpPr>
        <p:spPr bwMode="auto">
          <a:xfrm>
            <a:off x="457200" y="5989320"/>
            <a:ext cx="8340725" cy="228600"/>
          </a:xfrm>
          <a:prstGeom prst="rect">
            <a:avLst/>
          </a:prstGeom>
          <a:noFill/>
          <a:ln w="9525">
            <a:noFill/>
            <a:miter lim="800000"/>
            <a:headEnd/>
            <a:tailEnd/>
          </a:ln>
        </p:spPr>
        <p:txBody>
          <a:bodyPr wrap="none"/>
          <a:lstStyle/>
          <a:p>
            <a:pPr marL="174625" lvl="1" indent="-173038">
              <a:buClr>
                <a:schemeClr val="accent1"/>
              </a:buClr>
              <a:buFont typeface="Arial" pitchFamily="34" charset="0"/>
              <a:buChar char="•"/>
            </a:pPr>
            <a:r>
              <a:rPr lang="en-US" sz="1200" baseline="0" dirty="0">
                <a:solidFill>
                  <a:schemeClr val="bg1"/>
                </a:solidFill>
              </a:rPr>
              <a:t>DCCT=Diabetes Control and Complications </a:t>
            </a:r>
            <a:r>
              <a:rPr lang="en-US" sz="1200" baseline="0" dirty="0" smtClean="0">
                <a:solidFill>
                  <a:schemeClr val="bg1"/>
                </a:solidFill>
              </a:rPr>
              <a:t>Trial;</a:t>
            </a:r>
            <a:r>
              <a:rPr lang="en-US" sz="1200" dirty="0" smtClean="0">
                <a:solidFill>
                  <a:schemeClr val="bg1"/>
                </a:solidFill>
              </a:rPr>
              <a:t> </a:t>
            </a:r>
            <a:r>
              <a:rPr lang="en-US" sz="1200" baseline="0" dirty="0" smtClean="0">
                <a:solidFill>
                  <a:schemeClr val="bg1"/>
                </a:solidFill>
              </a:rPr>
              <a:t>EDIC=Epidemiology </a:t>
            </a:r>
            <a:r>
              <a:rPr lang="en-US" sz="1200" baseline="0" dirty="0">
                <a:solidFill>
                  <a:schemeClr val="bg1"/>
                </a:solidFill>
              </a:rPr>
              <a:t>of Diabetes Interventions </a:t>
            </a:r>
            <a:r>
              <a:rPr lang="en-US" sz="1200" baseline="0" dirty="0" smtClean="0">
                <a:solidFill>
                  <a:schemeClr val="bg1"/>
                </a:solidFill>
              </a:rPr>
              <a:t>and </a:t>
            </a:r>
            <a:r>
              <a:rPr lang="en-US" sz="1200" baseline="0" dirty="0">
                <a:solidFill>
                  <a:schemeClr val="bg1"/>
                </a:solidFill>
              </a:rPr>
              <a:t>Complications.</a:t>
            </a:r>
          </a:p>
          <a:p>
            <a:endParaRPr lang="en-US" sz="1200" baseline="0" dirty="0">
              <a:solidFill>
                <a:schemeClr val="bg1"/>
              </a:solidFill>
            </a:endParaRPr>
          </a:p>
        </p:txBody>
      </p:sp>
      <p:sp>
        <p:nvSpPr>
          <p:cNvPr id="7" name="Rectangle 1026"/>
          <p:cNvSpPr txBox="1">
            <a:spLocks noChangeArrowheads="1"/>
          </p:cNvSpPr>
          <p:nvPr/>
        </p:nvSpPr>
        <p:spPr>
          <a:xfrm>
            <a:off x="457200" y="153988"/>
            <a:ext cx="7162800" cy="1143000"/>
          </a:xfrm>
          <a:prstGeom prst="rect">
            <a:avLst/>
          </a:prstGeom>
        </p:spPr>
        <p:txBody>
          <a:bodyPr anchor="ctr" anchorCtr="0"/>
          <a:lstStyle/>
          <a:p>
            <a:pPr lvl="0"/>
            <a:r>
              <a:rPr lang="en-US" sz="3600" b="1" kern="0" dirty="0" smtClean="0">
                <a:solidFill>
                  <a:srgbClr val="FFFF00"/>
                </a:solidFill>
                <a:latin typeface="Verdana" pitchFamily="34" charset="0"/>
                <a:ea typeface="Verdana" pitchFamily="34" charset="0"/>
                <a:cs typeface="Verdana" pitchFamily="34" charset="0"/>
              </a:rPr>
              <a:t>DCCT/EDIC Objectives and Study Design</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5" name="Straight Connector 44"/>
          <p:cNvCxnSpPr/>
          <p:nvPr/>
        </p:nvCxnSpPr>
        <p:spPr>
          <a:xfrm flipV="1">
            <a:off x="3817937" y="3805237"/>
            <a:ext cx="1665289" cy="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2234" name="Text Box 49"/>
          <p:cNvSpPr txBox="1">
            <a:spLocks noChangeArrowheads="1"/>
          </p:cNvSpPr>
          <p:nvPr/>
        </p:nvSpPr>
        <p:spPr bwMode="auto">
          <a:xfrm>
            <a:off x="5377657" y="3541712"/>
            <a:ext cx="2960687" cy="527050"/>
          </a:xfrm>
          <a:prstGeom prst="rect">
            <a:avLst/>
          </a:prstGeom>
          <a:noFill/>
          <a:ln w="9525">
            <a:solidFill>
              <a:schemeClr val="bg1"/>
            </a:solidFill>
            <a:miter lim="800000"/>
            <a:headEnd/>
            <a:tailEnd/>
          </a:ln>
        </p:spPr>
        <p:txBody>
          <a:bodyPr>
            <a:spAutoFit/>
          </a:bodyPr>
          <a:lstStyle/>
          <a:p>
            <a:pPr algn="ctr">
              <a:spcBef>
                <a:spcPct val="50000"/>
              </a:spcBef>
            </a:pPr>
            <a:r>
              <a:rPr lang="en-US" sz="1400" b="1" baseline="0" dirty="0">
                <a:solidFill>
                  <a:schemeClr val="bg1"/>
                </a:solidFill>
              </a:rPr>
              <a:t>1994</a:t>
            </a:r>
            <a:br>
              <a:rPr lang="en-US" sz="1400" b="1" baseline="0" dirty="0">
                <a:solidFill>
                  <a:schemeClr val="bg1"/>
                </a:solidFill>
              </a:rPr>
            </a:br>
            <a:r>
              <a:rPr lang="en-US" sz="1400" baseline="0" dirty="0">
                <a:solidFill>
                  <a:schemeClr val="bg1"/>
                </a:solidFill>
              </a:rPr>
              <a:t>Initiation of</a:t>
            </a:r>
            <a:r>
              <a:rPr lang="en-US" sz="1400" b="1" baseline="0" dirty="0">
                <a:solidFill>
                  <a:schemeClr val="bg1"/>
                </a:solidFill>
              </a:rPr>
              <a:t> </a:t>
            </a:r>
            <a:r>
              <a:rPr lang="en-US" sz="1400" baseline="0" dirty="0">
                <a:solidFill>
                  <a:schemeClr val="bg1"/>
                </a:solidFill>
              </a:rPr>
              <a:t>EDIC follow-up study</a:t>
            </a:r>
          </a:p>
        </p:txBody>
      </p:sp>
      <p:cxnSp>
        <p:nvCxnSpPr>
          <p:cNvPr id="50" name="Straight Connector 49"/>
          <p:cNvCxnSpPr/>
          <p:nvPr/>
        </p:nvCxnSpPr>
        <p:spPr>
          <a:xfrm rot="5400000">
            <a:off x="1472408" y="5181599"/>
            <a:ext cx="755651"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4213226" y="5214144"/>
            <a:ext cx="755651"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endCxn id="52240" idx="0"/>
          </p:cNvCxnSpPr>
          <p:nvPr/>
        </p:nvCxnSpPr>
        <p:spPr>
          <a:xfrm rot="10800000" flipV="1">
            <a:off x="1843883" y="3203574"/>
            <a:ext cx="2749555" cy="11207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endCxn id="52241" idx="0"/>
          </p:cNvCxnSpPr>
          <p:nvPr/>
        </p:nvCxnSpPr>
        <p:spPr>
          <a:xfrm>
            <a:off x="1850233" y="3313112"/>
            <a:ext cx="2626518" cy="10255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a:off x="4423570" y="2414587"/>
            <a:ext cx="33813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678782" y="2457449"/>
            <a:ext cx="33813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2231" name="Text Box 16"/>
          <p:cNvSpPr txBox="1">
            <a:spLocks noChangeArrowheads="1"/>
          </p:cNvSpPr>
          <p:nvPr/>
        </p:nvSpPr>
        <p:spPr bwMode="auto">
          <a:xfrm>
            <a:off x="805657" y="2554287"/>
            <a:ext cx="2076450" cy="758825"/>
          </a:xfrm>
          <a:prstGeom prst="rect">
            <a:avLst/>
          </a:prstGeom>
          <a:noFill/>
          <a:ln w="9525">
            <a:solidFill>
              <a:schemeClr val="bg1"/>
            </a:solidFill>
            <a:miter lim="800000"/>
            <a:headEnd/>
            <a:tailEnd/>
          </a:ln>
        </p:spPr>
        <p:txBody>
          <a:bodyPr>
            <a:spAutoFit/>
          </a:bodyPr>
          <a:lstStyle/>
          <a:p>
            <a:pPr algn="ctr">
              <a:spcBef>
                <a:spcPct val="50000"/>
              </a:spcBef>
            </a:pPr>
            <a:r>
              <a:rPr lang="en-US" sz="1400" b="1" baseline="0" dirty="0">
                <a:solidFill>
                  <a:schemeClr val="bg1"/>
                </a:solidFill>
              </a:rPr>
              <a:t>Conventional insulin therapy cohort</a:t>
            </a:r>
            <a:br>
              <a:rPr lang="en-US" sz="1400" b="1" baseline="0" dirty="0">
                <a:solidFill>
                  <a:schemeClr val="bg1"/>
                </a:solidFill>
              </a:rPr>
            </a:br>
            <a:r>
              <a:rPr lang="en-US" sz="1400" b="1" baseline="0" dirty="0">
                <a:solidFill>
                  <a:schemeClr val="bg1"/>
                </a:solidFill>
              </a:rPr>
              <a:t>(n=688)</a:t>
            </a:r>
          </a:p>
        </p:txBody>
      </p:sp>
      <p:sp>
        <p:nvSpPr>
          <p:cNvPr id="52232" name="Text Box 17"/>
          <p:cNvSpPr txBox="1">
            <a:spLocks noChangeArrowheads="1"/>
          </p:cNvSpPr>
          <p:nvPr/>
        </p:nvSpPr>
        <p:spPr bwMode="auto">
          <a:xfrm>
            <a:off x="3438526" y="2540000"/>
            <a:ext cx="2076450" cy="758825"/>
          </a:xfrm>
          <a:prstGeom prst="rect">
            <a:avLst/>
          </a:prstGeom>
          <a:noFill/>
          <a:ln w="9525">
            <a:solidFill>
              <a:schemeClr val="bg1"/>
            </a:solidFill>
            <a:miter lim="800000"/>
            <a:headEnd/>
            <a:tailEnd/>
          </a:ln>
        </p:spPr>
        <p:txBody>
          <a:bodyPr>
            <a:spAutoFit/>
          </a:bodyPr>
          <a:lstStyle/>
          <a:p>
            <a:pPr algn="ctr">
              <a:spcBef>
                <a:spcPct val="50000"/>
              </a:spcBef>
            </a:pPr>
            <a:r>
              <a:rPr lang="en-US" sz="1400" b="1" baseline="0" dirty="0">
                <a:solidFill>
                  <a:schemeClr val="bg1"/>
                </a:solidFill>
              </a:rPr>
              <a:t>Intensive insulin therapy cohort </a:t>
            </a:r>
            <a:br>
              <a:rPr lang="en-US" sz="1400" b="1" baseline="0" dirty="0">
                <a:solidFill>
                  <a:schemeClr val="bg1"/>
                </a:solidFill>
              </a:rPr>
            </a:br>
            <a:r>
              <a:rPr lang="en-US" sz="1400" b="1" baseline="0" dirty="0">
                <a:solidFill>
                  <a:schemeClr val="bg1"/>
                </a:solidFill>
              </a:rPr>
              <a:t>(n=687)</a:t>
            </a:r>
          </a:p>
        </p:txBody>
      </p:sp>
      <p:sp>
        <p:nvSpPr>
          <p:cNvPr id="52233" name="Text Box 28"/>
          <p:cNvSpPr txBox="1">
            <a:spLocks noChangeArrowheads="1"/>
          </p:cNvSpPr>
          <p:nvPr/>
        </p:nvSpPr>
        <p:spPr bwMode="auto">
          <a:xfrm>
            <a:off x="1226345" y="1544637"/>
            <a:ext cx="3852863" cy="739775"/>
          </a:xfrm>
          <a:prstGeom prst="rect">
            <a:avLst/>
          </a:prstGeom>
          <a:noFill/>
          <a:ln w="9525">
            <a:solidFill>
              <a:schemeClr val="bg1"/>
            </a:solidFill>
            <a:miter lim="800000"/>
            <a:headEnd/>
            <a:tailEnd/>
          </a:ln>
        </p:spPr>
        <p:txBody>
          <a:bodyPr>
            <a:spAutoFit/>
          </a:bodyPr>
          <a:lstStyle/>
          <a:p>
            <a:pPr algn="ctr">
              <a:spcBef>
                <a:spcPct val="50000"/>
              </a:spcBef>
            </a:pPr>
            <a:r>
              <a:rPr lang="en-US" sz="1400" b="1" baseline="0" dirty="0">
                <a:solidFill>
                  <a:schemeClr val="bg1"/>
                </a:solidFill>
              </a:rPr>
              <a:t>1993</a:t>
            </a:r>
            <a:br>
              <a:rPr lang="en-US" sz="1400" b="1" baseline="0" dirty="0">
                <a:solidFill>
                  <a:schemeClr val="bg1"/>
                </a:solidFill>
              </a:rPr>
            </a:br>
            <a:r>
              <a:rPr lang="en-US" sz="1400" baseline="0" dirty="0">
                <a:solidFill>
                  <a:schemeClr val="bg1"/>
                </a:solidFill>
              </a:rPr>
              <a:t> Completers of DCCT who enrolled in EDIC</a:t>
            </a:r>
            <a:br>
              <a:rPr lang="en-US" sz="1400" baseline="0" dirty="0">
                <a:solidFill>
                  <a:schemeClr val="bg1"/>
                </a:solidFill>
              </a:rPr>
            </a:br>
            <a:r>
              <a:rPr lang="en-US" sz="1400" baseline="0" dirty="0">
                <a:solidFill>
                  <a:schemeClr val="bg1"/>
                </a:solidFill>
              </a:rPr>
              <a:t>(N=1375)</a:t>
            </a:r>
            <a:endParaRPr lang="en-US" sz="1400" b="1" baseline="0" dirty="0">
              <a:solidFill>
                <a:schemeClr val="bg1"/>
              </a:solidFill>
            </a:endParaRPr>
          </a:p>
        </p:txBody>
      </p:sp>
      <p:sp>
        <p:nvSpPr>
          <p:cNvPr id="52235" name="Rectangle 50"/>
          <p:cNvSpPr>
            <a:spLocks noChangeArrowheads="1"/>
          </p:cNvSpPr>
          <p:nvPr/>
        </p:nvSpPr>
        <p:spPr bwMode="auto">
          <a:xfrm>
            <a:off x="3031333" y="2709862"/>
            <a:ext cx="139700" cy="152400"/>
          </a:xfrm>
          <a:prstGeom prst="rect">
            <a:avLst/>
          </a:prstGeom>
          <a:noFill/>
          <a:ln w="9525">
            <a:noFill/>
            <a:miter lim="800000"/>
            <a:headEnd/>
            <a:tailEnd/>
          </a:ln>
        </p:spPr>
        <p:txBody>
          <a:bodyPr wrap="none" anchor="ctr"/>
          <a:lstStyle/>
          <a:p>
            <a:endParaRPr lang="en-US" sz="1000" baseline="0" dirty="0">
              <a:solidFill>
                <a:schemeClr val="bg1"/>
              </a:solidFill>
              <a:latin typeface="Arial Unicode MS" pitchFamily="34" charset="-128"/>
            </a:endParaRPr>
          </a:p>
        </p:txBody>
      </p:sp>
      <p:sp>
        <p:nvSpPr>
          <p:cNvPr id="52236" name="Rectangle 51"/>
          <p:cNvSpPr>
            <a:spLocks noChangeArrowheads="1"/>
          </p:cNvSpPr>
          <p:nvPr/>
        </p:nvSpPr>
        <p:spPr bwMode="auto">
          <a:xfrm>
            <a:off x="3031333" y="3962400"/>
            <a:ext cx="139700" cy="152400"/>
          </a:xfrm>
          <a:prstGeom prst="rect">
            <a:avLst/>
          </a:prstGeom>
          <a:noFill/>
          <a:ln w="9525">
            <a:noFill/>
            <a:miter lim="800000"/>
            <a:headEnd/>
            <a:tailEnd/>
          </a:ln>
        </p:spPr>
        <p:txBody>
          <a:bodyPr wrap="none" anchor="ctr"/>
          <a:lstStyle/>
          <a:p>
            <a:endParaRPr lang="en-US" sz="1000" baseline="0">
              <a:solidFill>
                <a:srgbClr val="000000"/>
              </a:solidFill>
              <a:latin typeface="Arial Unicode MS" pitchFamily="34" charset="-128"/>
            </a:endParaRPr>
          </a:p>
        </p:txBody>
      </p:sp>
      <p:sp>
        <p:nvSpPr>
          <p:cNvPr id="52237" name="Rectangle 52"/>
          <p:cNvSpPr>
            <a:spLocks noChangeArrowheads="1"/>
          </p:cNvSpPr>
          <p:nvPr/>
        </p:nvSpPr>
        <p:spPr bwMode="auto">
          <a:xfrm>
            <a:off x="3031333" y="5183187"/>
            <a:ext cx="139700" cy="152400"/>
          </a:xfrm>
          <a:prstGeom prst="rect">
            <a:avLst/>
          </a:prstGeom>
          <a:noFill/>
          <a:ln w="9525">
            <a:noFill/>
            <a:miter lim="800000"/>
            <a:headEnd/>
            <a:tailEnd/>
          </a:ln>
        </p:spPr>
        <p:txBody>
          <a:bodyPr wrap="none" anchor="ctr"/>
          <a:lstStyle/>
          <a:p>
            <a:endParaRPr lang="en-US" sz="1000" baseline="0">
              <a:solidFill>
                <a:srgbClr val="000000"/>
              </a:solidFill>
              <a:latin typeface="Arial Unicode MS" pitchFamily="34" charset="-128"/>
            </a:endParaRPr>
          </a:p>
        </p:txBody>
      </p:sp>
      <p:sp>
        <p:nvSpPr>
          <p:cNvPr id="52239" name="Text Box 13"/>
          <p:cNvSpPr txBox="1">
            <a:spLocks noChangeArrowheads="1"/>
          </p:cNvSpPr>
          <p:nvPr/>
        </p:nvSpPr>
        <p:spPr bwMode="auto">
          <a:xfrm>
            <a:off x="2497019" y="3652043"/>
            <a:ext cx="1311513" cy="307777"/>
          </a:xfrm>
          <a:prstGeom prst="rect">
            <a:avLst/>
          </a:prstGeom>
          <a:noFill/>
          <a:ln w="9525">
            <a:solidFill>
              <a:schemeClr val="bg1"/>
            </a:solidFill>
            <a:miter lim="800000"/>
            <a:headEnd/>
            <a:tailEnd/>
          </a:ln>
        </p:spPr>
        <p:txBody>
          <a:bodyPr wrap="none">
            <a:spAutoFit/>
          </a:bodyPr>
          <a:lstStyle/>
          <a:p>
            <a:pPr algn="ctr"/>
            <a:r>
              <a:rPr lang="en-US" sz="1400" b="1" baseline="0" dirty="0" err="1">
                <a:solidFill>
                  <a:schemeClr val="bg1"/>
                </a:solidFill>
              </a:rPr>
              <a:t>Randomisation</a:t>
            </a:r>
            <a:endParaRPr lang="en-US" sz="1400" b="1" baseline="0" dirty="0">
              <a:solidFill>
                <a:schemeClr val="bg1"/>
              </a:solidFill>
            </a:endParaRPr>
          </a:p>
        </p:txBody>
      </p:sp>
      <p:sp>
        <p:nvSpPr>
          <p:cNvPr id="52240" name="Text Box 16"/>
          <p:cNvSpPr txBox="1">
            <a:spLocks noChangeArrowheads="1"/>
          </p:cNvSpPr>
          <p:nvPr/>
        </p:nvSpPr>
        <p:spPr bwMode="auto">
          <a:xfrm>
            <a:off x="805657" y="4324350"/>
            <a:ext cx="2076450" cy="523220"/>
          </a:xfrm>
          <a:prstGeom prst="rect">
            <a:avLst/>
          </a:prstGeom>
          <a:noFill/>
          <a:ln w="9525">
            <a:solidFill>
              <a:schemeClr val="bg1"/>
            </a:solidFill>
            <a:miter lim="800000"/>
            <a:headEnd/>
            <a:tailEnd/>
          </a:ln>
        </p:spPr>
        <p:txBody>
          <a:bodyPr>
            <a:spAutoFit/>
          </a:bodyPr>
          <a:lstStyle/>
          <a:p>
            <a:pPr algn="ctr">
              <a:spcBef>
                <a:spcPct val="50000"/>
              </a:spcBef>
            </a:pPr>
            <a:r>
              <a:rPr lang="en-US" sz="1400" b="1" baseline="0" dirty="0">
                <a:solidFill>
                  <a:schemeClr val="bg1"/>
                </a:solidFill>
              </a:rPr>
              <a:t>Conventional insulin therapy cohort</a:t>
            </a:r>
          </a:p>
        </p:txBody>
      </p:sp>
      <p:sp>
        <p:nvSpPr>
          <p:cNvPr id="52241" name="Text Box 16"/>
          <p:cNvSpPr txBox="1">
            <a:spLocks noChangeArrowheads="1"/>
          </p:cNvSpPr>
          <p:nvPr/>
        </p:nvSpPr>
        <p:spPr bwMode="auto">
          <a:xfrm>
            <a:off x="3438526" y="4338637"/>
            <a:ext cx="2076450" cy="523220"/>
          </a:xfrm>
          <a:prstGeom prst="rect">
            <a:avLst/>
          </a:prstGeom>
          <a:noFill/>
          <a:ln w="9525">
            <a:solidFill>
              <a:schemeClr val="bg1"/>
            </a:solidFill>
            <a:miter lim="800000"/>
            <a:headEnd/>
            <a:tailEnd/>
          </a:ln>
        </p:spPr>
        <p:txBody>
          <a:bodyPr>
            <a:spAutoFit/>
          </a:bodyPr>
          <a:lstStyle/>
          <a:p>
            <a:pPr algn="ctr">
              <a:spcBef>
                <a:spcPct val="50000"/>
              </a:spcBef>
            </a:pPr>
            <a:r>
              <a:rPr lang="en-US" sz="1400" b="1" baseline="0" dirty="0">
                <a:solidFill>
                  <a:schemeClr val="bg1"/>
                </a:solidFill>
              </a:rPr>
              <a:t>Intensive insulin therapy cohort</a:t>
            </a:r>
          </a:p>
        </p:txBody>
      </p:sp>
      <p:sp>
        <p:nvSpPr>
          <p:cNvPr id="52242" name="Text Box 49"/>
          <p:cNvSpPr txBox="1">
            <a:spLocks noChangeArrowheads="1"/>
          </p:cNvSpPr>
          <p:nvPr/>
        </p:nvSpPr>
        <p:spPr bwMode="auto">
          <a:xfrm>
            <a:off x="2291558" y="4939972"/>
            <a:ext cx="1722437" cy="527050"/>
          </a:xfrm>
          <a:prstGeom prst="rect">
            <a:avLst/>
          </a:prstGeom>
          <a:noFill/>
          <a:ln w="9525">
            <a:solidFill>
              <a:schemeClr val="bg1"/>
            </a:solidFill>
            <a:miter lim="800000"/>
            <a:headEnd/>
            <a:tailEnd/>
          </a:ln>
        </p:spPr>
        <p:txBody>
          <a:bodyPr>
            <a:spAutoFit/>
          </a:bodyPr>
          <a:lstStyle/>
          <a:p>
            <a:pPr algn="ctr">
              <a:spcBef>
                <a:spcPct val="50000"/>
              </a:spcBef>
            </a:pPr>
            <a:r>
              <a:rPr lang="en-US" sz="1400" b="1" baseline="0">
                <a:solidFill>
                  <a:schemeClr val="bg1"/>
                </a:solidFill>
              </a:rPr>
              <a:t>1998</a:t>
            </a:r>
            <a:br>
              <a:rPr lang="en-US" sz="1400" b="1" baseline="0">
                <a:solidFill>
                  <a:schemeClr val="bg1"/>
                </a:solidFill>
              </a:rPr>
            </a:br>
            <a:r>
              <a:rPr lang="en-US" sz="1400" baseline="0">
                <a:solidFill>
                  <a:schemeClr val="bg1"/>
                </a:solidFill>
              </a:rPr>
              <a:t>EDIC completers</a:t>
            </a:r>
          </a:p>
        </p:txBody>
      </p:sp>
      <p:sp>
        <p:nvSpPr>
          <p:cNvPr id="52243" name="Text Box 16"/>
          <p:cNvSpPr txBox="1">
            <a:spLocks noChangeArrowheads="1"/>
          </p:cNvSpPr>
          <p:nvPr/>
        </p:nvSpPr>
        <p:spPr bwMode="auto">
          <a:xfrm>
            <a:off x="1377157" y="5559425"/>
            <a:ext cx="933450" cy="307975"/>
          </a:xfrm>
          <a:prstGeom prst="rect">
            <a:avLst/>
          </a:prstGeom>
          <a:noFill/>
          <a:ln w="9525">
            <a:solidFill>
              <a:schemeClr val="tx1"/>
            </a:solidFill>
            <a:miter lim="800000"/>
            <a:headEnd/>
            <a:tailEnd/>
          </a:ln>
        </p:spPr>
        <p:txBody>
          <a:bodyPr>
            <a:spAutoFit/>
          </a:bodyPr>
          <a:lstStyle/>
          <a:p>
            <a:pPr algn="ctr">
              <a:spcBef>
                <a:spcPct val="50000"/>
              </a:spcBef>
            </a:pPr>
            <a:r>
              <a:rPr lang="en-US" sz="1400" b="1" baseline="0" dirty="0">
                <a:solidFill>
                  <a:schemeClr val="bg1"/>
                </a:solidFill>
              </a:rPr>
              <a:t>n=603</a:t>
            </a:r>
          </a:p>
        </p:txBody>
      </p:sp>
      <p:sp>
        <p:nvSpPr>
          <p:cNvPr id="52244" name="Text Box 16"/>
          <p:cNvSpPr txBox="1">
            <a:spLocks noChangeArrowheads="1"/>
          </p:cNvSpPr>
          <p:nvPr/>
        </p:nvSpPr>
        <p:spPr bwMode="auto">
          <a:xfrm>
            <a:off x="4010026" y="5559425"/>
            <a:ext cx="933450" cy="307975"/>
          </a:xfrm>
          <a:prstGeom prst="rect">
            <a:avLst/>
          </a:prstGeom>
          <a:noFill/>
          <a:ln w="9525">
            <a:solidFill>
              <a:schemeClr val="tx1"/>
            </a:solidFill>
            <a:miter lim="800000"/>
            <a:headEnd/>
            <a:tailEnd/>
          </a:ln>
        </p:spPr>
        <p:txBody>
          <a:bodyPr>
            <a:spAutoFit/>
          </a:bodyPr>
          <a:lstStyle/>
          <a:p>
            <a:pPr algn="ctr">
              <a:spcBef>
                <a:spcPct val="50000"/>
              </a:spcBef>
            </a:pPr>
            <a:r>
              <a:rPr lang="en-US" sz="1400" b="1" baseline="0">
                <a:solidFill>
                  <a:schemeClr val="bg1"/>
                </a:solidFill>
              </a:rPr>
              <a:t>n=605</a:t>
            </a:r>
          </a:p>
        </p:txBody>
      </p:sp>
      <p:sp>
        <p:nvSpPr>
          <p:cNvPr id="52247" name="Text Box 22"/>
          <p:cNvSpPr txBox="1">
            <a:spLocks noChangeArrowheads="1"/>
          </p:cNvSpPr>
          <p:nvPr/>
        </p:nvSpPr>
        <p:spPr bwMode="auto">
          <a:xfrm>
            <a:off x="5618957" y="4482405"/>
            <a:ext cx="2719387" cy="1384995"/>
          </a:xfrm>
          <a:prstGeom prst="rect">
            <a:avLst/>
          </a:prstGeom>
          <a:noFill/>
          <a:ln w="9525">
            <a:solidFill>
              <a:schemeClr val="bg1"/>
            </a:solidFill>
            <a:miter lim="800000"/>
            <a:headEnd/>
            <a:tailEnd/>
          </a:ln>
        </p:spPr>
        <p:txBody>
          <a:bodyPr>
            <a:spAutoFit/>
          </a:bodyPr>
          <a:lstStyle/>
          <a:p>
            <a:pPr algn="ctr"/>
            <a:r>
              <a:rPr lang="en-US" sz="1400" baseline="0" dirty="0">
                <a:solidFill>
                  <a:schemeClr val="bg1"/>
                </a:solidFill>
              </a:rPr>
              <a:t>Primary outcome of EDIC: to assess if the reduced risk of </a:t>
            </a:r>
            <a:r>
              <a:rPr lang="en-US" sz="1400" baseline="0" dirty="0" err="1">
                <a:solidFill>
                  <a:schemeClr val="bg1"/>
                </a:solidFill>
              </a:rPr>
              <a:t>microvascular</a:t>
            </a:r>
            <a:r>
              <a:rPr lang="en-US" sz="1400" baseline="0" dirty="0">
                <a:solidFill>
                  <a:schemeClr val="bg1"/>
                </a:solidFill>
              </a:rPr>
              <a:t> complications associated with intensive insulin therapy persists for 4 years after the end of the DCCT </a:t>
            </a:r>
          </a:p>
        </p:txBody>
      </p:sp>
      <p:sp>
        <p:nvSpPr>
          <p:cNvPr id="58" name="Rectangle 28"/>
          <p:cNvSpPr>
            <a:spLocks noChangeArrowheads="1"/>
          </p:cNvSpPr>
          <p:nvPr>
            <p:custDataLst>
              <p:tags r:id="rId1"/>
            </p:custDataLst>
          </p:nvPr>
        </p:nvSpPr>
        <p:spPr bwMode="auto">
          <a:xfrm>
            <a:off x="4075112" y="6355080"/>
            <a:ext cx="4572000" cy="334515"/>
          </a:xfrm>
          <a:prstGeom prst="rect">
            <a:avLst/>
          </a:prstGeom>
          <a:noFill/>
          <a:ln w="9525">
            <a:noFill/>
            <a:miter lim="800000"/>
            <a:headEnd/>
            <a:tailEnd/>
          </a:ln>
        </p:spPr>
        <p:txBody>
          <a:bodyPr>
            <a:spAutoFit/>
          </a:bodyPr>
          <a:lstStyle/>
          <a:p>
            <a:pPr marL="114300" indent="-114300" algn="r">
              <a:lnSpc>
                <a:spcPct val="125000"/>
              </a:lnSpc>
            </a:pPr>
            <a:r>
              <a:rPr lang="en-US" sz="1400" baseline="0" dirty="0" smtClean="0">
                <a:solidFill>
                  <a:schemeClr val="bg1"/>
                </a:solidFill>
                <a:latin typeface="Arial Narrow" pitchFamily="34" charset="0"/>
              </a:rPr>
              <a:t>DCCT/EDIC </a:t>
            </a:r>
            <a:r>
              <a:rPr lang="en-US" sz="1400" baseline="0" dirty="0">
                <a:solidFill>
                  <a:schemeClr val="bg1"/>
                </a:solidFill>
                <a:latin typeface="Arial Narrow" pitchFamily="34" charset="0"/>
              </a:rPr>
              <a:t>Research Group. </a:t>
            </a:r>
            <a:r>
              <a:rPr lang="en-US" sz="1400" i="1" baseline="0" dirty="0">
                <a:solidFill>
                  <a:schemeClr val="bg1"/>
                </a:solidFill>
                <a:latin typeface="Arial Narrow" pitchFamily="34" charset="0"/>
              </a:rPr>
              <a:t>N </a:t>
            </a:r>
            <a:r>
              <a:rPr lang="en-US" sz="1400" i="1" baseline="0" dirty="0" err="1">
                <a:solidFill>
                  <a:schemeClr val="bg1"/>
                </a:solidFill>
                <a:latin typeface="Arial Narrow" pitchFamily="34" charset="0"/>
              </a:rPr>
              <a:t>Engl</a:t>
            </a:r>
            <a:r>
              <a:rPr lang="en-US" sz="1400" i="1" baseline="0" dirty="0">
                <a:solidFill>
                  <a:schemeClr val="bg1"/>
                </a:solidFill>
                <a:latin typeface="Arial Narrow" pitchFamily="34" charset="0"/>
              </a:rPr>
              <a:t> J </a:t>
            </a:r>
            <a:r>
              <a:rPr lang="en-US" sz="1400" i="1" baseline="0" dirty="0" smtClean="0">
                <a:solidFill>
                  <a:schemeClr val="bg1"/>
                </a:solidFill>
                <a:latin typeface="Arial Narrow" pitchFamily="34" charset="0"/>
              </a:rPr>
              <a:t>Med</a:t>
            </a:r>
            <a:r>
              <a:rPr lang="en-US" sz="1400" baseline="0" dirty="0" smtClean="0">
                <a:solidFill>
                  <a:schemeClr val="bg1"/>
                </a:solidFill>
                <a:latin typeface="Arial Narrow" pitchFamily="34" charset="0"/>
              </a:rPr>
              <a:t> </a:t>
            </a:r>
            <a:r>
              <a:rPr lang="en-US" sz="1400" baseline="0" dirty="0">
                <a:solidFill>
                  <a:schemeClr val="bg1"/>
                </a:solidFill>
                <a:latin typeface="Arial Narrow" pitchFamily="34" charset="0"/>
              </a:rPr>
              <a:t>2000;342(6):381-389.</a:t>
            </a:r>
          </a:p>
        </p:txBody>
      </p:sp>
      <p:sp>
        <p:nvSpPr>
          <p:cNvPr id="26" name="Rectangle 1026"/>
          <p:cNvSpPr txBox="1">
            <a:spLocks noChangeArrowheads="1"/>
          </p:cNvSpPr>
          <p:nvPr/>
        </p:nvSpPr>
        <p:spPr>
          <a:xfrm>
            <a:off x="304800" y="153988"/>
            <a:ext cx="8189912" cy="1143000"/>
          </a:xfrm>
          <a:prstGeom prst="rect">
            <a:avLst/>
          </a:prstGeom>
        </p:spPr>
        <p:txBody>
          <a:bodyPr anchor="ctr" anchorCtr="0"/>
          <a:lstStyle/>
          <a:p>
            <a:pPr lvl="0"/>
            <a:r>
              <a:rPr lang="en-US" sz="3600" b="1" kern="0" dirty="0" smtClean="0">
                <a:solidFill>
                  <a:srgbClr val="FFFF00"/>
                </a:solidFill>
                <a:latin typeface="Verdana" pitchFamily="34" charset="0"/>
                <a:ea typeface="Verdana" pitchFamily="34" charset="0"/>
                <a:cs typeface="Verdana" pitchFamily="34" charset="0"/>
              </a:rPr>
              <a:t>DCCT/EDIC Study Design</a:t>
            </a:r>
          </a:p>
        </p:txBody>
      </p:sp>
      <p:sp>
        <p:nvSpPr>
          <p:cNvPr id="27" name="Text Box 5"/>
          <p:cNvSpPr txBox="1">
            <a:spLocks noChangeArrowheads="1"/>
          </p:cNvSpPr>
          <p:nvPr>
            <p:custDataLst>
              <p:tags r:id="rId2"/>
            </p:custDataLst>
          </p:nvPr>
        </p:nvSpPr>
        <p:spPr bwMode="auto">
          <a:xfrm>
            <a:off x="457200" y="5989320"/>
            <a:ext cx="8340725" cy="228600"/>
          </a:xfrm>
          <a:prstGeom prst="rect">
            <a:avLst/>
          </a:prstGeom>
          <a:noFill/>
          <a:ln w="9525">
            <a:noFill/>
            <a:miter lim="800000"/>
            <a:headEnd/>
            <a:tailEnd/>
          </a:ln>
        </p:spPr>
        <p:txBody>
          <a:bodyPr wrap="none"/>
          <a:lstStyle/>
          <a:p>
            <a:pPr marL="174625" lvl="1" indent="-173038">
              <a:buClr>
                <a:schemeClr val="accent1"/>
              </a:buClr>
              <a:buFont typeface="Arial" pitchFamily="34" charset="0"/>
              <a:buChar char="•"/>
            </a:pPr>
            <a:r>
              <a:rPr lang="en-US" sz="1200" baseline="0" dirty="0">
                <a:solidFill>
                  <a:schemeClr val="bg1"/>
                </a:solidFill>
              </a:rPr>
              <a:t>DCCT=Diabetes Control and Complications </a:t>
            </a:r>
            <a:r>
              <a:rPr lang="en-US" sz="1200" baseline="0" dirty="0" smtClean="0">
                <a:solidFill>
                  <a:schemeClr val="bg1"/>
                </a:solidFill>
              </a:rPr>
              <a:t>Trial;</a:t>
            </a:r>
            <a:r>
              <a:rPr lang="en-US" sz="1200" dirty="0" smtClean="0">
                <a:solidFill>
                  <a:schemeClr val="bg1"/>
                </a:solidFill>
              </a:rPr>
              <a:t> </a:t>
            </a:r>
            <a:r>
              <a:rPr lang="en-US" sz="1200" baseline="0" dirty="0" smtClean="0">
                <a:solidFill>
                  <a:schemeClr val="bg1"/>
                </a:solidFill>
              </a:rPr>
              <a:t>EDIC=Epidemiology </a:t>
            </a:r>
            <a:r>
              <a:rPr lang="en-US" sz="1200" baseline="0" dirty="0">
                <a:solidFill>
                  <a:schemeClr val="bg1"/>
                </a:solidFill>
              </a:rPr>
              <a:t>of Diabetes Interventions </a:t>
            </a:r>
            <a:r>
              <a:rPr lang="en-US" sz="1200" baseline="0" dirty="0" smtClean="0">
                <a:solidFill>
                  <a:schemeClr val="bg1"/>
                </a:solidFill>
              </a:rPr>
              <a:t>and </a:t>
            </a:r>
            <a:r>
              <a:rPr lang="en-US" sz="1200" baseline="0" dirty="0">
                <a:solidFill>
                  <a:schemeClr val="bg1"/>
                </a:solidFill>
              </a:rPr>
              <a:t>Complications.</a:t>
            </a:r>
          </a:p>
          <a:p>
            <a:endParaRPr lang="en-US" sz="1200" baseline="0" dirty="0">
              <a:solidFill>
                <a:schemeClr val="bg1"/>
              </a:solidFill>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Text Box 4"/>
          <p:cNvSpPr txBox="1">
            <a:spLocks noChangeArrowheads="1"/>
          </p:cNvSpPr>
          <p:nvPr>
            <p:custDataLst>
              <p:tags r:id="rId1"/>
            </p:custDataLst>
          </p:nvPr>
        </p:nvSpPr>
        <p:spPr bwMode="auto">
          <a:xfrm>
            <a:off x="457200" y="5989320"/>
            <a:ext cx="8340725" cy="336550"/>
          </a:xfrm>
          <a:prstGeom prst="rect">
            <a:avLst/>
          </a:prstGeom>
          <a:noFill/>
          <a:ln w="9525">
            <a:noFill/>
            <a:miter lim="800000"/>
            <a:headEnd/>
            <a:tailEnd/>
          </a:ln>
        </p:spPr>
        <p:txBody>
          <a:bodyPr wrap="none"/>
          <a:lstStyle/>
          <a:p>
            <a:pPr marL="174625" indent="-174625">
              <a:buClr>
                <a:schemeClr val="accent1"/>
              </a:buClr>
              <a:buSzPct val="100000"/>
              <a:buFont typeface="Arial" pitchFamily="34" charset="0"/>
              <a:buChar char="•"/>
            </a:pPr>
            <a:r>
              <a:rPr lang="en-US" sz="1200" baseline="0" dirty="0">
                <a:solidFill>
                  <a:schemeClr val="bg1"/>
                </a:solidFill>
              </a:rPr>
              <a:t>DCCT=Diabetes Control and Complications </a:t>
            </a:r>
            <a:r>
              <a:rPr lang="en-US" sz="1200" baseline="0" dirty="0" smtClean="0">
                <a:solidFill>
                  <a:schemeClr val="bg1"/>
                </a:solidFill>
              </a:rPr>
              <a:t>Trial;</a:t>
            </a:r>
            <a:r>
              <a:rPr lang="en-US" sz="1200" dirty="0" smtClean="0">
                <a:solidFill>
                  <a:schemeClr val="bg1"/>
                </a:solidFill>
              </a:rPr>
              <a:t> </a:t>
            </a:r>
            <a:r>
              <a:rPr lang="en-US" sz="1200" baseline="0" dirty="0" smtClean="0">
                <a:solidFill>
                  <a:schemeClr val="bg1"/>
                </a:solidFill>
              </a:rPr>
              <a:t>EDIC=Epidemiology </a:t>
            </a:r>
            <a:r>
              <a:rPr lang="en-US" sz="1200" baseline="0" dirty="0">
                <a:solidFill>
                  <a:schemeClr val="bg1"/>
                </a:solidFill>
              </a:rPr>
              <a:t>of Diabetes Interventions </a:t>
            </a:r>
            <a:r>
              <a:rPr lang="en-US" sz="1200" baseline="0" dirty="0" smtClean="0">
                <a:solidFill>
                  <a:schemeClr val="bg1"/>
                </a:solidFill>
              </a:rPr>
              <a:t>and </a:t>
            </a:r>
            <a:r>
              <a:rPr lang="en-US" sz="1200" baseline="0" dirty="0">
                <a:solidFill>
                  <a:schemeClr val="bg1"/>
                </a:solidFill>
              </a:rPr>
              <a:t>Complications.</a:t>
            </a:r>
          </a:p>
          <a:p>
            <a:pPr>
              <a:buClr>
                <a:srgbClr val="3F3F3F"/>
              </a:buClr>
              <a:buSzPct val="100000"/>
            </a:pPr>
            <a:endParaRPr lang="nl-NL" sz="1200" baseline="0" dirty="0">
              <a:solidFill>
                <a:schemeClr val="bg1"/>
              </a:solidFill>
              <a:cs typeface="Times New Roman" pitchFamily="18" charset="0"/>
            </a:endParaRPr>
          </a:p>
        </p:txBody>
      </p:sp>
      <p:sp>
        <p:nvSpPr>
          <p:cNvPr id="54312" name="Text Box 73"/>
          <p:cNvSpPr txBox="1">
            <a:spLocks noChangeArrowheads="1"/>
          </p:cNvSpPr>
          <p:nvPr/>
        </p:nvSpPr>
        <p:spPr bwMode="auto">
          <a:xfrm>
            <a:off x="1237140" y="5340350"/>
            <a:ext cx="1089657" cy="307777"/>
          </a:xfrm>
          <a:prstGeom prst="rect">
            <a:avLst/>
          </a:prstGeom>
          <a:noFill/>
          <a:ln w="9525">
            <a:noFill/>
            <a:miter lim="800000"/>
            <a:headEnd/>
            <a:tailEnd/>
          </a:ln>
        </p:spPr>
        <p:txBody>
          <a:bodyPr wrap="none">
            <a:spAutoFit/>
          </a:bodyPr>
          <a:lstStyle/>
          <a:p>
            <a:pPr algn="ctr"/>
            <a:r>
              <a:rPr lang="en-US" sz="1400" b="1" baseline="0" dirty="0">
                <a:solidFill>
                  <a:schemeClr val="bg1"/>
                </a:solidFill>
              </a:rPr>
              <a:t>End of DCCT</a:t>
            </a:r>
          </a:p>
        </p:txBody>
      </p:sp>
      <p:sp>
        <p:nvSpPr>
          <p:cNvPr id="54313" name="Text Box 74"/>
          <p:cNvSpPr txBox="1">
            <a:spLocks noChangeArrowheads="1"/>
          </p:cNvSpPr>
          <p:nvPr/>
        </p:nvSpPr>
        <p:spPr bwMode="auto">
          <a:xfrm>
            <a:off x="4192061" y="5340350"/>
            <a:ext cx="890052" cy="307777"/>
          </a:xfrm>
          <a:prstGeom prst="rect">
            <a:avLst/>
          </a:prstGeom>
          <a:noFill/>
          <a:ln w="9525">
            <a:noFill/>
            <a:miter lim="800000"/>
            <a:headEnd/>
            <a:tailEnd/>
          </a:ln>
        </p:spPr>
        <p:txBody>
          <a:bodyPr wrap="none">
            <a:spAutoFit/>
          </a:bodyPr>
          <a:lstStyle/>
          <a:p>
            <a:pPr algn="ctr"/>
            <a:r>
              <a:rPr lang="en-US" sz="1400" b="1" baseline="0" dirty="0">
                <a:solidFill>
                  <a:schemeClr val="bg1"/>
                </a:solidFill>
              </a:rPr>
              <a:t>EDIC Year</a:t>
            </a:r>
          </a:p>
        </p:txBody>
      </p:sp>
      <p:sp>
        <p:nvSpPr>
          <p:cNvPr id="54294" name="Text Box 40"/>
          <p:cNvSpPr txBox="1">
            <a:spLocks noChangeArrowheads="1"/>
          </p:cNvSpPr>
          <p:nvPr/>
        </p:nvSpPr>
        <p:spPr bwMode="auto">
          <a:xfrm>
            <a:off x="773112" y="4876235"/>
            <a:ext cx="91372" cy="215444"/>
          </a:xfrm>
          <a:prstGeom prst="rect">
            <a:avLst/>
          </a:prstGeom>
          <a:noFill/>
          <a:ln w="9525">
            <a:noFill/>
            <a:miter lim="800000"/>
            <a:headEnd/>
            <a:tailEnd/>
          </a:ln>
        </p:spPr>
        <p:txBody>
          <a:bodyPr wrap="none" lIns="0" tIns="0" rIns="0" bIns="0" anchor="ctr">
            <a:spAutoFit/>
          </a:bodyPr>
          <a:lstStyle/>
          <a:p>
            <a:r>
              <a:rPr lang="en-US" sz="1400" b="1" baseline="0" dirty="0">
                <a:solidFill>
                  <a:schemeClr val="bg1"/>
                </a:solidFill>
              </a:rPr>
              <a:t>0</a:t>
            </a:r>
          </a:p>
        </p:txBody>
      </p:sp>
      <p:sp>
        <p:nvSpPr>
          <p:cNvPr id="54295" name="Text Box 41"/>
          <p:cNvSpPr txBox="1">
            <a:spLocks noChangeArrowheads="1"/>
          </p:cNvSpPr>
          <p:nvPr/>
        </p:nvSpPr>
        <p:spPr bwMode="auto">
          <a:xfrm>
            <a:off x="773112" y="4235450"/>
            <a:ext cx="91372" cy="215444"/>
          </a:xfrm>
          <a:prstGeom prst="rect">
            <a:avLst/>
          </a:prstGeom>
          <a:noFill/>
          <a:ln w="9525">
            <a:noFill/>
            <a:miter lim="800000"/>
            <a:headEnd/>
            <a:tailEnd/>
          </a:ln>
        </p:spPr>
        <p:txBody>
          <a:bodyPr wrap="none" lIns="0" tIns="0" rIns="0" bIns="0" anchor="ctr">
            <a:spAutoFit/>
          </a:bodyPr>
          <a:lstStyle/>
          <a:p>
            <a:r>
              <a:rPr lang="en-US" sz="1400" b="1" baseline="0">
                <a:solidFill>
                  <a:schemeClr val="bg1"/>
                </a:solidFill>
              </a:rPr>
              <a:t>6</a:t>
            </a:r>
          </a:p>
        </p:txBody>
      </p:sp>
      <p:sp>
        <p:nvSpPr>
          <p:cNvPr id="54296" name="Text Box 42"/>
          <p:cNvSpPr txBox="1">
            <a:spLocks noChangeArrowheads="1"/>
          </p:cNvSpPr>
          <p:nvPr/>
        </p:nvSpPr>
        <p:spPr bwMode="auto">
          <a:xfrm>
            <a:off x="773112" y="3752850"/>
            <a:ext cx="91372" cy="215444"/>
          </a:xfrm>
          <a:prstGeom prst="rect">
            <a:avLst/>
          </a:prstGeom>
          <a:noFill/>
          <a:ln w="9525">
            <a:noFill/>
            <a:miter lim="800000"/>
            <a:headEnd/>
            <a:tailEnd/>
          </a:ln>
        </p:spPr>
        <p:txBody>
          <a:bodyPr wrap="none" lIns="0" tIns="0" rIns="0" bIns="0" anchor="ctr">
            <a:spAutoFit/>
          </a:bodyPr>
          <a:lstStyle/>
          <a:p>
            <a:r>
              <a:rPr lang="en-US" sz="1400" b="1" baseline="0">
                <a:solidFill>
                  <a:schemeClr val="bg1"/>
                </a:solidFill>
              </a:rPr>
              <a:t>7</a:t>
            </a:r>
          </a:p>
        </p:txBody>
      </p:sp>
      <p:sp>
        <p:nvSpPr>
          <p:cNvPr id="54297" name="Text Box 43"/>
          <p:cNvSpPr txBox="1">
            <a:spLocks noChangeArrowheads="1"/>
          </p:cNvSpPr>
          <p:nvPr/>
        </p:nvSpPr>
        <p:spPr bwMode="auto">
          <a:xfrm>
            <a:off x="773112" y="3270250"/>
            <a:ext cx="91372" cy="215444"/>
          </a:xfrm>
          <a:prstGeom prst="rect">
            <a:avLst/>
          </a:prstGeom>
          <a:noFill/>
          <a:ln w="9525">
            <a:noFill/>
            <a:miter lim="800000"/>
            <a:headEnd/>
            <a:tailEnd/>
          </a:ln>
        </p:spPr>
        <p:txBody>
          <a:bodyPr wrap="none" lIns="0" tIns="0" rIns="0" bIns="0" anchor="ctr">
            <a:spAutoFit/>
          </a:bodyPr>
          <a:lstStyle/>
          <a:p>
            <a:r>
              <a:rPr lang="en-US" sz="1400" b="1" baseline="0">
                <a:solidFill>
                  <a:schemeClr val="bg1"/>
                </a:solidFill>
              </a:rPr>
              <a:t>8</a:t>
            </a:r>
          </a:p>
        </p:txBody>
      </p:sp>
      <p:sp>
        <p:nvSpPr>
          <p:cNvPr id="54298" name="Text Box 44"/>
          <p:cNvSpPr txBox="1">
            <a:spLocks noChangeArrowheads="1"/>
          </p:cNvSpPr>
          <p:nvPr/>
        </p:nvSpPr>
        <p:spPr bwMode="auto">
          <a:xfrm>
            <a:off x="773112" y="2782887"/>
            <a:ext cx="91372" cy="215444"/>
          </a:xfrm>
          <a:prstGeom prst="rect">
            <a:avLst/>
          </a:prstGeom>
          <a:noFill/>
          <a:ln w="9525">
            <a:noFill/>
            <a:miter lim="800000"/>
            <a:headEnd/>
            <a:tailEnd/>
          </a:ln>
        </p:spPr>
        <p:txBody>
          <a:bodyPr wrap="none" lIns="0" tIns="0" rIns="0" bIns="0" anchor="ctr">
            <a:spAutoFit/>
          </a:bodyPr>
          <a:lstStyle/>
          <a:p>
            <a:r>
              <a:rPr lang="en-US" sz="1400" b="1" baseline="0">
                <a:solidFill>
                  <a:schemeClr val="bg1"/>
                </a:solidFill>
              </a:rPr>
              <a:t>9</a:t>
            </a:r>
          </a:p>
        </p:txBody>
      </p:sp>
      <p:sp>
        <p:nvSpPr>
          <p:cNvPr id="54299" name="Text Box 45"/>
          <p:cNvSpPr txBox="1">
            <a:spLocks noChangeArrowheads="1"/>
          </p:cNvSpPr>
          <p:nvPr/>
        </p:nvSpPr>
        <p:spPr bwMode="auto">
          <a:xfrm>
            <a:off x="685800" y="2299722"/>
            <a:ext cx="182742" cy="215444"/>
          </a:xfrm>
          <a:prstGeom prst="rect">
            <a:avLst/>
          </a:prstGeom>
          <a:noFill/>
          <a:ln w="9525">
            <a:noFill/>
            <a:miter lim="800000"/>
            <a:headEnd/>
            <a:tailEnd/>
          </a:ln>
        </p:spPr>
        <p:txBody>
          <a:bodyPr wrap="none" lIns="0" tIns="0" rIns="0" bIns="0" anchor="ctr">
            <a:spAutoFit/>
          </a:bodyPr>
          <a:lstStyle/>
          <a:p>
            <a:r>
              <a:rPr lang="en-US" sz="1400" b="1" baseline="0" dirty="0">
                <a:solidFill>
                  <a:schemeClr val="bg1"/>
                </a:solidFill>
              </a:rPr>
              <a:t>10</a:t>
            </a:r>
          </a:p>
        </p:txBody>
      </p:sp>
      <p:sp>
        <p:nvSpPr>
          <p:cNvPr id="54300" name="Text Box 46"/>
          <p:cNvSpPr txBox="1">
            <a:spLocks noChangeArrowheads="1"/>
          </p:cNvSpPr>
          <p:nvPr/>
        </p:nvSpPr>
        <p:spPr bwMode="auto">
          <a:xfrm>
            <a:off x="685800" y="1828800"/>
            <a:ext cx="188898" cy="215444"/>
          </a:xfrm>
          <a:prstGeom prst="rect">
            <a:avLst/>
          </a:prstGeom>
          <a:noFill/>
          <a:ln w="9525">
            <a:noFill/>
            <a:miter lim="800000"/>
            <a:headEnd/>
            <a:tailEnd/>
          </a:ln>
        </p:spPr>
        <p:txBody>
          <a:bodyPr wrap="none" lIns="0" tIns="0" rIns="0" bIns="0" anchor="ctr">
            <a:spAutoFit/>
          </a:bodyPr>
          <a:lstStyle/>
          <a:p>
            <a:r>
              <a:rPr lang="en-US" sz="1400" b="1" baseline="0" dirty="0">
                <a:solidFill>
                  <a:schemeClr val="bg1"/>
                </a:solidFill>
              </a:rPr>
              <a:t>11</a:t>
            </a:r>
          </a:p>
        </p:txBody>
      </p:sp>
      <p:sp>
        <p:nvSpPr>
          <p:cNvPr id="54301" name="Text Box 47"/>
          <p:cNvSpPr txBox="1">
            <a:spLocks noChangeArrowheads="1"/>
          </p:cNvSpPr>
          <p:nvPr/>
        </p:nvSpPr>
        <p:spPr bwMode="auto">
          <a:xfrm>
            <a:off x="2610477" y="5105400"/>
            <a:ext cx="91372" cy="215444"/>
          </a:xfrm>
          <a:prstGeom prst="rect">
            <a:avLst/>
          </a:prstGeom>
          <a:noFill/>
          <a:ln w="9525">
            <a:noFill/>
            <a:miter lim="800000"/>
            <a:headEnd/>
            <a:tailEnd/>
          </a:ln>
        </p:spPr>
        <p:txBody>
          <a:bodyPr wrap="none" lIns="0" tIns="0" rIns="0" bIns="0" anchor="ctr">
            <a:spAutoFit/>
          </a:bodyPr>
          <a:lstStyle/>
          <a:p>
            <a:r>
              <a:rPr lang="en-US" sz="1400" b="1" baseline="0" dirty="0">
                <a:solidFill>
                  <a:schemeClr val="bg1"/>
                </a:solidFill>
              </a:rPr>
              <a:t>1</a:t>
            </a:r>
          </a:p>
        </p:txBody>
      </p:sp>
      <p:sp>
        <p:nvSpPr>
          <p:cNvPr id="54302" name="Text Box 48"/>
          <p:cNvSpPr txBox="1">
            <a:spLocks noChangeArrowheads="1"/>
          </p:cNvSpPr>
          <p:nvPr/>
        </p:nvSpPr>
        <p:spPr bwMode="auto">
          <a:xfrm>
            <a:off x="3559802" y="5105400"/>
            <a:ext cx="91372" cy="215444"/>
          </a:xfrm>
          <a:prstGeom prst="rect">
            <a:avLst/>
          </a:prstGeom>
          <a:noFill/>
          <a:ln w="9525">
            <a:noFill/>
            <a:miter lim="800000"/>
            <a:headEnd/>
            <a:tailEnd/>
          </a:ln>
        </p:spPr>
        <p:txBody>
          <a:bodyPr wrap="none" lIns="0" tIns="0" rIns="0" bIns="0" anchor="ctr">
            <a:spAutoFit/>
          </a:bodyPr>
          <a:lstStyle/>
          <a:p>
            <a:r>
              <a:rPr lang="en-US" sz="1400" b="1" baseline="0">
                <a:solidFill>
                  <a:schemeClr val="bg1"/>
                </a:solidFill>
              </a:rPr>
              <a:t>2</a:t>
            </a:r>
          </a:p>
        </p:txBody>
      </p:sp>
      <p:sp>
        <p:nvSpPr>
          <p:cNvPr id="54303" name="Text Box 49"/>
          <p:cNvSpPr txBox="1">
            <a:spLocks noChangeArrowheads="1"/>
          </p:cNvSpPr>
          <p:nvPr/>
        </p:nvSpPr>
        <p:spPr bwMode="auto">
          <a:xfrm>
            <a:off x="4499602" y="5105400"/>
            <a:ext cx="91372" cy="215444"/>
          </a:xfrm>
          <a:prstGeom prst="rect">
            <a:avLst/>
          </a:prstGeom>
          <a:noFill/>
          <a:ln w="9525">
            <a:noFill/>
            <a:miter lim="800000"/>
            <a:headEnd/>
            <a:tailEnd/>
          </a:ln>
        </p:spPr>
        <p:txBody>
          <a:bodyPr wrap="none" lIns="0" tIns="0" rIns="0" bIns="0" anchor="ctr">
            <a:spAutoFit/>
          </a:bodyPr>
          <a:lstStyle/>
          <a:p>
            <a:r>
              <a:rPr lang="en-US" sz="1400" b="1" baseline="0">
                <a:solidFill>
                  <a:schemeClr val="bg1"/>
                </a:solidFill>
              </a:rPr>
              <a:t>3</a:t>
            </a:r>
          </a:p>
        </p:txBody>
      </p:sp>
      <p:sp>
        <p:nvSpPr>
          <p:cNvPr id="54304" name="Text Box 50"/>
          <p:cNvSpPr txBox="1">
            <a:spLocks noChangeArrowheads="1"/>
          </p:cNvSpPr>
          <p:nvPr/>
        </p:nvSpPr>
        <p:spPr bwMode="auto">
          <a:xfrm>
            <a:off x="5463214" y="5105400"/>
            <a:ext cx="91372" cy="215444"/>
          </a:xfrm>
          <a:prstGeom prst="rect">
            <a:avLst/>
          </a:prstGeom>
          <a:noFill/>
          <a:ln w="9525">
            <a:noFill/>
            <a:miter lim="800000"/>
            <a:headEnd/>
            <a:tailEnd/>
          </a:ln>
        </p:spPr>
        <p:txBody>
          <a:bodyPr wrap="none" lIns="0" tIns="0" rIns="0" bIns="0" anchor="ctr">
            <a:spAutoFit/>
          </a:bodyPr>
          <a:lstStyle/>
          <a:p>
            <a:r>
              <a:rPr lang="en-US" sz="1400" b="1" baseline="0">
                <a:solidFill>
                  <a:schemeClr val="bg1"/>
                </a:solidFill>
              </a:rPr>
              <a:t>4</a:t>
            </a:r>
          </a:p>
        </p:txBody>
      </p:sp>
      <p:sp>
        <p:nvSpPr>
          <p:cNvPr id="54305" name="Text Box 51"/>
          <p:cNvSpPr txBox="1">
            <a:spLocks noChangeArrowheads="1"/>
          </p:cNvSpPr>
          <p:nvPr/>
        </p:nvSpPr>
        <p:spPr bwMode="auto">
          <a:xfrm>
            <a:off x="6059487" y="5156995"/>
            <a:ext cx="882650" cy="430887"/>
          </a:xfrm>
          <a:prstGeom prst="rect">
            <a:avLst/>
          </a:prstGeom>
          <a:noFill/>
          <a:ln w="9525">
            <a:noFill/>
            <a:miter lim="800000"/>
            <a:headEnd/>
            <a:tailEnd/>
          </a:ln>
        </p:spPr>
        <p:txBody>
          <a:bodyPr lIns="0" tIns="0" rIns="0" bIns="0" anchor="ctr">
            <a:spAutoFit/>
          </a:bodyPr>
          <a:lstStyle/>
          <a:p>
            <a:pPr algn="ctr"/>
            <a:r>
              <a:rPr lang="en-US" sz="1400" b="1" baseline="0">
                <a:solidFill>
                  <a:schemeClr val="bg1"/>
                </a:solidFill>
              </a:rPr>
              <a:t>Years 1-4</a:t>
            </a:r>
            <a:br>
              <a:rPr lang="en-US" sz="1400" b="1" baseline="0">
                <a:solidFill>
                  <a:schemeClr val="bg1"/>
                </a:solidFill>
              </a:rPr>
            </a:br>
            <a:r>
              <a:rPr lang="en-US" sz="1400" b="1" baseline="0">
                <a:solidFill>
                  <a:schemeClr val="bg1"/>
                </a:solidFill>
              </a:rPr>
              <a:t>(Average)</a:t>
            </a:r>
          </a:p>
        </p:txBody>
      </p:sp>
      <p:sp>
        <p:nvSpPr>
          <p:cNvPr id="54329" name="Text Box 96"/>
          <p:cNvSpPr txBox="1">
            <a:spLocks noChangeArrowheads="1"/>
          </p:cNvSpPr>
          <p:nvPr/>
        </p:nvSpPr>
        <p:spPr bwMode="auto">
          <a:xfrm rot="16200000">
            <a:off x="-1246981" y="3172618"/>
            <a:ext cx="3408363" cy="304800"/>
          </a:xfrm>
          <a:prstGeom prst="rect">
            <a:avLst/>
          </a:prstGeom>
          <a:noFill/>
          <a:ln w="9525">
            <a:noFill/>
            <a:miter lim="800000"/>
            <a:headEnd/>
            <a:tailEnd/>
          </a:ln>
        </p:spPr>
        <p:txBody>
          <a:bodyPr>
            <a:spAutoFit/>
          </a:bodyPr>
          <a:lstStyle/>
          <a:p>
            <a:pPr algn="ctr"/>
            <a:r>
              <a:rPr lang="en-US" sz="1400" b="1" baseline="0" dirty="0">
                <a:solidFill>
                  <a:schemeClr val="bg1"/>
                </a:solidFill>
              </a:rPr>
              <a:t>HbA1c (%)</a:t>
            </a:r>
          </a:p>
        </p:txBody>
      </p:sp>
      <p:sp>
        <p:nvSpPr>
          <p:cNvPr id="54326" name="Rectangle 92"/>
          <p:cNvSpPr>
            <a:spLocks noChangeArrowheads="1"/>
          </p:cNvSpPr>
          <p:nvPr/>
        </p:nvSpPr>
        <p:spPr bwMode="auto">
          <a:xfrm>
            <a:off x="7162800" y="1917097"/>
            <a:ext cx="125413" cy="125413"/>
          </a:xfrm>
          <a:prstGeom prst="rect">
            <a:avLst/>
          </a:prstGeom>
          <a:solidFill>
            <a:srgbClr val="969696"/>
          </a:solidFill>
          <a:ln w="9525">
            <a:solidFill>
              <a:schemeClr val="tx1"/>
            </a:solidFill>
            <a:miter lim="800000"/>
            <a:headEnd/>
            <a:tailEnd/>
          </a:ln>
        </p:spPr>
        <p:txBody>
          <a:bodyPr wrap="none" anchor="ctr"/>
          <a:lstStyle/>
          <a:p>
            <a:endParaRPr lang="en-US" sz="1000" baseline="0">
              <a:solidFill>
                <a:schemeClr val="bg1"/>
              </a:solidFill>
            </a:endParaRPr>
          </a:p>
        </p:txBody>
      </p:sp>
      <p:sp>
        <p:nvSpPr>
          <p:cNvPr id="54327" name="Rectangle 93"/>
          <p:cNvSpPr>
            <a:spLocks noChangeArrowheads="1"/>
          </p:cNvSpPr>
          <p:nvPr/>
        </p:nvSpPr>
        <p:spPr bwMode="auto">
          <a:xfrm>
            <a:off x="7162800" y="2112360"/>
            <a:ext cx="125413" cy="125413"/>
          </a:xfrm>
          <a:prstGeom prst="rect">
            <a:avLst/>
          </a:prstGeom>
          <a:solidFill>
            <a:srgbClr val="990000"/>
          </a:solidFill>
          <a:ln w="9525">
            <a:solidFill>
              <a:schemeClr val="tx1"/>
            </a:solidFill>
            <a:miter lim="800000"/>
            <a:headEnd/>
            <a:tailEnd/>
          </a:ln>
        </p:spPr>
        <p:txBody>
          <a:bodyPr wrap="none" anchor="ctr"/>
          <a:lstStyle/>
          <a:p>
            <a:endParaRPr lang="en-US" sz="1000" baseline="0">
              <a:solidFill>
                <a:schemeClr val="bg1"/>
              </a:solidFill>
            </a:endParaRPr>
          </a:p>
        </p:txBody>
      </p:sp>
      <p:sp>
        <p:nvSpPr>
          <p:cNvPr id="54328" name="Text Box 94"/>
          <p:cNvSpPr txBox="1">
            <a:spLocks noChangeArrowheads="1"/>
          </p:cNvSpPr>
          <p:nvPr/>
        </p:nvSpPr>
        <p:spPr bwMode="auto">
          <a:xfrm>
            <a:off x="7270750" y="1839310"/>
            <a:ext cx="1562031" cy="461665"/>
          </a:xfrm>
          <a:prstGeom prst="rect">
            <a:avLst/>
          </a:prstGeom>
          <a:noFill/>
          <a:ln w="9525">
            <a:noFill/>
            <a:miter lim="800000"/>
            <a:headEnd/>
            <a:tailEnd/>
          </a:ln>
        </p:spPr>
        <p:txBody>
          <a:bodyPr wrap="none">
            <a:spAutoFit/>
          </a:bodyPr>
          <a:lstStyle/>
          <a:p>
            <a:r>
              <a:rPr lang="en-US" sz="1200" b="1" baseline="0" dirty="0">
                <a:solidFill>
                  <a:schemeClr val="bg1"/>
                </a:solidFill>
              </a:rPr>
              <a:t>Conventional therapy</a:t>
            </a:r>
          </a:p>
          <a:p>
            <a:r>
              <a:rPr lang="en-US" sz="1200" b="1" baseline="0" dirty="0">
                <a:solidFill>
                  <a:schemeClr val="bg1"/>
                </a:solidFill>
              </a:rPr>
              <a:t>Intensive therapy</a:t>
            </a:r>
          </a:p>
        </p:txBody>
      </p:sp>
      <p:sp>
        <p:nvSpPr>
          <p:cNvPr id="54288" name="Line 34"/>
          <p:cNvSpPr>
            <a:spLocks noChangeShapeType="1"/>
          </p:cNvSpPr>
          <p:nvPr/>
        </p:nvSpPr>
        <p:spPr bwMode="auto">
          <a:xfrm>
            <a:off x="1731963" y="4991291"/>
            <a:ext cx="0" cy="66675"/>
          </a:xfrm>
          <a:prstGeom prst="line">
            <a:avLst/>
          </a:prstGeom>
          <a:noFill/>
          <a:ln w="9525">
            <a:solidFill>
              <a:schemeClr val="tx1"/>
            </a:solidFill>
            <a:round/>
            <a:headEnd/>
            <a:tailEnd/>
          </a:ln>
        </p:spPr>
        <p:txBody>
          <a:bodyPr/>
          <a:lstStyle/>
          <a:p>
            <a:endParaRPr lang="en-US">
              <a:solidFill>
                <a:schemeClr val="bg1"/>
              </a:solidFill>
            </a:endParaRPr>
          </a:p>
        </p:txBody>
      </p:sp>
      <p:sp>
        <p:nvSpPr>
          <p:cNvPr id="54289" name="Line 35"/>
          <p:cNvSpPr>
            <a:spLocks noChangeShapeType="1"/>
          </p:cNvSpPr>
          <p:nvPr/>
        </p:nvSpPr>
        <p:spPr bwMode="auto">
          <a:xfrm>
            <a:off x="2676526" y="4991291"/>
            <a:ext cx="0" cy="66675"/>
          </a:xfrm>
          <a:prstGeom prst="line">
            <a:avLst/>
          </a:prstGeom>
          <a:noFill/>
          <a:ln w="9525">
            <a:solidFill>
              <a:schemeClr val="tx1"/>
            </a:solidFill>
            <a:round/>
            <a:headEnd/>
            <a:tailEnd/>
          </a:ln>
        </p:spPr>
        <p:txBody>
          <a:bodyPr/>
          <a:lstStyle/>
          <a:p>
            <a:endParaRPr lang="en-US">
              <a:solidFill>
                <a:schemeClr val="bg1"/>
              </a:solidFill>
            </a:endParaRPr>
          </a:p>
        </p:txBody>
      </p:sp>
      <p:sp>
        <p:nvSpPr>
          <p:cNvPr id="54290" name="Line 36"/>
          <p:cNvSpPr>
            <a:spLocks noChangeShapeType="1"/>
          </p:cNvSpPr>
          <p:nvPr/>
        </p:nvSpPr>
        <p:spPr bwMode="auto">
          <a:xfrm>
            <a:off x="3625851" y="4991291"/>
            <a:ext cx="0" cy="66675"/>
          </a:xfrm>
          <a:prstGeom prst="line">
            <a:avLst/>
          </a:prstGeom>
          <a:noFill/>
          <a:ln w="9525">
            <a:solidFill>
              <a:schemeClr val="tx1"/>
            </a:solidFill>
            <a:round/>
            <a:headEnd/>
            <a:tailEnd/>
          </a:ln>
        </p:spPr>
        <p:txBody>
          <a:bodyPr/>
          <a:lstStyle/>
          <a:p>
            <a:endParaRPr lang="en-US">
              <a:solidFill>
                <a:schemeClr val="bg1"/>
              </a:solidFill>
            </a:endParaRPr>
          </a:p>
        </p:txBody>
      </p:sp>
      <p:sp>
        <p:nvSpPr>
          <p:cNvPr id="54291" name="Line 37"/>
          <p:cNvSpPr>
            <a:spLocks noChangeShapeType="1"/>
          </p:cNvSpPr>
          <p:nvPr/>
        </p:nvSpPr>
        <p:spPr bwMode="auto">
          <a:xfrm>
            <a:off x="4576763" y="4991291"/>
            <a:ext cx="0" cy="66675"/>
          </a:xfrm>
          <a:prstGeom prst="line">
            <a:avLst/>
          </a:prstGeom>
          <a:noFill/>
          <a:ln w="9525">
            <a:solidFill>
              <a:schemeClr val="tx1"/>
            </a:solidFill>
            <a:round/>
            <a:headEnd/>
            <a:tailEnd/>
          </a:ln>
        </p:spPr>
        <p:txBody>
          <a:bodyPr/>
          <a:lstStyle/>
          <a:p>
            <a:endParaRPr lang="en-US">
              <a:solidFill>
                <a:schemeClr val="bg1"/>
              </a:solidFill>
            </a:endParaRPr>
          </a:p>
        </p:txBody>
      </p:sp>
      <p:sp>
        <p:nvSpPr>
          <p:cNvPr id="54292" name="Line 38"/>
          <p:cNvSpPr>
            <a:spLocks noChangeShapeType="1"/>
          </p:cNvSpPr>
          <p:nvPr/>
        </p:nvSpPr>
        <p:spPr bwMode="auto">
          <a:xfrm>
            <a:off x="5526088" y="4991291"/>
            <a:ext cx="0" cy="66675"/>
          </a:xfrm>
          <a:prstGeom prst="line">
            <a:avLst/>
          </a:prstGeom>
          <a:noFill/>
          <a:ln w="9525">
            <a:solidFill>
              <a:schemeClr val="tx1"/>
            </a:solidFill>
            <a:round/>
            <a:headEnd/>
            <a:tailEnd/>
          </a:ln>
        </p:spPr>
        <p:txBody>
          <a:bodyPr/>
          <a:lstStyle/>
          <a:p>
            <a:endParaRPr lang="en-US">
              <a:solidFill>
                <a:schemeClr val="bg1"/>
              </a:solidFill>
            </a:endParaRPr>
          </a:p>
        </p:txBody>
      </p:sp>
      <p:sp>
        <p:nvSpPr>
          <p:cNvPr id="54293" name="Line 39"/>
          <p:cNvSpPr>
            <a:spLocks noChangeShapeType="1"/>
          </p:cNvSpPr>
          <p:nvPr/>
        </p:nvSpPr>
        <p:spPr bwMode="auto">
          <a:xfrm>
            <a:off x="6480176" y="4991291"/>
            <a:ext cx="0" cy="66675"/>
          </a:xfrm>
          <a:prstGeom prst="line">
            <a:avLst/>
          </a:prstGeom>
          <a:noFill/>
          <a:ln w="9525">
            <a:solidFill>
              <a:schemeClr val="tx1"/>
            </a:solidFill>
            <a:round/>
            <a:headEnd/>
            <a:tailEnd/>
          </a:ln>
        </p:spPr>
        <p:txBody>
          <a:bodyPr/>
          <a:lstStyle/>
          <a:p>
            <a:endParaRPr lang="en-US">
              <a:solidFill>
                <a:schemeClr val="bg1"/>
              </a:solidFill>
            </a:endParaRPr>
          </a:p>
        </p:txBody>
      </p:sp>
      <p:sp>
        <p:nvSpPr>
          <p:cNvPr id="54278" name="Rectangle 95"/>
          <p:cNvSpPr>
            <a:spLocks noChangeArrowheads="1"/>
          </p:cNvSpPr>
          <p:nvPr/>
        </p:nvSpPr>
        <p:spPr bwMode="auto">
          <a:xfrm>
            <a:off x="982663" y="1709928"/>
            <a:ext cx="6048375" cy="3281363"/>
          </a:xfrm>
          <a:prstGeom prst="rect">
            <a:avLst/>
          </a:prstGeom>
          <a:noFill/>
          <a:ln w="9525">
            <a:solidFill>
              <a:schemeClr val="bg1"/>
            </a:solidFill>
            <a:miter lim="800000"/>
            <a:headEnd/>
            <a:tailEnd/>
          </a:ln>
        </p:spPr>
        <p:txBody>
          <a:bodyPr wrap="none" anchor="ctr"/>
          <a:lstStyle/>
          <a:p>
            <a:endParaRPr lang="en-US" sz="1000" baseline="0">
              <a:solidFill>
                <a:schemeClr val="bg1"/>
              </a:solidFill>
            </a:endParaRPr>
          </a:p>
        </p:txBody>
      </p:sp>
      <p:sp>
        <p:nvSpPr>
          <p:cNvPr id="54282" name="Line 28"/>
          <p:cNvSpPr>
            <a:spLocks noChangeShapeType="1"/>
          </p:cNvSpPr>
          <p:nvPr/>
        </p:nvSpPr>
        <p:spPr bwMode="auto">
          <a:xfrm>
            <a:off x="931863" y="4323747"/>
            <a:ext cx="50800" cy="0"/>
          </a:xfrm>
          <a:prstGeom prst="line">
            <a:avLst/>
          </a:prstGeom>
          <a:noFill/>
          <a:ln w="9525">
            <a:solidFill>
              <a:schemeClr val="tx1"/>
            </a:solidFill>
            <a:round/>
            <a:headEnd/>
            <a:tailEnd/>
          </a:ln>
        </p:spPr>
        <p:txBody>
          <a:bodyPr/>
          <a:lstStyle/>
          <a:p>
            <a:endParaRPr lang="en-US">
              <a:solidFill>
                <a:schemeClr val="bg1"/>
              </a:solidFill>
            </a:endParaRPr>
          </a:p>
        </p:txBody>
      </p:sp>
      <p:sp>
        <p:nvSpPr>
          <p:cNvPr id="54283" name="Line 29"/>
          <p:cNvSpPr>
            <a:spLocks noChangeShapeType="1"/>
          </p:cNvSpPr>
          <p:nvPr/>
        </p:nvSpPr>
        <p:spPr bwMode="auto">
          <a:xfrm>
            <a:off x="931863" y="3831622"/>
            <a:ext cx="50800" cy="0"/>
          </a:xfrm>
          <a:prstGeom prst="line">
            <a:avLst/>
          </a:prstGeom>
          <a:noFill/>
          <a:ln w="9525">
            <a:solidFill>
              <a:schemeClr val="tx1"/>
            </a:solidFill>
            <a:round/>
            <a:headEnd/>
            <a:tailEnd/>
          </a:ln>
        </p:spPr>
        <p:txBody>
          <a:bodyPr/>
          <a:lstStyle/>
          <a:p>
            <a:endParaRPr lang="en-US">
              <a:solidFill>
                <a:schemeClr val="bg1"/>
              </a:solidFill>
            </a:endParaRPr>
          </a:p>
        </p:txBody>
      </p:sp>
      <p:sp>
        <p:nvSpPr>
          <p:cNvPr id="54284" name="Line 30"/>
          <p:cNvSpPr>
            <a:spLocks noChangeShapeType="1"/>
          </p:cNvSpPr>
          <p:nvPr/>
        </p:nvSpPr>
        <p:spPr bwMode="auto">
          <a:xfrm>
            <a:off x="931863" y="3350610"/>
            <a:ext cx="50800" cy="0"/>
          </a:xfrm>
          <a:prstGeom prst="line">
            <a:avLst/>
          </a:prstGeom>
          <a:noFill/>
          <a:ln w="9525">
            <a:solidFill>
              <a:schemeClr val="tx1"/>
            </a:solidFill>
            <a:round/>
            <a:headEnd/>
            <a:tailEnd/>
          </a:ln>
        </p:spPr>
        <p:txBody>
          <a:bodyPr/>
          <a:lstStyle/>
          <a:p>
            <a:endParaRPr lang="en-US">
              <a:solidFill>
                <a:schemeClr val="bg1"/>
              </a:solidFill>
            </a:endParaRPr>
          </a:p>
        </p:txBody>
      </p:sp>
      <p:sp>
        <p:nvSpPr>
          <p:cNvPr id="54285" name="Line 31"/>
          <p:cNvSpPr>
            <a:spLocks noChangeShapeType="1"/>
          </p:cNvSpPr>
          <p:nvPr/>
        </p:nvSpPr>
        <p:spPr bwMode="auto">
          <a:xfrm>
            <a:off x="931863" y="2868010"/>
            <a:ext cx="50800" cy="0"/>
          </a:xfrm>
          <a:prstGeom prst="line">
            <a:avLst/>
          </a:prstGeom>
          <a:noFill/>
          <a:ln w="9525">
            <a:solidFill>
              <a:schemeClr val="tx1"/>
            </a:solidFill>
            <a:round/>
            <a:headEnd/>
            <a:tailEnd/>
          </a:ln>
        </p:spPr>
        <p:txBody>
          <a:bodyPr/>
          <a:lstStyle/>
          <a:p>
            <a:endParaRPr lang="en-US">
              <a:solidFill>
                <a:schemeClr val="bg1"/>
              </a:solidFill>
            </a:endParaRPr>
          </a:p>
        </p:txBody>
      </p:sp>
      <p:sp>
        <p:nvSpPr>
          <p:cNvPr id="54286" name="Line 32"/>
          <p:cNvSpPr>
            <a:spLocks noChangeShapeType="1"/>
          </p:cNvSpPr>
          <p:nvPr/>
        </p:nvSpPr>
        <p:spPr bwMode="auto">
          <a:xfrm>
            <a:off x="931863" y="2394935"/>
            <a:ext cx="50800" cy="0"/>
          </a:xfrm>
          <a:prstGeom prst="line">
            <a:avLst/>
          </a:prstGeom>
          <a:noFill/>
          <a:ln w="9525">
            <a:solidFill>
              <a:schemeClr val="tx1"/>
            </a:solidFill>
            <a:round/>
            <a:headEnd/>
            <a:tailEnd/>
          </a:ln>
        </p:spPr>
        <p:txBody>
          <a:bodyPr/>
          <a:lstStyle/>
          <a:p>
            <a:endParaRPr lang="en-US">
              <a:solidFill>
                <a:schemeClr val="bg1"/>
              </a:solidFill>
            </a:endParaRPr>
          </a:p>
        </p:txBody>
      </p:sp>
      <p:sp>
        <p:nvSpPr>
          <p:cNvPr id="54287" name="Line 33"/>
          <p:cNvSpPr>
            <a:spLocks noChangeShapeType="1"/>
          </p:cNvSpPr>
          <p:nvPr/>
        </p:nvSpPr>
        <p:spPr bwMode="auto">
          <a:xfrm>
            <a:off x="931863" y="1908932"/>
            <a:ext cx="50800" cy="0"/>
          </a:xfrm>
          <a:prstGeom prst="line">
            <a:avLst/>
          </a:prstGeom>
          <a:noFill/>
          <a:ln w="9525">
            <a:solidFill>
              <a:schemeClr val="tx1"/>
            </a:solidFill>
            <a:round/>
            <a:headEnd/>
            <a:tailEnd/>
          </a:ln>
        </p:spPr>
        <p:txBody>
          <a:bodyPr/>
          <a:lstStyle/>
          <a:p>
            <a:endParaRPr lang="en-US">
              <a:solidFill>
                <a:schemeClr val="bg1"/>
              </a:solidFill>
            </a:endParaRPr>
          </a:p>
        </p:txBody>
      </p:sp>
      <p:sp>
        <p:nvSpPr>
          <p:cNvPr id="54314" name="Rectangle 78"/>
          <p:cNvSpPr>
            <a:spLocks noChangeArrowheads="1"/>
          </p:cNvSpPr>
          <p:nvPr/>
        </p:nvSpPr>
        <p:spPr bwMode="auto">
          <a:xfrm>
            <a:off x="1501776" y="2348897"/>
            <a:ext cx="160338" cy="928688"/>
          </a:xfrm>
          <a:prstGeom prst="rect">
            <a:avLst/>
          </a:prstGeom>
          <a:solidFill>
            <a:srgbClr val="969696"/>
          </a:solidFill>
          <a:ln w="9525">
            <a:solidFill>
              <a:schemeClr val="tx1"/>
            </a:solidFill>
            <a:miter lim="800000"/>
            <a:headEnd/>
            <a:tailEnd/>
          </a:ln>
        </p:spPr>
        <p:txBody>
          <a:bodyPr wrap="none" anchor="ctr"/>
          <a:lstStyle/>
          <a:p>
            <a:endParaRPr lang="en-US" sz="1000" baseline="0">
              <a:solidFill>
                <a:schemeClr val="bg1"/>
              </a:solidFill>
            </a:endParaRPr>
          </a:p>
        </p:txBody>
      </p:sp>
      <p:sp>
        <p:nvSpPr>
          <p:cNvPr id="54315" name="Rectangle 79"/>
          <p:cNvSpPr>
            <a:spLocks noChangeArrowheads="1"/>
          </p:cNvSpPr>
          <p:nvPr/>
        </p:nvSpPr>
        <p:spPr bwMode="auto">
          <a:xfrm>
            <a:off x="2455863" y="2831497"/>
            <a:ext cx="160338" cy="838200"/>
          </a:xfrm>
          <a:prstGeom prst="rect">
            <a:avLst/>
          </a:prstGeom>
          <a:solidFill>
            <a:srgbClr val="969696"/>
          </a:solidFill>
          <a:ln w="9525">
            <a:solidFill>
              <a:schemeClr val="tx1"/>
            </a:solidFill>
            <a:miter lim="800000"/>
            <a:headEnd/>
            <a:tailEnd/>
          </a:ln>
        </p:spPr>
        <p:txBody>
          <a:bodyPr wrap="none" anchor="ctr"/>
          <a:lstStyle/>
          <a:p>
            <a:endParaRPr lang="en-US" sz="1000" baseline="0">
              <a:solidFill>
                <a:schemeClr val="bg1"/>
              </a:solidFill>
            </a:endParaRPr>
          </a:p>
        </p:txBody>
      </p:sp>
      <p:sp>
        <p:nvSpPr>
          <p:cNvPr id="54316" name="Rectangle 80"/>
          <p:cNvSpPr>
            <a:spLocks noChangeArrowheads="1"/>
          </p:cNvSpPr>
          <p:nvPr/>
        </p:nvSpPr>
        <p:spPr bwMode="auto">
          <a:xfrm>
            <a:off x="3395663" y="2737835"/>
            <a:ext cx="160338" cy="882650"/>
          </a:xfrm>
          <a:prstGeom prst="rect">
            <a:avLst/>
          </a:prstGeom>
          <a:solidFill>
            <a:srgbClr val="969696"/>
          </a:solidFill>
          <a:ln w="9525">
            <a:solidFill>
              <a:schemeClr val="tx1"/>
            </a:solidFill>
            <a:miter lim="800000"/>
            <a:headEnd/>
            <a:tailEnd/>
          </a:ln>
        </p:spPr>
        <p:txBody>
          <a:bodyPr wrap="none" anchor="ctr"/>
          <a:lstStyle/>
          <a:p>
            <a:endParaRPr lang="en-US" sz="1000" baseline="0">
              <a:solidFill>
                <a:schemeClr val="bg1"/>
              </a:solidFill>
            </a:endParaRPr>
          </a:p>
        </p:txBody>
      </p:sp>
      <p:sp>
        <p:nvSpPr>
          <p:cNvPr id="54317" name="Rectangle 81"/>
          <p:cNvSpPr>
            <a:spLocks noChangeArrowheads="1"/>
          </p:cNvSpPr>
          <p:nvPr/>
        </p:nvSpPr>
        <p:spPr bwMode="auto">
          <a:xfrm>
            <a:off x="4344988" y="2741010"/>
            <a:ext cx="160338" cy="876300"/>
          </a:xfrm>
          <a:prstGeom prst="rect">
            <a:avLst/>
          </a:prstGeom>
          <a:solidFill>
            <a:srgbClr val="969696"/>
          </a:solidFill>
          <a:ln w="9525">
            <a:solidFill>
              <a:schemeClr val="tx1"/>
            </a:solidFill>
            <a:miter lim="800000"/>
            <a:headEnd/>
            <a:tailEnd/>
          </a:ln>
        </p:spPr>
        <p:txBody>
          <a:bodyPr wrap="none" anchor="ctr"/>
          <a:lstStyle/>
          <a:p>
            <a:endParaRPr lang="en-US" sz="1000" baseline="0">
              <a:solidFill>
                <a:schemeClr val="bg1"/>
              </a:solidFill>
            </a:endParaRPr>
          </a:p>
        </p:txBody>
      </p:sp>
      <p:sp>
        <p:nvSpPr>
          <p:cNvPr id="54318" name="Rectangle 82"/>
          <p:cNvSpPr>
            <a:spLocks noChangeArrowheads="1"/>
          </p:cNvSpPr>
          <p:nvPr/>
        </p:nvSpPr>
        <p:spPr bwMode="auto">
          <a:xfrm>
            <a:off x="5294313" y="2787047"/>
            <a:ext cx="160338" cy="884238"/>
          </a:xfrm>
          <a:prstGeom prst="rect">
            <a:avLst/>
          </a:prstGeom>
          <a:solidFill>
            <a:srgbClr val="969696"/>
          </a:solidFill>
          <a:ln w="9525">
            <a:solidFill>
              <a:schemeClr val="tx1"/>
            </a:solidFill>
            <a:miter lim="800000"/>
            <a:headEnd/>
            <a:tailEnd/>
          </a:ln>
        </p:spPr>
        <p:txBody>
          <a:bodyPr wrap="none" anchor="ctr"/>
          <a:lstStyle/>
          <a:p>
            <a:endParaRPr lang="en-US" sz="1000" baseline="0">
              <a:solidFill>
                <a:schemeClr val="bg1"/>
              </a:solidFill>
            </a:endParaRPr>
          </a:p>
        </p:txBody>
      </p:sp>
      <p:sp>
        <p:nvSpPr>
          <p:cNvPr id="54319" name="Rectangle 83"/>
          <p:cNvSpPr>
            <a:spLocks noChangeArrowheads="1"/>
          </p:cNvSpPr>
          <p:nvPr/>
        </p:nvSpPr>
        <p:spPr bwMode="auto">
          <a:xfrm>
            <a:off x="6234113" y="2731485"/>
            <a:ext cx="160338" cy="844550"/>
          </a:xfrm>
          <a:prstGeom prst="rect">
            <a:avLst/>
          </a:prstGeom>
          <a:solidFill>
            <a:srgbClr val="969696"/>
          </a:solidFill>
          <a:ln w="9525">
            <a:solidFill>
              <a:schemeClr val="tx1"/>
            </a:solidFill>
            <a:miter lim="800000"/>
            <a:headEnd/>
            <a:tailEnd/>
          </a:ln>
        </p:spPr>
        <p:txBody>
          <a:bodyPr wrap="none" anchor="ctr"/>
          <a:lstStyle/>
          <a:p>
            <a:endParaRPr lang="en-US" sz="1000" baseline="0">
              <a:solidFill>
                <a:schemeClr val="bg1"/>
              </a:solidFill>
            </a:endParaRPr>
          </a:p>
        </p:txBody>
      </p:sp>
      <p:sp>
        <p:nvSpPr>
          <p:cNvPr id="54320" name="Rectangle 84"/>
          <p:cNvSpPr>
            <a:spLocks noChangeArrowheads="1"/>
          </p:cNvSpPr>
          <p:nvPr/>
        </p:nvSpPr>
        <p:spPr bwMode="auto">
          <a:xfrm>
            <a:off x="1768476" y="3387122"/>
            <a:ext cx="160338" cy="592138"/>
          </a:xfrm>
          <a:prstGeom prst="rect">
            <a:avLst/>
          </a:prstGeom>
          <a:solidFill>
            <a:srgbClr val="990000"/>
          </a:solidFill>
          <a:ln w="9525">
            <a:solidFill>
              <a:schemeClr val="tx1"/>
            </a:solidFill>
            <a:miter lim="800000"/>
            <a:headEnd/>
            <a:tailEnd/>
          </a:ln>
        </p:spPr>
        <p:txBody>
          <a:bodyPr wrap="none" anchor="ctr"/>
          <a:lstStyle/>
          <a:p>
            <a:endParaRPr lang="en-US" sz="1000" baseline="0">
              <a:solidFill>
                <a:schemeClr val="bg1"/>
              </a:solidFill>
            </a:endParaRPr>
          </a:p>
        </p:txBody>
      </p:sp>
      <p:sp>
        <p:nvSpPr>
          <p:cNvPr id="54321" name="Rectangle 85"/>
          <p:cNvSpPr>
            <a:spLocks noChangeArrowheads="1"/>
          </p:cNvSpPr>
          <p:nvPr/>
        </p:nvSpPr>
        <p:spPr bwMode="auto">
          <a:xfrm>
            <a:off x="2722563" y="3085497"/>
            <a:ext cx="160338" cy="733425"/>
          </a:xfrm>
          <a:prstGeom prst="rect">
            <a:avLst/>
          </a:prstGeom>
          <a:solidFill>
            <a:srgbClr val="990000"/>
          </a:solidFill>
          <a:ln w="9525">
            <a:solidFill>
              <a:schemeClr val="tx1"/>
            </a:solidFill>
            <a:miter lim="800000"/>
            <a:headEnd/>
            <a:tailEnd/>
          </a:ln>
        </p:spPr>
        <p:txBody>
          <a:bodyPr wrap="none" anchor="ctr"/>
          <a:lstStyle/>
          <a:p>
            <a:endParaRPr lang="en-US" sz="1000" baseline="0">
              <a:solidFill>
                <a:schemeClr val="bg1"/>
              </a:solidFill>
            </a:endParaRPr>
          </a:p>
        </p:txBody>
      </p:sp>
      <p:sp>
        <p:nvSpPr>
          <p:cNvPr id="54322" name="Rectangle 86"/>
          <p:cNvSpPr>
            <a:spLocks noChangeArrowheads="1"/>
          </p:cNvSpPr>
          <p:nvPr/>
        </p:nvSpPr>
        <p:spPr bwMode="auto">
          <a:xfrm>
            <a:off x="3671888" y="2974372"/>
            <a:ext cx="160338" cy="733425"/>
          </a:xfrm>
          <a:prstGeom prst="rect">
            <a:avLst/>
          </a:prstGeom>
          <a:solidFill>
            <a:srgbClr val="990000"/>
          </a:solidFill>
          <a:ln w="9525">
            <a:solidFill>
              <a:schemeClr val="tx1"/>
            </a:solidFill>
            <a:miter lim="800000"/>
            <a:headEnd/>
            <a:tailEnd/>
          </a:ln>
        </p:spPr>
        <p:txBody>
          <a:bodyPr wrap="none" anchor="ctr"/>
          <a:lstStyle/>
          <a:p>
            <a:endParaRPr lang="en-US" sz="1000" baseline="0">
              <a:solidFill>
                <a:schemeClr val="bg1"/>
              </a:solidFill>
            </a:endParaRPr>
          </a:p>
        </p:txBody>
      </p:sp>
      <p:sp>
        <p:nvSpPr>
          <p:cNvPr id="54323" name="Rectangle 87"/>
          <p:cNvSpPr>
            <a:spLocks noChangeArrowheads="1"/>
          </p:cNvSpPr>
          <p:nvPr/>
        </p:nvSpPr>
        <p:spPr bwMode="auto">
          <a:xfrm>
            <a:off x="4621213" y="2828322"/>
            <a:ext cx="160338" cy="847725"/>
          </a:xfrm>
          <a:prstGeom prst="rect">
            <a:avLst/>
          </a:prstGeom>
          <a:solidFill>
            <a:srgbClr val="990000"/>
          </a:solidFill>
          <a:ln w="9525">
            <a:solidFill>
              <a:schemeClr val="tx1"/>
            </a:solidFill>
            <a:miter lim="800000"/>
            <a:headEnd/>
            <a:tailEnd/>
          </a:ln>
        </p:spPr>
        <p:txBody>
          <a:bodyPr wrap="none" anchor="ctr"/>
          <a:lstStyle/>
          <a:p>
            <a:endParaRPr lang="en-US" sz="1000" baseline="0">
              <a:solidFill>
                <a:schemeClr val="bg1"/>
              </a:solidFill>
            </a:endParaRPr>
          </a:p>
        </p:txBody>
      </p:sp>
      <p:sp>
        <p:nvSpPr>
          <p:cNvPr id="54324" name="Rectangle 88"/>
          <p:cNvSpPr>
            <a:spLocks noChangeArrowheads="1"/>
          </p:cNvSpPr>
          <p:nvPr/>
        </p:nvSpPr>
        <p:spPr bwMode="auto">
          <a:xfrm>
            <a:off x="5565776" y="2934685"/>
            <a:ext cx="160338" cy="790575"/>
          </a:xfrm>
          <a:prstGeom prst="rect">
            <a:avLst/>
          </a:prstGeom>
          <a:solidFill>
            <a:srgbClr val="990000"/>
          </a:solidFill>
          <a:ln w="9525">
            <a:solidFill>
              <a:schemeClr val="tx1"/>
            </a:solidFill>
            <a:miter lim="800000"/>
            <a:headEnd/>
            <a:tailEnd/>
          </a:ln>
        </p:spPr>
        <p:txBody>
          <a:bodyPr wrap="none" anchor="ctr"/>
          <a:lstStyle/>
          <a:p>
            <a:endParaRPr lang="en-US" sz="1000" baseline="0">
              <a:solidFill>
                <a:schemeClr val="bg1"/>
              </a:solidFill>
            </a:endParaRPr>
          </a:p>
        </p:txBody>
      </p:sp>
      <p:sp>
        <p:nvSpPr>
          <p:cNvPr id="54325" name="Rectangle 89"/>
          <p:cNvSpPr>
            <a:spLocks noChangeArrowheads="1"/>
          </p:cNvSpPr>
          <p:nvPr/>
        </p:nvSpPr>
        <p:spPr bwMode="auto">
          <a:xfrm>
            <a:off x="6530976" y="2937860"/>
            <a:ext cx="160338" cy="712788"/>
          </a:xfrm>
          <a:prstGeom prst="rect">
            <a:avLst/>
          </a:prstGeom>
          <a:solidFill>
            <a:srgbClr val="990000"/>
          </a:solidFill>
          <a:ln w="9525">
            <a:solidFill>
              <a:schemeClr val="tx1"/>
            </a:solidFill>
            <a:miter lim="800000"/>
            <a:headEnd/>
            <a:tailEnd/>
          </a:ln>
        </p:spPr>
        <p:txBody>
          <a:bodyPr wrap="none" anchor="ctr"/>
          <a:lstStyle/>
          <a:p>
            <a:endParaRPr lang="en-US" sz="1000" baseline="0">
              <a:solidFill>
                <a:schemeClr val="bg1"/>
              </a:solidFill>
            </a:endParaRPr>
          </a:p>
        </p:txBody>
      </p:sp>
      <p:sp>
        <p:nvSpPr>
          <p:cNvPr id="54330" name="Line 72"/>
          <p:cNvSpPr>
            <a:spLocks noChangeShapeType="1"/>
          </p:cNvSpPr>
          <p:nvPr/>
        </p:nvSpPr>
        <p:spPr bwMode="auto">
          <a:xfrm>
            <a:off x="1497013" y="2793397"/>
            <a:ext cx="169863" cy="0"/>
          </a:xfrm>
          <a:prstGeom prst="line">
            <a:avLst/>
          </a:prstGeom>
          <a:noFill/>
          <a:ln w="9525">
            <a:solidFill>
              <a:schemeClr val="tx1"/>
            </a:solidFill>
            <a:round/>
            <a:headEnd/>
            <a:tailEnd/>
          </a:ln>
        </p:spPr>
        <p:txBody>
          <a:bodyPr/>
          <a:lstStyle/>
          <a:p>
            <a:endParaRPr lang="en-US">
              <a:solidFill>
                <a:schemeClr val="bg1"/>
              </a:solidFill>
            </a:endParaRPr>
          </a:p>
        </p:txBody>
      </p:sp>
      <p:sp>
        <p:nvSpPr>
          <p:cNvPr id="54331" name="Text Box 74"/>
          <p:cNvSpPr txBox="1">
            <a:spLocks noChangeArrowheads="1"/>
          </p:cNvSpPr>
          <p:nvPr/>
        </p:nvSpPr>
        <p:spPr bwMode="auto">
          <a:xfrm>
            <a:off x="1514476" y="2806097"/>
            <a:ext cx="141288" cy="123825"/>
          </a:xfrm>
          <a:prstGeom prst="rect">
            <a:avLst/>
          </a:prstGeom>
          <a:noFill/>
          <a:ln w="9525">
            <a:noFill/>
            <a:miter lim="800000"/>
            <a:headEnd/>
            <a:tailEnd/>
          </a:ln>
        </p:spPr>
        <p:txBody>
          <a:bodyPr wrap="none" lIns="0" tIns="0" rIns="0" bIns="0"/>
          <a:lstStyle/>
          <a:p>
            <a:pPr algn="ctr">
              <a:lnSpc>
                <a:spcPct val="70000"/>
              </a:lnSpc>
            </a:pPr>
            <a:r>
              <a:rPr lang="en-US" sz="1400" b="1" baseline="0" dirty="0">
                <a:solidFill>
                  <a:schemeClr val="bg1"/>
                </a:solidFill>
              </a:rPr>
              <a:t>+</a:t>
            </a:r>
          </a:p>
        </p:txBody>
      </p:sp>
      <p:sp>
        <p:nvSpPr>
          <p:cNvPr id="54332" name="Line 75"/>
          <p:cNvSpPr>
            <a:spLocks noChangeShapeType="1"/>
          </p:cNvSpPr>
          <p:nvPr/>
        </p:nvSpPr>
        <p:spPr bwMode="auto">
          <a:xfrm>
            <a:off x="1762126" y="3750660"/>
            <a:ext cx="171450" cy="0"/>
          </a:xfrm>
          <a:prstGeom prst="line">
            <a:avLst/>
          </a:prstGeom>
          <a:noFill/>
          <a:ln w="9525">
            <a:solidFill>
              <a:schemeClr val="tx1"/>
            </a:solidFill>
            <a:round/>
            <a:headEnd/>
            <a:tailEnd/>
          </a:ln>
        </p:spPr>
        <p:txBody>
          <a:bodyPr/>
          <a:lstStyle/>
          <a:p>
            <a:endParaRPr lang="en-US">
              <a:solidFill>
                <a:schemeClr val="bg1"/>
              </a:solidFill>
            </a:endParaRPr>
          </a:p>
        </p:txBody>
      </p:sp>
      <p:sp>
        <p:nvSpPr>
          <p:cNvPr id="54333" name="Text Box 76"/>
          <p:cNvSpPr txBox="1">
            <a:spLocks noChangeArrowheads="1"/>
          </p:cNvSpPr>
          <p:nvPr/>
        </p:nvSpPr>
        <p:spPr bwMode="auto">
          <a:xfrm>
            <a:off x="1781176" y="3620485"/>
            <a:ext cx="141288" cy="123825"/>
          </a:xfrm>
          <a:prstGeom prst="rect">
            <a:avLst/>
          </a:prstGeom>
          <a:noFill/>
          <a:ln w="9525">
            <a:noFill/>
            <a:miter lim="800000"/>
            <a:headEnd/>
            <a:tailEnd/>
          </a:ln>
        </p:spPr>
        <p:txBody>
          <a:bodyPr wrap="none" lIns="0" tIns="0" rIns="0" bIns="0"/>
          <a:lstStyle/>
          <a:p>
            <a:pPr algn="ctr">
              <a:lnSpc>
                <a:spcPct val="70000"/>
              </a:lnSpc>
            </a:pPr>
            <a:r>
              <a:rPr lang="en-US" sz="1400" b="1" baseline="0" dirty="0">
                <a:solidFill>
                  <a:schemeClr val="bg1"/>
                </a:solidFill>
              </a:rPr>
              <a:t>+</a:t>
            </a:r>
          </a:p>
        </p:txBody>
      </p:sp>
      <p:sp>
        <p:nvSpPr>
          <p:cNvPr id="54334" name="Line 77"/>
          <p:cNvSpPr>
            <a:spLocks noChangeShapeType="1"/>
          </p:cNvSpPr>
          <p:nvPr/>
        </p:nvSpPr>
        <p:spPr bwMode="auto">
          <a:xfrm>
            <a:off x="2451101" y="3296635"/>
            <a:ext cx="171450" cy="0"/>
          </a:xfrm>
          <a:prstGeom prst="line">
            <a:avLst/>
          </a:prstGeom>
          <a:noFill/>
          <a:ln w="9525">
            <a:solidFill>
              <a:schemeClr val="tx1"/>
            </a:solidFill>
            <a:round/>
            <a:headEnd/>
            <a:tailEnd/>
          </a:ln>
        </p:spPr>
        <p:txBody>
          <a:bodyPr/>
          <a:lstStyle/>
          <a:p>
            <a:endParaRPr lang="en-US">
              <a:solidFill>
                <a:schemeClr val="bg1"/>
              </a:solidFill>
            </a:endParaRPr>
          </a:p>
        </p:txBody>
      </p:sp>
      <p:sp>
        <p:nvSpPr>
          <p:cNvPr id="54335" name="Text Box 78"/>
          <p:cNvSpPr txBox="1">
            <a:spLocks noChangeArrowheads="1"/>
          </p:cNvSpPr>
          <p:nvPr/>
        </p:nvSpPr>
        <p:spPr bwMode="auto">
          <a:xfrm>
            <a:off x="2470151" y="3179160"/>
            <a:ext cx="139700" cy="123825"/>
          </a:xfrm>
          <a:prstGeom prst="rect">
            <a:avLst/>
          </a:prstGeom>
          <a:noFill/>
          <a:ln w="9525">
            <a:noFill/>
            <a:miter lim="800000"/>
            <a:headEnd/>
            <a:tailEnd/>
          </a:ln>
        </p:spPr>
        <p:txBody>
          <a:bodyPr wrap="none" lIns="0" tIns="0" rIns="0" bIns="0"/>
          <a:lstStyle/>
          <a:p>
            <a:pPr algn="ctr">
              <a:lnSpc>
                <a:spcPct val="70000"/>
              </a:lnSpc>
            </a:pPr>
            <a:r>
              <a:rPr lang="en-US" sz="1400" b="1" baseline="0" dirty="0">
                <a:solidFill>
                  <a:schemeClr val="bg1"/>
                </a:solidFill>
              </a:rPr>
              <a:t>+</a:t>
            </a:r>
          </a:p>
        </p:txBody>
      </p:sp>
      <p:sp>
        <p:nvSpPr>
          <p:cNvPr id="54336" name="Line 79"/>
          <p:cNvSpPr>
            <a:spLocks noChangeShapeType="1"/>
          </p:cNvSpPr>
          <p:nvPr/>
        </p:nvSpPr>
        <p:spPr bwMode="auto">
          <a:xfrm>
            <a:off x="2717801" y="3498247"/>
            <a:ext cx="169863" cy="0"/>
          </a:xfrm>
          <a:prstGeom prst="line">
            <a:avLst/>
          </a:prstGeom>
          <a:noFill/>
          <a:ln w="9525">
            <a:solidFill>
              <a:schemeClr val="tx1"/>
            </a:solidFill>
            <a:round/>
            <a:headEnd/>
            <a:tailEnd/>
          </a:ln>
        </p:spPr>
        <p:txBody>
          <a:bodyPr/>
          <a:lstStyle/>
          <a:p>
            <a:endParaRPr lang="en-US">
              <a:solidFill>
                <a:schemeClr val="bg1"/>
              </a:solidFill>
            </a:endParaRPr>
          </a:p>
        </p:txBody>
      </p:sp>
      <p:sp>
        <p:nvSpPr>
          <p:cNvPr id="54337" name="Text Box 80"/>
          <p:cNvSpPr txBox="1">
            <a:spLocks noChangeArrowheads="1"/>
          </p:cNvSpPr>
          <p:nvPr/>
        </p:nvSpPr>
        <p:spPr bwMode="auto">
          <a:xfrm>
            <a:off x="2740026" y="3399822"/>
            <a:ext cx="141288" cy="123825"/>
          </a:xfrm>
          <a:prstGeom prst="rect">
            <a:avLst/>
          </a:prstGeom>
          <a:noFill/>
          <a:ln w="9525">
            <a:noFill/>
            <a:miter lim="800000"/>
            <a:headEnd/>
            <a:tailEnd/>
          </a:ln>
        </p:spPr>
        <p:txBody>
          <a:bodyPr wrap="none" lIns="0" tIns="0" rIns="0" bIns="0"/>
          <a:lstStyle/>
          <a:p>
            <a:pPr algn="ctr">
              <a:lnSpc>
                <a:spcPct val="70000"/>
              </a:lnSpc>
            </a:pPr>
            <a:r>
              <a:rPr lang="en-US" sz="1400" b="1" baseline="0" dirty="0">
                <a:solidFill>
                  <a:schemeClr val="bg1"/>
                </a:solidFill>
              </a:rPr>
              <a:t>+</a:t>
            </a:r>
          </a:p>
        </p:txBody>
      </p:sp>
      <p:sp>
        <p:nvSpPr>
          <p:cNvPr id="54338" name="Text Box 81"/>
          <p:cNvSpPr txBox="1">
            <a:spLocks noChangeArrowheads="1"/>
          </p:cNvSpPr>
          <p:nvPr/>
        </p:nvSpPr>
        <p:spPr bwMode="auto">
          <a:xfrm>
            <a:off x="3408363" y="3169635"/>
            <a:ext cx="141288" cy="123825"/>
          </a:xfrm>
          <a:prstGeom prst="rect">
            <a:avLst/>
          </a:prstGeom>
          <a:noFill/>
          <a:ln w="9525">
            <a:noFill/>
            <a:miter lim="800000"/>
            <a:headEnd/>
            <a:tailEnd/>
          </a:ln>
        </p:spPr>
        <p:txBody>
          <a:bodyPr wrap="none" lIns="0" tIns="0" rIns="0" bIns="0"/>
          <a:lstStyle/>
          <a:p>
            <a:pPr algn="ctr">
              <a:lnSpc>
                <a:spcPct val="70000"/>
              </a:lnSpc>
            </a:pPr>
            <a:r>
              <a:rPr lang="en-US" sz="1400" b="1" baseline="0">
                <a:solidFill>
                  <a:schemeClr val="bg1"/>
                </a:solidFill>
              </a:rPr>
              <a:t>+</a:t>
            </a:r>
          </a:p>
        </p:txBody>
      </p:sp>
      <p:sp>
        <p:nvSpPr>
          <p:cNvPr id="54339" name="Line 82"/>
          <p:cNvSpPr>
            <a:spLocks noChangeShapeType="1"/>
          </p:cNvSpPr>
          <p:nvPr/>
        </p:nvSpPr>
        <p:spPr bwMode="auto">
          <a:xfrm>
            <a:off x="3390901" y="3301397"/>
            <a:ext cx="169863" cy="0"/>
          </a:xfrm>
          <a:prstGeom prst="line">
            <a:avLst/>
          </a:prstGeom>
          <a:noFill/>
          <a:ln w="9525">
            <a:solidFill>
              <a:schemeClr val="tx1"/>
            </a:solidFill>
            <a:round/>
            <a:headEnd/>
            <a:tailEnd/>
          </a:ln>
        </p:spPr>
        <p:txBody>
          <a:bodyPr/>
          <a:lstStyle/>
          <a:p>
            <a:endParaRPr lang="en-US">
              <a:solidFill>
                <a:schemeClr val="bg1"/>
              </a:solidFill>
            </a:endParaRPr>
          </a:p>
        </p:txBody>
      </p:sp>
      <p:sp>
        <p:nvSpPr>
          <p:cNvPr id="54340" name="Text Box 83"/>
          <p:cNvSpPr txBox="1">
            <a:spLocks noChangeArrowheads="1"/>
          </p:cNvSpPr>
          <p:nvPr/>
        </p:nvSpPr>
        <p:spPr bwMode="auto">
          <a:xfrm>
            <a:off x="3686176" y="3263297"/>
            <a:ext cx="141288" cy="123825"/>
          </a:xfrm>
          <a:prstGeom prst="rect">
            <a:avLst/>
          </a:prstGeom>
          <a:noFill/>
          <a:ln w="9525">
            <a:noFill/>
            <a:miter lim="800000"/>
            <a:headEnd/>
            <a:tailEnd/>
          </a:ln>
        </p:spPr>
        <p:txBody>
          <a:bodyPr wrap="none" lIns="0" tIns="0" rIns="0" bIns="0"/>
          <a:lstStyle/>
          <a:p>
            <a:pPr algn="ctr">
              <a:lnSpc>
                <a:spcPct val="70000"/>
              </a:lnSpc>
            </a:pPr>
            <a:r>
              <a:rPr lang="en-US" sz="1400" b="1" baseline="0">
                <a:solidFill>
                  <a:schemeClr val="bg1"/>
                </a:solidFill>
              </a:rPr>
              <a:t>+</a:t>
            </a:r>
          </a:p>
        </p:txBody>
      </p:sp>
      <p:sp>
        <p:nvSpPr>
          <p:cNvPr id="54341" name="Line 84"/>
          <p:cNvSpPr>
            <a:spLocks noChangeShapeType="1"/>
          </p:cNvSpPr>
          <p:nvPr/>
        </p:nvSpPr>
        <p:spPr bwMode="auto">
          <a:xfrm>
            <a:off x="3668713" y="3395060"/>
            <a:ext cx="169863" cy="0"/>
          </a:xfrm>
          <a:prstGeom prst="line">
            <a:avLst/>
          </a:prstGeom>
          <a:noFill/>
          <a:ln w="9525">
            <a:solidFill>
              <a:schemeClr val="tx1"/>
            </a:solidFill>
            <a:round/>
            <a:headEnd/>
            <a:tailEnd/>
          </a:ln>
        </p:spPr>
        <p:txBody>
          <a:bodyPr/>
          <a:lstStyle/>
          <a:p>
            <a:endParaRPr lang="en-US">
              <a:solidFill>
                <a:schemeClr val="bg1"/>
              </a:solidFill>
            </a:endParaRPr>
          </a:p>
        </p:txBody>
      </p:sp>
      <p:sp>
        <p:nvSpPr>
          <p:cNvPr id="54342" name="Text Box 85"/>
          <p:cNvSpPr txBox="1">
            <a:spLocks noChangeArrowheads="1"/>
          </p:cNvSpPr>
          <p:nvPr/>
        </p:nvSpPr>
        <p:spPr bwMode="auto">
          <a:xfrm>
            <a:off x="4352926" y="3117247"/>
            <a:ext cx="141288" cy="123825"/>
          </a:xfrm>
          <a:prstGeom prst="rect">
            <a:avLst/>
          </a:prstGeom>
          <a:noFill/>
          <a:ln w="9525">
            <a:noFill/>
            <a:miter lim="800000"/>
            <a:headEnd/>
            <a:tailEnd/>
          </a:ln>
        </p:spPr>
        <p:txBody>
          <a:bodyPr wrap="none" lIns="0" tIns="0" rIns="0" bIns="0"/>
          <a:lstStyle/>
          <a:p>
            <a:pPr algn="ctr">
              <a:lnSpc>
                <a:spcPct val="70000"/>
              </a:lnSpc>
            </a:pPr>
            <a:r>
              <a:rPr lang="en-US" sz="1400" b="1" baseline="0">
                <a:solidFill>
                  <a:schemeClr val="bg1"/>
                </a:solidFill>
              </a:rPr>
              <a:t>+</a:t>
            </a:r>
          </a:p>
        </p:txBody>
      </p:sp>
      <p:sp>
        <p:nvSpPr>
          <p:cNvPr id="54343" name="Line 86"/>
          <p:cNvSpPr>
            <a:spLocks noChangeShapeType="1"/>
          </p:cNvSpPr>
          <p:nvPr/>
        </p:nvSpPr>
        <p:spPr bwMode="auto">
          <a:xfrm>
            <a:off x="4338638" y="3209322"/>
            <a:ext cx="169863" cy="0"/>
          </a:xfrm>
          <a:prstGeom prst="line">
            <a:avLst/>
          </a:prstGeom>
          <a:noFill/>
          <a:ln w="9525">
            <a:solidFill>
              <a:schemeClr val="tx1"/>
            </a:solidFill>
            <a:round/>
            <a:headEnd/>
            <a:tailEnd/>
          </a:ln>
        </p:spPr>
        <p:txBody>
          <a:bodyPr/>
          <a:lstStyle/>
          <a:p>
            <a:endParaRPr lang="en-US">
              <a:solidFill>
                <a:schemeClr val="bg1"/>
              </a:solidFill>
            </a:endParaRPr>
          </a:p>
        </p:txBody>
      </p:sp>
      <p:sp>
        <p:nvSpPr>
          <p:cNvPr id="54344" name="Text Box 87"/>
          <p:cNvSpPr txBox="1">
            <a:spLocks noChangeArrowheads="1"/>
          </p:cNvSpPr>
          <p:nvPr/>
        </p:nvSpPr>
        <p:spPr bwMode="auto">
          <a:xfrm>
            <a:off x="4633913" y="3258535"/>
            <a:ext cx="141288" cy="123825"/>
          </a:xfrm>
          <a:prstGeom prst="rect">
            <a:avLst/>
          </a:prstGeom>
          <a:noFill/>
          <a:ln w="9525">
            <a:noFill/>
            <a:miter lim="800000"/>
            <a:headEnd/>
            <a:tailEnd/>
          </a:ln>
        </p:spPr>
        <p:txBody>
          <a:bodyPr wrap="none" lIns="0" tIns="0" rIns="0" bIns="0"/>
          <a:lstStyle/>
          <a:p>
            <a:pPr algn="ctr">
              <a:lnSpc>
                <a:spcPct val="70000"/>
              </a:lnSpc>
            </a:pPr>
            <a:r>
              <a:rPr lang="en-US" sz="1400" b="1" baseline="0">
                <a:solidFill>
                  <a:schemeClr val="bg1"/>
                </a:solidFill>
              </a:rPr>
              <a:t>+</a:t>
            </a:r>
          </a:p>
        </p:txBody>
      </p:sp>
      <p:sp>
        <p:nvSpPr>
          <p:cNvPr id="54345" name="Line 88"/>
          <p:cNvSpPr>
            <a:spLocks noChangeShapeType="1"/>
          </p:cNvSpPr>
          <p:nvPr/>
        </p:nvSpPr>
        <p:spPr bwMode="auto">
          <a:xfrm>
            <a:off x="4616451" y="3406172"/>
            <a:ext cx="169863" cy="0"/>
          </a:xfrm>
          <a:prstGeom prst="line">
            <a:avLst/>
          </a:prstGeom>
          <a:noFill/>
          <a:ln w="9525">
            <a:solidFill>
              <a:schemeClr val="tx1"/>
            </a:solidFill>
            <a:round/>
            <a:headEnd/>
            <a:tailEnd/>
          </a:ln>
        </p:spPr>
        <p:txBody>
          <a:bodyPr/>
          <a:lstStyle/>
          <a:p>
            <a:endParaRPr lang="en-US">
              <a:solidFill>
                <a:schemeClr val="bg1"/>
              </a:solidFill>
            </a:endParaRPr>
          </a:p>
        </p:txBody>
      </p:sp>
      <p:sp>
        <p:nvSpPr>
          <p:cNvPr id="54346" name="Text Box 89"/>
          <p:cNvSpPr txBox="1">
            <a:spLocks noChangeArrowheads="1"/>
          </p:cNvSpPr>
          <p:nvPr/>
        </p:nvSpPr>
        <p:spPr bwMode="auto">
          <a:xfrm>
            <a:off x="5578476" y="3250597"/>
            <a:ext cx="141288" cy="123825"/>
          </a:xfrm>
          <a:prstGeom prst="rect">
            <a:avLst/>
          </a:prstGeom>
          <a:noFill/>
          <a:ln w="9525">
            <a:noFill/>
            <a:miter lim="800000"/>
            <a:headEnd/>
            <a:tailEnd/>
          </a:ln>
        </p:spPr>
        <p:txBody>
          <a:bodyPr wrap="none" lIns="0" tIns="0" rIns="0" bIns="0"/>
          <a:lstStyle/>
          <a:p>
            <a:pPr algn="ctr">
              <a:lnSpc>
                <a:spcPct val="70000"/>
              </a:lnSpc>
            </a:pPr>
            <a:r>
              <a:rPr lang="en-US" sz="1400" b="1" baseline="0">
                <a:solidFill>
                  <a:schemeClr val="bg1"/>
                </a:solidFill>
              </a:rPr>
              <a:t>+</a:t>
            </a:r>
          </a:p>
        </p:txBody>
      </p:sp>
      <p:sp>
        <p:nvSpPr>
          <p:cNvPr id="54347" name="Line 90"/>
          <p:cNvSpPr>
            <a:spLocks noChangeShapeType="1"/>
          </p:cNvSpPr>
          <p:nvPr/>
        </p:nvSpPr>
        <p:spPr bwMode="auto">
          <a:xfrm>
            <a:off x="5561013" y="3390297"/>
            <a:ext cx="169863" cy="0"/>
          </a:xfrm>
          <a:prstGeom prst="line">
            <a:avLst/>
          </a:prstGeom>
          <a:noFill/>
          <a:ln w="9525">
            <a:solidFill>
              <a:schemeClr val="tx1"/>
            </a:solidFill>
            <a:round/>
            <a:headEnd/>
            <a:tailEnd/>
          </a:ln>
        </p:spPr>
        <p:txBody>
          <a:bodyPr/>
          <a:lstStyle/>
          <a:p>
            <a:endParaRPr lang="en-US">
              <a:solidFill>
                <a:schemeClr val="bg1"/>
              </a:solidFill>
            </a:endParaRPr>
          </a:p>
        </p:txBody>
      </p:sp>
      <p:sp>
        <p:nvSpPr>
          <p:cNvPr id="54348" name="Text Box 91"/>
          <p:cNvSpPr txBox="1">
            <a:spLocks noChangeArrowheads="1"/>
          </p:cNvSpPr>
          <p:nvPr/>
        </p:nvSpPr>
        <p:spPr bwMode="auto">
          <a:xfrm>
            <a:off x="5305426" y="3250597"/>
            <a:ext cx="141288" cy="123825"/>
          </a:xfrm>
          <a:prstGeom prst="rect">
            <a:avLst/>
          </a:prstGeom>
          <a:noFill/>
          <a:ln w="9525">
            <a:noFill/>
            <a:miter lim="800000"/>
            <a:headEnd/>
            <a:tailEnd/>
          </a:ln>
        </p:spPr>
        <p:txBody>
          <a:bodyPr wrap="none" lIns="0" tIns="0" rIns="0" bIns="0"/>
          <a:lstStyle/>
          <a:p>
            <a:pPr algn="ctr">
              <a:lnSpc>
                <a:spcPct val="70000"/>
              </a:lnSpc>
            </a:pPr>
            <a:r>
              <a:rPr lang="en-US" sz="1400" b="1" baseline="0">
                <a:solidFill>
                  <a:schemeClr val="bg1"/>
                </a:solidFill>
              </a:rPr>
              <a:t>+</a:t>
            </a:r>
          </a:p>
        </p:txBody>
      </p:sp>
      <p:sp>
        <p:nvSpPr>
          <p:cNvPr id="54349" name="Line 92"/>
          <p:cNvSpPr>
            <a:spLocks noChangeShapeType="1"/>
          </p:cNvSpPr>
          <p:nvPr/>
        </p:nvSpPr>
        <p:spPr bwMode="auto">
          <a:xfrm>
            <a:off x="5287963" y="3339497"/>
            <a:ext cx="169863" cy="0"/>
          </a:xfrm>
          <a:prstGeom prst="line">
            <a:avLst/>
          </a:prstGeom>
          <a:noFill/>
          <a:ln w="9525">
            <a:solidFill>
              <a:schemeClr val="tx1"/>
            </a:solidFill>
            <a:round/>
            <a:headEnd/>
            <a:tailEnd/>
          </a:ln>
        </p:spPr>
        <p:txBody>
          <a:bodyPr/>
          <a:lstStyle/>
          <a:p>
            <a:endParaRPr lang="en-US">
              <a:solidFill>
                <a:schemeClr val="bg1"/>
              </a:solidFill>
            </a:endParaRPr>
          </a:p>
        </p:txBody>
      </p:sp>
      <p:sp>
        <p:nvSpPr>
          <p:cNvPr id="54350" name="Text Box 93"/>
          <p:cNvSpPr txBox="1">
            <a:spLocks noChangeArrowheads="1"/>
          </p:cNvSpPr>
          <p:nvPr/>
        </p:nvSpPr>
        <p:spPr bwMode="auto">
          <a:xfrm>
            <a:off x="6246813" y="3179160"/>
            <a:ext cx="141288" cy="123825"/>
          </a:xfrm>
          <a:prstGeom prst="rect">
            <a:avLst/>
          </a:prstGeom>
          <a:noFill/>
          <a:ln w="9525">
            <a:noFill/>
            <a:miter lim="800000"/>
            <a:headEnd/>
            <a:tailEnd/>
          </a:ln>
        </p:spPr>
        <p:txBody>
          <a:bodyPr wrap="none" lIns="0" tIns="0" rIns="0" bIns="0"/>
          <a:lstStyle/>
          <a:p>
            <a:pPr algn="ctr">
              <a:lnSpc>
                <a:spcPct val="70000"/>
              </a:lnSpc>
            </a:pPr>
            <a:r>
              <a:rPr lang="en-US" sz="1400" b="1" baseline="0">
                <a:solidFill>
                  <a:schemeClr val="bg1"/>
                </a:solidFill>
              </a:rPr>
              <a:t>+</a:t>
            </a:r>
          </a:p>
        </p:txBody>
      </p:sp>
      <p:sp>
        <p:nvSpPr>
          <p:cNvPr id="54351" name="Line 94"/>
          <p:cNvSpPr>
            <a:spLocks noChangeShapeType="1"/>
          </p:cNvSpPr>
          <p:nvPr/>
        </p:nvSpPr>
        <p:spPr bwMode="auto">
          <a:xfrm>
            <a:off x="6229351" y="3253772"/>
            <a:ext cx="169863" cy="0"/>
          </a:xfrm>
          <a:prstGeom prst="line">
            <a:avLst/>
          </a:prstGeom>
          <a:noFill/>
          <a:ln w="9525">
            <a:solidFill>
              <a:schemeClr val="tx1"/>
            </a:solidFill>
            <a:round/>
            <a:headEnd/>
            <a:tailEnd/>
          </a:ln>
        </p:spPr>
        <p:txBody>
          <a:bodyPr/>
          <a:lstStyle/>
          <a:p>
            <a:endParaRPr lang="en-US">
              <a:solidFill>
                <a:schemeClr val="bg1"/>
              </a:solidFill>
            </a:endParaRPr>
          </a:p>
        </p:txBody>
      </p:sp>
      <p:sp>
        <p:nvSpPr>
          <p:cNvPr id="54352" name="Text Box 95"/>
          <p:cNvSpPr txBox="1">
            <a:spLocks noChangeArrowheads="1"/>
          </p:cNvSpPr>
          <p:nvPr/>
        </p:nvSpPr>
        <p:spPr bwMode="auto">
          <a:xfrm>
            <a:off x="6542088" y="3307747"/>
            <a:ext cx="139700" cy="123825"/>
          </a:xfrm>
          <a:prstGeom prst="rect">
            <a:avLst/>
          </a:prstGeom>
          <a:noFill/>
          <a:ln w="9525">
            <a:noFill/>
            <a:miter lim="800000"/>
            <a:headEnd/>
            <a:tailEnd/>
          </a:ln>
        </p:spPr>
        <p:txBody>
          <a:bodyPr wrap="none" lIns="0" tIns="0" rIns="0" bIns="0"/>
          <a:lstStyle/>
          <a:p>
            <a:pPr algn="ctr">
              <a:lnSpc>
                <a:spcPct val="70000"/>
              </a:lnSpc>
            </a:pPr>
            <a:r>
              <a:rPr lang="en-US" sz="1400" b="1" baseline="0">
                <a:solidFill>
                  <a:schemeClr val="bg1"/>
                </a:solidFill>
              </a:rPr>
              <a:t>+</a:t>
            </a:r>
          </a:p>
        </p:txBody>
      </p:sp>
      <p:sp>
        <p:nvSpPr>
          <p:cNvPr id="54353" name="Line 96"/>
          <p:cNvSpPr>
            <a:spLocks noChangeShapeType="1"/>
          </p:cNvSpPr>
          <p:nvPr/>
        </p:nvSpPr>
        <p:spPr bwMode="auto">
          <a:xfrm>
            <a:off x="6526213" y="3382360"/>
            <a:ext cx="171450" cy="0"/>
          </a:xfrm>
          <a:prstGeom prst="line">
            <a:avLst/>
          </a:prstGeom>
          <a:noFill/>
          <a:ln w="9525">
            <a:solidFill>
              <a:schemeClr val="tx1"/>
            </a:solidFill>
            <a:round/>
            <a:headEnd/>
            <a:tailEnd/>
          </a:ln>
        </p:spPr>
        <p:txBody>
          <a:bodyPr/>
          <a:lstStyle/>
          <a:p>
            <a:endParaRPr lang="en-US">
              <a:solidFill>
                <a:schemeClr val="bg1"/>
              </a:solidFill>
            </a:endParaRPr>
          </a:p>
        </p:txBody>
      </p:sp>
      <p:sp>
        <p:nvSpPr>
          <p:cNvPr id="86" name="Line 28"/>
          <p:cNvSpPr>
            <a:spLocks noChangeShapeType="1"/>
          </p:cNvSpPr>
          <p:nvPr/>
        </p:nvSpPr>
        <p:spPr bwMode="auto">
          <a:xfrm>
            <a:off x="914400" y="4991291"/>
            <a:ext cx="50800" cy="0"/>
          </a:xfrm>
          <a:prstGeom prst="line">
            <a:avLst/>
          </a:prstGeom>
          <a:noFill/>
          <a:ln w="9525">
            <a:solidFill>
              <a:schemeClr val="tx1"/>
            </a:solidFill>
            <a:round/>
            <a:headEnd/>
            <a:tailEnd/>
          </a:ln>
        </p:spPr>
        <p:txBody>
          <a:bodyPr/>
          <a:lstStyle/>
          <a:p>
            <a:endParaRPr lang="en-US">
              <a:solidFill>
                <a:schemeClr val="bg1"/>
              </a:solidFill>
            </a:endParaRPr>
          </a:p>
        </p:txBody>
      </p:sp>
      <p:sp>
        <p:nvSpPr>
          <p:cNvPr id="94" name="Text Box 4"/>
          <p:cNvSpPr txBox="1">
            <a:spLocks noChangeArrowheads="1"/>
          </p:cNvSpPr>
          <p:nvPr>
            <p:custDataLst>
              <p:tags r:id="rId2"/>
            </p:custDataLst>
          </p:nvPr>
        </p:nvSpPr>
        <p:spPr bwMode="auto">
          <a:xfrm>
            <a:off x="457200" y="6355080"/>
            <a:ext cx="8340725" cy="336550"/>
          </a:xfrm>
          <a:prstGeom prst="rect">
            <a:avLst/>
          </a:prstGeom>
          <a:noFill/>
          <a:ln w="9525">
            <a:noFill/>
            <a:miter lim="800000"/>
            <a:headEnd/>
            <a:tailEnd/>
          </a:ln>
        </p:spPr>
        <p:txBody>
          <a:bodyPr wrap="none"/>
          <a:lstStyle/>
          <a:p>
            <a:pPr algn="r">
              <a:lnSpc>
                <a:spcPct val="125000"/>
              </a:lnSpc>
              <a:buClr>
                <a:srgbClr val="3F3F3F"/>
              </a:buClr>
              <a:buSzPct val="100000"/>
            </a:pPr>
            <a:r>
              <a:rPr lang="en-US" sz="1400" baseline="0" dirty="0" smtClean="0">
                <a:solidFill>
                  <a:schemeClr val="bg1"/>
                </a:solidFill>
                <a:latin typeface="Arial Narrow" pitchFamily="34" charset="0"/>
                <a:cs typeface="Times New Roman" pitchFamily="18" charset="0"/>
              </a:rPr>
              <a:t>DCCT/EDIC </a:t>
            </a:r>
            <a:r>
              <a:rPr lang="en-US" sz="1400" baseline="0" dirty="0">
                <a:solidFill>
                  <a:schemeClr val="bg1"/>
                </a:solidFill>
                <a:latin typeface="Arial Narrow" pitchFamily="34" charset="0"/>
                <a:cs typeface="Times New Roman" pitchFamily="18" charset="0"/>
              </a:rPr>
              <a:t>Research Group. </a:t>
            </a:r>
            <a:r>
              <a:rPr lang="en-US" sz="1400" i="1" baseline="0" dirty="0">
                <a:solidFill>
                  <a:schemeClr val="bg1"/>
                </a:solidFill>
                <a:latin typeface="Arial Narrow" pitchFamily="34" charset="0"/>
                <a:cs typeface="Times New Roman" pitchFamily="18" charset="0"/>
              </a:rPr>
              <a:t>N </a:t>
            </a:r>
            <a:r>
              <a:rPr lang="en-US" sz="1400" i="1" baseline="0" dirty="0" err="1">
                <a:solidFill>
                  <a:schemeClr val="bg1"/>
                </a:solidFill>
                <a:latin typeface="Arial Narrow" pitchFamily="34" charset="0"/>
                <a:cs typeface="Times New Roman" pitchFamily="18" charset="0"/>
              </a:rPr>
              <a:t>Engl</a:t>
            </a:r>
            <a:r>
              <a:rPr lang="en-US" sz="1400" i="1" baseline="0" dirty="0">
                <a:solidFill>
                  <a:schemeClr val="bg1"/>
                </a:solidFill>
                <a:latin typeface="Arial Narrow" pitchFamily="34" charset="0"/>
                <a:cs typeface="Times New Roman" pitchFamily="18" charset="0"/>
              </a:rPr>
              <a:t> J </a:t>
            </a:r>
            <a:r>
              <a:rPr lang="en-US" sz="1400" i="1" baseline="0" dirty="0" smtClean="0">
                <a:solidFill>
                  <a:schemeClr val="bg1"/>
                </a:solidFill>
                <a:latin typeface="Arial Narrow" pitchFamily="34" charset="0"/>
                <a:cs typeface="Times New Roman" pitchFamily="18" charset="0"/>
              </a:rPr>
              <a:t>Med</a:t>
            </a:r>
            <a:r>
              <a:rPr lang="en-US" sz="1400" baseline="0" dirty="0" smtClean="0">
                <a:solidFill>
                  <a:schemeClr val="bg1"/>
                </a:solidFill>
                <a:latin typeface="Arial Narrow" pitchFamily="34" charset="0"/>
                <a:cs typeface="Times New Roman" pitchFamily="18" charset="0"/>
              </a:rPr>
              <a:t> </a:t>
            </a:r>
            <a:r>
              <a:rPr lang="en-US" sz="1400" baseline="0" dirty="0">
                <a:solidFill>
                  <a:schemeClr val="bg1"/>
                </a:solidFill>
                <a:latin typeface="Arial Narrow" pitchFamily="34" charset="0"/>
                <a:cs typeface="Times New Roman" pitchFamily="18" charset="0"/>
              </a:rPr>
              <a:t>2000;342(6):381-389.</a:t>
            </a:r>
            <a:endParaRPr lang="nl-NL" sz="1400" baseline="0" dirty="0">
              <a:solidFill>
                <a:schemeClr val="bg1"/>
              </a:solidFill>
              <a:latin typeface="Arial Narrow" pitchFamily="34" charset="0"/>
              <a:cs typeface="Times New Roman" pitchFamily="18" charset="0"/>
            </a:endParaRPr>
          </a:p>
        </p:txBody>
      </p:sp>
      <p:sp>
        <p:nvSpPr>
          <p:cNvPr id="123905" name="Rectangle 1"/>
          <p:cNvSpPr>
            <a:spLocks noChangeArrowheads="1"/>
          </p:cNvSpPr>
          <p:nvPr/>
        </p:nvSpPr>
        <p:spPr bwMode="auto">
          <a:xfrm>
            <a:off x="838200" y="1282282"/>
            <a:ext cx="6513193"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pitchFamily="34" charset="0"/>
                <a:ea typeface="Calibri" pitchFamily="34" charset="0"/>
                <a:cs typeface="Arial" pitchFamily="34" charset="0"/>
              </a:rPr>
              <a:t>Distribution of HbA1c Values: Intensive </a:t>
            </a:r>
            <a:r>
              <a:rPr kumimoji="0" lang="en-US" sz="1600" b="1" i="0" u="none" strike="noStrike" cap="none" normalizeH="0" baseline="0" dirty="0" err="1" smtClean="0">
                <a:ln>
                  <a:noFill/>
                </a:ln>
                <a:solidFill>
                  <a:schemeClr val="bg1"/>
                </a:solidFill>
                <a:effectLst/>
                <a:latin typeface="Arial" pitchFamily="34" charset="0"/>
                <a:ea typeface="Calibri" pitchFamily="34" charset="0"/>
                <a:cs typeface="Arial" pitchFamily="34" charset="0"/>
              </a:rPr>
              <a:t>vs</a:t>
            </a:r>
            <a:r>
              <a:rPr kumimoji="0" lang="en-US" sz="16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Conventional Therapy</a:t>
            </a:r>
            <a:endParaRPr kumimoji="0" lang="en-US" sz="1600" b="1" i="0" u="none" strike="noStrike" cap="none" normalizeH="0" baseline="0" dirty="0" smtClean="0">
              <a:ln>
                <a:noFill/>
              </a:ln>
              <a:solidFill>
                <a:schemeClr val="bg1"/>
              </a:solidFill>
              <a:effectLst/>
              <a:latin typeface="Arial" pitchFamily="34" charset="0"/>
            </a:endParaRPr>
          </a:p>
        </p:txBody>
      </p:sp>
      <p:sp>
        <p:nvSpPr>
          <p:cNvPr id="98" name="Rectangle 1026"/>
          <p:cNvSpPr txBox="1">
            <a:spLocks noChangeArrowheads="1"/>
          </p:cNvSpPr>
          <p:nvPr/>
        </p:nvSpPr>
        <p:spPr>
          <a:xfrm>
            <a:off x="215900" y="153988"/>
            <a:ext cx="7670800" cy="1143000"/>
          </a:xfrm>
          <a:prstGeom prst="rect">
            <a:avLst/>
          </a:prstGeom>
        </p:spPr>
        <p:txBody>
          <a:bodyPr anchor="ctr" anchorCtr="0"/>
          <a:lstStyle/>
          <a:p>
            <a:pPr lvl="0"/>
            <a:r>
              <a:rPr lang="en-US" sz="3600" b="1" kern="0" dirty="0" smtClean="0">
                <a:solidFill>
                  <a:srgbClr val="FFFF00"/>
                </a:solidFill>
                <a:latin typeface="Verdana" pitchFamily="34" charset="0"/>
                <a:ea typeface="Verdana" pitchFamily="34" charset="0"/>
                <a:cs typeface="Verdana" pitchFamily="34" charset="0"/>
              </a:rPr>
              <a:t>HbA1c Following DCCT/EDIC</a:t>
            </a:r>
          </a:p>
        </p:txBody>
      </p:sp>
      <p:grpSp>
        <p:nvGrpSpPr>
          <p:cNvPr id="2" name="Group 98"/>
          <p:cNvGrpSpPr/>
          <p:nvPr/>
        </p:nvGrpSpPr>
        <p:grpSpPr>
          <a:xfrm rot="3379457">
            <a:off x="972666" y="4557751"/>
            <a:ext cx="43433" cy="145100"/>
            <a:chOff x="609600" y="4419600"/>
            <a:chExt cx="77789" cy="229394"/>
          </a:xfrm>
        </p:grpSpPr>
        <p:sp>
          <p:nvSpPr>
            <p:cNvPr id="100" name="Rectangle 99"/>
            <p:cNvSpPr/>
            <p:nvPr/>
          </p:nvSpPr>
          <p:spPr>
            <a:xfrm>
              <a:off x="609600" y="4419600"/>
              <a:ext cx="76200" cy="228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01" name="Straight Connector 100"/>
            <p:cNvCxnSpPr/>
            <p:nvPr/>
          </p:nvCxnSpPr>
          <p:spPr>
            <a:xfrm rot="16200000" flipH="1">
              <a:off x="496095" y="4533900"/>
              <a:ext cx="228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16200000" flipH="1">
              <a:off x="572295" y="4533106"/>
              <a:ext cx="228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3" name="Text Box 52"/>
          <p:cNvSpPr txBox="1">
            <a:spLocks noChangeArrowheads="1"/>
          </p:cNvSpPr>
          <p:nvPr/>
        </p:nvSpPr>
        <p:spPr bwMode="auto">
          <a:xfrm>
            <a:off x="1490662" y="4693186"/>
            <a:ext cx="445635" cy="184666"/>
          </a:xfrm>
          <a:prstGeom prst="rect">
            <a:avLst/>
          </a:prstGeom>
          <a:noFill/>
          <a:ln w="9525">
            <a:noFill/>
            <a:miter lim="800000"/>
            <a:headEnd/>
            <a:tailEnd/>
          </a:ln>
        </p:spPr>
        <p:txBody>
          <a:bodyPr wrap="none" lIns="0" tIns="0" rIns="0" bIns="0" anchor="ctr">
            <a:spAutoFit/>
          </a:bodyPr>
          <a:lstStyle/>
          <a:p>
            <a:r>
              <a:rPr lang="en-US" sz="1200" b="1" baseline="0" dirty="0" smtClean="0">
                <a:solidFill>
                  <a:schemeClr val="bg1"/>
                </a:solidFill>
              </a:rPr>
              <a:t>p</a:t>
            </a:r>
            <a:r>
              <a:rPr lang="en-US" sz="1200" b="1" baseline="0" dirty="0" smtClean="0">
                <a:solidFill>
                  <a:schemeClr val="bg1"/>
                </a:solidFill>
                <a:sym typeface="Symbol" pitchFamily="18" charset="2"/>
              </a:rPr>
              <a:t></a:t>
            </a:r>
            <a:r>
              <a:rPr lang="en-US" sz="1200" b="1" baseline="0" dirty="0">
                <a:solidFill>
                  <a:schemeClr val="bg1"/>
                </a:solidFill>
              </a:rPr>
              <a:t>.001</a:t>
            </a:r>
          </a:p>
        </p:txBody>
      </p:sp>
      <p:sp>
        <p:nvSpPr>
          <p:cNvPr id="104" name="Text Box 53"/>
          <p:cNvSpPr txBox="1">
            <a:spLocks noChangeArrowheads="1"/>
          </p:cNvSpPr>
          <p:nvPr/>
        </p:nvSpPr>
        <p:spPr bwMode="auto">
          <a:xfrm>
            <a:off x="2432050" y="4693186"/>
            <a:ext cx="445635" cy="184666"/>
          </a:xfrm>
          <a:prstGeom prst="rect">
            <a:avLst/>
          </a:prstGeom>
          <a:noFill/>
          <a:ln w="9525">
            <a:noFill/>
            <a:miter lim="800000"/>
            <a:headEnd/>
            <a:tailEnd/>
          </a:ln>
        </p:spPr>
        <p:txBody>
          <a:bodyPr wrap="none" lIns="0" tIns="0" rIns="0" bIns="0" anchor="ctr">
            <a:spAutoFit/>
          </a:bodyPr>
          <a:lstStyle/>
          <a:p>
            <a:r>
              <a:rPr lang="en-US" sz="1200" b="1" baseline="0" dirty="0" smtClean="0">
                <a:solidFill>
                  <a:schemeClr val="bg1"/>
                </a:solidFill>
              </a:rPr>
              <a:t>p</a:t>
            </a:r>
            <a:r>
              <a:rPr lang="en-US" sz="1200" b="1" baseline="0" dirty="0" smtClean="0">
                <a:solidFill>
                  <a:schemeClr val="bg1"/>
                </a:solidFill>
                <a:sym typeface="Symbol" pitchFamily="18" charset="2"/>
              </a:rPr>
              <a:t></a:t>
            </a:r>
            <a:r>
              <a:rPr lang="en-US" sz="1200" b="1" baseline="0" dirty="0">
                <a:solidFill>
                  <a:schemeClr val="bg1"/>
                </a:solidFill>
              </a:rPr>
              <a:t>.001</a:t>
            </a:r>
          </a:p>
        </p:txBody>
      </p:sp>
      <p:sp>
        <p:nvSpPr>
          <p:cNvPr id="105" name="Text Box 54"/>
          <p:cNvSpPr txBox="1">
            <a:spLocks noChangeArrowheads="1"/>
          </p:cNvSpPr>
          <p:nvPr/>
        </p:nvSpPr>
        <p:spPr bwMode="auto">
          <a:xfrm>
            <a:off x="3365500" y="4693186"/>
            <a:ext cx="445635" cy="184666"/>
          </a:xfrm>
          <a:prstGeom prst="rect">
            <a:avLst/>
          </a:prstGeom>
          <a:noFill/>
          <a:ln w="9525">
            <a:noFill/>
            <a:miter lim="800000"/>
            <a:headEnd/>
            <a:tailEnd/>
          </a:ln>
        </p:spPr>
        <p:txBody>
          <a:bodyPr wrap="none" lIns="0" tIns="0" rIns="0" bIns="0" anchor="ctr">
            <a:spAutoFit/>
          </a:bodyPr>
          <a:lstStyle/>
          <a:p>
            <a:r>
              <a:rPr lang="en-US" sz="1200" b="1" baseline="0" dirty="0" smtClean="0">
                <a:solidFill>
                  <a:schemeClr val="bg1"/>
                </a:solidFill>
              </a:rPr>
              <a:t>p</a:t>
            </a:r>
            <a:r>
              <a:rPr lang="en-US" sz="1200" b="1" baseline="0" dirty="0" smtClean="0">
                <a:solidFill>
                  <a:schemeClr val="bg1"/>
                </a:solidFill>
                <a:sym typeface="Symbol" pitchFamily="18" charset="2"/>
              </a:rPr>
              <a:t></a:t>
            </a:r>
            <a:r>
              <a:rPr lang="en-US" sz="1200" b="1" baseline="0" dirty="0">
                <a:solidFill>
                  <a:schemeClr val="bg1"/>
                </a:solidFill>
              </a:rPr>
              <a:t>.001</a:t>
            </a:r>
          </a:p>
        </p:txBody>
      </p:sp>
      <p:sp>
        <p:nvSpPr>
          <p:cNvPr id="106" name="Text Box 55"/>
          <p:cNvSpPr txBox="1">
            <a:spLocks noChangeArrowheads="1"/>
          </p:cNvSpPr>
          <p:nvPr/>
        </p:nvSpPr>
        <p:spPr bwMode="auto">
          <a:xfrm>
            <a:off x="4333875" y="4693186"/>
            <a:ext cx="437620" cy="184666"/>
          </a:xfrm>
          <a:prstGeom prst="rect">
            <a:avLst/>
          </a:prstGeom>
          <a:noFill/>
          <a:ln w="9525">
            <a:noFill/>
            <a:miter lim="800000"/>
            <a:headEnd/>
            <a:tailEnd/>
          </a:ln>
        </p:spPr>
        <p:txBody>
          <a:bodyPr wrap="none" lIns="0" tIns="0" rIns="0" bIns="0" anchor="ctr">
            <a:spAutoFit/>
          </a:bodyPr>
          <a:lstStyle/>
          <a:p>
            <a:r>
              <a:rPr lang="en-US" sz="1200" b="1" baseline="0" dirty="0" smtClean="0">
                <a:solidFill>
                  <a:schemeClr val="bg1"/>
                </a:solidFill>
              </a:rPr>
              <a:t>p</a:t>
            </a:r>
            <a:r>
              <a:rPr lang="en-US" sz="1200" b="1" baseline="0" dirty="0" smtClean="0">
                <a:solidFill>
                  <a:schemeClr val="bg1"/>
                </a:solidFill>
                <a:sym typeface="Symbol" pitchFamily="18" charset="2"/>
              </a:rPr>
              <a:t>=</a:t>
            </a:r>
            <a:r>
              <a:rPr lang="en-US" sz="1200" b="1" baseline="0" dirty="0" smtClean="0">
                <a:solidFill>
                  <a:schemeClr val="bg1"/>
                </a:solidFill>
              </a:rPr>
              <a:t>.</a:t>
            </a:r>
            <a:r>
              <a:rPr lang="en-US" sz="1200" b="1" baseline="0" dirty="0">
                <a:solidFill>
                  <a:schemeClr val="bg1"/>
                </a:solidFill>
              </a:rPr>
              <a:t>005</a:t>
            </a:r>
          </a:p>
        </p:txBody>
      </p:sp>
      <p:sp>
        <p:nvSpPr>
          <p:cNvPr id="107" name="Text Box 56"/>
          <p:cNvSpPr txBox="1">
            <a:spLocks noChangeArrowheads="1"/>
          </p:cNvSpPr>
          <p:nvPr/>
        </p:nvSpPr>
        <p:spPr bwMode="auto">
          <a:xfrm>
            <a:off x="5314950" y="4693186"/>
            <a:ext cx="359073" cy="184666"/>
          </a:xfrm>
          <a:prstGeom prst="rect">
            <a:avLst/>
          </a:prstGeom>
          <a:noFill/>
          <a:ln w="9525">
            <a:noFill/>
            <a:miter lim="800000"/>
            <a:headEnd/>
            <a:tailEnd/>
          </a:ln>
        </p:spPr>
        <p:txBody>
          <a:bodyPr wrap="none" lIns="0" tIns="0" rIns="0" bIns="0" anchor="ctr">
            <a:spAutoFit/>
          </a:bodyPr>
          <a:lstStyle/>
          <a:p>
            <a:r>
              <a:rPr lang="en-US" sz="1200" b="1" baseline="0" dirty="0" smtClean="0">
                <a:solidFill>
                  <a:schemeClr val="bg1"/>
                </a:solidFill>
              </a:rPr>
              <a:t>p</a:t>
            </a:r>
            <a:r>
              <a:rPr lang="en-US" sz="1200" b="1" baseline="0" dirty="0" smtClean="0">
                <a:solidFill>
                  <a:schemeClr val="bg1"/>
                </a:solidFill>
                <a:sym typeface="Symbol" pitchFamily="18" charset="2"/>
              </a:rPr>
              <a:t>=</a:t>
            </a:r>
            <a:r>
              <a:rPr lang="en-US" sz="1200" b="1" baseline="0" dirty="0" smtClean="0">
                <a:solidFill>
                  <a:schemeClr val="bg1"/>
                </a:solidFill>
              </a:rPr>
              <a:t>.</a:t>
            </a:r>
            <a:r>
              <a:rPr lang="en-US" sz="1200" b="1" baseline="0" dirty="0">
                <a:solidFill>
                  <a:schemeClr val="bg1"/>
                </a:solidFill>
              </a:rPr>
              <a:t>07</a:t>
            </a:r>
          </a:p>
        </p:txBody>
      </p:sp>
      <p:sp>
        <p:nvSpPr>
          <p:cNvPr id="108" name="Text Box 57"/>
          <p:cNvSpPr txBox="1">
            <a:spLocks noChangeArrowheads="1"/>
          </p:cNvSpPr>
          <p:nvPr/>
        </p:nvSpPr>
        <p:spPr bwMode="auto">
          <a:xfrm>
            <a:off x="6238875" y="4693186"/>
            <a:ext cx="431208" cy="184666"/>
          </a:xfrm>
          <a:prstGeom prst="rect">
            <a:avLst/>
          </a:prstGeom>
          <a:noFill/>
          <a:ln w="9525">
            <a:noFill/>
            <a:miter lim="800000"/>
            <a:headEnd/>
            <a:tailEnd/>
          </a:ln>
        </p:spPr>
        <p:txBody>
          <a:bodyPr wrap="none" lIns="0" tIns="0" rIns="0" bIns="0" anchor="ctr">
            <a:spAutoFit/>
          </a:bodyPr>
          <a:lstStyle/>
          <a:p>
            <a:r>
              <a:rPr lang="en-US" sz="1200" b="1" baseline="0" dirty="0" smtClean="0">
                <a:solidFill>
                  <a:schemeClr val="bg1"/>
                </a:solidFill>
              </a:rPr>
              <a:t>p</a:t>
            </a:r>
            <a:r>
              <a:rPr lang="en-US" sz="1000" b="1" baseline="0" dirty="0" smtClean="0">
                <a:solidFill>
                  <a:schemeClr val="bg1"/>
                </a:solidFill>
                <a:sym typeface="Symbol" pitchFamily="18" charset="2"/>
              </a:rPr>
              <a:t></a:t>
            </a:r>
            <a:r>
              <a:rPr lang="en-US" sz="1200" b="1" baseline="0" dirty="0">
                <a:solidFill>
                  <a:schemeClr val="bg1"/>
                </a:solidFill>
              </a:rPr>
              <a:t>.001</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5"/>
          <p:cNvSpPr>
            <a:spLocks noGrp="1" noChangeArrowheads="1"/>
          </p:cNvSpPr>
          <p:nvPr>
            <p:ph type="ctrTitle"/>
          </p:nvPr>
        </p:nvSpPr>
        <p:spPr/>
        <p:txBody>
          <a:bodyPr>
            <a:normAutofit/>
          </a:bodyPr>
          <a:lstStyle/>
          <a:p>
            <a:pPr algn="ctr" eaLnBrk="1" hangingPunct="1"/>
            <a:r>
              <a:rPr lang="en-US" sz="5400" dirty="0" smtClean="0"/>
              <a:t>UKPDS</a:t>
            </a:r>
          </a:p>
        </p:txBody>
      </p:sp>
      <p:sp>
        <p:nvSpPr>
          <p:cNvPr id="17411" name="Rectangle 6"/>
          <p:cNvSpPr>
            <a:spLocks noGrp="1" noChangeArrowheads="1"/>
          </p:cNvSpPr>
          <p:nvPr>
            <p:ph type="subTitle" idx="1"/>
          </p:nvPr>
        </p:nvSpPr>
        <p:spPr>
          <a:xfrm>
            <a:off x="1371600" y="3568700"/>
            <a:ext cx="6400800" cy="762000"/>
          </a:xfrm>
        </p:spPr>
        <p:txBody>
          <a:bodyPr/>
          <a:lstStyle/>
          <a:p>
            <a:pPr eaLnBrk="1" hangingPunct="1">
              <a:buFont typeface="Wingdings" pitchFamily="2" charset="2"/>
              <a:buNone/>
            </a:pPr>
            <a:r>
              <a:rPr lang="en-US" sz="4000" b="1" dirty="0" smtClean="0">
                <a:effectLst>
                  <a:outerShdw blurRad="38100" dist="38100" dir="2700000" algn="tl">
                    <a:srgbClr val="000000">
                      <a:alpha val="43137"/>
                    </a:srgbClr>
                  </a:outerShdw>
                </a:effectLst>
              </a:rPr>
              <a:t>United Kingdom Prospective </a:t>
            </a:r>
            <a:br>
              <a:rPr lang="en-US" sz="4000" b="1" dirty="0" smtClean="0">
                <a:effectLst>
                  <a:outerShdw blurRad="38100" dist="38100" dir="2700000" algn="tl">
                    <a:srgbClr val="000000">
                      <a:alpha val="43137"/>
                    </a:srgbClr>
                  </a:outerShdw>
                </a:effectLst>
              </a:rPr>
            </a:br>
            <a:r>
              <a:rPr lang="en-US" sz="4000" b="1" dirty="0" smtClean="0">
                <a:effectLst>
                  <a:outerShdw blurRad="38100" dist="38100" dir="2700000" algn="tl">
                    <a:srgbClr val="000000">
                      <a:alpha val="43137"/>
                    </a:srgbClr>
                  </a:outerShdw>
                </a:effectLst>
              </a:rPr>
              <a:t>Diabetes Study</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Rectangle 6"/>
          <p:cNvSpPr>
            <a:spLocks noChangeArrowheads="1"/>
          </p:cNvSpPr>
          <p:nvPr>
            <p:custDataLst>
              <p:tags r:id="rId1"/>
            </p:custDataLst>
          </p:nvPr>
        </p:nvSpPr>
        <p:spPr bwMode="auto">
          <a:xfrm>
            <a:off x="457200" y="6355080"/>
            <a:ext cx="8340725" cy="336550"/>
          </a:xfrm>
          <a:prstGeom prst="rect">
            <a:avLst/>
          </a:prstGeom>
          <a:noFill/>
          <a:ln w="9525">
            <a:noFill/>
            <a:miter lim="800000"/>
            <a:headEnd/>
            <a:tailEnd/>
          </a:ln>
        </p:spPr>
        <p:txBody>
          <a:bodyPr wrap="none"/>
          <a:lstStyle/>
          <a:p>
            <a:pPr algn="r">
              <a:lnSpc>
                <a:spcPct val="125000"/>
              </a:lnSpc>
              <a:buClr>
                <a:srgbClr val="3F3F3F"/>
              </a:buClr>
              <a:buSzPct val="100000"/>
            </a:pPr>
            <a:r>
              <a:rPr lang="en-US" sz="1400" baseline="0" dirty="0" smtClean="0">
                <a:solidFill>
                  <a:schemeClr val="bg1"/>
                </a:solidFill>
                <a:latin typeface="Arial Narrow" pitchFamily="34" charset="0"/>
                <a:cs typeface="Times New Roman" pitchFamily="18" charset="0"/>
              </a:rPr>
              <a:t>DCCT/EDIC </a:t>
            </a:r>
            <a:r>
              <a:rPr lang="en-US" sz="1400" baseline="0" dirty="0">
                <a:solidFill>
                  <a:schemeClr val="bg1"/>
                </a:solidFill>
                <a:latin typeface="Arial Narrow" pitchFamily="34" charset="0"/>
                <a:cs typeface="Times New Roman" pitchFamily="18" charset="0"/>
              </a:rPr>
              <a:t>Research Group. </a:t>
            </a:r>
            <a:r>
              <a:rPr lang="en-US" sz="1400" i="1" baseline="0" dirty="0">
                <a:solidFill>
                  <a:schemeClr val="bg1"/>
                </a:solidFill>
                <a:latin typeface="Arial Narrow" pitchFamily="34" charset="0"/>
                <a:cs typeface="Times New Roman" pitchFamily="18" charset="0"/>
              </a:rPr>
              <a:t>N </a:t>
            </a:r>
            <a:r>
              <a:rPr lang="en-US" sz="1400" i="1" baseline="0" dirty="0" err="1">
                <a:solidFill>
                  <a:schemeClr val="bg1"/>
                </a:solidFill>
                <a:latin typeface="Arial Narrow" pitchFamily="34" charset="0"/>
                <a:cs typeface="Times New Roman" pitchFamily="18" charset="0"/>
              </a:rPr>
              <a:t>Engl</a:t>
            </a:r>
            <a:r>
              <a:rPr lang="en-US" sz="1400" i="1" baseline="0" dirty="0">
                <a:solidFill>
                  <a:schemeClr val="bg1"/>
                </a:solidFill>
                <a:latin typeface="Arial Narrow" pitchFamily="34" charset="0"/>
                <a:cs typeface="Times New Roman" pitchFamily="18" charset="0"/>
              </a:rPr>
              <a:t> J </a:t>
            </a:r>
            <a:r>
              <a:rPr lang="en-US" sz="1400" i="1" baseline="0" dirty="0" smtClean="0">
                <a:solidFill>
                  <a:schemeClr val="bg1"/>
                </a:solidFill>
                <a:latin typeface="Arial Narrow" pitchFamily="34" charset="0"/>
                <a:cs typeface="Times New Roman" pitchFamily="18" charset="0"/>
              </a:rPr>
              <a:t>Med</a:t>
            </a:r>
            <a:r>
              <a:rPr lang="en-US" sz="1400" baseline="0" dirty="0" smtClean="0">
                <a:solidFill>
                  <a:schemeClr val="bg1"/>
                </a:solidFill>
                <a:latin typeface="Arial Narrow" pitchFamily="34" charset="0"/>
                <a:cs typeface="Times New Roman" pitchFamily="18" charset="0"/>
              </a:rPr>
              <a:t> </a:t>
            </a:r>
            <a:r>
              <a:rPr lang="en-US" sz="1400" baseline="0" dirty="0">
                <a:solidFill>
                  <a:schemeClr val="bg1"/>
                </a:solidFill>
                <a:latin typeface="Arial Narrow" pitchFamily="34" charset="0"/>
                <a:cs typeface="Times New Roman" pitchFamily="18" charset="0"/>
              </a:rPr>
              <a:t>2000;342(6):381-389.</a:t>
            </a:r>
            <a:endParaRPr lang="nl-NL" sz="1400" baseline="0" dirty="0">
              <a:solidFill>
                <a:schemeClr val="bg1"/>
              </a:solidFill>
              <a:latin typeface="Arial Narrow" pitchFamily="34" charset="0"/>
              <a:cs typeface="Times New Roman" pitchFamily="18" charset="0"/>
            </a:endParaRPr>
          </a:p>
        </p:txBody>
      </p:sp>
      <p:sp>
        <p:nvSpPr>
          <p:cNvPr id="56325" name="Text Box 95"/>
          <p:cNvSpPr txBox="1">
            <a:spLocks noChangeArrowheads="1"/>
          </p:cNvSpPr>
          <p:nvPr/>
        </p:nvSpPr>
        <p:spPr bwMode="auto">
          <a:xfrm>
            <a:off x="1302452" y="5637213"/>
            <a:ext cx="5810250" cy="306387"/>
          </a:xfrm>
          <a:prstGeom prst="rect">
            <a:avLst/>
          </a:prstGeom>
          <a:noFill/>
          <a:ln w="9525">
            <a:noFill/>
            <a:miter lim="800000"/>
            <a:headEnd/>
            <a:tailEnd/>
          </a:ln>
        </p:spPr>
        <p:txBody>
          <a:bodyPr>
            <a:spAutoFit/>
          </a:bodyPr>
          <a:lstStyle/>
          <a:p>
            <a:pPr algn="ctr"/>
            <a:r>
              <a:rPr lang="en-US" sz="1400" b="1" baseline="0" dirty="0">
                <a:solidFill>
                  <a:schemeClr val="bg1"/>
                </a:solidFill>
              </a:rPr>
              <a:t>EDIC Year</a:t>
            </a:r>
          </a:p>
        </p:txBody>
      </p:sp>
      <p:sp>
        <p:nvSpPr>
          <p:cNvPr id="56351" name="Text Box 30"/>
          <p:cNvSpPr txBox="1">
            <a:spLocks noChangeArrowheads="1"/>
          </p:cNvSpPr>
          <p:nvPr/>
        </p:nvSpPr>
        <p:spPr bwMode="auto">
          <a:xfrm>
            <a:off x="1226273" y="5410200"/>
            <a:ext cx="230832" cy="215444"/>
          </a:xfrm>
          <a:prstGeom prst="rect">
            <a:avLst/>
          </a:prstGeom>
          <a:noFill/>
          <a:ln w="9525">
            <a:noFill/>
            <a:miter lim="800000"/>
            <a:headEnd/>
            <a:tailEnd/>
          </a:ln>
        </p:spPr>
        <p:txBody>
          <a:bodyPr wrap="none" lIns="0" tIns="0" rIns="0" bIns="0" anchor="ctr">
            <a:spAutoFit/>
          </a:bodyPr>
          <a:lstStyle/>
          <a:p>
            <a:r>
              <a:rPr lang="en-US" sz="1400" b="1" baseline="0">
                <a:solidFill>
                  <a:schemeClr val="bg1"/>
                </a:solidFill>
              </a:rPr>
              <a:t>0.0</a:t>
            </a:r>
          </a:p>
        </p:txBody>
      </p:sp>
      <p:sp>
        <p:nvSpPr>
          <p:cNvPr id="56352" name="Text Box 31"/>
          <p:cNvSpPr txBox="1">
            <a:spLocks noChangeArrowheads="1"/>
          </p:cNvSpPr>
          <p:nvPr/>
        </p:nvSpPr>
        <p:spPr bwMode="auto">
          <a:xfrm>
            <a:off x="1918423" y="5410200"/>
            <a:ext cx="230832" cy="215444"/>
          </a:xfrm>
          <a:prstGeom prst="rect">
            <a:avLst/>
          </a:prstGeom>
          <a:noFill/>
          <a:ln w="9525">
            <a:noFill/>
            <a:miter lim="800000"/>
            <a:headEnd/>
            <a:tailEnd/>
          </a:ln>
        </p:spPr>
        <p:txBody>
          <a:bodyPr wrap="none" lIns="0" tIns="0" rIns="0" bIns="0" anchor="ctr">
            <a:spAutoFit/>
          </a:bodyPr>
          <a:lstStyle/>
          <a:p>
            <a:r>
              <a:rPr lang="en-US" sz="1400" b="1" baseline="0">
                <a:solidFill>
                  <a:schemeClr val="bg1"/>
                </a:solidFill>
              </a:rPr>
              <a:t>0.5</a:t>
            </a:r>
          </a:p>
        </p:txBody>
      </p:sp>
      <p:sp>
        <p:nvSpPr>
          <p:cNvPr id="56353" name="Text Box 32"/>
          <p:cNvSpPr txBox="1">
            <a:spLocks noChangeArrowheads="1"/>
          </p:cNvSpPr>
          <p:nvPr/>
        </p:nvSpPr>
        <p:spPr bwMode="auto">
          <a:xfrm>
            <a:off x="2583585" y="5410200"/>
            <a:ext cx="230832" cy="215444"/>
          </a:xfrm>
          <a:prstGeom prst="rect">
            <a:avLst/>
          </a:prstGeom>
          <a:noFill/>
          <a:ln w="9525">
            <a:noFill/>
            <a:miter lim="800000"/>
            <a:headEnd/>
            <a:tailEnd/>
          </a:ln>
        </p:spPr>
        <p:txBody>
          <a:bodyPr wrap="none" lIns="0" tIns="0" rIns="0" bIns="0" anchor="ctr">
            <a:spAutoFit/>
          </a:bodyPr>
          <a:lstStyle/>
          <a:p>
            <a:r>
              <a:rPr lang="en-US" sz="1400" b="1" baseline="0">
                <a:solidFill>
                  <a:schemeClr val="bg1"/>
                </a:solidFill>
              </a:rPr>
              <a:t>1.0</a:t>
            </a:r>
          </a:p>
        </p:txBody>
      </p:sp>
      <p:sp>
        <p:nvSpPr>
          <p:cNvPr id="56354" name="Text Box 33"/>
          <p:cNvSpPr txBox="1">
            <a:spLocks noChangeArrowheads="1"/>
          </p:cNvSpPr>
          <p:nvPr/>
        </p:nvSpPr>
        <p:spPr bwMode="auto">
          <a:xfrm>
            <a:off x="3267798" y="5410200"/>
            <a:ext cx="230832" cy="215444"/>
          </a:xfrm>
          <a:prstGeom prst="rect">
            <a:avLst/>
          </a:prstGeom>
          <a:noFill/>
          <a:ln w="9525">
            <a:noFill/>
            <a:miter lim="800000"/>
            <a:headEnd/>
            <a:tailEnd/>
          </a:ln>
        </p:spPr>
        <p:txBody>
          <a:bodyPr wrap="none" lIns="0" tIns="0" rIns="0" bIns="0" anchor="ctr">
            <a:spAutoFit/>
          </a:bodyPr>
          <a:lstStyle/>
          <a:p>
            <a:r>
              <a:rPr lang="en-US" sz="1400" b="1" baseline="0">
                <a:solidFill>
                  <a:schemeClr val="bg1"/>
                </a:solidFill>
              </a:rPr>
              <a:t>1.5</a:t>
            </a:r>
          </a:p>
        </p:txBody>
      </p:sp>
      <p:sp>
        <p:nvSpPr>
          <p:cNvPr id="56355" name="Text Box 34"/>
          <p:cNvSpPr txBox="1">
            <a:spLocks noChangeArrowheads="1"/>
          </p:cNvSpPr>
          <p:nvPr/>
        </p:nvSpPr>
        <p:spPr bwMode="auto">
          <a:xfrm>
            <a:off x="3945660" y="5410200"/>
            <a:ext cx="230832" cy="215444"/>
          </a:xfrm>
          <a:prstGeom prst="rect">
            <a:avLst/>
          </a:prstGeom>
          <a:noFill/>
          <a:ln w="9525">
            <a:noFill/>
            <a:miter lim="800000"/>
            <a:headEnd/>
            <a:tailEnd/>
          </a:ln>
        </p:spPr>
        <p:txBody>
          <a:bodyPr wrap="none" lIns="0" tIns="0" rIns="0" bIns="0" anchor="ctr">
            <a:spAutoFit/>
          </a:bodyPr>
          <a:lstStyle/>
          <a:p>
            <a:r>
              <a:rPr lang="en-US" sz="1400" b="1" baseline="0">
                <a:solidFill>
                  <a:schemeClr val="bg1"/>
                </a:solidFill>
              </a:rPr>
              <a:t>2.0</a:t>
            </a:r>
          </a:p>
        </p:txBody>
      </p:sp>
      <p:sp>
        <p:nvSpPr>
          <p:cNvPr id="56356" name="Text Box 35"/>
          <p:cNvSpPr txBox="1">
            <a:spLocks noChangeArrowheads="1"/>
          </p:cNvSpPr>
          <p:nvPr/>
        </p:nvSpPr>
        <p:spPr bwMode="auto">
          <a:xfrm>
            <a:off x="4620348" y="5410200"/>
            <a:ext cx="230832" cy="215444"/>
          </a:xfrm>
          <a:prstGeom prst="rect">
            <a:avLst/>
          </a:prstGeom>
          <a:noFill/>
          <a:ln w="9525">
            <a:noFill/>
            <a:miter lim="800000"/>
            <a:headEnd/>
            <a:tailEnd/>
          </a:ln>
        </p:spPr>
        <p:txBody>
          <a:bodyPr wrap="none" lIns="0" tIns="0" rIns="0" bIns="0" anchor="ctr">
            <a:spAutoFit/>
          </a:bodyPr>
          <a:lstStyle/>
          <a:p>
            <a:r>
              <a:rPr lang="en-US" sz="1400" b="1" baseline="0">
                <a:solidFill>
                  <a:schemeClr val="bg1"/>
                </a:solidFill>
              </a:rPr>
              <a:t>2.5</a:t>
            </a:r>
          </a:p>
        </p:txBody>
      </p:sp>
      <p:sp>
        <p:nvSpPr>
          <p:cNvPr id="56357" name="Text Box 36"/>
          <p:cNvSpPr txBox="1">
            <a:spLocks noChangeArrowheads="1"/>
          </p:cNvSpPr>
          <p:nvPr/>
        </p:nvSpPr>
        <p:spPr bwMode="auto">
          <a:xfrm>
            <a:off x="5295035" y="5410200"/>
            <a:ext cx="230832" cy="215444"/>
          </a:xfrm>
          <a:prstGeom prst="rect">
            <a:avLst/>
          </a:prstGeom>
          <a:noFill/>
          <a:ln w="9525">
            <a:noFill/>
            <a:miter lim="800000"/>
            <a:headEnd/>
            <a:tailEnd/>
          </a:ln>
        </p:spPr>
        <p:txBody>
          <a:bodyPr wrap="none" lIns="0" tIns="0" rIns="0" bIns="0" anchor="ctr">
            <a:spAutoFit/>
          </a:bodyPr>
          <a:lstStyle/>
          <a:p>
            <a:r>
              <a:rPr lang="en-US" sz="1400" b="1" baseline="0">
                <a:solidFill>
                  <a:schemeClr val="bg1"/>
                </a:solidFill>
              </a:rPr>
              <a:t>3.0</a:t>
            </a:r>
          </a:p>
        </p:txBody>
      </p:sp>
      <p:sp>
        <p:nvSpPr>
          <p:cNvPr id="56358" name="Text Box 37"/>
          <p:cNvSpPr txBox="1">
            <a:spLocks noChangeArrowheads="1"/>
          </p:cNvSpPr>
          <p:nvPr/>
        </p:nvSpPr>
        <p:spPr bwMode="auto">
          <a:xfrm>
            <a:off x="5969723" y="5410200"/>
            <a:ext cx="230832" cy="215444"/>
          </a:xfrm>
          <a:prstGeom prst="rect">
            <a:avLst/>
          </a:prstGeom>
          <a:noFill/>
          <a:ln w="9525">
            <a:noFill/>
            <a:miter lim="800000"/>
            <a:headEnd/>
            <a:tailEnd/>
          </a:ln>
        </p:spPr>
        <p:txBody>
          <a:bodyPr wrap="none" lIns="0" tIns="0" rIns="0" bIns="0" anchor="ctr">
            <a:spAutoFit/>
          </a:bodyPr>
          <a:lstStyle/>
          <a:p>
            <a:r>
              <a:rPr lang="en-US" sz="1400" b="1" baseline="0">
                <a:solidFill>
                  <a:schemeClr val="bg1"/>
                </a:solidFill>
              </a:rPr>
              <a:t>3.5</a:t>
            </a:r>
          </a:p>
        </p:txBody>
      </p:sp>
      <p:sp>
        <p:nvSpPr>
          <p:cNvPr id="56359" name="Text Box 38"/>
          <p:cNvSpPr txBox="1">
            <a:spLocks noChangeArrowheads="1"/>
          </p:cNvSpPr>
          <p:nvPr/>
        </p:nvSpPr>
        <p:spPr bwMode="auto">
          <a:xfrm>
            <a:off x="6652348" y="5410200"/>
            <a:ext cx="230832" cy="215444"/>
          </a:xfrm>
          <a:prstGeom prst="rect">
            <a:avLst/>
          </a:prstGeom>
          <a:noFill/>
          <a:ln w="9525">
            <a:noFill/>
            <a:miter lim="800000"/>
            <a:headEnd/>
            <a:tailEnd/>
          </a:ln>
        </p:spPr>
        <p:txBody>
          <a:bodyPr wrap="none" lIns="0" tIns="0" rIns="0" bIns="0" anchor="ctr">
            <a:spAutoFit/>
          </a:bodyPr>
          <a:lstStyle/>
          <a:p>
            <a:r>
              <a:rPr lang="en-US" sz="1400" b="1" baseline="0" dirty="0">
                <a:solidFill>
                  <a:schemeClr val="bg1"/>
                </a:solidFill>
              </a:rPr>
              <a:t>4.0</a:t>
            </a:r>
          </a:p>
        </p:txBody>
      </p:sp>
      <p:sp>
        <p:nvSpPr>
          <p:cNvPr id="56360" name="Text Box 39"/>
          <p:cNvSpPr txBox="1">
            <a:spLocks noChangeArrowheads="1"/>
          </p:cNvSpPr>
          <p:nvPr/>
        </p:nvSpPr>
        <p:spPr bwMode="auto">
          <a:xfrm>
            <a:off x="1094442" y="5062537"/>
            <a:ext cx="91371" cy="215444"/>
          </a:xfrm>
          <a:prstGeom prst="rect">
            <a:avLst/>
          </a:prstGeom>
          <a:noFill/>
          <a:ln w="9525">
            <a:noFill/>
            <a:miter lim="800000"/>
            <a:headEnd/>
            <a:tailEnd/>
          </a:ln>
        </p:spPr>
        <p:txBody>
          <a:bodyPr wrap="none" lIns="0" tIns="0" rIns="0" bIns="0" anchor="ctr">
            <a:spAutoFit/>
          </a:bodyPr>
          <a:lstStyle/>
          <a:p>
            <a:pPr algn="r"/>
            <a:r>
              <a:rPr lang="en-US" sz="1400" b="1" baseline="0">
                <a:solidFill>
                  <a:schemeClr val="bg1"/>
                </a:solidFill>
              </a:rPr>
              <a:t>0</a:t>
            </a:r>
          </a:p>
        </p:txBody>
      </p:sp>
      <p:sp>
        <p:nvSpPr>
          <p:cNvPr id="56361" name="Text Box 40"/>
          <p:cNvSpPr txBox="1">
            <a:spLocks noChangeArrowheads="1"/>
          </p:cNvSpPr>
          <p:nvPr/>
        </p:nvSpPr>
        <p:spPr bwMode="auto">
          <a:xfrm>
            <a:off x="1094442" y="4771460"/>
            <a:ext cx="91371" cy="215444"/>
          </a:xfrm>
          <a:prstGeom prst="rect">
            <a:avLst/>
          </a:prstGeom>
          <a:noFill/>
          <a:ln w="9525">
            <a:noFill/>
            <a:miter lim="800000"/>
            <a:headEnd/>
            <a:tailEnd/>
          </a:ln>
        </p:spPr>
        <p:txBody>
          <a:bodyPr wrap="none" lIns="0" tIns="0" rIns="0" bIns="0" anchor="ctr">
            <a:spAutoFit/>
          </a:bodyPr>
          <a:lstStyle/>
          <a:p>
            <a:pPr algn="r"/>
            <a:r>
              <a:rPr lang="en-US" sz="1400" b="1" baseline="0">
                <a:solidFill>
                  <a:schemeClr val="bg1"/>
                </a:solidFill>
              </a:rPr>
              <a:t>2</a:t>
            </a:r>
          </a:p>
        </p:txBody>
      </p:sp>
      <p:sp>
        <p:nvSpPr>
          <p:cNvPr id="56362" name="Text Box 41"/>
          <p:cNvSpPr txBox="1">
            <a:spLocks noChangeArrowheads="1"/>
          </p:cNvSpPr>
          <p:nvPr/>
        </p:nvSpPr>
        <p:spPr bwMode="auto">
          <a:xfrm>
            <a:off x="1094442" y="4489450"/>
            <a:ext cx="91371" cy="215444"/>
          </a:xfrm>
          <a:prstGeom prst="rect">
            <a:avLst/>
          </a:prstGeom>
          <a:noFill/>
          <a:ln w="9525">
            <a:noFill/>
            <a:miter lim="800000"/>
            <a:headEnd/>
            <a:tailEnd/>
          </a:ln>
        </p:spPr>
        <p:txBody>
          <a:bodyPr wrap="none" lIns="0" tIns="0" rIns="0" bIns="0" anchor="ctr">
            <a:spAutoFit/>
          </a:bodyPr>
          <a:lstStyle/>
          <a:p>
            <a:pPr algn="r"/>
            <a:r>
              <a:rPr lang="en-US" sz="1400" b="1" baseline="0">
                <a:solidFill>
                  <a:schemeClr val="bg1"/>
                </a:solidFill>
              </a:rPr>
              <a:t>4</a:t>
            </a:r>
          </a:p>
        </p:txBody>
      </p:sp>
      <p:sp>
        <p:nvSpPr>
          <p:cNvPr id="56363" name="Text Box 42"/>
          <p:cNvSpPr txBox="1">
            <a:spLocks noChangeArrowheads="1"/>
          </p:cNvSpPr>
          <p:nvPr/>
        </p:nvSpPr>
        <p:spPr bwMode="auto">
          <a:xfrm>
            <a:off x="1094442" y="4216400"/>
            <a:ext cx="91371" cy="215444"/>
          </a:xfrm>
          <a:prstGeom prst="rect">
            <a:avLst/>
          </a:prstGeom>
          <a:noFill/>
          <a:ln w="9525">
            <a:noFill/>
            <a:miter lim="800000"/>
            <a:headEnd/>
            <a:tailEnd/>
          </a:ln>
        </p:spPr>
        <p:txBody>
          <a:bodyPr wrap="none" lIns="0" tIns="0" rIns="0" bIns="0" anchor="ctr">
            <a:spAutoFit/>
          </a:bodyPr>
          <a:lstStyle/>
          <a:p>
            <a:pPr algn="r"/>
            <a:r>
              <a:rPr lang="en-US" sz="1400" b="1" baseline="0">
                <a:solidFill>
                  <a:schemeClr val="bg1"/>
                </a:solidFill>
              </a:rPr>
              <a:t>6</a:t>
            </a:r>
          </a:p>
        </p:txBody>
      </p:sp>
      <p:sp>
        <p:nvSpPr>
          <p:cNvPr id="56364" name="Text Box 43"/>
          <p:cNvSpPr txBox="1">
            <a:spLocks noChangeArrowheads="1"/>
          </p:cNvSpPr>
          <p:nvPr/>
        </p:nvSpPr>
        <p:spPr bwMode="auto">
          <a:xfrm>
            <a:off x="1094442" y="3933825"/>
            <a:ext cx="91371" cy="215444"/>
          </a:xfrm>
          <a:prstGeom prst="rect">
            <a:avLst/>
          </a:prstGeom>
          <a:noFill/>
          <a:ln w="9525">
            <a:noFill/>
            <a:miter lim="800000"/>
            <a:headEnd/>
            <a:tailEnd/>
          </a:ln>
        </p:spPr>
        <p:txBody>
          <a:bodyPr wrap="none" lIns="0" tIns="0" rIns="0" bIns="0" anchor="ctr">
            <a:spAutoFit/>
          </a:bodyPr>
          <a:lstStyle/>
          <a:p>
            <a:pPr algn="r"/>
            <a:r>
              <a:rPr lang="en-US" sz="1400" b="1" baseline="0">
                <a:solidFill>
                  <a:schemeClr val="bg1"/>
                </a:solidFill>
              </a:rPr>
              <a:t>8</a:t>
            </a:r>
          </a:p>
        </p:txBody>
      </p:sp>
      <p:sp>
        <p:nvSpPr>
          <p:cNvPr id="56365" name="Text Box 44"/>
          <p:cNvSpPr txBox="1">
            <a:spLocks noChangeArrowheads="1"/>
          </p:cNvSpPr>
          <p:nvPr/>
        </p:nvSpPr>
        <p:spPr bwMode="auto">
          <a:xfrm>
            <a:off x="1003072" y="3651250"/>
            <a:ext cx="182742" cy="215444"/>
          </a:xfrm>
          <a:prstGeom prst="rect">
            <a:avLst/>
          </a:prstGeom>
          <a:noFill/>
          <a:ln w="9525">
            <a:noFill/>
            <a:miter lim="800000"/>
            <a:headEnd/>
            <a:tailEnd/>
          </a:ln>
        </p:spPr>
        <p:txBody>
          <a:bodyPr wrap="none" lIns="0" tIns="0" rIns="0" bIns="0" anchor="ctr">
            <a:spAutoFit/>
          </a:bodyPr>
          <a:lstStyle/>
          <a:p>
            <a:pPr algn="r"/>
            <a:r>
              <a:rPr lang="en-US" sz="1400" b="1" baseline="0">
                <a:solidFill>
                  <a:schemeClr val="bg1"/>
                </a:solidFill>
              </a:rPr>
              <a:t>10</a:t>
            </a:r>
          </a:p>
        </p:txBody>
      </p:sp>
      <p:sp>
        <p:nvSpPr>
          <p:cNvPr id="56366" name="Text Box 46"/>
          <p:cNvSpPr txBox="1">
            <a:spLocks noChangeArrowheads="1"/>
          </p:cNvSpPr>
          <p:nvPr/>
        </p:nvSpPr>
        <p:spPr bwMode="auto">
          <a:xfrm>
            <a:off x="1003072" y="3370262"/>
            <a:ext cx="182742" cy="215444"/>
          </a:xfrm>
          <a:prstGeom prst="rect">
            <a:avLst/>
          </a:prstGeom>
          <a:noFill/>
          <a:ln w="9525">
            <a:noFill/>
            <a:miter lim="800000"/>
            <a:headEnd/>
            <a:tailEnd/>
          </a:ln>
        </p:spPr>
        <p:txBody>
          <a:bodyPr wrap="none" lIns="0" tIns="0" rIns="0" bIns="0" anchor="ctr">
            <a:spAutoFit/>
          </a:bodyPr>
          <a:lstStyle/>
          <a:p>
            <a:pPr algn="r"/>
            <a:r>
              <a:rPr lang="en-US" sz="1400" b="1" baseline="0">
                <a:solidFill>
                  <a:schemeClr val="bg1"/>
                </a:solidFill>
              </a:rPr>
              <a:t>12</a:t>
            </a:r>
          </a:p>
        </p:txBody>
      </p:sp>
      <p:sp>
        <p:nvSpPr>
          <p:cNvPr id="56367" name="Text Box 47"/>
          <p:cNvSpPr txBox="1">
            <a:spLocks noChangeArrowheads="1"/>
          </p:cNvSpPr>
          <p:nvPr/>
        </p:nvSpPr>
        <p:spPr bwMode="auto">
          <a:xfrm>
            <a:off x="1003072" y="3078162"/>
            <a:ext cx="182742" cy="215444"/>
          </a:xfrm>
          <a:prstGeom prst="rect">
            <a:avLst/>
          </a:prstGeom>
          <a:noFill/>
          <a:ln w="9525">
            <a:noFill/>
            <a:miter lim="800000"/>
            <a:headEnd/>
            <a:tailEnd/>
          </a:ln>
        </p:spPr>
        <p:txBody>
          <a:bodyPr wrap="none" lIns="0" tIns="0" rIns="0" bIns="0" anchor="ctr">
            <a:spAutoFit/>
          </a:bodyPr>
          <a:lstStyle/>
          <a:p>
            <a:pPr algn="r"/>
            <a:r>
              <a:rPr lang="en-US" sz="1400" b="1" baseline="0">
                <a:solidFill>
                  <a:schemeClr val="bg1"/>
                </a:solidFill>
              </a:rPr>
              <a:t>14</a:t>
            </a:r>
          </a:p>
        </p:txBody>
      </p:sp>
      <p:sp>
        <p:nvSpPr>
          <p:cNvPr id="56368" name="Text Box 48"/>
          <p:cNvSpPr txBox="1">
            <a:spLocks noChangeArrowheads="1"/>
          </p:cNvSpPr>
          <p:nvPr/>
        </p:nvSpPr>
        <p:spPr bwMode="auto">
          <a:xfrm>
            <a:off x="1003072" y="2805112"/>
            <a:ext cx="182742" cy="215444"/>
          </a:xfrm>
          <a:prstGeom prst="rect">
            <a:avLst/>
          </a:prstGeom>
          <a:noFill/>
          <a:ln w="9525">
            <a:noFill/>
            <a:miter lim="800000"/>
            <a:headEnd/>
            <a:tailEnd/>
          </a:ln>
        </p:spPr>
        <p:txBody>
          <a:bodyPr wrap="none" lIns="0" tIns="0" rIns="0" bIns="0" anchor="ctr">
            <a:spAutoFit/>
          </a:bodyPr>
          <a:lstStyle/>
          <a:p>
            <a:pPr algn="r"/>
            <a:r>
              <a:rPr lang="en-US" sz="1400" b="1" baseline="0">
                <a:solidFill>
                  <a:schemeClr val="bg1"/>
                </a:solidFill>
              </a:rPr>
              <a:t>16</a:t>
            </a:r>
          </a:p>
        </p:txBody>
      </p:sp>
      <p:sp>
        <p:nvSpPr>
          <p:cNvPr id="56369" name="Text Box 49"/>
          <p:cNvSpPr txBox="1">
            <a:spLocks noChangeArrowheads="1"/>
          </p:cNvSpPr>
          <p:nvPr/>
        </p:nvSpPr>
        <p:spPr bwMode="auto">
          <a:xfrm>
            <a:off x="1003072" y="2522537"/>
            <a:ext cx="182742" cy="215444"/>
          </a:xfrm>
          <a:prstGeom prst="rect">
            <a:avLst/>
          </a:prstGeom>
          <a:noFill/>
          <a:ln w="9525">
            <a:noFill/>
            <a:miter lim="800000"/>
            <a:headEnd/>
            <a:tailEnd/>
          </a:ln>
        </p:spPr>
        <p:txBody>
          <a:bodyPr wrap="none" lIns="0" tIns="0" rIns="0" bIns="0" anchor="ctr">
            <a:spAutoFit/>
          </a:bodyPr>
          <a:lstStyle/>
          <a:p>
            <a:pPr algn="r"/>
            <a:r>
              <a:rPr lang="en-US" sz="1400" b="1" baseline="0">
                <a:solidFill>
                  <a:schemeClr val="bg1"/>
                </a:solidFill>
              </a:rPr>
              <a:t>18</a:t>
            </a:r>
          </a:p>
        </p:txBody>
      </p:sp>
      <p:sp>
        <p:nvSpPr>
          <p:cNvPr id="56370" name="Text Box 50"/>
          <p:cNvSpPr txBox="1">
            <a:spLocks noChangeArrowheads="1"/>
          </p:cNvSpPr>
          <p:nvPr/>
        </p:nvSpPr>
        <p:spPr bwMode="auto">
          <a:xfrm>
            <a:off x="1003072" y="2239962"/>
            <a:ext cx="182742" cy="215444"/>
          </a:xfrm>
          <a:prstGeom prst="rect">
            <a:avLst/>
          </a:prstGeom>
          <a:noFill/>
          <a:ln w="9525">
            <a:noFill/>
            <a:miter lim="800000"/>
            <a:headEnd/>
            <a:tailEnd/>
          </a:ln>
        </p:spPr>
        <p:txBody>
          <a:bodyPr wrap="none" lIns="0" tIns="0" rIns="0" bIns="0" anchor="ctr">
            <a:spAutoFit/>
          </a:bodyPr>
          <a:lstStyle/>
          <a:p>
            <a:pPr algn="r"/>
            <a:r>
              <a:rPr lang="en-US" sz="1400" b="1" baseline="0">
                <a:solidFill>
                  <a:schemeClr val="bg1"/>
                </a:solidFill>
              </a:rPr>
              <a:t>20</a:t>
            </a:r>
          </a:p>
        </p:txBody>
      </p:sp>
      <p:sp>
        <p:nvSpPr>
          <p:cNvPr id="56371" name="Text Box 51"/>
          <p:cNvSpPr txBox="1">
            <a:spLocks noChangeArrowheads="1"/>
          </p:cNvSpPr>
          <p:nvPr/>
        </p:nvSpPr>
        <p:spPr bwMode="auto">
          <a:xfrm>
            <a:off x="1003072" y="1949450"/>
            <a:ext cx="182742" cy="215444"/>
          </a:xfrm>
          <a:prstGeom prst="rect">
            <a:avLst/>
          </a:prstGeom>
          <a:noFill/>
          <a:ln w="9525">
            <a:noFill/>
            <a:miter lim="800000"/>
            <a:headEnd/>
            <a:tailEnd/>
          </a:ln>
        </p:spPr>
        <p:txBody>
          <a:bodyPr wrap="none" lIns="0" tIns="0" rIns="0" bIns="0" anchor="ctr">
            <a:spAutoFit/>
          </a:bodyPr>
          <a:lstStyle/>
          <a:p>
            <a:pPr algn="r"/>
            <a:r>
              <a:rPr lang="en-US" sz="1400" b="1" baseline="0">
                <a:solidFill>
                  <a:schemeClr val="bg1"/>
                </a:solidFill>
              </a:rPr>
              <a:t>22</a:t>
            </a:r>
          </a:p>
        </p:txBody>
      </p:sp>
      <p:sp>
        <p:nvSpPr>
          <p:cNvPr id="56372" name="Text Box 52"/>
          <p:cNvSpPr txBox="1">
            <a:spLocks noChangeArrowheads="1"/>
          </p:cNvSpPr>
          <p:nvPr/>
        </p:nvSpPr>
        <p:spPr bwMode="auto">
          <a:xfrm>
            <a:off x="1003072" y="1675835"/>
            <a:ext cx="182742" cy="215444"/>
          </a:xfrm>
          <a:prstGeom prst="rect">
            <a:avLst/>
          </a:prstGeom>
          <a:noFill/>
          <a:ln w="9525">
            <a:noFill/>
            <a:miter lim="800000"/>
            <a:headEnd/>
            <a:tailEnd/>
          </a:ln>
        </p:spPr>
        <p:txBody>
          <a:bodyPr wrap="none" lIns="0" tIns="0" rIns="0" bIns="0" anchor="ctr">
            <a:spAutoFit/>
          </a:bodyPr>
          <a:lstStyle/>
          <a:p>
            <a:pPr algn="r"/>
            <a:r>
              <a:rPr lang="en-US" sz="1400" b="1" baseline="0">
                <a:solidFill>
                  <a:schemeClr val="bg1"/>
                </a:solidFill>
              </a:rPr>
              <a:t>24</a:t>
            </a:r>
          </a:p>
        </p:txBody>
      </p:sp>
      <p:sp>
        <p:nvSpPr>
          <p:cNvPr id="56338" name="Line 17"/>
          <p:cNvSpPr>
            <a:spLocks noChangeShapeType="1"/>
          </p:cNvSpPr>
          <p:nvPr/>
        </p:nvSpPr>
        <p:spPr bwMode="auto">
          <a:xfrm>
            <a:off x="1258966" y="5164328"/>
            <a:ext cx="92075" cy="0"/>
          </a:xfrm>
          <a:prstGeom prst="line">
            <a:avLst/>
          </a:prstGeom>
          <a:noFill/>
          <a:ln w="9525">
            <a:solidFill>
              <a:schemeClr val="tx1"/>
            </a:solidFill>
            <a:round/>
            <a:headEnd/>
            <a:tailEnd/>
          </a:ln>
        </p:spPr>
        <p:txBody>
          <a:bodyPr/>
          <a:lstStyle/>
          <a:p>
            <a:endParaRPr lang="en-US">
              <a:solidFill>
                <a:schemeClr val="bg1"/>
              </a:solidFill>
            </a:endParaRPr>
          </a:p>
        </p:txBody>
      </p:sp>
      <p:sp>
        <p:nvSpPr>
          <p:cNvPr id="56339" name="Line 18"/>
          <p:cNvSpPr>
            <a:spLocks noChangeShapeType="1"/>
          </p:cNvSpPr>
          <p:nvPr/>
        </p:nvSpPr>
        <p:spPr bwMode="auto">
          <a:xfrm>
            <a:off x="1258966" y="4891278"/>
            <a:ext cx="92075" cy="0"/>
          </a:xfrm>
          <a:prstGeom prst="line">
            <a:avLst/>
          </a:prstGeom>
          <a:noFill/>
          <a:ln w="9525">
            <a:solidFill>
              <a:schemeClr val="tx1"/>
            </a:solidFill>
            <a:round/>
            <a:headEnd/>
            <a:tailEnd/>
          </a:ln>
        </p:spPr>
        <p:txBody>
          <a:bodyPr/>
          <a:lstStyle/>
          <a:p>
            <a:endParaRPr lang="en-US">
              <a:solidFill>
                <a:schemeClr val="bg1"/>
              </a:solidFill>
            </a:endParaRPr>
          </a:p>
        </p:txBody>
      </p:sp>
      <p:sp>
        <p:nvSpPr>
          <p:cNvPr id="56340" name="Line 19"/>
          <p:cNvSpPr>
            <a:spLocks noChangeShapeType="1"/>
          </p:cNvSpPr>
          <p:nvPr/>
        </p:nvSpPr>
        <p:spPr bwMode="auto">
          <a:xfrm>
            <a:off x="1258966" y="4608703"/>
            <a:ext cx="92075" cy="0"/>
          </a:xfrm>
          <a:prstGeom prst="line">
            <a:avLst/>
          </a:prstGeom>
          <a:noFill/>
          <a:ln w="9525">
            <a:solidFill>
              <a:schemeClr val="tx1"/>
            </a:solidFill>
            <a:round/>
            <a:headEnd/>
            <a:tailEnd/>
          </a:ln>
        </p:spPr>
        <p:txBody>
          <a:bodyPr/>
          <a:lstStyle/>
          <a:p>
            <a:endParaRPr lang="en-US">
              <a:solidFill>
                <a:schemeClr val="bg1"/>
              </a:solidFill>
            </a:endParaRPr>
          </a:p>
        </p:txBody>
      </p:sp>
      <p:sp>
        <p:nvSpPr>
          <p:cNvPr id="56341" name="Line 20"/>
          <p:cNvSpPr>
            <a:spLocks noChangeShapeType="1"/>
          </p:cNvSpPr>
          <p:nvPr/>
        </p:nvSpPr>
        <p:spPr bwMode="auto">
          <a:xfrm>
            <a:off x="1258966" y="4326128"/>
            <a:ext cx="92075" cy="0"/>
          </a:xfrm>
          <a:prstGeom prst="line">
            <a:avLst/>
          </a:prstGeom>
          <a:noFill/>
          <a:ln w="9525">
            <a:solidFill>
              <a:schemeClr val="tx1"/>
            </a:solidFill>
            <a:round/>
            <a:headEnd/>
            <a:tailEnd/>
          </a:ln>
        </p:spPr>
        <p:txBody>
          <a:bodyPr/>
          <a:lstStyle/>
          <a:p>
            <a:endParaRPr lang="en-US">
              <a:solidFill>
                <a:schemeClr val="bg1"/>
              </a:solidFill>
            </a:endParaRPr>
          </a:p>
        </p:txBody>
      </p:sp>
      <p:sp>
        <p:nvSpPr>
          <p:cNvPr id="56342" name="Line 21"/>
          <p:cNvSpPr>
            <a:spLocks noChangeShapeType="1"/>
          </p:cNvSpPr>
          <p:nvPr/>
        </p:nvSpPr>
        <p:spPr bwMode="auto">
          <a:xfrm>
            <a:off x="1258966" y="4053078"/>
            <a:ext cx="92075" cy="0"/>
          </a:xfrm>
          <a:prstGeom prst="line">
            <a:avLst/>
          </a:prstGeom>
          <a:noFill/>
          <a:ln w="9525">
            <a:solidFill>
              <a:schemeClr val="tx1"/>
            </a:solidFill>
            <a:round/>
            <a:headEnd/>
            <a:tailEnd/>
          </a:ln>
        </p:spPr>
        <p:txBody>
          <a:bodyPr/>
          <a:lstStyle/>
          <a:p>
            <a:endParaRPr lang="en-US">
              <a:solidFill>
                <a:schemeClr val="bg1"/>
              </a:solidFill>
            </a:endParaRPr>
          </a:p>
        </p:txBody>
      </p:sp>
      <p:sp>
        <p:nvSpPr>
          <p:cNvPr id="56343" name="Line 22"/>
          <p:cNvSpPr>
            <a:spLocks noChangeShapeType="1"/>
          </p:cNvSpPr>
          <p:nvPr/>
        </p:nvSpPr>
        <p:spPr bwMode="auto">
          <a:xfrm>
            <a:off x="1258966" y="3762566"/>
            <a:ext cx="92075" cy="0"/>
          </a:xfrm>
          <a:prstGeom prst="line">
            <a:avLst/>
          </a:prstGeom>
          <a:noFill/>
          <a:ln w="9525">
            <a:solidFill>
              <a:schemeClr val="tx1"/>
            </a:solidFill>
            <a:round/>
            <a:headEnd/>
            <a:tailEnd/>
          </a:ln>
        </p:spPr>
        <p:txBody>
          <a:bodyPr/>
          <a:lstStyle/>
          <a:p>
            <a:endParaRPr lang="en-US">
              <a:solidFill>
                <a:schemeClr val="bg1"/>
              </a:solidFill>
            </a:endParaRPr>
          </a:p>
        </p:txBody>
      </p:sp>
      <p:sp>
        <p:nvSpPr>
          <p:cNvPr id="56344" name="Line 23"/>
          <p:cNvSpPr>
            <a:spLocks noChangeShapeType="1"/>
          </p:cNvSpPr>
          <p:nvPr/>
        </p:nvSpPr>
        <p:spPr bwMode="auto">
          <a:xfrm>
            <a:off x="1258966" y="3479991"/>
            <a:ext cx="92075" cy="0"/>
          </a:xfrm>
          <a:prstGeom prst="line">
            <a:avLst/>
          </a:prstGeom>
          <a:noFill/>
          <a:ln w="9525">
            <a:solidFill>
              <a:schemeClr val="tx1"/>
            </a:solidFill>
            <a:round/>
            <a:headEnd/>
            <a:tailEnd/>
          </a:ln>
        </p:spPr>
        <p:txBody>
          <a:bodyPr/>
          <a:lstStyle/>
          <a:p>
            <a:endParaRPr lang="en-US">
              <a:solidFill>
                <a:schemeClr val="bg1"/>
              </a:solidFill>
            </a:endParaRPr>
          </a:p>
        </p:txBody>
      </p:sp>
      <p:sp>
        <p:nvSpPr>
          <p:cNvPr id="56345" name="Line 24"/>
          <p:cNvSpPr>
            <a:spLocks noChangeShapeType="1"/>
          </p:cNvSpPr>
          <p:nvPr/>
        </p:nvSpPr>
        <p:spPr bwMode="auto">
          <a:xfrm>
            <a:off x="1258966" y="3197416"/>
            <a:ext cx="92075" cy="0"/>
          </a:xfrm>
          <a:prstGeom prst="line">
            <a:avLst/>
          </a:prstGeom>
          <a:noFill/>
          <a:ln w="9525">
            <a:solidFill>
              <a:schemeClr val="tx1"/>
            </a:solidFill>
            <a:round/>
            <a:headEnd/>
            <a:tailEnd/>
          </a:ln>
        </p:spPr>
        <p:txBody>
          <a:bodyPr/>
          <a:lstStyle/>
          <a:p>
            <a:endParaRPr lang="en-US">
              <a:solidFill>
                <a:schemeClr val="bg1"/>
              </a:solidFill>
            </a:endParaRPr>
          </a:p>
        </p:txBody>
      </p:sp>
      <p:sp>
        <p:nvSpPr>
          <p:cNvPr id="56346" name="Line 25"/>
          <p:cNvSpPr>
            <a:spLocks noChangeShapeType="1"/>
          </p:cNvSpPr>
          <p:nvPr/>
        </p:nvSpPr>
        <p:spPr bwMode="auto">
          <a:xfrm>
            <a:off x="1258966" y="2914841"/>
            <a:ext cx="92075" cy="0"/>
          </a:xfrm>
          <a:prstGeom prst="line">
            <a:avLst/>
          </a:prstGeom>
          <a:noFill/>
          <a:ln w="9525">
            <a:solidFill>
              <a:schemeClr val="tx1"/>
            </a:solidFill>
            <a:round/>
            <a:headEnd/>
            <a:tailEnd/>
          </a:ln>
        </p:spPr>
        <p:txBody>
          <a:bodyPr/>
          <a:lstStyle/>
          <a:p>
            <a:endParaRPr lang="en-US">
              <a:solidFill>
                <a:schemeClr val="bg1"/>
              </a:solidFill>
            </a:endParaRPr>
          </a:p>
        </p:txBody>
      </p:sp>
      <p:sp>
        <p:nvSpPr>
          <p:cNvPr id="56347" name="Line 26"/>
          <p:cNvSpPr>
            <a:spLocks noChangeShapeType="1"/>
          </p:cNvSpPr>
          <p:nvPr/>
        </p:nvSpPr>
        <p:spPr bwMode="auto">
          <a:xfrm>
            <a:off x="1258966" y="2641791"/>
            <a:ext cx="92075" cy="0"/>
          </a:xfrm>
          <a:prstGeom prst="line">
            <a:avLst/>
          </a:prstGeom>
          <a:noFill/>
          <a:ln w="9525">
            <a:solidFill>
              <a:schemeClr val="tx1"/>
            </a:solidFill>
            <a:round/>
            <a:headEnd/>
            <a:tailEnd/>
          </a:ln>
        </p:spPr>
        <p:txBody>
          <a:bodyPr/>
          <a:lstStyle/>
          <a:p>
            <a:endParaRPr lang="en-US">
              <a:solidFill>
                <a:schemeClr val="bg1"/>
              </a:solidFill>
            </a:endParaRPr>
          </a:p>
        </p:txBody>
      </p:sp>
      <p:sp>
        <p:nvSpPr>
          <p:cNvPr id="56348" name="Line 27"/>
          <p:cNvSpPr>
            <a:spLocks noChangeShapeType="1"/>
          </p:cNvSpPr>
          <p:nvPr/>
        </p:nvSpPr>
        <p:spPr bwMode="auto">
          <a:xfrm>
            <a:off x="1258966" y="2359216"/>
            <a:ext cx="92075" cy="0"/>
          </a:xfrm>
          <a:prstGeom prst="line">
            <a:avLst/>
          </a:prstGeom>
          <a:noFill/>
          <a:ln w="9525">
            <a:solidFill>
              <a:schemeClr val="tx1"/>
            </a:solidFill>
            <a:round/>
            <a:headEnd/>
            <a:tailEnd/>
          </a:ln>
        </p:spPr>
        <p:txBody>
          <a:bodyPr/>
          <a:lstStyle/>
          <a:p>
            <a:endParaRPr lang="en-US">
              <a:solidFill>
                <a:schemeClr val="bg1"/>
              </a:solidFill>
            </a:endParaRPr>
          </a:p>
        </p:txBody>
      </p:sp>
      <p:sp>
        <p:nvSpPr>
          <p:cNvPr id="56349" name="Line 28"/>
          <p:cNvSpPr>
            <a:spLocks noChangeShapeType="1"/>
          </p:cNvSpPr>
          <p:nvPr/>
        </p:nvSpPr>
        <p:spPr bwMode="auto">
          <a:xfrm>
            <a:off x="1258966" y="2068703"/>
            <a:ext cx="92075" cy="0"/>
          </a:xfrm>
          <a:prstGeom prst="line">
            <a:avLst/>
          </a:prstGeom>
          <a:noFill/>
          <a:ln w="9525">
            <a:solidFill>
              <a:schemeClr val="tx1"/>
            </a:solidFill>
            <a:round/>
            <a:headEnd/>
            <a:tailEnd/>
          </a:ln>
        </p:spPr>
        <p:txBody>
          <a:bodyPr/>
          <a:lstStyle/>
          <a:p>
            <a:endParaRPr lang="en-US">
              <a:solidFill>
                <a:schemeClr val="bg1"/>
              </a:solidFill>
            </a:endParaRPr>
          </a:p>
        </p:txBody>
      </p:sp>
      <p:sp>
        <p:nvSpPr>
          <p:cNvPr id="56350" name="Line 29"/>
          <p:cNvSpPr>
            <a:spLocks noChangeShapeType="1"/>
          </p:cNvSpPr>
          <p:nvPr/>
        </p:nvSpPr>
        <p:spPr bwMode="auto">
          <a:xfrm>
            <a:off x="1258966" y="1786128"/>
            <a:ext cx="92075" cy="0"/>
          </a:xfrm>
          <a:prstGeom prst="line">
            <a:avLst/>
          </a:prstGeom>
          <a:noFill/>
          <a:ln w="9525">
            <a:solidFill>
              <a:schemeClr val="tx1"/>
            </a:solidFill>
            <a:round/>
            <a:headEnd/>
            <a:tailEnd/>
          </a:ln>
        </p:spPr>
        <p:txBody>
          <a:bodyPr/>
          <a:lstStyle/>
          <a:p>
            <a:endParaRPr lang="en-US">
              <a:solidFill>
                <a:schemeClr val="bg1"/>
              </a:solidFill>
            </a:endParaRPr>
          </a:p>
        </p:txBody>
      </p:sp>
      <p:sp>
        <p:nvSpPr>
          <p:cNvPr id="56330" name="Line 9"/>
          <p:cNvSpPr>
            <a:spLocks noChangeShapeType="1"/>
          </p:cNvSpPr>
          <p:nvPr/>
        </p:nvSpPr>
        <p:spPr bwMode="auto">
          <a:xfrm>
            <a:off x="2025729" y="5275453"/>
            <a:ext cx="0" cy="93663"/>
          </a:xfrm>
          <a:prstGeom prst="line">
            <a:avLst/>
          </a:prstGeom>
          <a:noFill/>
          <a:ln w="9525">
            <a:solidFill>
              <a:schemeClr val="tx1"/>
            </a:solidFill>
            <a:round/>
            <a:headEnd/>
            <a:tailEnd/>
          </a:ln>
        </p:spPr>
        <p:txBody>
          <a:bodyPr/>
          <a:lstStyle/>
          <a:p>
            <a:endParaRPr lang="en-US">
              <a:solidFill>
                <a:schemeClr val="bg1"/>
              </a:solidFill>
            </a:endParaRPr>
          </a:p>
        </p:txBody>
      </p:sp>
      <p:sp>
        <p:nvSpPr>
          <p:cNvPr id="56331" name="Line 10"/>
          <p:cNvSpPr>
            <a:spLocks noChangeShapeType="1"/>
          </p:cNvSpPr>
          <p:nvPr/>
        </p:nvSpPr>
        <p:spPr bwMode="auto">
          <a:xfrm>
            <a:off x="2708354" y="5275453"/>
            <a:ext cx="0" cy="93663"/>
          </a:xfrm>
          <a:prstGeom prst="line">
            <a:avLst/>
          </a:prstGeom>
          <a:noFill/>
          <a:ln w="9525">
            <a:solidFill>
              <a:schemeClr val="tx1"/>
            </a:solidFill>
            <a:round/>
            <a:headEnd/>
            <a:tailEnd/>
          </a:ln>
        </p:spPr>
        <p:txBody>
          <a:bodyPr/>
          <a:lstStyle/>
          <a:p>
            <a:endParaRPr lang="en-US">
              <a:solidFill>
                <a:schemeClr val="bg1"/>
              </a:solidFill>
            </a:endParaRPr>
          </a:p>
        </p:txBody>
      </p:sp>
      <p:sp>
        <p:nvSpPr>
          <p:cNvPr id="56332" name="Line 11"/>
          <p:cNvSpPr>
            <a:spLocks noChangeShapeType="1"/>
          </p:cNvSpPr>
          <p:nvPr/>
        </p:nvSpPr>
        <p:spPr bwMode="auto">
          <a:xfrm>
            <a:off x="3383041" y="5275453"/>
            <a:ext cx="0" cy="93663"/>
          </a:xfrm>
          <a:prstGeom prst="line">
            <a:avLst/>
          </a:prstGeom>
          <a:noFill/>
          <a:ln w="9525">
            <a:solidFill>
              <a:schemeClr val="tx1"/>
            </a:solidFill>
            <a:round/>
            <a:headEnd/>
            <a:tailEnd/>
          </a:ln>
        </p:spPr>
        <p:txBody>
          <a:bodyPr/>
          <a:lstStyle/>
          <a:p>
            <a:endParaRPr lang="en-US">
              <a:solidFill>
                <a:schemeClr val="bg1"/>
              </a:solidFill>
            </a:endParaRPr>
          </a:p>
        </p:txBody>
      </p:sp>
      <p:sp>
        <p:nvSpPr>
          <p:cNvPr id="56333" name="Line 12"/>
          <p:cNvSpPr>
            <a:spLocks noChangeShapeType="1"/>
          </p:cNvSpPr>
          <p:nvPr/>
        </p:nvSpPr>
        <p:spPr bwMode="auto">
          <a:xfrm>
            <a:off x="4057729" y="5275453"/>
            <a:ext cx="0" cy="93663"/>
          </a:xfrm>
          <a:prstGeom prst="line">
            <a:avLst/>
          </a:prstGeom>
          <a:noFill/>
          <a:ln w="9525">
            <a:solidFill>
              <a:schemeClr val="tx1"/>
            </a:solidFill>
            <a:round/>
            <a:headEnd/>
            <a:tailEnd/>
          </a:ln>
        </p:spPr>
        <p:txBody>
          <a:bodyPr/>
          <a:lstStyle/>
          <a:p>
            <a:endParaRPr lang="en-US">
              <a:solidFill>
                <a:schemeClr val="bg1"/>
              </a:solidFill>
            </a:endParaRPr>
          </a:p>
        </p:txBody>
      </p:sp>
      <p:sp>
        <p:nvSpPr>
          <p:cNvPr id="56334" name="Line 13"/>
          <p:cNvSpPr>
            <a:spLocks noChangeShapeType="1"/>
          </p:cNvSpPr>
          <p:nvPr/>
        </p:nvSpPr>
        <p:spPr bwMode="auto">
          <a:xfrm>
            <a:off x="4741941" y="5275453"/>
            <a:ext cx="0" cy="93663"/>
          </a:xfrm>
          <a:prstGeom prst="line">
            <a:avLst/>
          </a:prstGeom>
          <a:noFill/>
          <a:ln w="9525">
            <a:solidFill>
              <a:schemeClr val="tx1"/>
            </a:solidFill>
            <a:round/>
            <a:headEnd/>
            <a:tailEnd/>
          </a:ln>
        </p:spPr>
        <p:txBody>
          <a:bodyPr/>
          <a:lstStyle/>
          <a:p>
            <a:endParaRPr lang="en-US">
              <a:solidFill>
                <a:schemeClr val="bg1"/>
              </a:solidFill>
            </a:endParaRPr>
          </a:p>
        </p:txBody>
      </p:sp>
      <p:sp>
        <p:nvSpPr>
          <p:cNvPr id="56335" name="Line 14"/>
          <p:cNvSpPr>
            <a:spLocks noChangeShapeType="1"/>
          </p:cNvSpPr>
          <p:nvPr/>
        </p:nvSpPr>
        <p:spPr bwMode="auto">
          <a:xfrm>
            <a:off x="5416629" y="5275453"/>
            <a:ext cx="0" cy="93663"/>
          </a:xfrm>
          <a:prstGeom prst="line">
            <a:avLst/>
          </a:prstGeom>
          <a:noFill/>
          <a:ln w="9525">
            <a:solidFill>
              <a:schemeClr val="tx1"/>
            </a:solidFill>
            <a:round/>
            <a:headEnd/>
            <a:tailEnd/>
          </a:ln>
        </p:spPr>
        <p:txBody>
          <a:bodyPr/>
          <a:lstStyle/>
          <a:p>
            <a:endParaRPr lang="en-US">
              <a:solidFill>
                <a:schemeClr val="bg1"/>
              </a:solidFill>
            </a:endParaRPr>
          </a:p>
        </p:txBody>
      </p:sp>
      <p:sp>
        <p:nvSpPr>
          <p:cNvPr id="56336" name="Line 15"/>
          <p:cNvSpPr>
            <a:spLocks noChangeShapeType="1"/>
          </p:cNvSpPr>
          <p:nvPr/>
        </p:nvSpPr>
        <p:spPr bwMode="auto">
          <a:xfrm>
            <a:off x="6099254" y="5275453"/>
            <a:ext cx="0" cy="93663"/>
          </a:xfrm>
          <a:prstGeom prst="line">
            <a:avLst/>
          </a:prstGeom>
          <a:noFill/>
          <a:ln w="9525">
            <a:solidFill>
              <a:schemeClr val="tx1"/>
            </a:solidFill>
            <a:round/>
            <a:headEnd/>
            <a:tailEnd/>
          </a:ln>
        </p:spPr>
        <p:txBody>
          <a:bodyPr/>
          <a:lstStyle/>
          <a:p>
            <a:endParaRPr lang="en-US">
              <a:solidFill>
                <a:schemeClr val="bg1"/>
              </a:solidFill>
            </a:endParaRPr>
          </a:p>
        </p:txBody>
      </p:sp>
      <p:sp>
        <p:nvSpPr>
          <p:cNvPr id="56337" name="Line 16"/>
          <p:cNvSpPr>
            <a:spLocks noChangeShapeType="1"/>
          </p:cNvSpPr>
          <p:nvPr/>
        </p:nvSpPr>
        <p:spPr bwMode="auto">
          <a:xfrm>
            <a:off x="6773941" y="5275453"/>
            <a:ext cx="0" cy="93663"/>
          </a:xfrm>
          <a:prstGeom prst="line">
            <a:avLst/>
          </a:prstGeom>
          <a:noFill/>
          <a:ln w="9525">
            <a:solidFill>
              <a:schemeClr val="tx1"/>
            </a:solidFill>
            <a:round/>
            <a:headEnd/>
            <a:tailEnd/>
          </a:ln>
        </p:spPr>
        <p:txBody>
          <a:bodyPr/>
          <a:lstStyle/>
          <a:p>
            <a:endParaRPr lang="en-US">
              <a:solidFill>
                <a:schemeClr val="bg1"/>
              </a:solidFill>
            </a:endParaRPr>
          </a:p>
        </p:txBody>
      </p:sp>
      <p:sp>
        <p:nvSpPr>
          <p:cNvPr id="93" name="Line 9"/>
          <p:cNvSpPr>
            <a:spLocks noChangeShapeType="1"/>
          </p:cNvSpPr>
          <p:nvPr/>
        </p:nvSpPr>
        <p:spPr bwMode="auto">
          <a:xfrm>
            <a:off x="1328816" y="5288152"/>
            <a:ext cx="0" cy="93663"/>
          </a:xfrm>
          <a:prstGeom prst="line">
            <a:avLst/>
          </a:prstGeom>
          <a:noFill/>
          <a:ln w="9525">
            <a:solidFill>
              <a:schemeClr val="tx1"/>
            </a:solidFill>
            <a:round/>
            <a:headEnd/>
            <a:tailEnd/>
          </a:ln>
        </p:spPr>
        <p:txBody>
          <a:bodyPr/>
          <a:lstStyle/>
          <a:p>
            <a:endParaRPr lang="en-US">
              <a:solidFill>
                <a:schemeClr val="bg1"/>
              </a:solidFill>
            </a:endParaRPr>
          </a:p>
        </p:txBody>
      </p:sp>
      <p:sp>
        <p:nvSpPr>
          <p:cNvPr id="56327" name="Rectangle 88"/>
          <p:cNvSpPr>
            <a:spLocks noChangeArrowheads="1"/>
          </p:cNvSpPr>
          <p:nvPr/>
        </p:nvSpPr>
        <p:spPr bwMode="auto">
          <a:xfrm>
            <a:off x="1328816" y="1786128"/>
            <a:ext cx="5729288" cy="3505200"/>
          </a:xfrm>
          <a:prstGeom prst="rect">
            <a:avLst/>
          </a:prstGeom>
          <a:noFill/>
          <a:ln w="9525">
            <a:solidFill>
              <a:schemeClr val="bg1"/>
            </a:solidFill>
            <a:miter lim="800000"/>
            <a:headEnd/>
            <a:tailEnd/>
          </a:ln>
        </p:spPr>
        <p:txBody>
          <a:bodyPr wrap="none" anchor="ctr"/>
          <a:lstStyle/>
          <a:p>
            <a:endParaRPr lang="en-US" sz="1000" baseline="0">
              <a:solidFill>
                <a:schemeClr val="bg1"/>
              </a:solidFill>
            </a:endParaRPr>
          </a:p>
        </p:txBody>
      </p:sp>
      <p:sp>
        <p:nvSpPr>
          <p:cNvPr id="56373" name="Line 57"/>
          <p:cNvSpPr>
            <a:spLocks noChangeShapeType="1"/>
          </p:cNvSpPr>
          <p:nvPr/>
        </p:nvSpPr>
        <p:spPr bwMode="auto">
          <a:xfrm>
            <a:off x="2702004" y="4559491"/>
            <a:ext cx="0" cy="403225"/>
          </a:xfrm>
          <a:prstGeom prst="line">
            <a:avLst/>
          </a:prstGeom>
          <a:noFill/>
          <a:ln w="19050">
            <a:solidFill>
              <a:srgbClr val="969696"/>
            </a:solidFill>
            <a:round/>
            <a:headEnd/>
            <a:tailEnd/>
          </a:ln>
        </p:spPr>
        <p:txBody>
          <a:bodyPr/>
          <a:lstStyle/>
          <a:p>
            <a:endParaRPr lang="en-US">
              <a:solidFill>
                <a:schemeClr val="bg1"/>
              </a:solidFill>
            </a:endParaRPr>
          </a:p>
        </p:txBody>
      </p:sp>
      <p:sp>
        <p:nvSpPr>
          <p:cNvPr id="56374" name="Line 59"/>
          <p:cNvSpPr>
            <a:spLocks noChangeShapeType="1"/>
          </p:cNvSpPr>
          <p:nvPr/>
        </p:nvSpPr>
        <p:spPr bwMode="auto">
          <a:xfrm>
            <a:off x="2667079" y="4557903"/>
            <a:ext cx="71438" cy="0"/>
          </a:xfrm>
          <a:prstGeom prst="line">
            <a:avLst/>
          </a:prstGeom>
          <a:noFill/>
          <a:ln w="19050">
            <a:solidFill>
              <a:srgbClr val="969696"/>
            </a:solidFill>
            <a:round/>
            <a:headEnd/>
            <a:tailEnd/>
          </a:ln>
        </p:spPr>
        <p:txBody>
          <a:bodyPr/>
          <a:lstStyle/>
          <a:p>
            <a:endParaRPr lang="en-US">
              <a:solidFill>
                <a:schemeClr val="bg1"/>
              </a:solidFill>
            </a:endParaRPr>
          </a:p>
        </p:txBody>
      </p:sp>
      <p:sp>
        <p:nvSpPr>
          <p:cNvPr id="56375" name="Line 60"/>
          <p:cNvSpPr>
            <a:spLocks noChangeShapeType="1"/>
          </p:cNvSpPr>
          <p:nvPr/>
        </p:nvSpPr>
        <p:spPr bwMode="auto">
          <a:xfrm>
            <a:off x="2662316" y="4954778"/>
            <a:ext cx="71438" cy="0"/>
          </a:xfrm>
          <a:prstGeom prst="line">
            <a:avLst/>
          </a:prstGeom>
          <a:noFill/>
          <a:ln w="19050">
            <a:solidFill>
              <a:srgbClr val="969696"/>
            </a:solidFill>
            <a:round/>
            <a:headEnd/>
            <a:tailEnd/>
          </a:ln>
        </p:spPr>
        <p:txBody>
          <a:bodyPr/>
          <a:lstStyle/>
          <a:p>
            <a:endParaRPr lang="en-US">
              <a:solidFill>
                <a:schemeClr val="bg1"/>
              </a:solidFill>
            </a:endParaRPr>
          </a:p>
        </p:txBody>
      </p:sp>
      <p:sp>
        <p:nvSpPr>
          <p:cNvPr id="56376" name="Line 61"/>
          <p:cNvSpPr>
            <a:spLocks noChangeShapeType="1"/>
          </p:cNvSpPr>
          <p:nvPr/>
        </p:nvSpPr>
        <p:spPr bwMode="auto">
          <a:xfrm>
            <a:off x="4060904" y="3805428"/>
            <a:ext cx="0" cy="600075"/>
          </a:xfrm>
          <a:prstGeom prst="line">
            <a:avLst/>
          </a:prstGeom>
          <a:noFill/>
          <a:ln w="19050">
            <a:solidFill>
              <a:srgbClr val="969696"/>
            </a:solidFill>
            <a:round/>
            <a:headEnd/>
            <a:tailEnd/>
          </a:ln>
        </p:spPr>
        <p:txBody>
          <a:bodyPr/>
          <a:lstStyle/>
          <a:p>
            <a:endParaRPr lang="en-US">
              <a:solidFill>
                <a:schemeClr val="bg1"/>
              </a:solidFill>
            </a:endParaRPr>
          </a:p>
        </p:txBody>
      </p:sp>
      <p:sp>
        <p:nvSpPr>
          <p:cNvPr id="56377" name="Line 62"/>
          <p:cNvSpPr>
            <a:spLocks noChangeShapeType="1"/>
          </p:cNvSpPr>
          <p:nvPr/>
        </p:nvSpPr>
        <p:spPr bwMode="auto">
          <a:xfrm>
            <a:off x="4024391" y="3802253"/>
            <a:ext cx="71438" cy="0"/>
          </a:xfrm>
          <a:prstGeom prst="line">
            <a:avLst/>
          </a:prstGeom>
          <a:noFill/>
          <a:ln w="19050">
            <a:solidFill>
              <a:srgbClr val="969696"/>
            </a:solidFill>
            <a:round/>
            <a:headEnd/>
            <a:tailEnd/>
          </a:ln>
        </p:spPr>
        <p:txBody>
          <a:bodyPr/>
          <a:lstStyle/>
          <a:p>
            <a:endParaRPr lang="en-US">
              <a:solidFill>
                <a:schemeClr val="bg1"/>
              </a:solidFill>
            </a:endParaRPr>
          </a:p>
        </p:txBody>
      </p:sp>
      <p:sp>
        <p:nvSpPr>
          <p:cNvPr id="56378" name="Line 63"/>
          <p:cNvSpPr>
            <a:spLocks noChangeShapeType="1"/>
          </p:cNvSpPr>
          <p:nvPr/>
        </p:nvSpPr>
        <p:spPr bwMode="auto">
          <a:xfrm>
            <a:off x="4021216" y="4392803"/>
            <a:ext cx="69850" cy="0"/>
          </a:xfrm>
          <a:prstGeom prst="line">
            <a:avLst/>
          </a:prstGeom>
          <a:noFill/>
          <a:ln w="19050">
            <a:solidFill>
              <a:srgbClr val="969696"/>
            </a:solidFill>
            <a:round/>
            <a:headEnd/>
            <a:tailEnd/>
          </a:ln>
        </p:spPr>
        <p:txBody>
          <a:bodyPr/>
          <a:lstStyle/>
          <a:p>
            <a:endParaRPr lang="en-US">
              <a:solidFill>
                <a:schemeClr val="bg1"/>
              </a:solidFill>
            </a:endParaRPr>
          </a:p>
        </p:txBody>
      </p:sp>
      <p:sp>
        <p:nvSpPr>
          <p:cNvPr id="56379" name="Line 64"/>
          <p:cNvSpPr>
            <a:spLocks noChangeShapeType="1"/>
          </p:cNvSpPr>
          <p:nvPr/>
        </p:nvSpPr>
        <p:spPr bwMode="auto">
          <a:xfrm>
            <a:off x="5413454" y="2987866"/>
            <a:ext cx="0" cy="708025"/>
          </a:xfrm>
          <a:prstGeom prst="line">
            <a:avLst/>
          </a:prstGeom>
          <a:noFill/>
          <a:ln w="19050">
            <a:solidFill>
              <a:srgbClr val="969696"/>
            </a:solidFill>
            <a:round/>
            <a:headEnd/>
            <a:tailEnd/>
          </a:ln>
        </p:spPr>
        <p:txBody>
          <a:bodyPr/>
          <a:lstStyle/>
          <a:p>
            <a:endParaRPr lang="en-US">
              <a:solidFill>
                <a:schemeClr val="bg1"/>
              </a:solidFill>
            </a:endParaRPr>
          </a:p>
        </p:txBody>
      </p:sp>
      <p:sp>
        <p:nvSpPr>
          <p:cNvPr id="56380" name="Line 65"/>
          <p:cNvSpPr>
            <a:spLocks noChangeShapeType="1"/>
          </p:cNvSpPr>
          <p:nvPr/>
        </p:nvSpPr>
        <p:spPr bwMode="auto">
          <a:xfrm>
            <a:off x="5378529" y="2986278"/>
            <a:ext cx="71438" cy="0"/>
          </a:xfrm>
          <a:prstGeom prst="line">
            <a:avLst/>
          </a:prstGeom>
          <a:noFill/>
          <a:ln w="19050">
            <a:solidFill>
              <a:srgbClr val="969696"/>
            </a:solidFill>
            <a:round/>
            <a:headEnd/>
            <a:tailEnd/>
          </a:ln>
        </p:spPr>
        <p:txBody>
          <a:bodyPr/>
          <a:lstStyle/>
          <a:p>
            <a:endParaRPr lang="en-US">
              <a:solidFill>
                <a:schemeClr val="bg1"/>
              </a:solidFill>
            </a:endParaRPr>
          </a:p>
        </p:txBody>
      </p:sp>
      <p:sp>
        <p:nvSpPr>
          <p:cNvPr id="56381" name="Line 66"/>
          <p:cNvSpPr>
            <a:spLocks noChangeShapeType="1"/>
          </p:cNvSpPr>
          <p:nvPr/>
        </p:nvSpPr>
        <p:spPr bwMode="auto">
          <a:xfrm>
            <a:off x="5373766" y="3700653"/>
            <a:ext cx="71438" cy="0"/>
          </a:xfrm>
          <a:prstGeom prst="line">
            <a:avLst/>
          </a:prstGeom>
          <a:noFill/>
          <a:ln w="19050">
            <a:solidFill>
              <a:srgbClr val="969696"/>
            </a:solidFill>
            <a:round/>
            <a:headEnd/>
            <a:tailEnd/>
          </a:ln>
        </p:spPr>
        <p:txBody>
          <a:bodyPr/>
          <a:lstStyle/>
          <a:p>
            <a:endParaRPr lang="en-US">
              <a:solidFill>
                <a:schemeClr val="bg1"/>
              </a:solidFill>
            </a:endParaRPr>
          </a:p>
        </p:txBody>
      </p:sp>
      <p:sp>
        <p:nvSpPr>
          <p:cNvPr id="56382" name="Line 67"/>
          <p:cNvSpPr>
            <a:spLocks noChangeShapeType="1"/>
          </p:cNvSpPr>
          <p:nvPr/>
        </p:nvSpPr>
        <p:spPr bwMode="auto">
          <a:xfrm>
            <a:off x="6767591" y="2090928"/>
            <a:ext cx="0" cy="877888"/>
          </a:xfrm>
          <a:prstGeom prst="line">
            <a:avLst/>
          </a:prstGeom>
          <a:noFill/>
          <a:ln w="19050">
            <a:solidFill>
              <a:srgbClr val="969696"/>
            </a:solidFill>
            <a:round/>
            <a:headEnd/>
            <a:tailEnd/>
          </a:ln>
        </p:spPr>
        <p:txBody>
          <a:bodyPr/>
          <a:lstStyle/>
          <a:p>
            <a:endParaRPr lang="en-US">
              <a:solidFill>
                <a:schemeClr val="bg1"/>
              </a:solidFill>
            </a:endParaRPr>
          </a:p>
        </p:txBody>
      </p:sp>
      <p:sp>
        <p:nvSpPr>
          <p:cNvPr id="56383" name="Line 68"/>
          <p:cNvSpPr>
            <a:spLocks noChangeShapeType="1"/>
          </p:cNvSpPr>
          <p:nvPr/>
        </p:nvSpPr>
        <p:spPr bwMode="auto">
          <a:xfrm>
            <a:off x="6732666" y="2087753"/>
            <a:ext cx="69850" cy="0"/>
          </a:xfrm>
          <a:prstGeom prst="line">
            <a:avLst/>
          </a:prstGeom>
          <a:noFill/>
          <a:ln w="19050">
            <a:solidFill>
              <a:srgbClr val="969696"/>
            </a:solidFill>
            <a:round/>
            <a:headEnd/>
            <a:tailEnd/>
          </a:ln>
        </p:spPr>
        <p:txBody>
          <a:bodyPr/>
          <a:lstStyle/>
          <a:p>
            <a:endParaRPr lang="en-US">
              <a:solidFill>
                <a:schemeClr val="bg1"/>
              </a:solidFill>
            </a:endParaRPr>
          </a:p>
        </p:txBody>
      </p:sp>
      <p:sp>
        <p:nvSpPr>
          <p:cNvPr id="56384" name="Line 69"/>
          <p:cNvSpPr>
            <a:spLocks noChangeShapeType="1"/>
          </p:cNvSpPr>
          <p:nvPr/>
        </p:nvSpPr>
        <p:spPr bwMode="auto">
          <a:xfrm>
            <a:off x="6727904" y="2968816"/>
            <a:ext cx="71438" cy="0"/>
          </a:xfrm>
          <a:prstGeom prst="line">
            <a:avLst/>
          </a:prstGeom>
          <a:noFill/>
          <a:ln w="19050">
            <a:solidFill>
              <a:srgbClr val="969696"/>
            </a:solidFill>
            <a:round/>
            <a:headEnd/>
            <a:tailEnd/>
          </a:ln>
        </p:spPr>
        <p:txBody>
          <a:bodyPr/>
          <a:lstStyle/>
          <a:p>
            <a:endParaRPr lang="en-US">
              <a:solidFill>
                <a:schemeClr val="bg1"/>
              </a:solidFill>
            </a:endParaRPr>
          </a:p>
        </p:txBody>
      </p:sp>
      <p:sp>
        <p:nvSpPr>
          <p:cNvPr id="56385" name="Freeform 70"/>
          <p:cNvSpPr>
            <a:spLocks/>
          </p:cNvSpPr>
          <p:nvPr/>
        </p:nvSpPr>
        <p:spPr bwMode="auto">
          <a:xfrm>
            <a:off x="1497091" y="2557653"/>
            <a:ext cx="5272088" cy="2655888"/>
          </a:xfrm>
          <a:custGeom>
            <a:avLst/>
            <a:gdLst>
              <a:gd name="T0" fmla="*/ 0 w 2532"/>
              <a:gd name="T1" fmla="*/ 2147483647 h 1242"/>
              <a:gd name="T2" fmla="*/ 2147483647 w 2532"/>
              <a:gd name="T3" fmla="*/ 2147483647 h 1242"/>
              <a:gd name="T4" fmla="*/ 2147483647 w 2532"/>
              <a:gd name="T5" fmla="*/ 2147483647 h 1242"/>
              <a:gd name="T6" fmla="*/ 2147483647 w 2532"/>
              <a:gd name="T7" fmla="*/ 2147483647 h 1242"/>
              <a:gd name="T8" fmla="*/ 2147483647 w 2532"/>
              <a:gd name="T9" fmla="*/ 2147483647 h 1242"/>
              <a:gd name="T10" fmla="*/ 2147483647 w 2532"/>
              <a:gd name="T11" fmla="*/ 2147483647 h 1242"/>
              <a:gd name="T12" fmla="*/ 2147483647 w 2532"/>
              <a:gd name="T13" fmla="*/ 2147483647 h 1242"/>
              <a:gd name="T14" fmla="*/ 2147483647 w 2532"/>
              <a:gd name="T15" fmla="*/ 2147483647 h 1242"/>
              <a:gd name="T16" fmla="*/ 2147483647 w 2532"/>
              <a:gd name="T17" fmla="*/ 2147483647 h 1242"/>
              <a:gd name="T18" fmla="*/ 2147483647 w 2532"/>
              <a:gd name="T19" fmla="*/ 0 h 12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532"/>
              <a:gd name="T31" fmla="*/ 0 h 1242"/>
              <a:gd name="T32" fmla="*/ 2532 w 2532"/>
              <a:gd name="T33" fmla="*/ 1242 h 12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532" h="1242">
                <a:moveTo>
                  <a:pt x="0" y="1242"/>
                </a:moveTo>
                <a:lnTo>
                  <a:pt x="249" y="1173"/>
                </a:lnTo>
                <a:lnTo>
                  <a:pt x="408" y="1116"/>
                </a:lnTo>
                <a:lnTo>
                  <a:pt x="579" y="1041"/>
                </a:lnTo>
                <a:lnTo>
                  <a:pt x="861" y="921"/>
                </a:lnTo>
                <a:lnTo>
                  <a:pt x="1107" y="801"/>
                </a:lnTo>
                <a:lnTo>
                  <a:pt x="1230" y="735"/>
                </a:lnTo>
                <a:lnTo>
                  <a:pt x="1506" y="591"/>
                </a:lnTo>
                <a:lnTo>
                  <a:pt x="1884" y="378"/>
                </a:lnTo>
                <a:lnTo>
                  <a:pt x="2532" y="0"/>
                </a:lnTo>
              </a:path>
            </a:pathLst>
          </a:custGeom>
          <a:noFill/>
          <a:ln w="19050">
            <a:solidFill>
              <a:srgbClr val="969696"/>
            </a:solidFill>
            <a:round/>
            <a:headEnd/>
            <a:tailEnd/>
          </a:ln>
        </p:spPr>
        <p:txBody>
          <a:bodyPr/>
          <a:lstStyle/>
          <a:p>
            <a:endParaRPr lang="en-US" sz="1000" baseline="0">
              <a:solidFill>
                <a:schemeClr val="bg1"/>
              </a:solidFill>
            </a:endParaRPr>
          </a:p>
        </p:txBody>
      </p:sp>
      <p:sp>
        <p:nvSpPr>
          <p:cNvPr id="56386" name="Freeform 75"/>
          <p:cNvSpPr>
            <a:spLocks/>
          </p:cNvSpPr>
          <p:nvPr/>
        </p:nvSpPr>
        <p:spPr bwMode="auto">
          <a:xfrm>
            <a:off x="1503441" y="4367403"/>
            <a:ext cx="5265738" cy="852488"/>
          </a:xfrm>
          <a:custGeom>
            <a:avLst/>
            <a:gdLst>
              <a:gd name="T0" fmla="*/ 0 w 2529"/>
              <a:gd name="T1" fmla="*/ 2147483647 h 399"/>
              <a:gd name="T2" fmla="*/ 2147483647 w 2529"/>
              <a:gd name="T3" fmla="*/ 2147483647 h 399"/>
              <a:gd name="T4" fmla="*/ 2147483647 w 2529"/>
              <a:gd name="T5" fmla="*/ 2147483647 h 399"/>
              <a:gd name="T6" fmla="*/ 2147483647 w 2529"/>
              <a:gd name="T7" fmla="*/ 2147483647 h 399"/>
              <a:gd name="T8" fmla="*/ 2147483647 w 2529"/>
              <a:gd name="T9" fmla="*/ 2147483647 h 399"/>
              <a:gd name="T10" fmla="*/ 2147483647 w 2529"/>
              <a:gd name="T11" fmla="*/ 0 h 399"/>
              <a:gd name="T12" fmla="*/ 0 60000 65536"/>
              <a:gd name="T13" fmla="*/ 0 60000 65536"/>
              <a:gd name="T14" fmla="*/ 0 60000 65536"/>
              <a:gd name="T15" fmla="*/ 0 60000 65536"/>
              <a:gd name="T16" fmla="*/ 0 60000 65536"/>
              <a:gd name="T17" fmla="*/ 0 60000 65536"/>
              <a:gd name="T18" fmla="*/ 0 w 2529"/>
              <a:gd name="T19" fmla="*/ 0 h 399"/>
              <a:gd name="T20" fmla="*/ 2529 w 2529"/>
              <a:gd name="T21" fmla="*/ 399 h 399"/>
            </a:gdLst>
            <a:ahLst/>
            <a:cxnLst>
              <a:cxn ang="T12">
                <a:pos x="T0" y="T1"/>
              </a:cxn>
              <a:cxn ang="T13">
                <a:pos x="T2" y="T3"/>
              </a:cxn>
              <a:cxn ang="T14">
                <a:pos x="T4" y="T5"/>
              </a:cxn>
              <a:cxn ang="T15">
                <a:pos x="T6" y="T7"/>
              </a:cxn>
              <a:cxn ang="T16">
                <a:pos x="T8" y="T9"/>
              </a:cxn>
              <a:cxn ang="T17">
                <a:pos x="T10" y="T11"/>
              </a:cxn>
            </a:cxnLst>
            <a:rect l="T18" t="T19" r="T20" b="T21"/>
            <a:pathLst>
              <a:path w="2529" h="399">
                <a:moveTo>
                  <a:pt x="0" y="399"/>
                </a:moveTo>
                <a:lnTo>
                  <a:pt x="339" y="372"/>
                </a:lnTo>
                <a:lnTo>
                  <a:pt x="573" y="342"/>
                </a:lnTo>
                <a:lnTo>
                  <a:pt x="1224" y="246"/>
                </a:lnTo>
                <a:lnTo>
                  <a:pt x="1878" y="129"/>
                </a:lnTo>
                <a:lnTo>
                  <a:pt x="2529" y="0"/>
                </a:lnTo>
              </a:path>
            </a:pathLst>
          </a:custGeom>
          <a:noFill/>
          <a:ln w="19050">
            <a:solidFill>
              <a:srgbClr val="990000"/>
            </a:solidFill>
            <a:round/>
            <a:headEnd/>
            <a:tailEnd/>
          </a:ln>
        </p:spPr>
        <p:txBody>
          <a:bodyPr/>
          <a:lstStyle/>
          <a:p>
            <a:endParaRPr lang="en-US" sz="1000" baseline="0">
              <a:solidFill>
                <a:schemeClr val="bg1"/>
              </a:solidFill>
            </a:endParaRPr>
          </a:p>
        </p:txBody>
      </p:sp>
      <p:sp>
        <p:nvSpPr>
          <p:cNvPr id="56387" name="Line 76"/>
          <p:cNvSpPr>
            <a:spLocks noChangeShapeType="1"/>
          </p:cNvSpPr>
          <p:nvPr/>
        </p:nvSpPr>
        <p:spPr bwMode="auto">
          <a:xfrm flipH="1">
            <a:off x="2702004" y="5011928"/>
            <a:ext cx="0" cy="152400"/>
          </a:xfrm>
          <a:prstGeom prst="line">
            <a:avLst/>
          </a:prstGeom>
          <a:noFill/>
          <a:ln w="19050">
            <a:solidFill>
              <a:srgbClr val="990000"/>
            </a:solidFill>
            <a:round/>
            <a:headEnd/>
            <a:tailEnd/>
          </a:ln>
        </p:spPr>
        <p:txBody>
          <a:bodyPr/>
          <a:lstStyle/>
          <a:p>
            <a:endParaRPr lang="en-US">
              <a:solidFill>
                <a:schemeClr val="bg1"/>
              </a:solidFill>
            </a:endParaRPr>
          </a:p>
        </p:txBody>
      </p:sp>
      <p:sp>
        <p:nvSpPr>
          <p:cNvPr id="56388" name="Line 77"/>
          <p:cNvSpPr>
            <a:spLocks noChangeShapeType="1"/>
          </p:cNvSpPr>
          <p:nvPr/>
        </p:nvSpPr>
        <p:spPr bwMode="auto">
          <a:xfrm>
            <a:off x="2667079" y="5010341"/>
            <a:ext cx="71438" cy="0"/>
          </a:xfrm>
          <a:prstGeom prst="line">
            <a:avLst/>
          </a:prstGeom>
          <a:noFill/>
          <a:ln w="19050">
            <a:solidFill>
              <a:srgbClr val="969696"/>
            </a:solidFill>
            <a:round/>
            <a:headEnd/>
            <a:tailEnd/>
          </a:ln>
        </p:spPr>
        <p:txBody>
          <a:bodyPr/>
          <a:lstStyle/>
          <a:p>
            <a:endParaRPr lang="en-US">
              <a:solidFill>
                <a:schemeClr val="bg1"/>
              </a:solidFill>
            </a:endParaRPr>
          </a:p>
        </p:txBody>
      </p:sp>
      <p:sp>
        <p:nvSpPr>
          <p:cNvPr id="56389" name="Line 78"/>
          <p:cNvSpPr>
            <a:spLocks noChangeShapeType="1"/>
          </p:cNvSpPr>
          <p:nvPr/>
        </p:nvSpPr>
        <p:spPr bwMode="auto">
          <a:xfrm>
            <a:off x="2662316" y="5164328"/>
            <a:ext cx="71438" cy="0"/>
          </a:xfrm>
          <a:prstGeom prst="line">
            <a:avLst/>
          </a:prstGeom>
          <a:noFill/>
          <a:ln w="19050">
            <a:solidFill>
              <a:srgbClr val="990000"/>
            </a:solidFill>
            <a:round/>
            <a:headEnd/>
            <a:tailEnd/>
          </a:ln>
        </p:spPr>
        <p:txBody>
          <a:bodyPr/>
          <a:lstStyle/>
          <a:p>
            <a:endParaRPr lang="en-US">
              <a:solidFill>
                <a:schemeClr val="bg1"/>
              </a:solidFill>
            </a:endParaRPr>
          </a:p>
        </p:txBody>
      </p:sp>
      <p:sp>
        <p:nvSpPr>
          <p:cNvPr id="56390" name="Line 79"/>
          <p:cNvSpPr>
            <a:spLocks noChangeShapeType="1"/>
          </p:cNvSpPr>
          <p:nvPr/>
        </p:nvSpPr>
        <p:spPr bwMode="auto">
          <a:xfrm flipH="1">
            <a:off x="4060904" y="4743641"/>
            <a:ext cx="0" cy="254000"/>
          </a:xfrm>
          <a:prstGeom prst="line">
            <a:avLst/>
          </a:prstGeom>
          <a:noFill/>
          <a:ln w="19050">
            <a:solidFill>
              <a:srgbClr val="990000"/>
            </a:solidFill>
            <a:round/>
            <a:headEnd/>
            <a:tailEnd/>
          </a:ln>
        </p:spPr>
        <p:txBody>
          <a:bodyPr/>
          <a:lstStyle/>
          <a:p>
            <a:endParaRPr lang="en-US">
              <a:solidFill>
                <a:schemeClr val="bg1"/>
              </a:solidFill>
            </a:endParaRPr>
          </a:p>
        </p:txBody>
      </p:sp>
      <p:sp>
        <p:nvSpPr>
          <p:cNvPr id="56391" name="Line 80"/>
          <p:cNvSpPr>
            <a:spLocks noChangeShapeType="1"/>
          </p:cNvSpPr>
          <p:nvPr/>
        </p:nvSpPr>
        <p:spPr bwMode="auto">
          <a:xfrm>
            <a:off x="4024391" y="4745228"/>
            <a:ext cx="71438" cy="0"/>
          </a:xfrm>
          <a:prstGeom prst="line">
            <a:avLst/>
          </a:prstGeom>
          <a:noFill/>
          <a:ln w="19050">
            <a:solidFill>
              <a:srgbClr val="990000"/>
            </a:solidFill>
            <a:round/>
            <a:headEnd/>
            <a:tailEnd/>
          </a:ln>
        </p:spPr>
        <p:txBody>
          <a:bodyPr/>
          <a:lstStyle/>
          <a:p>
            <a:endParaRPr lang="en-US">
              <a:solidFill>
                <a:schemeClr val="bg1"/>
              </a:solidFill>
            </a:endParaRPr>
          </a:p>
        </p:txBody>
      </p:sp>
      <p:sp>
        <p:nvSpPr>
          <p:cNvPr id="56392" name="Line 81"/>
          <p:cNvSpPr>
            <a:spLocks noChangeShapeType="1"/>
          </p:cNvSpPr>
          <p:nvPr/>
        </p:nvSpPr>
        <p:spPr bwMode="auto">
          <a:xfrm>
            <a:off x="4021216" y="4997641"/>
            <a:ext cx="69850" cy="0"/>
          </a:xfrm>
          <a:prstGeom prst="line">
            <a:avLst/>
          </a:prstGeom>
          <a:noFill/>
          <a:ln w="19050">
            <a:solidFill>
              <a:srgbClr val="990000"/>
            </a:solidFill>
            <a:round/>
            <a:headEnd/>
            <a:tailEnd/>
          </a:ln>
        </p:spPr>
        <p:txBody>
          <a:bodyPr/>
          <a:lstStyle/>
          <a:p>
            <a:endParaRPr lang="en-US">
              <a:solidFill>
                <a:schemeClr val="bg1"/>
              </a:solidFill>
            </a:endParaRPr>
          </a:p>
        </p:txBody>
      </p:sp>
      <p:sp>
        <p:nvSpPr>
          <p:cNvPr id="56393" name="Line 82"/>
          <p:cNvSpPr>
            <a:spLocks noChangeShapeType="1"/>
          </p:cNvSpPr>
          <p:nvPr/>
        </p:nvSpPr>
        <p:spPr bwMode="auto">
          <a:xfrm flipH="1">
            <a:off x="5413454" y="4437253"/>
            <a:ext cx="0" cy="361950"/>
          </a:xfrm>
          <a:prstGeom prst="line">
            <a:avLst/>
          </a:prstGeom>
          <a:noFill/>
          <a:ln w="19050">
            <a:solidFill>
              <a:srgbClr val="990000"/>
            </a:solidFill>
            <a:round/>
            <a:headEnd/>
            <a:tailEnd/>
          </a:ln>
        </p:spPr>
        <p:txBody>
          <a:bodyPr/>
          <a:lstStyle/>
          <a:p>
            <a:endParaRPr lang="en-US">
              <a:solidFill>
                <a:schemeClr val="bg1"/>
              </a:solidFill>
            </a:endParaRPr>
          </a:p>
        </p:txBody>
      </p:sp>
      <p:sp>
        <p:nvSpPr>
          <p:cNvPr id="56394" name="Line 83"/>
          <p:cNvSpPr>
            <a:spLocks noChangeShapeType="1"/>
          </p:cNvSpPr>
          <p:nvPr/>
        </p:nvSpPr>
        <p:spPr bwMode="auto">
          <a:xfrm>
            <a:off x="5378529" y="4440428"/>
            <a:ext cx="71438" cy="0"/>
          </a:xfrm>
          <a:prstGeom prst="line">
            <a:avLst/>
          </a:prstGeom>
          <a:noFill/>
          <a:ln w="19050">
            <a:solidFill>
              <a:srgbClr val="990000"/>
            </a:solidFill>
            <a:round/>
            <a:headEnd/>
            <a:tailEnd/>
          </a:ln>
        </p:spPr>
        <p:txBody>
          <a:bodyPr/>
          <a:lstStyle/>
          <a:p>
            <a:endParaRPr lang="en-US">
              <a:solidFill>
                <a:schemeClr val="bg1"/>
              </a:solidFill>
            </a:endParaRPr>
          </a:p>
        </p:txBody>
      </p:sp>
      <p:sp>
        <p:nvSpPr>
          <p:cNvPr id="56395" name="Line 84"/>
          <p:cNvSpPr>
            <a:spLocks noChangeShapeType="1"/>
          </p:cNvSpPr>
          <p:nvPr/>
        </p:nvSpPr>
        <p:spPr bwMode="auto">
          <a:xfrm>
            <a:off x="5380116" y="4805553"/>
            <a:ext cx="71438" cy="0"/>
          </a:xfrm>
          <a:prstGeom prst="line">
            <a:avLst/>
          </a:prstGeom>
          <a:noFill/>
          <a:ln w="19050">
            <a:solidFill>
              <a:srgbClr val="990000"/>
            </a:solidFill>
            <a:round/>
            <a:headEnd/>
            <a:tailEnd/>
          </a:ln>
        </p:spPr>
        <p:txBody>
          <a:bodyPr/>
          <a:lstStyle/>
          <a:p>
            <a:endParaRPr lang="en-US">
              <a:solidFill>
                <a:schemeClr val="bg1"/>
              </a:solidFill>
            </a:endParaRPr>
          </a:p>
        </p:txBody>
      </p:sp>
      <p:sp>
        <p:nvSpPr>
          <p:cNvPr id="56396" name="Line 85"/>
          <p:cNvSpPr>
            <a:spLocks noChangeShapeType="1"/>
          </p:cNvSpPr>
          <p:nvPr/>
        </p:nvSpPr>
        <p:spPr bwMode="auto">
          <a:xfrm flipH="1">
            <a:off x="6772354" y="4099116"/>
            <a:ext cx="0" cy="485775"/>
          </a:xfrm>
          <a:prstGeom prst="line">
            <a:avLst/>
          </a:prstGeom>
          <a:noFill/>
          <a:ln w="19050">
            <a:solidFill>
              <a:srgbClr val="990000"/>
            </a:solidFill>
            <a:round/>
            <a:headEnd/>
            <a:tailEnd/>
          </a:ln>
        </p:spPr>
        <p:txBody>
          <a:bodyPr/>
          <a:lstStyle/>
          <a:p>
            <a:endParaRPr lang="en-US">
              <a:solidFill>
                <a:schemeClr val="bg1"/>
              </a:solidFill>
            </a:endParaRPr>
          </a:p>
        </p:txBody>
      </p:sp>
      <p:sp>
        <p:nvSpPr>
          <p:cNvPr id="56397" name="Line 86"/>
          <p:cNvSpPr>
            <a:spLocks noChangeShapeType="1"/>
          </p:cNvSpPr>
          <p:nvPr/>
        </p:nvSpPr>
        <p:spPr bwMode="auto">
          <a:xfrm>
            <a:off x="6735841" y="4102291"/>
            <a:ext cx="71438" cy="0"/>
          </a:xfrm>
          <a:prstGeom prst="line">
            <a:avLst/>
          </a:prstGeom>
          <a:noFill/>
          <a:ln w="19050">
            <a:solidFill>
              <a:srgbClr val="990000"/>
            </a:solidFill>
            <a:round/>
            <a:headEnd/>
            <a:tailEnd/>
          </a:ln>
        </p:spPr>
        <p:txBody>
          <a:bodyPr/>
          <a:lstStyle/>
          <a:p>
            <a:endParaRPr lang="en-US">
              <a:solidFill>
                <a:schemeClr val="bg1"/>
              </a:solidFill>
            </a:endParaRPr>
          </a:p>
        </p:txBody>
      </p:sp>
      <p:sp>
        <p:nvSpPr>
          <p:cNvPr id="56398" name="Line 87"/>
          <p:cNvSpPr>
            <a:spLocks noChangeShapeType="1"/>
          </p:cNvSpPr>
          <p:nvPr/>
        </p:nvSpPr>
        <p:spPr bwMode="auto">
          <a:xfrm>
            <a:off x="6739016" y="4586478"/>
            <a:ext cx="69850" cy="0"/>
          </a:xfrm>
          <a:prstGeom prst="line">
            <a:avLst/>
          </a:prstGeom>
          <a:noFill/>
          <a:ln w="19050">
            <a:solidFill>
              <a:srgbClr val="990000"/>
            </a:solidFill>
            <a:round/>
            <a:headEnd/>
            <a:tailEnd/>
          </a:ln>
        </p:spPr>
        <p:txBody>
          <a:bodyPr/>
          <a:lstStyle/>
          <a:p>
            <a:endParaRPr lang="en-US">
              <a:solidFill>
                <a:schemeClr val="bg1"/>
              </a:solidFill>
            </a:endParaRPr>
          </a:p>
        </p:txBody>
      </p:sp>
      <p:sp>
        <p:nvSpPr>
          <p:cNvPr id="56399" name="Rectangle 53"/>
          <p:cNvSpPr>
            <a:spLocks noChangeArrowheads="1"/>
          </p:cNvSpPr>
          <p:nvPr/>
        </p:nvSpPr>
        <p:spPr bwMode="auto">
          <a:xfrm>
            <a:off x="2641679" y="4727766"/>
            <a:ext cx="123825" cy="123825"/>
          </a:xfrm>
          <a:prstGeom prst="rect">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56400" name="Rectangle 54"/>
          <p:cNvSpPr>
            <a:spLocks noChangeArrowheads="1"/>
          </p:cNvSpPr>
          <p:nvPr/>
        </p:nvSpPr>
        <p:spPr bwMode="auto">
          <a:xfrm>
            <a:off x="3997404" y="4073716"/>
            <a:ext cx="123825" cy="123825"/>
          </a:xfrm>
          <a:prstGeom prst="rect">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56401" name="Rectangle 55"/>
          <p:cNvSpPr>
            <a:spLocks noChangeArrowheads="1"/>
          </p:cNvSpPr>
          <p:nvPr/>
        </p:nvSpPr>
        <p:spPr bwMode="auto">
          <a:xfrm>
            <a:off x="5353129" y="3310128"/>
            <a:ext cx="123825" cy="125413"/>
          </a:xfrm>
          <a:prstGeom prst="rect">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56402" name="Rectangle 56"/>
          <p:cNvSpPr>
            <a:spLocks noChangeArrowheads="1"/>
          </p:cNvSpPr>
          <p:nvPr/>
        </p:nvSpPr>
        <p:spPr bwMode="auto">
          <a:xfrm>
            <a:off x="6708854" y="2502091"/>
            <a:ext cx="123825" cy="125413"/>
          </a:xfrm>
          <a:prstGeom prst="rect">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56403" name="AutoShape 71"/>
          <p:cNvSpPr>
            <a:spLocks noChangeArrowheads="1"/>
          </p:cNvSpPr>
          <p:nvPr/>
        </p:nvSpPr>
        <p:spPr bwMode="auto">
          <a:xfrm>
            <a:off x="2628979" y="5015103"/>
            <a:ext cx="136525" cy="163513"/>
          </a:xfrm>
          <a:prstGeom prst="diamond">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56404" name="AutoShape 72"/>
          <p:cNvSpPr>
            <a:spLocks noChangeArrowheads="1"/>
          </p:cNvSpPr>
          <p:nvPr/>
        </p:nvSpPr>
        <p:spPr bwMode="auto">
          <a:xfrm>
            <a:off x="3989466" y="4810316"/>
            <a:ext cx="134938" cy="163513"/>
          </a:xfrm>
          <a:prstGeom prst="diamond">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56405" name="AutoShape 74"/>
          <p:cNvSpPr>
            <a:spLocks noChangeArrowheads="1"/>
          </p:cNvSpPr>
          <p:nvPr/>
        </p:nvSpPr>
        <p:spPr bwMode="auto">
          <a:xfrm>
            <a:off x="6700916" y="4295966"/>
            <a:ext cx="134938" cy="165100"/>
          </a:xfrm>
          <a:prstGeom prst="diamond">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56406" name="AutoShape 73"/>
          <p:cNvSpPr>
            <a:spLocks noChangeArrowheads="1"/>
          </p:cNvSpPr>
          <p:nvPr/>
        </p:nvSpPr>
        <p:spPr bwMode="auto">
          <a:xfrm>
            <a:off x="5345191" y="4565841"/>
            <a:ext cx="134938" cy="165100"/>
          </a:xfrm>
          <a:prstGeom prst="diamond">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96" name="Text Box 96"/>
          <p:cNvSpPr txBox="1">
            <a:spLocks noChangeArrowheads="1"/>
          </p:cNvSpPr>
          <p:nvPr/>
        </p:nvSpPr>
        <p:spPr bwMode="auto">
          <a:xfrm rot="16200000">
            <a:off x="-1051767" y="3380582"/>
            <a:ext cx="3408363" cy="304800"/>
          </a:xfrm>
          <a:prstGeom prst="rect">
            <a:avLst/>
          </a:prstGeom>
          <a:noFill/>
          <a:ln w="9525">
            <a:noFill/>
            <a:miter lim="800000"/>
            <a:headEnd/>
            <a:tailEnd/>
          </a:ln>
        </p:spPr>
        <p:txBody>
          <a:bodyPr>
            <a:spAutoFit/>
          </a:bodyPr>
          <a:lstStyle/>
          <a:p>
            <a:pPr algn="ctr"/>
            <a:r>
              <a:rPr lang="en-US" sz="1400" b="1" dirty="0" smtClean="0">
                <a:solidFill>
                  <a:schemeClr val="bg1"/>
                </a:solidFill>
              </a:rPr>
              <a:t>Cumulative Incidence (%)</a:t>
            </a:r>
            <a:endParaRPr lang="en-US" sz="1400" b="1" dirty="0">
              <a:solidFill>
                <a:schemeClr val="bg1"/>
              </a:solidFill>
            </a:endParaRPr>
          </a:p>
        </p:txBody>
      </p:sp>
      <p:sp>
        <p:nvSpPr>
          <p:cNvPr id="121857" name="Rectangle 1"/>
          <p:cNvSpPr>
            <a:spLocks noChangeArrowheads="1"/>
          </p:cNvSpPr>
          <p:nvPr/>
        </p:nvSpPr>
        <p:spPr bwMode="auto">
          <a:xfrm>
            <a:off x="1086427" y="1201353"/>
            <a:ext cx="6195927"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pitchFamily="34" charset="0"/>
                <a:ea typeface="Calibri" pitchFamily="34" charset="0"/>
                <a:cs typeface="Arial" pitchFamily="34" charset="0"/>
              </a:rPr>
              <a:t>Cumulative Incidence of Further Progression of Retinopathy: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pitchFamily="34" charset="0"/>
                <a:ea typeface="Calibri" pitchFamily="34" charset="0"/>
                <a:cs typeface="Arial" pitchFamily="34" charset="0"/>
              </a:rPr>
              <a:t>Intensive </a:t>
            </a:r>
            <a:r>
              <a:rPr kumimoji="0" lang="en-US" sz="1600" b="1" i="0" u="none" strike="noStrike" cap="none" normalizeH="0" baseline="0" dirty="0" err="1" smtClean="0">
                <a:ln>
                  <a:noFill/>
                </a:ln>
                <a:solidFill>
                  <a:schemeClr val="bg1"/>
                </a:solidFill>
                <a:effectLst/>
                <a:latin typeface="Arial" pitchFamily="34" charset="0"/>
                <a:ea typeface="Calibri" pitchFamily="34" charset="0"/>
                <a:cs typeface="Arial" pitchFamily="34" charset="0"/>
              </a:rPr>
              <a:t>vs</a:t>
            </a:r>
            <a:r>
              <a:rPr kumimoji="0" lang="en-US" sz="16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Conventional Therapy</a:t>
            </a:r>
            <a:endParaRPr kumimoji="0" lang="en-US" sz="1600" b="1" i="0" u="none" strike="noStrike" cap="none" normalizeH="0" baseline="0" dirty="0" smtClean="0">
              <a:ln>
                <a:noFill/>
              </a:ln>
              <a:solidFill>
                <a:schemeClr val="bg1"/>
              </a:solidFill>
              <a:effectLst/>
              <a:latin typeface="Arial" pitchFamily="34" charset="0"/>
            </a:endParaRPr>
          </a:p>
        </p:txBody>
      </p:sp>
      <p:sp>
        <p:nvSpPr>
          <p:cNvPr id="95" name="Rectangle 92"/>
          <p:cNvSpPr>
            <a:spLocks noChangeArrowheads="1"/>
          </p:cNvSpPr>
          <p:nvPr/>
        </p:nvSpPr>
        <p:spPr bwMode="auto">
          <a:xfrm>
            <a:off x="7205614" y="1993297"/>
            <a:ext cx="125413" cy="125413"/>
          </a:xfrm>
          <a:prstGeom prst="rect">
            <a:avLst/>
          </a:prstGeom>
          <a:solidFill>
            <a:srgbClr val="969696"/>
          </a:solidFill>
          <a:ln w="9525">
            <a:noFill/>
            <a:miter lim="800000"/>
            <a:headEnd/>
            <a:tailEnd/>
          </a:ln>
        </p:spPr>
        <p:txBody>
          <a:bodyPr wrap="none" anchor="ctr"/>
          <a:lstStyle/>
          <a:p>
            <a:endParaRPr lang="en-US" sz="1000" baseline="0">
              <a:solidFill>
                <a:schemeClr val="bg1"/>
              </a:solidFill>
            </a:endParaRPr>
          </a:p>
        </p:txBody>
      </p:sp>
      <p:sp>
        <p:nvSpPr>
          <p:cNvPr id="98" name="Text Box 94"/>
          <p:cNvSpPr txBox="1">
            <a:spLocks noChangeArrowheads="1"/>
          </p:cNvSpPr>
          <p:nvPr/>
        </p:nvSpPr>
        <p:spPr bwMode="auto">
          <a:xfrm>
            <a:off x="7308985" y="1905000"/>
            <a:ext cx="1562031" cy="276999"/>
          </a:xfrm>
          <a:prstGeom prst="rect">
            <a:avLst/>
          </a:prstGeom>
          <a:noFill/>
          <a:ln w="9525">
            <a:noFill/>
            <a:miter lim="800000"/>
            <a:headEnd/>
            <a:tailEnd/>
          </a:ln>
        </p:spPr>
        <p:txBody>
          <a:bodyPr wrap="none">
            <a:spAutoFit/>
          </a:bodyPr>
          <a:lstStyle/>
          <a:p>
            <a:r>
              <a:rPr lang="en-US" sz="1200" b="1" baseline="0" dirty="0">
                <a:solidFill>
                  <a:schemeClr val="bg1"/>
                </a:solidFill>
              </a:rPr>
              <a:t>Conventional </a:t>
            </a:r>
            <a:r>
              <a:rPr lang="en-US" sz="1200" b="1" baseline="0" dirty="0" smtClean="0">
                <a:solidFill>
                  <a:schemeClr val="bg1"/>
                </a:solidFill>
              </a:rPr>
              <a:t>therapy</a:t>
            </a:r>
          </a:p>
        </p:txBody>
      </p:sp>
      <p:sp>
        <p:nvSpPr>
          <p:cNvPr id="99" name="AutoShape 93"/>
          <p:cNvSpPr>
            <a:spLocks noChangeArrowheads="1"/>
          </p:cNvSpPr>
          <p:nvPr/>
        </p:nvSpPr>
        <p:spPr bwMode="auto">
          <a:xfrm>
            <a:off x="7188151" y="2171700"/>
            <a:ext cx="169863" cy="190500"/>
          </a:xfrm>
          <a:prstGeom prst="diamond">
            <a:avLst/>
          </a:prstGeom>
          <a:solidFill>
            <a:srgbClr val="BE0023"/>
          </a:solidFill>
          <a:ln w="9525">
            <a:solidFill>
              <a:srgbClr val="BE0023"/>
            </a:solidFill>
            <a:miter lim="800000"/>
            <a:headEnd/>
            <a:tailEnd/>
          </a:ln>
        </p:spPr>
        <p:txBody>
          <a:bodyPr wrap="none" anchor="ctr"/>
          <a:lstStyle/>
          <a:p>
            <a:endParaRPr lang="en-US" sz="1000" baseline="0">
              <a:solidFill>
                <a:schemeClr val="bg1"/>
              </a:solidFill>
            </a:endParaRPr>
          </a:p>
        </p:txBody>
      </p:sp>
      <p:sp>
        <p:nvSpPr>
          <p:cNvPr id="100" name="Rectangle 99"/>
          <p:cNvSpPr/>
          <p:nvPr/>
        </p:nvSpPr>
        <p:spPr>
          <a:xfrm>
            <a:off x="7313564" y="2133600"/>
            <a:ext cx="1296252" cy="276999"/>
          </a:xfrm>
          <a:prstGeom prst="rect">
            <a:avLst/>
          </a:prstGeom>
        </p:spPr>
        <p:txBody>
          <a:bodyPr wrap="none">
            <a:spAutoFit/>
          </a:bodyPr>
          <a:lstStyle/>
          <a:p>
            <a:r>
              <a:rPr lang="en-US" sz="1200" b="1" dirty="0" smtClean="0">
                <a:solidFill>
                  <a:schemeClr val="bg1"/>
                </a:solidFill>
              </a:rPr>
              <a:t>Intensive therapy</a:t>
            </a:r>
            <a:endParaRPr lang="en-US" sz="1200" b="1" dirty="0">
              <a:solidFill>
                <a:schemeClr val="bg1"/>
              </a:solidFill>
            </a:endParaRPr>
          </a:p>
        </p:txBody>
      </p:sp>
      <p:sp>
        <p:nvSpPr>
          <p:cNvPr id="101" name="Text Box 4"/>
          <p:cNvSpPr txBox="1">
            <a:spLocks noChangeArrowheads="1"/>
          </p:cNvSpPr>
          <p:nvPr>
            <p:custDataLst>
              <p:tags r:id="rId2"/>
            </p:custDataLst>
          </p:nvPr>
        </p:nvSpPr>
        <p:spPr bwMode="auto">
          <a:xfrm>
            <a:off x="457200" y="5989320"/>
            <a:ext cx="8340725" cy="336550"/>
          </a:xfrm>
          <a:prstGeom prst="rect">
            <a:avLst/>
          </a:prstGeom>
          <a:noFill/>
          <a:ln w="9525">
            <a:noFill/>
            <a:miter lim="800000"/>
            <a:headEnd/>
            <a:tailEnd/>
          </a:ln>
        </p:spPr>
        <p:txBody>
          <a:bodyPr wrap="none"/>
          <a:lstStyle/>
          <a:p>
            <a:pPr marL="174625" indent="-174625">
              <a:buClr>
                <a:schemeClr val="accent1"/>
              </a:buClr>
              <a:buSzPct val="100000"/>
              <a:buFont typeface="Arial" pitchFamily="34" charset="0"/>
              <a:buChar char="•"/>
            </a:pPr>
            <a:r>
              <a:rPr lang="en-US" sz="1200" baseline="0" dirty="0">
                <a:solidFill>
                  <a:schemeClr val="bg1"/>
                </a:solidFill>
              </a:rPr>
              <a:t>DCCT=Diabetes Control and Complications </a:t>
            </a:r>
            <a:r>
              <a:rPr lang="en-US" sz="1200" baseline="0" dirty="0" smtClean="0">
                <a:solidFill>
                  <a:schemeClr val="bg1"/>
                </a:solidFill>
              </a:rPr>
              <a:t>Trial;</a:t>
            </a:r>
            <a:r>
              <a:rPr lang="en-US" sz="1200" dirty="0" smtClean="0">
                <a:solidFill>
                  <a:schemeClr val="bg1"/>
                </a:solidFill>
              </a:rPr>
              <a:t> </a:t>
            </a:r>
            <a:r>
              <a:rPr lang="en-US" sz="1200" baseline="0" dirty="0" smtClean="0">
                <a:solidFill>
                  <a:schemeClr val="bg1"/>
                </a:solidFill>
              </a:rPr>
              <a:t>EDIC=Epidemiology </a:t>
            </a:r>
            <a:r>
              <a:rPr lang="en-US" sz="1200" baseline="0" dirty="0">
                <a:solidFill>
                  <a:schemeClr val="bg1"/>
                </a:solidFill>
              </a:rPr>
              <a:t>of Diabetes Interventions </a:t>
            </a:r>
            <a:r>
              <a:rPr lang="en-US" sz="1200" baseline="0" dirty="0" smtClean="0">
                <a:solidFill>
                  <a:schemeClr val="bg1"/>
                </a:solidFill>
              </a:rPr>
              <a:t>and </a:t>
            </a:r>
            <a:r>
              <a:rPr lang="en-US" sz="1200" baseline="0" dirty="0">
                <a:solidFill>
                  <a:schemeClr val="bg1"/>
                </a:solidFill>
              </a:rPr>
              <a:t>Complications.</a:t>
            </a:r>
          </a:p>
          <a:p>
            <a:pPr>
              <a:buClr>
                <a:srgbClr val="3F3F3F"/>
              </a:buClr>
              <a:buSzPct val="100000"/>
            </a:pPr>
            <a:endParaRPr lang="nl-NL" sz="1200" baseline="0" dirty="0">
              <a:solidFill>
                <a:schemeClr val="bg1"/>
              </a:solidFill>
              <a:cs typeface="Times New Roman" pitchFamily="18" charset="0"/>
            </a:endParaRPr>
          </a:p>
        </p:txBody>
      </p:sp>
      <p:sp>
        <p:nvSpPr>
          <p:cNvPr id="102" name="Rectangle 187"/>
          <p:cNvSpPr>
            <a:spLocks noGrp="1" noChangeArrowheads="1"/>
          </p:cNvSpPr>
          <p:nvPr>
            <p:ph type="title" idx="4294967295"/>
          </p:nvPr>
        </p:nvSpPr>
        <p:spPr>
          <a:xfrm>
            <a:off x="457200" y="155448"/>
            <a:ext cx="7442200" cy="1143000"/>
          </a:xfrm>
        </p:spPr>
        <p:txBody>
          <a:bodyPr>
            <a:noAutofit/>
          </a:bodyPr>
          <a:lstStyle/>
          <a:p>
            <a:pPr eaLnBrk="1" hangingPunct="1">
              <a:lnSpc>
                <a:spcPct val="100000"/>
              </a:lnSpc>
            </a:pPr>
            <a:r>
              <a:rPr lang="en-US" sz="2800" dirty="0" smtClean="0"/>
              <a:t>Progression of Diabetic Retinopathy Following DCCT/EDIC</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00" name="Line 31"/>
          <p:cNvSpPr>
            <a:spLocks noChangeShapeType="1"/>
          </p:cNvSpPr>
          <p:nvPr/>
        </p:nvSpPr>
        <p:spPr bwMode="auto">
          <a:xfrm>
            <a:off x="1228852" y="4138804"/>
            <a:ext cx="98425" cy="0"/>
          </a:xfrm>
          <a:prstGeom prst="line">
            <a:avLst/>
          </a:prstGeom>
          <a:noFill/>
          <a:ln w="9525">
            <a:solidFill>
              <a:schemeClr val="tx1"/>
            </a:solidFill>
            <a:round/>
            <a:headEnd/>
            <a:tailEnd/>
          </a:ln>
        </p:spPr>
        <p:txBody>
          <a:bodyPr/>
          <a:lstStyle/>
          <a:p>
            <a:endParaRPr lang="en-US">
              <a:solidFill>
                <a:schemeClr val="bg1"/>
              </a:solidFill>
            </a:endParaRPr>
          </a:p>
        </p:txBody>
      </p:sp>
      <p:sp>
        <p:nvSpPr>
          <p:cNvPr id="58401" name="Line 32"/>
          <p:cNvSpPr>
            <a:spLocks noChangeShapeType="1"/>
          </p:cNvSpPr>
          <p:nvPr/>
        </p:nvSpPr>
        <p:spPr bwMode="auto">
          <a:xfrm>
            <a:off x="1228852" y="3654616"/>
            <a:ext cx="98425" cy="0"/>
          </a:xfrm>
          <a:prstGeom prst="line">
            <a:avLst/>
          </a:prstGeom>
          <a:noFill/>
          <a:ln w="9525">
            <a:solidFill>
              <a:schemeClr val="tx1"/>
            </a:solidFill>
            <a:round/>
            <a:headEnd/>
            <a:tailEnd/>
          </a:ln>
        </p:spPr>
        <p:txBody>
          <a:bodyPr/>
          <a:lstStyle/>
          <a:p>
            <a:endParaRPr lang="en-US">
              <a:solidFill>
                <a:schemeClr val="bg1"/>
              </a:solidFill>
            </a:endParaRPr>
          </a:p>
        </p:txBody>
      </p:sp>
      <p:sp>
        <p:nvSpPr>
          <p:cNvPr id="58402" name="Line 33"/>
          <p:cNvSpPr>
            <a:spLocks noChangeShapeType="1"/>
          </p:cNvSpPr>
          <p:nvPr/>
        </p:nvSpPr>
        <p:spPr bwMode="auto">
          <a:xfrm>
            <a:off x="1228852" y="3172016"/>
            <a:ext cx="98425" cy="0"/>
          </a:xfrm>
          <a:prstGeom prst="line">
            <a:avLst/>
          </a:prstGeom>
          <a:noFill/>
          <a:ln w="9525">
            <a:solidFill>
              <a:schemeClr val="tx1"/>
            </a:solidFill>
            <a:round/>
            <a:headEnd/>
            <a:tailEnd/>
          </a:ln>
        </p:spPr>
        <p:txBody>
          <a:bodyPr/>
          <a:lstStyle/>
          <a:p>
            <a:endParaRPr lang="en-US">
              <a:solidFill>
                <a:schemeClr val="bg1"/>
              </a:solidFill>
            </a:endParaRPr>
          </a:p>
        </p:txBody>
      </p:sp>
      <p:sp>
        <p:nvSpPr>
          <p:cNvPr id="58403" name="Line 34"/>
          <p:cNvSpPr>
            <a:spLocks noChangeShapeType="1"/>
          </p:cNvSpPr>
          <p:nvPr/>
        </p:nvSpPr>
        <p:spPr bwMode="auto">
          <a:xfrm>
            <a:off x="1228852" y="2673541"/>
            <a:ext cx="98425" cy="0"/>
          </a:xfrm>
          <a:prstGeom prst="line">
            <a:avLst/>
          </a:prstGeom>
          <a:noFill/>
          <a:ln w="9525">
            <a:solidFill>
              <a:schemeClr val="tx1"/>
            </a:solidFill>
            <a:round/>
            <a:headEnd/>
            <a:tailEnd/>
          </a:ln>
        </p:spPr>
        <p:txBody>
          <a:bodyPr/>
          <a:lstStyle/>
          <a:p>
            <a:endParaRPr lang="en-US">
              <a:solidFill>
                <a:schemeClr val="bg1"/>
              </a:solidFill>
            </a:endParaRPr>
          </a:p>
        </p:txBody>
      </p:sp>
      <p:sp>
        <p:nvSpPr>
          <p:cNvPr id="58404" name="Line 35"/>
          <p:cNvSpPr>
            <a:spLocks noChangeShapeType="1"/>
          </p:cNvSpPr>
          <p:nvPr/>
        </p:nvSpPr>
        <p:spPr bwMode="auto">
          <a:xfrm>
            <a:off x="1228852" y="2190941"/>
            <a:ext cx="98425" cy="0"/>
          </a:xfrm>
          <a:prstGeom prst="line">
            <a:avLst/>
          </a:prstGeom>
          <a:noFill/>
          <a:ln w="9525">
            <a:solidFill>
              <a:schemeClr val="tx1"/>
            </a:solidFill>
            <a:round/>
            <a:headEnd/>
            <a:tailEnd/>
          </a:ln>
        </p:spPr>
        <p:txBody>
          <a:bodyPr/>
          <a:lstStyle/>
          <a:p>
            <a:endParaRPr lang="en-US">
              <a:solidFill>
                <a:schemeClr val="bg1"/>
              </a:solidFill>
            </a:endParaRPr>
          </a:p>
        </p:txBody>
      </p:sp>
      <p:sp>
        <p:nvSpPr>
          <p:cNvPr id="58405" name="Line 36"/>
          <p:cNvSpPr>
            <a:spLocks noChangeShapeType="1"/>
          </p:cNvSpPr>
          <p:nvPr/>
        </p:nvSpPr>
        <p:spPr bwMode="auto">
          <a:xfrm>
            <a:off x="1228852" y="1709928"/>
            <a:ext cx="98425" cy="0"/>
          </a:xfrm>
          <a:prstGeom prst="line">
            <a:avLst/>
          </a:prstGeom>
          <a:noFill/>
          <a:ln w="9525">
            <a:solidFill>
              <a:schemeClr val="tx1"/>
            </a:solidFill>
            <a:round/>
            <a:headEnd/>
            <a:tailEnd/>
          </a:ln>
        </p:spPr>
        <p:txBody>
          <a:bodyPr/>
          <a:lstStyle/>
          <a:p>
            <a:endParaRPr lang="en-US">
              <a:solidFill>
                <a:schemeClr val="bg1"/>
              </a:solidFill>
            </a:endParaRPr>
          </a:p>
        </p:txBody>
      </p:sp>
      <p:sp>
        <p:nvSpPr>
          <p:cNvPr id="58379" name="Line 10"/>
          <p:cNvSpPr>
            <a:spLocks noChangeShapeType="1"/>
          </p:cNvSpPr>
          <p:nvPr/>
        </p:nvSpPr>
        <p:spPr bwMode="auto">
          <a:xfrm>
            <a:off x="1595565" y="4627754"/>
            <a:ext cx="0" cy="90488"/>
          </a:xfrm>
          <a:prstGeom prst="line">
            <a:avLst/>
          </a:prstGeom>
          <a:noFill/>
          <a:ln w="9525">
            <a:solidFill>
              <a:schemeClr val="tx1"/>
            </a:solidFill>
            <a:round/>
            <a:headEnd/>
            <a:tailEnd/>
          </a:ln>
        </p:spPr>
        <p:txBody>
          <a:bodyPr/>
          <a:lstStyle/>
          <a:p>
            <a:endParaRPr lang="en-US">
              <a:solidFill>
                <a:schemeClr val="bg1"/>
              </a:solidFill>
            </a:endParaRPr>
          </a:p>
        </p:txBody>
      </p:sp>
      <p:sp>
        <p:nvSpPr>
          <p:cNvPr id="58380" name="Line 11"/>
          <p:cNvSpPr>
            <a:spLocks noChangeShapeType="1"/>
          </p:cNvSpPr>
          <p:nvPr/>
        </p:nvSpPr>
        <p:spPr bwMode="auto">
          <a:xfrm>
            <a:off x="1846390" y="4627754"/>
            <a:ext cx="0" cy="90488"/>
          </a:xfrm>
          <a:prstGeom prst="line">
            <a:avLst/>
          </a:prstGeom>
          <a:noFill/>
          <a:ln w="9525">
            <a:solidFill>
              <a:schemeClr val="tx1"/>
            </a:solidFill>
            <a:round/>
            <a:headEnd/>
            <a:tailEnd/>
          </a:ln>
        </p:spPr>
        <p:txBody>
          <a:bodyPr/>
          <a:lstStyle/>
          <a:p>
            <a:endParaRPr lang="en-US">
              <a:solidFill>
                <a:schemeClr val="bg1"/>
              </a:solidFill>
            </a:endParaRPr>
          </a:p>
        </p:txBody>
      </p:sp>
      <p:sp>
        <p:nvSpPr>
          <p:cNvPr id="58381" name="Line 12"/>
          <p:cNvSpPr>
            <a:spLocks noChangeShapeType="1"/>
          </p:cNvSpPr>
          <p:nvPr/>
        </p:nvSpPr>
        <p:spPr bwMode="auto">
          <a:xfrm>
            <a:off x="2098802" y="4627754"/>
            <a:ext cx="0" cy="90488"/>
          </a:xfrm>
          <a:prstGeom prst="line">
            <a:avLst/>
          </a:prstGeom>
          <a:noFill/>
          <a:ln w="9525">
            <a:solidFill>
              <a:schemeClr val="tx1"/>
            </a:solidFill>
            <a:round/>
            <a:headEnd/>
            <a:tailEnd/>
          </a:ln>
        </p:spPr>
        <p:txBody>
          <a:bodyPr/>
          <a:lstStyle/>
          <a:p>
            <a:endParaRPr lang="en-US">
              <a:solidFill>
                <a:schemeClr val="bg1"/>
              </a:solidFill>
            </a:endParaRPr>
          </a:p>
        </p:txBody>
      </p:sp>
      <p:sp>
        <p:nvSpPr>
          <p:cNvPr id="58382" name="Line 13"/>
          <p:cNvSpPr>
            <a:spLocks noChangeShapeType="1"/>
          </p:cNvSpPr>
          <p:nvPr/>
        </p:nvSpPr>
        <p:spPr bwMode="auto">
          <a:xfrm>
            <a:off x="2359152" y="4627754"/>
            <a:ext cx="0" cy="90488"/>
          </a:xfrm>
          <a:prstGeom prst="line">
            <a:avLst/>
          </a:prstGeom>
          <a:noFill/>
          <a:ln w="9525">
            <a:solidFill>
              <a:schemeClr val="tx1"/>
            </a:solidFill>
            <a:round/>
            <a:headEnd/>
            <a:tailEnd/>
          </a:ln>
        </p:spPr>
        <p:txBody>
          <a:bodyPr/>
          <a:lstStyle/>
          <a:p>
            <a:endParaRPr lang="en-US">
              <a:solidFill>
                <a:schemeClr val="bg1"/>
              </a:solidFill>
            </a:endParaRPr>
          </a:p>
        </p:txBody>
      </p:sp>
      <p:sp>
        <p:nvSpPr>
          <p:cNvPr id="58383" name="Line 14"/>
          <p:cNvSpPr>
            <a:spLocks noChangeShapeType="1"/>
          </p:cNvSpPr>
          <p:nvPr/>
        </p:nvSpPr>
        <p:spPr bwMode="auto">
          <a:xfrm>
            <a:off x="2619502" y="4627754"/>
            <a:ext cx="0" cy="90488"/>
          </a:xfrm>
          <a:prstGeom prst="line">
            <a:avLst/>
          </a:prstGeom>
          <a:noFill/>
          <a:ln w="9525">
            <a:solidFill>
              <a:schemeClr val="tx1"/>
            </a:solidFill>
            <a:round/>
            <a:headEnd/>
            <a:tailEnd/>
          </a:ln>
        </p:spPr>
        <p:txBody>
          <a:bodyPr/>
          <a:lstStyle/>
          <a:p>
            <a:endParaRPr lang="en-US">
              <a:solidFill>
                <a:schemeClr val="bg1"/>
              </a:solidFill>
            </a:endParaRPr>
          </a:p>
        </p:txBody>
      </p:sp>
      <p:sp>
        <p:nvSpPr>
          <p:cNvPr id="58384" name="Line 15"/>
          <p:cNvSpPr>
            <a:spLocks noChangeShapeType="1"/>
          </p:cNvSpPr>
          <p:nvPr/>
        </p:nvSpPr>
        <p:spPr bwMode="auto">
          <a:xfrm>
            <a:off x="2878265" y="4627754"/>
            <a:ext cx="0" cy="90488"/>
          </a:xfrm>
          <a:prstGeom prst="line">
            <a:avLst/>
          </a:prstGeom>
          <a:noFill/>
          <a:ln w="9525">
            <a:solidFill>
              <a:schemeClr val="tx1"/>
            </a:solidFill>
            <a:round/>
            <a:headEnd/>
            <a:tailEnd/>
          </a:ln>
        </p:spPr>
        <p:txBody>
          <a:bodyPr/>
          <a:lstStyle/>
          <a:p>
            <a:endParaRPr lang="en-US">
              <a:solidFill>
                <a:schemeClr val="bg1"/>
              </a:solidFill>
            </a:endParaRPr>
          </a:p>
        </p:txBody>
      </p:sp>
      <p:sp>
        <p:nvSpPr>
          <p:cNvPr id="58385" name="Line 16"/>
          <p:cNvSpPr>
            <a:spLocks noChangeShapeType="1"/>
          </p:cNvSpPr>
          <p:nvPr/>
        </p:nvSpPr>
        <p:spPr bwMode="auto">
          <a:xfrm>
            <a:off x="3121152" y="4627754"/>
            <a:ext cx="0" cy="90488"/>
          </a:xfrm>
          <a:prstGeom prst="line">
            <a:avLst/>
          </a:prstGeom>
          <a:noFill/>
          <a:ln w="9525">
            <a:solidFill>
              <a:schemeClr val="tx1"/>
            </a:solidFill>
            <a:round/>
            <a:headEnd/>
            <a:tailEnd/>
          </a:ln>
        </p:spPr>
        <p:txBody>
          <a:bodyPr/>
          <a:lstStyle/>
          <a:p>
            <a:endParaRPr lang="en-US">
              <a:solidFill>
                <a:schemeClr val="bg1"/>
              </a:solidFill>
            </a:endParaRPr>
          </a:p>
        </p:txBody>
      </p:sp>
      <p:sp>
        <p:nvSpPr>
          <p:cNvPr id="58386" name="Line 17"/>
          <p:cNvSpPr>
            <a:spLocks noChangeShapeType="1"/>
          </p:cNvSpPr>
          <p:nvPr/>
        </p:nvSpPr>
        <p:spPr bwMode="auto">
          <a:xfrm>
            <a:off x="3381502" y="4627754"/>
            <a:ext cx="0" cy="90488"/>
          </a:xfrm>
          <a:prstGeom prst="line">
            <a:avLst/>
          </a:prstGeom>
          <a:noFill/>
          <a:ln w="9525">
            <a:solidFill>
              <a:schemeClr val="tx1"/>
            </a:solidFill>
            <a:round/>
            <a:headEnd/>
            <a:tailEnd/>
          </a:ln>
        </p:spPr>
        <p:txBody>
          <a:bodyPr/>
          <a:lstStyle/>
          <a:p>
            <a:endParaRPr lang="en-US">
              <a:solidFill>
                <a:schemeClr val="bg1"/>
              </a:solidFill>
            </a:endParaRPr>
          </a:p>
        </p:txBody>
      </p:sp>
      <p:sp>
        <p:nvSpPr>
          <p:cNvPr id="58387" name="Line 18"/>
          <p:cNvSpPr>
            <a:spLocks noChangeShapeType="1"/>
          </p:cNvSpPr>
          <p:nvPr/>
        </p:nvSpPr>
        <p:spPr bwMode="auto">
          <a:xfrm>
            <a:off x="3641852" y="4627754"/>
            <a:ext cx="0" cy="90488"/>
          </a:xfrm>
          <a:prstGeom prst="line">
            <a:avLst/>
          </a:prstGeom>
          <a:noFill/>
          <a:ln w="9525">
            <a:solidFill>
              <a:schemeClr val="tx1"/>
            </a:solidFill>
            <a:round/>
            <a:headEnd/>
            <a:tailEnd/>
          </a:ln>
        </p:spPr>
        <p:txBody>
          <a:bodyPr/>
          <a:lstStyle/>
          <a:p>
            <a:endParaRPr lang="en-US">
              <a:solidFill>
                <a:schemeClr val="bg1"/>
              </a:solidFill>
            </a:endParaRPr>
          </a:p>
        </p:txBody>
      </p:sp>
      <p:sp>
        <p:nvSpPr>
          <p:cNvPr id="58388" name="Line 19"/>
          <p:cNvSpPr>
            <a:spLocks noChangeShapeType="1"/>
          </p:cNvSpPr>
          <p:nvPr/>
        </p:nvSpPr>
        <p:spPr bwMode="auto">
          <a:xfrm>
            <a:off x="3902202" y="4627754"/>
            <a:ext cx="0" cy="90488"/>
          </a:xfrm>
          <a:prstGeom prst="line">
            <a:avLst/>
          </a:prstGeom>
          <a:noFill/>
          <a:ln w="9525">
            <a:solidFill>
              <a:schemeClr val="tx1"/>
            </a:solidFill>
            <a:round/>
            <a:headEnd/>
            <a:tailEnd/>
          </a:ln>
        </p:spPr>
        <p:txBody>
          <a:bodyPr/>
          <a:lstStyle/>
          <a:p>
            <a:endParaRPr lang="en-US">
              <a:solidFill>
                <a:schemeClr val="bg1"/>
              </a:solidFill>
            </a:endParaRPr>
          </a:p>
        </p:txBody>
      </p:sp>
      <p:sp>
        <p:nvSpPr>
          <p:cNvPr id="58389" name="Line 20"/>
          <p:cNvSpPr>
            <a:spLocks noChangeShapeType="1"/>
          </p:cNvSpPr>
          <p:nvPr/>
        </p:nvSpPr>
        <p:spPr bwMode="auto">
          <a:xfrm>
            <a:off x="4160965" y="4627754"/>
            <a:ext cx="0" cy="90488"/>
          </a:xfrm>
          <a:prstGeom prst="line">
            <a:avLst/>
          </a:prstGeom>
          <a:noFill/>
          <a:ln w="9525">
            <a:solidFill>
              <a:schemeClr val="tx1"/>
            </a:solidFill>
            <a:round/>
            <a:headEnd/>
            <a:tailEnd/>
          </a:ln>
        </p:spPr>
        <p:txBody>
          <a:bodyPr/>
          <a:lstStyle/>
          <a:p>
            <a:endParaRPr lang="en-US">
              <a:solidFill>
                <a:schemeClr val="bg1"/>
              </a:solidFill>
            </a:endParaRPr>
          </a:p>
        </p:txBody>
      </p:sp>
      <p:sp>
        <p:nvSpPr>
          <p:cNvPr id="58390" name="Line 21"/>
          <p:cNvSpPr>
            <a:spLocks noChangeShapeType="1"/>
          </p:cNvSpPr>
          <p:nvPr/>
        </p:nvSpPr>
        <p:spPr bwMode="auto">
          <a:xfrm>
            <a:off x="4405440" y="4627754"/>
            <a:ext cx="0" cy="90488"/>
          </a:xfrm>
          <a:prstGeom prst="line">
            <a:avLst/>
          </a:prstGeom>
          <a:noFill/>
          <a:ln w="9525">
            <a:solidFill>
              <a:schemeClr val="tx1"/>
            </a:solidFill>
            <a:round/>
            <a:headEnd/>
            <a:tailEnd/>
          </a:ln>
        </p:spPr>
        <p:txBody>
          <a:bodyPr/>
          <a:lstStyle/>
          <a:p>
            <a:endParaRPr lang="en-US">
              <a:solidFill>
                <a:schemeClr val="bg1"/>
              </a:solidFill>
            </a:endParaRPr>
          </a:p>
        </p:txBody>
      </p:sp>
      <p:sp>
        <p:nvSpPr>
          <p:cNvPr id="58391" name="Line 22"/>
          <p:cNvSpPr>
            <a:spLocks noChangeShapeType="1"/>
          </p:cNvSpPr>
          <p:nvPr/>
        </p:nvSpPr>
        <p:spPr bwMode="auto">
          <a:xfrm>
            <a:off x="4673727" y="4627754"/>
            <a:ext cx="0" cy="90488"/>
          </a:xfrm>
          <a:prstGeom prst="line">
            <a:avLst/>
          </a:prstGeom>
          <a:noFill/>
          <a:ln w="9525">
            <a:solidFill>
              <a:schemeClr val="tx1"/>
            </a:solidFill>
            <a:round/>
            <a:headEnd/>
            <a:tailEnd/>
          </a:ln>
        </p:spPr>
        <p:txBody>
          <a:bodyPr/>
          <a:lstStyle/>
          <a:p>
            <a:endParaRPr lang="en-US">
              <a:solidFill>
                <a:schemeClr val="bg1"/>
              </a:solidFill>
            </a:endParaRPr>
          </a:p>
        </p:txBody>
      </p:sp>
      <p:sp>
        <p:nvSpPr>
          <p:cNvPr id="58392" name="Line 23"/>
          <p:cNvSpPr>
            <a:spLocks noChangeShapeType="1"/>
          </p:cNvSpPr>
          <p:nvPr/>
        </p:nvSpPr>
        <p:spPr bwMode="auto">
          <a:xfrm>
            <a:off x="4916615" y="4627754"/>
            <a:ext cx="0" cy="90488"/>
          </a:xfrm>
          <a:prstGeom prst="line">
            <a:avLst/>
          </a:prstGeom>
          <a:noFill/>
          <a:ln w="9525">
            <a:solidFill>
              <a:schemeClr val="tx1"/>
            </a:solidFill>
            <a:round/>
            <a:headEnd/>
            <a:tailEnd/>
          </a:ln>
        </p:spPr>
        <p:txBody>
          <a:bodyPr/>
          <a:lstStyle/>
          <a:p>
            <a:endParaRPr lang="en-US">
              <a:solidFill>
                <a:schemeClr val="bg1"/>
              </a:solidFill>
            </a:endParaRPr>
          </a:p>
        </p:txBody>
      </p:sp>
      <p:sp>
        <p:nvSpPr>
          <p:cNvPr id="58393" name="Line 24"/>
          <p:cNvSpPr>
            <a:spLocks noChangeShapeType="1"/>
          </p:cNvSpPr>
          <p:nvPr/>
        </p:nvSpPr>
        <p:spPr bwMode="auto">
          <a:xfrm>
            <a:off x="5184902" y="4627754"/>
            <a:ext cx="0" cy="90488"/>
          </a:xfrm>
          <a:prstGeom prst="line">
            <a:avLst/>
          </a:prstGeom>
          <a:noFill/>
          <a:ln w="9525">
            <a:solidFill>
              <a:schemeClr val="tx1"/>
            </a:solidFill>
            <a:round/>
            <a:headEnd/>
            <a:tailEnd/>
          </a:ln>
        </p:spPr>
        <p:txBody>
          <a:bodyPr/>
          <a:lstStyle/>
          <a:p>
            <a:endParaRPr lang="en-US">
              <a:solidFill>
                <a:schemeClr val="bg1"/>
              </a:solidFill>
            </a:endParaRPr>
          </a:p>
        </p:txBody>
      </p:sp>
      <p:sp>
        <p:nvSpPr>
          <p:cNvPr id="58394" name="Line 25"/>
          <p:cNvSpPr>
            <a:spLocks noChangeShapeType="1"/>
          </p:cNvSpPr>
          <p:nvPr/>
        </p:nvSpPr>
        <p:spPr bwMode="auto">
          <a:xfrm>
            <a:off x="5445252" y="4627754"/>
            <a:ext cx="0" cy="90488"/>
          </a:xfrm>
          <a:prstGeom prst="line">
            <a:avLst/>
          </a:prstGeom>
          <a:noFill/>
          <a:ln w="9525">
            <a:solidFill>
              <a:schemeClr val="tx1"/>
            </a:solidFill>
            <a:round/>
            <a:headEnd/>
            <a:tailEnd/>
          </a:ln>
        </p:spPr>
        <p:txBody>
          <a:bodyPr/>
          <a:lstStyle/>
          <a:p>
            <a:endParaRPr lang="en-US">
              <a:solidFill>
                <a:schemeClr val="bg1"/>
              </a:solidFill>
            </a:endParaRPr>
          </a:p>
        </p:txBody>
      </p:sp>
      <p:sp>
        <p:nvSpPr>
          <p:cNvPr id="58395" name="Line 26"/>
          <p:cNvSpPr>
            <a:spLocks noChangeShapeType="1"/>
          </p:cNvSpPr>
          <p:nvPr/>
        </p:nvSpPr>
        <p:spPr bwMode="auto">
          <a:xfrm>
            <a:off x="5704015" y="4627754"/>
            <a:ext cx="0" cy="90488"/>
          </a:xfrm>
          <a:prstGeom prst="line">
            <a:avLst/>
          </a:prstGeom>
          <a:noFill/>
          <a:ln w="9525">
            <a:solidFill>
              <a:schemeClr val="tx1"/>
            </a:solidFill>
            <a:round/>
            <a:headEnd/>
            <a:tailEnd/>
          </a:ln>
        </p:spPr>
        <p:txBody>
          <a:bodyPr/>
          <a:lstStyle/>
          <a:p>
            <a:endParaRPr lang="en-US">
              <a:solidFill>
                <a:schemeClr val="bg1"/>
              </a:solidFill>
            </a:endParaRPr>
          </a:p>
        </p:txBody>
      </p:sp>
      <p:sp>
        <p:nvSpPr>
          <p:cNvPr id="58396" name="Line 27"/>
          <p:cNvSpPr>
            <a:spLocks noChangeShapeType="1"/>
          </p:cNvSpPr>
          <p:nvPr/>
        </p:nvSpPr>
        <p:spPr bwMode="auto">
          <a:xfrm>
            <a:off x="5948490" y="4627754"/>
            <a:ext cx="0" cy="90488"/>
          </a:xfrm>
          <a:prstGeom prst="line">
            <a:avLst/>
          </a:prstGeom>
          <a:noFill/>
          <a:ln w="9525">
            <a:solidFill>
              <a:schemeClr val="tx1"/>
            </a:solidFill>
            <a:round/>
            <a:headEnd/>
            <a:tailEnd/>
          </a:ln>
        </p:spPr>
        <p:txBody>
          <a:bodyPr/>
          <a:lstStyle/>
          <a:p>
            <a:endParaRPr lang="en-US">
              <a:solidFill>
                <a:schemeClr val="bg1"/>
              </a:solidFill>
            </a:endParaRPr>
          </a:p>
        </p:txBody>
      </p:sp>
      <p:sp>
        <p:nvSpPr>
          <p:cNvPr id="58397" name="Line 28"/>
          <p:cNvSpPr>
            <a:spLocks noChangeShapeType="1"/>
          </p:cNvSpPr>
          <p:nvPr/>
        </p:nvSpPr>
        <p:spPr bwMode="auto">
          <a:xfrm>
            <a:off x="6199315" y="4627754"/>
            <a:ext cx="0" cy="90488"/>
          </a:xfrm>
          <a:prstGeom prst="line">
            <a:avLst/>
          </a:prstGeom>
          <a:noFill/>
          <a:ln w="9525">
            <a:solidFill>
              <a:schemeClr val="tx1"/>
            </a:solidFill>
            <a:round/>
            <a:headEnd/>
            <a:tailEnd/>
          </a:ln>
        </p:spPr>
        <p:txBody>
          <a:bodyPr/>
          <a:lstStyle/>
          <a:p>
            <a:endParaRPr lang="en-US">
              <a:solidFill>
                <a:schemeClr val="bg1"/>
              </a:solidFill>
            </a:endParaRPr>
          </a:p>
        </p:txBody>
      </p:sp>
      <p:sp>
        <p:nvSpPr>
          <p:cNvPr id="58398" name="Line 29"/>
          <p:cNvSpPr>
            <a:spLocks noChangeShapeType="1"/>
          </p:cNvSpPr>
          <p:nvPr/>
        </p:nvSpPr>
        <p:spPr bwMode="auto">
          <a:xfrm>
            <a:off x="6459665" y="4627754"/>
            <a:ext cx="0" cy="90488"/>
          </a:xfrm>
          <a:prstGeom prst="line">
            <a:avLst/>
          </a:prstGeom>
          <a:noFill/>
          <a:ln w="9525">
            <a:solidFill>
              <a:schemeClr val="tx1"/>
            </a:solidFill>
            <a:round/>
            <a:headEnd/>
            <a:tailEnd/>
          </a:ln>
        </p:spPr>
        <p:txBody>
          <a:bodyPr/>
          <a:lstStyle/>
          <a:p>
            <a:endParaRPr lang="en-US">
              <a:solidFill>
                <a:schemeClr val="bg1"/>
              </a:solidFill>
            </a:endParaRPr>
          </a:p>
        </p:txBody>
      </p:sp>
      <p:sp>
        <p:nvSpPr>
          <p:cNvPr id="58399" name="Line 30"/>
          <p:cNvSpPr>
            <a:spLocks noChangeShapeType="1"/>
          </p:cNvSpPr>
          <p:nvPr/>
        </p:nvSpPr>
        <p:spPr bwMode="auto">
          <a:xfrm>
            <a:off x="6712077" y="4627754"/>
            <a:ext cx="0" cy="90488"/>
          </a:xfrm>
          <a:prstGeom prst="line">
            <a:avLst/>
          </a:prstGeom>
          <a:noFill/>
          <a:ln w="9525">
            <a:solidFill>
              <a:schemeClr val="tx1"/>
            </a:solidFill>
            <a:round/>
            <a:headEnd/>
            <a:tailEnd/>
          </a:ln>
        </p:spPr>
        <p:txBody>
          <a:bodyPr/>
          <a:lstStyle/>
          <a:p>
            <a:endParaRPr lang="en-US">
              <a:solidFill>
                <a:schemeClr val="bg1"/>
              </a:solidFill>
            </a:endParaRPr>
          </a:p>
        </p:txBody>
      </p:sp>
      <p:sp>
        <p:nvSpPr>
          <p:cNvPr id="58376" name="Rectangle 86"/>
          <p:cNvSpPr>
            <a:spLocks noChangeArrowheads="1"/>
          </p:cNvSpPr>
          <p:nvPr/>
        </p:nvSpPr>
        <p:spPr bwMode="auto">
          <a:xfrm>
            <a:off x="1298702" y="1709928"/>
            <a:ext cx="5530850" cy="2955925"/>
          </a:xfrm>
          <a:prstGeom prst="rect">
            <a:avLst/>
          </a:prstGeom>
          <a:noFill/>
          <a:ln w="9525">
            <a:solidFill>
              <a:schemeClr val="bg1"/>
            </a:solidFill>
            <a:miter lim="800000"/>
            <a:headEnd/>
            <a:tailEnd/>
          </a:ln>
        </p:spPr>
        <p:txBody>
          <a:bodyPr wrap="none" anchor="ctr"/>
          <a:lstStyle/>
          <a:p>
            <a:endParaRPr lang="en-US" sz="1000" baseline="0">
              <a:solidFill>
                <a:schemeClr val="bg1"/>
              </a:solidFill>
            </a:endParaRPr>
          </a:p>
        </p:txBody>
      </p:sp>
      <p:sp>
        <p:nvSpPr>
          <p:cNvPr id="58436" name="Freeform 84"/>
          <p:cNvSpPr>
            <a:spLocks/>
          </p:cNvSpPr>
          <p:nvPr/>
        </p:nvSpPr>
        <p:spPr bwMode="auto">
          <a:xfrm>
            <a:off x="1425702" y="1911541"/>
            <a:ext cx="4951413" cy="2714625"/>
          </a:xfrm>
          <a:custGeom>
            <a:avLst/>
            <a:gdLst>
              <a:gd name="T0" fmla="*/ 0 w 2439"/>
              <a:gd name="T1" fmla="*/ 2147483647 h 1443"/>
              <a:gd name="T2" fmla="*/ 2147483647 w 2439"/>
              <a:gd name="T3" fmla="*/ 2147483647 h 1443"/>
              <a:gd name="T4" fmla="*/ 2147483647 w 2439"/>
              <a:gd name="T5" fmla="*/ 2147483647 h 1443"/>
              <a:gd name="T6" fmla="*/ 2147483647 w 2439"/>
              <a:gd name="T7" fmla="*/ 2147483647 h 1443"/>
              <a:gd name="T8" fmla="*/ 2147483647 w 2439"/>
              <a:gd name="T9" fmla="*/ 2147483647 h 1443"/>
              <a:gd name="T10" fmla="*/ 2147483647 w 2439"/>
              <a:gd name="T11" fmla="*/ 2147483647 h 1443"/>
              <a:gd name="T12" fmla="*/ 2147483647 w 2439"/>
              <a:gd name="T13" fmla="*/ 2147483647 h 1443"/>
              <a:gd name="T14" fmla="*/ 2147483647 w 2439"/>
              <a:gd name="T15" fmla="*/ 2147483647 h 1443"/>
              <a:gd name="T16" fmla="*/ 2147483647 w 2439"/>
              <a:gd name="T17" fmla="*/ 2147483647 h 1443"/>
              <a:gd name="T18" fmla="*/ 2147483647 w 2439"/>
              <a:gd name="T19" fmla="*/ 2147483647 h 1443"/>
              <a:gd name="T20" fmla="*/ 2147483647 w 2439"/>
              <a:gd name="T21" fmla="*/ 2147483647 h 1443"/>
              <a:gd name="T22" fmla="*/ 2147483647 w 2439"/>
              <a:gd name="T23" fmla="*/ 2147483647 h 1443"/>
              <a:gd name="T24" fmla="*/ 2147483647 w 2439"/>
              <a:gd name="T25" fmla="*/ 2147483647 h 1443"/>
              <a:gd name="T26" fmla="*/ 2147483647 w 2439"/>
              <a:gd name="T27" fmla="*/ 2147483647 h 1443"/>
              <a:gd name="T28" fmla="*/ 2147483647 w 2439"/>
              <a:gd name="T29" fmla="*/ 2147483647 h 1443"/>
              <a:gd name="T30" fmla="*/ 2147483647 w 2439"/>
              <a:gd name="T31" fmla="*/ 2147483647 h 1443"/>
              <a:gd name="T32" fmla="*/ 2147483647 w 2439"/>
              <a:gd name="T33" fmla="*/ 2147483647 h 1443"/>
              <a:gd name="T34" fmla="*/ 2147483647 w 2439"/>
              <a:gd name="T35" fmla="*/ 2147483647 h 1443"/>
              <a:gd name="T36" fmla="*/ 2147483647 w 2439"/>
              <a:gd name="T37" fmla="*/ 2147483647 h 1443"/>
              <a:gd name="T38" fmla="*/ 2147483647 w 2439"/>
              <a:gd name="T39" fmla="*/ 2147483647 h 1443"/>
              <a:gd name="T40" fmla="*/ 2147483647 w 2439"/>
              <a:gd name="T41" fmla="*/ 2147483647 h 1443"/>
              <a:gd name="T42" fmla="*/ 2147483647 w 2439"/>
              <a:gd name="T43" fmla="*/ 2147483647 h 1443"/>
              <a:gd name="T44" fmla="*/ 2147483647 w 2439"/>
              <a:gd name="T45" fmla="*/ 2147483647 h 1443"/>
              <a:gd name="T46" fmla="*/ 2147483647 w 2439"/>
              <a:gd name="T47" fmla="*/ 2147483647 h 1443"/>
              <a:gd name="T48" fmla="*/ 2147483647 w 2439"/>
              <a:gd name="T49" fmla="*/ 2147483647 h 1443"/>
              <a:gd name="T50" fmla="*/ 2147483647 w 2439"/>
              <a:gd name="T51" fmla="*/ 2147483647 h 1443"/>
              <a:gd name="T52" fmla="*/ 2147483647 w 2439"/>
              <a:gd name="T53" fmla="*/ 2147483647 h 1443"/>
              <a:gd name="T54" fmla="*/ 2147483647 w 2439"/>
              <a:gd name="T55" fmla="*/ 2147483647 h 1443"/>
              <a:gd name="T56" fmla="*/ 2147483647 w 2439"/>
              <a:gd name="T57" fmla="*/ 2147483647 h 1443"/>
              <a:gd name="T58" fmla="*/ 2147483647 w 2439"/>
              <a:gd name="T59" fmla="*/ 2147483647 h 1443"/>
              <a:gd name="T60" fmla="*/ 2147483647 w 2439"/>
              <a:gd name="T61" fmla="*/ 2147483647 h 1443"/>
              <a:gd name="T62" fmla="*/ 2147483647 w 2439"/>
              <a:gd name="T63" fmla="*/ 2147483647 h 1443"/>
              <a:gd name="T64" fmla="*/ 2147483647 w 2439"/>
              <a:gd name="T65" fmla="*/ 2147483647 h 1443"/>
              <a:gd name="T66" fmla="*/ 2147483647 w 2439"/>
              <a:gd name="T67" fmla="*/ 2147483647 h 1443"/>
              <a:gd name="T68" fmla="*/ 2147483647 w 2439"/>
              <a:gd name="T69" fmla="*/ 2147483647 h 14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439"/>
              <a:gd name="T106" fmla="*/ 0 h 1443"/>
              <a:gd name="T107" fmla="*/ 2439 w 2439"/>
              <a:gd name="T108" fmla="*/ 1443 h 144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439" h="1443">
                <a:moveTo>
                  <a:pt x="0" y="1443"/>
                </a:moveTo>
                <a:lnTo>
                  <a:pt x="0" y="1425"/>
                </a:lnTo>
                <a:lnTo>
                  <a:pt x="84" y="1425"/>
                </a:lnTo>
                <a:lnTo>
                  <a:pt x="96" y="1407"/>
                </a:lnTo>
                <a:lnTo>
                  <a:pt x="258" y="1407"/>
                </a:lnTo>
                <a:lnTo>
                  <a:pt x="264" y="1386"/>
                </a:lnTo>
                <a:lnTo>
                  <a:pt x="300" y="1386"/>
                </a:lnTo>
                <a:lnTo>
                  <a:pt x="309" y="1368"/>
                </a:lnTo>
                <a:lnTo>
                  <a:pt x="336" y="1365"/>
                </a:lnTo>
                <a:lnTo>
                  <a:pt x="342" y="1347"/>
                </a:lnTo>
                <a:lnTo>
                  <a:pt x="429" y="1347"/>
                </a:lnTo>
                <a:lnTo>
                  <a:pt x="429" y="1329"/>
                </a:lnTo>
                <a:lnTo>
                  <a:pt x="447" y="1329"/>
                </a:lnTo>
                <a:lnTo>
                  <a:pt x="462" y="1278"/>
                </a:lnTo>
                <a:lnTo>
                  <a:pt x="561" y="1275"/>
                </a:lnTo>
                <a:lnTo>
                  <a:pt x="561" y="1254"/>
                </a:lnTo>
                <a:lnTo>
                  <a:pt x="903" y="1254"/>
                </a:lnTo>
                <a:lnTo>
                  <a:pt x="984" y="1245"/>
                </a:lnTo>
                <a:lnTo>
                  <a:pt x="987" y="1227"/>
                </a:lnTo>
                <a:lnTo>
                  <a:pt x="1077" y="1233"/>
                </a:lnTo>
                <a:lnTo>
                  <a:pt x="1080" y="1206"/>
                </a:lnTo>
                <a:lnTo>
                  <a:pt x="1170" y="1212"/>
                </a:lnTo>
                <a:lnTo>
                  <a:pt x="1173" y="1194"/>
                </a:lnTo>
                <a:lnTo>
                  <a:pt x="1236" y="1191"/>
                </a:lnTo>
                <a:lnTo>
                  <a:pt x="1239" y="1149"/>
                </a:lnTo>
                <a:lnTo>
                  <a:pt x="1290" y="1155"/>
                </a:lnTo>
                <a:lnTo>
                  <a:pt x="1311" y="1131"/>
                </a:lnTo>
                <a:lnTo>
                  <a:pt x="1332" y="1134"/>
                </a:lnTo>
                <a:lnTo>
                  <a:pt x="1341" y="1113"/>
                </a:lnTo>
                <a:lnTo>
                  <a:pt x="1398" y="1113"/>
                </a:lnTo>
                <a:lnTo>
                  <a:pt x="1395" y="1092"/>
                </a:lnTo>
                <a:lnTo>
                  <a:pt x="1434" y="1098"/>
                </a:lnTo>
                <a:lnTo>
                  <a:pt x="1464" y="1026"/>
                </a:lnTo>
                <a:lnTo>
                  <a:pt x="1479" y="1008"/>
                </a:lnTo>
                <a:lnTo>
                  <a:pt x="1470" y="987"/>
                </a:lnTo>
                <a:lnTo>
                  <a:pt x="1506" y="984"/>
                </a:lnTo>
                <a:lnTo>
                  <a:pt x="1512" y="966"/>
                </a:lnTo>
                <a:lnTo>
                  <a:pt x="1551" y="966"/>
                </a:lnTo>
                <a:lnTo>
                  <a:pt x="1548" y="942"/>
                </a:lnTo>
                <a:lnTo>
                  <a:pt x="1572" y="939"/>
                </a:lnTo>
                <a:lnTo>
                  <a:pt x="1629" y="852"/>
                </a:lnTo>
                <a:lnTo>
                  <a:pt x="1713" y="849"/>
                </a:lnTo>
                <a:lnTo>
                  <a:pt x="1722" y="831"/>
                </a:lnTo>
                <a:lnTo>
                  <a:pt x="1752" y="825"/>
                </a:lnTo>
                <a:lnTo>
                  <a:pt x="1758" y="798"/>
                </a:lnTo>
                <a:lnTo>
                  <a:pt x="1806" y="798"/>
                </a:lnTo>
                <a:lnTo>
                  <a:pt x="1818" y="777"/>
                </a:lnTo>
                <a:lnTo>
                  <a:pt x="1848" y="783"/>
                </a:lnTo>
                <a:lnTo>
                  <a:pt x="1854" y="759"/>
                </a:lnTo>
                <a:lnTo>
                  <a:pt x="1872" y="762"/>
                </a:lnTo>
                <a:lnTo>
                  <a:pt x="1914" y="699"/>
                </a:lnTo>
                <a:lnTo>
                  <a:pt x="1974" y="690"/>
                </a:lnTo>
                <a:lnTo>
                  <a:pt x="1983" y="639"/>
                </a:lnTo>
                <a:lnTo>
                  <a:pt x="2022" y="639"/>
                </a:lnTo>
                <a:lnTo>
                  <a:pt x="2013" y="612"/>
                </a:lnTo>
                <a:lnTo>
                  <a:pt x="2031" y="606"/>
                </a:lnTo>
                <a:lnTo>
                  <a:pt x="2025" y="585"/>
                </a:lnTo>
                <a:lnTo>
                  <a:pt x="2118" y="585"/>
                </a:lnTo>
                <a:lnTo>
                  <a:pt x="2121" y="549"/>
                </a:lnTo>
                <a:lnTo>
                  <a:pt x="2133" y="528"/>
                </a:lnTo>
                <a:lnTo>
                  <a:pt x="2133" y="498"/>
                </a:lnTo>
                <a:lnTo>
                  <a:pt x="2247" y="498"/>
                </a:lnTo>
                <a:lnTo>
                  <a:pt x="2259" y="360"/>
                </a:lnTo>
                <a:lnTo>
                  <a:pt x="2286" y="357"/>
                </a:lnTo>
                <a:lnTo>
                  <a:pt x="2286" y="288"/>
                </a:lnTo>
                <a:lnTo>
                  <a:pt x="2304" y="279"/>
                </a:lnTo>
                <a:lnTo>
                  <a:pt x="2301" y="219"/>
                </a:lnTo>
                <a:lnTo>
                  <a:pt x="2418" y="216"/>
                </a:lnTo>
                <a:lnTo>
                  <a:pt x="2418" y="108"/>
                </a:lnTo>
                <a:lnTo>
                  <a:pt x="2439" y="102"/>
                </a:lnTo>
                <a:lnTo>
                  <a:pt x="2439" y="0"/>
                </a:lnTo>
              </a:path>
            </a:pathLst>
          </a:custGeom>
          <a:noFill/>
          <a:ln w="19050">
            <a:solidFill>
              <a:srgbClr val="969696"/>
            </a:solidFill>
            <a:round/>
            <a:headEnd/>
            <a:tailEnd/>
          </a:ln>
        </p:spPr>
        <p:txBody>
          <a:bodyPr/>
          <a:lstStyle/>
          <a:p>
            <a:endParaRPr lang="en-US" sz="1000" baseline="0">
              <a:solidFill>
                <a:schemeClr val="bg1"/>
              </a:solidFill>
            </a:endParaRPr>
          </a:p>
        </p:txBody>
      </p:sp>
      <p:sp>
        <p:nvSpPr>
          <p:cNvPr id="58437" name="Freeform 85"/>
          <p:cNvSpPr>
            <a:spLocks/>
          </p:cNvSpPr>
          <p:nvPr/>
        </p:nvSpPr>
        <p:spPr bwMode="auto">
          <a:xfrm>
            <a:off x="1952752" y="3187891"/>
            <a:ext cx="4405313" cy="1447800"/>
          </a:xfrm>
          <a:custGeom>
            <a:avLst/>
            <a:gdLst>
              <a:gd name="T0" fmla="*/ 0 w 2170"/>
              <a:gd name="T1" fmla="*/ 2147483647 h 770"/>
              <a:gd name="T2" fmla="*/ 0 w 2170"/>
              <a:gd name="T3" fmla="*/ 2147483647 h 770"/>
              <a:gd name="T4" fmla="*/ 2147483647 w 2170"/>
              <a:gd name="T5" fmla="*/ 2147483647 h 770"/>
              <a:gd name="T6" fmla="*/ 2147483647 w 2170"/>
              <a:gd name="T7" fmla="*/ 2147483647 h 770"/>
              <a:gd name="T8" fmla="*/ 2147483647 w 2170"/>
              <a:gd name="T9" fmla="*/ 2147483647 h 770"/>
              <a:gd name="T10" fmla="*/ 2147483647 w 2170"/>
              <a:gd name="T11" fmla="*/ 2147483647 h 770"/>
              <a:gd name="T12" fmla="*/ 2147483647 w 2170"/>
              <a:gd name="T13" fmla="*/ 2147483647 h 770"/>
              <a:gd name="T14" fmla="*/ 2147483647 w 2170"/>
              <a:gd name="T15" fmla="*/ 2147483647 h 770"/>
              <a:gd name="T16" fmla="*/ 2147483647 w 2170"/>
              <a:gd name="T17" fmla="*/ 2147483647 h 770"/>
              <a:gd name="T18" fmla="*/ 2147483647 w 2170"/>
              <a:gd name="T19" fmla="*/ 2147483647 h 770"/>
              <a:gd name="T20" fmla="*/ 2147483647 w 2170"/>
              <a:gd name="T21" fmla="*/ 2147483647 h 770"/>
              <a:gd name="T22" fmla="*/ 2147483647 w 2170"/>
              <a:gd name="T23" fmla="*/ 2147483647 h 770"/>
              <a:gd name="T24" fmla="*/ 2147483647 w 2170"/>
              <a:gd name="T25" fmla="*/ 2147483647 h 770"/>
              <a:gd name="T26" fmla="*/ 2147483647 w 2170"/>
              <a:gd name="T27" fmla="*/ 2147483647 h 770"/>
              <a:gd name="T28" fmla="*/ 2147483647 w 2170"/>
              <a:gd name="T29" fmla="*/ 2147483647 h 770"/>
              <a:gd name="T30" fmla="*/ 2147483647 w 2170"/>
              <a:gd name="T31" fmla="*/ 2147483647 h 770"/>
              <a:gd name="T32" fmla="*/ 2147483647 w 2170"/>
              <a:gd name="T33" fmla="*/ 2147483647 h 770"/>
              <a:gd name="T34" fmla="*/ 2147483647 w 2170"/>
              <a:gd name="T35" fmla="*/ 2147483647 h 770"/>
              <a:gd name="T36" fmla="*/ 2147483647 w 2170"/>
              <a:gd name="T37" fmla="*/ 2147483647 h 770"/>
              <a:gd name="T38" fmla="*/ 2147483647 w 2170"/>
              <a:gd name="T39" fmla="*/ 2147483647 h 770"/>
              <a:gd name="T40" fmla="*/ 2147483647 w 2170"/>
              <a:gd name="T41" fmla="*/ 2147483647 h 770"/>
              <a:gd name="T42" fmla="*/ 2147483647 w 2170"/>
              <a:gd name="T43" fmla="*/ 2147483647 h 770"/>
              <a:gd name="T44" fmla="*/ 2147483647 w 2170"/>
              <a:gd name="T45" fmla="*/ 2147483647 h 770"/>
              <a:gd name="T46" fmla="*/ 2147483647 w 2170"/>
              <a:gd name="T47" fmla="*/ 2147483647 h 770"/>
              <a:gd name="T48" fmla="*/ 2147483647 w 2170"/>
              <a:gd name="T49" fmla="*/ 2147483647 h 770"/>
              <a:gd name="T50" fmla="*/ 2147483647 w 2170"/>
              <a:gd name="T51" fmla="*/ 2147483647 h 770"/>
              <a:gd name="T52" fmla="*/ 2147483647 w 2170"/>
              <a:gd name="T53" fmla="*/ 2147483647 h 770"/>
              <a:gd name="T54" fmla="*/ 2147483647 w 2170"/>
              <a:gd name="T55" fmla="*/ 2147483647 h 770"/>
              <a:gd name="T56" fmla="*/ 2147483647 w 2170"/>
              <a:gd name="T57" fmla="*/ 2147483647 h 770"/>
              <a:gd name="T58" fmla="*/ 2147483647 w 2170"/>
              <a:gd name="T59" fmla="*/ 2147483647 h 770"/>
              <a:gd name="T60" fmla="*/ 2147483647 w 2170"/>
              <a:gd name="T61" fmla="*/ 2147483647 h 770"/>
              <a:gd name="T62" fmla="*/ 2147483647 w 2170"/>
              <a:gd name="T63" fmla="*/ 2147483647 h 770"/>
              <a:gd name="T64" fmla="*/ 2147483647 w 2170"/>
              <a:gd name="T65" fmla="*/ 2147483647 h 770"/>
              <a:gd name="T66" fmla="*/ 2147483647 w 2170"/>
              <a:gd name="T67" fmla="*/ 2147483647 h 770"/>
              <a:gd name="T68" fmla="*/ 2147483647 w 2170"/>
              <a:gd name="T69" fmla="*/ 2147483647 h 770"/>
              <a:gd name="T70" fmla="*/ 2147483647 w 2170"/>
              <a:gd name="T71" fmla="*/ 2147483647 h 770"/>
              <a:gd name="T72" fmla="*/ 2147483647 w 2170"/>
              <a:gd name="T73" fmla="*/ 2147483647 h 770"/>
              <a:gd name="T74" fmla="*/ 2147483647 w 2170"/>
              <a:gd name="T75" fmla="*/ 2147483647 h 770"/>
              <a:gd name="T76" fmla="*/ 2147483647 w 2170"/>
              <a:gd name="T77" fmla="*/ 2147483647 h 770"/>
              <a:gd name="T78" fmla="*/ 2147483647 w 2170"/>
              <a:gd name="T79" fmla="*/ 2147483647 h 770"/>
              <a:gd name="T80" fmla="*/ 2147483647 w 2170"/>
              <a:gd name="T81" fmla="*/ 2147483647 h 770"/>
              <a:gd name="T82" fmla="*/ 2147483647 w 2170"/>
              <a:gd name="T83" fmla="*/ 2147483647 h 770"/>
              <a:gd name="T84" fmla="*/ 2147483647 w 2170"/>
              <a:gd name="T85" fmla="*/ 2147483647 h 770"/>
              <a:gd name="T86" fmla="*/ 2147483647 w 2170"/>
              <a:gd name="T87" fmla="*/ 2147483647 h 770"/>
              <a:gd name="T88" fmla="*/ 2147483647 w 2170"/>
              <a:gd name="T89" fmla="*/ 2147483647 h 770"/>
              <a:gd name="T90" fmla="*/ 2147483647 w 2170"/>
              <a:gd name="T91" fmla="*/ 2147483647 h 770"/>
              <a:gd name="T92" fmla="*/ 2147483647 w 2170"/>
              <a:gd name="T93" fmla="*/ 2147483647 h 770"/>
              <a:gd name="T94" fmla="*/ 2147483647 w 2170"/>
              <a:gd name="T95" fmla="*/ 2147483647 h 770"/>
              <a:gd name="T96" fmla="*/ 2147483647 w 2170"/>
              <a:gd name="T97" fmla="*/ 2147483647 h 770"/>
              <a:gd name="T98" fmla="*/ 2147483647 w 2170"/>
              <a:gd name="T99" fmla="*/ 2147483647 h 770"/>
              <a:gd name="T100" fmla="*/ 2147483647 w 2170"/>
              <a:gd name="T101" fmla="*/ 0 h 77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170"/>
              <a:gd name="T154" fmla="*/ 0 h 770"/>
              <a:gd name="T155" fmla="*/ 2170 w 2170"/>
              <a:gd name="T156" fmla="*/ 770 h 77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170" h="770">
                <a:moveTo>
                  <a:pt x="0" y="770"/>
                </a:moveTo>
                <a:lnTo>
                  <a:pt x="0" y="746"/>
                </a:lnTo>
                <a:lnTo>
                  <a:pt x="290" y="746"/>
                </a:lnTo>
                <a:lnTo>
                  <a:pt x="292" y="728"/>
                </a:lnTo>
                <a:lnTo>
                  <a:pt x="506" y="728"/>
                </a:lnTo>
                <a:lnTo>
                  <a:pt x="508" y="710"/>
                </a:lnTo>
                <a:lnTo>
                  <a:pt x="552" y="710"/>
                </a:lnTo>
                <a:lnTo>
                  <a:pt x="554" y="690"/>
                </a:lnTo>
                <a:lnTo>
                  <a:pt x="710" y="690"/>
                </a:lnTo>
                <a:lnTo>
                  <a:pt x="714" y="668"/>
                </a:lnTo>
                <a:lnTo>
                  <a:pt x="772" y="670"/>
                </a:lnTo>
                <a:lnTo>
                  <a:pt x="772" y="648"/>
                </a:lnTo>
                <a:lnTo>
                  <a:pt x="844" y="648"/>
                </a:lnTo>
                <a:lnTo>
                  <a:pt x="848" y="628"/>
                </a:lnTo>
                <a:lnTo>
                  <a:pt x="970" y="628"/>
                </a:lnTo>
                <a:lnTo>
                  <a:pt x="970" y="610"/>
                </a:lnTo>
                <a:lnTo>
                  <a:pt x="1052" y="610"/>
                </a:lnTo>
                <a:lnTo>
                  <a:pt x="1064" y="574"/>
                </a:lnTo>
                <a:lnTo>
                  <a:pt x="1084" y="576"/>
                </a:lnTo>
                <a:lnTo>
                  <a:pt x="1092" y="540"/>
                </a:lnTo>
                <a:lnTo>
                  <a:pt x="1192" y="542"/>
                </a:lnTo>
                <a:lnTo>
                  <a:pt x="1196" y="522"/>
                </a:lnTo>
                <a:lnTo>
                  <a:pt x="1244" y="522"/>
                </a:lnTo>
                <a:lnTo>
                  <a:pt x="1260" y="484"/>
                </a:lnTo>
                <a:lnTo>
                  <a:pt x="1344" y="484"/>
                </a:lnTo>
                <a:lnTo>
                  <a:pt x="1348" y="462"/>
                </a:lnTo>
                <a:lnTo>
                  <a:pt x="1432" y="464"/>
                </a:lnTo>
                <a:lnTo>
                  <a:pt x="1436" y="446"/>
                </a:lnTo>
                <a:lnTo>
                  <a:pt x="1504" y="446"/>
                </a:lnTo>
                <a:lnTo>
                  <a:pt x="1512" y="406"/>
                </a:lnTo>
                <a:lnTo>
                  <a:pt x="1568" y="410"/>
                </a:lnTo>
                <a:lnTo>
                  <a:pt x="1574" y="388"/>
                </a:lnTo>
                <a:lnTo>
                  <a:pt x="1660" y="388"/>
                </a:lnTo>
                <a:lnTo>
                  <a:pt x="1658" y="366"/>
                </a:lnTo>
                <a:lnTo>
                  <a:pt x="1680" y="366"/>
                </a:lnTo>
                <a:lnTo>
                  <a:pt x="1680" y="342"/>
                </a:lnTo>
                <a:lnTo>
                  <a:pt x="1702" y="344"/>
                </a:lnTo>
                <a:lnTo>
                  <a:pt x="1706" y="318"/>
                </a:lnTo>
                <a:lnTo>
                  <a:pt x="1736" y="320"/>
                </a:lnTo>
                <a:lnTo>
                  <a:pt x="1732" y="294"/>
                </a:lnTo>
                <a:lnTo>
                  <a:pt x="1744" y="268"/>
                </a:lnTo>
                <a:lnTo>
                  <a:pt x="1772" y="264"/>
                </a:lnTo>
                <a:lnTo>
                  <a:pt x="1772" y="238"/>
                </a:lnTo>
                <a:lnTo>
                  <a:pt x="1814" y="238"/>
                </a:lnTo>
                <a:lnTo>
                  <a:pt x="1820" y="196"/>
                </a:lnTo>
                <a:lnTo>
                  <a:pt x="1940" y="190"/>
                </a:lnTo>
                <a:lnTo>
                  <a:pt x="1940" y="150"/>
                </a:lnTo>
                <a:lnTo>
                  <a:pt x="1952" y="150"/>
                </a:lnTo>
                <a:lnTo>
                  <a:pt x="1952" y="94"/>
                </a:lnTo>
                <a:lnTo>
                  <a:pt x="2170" y="94"/>
                </a:lnTo>
                <a:lnTo>
                  <a:pt x="2170" y="0"/>
                </a:lnTo>
              </a:path>
            </a:pathLst>
          </a:custGeom>
          <a:noFill/>
          <a:ln w="19050">
            <a:solidFill>
              <a:srgbClr val="990000"/>
            </a:solidFill>
            <a:round/>
            <a:headEnd/>
            <a:tailEnd/>
          </a:ln>
        </p:spPr>
        <p:txBody>
          <a:bodyPr/>
          <a:lstStyle/>
          <a:p>
            <a:endParaRPr lang="en-US" sz="1000" baseline="0">
              <a:solidFill>
                <a:schemeClr val="bg1"/>
              </a:solidFill>
            </a:endParaRPr>
          </a:p>
        </p:txBody>
      </p:sp>
      <p:sp>
        <p:nvSpPr>
          <p:cNvPr id="58438" name="Text Box 81"/>
          <p:cNvSpPr txBox="1">
            <a:spLocks noChangeArrowheads="1"/>
          </p:cNvSpPr>
          <p:nvPr/>
        </p:nvSpPr>
        <p:spPr bwMode="auto">
          <a:xfrm>
            <a:off x="7164715" y="1828800"/>
            <a:ext cx="1713995" cy="461665"/>
          </a:xfrm>
          <a:prstGeom prst="rect">
            <a:avLst/>
          </a:prstGeom>
          <a:noFill/>
          <a:ln w="9525">
            <a:noFill/>
            <a:miter lim="800000"/>
            <a:headEnd/>
            <a:tailEnd/>
          </a:ln>
        </p:spPr>
        <p:txBody>
          <a:bodyPr wrap="none">
            <a:spAutoFit/>
          </a:bodyPr>
          <a:lstStyle/>
          <a:p>
            <a:r>
              <a:rPr lang="en-US" sz="1200" b="1" baseline="0" dirty="0">
                <a:solidFill>
                  <a:schemeClr val="bg1"/>
                </a:solidFill>
              </a:rPr>
              <a:t>Conventional treatment</a:t>
            </a:r>
          </a:p>
          <a:p>
            <a:r>
              <a:rPr lang="en-US" sz="1200" b="1" baseline="0" dirty="0">
                <a:solidFill>
                  <a:schemeClr val="bg1"/>
                </a:solidFill>
              </a:rPr>
              <a:t>Intensive treatment</a:t>
            </a:r>
          </a:p>
        </p:txBody>
      </p:sp>
      <p:sp>
        <p:nvSpPr>
          <p:cNvPr id="58439" name="Line 86"/>
          <p:cNvSpPr>
            <a:spLocks noChangeShapeType="1"/>
          </p:cNvSpPr>
          <p:nvPr/>
        </p:nvSpPr>
        <p:spPr bwMode="auto">
          <a:xfrm>
            <a:off x="7005965" y="1954213"/>
            <a:ext cx="211138" cy="0"/>
          </a:xfrm>
          <a:prstGeom prst="line">
            <a:avLst/>
          </a:prstGeom>
          <a:noFill/>
          <a:ln w="19050">
            <a:solidFill>
              <a:srgbClr val="969696"/>
            </a:solidFill>
            <a:round/>
            <a:headEnd/>
            <a:tailEnd/>
          </a:ln>
        </p:spPr>
        <p:txBody>
          <a:bodyPr/>
          <a:lstStyle/>
          <a:p>
            <a:endParaRPr lang="en-US">
              <a:solidFill>
                <a:schemeClr val="bg1"/>
              </a:solidFill>
            </a:endParaRPr>
          </a:p>
        </p:txBody>
      </p:sp>
      <p:sp>
        <p:nvSpPr>
          <p:cNvPr id="58440" name="Line 87"/>
          <p:cNvSpPr>
            <a:spLocks noChangeShapeType="1"/>
          </p:cNvSpPr>
          <p:nvPr/>
        </p:nvSpPr>
        <p:spPr bwMode="auto">
          <a:xfrm>
            <a:off x="7005965" y="2147888"/>
            <a:ext cx="211138" cy="0"/>
          </a:xfrm>
          <a:prstGeom prst="line">
            <a:avLst/>
          </a:prstGeom>
          <a:noFill/>
          <a:ln w="19050">
            <a:solidFill>
              <a:srgbClr val="990000"/>
            </a:solidFill>
            <a:round/>
            <a:headEnd/>
            <a:tailEnd/>
          </a:ln>
        </p:spPr>
        <p:txBody>
          <a:bodyPr/>
          <a:lstStyle/>
          <a:p>
            <a:endParaRPr lang="en-US">
              <a:solidFill>
                <a:schemeClr val="bg1"/>
              </a:solidFill>
            </a:endParaRPr>
          </a:p>
        </p:txBody>
      </p:sp>
      <p:sp>
        <p:nvSpPr>
          <p:cNvPr id="86" name="Line 31"/>
          <p:cNvSpPr>
            <a:spLocks noChangeShapeType="1"/>
          </p:cNvSpPr>
          <p:nvPr/>
        </p:nvSpPr>
        <p:spPr bwMode="auto">
          <a:xfrm>
            <a:off x="1216152" y="4665853"/>
            <a:ext cx="98425" cy="0"/>
          </a:xfrm>
          <a:prstGeom prst="line">
            <a:avLst/>
          </a:prstGeom>
          <a:noFill/>
          <a:ln w="9525">
            <a:solidFill>
              <a:schemeClr val="tx1"/>
            </a:solidFill>
            <a:round/>
            <a:headEnd/>
            <a:tailEnd/>
          </a:ln>
        </p:spPr>
        <p:txBody>
          <a:bodyPr/>
          <a:lstStyle/>
          <a:p>
            <a:endParaRPr lang="en-US">
              <a:solidFill>
                <a:schemeClr val="bg1"/>
              </a:solidFill>
            </a:endParaRPr>
          </a:p>
        </p:txBody>
      </p:sp>
      <p:sp>
        <p:nvSpPr>
          <p:cNvPr id="84" name="Rectangle 187"/>
          <p:cNvSpPr txBox="1">
            <a:spLocks noChangeArrowheads="1"/>
          </p:cNvSpPr>
          <p:nvPr/>
        </p:nvSpPr>
        <p:spPr bwMode="auto">
          <a:xfrm>
            <a:off x="355600" y="155448"/>
            <a:ext cx="7543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z="2800" b="1" dirty="0" err="1" smtClean="0">
                <a:solidFill>
                  <a:srgbClr val="FFFF00"/>
                </a:solidFill>
                <a:latin typeface="Verdana" pitchFamily="34" charset="0"/>
                <a:ea typeface="Verdana" pitchFamily="34" charset="0"/>
                <a:cs typeface="Verdana" pitchFamily="34" charset="0"/>
              </a:rPr>
              <a:t>Glycaemia</a:t>
            </a:r>
            <a:r>
              <a:rPr lang="en-US" sz="2800" b="1" dirty="0" smtClean="0">
                <a:solidFill>
                  <a:srgbClr val="FFFF00"/>
                </a:solidFill>
                <a:latin typeface="Verdana" pitchFamily="34" charset="0"/>
                <a:ea typeface="Verdana" pitchFamily="34" charset="0"/>
                <a:cs typeface="Verdana" pitchFamily="34" charset="0"/>
              </a:rPr>
              <a:t> and Cardiovascular Disease Evidence from DCCT/EDIC</a:t>
            </a:r>
            <a:endParaRPr kumimoji="0" lang="en-US" sz="2800" b="1" i="0" u="none" strike="noStrike" kern="0" cap="none" spc="0" normalizeH="0" baseline="0" noProof="0" dirty="0" smtClean="0">
              <a:ln>
                <a:noFill/>
              </a:ln>
              <a:solidFill>
                <a:srgbClr val="FFFF00"/>
              </a:solidFill>
              <a:uLnTx/>
              <a:uFillTx/>
              <a:latin typeface="Verdana" pitchFamily="34" charset="0"/>
              <a:ea typeface="Verdana" pitchFamily="34" charset="0"/>
              <a:cs typeface="Verdana" pitchFamily="34" charset="0"/>
            </a:endParaRPr>
          </a:p>
        </p:txBody>
      </p:sp>
      <p:sp>
        <p:nvSpPr>
          <p:cNvPr id="58441" name="Text Box 68"/>
          <p:cNvSpPr txBox="1">
            <a:spLocks noChangeArrowheads="1"/>
          </p:cNvSpPr>
          <p:nvPr/>
        </p:nvSpPr>
        <p:spPr bwMode="auto">
          <a:xfrm>
            <a:off x="212725" y="5181600"/>
            <a:ext cx="1144480"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Number at Risk</a:t>
            </a:r>
          </a:p>
        </p:txBody>
      </p:sp>
      <p:sp>
        <p:nvSpPr>
          <p:cNvPr id="58442" name="Text Box 69"/>
          <p:cNvSpPr txBox="1">
            <a:spLocks noChangeArrowheads="1"/>
          </p:cNvSpPr>
          <p:nvPr/>
        </p:nvSpPr>
        <p:spPr bwMode="auto">
          <a:xfrm>
            <a:off x="212725" y="5464175"/>
            <a:ext cx="1475147"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Intensive treatment</a:t>
            </a:r>
          </a:p>
        </p:txBody>
      </p:sp>
      <p:sp>
        <p:nvSpPr>
          <p:cNvPr id="58443" name="Text Box 70"/>
          <p:cNvSpPr txBox="1">
            <a:spLocks noChangeArrowheads="1"/>
          </p:cNvSpPr>
          <p:nvPr/>
        </p:nvSpPr>
        <p:spPr bwMode="auto">
          <a:xfrm>
            <a:off x="212725" y="5721350"/>
            <a:ext cx="1780937" cy="215444"/>
          </a:xfrm>
          <a:prstGeom prst="rect">
            <a:avLst/>
          </a:prstGeom>
          <a:noFill/>
          <a:ln w="9525">
            <a:noFill/>
            <a:miter lim="800000"/>
            <a:headEnd/>
            <a:tailEnd/>
          </a:ln>
        </p:spPr>
        <p:txBody>
          <a:bodyPr wrap="none" lIns="0" tIns="0" rIns="0" bIns="0">
            <a:spAutoFit/>
          </a:bodyPr>
          <a:lstStyle/>
          <a:p>
            <a:r>
              <a:rPr lang="en-US" sz="1400" b="1" baseline="0">
                <a:solidFill>
                  <a:schemeClr val="bg1"/>
                </a:solidFill>
              </a:rPr>
              <a:t>Conventional treatment</a:t>
            </a:r>
          </a:p>
        </p:txBody>
      </p:sp>
      <p:sp>
        <p:nvSpPr>
          <p:cNvPr id="58444" name="Text Box 71"/>
          <p:cNvSpPr txBox="1">
            <a:spLocks noChangeArrowheads="1"/>
          </p:cNvSpPr>
          <p:nvPr/>
        </p:nvSpPr>
        <p:spPr bwMode="auto">
          <a:xfrm>
            <a:off x="2514600" y="5464175"/>
            <a:ext cx="274114"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705</a:t>
            </a:r>
          </a:p>
        </p:txBody>
      </p:sp>
      <p:sp>
        <p:nvSpPr>
          <p:cNvPr id="58445" name="Text Box 72"/>
          <p:cNvSpPr txBox="1">
            <a:spLocks noChangeArrowheads="1"/>
          </p:cNvSpPr>
          <p:nvPr/>
        </p:nvSpPr>
        <p:spPr bwMode="auto">
          <a:xfrm>
            <a:off x="3810000" y="5464175"/>
            <a:ext cx="274114"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683</a:t>
            </a:r>
          </a:p>
        </p:txBody>
      </p:sp>
      <p:sp>
        <p:nvSpPr>
          <p:cNvPr id="58446" name="Text Box 73"/>
          <p:cNvSpPr txBox="1">
            <a:spLocks noChangeArrowheads="1"/>
          </p:cNvSpPr>
          <p:nvPr/>
        </p:nvSpPr>
        <p:spPr bwMode="auto">
          <a:xfrm>
            <a:off x="5029200" y="5464175"/>
            <a:ext cx="274114"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629</a:t>
            </a:r>
          </a:p>
        </p:txBody>
      </p:sp>
      <p:sp>
        <p:nvSpPr>
          <p:cNvPr id="58447" name="Text Box 74"/>
          <p:cNvSpPr txBox="1">
            <a:spLocks noChangeArrowheads="1"/>
          </p:cNvSpPr>
          <p:nvPr/>
        </p:nvSpPr>
        <p:spPr bwMode="auto">
          <a:xfrm>
            <a:off x="6324600" y="5464175"/>
            <a:ext cx="274114"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113</a:t>
            </a:r>
          </a:p>
        </p:txBody>
      </p:sp>
      <p:sp>
        <p:nvSpPr>
          <p:cNvPr id="58448" name="Text Box 75"/>
          <p:cNvSpPr txBox="1">
            <a:spLocks noChangeArrowheads="1"/>
          </p:cNvSpPr>
          <p:nvPr/>
        </p:nvSpPr>
        <p:spPr bwMode="auto">
          <a:xfrm>
            <a:off x="2514600" y="5721350"/>
            <a:ext cx="274114"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714</a:t>
            </a:r>
          </a:p>
        </p:txBody>
      </p:sp>
      <p:sp>
        <p:nvSpPr>
          <p:cNvPr id="58449" name="Text Box 76"/>
          <p:cNvSpPr txBox="1">
            <a:spLocks noChangeArrowheads="1"/>
          </p:cNvSpPr>
          <p:nvPr/>
        </p:nvSpPr>
        <p:spPr bwMode="auto">
          <a:xfrm>
            <a:off x="3810000" y="5721350"/>
            <a:ext cx="274114"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688</a:t>
            </a:r>
          </a:p>
        </p:txBody>
      </p:sp>
      <p:sp>
        <p:nvSpPr>
          <p:cNvPr id="58450" name="Text Box 77"/>
          <p:cNvSpPr txBox="1">
            <a:spLocks noChangeArrowheads="1"/>
          </p:cNvSpPr>
          <p:nvPr/>
        </p:nvSpPr>
        <p:spPr bwMode="auto">
          <a:xfrm>
            <a:off x="5029200" y="5721350"/>
            <a:ext cx="274114" cy="215444"/>
          </a:xfrm>
          <a:prstGeom prst="rect">
            <a:avLst/>
          </a:prstGeom>
          <a:noFill/>
          <a:ln w="9525">
            <a:noFill/>
            <a:miter lim="800000"/>
            <a:headEnd/>
            <a:tailEnd/>
          </a:ln>
        </p:spPr>
        <p:txBody>
          <a:bodyPr wrap="none" lIns="0" tIns="0" rIns="0" bIns="0">
            <a:spAutoFit/>
          </a:bodyPr>
          <a:lstStyle/>
          <a:p>
            <a:r>
              <a:rPr lang="en-US" sz="1400" b="1" baseline="0">
                <a:solidFill>
                  <a:schemeClr val="bg1"/>
                </a:solidFill>
              </a:rPr>
              <a:t>618</a:t>
            </a:r>
          </a:p>
        </p:txBody>
      </p:sp>
      <p:sp>
        <p:nvSpPr>
          <p:cNvPr id="58451" name="Text Box 78"/>
          <p:cNvSpPr txBox="1">
            <a:spLocks noChangeArrowheads="1"/>
          </p:cNvSpPr>
          <p:nvPr/>
        </p:nvSpPr>
        <p:spPr bwMode="auto">
          <a:xfrm>
            <a:off x="6369843" y="5721350"/>
            <a:ext cx="182742" cy="215444"/>
          </a:xfrm>
          <a:prstGeom prst="rect">
            <a:avLst/>
          </a:prstGeom>
          <a:noFill/>
          <a:ln w="9525">
            <a:noFill/>
            <a:miter lim="800000"/>
            <a:headEnd/>
            <a:tailEnd/>
          </a:ln>
        </p:spPr>
        <p:txBody>
          <a:bodyPr wrap="none" lIns="0" tIns="0" rIns="0" bIns="0">
            <a:spAutoFit/>
          </a:bodyPr>
          <a:lstStyle/>
          <a:p>
            <a:r>
              <a:rPr lang="en-US" sz="1400" b="1" baseline="0">
                <a:solidFill>
                  <a:schemeClr val="bg1"/>
                </a:solidFill>
              </a:rPr>
              <a:t>92</a:t>
            </a:r>
          </a:p>
        </p:txBody>
      </p:sp>
      <p:sp>
        <p:nvSpPr>
          <p:cNvPr id="58375" name="Text Box 67"/>
          <p:cNvSpPr txBox="1">
            <a:spLocks noChangeArrowheads="1"/>
          </p:cNvSpPr>
          <p:nvPr/>
        </p:nvSpPr>
        <p:spPr bwMode="auto">
          <a:xfrm rot="16200000">
            <a:off x="-1232227" y="2908628"/>
            <a:ext cx="3597275" cy="523220"/>
          </a:xfrm>
          <a:prstGeom prst="rect">
            <a:avLst/>
          </a:prstGeom>
          <a:noFill/>
          <a:ln w="9525">
            <a:noFill/>
            <a:miter lim="800000"/>
            <a:headEnd/>
            <a:tailEnd/>
          </a:ln>
        </p:spPr>
        <p:txBody>
          <a:bodyPr>
            <a:spAutoFit/>
          </a:bodyPr>
          <a:lstStyle/>
          <a:p>
            <a:pPr algn="ctr"/>
            <a:r>
              <a:rPr lang="en-US" sz="1400" b="1" baseline="0" dirty="0">
                <a:solidFill>
                  <a:schemeClr val="bg1"/>
                </a:solidFill>
              </a:rPr>
              <a:t>Cumulative Incidence of Any </a:t>
            </a:r>
            <a:br>
              <a:rPr lang="en-US" sz="1400" b="1" baseline="0" dirty="0">
                <a:solidFill>
                  <a:schemeClr val="bg1"/>
                </a:solidFill>
              </a:rPr>
            </a:br>
            <a:r>
              <a:rPr lang="en-US" sz="1400" b="1" baseline="0" dirty="0">
                <a:solidFill>
                  <a:schemeClr val="bg1"/>
                </a:solidFill>
              </a:rPr>
              <a:t>Predefined Cardiovascular Outcome</a:t>
            </a:r>
          </a:p>
        </p:txBody>
      </p:sp>
      <p:sp>
        <p:nvSpPr>
          <p:cNvPr id="58406" name="Text Box 37"/>
          <p:cNvSpPr txBox="1">
            <a:spLocks noChangeArrowheads="1"/>
          </p:cNvSpPr>
          <p:nvPr/>
        </p:nvSpPr>
        <p:spPr bwMode="auto">
          <a:xfrm>
            <a:off x="1298606" y="4768334"/>
            <a:ext cx="78548" cy="184666"/>
          </a:xfrm>
          <a:prstGeom prst="rect">
            <a:avLst/>
          </a:prstGeom>
          <a:noFill/>
          <a:ln w="9525">
            <a:noFill/>
            <a:miter lim="800000"/>
            <a:headEnd/>
            <a:tailEnd/>
          </a:ln>
        </p:spPr>
        <p:txBody>
          <a:bodyPr wrap="none" lIns="0" tIns="0" rIns="0" bIns="0">
            <a:spAutoFit/>
          </a:bodyPr>
          <a:lstStyle/>
          <a:p>
            <a:pPr algn="ctr"/>
            <a:r>
              <a:rPr lang="en-US" sz="1200" b="1" baseline="0">
                <a:solidFill>
                  <a:schemeClr val="bg1"/>
                </a:solidFill>
              </a:rPr>
              <a:t>0</a:t>
            </a:r>
          </a:p>
        </p:txBody>
      </p:sp>
      <p:sp>
        <p:nvSpPr>
          <p:cNvPr id="58407" name="Text Box 38"/>
          <p:cNvSpPr txBox="1">
            <a:spLocks noChangeArrowheads="1"/>
          </p:cNvSpPr>
          <p:nvPr/>
        </p:nvSpPr>
        <p:spPr bwMode="auto">
          <a:xfrm>
            <a:off x="1571656" y="4768334"/>
            <a:ext cx="78548" cy="184666"/>
          </a:xfrm>
          <a:prstGeom prst="rect">
            <a:avLst/>
          </a:prstGeom>
          <a:noFill/>
          <a:ln w="9525">
            <a:noFill/>
            <a:miter lim="800000"/>
            <a:headEnd/>
            <a:tailEnd/>
          </a:ln>
        </p:spPr>
        <p:txBody>
          <a:bodyPr wrap="none" lIns="0" tIns="0" rIns="0" bIns="0">
            <a:spAutoFit/>
          </a:bodyPr>
          <a:lstStyle/>
          <a:p>
            <a:pPr algn="ctr"/>
            <a:r>
              <a:rPr lang="en-US" sz="1200" b="1" baseline="0">
                <a:solidFill>
                  <a:schemeClr val="bg1"/>
                </a:solidFill>
              </a:rPr>
              <a:t>1</a:t>
            </a:r>
          </a:p>
        </p:txBody>
      </p:sp>
      <p:sp>
        <p:nvSpPr>
          <p:cNvPr id="58408" name="Text Box 39"/>
          <p:cNvSpPr txBox="1">
            <a:spLocks noChangeArrowheads="1"/>
          </p:cNvSpPr>
          <p:nvPr/>
        </p:nvSpPr>
        <p:spPr bwMode="auto">
          <a:xfrm>
            <a:off x="1822481" y="4768334"/>
            <a:ext cx="78548" cy="184666"/>
          </a:xfrm>
          <a:prstGeom prst="rect">
            <a:avLst/>
          </a:prstGeom>
          <a:noFill/>
          <a:ln w="9525">
            <a:noFill/>
            <a:miter lim="800000"/>
            <a:headEnd/>
            <a:tailEnd/>
          </a:ln>
        </p:spPr>
        <p:txBody>
          <a:bodyPr wrap="none" lIns="0" tIns="0" rIns="0" bIns="0">
            <a:spAutoFit/>
          </a:bodyPr>
          <a:lstStyle/>
          <a:p>
            <a:pPr algn="ctr"/>
            <a:r>
              <a:rPr lang="en-US" sz="1200" b="1" baseline="0">
                <a:solidFill>
                  <a:schemeClr val="bg1"/>
                </a:solidFill>
              </a:rPr>
              <a:t>2</a:t>
            </a:r>
          </a:p>
        </p:txBody>
      </p:sp>
      <p:sp>
        <p:nvSpPr>
          <p:cNvPr id="58409" name="Text Box 40"/>
          <p:cNvSpPr txBox="1">
            <a:spLocks noChangeArrowheads="1"/>
          </p:cNvSpPr>
          <p:nvPr/>
        </p:nvSpPr>
        <p:spPr bwMode="auto">
          <a:xfrm>
            <a:off x="2065368" y="4768334"/>
            <a:ext cx="78548" cy="184666"/>
          </a:xfrm>
          <a:prstGeom prst="rect">
            <a:avLst/>
          </a:prstGeom>
          <a:noFill/>
          <a:ln w="9525">
            <a:noFill/>
            <a:miter lim="800000"/>
            <a:headEnd/>
            <a:tailEnd/>
          </a:ln>
        </p:spPr>
        <p:txBody>
          <a:bodyPr wrap="none" lIns="0" tIns="0" rIns="0" bIns="0">
            <a:spAutoFit/>
          </a:bodyPr>
          <a:lstStyle/>
          <a:p>
            <a:pPr algn="ctr"/>
            <a:r>
              <a:rPr lang="en-US" sz="1200" b="1" baseline="0">
                <a:solidFill>
                  <a:schemeClr val="bg1"/>
                </a:solidFill>
              </a:rPr>
              <a:t>3</a:t>
            </a:r>
          </a:p>
        </p:txBody>
      </p:sp>
      <p:sp>
        <p:nvSpPr>
          <p:cNvPr id="58410" name="Text Box 41"/>
          <p:cNvSpPr txBox="1">
            <a:spLocks noChangeArrowheads="1"/>
          </p:cNvSpPr>
          <p:nvPr/>
        </p:nvSpPr>
        <p:spPr bwMode="auto">
          <a:xfrm>
            <a:off x="2324131" y="4768334"/>
            <a:ext cx="78548" cy="184666"/>
          </a:xfrm>
          <a:prstGeom prst="rect">
            <a:avLst/>
          </a:prstGeom>
          <a:noFill/>
          <a:ln w="9525">
            <a:noFill/>
            <a:miter lim="800000"/>
            <a:headEnd/>
            <a:tailEnd/>
          </a:ln>
        </p:spPr>
        <p:txBody>
          <a:bodyPr wrap="none" lIns="0" tIns="0" rIns="0" bIns="0">
            <a:spAutoFit/>
          </a:bodyPr>
          <a:lstStyle/>
          <a:p>
            <a:pPr algn="ctr"/>
            <a:r>
              <a:rPr lang="en-US" sz="1200" b="1" baseline="0">
                <a:solidFill>
                  <a:schemeClr val="bg1"/>
                </a:solidFill>
              </a:rPr>
              <a:t>4</a:t>
            </a:r>
          </a:p>
        </p:txBody>
      </p:sp>
      <p:sp>
        <p:nvSpPr>
          <p:cNvPr id="58411" name="Text Box 42"/>
          <p:cNvSpPr txBox="1">
            <a:spLocks noChangeArrowheads="1"/>
          </p:cNvSpPr>
          <p:nvPr/>
        </p:nvSpPr>
        <p:spPr bwMode="auto">
          <a:xfrm>
            <a:off x="2586506" y="4768334"/>
            <a:ext cx="78548" cy="184666"/>
          </a:xfrm>
          <a:prstGeom prst="rect">
            <a:avLst/>
          </a:prstGeom>
          <a:noFill/>
          <a:ln w="9525">
            <a:noFill/>
            <a:miter lim="800000"/>
            <a:headEnd/>
            <a:tailEnd/>
          </a:ln>
        </p:spPr>
        <p:txBody>
          <a:bodyPr wrap="none" lIns="0" tIns="0" rIns="0" bIns="0">
            <a:spAutoFit/>
          </a:bodyPr>
          <a:lstStyle/>
          <a:p>
            <a:pPr algn="ctr"/>
            <a:r>
              <a:rPr lang="en-US" sz="1200" b="1" baseline="0" dirty="0">
                <a:solidFill>
                  <a:schemeClr val="bg1"/>
                </a:solidFill>
              </a:rPr>
              <a:t>5</a:t>
            </a:r>
          </a:p>
        </p:txBody>
      </p:sp>
      <p:sp>
        <p:nvSpPr>
          <p:cNvPr id="58412" name="Text Box 43"/>
          <p:cNvSpPr txBox="1">
            <a:spLocks noChangeArrowheads="1"/>
          </p:cNvSpPr>
          <p:nvPr/>
        </p:nvSpPr>
        <p:spPr bwMode="auto">
          <a:xfrm>
            <a:off x="2848006" y="4768334"/>
            <a:ext cx="78548" cy="184666"/>
          </a:xfrm>
          <a:prstGeom prst="rect">
            <a:avLst/>
          </a:prstGeom>
          <a:noFill/>
          <a:ln w="9525">
            <a:noFill/>
            <a:miter lim="800000"/>
            <a:headEnd/>
            <a:tailEnd/>
          </a:ln>
        </p:spPr>
        <p:txBody>
          <a:bodyPr wrap="none" lIns="0" tIns="0" rIns="0" bIns="0">
            <a:spAutoFit/>
          </a:bodyPr>
          <a:lstStyle/>
          <a:p>
            <a:pPr algn="ctr"/>
            <a:r>
              <a:rPr lang="en-US" sz="1200" b="1" baseline="0">
                <a:solidFill>
                  <a:schemeClr val="bg1"/>
                </a:solidFill>
              </a:rPr>
              <a:t>6</a:t>
            </a:r>
          </a:p>
        </p:txBody>
      </p:sp>
      <p:sp>
        <p:nvSpPr>
          <p:cNvPr id="58413" name="Text Box 44"/>
          <p:cNvSpPr txBox="1">
            <a:spLocks noChangeArrowheads="1"/>
          </p:cNvSpPr>
          <p:nvPr/>
        </p:nvSpPr>
        <p:spPr bwMode="auto">
          <a:xfrm>
            <a:off x="3082956" y="4768334"/>
            <a:ext cx="78548" cy="184666"/>
          </a:xfrm>
          <a:prstGeom prst="rect">
            <a:avLst/>
          </a:prstGeom>
          <a:noFill/>
          <a:ln w="9525">
            <a:noFill/>
            <a:miter lim="800000"/>
            <a:headEnd/>
            <a:tailEnd/>
          </a:ln>
        </p:spPr>
        <p:txBody>
          <a:bodyPr wrap="none" lIns="0" tIns="0" rIns="0" bIns="0">
            <a:spAutoFit/>
          </a:bodyPr>
          <a:lstStyle/>
          <a:p>
            <a:pPr algn="ctr"/>
            <a:r>
              <a:rPr lang="en-US" sz="1200" b="1" baseline="0">
                <a:solidFill>
                  <a:schemeClr val="bg1"/>
                </a:solidFill>
              </a:rPr>
              <a:t>7</a:t>
            </a:r>
          </a:p>
        </p:txBody>
      </p:sp>
      <p:sp>
        <p:nvSpPr>
          <p:cNvPr id="58414" name="Text Box 45"/>
          <p:cNvSpPr txBox="1">
            <a:spLocks noChangeArrowheads="1"/>
          </p:cNvSpPr>
          <p:nvPr/>
        </p:nvSpPr>
        <p:spPr bwMode="auto">
          <a:xfrm>
            <a:off x="3357593" y="4768334"/>
            <a:ext cx="78548" cy="184666"/>
          </a:xfrm>
          <a:prstGeom prst="rect">
            <a:avLst/>
          </a:prstGeom>
          <a:noFill/>
          <a:ln w="9525">
            <a:noFill/>
            <a:miter lim="800000"/>
            <a:headEnd/>
            <a:tailEnd/>
          </a:ln>
        </p:spPr>
        <p:txBody>
          <a:bodyPr wrap="none" lIns="0" tIns="0" rIns="0" bIns="0">
            <a:spAutoFit/>
          </a:bodyPr>
          <a:lstStyle/>
          <a:p>
            <a:pPr algn="ctr"/>
            <a:r>
              <a:rPr lang="en-US" sz="1200" b="1" baseline="0">
                <a:solidFill>
                  <a:schemeClr val="bg1"/>
                </a:solidFill>
              </a:rPr>
              <a:t>8</a:t>
            </a:r>
          </a:p>
        </p:txBody>
      </p:sp>
      <p:sp>
        <p:nvSpPr>
          <p:cNvPr id="58415" name="Text Box 46"/>
          <p:cNvSpPr txBox="1">
            <a:spLocks noChangeArrowheads="1"/>
          </p:cNvSpPr>
          <p:nvPr/>
        </p:nvSpPr>
        <p:spPr bwMode="auto">
          <a:xfrm>
            <a:off x="3614768" y="4768334"/>
            <a:ext cx="78548" cy="184666"/>
          </a:xfrm>
          <a:prstGeom prst="rect">
            <a:avLst/>
          </a:prstGeom>
          <a:noFill/>
          <a:ln w="9525">
            <a:noFill/>
            <a:miter lim="800000"/>
            <a:headEnd/>
            <a:tailEnd/>
          </a:ln>
        </p:spPr>
        <p:txBody>
          <a:bodyPr wrap="none" lIns="0" tIns="0" rIns="0" bIns="0">
            <a:spAutoFit/>
          </a:bodyPr>
          <a:lstStyle/>
          <a:p>
            <a:pPr algn="ctr"/>
            <a:r>
              <a:rPr lang="en-US" sz="1200" b="1" baseline="0">
                <a:solidFill>
                  <a:schemeClr val="bg1"/>
                </a:solidFill>
              </a:rPr>
              <a:t>9</a:t>
            </a:r>
          </a:p>
        </p:txBody>
      </p:sp>
      <p:sp>
        <p:nvSpPr>
          <p:cNvPr id="58416" name="Text Box 47"/>
          <p:cNvSpPr txBox="1">
            <a:spLocks noChangeArrowheads="1"/>
          </p:cNvSpPr>
          <p:nvPr/>
        </p:nvSpPr>
        <p:spPr bwMode="auto">
          <a:xfrm>
            <a:off x="3848983" y="4768334"/>
            <a:ext cx="157094" cy="184666"/>
          </a:xfrm>
          <a:prstGeom prst="rect">
            <a:avLst/>
          </a:prstGeom>
          <a:noFill/>
          <a:ln w="9525">
            <a:noFill/>
            <a:miter lim="800000"/>
            <a:headEnd/>
            <a:tailEnd/>
          </a:ln>
        </p:spPr>
        <p:txBody>
          <a:bodyPr wrap="none" lIns="0" tIns="0" rIns="0" bIns="0">
            <a:spAutoFit/>
          </a:bodyPr>
          <a:lstStyle/>
          <a:p>
            <a:pPr algn="ctr"/>
            <a:r>
              <a:rPr lang="en-US" sz="1200" b="1" baseline="0" dirty="0">
                <a:solidFill>
                  <a:schemeClr val="bg1"/>
                </a:solidFill>
              </a:rPr>
              <a:t>10</a:t>
            </a:r>
          </a:p>
        </p:txBody>
      </p:sp>
      <p:sp>
        <p:nvSpPr>
          <p:cNvPr id="58417" name="Text Box 48"/>
          <p:cNvSpPr txBox="1">
            <a:spLocks noChangeArrowheads="1"/>
          </p:cNvSpPr>
          <p:nvPr/>
        </p:nvSpPr>
        <p:spPr bwMode="auto">
          <a:xfrm>
            <a:off x="4078287" y="4768334"/>
            <a:ext cx="161454" cy="184666"/>
          </a:xfrm>
          <a:prstGeom prst="rect">
            <a:avLst/>
          </a:prstGeom>
          <a:noFill/>
          <a:ln w="9525">
            <a:noFill/>
            <a:miter lim="800000"/>
            <a:headEnd/>
            <a:tailEnd/>
          </a:ln>
        </p:spPr>
        <p:txBody>
          <a:bodyPr wrap="none" lIns="0" tIns="0" rIns="0" bIns="0">
            <a:spAutoFit/>
          </a:bodyPr>
          <a:lstStyle/>
          <a:p>
            <a:pPr algn="ctr"/>
            <a:r>
              <a:rPr lang="en-US" sz="1200" b="1" baseline="0" dirty="0">
                <a:solidFill>
                  <a:schemeClr val="bg1"/>
                </a:solidFill>
              </a:rPr>
              <a:t>11</a:t>
            </a:r>
          </a:p>
        </p:txBody>
      </p:sp>
      <p:sp>
        <p:nvSpPr>
          <p:cNvPr id="58418" name="Text Box 49"/>
          <p:cNvSpPr txBox="1">
            <a:spLocks noChangeArrowheads="1"/>
          </p:cNvSpPr>
          <p:nvPr/>
        </p:nvSpPr>
        <p:spPr bwMode="auto">
          <a:xfrm>
            <a:off x="4332349" y="4768334"/>
            <a:ext cx="157094" cy="184666"/>
          </a:xfrm>
          <a:prstGeom prst="rect">
            <a:avLst/>
          </a:prstGeom>
          <a:noFill/>
          <a:ln w="9525">
            <a:noFill/>
            <a:miter lim="800000"/>
            <a:headEnd/>
            <a:tailEnd/>
          </a:ln>
        </p:spPr>
        <p:txBody>
          <a:bodyPr wrap="none" lIns="0" tIns="0" rIns="0" bIns="0">
            <a:spAutoFit/>
          </a:bodyPr>
          <a:lstStyle/>
          <a:p>
            <a:pPr algn="ctr"/>
            <a:r>
              <a:rPr lang="en-US" sz="1200" b="1" baseline="0">
                <a:solidFill>
                  <a:schemeClr val="bg1"/>
                </a:solidFill>
              </a:rPr>
              <a:t>12</a:t>
            </a:r>
          </a:p>
        </p:txBody>
      </p:sp>
      <p:sp>
        <p:nvSpPr>
          <p:cNvPr id="58419" name="Text Box 50"/>
          <p:cNvSpPr txBox="1">
            <a:spLocks noChangeArrowheads="1"/>
          </p:cNvSpPr>
          <p:nvPr/>
        </p:nvSpPr>
        <p:spPr bwMode="auto">
          <a:xfrm>
            <a:off x="4610162" y="4768334"/>
            <a:ext cx="157094" cy="184666"/>
          </a:xfrm>
          <a:prstGeom prst="rect">
            <a:avLst/>
          </a:prstGeom>
          <a:noFill/>
          <a:ln w="9525">
            <a:noFill/>
            <a:miter lim="800000"/>
            <a:headEnd/>
            <a:tailEnd/>
          </a:ln>
        </p:spPr>
        <p:txBody>
          <a:bodyPr wrap="none" lIns="0" tIns="0" rIns="0" bIns="0">
            <a:spAutoFit/>
          </a:bodyPr>
          <a:lstStyle/>
          <a:p>
            <a:pPr algn="ctr"/>
            <a:r>
              <a:rPr lang="en-US" sz="1200" b="1" baseline="0">
                <a:solidFill>
                  <a:schemeClr val="bg1"/>
                </a:solidFill>
              </a:rPr>
              <a:t>13</a:t>
            </a:r>
          </a:p>
        </p:txBody>
      </p:sp>
      <p:sp>
        <p:nvSpPr>
          <p:cNvPr id="58420" name="Text Box 51"/>
          <p:cNvSpPr txBox="1">
            <a:spLocks noChangeArrowheads="1"/>
          </p:cNvSpPr>
          <p:nvPr/>
        </p:nvSpPr>
        <p:spPr bwMode="auto">
          <a:xfrm>
            <a:off x="4849874" y="4768334"/>
            <a:ext cx="157094" cy="184666"/>
          </a:xfrm>
          <a:prstGeom prst="rect">
            <a:avLst/>
          </a:prstGeom>
          <a:noFill/>
          <a:ln w="9525">
            <a:noFill/>
            <a:miter lim="800000"/>
            <a:headEnd/>
            <a:tailEnd/>
          </a:ln>
        </p:spPr>
        <p:txBody>
          <a:bodyPr wrap="none" lIns="0" tIns="0" rIns="0" bIns="0">
            <a:spAutoFit/>
          </a:bodyPr>
          <a:lstStyle/>
          <a:p>
            <a:pPr algn="ctr"/>
            <a:r>
              <a:rPr lang="en-US" sz="1200" b="1" baseline="0">
                <a:solidFill>
                  <a:schemeClr val="bg1"/>
                </a:solidFill>
              </a:rPr>
              <a:t>14</a:t>
            </a:r>
          </a:p>
        </p:txBody>
      </p:sp>
      <p:sp>
        <p:nvSpPr>
          <p:cNvPr id="58421" name="Text Box 52"/>
          <p:cNvSpPr txBox="1">
            <a:spLocks noChangeArrowheads="1"/>
          </p:cNvSpPr>
          <p:nvPr/>
        </p:nvSpPr>
        <p:spPr bwMode="auto">
          <a:xfrm>
            <a:off x="5144383" y="4768334"/>
            <a:ext cx="157094" cy="184666"/>
          </a:xfrm>
          <a:prstGeom prst="rect">
            <a:avLst/>
          </a:prstGeom>
          <a:noFill/>
          <a:ln w="9525">
            <a:noFill/>
            <a:miter lim="800000"/>
            <a:headEnd/>
            <a:tailEnd/>
          </a:ln>
        </p:spPr>
        <p:txBody>
          <a:bodyPr wrap="none" lIns="0" tIns="0" rIns="0" bIns="0">
            <a:spAutoFit/>
          </a:bodyPr>
          <a:lstStyle/>
          <a:p>
            <a:pPr algn="ctr"/>
            <a:r>
              <a:rPr lang="en-US" sz="1200" b="1" baseline="0" dirty="0">
                <a:solidFill>
                  <a:schemeClr val="bg1"/>
                </a:solidFill>
              </a:rPr>
              <a:t>15</a:t>
            </a:r>
          </a:p>
        </p:txBody>
      </p:sp>
      <p:sp>
        <p:nvSpPr>
          <p:cNvPr id="58422" name="Text Box 53"/>
          <p:cNvSpPr txBox="1">
            <a:spLocks noChangeArrowheads="1"/>
          </p:cNvSpPr>
          <p:nvPr/>
        </p:nvSpPr>
        <p:spPr bwMode="auto">
          <a:xfrm>
            <a:off x="5372162" y="4768334"/>
            <a:ext cx="157094" cy="184666"/>
          </a:xfrm>
          <a:prstGeom prst="rect">
            <a:avLst/>
          </a:prstGeom>
          <a:noFill/>
          <a:ln w="9525">
            <a:noFill/>
            <a:miter lim="800000"/>
            <a:headEnd/>
            <a:tailEnd/>
          </a:ln>
        </p:spPr>
        <p:txBody>
          <a:bodyPr wrap="none" lIns="0" tIns="0" rIns="0" bIns="0">
            <a:spAutoFit/>
          </a:bodyPr>
          <a:lstStyle/>
          <a:p>
            <a:pPr algn="ctr"/>
            <a:r>
              <a:rPr lang="en-US" sz="1200" b="1" baseline="0">
                <a:solidFill>
                  <a:schemeClr val="bg1"/>
                </a:solidFill>
              </a:rPr>
              <a:t>16</a:t>
            </a:r>
          </a:p>
        </p:txBody>
      </p:sp>
      <p:sp>
        <p:nvSpPr>
          <p:cNvPr id="58423" name="Text Box 54"/>
          <p:cNvSpPr txBox="1">
            <a:spLocks noChangeArrowheads="1"/>
          </p:cNvSpPr>
          <p:nvPr/>
        </p:nvSpPr>
        <p:spPr bwMode="auto">
          <a:xfrm>
            <a:off x="5634099" y="4768334"/>
            <a:ext cx="157094" cy="184666"/>
          </a:xfrm>
          <a:prstGeom prst="rect">
            <a:avLst/>
          </a:prstGeom>
          <a:noFill/>
          <a:ln w="9525">
            <a:noFill/>
            <a:miter lim="800000"/>
            <a:headEnd/>
            <a:tailEnd/>
          </a:ln>
        </p:spPr>
        <p:txBody>
          <a:bodyPr wrap="none" lIns="0" tIns="0" rIns="0" bIns="0">
            <a:spAutoFit/>
          </a:bodyPr>
          <a:lstStyle/>
          <a:p>
            <a:pPr algn="ctr"/>
            <a:r>
              <a:rPr lang="en-US" sz="1200" b="1" baseline="0">
                <a:solidFill>
                  <a:schemeClr val="bg1"/>
                </a:solidFill>
              </a:rPr>
              <a:t>17</a:t>
            </a:r>
          </a:p>
        </p:txBody>
      </p:sp>
      <p:sp>
        <p:nvSpPr>
          <p:cNvPr id="58424" name="Text Box 55"/>
          <p:cNvSpPr txBox="1">
            <a:spLocks noChangeArrowheads="1"/>
          </p:cNvSpPr>
          <p:nvPr/>
        </p:nvSpPr>
        <p:spPr bwMode="auto">
          <a:xfrm>
            <a:off x="5889687" y="4768334"/>
            <a:ext cx="157094" cy="184666"/>
          </a:xfrm>
          <a:prstGeom prst="rect">
            <a:avLst/>
          </a:prstGeom>
          <a:noFill/>
          <a:ln w="9525">
            <a:noFill/>
            <a:miter lim="800000"/>
            <a:headEnd/>
            <a:tailEnd/>
          </a:ln>
        </p:spPr>
        <p:txBody>
          <a:bodyPr wrap="none" lIns="0" tIns="0" rIns="0" bIns="0">
            <a:spAutoFit/>
          </a:bodyPr>
          <a:lstStyle/>
          <a:p>
            <a:pPr algn="ctr"/>
            <a:r>
              <a:rPr lang="en-US" sz="1200" b="1" baseline="0">
                <a:solidFill>
                  <a:schemeClr val="bg1"/>
                </a:solidFill>
              </a:rPr>
              <a:t>18</a:t>
            </a:r>
          </a:p>
        </p:txBody>
      </p:sp>
      <p:sp>
        <p:nvSpPr>
          <p:cNvPr id="58425" name="Text Box 56"/>
          <p:cNvSpPr txBox="1">
            <a:spLocks noChangeArrowheads="1"/>
          </p:cNvSpPr>
          <p:nvPr/>
        </p:nvSpPr>
        <p:spPr bwMode="auto">
          <a:xfrm>
            <a:off x="6129399" y="4768334"/>
            <a:ext cx="157094" cy="184666"/>
          </a:xfrm>
          <a:prstGeom prst="rect">
            <a:avLst/>
          </a:prstGeom>
          <a:noFill/>
          <a:ln w="9525">
            <a:noFill/>
            <a:miter lim="800000"/>
            <a:headEnd/>
            <a:tailEnd/>
          </a:ln>
        </p:spPr>
        <p:txBody>
          <a:bodyPr wrap="none" lIns="0" tIns="0" rIns="0" bIns="0">
            <a:spAutoFit/>
          </a:bodyPr>
          <a:lstStyle/>
          <a:p>
            <a:pPr algn="ctr"/>
            <a:r>
              <a:rPr lang="en-US" sz="1200" b="1" baseline="0">
                <a:solidFill>
                  <a:schemeClr val="bg1"/>
                </a:solidFill>
              </a:rPr>
              <a:t>19</a:t>
            </a:r>
          </a:p>
        </p:txBody>
      </p:sp>
      <p:sp>
        <p:nvSpPr>
          <p:cNvPr id="58426" name="Text Box 57"/>
          <p:cNvSpPr txBox="1">
            <a:spLocks noChangeArrowheads="1"/>
          </p:cNvSpPr>
          <p:nvPr/>
        </p:nvSpPr>
        <p:spPr bwMode="auto">
          <a:xfrm>
            <a:off x="6368345" y="4768334"/>
            <a:ext cx="157094" cy="184666"/>
          </a:xfrm>
          <a:prstGeom prst="rect">
            <a:avLst/>
          </a:prstGeom>
          <a:noFill/>
          <a:ln w="9525">
            <a:noFill/>
            <a:miter lim="800000"/>
            <a:headEnd/>
            <a:tailEnd/>
          </a:ln>
        </p:spPr>
        <p:txBody>
          <a:bodyPr wrap="none" lIns="0" tIns="0" rIns="0" bIns="0">
            <a:spAutoFit/>
          </a:bodyPr>
          <a:lstStyle/>
          <a:p>
            <a:pPr algn="ctr"/>
            <a:r>
              <a:rPr lang="en-US" sz="1200" b="1" baseline="0" dirty="0">
                <a:solidFill>
                  <a:schemeClr val="bg1"/>
                </a:solidFill>
              </a:rPr>
              <a:t>20</a:t>
            </a:r>
          </a:p>
        </p:txBody>
      </p:sp>
      <p:sp>
        <p:nvSpPr>
          <p:cNvPr id="58427" name="Text Box 58"/>
          <p:cNvSpPr txBox="1">
            <a:spLocks noChangeArrowheads="1"/>
          </p:cNvSpPr>
          <p:nvPr/>
        </p:nvSpPr>
        <p:spPr bwMode="auto">
          <a:xfrm>
            <a:off x="6656449" y="4768334"/>
            <a:ext cx="157094" cy="184666"/>
          </a:xfrm>
          <a:prstGeom prst="rect">
            <a:avLst/>
          </a:prstGeom>
          <a:noFill/>
          <a:ln w="9525">
            <a:noFill/>
            <a:miter lim="800000"/>
            <a:headEnd/>
            <a:tailEnd/>
          </a:ln>
        </p:spPr>
        <p:txBody>
          <a:bodyPr wrap="none" lIns="0" tIns="0" rIns="0" bIns="0">
            <a:spAutoFit/>
          </a:bodyPr>
          <a:lstStyle/>
          <a:p>
            <a:pPr algn="ctr"/>
            <a:r>
              <a:rPr lang="en-US" sz="1200" b="1" baseline="0">
                <a:solidFill>
                  <a:schemeClr val="bg1"/>
                </a:solidFill>
              </a:rPr>
              <a:t>21</a:t>
            </a:r>
          </a:p>
        </p:txBody>
      </p:sp>
      <p:sp>
        <p:nvSpPr>
          <p:cNvPr id="58428" name="Text Box 59"/>
          <p:cNvSpPr txBox="1">
            <a:spLocks noChangeArrowheads="1"/>
          </p:cNvSpPr>
          <p:nvPr/>
        </p:nvSpPr>
        <p:spPr bwMode="auto">
          <a:xfrm>
            <a:off x="944228" y="4539734"/>
            <a:ext cx="198772" cy="184666"/>
          </a:xfrm>
          <a:prstGeom prst="rect">
            <a:avLst/>
          </a:prstGeom>
          <a:noFill/>
          <a:ln w="9525">
            <a:noFill/>
            <a:miter lim="800000"/>
            <a:headEnd/>
            <a:tailEnd/>
          </a:ln>
        </p:spPr>
        <p:txBody>
          <a:bodyPr wrap="none" lIns="0" tIns="0" rIns="0" bIns="0">
            <a:spAutoFit/>
          </a:bodyPr>
          <a:lstStyle/>
          <a:p>
            <a:pPr algn="r"/>
            <a:r>
              <a:rPr lang="en-US" sz="1200" b="1" baseline="0" dirty="0">
                <a:solidFill>
                  <a:schemeClr val="bg1"/>
                </a:solidFill>
              </a:rPr>
              <a:t>.00</a:t>
            </a:r>
          </a:p>
        </p:txBody>
      </p:sp>
      <p:sp>
        <p:nvSpPr>
          <p:cNvPr id="58429" name="Text Box 60"/>
          <p:cNvSpPr txBox="1">
            <a:spLocks noChangeArrowheads="1"/>
          </p:cNvSpPr>
          <p:nvPr/>
        </p:nvSpPr>
        <p:spPr bwMode="auto">
          <a:xfrm>
            <a:off x="944228" y="4049196"/>
            <a:ext cx="198772" cy="184666"/>
          </a:xfrm>
          <a:prstGeom prst="rect">
            <a:avLst/>
          </a:prstGeom>
          <a:noFill/>
          <a:ln w="9525">
            <a:noFill/>
            <a:miter lim="800000"/>
            <a:headEnd/>
            <a:tailEnd/>
          </a:ln>
        </p:spPr>
        <p:txBody>
          <a:bodyPr wrap="none" lIns="0" tIns="0" rIns="0" bIns="0">
            <a:spAutoFit/>
          </a:bodyPr>
          <a:lstStyle/>
          <a:p>
            <a:pPr algn="r"/>
            <a:r>
              <a:rPr lang="en-US" sz="1200" b="1" baseline="0">
                <a:solidFill>
                  <a:schemeClr val="bg1"/>
                </a:solidFill>
              </a:rPr>
              <a:t>.02</a:t>
            </a:r>
          </a:p>
        </p:txBody>
      </p:sp>
      <p:sp>
        <p:nvSpPr>
          <p:cNvPr id="58430" name="Text Box 61"/>
          <p:cNvSpPr txBox="1">
            <a:spLocks noChangeArrowheads="1"/>
          </p:cNvSpPr>
          <p:nvPr/>
        </p:nvSpPr>
        <p:spPr bwMode="auto">
          <a:xfrm>
            <a:off x="944228" y="3574534"/>
            <a:ext cx="198772" cy="184666"/>
          </a:xfrm>
          <a:prstGeom prst="rect">
            <a:avLst/>
          </a:prstGeom>
          <a:noFill/>
          <a:ln w="9525">
            <a:noFill/>
            <a:miter lim="800000"/>
            <a:headEnd/>
            <a:tailEnd/>
          </a:ln>
        </p:spPr>
        <p:txBody>
          <a:bodyPr wrap="none" lIns="0" tIns="0" rIns="0" bIns="0">
            <a:spAutoFit/>
          </a:bodyPr>
          <a:lstStyle/>
          <a:p>
            <a:pPr algn="r"/>
            <a:r>
              <a:rPr lang="en-US" sz="1200" b="1" baseline="0">
                <a:solidFill>
                  <a:schemeClr val="bg1"/>
                </a:solidFill>
              </a:rPr>
              <a:t>.04</a:t>
            </a:r>
          </a:p>
        </p:txBody>
      </p:sp>
      <p:sp>
        <p:nvSpPr>
          <p:cNvPr id="58431" name="Text Box 62"/>
          <p:cNvSpPr txBox="1">
            <a:spLocks noChangeArrowheads="1"/>
          </p:cNvSpPr>
          <p:nvPr/>
        </p:nvSpPr>
        <p:spPr bwMode="auto">
          <a:xfrm>
            <a:off x="944227" y="3087171"/>
            <a:ext cx="198772" cy="184666"/>
          </a:xfrm>
          <a:prstGeom prst="rect">
            <a:avLst/>
          </a:prstGeom>
          <a:noFill/>
          <a:ln w="9525">
            <a:noFill/>
            <a:miter lim="800000"/>
            <a:headEnd/>
            <a:tailEnd/>
          </a:ln>
        </p:spPr>
        <p:txBody>
          <a:bodyPr wrap="none" lIns="0" tIns="0" rIns="0" bIns="0">
            <a:spAutoFit/>
          </a:bodyPr>
          <a:lstStyle/>
          <a:p>
            <a:pPr algn="r"/>
            <a:r>
              <a:rPr lang="en-US" sz="1200" b="1" baseline="0">
                <a:solidFill>
                  <a:schemeClr val="bg1"/>
                </a:solidFill>
              </a:rPr>
              <a:t>.06</a:t>
            </a:r>
          </a:p>
        </p:txBody>
      </p:sp>
      <p:sp>
        <p:nvSpPr>
          <p:cNvPr id="58432" name="Text Box 63"/>
          <p:cNvSpPr txBox="1">
            <a:spLocks noChangeArrowheads="1"/>
          </p:cNvSpPr>
          <p:nvPr/>
        </p:nvSpPr>
        <p:spPr bwMode="auto">
          <a:xfrm>
            <a:off x="944228" y="2590284"/>
            <a:ext cx="198772" cy="184666"/>
          </a:xfrm>
          <a:prstGeom prst="rect">
            <a:avLst/>
          </a:prstGeom>
          <a:noFill/>
          <a:ln w="9525">
            <a:noFill/>
            <a:miter lim="800000"/>
            <a:headEnd/>
            <a:tailEnd/>
          </a:ln>
        </p:spPr>
        <p:txBody>
          <a:bodyPr wrap="none" lIns="0" tIns="0" rIns="0" bIns="0">
            <a:spAutoFit/>
          </a:bodyPr>
          <a:lstStyle/>
          <a:p>
            <a:pPr algn="r"/>
            <a:r>
              <a:rPr lang="en-US" sz="1200" b="1" baseline="0">
                <a:solidFill>
                  <a:schemeClr val="bg1"/>
                </a:solidFill>
              </a:rPr>
              <a:t>.08</a:t>
            </a:r>
          </a:p>
        </p:txBody>
      </p:sp>
      <p:sp>
        <p:nvSpPr>
          <p:cNvPr id="58433" name="Text Box 64"/>
          <p:cNvSpPr txBox="1">
            <a:spLocks noChangeArrowheads="1"/>
          </p:cNvSpPr>
          <p:nvPr/>
        </p:nvSpPr>
        <p:spPr bwMode="auto">
          <a:xfrm>
            <a:off x="944228" y="2115621"/>
            <a:ext cx="198772" cy="184666"/>
          </a:xfrm>
          <a:prstGeom prst="rect">
            <a:avLst/>
          </a:prstGeom>
          <a:noFill/>
          <a:ln w="9525">
            <a:noFill/>
            <a:miter lim="800000"/>
            <a:headEnd/>
            <a:tailEnd/>
          </a:ln>
        </p:spPr>
        <p:txBody>
          <a:bodyPr wrap="none" lIns="0" tIns="0" rIns="0" bIns="0">
            <a:spAutoFit/>
          </a:bodyPr>
          <a:lstStyle/>
          <a:p>
            <a:pPr algn="r"/>
            <a:r>
              <a:rPr lang="en-US" sz="1200" b="1" baseline="0">
                <a:solidFill>
                  <a:schemeClr val="bg1"/>
                </a:solidFill>
              </a:rPr>
              <a:t>.10</a:t>
            </a:r>
          </a:p>
        </p:txBody>
      </p:sp>
      <p:sp>
        <p:nvSpPr>
          <p:cNvPr id="58434" name="Text Box 65"/>
          <p:cNvSpPr txBox="1">
            <a:spLocks noChangeArrowheads="1"/>
          </p:cNvSpPr>
          <p:nvPr/>
        </p:nvSpPr>
        <p:spPr bwMode="auto">
          <a:xfrm>
            <a:off x="944228" y="1620321"/>
            <a:ext cx="198772" cy="184666"/>
          </a:xfrm>
          <a:prstGeom prst="rect">
            <a:avLst/>
          </a:prstGeom>
          <a:noFill/>
          <a:ln w="9525">
            <a:noFill/>
            <a:miter lim="800000"/>
            <a:headEnd/>
            <a:tailEnd/>
          </a:ln>
        </p:spPr>
        <p:txBody>
          <a:bodyPr wrap="none" lIns="0" tIns="0" rIns="0" bIns="0">
            <a:spAutoFit/>
          </a:bodyPr>
          <a:lstStyle/>
          <a:p>
            <a:pPr algn="r"/>
            <a:r>
              <a:rPr lang="en-US" sz="1200" b="1" baseline="0">
                <a:solidFill>
                  <a:schemeClr val="bg1"/>
                </a:solidFill>
              </a:rPr>
              <a:t>.12</a:t>
            </a:r>
          </a:p>
        </p:txBody>
      </p:sp>
      <p:sp>
        <p:nvSpPr>
          <p:cNvPr id="58435" name="Text Box 66"/>
          <p:cNvSpPr txBox="1">
            <a:spLocks noChangeArrowheads="1"/>
          </p:cNvSpPr>
          <p:nvPr/>
        </p:nvSpPr>
        <p:spPr bwMode="auto">
          <a:xfrm>
            <a:off x="1295400" y="4953000"/>
            <a:ext cx="5429250" cy="304800"/>
          </a:xfrm>
          <a:prstGeom prst="rect">
            <a:avLst/>
          </a:prstGeom>
          <a:noFill/>
          <a:ln w="9525">
            <a:noFill/>
            <a:miter lim="800000"/>
            <a:headEnd/>
            <a:tailEnd/>
          </a:ln>
        </p:spPr>
        <p:txBody>
          <a:bodyPr>
            <a:spAutoFit/>
          </a:bodyPr>
          <a:lstStyle/>
          <a:p>
            <a:pPr algn="ctr"/>
            <a:r>
              <a:rPr lang="en-US" sz="1400" b="1" baseline="0" dirty="0">
                <a:solidFill>
                  <a:schemeClr val="bg1"/>
                </a:solidFill>
              </a:rPr>
              <a:t>Years since Entry</a:t>
            </a:r>
          </a:p>
        </p:txBody>
      </p:sp>
      <p:sp>
        <p:nvSpPr>
          <p:cNvPr id="90" name="Text Box 16"/>
          <p:cNvSpPr txBox="1">
            <a:spLocks noChangeArrowheads="1"/>
          </p:cNvSpPr>
          <p:nvPr>
            <p:custDataLst>
              <p:tags r:id="rId1"/>
            </p:custDataLst>
          </p:nvPr>
        </p:nvSpPr>
        <p:spPr bwMode="auto">
          <a:xfrm>
            <a:off x="503364" y="6355080"/>
            <a:ext cx="8340725" cy="336550"/>
          </a:xfrm>
          <a:prstGeom prst="rect">
            <a:avLst/>
          </a:prstGeom>
          <a:noFill/>
          <a:ln w="9525">
            <a:noFill/>
            <a:miter lim="800000"/>
            <a:headEnd/>
            <a:tailEnd/>
          </a:ln>
        </p:spPr>
        <p:txBody>
          <a:bodyPr wrap="none"/>
          <a:lstStyle/>
          <a:p>
            <a:pPr algn="r">
              <a:lnSpc>
                <a:spcPct val="125000"/>
              </a:lnSpc>
              <a:buClr>
                <a:srgbClr val="3F3F3F"/>
              </a:buClr>
              <a:buSzPct val="100000"/>
            </a:pPr>
            <a:r>
              <a:rPr lang="da-DK" sz="1400" baseline="0" dirty="0" smtClean="0">
                <a:solidFill>
                  <a:schemeClr val="bg1"/>
                </a:solidFill>
                <a:latin typeface="Arial Narrow" pitchFamily="34" charset="0"/>
              </a:rPr>
              <a:t>Nathan et </a:t>
            </a:r>
            <a:r>
              <a:rPr lang="da-DK" sz="1400" baseline="0" dirty="0">
                <a:solidFill>
                  <a:schemeClr val="bg1"/>
                </a:solidFill>
                <a:latin typeface="Arial Narrow" pitchFamily="34" charset="0"/>
              </a:rPr>
              <a:t>al.</a:t>
            </a:r>
            <a:r>
              <a:rPr lang="da-DK" sz="1400" i="1" baseline="0" dirty="0">
                <a:solidFill>
                  <a:schemeClr val="bg1"/>
                </a:solidFill>
                <a:latin typeface="Arial Narrow" pitchFamily="34" charset="0"/>
              </a:rPr>
              <a:t> N Engl J </a:t>
            </a:r>
            <a:r>
              <a:rPr lang="da-DK" sz="1400" i="1" baseline="0" dirty="0" smtClean="0">
                <a:solidFill>
                  <a:schemeClr val="bg1"/>
                </a:solidFill>
                <a:latin typeface="Arial Narrow" pitchFamily="34" charset="0"/>
              </a:rPr>
              <a:t>Med</a:t>
            </a:r>
            <a:r>
              <a:rPr lang="da-DK" sz="1400" baseline="0" dirty="0" smtClean="0">
                <a:solidFill>
                  <a:schemeClr val="bg1"/>
                </a:solidFill>
                <a:latin typeface="Arial Narrow" pitchFamily="34" charset="0"/>
              </a:rPr>
              <a:t> </a:t>
            </a:r>
            <a:r>
              <a:rPr lang="da-DK" sz="1400" baseline="0" dirty="0">
                <a:solidFill>
                  <a:schemeClr val="bg1"/>
                </a:solidFill>
                <a:latin typeface="Arial Narrow" pitchFamily="34" charset="0"/>
              </a:rPr>
              <a:t>2005;353(25):2643-2653.</a:t>
            </a:r>
            <a:endParaRPr lang="en-US" sz="1400" baseline="0" dirty="0">
              <a:solidFill>
                <a:schemeClr val="bg1"/>
              </a:solidFill>
              <a:latin typeface="Arial Narrow" pitchFamily="34" charset="0"/>
            </a:endParaRPr>
          </a:p>
        </p:txBody>
      </p:sp>
      <p:sp>
        <p:nvSpPr>
          <p:cNvPr id="119809" name="Rectangle 1"/>
          <p:cNvSpPr>
            <a:spLocks noChangeArrowheads="1"/>
          </p:cNvSpPr>
          <p:nvPr/>
        </p:nvSpPr>
        <p:spPr bwMode="auto">
          <a:xfrm>
            <a:off x="1828800" y="1143000"/>
            <a:ext cx="4562467"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pitchFamily="34" charset="0"/>
                <a:ea typeface="Calibri" pitchFamily="34" charset="0"/>
                <a:cs typeface="Arial" pitchFamily="34" charset="0"/>
              </a:rPr>
              <a:t>Cumulative Incidence of the First of Any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pitchFamily="34" charset="0"/>
                <a:ea typeface="Calibri" pitchFamily="34" charset="0"/>
                <a:cs typeface="Arial" pitchFamily="34" charset="0"/>
              </a:rPr>
              <a:t>Predefined Cardiovascular Disease Outcome</a:t>
            </a:r>
            <a:endParaRPr kumimoji="0" lang="en-US" sz="1600" b="1" i="0" u="none" strike="noStrike" cap="none" normalizeH="0" baseline="0" dirty="0" smtClean="0">
              <a:ln>
                <a:noFill/>
              </a:ln>
              <a:solidFill>
                <a:schemeClr val="bg1"/>
              </a:solidFill>
              <a:effectLst/>
              <a:latin typeface="Arial" pitchFamily="34" charset="0"/>
            </a:endParaRPr>
          </a:p>
        </p:txBody>
      </p:sp>
      <p:sp>
        <p:nvSpPr>
          <p:cNvPr id="83" name="Line 10"/>
          <p:cNvSpPr>
            <a:spLocks noChangeShapeType="1"/>
          </p:cNvSpPr>
          <p:nvPr/>
        </p:nvSpPr>
        <p:spPr bwMode="auto">
          <a:xfrm>
            <a:off x="1298702" y="4627754"/>
            <a:ext cx="0" cy="90488"/>
          </a:xfrm>
          <a:prstGeom prst="line">
            <a:avLst/>
          </a:prstGeom>
          <a:noFill/>
          <a:ln w="9525">
            <a:solidFill>
              <a:schemeClr val="tx1"/>
            </a:solidFill>
            <a:round/>
            <a:headEnd/>
            <a:tailEnd/>
          </a:ln>
        </p:spPr>
        <p:txBody>
          <a:bodyPr/>
          <a:lstStyle/>
          <a:p>
            <a:endParaRPr lang="en-US">
              <a:solidFill>
                <a:schemeClr val="bg1"/>
              </a:solidFill>
            </a:endParaRPr>
          </a:p>
        </p:txBody>
      </p:sp>
      <p:sp>
        <p:nvSpPr>
          <p:cNvPr id="85" name="Text Box 4"/>
          <p:cNvSpPr txBox="1">
            <a:spLocks noChangeArrowheads="1"/>
          </p:cNvSpPr>
          <p:nvPr>
            <p:custDataLst>
              <p:tags r:id="rId2"/>
            </p:custDataLst>
          </p:nvPr>
        </p:nvSpPr>
        <p:spPr bwMode="auto">
          <a:xfrm>
            <a:off x="457200" y="5989320"/>
            <a:ext cx="8340725" cy="336550"/>
          </a:xfrm>
          <a:prstGeom prst="rect">
            <a:avLst/>
          </a:prstGeom>
          <a:noFill/>
          <a:ln w="9525">
            <a:noFill/>
            <a:miter lim="800000"/>
            <a:headEnd/>
            <a:tailEnd/>
          </a:ln>
        </p:spPr>
        <p:txBody>
          <a:bodyPr wrap="none"/>
          <a:lstStyle/>
          <a:p>
            <a:pPr marL="174625" indent="-174625">
              <a:buClr>
                <a:schemeClr val="accent1"/>
              </a:buClr>
              <a:buSzPct val="100000"/>
              <a:buFont typeface="Arial" pitchFamily="34" charset="0"/>
              <a:buChar char="•"/>
            </a:pPr>
            <a:r>
              <a:rPr lang="en-US" sz="1200" baseline="0" dirty="0">
                <a:solidFill>
                  <a:schemeClr val="bg1"/>
                </a:solidFill>
              </a:rPr>
              <a:t>DCCT=Diabetes Control and Complications </a:t>
            </a:r>
            <a:r>
              <a:rPr lang="en-US" sz="1200" baseline="0" dirty="0" smtClean="0">
                <a:solidFill>
                  <a:schemeClr val="bg1"/>
                </a:solidFill>
              </a:rPr>
              <a:t>Trial;</a:t>
            </a:r>
            <a:r>
              <a:rPr lang="en-US" sz="1200" dirty="0" smtClean="0">
                <a:solidFill>
                  <a:schemeClr val="bg1"/>
                </a:solidFill>
              </a:rPr>
              <a:t> </a:t>
            </a:r>
            <a:r>
              <a:rPr lang="en-US" sz="1200" baseline="0" dirty="0" smtClean="0">
                <a:solidFill>
                  <a:schemeClr val="bg1"/>
                </a:solidFill>
              </a:rPr>
              <a:t>EDIC=Epidemiology </a:t>
            </a:r>
            <a:r>
              <a:rPr lang="en-US" sz="1200" baseline="0" dirty="0">
                <a:solidFill>
                  <a:schemeClr val="bg1"/>
                </a:solidFill>
              </a:rPr>
              <a:t>of Diabetes Interventions </a:t>
            </a:r>
            <a:r>
              <a:rPr lang="en-US" sz="1200" baseline="0" dirty="0" smtClean="0">
                <a:solidFill>
                  <a:schemeClr val="bg1"/>
                </a:solidFill>
              </a:rPr>
              <a:t>and </a:t>
            </a:r>
            <a:r>
              <a:rPr lang="en-US" sz="1200" baseline="0" dirty="0">
                <a:solidFill>
                  <a:schemeClr val="bg1"/>
                </a:solidFill>
              </a:rPr>
              <a:t>Complications.</a:t>
            </a:r>
          </a:p>
          <a:p>
            <a:pPr>
              <a:buClr>
                <a:srgbClr val="3F3F3F"/>
              </a:buClr>
              <a:buSzPct val="100000"/>
            </a:pPr>
            <a:endParaRPr lang="nl-NL" sz="1200" baseline="0" dirty="0">
              <a:solidFill>
                <a:schemeClr val="bg1"/>
              </a:solidFill>
              <a:cs typeface="Times New Roman" pitchFamily="18"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Rectangle 7"/>
          <p:cNvSpPr>
            <a:spLocks noChangeArrowheads="1"/>
          </p:cNvSpPr>
          <p:nvPr>
            <p:custDataLst>
              <p:tags r:id="rId1"/>
            </p:custDataLst>
          </p:nvPr>
        </p:nvSpPr>
        <p:spPr bwMode="auto">
          <a:xfrm>
            <a:off x="475488" y="5395913"/>
            <a:ext cx="8658225" cy="319087"/>
          </a:xfrm>
          <a:prstGeom prst="rect">
            <a:avLst/>
          </a:prstGeom>
          <a:noFill/>
          <a:ln w="9525">
            <a:noFill/>
            <a:miter lim="800000"/>
            <a:headEnd/>
            <a:tailEnd/>
          </a:ln>
        </p:spPr>
        <p:txBody>
          <a:bodyPr/>
          <a:lstStyle/>
          <a:p>
            <a:pPr marL="174625" indent="-174625" eaLnBrk="0" hangingPunct="0">
              <a:buClr>
                <a:schemeClr val="accent1"/>
              </a:buClr>
              <a:buSzPct val="100000"/>
              <a:buFont typeface="Arial" pitchFamily="34" charset="0"/>
              <a:buChar char="•"/>
            </a:pPr>
            <a:r>
              <a:rPr lang="en-US" sz="1400" baseline="0" dirty="0">
                <a:solidFill>
                  <a:schemeClr val="bg1"/>
                </a:solidFill>
              </a:rPr>
              <a:t>*Nerve conduction velocity (NCV) measured at entry and after 6 years of intensive insulin </a:t>
            </a:r>
            <a:r>
              <a:rPr lang="en-US" sz="1400" baseline="0" dirty="0" smtClean="0">
                <a:solidFill>
                  <a:schemeClr val="bg1"/>
                </a:solidFill>
              </a:rPr>
              <a:t>therapy.</a:t>
            </a:r>
          </a:p>
          <a:p>
            <a:pPr marL="174625" indent="-174625" eaLnBrk="0" hangingPunct="0">
              <a:buClr>
                <a:schemeClr val="accent1"/>
              </a:buClr>
              <a:buSzPct val="100000"/>
              <a:buFont typeface="Arial" pitchFamily="34" charset="0"/>
              <a:buChar char="•"/>
            </a:pPr>
            <a:r>
              <a:rPr lang="en-US" sz="1400" baseline="0" dirty="0" smtClean="0">
                <a:solidFill>
                  <a:schemeClr val="bg1"/>
                </a:solidFill>
              </a:rPr>
              <a:t>Increase </a:t>
            </a:r>
            <a:r>
              <a:rPr lang="en-US" sz="1400" baseline="0" dirty="0">
                <a:solidFill>
                  <a:schemeClr val="bg1"/>
                </a:solidFill>
              </a:rPr>
              <a:t>in measure indicates improved nerve </a:t>
            </a:r>
            <a:r>
              <a:rPr lang="en-US" sz="1400" baseline="0" dirty="0" err="1" smtClean="0">
                <a:solidFill>
                  <a:schemeClr val="bg1"/>
                </a:solidFill>
              </a:rPr>
              <a:t>signalling</a:t>
            </a:r>
            <a:r>
              <a:rPr lang="en-US" sz="1400" baseline="0" dirty="0" smtClean="0">
                <a:solidFill>
                  <a:schemeClr val="bg1"/>
                </a:solidFill>
              </a:rPr>
              <a:t>/function.</a:t>
            </a:r>
          </a:p>
          <a:p>
            <a:pPr marL="174625" indent="-174625" eaLnBrk="0" hangingPunct="0">
              <a:buClr>
                <a:schemeClr val="accent1"/>
              </a:buClr>
              <a:buSzPct val="100000"/>
              <a:buFont typeface="Arial" pitchFamily="34" charset="0"/>
              <a:buChar char="•"/>
            </a:pPr>
            <a:r>
              <a:rPr lang="en-US" sz="1400" baseline="0" dirty="0" smtClean="0">
                <a:solidFill>
                  <a:schemeClr val="bg1"/>
                </a:solidFill>
              </a:rPr>
              <a:t>DCCT=Diabetes </a:t>
            </a:r>
            <a:r>
              <a:rPr lang="en-US" sz="1400" baseline="0" dirty="0">
                <a:solidFill>
                  <a:schemeClr val="bg1"/>
                </a:solidFill>
              </a:rPr>
              <a:t>Control and Complications </a:t>
            </a:r>
            <a:r>
              <a:rPr lang="en-US" sz="1400" baseline="0" dirty="0" smtClean="0">
                <a:solidFill>
                  <a:schemeClr val="bg1"/>
                </a:solidFill>
              </a:rPr>
              <a:t>Trial;</a:t>
            </a:r>
            <a:r>
              <a:rPr lang="en-US" sz="1400" dirty="0" smtClean="0">
                <a:solidFill>
                  <a:schemeClr val="bg1"/>
                </a:solidFill>
              </a:rPr>
              <a:t> NS=</a:t>
            </a:r>
            <a:r>
              <a:rPr lang="en-US" sz="1400" dirty="0" err="1" smtClean="0">
                <a:solidFill>
                  <a:schemeClr val="bg1"/>
                </a:solidFill>
              </a:rPr>
              <a:t>nonsignificant</a:t>
            </a:r>
            <a:r>
              <a:rPr lang="en-US" sz="1400" dirty="0" smtClean="0">
                <a:solidFill>
                  <a:schemeClr val="bg1"/>
                </a:solidFill>
              </a:rPr>
              <a:t>; </a:t>
            </a:r>
            <a:r>
              <a:rPr lang="en-US" sz="1400" baseline="0" dirty="0" smtClean="0">
                <a:solidFill>
                  <a:schemeClr val="bg1"/>
                </a:solidFill>
              </a:rPr>
              <a:t>UKPDS=United </a:t>
            </a:r>
            <a:r>
              <a:rPr lang="en-US" sz="1400" baseline="0" dirty="0">
                <a:solidFill>
                  <a:schemeClr val="bg1"/>
                </a:solidFill>
              </a:rPr>
              <a:t>Kingdom Prospective Diabetes Study</a:t>
            </a:r>
            <a:r>
              <a:rPr lang="en-US" sz="1400" baseline="0" dirty="0" smtClean="0">
                <a:solidFill>
                  <a:schemeClr val="bg1"/>
                </a:solidFill>
              </a:rPr>
              <a:t>.</a:t>
            </a:r>
            <a:endParaRPr lang="en-US" sz="1400" baseline="0" dirty="0">
              <a:solidFill>
                <a:schemeClr val="bg1"/>
              </a:solidFill>
            </a:endParaRPr>
          </a:p>
        </p:txBody>
      </p:sp>
      <p:graphicFrame>
        <p:nvGraphicFramePr>
          <p:cNvPr id="762918" name="Group 38"/>
          <p:cNvGraphicFramePr>
            <a:graphicFrameLocks noGrp="1"/>
          </p:cNvGraphicFramePr>
          <p:nvPr/>
        </p:nvGraphicFramePr>
        <p:xfrm>
          <a:off x="457200" y="2241550"/>
          <a:ext cx="8229600" cy="2311400"/>
        </p:xfrm>
        <a:graphic>
          <a:graphicData uri="http://schemas.openxmlformats.org/drawingml/2006/table">
            <a:tbl>
              <a:tblPr/>
              <a:tblGrid>
                <a:gridCol w="1495425"/>
                <a:gridCol w="2422525"/>
                <a:gridCol w="1536700"/>
                <a:gridCol w="1422400"/>
                <a:gridCol w="1352550"/>
              </a:tblGrid>
              <a:tr h="577850">
                <a:tc>
                  <a:txBody>
                    <a:bodyPr/>
                    <a:lstStyle/>
                    <a:p>
                      <a:pPr marL="0" marR="0" lvl="0" indent="0" algn="l"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US" sz="14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Study</a:t>
                      </a:r>
                      <a:br>
                        <a:rPr kumimoji="0" lang="en-US" sz="14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b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(Disease Type)</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US" sz="14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HbA1c</a:t>
                      </a:r>
                      <a:br>
                        <a:rPr kumimoji="0" lang="en-US" sz="14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b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(Conventional </a:t>
                      </a:r>
                      <a:r>
                        <a:rPr kumimoji="0" lang="en-US" sz="1400" b="0" i="0" u="none" strike="noStrike" cap="none" normalizeH="0" baseline="0" dirty="0" err="1" smtClean="0">
                          <a:ln>
                            <a:noFill/>
                          </a:ln>
                          <a:solidFill>
                            <a:schemeClr val="bg1"/>
                          </a:solidFill>
                          <a:effectLst/>
                          <a:latin typeface="Arial" pitchFamily="34" charset="0"/>
                          <a:ea typeface="MS PGothic" pitchFamily="34" charset="-128"/>
                          <a:cs typeface="Arial" pitchFamily="34" charset="0"/>
                        </a:rPr>
                        <a:t>vs</a:t>
                      </a: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 Intensive)</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US" sz="14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Diabetic Retinopathy</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US" sz="14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Diabetic Nephropathy</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US" sz="14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Diabetic Neuropathy</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577850">
                <a:tc>
                  <a:txBody>
                    <a:bodyPr/>
                    <a:lstStyle/>
                    <a:p>
                      <a:pPr marL="0" marR="0" lvl="0" indent="0" algn="l"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DCCT</a:t>
                      </a:r>
                      <a:r>
                        <a:rPr kumimoji="0" lang="en-US" sz="1400" b="0" i="0" u="none" strike="noStrike" cap="none" normalizeH="0" baseline="30000" dirty="0" smtClean="0">
                          <a:ln>
                            <a:noFill/>
                          </a:ln>
                          <a:solidFill>
                            <a:schemeClr val="bg1"/>
                          </a:solidFill>
                          <a:effectLst/>
                          <a:latin typeface="Arial" pitchFamily="34" charset="0"/>
                          <a:ea typeface="MS PGothic" pitchFamily="34" charset="-128"/>
                          <a:cs typeface="Arial" pitchFamily="34" charset="0"/>
                        </a:rPr>
                        <a:t>1</a:t>
                      </a:r>
                    </a:p>
                    <a:p>
                      <a:pPr marL="0" marR="0" lvl="0" indent="0" algn="l"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US" sz="12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(Type 1 diabetes)</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9% </a:t>
                      </a:r>
                      <a:r>
                        <a:rPr kumimoji="0" lang="en-US" sz="1400" b="0" i="0" u="none" strike="noStrike" cap="none" normalizeH="0" baseline="0" dirty="0" err="1" smtClean="0">
                          <a:ln>
                            <a:noFill/>
                          </a:ln>
                          <a:solidFill>
                            <a:schemeClr val="bg1"/>
                          </a:solidFill>
                          <a:effectLst/>
                          <a:latin typeface="Arial" pitchFamily="34" charset="0"/>
                          <a:ea typeface="MS PGothic" pitchFamily="34" charset="-128"/>
                          <a:cs typeface="Arial" pitchFamily="34" charset="0"/>
                        </a:rPr>
                        <a:t>vs</a:t>
                      </a: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 7%</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76%</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US" sz="1400" b="0" i="0" u="none" strike="noStrike" cap="none" normalizeH="0" baseline="0" smtClean="0">
                          <a:ln>
                            <a:noFill/>
                          </a:ln>
                          <a:solidFill>
                            <a:schemeClr val="bg1"/>
                          </a:solidFill>
                          <a:effectLst/>
                          <a:latin typeface="Arial" pitchFamily="34" charset="0"/>
                          <a:ea typeface="MS PGothic" pitchFamily="34" charset="-128"/>
                          <a:cs typeface="Arial" pitchFamily="34" charset="0"/>
                        </a:rPr>
                        <a:t>54%</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US" sz="1400" b="0" i="0" u="none" strike="noStrike" cap="none" normalizeH="0" baseline="0" smtClean="0">
                          <a:ln>
                            <a:noFill/>
                          </a:ln>
                          <a:solidFill>
                            <a:schemeClr val="bg1"/>
                          </a:solidFill>
                          <a:effectLst/>
                          <a:latin typeface="Arial" pitchFamily="34" charset="0"/>
                          <a:ea typeface="MS PGothic" pitchFamily="34" charset="-128"/>
                          <a:cs typeface="Arial" pitchFamily="34" charset="0"/>
                        </a:rPr>
                        <a:t>60%</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r>
              <a:tr h="577850">
                <a:tc>
                  <a:txBody>
                    <a:bodyPr/>
                    <a:lstStyle/>
                    <a:p>
                      <a:pPr marL="0" marR="0" lvl="0" indent="0" algn="l"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Ohkubo</a:t>
                      </a:r>
                      <a:r>
                        <a:rPr kumimoji="0" lang="en-US" sz="1400" b="0" i="0" u="none" strike="noStrike" cap="none" normalizeH="0" baseline="30000" dirty="0" smtClean="0">
                          <a:ln>
                            <a:noFill/>
                          </a:ln>
                          <a:solidFill>
                            <a:schemeClr val="bg1"/>
                          </a:solidFill>
                          <a:effectLst/>
                          <a:latin typeface="Arial" pitchFamily="34" charset="0"/>
                          <a:ea typeface="MS PGothic" pitchFamily="34" charset="-128"/>
                          <a:cs typeface="Arial" pitchFamily="34" charset="0"/>
                        </a:rPr>
                        <a:t>2</a:t>
                      </a:r>
                    </a:p>
                    <a:p>
                      <a:pPr marL="0" marR="0" lvl="0" indent="0" algn="l"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US" sz="12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(Type 2 diabetes)</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sym typeface="Symbol" pitchFamily="18" charset="2"/>
                        </a:rPr>
                        <a:t>9% </a:t>
                      </a:r>
                      <a:r>
                        <a:rPr kumimoji="0" lang="en-US" sz="1400" b="0" i="0" u="none" strike="noStrike" cap="none" normalizeH="0" baseline="0" dirty="0" err="1" smtClean="0">
                          <a:ln>
                            <a:noFill/>
                          </a:ln>
                          <a:solidFill>
                            <a:schemeClr val="bg1"/>
                          </a:solidFill>
                          <a:effectLst/>
                          <a:latin typeface="Arial" pitchFamily="34" charset="0"/>
                          <a:ea typeface="MS PGothic" pitchFamily="34" charset="-128"/>
                          <a:cs typeface="Arial" pitchFamily="34" charset="0"/>
                          <a:sym typeface="Symbol" pitchFamily="18" charset="2"/>
                        </a:rPr>
                        <a:t>vs</a:t>
                      </a: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sym typeface="Symbol" pitchFamily="18" charset="2"/>
                        </a:rPr>
                        <a:t> 7%</a:t>
                      </a:r>
                      <a:endPar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69%</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70%</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US" sz="1400" b="0" i="0" u="none" strike="noStrike" cap="none" normalizeH="0" baseline="0" smtClean="0">
                          <a:ln>
                            <a:noFill/>
                          </a:ln>
                          <a:solidFill>
                            <a:schemeClr val="bg1"/>
                          </a:solidFill>
                          <a:effectLst/>
                          <a:latin typeface="Arial" pitchFamily="34" charset="0"/>
                          <a:ea typeface="MS PGothic" pitchFamily="34" charset="-128"/>
                          <a:cs typeface="Arial" pitchFamily="34" charset="0"/>
                        </a:rPr>
                        <a:t>↑NCV*</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r>
              <a:tr h="577850">
                <a:tc>
                  <a:txBody>
                    <a:bodyPr/>
                    <a:lstStyle/>
                    <a:p>
                      <a:pPr marL="0" marR="0" lvl="0" indent="0" algn="l"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UKPDS</a:t>
                      </a:r>
                      <a:r>
                        <a:rPr kumimoji="0" lang="en-US" sz="1400" b="0" i="0" u="none" strike="noStrike" cap="none" normalizeH="0" baseline="30000" dirty="0" smtClean="0">
                          <a:ln>
                            <a:noFill/>
                          </a:ln>
                          <a:solidFill>
                            <a:schemeClr val="bg1"/>
                          </a:solidFill>
                          <a:effectLst/>
                          <a:latin typeface="Arial" pitchFamily="34" charset="0"/>
                          <a:ea typeface="MS PGothic" pitchFamily="34" charset="-128"/>
                          <a:cs typeface="Arial" pitchFamily="34" charset="0"/>
                        </a:rPr>
                        <a:t>3</a:t>
                      </a:r>
                    </a:p>
                    <a:p>
                      <a:pPr marL="0" marR="0" lvl="0" indent="0" algn="l"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US" sz="12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(Type 2 diabetes)</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8% </a:t>
                      </a:r>
                      <a:r>
                        <a:rPr kumimoji="0" lang="en-US" sz="1400" b="0" i="0" u="none" strike="noStrike" cap="none" normalizeH="0" baseline="0" dirty="0" err="1" smtClean="0">
                          <a:ln>
                            <a:noFill/>
                          </a:ln>
                          <a:solidFill>
                            <a:schemeClr val="bg1"/>
                          </a:solidFill>
                          <a:effectLst/>
                          <a:latin typeface="Arial" pitchFamily="34" charset="0"/>
                          <a:ea typeface="MS PGothic" pitchFamily="34" charset="-128"/>
                          <a:cs typeface="Arial" pitchFamily="34" charset="0"/>
                        </a:rPr>
                        <a:t>vs</a:t>
                      </a: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 7%</a:t>
                      </a:r>
                      <a:endParaRPr kumimoji="0" lang="en-US" sz="1400" b="0" i="0" u="none" strike="noStrike" cap="none" normalizeH="0" baseline="30000" dirty="0" smtClean="0">
                        <a:ln>
                          <a:noFill/>
                        </a:ln>
                        <a:solidFill>
                          <a:schemeClr val="bg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21%</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34%</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BE0023"/>
                        </a:buClr>
                        <a:buSzPct val="85000"/>
                        <a:buFont typeface="Wingdings" pitchFamily="2" charset="2"/>
                        <a:buNone/>
                        <a:tabLst/>
                      </a:pP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NS</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0450" name="TextBox 8"/>
          <p:cNvSpPr txBox="1">
            <a:spLocks noChangeArrowheads="1"/>
          </p:cNvSpPr>
          <p:nvPr/>
        </p:nvSpPr>
        <p:spPr bwMode="auto">
          <a:xfrm>
            <a:off x="4495800" y="1905000"/>
            <a:ext cx="4279900" cy="336550"/>
          </a:xfrm>
          <a:prstGeom prst="rect">
            <a:avLst/>
          </a:prstGeom>
          <a:noFill/>
          <a:ln w="9525">
            <a:noFill/>
            <a:miter lim="800000"/>
            <a:headEnd/>
            <a:tailEnd/>
          </a:ln>
        </p:spPr>
        <p:txBody>
          <a:bodyPr>
            <a:spAutoFit/>
          </a:bodyPr>
          <a:lstStyle/>
          <a:p>
            <a:pPr algn="ctr"/>
            <a:r>
              <a:rPr lang="en-US" sz="1600" b="1" baseline="0" dirty="0">
                <a:solidFill>
                  <a:schemeClr val="bg1"/>
                </a:solidFill>
              </a:rPr>
              <a:t>Average Risk Reduction</a:t>
            </a:r>
          </a:p>
        </p:txBody>
      </p:sp>
      <p:sp>
        <p:nvSpPr>
          <p:cNvPr id="8" name="Rectangle 187"/>
          <p:cNvSpPr txBox="1">
            <a:spLocks noChangeArrowheads="1"/>
          </p:cNvSpPr>
          <p:nvPr/>
        </p:nvSpPr>
        <p:spPr bwMode="auto">
          <a:xfrm>
            <a:off x="457200" y="155448"/>
            <a:ext cx="74295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z="2800" b="1" dirty="0" smtClean="0">
                <a:solidFill>
                  <a:srgbClr val="FFFF00"/>
                </a:solidFill>
                <a:latin typeface="Verdana" pitchFamily="34" charset="0"/>
                <a:ea typeface="Verdana" pitchFamily="34" charset="0"/>
                <a:cs typeface="Verdana" pitchFamily="34" charset="0"/>
              </a:rPr>
              <a:t>Impact of </a:t>
            </a:r>
            <a:r>
              <a:rPr lang="en-US" sz="2800" b="1" dirty="0" err="1" smtClean="0">
                <a:solidFill>
                  <a:srgbClr val="FFFF00"/>
                </a:solidFill>
                <a:latin typeface="Verdana" pitchFamily="34" charset="0"/>
                <a:ea typeface="Verdana" pitchFamily="34" charset="0"/>
                <a:cs typeface="Verdana" pitchFamily="34" charset="0"/>
              </a:rPr>
              <a:t>Glycaemic</a:t>
            </a:r>
            <a:r>
              <a:rPr lang="en-US" sz="2800" b="1" dirty="0" smtClean="0">
                <a:solidFill>
                  <a:srgbClr val="FFFF00"/>
                </a:solidFill>
                <a:latin typeface="Verdana" pitchFamily="34" charset="0"/>
                <a:ea typeface="Verdana" pitchFamily="34" charset="0"/>
                <a:cs typeface="Verdana" pitchFamily="34" charset="0"/>
              </a:rPr>
              <a:t> Control on </a:t>
            </a:r>
            <a:r>
              <a:rPr lang="en-US" sz="2800" b="1" dirty="0" smtClean="0">
                <a:solidFill>
                  <a:srgbClr val="FFFF00"/>
                </a:solidFill>
                <a:latin typeface="Verdana" pitchFamily="34" charset="0"/>
                <a:ea typeface="Verdana" pitchFamily="34" charset="0"/>
                <a:cs typeface="Verdana" pitchFamily="34" charset="0"/>
              </a:rPr>
              <a:t>Diabetic </a:t>
            </a:r>
            <a:r>
              <a:rPr lang="en-US" sz="2800" b="1" dirty="0" err="1" smtClean="0">
                <a:solidFill>
                  <a:srgbClr val="FFFF00"/>
                </a:solidFill>
                <a:latin typeface="Verdana" pitchFamily="34" charset="0"/>
                <a:ea typeface="Verdana" pitchFamily="34" charset="0"/>
                <a:cs typeface="Verdana" pitchFamily="34" charset="0"/>
              </a:rPr>
              <a:t>Microvascular</a:t>
            </a:r>
            <a:r>
              <a:rPr lang="en-US" sz="2800" b="1" dirty="0" smtClean="0">
                <a:solidFill>
                  <a:srgbClr val="FFFF00"/>
                </a:solidFill>
                <a:latin typeface="Verdana" pitchFamily="34" charset="0"/>
                <a:ea typeface="Verdana" pitchFamily="34" charset="0"/>
                <a:cs typeface="Verdana" pitchFamily="34" charset="0"/>
              </a:rPr>
              <a:t> </a:t>
            </a:r>
            <a:r>
              <a:rPr lang="en-US" sz="2800" b="1" dirty="0" smtClean="0">
                <a:solidFill>
                  <a:srgbClr val="FFFF00"/>
                </a:solidFill>
                <a:latin typeface="Verdana" pitchFamily="34" charset="0"/>
                <a:ea typeface="Verdana" pitchFamily="34" charset="0"/>
                <a:cs typeface="Verdana" pitchFamily="34" charset="0"/>
              </a:rPr>
              <a:t>Complications</a:t>
            </a:r>
            <a:endParaRPr kumimoji="0" lang="en-US" sz="2800" b="1" i="0" u="none" strike="noStrike" kern="0" cap="none" spc="0" normalizeH="0" baseline="0" noProof="0" dirty="0" smtClean="0">
              <a:ln>
                <a:noFill/>
              </a:ln>
              <a:solidFill>
                <a:srgbClr val="FFFF00"/>
              </a:solidFill>
              <a:uLnTx/>
              <a:uFillTx/>
              <a:latin typeface="Verdana" pitchFamily="34" charset="0"/>
              <a:ea typeface="Verdana" pitchFamily="34" charset="0"/>
              <a:cs typeface="Verdana" pitchFamily="34" charset="0"/>
            </a:endParaRPr>
          </a:p>
        </p:txBody>
      </p:sp>
      <p:sp>
        <p:nvSpPr>
          <p:cNvPr id="10" name="Rectangle 7"/>
          <p:cNvSpPr>
            <a:spLocks noChangeArrowheads="1"/>
          </p:cNvSpPr>
          <p:nvPr>
            <p:custDataLst>
              <p:tags r:id="rId2"/>
            </p:custDataLst>
          </p:nvPr>
        </p:nvSpPr>
        <p:spPr bwMode="auto">
          <a:xfrm>
            <a:off x="660400" y="6355080"/>
            <a:ext cx="7677944" cy="319087"/>
          </a:xfrm>
          <a:prstGeom prst="rect">
            <a:avLst/>
          </a:prstGeom>
          <a:noFill/>
          <a:ln w="9525">
            <a:noFill/>
            <a:miter lim="800000"/>
            <a:headEnd/>
            <a:tailEnd/>
          </a:ln>
        </p:spPr>
        <p:txBody>
          <a:bodyPr/>
          <a:lstStyle/>
          <a:p>
            <a:pPr marL="114300" indent="-114300" algn="r" eaLnBrk="0" hangingPunct="0">
              <a:spcBef>
                <a:spcPts val="0"/>
              </a:spcBef>
              <a:buClr>
                <a:schemeClr val="tx1"/>
              </a:buClr>
              <a:buSzPct val="100000"/>
            </a:pPr>
            <a:r>
              <a:rPr lang="en-US" sz="1400" baseline="0" dirty="0" smtClean="0">
                <a:solidFill>
                  <a:schemeClr val="bg1"/>
                </a:solidFill>
                <a:latin typeface="Arial Narrow" pitchFamily="34" charset="0"/>
                <a:cs typeface="Times New Roman" pitchFamily="18" charset="0"/>
              </a:rPr>
              <a:t>1. DCCT </a:t>
            </a:r>
            <a:r>
              <a:rPr lang="en-US" sz="1400" baseline="0" dirty="0">
                <a:solidFill>
                  <a:schemeClr val="bg1"/>
                </a:solidFill>
                <a:latin typeface="Arial Narrow" pitchFamily="34" charset="0"/>
                <a:cs typeface="Times New Roman" pitchFamily="18" charset="0"/>
              </a:rPr>
              <a:t>Research Group. </a:t>
            </a:r>
            <a:r>
              <a:rPr lang="en-US" sz="1400" i="1" baseline="0" dirty="0">
                <a:solidFill>
                  <a:schemeClr val="bg1"/>
                </a:solidFill>
                <a:latin typeface="Arial Narrow" pitchFamily="34" charset="0"/>
                <a:cs typeface="Times New Roman" pitchFamily="18" charset="0"/>
              </a:rPr>
              <a:t>N </a:t>
            </a:r>
            <a:r>
              <a:rPr lang="en-US" sz="1400" i="1" baseline="0" dirty="0" err="1">
                <a:solidFill>
                  <a:schemeClr val="bg1"/>
                </a:solidFill>
                <a:latin typeface="Arial Narrow" pitchFamily="34" charset="0"/>
                <a:cs typeface="Times New Roman" pitchFamily="18" charset="0"/>
              </a:rPr>
              <a:t>Engl</a:t>
            </a:r>
            <a:r>
              <a:rPr lang="en-US" sz="1400" i="1" baseline="0" dirty="0">
                <a:solidFill>
                  <a:schemeClr val="bg1"/>
                </a:solidFill>
                <a:latin typeface="Arial Narrow" pitchFamily="34" charset="0"/>
                <a:cs typeface="Times New Roman" pitchFamily="18" charset="0"/>
              </a:rPr>
              <a:t> J </a:t>
            </a:r>
            <a:r>
              <a:rPr lang="en-US" sz="1400" i="1" baseline="0" dirty="0" smtClean="0">
                <a:solidFill>
                  <a:schemeClr val="bg1"/>
                </a:solidFill>
                <a:latin typeface="Arial Narrow" pitchFamily="34" charset="0"/>
                <a:cs typeface="Times New Roman" pitchFamily="18" charset="0"/>
              </a:rPr>
              <a:t>Med</a:t>
            </a:r>
            <a:r>
              <a:rPr lang="en-US" sz="1400" baseline="0" dirty="0" smtClean="0">
                <a:solidFill>
                  <a:schemeClr val="bg1"/>
                </a:solidFill>
                <a:latin typeface="Arial Narrow" pitchFamily="34" charset="0"/>
                <a:cs typeface="Times New Roman" pitchFamily="18" charset="0"/>
              </a:rPr>
              <a:t> </a:t>
            </a:r>
            <a:r>
              <a:rPr lang="en-US" sz="1400" baseline="0" dirty="0">
                <a:solidFill>
                  <a:schemeClr val="bg1"/>
                </a:solidFill>
                <a:latin typeface="Arial Narrow" pitchFamily="34" charset="0"/>
                <a:cs typeface="Times New Roman" pitchFamily="18" charset="0"/>
              </a:rPr>
              <a:t>1993;329(14):</a:t>
            </a:r>
            <a:r>
              <a:rPr lang="en-US" sz="1400" baseline="0" dirty="0" smtClean="0">
                <a:solidFill>
                  <a:schemeClr val="bg1"/>
                </a:solidFill>
                <a:latin typeface="Arial Narrow" pitchFamily="34" charset="0"/>
                <a:cs typeface="Times New Roman" pitchFamily="18" charset="0"/>
              </a:rPr>
              <a:t>977-986.</a:t>
            </a:r>
          </a:p>
          <a:p>
            <a:pPr marL="114300" indent="-114300" algn="r" eaLnBrk="0" hangingPunct="0">
              <a:spcBef>
                <a:spcPts val="0"/>
              </a:spcBef>
              <a:buClr>
                <a:schemeClr val="tx1"/>
              </a:buClr>
              <a:buSzPct val="100000"/>
            </a:pPr>
            <a:r>
              <a:rPr lang="en-US" sz="1400" baseline="0" dirty="0" smtClean="0">
                <a:solidFill>
                  <a:schemeClr val="bg1"/>
                </a:solidFill>
                <a:latin typeface="Arial Narrow" pitchFamily="34" charset="0"/>
                <a:cs typeface="Times New Roman" pitchFamily="18" charset="0"/>
              </a:rPr>
              <a:t>2. Ohkubo et </a:t>
            </a:r>
            <a:r>
              <a:rPr lang="en-US" sz="1400" baseline="0" dirty="0">
                <a:solidFill>
                  <a:schemeClr val="bg1"/>
                </a:solidFill>
                <a:latin typeface="Arial Narrow" pitchFamily="34" charset="0"/>
                <a:cs typeface="Times New Roman" pitchFamily="18" charset="0"/>
              </a:rPr>
              <a:t>al. </a:t>
            </a:r>
            <a:r>
              <a:rPr lang="en-US" sz="1400" i="1" baseline="0" dirty="0">
                <a:solidFill>
                  <a:schemeClr val="bg1"/>
                </a:solidFill>
                <a:latin typeface="Arial Narrow" pitchFamily="34" charset="0"/>
                <a:cs typeface="Times New Roman" pitchFamily="18" charset="0"/>
              </a:rPr>
              <a:t>Diabetes Res </a:t>
            </a:r>
            <a:r>
              <a:rPr lang="en-US" sz="1400" i="1" baseline="0" dirty="0" err="1">
                <a:solidFill>
                  <a:schemeClr val="bg1"/>
                </a:solidFill>
                <a:latin typeface="Arial Narrow" pitchFamily="34" charset="0"/>
                <a:cs typeface="Times New Roman" pitchFamily="18" charset="0"/>
              </a:rPr>
              <a:t>Clin</a:t>
            </a:r>
            <a:r>
              <a:rPr lang="en-US" sz="1400" i="1" baseline="0" dirty="0">
                <a:solidFill>
                  <a:schemeClr val="bg1"/>
                </a:solidFill>
                <a:latin typeface="Arial Narrow" pitchFamily="34" charset="0"/>
                <a:cs typeface="Times New Roman" pitchFamily="18" charset="0"/>
              </a:rPr>
              <a:t> </a:t>
            </a:r>
            <a:r>
              <a:rPr lang="en-US" sz="1400" i="1" baseline="0" dirty="0" err="1" smtClean="0">
                <a:solidFill>
                  <a:schemeClr val="bg1"/>
                </a:solidFill>
                <a:latin typeface="Arial Narrow" pitchFamily="34" charset="0"/>
                <a:cs typeface="Times New Roman" pitchFamily="18" charset="0"/>
              </a:rPr>
              <a:t>Pract</a:t>
            </a:r>
            <a:r>
              <a:rPr lang="en-US" sz="1400" baseline="0" dirty="0" smtClean="0">
                <a:solidFill>
                  <a:schemeClr val="bg1"/>
                </a:solidFill>
                <a:latin typeface="Arial Narrow" pitchFamily="34" charset="0"/>
                <a:cs typeface="Times New Roman" pitchFamily="18" charset="0"/>
              </a:rPr>
              <a:t> </a:t>
            </a:r>
            <a:r>
              <a:rPr lang="en-US" sz="1400" baseline="0" dirty="0">
                <a:solidFill>
                  <a:schemeClr val="bg1"/>
                </a:solidFill>
                <a:latin typeface="Arial Narrow" pitchFamily="34" charset="0"/>
                <a:cs typeface="Times New Roman" pitchFamily="18" charset="0"/>
              </a:rPr>
              <a:t>1995;28(2):103-117</a:t>
            </a:r>
            <a:r>
              <a:rPr lang="en-US" sz="1400" baseline="0" dirty="0" smtClean="0">
                <a:solidFill>
                  <a:schemeClr val="bg1"/>
                </a:solidFill>
                <a:latin typeface="Arial Narrow" pitchFamily="34" charset="0"/>
                <a:cs typeface="Times New Roman" pitchFamily="18" charset="0"/>
              </a:rPr>
              <a:t>.</a:t>
            </a:r>
            <a:endParaRPr lang="en-US" sz="1400" baseline="0" dirty="0">
              <a:solidFill>
                <a:schemeClr val="bg1"/>
              </a:solidFill>
              <a:latin typeface="Arial Narrow" pitchFamily="34" charset="0"/>
              <a:cs typeface="Times New Roman" pitchFamily="18" charset="0"/>
            </a:endParaRPr>
          </a:p>
        </p:txBody>
      </p:sp>
      <p:sp>
        <p:nvSpPr>
          <p:cNvPr id="11" name="Rectangle 7"/>
          <p:cNvSpPr>
            <a:spLocks noChangeArrowheads="1"/>
          </p:cNvSpPr>
          <p:nvPr>
            <p:custDataLst>
              <p:tags r:id="rId3"/>
            </p:custDataLst>
          </p:nvPr>
        </p:nvSpPr>
        <p:spPr bwMode="auto">
          <a:xfrm>
            <a:off x="4923518" y="6113780"/>
            <a:ext cx="3915682" cy="319087"/>
          </a:xfrm>
          <a:prstGeom prst="rect">
            <a:avLst/>
          </a:prstGeom>
          <a:noFill/>
          <a:ln w="9525">
            <a:noFill/>
            <a:miter lim="800000"/>
            <a:headEnd/>
            <a:tailEnd/>
          </a:ln>
        </p:spPr>
        <p:txBody>
          <a:bodyPr/>
          <a:lstStyle/>
          <a:p>
            <a:pPr marL="114300" indent="-114300" eaLnBrk="0" hangingPunct="0">
              <a:spcBef>
                <a:spcPct val="20000"/>
              </a:spcBef>
              <a:buClr>
                <a:schemeClr val="tx1"/>
              </a:buClr>
              <a:buSzPct val="100000"/>
            </a:pPr>
            <a:r>
              <a:rPr lang="en-US" sz="1400" baseline="0" dirty="0" smtClean="0">
                <a:solidFill>
                  <a:schemeClr val="bg1"/>
                </a:solidFill>
                <a:latin typeface="Arial Narrow" pitchFamily="34" charset="0"/>
                <a:cs typeface="Times New Roman" pitchFamily="18" charset="0"/>
              </a:rPr>
              <a:t>3. UKPDS </a:t>
            </a:r>
            <a:r>
              <a:rPr lang="en-US" sz="1400" baseline="0" dirty="0">
                <a:solidFill>
                  <a:schemeClr val="bg1"/>
                </a:solidFill>
                <a:latin typeface="Arial Narrow" pitchFamily="34" charset="0"/>
                <a:cs typeface="Times New Roman" pitchFamily="18" charset="0"/>
              </a:rPr>
              <a:t>Group. </a:t>
            </a:r>
            <a:r>
              <a:rPr lang="en-US" sz="1400" i="1" baseline="0" dirty="0" smtClean="0">
                <a:solidFill>
                  <a:schemeClr val="bg1"/>
                </a:solidFill>
                <a:latin typeface="Arial Narrow" pitchFamily="34" charset="0"/>
                <a:cs typeface="Times New Roman" pitchFamily="18" charset="0"/>
              </a:rPr>
              <a:t>Lancet</a:t>
            </a:r>
            <a:r>
              <a:rPr lang="en-US" sz="1400" baseline="0" dirty="0" smtClean="0">
                <a:solidFill>
                  <a:schemeClr val="bg1"/>
                </a:solidFill>
                <a:latin typeface="Arial Narrow" pitchFamily="34" charset="0"/>
                <a:cs typeface="Times New Roman" pitchFamily="18" charset="0"/>
              </a:rPr>
              <a:t> </a:t>
            </a:r>
            <a:r>
              <a:rPr lang="en-US" sz="1400" baseline="0" dirty="0">
                <a:solidFill>
                  <a:schemeClr val="bg1"/>
                </a:solidFill>
                <a:latin typeface="Arial Narrow" pitchFamily="34" charset="0"/>
                <a:cs typeface="Times New Roman" pitchFamily="18" charset="0"/>
              </a:rPr>
              <a:t>1998;352(9131):837-853 </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8"/>
          <p:cNvSpPr>
            <a:spLocks noGrp="1" noChangeArrowheads="1"/>
          </p:cNvSpPr>
          <p:nvPr>
            <p:ph type="title"/>
          </p:nvPr>
        </p:nvSpPr>
        <p:spPr>
          <a:xfrm>
            <a:off x="457200" y="153988"/>
            <a:ext cx="8189912" cy="1143000"/>
          </a:xfrm>
        </p:spPr>
        <p:txBody>
          <a:bodyPr/>
          <a:lstStyle/>
          <a:p>
            <a:pPr eaLnBrk="1" hangingPunct="1">
              <a:lnSpc>
                <a:spcPct val="100000"/>
              </a:lnSpc>
            </a:pPr>
            <a:r>
              <a:rPr lang="en-US" sz="3600" dirty="0" smtClean="0"/>
              <a:t>DCCT/EDIC Conclusions</a:t>
            </a:r>
          </a:p>
        </p:txBody>
      </p:sp>
      <p:sp>
        <p:nvSpPr>
          <p:cNvPr id="62468" name="Rectangle 9"/>
          <p:cNvSpPr>
            <a:spLocks noGrp="1" noChangeArrowheads="1"/>
          </p:cNvSpPr>
          <p:nvPr>
            <p:ph idx="1"/>
          </p:nvPr>
        </p:nvSpPr>
        <p:spPr>
          <a:xfrm>
            <a:off x="457200" y="1527048"/>
            <a:ext cx="8229600" cy="4876800"/>
          </a:xfrm>
        </p:spPr>
        <p:txBody>
          <a:bodyPr anchor="t" anchorCtr="0"/>
          <a:lstStyle/>
          <a:p>
            <a:pPr eaLnBrk="1" hangingPunct="1">
              <a:lnSpc>
                <a:spcPct val="100000"/>
              </a:lnSpc>
            </a:pPr>
            <a:r>
              <a:rPr lang="en-US" sz="2000" dirty="0" smtClean="0"/>
              <a:t>In patients with type 1 diabetes:</a:t>
            </a:r>
          </a:p>
          <a:p>
            <a:pPr lvl="1" eaLnBrk="1" hangingPunct="1">
              <a:lnSpc>
                <a:spcPct val="100000"/>
              </a:lnSpc>
            </a:pPr>
            <a:r>
              <a:rPr lang="en-US" sz="1800" dirty="0" smtClean="0"/>
              <a:t>Intensive insulin therapy effectively delays the onset and slows the progression of diabetic retinopathy, nephropathy, neuropathy, and diabetic </a:t>
            </a:r>
            <a:r>
              <a:rPr lang="en-US" sz="1800" dirty="0" err="1" smtClean="0"/>
              <a:t>microvascular</a:t>
            </a:r>
            <a:r>
              <a:rPr lang="en-US" sz="1800" dirty="0" smtClean="0"/>
              <a:t> disease</a:t>
            </a:r>
            <a:r>
              <a:rPr lang="en-US" sz="1800" baseline="30000" dirty="0" smtClean="0"/>
              <a:t>1-3</a:t>
            </a:r>
          </a:p>
          <a:p>
            <a:pPr lvl="1" eaLnBrk="1" hangingPunct="1">
              <a:lnSpc>
                <a:spcPct val="100000"/>
              </a:lnSpc>
            </a:pPr>
            <a:r>
              <a:rPr lang="en-US" sz="1800" dirty="0" smtClean="0"/>
              <a:t>The risk reduction of these diabetes complications resulting </a:t>
            </a:r>
            <a:br>
              <a:rPr lang="en-US" sz="1800" dirty="0" smtClean="0"/>
            </a:br>
            <a:r>
              <a:rPr lang="en-US" sz="1800" dirty="0" smtClean="0"/>
              <a:t>from intensive insulin therapy persists for at least 4 years despite </a:t>
            </a:r>
            <a:br>
              <a:rPr lang="en-US" sz="1800" dirty="0" smtClean="0"/>
            </a:br>
            <a:r>
              <a:rPr lang="en-US" sz="1800" dirty="0" smtClean="0"/>
              <a:t>increasing hyperglycaemia</a:t>
            </a:r>
            <a:r>
              <a:rPr lang="en-US" sz="1800" baseline="30000" dirty="0" smtClean="0"/>
              <a:t>1-3</a:t>
            </a:r>
          </a:p>
          <a:p>
            <a:pPr lvl="1" eaLnBrk="1" hangingPunct="1">
              <a:lnSpc>
                <a:spcPct val="100000"/>
              </a:lnSpc>
            </a:pPr>
            <a:r>
              <a:rPr lang="en-US" sz="1800" dirty="0" smtClean="0"/>
              <a:t>Intensive insulin therapy has long-term beneficial effects on the risk </a:t>
            </a:r>
            <a:br>
              <a:rPr lang="en-US" sz="1800" dirty="0" smtClean="0"/>
            </a:br>
            <a:r>
              <a:rPr lang="en-US" sz="1800" dirty="0" smtClean="0"/>
              <a:t>of cardiovascular disease</a:t>
            </a:r>
            <a:r>
              <a:rPr lang="en-US" sz="1800" baseline="30000" dirty="0" smtClean="0"/>
              <a:t>3</a:t>
            </a:r>
          </a:p>
          <a:p>
            <a:pPr lvl="1" eaLnBrk="1" hangingPunct="1">
              <a:lnSpc>
                <a:spcPct val="100000"/>
              </a:lnSpc>
            </a:pPr>
            <a:r>
              <a:rPr lang="en-US" sz="1800" dirty="0" smtClean="0"/>
              <a:t>DCCT/EDIC data are consistent with the findings of other long-term intensive insulin therapy studies</a:t>
            </a:r>
            <a:r>
              <a:rPr lang="en-US" sz="1800" baseline="30000" dirty="0" smtClean="0"/>
              <a:t>4,5</a:t>
            </a:r>
          </a:p>
        </p:txBody>
      </p:sp>
      <p:sp>
        <p:nvSpPr>
          <p:cNvPr id="62469" name="Rectangle 4"/>
          <p:cNvSpPr>
            <a:spLocks noChangeArrowheads="1"/>
          </p:cNvSpPr>
          <p:nvPr>
            <p:custDataLst>
              <p:tags r:id="rId1"/>
            </p:custDataLst>
          </p:nvPr>
        </p:nvSpPr>
        <p:spPr bwMode="auto">
          <a:xfrm>
            <a:off x="76200" y="6355080"/>
            <a:ext cx="3505200" cy="400110"/>
          </a:xfrm>
          <a:prstGeom prst="rect">
            <a:avLst/>
          </a:prstGeom>
          <a:noFill/>
          <a:ln w="9525">
            <a:noFill/>
            <a:miter lim="800000"/>
            <a:headEnd/>
            <a:tailEnd/>
          </a:ln>
        </p:spPr>
        <p:txBody>
          <a:bodyPr wrap="square">
            <a:spAutoFit/>
          </a:bodyPr>
          <a:lstStyle/>
          <a:p>
            <a:pPr marL="114300" indent="-114300" eaLnBrk="0" hangingPunct="0">
              <a:spcBef>
                <a:spcPts val="600"/>
              </a:spcBef>
              <a:buClr>
                <a:schemeClr val="tx1"/>
              </a:buClr>
              <a:buSzPct val="100000"/>
            </a:pPr>
            <a:r>
              <a:rPr lang="en-US" sz="1000" baseline="0" dirty="0" smtClean="0">
                <a:solidFill>
                  <a:schemeClr val="bg1"/>
                </a:solidFill>
                <a:latin typeface="Arial Narrow" pitchFamily="34" charset="0"/>
              </a:rPr>
              <a:t>1. DCCT </a:t>
            </a:r>
            <a:r>
              <a:rPr lang="en-US" sz="1000" baseline="0" dirty="0">
                <a:solidFill>
                  <a:schemeClr val="bg1"/>
                </a:solidFill>
                <a:latin typeface="Arial Narrow" pitchFamily="34" charset="0"/>
              </a:rPr>
              <a:t>Research Group. </a:t>
            </a:r>
            <a:r>
              <a:rPr lang="en-US" sz="1000" i="1" baseline="0" dirty="0">
                <a:solidFill>
                  <a:schemeClr val="bg1"/>
                </a:solidFill>
                <a:latin typeface="Arial Narrow" pitchFamily="34" charset="0"/>
              </a:rPr>
              <a:t>N </a:t>
            </a:r>
            <a:r>
              <a:rPr lang="en-US" sz="1000" i="1" baseline="0" dirty="0" err="1">
                <a:solidFill>
                  <a:schemeClr val="bg1"/>
                </a:solidFill>
                <a:latin typeface="Arial Narrow" pitchFamily="34" charset="0"/>
              </a:rPr>
              <a:t>Engl</a:t>
            </a:r>
            <a:r>
              <a:rPr lang="en-US" sz="1000" i="1" baseline="0" dirty="0">
                <a:solidFill>
                  <a:schemeClr val="bg1"/>
                </a:solidFill>
                <a:latin typeface="Arial Narrow" pitchFamily="34" charset="0"/>
              </a:rPr>
              <a:t> J </a:t>
            </a:r>
            <a:r>
              <a:rPr lang="en-US" sz="1000" i="1" baseline="0" dirty="0" smtClean="0">
                <a:solidFill>
                  <a:schemeClr val="bg1"/>
                </a:solidFill>
                <a:latin typeface="Arial Narrow" pitchFamily="34" charset="0"/>
              </a:rPr>
              <a:t>Med</a:t>
            </a:r>
            <a:r>
              <a:rPr lang="en-US" sz="1000" baseline="0" dirty="0" smtClean="0">
                <a:solidFill>
                  <a:schemeClr val="bg1"/>
                </a:solidFill>
                <a:latin typeface="Arial Narrow" pitchFamily="34" charset="0"/>
              </a:rPr>
              <a:t> </a:t>
            </a:r>
            <a:r>
              <a:rPr lang="en-US" sz="1000" baseline="0" dirty="0">
                <a:solidFill>
                  <a:schemeClr val="bg1"/>
                </a:solidFill>
                <a:latin typeface="Arial Narrow" pitchFamily="34" charset="0"/>
              </a:rPr>
              <a:t>1993;329(14):977-986. </a:t>
            </a:r>
          </a:p>
          <a:p>
            <a:pPr marL="114300" indent="-114300"/>
            <a:r>
              <a:rPr lang="en-US" sz="1000" baseline="0" dirty="0" smtClean="0">
                <a:solidFill>
                  <a:schemeClr val="bg1"/>
                </a:solidFill>
                <a:latin typeface="Arial Narrow" pitchFamily="34" charset="0"/>
              </a:rPr>
              <a:t>2. DCCT/EDIC </a:t>
            </a:r>
            <a:r>
              <a:rPr lang="en-US" sz="1000" baseline="0" dirty="0">
                <a:solidFill>
                  <a:schemeClr val="bg1"/>
                </a:solidFill>
                <a:latin typeface="Arial Narrow" pitchFamily="34" charset="0"/>
              </a:rPr>
              <a:t>Research Group. </a:t>
            </a:r>
            <a:r>
              <a:rPr lang="en-US" sz="1000" i="1" baseline="0" dirty="0">
                <a:solidFill>
                  <a:schemeClr val="bg1"/>
                </a:solidFill>
                <a:latin typeface="Arial Narrow" pitchFamily="34" charset="0"/>
              </a:rPr>
              <a:t>N </a:t>
            </a:r>
            <a:r>
              <a:rPr lang="en-US" sz="1000" i="1" baseline="0" dirty="0" err="1">
                <a:solidFill>
                  <a:schemeClr val="bg1"/>
                </a:solidFill>
                <a:latin typeface="Arial Narrow" pitchFamily="34" charset="0"/>
              </a:rPr>
              <a:t>Engl</a:t>
            </a:r>
            <a:r>
              <a:rPr lang="en-US" sz="1000" i="1" baseline="0" dirty="0">
                <a:solidFill>
                  <a:schemeClr val="bg1"/>
                </a:solidFill>
                <a:latin typeface="Arial Narrow" pitchFamily="34" charset="0"/>
              </a:rPr>
              <a:t> J </a:t>
            </a:r>
            <a:r>
              <a:rPr lang="en-US" sz="1000" i="1" baseline="0" dirty="0" smtClean="0">
                <a:solidFill>
                  <a:schemeClr val="bg1"/>
                </a:solidFill>
                <a:latin typeface="Arial Narrow" pitchFamily="34" charset="0"/>
              </a:rPr>
              <a:t>Med</a:t>
            </a:r>
            <a:r>
              <a:rPr lang="en-US" sz="1000" baseline="0" dirty="0" smtClean="0">
                <a:solidFill>
                  <a:schemeClr val="bg1"/>
                </a:solidFill>
                <a:latin typeface="Arial Narrow" pitchFamily="34" charset="0"/>
              </a:rPr>
              <a:t> </a:t>
            </a:r>
            <a:r>
              <a:rPr lang="en-US" sz="1000" baseline="0" dirty="0">
                <a:solidFill>
                  <a:schemeClr val="bg1"/>
                </a:solidFill>
                <a:latin typeface="Arial Narrow" pitchFamily="34" charset="0"/>
              </a:rPr>
              <a:t>2000;342(6):</a:t>
            </a:r>
            <a:r>
              <a:rPr lang="en-US" sz="1000" baseline="0" dirty="0" smtClean="0">
                <a:solidFill>
                  <a:schemeClr val="bg1"/>
                </a:solidFill>
                <a:latin typeface="Arial Narrow" pitchFamily="34" charset="0"/>
              </a:rPr>
              <a:t>381-389.</a:t>
            </a:r>
            <a:endParaRPr lang="en-US" sz="1000" baseline="0" dirty="0">
              <a:solidFill>
                <a:schemeClr val="bg1"/>
              </a:solidFill>
              <a:latin typeface="Arial Narrow" pitchFamily="34" charset="0"/>
            </a:endParaRPr>
          </a:p>
        </p:txBody>
      </p:sp>
      <p:sp>
        <p:nvSpPr>
          <p:cNvPr id="7" name="Rectangle 4"/>
          <p:cNvSpPr>
            <a:spLocks noChangeArrowheads="1"/>
          </p:cNvSpPr>
          <p:nvPr>
            <p:custDataLst>
              <p:tags r:id="rId2"/>
            </p:custDataLst>
          </p:nvPr>
        </p:nvSpPr>
        <p:spPr bwMode="auto">
          <a:xfrm>
            <a:off x="3482975" y="6355080"/>
            <a:ext cx="3375025" cy="400110"/>
          </a:xfrm>
          <a:prstGeom prst="rect">
            <a:avLst/>
          </a:prstGeom>
          <a:noFill/>
          <a:ln w="9525">
            <a:noFill/>
            <a:miter lim="800000"/>
            <a:headEnd/>
            <a:tailEnd/>
          </a:ln>
        </p:spPr>
        <p:txBody>
          <a:bodyPr wrap="square">
            <a:spAutoFit/>
          </a:bodyPr>
          <a:lstStyle/>
          <a:p>
            <a:pPr marL="114300" indent="-114300"/>
            <a:r>
              <a:rPr lang="en-US" sz="1000" baseline="0" dirty="0" smtClean="0">
                <a:solidFill>
                  <a:schemeClr val="bg1"/>
                </a:solidFill>
                <a:latin typeface="Arial Narrow" pitchFamily="34" charset="0"/>
              </a:rPr>
              <a:t>3</a:t>
            </a:r>
            <a:r>
              <a:rPr lang="en-US" sz="1000" baseline="0" dirty="0">
                <a:solidFill>
                  <a:schemeClr val="bg1"/>
                </a:solidFill>
                <a:latin typeface="Arial Narrow" pitchFamily="34" charset="0"/>
              </a:rPr>
              <a:t>. </a:t>
            </a:r>
            <a:r>
              <a:rPr lang="da-DK" sz="1000" baseline="0" dirty="0">
                <a:solidFill>
                  <a:schemeClr val="bg1"/>
                </a:solidFill>
                <a:latin typeface="Arial Narrow" pitchFamily="34" charset="0"/>
              </a:rPr>
              <a:t>Nathan </a:t>
            </a:r>
            <a:r>
              <a:rPr lang="da-DK" sz="1000" baseline="0" dirty="0" smtClean="0">
                <a:solidFill>
                  <a:schemeClr val="bg1"/>
                </a:solidFill>
                <a:latin typeface="Arial Narrow" pitchFamily="34" charset="0"/>
              </a:rPr>
              <a:t>et </a:t>
            </a:r>
            <a:r>
              <a:rPr lang="da-DK" sz="1000" baseline="0" dirty="0">
                <a:solidFill>
                  <a:schemeClr val="bg1"/>
                </a:solidFill>
                <a:latin typeface="Arial Narrow" pitchFamily="34" charset="0"/>
              </a:rPr>
              <a:t>al.</a:t>
            </a:r>
            <a:r>
              <a:rPr lang="da-DK" sz="1000" i="1" baseline="0" dirty="0">
                <a:solidFill>
                  <a:schemeClr val="bg1"/>
                </a:solidFill>
                <a:latin typeface="Arial Narrow" pitchFamily="34" charset="0"/>
              </a:rPr>
              <a:t> N Engl J </a:t>
            </a:r>
            <a:r>
              <a:rPr lang="da-DK" sz="1000" i="1" baseline="0" dirty="0" smtClean="0">
                <a:solidFill>
                  <a:schemeClr val="bg1"/>
                </a:solidFill>
                <a:latin typeface="Arial Narrow" pitchFamily="34" charset="0"/>
              </a:rPr>
              <a:t>Med</a:t>
            </a:r>
            <a:r>
              <a:rPr lang="da-DK" sz="1000" baseline="0" dirty="0" smtClean="0">
                <a:solidFill>
                  <a:schemeClr val="bg1"/>
                </a:solidFill>
                <a:latin typeface="Arial Narrow" pitchFamily="34" charset="0"/>
              </a:rPr>
              <a:t> </a:t>
            </a:r>
            <a:r>
              <a:rPr lang="da-DK" sz="1000" baseline="0" dirty="0">
                <a:solidFill>
                  <a:schemeClr val="bg1"/>
                </a:solidFill>
                <a:latin typeface="Arial Narrow" pitchFamily="34" charset="0"/>
              </a:rPr>
              <a:t>2005;353(25):2643-2653.</a:t>
            </a:r>
          </a:p>
          <a:p>
            <a:pPr marL="114300" indent="-114300" eaLnBrk="0" hangingPunct="0">
              <a:buClr>
                <a:schemeClr val="tx1"/>
              </a:buClr>
              <a:buSzPct val="100000"/>
            </a:pPr>
            <a:r>
              <a:rPr lang="en-US" sz="1000" baseline="0" dirty="0">
                <a:solidFill>
                  <a:schemeClr val="bg1"/>
                </a:solidFill>
                <a:latin typeface="Arial Narrow" pitchFamily="34" charset="0"/>
              </a:rPr>
              <a:t>4. </a:t>
            </a:r>
            <a:r>
              <a:rPr lang="en-US" sz="1000" baseline="0" dirty="0" smtClean="0">
                <a:solidFill>
                  <a:schemeClr val="bg1"/>
                </a:solidFill>
                <a:latin typeface="Arial Narrow" pitchFamily="34" charset="0"/>
              </a:rPr>
              <a:t>Ohkubo</a:t>
            </a:r>
            <a:r>
              <a:rPr lang="en-US" sz="1000" dirty="0" smtClean="0">
                <a:solidFill>
                  <a:schemeClr val="bg1"/>
                </a:solidFill>
                <a:latin typeface="Arial Narrow" pitchFamily="34" charset="0"/>
              </a:rPr>
              <a:t> </a:t>
            </a:r>
            <a:r>
              <a:rPr lang="en-US" sz="1000" baseline="0" dirty="0" smtClean="0">
                <a:solidFill>
                  <a:schemeClr val="bg1"/>
                </a:solidFill>
                <a:latin typeface="Arial Narrow" pitchFamily="34" charset="0"/>
              </a:rPr>
              <a:t>et </a:t>
            </a:r>
            <a:r>
              <a:rPr lang="en-US" sz="1000" baseline="0" dirty="0">
                <a:solidFill>
                  <a:schemeClr val="bg1"/>
                </a:solidFill>
                <a:latin typeface="Arial Narrow" pitchFamily="34" charset="0"/>
              </a:rPr>
              <a:t>al. </a:t>
            </a:r>
            <a:r>
              <a:rPr lang="en-US" sz="1000" i="1" baseline="0" dirty="0">
                <a:solidFill>
                  <a:schemeClr val="bg1"/>
                </a:solidFill>
                <a:latin typeface="Arial Narrow" pitchFamily="34" charset="0"/>
              </a:rPr>
              <a:t>Diabetes Res </a:t>
            </a:r>
            <a:r>
              <a:rPr lang="en-US" sz="1000" i="1" baseline="0" dirty="0" err="1">
                <a:solidFill>
                  <a:schemeClr val="bg1"/>
                </a:solidFill>
                <a:latin typeface="Arial Narrow" pitchFamily="34" charset="0"/>
              </a:rPr>
              <a:t>Clin</a:t>
            </a:r>
            <a:r>
              <a:rPr lang="en-US" sz="1000" i="1" baseline="0" dirty="0">
                <a:solidFill>
                  <a:schemeClr val="bg1"/>
                </a:solidFill>
                <a:latin typeface="Arial Narrow" pitchFamily="34" charset="0"/>
              </a:rPr>
              <a:t> </a:t>
            </a:r>
            <a:r>
              <a:rPr lang="en-US" sz="1000" i="1" baseline="0" dirty="0" err="1" smtClean="0">
                <a:solidFill>
                  <a:schemeClr val="bg1"/>
                </a:solidFill>
                <a:latin typeface="Arial Narrow" pitchFamily="34" charset="0"/>
              </a:rPr>
              <a:t>Pract</a:t>
            </a:r>
            <a:r>
              <a:rPr lang="en-US" sz="1000" baseline="0" dirty="0" smtClean="0">
                <a:solidFill>
                  <a:schemeClr val="bg1"/>
                </a:solidFill>
                <a:latin typeface="Arial Narrow" pitchFamily="34" charset="0"/>
              </a:rPr>
              <a:t> </a:t>
            </a:r>
            <a:r>
              <a:rPr lang="en-US" sz="1000" baseline="0" dirty="0">
                <a:solidFill>
                  <a:schemeClr val="bg1"/>
                </a:solidFill>
                <a:latin typeface="Arial Narrow" pitchFamily="34" charset="0"/>
              </a:rPr>
              <a:t>1995;28(2):103-117</a:t>
            </a:r>
            <a:r>
              <a:rPr lang="en-US" sz="1000" baseline="0" dirty="0" smtClean="0">
                <a:solidFill>
                  <a:schemeClr val="bg1"/>
                </a:solidFill>
                <a:latin typeface="Arial Narrow" pitchFamily="34" charset="0"/>
              </a:rPr>
              <a:t>.</a:t>
            </a:r>
            <a:endParaRPr lang="en-US" sz="1000" baseline="0" dirty="0">
              <a:solidFill>
                <a:schemeClr val="bg1"/>
              </a:solidFill>
              <a:latin typeface="Arial Narrow" pitchFamily="34" charset="0"/>
            </a:endParaRPr>
          </a:p>
        </p:txBody>
      </p:sp>
      <p:sp>
        <p:nvSpPr>
          <p:cNvPr id="8" name="Rectangle 4"/>
          <p:cNvSpPr>
            <a:spLocks noChangeArrowheads="1"/>
          </p:cNvSpPr>
          <p:nvPr>
            <p:custDataLst>
              <p:tags r:id="rId3"/>
            </p:custDataLst>
          </p:nvPr>
        </p:nvSpPr>
        <p:spPr bwMode="auto">
          <a:xfrm>
            <a:off x="6553200" y="6355080"/>
            <a:ext cx="2563813" cy="246221"/>
          </a:xfrm>
          <a:prstGeom prst="rect">
            <a:avLst/>
          </a:prstGeom>
          <a:noFill/>
          <a:ln w="9525">
            <a:noFill/>
            <a:miter lim="800000"/>
            <a:headEnd/>
            <a:tailEnd/>
          </a:ln>
        </p:spPr>
        <p:txBody>
          <a:bodyPr wrap="square">
            <a:spAutoFit/>
          </a:bodyPr>
          <a:lstStyle/>
          <a:p>
            <a:pPr marL="114300" indent="-114300" eaLnBrk="0" hangingPunct="0">
              <a:buClr>
                <a:schemeClr val="tx1"/>
              </a:buClr>
              <a:buSzPct val="100000"/>
            </a:pPr>
            <a:r>
              <a:rPr lang="en-US" sz="1000" baseline="0" dirty="0" smtClean="0">
                <a:solidFill>
                  <a:schemeClr val="bg1"/>
                </a:solidFill>
                <a:latin typeface="Arial Narrow" pitchFamily="34" charset="0"/>
              </a:rPr>
              <a:t>5</a:t>
            </a:r>
            <a:r>
              <a:rPr lang="en-US" sz="1000" baseline="0" dirty="0">
                <a:solidFill>
                  <a:schemeClr val="bg1"/>
                </a:solidFill>
                <a:latin typeface="Arial Narrow" pitchFamily="34" charset="0"/>
              </a:rPr>
              <a:t>. UKPDS Group. </a:t>
            </a:r>
            <a:r>
              <a:rPr lang="en-US" sz="1000" i="1" baseline="0" dirty="0" smtClean="0">
                <a:solidFill>
                  <a:schemeClr val="bg1"/>
                </a:solidFill>
                <a:latin typeface="Arial Narrow" pitchFamily="34" charset="0"/>
              </a:rPr>
              <a:t>Lancet</a:t>
            </a:r>
            <a:r>
              <a:rPr lang="en-US" sz="1000" baseline="0" dirty="0" smtClean="0">
                <a:solidFill>
                  <a:schemeClr val="bg1"/>
                </a:solidFill>
                <a:latin typeface="Arial Narrow" pitchFamily="34" charset="0"/>
              </a:rPr>
              <a:t> </a:t>
            </a:r>
            <a:r>
              <a:rPr lang="en-US" sz="1000" baseline="0" dirty="0">
                <a:solidFill>
                  <a:schemeClr val="bg1"/>
                </a:solidFill>
                <a:latin typeface="Arial Narrow" pitchFamily="34" charset="0"/>
              </a:rPr>
              <a:t>1998;352(9131): </a:t>
            </a:r>
            <a:r>
              <a:rPr lang="en-US" sz="1000" baseline="0" dirty="0" smtClean="0">
                <a:solidFill>
                  <a:schemeClr val="bg1"/>
                </a:solidFill>
                <a:latin typeface="Arial Narrow" pitchFamily="34" charset="0"/>
              </a:rPr>
              <a:t>837-853</a:t>
            </a:r>
            <a:endParaRPr lang="en-US" sz="1000" baseline="0" dirty="0">
              <a:solidFill>
                <a:schemeClr val="bg1"/>
              </a:solidFill>
              <a:latin typeface="Arial Narrow" pitchFamily="34" charset="0"/>
            </a:endParaRPr>
          </a:p>
        </p:txBody>
      </p:sp>
      <p:sp>
        <p:nvSpPr>
          <p:cNvPr id="9" name="Text Box 4"/>
          <p:cNvSpPr txBox="1">
            <a:spLocks noChangeArrowheads="1"/>
          </p:cNvSpPr>
          <p:nvPr>
            <p:custDataLst>
              <p:tags r:id="rId4"/>
            </p:custDataLst>
          </p:nvPr>
        </p:nvSpPr>
        <p:spPr bwMode="auto">
          <a:xfrm>
            <a:off x="457200" y="5557520"/>
            <a:ext cx="8340725" cy="336550"/>
          </a:xfrm>
          <a:prstGeom prst="rect">
            <a:avLst/>
          </a:prstGeom>
          <a:noFill/>
          <a:ln w="9525">
            <a:noFill/>
            <a:miter lim="800000"/>
            <a:headEnd/>
            <a:tailEnd/>
          </a:ln>
        </p:spPr>
        <p:txBody>
          <a:bodyPr wrap="none"/>
          <a:lstStyle/>
          <a:p>
            <a:pPr marL="174625" indent="-174625">
              <a:buClr>
                <a:schemeClr val="accent1"/>
              </a:buClr>
              <a:buSzPct val="100000"/>
              <a:buFont typeface="Arial" pitchFamily="34" charset="0"/>
              <a:buChar char="•"/>
            </a:pPr>
            <a:r>
              <a:rPr lang="en-US" sz="1200" baseline="0" dirty="0">
                <a:solidFill>
                  <a:schemeClr val="bg1"/>
                </a:solidFill>
              </a:rPr>
              <a:t>DCCT=Diabetes Control and Complications </a:t>
            </a:r>
            <a:r>
              <a:rPr lang="en-US" sz="1200" baseline="0" dirty="0" smtClean="0">
                <a:solidFill>
                  <a:schemeClr val="bg1"/>
                </a:solidFill>
              </a:rPr>
              <a:t>Trial;</a:t>
            </a:r>
            <a:r>
              <a:rPr lang="en-US" sz="1200" dirty="0" smtClean="0">
                <a:solidFill>
                  <a:schemeClr val="bg1"/>
                </a:solidFill>
              </a:rPr>
              <a:t> </a:t>
            </a:r>
            <a:r>
              <a:rPr lang="en-US" sz="1200" baseline="0" dirty="0" smtClean="0">
                <a:solidFill>
                  <a:schemeClr val="bg1"/>
                </a:solidFill>
              </a:rPr>
              <a:t>EDIC=Epidemiology </a:t>
            </a:r>
            <a:r>
              <a:rPr lang="en-US" sz="1200" baseline="0" dirty="0">
                <a:solidFill>
                  <a:schemeClr val="bg1"/>
                </a:solidFill>
              </a:rPr>
              <a:t>of Diabetes Interventions </a:t>
            </a:r>
            <a:r>
              <a:rPr lang="en-US" sz="1200" baseline="0" dirty="0" smtClean="0">
                <a:solidFill>
                  <a:schemeClr val="bg1"/>
                </a:solidFill>
              </a:rPr>
              <a:t>and </a:t>
            </a:r>
            <a:r>
              <a:rPr lang="en-US" sz="1200" baseline="0" dirty="0">
                <a:solidFill>
                  <a:schemeClr val="bg1"/>
                </a:solidFill>
              </a:rPr>
              <a:t>Complications.</a:t>
            </a:r>
          </a:p>
          <a:p>
            <a:pPr>
              <a:buClr>
                <a:srgbClr val="3F3F3F"/>
              </a:buClr>
              <a:buSzPct val="100000"/>
            </a:pPr>
            <a:endParaRPr lang="nl-NL" sz="1200" baseline="0" dirty="0">
              <a:solidFill>
                <a:schemeClr val="bg1"/>
              </a:solidFill>
              <a:cs typeface="Times New Roman" pitchFamily="18" charset="0"/>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6"/>
          <p:cNvSpPr>
            <a:spLocks noGrp="1" noChangeArrowheads="1"/>
          </p:cNvSpPr>
          <p:nvPr>
            <p:ph type="ctrTitle"/>
          </p:nvPr>
        </p:nvSpPr>
        <p:spPr/>
        <p:txBody>
          <a:bodyPr>
            <a:noAutofit/>
          </a:bodyPr>
          <a:lstStyle/>
          <a:p>
            <a:pPr algn="ctr" eaLnBrk="1" hangingPunct="1"/>
            <a:r>
              <a:rPr lang="en-US" sz="5400" dirty="0" smtClean="0"/>
              <a:t>The Treat-to-Target Trial</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11"/>
          <p:cNvSpPr>
            <a:spLocks noGrp="1" noChangeArrowheads="1"/>
          </p:cNvSpPr>
          <p:nvPr>
            <p:ph idx="1"/>
          </p:nvPr>
        </p:nvSpPr>
        <p:spPr>
          <a:xfrm>
            <a:off x="457200" y="1527048"/>
            <a:ext cx="8229600" cy="4876800"/>
          </a:xfrm>
        </p:spPr>
        <p:txBody>
          <a:bodyPr anchor="t" anchorCtr="0"/>
          <a:lstStyle/>
          <a:p>
            <a:pPr eaLnBrk="1" hangingPunct="1">
              <a:lnSpc>
                <a:spcPct val="100000"/>
              </a:lnSpc>
            </a:pPr>
            <a:r>
              <a:rPr lang="en-US" sz="1800" dirty="0" smtClean="0"/>
              <a:t>Assessed the abilities and associated </a:t>
            </a:r>
            <a:r>
              <a:rPr lang="en-US" sz="1800" dirty="0" err="1" smtClean="0"/>
              <a:t>hypoglycaemia</a:t>
            </a:r>
            <a:r>
              <a:rPr lang="en-US" sz="1800" dirty="0" smtClean="0"/>
              <a:t> risks of insulin </a:t>
            </a:r>
            <a:r>
              <a:rPr lang="en-US" sz="1800" dirty="0" err="1" smtClean="0"/>
              <a:t>glargine</a:t>
            </a:r>
            <a:r>
              <a:rPr lang="en-US" sz="1800" dirty="0" smtClean="0"/>
              <a:t> and human NPH insulin added to oral therapy of type 2 diabetes to achieve 7% HbA1c</a:t>
            </a:r>
            <a:endParaRPr lang="en-US" sz="1800" baseline="30000" dirty="0" smtClean="0"/>
          </a:p>
          <a:p>
            <a:pPr eaLnBrk="1" hangingPunct="1">
              <a:lnSpc>
                <a:spcPct val="100000"/>
              </a:lnSpc>
            </a:pPr>
            <a:r>
              <a:rPr lang="en-US" sz="1800" dirty="0" smtClean="0"/>
              <a:t>Open-label, parallel, 24-week study (N=756)</a:t>
            </a:r>
          </a:p>
          <a:p>
            <a:pPr eaLnBrk="1" hangingPunct="1">
              <a:lnSpc>
                <a:spcPct val="100000"/>
              </a:lnSpc>
            </a:pPr>
            <a:r>
              <a:rPr lang="en-US" sz="1800" dirty="0" smtClean="0"/>
              <a:t>756 overweight men and women with type 2 diabetes and </a:t>
            </a:r>
            <a:br>
              <a:rPr lang="en-US" sz="1800" dirty="0" smtClean="0"/>
            </a:br>
            <a:r>
              <a:rPr lang="en-US" sz="1800" dirty="0" smtClean="0"/>
              <a:t>inadequate </a:t>
            </a:r>
            <a:r>
              <a:rPr lang="en-US" sz="1800" dirty="0" err="1" smtClean="0"/>
              <a:t>glycaemic</a:t>
            </a:r>
            <a:r>
              <a:rPr lang="en-US" sz="1800" dirty="0" smtClean="0"/>
              <a:t> control (HbA1c &gt;7.5%)</a:t>
            </a:r>
          </a:p>
          <a:p>
            <a:pPr lvl="1" eaLnBrk="1" hangingPunct="1">
              <a:lnSpc>
                <a:spcPct val="100000"/>
              </a:lnSpc>
            </a:pPr>
            <a:r>
              <a:rPr lang="en-US" sz="1600" dirty="0" smtClean="0"/>
              <a:t>Allowed to continue their current diabetes medications </a:t>
            </a:r>
            <a:br>
              <a:rPr lang="en-US" sz="1600" dirty="0" smtClean="0"/>
            </a:br>
            <a:r>
              <a:rPr lang="en-US" sz="1600" dirty="0" smtClean="0"/>
              <a:t>(one or two oral agents)</a:t>
            </a:r>
          </a:p>
          <a:p>
            <a:pPr lvl="1" eaLnBrk="1" hangingPunct="1">
              <a:lnSpc>
                <a:spcPct val="100000"/>
              </a:lnSpc>
            </a:pPr>
            <a:r>
              <a:rPr lang="en-US" sz="1600" dirty="0" smtClean="0"/>
              <a:t>Bedtime </a:t>
            </a:r>
            <a:r>
              <a:rPr lang="en-US" sz="1600" dirty="0" err="1" smtClean="0"/>
              <a:t>glargine</a:t>
            </a:r>
            <a:r>
              <a:rPr lang="en-US" sz="1600" dirty="0" smtClean="0"/>
              <a:t> or NPH once daily added to oral regimen</a:t>
            </a:r>
          </a:p>
          <a:p>
            <a:pPr lvl="2" eaLnBrk="1" hangingPunct="1">
              <a:lnSpc>
                <a:spcPct val="100000"/>
              </a:lnSpc>
            </a:pPr>
            <a:r>
              <a:rPr lang="en-US" sz="1400" dirty="0" smtClean="0"/>
              <a:t>Insulin titrated to achieve a fasting glucose &lt;5.5 </a:t>
            </a:r>
            <a:r>
              <a:rPr lang="en-US" sz="1400" dirty="0" err="1" smtClean="0"/>
              <a:t>mmol</a:t>
            </a:r>
            <a:r>
              <a:rPr lang="en-US" sz="1400" dirty="0" smtClean="0"/>
              <a:t>/L</a:t>
            </a:r>
          </a:p>
          <a:p>
            <a:pPr eaLnBrk="1" hangingPunct="1">
              <a:lnSpc>
                <a:spcPct val="100000"/>
              </a:lnSpc>
            </a:pPr>
            <a:r>
              <a:rPr lang="en-US" sz="1800" dirty="0" smtClean="0"/>
              <a:t>Outcome measures</a:t>
            </a:r>
          </a:p>
          <a:p>
            <a:pPr lvl="1" eaLnBrk="1" hangingPunct="1">
              <a:lnSpc>
                <a:spcPct val="100000"/>
              </a:lnSpc>
            </a:pPr>
            <a:r>
              <a:rPr lang="en-US" sz="1600" dirty="0" smtClean="0"/>
              <a:t>Fasting glucose</a:t>
            </a:r>
          </a:p>
          <a:p>
            <a:pPr lvl="1" eaLnBrk="1" hangingPunct="1">
              <a:lnSpc>
                <a:spcPct val="100000"/>
              </a:lnSpc>
            </a:pPr>
            <a:r>
              <a:rPr lang="en-US" sz="1600" dirty="0" smtClean="0"/>
              <a:t>HbA1c</a:t>
            </a:r>
          </a:p>
          <a:p>
            <a:pPr lvl="1" eaLnBrk="1" hangingPunct="1">
              <a:lnSpc>
                <a:spcPct val="100000"/>
              </a:lnSpc>
            </a:pPr>
            <a:r>
              <a:rPr lang="en-US" sz="1600" dirty="0" smtClean="0"/>
              <a:t>Incidence of nocturnal </a:t>
            </a:r>
            <a:r>
              <a:rPr lang="en-US" sz="1600" dirty="0" err="1" smtClean="0"/>
              <a:t>hypoglycaemia</a:t>
            </a:r>
            <a:endParaRPr lang="en-US" sz="1600" dirty="0" smtClean="0"/>
          </a:p>
          <a:p>
            <a:pPr lvl="1" eaLnBrk="1" hangingPunct="1">
              <a:lnSpc>
                <a:spcPct val="100000"/>
              </a:lnSpc>
            </a:pPr>
            <a:r>
              <a:rPr lang="en-US" sz="1600" dirty="0" smtClean="0"/>
              <a:t>Percentage of patients reaching HbA1c ≤7% without </a:t>
            </a:r>
            <a:br>
              <a:rPr lang="en-US" sz="1600" dirty="0" smtClean="0"/>
            </a:br>
            <a:r>
              <a:rPr lang="en-US" sz="1600" dirty="0" smtClean="0"/>
              <a:t>nocturnal </a:t>
            </a:r>
            <a:r>
              <a:rPr lang="en-US" sz="1600" dirty="0" err="1" smtClean="0"/>
              <a:t>hypoglycaemia</a:t>
            </a:r>
            <a:endParaRPr lang="en-US" sz="1600" dirty="0" smtClean="0"/>
          </a:p>
          <a:p>
            <a:pPr eaLnBrk="1" hangingPunct="1">
              <a:lnSpc>
                <a:spcPct val="100000"/>
              </a:lnSpc>
            </a:pPr>
            <a:endParaRPr lang="en-US" sz="1600" dirty="0" smtClean="0"/>
          </a:p>
        </p:txBody>
      </p:sp>
      <p:sp>
        <p:nvSpPr>
          <p:cNvPr id="66565" name="Rectangle 4"/>
          <p:cNvSpPr>
            <a:spLocks noChangeArrowheads="1"/>
          </p:cNvSpPr>
          <p:nvPr>
            <p:custDataLst>
              <p:tags r:id="rId1"/>
            </p:custDataLst>
          </p:nvPr>
        </p:nvSpPr>
        <p:spPr bwMode="auto">
          <a:xfrm>
            <a:off x="5422900" y="6355080"/>
            <a:ext cx="3557833" cy="307777"/>
          </a:xfrm>
          <a:prstGeom prst="rect">
            <a:avLst/>
          </a:prstGeom>
          <a:noFill/>
          <a:ln w="9525">
            <a:noFill/>
            <a:miter lim="800000"/>
            <a:headEnd/>
            <a:tailEnd/>
          </a:ln>
        </p:spPr>
        <p:txBody>
          <a:bodyPr wrap="none">
            <a:spAutoFit/>
          </a:bodyPr>
          <a:lstStyle/>
          <a:p>
            <a:pPr marL="114300" indent="-114300">
              <a:buClr>
                <a:srgbClr val="3F3F3F"/>
              </a:buClr>
              <a:buSzPct val="100000"/>
            </a:pPr>
            <a:r>
              <a:rPr lang="da-DK" sz="1400" baseline="0" dirty="0">
                <a:solidFill>
                  <a:schemeClr val="bg1"/>
                </a:solidFill>
                <a:latin typeface="Arial Narrow" pitchFamily="34" charset="0"/>
              </a:rPr>
              <a:t>Riddle </a:t>
            </a:r>
            <a:r>
              <a:rPr lang="da-DK" sz="1400" baseline="0" dirty="0" smtClean="0">
                <a:solidFill>
                  <a:schemeClr val="bg1"/>
                </a:solidFill>
                <a:latin typeface="Arial Narrow" pitchFamily="34" charset="0"/>
              </a:rPr>
              <a:t>et </a:t>
            </a:r>
            <a:r>
              <a:rPr lang="da-DK" sz="1400" baseline="0" dirty="0">
                <a:solidFill>
                  <a:schemeClr val="bg1"/>
                </a:solidFill>
                <a:latin typeface="Arial Narrow" pitchFamily="34" charset="0"/>
              </a:rPr>
              <a:t>al. </a:t>
            </a:r>
            <a:r>
              <a:rPr lang="da-DK" sz="1400" i="1" baseline="0" dirty="0">
                <a:solidFill>
                  <a:schemeClr val="bg1"/>
                </a:solidFill>
                <a:latin typeface="Arial Narrow" pitchFamily="34" charset="0"/>
              </a:rPr>
              <a:t>Diabetes </a:t>
            </a:r>
            <a:r>
              <a:rPr lang="da-DK" sz="1400" i="1" baseline="0" dirty="0" smtClean="0">
                <a:solidFill>
                  <a:schemeClr val="bg1"/>
                </a:solidFill>
                <a:latin typeface="Arial Narrow" pitchFamily="34" charset="0"/>
              </a:rPr>
              <a:t>Care</a:t>
            </a:r>
            <a:r>
              <a:rPr lang="da-DK" sz="1400" baseline="0" dirty="0" smtClean="0">
                <a:solidFill>
                  <a:schemeClr val="bg1"/>
                </a:solidFill>
                <a:latin typeface="Arial Narrow" pitchFamily="34" charset="0"/>
              </a:rPr>
              <a:t> </a:t>
            </a:r>
            <a:r>
              <a:rPr lang="da-DK" sz="1400" baseline="0" dirty="0">
                <a:solidFill>
                  <a:schemeClr val="bg1"/>
                </a:solidFill>
                <a:latin typeface="Arial Narrow" pitchFamily="34" charset="0"/>
              </a:rPr>
              <a:t>2003;26(11):3080-3086.</a:t>
            </a:r>
            <a:endParaRPr lang="en-US" sz="1400" baseline="0" dirty="0">
              <a:solidFill>
                <a:schemeClr val="bg1"/>
              </a:solidFill>
              <a:latin typeface="Arial Narrow" pitchFamily="34" charset="0"/>
            </a:endParaRPr>
          </a:p>
        </p:txBody>
      </p:sp>
      <p:sp>
        <p:nvSpPr>
          <p:cNvPr id="5" name="Rectangle 8"/>
          <p:cNvSpPr>
            <a:spLocks noGrp="1" noChangeArrowheads="1"/>
          </p:cNvSpPr>
          <p:nvPr>
            <p:ph type="title"/>
          </p:nvPr>
        </p:nvSpPr>
        <p:spPr>
          <a:xfrm>
            <a:off x="457200" y="153988"/>
            <a:ext cx="7353300" cy="1143000"/>
          </a:xfrm>
        </p:spPr>
        <p:txBody>
          <a:bodyPr>
            <a:normAutofit/>
          </a:bodyPr>
          <a:lstStyle/>
          <a:p>
            <a:pPr eaLnBrk="1" hangingPunct="1">
              <a:lnSpc>
                <a:spcPct val="100000"/>
              </a:lnSpc>
            </a:pPr>
            <a:r>
              <a:rPr lang="en-US" sz="3200" dirty="0" smtClean="0"/>
              <a:t>Treat-to-Target Objectives and Study Design</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31" name="Rectangle 23"/>
          <p:cNvSpPr>
            <a:spLocks noChangeArrowheads="1"/>
          </p:cNvSpPr>
          <p:nvPr>
            <p:custDataLst>
              <p:tags r:id="rId1"/>
            </p:custDataLst>
          </p:nvPr>
        </p:nvSpPr>
        <p:spPr bwMode="auto">
          <a:xfrm>
            <a:off x="457200" y="5989320"/>
            <a:ext cx="5456237" cy="307777"/>
          </a:xfrm>
          <a:prstGeom prst="rect">
            <a:avLst/>
          </a:prstGeom>
          <a:noFill/>
          <a:ln w="9525">
            <a:noFill/>
            <a:miter lim="800000"/>
            <a:headEnd/>
            <a:tailEnd/>
          </a:ln>
        </p:spPr>
        <p:txBody>
          <a:bodyPr wrap="square">
            <a:spAutoFit/>
          </a:bodyPr>
          <a:lstStyle/>
          <a:p>
            <a:pPr marL="174625" indent="-174625">
              <a:spcBef>
                <a:spcPct val="25000"/>
              </a:spcBef>
              <a:buClr>
                <a:schemeClr val="accent1"/>
              </a:buClr>
              <a:buSzPct val="100000"/>
              <a:buFont typeface="Arial" pitchFamily="34" charset="0"/>
              <a:buChar char="•"/>
            </a:pPr>
            <a:r>
              <a:rPr lang="da-DK" sz="1400" dirty="0" smtClean="0">
                <a:solidFill>
                  <a:schemeClr val="bg1"/>
                </a:solidFill>
              </a:rPr>
              <a:t>FPG=fasting plasma glucose; </a:t>
            </a:r>
            <a:r>
              <a:rPr lang="da-DK" sz="1400" baseline="0" dirty="0" smtClean="0">
                <a:solidFill>
                  <a:schemeClr val="bg1"/>
                </a:solidFill>
              </a:rPr>
              <a:t>ITT=intent </a:t>
            </a:r>
            <a:r>
              <a:rPr lang="da-DK" sz="1400" baseline="0" dirty="0">
                <a:solidFill>
                  <a:schemeClr val="bg1"/>
                </a:solidFill>
              </a:rPr>
              <a:t>to treat</a:t>
            </a:r>
            <a:r>
              <a:rPr lang="da-DK" sz="1400" baseline="0" dirty="0" smtClean="0">
                <a:solidFill>
                  <a:schemeClr val="bg1"/>
                </a:solidFill>
              </a:rPr>
              <a:t>.</a:t>
            </a:r>
            <a:endParaRPr lang="da-DK" sz="1400" baseline="0" dirty="0">
              <a:solidFill>
                <a:schemeClr val="bg1"/>
              </a:solidFill>
            </a:endParaRPr>
          </a:p>
        </p:txBody>
      </p:sp>
      <p:grpSp>
        <p:nvGrpSpPr>
          <p:cNvPr id="2" name="Group 70"/>
          <p:cNvGrpSpPr/>
          <p:nvPr/>
        </p:nvGrpSpPr>
        <p:grpSpPr>
          <a:xfrm>
            <a:off x="627857" y="1524000"/>
            <a:ext cx="7888287" cy="4358753"/>
            <a:chOff x="833438" y="1271588"/>
            <a:chExt cx="7888287" cy="4358753"/>
          </a:xfrm>
        </p:grpSpPr>
        <p:cxnSp>
          <p:nvCxnSpPr>
            <p:cNvPr id="68" name="Straight Connector 67"/>
            <p:cNvCxnSpPr/>
            <p:nvPr/>
          </p:nvCxnSpPr>
          <p:spPr>
            <a:xfrm rot="5400000">
              <a:off x="5076825" y="4219575"/>
              <a:ext cx="219075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68626" idx="2"/>
            </p:cNvCxnSpPr>
            <p:nvPr/>
          </p:nvCxnSpPr>
          <p:spPr>
            <a:xfrm rot="16200000" flipH="1">
              <a:off x="2236952" y="4231644"/>
              <a:ext cx="2261859"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68614" idx="2"/>
              <a:endCxn id="68626" idx="0"/>
            </p:cNvCxnSpPr>
            <p:nvPr/>
          </p:nvCxnSpPr>
          <p:spPr>
            <a:xfrm rot="5400000">
              <a:off x="3706168" y="1772941"/>
              <a:ext cx="712490" cy="13890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8616" name="Text Box 42"/>
            <p:cNvSpPr txBox="1">
              <a:spLocks noChangeArrowheads="1"/>
            </p:cNvSpPr>
            <p:nvPr/>
          </p:nvSpPr>
          <p:spPr bwMode="auto">
            <a:xfrm>
              <a:off x="1626394" y="5362575"/>
              <a:ext cx="2420937" cy="267766"/>
            </a:xfrm>
            <a:prstGeom prst="rect">
              <a:avLst/>
            </a:prstGeom>
            <a:noFill/>
            <a:ln w="9525">
              <a:solidFill>
                <a:schemeClr val="bg1"/>
              </a:solidFill>
              <a:miter lim="800000"/>
              <a:headEnd/>
              <a:tailEnd/>
            </a:ln>
          </p:spPr>
          <p:txBody>
            <a:bodyPr lIns="45720" rIns="45720">
              <a:spAutoFit/>
            </a:bodyPr>
            <a:lstStyle/>
            <a:p>
              <a:pPr algn="ctr">
                <a:lnSpc>
                  <a:spcPct val="95000"/>
                </a:lnSpc>
                <a:spcBef>
                  <a:spcPct val="15000"/>
                </a:spcBef>
              </a:pPr>
              <a:r>
                <a:rPr lang="en-US" sz="1200" b="1" baseline="0">
                  <a:solidFill>
                    <a:schemeClr val="bg1"/>
                  </a:solidFill>
                </a:rPr>
                <a:t>Completed study (n=334)</a:t>
              </a:r>
            </a:p>
          </p:txBody>
        </p:sp>
        <p:sp>
          <p:nvSpPr>
            <p:cNvPr id="68617" name="Text Box 45"/>
            <p:cNvSpPr txBox="1">
              <a:spLocks noChangeArrowheads="1"/>
            </p:cNvSpPr>
            <p:nvPr/>
          </p:nvSpPr>
          <p:spPr bwMode="auto">
            <a:xfrm>
              <a:off x="833438" y="2861469"/>
              <a:ext cx="1054100" cy="204671"/>
            </a:xfrm>
            <a:prstGeom prst="rect">
              <a:avLst/>
            </a:prstGeom>
            <a:noFill/>
            <a:ln w="9525">
              <a:noFill/>
              <a:miter lim="800000"/>
              <a:headEnd/>
              <a:tailEnd/>
            </a:ln>
          </p:spPr>
          <p:txBody>
            <a:bodyPr lIns="0" tIns="0" rIns="0" bIns="0" anchor="ctr">
              <a:spAutoFit/>
            </a:bodyPr>
            <a:lstStyle/>
            <a:p>
              <a:pPr>
                <a:lnSpc>
                  <a:spcPct val="95000"/>
                </a:lnSpc>
                <a:spcBef>
                  <a:spcPct val="15000"/>
                </a:spcBef>
              </a:pPr>
              <a:r>
                <a:rPr lang="en-US" sz="1400" b="1" baseline="0" dirty="0">
                  <a:solidFill>
                    <a:schemeClr val="bg1"/>
                  </a:solidFill>
                </a:rPr>
                <a:t>Allocation</a:t>
              </a:r>
            </a:p>
          </p:txBody>
        </p:sp>
        <p:sp>
          <p:nvSpPr>
            <p:cNvPr id="68618" name="Text Box 46"/>
            <p:cNvSpPr txBox="1">
              <a:spLocks noChangeArrowheads="1"/>
            </p:cNvSpPr>
            <p:nvPr/>
          </p:nvSpPr>
          <p:spPr bwMode="auto">
            <a:xfrm>
              <a:off x="7739063" y="1778059"/>
              <a:ext cx="982662" cy="204671"/>
            </a:xfrm>
            <a:prstGeom prst="rect">
              <a:avLst/>
            </a:prstGeom>
            <a:noFill/>
            <a:ln w="9525">
              <a:noFill/>
              <a:miter lim="800000"/>
              <a:headEnd/>
              <a:tailEnd/>
            </a:ln>
          </p:spPr>
          <p:txBody>
            <a:bodyPr lIns="0" tIns="0" rIns="0" bIns="0" anchor="ctr">
              <a:spAutoFit/>
            </a:bodyPr>
            <a:lstStyle/>
            <a:p>
              <a:pPr algn="ctr">
                <a:lnSpc>
                  <a:spcPct val="95000"/>
                </a:lnSpc>
                <a:spcBef>
                  <a:spcPct val="15000"/>
                </a:spcBef>
              </a:pPr>
              <a:r>
                <a:rPr lang="en-US" sz="1400" b="1" baseline="0" dirty="0">
                  <a:solidFill>
                    <a:schemeClr val="bg1"/>
                  </a:solidFill>
                </a:rPr>
                <a:t>Enrollment</a:t>
              </a:r>
            </a:p>
          </p:txBody>
        </p:sp>
        <p:sp>
          <p:nvSpPr>
            <p:cNvPr id="68622" name="Text Box 37"/>
            <p:cNvSpPr txBox="1">
              <a:spLocks noChangeArrowheads="1"/>
            </p:cNvSpPr>
            <p:nvPr/>
          </p:nvSpPr>
          <p:spPr bwMode="auto">
            <a:xfrm>
              <a:off x="995362" y="4805363"/>
              <a:ext cx="3683000" cy="267766"/>
            </a:xfrm>
            <a:prstGeom prst="rect">
              <a:avLst/>
            </a:prstGeom>
            <a:noFill/>
            <a:ln w="9525">
              <a:solidFill>
                <a:schemeClr val="bg1"/>
              </a:solidFill>
              <a:miter lim="800000"/>
              <a:headEnd/>
              <a:tailEnd/>
            </a:ln>
          </p:spPr>
          <p:txBody>
            <a:bodyPr lIns="45720" rIns="45720">
              <a:spAutoFit/>
            </a:bodyPr>
            <a:lstStyle/>
            <a:p>
              <a:pPr indent="114300">
                <a:lnSpc>
                  <a:spcPct val="95000"/>
                </a:lnSpc>
                <a:spcBef>
                  <a:spcPct val="15000"/>
                </a:spcBef>
              </a:pPr>
              <a:r>
                <a:rPr lang="en-US" sz="1200" b="1" baseline="0" dirty="0">
                  <a:solidFill>
                    <a:schemeClr val="bg1"/>
                  </a:solidFill>
                </a:rPr>
                <a:t>Withdrew from treatment with </a:t>
              </a:r>
              <a:r>
                <a:rPr lang="en-US" sz="1200" b="1" baseline="0" dirty="0" err="1">
                  <a:solidFill>
                    <a:schemeClr val="bg1"/>
                  </a:solidFill>
                </a:rPr>
                <a:t>glargine</a:t>
              </a:r>
              <a:r>
                <a:rPr lang="en-US" sz="1200" b="1" baseline="0" dirty="0">
                  <a:solidFill>
                    <a:schemeClr val="bg1"/>
                  </a:solidFill>
                </a:rPr>
                <a:t> (n=33)</a:t>
              </a:r>
            </a:p>
          </p:txBody>
        </p:sp>
        <p:sp>
          <p:nvSpPr>
            <p:cNvPr id="68624" name="Text Box 16"/>
            <p:cNvSpPr txBox="1">
              <a:spLocks noChangeArrowheads="1"/>
            </p:cNvSpPr>
            <p:nvPr/>
          </p:nvSpPr>
          <p:spPr bwMode="auto">
            <a:xfrm>
              <a:off x="3067050" y="3429000"/>
              <a:ext cx="3390900" cy="1019175"/>
            </a:xfrm>
            <a:prstGeom prst="rect">
              <a:avLst/>
            </a:prstGeom>
            <a:noFill/>
            <a:ln w="9525">
              <a:solidFill>
                <a:schemeClr val="bg1"/>
              </a:solidFill>
              <a:miter lim="800000"/>
              <a:headEnd/>
              <a:tailEnd/>
            </a:ln>
          </p:spPr>
          <p:txBody>
            <a:bodyPr>
              <a:spAutoFit/>
            </a:bodyPr>
            <a:lstStyle/>
            <a:p>
              <a:pPr marL="117475" indent="-117475">
                <a:lnSpc>
                  <a:spcPct val="85000"/>
                </a:lnSpc>
                <a:spcBef>
                  <a:spcPct val="50000"/>
                </a:spcBef>
              </a:pPr>
              <a:r>
                <a:rPr lang="en-US" sz="1200" b="1" baseline="0" dirty="0">
                  <a:solidFill>
                    <a:schemeClr val="bg1"/>
                  </a:solidFill>
                </a:rPr>
                <a:t>Treatment criteria:</a:t>
              </a:r>
              <a:r>
                <a:rPr lang="en-US" sz="1200" baseline="0" dirty="0">
                  <a:solidFill>
                    <a:schemeClr val="bg1"/>
                  </a:solidFill>
                </a:rPr>
                <a:t> </a:t>
              </a:r>
            </a:p>
            <a:p>
              <a:pPr marL="117475" indent="-117475">
                <a:lnSpc>
                  <a:spcPct val="85000"/>
                </a:lnSpc>
                <a:spcBef>
                  <a:spcPct val="50000"/>
                </a:spcBef>
                <a:buFontTx/>
                <a:buChar char="•"/>
              </a:pPr>
              <a:r>
                <a:rPr lang="en-US" sz="1200" baseline="0" dirty="0">
                  <a:solidFill>
                    <a:schemeClr val="bg1"/>
                  </a:solidFill>
                </a:rPr>
                <a:t>No nocturnal </a:t>
              </a:r>
              <a:r>
                <a:rPr lang="en-US" sz="1200" baseline="0" dirty="0" err="1">
                  <a:solidFill>
                    <a:schemeClr val="bg1"/>
                  </a:solidFill>
                </a:rPr>
                <a:t>hypoglycaemia</a:t>
              </a:r>
              <a:endParaRPr lang="en-US" sz="1200" baseline="0" dirty="0">
                <a:solidFill>
                  <a:schemeClr val="bg1"/>
                </a:solidFill>
              </a:endParaRPr>
            </a:p>
            <a:p>
              <a:pPr marL="117475" indent="-117475">
                <a:lnSpc>
                  <a:spcPct val="85000"/>
                </a:lnSpc>
                <a:spcBef>
                  <a:spcPct val="50000"/>
                </a:spcBef>
                <a:buFontTx/>
                <a:buChar char="•"/>
              </a:pPr>
              <a:r>
                <a:rPr lang="en-US" sz="1200" baseline="0" dirty="0">
                  <a:solidFill>
                    <a:schemeClr val="bg1"/>
                  </a:solidFill>
                </a:rPr>
                <a:t>Target FPG ≤</a:t>
              </a:r>
              <a:r>
                <a:rPr lang="en-US" sz="1200" baseline="0" dirty="0" smtClean="0">
                  <a:solidFill>
                    <a:schemeClr val="bg1"/>
                  </a:solidFill>
                </a:rPr>
                <a:t>5.6 </a:t>
              </a:r>
              <a:r>
                <a:rPr lang="en-US" sz="1200" baseline="0" dirty="0" err="1" smtClean="0">
                  <a:solidFill>
                    <a:schemeClr val="bg1"/>
                  </a:solidFill>
                </a:rPr>
                <a:t>mmol</a:t>
              </a:r>
              <a:r>
                <a:rPr lang="en-US" sz="1200" baseline="0" dirty="0" smtClean="0">
                  <a:solidFill>
                    <a:schemeClr val="bg1"/>
                  </a:solidFill>
                </a:rPr>
                <a:t>/L </a:t>
              </a:r>
              <a:r>
                <a:rPr lang="en-US" sz="1200" baseline="0" dirty="0">
                  <a:solidFill>
                    <a:schemeClr val="bg1"/>
                  </a:solidFill>
                </a:rPr>
                <a:t>(≤100 mg/</a:t>
              </a:r>
              <a:r>
                <a:rPr lang="en-US" sz="1200" baseline="0" dirty="0" err="1">
                  <a:solidFill>
                    <a:schemeClr val="bg1"/>
                  </a:solidFill>
                </a:rPr>
                <a:t>dL</a:t>
              </a:r>
              <a:r>
                <a:rPr lang="en-US" sz="1200" baseline="0" dirty="0">
                  <a:solidFill>
                    <a:schemeClr val="bg1"/>
                  </a:solidFill>
                </a:rPr>
                <a:t>)</a:t>
              </a:r>
            </a:p>
            <a:p>
              <a:pPr marL="117475" indent="-117475">
                <a:lnSpc>
                  <a:spcPct val="85000"/>
                </a:lnSpc>
                <a:spcBef>
                  <a:spcPct val="50000"/>
                </a:spcBef>
                <a:buFontTx/>
                <a:buChar char="•"/>
              </a:pPr>
              <a:r>
                <a:rPr lang="en-US" sz="1200" baseline="0" dirty="0">
                  <a:solidFill>
                    <a:schemeClr val="bg1"/>
                  </a:solidFill>
                </a:rPr>
                <a:t>Started insulin dose 10 IU and titrated weekly</a:t>
              </a:r>
            </a:p>
          </p:txBody>
        </p:sp>
        <p:sp>
          <p:nvSpPr>
            <p:cNvPr id="68625" name="Text Box 17"/>
            <p:cNvSpPr txBox="1">
              <a:spLocks noChangeArrowheads="1"/>
            </p:cNvSpPr>
            <p:nvPr/>
          </p:nvSpPr>
          <p:spPr bwMode="auto">
            <a:xfrm>
              <a:off x="4842669" y="2826893"/>
              <a:ext cx="2624931" cy="276999"/>
            </a:xfrm>
            <a:prstGeom prst="rect">
              <a:avLst/>
            </a:prstGeom>
            <a:noFill/>
            <a:ln w="9525">
              <a:solidFill>
                <a:schemeClr val="bg1"/>
              </a:solidFill>
              <a:miter lim="800000"/>
              <a:headEnd/>
              <a:tailEnd/>
            </a:ln>
          </p:spPr>
          <p:txBody>
            <a:bodyPr wrap="square">
              <a:spAutoFit/>
            </a:bodyPr>
            <a:lstStyle/>
            <a:p>
              <a:pPr algn="ctr">
                <a:spcBef>
                  <a:spcPct val="50000"/>
                </a:spcBef>
              </a:pPr>
              <a:r>
                <a:rPr lang="en-US" sz="1200" b="1" baseline="0" dirty="0">
                  <a:solidFill>
                    <a:schemeClr val="bg1"/>
                  </a:solidFill>
                </a:rPr>
                <a:t>NPH insulin (n=389)</a:t>
              </a:r>
            </a:p>
          </p:txBody>
        </p:sp>
        <p:sp>
          <p:nvSpPr>
            <p:cNvPr id="68626" name="Text Box 16"/>
            <p:cNvSpPr txBox="1">
              <a:spLocks noChangeArrowheads="1"/>
            </p:cNvSpPr>
            <p:nvPr/>
          </p:nvSpPr>
          <p:spPr bwMode="auto">
            <a:xfrm>
              <a:off x="2057400" y="2823717"/>
              <a:ext cx="2620962" cy="276999"/>
            </a:xfrm>
            <a:prstGeom prst="rect">
              <a:avLst/>
            </a:prstGeom>
            <a:noFill/>
            <a:ln w="9525">
              <a:solidFill>
                <a:schemeClr val="bg1"/>
              </a:solidFill>
              <a:miter lim="800000"/>
              <a:headEnd/>
              <a:tailEnd/>
            </a:ln>
          </p:spPr>
          <p:txBody>
            <a:bodyPr>
              <a:spAutoFit/>
            </a:bodyPr>
            <a:lstStyle/>
            <a:p>
              <a:pPr algn="ctr">
                <a:spcBef>
                  <a:spcPct val="50000"/>
                </a:spcBef>
              </a:pPr>
              <a:r>
                <a:rPr lang="en-US" sz="1200" b="1" baseline="0" dirty="0" err="1">
                  <a:solidFill>
                    <a:schemeClr val="bg1"/>
                  </a:solidFill>
                </a:rPr>
                <a:t>Glargine</a:t>
              </a:r>
              <a:r>
                <a:rPr lang="en-US" sz="1200" b="1" baseline="0" dirty="0">
                  <a:solidFill>
                    <a:schemeClr val="bg1"/>
                  </a:solidFill>
                </a:rPr>
                <a:t> insulin (n=367)</a:t>
              </a:r>
            </a:p>
          </p:txBody>
        </p:sp>
        <p:sp>
          <p:nvSpPr>
            <p:cNvPr id="68627" name="Text Box 37"/>
            <p:cNvSpPr txBox="1">
              <a:spLocks noChangeArrowheads="1"/>
            </p:cNvSpPr>
            <p:nvPr/>
          </p:nvSpPr>
          <p:spPr bwMode="auto">
            <a:xfrm>
              <a:off x="4842669" y="4795838"/>
              <a:ext cx="3386138" cy="267766"/>
            </a:xfrm>
            <a:prstGeom prst="rect">
              <a:avLst/>
            </a:prstGeom>
            <a:noFill/>
            <a:ln w="9525">
              <a:solidFill>
                <a:schemeClr val="bg1"/>
              </a:solidFill>
              <a:miter lim="800000"/>
              <a:headEnd/>
              <a:tailEnd/>
            </a:ln>
          </p:spPr>
          <p:txBody>
            <a:bodyPr lIns="45720" rIns="45720">
              <a:spAutoFit/>
            </a:bodyPr>
            <a:lstStyle/>
            <a:p>
              <a:pPr indent="114300">
                <a:lnSpc>
                  <a:spcPct val="95000"/>
                </a:lnSpc>
                <a:spcBef>
                  <a:spcPct val="15000"/>
                </a:spcBef>
              </a:pPr>
              <a:r>
                <a:rPr lang="en-US" sz="1200" b="1" baseline="0" dirty="0">
                  <a:solidFill>
                    <a:schemeClr val="bg1"/>
                  </a:solidFill>
                </a:rPr>
                <a:t>Withdrew from treatment with NPH (n=32)</a:t>
              </a:r>
            </a:p>
          </p:txBody>
        </p:sp>
        <p:sp>
          <p:nvSpPr>
            <p:cNvPr id="68628" name="Text Box 42"/>
            <p:cNvSpPr txBox="1">
              <a:spLocks noChangeArrowheads="1"/>
            </p:cNvSpPr>
            <p:nvPr/>
          </p:nvSpPr>
          <p:spPr bwMode="auto">
            <a:xfrm>
              <a:off x="5325270" y="5314950"/>
              <a:ext cx="2420937" cy="267766"/>
            </a:xfrm>
            <a:prstGeom prst="rect">
              <a:avLst/>
            </a:prstGeom>
            <a:noFill/>
            <a:ln w="9525">
              <a:solidFill>
                <a:schemeClr val="bg1"/>
              </a:solidFill>
              <a:miter lim="800000"/>
              <a:headEnd/>
              <a:tailEnd/>
            </a:ln>
          </p:spPr>
          <p:txBody>
            <a:bodyPr lIns="45720" rIns="45720">
              <a:spAutoFit/>
            </a:bodyPr>
            <a:lstStyle/>
            <a:p>
              <a:pPr algn="ctr">
                <a:lnSpc>
                  <a:spcPct val="95000"/>
                </a:lnSpc>
                <a:spcBef>
                  <a:spcPct val="15000"/>
                </a:spcBef>
              </a:pPr>
              <a:r>
                <a:rPr lang="en-US" sz="1200" b="1" baseline="0">
                  <a:solidFill>
                    <a:schemeClr val="bg1"/>
                  </a:solidFill>
                </a:rPr>
                <a:t>Completed study (n=357)</a:t>
              </a:r>
            </a:p>
          </p:txBody>
        </p:sp>
        <p:cxnSp>
          <p:nvCxnSpPr>
            <p:cNvPr id="36" name="Straight Connector 35"/>
            <p:cNvCxnSpPr>
              <a:stCxn id="68615" idx="3"/>
              <a:endCxn id="68632" idx="1"/>
            </p:cNvCxnSpPr>
            <p:nvPr/>
          </p:nvCxnSpPr>
          <p:spPr>
            <a:xfrm>
              <a:off x="3155950" y="1880394"/>
              <a:ext cx="2954338"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8614" name="Text Box 34"/>
            <p:cNvSpPr txBox="1">
              <a:spLocks noChangeArrowheads="1"/>
            </p:cNvSpPr>
            <p:nvPr/>
          </p:nvSpPr>
          <p:spPr bwMode="auto">
            <a:xfrm>
              <a:off x="4081463" y="1649562"/>
              <a:ext cx="1350962" cy="461665"/>
            </a:xfrm>
            <a:prstGeom prst="rect">
              <a:avLst/>
            </a:prstGeom>
            <a:noFill/>
            <a:ln w="9525">
              <a:solidFill>
                <a:schemeClr val="bg1"/>
              </a:solidFill>
              <a:miter lim="800000"/>
              <a:headEnd/>
              <a:tailEnd/>
            </a:ln>
          </p:spPr>
          <p:txBody>
            <a:bodyPr lIns="45720" rIns="45720">
              <a:spAutoFit/>
            </a:bodyPr>
            <a:lstStyle/>
            <a:p>
              <a:pPr algn="ctr"/>
              <a:r>
                <a:rPr lang="en-US" sz="1200" b="1" baseline="0" dirty="0">
                  <a:solidFill>
                    <a:schemeClr val="bg1"/>
                  </a:solidFill>
                </a:rPr>
                <a:t>Eligible patients N=756</a:t>
              </a:r>
            </a:p>
          </p:txBody>
        </p:sp>
        <p:sp>
          <p:nvSpPr>
            <p:cNvPr id="68615" name="Text Box 36"/>
            <p:cNvSpPr txBox="1">
              <a:spLocks noChangeArrowheads="1"/>
            </p:cNvSpPr>
            <p:nvPr/>
          </p:nvSpPr>
          <p:spPr bwMode="auto">
            <a:xfrm>
              <a:off x="1000125" y="1271588"/>
              <a:ext cx="2155825" cy="1217612"/>
            </a:xfrm>
            <a:prstGeom prst="rect">
              <a:avLst/>
            </a:prstGeom>
            <a:noFill/>
            <a:ln w="9525">
              <a:solidFill>
                <a:schemeClr val="bg1"/>
              </a:solidFill>
              <a:miter lim="800000"/>
              <a:headEnd/>
              <a:tailEnd/>
            </a:ln>
          </p:spPr>
          <p:txBody>
            <a:bodyPr wrap="none" lIns="45720" rIns="45720"/>
            <a:lstStyle/>
            <a:p>
              <a:pPr marL="117475" indent="-117475">
                <a:lnSpc>
                  <a:spcPct val="95000"/>
                </a:lnSpc>
                <a:spcBef>
                  <a:spcPct val="15000"/>
                </a:spcBef>
              </a:pPr>
              <a:r>
                <a:rPr lang="en-US" sz="1200" b="1" baseline="0" dirty="0">
                  <a:solidFill>
                    <a:schemeClr val="bg1"/>
                  </a:solidFill>
                </a:rPr>
                <a:t>  Enrollment criteria:</a:t>
              </a:r>
            </a:p>
            <a:p>
              <a:pPr marL="117475" indent="-117475">
                <a:lnSpc>
                  <a:spcPct val="95000"/>
                </a:lnSpc>
                <a:spcBef>
                  <a:spcPct val="15000"/>
                </a:spcBef>
                <a:buFontTx/>
                <a:buChar char="•"/>
              </a:pPr>
              <a:r>
                <a:rPr lang="en-US" sz="1200" baseline="0" dirty="0">
                  <a:solidFill>
                    <a:schemeClr val="bg1"/>
                  </a:solidFill>
                </a:rPr>
                <a:t>Insulin-naïve</a:t>
              </a:r>
              <a:endParaRPr lang="en-US" sz="1200" b="1" baseline="0" dirty="0">
                <a:solidFill>
                  <a:schemeClr val="bg1"/>
                </a:solidFill>
              </a:endParaRPr>
            </a:p>
            <a:p>
              <a:pPr marL="117475" indent="-117475">
                <a:lnSpc>
                  <a:spcPct val="95000"/>
                </a:lnSpc>
                <a:spcBef>
                  <a:spcPct val="15000"/>
                </a:spcBef>
                <a:buFontTx/>
                <a:buChar char="•"/>
              </a:pPr>
              <a:r>
                <a:rPr lang="en-US" sz="1200" baseline="0" dirty="0">
                  <a:solidFill>
                    <a:schemeClr val="bg1"/>
                  </a:solidFill>
                </a:rPr>
                <a:t>Age 30-70 years</a:t>
              </a:r>
              <a:endParaRPr lang="en-US" sz="1200" b="1" baseline="0" dirty="0">
                <a:solidFill>
                  <a:schemeClr val="bg1"/>
                </a:solidFill>
              </a:endParaRPr>
            </a:p>
            <a:p>
              <a:pPr marL="117475" indent="-117475">
                <a:buFontTx/>
                <a:buChar char="•"/>
              </a:pPr>
              <a:r>
                <a:rPr lang="en-US" sz="1200" baseline="0" dirty="0">
                  <a:solidFill>
                    <a:schemeClr val="bg1"/>
                  </a:solidFill>
                </a:rPr>
                <a:t>Type 2 diabetes ≥2 years </a:t>
              </a:r>
            </a:p>
            <a:p>
              <a:pPr marL="117475" indent="-117475">
                <a:buFontTx/>
                <a:buChar char="•"/>
              </a:pPr>
              <a:r>
                <a:rPr lang="en-US" sz="1200" baseline="0" dirty="0">
                  <a:solidFill>
                    <a:schemeClr val="bg1"/>
                  </a:solidFill>
                </a:rPr>
                <a:t>On stable dose(s) of 1-2 oral </a:t>
              </a:r>
            </a:p>
            <a:p>
              <a:pPr marL="117475" indent="-117475"/>
              <a:r>
                <a:rPr lang="en-US" sz="1200" baseline="0" dirty="0">
                  <a:solidFill>
                    <a:schemeClr val="bg1"/>
                  </a:solidFill>
                </a:rPr>
                <a:t>   agents ≥3 months</a:t>
              </a:r>
            </a:p>
          </p:txBody>
        </p:sp>
        <p:sp>
          <p:nvSpPr>
            <p:cNvPr id="68632" name="Text Box 34"/>
            <p:cNvSpPr txBox="1">
              <a:spLocks noChangeArrowheads="1"/>
            </p:cNvSpPr>
            <p:nvPr/>
          </p:nvSpPr>
          <p:spPr bwMode="auto">
            <a:xfrm>
              <a:off x="6110288" y="1649562"/>
              <a:ext cx="1350962" cy="461665"/>
            </a:xfrm>
            <a:prstGeom prst="rect">
              <a:avLst/>
            </a:prstGeom>
            <a:noFill/>
            <a:ln w="9525">
              <a:solidFill>
                <a:schemeClr val="bg1"/>
              </a:solidFill>
              <a:miter lim="800000"/>
              <a:headEnd/>
              <a:tailEnd/>
            </a:ln>
          </p:spPr>
          <p:txBody>
            <a:bodyPr lIns="45720" rIns="45720">
              <a:spAutoFit/>
            </a:bodyPr>
            <a:lstStyle/>
            <a:p>
              <a:pPr algn="ctr"/>
              <a:r>
                <a:rPr lang="en-US" sz="1200" b="1" baseline="0" dirty="0">
                  <a:solidFill>
                    <a:schemeClr val="bg1"/>
                  </a:solidFill>
                </a:rPr>
                <a:t>Comprised ITT population</a:t>
              </a:r>
            </a:p>
          </p:txBody>
        </p:sp>
        <p:cxnSp>
          <p:nvCxnSpPr>
            <p:cNvPr id="43" name="Straight Connector 42"/>
            <p:cNvCxnSpPr>
              <a:stCxn id="68614" idx="2"/>
              <a:endCxn id="68625" idx="0"/>
            </p:cNvCxnSpPr>
            <p:nvPr/>
          </p:nvCxnSpPr>
          <p:spPr>
            <a:xfrm rot="16200000" flipH="1">
              <a:off x="5098206" y="1769964"/>
              <a:ext cx="715666" cy="139819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2" name="Rectangle 23"/>
          <p:cNvSpPr>
            <a:spLocks noChangeArrowheads="1"/>
          </p:cNvSpPr>
          <p:nvPr>
            <p:custDataLst>
              <p:tags r:id="rId2"/>
            </p:custDataLst>
          </p:nvPr>
        </p:nvSpPr>
        <p:spPr bwMode="auto">
          <a:xfrm>
            <a:off x="5119689" y="6297097"/>
            <a:ext cx="3557833" cy="307777"/>
          </a:xfrm>
          <a:prstGeom prst="rect">
            <a:avLst/>
          </a:prstGeom>
          <a:noFill/>
          <a:ln w="9525">
            <a:noFill/>
            <a:miter lim="800000"/>
            <a:headEnd/>
            <a:tailEnd/>
          </a:ln>
        </p:spPr>
        <p:txBody>
          <a:bodyPr wrap="none">
            <a:spAutoFit/>
          </a:bodyPr>
          <a:lstStyle/>
          <a:p>
            <a:pPr marL="114300" indent="-114300" algn="r">
              <a:spcBef>
                <a:spcPct val="25000"/>
              </a:spcBef>
              <a:buClr>
                <a:srgbClr val="3F3F3F"/>
              </a:buClr>
              <a:buSzPct val="100000"/>
            </a:pPr>
            <a:r>
              <a:rPr lang="da-DK" sz="1400" baseline="0" dirty="0" smtClean="0">
                <a:solidFill>
                  <a:schemeClr val="bg1"/>
                </a:solidFill>
                <a:latin typeface="Arial Narrow" pitchFamily="34" charset="0"/>
              </a:rPr>
              <a:t>Riddle et </a:t>
            </a:r>
            <a:r>
              <a:rPr lang="da-DK" sz="1400" baseline="0" dirty="0">
                <a:solidFill>
                  <a:schemeClr val="bg1"/>
                </a:solidFill>
                <a:latin typeface="Arial Narrow" pitchFamily="34" charset="0"/>
              </a:rPr>
              <a:t>al. </a:t>
            </a:r>
            <a:r>
              <a:rPr lang="da-DK" sz="1400" i="1" baseline="0" dirty="0">
                <a:solidFill>
                  <a:schemeClr val="bg1"/>
                </a:solidFill>
                <a:latin typeface="Arial Narrow" pitchFamily="34" charset="0"/>
              </a:rPr>
              <a:t>Diabetes </a:t>
            </a:r>
            <a:r>
              <a:rPr lang="da-DK" sz="1400" i="1" baseline="0" dirty="0" smtClean="0">
                <a:solidFill>
                  <a:schemeClr val="bg1"/>
                </a:solidFill>
                <a:latin typeface="Arial Narrow" pitchFamily="34" charset="0"/>
              </a:rPr>
              <a:t>Care</a:t>
            </a:r>
            <a:r>
              <a:rPr lang="da-DK" sz="1400" baseline="0" dirty="0" smtClean="0">
                <a:solidFill>
                  <a:schemeClr val="bg1"/>
                </a:solidFill>
                <a:latin typeface="Arial Narrow" pitchFamily="34" charset="0"/>
              </a:rPr>
              <a:t> </a:t>
            </a:r>
            <a:r>
              <a:rPr lang="da-DK" sz="1400" baseline="0" dirty="0">
                <a:solidFill>
                  <a:schemeClr val="bg1"/>
                </a:solidFill>
                <a:latin typeface="Arial Narrow" pitchFamily="34" charset="0"/>
              </a:rPr>
              <a:t>2003;26(11):3080-3086.</a:t>
            </a:r>
            <a:endParaRPr lang="en-US" sz="1400" baseline="0" dirty="0">
              <a:solidFill>
                <a:schemeClr val="bg1"/>
              </a:solidFill>
              <a:latin typeface="Arial Narrow" pitchFamily="34" charset="0"/>
            </a:endParaRPr>
          </a:p>
        </p:txBody>
      </p:sp>
      <p:sp>
        <p:nvSpPr>
          <p:cNvPr id="24" name="Rectangle 8"/>
          <p:cNvSpPr txBox="1">
            <a:spLocks noChangeArrowheads="1"/>
          </p:cNvSpPr>
          <p:nvPr/>
        </p:nvSpPr>
        <p:spPr>
          <a:xfrm>
            <a:off x="330200" y="153988"/>
            <a:ext cx="7442200" cy="1143000"/>
          </a:xfrm>
          <a:prstGeom prst="rect">
            <a:avLst/>
          </a:prstGeom>
        </p:spPr>
        <p:txBody>
          <a:bodyPr anchor="ctr" anchorCtr="0"/>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4000" b="1" i="0" u="none" strike="noStrike" kern="0" cap="none" spc="0" normalizeH="0" baseline="0" noProof="0" dirty="0" smtClean="0">
                <a:ln>
                  <a:noFill/>
                </a:ln>
                <a:solidFill>
                  <a:srgbClr val="FFFF00"/>
                </a:solidFill>
                <a:uLnTx/>
                <a:uFillTx/>
                <a:latin typeface="Verdana" pitchFamily="34" charset="0"/>
                <a:ea typeface="Verdana" pitchFamily="34" charset="0"/>
                <a:cs typeface="Verdana" pitchFamily="34" charset="0"/>
              </a:rPr>
              <a:t>Treat-to-Target Trial Study Design</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2"/>
          <p:cNvSpPr>
            <a:spLocks noGrp="1" noChangeArrowheads="1"/>
          </p:cNvSpPr>
          <p:nvPr>
            <p:ph type="title" idx="4294967295"/>
          </p:nvPr>
        </p:nvSpPr>
        <p:spPr>
          <a:xfrm>
            <a:off x="266700" y="168148"/>
            <a:ext cx="7400063" cy="1143000"/>
          </a:xfrm>
        </p:spPr>
        <p:txBody>
          <a:bodyPr>
            <a:normAutofit fontScale="90000"/>
          </a:bodyPr>
          <a:lstStyle/>
          <a:p>
            <a:pPr eaLnBrk="1" hangingPunct="1">
              <a:lnSpc>
                <a:spcPct val="100000"/>
              </a:lnSpc>
            </a:pPr>
            <a:r>
              <a:rPr lang="en-US" sz="3200" dirty="0" smtClean="0"/>
              <a:t>Addition of Insulin to Oral Therapy Lowers FPG in Type 2 Diabetes</a:t>
            </a:r>
          </a:p>
        </p:txBody>
      </p:sp>
      <p:sp>
        <p:nvSpPr>
          <p:cNvPr id="70660" name="Text Box 6"/>
          <p:cNvSpPr txBox="1">
            <a:spLocks noChangeArrowheads="1"/>
          </p:cNvSpPr>
          <p:nvPr>
            <p:custDataLst>
              <p:tags r:id="rId1"/>
            </p:custDataLst>
          </p:nvPr>
        </p:nvSpPr>
        <p:spPr bwMode="auto">
          <a:xfrm>
            <a:off x="457200" y="5989320"/>
            <a:ext cx="6756566" cy="336550"/>
          </a:xfrm>
          <a:prstGeom prst="rect">
            <a:avLst/>
          </a:prstGeom>
          <a:noFill/>
          <a:ln w="9525">
            <a:noFill/>
            <a:miter lim="800000"/>
            <a:headEnd/>
            <a:tailEnd/>
          </a:ln>
        </p:spPr>
        <p:txBody>
          <a:bodyPr/>
          <a:lstStyle/>
          <a:p>
            <a:pPr marL="171450" indent="-171450">
              <a:buClr>
                <a:schemeClr val="accent1"/>
              </a:buClr>
              <a:buSzPct val="100000"/>
              <a:buFont typeface="Arial" pitchFamily="34" charset="0"/>
              <a:buChar char="•"/>
            </a:pPr>
            <a:r>
              <a:rPr lang="da-DK" sz="1400" baseline="0" dirty="0">
                <a:solidFill>
                  <a:schemeClr val="bg1"/>
                </a:solidFill>
              </a:rPr>
              <a:t>FPG=fasting plasma </a:t>
            </a:r>
            <a:r>
              <a:rPr lang="da-DK" sz="1400" baseline="0" dirty="0" smtClean="0">
                <a:solidFill>
                  <a:schemeClr val="bg1"/>
                </a:solidFill>
              </a:rPr>
              <a:t>glucose</a:t>
            </a:r>
            <a:r>
              <a:rPr lang="da-DK" sz="1400" dirty="0" smtClean="0">
                <a:solidFill>
                  <a:schemeClr val="bg1"/>
                </a:solidFill>
              </a:rPr>
              <a:t>; NPH=Neutral Protamine Hagedorn.</a:t>
            </a:r>
            <a:endParaRPr lang="da-DK" sz="1400" baseline="0" dirty="0">
              <a:solidFill>
                <a:schemeClr val="bg1"/>
              </a:solidFill>
            </a:endParaRPr>
          </a:p>
        </p:txBody>
      </p:sp>
      <p:sp>
        <p:nvSpPr>
          <p:cNvPr id="70665" name="Text Box 9"/>
          <p:cNvSpPr txBox="1">
            <a:spLocks noChangeArrowheads="1"/>
          </p:cNvSpPr>
          <p:nvPr/>
        </p:nvSpPr>
        <p:spPr bwMode="auto">
          <a:xfrm>
            <a:off x="1219200" y="5257800"/>
            <a:ext cx="91372" cy="215444"/>
          </a:xfrm>
          <a:prstGeom prst="rect">
            <a:avLst/>
          </a:prstGeom>
          <a:noFill/>
          <a:ln w="9525">
            <a:noFill/>
            <a:miter lim="800000"/>
            <a:headEnd/>
            <a:tailEnd/>
          </a:ln>
        </p:spPr>
        <p:txBody>
          <a:bodyPr wrap="none" lIns="0" tIns="0" rIns="0" bIns="0" anchor="ctr">
            <a:spAutoFit/>
          </a:bodyPr>
          <a:lstStyle/>
          <a:p>
            <a:r>
              <a:rPr lang="en-US" sz="1400" b="1" baseline="0">
                <a:solidFill>
                  <a:schemeClr val="bg1"/>
                </a:solidFill>
              </a:rPr>
              <a:t>0</a:t>
            </a:r>
          </a:p>
        </p:txBody>
      </p:sp>
      <p:sp>
        <p:nvSpPr>
          <p:cNvPr id="70666" name="Text Box 10"/>
          <p:cNvSpPr txBox="1">
            <a:spLocks noChangeArrowheads="1"/>
          </p:cNvSpPr>
          <p:nvPr/>
        </p:nvSpPr>
        <p:spPr bwMode="auto">
          <a:xfrm>
            <a:off x="2209800" y="5264150"/>
            <a:ext cx="91372" cy="215444"/>
          </a:xfrm>
          <a:prstGeom prst="rect">
            <a:avLst/>
          </a:prstGeom>
          <a:noFill/>
          <a:ln w="9525">
            <a:noFill/>
            <a:miter lim="800000"/>
            <a:headEnd/>
            <a:tailEnd/>
          </a:ln>
        </p:spPr>
        <p:txBody>
          <a:bodyPr wrap="none" lIns="0" tIns="0" rIns="0" bIns="0" anchor="ctr">
            <a:spAutoFit/>
          </a:bodyPr>
          <a:lstStyle/>
          <a:p>
            <a:r>
              <a:rPr lang="en-US" sz="1400" b="1" baseline="0" dirty="0">
                <a:solidFill>
                  <a:schemeClr val="bg1"/>
                </a:solidFill>
              </a:rPr>
              <a:t>4</a:t>
            </a:r>
          </a:p>
        </p:txBody>
      </p:sp>
      <p:sp>
        <p:nvSpPr>
          <p:cNvPr id="70667" name="Text Box 11"/>
          <p:cNvSpPr txBox="1">
            <a:spLocks noChangeArrowheads="1"/>
          </p:cNvSpPr>
          <p:nvPr/>
        </p:nvSpPr>
        <p:spPr bwMode="auto">
          <a:xfrm>
            <a:off x="3200400" y="5264150"/>
            <a:ext cx="91372" cy="215444"/>
          </a:xfrm>
          <a:prstGeom prst="rect">
            <a:avLst/>
          </a:prstGeom>
          <a:noFill/>
          <a:ln w="9525">
            <a:noFill/>
            <a:miter lim="800000"/>
            <a:headEnd/>
            <a:tailEnd/>
          </a:ln>
        </p:spPr>
        <p:txBody>
          <a:bodyPr wrap="none" lIns="0" tIns="0" rIns="0" bIns="0" anchor="ctr">
            <a:spAutoFit/>
          </a:bodyPr>
          <a:lstStyle/>
          <a:p>
            <a:r>
              <a:rPr lang="en-US" sz="1400" b="1" baseline="0" dirty="0">
                <a:solidFill>
                  <a:schemeClr val="bg1"/>
                </a:solidFill>
              </a:rPr>
              <a:t>8</a:t>
            </a:r>
          </a:p>
        </p:txBody>
      </p:sp>
      <p:sp>
        <p:nvSpPr>
          <p:cNvPr id="70668" name="Text Box 12"/>
          <p:cNvSpPr txBox="1">
            <a:spLocks noChangeArrowheads="1"/>
          </p:cNvSpPr>
          <p:nvPr/>
        </p:nvSpPr>
        <p:spPr bwMode="auto">
          <a:xfrm>
            <a:off x="4144628" y="5264150"/>
            <a:ext cx="182742" cy="215444"/>
          </a:xfrm>
          <a:prstGeom prst="rect">
            <a:avLst/>
          </a:prstGeom>
          <a:noFill/>
          <a:ln w="9525">
            <a:noFill/>
            <a:miter lim="800000"/>
            <a:headEnd/>
            <a:tailEnd/>
          </a:ln>
        </p:spPr>
        <p:txBody>
          <a:bodyPr wrap="none" lIns="0" tIns="0" rIns="0" bIns="0" anchor="ctr">
            <a:spAutoFit/>
          </a:bodyPr>
          <a:lstStyle/>
          <a:p>
            <a:r>
              <a:rPr lang="en-US" sz="1400" b="1" baseline="0" dirty="0">
                <a:solidFill>
                  <a:schemeClr val="bg1"/>
                </a:solidFill>
              </a:rPr>
              <a:t>12</a:t>
            </a:r>
          </a:p>
        </p:txBody>
      </p:sp>
      <p:sp>
        <p:nvSpPr>
          <p:cNvPr id="70669" name="Text Box 13"/>
          <p:cNvSpPr txBox="1">
            <a:spLocks noChangeArrowheads="1"/>
          </p:cNvSpPr>
          <p:nvPr/>
        </p:nvSpPr>
        <p:spPr bwMode="auto">
          <a:xfrm>
            <a:off x="5135228" y="5264150"/>
            <a:ext cx="182742" cy="215444"/>
          </a:xfrm>
          <a:prstGeom prst="rect">
            <a:avLst/>
          </a:prstGeom>
          <a:noFill/>
          <a:ln w="9525">
            <a:noFill/>
            <a:miter lim="800000"/>
            <a:headEnd/>
            <a:tailEnd/>
          </a:ln>
        </p:spPr>
        <p:txBody>
          <a:bodyPr wrap="none" lIns="0" tIns="0" rIns="0" bIns="0" anchor="ctr">
            <a:spAutoFit/>
          </a:bodyPr>
          <a:lstStyle/>
          <a:p>
            <a:r>
              <a:rPr lang="en-US" sz="1400" b="1" baseline="0" dirty="0">
                <a:solidFill>
                  <a:schemeClr val="bg1"/>
                </a:solidFill>
              </a:rPr>
              <a:t>16</a:t>
            </a:r>
          </a:p>
        </p:txBody>
      </p:sp>
      <p:sp>
        <p:nvSpPr>
          <p:cNvPr id="70670" name="Text Box 14"/>
          <p:cNvSpPr txBox="1">
            <a:spLocks noChangeArrowheads="1"/>
          </p:cNvSpPr>
          <p:nvPr/>
        </p:nvSpPr>
        <p:spPr bwMode="auto">
          <a:xfrm>
            <a:off x="6172200" y="5270728"/>
            <a:ext cx="182742" cy="215444"/>
          </a:xfrm>
          <a:prstGeom prst="rect">
            <a:avLst/>
          </a:prstGeom>
          <a:noFill/>
          <a:ln w="9525">
            <a:noFill/>
            <a:miter lim="800000"/>
            <a:headEnd/>
            <a:tailEnd/>
          </a:ln>
        </p:spPr>
        <p:txBody>
          <a:bodyPr wrap="none" lIns="0" tIns="0" rIns="0" bIns="0" anchor="ctr">
            <a:spAutoFit/>
          </a:bodyPr>
          <a:lstStyle/>
          <a:p>
            <a:r>
              <a:rPr lang="en-US" sz="1400" b="1" baseline="0" dirty="0">
                <a:solidFill>
                  <a:schemeClr val="bg1"/>
                </a:solidFill>
              </a:rPr>
              <a:t>20</a:t>
            </a:r>
          </a:p>
        </p:txBody>
      </p:sp>
      <p:sp>
        <p:nvSpPr>
          <p:cNvPr id="70671" name="Text Box 15"/>
          <p:cNvSpPr txBox="1">
            <a:spLocks noChangeArrowheads="1"/>
          </p:cNvSpPr>
          <p:nvPr/>
        </p:nvSpPr>
        <p:spPr bwMode="auto">
          <a:xfrm>
            <a:off x="7162800" y="5264150"/>
            <a:ext cx="182742" cy="215444"/>
          </a:xfrm>
          <a:prstGeom prst="rect">
            <a:avLst/>
          </a:prstGeom>
          <a:noFill/>
          <a:ln w="9525">
            <a:noFill/>
            <a:miter lim="800000"/>
            <a:headEnd/>
            <a:tailEnd/>
          </a:ln>
        </p:spPr>
        <p:txBody>
          <a:bodyPr wrap="none" lIns="0" tIns="0" rIns="0" bIns="0" anchor="ctr">
            <a:spAutoFit/>
          </a:bodyPr>
          <a:lstStyle/>
          <a:p>
            <a:r>
              <a:rPr lang="en-US" sz="1400" b="1" baseline="0" dirty="0">
                <a:solidFill>
                  <a:schemeClr val="bg1"/>
                </a:solidFill>
              </a:rPr>
              <a:t>24</a:t>
            </a:r>
          </a:p>
        </p:txBody>
      </p:sp>
      <p:sp>
        <p:nvSpPr>
          <p:cNvPr id="70678" name="Text Box 22"/>
          <p:cNvSpPr txBox="1">
            <a:spLocks noChangeArrowheads="1"/>
          </p:cNvSpPr>
          <p:nvPr/>
        </p:nvSpPr>
        <p:spPr bwMode="auto">
          <a:xfrm>
            <a:off x="912168" y="5042356"/>
            <a:ext cx="230832" cy="215444"/>
          </a:xfrm>
          <a:prstGeom prst="rect">
            <a:avLst/>
          </a:prstGeom>
          <a:noFill/>
          <a:ln w="9525">
            <a:noFill/>
            <a:miter lim="800000"/>
            <a:headEnd/>
            <a:tailEnd/>
          </a:ln>
        </p:spPr>
        <p:txBody>
          <a:bodyPr wrap="none" lIns="0" tIns="0" rIns="0" bIns="0" anchor="ctr">
            <a:spAutoFit/>
          </a:bodyPr>
          <a:lstStyle/>
          <a:p>
            <a:pPr algn="r"/>
            <a:r>
              <a:rPr lang="en-US" sz="1400" b="1" baseline="0" dirty="0">
                <a:solidFill>
                  <a:schemeClr val="bg1"/>
                </a:solidFill>
              </a:rPr>
              <a:t>5.5</a:t>
            </a:r>
          </a:p>
        </p:txBody>
      </p:sp>
      <p:sp>
        <p:nvSpPr>
          <p:cNvPr id="70679" name="Text Box 23"/>
          <p:cNvSpPr txBox="1">
            <a:spLocks noChangeArrowheads="1"/>
          </p:cNvSpPr>
          <p:nvPr/>
        </p:nvSpPr>
        <p:spPr bwMode="auto">
          <a:xfrm>
            <a:off x="816033" y="3505200"/>
            <a:ext cx="322203" cy="215444"/>
          </a:xfrm>
          <a:prstGeom prst="rect">
            <a:avLst/>
          </a:prstGeom>
          <a:noFill/>
          <a:ln w="9525">
            <a:noFill/>
            <a:miter lim="800000"/>
            <a:headEnd/>
            <a:tailEnd/>
          </a:ln>
        </p:spPr>
        <p:txBody>
          <a:bodyPr wrap="none" lIns="0" tIns="0" rIns="0" bIns="0" anchor="ctr">
            <a:spAutoFit/>
          </a:bodyPr>
          <a:lstStyle/>
          <a:p>
            <a:pPr algn="r"/>
            <a:r>
              <a:rPr lang="en-US" sz="1400" b="1" baseline="0" dirty="0">
                <a:solidFill>
                  <a:schemeClr val="bg1"/>
                </a:solidFill>
              </a:rPr>
              <a:t>8.25</a:t>
            </a:r>
          </a:p>
        </p:txBody>
      </p:sp>
      <p:sp>
        <p:nvSpPr>
          <p:cNvPr id="70680" name="Text Box 24"/>
          <p:cNvSpPr txBox="1">
            <a:spLocks noChangeArrowheads="1"/>
          </p:cNvSpPr>
          <p:nvPr/>
        </p:nvSpPr>
        <p:spPr bwMode="auto">
          <a:xfrm>
            <a:off x="816034" y="1828800"/>
            <a:ext cx="322203" cy="215444"/>
          </a:xfrm>
          <a:prstGeom prst="rect">
            <a:avLst/>
          </a:prstGeom>
          <a:noFill/>
          <a:ln w="9525">
            <a:noFill/>
            <a:miter lim="800000"/>
            <a:headEnd/>
            <a:tailEnd/>
          </a:ln>
        </p:spPr>
        <p:txBody>
          <a:bodyPr wrap="none" lIns="0" tIns="0" rIns="0" bIns="0" anchor="ctr">
            <a:spAutoFit/>
          </a:bodyPr>
          <a:lstStyle/>
          <a:p>
            <a:pPr algn="r"/>
            <a:r>
              <a:rPr lang="en-US" sz="1400" b="1" baseline="0">
                <a:solidFill>
                  <a:schemeClr val="bg1"/>
                </a:solidFill>
              </a:rPr>
              <a:t>11.0</a:t>
            </a:r>
          </a:p>
        </p:txBody>
      </p:sp>
      <p:sp>
        <p:nvSpPr>
          <p:cNvPr id="70683" name="Text Box 34"/>
          <p:cNvSpPr txBox="1">
            <a:spLocks noChangeArrowheads="1"/>
          </p:cNvSpPr>
          <p:nvPr/>
        </p:nvSpPr>
        <p:spPr bwMode="auto">
          <a:xfrm>
            <a:off x="1298575" y="5562600"/>
            <a:ext cx="6321425" cy="304800"/>
          </a:xfrm>
          <a:prstGeom prst="rect">
            <a:avLst/>
          </a:prstGeom>
          <a:noFill/>
          <a:ln w="9525">
            <a:noFill/>
            <a:miter lim="800000"/>
            <a:headEnd/>
            <a:tailEnd/>
          </a:ln>
        </p:spPr>
        <p:txBody>
          <a:bodyPr>
            <a:spAutoFit/>
          </a:bodyPr>
          <a:lstStyle/>
          <a:p>
            <a:pPr algn="ctr"/>
            <a:r>
              <a:rPr lang="en-US" sz="1400" b="1" baseline="0" dirty="0">
                <a:solidFill>
                  <a:schemeClr val="bg1"/>
                </a:solidFill>
              </a:rPr>
              <a:t>Weeks of Treatment</a:t>
            </a:r>
          </a:p>
        </p:txBody>
      </p:sp>
      <p:sp>
        <p:nvSpPr>
          <p:cNvPr id="70684" name="Text Box 35"/>
          <p:cNvSpPr txBox="1">
            <a:spLocks noChangeArrowheads="1"/>
          </p:cNvSpPr>
          <p:nvPr/>
        </p:nvSpPr>
        <p:spPr bwMode="auto">
          <a:xfrm rot="16200000">
            <a:off x="-1179512" y="3465513"/>
            <a:ext cx="3425825" cy="304800"/>
          </a:xfrm>
          <a:prstGeom prst="rect">
            <a:avLst/>
          </a:prstGeom>
          <a:noFill/>
          <a:ln w="9525">
            <a:noFill/>
            <a:miter lim="800000"/>
            <a:headEnd/>
            <a:tailEnd/>
          </a:ln>
        </p:spPr>
        <p:txBody>
          <a:bodyPr>
            <a:spAutoFit/>
          </a:bodyPr>
          <a:lstStyle/>
          <a:p>
            <a:pPr algn="ctr"/>
            <a:r>
              <a:rPr lang="en-US" sz="1400" b="1" baseline="0" dirty="0">
                <a:solidFill>
                  <a:schemeClr val="bg1"/>
                </a:solidFill>
              </a:rPr>
              <a:t>FPG (</a:t>
            </a:r>
            <a:r>
              <a:rPr lang="en-US" sz="1400" b="1" baseline="0" dirty="0" err="1">
                <a:solidFill>
                  <a:schemeClr val="bg1"/>
                </a:solidFill>
              </a:rPr>
              <a:t>mmol</a:t>
            </a:r>
            <a:r>
              <a:rPr lang="en-US" sz="1400" b="1" baseline="0" dirty="0">
                <a:solidFill>
                  <a:schemeClr val="bg1"/>
                </a:solidFill>
              </a:rPr>
              <a:t>/L)</a:t>
            </a:r>
          </a:p>
        </p:txBody>
      </p:sp>
      <p:sp>
        <p:nvSpPr>
          <p:cNvPr id="70681" name="Line 29"/>
          <p:cNvSpPr>
            <a:spLocks noChangeShapeType="1"/>
          </p:cNvSpPr>
          <p:nvPr/>
        </p:nvSpPr>
        <p:spPr bwMode="auto">
          <a:xfrm>
            <a:off x="1216153" y="3570797"/>
            <a:ext cx="98552" cy="0"/>
          </a:xfrm>
          <a:prstGeom prst="line">
            <a:avLst/>
          </a:prstGeom>
          <a:noFill/>
          <a:ln w="9525">
            <a:solidFill>
              <a:schemeClr val="tx1"/>
            </a:solidFill>
            <a:round/>
            <a:headEnd/>
            <a:tailEnd/>
          </a:ln>
        </p:spPr>
        <p:txBody>
          <a:bodyPr/>
          <a:lstStyle/>
          <a:p>
            <a:endParaRPr lang="en-US">
              <a:solidFill>
                <a:schemeClr val="bg1"/>
              </a:solidFill>
            </a:endParaRPr>
          </a:p>
        </p:txBody>
      </p:sp>
      <p:sp>
        <p:nvSpPr>
          <p:cNvPr id="70682" name="Line 33"/>
          <p:cNvSpPr>
            <a:spLocks noChangeShapeType="1"/>
          </p:cNvSpPr>
          <p:nvPr/>
        </p:nvSpPr>
        <p:spPr bwMode="auto">
          <a:xfrm>
            <a:off x="1216153" y="1938529"/>
            <a:ext cx="98552" cy="0"/>
          </a:xfrm>
          <a:prstGeom prst="line">
            <a:avLst/>
          </a:prstGeom>
          <a:noFill/>
          <a:ln w="9525">
            <a:solidFill>
              <a:schemeClr val="tx1"/>
            </a:solidFill>
            <a:round/>
            <a:headEnd/>
            <a:tailEnd/>
          </a:ln>
        </p:spPr>
        <p:txBody>
          <a:bodyPr/>
          <a:lstStyle/>
          <a:p>
            <a:endParaRPr lang="en-US">
              <a:solidFill>
                <a:schemeClr val="bg1"/>
              </a:solidFill>
            </a:endParaRPr>
          </a:p>
        </p:txBody>
      </p:sp>
      <p:sp>
        <p:nvSpPr>
          <p:cNvPr id="70718" name="Line 135"/>
          <p:cNvSpPr>
            <a:spLocks noChangeShapeType="1"/>
          </p:cNvSpPr>
          <p:nvPr/>
        </p:nvSpPr>
        <p:spPr bwMode="auto">
          <a:xfrm>
            <a:off x="1216153" y="4839654"/>
            <a:ext cx="63135" cy="0"/>
          </a:xfrm>
          <a:prstGeom prst="line">
            <a:avLst/>
          </a:prstGeom>
          <a:noFill/>
          <a:ln w="9525">
            <a:solidFill>
              <a:schemeClr val="tx1"/>
            </a:solidFill>
            <a:round/>
            <a:headEnd/>
            <a:tailEnd/>
          </a:ln>
        </p:spPr>
        <p:txBody>
          <a:bodyPr/>
          <a:lstStyle/>
          <a:p>
            <a:endParaRPr lang="en-US">
              <a:solidFill>
                <a:schemeClr val="bg1"/>
              </a:solidFill>
            </a:endParaRPr>
          </a:p>
        </p:txBody>
      </p:sp>
      <p:sp>
        <p:nvSpPr>
          <p:cNvPr id="70719" name="Line 136"/>
          <p:cNvSpPr>
            <a:spLocks noChangeShapeType="1"/>
          </p:cNvSpPr>
          <p:nvPr/>
        </p:nvSpPr>
        <p:spPr bwMode="auto">
          <a:xfrm>
            <a:off x="1216153" y="4523980"/>
            <a:ext cx="63135" cy="0"/>
          </a:xfrm>
          <a:prstGeom prst="line">
            <a:avLst/>
          </a:prstGeom>
          <a:noFill/>
          <a:ln w="9525">
            <a:solidFill>
              <a:schemeClr val="tx1"/>
            </a:solidFill>
            <a:round/>
            <a:headEnd/>
            <a:tailEnd/>
          </a:ln>
        </p:spPr>
        <p:txBody>
          <a:bodyPr/>
          <a:lstStyle/>
          <a:p>
            <a:endParaRPr lang="en-US">
              <a:solidFill>
                <a:schemeClr val="bg1"/>
              </a:solidFill>
            </a:endParaRPr>
          </a:p>
        </p:txBody>
      </p:sp>
      <p:sp>
        <p:nvSpPr>
          <p:cNvPr id="70720" name="Line 137"/>
          <p:cNvSpPr>
            <a:spLocks noChangeShapeType="1"/>
          </p:cNvSpPr>
          <p:nvPr/>
        </p:nvSpPr>
        <p:spPr bwMode="auto">
          <a:xfrm>
            <a:off x="1216153" y="4199066"/>
            <a:ext cx="63135" cy="0"/>
          </a:xfrm>
          <a:prstGeom prst="line">
            <a:avLst/>
          </a:prstGeom>
          <a:noFill/>
          <a:ln w="9525">
            <a:solidFill>
              <a:schemeClr val="tx1"/>
            </a:solidFill>
            <a:round/>
            <a:headEnd/>
            <a:tailEnd/>
          </a:ln>
        </p:spPr>
        <p:txBody>
          <a:bodyPr/>
          <a:lstStyle/>
          <a:p>
            <a:endParaRPr lang="en-US">
              <a:solidFill>
                <a:schemeClr val="bg1"/>
              </a:solidFill>
            </a:endParaRPr>
          </a:p>
        </p:txBody>
      </p:sp>
      <p:sp>
        <p:nvSpPr>
          <p:cNvPr id="70721" name="Line 138"/>
          <p:cNvSpPr>
            <a:spLocks noChangeShapeType="1"/>
          </p:cNvSpPr>
          <p:nvPr/>
        </p:nvSpPr>
        <p:spPr bwMode="auto">
          <a:xfrm>
            <a:off x="1216153" y="3878772"/>
            <a:ext cx="63135" cy="0"/>
          </a:xfrm>
          <a:prstGeom prst="line">
            <a:avLst/>
          </a:prstGeom>
          <a:noFill/>
          <a:ln w="9525">
            <a:solidFill>
              <a:schemeClr val="tx1"/>
            </a:solidFill>
            <a:round/>
            <a:headEnd/>
            <a:tailEnd/>
          </a:ln>
        </p:spPr>
        <p:txBody>
          <a:bodyPr/>
          <a:lstStyle/>
          <a:p>
            <a:endParaRPr lang="en-US">
              <a:solidFill>
                <a:schemeClr val="bg1"/>
              </a:solidFill>
            </a:endParaRPr>
          </a:p>
        </p:txBody>
      </p:sp>
      <p:sp>
        <p:nvSpPr>
          <p:cNvPr id="70722" name="Line 139"/>
          <p:cNvSpPr>
            <a:spLocks noChangeShapeType="1"/>
          </p:cNvSpPr>
          <p:nvPr/>
        </p:nvSpPr>
        <p:spPr bwMode="auto">
          <a:xfrm>
            <a:off x="1216153" y="3248963"/>
            <a:ext cx="64675" cy="0"/>
          </a:xfrm>
          <a:prstGeom prst="line">
            <a:avLst/>
          </a:prstGeom>
          <a:noFill/>
          <a:ln w="9525">
            <a:solidFill>
              <a:schemeClr val="tx1"/>
            </a:solidFill>
            <a:round/>
            <a:headEnd/>
            <a:tailEnd/>
          </a:ln>
        </p:spPr>
        <p:txBody>
          <a:bodyPr/>
          <a:lstStyle/>
          <a:p>
            <a:endParaRPr lang="en-US">
              <a:solidFill>
                <a:schemeClr val="bg1"/>
              </a:solidFill>
            </a:endParaRPr>
          </a:p>
        </p:txBody>
      </p:sp>
      <p:sp>
        <p:nvSpPr>
          <p:cNvPr id="70723" name="Line 140"/>
          <p:cNvSpPr>
            <a:spLocks noChangeShapeType="1"/>
          </p:cNvSpPr>
          <p:nvPr/>
        </p:nvSpPr>
        <p:spPr bwMode="auto">
          <a:xfrm>
            <a:off x="1216153" y="2910191"/>
            <a:ext cx="64675" cy="0"/>
          </a:xfrm>
          <a:prstGeom prst="line">
            <a:avLst/>
          </a:prstGeom>
          <a:noFill/>
          <a:ln w="9525">
            <a:solidFill>
              <a:schemeClr val="tx1"/>
            </a:solidFill>
            <a:round/>
            <a:headEnd/>
            <a:tailEnd/>
          </a:ln>
        </p:spPr>
        <p:txBody>
          <a:bodyPr/>
          <a:lstStyle/>
          <a:p>
            <a:endParaRPr lang="en-US">
              <a:solidFill>
                <a:schemeClr val="bg1"/>
              </a:solidFill>
            </a:endParaRPr>
          </a:p>
        </p:txBody>
      </p:sp>
      <p:sp>
        <p:nvSpPr>
          <p:cNvPr id="70724" name="Line 141"/>
          <p:cNvSpPr>
            <a:spLocks noChangeShapeType="1"/>
          </p:cNvSpPr>
          <p:nvPr/>
        </p:nvSpPr>
        <p:spPr bwMode="auto">
          <a:xfrm>
            <a:off x="1216153" y="2582197"/>
            <a:ext cx="64675" cy="0"/>
          </a:xfrm>
          <a:prstGeom prst="line">
            <a:avLst/>
          </a:prstGeom>
          <a:noFill/>
          <a:ln w="9525">
            <a:solidFill>
              <a:schemeClr val="tx1"/>
            </a:solidFill>
            <a:round/>
            <a:headEnd/>
            <a:tailEnd/>
          </a:ln>
        </p:spPr>
        <p:txBody>
          <a:bodyPr/>
          <a:lstStyle/>
          <a:p>
            <a:endParaRPr lang="en-US">
              <a:solidFill>
                <a:schemeClr val="bg1"/>
              </a:solidFill>
            </a:endParaRPr>
          </a:p>
        </p:txBody>
      </p:sp>
      <p:sp>
        <p:nvSpPr>
          <p:cNvPr id="70725" name="Line 143"/>
          <p:cNvSpPr>
            <a:spLocks noChangeShapeType="1"/>
          </p:cNvSpPr>
          <p:nvPr/>
        </p:nvSpPr>
        <p:spPr bwMode="auto">
          <a:xfrm>
            <a:off x="1216153" y="2258823"/>
            <a:ext cx="64675" cy="0"/>
          </a:xfrm>
          <a:prstGeom prst="line">
            <a:avLst/>
          </a:prstGeom>
          <a:noFill/>
          <a:ln w="9525">
            <a:solidFill>
              <a:schemeClr val="tx1"/>
            </a:solidFill>
            <a:round/>
            <a:headEnd/>
            <a:tailEnd/>
          </a:ln>
        </p:spPr>
        <p:txBody>
          <a:bodyPr/>
          <a:lstStyle/>
          <a:p>
            <a:endParaRPr lang="en-US">
              <a:solidFill>
                <a:schemeClr val="bg1"/>
              </a:solidFill>
            </a:endParaRPr>
          </a:p>
        </p:txBody>
      </p:sp>
      <p:sp>
        <p:nvSpPr>
          <p:cNvPr id="70672" name="Line 16"/>
          <p:cNvSpPr>
            <a:spLocks noChangeShapeType="1"/>
          </p:cNvSpPr>
          <p:nvPr/>
        </p:nvSpPr>
        <p:spPr bwMode="auto">
          <a:xfrm>
            <a:off x="2266349" y="5116831"/>
            <a:ext cx="0" cy="106251"/>
          </a:xfrm>
          <a:prstGeom prst="line">
            <a:avLst/>
          </a:prstGeom>
          <a:noFill/>
          <a:ln w="9525">
            <a:solidFill>
              <a:schemeClr val="tx1"/>
            </a:solidFill>
            <a:round/>
            <a:headEnd/>
            <a:tailEnd/>
          </a:ln>
        </p:spPr>
        <p:txBody>
          <a:bodyPr/>
          <a:lstStyle/>
          <a:p>
            <a:endParaRPr lang="en-US">
              <a:solidFill>
                <a:schemeClr val="bg1"/>
              </a:solidFill>
            </a:endParaRPr>
          </a:p>
        </p:txBody>
      </p:sp>
      <p:sp>
        <p:nvSpPr>
          <p:cNvPr id="70673" name="Line 17"/>
          <p:cNvSpPr>
            <a:spLocks noChangeShapeType="1"/>
          </p:cNvSpPr>
          <p:nvPr/>
        </p:nvSpPr>
        <p:spPr bwMode="auto">
          <a:xfrm>
            <a:off x="3267268" y="5116831"/>
            <a:ext cx="0" cy="106251"/>
          </a:xfrm>
          <a:prstGeom prst="line">
            <a:avLst/>
          </a:prstGeom>
          <a:noFill/>
          <a:ln w="9525">
            <a:solidFill>
              <a:schemeClr val="tx1"/>
            </a:solidFill>
            <a:round/>
            <a:headEnd/>
            <a:tailEnd/>
          </a:ln>
        </p:spPr>
        <p:txBody>
          <a:bodyPr/>
          <a:lstStyle/>
          <a:p>
            <a:endParaRPr lang="en-US">
              <a:solidFill>
                <a:schemeClr val="bg1"/>
              </a:solidFill>
            </a:endParaRPr>
          </a:p>
        </p:txBody>
      </p:sp>
      <p:sp>
        <p:nvSpPr>
          <p:cNvPr id="70674" name="Line 18"/>
          <p:cNvSpPr>
            <a:spLocks noChangeShapeType="1"/>
          </p:cNvSpPr>
          <p:nvPr/>
        </p:nvSpPr>
        <p:spPr bwMode="auto">
          <a:xfrm>
            <a:off x="4248167" y="5116831"/>
            <a:ext cx="0" cy="106251"/>
          </a:xfrm>
          <a:prstGeom prst="line">
            <a:avLst/>
          </a:prstGeom>
          <a:noFill/>
          <a:ln w="9525">
            <a:solidFill>
              <a:schemeClr val="tx1"/>
            </a:solidFill>
            <a:round/>
            <a:headEnd/>
            <a:tailEnd/>
          </a:ln>
        </p:spPr>
        <p:txBody>
          <a:bodyPr/>
          <a:lstStyle/>
          <a:p>
            <a:endParaRPr lang="en-US">
              <a:solidFill>
                <a:schemeClr val="bg1"/>
              </a:solidFill>
            </a:endParaRPr>
          </a:p>
        </p:txBody>
      </p:sp>
      <p:sp>
        <p:nvSpPr>
          <p:cNvPr id="70675" name="Line 19"/>
          <p:cNvSpPr>
            <a:spLocks noChangeShapeType="1"/>
          </p:cNvSpPr>
          <p:nvPr/>
        </p:nvSpPr>
        <p:spPr bwMode="auto">
          <a:xfrm>
            <a:off x="5242927" y="5116831"/>
            <a:ext cx="0" cy="106251"/>
          </a:xfrm>
          <a:prstGeom prst="line">
            <a:avLst/>
          </a:prstGeom>
          <a:noFill/>
          <a:ln w="9525">
            <a:solidFill>
              <a:schemeClr val="tx1"/>
            </a:solidFill>
            <a:round/>
            <a:headEnd/>
            <a:tailEnd/>
          </a:ln>
        </p:spPr>
        <p:txBody>
          <a:bodyPr/>
          <a:lstStyle/>
          <a:p>
            <a:endParaRPr lang="en-US">
              <a:solidFill>
                <a:schemeClr val="bg1"/>
              </a:solidFill>
            </a:endParaRPr>
          </a:p>
        </p:txBody>
      </p:sp>
      <p:sp>
        <p:nvSpPr>
          <p:cNvPr id="70676" name="Line 20"/>
          <p:cNvSpPr>
            <a:spLocks noChangeShapeType="1"/>
          </p:cNvSpPr>
          <p:nvPr/>
        </p:nvSpPr>
        <p:spPr bwMode="auto">
          <a:xfrm>
            <a:off x="6257705" y="5116831"/>
            <a:ext cx="0" cy="106251"/>
          </a:xfrm>
          <a:prstGeom prst="line">
            <a:avLst/>
          </a:prstGeom>
          <a:noFill/>
          <a:ln w="9525">
            <a:solidFill>
              <a:schemeClr val="tx1"/>
            </a:solidFill>
            <a:round/>
            <a:headEnd/>
            <a:tailEnd/>
          </a:ln>
        </p:spPr>
        <p:txBody>
          <a:bodyPr/>
          <a:lstStyle/>
          <a:p>
            <a:endParaRPr lang="en-US">
              <a:solidFill>
                <a:schemeClr val="bg1"/>
              </a:solidFill>
            </a:endParaRPr>
          </a:p>
        </p:txBody>
      </p:sp>
      <p:sp>
        <p:nvSpPr>
          <p:cNvPr id="70677" name="Line 21"/>
          <p:cNvSpPr>
            <a:spLocks noChangeShapeType="1"/>
          </p:cNvSpPr>
          <p:nvPr/>
        </p:nvSpPr>
        <p:spPr bwMode="auto">
          <a:xfrm>
            <a:off x="7238605" y="5116831"/>
            <a:ext cx="0" cy="106251"/>
          </a:xfrm>
          <a:prstGeom prst="line">
            <a:avLst/>
          </a:prstGeom>
          <a:noFill/>
          <a:ln w="9525">
            <a:solidFill>
              <a:schemeClr val="tx1"/>
            </a:solidFill>
            <a:round/>
            <a:headEnd/>
            <a:tailEnd/>
          </a:ln>
        </p:spPr>
        <p:txBody>
          <a:bodyPr/>
          <a:lstStyle/>
          <a:p>
            <a:endParaRPr lang="en-US">
              <a:solidFill>
                <a:schemeClr val="bg1"/>
              </a:solidFill>
            </a:endParaRPr>
          </a:p>
        </p:txBody>
      </p:sp>
      <p:sp>
        <p:nvSpPr>
          <p:cNvPr id="76" name="Line 16"/>
          <p:cNvSpPr>
            <a:spLocks noChangeShapeType="1"/>
          </p:cNvSpPr>
          <p:nvPr/>
        </p:nvSpPr>
        <p:spPr bwMode="auto">
          <a:xfrm>
            <a:off x="1268510" y="5116831"/>
            <a:ext cx="0" cy="106251"/>
          </a:xfrm>
          <a:prstGeom prst="line">
            <a:avLst/>
          </a:prstGeom>
          <a:noFill/>
          <a:ln w="9525">
            <a:solidFill>
              <a:schemeClr val="tx1"/>
            </a:solidFill>
            <a:round/>
            <a:headEnd/>
            <a:tailEnd/>
          </a:ln>
        </p:spPr>
        <p:txBody>
          <a:bodyPr/>
          <a:lstStyle/>
          <a:p>
            <a:endParaRPr lang="en-US">
              <a:solidFill>
                <a:schemeClr val="bg1"/>
              </a:solidFill>
            </a:endParaRPr>
          </a:p>
        </p:txBody>
      </p:sp>
      <p:sp>
        <p:nvSpPr>
          <p:cNvPr id="70662" name="Rectangle 77"/>
          <p:cNvSpPr>
            <a:spLocks noChangeArrowheads="1"/>
          </p:cNvSpPr>
          <p:nvPr/>
        </p:nvSpPr>
        <p:spPr bwMode="auto">
          <a:xfrm>
            <a:off x="1268510" y="1938529"/>
            <a:ext cx="6213396" cy="3215259"/>
          </a:xfrm>
          <a:prstGeom prst="rect">
            <a:avLst/>
          </a:prstGeom>
          <a:noFill/>
          <a:ln w="9525">
            <a:solidFill>
              <a:schemeClr val="bg1"/>
            </a:solidFill>
            <a:miter lim="800000"/>
            <a:headEnd/>
            <a:tailEnd/>
          </a:ln>
        </p:spPr>
        <p:txBody>
          <a:bodyPr wrap="none" anchor="ctr"/>
          <a:lstStyle/>
          <a:p>
            <a:pPr algn="ctr"/>
            <a:endParaRPr lang="en-US" sz="1000" baseline="0">
              <a:solidFill>
                <a:schemeClr val="bg1"/>
              </a:solidFill>
            </a:endParaRPr>
          </a:p>
        </p:txBody>
      </p:sp>
      <p:sp>
        <p:nvSpPr>
          <p:cNvPr id="70685" name="Oval 43"/>
          <p:cNvSpPr>
            <a:spLocks noChangeArrowheads="1"/>
          </p:cNvSpPr>
          <p:nvPr/>
        </p:nvSpPr>
        <p:spPr bwMode="auto">
          <a:xfrm>
            <a:off x="1728932" y="3210466"/>
            <a:ext cx="127810" cy="127809"/>
          </a:xfrm>
          <a:prstGeom prst="ellipse">
            <a:avLst/>
          </a:prstGeom>
          <a:solidFill>
            <a:srgbClr val="990000"/>
          </a:solidFill>
          <a:ln w="9525">
            <a:noFill/>
            <a:round/>
            <a:headEnd/>
            <a:tailEnd/>
          </a:ln>
        </p:spPr>
        <p:txBody>
          <a:bodyPr wrap="none" anchor="ctr"/>
          <a:lstStyle/>
          <a:p>
            <a:endParaRPr lang="en-US" sz="1000" baseline="0">
              <a:solidFill>
                <a:schemeClr val="bg1"/>
              </a:solidFill>
            </a:endParaRPr>
          </a:p>
        </p:txBody>
      </p:sp>
      <p:sp>
        <p:nvSpPr>
          <p:cNvPr id="70686" name="Oval 44"/>
          <p:cNvSpPr>
            <a:spLocks noChangeArrowheads="1"/>
          </p:cNvSpPr>
          <p:nvPr/>
        </p:nvSpPr>
        <p:spPr bwMode="auto">
          <a:xfrm>
            <a:off x="2220152" y="3829496"/>
            <a:ext cx="126270" cy="127809"/>
          </a:xfrm>
          <a:prstGeom prst="ellipse">
            <a:avLst/>
          </a:prstGeom>
          <a:solidFill>
            <a:srgbClr val="990000"/>
          </a:solidFill>
          <a:ln w="9525">
            <a:noFill/>
            <a:round/>
            <a:headEnd/>
            <a:tailEnd/>
          </a:ln>
        </p:spPr>
        <p:txBody>
          <a:bodyPr wrap="none" anchor="ctr"/>
          <a:lstStyle/>
          <a:p>
            <a:endParaRPr lang="en-US" sz="1000" baseline="0">
              <a:solidFill>
                <a:schemeClr val="bg1"/>
              </a:solidFill>
            </a:endParaRPr>
          </a:p>
        </p:txBody>
      </p:sp>
      <p:sp>
        <p:nvSpPr>
          <p:cNvPr id="70687" name="Oval 45"/>
          <p:cNvSpPr>
            <a:spLocks noChangeArrowheads="1"/>
          </p:cNvSpPr>
          <p:nvPr/>
        </p:nvSpPr>
        <p:spPr bwMode="auto">
          <a:xfrm>
            <a:off x="3225690" y="4420808"/>
            <a:ext cx="126270" cy="126270"/>
          </a:xfrm>
          <a:prstGeom prst="ellipse">
            <a:avLst/>
          </a:prstGeom>
          <a:solidFill>
            <a:srgbClr val="990000"/>
          </a:solidFill>
          <a:ln w="9525">
            <a:noFill/>
            <a:round/>
            <a:headEnd/>
            <a:tailEnd/>
          </a:ln>
        </p:spPr>
        <p:txBody>
          <a:bodyPr wrap="none" anchor="ctr"/>
          <a:lstStyle/>
          <a:p>
            <a:endParaRPr lang="en-US" sz="1000" baseline="0">
              <a:solidFill>
                <a:schemeClr val="bg1"/>
              </a:solidFill>
            </a:endParaRPr>
          </a:p>
        </p:txBody>
      </p:sp>
      <p:sp>
        <p:nvSpPr>
          <p:cNvPr id="70688" name="Oval 46"/>
          <p:cNvSpPr>
            <a:spLocks noChangeArrowheads="1"/>
          </p:cNvSpPr>
          <p:nvPr/>
        </p:nvSpPr>
        <p:spPr bwMode="auto">
          <a:xfrm>
            <a:off x="4194272" y="4671808"/>
            <a:ext cx="127810" cy="127809"/>
          </a:xfrm>
          <a:prstGeom prst="ellipse">
            <a:avLst/>
          </a:prstGeom>
          <a:solidFill>
            <a:srgbClr val="990000"/>
          </a:solidFill>
          <a:ln w="9525">
            <a:noFill/>
            <a:round/>
            <a:headEnd/>
            <a:tailEnd/>
          </a:ln>
        </p:spPr>
        <p:txBody>
          <a:bodyPr wrap="none" anchor="ctr"/>
          <a:lstStyle/>
          <a:p>
            <a:endParaRPr lang="en-US" sz="1000" baseline="0">
              <a:solidFill>
                <a:schemeClr val="bg1"/>
              </a:solidFill>
            </a:endParaRPr>
          </a:p>
        </p:txBody>
      </p:sp>
      <p:sp>
        <p:nvSpPr>
          <p:cNvPr id="70689" name="Oval 47"/>
          <p:cNvSpPr>
            <a:spLocks noChangeArrowheads="1"/>
          </p:cNvSpPr>
          <p:nvPr/>
        </p:nvSpPr>
        <p:spPr bwMode="auto">
          <a:xfrm>
            <a:off x="5694111" y="4628691"/>
            <a:ext cx="126270" cy="126270"/>
          </a:xfrm>
          <a:prstGeom prst="ellipse">
            <a:avLst/>
          </a:prstGeom>
          <a:solidFill>
            <a:srgbClr val="990000"/>
          </a:solidFill>
          <a:ln w="9525">
            <a:noFill/>
            <a:round/>
            <a:headEnd/>
            <a:tailEnd/>
          </a:ln>
        </p:spPr>
        <p:txBody>
          <a:bodyPr wrap="none" anchor="ctr"/>
          <a:lstStyle/>
          <a:p>
            <a:endParaRPr lang="en-US" sz="1000" baseline="0">
              <a:solidFill>
                <a:schemeClr val="bg1"/>
              </a:solidFill>
            </a:endParaRPr>
          </a:p>
        </p:txBody>
      </p:sp>
      <p:sp>
        <p:nvSpPr>
          <p:cNvPr id="70690" name="Oval 48"/>
          <p:cNvSpPr>
            <a:spLocks noChangeArrowheads="1"/>
          </p:cNvSpPr>
          <p:nvPr/>
        </p:nvSpPr>
        <p:spPr bwMode="auto">
          <a:xfrm>
            <a:off x="7178550" y="4605593"/>
            <a:ext cx="127810" cy="126270"/>
          </a:xfrm>
          <a:prstGeom prst="ellipse">
            <a:avLst/>
          </a:prstGeom>
          <a:solidFill>
            <a:srgbClr val="990000"/>
          </a:solidFill>
          <a:ln w="9525">
            <a:noFill/>
            <a:round/>
            <a:headEnd/>
            <a:tailEnd/>
          </a:ln>
        </p:spPr>
        <p:txBody>
          <a:bodyPr wrap="none" anchor="ctr"/>
          <a:lstStyle/>
          <a:p>
            <a:endParaRPr lang="en-US" sz="1000" baseline="0">
              <a:solidFill>
                <a:schemeClr val="bg1"/>
              </a:solidFill>
            </a:endParaRPr>
          </a:p>
        </p:txBody>
      </p:sp>
      <p:sp>
        <p:nvSpPr>
          <p:cNvPr id="70691" name="Freeform 49"/>
          <p:cNvSpPr>
            <a:spLocks/>
          </p:cNvSpPr>
          <p:nvPr/>
        </p:nvSpPr>
        <p:spPr bwMode="auto">
          <a:xfrm>
            <a:off x="1291607" y="2026302"/>
            <a:ext cx="5946997" cy="2708640"/>
          </a:xfrm>
          <a:custGeom>
            <a:avLst/>
            <a:gdLst>
              <a:gd name="T0" fmla="*/ 0 w 3372"/>
              <a:gd name="T1" fmla="*/ 0 h 1536"/>
              <a:gd name="T2" fmla="*/ 496 w 3372"/>
              <a:gd name="T3" fmla="*/ 1231 h 1536"/>
              <a:gd name="T4" fmla="*/ 971 w 3372"/>
              <a:gd name="T5" fmla="*/ 1844 h 1536"/>
              <a:gd name="T6" fmla="*/ 1921 w 3372"/>
              <a:gd name="T7" fmla="*/ 2373 h 1536"/>
              <a:gd name="T8" fmla="*/ 2891 w 3372"/>
              <a:gd name="T9" fmla="*/ 2641 h 1536"/>
              <a:gd name="T10" fmla="*/ 4357 w 3372"/>
              <a:gd name="T11" fmla="*/ 2586 h 1536"/>
              <a:gd name="T12" fmla="*/ 5802 w 3372"/>
              <a:gd name="T13" fmla="*/ 2580 h 1536"/>
              <a:gd name="T14" fmla="*/ 0 60000 65536"/>
              <a:gd name="T15" fmla="*/ 0 60000 65536"/>
              <a:gd name="T16" fmla="*/ 0 60000 65536"/>
              <a:gd name="T17" fmla="*/ 0 60000 65536"/>
              <a:gd name="T18" fmla="*/ 0 60000 65536"/>
              <a:gd name="T19" fmla="*/ 0 60000 65536"/>
              <a:gd name="T20" fmla="*/ 0 60000 65536"/>
              <a:gd name="T21" fmla="*/ 0 w 3372"/>
              <a:gd name="T22" fmla="*/ 0 h 1536"/>
              <a:gd name="T23" fmla="*/ 3372 w 3372"/>
              <a:gd name="T24" fmla="*/ 1536 h 15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72" h="1536">
                <a:moveTo>
                  <a:pt x="0" y="0"/>
                </a:moveTo>
                <a:lnTo>
                  <a:pt x="288" y="716"/>
                </a:lnTo>
                <a:lnTo>
                  <a:pt x="564" y="1072"/>
                </a:lnTo>
                <a:lnTo>
                  <a:pt x="1116" y="1380"/>
                </a:lnTo>
                <a:lnTo>
                  <a:pt x="1680" y="1536"/>
                </a:lnTo>
                <a:lnTo>
                  <a:pt x="2532" y="1504"/>
                </a:lnTo>
                <a:lnTo>
                  <a:pt x="3372" y="1500"/>
                </a:lnTo>
              </a:path>
            </a:pathLst>
          </a:custGeom>
          <a:noFill/>
          <a:ln w="19050">
            <a:solidFill>
              <a:srgbClr val="990000"/>
            </a:solidFill>
            <a:round/>
            <a:headEnd/>
            <a:tailEnd/>
          </a:ln>
        </p:spPr>
        <p:txBody>
          <a:bodyPr/>
          <a:lstStyle/>
          <a:p>
            <a:endParaRPr lang="en-US" sz="1000" baseline="0">
              <a:solidFill>
                <a:schemeClr val="bg1"/>
              </a:solidFill>
            </a:endParaRPr>
          </a:p>
        </p:txBody>
      </p:sp>
      <p:sp>
        <p:nvSpPr>
          <p:cNvPr id="70692" name="Line 50"/>
          <p:cNvSpPr>
            <a:spLocks noChangeShapeType="1"/>
          </p:cNvSpPr>
          <p:nvPr/>
        </p:nvSpPr>
        <p:spPr bwMode="auto">
          <a:xfrm>
            <a:off x="1796686" y="3185828"/>
            <a:ext cx="0" cy="113951"/>
          </a:xfrm>
          <a:prstGeom prst="line">
            <a:avLst/>
          </a:prstGeom>
          <a:noFill/>
          <a:ln w="19050">
            <a:solidFill>
              <a:srgbClr val="990000"/>
            </a:solidFill>
            <a:round/>
            <a:headEnd/>
            <a:tailEnd/>
          </a:ln>
        </p:spPr>
        <p:txBody>
          <a:bodyPr/>
          <a:lstStyle/>
          <a:p>
            <a:endParaRPr lang="en-US">
              <a:solidFill>
                <a:schemeClr val="bg1"/>
              </a:solidFill>
            </a:endParaRPr>
          </a:p>
        </p:txBody>
      </p:sp>
      <p:sp>
        <p:nvSpPr>
          <p:cNvPr id="70693" name="Line 51"/>
          <p:cNvSpPr>
            <a:spLocks noChangeShapeType="1"/>
          </p:cNvSpPr>
          <p:nvPr/>
        </p:nvSpPr>
        <p:spPr bwMode="auto">
          <a:xfrm>
            <a:off x="1742791" y="3182748"/>
            <a:ext cx="106252" cy="0"/>
          </a:xfrm>
          <a:prstGeom prst="line">
            <a:avLst/>
          </a:prstGeom>
          <a:noFill/>
          <a:ln w="19050">
            <a:solidFill>
              <a:srgbClr val="990000"/>
            </a:solidFill>
            <a:round/>
            <a:headEnd/>
            <a:tailEnd/>
          </a:ln>
        </p:spPr>
        <p:txBody>
          <a:bodyPr/>
          <a:lstStyle/>
          <a:p>
            <a:endParaRPr lang="en-US">
              <a:solidFill>
                <a:schemeClr val="bg1"/>
              </a:solidFill>
            </a:endParaRPr>
          </a:p>
        </p:txBody>
      </p:sp>
      <p:sp>
        <p:nvSpPr>
          <p:cNvPr id="70694" name="Line 52"/>
          <p:cNvSpPr>
            <a:spLocks noChangeShapeType="1"/>
          </p:cNvSpPr>
          <p:nvPr/>
        </p:nvSpPr>
        <p:spPr bwMode="auto">
          <a:xfrm>
            <a:off x="2226312" y="3817177"/>
            <a:ext cx="106252" cy="0"/>
          </a:xfrm>
          <a:prstGeom prst="line">
            <a:avLst/>
          </a:prstGeom>
          <a:noFill/>
          <a:ln w="19050">
            <a:solidFill>
              <a:srgbClr val="990000"/>
            </a:solidFill>
            <a:round/>
            <a:headEnd/>
            <a:tailEnd/>
          </a:ln>
        </p:spPr>
        <p:txBody>
          <a:bodyPr/>
          <a:lstStyle/>
          <a:p>
            <a:endParaRPr lang="en-US">
              <a:solidFill>
                <a:schemeClr val="bg1"/>
              </a:solidFill>
            </a:endParaRPr>
          </a:p>
        </p:txBody>
      </p:sp>
      <p:sp>
        <p:nvSpPr>
          <p:cNvPr id="70695" name="Line 53"/>
          <p:cNvSpPr>
            <a:spLocks noChangeShapeType="1"/>
          </p:cNvSpPr>
          <p:nvPr/>
        </p:nvSpPr>
        <p:spPr bwMode="auto">
          <a:xfrm>
            <a:off x="2280207" y="3818717"/>
            <a:ext cx="0" cy="113951"/>
          </a:xfrm>
          <a:prstGeom prst="line">
            <a:avLst/>
          </a:prstGeom>
          <a:noFill/>
          <a:ln w="19050">
            <a:solidFill>
              <a:srgbClr val="990000"/>
            </a:solidFill>
            <a:round/>
            <a:headEnd/>
            <a:tailEnd/>
          </a:ln>
        </p:spPr>
        <p:txBody>
          <a:bodyPr/>
          <a:lstStyle/>
          <a:p>
            <a:endParaRPr lang="en-US">
              <a:solidFill>
                <a:schemeClr val="bg1"/>
              </a:solidFill>
            </a:endParaRPr>
          </a:p>
        </p:txBody>
      </p:sp>
      <p:sp>
        <p:nvSpPr>
          <p:cNvPr id="70696" name="Line 54"/>
          <p:cNvSpPr>
            <a:spLocks noChangeShapeType="1"/>
          </p:cNvSpPr>
          <p:nvPr/>
        </p:nvSpPr>
        <p:spPr bwMode="auto">
          <a:xfrm>
            <a:off x="4205051" y="4804237"/>
            <a:ext cx="106252" cy="0"/>
          </a:xfrm>
          <a:prstGeom prst="line">
            <a:avLst/>
          </a:prstGeom>
          <a:noFill/>
          <a:ln w="19050">
            <a:solidFill>
              <a:srgbClr val="990000"/>
            </a:solidFill>
            <a:round/>
            <a:headEnd/>
            <a:tailEnd/>
          </a:ln>
        </p:spPr>
        <p:txBody>
          <a:bodyPr/>
          <a:lstStyle/>
          <a:p>
            <a:endParaRPr lang="en-US">
              <a:solidFill>
                <a:schemeClr val="bg1"/>
              </a:solidFill>
            </a:endParaRPr>
          </a:p>
        </p:txBody>
      </p:sp>
      <p:sp>
        <p:nvSpPr>
          <p:cNvPr id="70697" name="Line 55"/>
          <p:cNvSpPr>
            <a:spLocks noChangeShapeType="1"/>
          </p:cNvSpPr>
          <p:nvPr/>
        </p:nvSpPr>
        <p:spPr bwMode="auto">
          <a:xfrm>
            <a:off x="5704889" y="4765740"/>
            <a:ext cx="106252" cy="0"/>
          </a:xfrm>
          <a:prstGeom prst="line">
            <a:avLst/>
          </a:prstGeom>
          <a:noFill/>
          <a:ln w="19050">
            <a:solidFill>
              <a:srgbClr val="990000"/>
            </a:solidFill>
            <a:round/>
            <a:headEnd/>
            <a:tailEnd/>
          </a:ln>
        </p:spPr>
        <p:txBody>
          <a:bodyPr/>
          <a:lstStyle/>
          <a:p>
            <a:endParaRPr lang="en-US">
              <a:solidFill>
                <a:schemeClr val="bg1"/>
              </a:solidFill>
            </a:endParaRPr>
          </a:p>
        </p:txBody>
      </p:sp>
      <p:sp>
        <p:nvSpPr>
          <p:cNvPr id="70698" name="Line 56"/>
          <p:cNvSpPr>
            <a:spLocks noChangeShapeType="1"/>
          </p:cNvSpPr>
          <p:nvPr/>
        </p:nvSpPr>
        <p:spPr bwMode="auto">
          <a:xfrm>
            <a:off x="7189329" y="4734942"/>
            <a:ext cx="106252" cy="0"/>
          </a:xfrm>
          <a:prstGeom prst="line">
            <a:avLst/>
          </a:prstGeom>
          <a:noFill/>
          <a:ln w="19050">
            <a:solidFill>
              <a:srgbClr val="990000"/>
            </a:solidFill>
            <a:round/>
            <a:headEnd/>
            <a:tailEnd/>
          </a:ln>
        </p:spPr>
        <p:txBody>
          <a:bodyPr/>
          <a:lstStyle/>
          <a:p>
            <a:endParaRPr lang="en-US">
              <a:solidFill>
                <a:schemeClr val="bg1"/>
              </a:solidFill>
            </a:endParaRPr>
          </a:p>
        </p:txBody>
      </p:sp>
      <p:sp>
        <p:nvSpPr>
          <p:cNvPr id="70699" name="Oval 59"/>
          <p:cNvSpPr>
            <a:spLocks noChangeArrowheads="1"/>
          </p:cNvSpPr>
          <p:nvPr/>
        </p:nvSpPr>
        <p:spPr bwMode="auto">
          <a:xfrm>
            <a:off x="1231553" y="1983186"/>
            <a:ext cx="127810" cy="126270"/>
          </a:xfrm>
          <a:prstGeom prst="ellipse">
            <a:avLst/>
          </a:prstGeom>
          <a:solidFill>
            <a:srgbClr val="990000"/>
          </a:solidFill>
          <a:ln w="9525">
            <a:noFill/>
            <a:round/>
            <a:headEnd/>
            <a:tailEnd/>
          </a:ln>
        </p:spPr>
        <p:txBody>
          <a:bodyPr wrap="none" anchor="ctr"/>
          <a:lstStyle/>
          <a:p>
            <a:endParaRPr lang="en-US" sz="1000" baseline="0">
              <a:solidFill>
                <a:schemeClr val="bg1"/>
              </a:solidFill>
            </a:endParaRPr>
          </a:p>
        </p:txBody>
      </p:sp>
      <p:sp>
        <p:nvSpPr>
          <p:cNvPr id="70700" name="Oval 60"/>
          <p:cNvSpPr>
            <a:spLocks noChangeArrowheads="1"/>
          </p:cNvSpPr>
          <p:nvPr/>
        </p:nvSpPr>
        <p:spPr bwMode="auto">
          <a:xfrm>
            <a:off x="1722772" y="3543079"/>
            <a:ext cx="126270" cy="126270"/>
          </a:xfrm>
          <a:prstGeom prst="ellipse">
            <a:avLst/>
          </a:prstGeom>
          <a:solidFill>
            <a:srgbClr val="969696"/>
          </a:solidFill>
          <a:ln w="9525">
            <a:noFill/>
            <a:round/>
            <a:headEnd/>
            <a:tailEnd/>
          </a:ln>
        </p:spPr>
        <p:txBody>
          <a:bodyPr wrap="none" anchor="ctr"/>
          <a:lstStyle/>
          <a:p>
            <a:endParaRPr lang="en-US" sz="1000" baseline="0">
              <a:solidFill>
                <a:schemeClr val="bg1"/>
              </a:solidFill>
            </a:endParaRPr>
          </a:p>
        </p:txBody>
      </p:sp>
      <p:sp>
        <p:nvSpPr>
          <p:cNvPr id="70701" name="Oval 61"/>
          <p:cNvSpPr>
            <a:spLocks noChangeArrowheads="1"/>
          </p:cNvSpPr>
          <p:nvPr/>
        </p:nvSpPr>
        <p:spPr bwMode="auto">
          <a:xfrm>
            <a:off x="2206293" y="3974244"/>
            <a:ext cx="126270" cy="127809"/>
          </a:xfrm>
          <a:prstGeom prst="ellipse">
            <a:avLst/>
          </a:prstGeom>
          <a:solidFill>
            <a:srgbClr val="969696"/>
          </a:solidFill>
          <a:ln w="9525">
            <a:noFill/>
            <a:round/>
            <a:headEnd/>
            <a:tailEnd/>
          </a:ln>
        </p:spPr>
        <p:txBody>
          <a:bodyPr wrap="none" anchor="ctr"/>
          <a:lstStyle/>
          <a:p>
            <a:endParaRPr lang="en-US" sz="1000" baseline="0">
              <a:solidFill>
                <a:schemeClr val="bg1"/>
              </a:solidFill>
            </a:endParaRPr>
          </a:p>
        </p:txBody>
      </p:sp>
      <p:sp>
        <p:nvSpPr>
          <p:cNvPr id="70702" name="Oval 62"/>
          <p:cNvSpPr>
            <a:spLocks noChangeArrowheads="1"/>
          </p:cNvSpPr>
          <p:nvPr/>
        </p:nvSpPr>
        <p:spPr bwMode="auto">
          <a:xfrm>
            <a:off x="3225690" y="4451605"/>
            <a:ext cx="126270" cy="127809"/>
          </a:xfrm>
          <a:prstGeom prst="ellipse">
            <a:avLst/>
          </a:prstGeom>
          <a:solidFill>
            <a:srgbClr val="969696"/>
          </a:solidFill>
          <a:ln w="9525">
            <a:noFill/>
            <a:round/>
            <a:headEnd/>
            <a:tailEnd/>
          </a:ln>
        </p:spPr>
        <p:txBody>
          <a:bodyPr wrap="none" anchor="ctr"/>
          <a:lstStyle/>
          <a:p>
            <a:endParaRPr lang="en-US" sz="1000" baseline="0">
              <a:solidFill>
                <a:schemeClr val="bg1"/>
              </a:solidFill>
            </a:endParaRPr>
          </a:p>
        </p:txBody>
      </p:sp>
      <p:sp>
        <p:nvSpPr>
          <p:cNvPr id="70703" name="Oval 63"/>
          <p:cNvSpPr>
            <a:spLocks noChangeArrowheads="1"/>
          </p:cNvSpPr>
          <p:nvPr/>
        </p:nvSpPr>
        <p:spPr bwMode="auto">
          <a:xfrm>
            <a:off x="4198891" y="4537838"/>
            <a:ext cx="126270" cy="127809"/>
          </a:xfrm>
          <a:prstGeom prst="ellipse">
            <a:avLst/>
          </a:prstGeom>
          <a:solidFill>
            <a:srgbClr val="969696"/>
          </a:solidFill>
          <a:ln w="9525">
            <a:noFill/>
            <a:round/>
            <a:headEnd/>
            <a:tailEnd/>
          </a:ln>
        </p:spPr>
        <p:txBody>
          <a:bodyPr wrap="none" anchor="ctr"/>
          <a:lstStyle/>
          <a:p>
            <a:endParaRPr lang="en-US" sz="1000" baseline="0">
              <a:solidFill>
                <a:schemeClr val="bg1"/>
              </a:solidFill>
            </a:endParaRPr>
          </a:p>
        </p:txBody>
      </p:sp>
      <p:sp>
        <p:nvSpPr>
          <p:cNvPr id="70704" name="Oval 64"/>
          <p:cNvSpPr>
            <a:spLocks noChangeArrowheads="1"/>
          </p:cNvSpPr>
          <p:nvPr/>
        </p:nvSpPr>
        <p:spPr bwMode="auto">
          <a:xfrm>
            <a:off x="5694111" y="4610213"/>
            <a:ext cx="126270" cy="127809"/>
          </a:xfrm>
          <a:prstGeom prst="ellipse">
            <a:avLst/>
          </a:prstGeom>
          <a:solidFill>
            <a:srgbClr val="969696"/>
          </a:solidFill>
          <a:ln w="9525">
            <a:noFill/>
            <a:round/>
            <a:headEnd/>
            <a:tailEnd/>
          </a:ln>
        </p:spPr>
        <p:txBody>
          <a:bodyPr wrap="none" anchor="ctr"/>
          <a:lstStyle/>
          <a:p>
            <a:endParaRPr lang="en-US" sz="1000" baseline="0">
              <a:solidFill>
                <a:schemeClr val="bg1"/>
              </a:solidFill>
            </a:endParaRPr>
          </a:p>
        </p:txBody>
      </p:sp>
      <p:sp>
        <p:nvSpPr>
          <p:cNvPr id="70705" name="Oval 65"/>
          <p:cNvSpPr>
            <a:spLocks noChangeArrowheads="1"/>
          </p:cNvSpPr>
          <p:nvPr/>
        </p:nvSpPr>
        <p:spPr bwMode="auto">
          <a:xfrm>
            <a:off x="7175470" y="4479323"/>
            <a:ext cx="126270" cy="126270"/>
          </a:xfrm>
          <a:prstGeom prst="ellipse">
            <a:avLst/>
          </a:prstGeom>
          <a:solidFill>
            <a:srgbClr val="969696"/>
          </a:solidFill>
          <a:ln w="9525">
            <a:solidFill>
              <a:srgbClr val="93A2B4"/>
            </a:solidFill>
            <a:round/>
            <a:headEnd/>
            <a:tailEnd/>
          </a:ln>
        </p:spPr>
        <p:txBody>
          <a:bodyPr wrap="none" anchor="ctr"/>
          <a:lstStyle/>
          <a:p>
            <a:endParaRPr lang="en-US" sz="1000" baseline="0">
              <a:solidFill>
                <a:schemeClr val="bg1"/>
              </a:solidFill>
            </a:endParaRPr>
          </a:p>
        </p:txBody>
      </p:sp>
      <p:sp>
        <p:nvSpPr>
          <p:cNvPr id="70706" name="Line 66"/>
          <p:cNvSpPr>
            <a:spLocks noChangeShapeType="1"/>
          </p:cNvSpPr>
          <p:nvPr/>
        </p:nvSpPr>
        <p:spPr bwMode="auto">
          <a:xfrm>
            <a:off x="7186249" y="4462385"/>
            <a:ext cx="106252" cy="0"/>
          </a:xfrm>
          <a:prstGeom prst="line">
            <a:avLst/>
          </a:prstGeom>
          <a:noFill/>
          <a:ln w="19050">
            <a:solidFill>
              <a:srgbClr val="969696"/>
            </a:solidFill>
            <a:round/>
            <a:headEnd/>
            <a:tailEnd/>
          </a:ln>
        </p:spPr>
        <p:txBody>
          <a:bodyPr/>
          <a:lstStyle/>
          <a:p>
            <a:endParaRPr lang="en-US">
              <a:solidFill>
                <a:schemeClr val="bg1"/>
              </a:solidFill>
            </a:endParaRPr>
          </a:p>
        </p:txBody>
      </p:sp>
      <p:sp>
        <p:nvSpPr>
          <p:cNvPr id="70707" name="Line 67"/>
          <p:cNvSpPr>
            <a:spLocks noChangeShapeType="1"/>
          </p:cNvSpPr>
          <p:nvPr/>
        </p:nvSpPr>
        <p:spPr bwMode="auto">
          <a:xfrm>
            <a:off x="7238605" y="4462385"/>
            <a:ext cx="0" cy="63134"/>
          </a:xfrm>
          <a:prstGeom prst="line">
            <a:avLst/>
          </a:prstGeom>
          <a:noFill/>
          <a:ln w="19050">
            <a:solidFill>
              <a:srgbClr val="969696"/>
            </a:solidFill>
            <a:round/>
            <a:headEnd/>
            <a:tailEnd/>
          </a:ln>
        </p:spPr>
        <p:txBody>
          <a:bodyPr/>
          <a:lstStyle/>
          <a:p>
            <a:endParaRPr lang="en-US">
              <a:solidFill>
                <a:schemeClr val="bg1"/>
              </a:solidFill>
            </a:endParaRPr>
          </a:p>
        </p:txBody>
      </p:sp>
      <p:sp>
        <p:nvSpPr>
          <p:cNvPr id="70708" name="Line 68"/>
          <p:cNvSpPr>
            <a:spLocks noChangeShapeType="1"/>
          </p:cNvSpPr>
          <p:nvPr/>
        </p:nvSpPr>
        <p:spPr bwMode="auto">
          <a:xfrm>
            <a:off x="5701809" y="4585575"/>
            <a:ext cx="104712" cy="0"/>
          </a:xfrm>
          <a:prstGeom prst="line">
            <a:avLst/>
          </a:prstGeom>
          <a:noFill/>
          <a:ln w="19050">
            <a:solidFill>
              <a:srgbClr val="969696"/>
            </a:solidFill>
            <a:round/>
            <a:headEnd/>
            <a:tailEnd/>
          </a:ln>
        </p:spPr>
        <p:txBody>
          <a:bodyPr/>
          <a:lstStyle/>
          <a:p>
            <a:endParaRPr lang="en-US">
              <a:solidFill>
                <a:schemeClr val="bg1"/>
              </a:solidFill>
            </a:endParaRPr>
          </a:p>
        </p:txBody>
      </p:sp>
      <p:sp>
        <p:nvSpPr>
          <p:cNvPr id="70709" name="Line 69"/>
          <p:cNvSpPr>
            <a:spLocks noChangeShapeType="1"/>
          </p:cNvSpPr>
          <p:nvPr/>
        </p:nvSpPr>
        <p:spPr bwMode="auto">
          <a:xfrm>
            <a:off x="5754165" y="4585575"/>
            <a:ext cx="0" cy="64675"/>
          </a:xfrm>
          <a:prstGeom prst="line">
            <a:avLst/>
          </a:prstGeom>
          <a:noFill/>
          <a:ln w="19050">
            <a:solidFill>
              <a:srgbClr val="969696"/>
            </a:solidFill>
            <a:round/>
            <a:headEnd/>
            <a:tailEnd/>
          </a:ln>
        </p:spPr>
        <p:txBody>
          <a:bodyPr/>
          <a:lstStyle/>
          <a:p>
            <a:endParaRPr lang="en-US">
              <a:solidFill>
                <a:schemeClr val="bg1"/>
              </a:solidFill>
            </a:endParaRPr>
          </a:p>
        </p:txBody>
      </p:sp>
      <p:sp>
        <p:nvSpPr>
          <p:cNvPr id="70710" name="Line 70"/>
          <p:cNvSpPr>
            <a:spLocks noChangeShapeType="1"/>
          </p:cNvSpPr>
          <p:nvPr/>
        </p:nvSpPr>
        <p:spPr bwMode="auto">
          <a:xfrm>
            <a:off x="4209671" y="4525519"/>
            <a:ext cx="104712" cy="0"/>
          </a:xfrm>
          <a:prstGeom prst="line">
            <a:avLst/>
          </a:prstGeom>
          <a:noFill/>
          <a:ln w="19050">
            <a:solidFill>
              <a:srgbClr val="969696"/>
            </a:solidFill>
            <a:round/>
            <a:headEnd/>
            <a:tailEnd/>
          </a:ln>
        </p:spPr>
        <p:txBody>
          <a:bodyPr/>
          <a:lstStyle/>
          <a:p>
            <a:endParaRPr lang="en-US">
              <a:solidFill>
                <a:schemeClr val="bg1"/>
              </a:solidFill>
            </a:endParaRPr>
          </a:p>
        </p:txBody>
      </p:sp>
      <p:sp>
        <p:nvSpPr>
          <p:cNvPr id="70711" name="Line 71"/>
          <p:cNvSpPr>
            <a:spLocks noChangeShapeType="1"/>
          </p:cNvSpPr>
          <p:nvPr/>
        </p:nvSpPr>
        <p:spPr bwMode="auto">
          <a:xfrm>
            <a:off x="4262027" y="4525519"/>
            <a:ext cx="0" cy="64675"/>
          </a:xfrm>
          <a:prstGeom prst="line">
            <a:avLst/>
          </a:prstGeom>
          <a:noFill/>
          <a:ln w="19050">
            <a:solidFill>
              <a:srgbClr val="969696"/>
            </a:solidFill>
            <a:round/>
            <a:headEnd/>
            <a:tailEnd/>
          </a:ln>
        </p:spPr>
        <p:txBody>
          <a:bodyPr/>
          <a:lstStyle/>
          <a:p>
            <a:endParaRPr lang="en-US">
              <a:solidFill>
                <a:schemeClr val="bg1"/>
              </a:solidFill>
            </a:endParaRPr>
          </a:p>
        </p:txBody>
      </p:sp>
      <p:sp>
        <p:nvSpPr>
          <p:cNvPr id="70712" name="Line 72"/>
          <p:cNvSpPr>
            <a:spLocks noChangeShapeType="1"/>
          </p:cNvSpPr>
          <p:nvPr/>
        </p:nvSpPr>
        <p:spPr bwMode="auto">
          <a:xfrm>
            <a:off x="2215532" y="4117453"/>
            <a:ext cx="106252" cy="0"/>
          </a:xfrm>
          <a:prstGeom prst="line">
            <a:avLst/>
          </a:prstGeom>
          <a:noFill/>
          <a:ln w="19050">
            <a:solidFill>
              <a:srgbClr val="969696"/>
            </a:solidFill>
            <a:round/>
            <a:headEnd/>
            <a:tailEnd/>
          </a:ln>
        </p:spPr>
        <p:txBody>
          <a:bodyPr/>
          <a:lstStyle/>
          <a:p>
            <a:endParaRPr lang="en-US">
              <a:solidFill>
                <a:schemeClr val="bg1"/>
              </a:solidFill>
            </a:endParaRPr>
          </a:p>
        </p:txBody>
      </p:sp>
      <p:sp>
        <p:nvSpPr>
          <p:cNvPr id="70713" name="Line 73"/>
          <p:cNvSpPr>
            <a:spLocks noChangeShapeType="1"/>
          </p:cNvSpPr>
          <p:nvPr/>
        </p:nvSpPr>
        <p:spPr bwMode="auto">
          <a:xfrm>
            <a:off x="2269428" y="4054317"/>
            <a:ext cx="0" cy="63134"/>
          </a:xfrm>
          <a:prstGeom prst="line">
            <a:avLst/>
          </a:prstGeom>
          <a:noFill/>
          <a:ln w="19050">
            <a:solidFill>
              <a:srgbClr val="969696"/>
            </a:solidFill>
            <a:round/>
            <a:headEnd/>
            <a:tailEnd/>
          </a:ln>
        </p:spPr>
        <p:txBody>
          <a:bodyPr/>
          <a:lstStyle/>
          <a:p>
            <a:endParaRPr lang="en-US">
              <a:solidFill>
                <a:schemeClr val="bg1"/>
              </a:solidFill>
            </a:endParaRPr>
          </a:p>
        </p:txBody>
      </p:sp>
      <p:sp>
        <p:nvSpPr>
          <p:cNvPr id="70714" name="Line 74"/>
          <p:cNvSpPr>
            <a:spLocks noChangeShapeType="1"/>
          </p:cNvSpPr>
          <p:nvPr/>
        </p:nvSpPr>
        <p:spPr bwMode="auto">
          <a:xfrm>
            <a:off x="1733552" y="3701686"/>
            <a:ext cx="104712" cy="0"/>
          </a:xfrm>
          <a:prstGeom prst="line">
            <a:avLst/>
          </a:prstGeom>
          <a:noFill/>
          <a:ln w="19050">
            <a:solidFill>
              <a:srgbClr val="969696"/>
            </a:solidFill>
            <a:round/>
            <a:headEnd/>
            <a:tailEnd/>
          </a:ln>
        </p:spPr>
        <p:txBody>
          <a:bodyPr/>
          <a:lstStyle/>
          <a:p>
            <a:endParaRPr lang="en-US">
              <a:solidFill>
                <a:schemeClr val="bg1"/>
              </a:solidFill>
            </a:endParaRPr>
          </a:p>
        </p:txBody>
      </p:sp>
      <p:sp>
        <p:nvSpPr>
          <p:cNvPr id="70715" name="Line 75"/>
          <p:cNvSpPr>
            <a:spLocks noChangeShapeType="1"/>
          </p:cNvSpPr>
          <p:nvPr/>
        </p:nvSpPr>
        <p:spPr bwMode="auto">
          <a:xfrm>
            <a:off x="1785908" y="3638551"/>
            <a:ext cx="0" cy="63134"/>
          </a:xfrm>
          <a:prstGeom prst="line">
            <a:avLst/>
          </a:prstGeom>
          <a:noFill/>
          <a:ln w="19050">
            <a:solidFill>
              <a:srgbClr val="969696"/>
            </a:solidFill>
            <a:round/>
            <a:headEnd/>
            <a:tailEnd/>
          </a:ln>
        </p:spPr>
        <p:txBody>
          <a:bodyPr/>
          <a:lstStyle/>
          <a:p>
            <a:endParaRPr lang="en-US">
              <a:solidFill>
                <a:schemeClr val="bg1"/>
              </a:solidFill>
            </a:endParaRPr>
          </a:p>
        </p:txBody>
      </p:sp>
      <p:sp>
        <p:nvSpPr>
          <p:cNvPr id="70716" name="Freeform 76"/>
          <p:cNvSpPr>
            <a:spLocks/>
          </p:cNvSpPr>
          <p:nvPr/>
        </p:nvSpPr>
        <p:spPr bwMode="auto">
          <a:xfrm>
            <a:off x="1299307" y="2061719"/>
            <a:ext cx="5946997" cy="2602389"/>
          </a:xfrm>
          <a:custGeom>
            <a:avLst/>
            <a:gdLst>
              <a:gd name="T0" fmla="*/ 0 w 3372"/>
              <a:gd name="T1" fmla="*/ 0 h 1476"/>
              <a:gd name="T2" fmla="*/ 454 w 3372"/>
              <a:gd name="T3" fmla="*/ 1513 h 1476"/>
              <a:gd name="T4" fmla="*/ 937 w 3372"/>
              <a:gd name="T5" fmla="*/ 1918 h 1476"/>
              <a:gd name="T6" fmla="*/ 1933 w 3372"/>
              <a:gd name="T7" fmla="*/ 2406 h 1476"/>
              <a:gd name="T8" fmla="*/ 2885 w 3372"/>
              <a:gd name="T9" fmla="*/ 2475 h 1476"/>
              <a:gd name="T10" fmla="*/ 4343 w 3372"/>
              <a:gd name="T11" fmla="*/ 2537 h 1476"/>
              <a:gd name="T12" fmla="*/ 5802 w 3372"/>
              <a:gd name="T13" fmla="*/ 2426 h 1476"/>
              <a:gd name="T14" fmla="*/ 0 60000 65536"/>
              <a:gd name="T15" fmla="*/ 0 60000 65536"/>
              <a:gd name="T16" fmla="*/ 0 60000 65536"/>
              <a:gd name="T17" fmla="*/ 0 60000 65536"/>
              <a:gd name="T18" fmla="*/ 0 60000 65536"/>
              <a:gd name="T19" fmla="*/ 0 60000 65536"/>
              <a:gd name="T20" fmla="*/ 0 60000 65536"/>
              <a:gd name="T21" fmla="*/ 0 w 3372"/>
              <a:gd name="T22" fmla="*/ 0 h 1476"/>
              <a:gd name="T23" fmla="*/ 3372 w 3372"/>
              <a:gd name="T24" fmla="*/ 1476 h 147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72" h="1476">
                <a:moveTo>
                  <a:pt x="0" y="0"/>
                </a:moveTo>
                <a:lnTo>
                  <a:pt x="264" y="880"/>
                </a:lnTo>
                <a:lnTo>
                  <a:pt x="544" y="1116"/>
                </a:lnTo>
                <a:lnTo>
                  <a:pt x="1124" y="1400"/>
                </a:lnTo>
                <a:lnTo>
                  <a:pt x="1676" y="1440"/>
                </a:lnTo>
                <a:lnTo>
                  <a:pt x="2524" y="1476"/>
                </a:lnTo>
                <a:lnTo>
                  <a:pt x="3372" y="1412"/>
                </a:lnTo>
              </a:path>
            </a:pathLst>
          </a:custGeom>
          <a:noFill/>
          <a:ln w="19050">
            <a:solidFill>
              <a:srgbClr val="969696"/>
            </a:solidFill>
            <a:prstDash val="sysDot"/>
            <a:round/>
            <a:headEnd/>
            <a:tailEnd/>
          </a:ln>
        </p:spPr>
        <p:txBody>
          <a:bodyPr/>
          <a:lstStyle/>
          <a:p>
            <a:endParaRPr lang="en-US" sz="1000" baseline="0">
              <a:solidFill>
                <a:schemeClr val="bg1"/>
              </a:solidFill>
            </a:endParaRPr>
          </a:p>
        </p:txBody>
      </p:sp>
      <p:sp>
        <p:nvSpPr>
          <p:cNvPr id="70727" name="Oval 38"/>
          <p:cNvSpPr>
            <a:spLocks noChangeArrowheads="1"/>
          </p:cNvSpPr>
          <p:nvPr/>
        </p:nvSpPr>
        <p:spPr bwMode="auto">
          <a:xfrm>
            <a:off x="7730185" y="1975869"/>
            <a:ext cx="127078" cy="127013"/>
          </a:xfrm>
          <a:prstGeom prst="ellipse">
            <a:avLst/>
          </a:prstGeom>
          <a:solidFill>
            <a:srgbClr val="990000"/>
          </a:solidFill>
          <a:ln w="9525">
            <a:solidFill>
              <a:srgbClr val="990000"/>
            </a:solidFill>
            <a:round/>
            <a:headEnd/>
            <a:tailEnd/>
          </a:ln>
        </p:spPr>
        <p:txBody>
          <a:bodyPr wrap="none" anchor="ctr"/>
          <a:lstStyle/>
          <a:p>
            <a:endParaRPr lang="en-US" sz="1000" baseline="0">
              <a:solidFill>
                <a:schemeClr val="bg1"/>
              </a:solidFill>
            </a:endParaRPr>
          </a:p>
        </p:txBody>
      </p:sp>
      <p:sp>
        <p:nvSpPr>
          <p:cNvPr id="70728" name="Line 39"/>
          <p:cNvSpPr>
            <a:spLocks noChangeShapeType="1"/>
          </p:cNvSpPr>
          <p:nvPr/>
        </p:nvSpPr>
        <p:spPr bwMode="auto">
          <a:xfrm>
            <a:off x="7617226" y="2032319"/>
            <a:ext cx="360054" cy="0"/>
          </a:xfrm>
          <a:prstGeom prst="line">
            <a:avLst/>
          </a:prstGeom>
          <a:noFill/>
          <a:ln w="28575">
            <a:solidFill>
              <a:srgbClr val="990000"/>
            </a:solidFill>
            <a:round/>
            <a:headEnd/>
            <a:tailEnd/>
          </a:ln>
        </p:spPr>
        <p:txBody>
          <a:bodyPr/>
          <a:lstStyle/>
          <a:p>
            <a:endParaRPr lang="en-US">
              <a:solidFill>
                <a:schemeClr val="bg1"/>
              </a:solidFill>
            </a:endParaRPr>
          </a:p>
        </p:txBody>
      </p:sp>
      <p:sp>
        <p:nvSpPr>
          <p:cNvPr id="70729" name="Line 41"/>
          <p:cNvSpPr>
            <a:spLocks noChangeShapeType="1"/>
          </p:cNvSpPr>
          <p:nvPr/>
        </p:nvSpPr>
        <p:spPr bwMode="auto">
          <a:xfrm>
            <a:off x="7617226" y="2279289"/>
            <a:ext cx="374175" cy="0"/>
          </a:xfrm>
          <a:prstGeom prst="line">
            <a:avLst/>
          </a:prstGeom>
          <a:noFill/>
          <a:ln w="28575">
            <a:solidFill>
              <a:srgbClr val="969696"/>
            </a:solidFill>
            <a:prstDash val="sysDot"/>
            <a:round/>
            <a:headEnd/>
            <a:tailEnd/>
          </a:ln>
        </p:spPr>
        <p:txBody>
          <a:bodyPr/>
          <a:lstStyle/>
          <a:p>
            <a:endParaRPr lang="en-US">
              <a:solidFill>
                <a:schemeClr val="bg1"/>
              </a:solidFill>
            </a:endParaRPr>
          </a:p>
        </p:txBody>
      </p:sp>
      <p:sp>
        <p:nvSpPr>
          <p:cNvPr id="70730" name="Oval 78"/>
          <p:cNvSpPr>
            <a:spLocks noChangeArrowheads="1"/>
          </p:cNvSpPr>
          <p:nvPr/>
        </p:nvSpPr>
        <p:spPr bwMode="auto">
          <a:xfrm>
            <a:off x="7730185" y="2217546"/>
            <a:ext cx="127078" cy="127013"/>
          </a:xfrm>
          <a:prstGeom prst="ellipse">
            <a:avLst/>
          </a:prstGeom>
          <a:solidFill>
            <a:srgbClr val="969696"/>
          </a:solidFill>
          <a:ln w="9525">
            <a:solidFill>
              <a:srgbClr val="969696"/>
            </a:solidFill>
            <a:round/>
            <a:headEnd/>
            <a:tailEnd/>
          </a:ln>
        </p:spPr>
        <p:txBody>
          <a:bodyPr wrap="none" anchor="ctr"/>
          <a:lstStyle/>
          <a:p>
            <a:endParaRPr lang="en-US" sz="1000" baseline="0">
              <a:solidFill>
                <a:schemeClr val="bg1"/>
              </a:solidFill>
            </a:endParaRPr>
          </a:p>
        </p:txBody>
      </p:sp>
      <p:sp>
        <p:nvSpPr>
          <p:cNvPr id="70731" name="Text Box 80"/>
          <p:cNvSpPr txBox="1">
            <a:spLocks noChangeArrowheads="1"/>
          </p:cNvSpPr>
          <p:nvPr/>
        </p:nvSpPr>
        <p:spPr bwMode="auto">
          <a:xfrm>
            <a:off x="8079650" y="1896486"/>
            <a:ext cx="536814" cy="480131"/>
          </a:xfrm>
          <a:prstGeom prst="rect">
            <a:avLst/>
          </a:prstGeom>
          <a:noFill/>
          <a:ln w="9525">
            <a:noFill/>
            <a:miter lim="800000"/>
            <a:headEnd/>
            <a:tailEnd/>
          </a:ln>
        </p:spPr>
        <p:txBody>
          <a:bodyPr wrap="none" lIns="0" tIns="0" rIns="0" bIns="0">
            <a:spAutoFit/>
          </a:bodyPr>
          <a:lstStyle/>
          <a:p>
            <a:pPr>
              <a:lnSpc>
                <a:spcPct val="115000"/>
              </a:lnSpc>
              <a:spcBef>
                <a:spcPct val="30000"/>
              </a:spcBef>
            </a:pPr>
            <a:r>
              <a:rPr lang="en-US" sz="1200" b="1" baseline="0" dirty="0" err="1">
                <a:solidFill>
                  <a:schemeClr val="bg1"/>
                </a:solidFill>
              </a:rPr>
              <a:t>Glargine</a:t>
            </a:r>
            <a:endParaRPr lang="en-US" sz="1200" b="1" baseline="0" dirty="0">
              <a:solidFill>
                <a:schemeClr val="bg1"/>
              </a:solidFill>
            </a:endParaRPr>
          </a:p>
          <a:p>
            <a:pPr>
              <a:lnSpc>
                <a:spcPct val="115000"/>
              </a:lnSpc>
              <a:spcBef>
                <a:spcPct val="30000"/>
              </a:spcBef>
            </a:pPr>
            <a:r>
              <a:rPr lang="en-US" sz="1200" b="1" baseline="0" dirty="0">
                <a:solidFill>
                  <a:schemeClr val="bg1"/>
                </a:solidFill>
              </a:rPr>
              <a:t>NPH</a:t>
            </a:r>
          </a:p>
        </p:txBody>
      </p:sp>
      <p:sp>
        <p:nvSpPr>
          <p:cNvPr id="70726" name="Oval 42"/>
          <p:cNvSpPr>
            <a:spLocks noChangeArrowheads="1"/>
          </p:cNvSpPr>
          <p:nvPr/>
        </p:nvSpPr>
        <p:spPr bwMode="auto">
          <a:xfrm>
            <a:off x="1231553" y="1963167"/>
            <a:ext cx="127810" cy="126270"/>
          </a:xfrm>
          <a:prstGeom prst="ellipse">
            <a:avLst/>
          </a:prstGeom>
          <a:solidFill>
            <a:srgbClr val="969696"/>
          </a:solidFill>
          <a:ln w="9525">
            <a:noFill/>
            <a:round/>
            <a:headEnd/>
            <a:tailEnd/>
          </a:ln>
        </p:spPr>
        <p:txBody>
          <a:bodyPr wrap="none" anchor="ctr"/>
          <a:lstStyle/>
          <a:p>
            <a:endParaRPr lang="en-US" sz="1000" baseline="0">
              <a:solidFill>
                <a:schemeClr val="bg1"/>
              </a:solidFill>
            </a:endParaRPr>
          </a:p>
        </p:txBody>
      </p:sp>
      <p:sp>
        <p:nvSpPr>
          <p:cNvPr id="77" name="Line 135"/>
          <p:cNvSpPr>
            <a:spLocks noChangeShapeType="1"/>
          </p:cNvSpPr>
          <p:nvPr/>
        </p:nvSpPr>
        <p:spPr bwMode="auto">
          <a:xfrm>
            <a:off x="1216153" y="5153788"/>
            <a:ext cx="63135" cy="0"/>
          </a:xfrm>
          <a:prstGeom prst="line">
            <a:avLst/>
          </a:prstGeom>
          <a:noFill/>
          <a:ln w="9525">
            <a:solidFill>
              <a:schemeClr val="tx1"/>
            </a:solidFill>
            <a:round/>
            <a:headEnd/>
            <a:tailEnd/>
          </a:ln>
        </p:spPr>
        <p:txBody>
          <a:bodyPr/>
          <a:lstStyle/>
          <a:p>
            <a:endParaRPr lang="en-US">
              <a:solidFill>
                <a:schemeClr val="bg1"/>
              </a:solidFill>
            </a:endParaRPr>
          </a:p>
        </p:txBody>
      </p:sp>
      <p:sp>
        <p:nvSpPr>
          <p:cNvPr id="75" name="Text Box 19"/>
          <p:cNvSpPr txBox="1">
            <a:spLocks noChangeArrowheads="1"/>
          </p:cNvSpPr>
          <p:nvPr/>
        </p:nvSpPr>
        <p:spPr bwMode="auto">
          <a:xfrm>
            <a:off x="1420813" y="1527048"/>
            <a:ext cx="5665787" cy="336550"/>
          </a:xfrm>
          <a:prstGeom prst="rect">
            <a:avLst/>
          </a:prstGeom>
          <a:noFill/>
          <a:ln w="9525">
            <a:noFill/>
            <a:miter lim="800000"/>
            <a:headEnd/>
            <a:tailEnd/>
          </a:ln>
        </p:spPr>
        <p:txBody>
          <a:bodyPr>
            <a:spAutoFit/>
          </a:bodyPr>
          <a:lstStyle/>
          <a:p>
            <a:pPr algn="ctr">
              <a:spcBef>
                <a:spcPct val="50000"/>
              </a:spcBef>
            </a:pPr>
            <a:r>
              <a:rPr lang="en-US" sz="1600" b="1" baseline="0" dirty="0" smtClean="0">
                <a:solidFill>
                  <a:schemeClr val="bg1"/>
                </a:solidFill>
              </a:rPr>
              <a:t>FPG in the Treat-to-Target</a:t>
            </a:r>
            <a:r>
              <a:rPr lang="en-US" sz="1600" b="1" dirty="0" smtClean="0">
                <a:solidFill>
                  <a:schemeClr val="bg1"/>
                </a:solidFill>
              </a:rPr>
              <a:t> Trial</a:t>
            </a:r>
            <a:endParaRPr lang="en-US" sz="1600" b="1" baseline="0" dirty="0">
              <a:solidFill>
                <a:schemeClr val="bg1"/>
              </a:solidFill>
            </a:endParaRPr>
          </a:p>
        </p:txBody>
      </p:sp>
      <p:sp>
        <p:nvSpPr>
          <p:cNvPr id="78" name="Rectangle 23"/>
          <p:cNvSpPr>
            <a:spLocks noChangeArrowheads="1"/>
          </p:cNvSpPr>
          <p:nvPr>
            <p:custDataLst>
              <p:tags r:id="rId2"/>
            </p:custDataLst>
          </p:nvPr>
        </p:nvSpPr>
        <p:spPr bwMode="auto">
          <a:xfrm>
            <a:off x="889000" y="6355080"/>
            <a:ext cx="7987443" cy="307777"/>
          </a:xfrm>
          <a:prstGeom prst="rect">
            <a:avLst/>
          </a:prstGeom>
          <a:noFill/>
          <a:ln w="9525">
            <a:noFill/>
            <a:miter lim="800000"/>
            <a:headEnd/>
            <a:tailEnd/>
          </a:ln>
        </p:spPr>
        <p:txBody>
          <a:bodyPr wrap="none">
            <a:spAutoFit/>
          </a:bodyPr>
          <a:lstStyle/>
          <a:p>
            <a:pPr marL="114300" indent="-114300" algn="r">
              <a:spcBef>
                <a:spcPct val="25000"/>
              </a:spcBef>
              <a:buClr>
                <a:srgbClr val="3F3F3F"/>
              </a:buClr>
              <a:buSzPct val="100000"/>
            </a:pPr>
            <a:r>
              <a:rPr lang="da-DK" sz="1400" baseline="0" dirty="0" smtClean="0">
                <a:solidFill>
                  <a:schemeClr val="bg1"/>
                </a:solidFill>
                <a:latin typeface="Arial Narrow" pitchFamily="34" charset="0"/>
              </a:rPr>
              <a:t>Riddle et </a:t>
            </a:r>
            <a:r>
              <a:rPr lang="da-DK" sz="1400" baseline="0" dirty="0">
                <a:solidFill>
                  <a:schemeClr val="bg1"/>
                </a:solidFill>
                <a:latin typeface="Arial Narrow" pitchFamily="34" charset="0"/>
              </a:rPr>
              <a:t>al. </a:t>
            </a:r>
            <a:r>
              <a:rPr lang="da-DK" sz="1400" i="1" baseline="0" dirty="0">
                <a:solidFill>
                  <a:schemeClr val="bg1"/>
                </a:solidFill>
                <a:latin typeface="Arial Narrow" pitchFamily="34" charset="0"/>
              </a:rPr>
              <a:t>Diabetes </a:t>
            </a:r>
            <a:r>
              <a:rPr lang="da-DK" sz="1400" i="1" baseline="0" dirty="0" smtClean="0">
                <a:solidFill>
                  <a:schemeClr val="bg1"/>
                </a:solidFill>
                <a:latin typeface="Arial Narrow" pitchFamily="34" charset="0"/>
              </a:rPr>
              <a:t>Care</a:t>
            </a:r>
            <a:r>
              <a:rPr lang="da-DK" sz="1400" baseline="0" dirty="0" smtClean="0">
                <a:solidFill>
                  <a:schemeClr val="bg1"/>
                </a:solidFill>
                <a:latin typeface="Arial Narrow" pitchFamily="34" charset="0"/>
              </a:rPr>
              <a:t> </a:t>
            </a:r>
            <a:r>
              <a:rPr lang="da-DK" sz="1400" baseline="0" dirty="0">
                <a:solidFill>
                  <a:schemeClr val="bg1"/>
                </a:solidFill>
                <a:latin typeface="Arial Narrow" pitchFamily="34" charset="0"/>
              </a:rPr>
              <a:t>2003;26(11):3080-3086</a:t>
            </a:r>
            <a:r>
              <a:rPr lang="da-DK" sz="1400" baseline="0" dirty="0" smtClean="0">
                <a:solidFill>
                  <a:schemeClr val="bg1"/>
                </a:solidFill>
                <a:latin typeface="Arial Narrow" pitchFamily="34" charset="0"/>
              </a:rPr>
              <a:t>. Reprinted with permission</a:t>
            </a:r>
            <a:r>
              <a:rPr lang="da-DK" sz="1400" dirty="0" smtClean="0">
                <a:solidFill>
                  <a:schemeClr val="bg1"/>
                </a:solidFill>
                <a:latin typeface="Arial Narrow" pitchFamily="34" charset="0"/>
              </a:rPr>
              <a:t> from the American Diabetes Association.</a:t>
            </a:r>
            <a:endParaRPr lang="en-US" sz="1400" baseline="0" dirty="0">
              <a:solidFill>
                <a:schemeClr val="bg1"/>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8" name="Rectangle 73"/>
          <p:cNvSpPr>
            <a:spLocks noGrp="1" noChangeArrowheads="1"/>
          </p:cNvSpPr>
          <p:nvPr>
            <p:ph type="title" idx="4294967295"/>
          </p:nvPr>
        </p:nvSpPr>
        <p:spPr>
          <a:xfrm>
            <a:off x="368300" y="155448"/>
            <a:ext cx="8193024" cy="1143000"/>
          </a:xfrm>
        </p:spPr>
        <p:txBody>
          <a:bodyPr/>
          <a:lstStyle/>
          <a:p>
            <a:pPr eaLnBrk="1" hangingPunct="1">
              <a:lnSpc>
                <a:spcPct val="100000"/>
              </a:lnSpc>
            </a:pPr>
            <a:r>
              <a:rPr lang="en-US" sz="2800" dirty="0" smtClean="0"/>
              <a:t>Addition of Insulin to Oral Therapy Lowers HbA1c in Type 2 Diabetes</a:t>
            </a:r>
          </a:p>
        </p:txBody>
      </p:sp>
      <p:sp>
        <p:nvSpPr>
          <p:cNvPr id="67" name="Text Box 71"/>
          <p:cNvSpPr txBox="1">
            <a:spLocks noChangeArrowheads="1"/>
          </p:cNvSpPr>
          <p:nvPr/>
        </p:nvSpPr>
        <p:spPr bwMode="auto">
          <a:xfrm rot="16200000">
            <a:off x="-1397795" y="3575844"/>
            <a:ext cx="3983038" cy="336550"/>
          </a:xfrm>
          <a:prstGeom prst="rect">
            <a:avLst/>
          </a:prstGeom>
          <a:noFill/>
          <a:ln w="9525">
            <a:noFill/>
            <a:miter lim="800000"/>
            <a:headEnd/>
            <a:tailEnd/>
          </a:ln>
        </p:spPr>
        <p:txBody>
          <a:bodyPr>
            <a:spAutoFit/>
          </a:bodyPr>
          <a:lstStyle/>
          <a:p>
            <a:pPr algn="ctr"/>
            <a:r>
              <a:rPr lang="en-US" sz="1600" b="1" baseline="0" dirty="0">
                <a:solidFill>
                  <a:schemeClr val="bg1"/>
                </a:solidFill>
              </a:rPr>
              <a:t>HbA1c (%)</a:t>
            </a:r>
          </a:p>
        </p:txBody>
      </p:sp>
      <p:grpSp>
        <p:nvGrpSpPr>
          <p:cNvPr id="2" name="Group 76"/>
          <p:cNvGrpSpPr/>
          <p:nvPr/>
        </p:nvGrpSpPr>
        <p:grpSpPr>
          <a:xfrm>
            <a:off x="1160632" y="1876881"/>
            <a:ext cx="6608593" cy="4219119"/>
            <a:chOff x="932032" y="1572081"/>
            <a:chExt cx="6608593" cy="4219119"/>
          </a:xfrm>
        </p:grpSpPr>
        <p:sp>
          <p:nvSpPr>
            <p:cNvPr id="72715" name="Text Box 11"/>
            <p:cNvSpPr txBox="1">
              <a:spLocks noChangeArrowheads="1"/>
            </p:cNvSpPr>
            <p:nvPr/>
          </p:nvSpPr>
          <p:spPr bwMode="auto">
            <a:xfrm>
              <a:off x="1272214" y="5181600"/>
              <a:ext cx="91372" cy="215444"/>
            </a:xfrm>
            <a:prstGeom prst="rect">
              <a:avLst/>
            </a:prstGeom>
            <a:noFill/>
            <a:ln w="9525">
              <a:noFill/>
              <a:miter lim="800000"/>
              <a:headEnd/>
              <a:tailEnd/>
            </a:ln>
          </p:spPr>
          <p:txBody>
            <a:bodyPr wrap="none" lIns="0" tIns="0" rIns="0" bIns="0" anchor="ctr">
              <a:spAutoFit/>
            </a:bodyPr>
            <a:lstStyle/>
            <a:p>
              <a:r>
                <a:rPr lang="en-US" sz="1400" b="1" baseline="0" dirty="0">
                  <a:solidFill>
                    <a:schemeClr val="bg1"/>
                  </a:solidFill>
                </a:rPr>
                <a:t>0</a:t>
              </a:r>
            </a:p>
          </p:txBody>
        </p:sp>
        <p:sp>
          <p:nvSpPr>
            <p:cNvPr id="72716" name="Text Box 12"/>
            <p:cNvSpPr txBox="1">
              <a:spLocks noChangeArrowheads="1"/>
            </p:cNvSpPr>
            <p:nvPr/>
          </p:nvSpPr>
          <p:spPr bwMode="auto">
            <a:xfrm>
              <a:off x="2159626" y="5181600"/>
              <a:ext cx="91372" cy="215444"/>
            </a:xfrm>
            <a:prstGeom prst="rect">
              <a:avLst/>
            </a:prstGeom>
            <a:noFill/>
            <a:ln w="9525">
              <a:noFill/>
              <a:miter lim="800000"/>
              <a:headEnd/>
              <a:tailEnd/>
            </a:ln>
          </p:spPr>
          <p:txBody>
            <a:bodyPr wrap="none" lIns="0" tIns="0" rIns="0" bIns="0" anchor="ctr">
              <a:spAutoFit/>
            </a:bodyPr>
            <a:lstStyle/>
            <a:p>
              <a:r>
                <a:rPr lang="en-US" sz="1400" b="1" baseline="0" dirty="0">
                  <a:solidFill>
                    <a:schemeClr val="bg1"/>
                  </a:solidFill>
                </a:rPr>
                <a:t>4</a:t>
              </a:r>
            </a:p>
          </p:txBody>
        </p:sp>
        <p:sp>
          <p:nvSpPr>
            <p:cNvPr id="72717" name="Text Box 13"/>
            <p:cNvSpPr txBox="1">
              <a:spLocks noChangeArrowheads="1"/>
            </p:cNvSpPr>
            <p:nvPr/>
          </p:nvSpPr>
          <p:spPr bwMode="auto">
            <a:xfrm>
              <a:off x="3101014" y="5181600"/>
              <a:ext cx="91372" cy="215444"/>
            </a:xfrm>
            <a:prstGeom prst="rect">
              <a:avLst/>
            </a:prstGeom>
            <a:noFill/>
            <a:ln w="9525">
              <a:noFill/>
              <a:miter lim="800000"/>
              <a:headEnd/>
              <a:tailEnd/>
            </a:ln>
          </p:spPr>
          <p:txBody>
            <a:bodyPr wrap="none" lIns="0" tIns="0" rIns="0" bIns="0" anchor="ctr">
              <a:spAutoFit/>
            </a:bodyPr>
            <a:lstStyle/>
            <a:p>
              <a:r>
                <a:rPr lang="en-US" sz="1400" b="1" baseline="0" dirty="0">
                  <a:solidFill>
                    <a:schemeClr val="bg1"/>
                  </a:solidFill>
                </a:rPr>
                <a:t>8</a:t>
              </a:r>
            </a:p>
          </p:txBody>
        </p:sp>
        <p:sp>
          <p:nvSpPr>
            <p:cNvPr id="72718" name="Text Box 14"/>
            <p:cNvSpPr txBox="1">
              <a:spLocks noChangeArrowheads="1"/>
            </p:cNvSpPr>
            <p:nvPr/>
          </p:nvSpPr>
          <p:spPr bwMode="auto">
            <a:xfrm>
              <a:off x="3962400" y="5181600"/>
              <a:ext cx="182742" cy="215444"/>
            </a:xfrm>
            <a:prstGeom prst="rect">
              <a:avLst/>
            </a:prstGeom>
            <a:noFill/>
            <a:ln w="9525">
              <a:noFill/>
              <a:miter lim="800000"/>
              <a:headEnd/>
              <a:tailEnd/>
            </a:ln>
          </p:spPr>
          <p:txBody>
            <a:bodyPr wrap="none" lIns="0" tIns="0" rIns="0" bIns="0" anchor="ctr">
              <a:spAutoFit/>
            </a:bodyPr>
            <a:lstStyle/>
            <a:p>
              <a:r>
                <a:rPr lang="en-US" sz="1400" b="1" baseline="0" dirty="0">
                  <a:solidFill>
                    <a:schemeClr val="bg1"/>
                  </a:solidFill>
                </a:rPr>
                <a:t>12</a:t>
              </a:r>
            </a:p>
          </p:txBody>
        </p:sp>
        <p:sp>
          <p:nvSpPr>
            <p:cNvPr id="72719" name="Text Box 15"/>
            <p:cNvSpPr txBox="1">
              <a:spLocks noChangeArrowheads="1"/>
            </p:cNvSpPr>
            <p:nvPr/>
          </p:nvSpPr>
          <p:spPr bwMode="auto">
            <a:xfrm>
              <a:off x="4876800" y="5181600"/>
              <a:ext cx="182742" cy="215444"/>
            </a:xfrm>
            <a:prstGeom prst="rect">
              <a:avLst/>
            </a:prstGeom>
            <a:noFill/>
            <a:ln w="9525">
              <a:noFill/>
              <a:miter lim="800000"/>
              <a:headEnd/>
              <a:tailEnd/>
            </a:ln>
          </p:spPr>
          <p:txBody>
            <a:bodyPr wrap="none" lIns="0" tIns="0" rIns="0" bIns="0" anchor="ctr">
              <a:spAutoFit/>
            </a:bodyPr>
            <a:lstStyle/>
            <a:p>
              <a:r>
                <a:rPr lang="en-US" sz="1400" b="1" baseline="0" dirty="0">
                  <a:solidFill>
                    <a:schemeClr val="bg1"/>
                  </a:solidFill>
                </a:rPr>
                <a:t>16</a:t>
              </a:r>
            </a:p>
          </p:txBody>
        </p:sp>
        <p:sp>
          <p:nvSpPr>
            <p:cNvPr id="72720" name="Text Box 16"/>
            <p:cNvSpPr txBox="1">
              <a:spLocks noChangeArrowheads="1"/>
            </p:cNvSpPr>
            <p:nvPr/>
          </p:nvSpPr>
          <p:spPr bwMode="auto">
            <a:xfrm>
              <a:off x="5867400" y="5181600"/>
              <a:ext cx="182742" cy="215444"/>
            </a:xfrm>
            <a:prstGeom prst="rect">
              <a:avLst/>
            </a:prstGeom>
            <a:noFill/>
            <a:ln w="9525">
              <a:noFill/>
              <a:miter lim="800000"/>
              <a:headEnd/>
              <a:tailEnd/>
            </a:ln>
          </p:spPr>
          <p:txBody>
            <a:bodyPr wrap="none" lIns="0" tIns="0" rIns="0" bIns="0" anchor="ctr">
              <a:spAutoFit/>
            </a:bodyPr>
            <a:lstStyle/>
            <a:p>
              <a:r>
                <a:rPr lang="en-US" sz="1400" b="1" baseline="0" dirty="0">
                  <a:solidFill>
                    <a:schemeClr val="bg1"/>
                  </a:solidFill>
                </a:rPr>
                <a:t>20</a:t>
              </a:r>
            </a:p>
          </p:txBody>
        </p:sp>
        <p:sp>
          <p:nvSpPr>
            <p:cNvPr id="72721" name="Text Box 17"/>
            <p:cNvSpPr txBox="1">
              <a:spLocks noChangeArrowheads="1"/>
            </p:cNvSpPr>
            <p:nvPr/>
          </p:nvSpPr>
          <p:spPr bwMode="auto">
            <a:xfrm>
              <a:off x="6781800" y="5181600"/>
              <a:ext cx="182742" cy="215444"/>
            </a:xfrm>
            <a:prstGeom prst="rect">
              <a:avLst/>
            </a:prstGeom>
            <a:noFill/>
            <a:ln w="9525">
              <a:noFill/>
              <a:miter lim="800000"/>
              <a:headEnd/>
              <a:tailEnd/>
            </a:ln>
          </p:spPr>
          <p:txBody>
            <a:bodyPr wrap="none" lIns="0" tIns="0" rIns="0" bIns="0" anchor="ctr">
              <a:spAutoFit/>
            </a:bodyPr>
            <a:lstStyle/>
            <a:p>
              <a:r>
                <a:rPr lang="en-US" sz="1400" b="1" baseline="0" dirty="0">
                  <a:solidFill>
                    <a:schemeClr val="bg1"/>
                  </a:solidFill>
                </a:rPr>
                <a:t>24</a:t>
              </a:r>
            </a:p>
          </p:txBody>
        </p:sp>
        <p:sp>
          <p:nvSpPr>
            <p:cNvPr id="72728" name="Text Box 24"/>
            <p:cNvSpPr txBox="1">
              <a:spLocks noChangeArrowheads="1"/>
            </p:cNvSpPr>
            <p:nvPr/>
          </p:nvSpPr>
          <p:spPr bwMode="auto">
            <a:xfrm>
              <a:off x="935208" y="4966156"/>
              <a:ext cx="230832" cy="215444"/>
            </a:xfrm>
            <a:prstGeom prst="rect">
              <a:avLst/>
            </a:prstGeom>
            <a:noFill/>
            <a:ln w="9525">
              <a:noFill/>
              <a:miter lim="800000"/>
              <a:headEnd/>
              <a:tailEnd/>
            </a:ln>
          </p:spPr>
          <p:txBody>
            <a:bodyPr wrap="none" lIns="0" tIns="0" rIns="0" bIns="0" anchor="ctr">
              <a:spAutoFit/>
            </a:bodyPr>
            <a:lstStyle/>
            <a:p>
              <a:pPr algn="r"/>
              <a:r>
                <a:rPr lang="en-US" sz="1400" b="1" baseline="0">
                  <a:solidFill>
                    <a:schemeClr val="bg1"/>
                  </a:solidFill>
                </a:rPr>
                <a:t>6.0</a:t>
              </a:r>
            </a:p>
          </p:txBody>
        </p:sp>
        <p:sp>
          <p:nvSpPr>
            <p:cNvPr id="72729" name="Text Box 25"/>
            <p:cNvSpPr txBox="1">
              <a:spLocks noChangeArrowheads="1"/>
            </p:cNvSpPr>
            <p:nvPr/>
          </p:nvSpPr>
          <p:spPr bwMode="auto">
            <a:xfrm>
              <a:off x="932033" y="3278644"/>
              <a:ext cx="230832" cy="215444"/>
            </a:xfrm>
            <a:prstGeom prst="rect">
              <a:avLst/>
            </a:prstGeom>
            <a:noFill/>
            <a:ln w="9525">
              <a:noFill/>
              <a:miter lim="800000"/>
              <a:headEnd/>
              <a:tailEnd/>
            </a:ln>
          </p:spPr>
          <p:txBody>
            <a:bodyPr wrap="none" lIns="0" tIns="0" rIns="0" bIns="0" anchor="ctr">
              <a:spAutoFit/>
            </a:bodyPr>
            <a:lstStyle/>
            <a:p>
              <a:pPr algn="r"/>
              <a:r>
                <a:rPr lang="en-US" sz="1400" b="1" baseline="0">
                  <a:solidFill>
                    <a:schemeClr val="bg1"/>
                  </a:solidFill>
                </a:rPr>
                <a:t>7.5</a:t>
              </a:r>
            </a:p>
          </p:txBody>
        </p:sp>
        <p:sp>
          <p:nvSpPr>
            <p:cNvPr id="72730" name="Text Box 26"/>
            <p:cNvSpPr txBox="1">
              <a:spLocks noChangeArrowheads="1"/>
            </p:cNvSpPr>
            <p:nvPr/>
          </p:nvSpPr>
          <p:spPr bwMode="auto">
            <a:xfrm>
              <a:off x="932033" y="1572081"/>
              <a:ext cx="230832" cy="215444"/>
            </a:xfrm>
            <a:prstGeom prst="rect">
              <a:avLst/>
            </a:prstGeom>
            <a:noFill/>
            <a:ln w="9525">
              <a:noFill/>
              <a:miter lim="800000"/>
              <a:headEnd/>
              <a:tailEnd/>
            </a:ln>
          </p:spPr>
          <p:txBody>
            <a:bodyPr wrap="none" lIns="0" tIns="0" rIns="0" bIns="0" anchor="ctr">
              <a:spAutoFit/>
            </a:bodyPr>
            <a:lstStyle/>
            <a:p>
              <a:pPr algn="r"/>
              <a:r>
                <a:rPr lang="en-US" sz="1400" b="1" baseline="0">
                  <a:solidFill>
                    <a:schemeClr val="bg1"/>
                  </a:solidFill>
                </a:rPr>
                <a:t>9.0</a:t>
              </a:r>
            </a:p>
          </p:txBody>
        </p:sp>
        <p:sp>
          <p:nvSpPr>
            <p:cNvPr id="72743" name="Text Box 70"/>
            <p:cNvSpPr txBox="1">
              <a:spLocks noChangeArrowheads="1"/>
            </p:cNvSpPr>
            <p:nvPr/>
          </p:nvSpPr>
          <p:spPr bwMode="auto">
            <a:xfrm>
              <a:off x="932033" y="2718256"/>
              <a:ext cx="230832" cy="215444"/>
            </a:xfrm>
            <a:prstGeom prst="rect">
              <a:avLst/>
            </a:prstGeom>
            <a:noFill/>
            <a:ln w="9525">
              <a:noFill/>
              <a:miter lim="800000"/>
              <a:headEnd/>
              <a:tailEnd/>
            </a:ln>
          </p:spPr>
          <p:txBody>
            <a:bodyPr wrap="none" lIns="0" tIns="0" rIns="0" bIns="0" anchor="ctr">
              <a:spAutoFit/>
            </a:bodyPr>
            <a:lstStyle/>
            <a:p>
              <a:pPr algn="r"/>
              <a:r>
                <a:rPr lang="en-US" sz="1400" b="1" baseline="0">
                  <a:solidFill>
                    <a:schemeClr val="bg1"/>
                  </a:solidFill>
                </a:rPr>
                <a:t>8.0</a:t>
              </a:r>
            </a:p>
          </p:txBody>
        </p:sp>
        <p:sp>
          <p:nvSpPr>
            <p:cNvPr id="72745" name="Text Box 72"/>
            <p:cNvSpPr txBox="1">
              <a:spLocks noChangeArrowheads="1"/>
            </p:cNvSpPr>
            <p:nvPr/>
          </p:nvSpPr>
          <p:spPr bwMode="auto">
            <a:xfrm>
              <a:off x="932033" y="2146756"/>
              <a:ext cx="230832" cy="215444"/>
            </a:xfrm>
            <a:prstGeom prst="rect">
              <a:avLst/>
            </a:prstGeom>
            <a:noFill/>
            <a:ln w="9525">
              <a:noFill/>
              <a:miter lim="800000"/>
              <a:headEnd/>
              <a:tailEnd/>
            </a:ln>
          </p:spPr>
          <p:txBody>
            <a:bodyPr wrap="none" lIns="0" tIns="0" rIns="0" bIns="0" anchor="ctr">
              <a:spAutoFit/>
            </a:bodyPr>
            <a:lstStyle/>
            <a:p>
              <a:pPr algn="r"/>
              <a:r>
                <a:rPr lang="en-US" sz="1400" b="1" baseline="0">
                  <a:solidFill>
                    <a:schemeClr val="bg1"/>
                  </a:solidFill>
                </a:rPr>
                <a:t>8.5</a:t>
              </a:r>
            </a:p>
          </p:txBody>
        </p:sp>
        <p:sp>
          <p:nvSpPr>
            <p:cNvPr id="72747" name="Text Box 74"/>
            <p:cNvSpPr txBox="1">
              <a:spLocks noChangeArrowheads="1"/>
            </p:cNvSpPr>
            <p:nvPr/>
          </p:nvSpPr>
          <p:spPr bwMode="auto">
            <a:xfrm>
              <a:off x="932033" y="3843794"/>
              <a:ext cx="230832" cy="215444"/>
            </a:xfrm>
            <a:prstGeom prst="rect">
              <a:avLst/>
            </a:prstGeom>
            <a:noFill/>
            <a:ln w="9525">
              <a:noFill/>
              <a:miter lim="800000"/>
              <a:headEnd/>
              <a:tailEnd/>
            </a:ln>
          </p:spPr>
          <p:txBody>
            <a:bodyPr wrap="none" lIns="0" tIns="0" rIns="0" bIns="0" anchor="ctr">
              <a:spAutoFit/>
            </a:bodyPr>
            <a:lstStyle/>
            <a:p>
              <a:pPr algn="r"/>
              <a:r>
                <a:rPr lang="en-US" sz="1400" b="1" baseline="0">
                  <a:solidFill>
                    <a:schemeClr val="bg1"/>
                  </a:solidFill>
                </a:rPr>
                <a:t>7.0</a:t>
              </a:r>
            </a:p>
          </p:txBody>
        </p:sp>
        <p:sp>
          <p:nvSpPr>
            <p:cNvPr id="72749" name="Text Box 76"/>
            <p:cNvSpPr txBox="1">
              <a:spLocks noChangeArrowheads="1"/>
            </p:cNvSpPr>
            <p:nvPr/>
          </p:nvSpPr>
          <p:spPr bwMode="auto">
            <a:xfrm>
              <a:off x="932032" y="4421079"/>
              <a:ext cx="230832" cy="215444"/>
            </a:xfrm>
            <a:prstGeom prst="rect">
              <a:avLst/>
            </a:prstGeom>
            <a:noFill/>
            <a:ln w="9525">
              <a:noFill/>
              <a:miter lim="800000"/>
              <a:headEnd/>
              <a:tailEnd/>
            </a:ln>
          </p:spPr>
          <p:txBody>
            <a:bodyPr wrap="none" lIns="0" tIns="0" rIns="0" bIns="0" anchor="ctr">
              <a:spAutoFit/>
            </a:bodyPr>
            <a:lstStyle/>
            <a:p>
              <a:pPr algn="r"/>
              <a:r>
                <a:rPr lang="en-US" sz="1400" b="1" baseline="0">
                  <a:solidFill>
                    <a:schemeClr val="bg1"/>
                  </a:solidFill>
                </a:rPr>
                <a:t>6.5</a:t>
              </a:r>
            </a:p>
          </p:txBody>
        </p:sp>
        <p:sp>
          <p:nvSpPr>
            <p:cNvPr id="68" name="Text Box 34"/>
            <p:cNvSpPr txBox="1">
              <a:spLocks noChangeArrowheads="1"/>
            </p:cNvSpPr>
            <p:nvPr/>
          </p:nvSpPr>
          <p:spPr bwMode="auto">
            <a:xfrm>
              <a:off x="1219200" y="5486400"/>
              <a:ext cx="6321425" cy="304800"/>
            </a:xfrm>
            <a:prstGeom prst="rect">
              <a:avLst/>
            </a:prstGeom>
            <a:noFill/>
            <a:ln w="9525">
              <a:noFill/>
              <a:miter lim="800000"/>
              <a:headEnd/>
              <a:tailEnd/>
            </a:ln>
          </p:spPr>
          <p:txBody>
            <a:bodyPr>
              <a:spAutoFit/>
            </a:bodyPr>
            <a:lstStyle/>
            <a:p>
              <a:pPr algn="ctr"/>
              <a:r>
                <a:rPr lang="en-US" sz="1400" b="1" baseline="0" dirty="0">
                  <a:solidFill>
                    <a:schemeClr val="bg1"/>
                  </a:solidFill>
                </a:rPr>
                <a:t>Weeks of Treatment</a:t>
              </a:r>
            </a:p>
          </p:txBody>
        </p:sp>
        <p:sp>
          <p:nvSpPr>
            <p:cNvPr id="72710" name="Rectangle 85"/>
            <p:cNvSpPr>
              <a:spLocks noChangeArrowheads="1"/>
            </p:cNvSpPr>
            <p:nvPr/>
          </p:nvSpPr>
          <p:spPr bwMode="auto">
            <a:xfrm>
              <a:off x="1306640" y="1709928"/>
              <a:ext cx="5953125" cy="3352800"/>
            </a:xfrm>
            <a:prstGeom prst="rect">
              <a:avLst/>
            </a:prstGeom>
            <a:noFill/>
            <a:ln w="9525">
              <a:solidFill>
                <a:schemeClr val="bg1"/>
              </a:solidFill>
              <a:miter lim="800000"/>
              <a:headEnd/>
              <a:tailEnd/>
            </a:ln>
          </p:spPr>
          <p:txBody>
            <a:bodyPr wrap="none" anchor="ctr"/>
            <a:lstStyle/>
            <a:p>
              <a:endParaRPr lang="en-US" sz="1000" baseline="0">
                <a:solidFill>
                  <a:schemeClr val="bg1"/>
                </a:solidFill>
              </a:endParaRPr>
            </a:p>
          </p:txBody>
        </p:sp>
        <p:sp>
          <p:nvSpPr>
            <p:cNvPr id="72711" name="Line 71"/>
            <p:cNvSpPr>
              <a:spLocks noChangeShapeType="1"/>
            </p:cNvSpPr>
            <p:nvPr/>
          </p:nvSpPr>
          <p:spPr bwMode="auto">
            <a:xfrm>
              <a:off x="1322387" y="2089340"/>
              <a:ext cx="0" cy="80963"/>
            </a:xfrm>
            <a:prstGeom prst="line">
              <a:avLst/>
            </a:prstGeom>
            <a:noFill/>
            <a:ln w="19050">
              <a:solidFill>
                <a:srgbClr val="990000"/>
              </a:solidFill>
              <a:round/>
              <a:headEnd/>
              <a:tailEnd/>
            </a:ln>
          </p:spPr>
          <p:txBody>
            <a:bodyPr/>
            <a:lstStyle/>
            <a:p>
              <a:endParaRPr lang="en-US">
                <a:solidFill>
                  <a:schemeClr val="bg1"/>
                </a:solidFill>
              </a:endParaRPr>
            </a:p>
          </p:txBody>
        </p:sp>
        <p:sp>
          <p:nvSpPr>
            <p:cNvPr id="72712" name="Oval 80"/>
            <p:cNvSpPr>
              <a:spLocks noChangeArrowheads="1"/>
            </p:cNvSpPr>
            <p:nvPr/>
          </p:nvSpPr>
          <p:spPr bwMode="auto">
            <a:xfrm>
              <a:off x="5437315" y="3964178"/>
              <a:ext cx="119063" cy="117475"/>
            </a:xfrm>
            <a:prstGeom prst="ellipse">
              <a:avLst/>
            </a:prstGeom>
            <a:solidFill>
              <a:srgbClr val="990000"/>
            </a:solidFill>
            <a:ln w="9525">
              <a:solidFill>
                <a:srgbClr val="990000"/>
              </a:solidFill>
              <a:round/>
              <a:headEnd/>
              <a:tailEnd/>
            </a:ln>
          </p:spPr>
          <p:txBody>
            <a:bodyPr wrap="none" anchor="ctr"/>
            <a:lstStyle/>
            <a:p>
              <a:endParaRPr lang="en-US" sz="1000" baseline="0">
                <a:solidFill>
                  <a:schemeClr val="bg1"/>
                </a:solidFill>
              </a:endParaRPr>
            </a:p>
          </p:txBody>
        </p:sp>
        <p:sp>
          <p:nvSpPr>
            <p:cNvPr id="72722" name="Line 18"/>
            <p:cNvSpPr>
              <a:spLocks noChangeShapeType="1"/>
            </p:cNvSpPr>
            <p:nvPr/>
          </p:nvSpPr>
          <p:spPr bwMode="auto">
            <a:xfrm>
              <a:off x="2227390" y="5062728"/>
              <a:ext cx="0" cy="100013"/>
            </a:xfrm>
            <a:prstGeom prst="line">
              <a:avLst/>
            </a:prstGeom>
            <a:noFill/>
            <a:ln w="9525">
              <a:solidFill>
                <a:schemeClr val="tx1"/>
              </a:solidFill>
              <a:round/>
              <a:headEnd/>
              <a:tailEnd/>
            </a:ln>
          </p:spPr>
          <p:txBody>
            <a:bodyPr/>
            <a:lstStyle/>
            <a:p>
              <a:endParaRPr lang="en-US">
                <a:solidFill>
                  <a:schemeClr val="bg1"/>
                </a:solidFill>
              </a:endParaRPr>
            </a:p>
          </p:txBody>
        </p:sp>
        <p:sp>
          <p:nvSpPr>
            <p:cNvPr id="72723" name="Line 19"/>
            <p:cNvSpPr>
              <a:spLocks noChangeShapeType="1"/>
            </p:cNvSpPr>
            <p:nvPr/>
          </p:nvSpPr>
          <p:spPr bwMode="auto">
            <a:xfrm>
              <a:off x="3162427" y="5062728"/>
              <a:ext cx="0" cy="100013"/>
            </a:xfrm>
            <a:prstGeom prst="line">
              <a:avLst/>
            </a:prstGeom>
            <a:noFill/>
            <a:ln w="9525">
              <a:solidFill>
                <a:schemeClr val="tx1"/>
              </a:solidFill>
              <a:round/>
              <a:headEnd/>
              <a:tailEnd/>
            </a:ln>
          </p:spPr>
          <p:txBody>
            <a:bodyPr/>
            <a:lstStyle/>
            <a:p>
              <a:endParaRPr lang="en-US">
                <a:solidFill>
                  <a:schemeClr val="bg1"/>
                </a:solidFill>
              </a:endParaRPr>
            </a:p>
          </p:txBody>
        </p:sp>
        <p:sp>
          <p:nvSpPr>
            <p:cNvPr id="72724" name="Line 20"/>
            <p:cNvSpPr>
              <a:spLocks noChangeShapeType="1"/>
            </p:cNvSpPr>
            <p:nvPr/>
          </p:nvSpPr>
          <p:spPr bwMode="auto">
            <a:xfrm>
              <a:off x="4076827" y="5062728"/>
              <a:ext cx="0" cy="100013"/>
            </a:xfrm>
            <a:prstGeom prst="line">
              <a:avLst/>
            </a:prstGeom>
            <a:noFill/>
            <a:ln w="9525">
              <a:solidFill>
                <a:schemeClr val="tx1"/>
              </a:solidFill>
              <a:round/>
              <a:headEnd/>
              <a:tailEnd/>
            </a:ln>
          </p:spPr>
          <p:txBody>
            <a:bodyPr/>
            <a:lstStyle/>
            <a:p>
              <a:endParaRPr lang="en-US">
                <a:solidFill>
                  <a:schemeClr val="bg1"/>
                </a:solidFill>
              </a:endParaRPr>
            </a:p>
          </p:txBody>
        </p:sp>
        <p:sp>
          <p:nvSpPr>
            <p:cNvPr id="72725" name="Line 21"/>
            <p:cNvSpPr>
              <a:spLocks noChangeShapeType="1"/>
            </p:cNvSpPr>
            <p:nvPr/>
          </p:nvSpPr>
          <p:spPr bwMode="auto">
            <a:xfrm>
              <a:off x="5007102" y="5062728"/>
              <a:ext cx="0" cy="100013"/>
            </a:xfrm>
            <a:prstGeom prst="line">
              <a:avLst/>
            </a:prstGeom>
            <a:noFill/>
            <a:ln w="9525">
              <a:solidFill>
                <a:schemeClr val="tx1"/>
              </a:solidFill>
              <a:round/>
              <a:headEnd/>
              <a:tailEnd/>
            </a:ln>
          </p:spPr>
          <p:txBody>
            <a:bodyPr/>
            <a:lstStyle/>
            <a:p>
              <a:endParaRPr lang="en-US">
                <a:solidFill>
                  <a:schemeClr val="bg1"/>
                </a:solidFill>
              </a:endParaRPr>
            </a:p>
          </p:txBody>
        </p:sp>
        <p:sp>
          <p:nvSpPr>
            <p:cNvPr id="72726" name="Line 22"/>
            <p:cNvSpPr>
              <a:spLocks noChangeShapeType="1"/>
            </p:cNvSpPr>
            <p:nvPr/>
          </p:nvSpPr>
          <p:spPr bwMode="auto">
            <a:xfrm>
              <a:off x="5954840" y="5062728"/>
              <a:ext cx="0" cy="100013"/>
            </a:xfrm>
            <a:prstGeom prst="line">
              <a:avLst/>
            </a:prstGeom>
            <a:noFill/>
            <a:ln w="9525">
              <a:solidFill>
                <a:schemeClr val="tx1"/>
              </a:solidFill>
              <a:round/>
              <a:headEnd/>
              <a:tailEnd/>
            </a:ln>
          </p:spPr>
          <p:txBody>
            <a:bodyPr/>
            <a:lstStyle/>
            <a:p>
              <a:endParaRPr lang="en-US">
                <a:solidFill>
                  <a:schemeClr val="bg1"/>
                </a:solidFill>
              </a:endParaRPr>
            </a:p>
          </p:txBody>
        </p:sp>
        <p:sp>
          <p:nvSpPr>
            <p:cNvPr id="72727" name="Line 23"/>
            <p:cNvSpPr>
              <a:spLocks noChangeShapeType="1"/>
            </p:cNvSpPr>
            <p:nvPr/>
          </p:nvSpPr>
          <p:spPr bwMode="auto">
            <a:xfrm>
              <a:off x="6872415" y="5050028"/>
              <a:ext cx="0" cy="98425"/>
            </a:xfrm>
            <a:prstGeom prst="line">
              <a:avLst/>
            </a:prstGeom>
            <a:noFill/>
            <a:ln w="9525">
              <a:solidFill>
                <a:schemeClr val="tx1"/>
              </a:solidFill>
              <a:round/>
              <a:headEnd/>
              <a:tailEnd/>
            </a:ln>
          </p:spPr>
          <p:txBody>
            <a:bodyPr/>
            <a:lstStyle/>
            <a:p>
              <a:endParaRPr lang="en-US">
                <a:solidFill>
                  <a:schemeClr val="bg1"/>
                </a:solidFill>
              </a:endParaRPr>
            </a:p>
          </p:txBody>
        </p:sp>
        <p:sp>
          <p:nvSpPr>
            <p:cNvPr id="72731" name="Line 27"/>
            <p:cNvSpPr>
              <a:spLocks noChangeShapeType="1"/>
            </p:cNvSpPr>
            <p:nvPr/>
          </p:nvSpPr>
          <p:spPr bwMode="auto">
            <a:xfrm>
              <a:off x="1216152" y="3397440"/>
              <a:ext cx="90488" cy="0"/>
            </a:xfrm>
            <a:prstGeom prst="line">
              <a:avLst/>
            </a:prstGeom>
            <a:noFill/>
            <a:ln w="9525">
              <a:solidFill>
                <a:schemeClr val="tx1"/>
              </a:solidFill>
              <a:round/>
              <a:headEnd/>
              <a:tailEnd/>
            </a:ln>
          </p:spPr>
          <p:txBody>
            <a:bodyPr/>
            <a:lstStyle/>
            <a:p>
              <a:endParaRPr lang="en-US">
                <a:solidFill>
                  <a:schemeClr val="bg1"/>
                </a:solidFill>
              </a:endParaRPr>
            </a:p>
          </p:txBody>
        </p:sp>
        <p:sp>
          <p:nvSpPr>
            <p:cNvPr id="72732" name="Line 28"/>
            <p:cNvSpPr>
              <a:spLocks noChangeShapeType="1"/>
            </p:cNvSpPr>
            <p:nvPr/>
          </p:nvSpPr>
          <p:spPr bwMode="auto">
            <a:xfrm>
              <a:off x="1216152" y="1709928"/>
              <a:ext cx="90488" cy="0"/>
            </a:xfrm>
            <a:prstGeom prst="line">
              <a:avLst/>
            </a:prstGeom>
            <a:noFill/>
            <a:ln w="9525">
              <a:solidFill>
                <a:schemeClr val="tx1"/>
              </a:solidFill>
              <a:round/>
              <a:headEnd/>
              <a:tailEnd/>
            </a:ln>
          </p:spPr>
          <p:txBody>
            <a:bodyPr/>
            <a:lstStyle/>
            <a:p>
              <a:endParaRPr lang="en-US">
                <a:solidFill>
                  <a:schemeClr val="bg1"/>
                </a:solidFill>
              </a:endParaRPr>
            </a:p>
          </p:txBody>
        </p:sp>
        <p:sp>
          <p:nvSpPr>
            <p:cNvPr id="72735" name="Oval 31"/>
            <p:cNvSpPr>
              <a:spLocks noChangeArrowheads="1"/>
            </p:cNvSpPr>
            <p:nvPr/>
          </p:nvSpPr>
          <p:spPr bwMode="auto">
            <a:xfrm>
              <a:off x="1262190" y="2103628"/>
              <a:ext cx="117475" cy="119063"/>
            </a:xfrm>
            <a:prstGeom prst="ellipse">
              <a:avLst/>
            </a:prstGeom>
            <a:solidFill>
              <a:srgbClr val="990000"/>
            </a:solidFill>
            <a:ln w="9525">
              <a:noFill/>
              <a:round/>
              <a:headEnd/>
              <a:tailEnd/>
            </a:ln>
          </p:spPr>
          <p:txBody>
            <a:bodyPr wrap="none" anchor="ctr"/>
            <a:lstStyle/>
            <a:p>
              <a:endParaRPr lang="en-US" sz="1000" baseline="0">
                <a:solidFill>
                  <a:schemeClr val="bg1"/>
                </a:solidFill>
              </a:endParaRPr>
            </a:p>
          </p:txBody>
        </p:sp>
        <p:sp>
          <p:nvSpPr>
            <p:cNvPr id="72736" name="Line 40"/>
            <p:cNvSpPr>
              <a:spLocks noChangeShapeType="1"/>
            </p:cNvSpPr>
            <p:nvPr/>
          </p:nvSpPr>
          <p:spPr bwMode="auto">
            <a:xfrm>
              <a:off x="1273175" y="2087753"/>
              <a:ext cx="98425" cy="0"/>
            </a:xfrm>
            <a:prstGeom prst="line">
              <a:avLst/>
            </a:prstGeom>
            <a:noFill/>
            <a:ln w="19050">
              <a:solidFill>
                <a:srgbClr val="990000"/>
              </a:solidFill>
              <a:round/>
              <a:headEnd/>
              <a:tailEnd/>
            </a:ln>
          </p:spPr>
          <p:txBody>
            <a:bodyPr/>
            <a:lstStyle/>
            <a:p>
              <a:endParaRPr lang="en-US">
                <a:solidFill>
                  <a:schemeClr val="bg1"/>
                </a:solidFill>
              </a:endParaRPr>
            </a:p>
          </p:txBody>
        </p:sp>
        <p:sp>
          <p:nvSpPr>
            <p:cNvPr id="72737" name="Line 43"/>
            <p:cNvSpPr>
              <a:spLocks noChangeShapeType="1"/>
            </p:cNvSpPr>
            <p:nvPr/>
          </p:nvSpPr>
          <p:spPr bwMode="auto">
            <a:xfrm>
              <a:off x="4051427" y="3767328"/>
              <a:ext cx="100013" cy="0"/>
            </a:xfrm>
            <a:prstGeom prst="line">
              <a:avLst/>
            </a:prstGeom>
            <a:noFill/>
            <a:ln w="19050">
              <a:solidFill>
                <a:srgbClr val="990000"/>
              </a:solidFill>
              <a:round/>
              <a:headEnd/>
              <a:tailEnd/>
            </a:ln>
          </p:spPr>
          <p:txBody>
            <a:bodyPr/>
            <a:lstStyle/>
            <a:p>
              <a:endParaRPr lang="en-US">
                <a:solidFill>
                  <a:schemeClr val="bg1"/>
                </a:solidFill>
              </a:endParaRPr>
            </a:p>
          </p:txBody>
        </p:sp>
        <p:sp>
          <p:nvSpPr>
            <p:cNvPr id="72738" name="Line 44"/>
            <p:cNvSpPr>
              <a:spLocks noChangeShapeType="1"/>
            </p:cNvSpPr>
            <p:nvPr/>
          </p:nvSpPr>
          <p:spPr bwMode="auto">
            <a:xfrm>
              <a:off x="5443665" y="4105465"/>
              <a:ext cx="101600" cy="0"/>
            </a:xfrm>
            <a:prstGeom prst="line">
              <a:avLst/>
            </a:prstGeom>
            <a:noFill/>
            <a:ln w="19050">
              <a:solidFill>
                <a:srgbClr val="990000"/>
              </a:solidFill>
              <a:round/>
              <a:headEnd/>
              <a:tailEnd/>
            </a:ln>
          </p:spPr>
          <p:txBody>
            <a:bodyPr/>
            <a:lstStyle/>
            <a:p>
              <a:endParaRPr lang="en-US">
                <a:solidFill>
                  <a:schemeClr val="bg1"/>
                </a:solidFill>
              </a:endParaRPr>
            </a:p>
          </p:txBody>
        </p:sp>
        <p:sp>
          <p:nvSpPr>
            <p:cNvPr id="72739" name="Line 53"/>
            <p:cNvSpPr>
              <a:spLocks noChangeShapeType="1"/>
            </p:cNvSpPr>
            <p:nvPr/>
          </p:nvSpPr>
          <p:spPr bwMode="auto">
            <a:xfrm>
              <a:off x="6845427" y="3961003"/>
              <a:ext cx="98425" cy="0"/>
            </a:xfrm>
            <a:prstGeom prst="line">
              <a:avLst/>
            </a:prstGeom>
            <a:noFill/>
            <a:ln w="19050">
              <a:solidFill>
                <a:srgbClr val="969696"/>
              </a:solidFill>
              <a:round/>
              <a:headEnd/>
              <a:tailEnd/>
            </a:ln>
          </p:spPr>
          <p:txBody>
            <a:bodyPr/>
            <a:lstStyle/>
            <a:p>
              <a:endParaRPr lang="en-US">
                <a:solidFill>
                  <a:schemeClr val="bg1"/>
                </a:solidFill>
              </a:endParaRPr>
            </a:p>
          </p:txBody>
        </p:sp>
        <p:sp>
          <p:nvSpPr>
            <p:cNvPr id="72740" name="Line 55"/>
            <p:cNvSpPr>
              <a:spLocks noChangeShapeType="1"/>
            </p:cNvSpPr>
            <p:nvPr/>
          </p:nvSpPr>
          <p:spPr bwMode="auto">
            <a:xfrm>
              <a:off x="5440490" y="3951478"/>
              <a:ext cx="101600" cy="0"/>
            </a:xfrm>
            <a:prstGeom prst="line">
              <a:avLst/>
            </a:prstGeom>
            <a:noFill/>
            <a:ln w="19050">
              <a:solidFill>
                <a:srgbClr val="969696"/>
              </a:solidFill>
              <a:round/>
              <a:headEnd/>
              <a:tailEnd/>
            </a:ln>
          </p:spPr>
          <p:txBody>
            <a:bodyPr/>
            <a:lstStyle/>
            <a:p>
              <a:endParaRPr lang="en-US">
                <a:solidFill>
                  <a:schemeClr val="bg1"/>
                </a:solidFill>
              </a:endParaRPr>
            </a:p>
          </p:txBody>
        </p:sp>
        <p:sp>
          <p:nvSpPr>
            <p:cNvPr id="72741" name="Line 56"/>
            <p:cNvSpPr>
              <a:spLocks noChangeShapeType="1"/>
            </p:cNvSpPr>
            <p:nvPr/>
          </p:nvSpPr>
          <p:spPr bwMode="auto">
            <a:xfrm>
              <a:off x="5496052" y="4043553"/>
              <a:ext cx="0" cy="58738"/>
            </a:xfrm>
            <a:prstGeom prst="line">
              <a:avLst/>
            </a:prstGeom>
            <a:noFill/>
            <a:ln w="19050">
              <a:solidFill>
                <a:srgbClr val="990000"/>
              </a:solidFill>
              <a:round/>
              <a:headEnd/>
              <a:tailEnd/>
            </a:ln>
          </p:spPr>
          <p:txBody>
            <a:bodyPr/>
            <a:lstStyle/>
            <a:p>
              <a:endParaRPr lang="en-US">
                <a:solidFill>
                  <a:schemeClr val="bg1"/>
                </a:solidFill>
              </a:endParaRPr>
            </a:p>
          </p:txBody>
        </p:sp>
        <p:sp>
          <p:nvSpPr>
            <p:cNvPr id="72742" name="Line 58"/>
            <p:cNvSpPr>
              <a:spLocks noChangeShapeType="1"/>
            </p:cNvSpPr>
            <p:nvPr/>
          </p:nvSpPr>
          <p:spPr bwMode="auto">
            <a:xfrm>
              <a:off x="5492877" y="3954653"/>
              <a:ext cx="0" cy="58738"/>
            </a:xfrm>
            <a:prstGeom prst="line">
              <a:avLst/>
            </a:prstGeom>
            <a:noFill/>
            <a:ln w="19050">
              <a:solidFill>
                <a:srgbClr val="969696"/>
              </a:solidFill>
              <a:round/>
              <a:headEnd/>
              <a:tailEnd/>
            </a:ln>
          </p:spPr>
          <p:txBody>
            <a:bodyPr/>
            <a:lstStyle/>
            <a:p>
              <a:endParaRPr lang="en-US">
                <a:solidFill>
                  <a:schemeClr val="bg1"/>
                </a:solidFill>
              </a:endParaRPr>
            </a:p>
          </p:txBody>
        </p:sp>
        <p:sp>
          <p:nvSpPr>
            <p:cNvPr id="72744" name="Line 71"/>
            <p:cNvSpPr>
              <a:spLocks noChangeShapeType="1"/>
            </p:cNvSpPr>
            <p:nvPr/>
          </p:nvSpPr>
          <p:spPr bwMode="auto">
            <a:xfrm>
              <a:off x="1216152" y="2838640"/>
              <a:ext cx="90488" cy="0"/>
            </a:xfrm>
            <a:prstGeom prst="line">
              <a:avLst/>
            </a:prstGeom>
            <a:noFill/>
            <a:ln w="9525">
              <a:solidFill>
                <a:schemeClr val="tx1"/>
              </a:solidFill>
              <a:round/>
              <a:headEnd/>
              <a:tailEnd/>
            </a:ln>
          </p:spPr>
          <p:txBody>
            <a:bodyPr/>
            <a:lstStyle/>
            <a:p>
              <a:endParaRPr lang="en-US">
                <a:solidFill>
                  <a:schemeClr val="bg1"/>
                </a:solidFill>
              </a:endParaRPr>
            </a:p>
          </p:txBody>
        </p:sp>
        <p:sp>
          <p:nvSpPr>
            <p:cNvPr id="72746" name="Line 73"/>
            <p:cNvSpPr>
              <a:spLocks noChangeShapeType="1"/>
            </p:cNvSpPr>
            <p:nvPr/>
          </p:nvSpPr>
          <p:spPr bwMode="auto">
            <a:xfrm>
              <a:off x="1216152" y="2267140"/>
              <a:ext cx="90488" cy="0"/>
            </a:xfrm>
            <a:prstGeom prst="line">
              <a:avLst/>
            </a:prstGeom>
            <a:noFill/>
            <a:ln w="9525">
              <a:solidFill>
                <a:schemeClr val="tx1"/>
              </a:solidFill>
              <a:round/>
              <a:headEnd/>
              <a:tailEnd/>
            </a:ln>
          </p:spPr>
          <p:txBody>
            <a:bodyPr/>
            <a:lstStyle/>
            <a:p>
              <a:endParaRPr lang="en-US">
                <a:solidFill>
                  <a:schemeClr val="bg1"/>
                </a:solidFill>
              </a:endParaRPr>
            </a:p>
          </p:txBody>
        </p:sp>
        <p:sp>
          <p:nvSpPr>
            <p:cNvPr id="72748" name="Line 75"/>
            <p:cNvSpPr>
              <a:spLocks noChangeShapeType="1"/>
            </p:cNvSpPr>
            <p:nvPr/>
          </p:nvSpPr>
          <p:spPr bwMode="auto">
            <a:xfrm>
              <a:off x="1216152" y="3962590"/>
              <a:ext cx="90488" cy="0"/>
            </a:xfrm>
            <a:prstGeom prst="line">
              <a:avLst/>
            </a:prstGeom>
            <a:noFill/>
            <a:ln w="9525">
              <a:solidFill>
                <a:schemeClr val="tx1"/>
              </a:solidFill>
              <a:round/>
              <a:headEnd/>
              <a:tailEnd/>
            </a:ln>
          </p:spPr>
          <p:txBody>
            <a:bodyPr/>
            <a:lstStyle/>
            <a:p>
              <a:endParaRPr lang="en-US">
                <a:solidFill>
                  <a:schemeClr val="bg1"/>
                </a:solidFill>
              </a:endParaRPr>
            </a:p>
          </p:txBody>
        </p:sp>
        <p:sp>
          <p:nvSpPr>
            <p:cNvPr id="72750" name="Line 77"/>
            <p:cNvSpPr>
              <a:spLocks noChangeShapeType="1"/>
            </p:cNvSpPr>
            <p:nvPr/>
          </p:nvSpPr>
          <p:spPr bwMode="auto">
            <a:xfrm>
              <a:off x="1216152" y="4540440"/>
              <a:ext cx="90488" cy="0"/>
            </a:xfrm>
            <a:prstGeom prst="line">
              <a:avLst/>
            </a:prstGeom>
            <a:noFill/>
            <a:ln w="9525">
              <a:solidFill>
                <a:schemeClr val="tx1"/>
              </a:solidFill>
              <a:round/>
              <a:headEnd/>
              <a:tailEnd/>
            </a:ln>
          </p:spPr>
          <p:txBody>
            <a:bodyPr/>
            <a:lstStyle/>
            <a:p>
              <a:endParaRPr lang="en-US">
                <a:solidFill>
                  <a:schemeClr val="bg1"/>
                </a:solidFill>
              </a:endParaRPr>
            </a:p>
          </p:txBody>
        </p:sp>
        <p:sp>
          <p:nvSpPr>
            <p:cNvPr id="72751" name="Oval 78"/>
            <p:cNvSpPr>
              <a:spLocks noChangeArrowheads="1"/>
            </p:cNvSpPr>
            <p:nvPr/>
          </p:nvSpPr>
          <p:spPr bwMode="auto">
            <a:xfrm>
              <a:off x="3127502" y="3372040"/>
              <a:ext cx="119063" cy="119063"/>
            </a:xfrm>
            <a:prstGeom prst="ellipse">
              <a:avLst/>
            </a:prstGeom>
            <a:solidFill>
              <a:srgbClr val="990000"/>
            </a:solidFill>
            <a:ln w="9525">
              <a:noFill/>
              <a:round/>
              <a:headEnd/>
              <a:tailEnd/>
            </a:ln>
          </p:spPr>
          <p:txBody>
            <a:bodyPr wrap="none" anchor="ctr"/>
            <a:lstStyle/>
            <a:p>
              <a:endParaRPr lang="en-US" sz="1000" baseline="0">
                <a:solidFill>
                  <a:schemeClr val="bg1"/>
                </a:solidFill>
              </a:endParaRPr>
            </a:p>
          </p:txBody>
        </p:sp>
        <p:sp>
          <p:nvSpPr>
            <p:cNvPr id="72752" name="Oval 79"/>
            <p:cNvSpPr>
              <a:spLocks noChangeArrowheads="1"/>
            </p:cNvSpPr>
            <p:nvPr/>
          </p:nvSpPr>
          <p:spPr bwMode="auto">
            <a:xfrm>
              <a:off x="4040315" y="3773678"/>
              <a:ext cx="117475" cy="117475"/>
            </a:xfrm>
            <a:prstGeom prst="ellipse">
              <a:avLst/>
            </a:prstGeom>
            <a:solidFill>
              <a:srgbClr val="C00000"/>
            </a:solidFill>
            <a:ln w="9525">
              <a:noFill/>
              <a:round/>
              <a:headEnd/>
              <a:tailEnd/>
            </a:ln>
          </p:spPr>
          <p:txBody>
            <a:bodyPr wrap="none" anchor="ctr"/>
            <a:lstStyle/>
            <a:p>
              <a:endParaRPr lang="en-US" sz="1000" baseline="0">
                <a:solidFill>
                  <a:schemeClr val="bg1"/>
                </a:solidFill>
              </a:endParaRPr>
            </a:p>
          </p:txBody>
        </p:sp>
        <p:sp>
          <p:nvSpPr>
            <p:cNvPr id="72753" name="Oval 81"/>
            <p:cNvSpPr>
              <a:spLocks noChangeArrowheads="1"/>
            </p:cNvSpPr>
            <p:nvPr/>
          </p:nvSpPr>
          <p:spPr bwMode="auto">
            <a:xfrm>
              <a:off x="6835902" y="3970528"/>
              <a:ext cx="119063" cy="119063"/>
            </a:xfrm>
            <a:prstGeom prst="ellipse">
              <a:avLst/>
            </a:prstGeom>
            <a:solidFill>
              <a:srgbClr val="BE0023"/>
            </a:solidFill>
            <a:ln w="9525">
              <a:noFill/>
              <a:round/>
              <a:headEnd/>
              <a:tailEnd/>
            </a:ln>
          </p:spPr>
          <p:txBody>
            <a:bodyPr wrap="none" anchor="ctr"/>
            <a:lstStyle/>
            <a:p>
              <a:endParaRPr lang="en-US" sz="1000" baseline="0">
                <a:solidFill>
                  <a:schemeClr val="bg1"/>
                </a:solidFill>
              </a:endParaRPr>
            </a:p>
          </p:txBody>
        </p:sp>
        <p:sp>
          <p:nvSpPr>
            <p:cNvPr id="72754" name="Freeform 83"/>
            <p:cNvSpPr>
              <a:spLocks/>
            </p:cNvSpPr>
            <p:nvPr/>
          </p:nvSpPr>
          <p:spPr bwMode="auto">
            <a:xfrm>
              <a:off x="1312990" y="2162365"/>
              <a:ext cx="5584825" cy="1887538"/>
            </a:xfrm>
            <a:custGeom>
              <a:avLst/>
              <a:gdLst>
                <a:gd name="T0" fmla="*/ 0 w 3400"/>
                <a:gd name="T1" fmla="*/ 0 h 1148"/>
                <a:gd name="T2" fmla="*/ 1312 w 3400"/>
                <a:gd name="T3" fmla="*/ 878 h 1148"/>
                <a:gd name="T4" fmla="*/ 1944 w 3400"/>
                <a:gd name="T5" fmla="*/ 1169 h 1148"/>
                <a:gd name="T6" fmla="*/ 2916 w 3400"/>
                <a:gd name="T7" fmla="*/ 1321 h 1148"/>
                <a:gd name="T8" fmla="*/ 3897 w 3400"/>
                <a:gd name="T9" fmla="*/ 1298 h 1148"/>
                <a:gd name="T10" fmla="*/ 0 60000 65536"/>
                <a:gd name="T11" fmla="*/ 0 60000 65536"/>
                <a:gd name="T12" fmla="*/ 0 60000 65536"/>
                <a:gd name="T13" fmla="*/ 0 60000 65536"/>
                <a:gd name="T14" fmla="*/ 0 60000 65536"/>
                <a:gd name="T15" fmla="*/ 0 w 3400"/>
                <a:gd name="T16" fmla="*/ 0 h 1148"/>
                <a:gd name="T17" fmla="*/ 3400 w 3400"/>
                <a:gd name="T18" fmla="*/ 1148 h 1148"/>
              </a:gdLst>
              <a:ahLst/>
              <a:cxnLst>
                <a:cxn ang="T10">
                  <a:pos x="T0" y="T1"/>
                </a:cxn>
                <a:cxn ang="T11">
                  <a:pos x="T2" y="T3"/>
                </a:cxn>
                <a:cxn ang="T12">
                  <a:pos x="T4" y="T5"/>
                </a:cxn>
                <a:cxn ang="T13">
                  <a:pos x="T6" y="T7"/>
                </a:cxn>
                <a:cxn ang="T14">
                  <a:pos x="T8" y="T9"/>
                </a:cxn>
              </a:cxnLst>
              <a:rect l="T15" t="T16" r="T17" b="T18"/>
              <a:pathLst>
                <a:path w="3400" h="1148">
                  <a:moveTo>
                    <a:pt x="0" y="0"/>
                  </a:moveTo>
                  <a:lnTo>
                    <a:pt x="1144" y="764"/>
                  </a:lnTo>
                  <a:lnTo>
                    <a:pt x="1696" y="1016"/>
                  </a:lnTo>
                  <a:lnTo>
                    <a:pt x="2544" y="1148"/>
                  </a:lnTo>
                  <a:lnTo>
                    <a:pt x="3400" y="1128"/>
                  </a:lnTo>
                </a:path>
              </a:pathLst>
            </a:custGeom>
            <a:noFill/>
            <a:ln w="31750">
              <a:solidFill>
                <a:srgbClr val="990000"/>
              </a:solidFill>
              <a:round/>
              <a:headEnd/>
              <a:tailEnd/>
            </a:ln>
          </p:spPr>
          <p:txBody>
            <a:bodyPr/>
            <a:lstStyle/>
            <a:p>
              <a:endParaRPr lang="en-US" sz="1000" baseline="0">
                <a:solidFill>
                  <a:schemeClr val="bg1"/>
                </a:solidFill>
              </a:endParaRPr>
            </a:p>
          </p:txBody>
        </p:sp>
        <p:sp>
          <p:nvSpPr>
            <p:cNvPr id="72755" name="Oval 50"/>
            <p:cNvSpPr>
              <a:spLocks noChangeArrowheads="1"/>
            </p:cNvSpPr>
            <p:nvPr/>
          </p:nvSpPr>
          <p:spPr bwMode="auto">
            <a:xfrm>
              <a:off x="4038727" y="3778440"/>
              <a:ext cx="119063" cy="117475"/>
            </a:xfrm>
            <a:prstGeom prst="ellipse">
              <a:avLst/>
            </a:prstGeom>
            <a:solidFill>
              <a:srgbClr val="969696"/>
            </a:solidFill>
            <a:ln w="9525">
              <a:solidFill>
                <a:srgbClr val="969696"/>
              </a:solidFill>
              <a:round/>
              <a:headEnd/>
              <a:tailEnd/>
            </a:ln>
          </p:spPr>
          <p:txBody>
            <a:bodyPr wrap="none" anchor="ctr"/>
            <a:lstStyle/>
            <a:p>
              <a:endParaRPr lang="en-US" sz="1000" baseline="0">
                <a:solidFill>
                  <a:schemeClr val="bg1"/>
                </a:solidFill>
              </a:endParaRPr>
            </a:p>
          </p:txBody>
        </p:sp>
        <p:sp>
          <p:nvSpPr>
            <p:cNvPr id="72756" name="Line 82"/>
            <p:cNvSpPr>
              <a:spLocks noChangeShapeType="1"/>
            </p:cNvSpPr>
            <p:nvPr/>
          </p:nvSpPr>
          <p:spPr bwMode="auto">
            <a:xfrm>
              <a:off x="4048252" y="3902265"/>
              <a:ext cx="100013" cy="0"/>
            </a:xfrm>
            <a:prstGeom prst="line">
              <a:avLst/>
            </a:prstGeom>
            <a:noFill/>
            <a:ln w="19050">
              <a:solidFill>
                <a:srgbClr val="969696"/>
              </a:solidFill>
              <a:round/>
              <a:headEnd/>
              <a:tailEnd/>
            </a:ln>
          </p:spPr>
          <p:txBody>
            <a:bodyPr/>
            <a:lstStyle/>
            <a:p>
              <a:endParaRPr lang="en-US">
                <a:solidFill>
                  <a:schemeClr val="bg1"/>
                </a:solidFill>
              </a:endParaRPr>
            </a:p>
          </p:txBody>
        </p:sp>
        <p:sp>
          <p:nvSpPr>
            <p:cNvPr id="72757" name="Oval 51"/>
            <p:cNvSpPr>
              <a:spLocks noChangeArrowheads="1"/>
            </p:cNvSpPr>
            <p:nvPr/>
          </p:nvSpPr>
          <p:spPr bwMode="auto">
            <a:xfrm>
              <a:off x="5434140" y="3979037"/>
              <a:ext cx="120650" cy="117475"/>
            </a:xfrm>
            <a:prstGeom prst="ellipse">
              <a:avLst/>
            </a:prstGeom>
            <a:solidFill>
              <a:srgbClr val="969696"/>
            </a:solidFill>
            <a:ln w="9525">
              <a:solidFill>
                <a:srgbClr val="969696"/>
              </a:solidFill>
              <a:round/>
              <a:headEnd/>
              <a:tailEnd/>
            </a:ln>
          </p:spPr>
          <p:txBody>
            <a:bodyPr wrap="none" anchor="ctr"/>
            <a:lstStyle/>
            <a:p>
              <a:endParaRPr lang="en-US" sz="1000" baseline="0">
                <a:solidFill>
                  <a:schemeClr val="bg1"/>
                </a:solidFill>
              </a:endParaRPr>
            </a:p>
          </p:txBody>
        </p:sp>
        <p:sp>
          <p:nvSpPr>
            <p:cNvPr id="72758" name="Oval 52"/>
            <p:cNvSpPr>
              <a:spLocks noChangeArrowheads="1"/>
            </p:cNvSpPr>
            <p:nvPr/>
          </p:nvSpPr>
          <p:spPr bwMode="auto">
            <a:xfrm>
              <a:off x="6835902" y="3964177"/>
              <a:ext cx="119063" cy="119063"/>
            </a:xfrm>
            <a:prstGeom prst="ellipse">
              <a:avLst/>
            </a:prstGeom>
            <a:solidFill>
              <a:srgbClr val="969696"/>
            </a:solidFill>
            <a:ln w="9525">
              <a:noFill/>
              <a:round/>
              <a:headEnd/>
              <a:tailEnd/>
            </a:ln>
          </p:spPr>
          <p:txBody>
            <a:bodyPr wrap="none" anchor="ctr"/>
            <a:lstStyle/>
            <a:p>
              <a:endParaRPr lang="en-US" sz="1000" baseline="0">
                <a:solidFill>
                  <a:schemeClr val="bg1"/>
                </a:solidFill>
              </a:endParaRPr>
            </a:p>
          </p:txBody>
        </p:sp>
        <p:sp>
          <p:nvSpPr>
            <p:cNvPr id="72759" name="Freeform 84"/>
            <p:cNvSpPr>
              <a:spLocks/>
            </p:cNvSpPr>
            <p:nvPr/>
          </p:nvSpPr>
          <p:spPr bwMode="auto">
            <a:xfrm>
              <a:off x="1325690" y="2214753"/>
              <a:ext cx="5572125" cy="1801813"/>
            </a:xfrm>
            <a:custGeom>
              <a:avLst/>
              <a:gdLst>
                <a:gd name="T0" fmla="*/ 0 w 3392"/>
                <a:gd name="T1" fmla="*/ 0 h 1096"/>
                <a:gd name="T2" fmla="*/ 1293 w 3392"/>
                <a:gd name="T3" fmla="*/ 898 h 1096"/>
                <a:gd name="T4" fmla="*/ 1932 w 3392"/>
                <a:gd name="T5" fmla="*/ 1132 h 1096"/>
                <a:gd name="T6" fmla="*/ 2907 w 3392"/>
                <a:gd name="T7" fmla="*/ 1252 h 1096"/>
                <a:gd name="T8" fmla="*/ 3889 w 3392"/>
                <a:gd name="T9" fmla="*/ 1260 h 1096"/>
                <a:gd name="T10" fmla="*/ 0 60000 65536"/>
                <a:gd name="T11" fmla="*/ 0 60000 65536"/>
                <a:gd name="T12" fmla="*/ 0 60000 65536"/>
                <a:gd name="T13" fmla="*/ 0 60000 65536"/>
                <a:gd name="T14" fmla="*/ 0 60000 65536"/>
                <a:gd name="T15" fmla="*/ 0 w 3392"/>
                <a:gd name="T16" fmla="*/ 0 h 1096"/>
                <a:gd name="T17" fmla="*/ 3392 w 3392"/>
                <a:gd name="T18" fmla="*/ 1096 h 1096"/>
              </a:gdLst>
              <a:ahLst/>
              <a:cxnLst>
                <a:cxn ang="T10">
                  <a:pos x="T0" y="T1"/>
                </a:cxn>
                <a:cxn ang="T11">
                  <a:pos x="T2" y="T3"/>
                </a:cxn>
                <a:cxn ang="T12">
                  <a:pos x="T4" y="T5"/>
                </a:cxn>
                <a:cxn ang="T13">
                  <a:pos x="T6" y="T7"/>
                </a:cxn>
                <a:cxn ang="T14">
                  <a:pos x="T8" y="T9"/>
                </a:cxn>
              </a:cxnLst>
              <a:rect l="T15" t="T16" r="T17" b="T18"/>
              <a:pathLst>
                <a:path w="3392" h="1096">
                  <a:moveTo>
                    <a:pt x="0" y="0"/>
                  </a:moveTo>
                  <a:lnTo>
                    <a:pt x="1128" y="780"/>
                  </a:lnTo>
                  <a:lnTo>
                    <a:pt x="1684" y="984"/>
                  </a:lnTo>
                  <a:lnTo>
                    <a:pt x="2536" y="1088"/>
                  </a:lnTo>
                  <a:lnTo>
                    <a:pt x="3392" y="1096"/>
                  </a:lnTo>
                </a:path>
              </a:pathLst>
            </a:custGeom>
            <a:noFill/>
            <a:ln w="31750">
              <a:solidFill>
                <a:srgbClr val="969696"/>
              </a:solidFill>
              <a:prstDash val="sysDot"/>
              <a:round/>
              <a:headEnd/>
              <a:tailEnd/>
            </a:ln>
          </p:spPr>
          <p:txBody>
            <a:bodyPr/>
            <a:lstStyle/>
            <a:p>
              <a:endParaRPr lang="en-US" sz="1000" baseline="0">
                <a:solidFill>
                  <a:schemeClr val="bg1"/>
                </a:solidFill>
              </a:endParaRPr>
            </a:p>
          </p:txBody>
        </p:sp>
        <p:sp>
          <p:nvSpPr>
            <p:cNvPr id="72760" name="Oval 46"/>
            <p:cNvSpPr>
              <a:spLocks noChangeArrowheads="1"/>
            </p:cNvSpPr>
            <p:nvPr/>
          </p:nvSpPr>
          <p:spPr bwMode="auto">
            <a:xfrm>
              <a:off x="1257427" y="2157603"/>
              <a:ext cx="119063" cy="119063"/>
            </a:xfrm>
            <a:prstGeom prst="ellipse">
              <a:avLst/>
            </a:prstGeom>
            <a:solidFill>
              <a:srgbClr val="969696"/>
            </a:solidFill>
            <a:ln w="9525">
              <a:solidFill>
                <a:srgbClr val="93A2B4"/>
              </a:solidFill>
              <a:round/>
              <a:headEnd/>
              <a:tailEnd/>
            </a:ln>
          </p:spPr>
          <p:txBody>
            <a:bodyPr wrap="none" anchor="ctr"/>
            <a:lstStyle/>
            <a:p>
              <a:endParaRPr lang="en-US" sz="1000" baseline="0">
                <a:solidFill>
                  <a:schemeClr val="bg1"/>
                </a:solidFill>
              </a:endParaRPr>
            </a:p>
          </p:txBody>
        </p:sp>
        <p:sp>
          <p:nvSpPr>
            <p:cNvPr id="72761" name="Oval 47"/>
            <p:cNvSpPr>
              <a:spLocks noChangeArrowheads="1"/>
            </p:cNvSpPr>
            <p:nvPr/>
          </p:nvSpPr>
          <p:spPr bwMode="auto">
            <a:xfrm>
              <a:off x="3125915" y="3424428"/>
              <a:ext cx="119063" cy="120650"/>
            </a:xfrm>
            <a:prstGeom prst="ellipse">
              <a:avLst/>
            </a:prstGeom>
            <a:solidFill>
              <a:srgbClr val="969696"/>
            </a:solidFill>
            <a:ln w="9525">
              <a:solidFill>
                <a:srgbClr val="969696"/>
              </a:solidFill>
              <a:round/>
              <a:headEnd/>
              <a:tailEnd/>
            </a:ln>
          </p:spPr>
          <p:txBody>
            <a:bodyPr wrap="none" anchor="ctr"/>
            <a:lstStyle/>
            <a:p>
              <a:endParaRPr lang="en-US" sz="1000" baseline="0">
                <a:solidFill>
                  <a:schemeClr val="bg1"/>
                </a:solidFill>
              </a:endParaRPr>
            </a:p>
          </p:txBody>
        </p:sp>
        <p:sp>
          <p:nvSpPr>
            <p:cNvPr id="64" name="Line 77"/>
            <p:cNvSpPr>
              <a:spLocks noChangeShapeType="1"/>
            </p:cNvSpPr>
            <p:nvPr/>
          </p:nvSpPr>
          <p:spPr bwMode="auto">
            <a:xfrm>
              <a:off x="1216152" y="5062728"/>
              <a:ext cx="90488" cy="0"/>
            </a:xfrm>
            <a:prstGeom prst="line">
              <a:avLst/>
            </a:prstGeom>
            <a:noFill/>
            <a:ln w="9525">
              <a:solidFill>
                <a:schemeClr val="tx1"/>
              </a:solidFill>
              <a:round/>
              <a:headEnd/>
              <a:tailEnd/>
            </a:ln>
          </p:spPr>
          <p:txBody>
            <a:bodyPr/>
            <a:lstStyle/>
            <a:p>
              <a:endParaRPr lang="en-US">
                <a:solidFill>
                  <a:schemeClr val="bg1"/>
                </a:solidFill>
              </a:endParaRPr>
            </a:p>
          </p:txBody>
        </p:sp>
        <p:sp>
          <p:nvSpPr>
            <p:cNvPr id="66" name="Line 18"/>
            <p:cNvSpPr>
              <a:spLocks noChangeShapeType="1"/>
            </p:cNvSpPr>
            <p:nvPr/>
          </p:nvSpPr>
          <p:spPr bwMode="auto">
            <a:xfrm>
              <a:off x="1306640" y="5062728"/>
              <a:ext cx="0" cy="100013"/>
            </a:xfrm>
            <a:prstGeom prst="line">
              <a:avLst/>
            </a:prstGeom>
            <a:noFill/>
            <a:ln w="9525">
              <a:solidFill>
                <a:schemeClr val="tx1"/>
              </a:solidFill>
              <a:round/>
              <a:headEnd/>
              <a:tailEnd/>
            </a:ln>
          </p:spPr>
          <p:txBody>
            <a:bodyPr/>
            <a:lstStyle/>
            <a:p>
              <a:endParaRPr lang="en-US">
                <a:solidFill>
                  <a:schemeClr val="bg1"/>
                </a:solidFill>
              </a:endParaRPr>
            </a:p>
          </p:txBody>
        </p:sp>
      </p:grpSp>
      <p:sp>
        <p:nvSpPr>
          <p:cNvPr id="62" name="Oval 38"/>
          <p:cNvSpPr>
            <a:spLocks noChangeArrowheads="1"/>
          </p:cNvSpPr>
          <p:nvPr/>
        </p:nvSpPr>
        <p:spPr bwMode="auto">
          <a:xfrm>
            <a:off x="7730185" y="2280669"/>
            <a:ext cx="127078" cy="127013"/>
          </a:xfrm>
          <a:prstGeom prst="ellipse">
            <a:avLst/>
          </a:prstGeom>
          <a:solidFill>
            <a:srgbClr val="990000"/>
          </a:solidFill>
          <a:ln w="9525">
            <a:solidFill>
              <a:srgbClr val="990000"/>
            </a:solidFill>
            <a:round/>
            <a:headEnd/>
            <a:tailEnd/>
          </a:ln>
        </p:spPr>
        <p:txBody>
          <a:bodyPr wrap="none" anchor="ctr"/>
          <a:lstStyle/>
          <a:p>
            <a:endParaRPr lang="en-US" sz="1000" baseline="0">
              <a:solidFill>
                <a:schemeClr val="bg1"/>
              </a:solidFill>
            </a:endParaRPr>
          </a:p>
        </p:txBody>
      </p:sp>
      <p:sp>
        <p:nvSpPr>
          <p:cNvPr id="63" name="Line 39"/>
          <p:cNvSpPr>
            <a:spLocks noChangeShapeType="1"/>
          </p:cNvSpPr>
          <p:nvPr/>
        </p:nvSpPr>
        <p:spPr bwMode="auto">
          <a:xfrm>
            <a:off x="7617226" y="2337119"/>
            <a:ext cx="360054" cy="0"/>
          </a:xfrm>
          <a:prstGeom prst="line">
            <a:avLst/>
          </a:prstGeom>
          <a:noFill/>
          <a:ln w="28575">
            <a:solidFill>
              <a:srgbClr val="990000"/>
            </a:solidFill>
            <a:round/>
            <a:headEnd/>
            <a:tailEnd/>
          </a:ln>
        </p:spPr>
        <p:txBody>
          <a:bodyPr/>
          <a:lstStyle/>
          <a:p>
            <a:endParaRPr lang="en-US">
              <a:solidFill>
                <a:schemeClr val="bg1"/>
              </a:solidFill>
            </a:endParaRPr>
          </a:p>
        </p:txBody>
      </p:sp>
      <p:sp>
        <p:nvSpPr>
          <p:cNvPr id="65" name="Line 41"/>
          <p:cNvSpPr>
            <a:spLocks noChangeShapeType="1"/>
          </p:cNvSpPr>
          <p:nvPr/>
        </p:nvSpPr>
        <p:spPr bwMode="auto">
          <a:xfrm>
            <a:off x="7617226" y="2584089"/>
            <a:ext cx="374175" cy="0"/>
          </a:xfrm>
          <a:prstGeom prst="line">
            <a:avLst/>
          </a:prstGeom>
          <a:noFill/>
          <a:ln w="28575">
            <a:solidFill>
              <a:srgbClr val="969696"/>
            </a:solidFill>
            <a:prstDash val="sysDot"/>
            <a:round/>
            <a:headEnd/>
            <a:tailEnd/>
          </a:ln>
        </p:spPr>
        <p:txBody>
          <a:bodyPr/>
          <a:lstStyle/>
          <a:p>
            <a:endParaRPr lang="en-US">
              <a:solidFill>
                <a:schemeClr val="bg1"/>
              </a:solidFill>
            </a:endParaRPr>
          </a:p>
        </p:txBody>
      </p:sp>
      <p:sp>
        <p:nvSpPr>
          <p:cNvPr id="69" name="Oval 78"/>
          <p:cNvSpPr>
            <a:spLocks noChangeArrowheads="1"/>
          </p:cNvSpPr>
          <p:nvPr/>
        </p:nvSpPr>
        <p:spPr bwMode="auto">
          <a:xfrm>
            <a:off x="7730185" y="2522346"/>
            <a:ext cx="127078" cy="127013"/>
          </a:xfrm>
          <a:prstGeom prst="ellipse">
            <a:avLst/>
          </a:prstGeom>
          <a:solidFill>
            <a:srgbClr val="969696"/>
          </a:solidFill>
          <a:ln w="9525">
            <a:solidFill>
              <a:srgbClr val="969696"/>
            </a:solidFill>
            <a:round/>
            <a:headEnd/>
            <a:tailEnd/>
          </a:ln>
        </p:spPr>
        <p:txBody>
          <a:bodyPr wrap="none" anchor="ctr"/>
          <a:lstStyle/>
          <a:p>
            <a:endParaRPr lang="en-US" sz="1000" baseline="0">
              <a:solidFill>
                <a:schemeClr val="bg1"/>
              </a:solidFill>
            </a:endParaRPr>
          </a:p>
        </p:txBody>
      </p:sp>
      <p:sp>
        <p:nvSpPr>
          <p:cNvPr id="75" name="Text Box 80"/>
          <p:cNvSpPr txBox="1">
            <a:spLocks noChangeArrowheads="1"/>
          </p:cNvSpPr>
          <p:nvPr/>
        </p:nvSpPr>
        <p:spPr bwMode="auto">
          <a:xfrm>
            <a:off x="8079650" y="2201286"/>
            <a:ext cx="536814" cy="480131"/>
          </a:xfrm>
          <a:prstGeom prst="rect">
            <a:avLst/>
          </a:prstGeom>
          <a:noFill/>
          <a:ln w="9525">
            <a:noFill/>
            <a:miter lim="800000"/>
            <a:headEnd/>
            <a:tailEnd/>
          </a:ln>
        </p:spPr>
        <p:txBody>
          <a:bodyPr wrap="none" lIns="0" tIns="0" rIns="0" bIns="0">
            <a:spAutoFit/>
          </a:bodyPr>
          <a:lstStyle/>
          <a:p>
            <a:pPr>
              <a:lnSpc>
                <a:spcPct val="115000"/>
              </a:lnSpc>
              <a:spcBef>
                <a:spcPct val="30000"/>
              </a:spcBef>
            </a:pPr>
            <a:r>
              <a:rPr lang="en-US" sz="1200" b="1" baseline="0" dirty="0" err="1">
                <a:solidFill>
                  <a:schemeClr val="bg1"/>
                </a:solidFill>
              </a:rPr>
              <a:t>Glargine</a:t>
            </a:r>
            <a:endParaRPr lang="en-US" sz="1200" b="1" baseline="0" dirty="0">
              <a:solidFill>
                <a:schemeClr val="bg1"/>
              </a:solidFill>
            </a:endParaRPr>
          </a:p>
          <a:p>
            <a:pPr>
              <a:lnSpc>
                <a:spcPct val="115000"/>
              </a:lnSpc>
              <a:spcBef>
                <a:spcPct val="30000"/>
              </a:spcBef>
            </a:pPr>
            <a:r>
              <a:rPr lang="en-US" sz="1200" b="1" baseline="0" dirty="0">
                <a:solidFill>
                  <a:schemeClr val="bg1"/>
                </a:solidFill>
              </a:rPr>
              <a:t>NPH</a:t>
            </a:r>
          </a:p>
        </p:txBody>
      </p:sp>
      <p:sp>
        <p:nvSpPr>
          <p:cNvPr id="78" name="Text Box 19"/>
          <p:cNvSpPr txBox="1">
            <a:spLocks noChangeArrowheads="1"/>
          </p:cNvSpPr>
          <p:nvPr/>
        </p:nvSpPr>
        <p:spPr bwMode="auto">
          <a:xfrm>
            <a:off x="1649413" y="1603248"/>
            <a:ext cx="5665787" cy="400110"/>
          </a:xfrm>
          <a:prstGeom prst="rect">
            <a:avLst/>
          </a:prstGeom>
          <a:noFill/>
          <a:ln w="9525">
            <a:noFill/>
            <a:miter lim="800000"/>
            <a:headEnd/>
            <a:tailEnd/>
          </a:ln>
        </p:spPr>
        <p:txBody>
          <a:bodyPr>
            <a:spAutoFit/>
          </a:bodyPr>
          <a:lstStyle/>
          <a:p>
            <a:pPr algn="ctr">
              <a:spcBef>
                <a:spcPct val="50000"/>
              </a:spcBef>
            </a:pPr>
            <a:r>
              <a:rPr lang="en-US" sz="2000" b="1" baseline="0" dirty="0" smtClean="0">
                <a:solidFill>
                  <a:schemeClr val="bg1"/>
                </a:solidFill>
              </a:rPr>
              <a:t>HbA1c in the Treat-to-Target</a:t>
            </a:r>
            <a:r>
              <a:rPr lang="en-US" sz="2000" b="1" dirty="0" smtClean="0">
                <a:solidFill>
                  <a:schemeClr val="bg1"/>
                </a:solidFill>
              </a:rPr>
              <a:t> Trial</a:t>
            </a:r>
            <a:endParaRPr lang="en-US" sz="2000" b="1" baseline="0" dirty="0">
              <a:solidFill>
                <a:schemeClr val="bg1"/>
              </a:solidFill>
            </a:endParaRPr>
          </a:p>
        </p:txBody>
      </p:sp>
      <p:sp>
        <p:nvSpPr>
          <p:cNvPr id="79" name="Rectangle 23"/>
          <p:cNvSpPr>
            <a:spLocks noChangeArrowheads="1"/>
          </p:cNvSpPr>
          <p:nvPr>
            <p:custDataLst>
              <p:tags r:id="rId1"/>
            </p:custDataLst>
          </p:nvPr>
        </p:nvSpPr>
        <p:spPr bwMode="auto">
          <a:xfrm>
            <a:off x="762000" y="6355080"/>
            <a:ext cx="7987443" cy="307777"/>
          </a:xfrm>
          <a:prstGeom prst="rect">
            <a:avLst/>
          </a:prstGeom>
          <a:noFill/>
          <a:ln w="9525">
            <a:noFill/>
            <a:miter lim="800000"/>
            <a:headEnd/>
            <a:tailEnd/>
          </a:ln>
        </p:spPr>
        <p:txBody>
          <a:bodyPr wrap="none">
            <a:spAutoFit/>
          </a:bodyPr>
          <a:lstStyle/>
          <a:p>
            <a:pPr marL="114300" indent="-114300" algn="r">
              <a:spcBef>
                <a:spcPct val="25000"/>
              </a:spcBef>
              <a:buClr>
                <a:srgbClr val="3F3F3F"/>
              </a:buClr>
              <a:buSzPct val="100000"/>
            </a:pPr>
            <a:r>
              <a:rPr lang="da-DK" sz="1400" baseline="0" dirty="0" smtClean="0">
                <a:solidFill>
                  <a:schemeClr val="bg1"/>
                </a:solidFill>
                <a:latin typeface="Arial Narrow" pitchFamily="34" charset="0"/>
              </a:rPr>
              <a:t>Riddle et </a:t>
            </a:r>
            <a:r>
              <a:rPr lang="da-DK" sz="1400" baseline="0" dirty="0">
                <a:solidFill>
                  <a:schemeClr val="bg1"/>
                </a:solidFill>
                <a:latin typeface="Arial Narrow" pitchFamily="34" charset="0"/>
              </a:rPr>
              <a:t>al. </a:t>
            </a:r>
            <a:r>
              <a:rPr lang="da-DK" sz="1400" i="1" baseline="0" dirty="0">
                <a:solidFill>
                  <a:schemeClr val="bg1"/>
                </a:solidFill>
                <a:latin typeface="Arial Narrow" pitchFamily="34" charset="0"/>
              </a:rPr>
              <a:t>Diabetes </a:t>
            </a:r>
            <a:r>
              <a:rPr lang="da-DK" sz="1400" i="1" baseline="0" dirty="0" smtClean="0">
                <a:solidFill>
                  <a:schemeClr val="bg1"/>
                </a:solidFill>
                <a:latin typeface="Arial Narrow" pitchFamily="34" charset="0"/>
              </a:rPr>
              <a:t>Care</a:t>
            </a:r>
            <a:r>
              <a:rPr lang="da-DK" sz="1400" baseline="0" dirty="0" smtClean="0">
                <a:solidFill>
                  <a:schemeClr val="bg1"/>
                </a:solidFill>
                <a:latin typeface="Arial Narrow" pitchFamily="34" charset="0"/>
              </a:rPr>
              <a:t> </a:t>
            </a:r>
            <a:r>
              <a:rPr lang="da-DK" sz="1400" baseline="0" dirty="0">
                <a:solidFill>
                  <a:schemeClr val="bg1"/>
                </a:solidFill>
                <a:latin typeface="Arial Narrow" pitchFamily="34" charset="0"/>
              </a:rPr>
              <a:t>2003;26(11):</a:t>
            </a:r>
            <a:r>
              <a:rPr lang="da-DK" sz="1400" baseline="0" dirty="0" smtClean="0">
                <a:solidFill>
                  <a:schemeClr val="bg1"/>
                </a:solidFill>
                <a:latin typeface="Arial Narrow" pitchFamily="34" charset="0"/>
              </a:rPr>
              <a:t>3080-3086. Reprinted with permission from the American Diabetes Association.</a:t>
            </a:r>
            <a:endParaRPr lang="en-US" sz="1400" baseline="0" dirty="0">
              <a:solidFill>
                <a:schemeClr val="bg1"/>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Text Box 4"/>
          <p:cNvSpPr txBox="1">
            <a:spLocks noChangeArrowheads="1"/>
          </p:cNvSpPr>
          <p:nvPr>
            <p:custDataLst>
              <p:tags r:id="rId1"/>
            </p:custDataLst>
          </p:nvPr>
        </p:nvSpPr>
        <p:spPr bwMode="auto">
          <a:xfrm>
            <a:off x="457200" y="5989320"/>
            <a:ext cx="8340725" cy="336550"/>
          </a:xfrm>
          <a:prstGeom prst="rect">
            <a:avLst/>
          </a:prstGeom>
          <a:noFill/>
          <a:ln w="9525">
            <a:noFill/>
            <a:miter lim="800000"/>
            <a:headEnd/>
            <a:tailEnd/>
          </a:ln>
        </p:spPr>
        <p:txBody>
          <a:bodyPr/>
          <a:lstStyle/>
          <a:p>
            <a:pPr marL="171450" indent="-171450">
              <a:buClr>
                <a:schemeClr val="accent1"/>
              </a:buClr>
              <a:buSzPct val="100000"/>
              <a:buFont typeface="Arial" pitchFamily="34" charset="0"/>
              <a:buChar char="•"/>
            </a:pPr>
            <a:r>
              <a:rPr lang="da-DK" sz="1400" baseline="0" dirty="0">
                <a:solidFill>
                  <a:schemeClr val="bg1"/>
                </a:solidFill>
              </a:rPr>
              <a:t>PG=plasma glucose</a:t>
            </a:r>
            <a:r>
              <a:rPr lang="da-DK" sz="1400" baseline="0" dirty="0" smtClean="0">
                <a:solidFill>
                  <a:schemeClr val="bg1"/>
                </a:solidFill>
              </a:rPr>
              <a:t>.</a:t>
            </a:r>
            <a:endParaRPr lang="da-DK" sz="1400" baseline="0" dirty="0">
              <a:solidFill>
                <a:schemeClr val="bg1"/>
              </a:solidFill>
            </a:endParaRPr>
          </a:p>
        </p:txBody>
      </p:sp>
      <p:sp>
        <p:nvSpPr>
          <p:cNvPr id="74773" name="Text Box 22"/>
          <p:cNvSpPr txBox="1">
            <a:spLocks noChangeArrowheads="1"/>
          </p:cNvSpPr>
          <p:nvPr/>
        </p:nvSpPr>
        <p:spPr bwMode="auto">
          <a:xfrm>
            <a:off x="1784034" y="5575756"/>
            <a:ext cx="91372" cy="215444"/>
          </a:xfrm>
          <a:prstGeom prst="rect">
            <a:avLst/>
          </a:prstGeom>
          <a:noFill/>
          <a:ln w="9525">
            <a:noFill/>
            <a:miter lim="800000"/>
            <a:headEnd/>
            <a:tailEnd/>
          </a:ln>
        </p:spPr>
        <p:txBody>
          <a:bodyPr wrap="none" lIns="0" tIns="0" rIns="0" bIns="0" anchor="ctr">
            <a:spAutoFit/>
          </a:bodyPr>
          <a:lstStyle/>
          <a:p>
            <a:r>
              <a:rPr lang="en-US" sz="1400" b="1" baseline="0" dirty="0">
                <a:solidFill>
                  <a:schemeClr val="bg1"/>
                </a:solidFill>
              </a:rPr>
              <a:t>0</a:t>
            </a:r>
          </a:p>
        </p:txBody>
      </p:sp>
      <p:sp>
        <p:nvSpPr>
          <p:cNvPr id="74774" name="Text Box 23"/>
          <p:cNvSpPr txBox="1">
            <a:spLocks noChangeArrowheads="1"/>
          </p:cNvSpPr>
          <p:nvPr/>
        </p:nvSpPr>
        <p:spPr bwMode="auto">
          <a:xfrm>
            <a:off x="2507677" y="5575756"/>
            <a:ext cx="182742" cy="215444"/>
          </a:xfrm>
          <a:prstGeom prst="rect">
            <a:avLst/>
          </a:prstGeom>
          <a:noFill/>
          <a:ln w="9525">
            <a:noFill/>
            <a:miter lim="800000"/>
            <a:headEnd/>
            <a:tailEnd/>
          </a:ln>
        </p:spPr>
        <p:txBody>
          <a:bodyPr wrap="none" lIns="0" tIns="0" rIns="0" bIns="0" anchor="ctr">
            <a:spAutoFit/>
          </a:bodyPr>
          <a:lstStyle/>
          <a:p>
            <a:pPr algn="ctr"/>
            <a:r>
              <a:rPr lang="en-US" sz="1400" b="1" baseline="0" dirty="0">
                <a:solidFill>
                  <a:schemeClr val="bg1"/>
                </a:solidFill>
              </a:rPr>
              <a:t>24</a:t>
            </a:r>
          </a:p>
        </p:txBody>
      </p:sp>
      <p:sp>
        <p:nvSpPr>
          <p:cNvPr id="74775" name="Text Box 24"/>
          <p:cNvSpPr txBox="1">
            <a:spLocks noChangeArrowheads="1"/>
          </p:cNvSpPr>
          <p:nvPr/>
        </p:nvSpPr>
        <p:spPr bwMode="auto">
          <a:xfrm>
            <a:off x="3193477" y="5575756"/>
            <a:ext cx="182742" cy="215444"/>
          </a:xfrm>
          <a:prstGeom prst="rect">
            <a:avLst/>
          </a:prstGeom>
          <a:noFill/>
          <a:ln w="9525">
            <a:noFill/>
            <a:miter lim="800000"/>
            <a:headEnd/>
            <a:tailEnd/>
          </a:ln>
        </p:spPr>
        <p:txBody>
          <a:bodyPr wrap="none" lIns="0" tIns="0" rIns="0" bIns="0" anchor="ctr">
            <a:spAutoFit/>
          </a:bodyPr>
          <a:lstStyle/>
          <a:p>
            <a:pPr algn="ctr"/>
            <a:r>
              <a:rPr lang="en-US" sz="1400" b="1" baseline="0" dirty="0">
                <a:solidFill>
                  <a:schemeClr val="bg1"/>
                </a:solidFill>
              </a:rPr>
              <a:t>48</a:t>
            </a:r>
          </a:p>
        </p:txBody>
      </p:sp>
      <p:sp>
        <p:nvSpPr>
          <p:cNvPr id="74776" name="Text Box 25"/>
          <p:cNvSpPr txBox="1">
            <a:spLocks noChangeArrowheads="1"/>
          </p:cNvSpPr>
          <p:nvPr/>
        </p:nvSpPr>
        <p:spPr bwMode="auto">
          <a:xfrm>
            <a:off x="3955477" y="5575756"/>
            <a:ext cx="182742" cy="215444"/>
          </a:xfrm>
          <a:prstGeom prst="rect">
            <a:avLst/>
          </a:prstGeom>
          <a:noFill/>
          <a:ln w="9525">
            <a:noFill/>
            <a:miter lim="800000"/>
            <a:headEnd/>
            <a:tailEnd/>
          </a:ln>
        </p:spPr>
        <p:txBody>
          <a:bodyPr wrap="none" lIns="0" tIns="0" rIns="0" bIns="0" anchor="ctr">
            <a:spAutoFit/>
          </a:bodyPr>
          <a:lstStyle/>
          <a:p>
            <a:pPr algn="ctr"/>
            <a:r>
              <a:rPr lang="en-US" sz="1400" b="1" baseline="0">
                <a:solidFill>
                  <a:schemeClr val="bg1"/>
                </a:solidFill>
              </a:rPr>
              <a:t>72</a:t>
            </a:r>
          </a:p>
        </p:txBody>
      </p:sp>
      <p:sp>
        <p:nvSpPr>
          <p:cNvPr id="74777" name="Text Box 26"/>
          <p:cNvSpPr txBox="1">
            <a:spLocks noChangeArrowheads="1"/>
          </p:cNvSpPr>
          <p:nvPr/>
        </p:nvSpPr>
        <p:spPr bwMode="auto">
          <a:xfrm>
            <a:off x="4687649" y="5575756"/>
            <a:ext cx="182742" cy="215444"/>
          </a:xfrm>
          <a:prstGeom prst="rect">
            <a:avLst/>
          </a:prstGeom>
          <a:noFill/>
          <a:ln w="9525">
            <a:noFill/>
            <a:miter lim="800000"/>
            <a:headEnd/>
            <a:tailEnd/>
          </a:ln>
        </p:spPr>
        <p:txBody>
          <a:bodyPr wrap="none" lIns="0" tIns="0" rIns="0" bIns="0" anchor="ctr">
            <a:spAutoFit/>
          </a:bodyPr>
          <a:lstStyle/>
          <a:p>
            <a:pPr algn="ctr"/>
            <a:r>
              <a:rPr lang="en-US" sz="1400" b="1" baseline="0" dirty="0">
                <a:solidFill>
                  <a:schemeClr val="bg1"/>
                </a:solidFill>
              </a:rPr>
              <a:t>96</a:t>
            </a:r>
          </a:p>
        </p:txBody>
      </p:sp>
      <p:sp>
        <p:nvSpPr>
          <p:cNvPr id="74778" name="Text Box 27"/>
          <p:cNvSpPr txBox="1">
            <a:spLocks noChangeArrowheads="1"/>
          </p:cNvSpPr>
          <p:nvPr/>
        </p:nvSpPr>
        <p:spPr bwMode="auto">
          <a:xfrm>
            <a:off x="5384097" y="5575756"/>
            <a:ext cx="274114" cy="215444"/>
          </a:xfrm>
          <a:prstGeom prst="rect">
            <a:avLst/>
          </a:prstGeom>
          <a:noFill/>
          <a:ln w="9525">
            <a:noFill/>
            <a:miter lim="800000"/>
            <a:headEnd/>
            <a:tailEnd/>
          </a:ln>
        </p:spPr>
        <p:txBody>
          <a:bodyPr wrap="none" lIns="0" tIns="0" rIns="0" bIns="0" anchor="ctr">
            <a:spAutoFit/>
          </a:bodyPr>
          <a:lstStyle/>
          <a:p>
            <a:pPr algn="ctr"/>
            <a:r>
              <a:rPr lang="en-US" sz="1400" b="1" baseline="0" dirty="0">
                <a:solidFill>
                  <a:schemeClr val="bg1"/>
                </a:solidFill>
              </a:rPr>
              <a:t>120</a:t>
            </a:r>
          </a:p>
        </p:txBody>
      </p:sp>
      <p:sp>
        <p:nvSpPr>
          <p:cNvPr id="74779" name="Text Box 28"/>
          <p:cNvSpPr txBox="1">
            <a:spLocks noChangeArrowheads="1"/>
          </p:cNvSpPr>
          <p:nvPr/>
        </p:nvSpPr>
        <p:spPr bwMode="auto">
          <a:xfrm>
            <a:off x="6069897" y="5575756"/>
            <a:ext cx="274114" cy="215444"/>
          </a:xfrm>
          <a:prstGeom prst="rect">
            <a:avLst/>
          </a:prstGeom>
          <a:noFill/>
          <a:ln w="9525">
            <a:noFill/>
            <a:miter lim="800000"/>
            <a:headEnd/>
            <a:tailEnd/>
          </a:ln>
        </p:spPr>
        <p:txBody>
          <a:bodyPr wrap="none" lIns="0" tIns="0" rIns="0" bIns="0" anchor="ctr">
            <a:spAutoFit/>
          </a:bodyPr>
          <a:lstStyle/>
          <a:p>
            <a:pPr algn="ctr"/>
            <a:r>
              <a:rPr lang="en-US" sz="1400" b="1" baseline="0" dirty="0">
                <a:solidFill>
                  <a:schemeClr val="bg1"/>
                </a:solidFill>
              </a:rPr>
              <a:t>144</a:t>
            </a:r>
          </a:p>
        </p:txBody>
      </p:sp>
      <p:sp>
        <p:nvSpPr>
          <p:cNvPr id="74780" name="Text Box 29"/>
          <p:cNvSpPr txBox="1">
            <a:spLocks noChangeArrowheads="1"/>
          </p:cNvSpPr>
          <p:nvPr/>
        </p:nvSpPr>
        <p:spPr bwMode="auto">
          <a:xfrm>
            <a:off x="6831897" y="5575756"/>
            <a:ext cx="274114" cy="215444"/>
          </a:xfrm>
          <a:prstGeom prst="rect">
            <a:avLst/>
          </a:prstGeom>
          <a:noFill/>
          <a:ln w="9525">
            <a:noFill/>
            <a:miter lim="800000"/>
            <a:headEnd/>
            <a:tailEnd/>
          </a:ln>
        </p:spPr>
        <p:txBody>
          <a:bodyPr wrap="none" lIns="0" tIns="0" rIns="0" bIns="0" anchor="ctr">
            <a:spAutoFit/>
          </a:bodyPr>
          <a:lstStyle/>
          <a:p>
            <a:pPr algn="ctr"/>
            <a:r>
              <a:rPr lang="en-US" sz="1400" b="1" baseline="0" dirty="0">
                <a:solidFill>
                  <a:schemeClr val="bg1"/>
                </a:solidFill>
              </a:rPr>
              <a:t>168</a:t>
            </a:r>
          </a:p>
        </p:txBody>
      </p:sp>
      <p:sp>
        <p:nvSpPr>
          <p:cNvPr id="74782" name="Text Box 31"/>
          <p:cNvSpPr txBox="1">
            <a:spLocks noChangeArrowheads="1"/>
          </p:cNvSpPr>
          <p:nvPr/>
        </p:nvSpPr>
        <p:spPr bwMode="auto">
          <a:xfrm>
            <a:off x="1450266" y="4598312"/>
            <a:ext cx="274113" cy="215444"/>
          </a:xfrm>
          <a:prstGeom prst="rect">
            <a:avLst/>
          </a:prstGeom>
          <a:noFill/>
          <a:ln w="9525">
            <a:noFill/>
            <a:miter lim="800000"/>
            <a:headEnd/>
            <a:tailEnd/>
          </a:ln>
        </p:spPr>
        <p:txBody>
          <a:bodyPr wrap="none" lIns="0" tIns="0" rIns="0" bIns="0" anchor="ctr">
            <a:spAutoFit/>
          </a:bodyPr>
          <a:lstStyle/>
          <a:p>
            <a:pPr algn="r"/>
            <a:r>
              <a:rPr lang="en-US" sz="1400" b="1" baseline="0">
                <a:solidFill>
                  <a:schemeClr val="bg1"/>
                </a:solidFill>
              </a:rPr>
              <a:t>500</a:t>
            </a:r>
          </a:p>
        </p:txBody>
      </p:sp>
      <p:sp>
        <p:nvSpPr>
          <p:cNvPr id="74783" name="Text Box 32"/>
          <p:cNvSpPr txBox="1">
            <a:spLocks noChangeArrowheads="1"/>
          </p:cNvSpPr>
          <p:nvPr/>
        </p:nvSpPr>
        <p:spPr bwMode="auto">
          <a:xfrm>
            <a:off x="1358894" y="3899356"/>
            <a:ext cx="365485" cy="215444"/>
          </a:xfrm>
          <a:prstGeom prst="rect">
            <a:avLst/>
          </a:prstGeom>
          <a:noFill/>
          <a:ln w="9525">
            <a:noFill/>
            <a:miter lim="800000"/>
            <a:headEnd/>
            <a:tailEnd/>
          </a:ln>
        </p:spPr>
        <p:txBody>
          <a:bodyPr wrap="none" lIns="0" tIns="0" rIns="0" bIns="0" anchor="ctr">
            <a:spAutoFit/>
          </a:bodyPr>
          <a:lstStyle/>
          <a:p>
            <a:pPr algn="r"/>
            <a:r>
              <a:rPr lang="en-US" sz="1400" b="1" baseline="0" dirty="0">
                <a:solidFill>
                  <a:schemeClr val="bg1"/>
                </a:solidFill>
              </a:rPr>
              <a:t>1000</a:t>
            </a:r>
          </a:p>
        </p:txBody>
      </p:sp>
      <p:sp>
        <p:nvSpPr>
          <p:cNvPr id="74784" name="Text Box 33"/>
          <p:cNvSpPr txBox="1">
            <a:spLocks noChangeArrowheads="1"/>
          </p:cNvSpPr>
          <p:nvPr/>
        </p:nvSpPr>
        <p:spPr bwMode="auto">
          <a:xfrm>
            <a:off x="1358894" y="3213556"/>
            <a:ext cx="365485" cy="215444"/>
          </a:xfrm>
          <a:prstGeom prst="rect">
            <a:avLst/>
          </a:prstGeom>
          <a:noFill/>
          <a:ln w="9525">
            <a:noFill/>
            <a:miter lim="800000"/>
            <a:headEnd/>
            <a:tailEnd/>
          </a:ln>
        </p:spPr>
        <p:txBody>
          <a:bodyPr wrap="none" lIns="0" tIns="0" rIns="0" bIns="0" anchor="ctr">
            <a:spAutoFit/>
          </a:bodyPr>
          <a:lstStyle/>
          <a:p>
            <a:pPr algn="r"/>
            <a:r>
              <a:rPr lang="en-US" sz="1400" b="1" baseline="0">
                <a:solidFill>
                  <a:schemeClr val="bg1"/>
                </a:solidFill>
              </a:rPr>
              <a:t>1500</a:t>
            </a:r>
          </a:p>
        </p:txBody>
      </p:sp>
      <p:sp>
        <p:nvSpPr>
          <p:cNvPr id="74785" name="Text Box 34"/>
          <p:cNvSpPr txBox="1">
            <a:spLocks noChangeArrowheads="1"/>
          </p:cNvSpPr>
          <p:nvPr/>
        </p:nvSpPr>
        <p:spPr bwMode="auto">
          <a:xfrm>
            <a:off x="1358894" y="2527756"/>
            <a:ext cx="365485" cy="215444"/>
          </a:xfrm>
          <a:prstGeom prst="rect">
            <a:avLst/>
          </a:prstGeom>
          <a:noFill/>
          <a:ln w="9525">
            <a:noFill/>
            <a:miter lim="800000"/>
            <a:headEnd/>
            <a:tailEnd/>
          </a:ln>
        </p:spPr>
        <p:txBody>
          <a:bodyPr wrap="none" lIns="0" tIns="0" rIns="0" bIns="0" anchor="ctr">
            <a:spAutoFit/>
          </a:bodyPr>
          <a:lstStyle/>
          <a:p>
            <a:pPr algn="r"/>
            <a:r>
              <a:rPr lang="en-US" sz="1400" b="1" baseline="0" dirty="0">
                <a:solidFill>
                  <a:schemeClr val="bg1"/>
                </a:solidFill>
              </a:rPr>
              <a:t>2000</a:t>
            </a:r>
          </a:p>
        </p:txBody>
      </p:sp>
      <p:sp>
        <p:nvSpPr>
          <p:cNvPr id="74786" name="Text Box 35"/>
          <p:cNvSpPr txBox="1">
            <a:spLocks noChangeArrowheads="1"/>
          </p:cNvSpPr>
          <p:nvPr/>
        </p:nvSpPr>
        <p:spPr bwMode="auto">
          <a:xfrm>
            <a:off x="1358894" y="1778912"/>
            <a:ext cx="365485" cy="215444"/>
          </a:xfrm>
          <a:prstGeom prst="rect">
            <a:avLst/>
          </a:prstGeom>
          <a:noFill/>
          <a:ln w="9525">
            <a:noFill/>
            <a:miter lim="800000"/>
            <a:headEnd/>
            <a:tailEnd/>
          </a:ln>
        </p:spPr>
        <p:txBody>
          <a:bodyPr wrap="none" lIns="0" tIns="0" rIns="0" bIns="0" anchor="ctr">
            <a:spAutoFit/>
          </a:bodyPr>
          <a:lstStyle/>
          <a:p>
            <a:pPr algn="r"/>
            <a:r>
              <a:rPr lang="en-US" sz="1400" b="1" baseline="0" dirty="0">
                <a:solidFill>
                  <a:schemeClr val="bg1"/>
                </a:solidFill>
              </a:rPr>
              <a:t>2500</a:t>
            </a:r>
          </a:p>
        </p:txBody>
      </p:sp>
      <p:sp>
        <p:nvSpPr>
          <p:cNvPr id="74768" name="Line 17"/>
          <p:cNvSpPr>
            <a:spLocks noChangeShapeType="1"/>
          </p:cNvSpPr>
          <p:nvPr/>
        </p:nvSpPr>
        <p:spPr bwMode="auto">
          <a:xfrm>
            <a:off x="1780984" y="4729173"/>
            <a:ext cx="81534" cy="0"/>
          </a:xfrm>
          <a:prstGeom prst="line">
            <a:avLst/>
          </a:prstGeom>
          <a:noFill/>
          <a:ln w="9525">
            <a:solidFill>
              <a:schemeClr val="tx1"/>
            </a:solidFill>
            <a:round/>
            <a:headEnd/>
            <a:tailEnd/>
          </a:ln>
        </p:spPr>
        <p:txBody>
          <a:bodyPr/>
          <a:lstStyle/>
          <a:p>
            <a:endParaRPr lang="en-US">
              <a:solidFill>
                <a:schemeClr val="bg1"/>
              </a:solidFill>
            </a:endParaRPr>
          </a:p>
        </p:txBody>
      </p:sp>
      <p:sp>
        <p:nvSpPr>
          <p:cNvPr id="74769" name="Line 18"/>
          <p:cNvSpPr>
            <a:spLocks noChangeShapeType="1"/>
          </p:cNvSpPr>
          <p:nvPr/>
        </p:nvSpPr>
        <p:spPr bwMode="auto">
          <a:xfrm>
            <a:off x="1780984" y="4015751"/>
            <a:ext cx="81534" cy="0"/>
          </a:xfrm>
          <a:prstGeom prst="line">
            <a:avLst/>
          </a:prstGeom>
          <a:noFill/>
          <a:ln w="9525">
            <a:solidFill>
              <a:schemeClr val="tx1"/>
            </a:solidFill>
            <a:round/>
            <a:headEnd/>
            <a:tailEnd/>
          </a:ln>
        </p:spPr>
        <p:txBody>
          <a:bodyPr/>
          <a:lstStyle/>
          <a:p>
            <a:endParaRPr lang="en-US">
              <a:solidFill>
                <a:schemeClr val="bg1"/>
              </a:solidFill>
            </a:endParaRPr>
          </a:p>
        </p:txBody>
      </p:sp>
      <p:sp>
        <p:nvSpPr>
          <p:cNvPr id="74770" name="Line 19"/>
          <p:cNvSpPr>
            <a:spLocks noChangeShapeType="1"/>
          </p:cNvSpPr>
          <p:nvPr/>
        </p:nvSpPr>
        <p:spPr bwMode="auto">
          <a:xfrm>
            <a:off x="1780984" y="3322712"/>
            <a:ext cx="81534" cy="0"/>
          </a:xfrm>
          <a:prstGeom prst="line">
            <a:avLst/>
          </a:prstGeom>
          <a:noFill/>
          <a:ln w="9525">
            <a:solidFill>
              <a:schemeClr val="tx1"/>
            </a:solidFill>
            <a:round/>
            <a:headEnd/>
            <a:tailEnd/>
          </a:ln>
        </p:spPr>
        <p:txBody>
          <a:bodyPr/>
          <a:lstStyle/>
          <a:p>
            <a:endParaRPr lang="en-US">
              <a:solidFill>
                <a:schemeClr val="bg1"/>
              </a:solidFill>
            </a:endParaRPr>
          </a:p>
        </p:txBody>
      </p:sp>
      <p:sp>
        <p:nvSpPr>
          <p:cNvPr id="74771" name="Line 20"/>
          <p:cNvSpPr>
            <a:spLocks noChangeShapeType="1"/>
          </p:cNvSpPr>
          <p:nvPr/>
        </p:nvSpPr>
        <p:spPr bwMode="auto">
          <a:xfrm>
            <a:off x="1780984" y="2643262"/>
            <a:ext cx="81534" cy="0"/>
          </a:xfrm>
          <a:prstGeom prst="line">
            <a:avLst/>
          </a:prstGeom>
          <a:noFill/>
          <a:ln w="9525">
            <a:solidFill>
              <a:schemeClr val="tx1"/>
            </a:solidFill>
            <a:round/>
            <a:headEnd/>
            <a:tailEnd/>
          </a:ln>
        </p:spPr>
        <p:txBody>
          <a:bodyPr/>
          <a:lstStyle/>
          <a:p>
            <a:endParaRPr lang="en-US">
              <a:solidFill>
                <a:schemeClr val="bg1"/>
              </a:solidFill>
            </a:endParaRPr>
          </a:p>
        </p:txBody>
      </p:sp>
      <p:sp>
        <p:nvSpPr>
          <p:cNvPr id="74772" name="Line 21"/>
          <p:cNvSpPr>
            <a:spLocks noChangeShapeType="1"/>
          </p:cNvSpPr>
          <p:nvPr/>
        </p:nvSpPr>
        <p:spPr bwMode="auto">
          <a:xfrm>
            <a:off x="1780984" y="1875483"/>
            <a:ext cx="81534" cy="0"/>
          </a:xfrm>
          <a:prstGeom prst="line">
            <a:avLst/>
          </a:prstGeom>
          <a:noFill/>
          <a:ln w="9525">
            <a:solidFill>
              <a:schemeClr val="tx1"/>
            </a:solidFill>
            <a:round/>
            <a:headEnd/>
            <a:tailEnd/>
          </a:ln>
        </p:spPr>
        <p:txBody>
          <a:bodyPr/>
          <a:lstStyle/>
          <a:p>
            <a:endParaRPr lang="en-US">
              <a:solidFill>
                <a:schemeClr val="bg1"/>
              </a:solidFill>
            </a:endParaRPr>
          </a:p>
        </p:txBody>
      </p:sp>
      <p:sp>
        <p:nvSpPr>
          <p:cNvPr id="74781" name="Text Box 30"/>
          <p:cNvSpPr txBox="1">
            <a:spLocks noChangeArrowheads="1"/>
          </p:cNvSpPr>
          <p:nvPr/>
        </p:nvSpPr>
        <p:spPr bwMode="auto">
          <a:xfrm>
            <a:off x="2139323" y="5150091"/>
            <a:ext cx="91371" cy="215444"/>
          </a:xfrm>
          <a:prstGeom prst="rect">
            <a:avLst/>
          </a:prstGeom>
          <a:noFill/>
          <a:ln w="9525">
            <a:noFill/>
            <a:miter lim="800000"/>
            <a:headEnd/>
            <a:tailEnd/>
          </a:ln>
        </p:spPr>
        <p:txBody>
          <a:bodyPr wrap="none" lIns="0" tIns="0" rIns="0" bIns="0" anchor="ctr">
            <a:spAutoFit/>
          </a:bodyPr>
          <a:lstStyle/>
          <a:p>
            <a:pPr algn="r"/>
            <a:r>
              <a:rPr lang="en-US" sz="1400" b="1" baseline="0">
                <a:solidFill>
                  <a:schemeClr val="bg1"/>
                </a:solidFill>
              </a:rPr>
              <a:t>0</a:t>
            </a:r>
          </a:p>
        </p:txBody>
      </p:sp>
      <p:sp>
        <p:nvSpPr>
          <p:cNvPr id="74761" name="Line 10"/>
          <p:cNvSpPr>
            <a:spLocks noChangeShapeType="1"/>
          </p:cNvSpPr>
          <p:nvPr/>
        </p:nvSpPr>
        <p:spPr bwMode="auto">
          <a:xfrm>
            <a:off x="2592075" y="5435801"/>
            <a:ext cx="0" cy="88329"/>
          </a:xfrm>
          <a:prstGeom prst="line">
            <a:avLst/>
          </a:prstGeom>
          <a:noFill/>
          <a:ln w="9525">
            <a:solidFill>
              <a:schemeClr val="tx1"/>
            </a:solidFill>
            <a:round/>
            <a:headEnd/>
            <a:tailEnd/>
          </a:ln>
        </p:spPr>
        <p:txBody>
          <a:bodyPr/>
          <a:lstStyle/>
          <a:p>
            <a:endParaRPr lang="en-US">
              <a:solidFill>
                <a:schemeClr val="bg1"/>
              </a:solidFill>
            </a:endParaRPr>
          </a:p>
        </p:txBody>
      </p:sp>
      <p:sp>
        <p:nvSpPr>
          <p:cNvPr id="74762" name="Line 11"/>
          <p:cNvSpPr>
            <a:spLocks noChangeShapeType="1"/>
          </p:cNvSpPr>
          <p:nvPr/>
        </p:nvSpPr>
        <p:spPr bwMode="auto">
          <a:xfrm>
            <a:off x="3312292" y="5435801"/>
            <a:ext cx="0" cy="88329"/>
          </a:xfrm>
          <a:prstGeom prst="line">
            <a:avLst/>
          </a:prstGeom>
          <a:noFill/>
          <a:ln w="9525">
            <a:solidFill>
              <a:schemeClr val="tx1"/>
            </a:solidFill>
            <a:round/>
            <a:headEnd/>
            <a:tailEnd/>
          </a:ln>
        </p:spPr>
        <p:txBody>
          <a:bodyPr/>
          <a:lstStyle/>
          <a:p>
            <a:endParaRPr lang="en-US">
              <a:solidFill>
                <a:schemeClr val="bg1"/>
              </a:solidFill>
            </a:endParaRPr>
          </a:p>
        </p:txBody>
      </p:sp>
      <p:sp>
        <p:nvSpPr>
          <p:cNvPr id="74763" name="Line 12"/>
          <p:cNvSpPr>
            <a:spLocks noChangeShapeType="1"/>
          </p:cNvSpPr>
          <p:nvPr/>
        </p:nvSpPr>
        <p:spPr bwMode="auto">
          <a:xfrm>
            <a:off x="4046097" y="5429007"/>
            <a:ext cx="0" cy="88329"/>
          </a:xfrm>
          <a:prstGeom prst="line">
            <a:avLst/>
          </a:prstGeom>
          <a:noFill/>
          <a:ln w="9525">
            <a:solidFill>
              <a:schemeClr val="tx1"/>
            </a:solidFill>
            <a:round/>
            <a:headEnd/>
            <a:tailEnd/>
          </a:ln>
        </p:spPr>
        <p:txBody>
          <a:bodyPr/>
          <a:lstStyle/>
          <a:p>
            <a:endParaRPr lang="en-US">
              <a:solidFill>
                <a:schemeClr val="bg1"/>
              </a:solidFill>
            </a:endParaRPr>
          </a:p>
        </p:txBody>
      </p:sp>
      <p:sp>
        <p:nvSpPr>
          <p:cNvPr id="74764" name="Line 13"/>
          <p:cNvSpPr>
            <a:spLocks noChangeShapeType="1"/>
          </p:cNvSpPr>
          <p:nvPr/>
        </p:nvSpPr>
        <p:spPr bwMode="auto">
          <a:xfrm>
            <a:off x="4766314" y="5429007"/>
            <a:ext cx="0" cy="88329"/>
          </a:xfrm>
          <a:prstGeom prst="line">
            <a:avLst/>
          </a:prstGeom>
          <a:noFill/>
          <a:ln w="9525">
            <a:solidFill>
              <a:schemeClr val="tx1"/>
            </a:solidFill>
            <a:round/>
            <a:headEnd/>
            <a:tailEnd/>
          </a:ln>
        </p:spPr>
        <p:txBody>
          <a:bodyPr/>
          <a:lstStyle/>
          <a:p>
            <a:endParaRPr lang="en-US">
              <a:solidFill>
                <a:schemeClr val="bg1"/>
              </a:solidFill>
            </a:endParaRPr>
          </a:p>
        </p:txBody>
      </p:sp>
      <p:sp>
        <p:nvSpPr>
          <p:cNvPr id="74765" name="Line 14"/>
          <p:cNvSpPr>
            <a:spLocks noChangeShapeType="1"/>
          </p:cNvSpPr>
          <p:nvPr/>
        </p:nvSpPr>
        <p:spPr bwMode="auto">
          <a:xfrm>
            <a:off x="5500119" y="5429007"/>
            <a:ext cx="0" cy="88329"/>
          </a:xfrm>
          <a:prstGeom prst="line">
            <a:avLst/>
          </a:prstGeom>
          <a:noFill/>
          <a:ln w="9525">
            <a:solidFill>
              <a:schemeClr val="tx1"/>
            </a:solidFill>
            <a:round/>
            <a:headEnd/>
            <a:tailEnd/>
          </a:ln>
        </p:spPr>
        <p:txBody>
          <a:bodyPr/>
          <a:lstStyle/>
          <a:p>
            <a:endParaRPr lang="en-US">
              <a:solidFill>
                <a:schemeClr val="bg1"/>
              </a:solidFill>
            </a:endParaRPr>
          </a:p>
        </p:txBody>
      </p:sp>
      <p:sp>
        <p:nvSpPr>
          <p:cNvPr id="74766" name="Line 15"/>
          <p:cNvSpPr>
            <a:spLocks noChangeShapeType="1"/>
          </p:cNvSpPr>
          <p:nvPr/>
        </p:nvSpPr>
        <p:spPr bwMode="auto">
          <a:xfrm>
            <a:off x="6220335" y="5429007"/>
            <a:ext cx="0" cy="88329"/>
          </a:xfrm>
          <a:prstGeom prst="line">
            <a:avLst/>
          </a:prstGeom>
          <a:noFill/>
          <a:ln w="9525">
            <a:solidFill>
              <a:schemeClr val="tx1"/>
            </a:solidFill>
            <a:round/>
            <a:headEnd/>
            <a:tailEnd/>
          </a:ln>
        </p:spPr>
        <p:txBody>
          <a:bodyPr/>
          <a:lstStyle/>
          <a:p>
            <a:endParaRPr lang="en-US">
              <a:solidFill>
                <a:schemeClr val="bg1"/>
              </a:solidFill>
            </a:endParaRPr>
          </a:p>
        </p:txBody>
      </p:sp>
      <p:sp>
        <p:nvSpPr>
          <p:cNvPr id="74767" name="Line 16"/>
          <p:cNvSpPr>
            <a:spLocks noChangeShapeType="1"/>
          </p:cNvSpPr>
          <p:nvPr/>
        </p:nvSpPr>
        <p:spPr bwMode="auto">
          <a:xfrm>
            <a:off x="6981319" y="5429007"/>
            <a:ext cx="0" cy="88329"/>
          </a:xfrm>
          <a:prstGeom prst="line">
            <a:avLst/>
          </a:prstGeom>
          <a:noFill/>
          <a:ln w="9525">
            <a:solidFill>
              <a:schemeClr val="tx1"/>
            </a:solidFill>
            <a:round/>
            <a:headEnd/>
            <a:tailEnd/>
          </a:ln>
        </p:spPr>
        <p:txBody>
          <a:bodyPr/>
          <a:lstStyle/>
          <a:p>
            <a:endParaRPr lang="en-US">
              <a:solidFill>
                <a:schemeClr val="bg1"/>
              </a:solidFill>
            </a:endParaRPr>
          </a:p>
        </p:txBody>
      </p:sp>
      <p:sp>
        <p:nvSpPr>
          <p:cNvPr id="74758" name="Rectangle 46"/>
          <p:cNvSpPr>
            <a:spLocks noChangeArrowheads="1"/>
          </p:cNvSpPr>
          <p:nvPr/>
        </p:nvSpPr>
        <p:spPr bwMode="auto">
          <a:xfrm>
            <a:off x="1861667" y="1875483"/>
            <a:ext cx="5758333" cy="3579004"/>
          </a:xfrm>
          <a:prstGeom prst="rect">
            <a:avLst/>
          </a:prstGeom>
          <a:noFill/>
          <a:ln w="9525">
            <a:solidFill>
              <a:schemeClr val="bg1"/>
            </a:solidFill>
            <a:miter lim="800000"/>
            <a:headEnd/>
            <a:tailEnd/>
          </a:ln>
        </p:spPr>
        <p:txBody>
          <a:bodyPr wrap="none" anchor="ctr"/>
          <a:lstStyle/>
          <a:p>
            <a:endParaRPr lang="en-US" sz="1000" baseline="0">
              <a:solidFill>
                <a:schemeClr val="bg1"/>
              </a:solidFill>
            </a:endParaRPr>
          </a:p>
        </p:txBody>
      </p:sp>
      <p:sp>
        <p:nvSpPr>
          <p:cNvPr id="74792" name="Freeform 44"/>
          <p:cNvSpPr>
            <a:spLocks/>
          </p:cNvSpPr>
          <p:nvPr/>
        </p:nvSpPr>
        <p:spPr bwMode="auto">
          <a:xfrm>
            <a:off x="1861667" y="3349890"/>
            <a:ext cx="5080584" cy="2068926"/>
          </a:xfrm>
          <a:custGeom>
            <a:avLst/>
            <a:gdLst>
              <a:gd name="T0" fmla="*/ 0 w 2991"/>
              <a:gd name="T1" fmla="*/ 1218 h 1218"/>
              <a:gd name="T2" fmla="*/ 219 w 2991"/>
              <a:gd name="T3" fmla="*/ 1194 h 1218"/>
              <a:gd name="T4" fmla="*/ 285 w 2991"/>
              <a:gd name="T5" fmla="*/ 1170 h 1218"/>
              <a:gd name="T6" fmla="*/ 420 w 2991"/>
              <a:gd name="T7" fmla="*/ 1149 h 1218"/>
              <a:gd name="T8" fmla="*/ 456 w 2991"/>
              <a:gd name="T9" fmla="*/ 1161 h 1218"/>
              <a:gd name="T10" fmla="*/ 504 w 2991"/>
              <a:gd name="T11" fmla="*/ 1110 h 1218"/>
              <a:gd name="T12" fmla="*/ 684 w 2991"/>
              <a:gd name="T13" fmla="*/ 1050 h 1218"/>
              <a:gd name="T14" fmla="*/ 717 w 2991"/>
              <a:gd name="T15" fmla="*/ 1029 h 1218"/>
              <a:gd name="T16" fmla="*/ 750 w 2991"/>
              <a:gd name="T17" fmla="*/ 1020 h 1218"/>
              <a:gd name="T18" fmla="*/ 819 w 2991"/>
              <a:gd name="T19" fmla="*/ 987 h 1218"/>
              <a:gd name="T20" fmla="*/ 864 w 2991"/>
              <a:gd name="T21" fmla="*/ 987 h 1218"/>
              <a:gd name="T22" fmla="*/ 1065 w 2991"/>
              <a:gd name="T23" fmla="*/ 846 h 1218"/>
              <a:gd name="T24" fmla="*/ 1098 w 2991"/>
              <a:gd name="T25" fmla="*/ 849 h 1218"/>
              <a:gd name="T26" fmla="*/ 1212 w 2991"/>
              <a:gd name="T27" fmla="*/ 777 h 1218"/>
              <a:gd name="T28" fmla="*/ 1239 w 2991"/>
              <a:gd name="T29" fmla="*/ 786 h 1218"/>
              <a:gd name="T30" fmla="*/ 1305 w 2991"/>
              <a:gd name="T31" fmla="*/ 735 h 1218"/>
              <a:gd name="T32" fmla="*/ 1416 w 2991"/>
              <a:gd name="T33" fmla="*/ 696 h 1218"/>
              <a:gd name="T34" fmla="*/ 1503 w 2991"/>
              <a:gd name="T35" fmla="*/ 654 h 1218"/>
              <a:gd name="T36" fmla="*/ 1626 w 2991"/>
              <a:gd name="T37" fmla="*/ 570 h 1218"/>
              <a:gd name="T38" fmla="*/ 1662 w 2991"/>
              <a:gd name="T39" fmla="*/ 564 h 1218"/>
              <a:gd name="T40" fmla="*/ 1767 w 2991"/>
              <a:gd name="T41" fmla="*/ 495 h 1218"/>
              <a:gd name="T42" fmla="*/ 1869 w 2991"/>
              <a:gd name="T43" fmla="*/ 465 h 1218"/>
              <a:gd name="T44" fmla="*/ 1917 w 2991"/>
              <a:gd name="T45" fmla="*/ 444 h 1218"/>
              <a:gd name="T46" fmla="*/ 1980 w 2991"/>
              <a:gd name="T47" fmla="*/ 438 h 1218"/>
              <a:gd name="T48" fmla="*/ 2055 w 2991"/>
              <a:gd name="T49" fmla="*/ 381 h 1218"/>
              <a:gd name="T50" fmla="*/ 2127 w 2991"/>
              <a:gd name="T51" fmla="*/ 357 h 1218"/>
              <a:gd name="T52" fmla="*/ 2199 w 2991"/>
              <a:gd name="T53" fmla="*/ 321 h 1218"/>
              <a:gd name="T54" fmla="*/ 2226 w 2991"/>
              <a:gd name="T55" fmla="*/ 303 h 1218"/>
              <a:gd name="T56" fmla="*/ 2262 w 2991"/>
              <a:gd name="T57" fmla="*/ 303 h 1218"/>
              <a:gd name="T58" fmla="*/ 2343 w 2991"/>
              <a:gd name="T59" fmla="*/ 246 h 1218"/>
              <a:gd name="T60" fmla="*/ 2397 w 2991"/>
              <a:gd name="T61" fmla="*/ 237 h 1218"/>
              <a:gd name="T62" fmla="*/ 2463 w 2991"/>
              <a:gd name="T63" fmla="*/ 201 h 1218"/>
              <a:gd name="T64" fmla="*/ 2514 w 2991"/>
              <a:gd name="T65" fmla="*/ 186 h 1218"/>
              <a:gd name="T66" fmla="*/ 2571 w 2991"/>
              <a:gd name="T67" fmla="*/ 147 h 1218"/>
              <a:gd name="T68" fmla="*/ 2604 w 2991"/>
              <a:gd name="T69" fmla="*/ 147 h 1218"/>
              <a:gd name="T70" fmla="*/ 2649 w 2991"/>
              <a:gd name="T71" fmla="*/ 114 h 1218"/>
              <a:gd name="T72" fmla="*/ 2733 w 2991"/>
              <a:gd name="T73" fmla="*/ 108 h 1218"/>
              <a:gd name="T74" fmla="*/ 2772 w 2991"/>
              <a:gd name="T75" fmla="*/ 99 h 1218"/>
              <a:gd name="T76" fmla="*/ 2802 w 2991"/>
              <a:gd name="T77" fmla="*/ 75 h 1218"/>
              <a:gd name="T78" fmla="*/ 2883 w 2991"/>
              <a:gd name="T79" fmla="*/ 57 h 1218"/>
              <a:gd name="T80" fmla="*/ 2991 w 2991"/>
              <a:gd name="T81" fmla="*/ 0 h 121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991"/>
              <a:gd name="T124" fmla="*/ 0 h 1218"/>
              <a:gd name="T125" fmla="*/ 2991 w 2991"/>
              <a:gd name="T126" fmla="*/ 1218 h 121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991" h="1218">
                <a:moveTo>
                  <a:pt x="0" y="1218"/>
                </a:moveTo>
                <a:lnTo>
                  <a:pt x="219" y="1194"/>
                </a:lnTo>
                <a:lnTo>
                  <a:pt x="285" y="1170"/>
                </a:lnTo>
                <a:lnTo>
                  <a:pt x="420" y="1149"/>
                </a:lnTo>
                <a:lnTo>
                  <a:pt x="456" y="1161"/>
                </a:lnTo>
                <a:lnTo>
                  <a:pt x="504" y="1110"/>
                </a:lnTo>
                <a:lnTo>
                  <a:pt x="684" y="1050"/>
                </a:lnTo>
                <a:lnTo>
                  <a:pt x="717" y="1029"/>
                </a:lnTo>
                <a:lnTo>
                  <a:pt x="750" y="1020"/>
                </a:lnTo>
                <a:lnTo>
                  <a:pt x="819" y="987"/>
                </a:lnTo>
                <a:lnTo>
                  <a:pt x="864" y="987"/>
                </a:lnTo>
                <a:lnTo>
                  <a:pt x="1065" y="846"/>
                </a:lnTo>
                <a:lnTo>
                  <a:pt x="1098" y="849"/>
                </a:lnTo>
                <a:lnTo>
                  <a:pt x="1212" y="777"/>
                </a:lnTo>
                <a:lnTo>
                  <a:pt x="1239" y="786"/>
                </a:lnTo>
                <a:lnTo>
                  <a:pt x="1305" y="735"/>
                </a:lnTo>
                <a:lnTo>
                  <a:pt x="1416" y="696"/>
                </a:lnTo>
                <a:lnTo>
                  <a:pt x="1503" y="654"/>
                </a:lnTo>
                <a:lnTo>
                  <a:pt x="1626" y="570"/>
                </a:lnTo>
                <a:lnTo>
                  <a:pt x="1662" y="564"/>
                </a:lnTo>
                <a:lnTo>
                  <a:pt x="1767" y="495"/>
                </a:lnTo>
                <a:lnTo>
                  <a:pt x="1869" y="465"/>
                </a:lnTo>
                <a:lnTo>
                  <a:pt x="1917" y="444"/>
                </a:lnTo>
                <a:lnTo>
                  <a:pt x="1980" y="438"/>
                </a:lnTo>
                <a:lnTo>
                  <a:pt x="2055" y="381"/>
                </a:lnTo>
                <a:lnTo>
                  <a:pt x="2127" y="357"/>
                </a:lnTo>
                <a:lnTo>
                  <a:pt x="2199" y="321"/>
                </a:lnTo>
                <a:lnTo>
                  <a:pt x="2226" y="303"/>
                </a:lnTo>
                <a:lnTo>
                  <a:pt x="2262" y="303"/>
                </a:lnTo>
                <a:lnTo>
                  <a:pt x="2343" y="246"/>
                </a:lnTo>
                <a:lnTo>
                  <a:pt x="2397" y="237"/>
                </a:lnTo>
                <a:lnTo>
                  <a:pt x="2463" y="201"/>
                </a:lnTo>
                <a:lnTo>
                  <a:pt x="2514" y="186"/>
                </a:lnTo>
                <a:lnTo>
                  <a:pt x="2571" y="147"/>
                </a:lnTo>
                <a:lnTo>
                  <a:pt x="2604" y="147"/>
                </a:lnTo>
                <a:lnTo>
                  <a:pt x="2649" y="114"/>
                </a:lnTo>
                <a:lnTo>
                  <a:pt x="2733" y="108"/>
                </a:lnTo>
                <a:lnTo>
                  <a:pt x="2772" y="99"/>
                </a:lnTo>
                <a:lnTo>
                  <a:pt x="2802" y="75"/>
                </a:lnTo>
                <a:lnTo>
                  <a:pt x="2883" y="57"/>
                </a:lnTo>
                <a:lnTo>
                  <a:pt x="2991" y="0"/>
                </a:lnTo>
              </a:path>
            </a:pathLst>
          </a:custGeom>
          <a:noFill/>
          <a:ln w="38100">
            <a:solidFill>
              <a:srgbClr val="990000"/>
            </a:solidFill>
            <a:round/>
            <a:headEnd/>
            <a:tailEnd/>
          </a:ln>
        </p:spPr>
        <p:txBody>
          <a:bodyPr/>
          <a:lstStyle/>
          <a:p>
            <a:endParaRPr lang="en-US" sz="1000" baseline="0">
              <a:solidFill>
                <a:schemeClr val="bg1"/>
              </a:solidFill>
            </a:endParaRPr>
          </a:p>
        </p:txBody>
      </p:sp>
      <p:sp>
        <p:nvSpPr>
          <p:cNvPr id="74793" name="Freeform 45"/>
          <p:cNvSpPr>
            <a:spLocks/>
          </p:cNvSpPr>
          <p:nvPr/>
        </p:nvSpPr>
        <p:spPr bwMode="auto">
          <a:xfrm>
            <a:off x="1861667" y="2483591"/>
            <a:ext cx="5050008" cy="2945416"/>
          </a:xfrm>
          <a:custGeom>
            <a:avLst/>
            <a:gdLst>
              <a:gd name="T0" fmla="*/ 0 w 2973"/>
              <a:gd name="T1" fmla="*/ 1734 h 1734"/>
              <a:gd name="T2" fmla="*/ 147 w 2973"/>
              <a:gd name="T3" fmla="*/ 1704 h 1734"/>
              <a:gd name="T4" fmla="*/ 213 w 2973"/>
              <a:gd name="T5" fmla="*/ 1704 h 1734"/>
              <a:gd name="T6" fmla="*/ 318 w 2973"/>
              <a:gd name="T7" fmla="*/ 1659 h 1734"/>
              <a:gd name="T8" fmla="*/ 441 w 2973"/>
              <a:gd name="T9" fmla="*/ 1614 h 1734"/>
              <a:gd name="T10" fmla="*/ 495 w 2973"/>
              <a:gd name="T11" fmla="*/ 1569 h 1734"/>
              <a:gd name="T12" fmla="*/ 552 w 2973"/>
              <a:gd name="T13" fmla="*/ 1545 h 1734"/>
              <a:gd name="T14" fmla="*/ 630 w 2973"/>
              <a:gd name="T15" fmla="*/ 1479 h 1734"/>
              <a:gd name="T16" fmla="*/ 738 w 2973"/>
              <a:gd name="T17" fmla="*/ 1422 h 1734"/>
              <a:gd name="T18" fmla="*/ 798 w 2973"/>
              <a:gd name="T19" fmla="*/ 1377 h 1734"/>
              <a:gd name="T20" fmla="*/ 867 w 2973"/>
              <a:gd name="T21" fmla="*/ 1344 h 1734"/>
              <a:gd name="T22" fmla="*/ 978 w 2973"/>
              <a:gd name="T23" fmla="*/ 1260 h 1734"/>
              <a:gd name="T24" fmla="*/ 1002 w 2973"/>
              <a:gd name="T25" fmla="*/ 1218 h 1734"/>
              <a:gd name="T26" fmla="*/ 1134 w 2973"/>
              <a:gd name="T27" fmla="*/ 1161 h 1734"/>
              <a:gd name="T28" fmla="*/ 1137 w 2973"/>
              <a:gd name="T29" fmla="*/ 1116 h 1734"/>
              <a:gd name="T30" fmla="*/ 1305 w 2973"/>
              <a:gd name="T31" fmla="*/ 999 h 1734"/>
              <a:gd name="T32" fmla="*/ 1338 w 2973"/>
              <a:gd name="T33" fmla="*/ 1002 h 1734"/>
              <a:gd name="T34" fmla="*/ 1395 w 2973"/>
              <a:gd name="T35" fmla="*/ 948 h 1734"/>
              <a:gd name="T36" fmla="*/ 1443 w 2973"/>
              <a:gd name="T37" fmla="*/ 915 h 1734"/>
              <a:gd name="T38" fmla="*/ 1530 w 2973"/>
              <a:gd name="T39" fmla="*/ 846 h 1734"/>
              <a:gd name="T40" fmla="*/ 1563 w 2973"/>
              <a:gd name="T41" fmla="*/ 840 h 1734"/>
              <a:gd name="T42" fmla="*/ 1743 w 2973"/>
              <a:gd name="T43" fmla="*/ 726 h 1734"/>
              <a:gd name="T44" fmla="*/ 1785 w 2973"/>
              <a:gd name="T45" fmla="*/ 726 h 1734"/>
              <a:gd name="T46" fmla="*/ 1818 w 2973"/>
              <a:gd name="T47" fmla="*/ 678 h 1734"/>
              <a:gd name="T48" fmla="*/ 1845 w 2973"/>
              <a:gd name="T49" fmla="*/ 678 h 1734"/>
              <a:gd name="T50" fmla="*/ 1917 w 2973"/>
              <a:gd name="T51" fmla="*/ 609 h 1734"/>
              <a:gd name="T52" fmla="*/ 2118 w 2973"/>
              <a:gd name="T53" fmla="*/ 495 h 1734"/>
              <a:gd name="T54" fmla="*/ 2262 w 2973"/>
              <a:gd name="T55" fmla="*/ 429 h 1734"/>
              <a:gd name="T56" fmla="*/ 2331 w 2973"/>
              <a:gd name="T57" fmla="*/ 369 h 1734"/>
              <a:gd name="T58" fmla="*/ 2376 w 2973"/>
              <a:gd name="T59" fmla="*/ 345 h 1734"/>
              <a:gd name="T60" fmla="*/ 2472 w 2973"/>
              <a:gd name="T61" fmla="*/ 279 h 1734"/>
              <a:gd name="T62" fmla="*/ 2511 w 2973"/>
              <a:gd name="T63" fmla="*/ 261 h 1734"/>
              <a:gd name="T64" fmla="*/ 2568 w 2973"/>
              <a:gd name="T65" fmla="*/ 204 h 1734"/>
              <a:gd name="T66" fmla="*/ 2652 w 2973"/>
              <a:gd name="T67" fmla="*/ 183 h 1734"/>
              <a:gd name="T68" fmla="*/ 2712 w 2973"/>
              <a:gd name="T69" fmla="*/ 129 h 1734"/>
              <a:gd name="T70" fmla="*/ 2835 w 2973"/>
              <a:gd name="T71" fmla="*/ 63 h 1734"/>
              <a:gd name="T72" fmla="*/ 2907 w 2973"/>
              <a:gd name="T73" fmla="*/ 36 h 1734"/>
              <a:gd name="T74" fmla="*/ 2973 w 2973"/>
              <a:gd name="T75" fmla="*/ 0 h 173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973"/>
              <a:gd name="T115" fmla="*/ 0 h 1734"/>
              <a:gd name="T116" fmla="*/ 2973 w 2973"/>
              <a:gd name="T117" fmla="*/ 1734 h 173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973" h="1734">
                <a:moveTo>
                  <a:pt x="0" y="1734"/>
                </a:moveTo>
                <a:lnTo>
                  <a:pt x="147" y="1704"/>
                </a:lnTo>
                <a:lnTo>
                  <a:pt x="213" y="1704"/>
                </a:lnTo>
                <a:lnTo>
                  <a:pt x="318" y="1659"/>
                </a:lnTo>
                <a:lnTo>
                  <a:pt x="441" y="1614"/>
                </a:lnTo>
                <a:lnTo>
                  <a:pt x="495" y="1569"/>
                </a:lnTo>
                <a:lnTo>
                  <a:pt x="552" y="1545"/>
                </a:lnTo>
                <a:lnTo>
                  <a:pt x="630" y="1479"/>
                </a:lnTo>
                <a:lnTo>
                  <a:pt x="738" y="1422"/>
                </a:lnTo>
                <a:lnTo>
                  <a:pt x="798" y="1377"/>
                </a:lnTo>
                <a:lnTo>
                  <a:pt x="867" y="1344"/>
                </a:lnTo>
                <a:lnTo>
                  <a:pt x="978" y="1260"/>
                </a:lnTo>
                <a:lnTo>
                  <a:pt x="1002" y="1218"/>
                </a:lnTo>
                <a:lnTo>
                  <a:pt x="1134" y="1161"/>
                </a:lnTo>
                <a:lnTo>
                  <a:pt x="1137" y="1116"/>
                </a:lnTo>
                <a:lnTo>
                  <a:pt x="1305" y="999"/>
                </a:lnTo>
                <a:lnTo>
                  <a:pt x="1338" y="1002"/>
                </a:lnTo>
                <a:lnTo>
                  <a:pt x="1395" y="948"/>
                </a:lnTo>
                <a:lnTo>
                  <a:pt x="1443" y="915"/>
                </a:lnTo>
                <a:lnTo>
                  <a:pt x="1530" y="846"/>
                </a:lnTo>
                <a:lnTo>
                  <a:pt x="1563" y="840"/>
                </a:lnTo>
                <a:lnTo>
                  <a:pt x="1743" y="726"/>
                </a:lnTo>
                <a:lnTo>
                  <a:pt x="1785" y="726"/>
                </a:lnTo>
                <a:lnTo>
                  <a:pt x="1818" y="678"/>
                </a:lnTo>
                <a:lnTo>
                  <a:pt x="1845" y="678"/>
                </a:lnTo>
                <a:lnTo>
                  <a:pt x="1917" y="609"/>
                </a:lnTo>
                <a:lnTo>
                  <a:pt x="2118" y="495"/>
                </a:lnTo>
                <a:lnTo>
                  <a:pt x="2262" y="429"/>
                </a:lnTo>
                <a:lnTo>
                  <a:pt x="2331" y="369"/>
                </a:lnTo>
                <a:lnTo>
                  <a:pt x="2376" y="345"/>
                </a:lnTo>
                <a:lnTo>
                  <a:pt x="2472" y="279"/>
                </a:lnTo>
                <a:lnTo>
                  <a:pt x="2511" y="261"/>
                </a:lnTo>
                <a:lnTo>
                  <a:pt x="2568" y="204"/>
                </a:lnTo>
                <a:lnTo>
                  <a:pt x="2652" y="183"/>
                </a:lnTo>
                <a:lnTo>
                  <a:pt x="2712" y="129"/>
                </a:lnTo>
                <a:lnTo>
                  <a:pt x="2835" y="63"/>
                </a:lnTo>
                <a:lnTo>
                  <a:pt x="2907" y="36"/>
                </a:lnTo>
                <a:lnTo>
                  <a:pt x="2973" y="0"/>
                </a:lnTo>
              </a:path>
            </a:pathLst>
          </a:custGeom>
          <a:noFill/>
          <a:ln w="38100">
            <a:solidFill>
              <a:srgbClr val="969696"/>
            </a:solidFill>
            <a:prstDash val="sysDot"/>
            <a:round/>
            <a:headEnd/>
            <a:tailEnd/>
          </a:ln>
        </p:spPr>
        <p:txBody>
          <a:bodyPr/>
          <a:lstStyle/>
          <a:p>
            <a:endParaRPr lang="en-US" sz="1000" baseline="0">
              <a:solidFill>
                <a:schemeClr val="bg1"/>
              </a:solidFill>
            </a:endParaRPr>
          </a:p>
        </p:txBody>
      </p:sp>
      <p:sp>
        <p:nvSpPr>
          <p:cNvPr id="42" name="Line 10"/>
          <p:cNvSpPr>
            <a:spLocks noChangeShapeType="1"/>
          </p:cNvSpPr>
          <p:nvPr/>
        </p:nvSpPr>
        <p:spPr bwMode="auto">
          <a:xfrm>
            <a:off x="1861667" y="5435801"/>
            <a:ext cx="0" cy="88329"/>
          </a:xfrm>
          <a:prstGeom prst="line">
            <a:avLst/>
          </a:prstGeom>
          <a:noFill/>
          <a:ln w="9525">
            <a:solidFill>
              <a:schemeClr val="tx1"/>
            </a:solidFill>
            <a:round/>
            <a:headEnd/>
            <a:tailEnd/>
          </a:ln>
        </p:spPr>
        <p:txBody>
          <a:bodyPr/>
          <a:lstStyle/>
          <a:p>
            <a:endParaRPr lang="en-US">
              <a:solidFill>
                <a:schemeClr val="bg1"/>
              </a:solidFill>
            </a:endParaRPr>
          </a:p>
        </p:txBody>
      </p:sp>
      <p:sp>
        <p:nvSpPr>
          <p:cNvPr id="43" name="Line 17"/>
          <p:cNvSpPr>
            <a:spLocks noChangeShapeType="1"/>
          </p:cNvSpPr>
          <p:nvPr/>
        </p:nvSpPr>
        <p:spPr bwMode="auto">
          <a:xfrm>
            <a:off x="1780984" y="5454487"/>
            <a:ext cx="81534" cy="0"/>
          </a:xfrm>
          <a:prstGeom prst="line">
            <a:avLst/>
          </a:prstGeom>
          <a:noFill/>
          <a:ln w="9525">
            <a:solidFill>
              <a:schemeClr val="tx1"/>
            </a:solidFill>
            <a:round/>
            <a:headEnd/>
            <a:tailEnd/>
          </a:ln>
        </p:spPr>
        <p:txBody>
          <a:bodyPr/>
          <a:lstStyle/>
          <a:p>
            <a:endParaRPr lang="en-US">
              <a:solidFill>
                <a:schemeClr val="bg1"/>
              </a:solidFill>
            </a:endParaRPr>
          </a:p>
        </p:txBody>
      </p:sp>
      <p:sp>
        <p:nvSpPr>
          <p:cNvPr id="49" name="Text Box 71"/>
          <p:cNvSpPr txBox="1">
            <a:spLocks noChangeArrowheads="1"/>
          </p:cNvSpPr>
          <p:nvPr/>
        </p:nvSpPr>
        <p:spPr bwMode="auto">
          <a:xfrm rot="16200000">
            <a:off x="-1272708" y="3190866"/>
            <a:ext cx="3983038" cy="523220"/>
          </a:xfrm>
          <a:prstGeom prst="rect">
            <a:avLst/>
          </a:prstGeom>
          <a:noFill/>
          <a:ln w="9525">
            <a:noFill/>
            <a:miter lim="800000"/>
            <a:headEnd/>
            <a:tailEnd/>
          </a:ln>
        </p:spPr>
        <p:txBody>
          <a:bodyPr>
            <a:spAutoFit/>
          </a:bodyPr>
          <a:lstStyle/>
          <a:p>
            <a:pPr algn="ctr"/>
            <a:r>
              <a:rPr lang="en-US" sz="1400" b="1" dirty="0" smtClean="0">
                <a:solidFill>
                  <a:schemeClr val="bg1"/>
                </a:solidFill>
              </a:rPr>
              <a:t>Cumulative Number of Events</a:t>
            </a:r>
            <a:br>
              <a:rPr lang="en-US" sz="1400" b="1" dirty="0" smtClean="0">
                <a:solidFill>
                  <a:schemeClr val="bg1"/>
                </a:solidFill>
              </a:rPr>
            </a:br>
            <a:r>
              <a:rPr lang="en-US" sz="1400" b="1" dirty="0" smtClean="0">
                <a:solidFill>
                  <a:schemeClr val="bg1"/>
                </a:solidFill>
              </a:rPr>
              <a:t>Documented PG </a:t>
            </a:r>
            <a:r>
              <a:rPr lang="en-US" sz="1400" b="1" dirty="0" smtClean="0">
                <a:solidFill>
                  <a:schemeClr val="bg1"/>
                </a:solidFill>
                <a:sym typeface="Symbol" pitchFamily="18" charset="2"/>
              </a:rPr>
              <a:t>4 </a:t>
            </a:r>
            <a:r>
              <a:rPr lang="en-US" sz="1400" b="1" dirty="0" err="1" smtClean="0">
                <a:solidFill>
                  <a:schemeClr val="bg1"/>
                </a:solidFill>
                <a:sym typeface="Symbol" pitchFamily="18" charset="2"/>
              </a:rPr>
              <a:t>mmol</a:t>
            </a:r>
            <a:r>
              <a:rPr lang="en-US" sz="1400" b="1" dirty="0" smtClean="0">
                <a:solidFill>
                  <a:schemeClr val="bg1"/>
                </a:solidFill>
                <a:sym typeface="Symbol" pitchFamily="18" charset="2"/>
              </a:rPr>
              <a:t>/L (72 mg/</a:t>
            </a:r>
            <a:r>
              <a:rPr lang="en-US" sz="1400" b="1" dirty="0" err="1" smtClean="0">
                <a:solidFill>
                  <a:schemeClr val="bg1"/>
                </a:solidFill>
                <a:sym typeface="Symbol" pitchFamily="18" charset="2"/>
              </a:rPr>
              <a:t>dL</a:t>
            </a:r>
            <a:r>
              <a:rPr lang="en-US" sz="1400" b="1" dirty="0" smtClean="0">
                <a:solidFill>
                  <a:schemeClr val="bg1"/>
                </a:solidFill>
                <a:sym typeface="Symbol" pitchFamily="18" charset="2"/>
              </a:rPr>
              <a:t>)</a:t>
            </a:r>
            <a:endParaRPr lang="en-US" sz="1400" b="1" dirty="0">
              <a:solidFill>
                <a:schemeClr val="bg1"/>
              </a:solidFill>
              <a:sym typeface="Symbol" pitchFamily="18" charset="2"/>
            </a:endParaRPr>
          </a:p>
        </p:txBody>
      </p:sp>
      <p:sp>
        <p:nvSpPr>
          <p:cNvPr id="50" name="Text Box 34"/>
          <p:cNvSpPr txBox="1">
            <a:spLocks noChangeArrowheads="1"/>
          </p:cNvSpPr>
          <p:nvPr/>
        </p:nvSpPr>
        <p:spPr bwMode="auto">
          <a:xfrm>
            <a:off x="3163887" y="5791200"/>
            <a:ext cx="2627313" cy="304800"/>
          </a:xfrm>
          <a:prstGeom prst="rect">
            <a:avLst/>
          </a:prstGeom>
          <a:noFill/>
          <a:ln w="9525">
            <a:noFill/>
            <a:miter lim="800000"/>
            <a:headEnd/>
            <a:tailEnd/>
          </a:ln>
        </p:spPr>
        <p:txBody>
          <a:bodyPr wrap="square">
            <a:spAutoFit/>
          </a:bodyPr>
          <a:lstStyle/>
          <a:p>
            <a:pPr algn="ctr"/>
            <a:r>
              <a:rPr lang="en-US" sz="1400" b="1" dirty="0" smtClean="0">
                <a:solidFill>
                  <a:schemeClr val="bg1"/>
                </a:solidFill>
              </a:rPr>
              <a:t>Time (Days)</a:t>
            </a:r>
            <a:endParaRPr lang="en-US" sz="1400" b="1" dirty="0">
              <a:solidFill>
                <a:schemeClr val="bg1"/>
              </a:solidFill>
            </a:endParaRPr>
          </a:p>
        </p:txBody>
      </p:sp>
      <p:sp>
        <p:nvSpPr>
          <p:cNvPr id="44" name="Oval 38"/>
          <p:cNvSpPr>
            <a:spLocks noChangeArrowheads="1"/>
          </p:cNvSpPr>
          <p:nvPr/>
        </p:nvSpPr>
        <p:spPr bwMode="auto">
          <a:xfrm>
            <a:off x="7882585" y="2141425"/>
            <a:ext cx="127078" cy="127013"/>
          </a:xfrm>
          <a:prstGeom prst="ellipse">
            <a:avLst/>
          </a:prstGeom>
          <a:solidFill>
            <a:srgbClr val="990000"/>
          </a:solidFill>
          <a:ln w="9525">
            <a:solidFill>
              <a:srgbClr val="990000"/>
            </a:solidFill>
            <a:round/>
            <a:headEnd/>
            <a:tailEnd/>
          </a:ln>
        </p:spPr>
        <p:txBody>
          <a:bodyPr wrap="none" anchor="ctr"/>
          <a:lstStyle/>
          <a:p>
            <a:endParaRPr lang="en-US" sz="1000" baseline="0">
              <a:solidFill>
                <a:schemeClr val="bg1"/>
              </a:solidFill>
            </a:endParaRPr>
          </a:p>
        </p:txBody>
      </p:sp>
      <p:sp>
        <p:nvSpPr>
          <p:cNvPr id="45" name="Line 39"/>
          <p:cNvSpPr>
            <a:spLocks noChangeShapeType="1"/>
          </p:cNvSpPr>
          <p:nvPr/>
        </p:nvSpPr>
        <p:spPr bwMode="auto">
          <a:xfrm>
            <a:off x="7769626" y="2197875"/>
            <a:ext cx="360054" cy="0"/>
          </a:xfrm>
          <a:prstGeom prst="line">
            <a:avLst/>
          </a:prstGeom>
          <a:noFill/>
          <a:ln w="28575">
            <a:solidFill>
              <a:srgbClr val="990000"/>
            </a:solidFill>
            <a:round/>
            <a:headEnd/>
            <a:tailEnd/>
          </a:ln>
        </p:spPr>
        <p:txBody>
          <a:bodyPr/>
          <a:lstStyle/>
          <a:p>
            <a:endParaRPr lang="en-US">
              <a:solidFill>
                <a:schemeClr val="bg1"/>
              </a:solidFill>
            </a:endParaRPr>
          </a:p>
        </p:txBody>
      </p:sp>
      <p:sp>
        <p:nvSpPr>
          <p:cNvPr id="46" name="Line 41"/>
          <p:cNvSpPr>
            <a:spLocks noChangeShapeType="1"/>
          </p:cNvSpPr>
          <p:nvPr/>
        </p:nvSpPr>
        <p:spPr bwMode="auto">
          <a:xfrm>
            <a:off x="7769626" y="2444845"/>
            <a:ext cx="374175" cy="0"/>
          </a:xfrm>
          <a:prstGeom prst="line">
            <a:avLst/>
          </a:prstGeom>
          <a:noFill/>
          <a:ln w="28575">
            <a:solidFill>
              <a:srgbClr val="969696"/>
            </a:solidFill>
            <a:prstDash val="sysDot"/>
            <a:round/>
            <a:headEnd/>
            <a:tailEnd/>
          </a:ln>
        </p:spPr>
        <p:txBody>
          <a:bodyPr/>
          <a:lstStyle/>
          <a:p>
            <a:endParaRPr lang="en-US">
              <a:solidFill>
                <a:schemeClr val="bg1"/>
              </a:solidFill>
            </a:endParaRPr>
          </a:p>
        </p:txBody>
      </p:sp>
      <p:sp>
        <p:nvSpPr>
          <p:cNvPr id="47" name="Oval 78"/>
          <p:cNvSpPr>
            <a:spLocks noChangeArrowheads="1"/>
          </p:cNvSpPr>
          <p:nvPr/>
        </p:nvSpPr>
        <p:spPr bwMode="auto">
          <a:xfrm>
            <a:off x="7882585" y="2383102"/>
            <a:ext cx="127078" cy="127013"/>
          </a:xfrm>
          <a:prstGeom prst="ellipse">
            <a:avLst/>
          </a:prstGeom>
          <a:solidFill>
            <a:srgbClr val="969696"/>
          </a:solidFill>
          <a:ln w="9525">
            <a:solidFill>
              <a:srgbClr val="969696"/>
            </a:solidFill>
            <a:round/>
            <a:headEnd/>
            <a:tailEnd/>
          </a:ln>
        </p:spPr>
        <p:txBody>
          <a:bodyPr wrap="none" anchor="ctr"/>
          <a:lstStyle/>
          <a:p>
            <a:endParaRPr lang="en-US" sz="1000" baseline="0">
              <a:solidFill>
                <a:schemeClr val="bg1"/>
              </a:solidFill>
            </a:endParaRPr>
          </a:p>
        </p:txBody>
      </p:sp>
      <p:sp>
        <p:nvSpPr>
          <p:cNvPr id="48" name="Text Box 80"/>
          <p:cNvSpPr txBox="1">
            <a:spLocks noChangeArrowheads="1"/>
          </p:cNvSpPr>
          <p:nvPr/>
        </p:nvSpPr>
        <p:spPr bwMode="auto">
          <a:xfrm>
            <a:off x="8232050" y="2062042"/>
            <a:ext cx="536814" cy="480131"/>
          </a:xfrm>
          <a:prstGeom prst="rect">
            <a:avLst/>
          </a:prstGeom>
          <a:noFill/>
          <a:ln w="9525">
            <a:noFill/>
            <a:miter lim="800000"/>
            <a:headEnd/>
            <a:tailEnd/>
          </a:ln>
        </p:spPr>
        <p:txBody>
          <a:bodyPr wrap="none" lIns="0" tIns="0" rIns="0" bIns="0">
            <a:spAutoFit/>
          </a:bodyPr>
          <a:lstStyle/>
          <a:p>
            <a:pPr>
              <a:lnSpc>
                <a:spcPct val="115000"/>
              </a:lnSpc>
              <a:spcBef>
                <a:spcPct val="30000"/>
              </a:spcBef>
            </a:pPr>
            <a:r>
              <a:rPr lang="en-US" sz="1200" b="1" baseline="0" dirty="0" err="1">
                <a:solidFill>
                  <a:schemeClr val="bg1"/>
                </a:solidFill>
              </a:rPr>
              <a:t>Glargine</a:t>
            </a:r>
            <a:endParaRPr lang="en-US" sz="1200" b="1" baseline="0" dirty="0">
              <a:solidFill>
                <a:schemeClr val="bg1"/>
              </a:solidFill>
            </a:endParaRPr>
          </a:p>
          <a:p>
            <a:pPr>
              <a:lnSpc>
                <a:spcPct val="115000"/>
              </a:lnSpc>
              <a:spcBef>
                <a:spcPct val="30000"/>
              </a:spcBef>
            </a:pPr>
            <a:r>
              <a:rPr lang="en-US" sz="1200" b="1" baseline="0" dirty="0">
                <a:solidFill>
                  <a:schemeClr val="bg1"/>
                </a:solidFill>
              </a:rPr>
              <a:t>NPH</a:t>
            </a:r>
          </a:p>
        </p:txBody>
      </p:sp>
      <p:sp>
        <p:nvSpPr>
          <p:cNvPr id="53" name="Rectangle 8"/>
          <p:cNvSpPr txBox="1">
            <a:spLocks noChangeArrowheads="1"/>
          </p:cNvSpPr>
          <p:nvPr/>
        </p:nvSpPr>
        <p:spPr>
          <a:xfrm>
            <a:off x="457200" y="153988"/>
            <a:ext cx="8189912" cy="1143000"/>
          </a:xfrm>
          <a:prstGeom prst="rect">
            <a:avLst/>
          </a:prstGeom>
        </p:spPr>
        <p:txBody>
          <a:bodyPr anchor="ctr" anchorCtr="0"/>
          <a:lstStyle/>
          <a:p>
            <a:pPr lvl="0"/>
            <a:r>
              <a:rPr lang="en-US" sz="3200" b="1" kern="0" dirty="0" smtClean="0">
                <a:solidFill>
                  <a:srgbClr val="FFFF00"/>
                </a:solidFill>
                <a:latin typeface="Verdana" pitchFamily="34" charset="0"/>
                <a:ea typeface="Verdana" pitchFamily="34" charset="0"/>
                <a:cs typeface="Verdana" pitchFamily="34" charset="0"/>
              </a:rPr>
              <a:t>Cumulative Incidence of </a:t>
            </a:r>
            <a:r>
              <a:rPr lang="en-US" sz="3200" b="1" kern="0" dirty="0" err="1" smtClean="0">
                <a:solidFill>
                  <a:srgbClr val="FFFF00"/>
                </a:solidFill>
                <a:latin typeface="Verdana" pitchFamily="34" charset="0"/>
                <a:ea typeface="Verdana" pitchFamily="34" charset="0"/>
                <a:cs typeface="Verdana" pitchFamily="34" charset="0"/>
              </a:rPr>
              <a:t>Hypoglycaemia</a:t>
            </a:r>
            <a:endParaRPr kumimoji="0" lang="en-US" sz="3200" b="1" i="0" u="none" strike="noStrike" kern="0" cap="none" spc="0" normalizeH="0" baseline="0" noProof="0" dirty="0" smtClean="0">
              <a:ln>
                <a:noFill/>
              </a:ln>
              <a:solidFill>
                <a:srgbClr val="FFFF00"/>
              </a:solidFill>
              <a:uLnTx/>
              <a:uFillTx/>
              <a:latin typeface="Verdana" pitchFamily="34" charset="0"/>
              <a:ea typeface="Verdana" pitchFamily="34" charset="0"/>
              <a:cs typeface="Verdana" pitchFamily="34" charset="0"/>
            </a:endParaRPr>
          </a:p>
        </p:txBody>
      </p:sp>
      <p:sp>
        <p:nvSpPr>
          <p:cNvPr id="55" name="Rectangle 23"/>
          <p:cNvSpPr>
            <a:spLocks noChangeArrowheads="1"/>
          </p:cNvSpPr>
          <p:nvPr>
            <p:custDataLst>
              <p:tags r:id="rId2"/>
            </p:custDataLst>
          </p:nvPr>
        </p:nvSpPr>
        <p:spPr bwMode="auto">
          <a:xfrm>
            <a:off x="457200" y="6355080"/>
            <a:ext cx="7987443" cy="307777"/>
          </a:xfrm>
          <a:prstGeom prst="rect">
            <a:avLst/>
          </a:prstGeom>
          <a:noFill/>
          <a:ln w="9525">
            <a:noFill/>
            <a:miter lim="800000"/>
            <a:headEnd/>
            <a:tailEnd/>
          </a:ln>
        </p:spPr>
        <p:txBody>
          <a:bodyPr wrap="none">
            <a:spAutoFit/>
          </a:bodyPr>
          <a:lstStyle/>
          <a:p>
            <a:pPr marL="114300" indent="-114300" algn="r">
              <a:spcBef>
                <a:spcPct val="25000"/>
              </a:spcBef>
              <a:buClr>
                <a:srgbClr val="3F3F3F"/>
              </a:buClr>
              <a:buSzPct val="100000"/>
            </a:pPr>
            <a:r>
              <a:rPr lang="da-DK" sz="1400" baseline="0" dirty="0" smtClean="0">
                <a:solidFill>
                  <a:schemeClr val="bg1"/>
                </a:solidFill>
                <a:latin typeface="Arial Narrow" pitchFamily="34" charset="0"/>
              </a:rPr>
              <a:t>Riddle et </a:t>
            </a:r>
            <a:r>
              <a:rPr lang="da-DK" sz="1400" baseline="0" dirty="0">
                <a:solidFill>
                  <a:schemeClr val="bg1"/>
                </a:solidFill>
                <a:latin typeface="Arial Narrow" pitchFamily="34" charset="0"/>
              </a:rPr>
              <a:t>al. </a:t>
            </a:r>
            <a:r>
              <a:rPr lang="da-DK" sz="1400" i="1" baseline="0" dirty="0">
                <a:solidFill>
                  <a:schemeClr val="bg1"/>
                </a:solidFill>
                <a:latin typeface="Arial Narrow" pitchFamily="34" charset="0"/>
              </a:rPr>
              <a:t>Diabetes </a:t>
            </a:r>
            <a:r>
              <a:rPr lang="da-DK" sz="1400" i="1" baseline="0" dirty="0" smtClean="0">
                <a:solidFill>
                  <a:schemeClr val="bg1"/>
                </a:solidFill>
                <a:latin typeface="Arial Narrow" pitchFamily="34" charset="0"/>
              </a:rPr>
              <a:t>Care</a:t>
            </a:r>
            <a:r>
              <a:rPr lang="da-DK" sz="1400" baseline="0" dirty="0" smtClean="0">
                <a:solidFill>
                  <a:schemeClr val="bg1"/>
                </a:solidFill>
                <a:latin typeface="Arial Narrow" pitchFamily="34" charset="0"/>
              </a:rPr>
              <a:t> </a:t>
            </a:r>
            <a:r>
              <a:rPr lang="da-DK" sz="1400" baseline="0" dirty="0">
                <a:solidFill>
                  <a:schemeClr val="bg1"/>
                </a:solidFill>
                <a:latin typeface="Arial Narrow" pitchFamily="34" charset="0"/>
              </a:rPr>
              <a:t>2003;26(11):3080-3086</a:t>
            </a:r>
            <a:r>
              <a:rPr lang="da-DK" sz="1400" baseline="0" dirty="0" smtClean="0">
                <a:solidFill>
                  <a:schemeClr val="bg1"/>
                </a:solidFill>
                <a:latin typeface="Arial Narrow" pitchFamily="34" charset="0"/>
              </a:rPr>
              <a:t>. </a:t>
            </a:r>
            <a:r>
              <a:rPr lang="da-DK" sz="1400" dirty="0" smtClean="0">
                <a:solidFill>
                  <a:schemeClr val="bg1"/>
                </a:solidFill>
                <a:latin typeface="Arial Narrow" pitchFamily="34" charset="0"/>
              </a:rPr>
              <a:t>Reprinted with permission from the American Diabetes Association.</a:t>
            </a:r>
            <a:endParaRPr lang="en-US" sz="1400" baseline="0" dirty="0">
              <a:solidFill>
                <a:schemeClr val="bg1"/>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8"/>
          <p:cNvSpPr txBox="1">
            <a:spLocks noChangeArrowheads="1"/>
          </p:cNvSpPr>
          <p:nvPr/>
        </p:nvSpPr>
        <p:spPr bwMode="auto">
          <a:xfrm>
            <a:off x="444500" y="1234948"/>
            <a:ext cx="8229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spcBef>
                <a:spcPts val="480"/>
              </a:spcBef>
              <a:spcAft>
                <a:spcPts val="0"/>
              </a:spcAft>
              <a:buClr>
                <a:schemeClr val="accent1"/>
              </a:buClr>
              <a:buFont typeface="Symbol" pitchFamily="18" charset="2"/>
              <a:buChar char="¨"/>
            </a:pPr>
            <a:r>
              <a:rPr lang="en-US" b="1" kern="0" dirty="0">
                <a:solidFill>
                  <a:schemeClr val="bg1"/>
                </a:solidFill>
                <a:latin typeface="+mn-lt"/>
              </a:rPr>
              <a:t>UKPDS</a:t>
            </a:r>
          </a:p>
          <a:p>
            <a:pPr marL="800100" lvl="1" indent="-342900">
              <a:spcBef>
                <a:spcPts val="480"/>
              </a:spcBef>
              <a:spcAft>
                <a:spcPts val="0"/>
              </a:spcAft>
              <a:buClr>
                <a:schemeClr val="accent1"/>
              </a:buClr>
              <a:buFont typeface="Arial" pitchFamily="34" charset="0"/>
              <a:buChar char="•"/>
            </a:pPr>
            <a:r>
              <a:rPr lang="en-US" kern="0" dirty="0">
                <a:solidFill>
                  <a:schemeClr val="bg1"/>
                </a:solidFill>
                <a:latin typeface="+mn-lt"/>
              </a:rPr>
              <a:t>Investigated the advantages of intensive glucose control with metformin</a:t>
            </a:r>
            <a:r>
              <a:rPr lang="en-US" kern="0" baseline="30000" dirty="0">
                <a:solidFill>
                  <a:schemeClr val="bg1"/>
                </a:solidFill>
                <a:latin typeface="+mn-lt"/>
              </a:rPr>
              <a:t>1</a:t>
            </a:r>
          </a:p>
          <a:p>
            <a:pPr marL="800100" lvl="1" indent="-342900">
              <a:spcBef>
                <a:spcPts val="480"/>
              </a:spcBef>
              <a:spcAft>
                <a:spcPts val="0"/>
              </a:spcAft>
              <a:buClr>
                <a:schemeClr val="accent1"/>
              </a:buClr>
              <a:buFont typeface="Arial" pitchFamily="34" charset="0"/>
              <a:buChar char="•"/>
            </a:pPr>
            <a:r>
              <a:rPr lang="en-US" kern="0" dirty="0">
                <a:solidFill>
                  <a:schemeClr val="bg1"/>
                </a:solidFill>
                <a:latin typeface="+mn-lt"/>
              </a:rPr>
              <a:t>20-year prospective interventional trial from 1977 to 1997</a:t>
            </a:r>
            <a:r>
              <a:rPr lang="en-US" kern="0" baseline="30000" dirty="0">
                <a:solidFill>
                  <a:schemeClr val="bg1"/>
                </a:solidFill>
                <a:latin typeface="+mn-lt"/>
              </a:rPr>
              <a:t>1</a:t>
            </a:r>
          </a:p>
          <a:p>
            <a:pPr marL="1257300" lvl="2" indent="-342900">
              <a:spcBef>
                <a:spcPts val="480"/>
              </a:spcBef>
              <a:spcAft>
                <a:spcPts val="0"/>
              </a:spcAft>
              <a:buClr>
                <a:schemeClr val="accent1"/>
              </a:buClr>
              <a:buFont typeface="Arial" pitchFamily="34" charset="0"/>
              <a:buChar char="–"/>
            </a:pPr>
            <a:r>
              <a:rPr lang="en-US" kern="0" dirty="0">
                <a:solidFill>
                  <a:schemeClr val="bg1"/>
                </a:solidFill>
                <a:latin typeface="+mn-lt"/>
              </a:rPr>
              <a:t>Intensive treatment with sulfonylurea or insulin</a:t>
            </a:r>
          </a:p>
          <a:p>
            <a:pPr marL="1257300" lvl="2" indent="-342900">
              <a:spcBef>
                <a:spcPts val="480"/>
              </a:spcBef>
              <a:spcAft>
                <a:spcPts val="0"/>
              </a:spcAft>
              <a:buClr>
                <a:schemeClr val="accent1"/>
              </a:buClr>
              <a:buFont typeface="Arial" pitchFamily="34" charset="0"/>
              <a:buChar char="–"/>
            </a:pPr>
            <a:r>
              <a:rPr lang="en-US" kern="0" dirty="0">
                <a:solidFill>
                  <a:schemeClr val="bg1"/>
                </a:solidFill>
                <a:latin typeface="+mn-lt"/>
              </a:rPr>
              <a:t>Intensive treatment with </a:t>
            </a:r>
            <a:r>
              <a:rPr lang="en-US" kern="0" dirty="0" err="1" smtClean="0">
                <a:solidFill>
                  <a:schemeClr val="bg1"/>
                </a:solidFill>
                <a:latin typeface="+mn-lt"/>
              </a:rPr>
              <a:t>metformin</a:t>
            </a:r>
            <a:endParaRPr lang="en-US" kern="0" dirty="0" smtClean="0">
              <a:solidFill>
                <a:schemeClr val="bg1"/>
              </a:solidFill>
              <a:latin typeface="+mn-lt"/>
            </a:endParaRPr>
          </a:p>
          <a:p>
            <a:pPr marL="1257300" lvl="2" indent="-342900">
              <a:spcBef>
                <a:spcPts val="480"/>
              </a:spcBef>
              <a:spcAft>
                <a:spcPts val="0"/>
              </a:spcAft>
              <a:buClr>
                <a:schemeClr val="accent1"/>
              </a:buClr>
              <a:buFont typeface="Arial" pitchFamily="34" charset="0"/>
              <a:buChar char="–"/>
            </a:pPr>
            <a:r>
              <a:rPr lang="en-US" kern="0" dirty="0" smtClean="0">
                <a:solidFill>
                  <a:schemeClr val="bg1"/>
                </a:solidFill>
                <a:latin typeface="+mn-lt"/>
              </a:rPr>
              <a:t>Conventional </a:t>
            </a:r>
            <a:r>
              <a:rPr lang="en-US" kern="0" dirty="0">
                <a:solidFill>
                  <a:schemeClr val="bg1"/>
                </a:solidFill>
                <a:latin typeface="+mn-lt"/>
              </a:rPr>
              <a:t>treatment with diet</a:t>
            </a:r>
          </a:p>
          <a:p>
            <a:pPr marL="800100" lvl="1" indent="-342900">
              <a:spcBef>
                <a:spcPts val="480"/>
              </a:spcBef>
              <a:spcAft>
                <a:spcPts val="0"/>
              </a:spcAft>
              <a:buClr>
                <a:schemeClr val="accent1"/>
              </a:buClr>
              <a:buFont typeface="Arial" pitchFamily="34" charset="0"/>
              <a:buChar char="•"/>
            </a:pPr>
            <a:r>
              <a:rPr lang="en-US" kern="0" dirty="0">
                <a:solidFill>
                  <a:schemeClr val="bg1"/>
                </a:solidFill>
                <a:latin typeface="+mn-lt"/>
              </a:rPr>
              <a:t>5102 patients with newly diagnosed type 2 diabetes recruited </a:t>
            </a:r>
            <a:br>
              <a:rPr lang="en-US" kern="0" dirty="0">
                <a:solidFill>
                  <a:schemeClr val="bg1"/>
                </a:solidFill>
                <a:latin typeface="+mn-lt"/>
              </a:rPr>
            </a:br>
            <a:r>
              <a:rPr lang="en-US" kern="0" dirty="0">
                <a:solidFill>
                  <a:schemeClr val="bg1"/>
                </a:solidFill>
                <a:latin typeface="+mn-lt"/>
              </a:rPr>
              <a:t>between 1977 and 1991</a:t>
            </a:r>
            <a:r>
              <a:rPr lang="en-US" kern="0" baseline="30000" dirty="0">
                <a:solidFill>
                  <a:schemeClr val="bg1"/>
                </a:solidFill>
                <a:latin typeface="+mn-lt"/>
              </a:rPr>
              <a:t>1</a:t>
            </a:r>
          </a:p>
          <a:p>
            <a:pPr marL="800100" lvl="1" indent="-342900">
              <a:spcBef>
                <a:spcPts val="480"/>
              </a:spcBef>
              <a:spcAft>
                <a:spcPts val="0"/>
              </a:spcAft>
              <a:buClr>
                <a:schemeClr val="accent1"/>
              </a:buClr>
              <a:buFont typeface="Arial" pitchFamily="34" charset="0"/>
              <a:buChar char="•"/>
            </a:pPr>
            <a:r>
              <a:rPr lang="en-US" kern="0" dirty="0">
                <a:solidFill>
                  <a:schemeClr val="bg1"/>
                </a:solidFill>
                <a:latin typeface="+mn-lt"/>
              </a:rPr>
              <a:t>Median follow-up: 10 years, range: 6-20 years</a:t>
            </a:r>
            <a:r>
              <a:rPr lang="en-US" kern="0" baseline="30000" dirty="0">
                <a:solidFill>
                  <a:schemeClr val="bg1"/>
                </a:solidFill>
                <a:latin typeface="+mn-lt"/>
              </a:rPr>
              <a:t>2</a:t>
            </a:r>
          </a:p>
          <a:p>
            <a:pPr marL="800100" lvl="1" indent="-342900">
              <a:spcBef>
                <a:spcPts val="480"/>
              </a:spcBef>
              <a:spcAft>
                <a:spcPts val="0"/>
              </a:spcAft>
              <a:buClr>
                <a:schemeClr val="accent1"/>
              </a:buClr>
              <a:buFont typeface="Arial" pitchFamily="34" charset="0"/>
              <a:buChar char="•"/>
            </a:pPr>
            <a:r>
              <a:rPr lang="en-US" kern="0" dirty="0">
                <a:solidFill>
                  <a:schemeClr val="bg1"/>
                </a:solidFill>
                <a:latin typeface="+mn-lt"/>
              </a:rPr>
              <a:t>Results presented at the 1998 EASD meeting in Barcelona</a:t>
            </a:r>
            <a:r>
              <a:rPr lang="en-US" kern="0" baseline="30000" dirty="0">
                <a:solidFill>
                  <a:schemeClr val="bg1"/>
                </a:solidFill>
                <a:latin typeface="+mn-lt"/>
              </a:rPr>
              <a:t>2</a:t>
            </a:r>
          </a:p>
          <a:p>
            <a:pPr marL="342900" lvl="0" indent="-342900">
              <a:spcBef>
                <a:spcPts val="480"/>
              </a:spcBef>
              <a:spcAft>
                <a:spcPts val="0"/>
              </a:spcAft>
              <a:buClr>
                <a:schemeClr val="accent1"/>
              </a:buClr>
              <a:buFont typeface="Symbol" pitchFamily="18" charset="2"/>
              <a:buChar char="¨"/>
            </a:pPr>
            <a:r>
              <a:rPr lang="en-US" kern="0" dirty="0">
                <a:solidFill>
                  <a:schemeClr val="bg1"/>
                </a:solidFill>
                <a:latin typeface="+mn-lt"/>
              </a:rPr>
              <a:t>UKPDS 10-year </a:t>
            </a:r>
            <a:r>
              <a:rPr lang="en-US" kern="0" dirty="0" err="1">
                <a:solidFill>
                  <a:schemeClr val="bg1"/>
                </a:solidFill>
                <a:latin typeface="+mn-lt"/>
              </a:rPr>
              <a:t>posttrial</a:t>
            </a:r>
            <a:r>
              <a:rPr lang="en-US" kern="0" dirty="0">
                <a:solidFill>
                  <a:schemeClr val="bg1"/>
                </a:solidFill>
                <a:latin typeface="+mn-lt"/>
              </a:rPr>
              <a:t> monitoring from 1997 to 2007</a:t>
            </a:r>
            <a:r>
              <a:rPr lang="en-US" kern="0" baseline="30000" dirty="0">
                <a:solidFill>
                  <a:schemeClr val="bg1"/>
                </a:solidFill>
                <a:latin typeface="+mn-lt"/>
              </a:rPr>
              <a:t>2</a:t>
            </a:r>
          </a:p>
          <a:p>
            <a:pPr marL="800100" lvl="1" indent="-342900">
              <a:spcBef>
                <a:spcPts val="480"/>
              </a:spcBef>
              <a:spcAft>
                <a:spcPts val="0"/>
              </a:spcAft>
              <a:buClr>
                <a:schemeClr val="accent1"/>
              </a:buClr>
              <a:buFont typeface="Arial" pitchFamily="34" charset="0"/>
              <a:buChar char="•"/>
            </a:pPr>
            <a:r>
              <a:rPr lang="en-US" kern="0" dirty="0">
                <a:solidFill>
                  <a:schemeClr val="bg1"/>
                </a:solidFill>
                <a:latin typeface="+mn-lt"/>
              </a:rPr>
              <a:t>Annual follow-up of survivor cohort (n=3227)</a:t>
            </a:r>
          </a:p>
          <a:p>
            <a:pPr marL="1257300" lvl="2" indent="-342900">
              <a:spcBef>
                <a:spcPts val="480"/>
              </a:spcBef>
              <a:spcAft>
                <a:spcPts val="0"/>
              </a:spcAft>
              <a:buClr>
                <a:schemeClr val="accent1"/>
              </a:buClr>
              <a:buFont typeface="Arial" pitchFamily="34" charset="0"/>
              <a:buChar char="–"/>
            </a:pPr>
            <a:r>
              <a:rPr lang="en-US" kern="0" dirty="0">
                <a:solidFill>
                  <a:schemeClr val="bg1"/>
                </a:solidFill>
                <a:latin typeface="+mn-lt"/>
              </a:rPr>
              <a:t>Clinic-based for first 5 </a:t>
            </a:r>
            <a:r>
              <a:rPr lang="en-US" kern="0" dirty="0" smtClean="0">
                <a:solidFill>
                  <a:schemeClr val="bg1"/>
                </a:solidFill>
                <a:latin typeface="+mn-lt"/>
              </a:rPr>
              <a:t>years</a:t>
            </a:r>
          </a:p>
          <a:p>
            <a:pPr marL="1257300" lvl="2" indent="-342900">
              <a:spcBef>
                <a:spcPts val="480"/>
              </a:spcBef>
              <a:spcAft>
                <a:spcPts val="0"/>
              </a:spcAft>
              <a:buClr>
                <a:schemeClr val="accent1"/>
              </a:buClr>
              <a:buFont typeface="Arial" pitchFamily="34" charset="0"/>
              <a:buChar char="–"/>
            </a:pPr>
            <a:r>
              <a:rPr lang="en-US" kern="0" dirty="0" smtClean="0">
                <a:solidFill>
                  <a:schemeClr val="bg1"/>
                </a:solidFill>
                <a:latin typeface="+mn-lt"/>
              </a:rPr>
              <a:t>Questionnaire-based </a:t>
            </a:r>
            <a:r>
              <a:rPr lang="en-US" kern="0" dirty="0">
                <a:solidFill>
                  <a:schemeClr val="bg1"/>
                </a:solidFill>
                <a:latin typeface="+mn-lt"/>
              </a:rPr>
              <a:t>for last 5 years</a:t>
            </a:r>
          </a:p>
          <a:p>
            <a:pPr marL="342900" lvl="0" indent="-342900">
              <a:spcBef>
                <a:spcPts val="480"/>
              </a:spcBef>
              <a:spcAft>
                <a:spcPts val="0"/>
              </a:spcAft>
              <a:buClr>
                <a:schemeClr val="accent1"/>
              </a:buClr>
              <a:buFont typeface="Symbol" pitchFamily="18" charset="2"/>
              <a:buChar char="¨"/>
            </a:pPr>
            <a:r>
              <a:rPr lang="en-US" kern="0" dirty="0">
                <a:solidFill>
                  <a:schemeClr val="bg1"/>
                </a:solidFill>
                <a:latin typeface="+mn-lt"/>
              </a:rPr>
              <a:t>Median overall follow-up: 17 years, range: 16-30 years</a:t>
            </a:r>
            <a:r>
              <a:rPr lang="en-US" kern="0" baseline="30000" dirty="0">
                <a:solidFill>
                  <a:schemeClr val="bg1"/>
                </a:solidFill>
                <a:latin typeface="+mn-lt"/>
              </a:rPr>
              <a:t>2</a:t>
            </a:r>
          </a:p>
          <a:p>
            <a:pPr marL="342900" marR="0" lvl="0" indent="-342900" algn="l" defTabSz="914400" rtl="0" eaLnBrk="1" fontAlgn="base" latinLnBrk="0" hangingPunct="1">
              <a:spcBef>
                <a:spcPts val="480"/>
              </a:spcBef>
              <a:spcAft>
                <a:spcPts val="0"/>
              </a:spcAft>
              <a:buClr>
                <a:schemeClr val="accent1"/>
              </a:buClr>
              <a:buSzTx/>
              <a:buFont typeface="Symbol" pitchFamily="18" charset="2"/>
              <a:buChar char="¨"/>
              <a:tabLst/>
              <a:defRPr/>
            </a:pPr>
            <a:endParaRPr kumimoji="0" lang="en-GB" b="0" i="0" u="none" strike="noStrike" kern="0" cap="none" spc="0" normalizeH="0" baseline="0" noProof="0" dirty="0" smtClean="0">
              <a:ln>
                <a:noFill/>
              </a:ln>
              <a:solidFill>
                <a:schemeClr val="bg1"/>
              </a:solidFill>
              <a:effectLst/>
              <a:uLnTx/>
              <a:uFillTx/>
              <a:latin typeface="+mn-lt"/>
              <a:ea typeface="+mn-ea"/>
              <a:cs typeface="+mn-cs"/>
            </a:endParaRPr>
          </a:p>
          <a:p>
            <a:pPr marL="342900" marR="0" lvl="0" indent="-342900" algn="l" defTabSz="914400" rtl="0" eaLnBrk="1" fontAlgn="base" latinLnBrk="0" hangingPunct="1">
              <a:spcBef>
                <a:spcPts val="480"/>
              </a:spcBef>
              <a:spcAft>
                <a:spcPts val="0"/>
              </a:spcAft>
              <a:buClr>
                <a:schemeClr val="accent1"/>
              </a:buClr>
              <a:buSzTx/>
              <a:buFont typeface="Symbol" pitchFamily="18" charset="2"/>
              <a:buChar char="¨"/>
              <a:tabLst/>
              <a:defRPr/>
            </a:pPr>
            <a:endParaRPr kumimoji="0" lang="en-US" b="0" i="0" u="none" strike="noStrike" kern="0" cap="none" spc="0" normalizeH="0" baseline="0" noProof="0" dirty="0" smtClean="0">
              <a:ln>
                <a:noFill/>
              </a:ln>
              <a:solidFill>
                <a:schemeClr val="bg1"/>
              </a:solidFill>
              <a:effectLst/>
              <a:uLnTx/>
              <a:uFillTx/>
              <a:latin typeface="+mn-lt"/>
              <a:ea typeface="+mn-ea"/>
              <a:cs typeface="+mn-cs"/>
            </a:endParaRPr>
          </a:p>
        </p:txBody>
      </p:sp>
      <p:sp>
        <p:nvSpPr>
          <p:cNvPr id="21508" name="Text Box 4"/>
          <p:cNvSpPr txBox="1">
            <a:spLocks noChangeArrowheads="1"/>
          </p:cNvSpPr>
          <p:nvPr>
            <p:custDataLst>
              <p:tags r:id="rId1"/>
            </p:custDataLst>
          </p:nvPr>
        </p:nvSpPr>
        <p:spPr bwMode="auto">
          <a:xfrm>
            <a:off x="4368800" y="6355080"/>
            <a:ext cx="4572000" cy="502920"/>
          </a:xfrm>
          <a:prstGeom prst="rect">
            <a:avLst/>
          </a:prstGeom>
          <a:noFill/>
          <a:ln w="9525">
            <a:noFill/>
            <a:miter lim="800000"/>
            <a:headEnd/>
            <a:tailEnd/>
          </a:ln>
        </p:spPr>
        <p:txBody>
          <a:bodyPr/>
          <a:lstStyle/>
          <a:p>
            <a:pPr algn="r">
              <a:buClr>
                <a:srgbClr val="3F3F3F"/>
              </a:buClr>
              <a:buSzPct val="100000"/>
            </a:pPr>
            <a:r>
              <a:rPr lang="en-US" sz="1400" dirty="0" smtClean="0">
                <a:solidFill>
                  <a:schemeClr val="bg1"/>
                </a:solidFill>
                <a:latin typeface="Arial Narrow" pitchFamily="34" charset="0"/>
              </a:rPr>
              <a:t>1</a:t>
            </a:r>
            <a:r>
              <a:rPr lang="en-US" sz="1400" baseline="0" dirty="0" smtClean="0">
                <a:solidFill>
                  <a:schemeClr val="bg1"/>
                </a:solidFill>
                <a:latin typeface="Arial Narrow" pitchFamily="34" charset="0"/>
              </a:rPr>
              <a:t>. UKPDS </a:t>
            </a:r>
            <a:r>
              <a:rPr lang="en-US" sz="1400" baseline="0" dirty="0">
                <a:solidFill>
                  <a:schemeClr val="bg1"/>
                </a:solidFill>
                <a:latin typeface="Arial Narrow" pitchFamily="34" charset="0"/>
              </a:rPr>
              <a:t>Group. </a:t>
            </a:r>
            <a:r>
              <a:rPr lang="en-US" sz="1400" i="1" baseline="0" dirty="0" smtClean="0">
                <a:solidFill>
                  <a:schemeClr val="bg1"/>
                </a:solidFill>
                <a:latin typeface="Arial Narrow" pitchFamily="34" charset="0"/>
              </a:rPr>
              <a:t>Lancet</a:t>
            </a:r>
            <a:r>
              <a:rPr lang="en-US" sz="1400" i="1" dirty="0" smtClean="0">
                <a:solidFill>
                  <a:schemeClr val="bg1"/>
                </a:solidFill>
                <a:latin typeface="Arial Narrow" pitchFamily="34" charset="0"/>
              </a:rPr>
              <a:t> </a:t>
            </a:r>
            <a:r>
              <a:rPr lang="en-US" sz="1400" baseline="0" dirty="0" smtClean="0">
                <a:solidFill>
                  <a:schemeClr val="bg1"/>
                </a:solidFill>
                <a:latin typeface="Arial Narrow" pitchFamily="34" charset="0"/>
              </a:rPr>
              <a:t>1998;352(9131</a:t>
            </a:r>
            <a:r>
              <a:rPr lang="en-US" sz="1400" baseline="0" dirty="0">
                <a:solidFill>
                  <a:schemeClr val="bg1"/>
                </a:solidFill>
                <a:latin typeface="Arial Narrow" pitchFamily="34" charset="0"/>
              </a:rPr>
              <a:t>):854-865</a:t>
            </a:r>
            <a:r>
              <a:rPr lang="en-US" sz="1400" baseline="0" dirty="0" smtClean="0">
                <a:solidFill>
                  <a:schemeClr val="bg1"/>
                </a:solidFill>
                <a:latin typeface="Arial Narrow" pitchFamily="34" charset="0"/>
              </a:rPr>
              <a:t>.</a:t>
            </a:r>
          </a:p>
          <a:p>
            <a:pPr algn="r">
              <a:buClr>
                <a:srgbClr val="3F3F3F"/>
              </a:buClr>
              <a:buSzPct val="100000"/>
            </a:pPr>
            <a:r>
              <a:rPr lang="en-US" sz="1400" dirty="0" smtClean="0">
                <a:solidFill>
                  <a:schemeClr val="bg1"/>
                </a:solidFill>
                <a:latin typeface="Arial Narrow" pitchFamily="34" charset="0"/>
              </a:rPr>
              <a:t>2. Holman et al. </a:t>
            </a:r>
            <a:r>
              <a:rPr lang="en-US" sz="1400" i="1" dirty="0" smtClean="0">
                <a:solidFill>
                  <a:schemeClr val="bg1"/>
                </a:solidFill>
                <a:latin typeface="Arial Narrow" pitchFamily="34" charset="0"/>
              </a:rPr>
              <a:t>N </a:t>
            </a:r>
            <a:r>
              <a:rPr lang="en-US" sz="1400" i="1" dirty="0" err="1" smtClean="0">
                <a:solidFill>
                  <a:schemeClr val="bg1"/>
                </a:solidFill>
                <a:latin typeface="Arial Narrow" pitchFamily="34" charset="0"/>
              </a:rPr>
              <a:t>Engl</a:t>
            </a:r>
            <a:r>
              <a:rPr lang="en-US" sz="1400" i="1" dirty="0" smtClean="0">
                <a:solidFill>
                  <a:schemeClr val="bg1"/>
                </a:solidFill>
                <a:latin typeface="Arial Narrow" pitchFamily="34" charset="0"/>
              </a:rPr>
              <a:t> J Med </a:t>
            </a:r>
            <a:r>
              <a:rPr lang="en-US" sz="1400" dirty="0" smtClean="0">
                <a:solidFill>
                  <a:schemeClr val="bg1"/>
                </a:solidFill>
                <a:latin typeface="Arial Narrow" pitchFamily="34" charset="0"/>
              </a:rPr>
              <a:t>2008;359(15):1577-1589.</a:t>
            </a:r>
          </a:p>
          <a:p>
            <a:pPr algn="r">
              <a:buClr>
                <a:srgbClr val="3F3F3F"/>
              </a:buClr>
              <a:buSzPct val="100000"/>
            </a:pPr>
            <a:r>
              <a:rPr lang="en-US" sz="1400" baseline="0" dirty="0" smtClean="0">
                <a:solidFill>
                  <a:schemeClr val="bg1"/>
                </a:solidFill>
                <a:latin typeface="Arial Narrow" pitchFamily="34" charset="0"/>
              </a:rPr>
              <a:t> </a:t>
            </a:r>
            <a:endParaRPr lang="en-US" sz="1400" baseline="0" dirty="0">
              <a:solidFill>
                <a:schemeClr val="bg1"/>
              </a:solidFill>
              <a:latin typeface="Arial Narrow" pitchFamily="34" charset="0"/>
            </a:endParaRPr>
          </a:p>
        </p:txBody>
      </p:sp>
      <p:sp>
        <p:nvSpPr>
          <p:cNvPr id="8" name="Rectangle 7"/>
          <p:cNvSpPr/>
          <p:nvPr/>
        </p:nvSpPr>
        <p:spPr>
          <a:xfrm>
            <a:off x="292100" y="6355080"/>
            <a:ext cx="5334000" cy="276999"/>
          </a:xfrm>
          <a:prstGeom prst="rect">
            <a:avLst/>
          </a:prstGeom>
        </p:spPr>
        <p:txBody>
          <a:bodyPr wrap="square">
            <a:spAutoFit/>
          </a:bodyPr>
          <a:lstStyle/>
          <a:p>
            <a:pPr marL="171450" indent="-171450">
              <a:buClr>
                <a:schemeClr val="accent1"/>
              </a:buClr>
              <a:buSzPct val="100000"/>
              <a:buFont typeface="Arial" pitchFamily="34" charset="0"/>
              <a:buChar char="•"/>
            </a:pPr>
            <a:r>
              <a:rPr lang="en-US" sz="1200" dirty="0" smtClean="0">
                <a:solidFill>
                  <a:schemeClr val="bg1"/>
                </a:solidFill>
                <a:latin typeface="+mj-lt"/>
              </a:rPr>
              <a:t>UKPDS=United Kingdom Prospective Diabetes Study.</a:t>
            </a:r>
          </a:p>
        </p:txBody>
      </p:sp>
      <p:sp>
        <p:nvSpPr>
          <p:cNvPr id="9" name="Rectangle 1026"/>
          <p:cNvSpPr txBox="1">
            <a:spLocks noChangeArrowheads="1"/>
          </p:cNvSpPr>
          <p:nvPr/>
        </p:nvSpPr>
        <p:spPr>
          <a:xfrm>
            <a:off x="457200" y="153988"/>
            <a:ext cx="7429500" cy="1143000"/>
          </a:xfrm>
          <a:prstGeom prst="rect">
            <a:avLst/>
          </a:prstGeom>
        </p:spPr>
        <p:txBody>
          <a:bodyPr anchor="ctr" anchorCtr="0"/>
          <a:lstStyle/>
          <a:p>
            <a:pPr eaLnBrk="0" hangingPunct="0"/>
            <a:r>
              <a:rPr lang="en-US" sz="3600" b="1" dirty="0" smtClean="0">
                <a:solidFill>
                  <a:srgbClr val="FFFF0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UKPDS</a:t>
            </a:r>
            <a:r>
              <a:rPr lang="en-US" sz="3600" b="1" dirty="0" smtClean="0">
                <a:solidFill>
                  <a:schemeClr val="tx2"/>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 </a:t>
            </a:r>
            <a:r>
              <a:rPr lang="en-US" sz="3600" b="1" dirty="0" smtClean="0">
                <a:solidFill>
                  <a:srgbClr val="FFFF0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Objective and </a:t>
            </a:r>
          </a:p>
          <a:p>
            <a:pPr eaLnBrk="0" hangingPunct="0"/>
            <a:r>
              <a:rPr lang="en-US" sz="3600" b="1" dirty="0" smtClean="0">
                <a:solidFill>
                  <a:srgbClr val="FFFF0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Study Design</a:t>
            </a:r>
            <a:endParaRPr lang="en-US" sz="3600" b="1" dirty="0">
              <a:solidFill>
                <a:srgbClr val="FFFF00"/>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4" name="Rectangle 3"/>
          <p:cNvSpPr>
            <a:spLocks noGrp="1" noChangeArrowheads="1"/>
          </p:cNvSpPr>
          <p:nvPr>
            <p:ph type="body" idx="4294967295"/>
          </p:nvPr>
        </p:nvSpPr>
        <p:spPr>
          <a:xfrm>
            <a:off x="457200" y="1527048"/>
            <a:ext cx="8229600" cy="4818062"/>
          </a:xfrm>
          <a:prstGeom prst="rect">
            <a:avLst/>
          </a:prstGeom>
        </p:spPr>
        <p:txBody>
          <a:bodyPr anchor="t" anchorCtr="0"/>
          <a:lstStyle/>
          <a:p>
            <a:pPr eaLnBrk="1" hangingPunct="1">
              <a:lnSpc>
                <a:spcPct val="100000"/>
              </a:lnSpc>
            </a:pPr>
            <a:r>
              <a:rPr lang="en-US" sz="2400" dirty="0" smtClean="0">
                <a:solidFill>
                  <a:schemeClr val="bg1"/>
                </a:solidFill>
              </a:rPr>
              <a:t>Systematically titrating bedtime basal insulin added to oral therapy can safely achieve 7% HbA1c in a majority of overweight men and women with type 2 diabetes and inadequate </a:t>
            </a:r>
            <a:r>
              <a:rPr lang="en-US" sz="2400" dirty="0" err="1" smtClean="0">
                <a:solidFill>
                  <a:schemeClr val="bg1"/>
                </a:solidFill>
              </a:rPr>
              <a:t>glycaemic</a:t>
            </a:r>
            <a:r>
              <a:rPr lang="en-US" sz="2400" dirty="0" smtClean="0">
                <a:solidFill>
                  <a:schemeClr val="bg1"/>
                </a:solidFill>
              </a:rPr>
              <a:t> control (HbA1c &gt;7.5%)</a:t>
            </a:r>
          </a:p>
          <a:p>
            <a:pPr lvl="1" eaLnBrk="1" hangingPunct="1">
              <a:lnSpc>
                <a:spcPct val="100000"/>
              </a:lnSpc>
            </a:pPr>
            <a:r>
              <a:rPr lang="en-US" sz="2000" dirty="0" err="1" smtClean="0">
                <a:solidFill>
                  <a:schemeClr val="bg1"/>
                </a:solidFill>
              </a:rPr>
              <a:t>Glargine</a:t>
            </a:r>
            <a:r>
              <a:rPr lang="en-US" sz="2000" dirty="0" smtClean="0">
                <a:solidFill>
                  <a:schemeClr val="bg1"/>
                </a:solidFill>
              </a:rPr>
              <a:t> causes significantly less nocturnal </a:t>
            </a:r>
            <a:r>
              <a:rPr lang="en-US" sz="2000" dirty="0" err="1" smtClean="0">
                <a:solidFill>
                  <a:schemeClr val="bg1"/>
                </a:solidFill>
              </a:rPr>
              <a:t>hypoglycaemia</a:t>
            </a:r>
            <a:r>
              <a:rPr lang="en-US" sz="2000" dirty="0" smtClean="0">
                <a:solidFill>
                  <a:schemeClr val="bg1"/>
                </a:solidFill>
              </a:rPr>
              <a:t> than NPH</a:t>
            </a:r>
          </a:p>
          <a:p>
            <a:pPr lvl="2" eaLnBrk="1" hangingPunct="1">
              <a:lnSpc>
                <a:spcPct val="100000"/>
              </a:lnSpc>
            </a:pPr>
            <a:r>
              <a:rPr lang="en-US" sz="1800" dirty="0" smtClean="0">
                <a:solidFill>
                  <a:schemeClr val="bg1"/>
                </a:solidFill>
              </a:rPr>
              <a:t>This may reduce a leading barrier to initiating insulin</a:t>
            </a:r>
          </a:p>
          <a:p>
            <a:pPr eaLnBrk="1" hangingPunct="1">
              <a:lnSpc>
                <a:spcPct val="100000"/>
              </a:lnSpc>
            </a:pPr>
            <a:r>
              <a:rPr lang="en-US" sz="2400" dirty="0" smtClean="0">
                <a:solidFill>
                  <a:schemeClr val="bg1"/>
                </a:solidFill>
              </a:rPr>
              <a:t>A simple insulin regimen may facilitate earlier and effective insulin use in routine medical practice, improving achievement of recommended standard of diabetes care</a:t>
            </a:r>
          </a:p>
        </p:txBody>
      </p:sp>
      <p:sp>
        <p:nvSpPr>
          <p:cNvPr id="5" name="Rectangle 8"/>
          <p:cNvSpPr txBox="1">
            <a:spLocks noChangeArrowheads="1"/>
          </p:cNvSpPr>
          <p:nvPr/>
        </p:nvSpPr>
        <p:spPr>
          <a:xfrm>
            <a:off x="457200" y="153988"/>
            <a:ext cx="8189912" cy="1143000"/>
          </a:xfrm>
          <a:prstGeom prst="rect">
            <a:avLst/>
          </a:prstGeom>
        </p:spPr>
        <p:txBody>
          <a:bodyPr anchor="ctr" anchorCtr="0"/>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0" cap="none" spc="0" normalizeH="0" baseline="0" noProof="0" dirty="0" smtClean="0">
                <a:ln>
                  <a:noFill/>
                </a:ln>
                <a:solidFill>
                  <a:srgbClr val="FFFF00"/>
                </a:solidFill>
                <a:uLnTx/>
                <a:uFillTx/>
                <a:latin typeface="Verdana" pitchFamily="34" charset="0"/>
                <a:ea typeface="Verdana" pitchFamily="34" charset="0"/>
                <a:cs typeface="Verdana" pitchFamily="34" charset="0"/>
              </a:rPr>
              <a:t>Treat-to-Target Trial Conclusions</a:t>
            </a:r>
          </a:p>
        </p:txBody>
      </p:sp>
      <p:sp>
        <p:nvSpPr>
          <p:cNvPr id="7" name="Rectangle 23"/>
          <p:cNvSpPr>
            <a:spLocks noChangeArrowheads="1"/>
          </p:cNvSpPr>
          <p:nvPr>
            <p:custDataLst>
              <p:tags r:id="rId1"/>
            </p:custDataLst>
          </p:nvPr>
        </p:nvSpPr>
        <p:spPr bwMode="auto">
          <a:xfrm>
            <a:off x="5128967" y="6345110"/>
            <a:ext cx="3557833" cy="307777"/>
          </a:xfrm>
          <a:prstGeom prst="rect">
            <a:avLst/>
          </a:prstGeom>
          <a:noFill/>
          <a:ln w="9525">
            <a:noFill/>
            <a:miter lim="800000"/>
            <a:headEnd/>
            <a:tailEnd/>
          </a:ln>
        </p:spPr>
        <p:txBody>
          <a:bodyPr wrap="none">
            <a:spAutoFit/>
          </a:bodyPr>
          <a:lstStyle/>
          <a:p>
            <a:pPr marL="114300" indent="-114300" algn="r">
              <a:spcBef>
                <a:spcPct val="25000"/>
              </a:spcBef>
              <a:buClr>
                <a:srgbClr val="3F3F3F"/>
              </a:buClr>
              <a:buSzPct val="100000"/>
            </a:pPr>
            <a:r>
              <a:rPr lang="da-DK" sz="1400" baseline="0" dirty="0" smtClean="0">
                <a:solidFill>
                  <a:schemeClr val="bg1"/>
                </a:solidFill>
                <a:latin typeface="Arial Narrow" pitchFamily="34" charset="0"/>
              </a:rPr>
              <a:t>Riddle et </a:t>
            </a:r>
            <a:r>
              <a:rPr lang="da-DK" sz="1400" baseline="0" dirty="0">
                <a:solidFill>
                  <a:schemeClr val="bg1"/>
                </a:solidFill>
                <a:latin typeface="Arial Narrow" pitchFamily="34" charset="0"/>
              </a:rPr>
              <a:t>al. </a:t>
            </a:r>
            <a:r>
              <a:rPr lang="da-DK" sz="1400" i="1" baseline="0" dirty="0">
                <a:solidFill>
                  <a:schemeClr val="bg1"/>
                </a:solidFill>
                <a:latin typeface="Arial Narrow" pitchFamily="34" charset="0"/>
              </a:rPr>
              <a:t>Diabetes </a:t>
            </a:r>
            <a:r>
              <a:rPr lang="da-DK" sz="1400" i="1" baseline="0" dirty="0" smtClean="0">
                <a:solidFill>
                  <a:schemeClr val="bg1"/>
                </a:solidFill>
                <a:latin typeface="Arial Narrow" pitchFamily="34" charset="0"/>
              </a:rPr>
              <a:t>Care</a:t>
            </a:r>
            <a:r>
              <a:rPr lang="da-DK" sz="1400" baseline="0" dirty="0" smtClean="0">
                <a:solidFill>
                  <a:schemeClr val="bg1"/>
                </a:solidFill>
                <a:latin typeface="Arial Narrow" pitchFamily="34" charset="0"/>
              </a:rPr>
              <a:t> </a:t>
            </a:r>
            <a:r>
              <a:rPr lang="da-DK" sz="1400" baseline="0" dirty="0">
                <a:solidFill>
                  <a:schemeClr val="bg1"/>
                </a:solidFill>
                <a:latin typeface="Arial Narrow" pitchFamily="34" charset="0"/>
              </a:rPr>
              <a:t>2003;26(11):3080-3086.</a:t>
            </a:r>
            <a:endParaRPr lang="en-US" sz="1400" baseline="0" dirty="0">
              <a:solidFill>
                <a:schemeClr val="bg1"/>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6"/>
          <p:cNvSpPr>
            <a:spLocks noGrp="1" noChangeArrowheads="1"/>
          </p:cNvSpPr>
          <p:nvPr>
            <p:ph type="ctrTitle"/>
          </p:nvPr>
        </p:nvSpPr>
        <p:spPr>
          <a:xfrm>
            <a:off x="685800" y="2003425"/>
            <a:ext cx="7772400" cy="1470025"/>
          </a:xfrm>
        </p:spPr>
        <p:txBody>
          <a:bodyPr>
            <a:noAutofit/>
          </a:bodyPr>
          <a:lstStyle/>
          <a:p>
            <a:pPr algn="ctr" eaLnBrk="1" hangingPunct="1"/>
            <a:r>
              <a:rPr lang="en-US" sz="9600" dirty="0" smtClean="0"/>
              <a:t>DPP</a:t>
            </a:r>
          </a:p>
        </p:txBody>
      </p:sp>
      <p:sp>
        <p:nvSpPr>
          <p:cNvPr id="78851" name="Rectangle 7"/>
          <p:cNvSpPr>
            <a:spLocks noGrp="1" noChangeArrowheads="1"/>
          </p:cNvSpPr>
          <p:nvPr>
            <p:ph type="subTitle" idx="1"/>
          </p:nvPr>
        </p:nvSpPr>
        <p:spPr>
          <a:xfrm>
            <a:off x="1371600" y="3581400"/>
            <a:ext cx="6400800" cy="762000"/>
          </a:xfrm>
        </p:spPr>
        <p:txBody>
          <a:bodyPr/>
          <a:lstStyle/>
          <a:p>
            <a:pPr eaLnBrk="1" hangingPunct="1">
              <a:buFont typeface="Wingdings" pitchFamily="2" charset="2"/>
              <a:buNone/>
            </a:pPr>
            <a:r>
              <a:rPr lang="da-DK" sz="4000" b="1" dirty="0" smtClean="0"/>
              <a:t>Diabetes Prevention Program</a:t>
            </a:r>
            <a:endParaRPr lang="en-US" sz="4000" b="1" dirty="0" smtClean="0"/>
          </a:p>
          <a:p>
            <a:pPr eaLnBrk="1" hangingPunct="1">
              <a:buFont typeface="Wingdings" pitchFamily="2" charset="2"/>
              <a:buNone/>
            </a:pPr>
            <a:endParaRPr lang="en-US" sz="4000" b="1" dirty="0" smtClean="0">
              <a:solidFill>
                <a:srgbClr val="FFFF00"/>
              </a:solidFill>
            </a:endParaRPr>
          </a:p>
        </p:txBody>
      </p:sp>
      <p:sp>
        <p:nvSpPr>
          <p:cNvPr id="78852" name="Text Box 4"/>
          <p:cNvSpPr txBox="1">
            <a:spLocks noChangeArrowheads="1"/>
          </p:cNvSpPr>
          <p:nvPr>
            <p:custDataLst>
              <p:tags r:id="rId1"/>
            </p:custDataLst>
          </p:nvPr>
        </p:nvSpPr>
        <p:spPr bwMode="auto">
          <a:xfrm>
            <a:off x="2636838" y="5961063"/>
            <a:ext cx="6189662" cy="336550"/>
          </a:xfrm>
          <a:prstGeom prst="rect">
            <a:avLst/>
          </a:prstGeom>
          <a:noFill/>
          <a:ln w="9525">
            <a:noFill/>
            <a:miter lim="800000"/>
            <a:headEnd/>
            <a:tailEnd/>
          </a:ln>
        </p:spPr>
        <p:txBody>
          <a:bodyPr/>
          <a:lstStyle/>
          <a:p>
            <a:pPr>
              <a:lnSpc>
                <a:spcPct val="125000"/>
              </a:lnSpc>
              <a:buClr>
                <a:srgbClr val="3F3F3F"/>
              </a:buClr>
              <a:buSzPct val="100000"/>
            </a:pPr>
            <a:endParaRPr lang="en-US" sz="900" baseline="0">
              <a:solidFill>
                <a:srgbClr val="3F3F3F"/>
              </a:solidFill>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1"/>
          <p:cNvSpPr txBox="1">
            <a:spLocks noChangeArrowheads="1"/>
          </p:cNvSpPr>
          <p:nvPr/>
        </p:nvSpPr>
        <p:spPr bwMode="auto">
          <a:xfrm>
            <a:off x="330200" y="1323848"/>
            <a:ext cx="8229600" cy="44897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spcAft>
                <a:spcPct val="25000"/>
              </a:spcAft>
              <a:buClr>
                <a:schemeClr val="accent1"/>
              </a:buClr>
              <a:buFont typeface="Symbol" pitchFamily="18" charset="2"/>
              <a:buChar char="¨"/>
            </a:pPr>
            <a:r>
              <a:rPr lang="en-US" kern="0" dirty="0" smtClean="0">
                <a:solidFill>
                  <a:schemeClr val="bg1"/>
                </a:solidFill>
                <a:latin typeface="+mn-lt"/>
              </a:rPr>
              <a:t>Designed to determine if lifestyle intervention and treatment with </a:t>
            </a:r>
            <a:r>
              <a:rPr lang="en-US" kern="0" dirty="0" err="1" smtClean="0">
                <a:solidFill>
                  <a:schemeClr val="bg1"/>
                </a:solidFill>
                <a:latin typeface="+mn-lt"/>
              </a:rPr>
              <a:t>metformin</a:t>
            </a:r>
            <a:r>
              <a:rPr lang="en-US" kern="0" dirty="0" smtClean="0">
                <a:solidFill>
                  <a:schemeClr val="bg1"/>
                </a:solidFill>
                <a:latin typeface="+mn-lt"/>
              </a:rPr>
              <a:t> prevents or delays the onset of diabetes</a:t>
            </a:r>
            <a:endParaRPr lang="en-US" kern="0" baseline="30000" dirty="0" smtClean="0">
              <a:solidFill>
                <a:schemeClr val="bg1"/>
              </a:solidFill>
              <a:latin typeface="+mn-lt"/>
            </a:endParaRPr>
          </a:p>
          <a:p>
            <a:pPr marL="342900" lvl="0" indent="-342900">
              <a:spcAft>
                <a:spcPct val="25000"/>
              </a:spcAft>
              <a:buClr>
                <a:schemeClr val="accent1"/>
              </a:buClr>
              <a:buFont typeface="Symbol" pitchFamily="18" charset="2"/>
              <a:buChar char="¨"/>
            </a:pPr>
            <a:r>
              <a:rPr lang="en-US" kern="0" dirty="0" err="1" smtClean="0">
                <a:solidFill>
                  <a:schemeClr val="bg1"/>
                </a:solidFill>
                <a:latin typeface="+mn-lt"/>
              </a:rPr>
              <a:t>Randomised</a:t>
            </a:r>
            <a:r>
              <a:rPr lang="en-US" kern="0" dirty="0" smtClean="0">
                <a:solidFill>
                  <a:schemeClr val="bg1"/>
                </a:solidFill>
                <a:latin typeface="+mn-lt"/>
              </a:rPr>
              <a:t> trial conducted at 27 </a:t>
            </a:r>
            <a:r>
              <a:rPr lang="en-US" kern="0" dirty="0" err="1" smtClean="0">
                <a:solidFill>
                  <a:schemeClr val="bg1"/>
                </a:solidFill>
                <a:latin typeface="+mn-lt"/>
              </a:rPr>
              <a:t>centres</a:t>
            </a:r>
            <a:r>
              <a:rPr lang="en-US" kern="0" dirty="0" smtClean="0">
                <a:solidFill>
                  <a:schemeClr val="bg1"/>
                </a:solidFill>
                <a:latin typeface="+mn-lt"/>
              </a:rPr>
              <a:t> in the United States</a:t>
            </a:r>
          </a:p>
          <a:p>
            <a:pPr marL="342900" lvl="0" indent="-342900">
              <a:spcAft>
                <a:spcPct val="25000"/>
              </a:spcAft>
              <a:buClr>
                <a:schemeClr val="accent1"/>
              </a:buClr>
              <a:buFont typeface="Symbol" pitchFamily="18" charset="2"/>
              <a:buChar char="¨"/>
            </a:pPr>
            <a:r>
              <a:rPr lang="en-US" kern="0" dirty="0" smtClean="0">
                <a:solidFill>
                  <a:schemeClr val="bg1"/>
                </a:solidFill>
                <a:latin typeface="+mn-lt"/>
              </a:rPr>
              <a:t>Persons at risk for developing type 2 diabetes (N=3234) were </a:t>
            </a:r>
            <a:r>
              <a:rPr lang="en-US" kern="0" dirty="0" err="1" smtClean="0">
                <a:solidFill>
                  <a:schemeClr val="bg1"/>
                </a:solidFill>
                <a:latin typeface="+mn-lt"/>
              </a:rPr>
              <a:t>randomised</a:t>
            </a:r>
            <a:r>
              <a:rPr lang="en-US" kern="0" dirty="0" smtClean="0">
                <a:solidFill>
                  <a:schemeClr val="bg1"/>
                </a:solidFill>
                <a:latin typeface="+mn-lt"/>
              </a:rPr>
              <a:t> to three treatment arms:</a:t>
            </a:r>
          </a:p>
          <a:p>
            <a:pPr marL="800100" lvl="1" indent="-342900">
              <a:spcAft>
                <a:spcPct val="25000"/>
              </a:spcAft>
              <a:buClr>
                <a:schemeClr val="accent1"/>
              </a:buClr>
              <a:buFont typeface="Arial" pitchFamily="34" charset="0"/>
              <a:buChar char="•"/>
            </a:pPr>
            <a:r>
              <a:rPr lang="en-US" sz="1600" kern="0" dirty="0" smtClean="0">
                <a:solidFill>
                  <a:schemeClr val="bg1"/>
                </a:solidFill>
                <a:latin typeface="+mn-lt"/>
              </a:rPr>
              <a:t>Intensive lifestyle intervention </a:t>
            </a:r>
            <a:r>
              <a:rPr lang="en-US" sz="1600" kern="0" dirty="0" err="1" smtClean="0">
                <a:solidFill>
                  <a:schemeClr val="bg1"/>
                </a:solidFill>
                <a:latin typeface="+mn-lt"/>
              </a:rPr>
              <a:t>programme</a:t>
            </a:r>
            <a:endParaRPr lang="en-US" sz="1600" kern="0" dirty="0" smtClean="0">
              <a:solidFill>
                <a:schemeClr val="bg1"/>
              </a:solidFill>
              <a:latin typeface="+mn-lt"/>
            </a:endParaRPr>
          </a:p>
          <a:p>
            <a:pPr marL="1257300" lvl="2" indent="-342900">
              <a:spcAft>
                <a:spcPct val="25000"/>
              </a:spcAft>
              <a:buClr>
                <a:schemeClr val="accent1"/>
              </a:buClr>
              <a:buFont typeface="Arial" pitchFamily="34" charset="0"/>
              <a:buChar char="–"/>
            </a:pPr>
            <a:r>
              <a:rPr lang="en-US" sz="1400" kern="0" dirty="0" smtClean="0">
                <a:solidFill>
                  <a:schemeClr val="bg1"/>
                </a:solidFill>
                <a:latin typeface="+mn-lt"/>
              </a:rPr>
              <a:t>Written recommendation for healthy diet and increased exercise and annual </a:t>
            </a:r>
            <a:br>
              <a:rPr lang="en-US" sz="1400" kern="0" dirty="0" smtClean="0">
                <a:solidFill>
                  <a:schemeClr val="bg1"/>
                </a:solidFill>
                <a:latin typeface="+mn-lt"/>
              </a:rPr>
            </a:br>
            <a:r>
              <a:rPr lang="en-US" sz="1400" kern="0" dirty="0" smtClean="0">
                <a:solidFill>
                  <a:schemeClr val="bg1"/>
                </a:solidFill>
                <a:latin typeface="+mn-lt"/>
              </a:rPr>
              <a:t>20- to 30-minute individual sessions provided to this cohort	</a:t>
            </a:r>
          </a:p>
          <a:p>
            <a:pPr marL="1257300" lvl="2" indent="-342900">
              <a:spcAft>
                <a:spcPct val="25000"/>
              </a:spcAft>
              <a:buClr>
                <a:schemeClr val="accent1"/>
              </a:buClr>
              <a:buFont typeface="Arial" pitchFamily="34" charset="0"/>
              <a:buChar char="–"/>
            </a:pPr>
            <a:r>
              <a:rPr lang="en-US" sz="1400" kern="0" dirty="0" smtClean="0">
                <a:solidFill>
                  <a:schemeClr val="bg1"/>
                </a:solidFill>
                <a:latin typeface="+mn-lt"/>
              </a:rPr>
              <a:t>Goal of lifestyle intervention:</a:t>
            </a:r>
          </a:p>
          <a:p>
            <a:pPr marL="1714500" lvl="3" indent="-342900">
              <a:spcAft>
                <a:spcPct val="25000"/>
              </a:spcAft>
              <a:buClr>
                <a:schemeClr val="accent1"/>
              </a:buClr>
              <a:buFont typeface="Wingdings" pitchFamily="2" charset="2"/>
              <a:buChar char="§"/>
            </a:pPr>
            <a:r>
              <a:rPr lang="en-US" sz="1200" kern="0" dirty="0" smtClean="0">
                <a:solidFill>
                  <a:schemeClr val="bg1"/>
                </a:solidFill>
                <a:latin typeface="+mn-lt"/>
              </a:rPr>
              <a:t>Achieve weight reduction of ≥7% of initial body weight through a healthy diet</a:t>
            </a:r>
          </a:p>
          <a:p>
            <a:pPr marL="1714500" lvl="3" indent="-342900">
              <a:spcAft>
                <a:spcPct val="25000"/>
              </a:spcAft>
              <a:buClr>
                <a:schemeClr val="accent1"/>
              </a:buClr>
              <a:buFont typeface="Wingdings" pitchFamily="2" charset="2"/>
              <a:buChar char="§"/>
            </a:pPr>
            <a:r>
              <a:rPr lang="en-US" sz="1200" kern="0" dirty="0" smtClean="0">
                <a:solidFill>
                  <a:schemeClr val="bg1"/>
                </a:solidFill>
                <a:latin typeface="+mn-lt"/>
              </a:rPr>
              <a:t>Engage in physical activity of moderate intensity, such as brisk walking, for at least </a:t>
            </a:r>
            <a:br>
              <a:rPr lang="en-US" sz="1200" kern="0" dirty="0" smtClean="0">
                <a:solidFill>
                  <a:schemeClr val="bg1"/>
                </a:solidFill>
                <a:latin typeface="+mn-lt"/>
              </a:rPr>
            </a:br>
            <a:r>
              <a:rPr lang="en-US" sz="1200" kern="0" dirty="0" smtClean="0">
                <a:solidFill>
                  <a:schemeClr val="bg1"/>
                </a:solidFill>
                <a:latin typeface="+mn-lt"/>
              </a:rPr>
              <a:t>150 minutes/week</a:t>
            </a:r>
          </a:p>
          <a:p>
            <a:pPr marL="800100" lvl="1" indent="-342900">
              <a:spcAft>
                <a:spcPct val="25000"/>
              </a:spcAft>
              <a:buClr>
                <a:schemeClr val="accent1"/>
              </a:buClr>
              <a:buFont typeface="Arial" pitchFamily="34" charset="0"/>
              <a:buChar char="•"/>
            </a:pPr>
            <a:r>
              <a:rPr lang="en-US" sz="1600" kern="0" dirty="0" smtClean="0">
                <a:solidFill>
                  <a:schemeClr val="bg1"/>
                </a:solidFill>
                <a:latin typeface="+mn-lt"/>
              </a:rPr>
              <a:t>Metformin 850 mg twice daily</a:t>
            </a:r>
          </a:p>
          <a:p>
            <a:pPr marL="800100" lvl="1" indent="-342900">
              <a:spcAft>
                <a:spcPct val="25000"/>
              </a:spcAft>
              <a:buClr>
                <a:schemeClr val="accent1"/>
              </a:buClr>
              <a:buFont typeface="Arial" pitchFamily="34" charset="0"/>
              <a:buChar char="•"/>
            </a:pPr>
            <a:r>
              <a:rPr lang="en-US" sz="1600" kern="0" dirty="0" smtClean="0">
                <a:solidFill>
                  <a:schemeClr val="bg1"/>
                </a:solidFill>
                <a:latin typeface="+mn-lt"/>
              </a:rPr>
              <a:t>Placebo</a:t>
            </a:r>
          </a:p>
          <a:p>
            <a:pPr marL="342900" lvl="0" indent="-342900">
              <a:spcAft>
                <a:spcPct val="25000"/>
              </a:spcAft>
              <a:buClr>
                <a:schemeClr val="accent1"/>
              </a:buClr>
              <a:buFont typeface="Symbol" pitchFamily="18" charset="2"/>
              <a:buChar char="¨"/>
            </a:pPr>
            <a:r>
              <a:rPr lang="en-US" kern="0" dirty="0" smtClean="0">
                <a:solidFill>
                  <a:schemeClr val="bg1"/>
                </a:solidFill>
                <a:latin typeface="+mn-lt"/>
              </a:rPr>
              <a:t>Primary outcome</a:t>
            </a:r>
          </a:p>
          <a:p>
            <a:pPr marL="800100" lvl="1" indent="-342900">
              <a:spcAft>
                <a:spcPct val="25000"/>
              </a:spcAft>
              <a:buClr>
                <a:schemeClr val="accent1"/>
              </a:buClr>
              <a:buFont typeface="Arial" pitchFamily="34" charset="0"/>
              <a:buChar char="•"/>
            </a:pPr>
            <a:r>
              <a:rPr lang="en-US" sz="1600" kern="0" dirty="0" smtClean="0">
                <a:solidFill>
                  <a:schemeClr val="bg1"/>
                </a:solidFill>
                <a:latin typeface="+mn-lt"/>
              </a:rPr>
              <a:t>Diabetes</a:t>
            </a:r>
          </a:p>
          <a:p>
            <a:pPr marL="1257300" lvl="2" indent="-342900">
              <a:spcAft>
                <a:spcPct val="25000"/>
              </a:spcAft>
              <a:buClr>
                <a:schemeClr val="accent1"/>
              </a:buClr>
              <a:buFont typeface="Arial" pitchFamily="34" charset="0"/>
              <a:buChar char="–"/>
            </a:pPr>
            <a:r>
              <a:rPr lang="en-US" sz="1400" kern="0" dirty="0" smtClean="0">
                <a:solidFill>
                  <a:schemeClr val="bg1"/>
                </a:solidFill>
                <a:latin typeface="+mn-lt"/>
              </a:rPr>
              <a:t>Diagnosed by annual oral glucose tolerance test or semiannual fasting glucose </a:t>
            </a:r>
          </a:p>
          <a:p>
            <a:pPr marL="342900" marR="0" lvl="0" indent="-342900" algn="l" defTabSz="914400" rtl="0" eaLnBrk="1" fontAlgn="base" latinLnBrk="0" hangingPunct="1">
              <a:lnSpc>
                <a:spcPct val="100000"/>
              </a:lnSpc>
              <a:spcBef>
                <a:spcPct val="0"/>
              </a:spcBef>
              <a:spcAft>
                <a:spcPct val="25000"/>
              </a:spcAft>
              <a:buClr>
                <a:schemeClr val="accent1"/>
              </a:buClr>
              <a:buSzTx/>
              <a:buFont typeface="Symbol" pitchFamily="18" charset="2"/>
              <a:buChar char="¨"/>
              <a:tabLst/>
              <a:defRPr/>
            </a:pPr>
            <a:endParaRPr kumimoji="0" lang="en-US" b="0" i="0" u="none" strike="noStrike" kern="0" cap="none" spc="0" normalizeH="0" baseline="0" noProof="0" dirty="0" smtClean="0">
              <a:ln>
                <a:noFill/>
              </a:ln>
              <a:solidFill>
                <a:schemeClr val="bg1"/>
              </a:solidFill>
              <a:effectLst/>
              <a:uLnTx/>
              <a:uFillTx/>
              <a:latin typeface="+mn-lt"/>
              <a:ea typeface="+mn-ea"/>
              <a:cs typeface="+mn-cs"/>
            </a:endParaRPr>
          </a:p>
        </p:txBody>
      </p:sp>
      <p:sp>
        <p:nvSpPr>
          <p:cNvPr id="80899" name="Rectangle 10"/>
          <p:cNvSpPr>
            <a:spLocks noGrp="1" noChangeArrowheads="1"/>
          </p:cNvSpPr>
          <p:nvPr>
            <p:ph type="title"/>
          </p:nvPr>
        </p:nvSpPr>
        <p:spPr>
          <a:xfrm>
            <a:off x="457200" y="153988"/>
            <a:ext cx="7213600" cy="1143000"/>
          </a:xfrm>
        </p:spPr>
        <p:txBody>
          <a:bodyPr>
            <a:normAutofit fontScale="90000"/>
          </a:bodyPr>
          <a:lstStyle/>
          <a:p>
            <a:pPr eaLnBrk="1" hangingPunct="1">
              <a:lnSpc>
                <a:spcPct val="100000"/>
              </a:lnSpc>
            </a:pPr>
            <a:r>
              <a:rPr lang="en-US" sz="3600" dirty="0" smtClean="0"/>
              <a:t>DPP Objectives and Study Design</a:t>
            </a:r>
          </a:p>
        </p:txBody>
      </p:sp>
      <p:sp>
        <p:nvSpPr>
          <p:cNvPr id="80901" name="TextBox 6"/>
          <p:cNvSpPr txBox="1">
            <a:spLocks noChangeArrowheads="1"/>
          </p:cNvSpPr>
          <p:nvPr>
            <p:custDataLst>
              <p:tags r:id="rId1"/>
            </p:custDataLst>
          </p:nvPr>
        </p:nvSpPr>
        <p:spPr bwMode="auto">
          <a:xfrm>
            <a:off x="457200" y="6355080"/>
            <a:ext cx="6705600" cy="228600"/>
          </a:xfrm>
          <a:prstGeom prst="rect">
            <a:avLst/>
          </a:prstGeom>
          <a:noFill/>
          <a:ln w="9525">
            <a:noFill/>
            <a:miter lim="800000"/>
            <a:headEnd/>
            <a:tailEnd/>
          </a:ln>
        </p:spPr>
        <p:txBody>
          <a:bodyPr wrap="none"/>
          <a:lstStyle/>
          <a:p>
            <a:pPr marL="171450" indent="-171450">
              <a:spcBef>
                <a:spcPct val="25000"/>
              </a:spcBef>
              <a:buClr>
                <a:schemeClr val="accent1"/>
              </a:buClr>
              <a:buSzPct val="100000"/>
              <a:buFont typeface="Arial" pitchFamily="34" charset="0"/>
              <a:buChar char="•"/>
            </a:pPr>
            <a:r>
              <a:rPr lang="en-US" sz="1200" baseline="0" dirty="0">
                <a:solidFill>
                  <a:schemeClr val="bg1"/>
                </a:solidFill>
              </a:rPr>
              <a:t>DPP=Diabetes Prevention Program</a:t>
            </a:r>
            <a:r>
              <a:rPr lang="en-US" sz="1200" baseline="0" dirty="0" smtClean="0">
                <a:solidFill>
                  <a:schemeClr val="bg1"/>
                </a:solidFill>
              </a:rPr>
              <a:t>.</a:t>
            </a:r>
            <a:endParaRPr lang="en-US" sz="1200" baseline="0" dirty="0">
              <a:solidFill>
                <a:schemeClr val="bg1"/>
              </a:solidFill>
            </a:endParaRPr>
          </a:p>
        </p:txBody>
      </p:sp>
      <p:sp>
        <p:nvSpPr>
          <p:cNvPr id="6" name="TextBox 6"/>
          <p:cNvSpPr txBox="1">
            <a:spLocks noChangeArrowheads="1"/>
          </p:cNvSpPr>
          <p:nvPr>
            <p:custDataLst>
              <p:tags r:id="rId2"/>
            </p:custDataLst>
          </p:nvPr>
        </p:nvSpPr>
        <p:spPr bwMode="auto">
          <a:xfrm>
            <a:off x="2159000" y="6469380"/>
            <a:ext cx="6705600" cy="228600"/>
          </a:xfrm>
          <a:prstGeom prst="rect">
            <a:avLst/>
          </a:prstGeom>
          <a:noFill/>
          <a:ln w="9525">
            <a:noFill/>
            <a:miter lim="800000"/>
            <a:headEnd/>
            <a:tailEnd/>
          </a:ln>
        </p:spPr>
        <p:txBody>
          <a:bodyPr wrap="none"/>
          <a:lstStyle/>
          <a:p>
            <a:pPr marL="114300" indent="-114300" algn="r">
              <a:spcBef>
                <a:spcPct val="25000"/>
              </a:spcBef>
              <a:buClr>
                <a:srgbClr val="3F3F3F"/>
              </a:buClr>
              <a:buSzPct val="100000"/>
            </a:pPr>
            <a:r>
              <a:rPr lang="en-US" sz="1400" baseline="0" dirty="0" err="1" smtClean="0">
                <a:solidFill>
                  <a:schemeClr val="bg1"/>
                </a:solidFill>
                <a:latin typeface="Arial Narrow" pitchFamily="34" charset="0"/>
              </a:rPr>
              <a:t>Knowler</a:t>
            </a:r>
            <a:r>
              <a:rPr lang="en-US" sz="1400" baseline="0" dirty="0" smtClean="0">
                <a:solidFill>
                  <a:schemeClr val="bg1"/>
                </a:solidFill>
                <a:latin typeface="Arial Narrow" pitchFamily="34" charset="0"/>
              </a:rPr>
              <a:t> WC</a:t>
            </a:r>
            <a:r>
              <a:rPr lang="en-US" sz="1400" dirty="0" smtClean="0">
                <a:solidFill>
                  <a:schemeClr val="bg1"/>
                </a:solidFill>
                <a:latin typeface="Arial Narrow" pitchFamily="34" charset="0"/>
              </a:rPr>
              <a:t> </a:t>
            </a:r>
            <a:r>
              <a:rPr lang="en-US" sz="1400" baseline="0" dirty="0" smtClean="0">
                <a:solidFill>
                  <a:schemeClr val="bg1"/>
                </a:solidFill>
                <a:latin typeface="Arial Narrow" pitchFamily="34" charset="0"/>
              </a:rPr>
              <a:t>et </a:t>
            </a:r>
            <a:r>
              <a:rPr lang="en-US" sz="1400" baseline="0" dirty="0">
                <a:solidFill>
                  <a:schemeClr val="bg1"/>
                </a:solidFill>
                <a:latin typeface="Arial Narrow" pitchFamily="34" charset="0"/>
              </a:rPr>
              <a:t>al. </a:t>
            </a:r>
            <a:r>
              <a:rPr lang="en-US" sz="1400" i="1" baseline="0" dirty="0">
                <a:solidFill>
                  <a:schemeClr val="bg1"/>
                </a:solidFill>
                <a:latin typeface="Arial Narrow" pitchFamily="34" charset="0"/>
              </a:rPr>
              <a:t>N </a:t>
            </a:r>
            <a:r>
              <a:rPr lang="en-US" sz="1400" i="1" baseline="0" dirty="0" err="1">
                <a:solidFill>
                  <a:schemeClr val="bg1"/>
                </a:solidFill>
                <a:latin typeface="Arial Narrow" pitchFamily="34" charset="0"/>
              </a:rPr>
              <a:t>Engl</a:t>
            </a:r>
            <a:r>
              <a:rPr lang="en-US" sz="1400" i="1" baseline="0" dirty="0">
                <a:solidFill>
                  <a:schemeClr val="bg1"/>
                </a:solidFill>
                <a:latin typeface="Arial Narrow" pitchFamily="34" charset="0"/>
              </a:rPr>
              <a:t> J </a:t>
            </a:r>
            <a:r>
              <a:rPr lang="en-US" sz="1400" i="1" baseline="0" dirty="0" smtClean="0">
                <a:solidFill>
                  <a:schemeClr val="bg1"/>
                </a:solidFill>
                <a:latin typeface="Arial Narrow" pitchFamily="34" charset="0"/>
              </a:rPr>
              <a:t>Med</a:t>
            </a:r>
            <a:r>
              <a:rPr lang="en-US" sz="1400" baseline="0" dirty="0" smtClean="0">
                <a:solidFill>
                  <a:schemeClr val="bg1"/>
                </a:solidFill>
                <a:latin typeface="Arial Narrow" pitchFamily="34" charset="0"/>
              </a:rPr>
              <a:t> </a:t>
            </a:r>
            <a:r>
              <a:rPr lang="en-US" sz="1400" baseline="0" dirty="0">
                <a:solidFill>
                  <a:schemeClr val="bg1"/>
                </a:solidFill>
                <a:latin typeface="Arial Narrow" pitchFamily="34" charset="0"/>
              </a:rPr>
              <a:t>2002;346(6):393-403.</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2"/>
          <p:cNvSpPr>
            <a:spLocks noGrp="1" noChangeArrowheads="1"/>
          </p:cNvSpPr>
          <p:nvPr>
            <p:ph type="title" idx="4294967295"/>
          </p:nvPr>
        </p:nvSpPr>
        <p:spPr>
          <a:xfrm>
            <a:off x="457200" y="155448"/>
            <a:ext cx="8193024" cy="1143000"/>
          </a:xfrm>
        </p:spPr>
        <p:txBody>
          <a:bodyPr/>
          <a:lstStyle/>
          <a:p>
            <a:pPr eaLnBrk="1" hangingPunct="1">
              <a:lnSpc>
                <a:spcPct val="100000"/>
              </a:lnSpc>
            </a:pPr>
            <a:r>
              <a:rPr lang="en-US" dirty="0" smtClean="0"/>
              <a:t>DPP Study Design</a:t>
            </a:r>
          </a:p>
        </p:txBody>
      </p:sp>
      <p:sp>
        <p:nvSpPr>
          <p:cNvPr id="82960" name="Rectangle 15"/>
          <p:cNvSpPr>
            <a:spLocks noChangeArrowheads="1"/>
          </p:cNvSpPr>
          <p:nvPr/>
        </p:nvSpPr>
        <p:spPr bwMode="auto">
          <a:xfrm>
            <a:off x="223838" y="5861050"/>
            <a:ext cx="215900" cy="263525"/>
          </a:xfrm>
          <a:prstGeom prst="rect">
            <a:avLst/>
          </a:prstGeom>
          <a:noFill/>
          <a:ln w="9525">
            <a:noFill/>
            <a:miter lim="800000"/>
            <a:headEnd/>
            <a:tailEnd/>
          </a:ln>
        </p:spPr>
        <p:txBody>
          <a:bodyPr wrap="none">
            <a:spAutoFit/>
          </a:bodyPr>
          <a:lstStyle/>
          <a:p>
            <a:pPr>
              <a:lnSpc>
                <a:spcPct val="125000"/>
              </a:lnSpc>
              <a:buClr>
                <a:srgbClr val="3F3F3F"/>
              </a:buClr>
              <a:buSzPct val="100000"/>
            </a:pPr>
            <a:r>
              <a:rPr lang="da-DK" sz="900" baseline="0"/>
              <a:t> </a:t>
            </a:r>
            <a:endParaRPr lang="en-US" sz="900" baseline="0"/>
          </a:p>
        </p:txBody>
      </p:sp>
      <p:grpSp>
        <p:nvGrpSpPr>
          <p:cNvPr id="2" name="Group 52"/>
          <p:cNvGrpSpPr/>
          <p:nvPr/>
        </p:nvGrpSpPr>
        <p:grpSpPr>
          <a:xfrm>
            <a:off x="645348" y="1219200"/>
            <a:ext cx="7853305" cy="4684712"/>
            <a:chOff x="489008" y="1166813"/>
            <a:chExt cx="7853305" cy="4684712"/>
          </a:xfrm>
        </p:grpSpPr>
        <p:cxnSp>
          <p:nvCxnSpPr>
            <p:cNvPr id="35" name="Straight Connector 34"/>
            <p:cNvCxnSpPr>
              <a:stCxn id="82948" idx="2"/>
              <a:endCxn id="82966" idx="0"/>
            </p:cNvCxnSpPr>
            <p:nvPr/>
          </p:nvCxnSpPr>
          <p:spPr>
            <a:xfrm rot="5400000">
              <a:off x="3585692" y="3554735"/>
              <a:ext cx="2263130"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2948" name="Text Box 34"/>
            <p:cNvSpPr txBox="1">
              <a:spLocks noChangeArrowheads="1"/>
            </p:cNvSpPr>
            <p:nvPr/>
          </p:nvSpPr>
          <p:spPr bwMode="auto">
            <a:xfrm>
              <a:off x="4041775" y="1961505"/>
              <a:ext cx="1350963" cy="461665"/>
            </a:xfrm>
            <a:prstGeom prst="rect">
              <a:avLst/>
            </a:prstGeom>
            <a:noFill/>
            <a:ln w="9525">
              <a:solidFill>
                <a:schemeClr val="bg1"/>
              </a:solidFill>
              <a:miter lim="800000"/>
              <a:headEnd/>
              <a:tailEnd/>
            </a:ln>
          </p:spPr>
          <p:txBody>
            <a:bodyPr lIns="45720" rIns="45720">
              <a:spAutoFit/>
            </a:bodyPr>
            <a:lstStyle/>
            <a:p>
              <a:pPr algn="ctr"/>
              <a:r>
                <a:rPr lang="en-US" sz="1200" b="1" baseline="0" dirty="0">
                  <a:solidFill>
                    <a:schemeClr val="bg1"/>
                  </a:solidFill>
                </a:rPr>
                <a:t>Eligible patients </a:t>
              </a:r>
              <a:br>
                <a:rPr lang="en-US" sz="1200" b="1" baseline="0" dirty="0">
                  <a:solidFill>
                    <a:schemeClr val="bg1"/>
                  </a:solidFill>
                </a:rPr>
              </a:br>
              <a:r>
                <a:rPr lang="en-US" sz="1200" b="1" baseline="0" dirty="0">
                  <a:solidFill>
                    <a:schemeClr val="bg1"/>
                  </a:solidFill>
                </a:rPr>
                <a:t>(N=3234) </a:t>
              </a:r>
            </a:p>
          </p:txBody>
        </p:sp>
        <p:sp>
          <p:nvSpPr>
            <p:cNvPr id="82949" name="Text Box 36"/>
            <p:cNvSpPr txBox="1">
              <a:spLocks noChangeArrowheads="1"/>
            </p:cNvSpPr>
            <p:nvPr/>
          </p:nvSpPr>
          <p:spPr bwMode="auto">
            <a:xfrm>
              <a:off x="850900" y="1371600"/>
              <a:ext cx="2435225" cy="1628775"/>
            </a:xfrm>
            <a:prstGeom prst="rect">
              <a:avLst/>
            </a:prstGeom>
            <a:noFill/>
            <a:ln w="9525">
              <a:solidFill>
                <a:schemeClr val="bg1"/>
              </a:solidFill>
              <a:miter lim="800000"/>
              <a:headEnd/>
              <a:tailEnd/>
            </a:ln>
          </p:spPr>
          <p:txBody>
            <a:bodyPr wrap="none" lIns="45720" rIns="45720"/>
            <a:lstStyle/>
            <a:p>
              <a:pPr marL="117475" indent="-117475">
                <a:lnSpc>
                  <a:spcPct val="95000"/>
                </a:lnSpc>
                <a:spcBef>
                  <a:spcPct val="15000"/>
                </a:spcBef>
              </a:pPr>
              <a:r>
                <a:rPr lang="en-US" sz="1200" b="1" baseline="0" dirty="0">
                  <a:solidFill>
                    <a:schemeClr val="bg1"/>
                  </a:solidFill>
                </a:rPr>
                <a:t>Enrollment criteria:</a:t>
              </a:r>
            </a:p>
            <a:p>
              <a:pPr marL="117475" indent="-117475">
                <a:buClr>
                  <a:schemeClr val="accent1"/>
                </a:buClr>
                <a:buFont typeface="Arial" pitchFamily="34" charset="0"/>
                <a:buChar char="♦"/>
              </a:pPr>
              <a:r>
                <a:rPr lang="en-US" sz="1200" baseline="0" dirty="0">
                  <a:solidFill>
                    <a:schemeClr val="bg1"/>
                  </a:solidFill>
                </a:rPr>
                <a:t>Age ≥25 years </a:t>
              </a:r>
            </a:p>
            <a:p>
              <a:pPr marL="117475" indent="-117475">
                <a:buClr>
                  <a:schemeClr val="accent1"/>
                </a:buClr>
                <a:buFont typeface="Arial" pitchFamily="34" charset="0"/>
                <a:buChar char="♦"/>
              </a:pPr>
              <a:r>
                <a:rPr lang="en-US" sz="1200" baseline="0" dirty="0">
                  <a:solidFill>
                    <a:schemeClr val="bg1"/>
                  </a:solidFill>
                </a:rPr>
                <a:t>No history of diabetes </a:t>
              </a:r>
            </a:p>
            <a:p>
              <a:pPr marL="117475" indent="-117475">
                <a:buClr>
                  <a:schemeClr val="accent1"/>
                </a:buClr>
                <a:buFont typeface="Arial" pitchFamily="34" charset="0"/>
                <a:buChar char="♦"/>
              </a:pPr>
              <a:r>
                <a:rPr lang="en-US" sz="1200" baseline="0" dirty="0">
                  <a:solidFill>
                    <a:schemeClr val="bg1"/>
                  </a:solidFill>
                </a:rPr>
                <a:t>Elevated fasting and </a:t>
              </a:r>
              <a:r>
                <a:rPr lang="en-US" sz="1200" baseline="0" dirty="0" err="1">
                  <a:solidFill>
                    <a:schemeClr val="bg1"/>
                  </a:solidFill>
                </a:rPr>
                <a:t>postload</a:t>
              </a:r>
              <a:r>
                <a:rPr lang="en-US" sz="1200" baseline="0" dirty="0">
                  <a:solidFill>
                    <a:schemeClr val="bg1"/>
                  </a:solidFill>
                </a:rPr>
                <a:t> </a:t>
              </a:r>
              <a:br>
                <a:rPr lang="en-US" sz="1200" baseline="0" dirty="0">
                  <a:solidFill>
                    <a:schemeClr val="bg1"/>
                  </a:solidFill>
                </a:rPr>
              </a:br>
              <a:r>
                <a:rPr lang="en-US" sz="1200" baseline="0" dirty="0">
                  <a:solidFill>
                    <a:schemeClr val="bg1"/>
                  </a:solidFill>
                </a:rPr>
                <a:t>plasma glucose </a:t>
              </a:r>
            </a:p>
            <a:p>
              <a:pPr marL="117475" indent="-117475">
                <a:buClr>
                  <a:schemeClr val="accent1"/>
                </a:buClr>
                <a:buFont typeface="Arial" pitchFamily="34" charset="0"/>
                <a:buChar char="♦"/>
              </a:pPr>
              <a:r>
                <a:rPr lang="en-US" sz="1200" baseline="0" dirty="0">
                  <a:solidFill>
                    <a:schemeClr val="bg1"/>
                  </a:solidFill>
                </a:rPr>
                <a:t>BMI ≥24 (BMI ≥22 in Asians)</a:t>
              </a:r>
            </a:p>
            <a:p>
              <a:pPr marL="117475" indent="-117475">
                <a:buClr>
                  <a:schemeClr val="accent1"/>
                </a:buClr>
                <a:buFont typeface="Arial" pitchFamily="34" charset="0"/>
                <a:buChar char="♦"/>
              </a:pPr>
              <a:r>
                <a:rPr lang="en-US" sz="1200" baseline="0" dirty="0">
                  <a:solidFill>
                    <a:schemeClr val="bg1"/>
                  </a:solidFill>
                </a:rPr>
                <a:t>Not taking medications known to </a:t>
              </a:r>
              <a:br>
                <a:rPr lang="en-US" sz="1200" baseline="0" dirty="0">
                  <a:solidFill>
                    <a:schemeClr val="bg1"/>
                  </a:solidFill>
                </a:rPr>
              </a:br>
              <a:r>
                <a:rPr lang="en-US" sz="1200" baseline="0" dirty="0">
                  <a:solidFill>
                    <a:schemeClr val="bg1"/>
                  </a:solidFill>
                </a:rPr>
                <a:t>alter glucose tolerance</a:t>
              </a:r>
            </a:p>
          </p:txBody>
        </p:sp>
        <p:sp>
          <p:nvSpPr>
            <p:cNvPr id="82950" name="Text Box 45"/>
            <p:cNvSpPr txBox="1">
              <a:spLocks noChangeArrowheads="1"/>
            </p:cNvSpPr>
            <p:nvPr/>
          </p:nvSpPr>
          <p:spPr bwMode="auto">
            <a:xfrm rot="-5400000">
              <a:off x="111919" y="3914040"/>
              <a:ext cx="958850" cy="204671"/>
            </a:xfrm>
            <a:prstGeom prst="rect">
              <a:avLst/>
            </a:prstGeom>
            <a:noFill/>
            <a:ln w="9525">
              <a:noFill/>
              <a:miter lim="800000"/>
              <a:headEnd/>
              <a:tailEnd/>
            </a:ln>
          </p:spPr>
          <p:txBody>
            <a:bodyPr lIns="0" tIns="0" rIns="0" bIns="0" anchor="ctr">
              <a:spAutoFit/>
            </a:bodyPr>
            <a:lstStyle/>
            <a:p>
              <a:pPr algn="ctr">
                <a:lnSpc>
                  <a:spcPct val="95000"/>
                </a:lnSpc>
                <a:spcBef>
                  <a:spcPct val="15000"/>
                </a:spcBef>
              </a:pPr>
              <a:r>
                <a:rPr lang="en-US" sz="1400" b="1" baseline="0" dirty="0"/>
                <a:t>Allocation</a:t>
              </a:r>
            </a:p>
          </p:txBody>
        </p:sp>
        <p:sp>
          <p:nvSpPr>
            <p:cNvPr id="82951" name="Text Box 46"/>
            <p:cNvSpPr txBox="1">
              <a:spLocks noChangeArrowheads="1"/>
            </p:cNvSpPr>
            <p:nvPr/>
          </p:nvSpPr>
          <p:spPr bwMode="auto">
            <a:xfrm rot="-5400000">
              <a:off x="91281" y="2083652"/>
              <a:ext cx="1000125" cy="204671"/>
            </a:xfrm>
            <a:prstGeom prst="rect">
              <a:avLst/>
            </a:prstGeom>
            <a:noFill/>
            <a:ln w="9525">
              <a:noFill/>
              <a:miter lim="800000"/>
              <a:headEnd/>
              <a:tailEnd/>
            </a:ln>
          </p:spPr>
          <p:txBody>
            <a:bodyPr lIns="0" tIns="0" rIns="0" bIns="0" anchor="ctr">
              <a:spAutoFit/>
            </a:bodyPr>
            <a:lstStyle/>
            <a:p>
              <a:pPr algn="ctr">
                <a:lnSpc>
                  <a:spcPct val="95000"/>
                </a:lnSpc>
                <a:spcBef>
                  <a:spcPct val="15000"/>
                </a:spcBef>
              </a:pPr>
              <a:r>
                <a:rPr lang="en-US" sz="1400" b="1" baseline="0" dirty="0"/>
                <a:t>Enrollment</a:t>
              </a:r>
            </a:p>
          </p:txBody>
        </p:sp>
        <p:sp>
          <p:nvSpPr>
            <p:cNvPr id="82955" name="Text Box 37"/>
            <p:cNvSpPr txBox="1">
              <a:spLocks noChangeArrowheads="1"/>
            </p:cNvSpPr>
            <p:nvPr/>
          </p:nvSpPr>
          <p:spPr bwMode="auto">
            <a:xfrm>
              <a:off x="2290763" y="5092700"/>
              <a:ext cx="4852987" cy="758825"/>
            </a:xfrm>
            <a:prstGeom prst="rect">
              <a:avLst/>
            </a:prstGeom>
            <a:noFill/>
            <a:ln w="9525">
              <a:solidFill>
                <a:schemeClr val="bg1"/>
              </a:solidFill>
              <a:miter lim="800000"/>
              <a:headEnd/>
              <a:tailEnd/>
            </a:ln>
          </p:spPr>
          <p:txBody>
            <a:bodyPr lIns="45720" rIns="45720">
              <a:spAutoFit/>
            </a:bodyPr>
            <a:lstStyle/>
            <a:p>
              <a:pPr algn="ctr"/>
              <a:r>
                <a:rPr lang="en-US" sz="1400" b="1" baseline="0" dirty="0">
                  <a:solidFill>
                    <a:schemeClr val="bg1"/>
                  </a:solidFill>
                </a:rPr>
                <a:t>Outcome measure: new diagnosis of diabetes</a:t>
              </a:r>
            </a:p>
            <a:p>
              <a:pPr algn="ctr"/>
              <a:r>
                <a:rPr lang="en-US" sz="1400" baseline="0" dirty="0">
                  <a:solidFill>
                    <a:schemeClr val="bg1"/>
                  </a:solidFill>
                </a:rPr>
                <a:t>Diagnosed on the basis of an oral glucose-tolerance</a:t>
              </a:r>
              <a:br>
                <a:rPr lang="en-US" sz="1400" baseline="0" dirty="0">
                  <a:solidFill>
                    <a:schemeClr val="bg1"/>
                  </a:solidFill>
                </a:rPr>
              </a:br>
              <a:r>
                <a:rPr lang="en-US" sz="1400" baseline="0" dirty="0">
                  <a:solidFill>
                    <a:schemeClr val="bg1"/>
                  </a:solidFill>
                </a:rPr>
                <a:t>test or a semiannual fasting plasma glucose</a:t>
              </a:r>
              <a:endParaRPr lang="en-US" sz="1400" b="1" baseline="0" dirty="0">
                <a:solidFill>
                  <a:schemeClr val="bg1"/>
                </a:solidFill>
              </a:endParaRPr>
            </a:p>
          </p:txBody>
        </p:sp>
        <p:sp>
          <p:nvSpPr>
            <p:cNvPr id="82956" name="Text Box 16"/>
            <p:cNvSpPr txBox="1">
              <a:spLocks noChangeArrowheads="1"/>
            </p:cNvSpPr>
            <p:nvPr/>
          </p:nvSpPr>
          <p:spPr bwMode="auto">
            <a:xfrm>
              <a:off x="1020763" y="3530600"/>
              <a:ext cx="2273300" cy="971550"/>
            </a:xfrm>
            <a:prstGeom prst="rect">
              <a:avLst/>
            </a:prstGeom>
            <a:noFill/>
            <a:ln w="9525">
              <a:solidFill>
                <a:schemeClr val="bg1"/>
              </a:solidFill>
              <a:miter lim="800000"/>
              <a:headEnd/>
              <a:tailEnd/>
            </a:ln>
          </p:spPr>
          <p:txBody>
            <a:bodyPr>
              <a:spAutoFit/>
            </a:bodyPr>
            <a:lstStyle/>
            <a:p>
              <a:pPr algn="ctr"/>
              <a:r>
                <a:rPr lang="en-US" sz="1400" b="1" baseline="0" dirty="0">
                  <a:solidFill>
                    <a:schemeClr val="bg1"/>
                  </a:solidFill>
                </a:rPr>
                <a:t>Standard lifestyle recommendations</a:t>
              </a:r>
            </a:p>
            <a:p>
              <a:pPr algn="ctr"/>
              <a:r>
                <a:rPr lang="en-US" sz="1400" b="1" baseline="0" dirty="0">
                  <a:solidFill>
                    <a:schemeClr val="bg1"/>
                  </a:solidFill>
                </a:rPr>
                <a:t>Metformin 850 mg twice </a:t>
              </a:r>
              <a:br>
                <a:rPr lang="en-US" sz="1400" b="1" baseline="0" dirty="0">
                  <a:solidFill>
                    <a:schemeClr val="bg1"/>
                  </a:solidFill>
                </a:rPr>
              </a:br>
              <a:r>
                <a:rPr lang="en-US" sz="1400" b="1" baseline="0" dirty="0">
                  <a:solidFill>
                    <a:schemeClr val="bg1"/>
                  </a:solidFill>
                </a:rPr>
                <a:t>daily (n=1073)</a:t>
              </a:r>
            </a:p>
          </p:txBody>
        </p:sp>
        <p:sp>
          <p:nvSpPr>
            <p:cNvPr id="82962" name="Text Box 16"/>
            <p:cNvSpPr txBox="1">
              <a:spLocks noChangeArrowheads="1"/>
            </p:cNvSpPr>
            <p:nvPr/>
          </p:nvSpPr>
          <p:spPr bwMode="auto">
            <a:xfrm>
              <a:off x="3580606" y="3536950"/>
              <a:ext cx="2273300" cy="971550"/>
            </a:xfrm>
            <a:prstGeom prst="rect">
              <a:avLst/>
            </a:prstGeom>
            <a:noFill/>
            <a:ln w="9525">
              <a:solidFill>
                <a:schemeClr val="bg1"/>
              </a:solidFill>
              <a:miter lim="800000"/>
              <a:headEnd/>
              <a:tailEnd/>
            </a:ln>
          </p:spPr>
          <p:txBody>
            <a:bodyPr>
              <a:spAutoFit/>
            </a:bodyPr>
            <a:lstStyle/>
            <a:p>
              <a:pPr algn="ctr"/>
              <a:r>
                <a:rPr lang="en-US" sz="1400" b="1" baseline="0">
                  <a:solidFill>
                    <a:schemeClr val="bg1"/>
                  </a:solidFill>
                </a:rPr>
                <a:t>Standard lifestyle recommendations +</a:t>
              </a:r>
            </a:p>
            <a:p>
              <a:pPr algn="ctr"/>
              <a:r>
                <a:rPr lang="en-US" sz="1400" b="1" baseline="0">
                  <a:solidFill>
                    <a:schemeClr val="bg1"/>
                  </a:solidFill>
                </a:rPr>
                <a:t>placebo twice daily</a:t>
              </a:r>
            </a:p>
            <a:p>
              <a:pPr algn="ctr"/>
              <a:r>
                <a:rPr lang="en-US" sz="1400" b="1" baseline="0">
                  <a:solidFill>
                    <a:schemeClr val="bg1"/>
                  </a:solidFill>
                </a:rPr>
                <a:t>(n=1082)</a:t>
              </a:r>
            </a:p>
          </p:txBody>
        </p:sp>
        <p:sp>
          <p:nvSpPr>
            <p:cNvPr id="82963" name="Text Box 16"/>
            <p:cNvSpPr txBox="1">
              <a:spLocks noChangeArrowheads="1"/>
            </p:cNvSpPr>
            <p:nvPr/>
          </p:nvSpPr>
          <p:spPr bwMode="auto">
            <a:xfrm>
              <a:off x="6069013" y="3636963"/>
              <a:ext cx="2273300" cy="758825"/>
            </a:xfrm>
            <a:prstGeom prst="rect">
              <a:avLst/>
            </a:prstGeom>
            <a:noFill/>
            <a:ln w="9525">
              <a:solidFill>
                <a:schemeClr val="bg1"/>
              </a:solidFill>
              <a:miter lim="800000"/>
              <a:headEnd/>
              <a:tailEnd/>
            </a:ln>
          </p:spPr>
          <p:txBody>
            <a:bodyPr>
              <a:spAutoFit/>
            </a:bodyPr>
            <a:lstStyle/>
            <a:p>
              <a:pPr algn="ctr"/>
              <a:r>
                <a:rPr lang="en-US" sz="1400" b="1" baseline="0">
                  <a:solidFill>
                    <a:schemeClr val="bg1"/>
                  </a:solidFill>
                </a:rPr>
                <a:t> Intensive lifestyle modification</a:t>
              </a:r>
            </a:p>
            <a:p>
              <a:pPr algn="ctr"/>
              <a:r>
                <a:rPr lang="en-US" sz="1400" b="1" baseline="0">
                  <a:solidFill>
                    <a:schemeClr val="bg1"/>
                  </a:solidFill>
                </a:rPr>
                <a:t>(n=1079)</a:t>
              </a:r>
            </a:p>
          </p:txBody>
        </p:sp>
        <p:sp>
          <p:nvSpPr>
            <p:cNvPr id="82965" name="Text Box 20"/>
            <p:cNvSpPr txBox="1">
              <a:spLocks noChangeArrowheads="1"/>
            </p:cNvSpPr>
            <p:nvPr/>
          </p:nvSpPr>
          <p:spPr bwMode="auto">
            <a:xfrm>
              <a:off x="4073490" y="1166813"/>
              <a:ext cx="1287532" cy="369332"/>
            </a:xfrm>
            <a:prstGeom prst="rect">
              <a:avLst/>
            </a:prstGeom>
            <a:noFill/>
            <a:ln w="9525">
              <a:noFill/>
              <a:miter lim="800000"/>
              <a:headEnd/>
              <a:tailEnd/>
            </a:ln>
          </p:spPr>
          <p:txBody>
            <a:bodyPr wrap="none">
              <a:spAutoFit/>
            </a:bodyPr>
            <a:lstStyle/>
            <a:p>
              <a:r>
                <a:rPr lang="en-US" sz="1800" b="1" baseline="0" dirty="0"/>
                <a:t>1996-1999</a:t>
              </a:r>
            </a:p>
          </p:txBody>
        </p:sp>
        <p:sp>
          <p:nvSpPr>
            <p:cNvPr id="82966" name="Text Box 21"/>
            <p:cNvSpPr txBox="1">
              <a:spLocks noChangeArrowheads="1"/>
            </p:cNvSpPr>
            <p:nvPr/>
          </p:nvSpPr>
          <p:spPr bwMode="auto">
            <a:xfrm>
              <a:off x="4371181" y="4686300"/>
              <a:ext cx="692150" cy="369332"/>
            </a:xfrm>
            <a:prstGeom prst="rect">
              <a:avLst/>
            </a:prstGeom>
            <a:noFill/>
            <a:ln w="9525">
              <a:noFill/>
              <a:miter lim="800000"/>
              <a:headEnd/>
              <a:tailEnd/>
            </a:ln>
          </p:spPr>
          <p:txBody>
            <a:bodyPr>
              <a:spAutoFit/>
            </a:bodyPr>
            <a:lstStyle/>
            <a:p>
              <a:r>
                <a:rPr lang="en-US" sz="1800" b="1" baseline="0" dirty="0"/>
                <a:t>2001</a:t>
              </a:r>
            </a:p>
          </p:txBody>
        </p:sp>
        <p:cxnSp>
          <p:nvCxnSpPr>
            <p:cNvPr id="24" name="Straight Connector 23"/>
            <p:cNvCxnSpPr>
              <a:stCxn id="82949" idx="3"/>
              <a:endCxn id="82948" idx="1"/>
            </p:cNvCxnSpPr>
            <p:nvPr/>
          </p:nvCxnSpPr>
          <p:spPr>
            <a:xfrm>
              <a:off x="3286125" y="2185988"/>
              <a:ext cx="755650" cy="63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82948" idx="2"/>
              <a:endCxn id="82956" idx="0"/>
            </p:cNvCxnSpPr>
            <p:nvPr/>
          </p:nvCxnSpPr>
          <p:spPr>
            <a:xfrm rot="5400000">
              <a:off x="2883620" y="1696963"/>
              <a:ext cx="1107430" cy="25598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82948" idx="2"/>
              <a:endCxn id="82963" idx="0"/>
            </p:cNvCxnSpPr>
            <p:nvPr/>
          </p:nvCxnSpPr>
          <p:spPr>
            <a:xfrm rot="16200000" flipH="1">
              <a:off x="5354564" y="1785863"/>
              <a:ext cx="1213793" cy="24884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82956" idx="2"/>
              <a:endCxn id="82955" idx="0"/>
            </p:cNvCxnSpPr>
            <p:nvPr/>
          </p:nvCxnSpPr>
          <p:spPr>
            <a:xfrm rot="16200000" flipH="1">
              <a:off x="3142060" y="3517503"/>
              <a:ext cx="590550" cy="25598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82963" idx="2"/>
              <a:endCxn id="82955" idx="0"/>
            </p:cNvCxnSpPr>
            <p:nvPr/>
          </p:nvCxnSpPr>
          <p:spPr>
            <a:xfrm rot="5400000">
              <a:off x="5613004" y="3500041"/>
              <a:ext cx="696912" cy="24884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2" name="TextBox 6"/>
          <p:cNvSpPr txBox="1">
            <a:spLocks noChangeArrowheads="1"/>
          </p:cNvSpPr>
          <p:nvPr>
            <p:custDataLst>
              <p:tags r:id="rId1"/>
            </p:custDataLst>
          </p:nvPr>
        </p:nvSpPr>
        <p:spPr bwMode="auto">
          <a:xfrm>
            <a:off x="457200" y="5989320"/>
            <a:ext cx="6705600" cy="228600"/>
          </a:xfrm>
          <a:prstGeom prst="rect">
            <a:avLst/>
          </a:prstGeom>
          <a:noFill/>
          <a:ln w="9525">
            <a:noFill/>
            <a:miter lim="800000"/>
            <a:headEnd/>
            <a:tailEnd/>
          </a:ln>
        </p:spPr>
        <p:txBody>
          <a:bodyPr wrap="none"/>
          <a:lstStyle/>
          <a:p>
            <a:pPr marL="171450" indent="-171450">
              <a:buClr>
                <a:schemeClr val="accent1"/>
              </a:buClr>
              <a:buSzPct val="100000"/>
              <a:buFont typeface="Arial" pitchFamily="34" charset="0"/>
              <a:buChar char="•"/>
            </a:pPr>
            <a:r>
              <a:rPr lang="en-US" sz="1400" baseline="0" dirty="0">
                <a:solidFill>
                  <a:schemeClr val="bg1"/>
                </a:solidFill>
              </a:rPr>
              <a:t>DPP=Diabetes Prevention </a:t>
            </a:r>
            <a:r>
              <a:rPr lang="en-US" sz="1400" baseline="0" dirty="0" smtClean="0">
                <a:solidFill>
                  <a:schemeClr val="bg1"/>
                </a:solidFill>
              </a:rPr>
              <a:t>Program</a:t>
            </a:r>
            <a:r>
              <a:rPr lang="en-US" sz="1400" dirty="0" smtClean="0">
                <a:solidFill>
                  <a:schemeClr val="bg1"/>
                </a:solidFill>
              </a:rPr>
              <a:t>; BMI=body mass index.</a:t>
            </a:r>
          </a:p>
          <a:p>
            <a:pPr marL="114300" indent="-114300">
              <a:buClr>
                <a:srgbClr val="3F3F3F"/>
              </a:buClr>
              <a:buSzPct val="100000"/>
            </a:pPr>
            <a:endParaRPr lang="en-US" sz="1400" baseline="0" dirty="0">
              <a:solidFill>
                <a:schemeClr val="bg1"/>
              </a:solidFill>
            </a:endParaRPr>
          </a:p>
        </p:txBody>
      </p:sp>
      <p:sp>
        <p:nvSpPr>
          <p:cNvPr id="23" name="TextBox 6"/>
          <p:cNvSpPr txBox="1">
            <a:spLocks noChangeArrowheads="1"/>
          </p:cNvSpPr>
          <p:nvPr>
            <p:custDataLst>
              <p:tags r:id="rId2"/>
            </p:custDataLst>
          </p:nvPr>
        </p:nvSpPr>
        <p:spPr bwMode="auto">
          <a:xfrm>
            <a:off x="2196278" y="6469380"/>
            <a:ext cx="6705600" cy="228600"/>
          </a:xfrm>
          <a:prstGeom prst="rect">
            <a:avLst/>
          </a:prstGeom>
          <a:noFill/>
          <a:ln w="9525">
            <a:noFill/>
            <a:miter lim="800000"/>
            <a:headEnd/>
            <a:tailEnd/>
          </a:ln>
        </p:spPr>
        <p:txBody>
          <a:bodyPr wrap="none"/>
          <a:lstStyle/>
          <a:p>
            <a:pPr marL="114300" indent="-114300" algn="r">
              <a:spcBef>
                <a:spcPct val="25000"/>
              </a:spcBef>
              <a:buClr>
                <a:srgbClr val="3F3F3F"/>
              </a:buClr>
              <a:buSzPct val="100000"/>
            </a:pPr>
            <a:r>
              <a:rPr lang="en-US" sz="1400" baseline="0" dirty="0" err="1" smtClean="0">
                <a:solidFill>
                  <a:schemeClr val="bg1"/>
                </a:solidFill>
                <a:latin typeface="Arial Narrow" pitchFamily="34" charset="0"/>
              </a:rPr>
              <a:t>Knowler</a:t>
            </a:r>
            <a:r>
              <a:rPr lang="en-US" sz="1400" baseline="0" dirty="0" smtClean="0">
                <a:solidFill>
                  <a:schemeClr val="bg1"/>
                </a:solidFill>
                <a:latin typeface="Arial Narrow" pitchFamily="34" charset="0"/>
              </a:rPr>
              <a:t> WC</a:t>
            </a:r>
            <a:r>
              <a:rPr lang="en-US" sz="1400" dirty="0" smtClean="0">
                <a:solidFill>
                  <a:schemeClr val="bg1"/>
                </a:solidFill>
                <a:latin typeface="Arial Narrow" pitchFamily="34" charset="0"/>
              </a:rPr>
              <a:t> </a:t>
            </a:r>
            <a:r>
              <a:rPr lang="en-US" sz="1400" baseline="0" dirty="0" smtClean="0">
                <a:solidFill>
                  <a:schemeClr val="bg1"/>
                </a:solidFill>
                <a:latin typeface="Arial Narrow" pitchFamily="34" charset="0"/>
              </a:rPr>
              <a:t>et </a:t>
            </a:r>
            <a:r>
              <a:rPr lang="en-US" sz="1400" baseline="0" dirty="0">
                <a:solidFill>
                  <a:schemeClr val="bg1"/>
                </a:solidFill>
                <a:latin typeface="Arial Narrow" pitchFamily="34" charset="0"/>
              </a:rPr>
              <a:t>al. </a:t>
            </a:r>
            <a:r>
              <a:rPr lang="en-US" sz="1400" i="1" baseline="0" dirty="0">
                <a:solidFill>
                  <a:schemeClr val="bg1"/>
                </a:solidFill>
                <a:latin typeface="Arial Narrow" pitchFamily="34" charset="0"/>
              </a:rPr>
              <a:t>N </a:t>
            </a:r>
            <a:r>
              <a:rPr lang="en-US" sz="1400" i="1" baseline="0" dirty="0" err="1">
                <a:solidFill>
                  <a:schemeClr val="bg1"/>
                </a:solidFill>
                <a:latin typeface="Arial Narrow" pitchFamily="34" charset="0"/>
              </a:rPr>
              <a:t>Engl</a:t>
            </a:r>
            <a:r>
              <a:rPr lang="en-US" sz="1400" i="1" baseline="0" dirty="0">
                <a:solidFill>
                  <a:schemeClr val="bg1"/>
                </a:solidFill>
                <a:latin typeface="Arial Narrow" pitchFamily="34" charset="0"/>
              </a:rPr>
              <a:t> J </a:t>
            </a:r>
            <a:r>
              <a:rPr lang="en-US" sz="1400" i="1" baseline="0" dirty="0" smtClean="0">
                <a:solidFill>
                  <a:schemeClr val="bg1"/>
                </a:solidFill>
                <a:latin typeface="Arial Narrow" pitchFamily="34" charset="0"/>
              </a:rPr>
              <a:t>Med</a:t>
            </a:r>
            <a:r>
              <a:rPr lang="en-US" sz="1400" baseline="0" dirty="0" smtClean="0">
                <a:solidFill>
                  <a:schemeClr val="bg1"/>
                </a:solidFill>
                <a:latin typeface="Arial Narrow" pitchFamily="34" charset="0"/>
              </a:rPr>
              <a:t> </a:t>
            </a:r>
            <a:r>
              <a:rPr lang="en-US" sz="1400" baseline="0" dirty="0">
                <a:solidFill>
                  <a:schemeClr val="bg1"/>
                </a:solidFill>
                <a:latin typeface="Arial Narrow" pitchFamily="34" charset="0"/>
              </a:rPr>
              <a:t>2002;346(6):393-403.</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006" name="Text Box 228"/>
          <p:cNvSpPr txBox="1">
            <a:spLocks noChangeArrowheads="1"/>
          </p:cNvSpPr>
          <p:nvPr/>
        </p:nvSpPr>
        <p:spPr bwMode="auto">
          <a:xfrm>
            <a:off x="4443965" y="6156325"/>
            <a:ext cx="459293" cy="276999"/>
          </a:xfrm>
          <a:prstGeom prst="rect">
            <a:avLst/>
          </a:prstGeom>
          <a:noFill/>
          <a:ln w="9525">
            <a:noFill/>
            <a:miter lim="800000"/>
            <a:headEnd/>
            <a:tailEnd/>
          </a:ln>
        </p:spPr>
        <p:txBody>
          <a:bodyPr wrap="none">
            <a:spAutoFit/>
          </a:bodyPr>
          <a:lstStyle/>
          <a:p>
            <a:pPr algn="ctr"/>
            <a:r>
              <a:rPr lang="en-US" sz="1200" b="1" baseline="0" dirty="0">
                <a:solidFill>
                  <a:schemeClr val="bg1"/>
                </a:solidFill>
              </a:rPr>
              <a:t>Year</a:t>
            </a:r>
          </a:p>
        </p:txBody>
      </p:sp>
      <p:grpSp>
        <p:nvGrpSpPr>
          <p:cNvPr id="2" name="Group 195"/>
          <p:cNvGrpSpPr/>
          <p:nvPr/>
        </p:nvGrpSpPr>
        <p:grpSpPr>
          <a:xfrm>
            <a:off x="2069712" y="1273162"/>
            <a:ext cx="4635888" cy="1586716"/>
            <a:chOff x="2069712" y="1273162"/>
            <a:chExt cx="4635888" cy="1586716"/>
          </a:xfrm>
        </p:grpSpPr>
        <p:sp>
          <p:nvSpPr>
            <p:cNvPr id="85001" name="Text Box 67"/>
            <p:cNvSpPr txBox="1">
              <a:spLocks noChangeArrowheads="1"/>
            </p:cNvSpPr>
            <p:nvPr/>
          </p:nvSpPr>
          <p:spPr bwMode="auto">
            <a:xfrm rot="16200000">
              <a:off x="1414854" y="1928020"/>
              <a:ext cx="1586716" cy="276999"/>
            </a:xfrm>
            <a:prstGeom prst="rect">
              <a:avLst/>
            </a:prstGeom>
            <a:noFill/>
            <a:ln w="9525">
              <a:noFill/>
              <a:miter lim="800000"/>
              <a:headEnd/>
              <a:tailEnd/>
            </a:ln>
          </p:spPr>
          <p:txBody>
            <a:bodyPr wrap="none">
              <a:spAutoFit/>
            </a:bodyPr>
            <a:lstStyle/>
            <a:p>
              <a:r>
                <a:rPr lang="en-US" sz="1200" b="1" baseline="0" dirty="0">
                  <a:solidFill>
                    <a:schemeClr val="bg1"/>
                  </a:solidFill>
                </a:rPr>
                <a:t>Change in Weight (kg)</a:t>
              </a:r>
            </a:p>
          </p:txBody>
        </p:sp>
        <p:grpSp>
          <p:nvGrpSpPr>
            <p:cNvPr id="3" name="Group 187"/>
            <p:cNvGrpSpPr/>
            <p:nvPr/>
          </p:nvGrpSpPr>
          <p:grpSpPr>
            <a:xfrm>
              <a:off x="2438400" y="1313639"/>
              <a:ext cx="4267200" cy="1449288"/>
              <a:chOff x="2438400" y="1219200"/>
              <a:chExt cx="4267200" cy="1449288"/>
            </a:xfrm>
          </p:grpSpPr>
          <p:sp>
            <p:nvSpPr>
              <p:cNvPr id="85162" name="Line 140"/>
              <p:cNvSpPr>
                <a:spLocks noChangeShapeType="1"/>
              </p:cNvSpPr>
              <p:nvPr/>
            </p:nvSpPr>
            <p:spPr bwMode="auto">
              <a:xfrm>
                <a:off x="3290888" y="2593975"/>
                <a:ext cx="0" cy="53975"/>
              </a:xfrm>
              <a:prstGeom prst="line">
                <a:avLst/>
              </a:prstGeom>
              <a:noFill/>
              <a:ln w="9525">
                <a:solidFill>
                  <a:schemeClr val="tx1"/>
                </a:solidFill>
                <a:round/>
                <a:headEnd/>
                <a:tailEnd/>
              </a:ln>
            </p:spPr>
            <p:txBody>
              <a:bodyPr/>
              <a:lstStyle/>
              <a:p>
                <a:endParaRPr lang="en-US">
                  <a:solidFill>
                    <a:schemeClr val="bg1"/>
                  </a:solidFill>
                </a:endParaRPr>
              </a:p>
            </p:txBody>
          </p:sp>
          <p:sp>
            <p:nvSpPr>
              <p:cNvPr id="85163" name="Line 141"/>
              <p:cNvSpPr>
                <a:spLocks noChangeShapeType="1"/>
              </p:cNvSpPr>
              <p:nvPr/>
            </p:nvSpPr>
            <p:spPr bwMode="auto">
              <a:xfrm>
                <a:off x="3738563" y="2598737"/>
                <a:ext cx="0" cy="53975"/>
              </a:xfrm>
              <a:prstGeom prst="line">
                <a:avLst/>
              </a:prstGeom>
              <a:noFill/>
              <a:ln w="9525">
                <a:solidFill>
                  <a:schemeClr val="tx1"/>
                </a:solidFill>
                <a:round/>
                <a:headEnd/>
                <a:tailEnd/>
              </a:ln>
            </p:spPr>
            <p:txBody>
              <a:bodyPr/>
              <a:lstStyle/>
              <a:p>
                <a:endParaRPr lang="en-US">
                  <a:solidFill>
                    <a:schemeClr val="bg1"/>
                  </a:solidFill>
                </a:endParaRPr>
              </a:p>
            </p:txBody>
          </p:sp>
          <p:sp>
            <p:nvSpPr>
              <p:cNvPr id="85164" name="Line 142"/>
              <p:cNvSpPr>
                <a:spLocks noChangeShapeType="1"/>
              </p:cNvSpPr>
              <p:nvPr/>
            </p:nvSpPr>
            <p:spPr bwMode="auto">
              <a:xfrm>
                <a:off x="4192588" y="2600325"/>
                <a:ext cx="0" cy="53975"/>
              </a:xfrm>
              <a:prstGeom prst="line">
                <a:avLst/>
              </a:prstGeom>
              <a:noFill/>
              <a:ln w="9525">
                <a:solidFill>
                  <a:schemeClr val="tx1"/>
                </a:solidFill>
                <a:round/>
                <a:headEnd/>
                <a:tailEnd/>
              </a:ln>
            </p:spPr>
            <p:txBody>
              <a:bodyPr/>
              <a:lstStyle/>
              <a:p>
                <a:endParaRPr lang="en-US">
                  <a:solidFill>
                    <a:schemeClr val="bg1"/>
                  </a:solidFill>
                </a:endParaRPr>
              </a:p>
            </p:txBody>
          </p:sp>
          <p:sp>
            <p:nvSpPr>
              <p:cNvPr id="85165" name="Line 143"/>
              <p:cNvSpPr>
                <a:spLocks noChangeShapeType="1"/>
              </p:cNvSpPr>
              <p:nvPr/>
            </p:nvSpPr>
            <p:spPr bwMode="auto">
              <a:xfrm>
                <a:off x="4652963" y="2598737"/>
                <a:ext cx="0" cy="53975"/>
              </a:xfrm>
              <a:prstGeom prst="line">
                <a:avLst/>
              </a:prstGeom>
              <a:noFill/>
              <a:ln w="9525">
                <a:solidFill>
                  <a:schemeClr val="tx1"/>
                </a:solidFill>
                <a:round/>
                <a:headEnd/>
                <a:tailEnd/>
              </a:ln>
            </p:spPr>
            <p:txBody>
              <a:bodyPr/>
              <a:lstStyle/>
              <a:p>
                <a:endParaRPr lang="en-US">
                  <a:solidFill>
                    <a:schemeClr val="bg1"/>
                  </a:solidFill>
                </a:endParaRPr>
              </a:p>
            </p:txBody>
          </p:sp>
          <p:sp>
            <p:nvSpPr>
              <p:cNvPr id="85166" name="Line 144"/>
              <p:cNvSpPr>
                <a:spLocks noChangeShapeType="1"/>
              </p:cNvSpPr>
              <p:nvPr/>
            </p:nvSpPr>
            <p:spPr bwMode="auto">
              <a:xfrm>
                <a:off x="5100638" y="2597150"/>
                <a:ext cx="0" cy="53975"/>
              </a:xfrm>
              <a:prstGeom prst="line">
                <a:avLst/>
              </a:prstGeom>
              <a:noFill/>
              <a:ln w="9525">
                <a:solidFill>
                  <a:schemeClr val="tx1"/>
                </a:solidFill>
                <a:round/>
                <a:headEnd/>
                <a:tailEnd/>
              </a:ln>
            </p:spPr>
            <p:txBody>
              <a:bodyPr/>
              <a:lstStyle/>
              <a:p>
                <a:endParaRPr lang="en-US">
                  <a:solidFill>
                    <a:schemeClr val="bg1"/>
                  </a:solidFill>
                </a:endParaRPr>
              </a:p>
            </p:txBody>
          </p:sp>
          <p:sp>
            <p:nvSpPr>
              <p:cNvPr id="85167" name="Line 145"/>
              <p:cNvSpPr>
                <a:spLocks noChangeShapeType="1"/>
              </p:cNvSpPr>
              <p:nvPr/>
            </p:nvSpPr>
            <p:spPr bwMode="auto">
              <a:xfrm>
                <a:off x="5561013" y="2598737"/>
                <a:ext cx="0" cy="53975"/>
              </a:xfrm>
              <a:prstGeom prst="line">
                <a:avLst/>
              </a:prstGeom>
              <a:noFill/>
              <a:ln w="9525">
                <a:solidFill>
                  <a:schemeClr val="tx1"/>
                </a:solidFill>
                <a:round/>
                <a:headEnd/>
                <a:tailEnd/>
              </a:ln>
            </p:spPr>
            <p:txBody>
              <a:bodyPr/>
              <a:lstStyle/>
              <a:p>
                <a:endParaRPr lang="en-US">
                  <a:solidFill>
                    <a:schemeClr val="bg1"/>
                  </a:solidFill>
                </a:endParaRPr>
              </a:p>
            </p:txBody>
          </p:sp>
          <p:sp>
            <p:nvSpPr>
              <p:cNvPr id="85168" name="Line 146"/>
              <p:cNvSpPr>
                <a:spLocks noChangeShapeType="1"/>
              </p:cNvSpPr>
              <p:nvPr/>
            </p:nvSpPr>
            <p:spPr bwMode="auto">
              <a:xfrm>
                <a:off x="6018213" y="2600325"/>
                <a:ext cx="0" cy="53975"/>
              </a:xfrm>
              <a:prstGeom prst="line">
                <a:avLst/>
              </a:prstGeom>
              <a:noFill/>
              <a:ln w="9525">
                <a:solidFill>
                  <a:schemeClr val="tx1"/>
                </a:solidFill>
                <a:round/>
                <a:headEnd/>
                <a:tailEnd/>
              </a:ln>
            </p:spPr>
            <p:txBody>
              <a:bodyPr/>
              <a:lstStyle/>
              <a:p>
                <a:endParaRPr lang="en-US">
                  <a:solidFill>
                    <a:schemeClr val="bg1"/>
                  </a:solidFill>
                </a:endParaRPr>
              </a:p>
            </p:txBody>
          </p:sp>
          <p:sp>
            <p:nvSpPr>
              <p:cNvPr id="85169" name="Line 147"/>
              <p:cNvSpPr>
                <a:spLocks noChangeShapeType="1"/>
              </p:cNvSpPr>
              <p:nvPr/>
            </p:nvSpPr>
            <p:spPr bwMode="auto">
              <a:xfrm>
                <a:off x="6465888" y="2595562"/>
                <a:ext cx="0" cy="53975"/>
              </a:xfrm>
              <a:prstGeom prst="line">
                <a:avLst/>
              </a:prstGeom>
              <a:noFill/>
              <a:ln w="9525">
                <a:solidFill>
                  <a:schemeClr val="tx1"/>
                </a:solidFill>
                <a:round/>
                <a:headEnd/>
                <a:tailEnd/>
              </a:ln>
            </p:spPr>
            <p:txBody>
              <a:bodyPr/>
              <a:lstStyle/>
              <a:p>
                <a:endParaRPr lang="en-US">
                  <a:solidFill>
                    <a:schemeClr val="bg1"/>
                  </a:solidFill>
                </a:endParaRPr>
              </a:p>
            </p:txBody>
          </p:sp>
          <p:sp>
            <p:nvSpPr>
              <p:cNvPr id="85170" name="Line 148"/>
              <p:cNvSpPr>
                <a:spLocks noChangeShapeType="1"/>
              </p:cNvSpPr>
              <p:nvPr/>
            </p:nvSpPr>
            <p:spPr bwMode="auto">
              <a:xfrm>
                <a:off x="2827338" y="2590800"/>
                <a:ext cx="0" cy="53975"/>
              </a:xfrm>
              <a:prstGeom prst="line">
                <a:avLst/>
              </a:prstGeom>
              <a:noFill/>
              <a:ln w="9525">
                <a:solidFill>
                  <a:schemeClr val="tx1"/>
                </a:solidFill>
                <a:round/>
                <a:headEnd/>
                <a:tailEnd/>
              </a:ln>
            </p:spPr>
            <p:txBody>
              <a:bodyPr/>
              <a:lstStyle/>
              <a:p>
                <a:endParaRPr lang="en-US">
                  <a:solidFill>
                    <a:schemeClr val="bg1"/>
                  </a:solidFill>
                </a:endParaRPr>
              </a:p>
            </p:txBody>
          </p:sp>
          <p:sp>
            <p:nvSpPr>
              <p:cNvPr id="85151" name="Line 57"/>
              <p:cNvSpPr>
                <a:spLocks noChangeShapeType="1"/>
              </p:cNvSpPr>
              <p:nvPr/>
            </p:nvSpPr>
            <p:spPr bwMode="auto">
              <a:xfrm>
                <a:off x="2614612" y="2405063"/>
                <a:ext cx="47625" cy="0"/>
              </a:xfrm>
              <a:prstGeom prst="line">
                <a:avLst/>
              </a:prstGeom>
              <a:noFill/>
              <a:ln w="9525">
                <a:solidFill>
                  <a:schemeClr val="tx1"/>
                </a:solidFill>
                <a:round/>
                <a:headEnd/>
                <a:tailEnd/>
              </a:ln>
            </p:spPr>
            <p:txBody>
              <a:bodyPr/>
              <a:lstStyle/>
              <a:p>
                <a:endParaRPr lang="en-US">
                  <a:solidFill>
                    <a:schemeClr val="bg1"/>
                  </a:solidFill>
                </a:endParaRPr>
              </a:p>
            </p:txBody>
          </p:sp>
          <p:sp>
            <p:nvSpPr>
              <p:cNvPr id="85152" name="Line 58"/>
              <p:cNvSpPr>
                <a:spLocks noChangeShapeType="1"/>
              </p:cNvSpPr>
              <p:nvPr/>
            </p:nvSpPr>
            <p:spPr bwMode="auto">
              <a:xfrm>
                <a:off x="2614612" y="2185988"/>
                <a:ext cx="47625" cy="0"/>
              </a:xfrm>
              <a:prstGeom prst="line">
                <a:avLst/>
              </a:prstGeom>
              <a:noFill/>
              <a:ln w="9525">
                <a:solidFill>
                  <a:schemeClr val="tx1"/>
                </a:solidFill>
                <a:round/>
                <a:headEnd/>
                <a:tailEnd/>
              </a:ln>
            </p:spPr>
            <p:txBody>
              <a:bodyPr/>
              <a:lstStyle/>
              <a:p>
                <a:endParaRPr lang="en-US">
                  <a:solidFill>
                    <a:schemeClr val="bg1"/>
                  </a:solidFill>
                </a:endParaRPr>
              </a:p>
            </p:txBody>
          </p:sp>
          <p:sp>
            <p:nvSpPr>
              <p:cNvPr id="85153" name="Line 59"/>
              <p:cNvSpPr>
                <a:spLocks noChangeShapeType="1"/>
              </p:cNvSpPr>
              <p:nvPr/>
            </p:nvSpPr>
            <p:spPr bwMode="auto">
              <a:xfrm>
                <a:off x="2614612" y="1962150"/>
                <a:ext cx="47625" cy="0"/>
              </a:xfrm>
              <a:prstGeom prst="line">
                <a:avLst/>
              </a:prstGeom>
              <a:noFill/>
              <a:ln w="9525">
                <a:solidFill>
                  <a:schemeClr val="tx1"/>
                </a:solidFill>
                <a:round/>
                <a:headEnd/>
                <a:tailEnd/>
              </a:ln>
            </p:spPr>
            <p:txBody>
              <a:bodyPr/>
              <a:lstStyle/>
              <a:p>
                <a:endParaRPr lang="en-US">
                  <a:solidFill>
                    <a:schemeClr val="bg1"/>
                  </a:solidFill>
                </a:endParaRPr>
              </a:p>
            </p:txBody>
          </p:sp>
          <p:sp>
            <p:nvSpPr>
              <p:cNvPr id="85154" name="Line 60"/>
              <p:cNvSpPr>
                <a:spLocks noChangeShapeType="1"/>
              </p:cNvSpPr>
              <p:nvPr/>
            </p:nvSpPr>
            <p:spPr bwMode="auto">
              <a:xfrm>
                <a:off x="2614612" y="1757363"/>
                <a:ext cx="47625" cy="0"/>
              </a:xfrm>
              <a:prstGeom prst="line">
                <a:avLst/>
              </a:prstGeom>
              <a:noFill/>
              <a:ln w="9525">
                <a:solidFill>
                  <a:schemeClr val="tx1"/>
                </a:solidFill>
                <a:round/>
                <a:headEnd/>
                <a:tailEnd/>
              </a:ln>
            </p:spPr>
            <p:txBody>
              <a:bodyPr/>
              <a:lstStyle/>
              <a:p>
                <a:endParaRPr lang="en-US">
                  <a:solidFill>
                    <a:schemeClr val="bg1"/>
                  </a:solidFill>
                </a:endParaRPr>
              </a:p>
            </p:txBody>
          </p:sp>
          <p:sp>
            <p:nvSpPr>
              <p:cNvPr id="85155" name="Line 61"/>
              <p:cNvSpPr>
                <a:spLocks noChangeShapeType="1"/>
              </p:cNvSpPr>
              <p:nvPr/>
            </p:nvSpPr>
            <p:spPr bwMode="auto">
              <a:xfrm>
                <a:off x="2614612" y="1538288"/>
                <a:ext cx="47625" cy="0"/>
              </a:xfrm>
              <a:prstGeom prst="line">
                <a:avLst/>
              </a:prstGeom>
              <a:noFill/>
              <a:ln w="9525">
                <a:solidFill>
                  <a:schemeClr val="tx1"/>
                </a:solidFill>
                <a:round/>
                <a:headEnd/>
                <a:tailEnd/>
              </a:ln>
            </p:spPr>
            <p:txBody>
              <a:bodyPr/>
              <a:lstStyle/>
              <a:p>
                <a:endParaRPr lang="en-US">
                  <a:solidFill>
                    <a:schemeClr val="bg1"/>
                  </a:solidFill>
                </a:endParaRPr>
              </a:p>
            </p:txBody>
          </p:sp>
          <p:sp>
            <p:nvSpPr>
              <p:cNvPr id="85156" name="Line 62"/>
              <p:cNvSpPr>
                <a:spLocks noChangeShapeType="1"/>
              </p:cNvSpPr>
              <p:nvPr/>
            </p:nvSpPr>
            <p:spPr bwMode="auto">
              <a:xfrm>
                <a:off x="2619375" y="1295400"/>
                <a:ext cx="47625" cy="0"/>
              </a:xfrm>
              <a:prstGeom prst="line">
                <a:avLst/>
              </a:prstGeom>
              <a:noFill/>
              <a:ln w="9525">
                <a:solidFill>
                  <a:schemeClr val="tx1"/>
                </a:solidFill>
                <a:round/>
                <a:headEnd/>
                <a:tailEnd/>
              </a:ln>
            </p:spPr>
            <p:txBody>
              <a:bodyPr/>
              <a:lstStyle/>
              <a:p>
                <a:endParaRPr lang="en-US">
                  <a:solidFill>
                    <a:schemeClr val="bg1"/>
                  </a:solidFill>
                </a:endParaRPr>
              </a:p>
            </p:txBody>
          </p:sp>
          <p:sp>
            <p:nvSpPr>
              <p:cNvPr id="85115" name="Text Box 26"/>
              <p:cNvSpPr txBox="1">
                <a:spLocks noChangeArrowheads="1"/>
              </p:cNvSpPr>
              <p:nvPr/>
            </p:nvSpPr>
            <p:spPr bwMode="auto">
              <a:xfrm>
                <a:off x="2438400" y="1219200"/>
                <a:ext cx="139700" cy="152400"/>
              </a:xfrm>
              <a:prstGeom prst="rect">
                <a:avLst/>
              </a:prstGeom>
              <a:noFill/>
              <a:ln w="9525">
                <a:noFill/>
                <a:miter lim="800000"/>
                <a:headEnd/>
                <a:tailEnd/>
              </a:ln>
            </p:spPr>
            <p:txBody>
              <a:bodyPr wrap="none" lIns="0" tIns="0" rIns="0" bIns="0" anchor="ctr">
                <a:spAutoFit/>
              </a:bodyPr>
              <a:lstStyle/>
              <a:p>
                <a:pPr algn="r"/>
                <a:r>
                  <a:rPr lang="en-US" sz="1000" b="1" baseline="0" dirty="0">
                    <a:solidFill>
                      <a:schemeClr val="bg1"/>
                    </a:solidFill>
                    <a:sym typeface="Symbol" pitchFamily="18" charset="2"/>
                  </a:rPr>
                  <a:t></a:t>
                </a:r>
                <a:r>
                  <a:rPr lang="en-US" sz="1000" b="1" baseline="0" dirty="0">
                    <a:solidFill>
                      <a:schemeClr val="bg1"/>
                    </a:solidFill>
                  </a:rPr>
                  <a:t>4</a:t>
                </a:r>
                <a:endParaRPr lang="en-US" sz="1000" baseline="0" dirty="0">
                  <a:solidFill>
                    <a:schemeClr val="bg1"/>
                  </a:solidFill>
                </a:endParaRPr>
              </a:p>
            </p:txBody>
          </p:sp>
          <p:sp>
            <p:nvSpPr>
              <p:cNvPr id="85116" name="Rectangle 66"/>
              <p:cNvSpPr>
                <a:spLocks noChangeArrowheads="1"/>
              </p:cNvSpPr>
              <p:nvPr/>
            </p:nvSpPr>
            <p:spPr bwMode="auto">
              <a:xfrm>
                <a:off x="2667000" y="1295400"/>
                <a:ext cx="4038600" cy="1304925"/>
              </a:xfrm>
              <a:prstGeom prst="rect">
                <a:avLst/>
              </a:prstGeom>
              <a:noFill/>
              <a:ln w="9525">
                <a:solidFill>
                  <a:schemeClr val="bg1"/>
                </a:solidFill>
                <a:miter lim="800000"/>
                <a:headEnd/>
                <a:tailEnd/>
              </a:ln>
            </p:spPr>
            <p:txBody>
              <a:bodyPr wrap="none" anchor="ctr"/>
              <a:lstStyle/>
              <a:p>
                <a:endParaRPr lang="en-US" sz="1000" baseline="0">
                  <a:solidFill>
                    <a:schemeClr val="bg1"/>
                  </a:solidFill>
                </a:endParaRPr>
              </a:p>
            </p:txBody>
          </p:sp>
          <p:sp>
            <p:nvSpPr>
              <p:cNvPr id="85118" name="AutoShape 36"/>
              <p:cNvSpPr>
                <a:spLocks noChangeArrowheads="1"/>
              </p:cNvSpPr>
              <p:nvPr/>
            </p:nvSpPr>
            <p:spPr bwMode="auto">
              <a:xfrm>
                <a:off x="2800350" y="1704975"/>
                <a:ext cx="88900" cy="88900"/>
              </a:xfrm>
              <a:prstGeom prst="triangle">
                <a:avLst>
                  <a:gd name="adj" fmla="val 50000"/>
                </a:avLst>
              </a:prstGeom>
              <a:solidFill>
                <a:srgbClr val="F4E370"/>
              </a:solidFill>
              <a:ln w="9525">
                <a:solidFill>
                  <a:srgbClr val="F4E370"/>
                </a:solidFill>
                <a:miter lim="800000"/>
                <a:headEnd/>
                <a:tailEnd/>
              </a:ln>
            </p:spPr>
            <p:txBody>
              <a:bodyPr wrap="none" anchor="ctr"/>
              <a:lstStyle/>
              <a:p>
                <a:endParaRPr lang="en-US" sz="1000" baseline="0">
                  <a:solidFill>
                    <a:schemeClr val="bg1"/>
                  </a:solidFill>
                </a:endParaRPr>
              </a:p>
            </p:txBody>
          </p:sp>
          <p:sp>
            <p:nvSpPr>
              <p:cNvPr id="85121" name="Text Box 20"/>
              <p:cNvSpPr txBox="1">
                <a:spLocks noChangeArrowheads="1"/>
              </p:cNvSpPr>
              <p:nvPr/>
            </p:nvSpPr>
            <p:spPr bwMode="auto">
              <a:xfrm>
                <a:off x="2478668" y="2514600"/>
                <a:ext cx="104195" cy="153888"/>
              </a:xfrm>
              <a:prstGeom prst="rect">
                <a:avLst/>
              </a:prstGeom>
              <a:noFill/>
              <a:ln w="9525">
                <a:noFill/>
                <a:miter lim="800000"/>
                <a:headEnd/>
                <a:tailEnd/>
              </a:ln>
            </p:spPr>
            <p:txBody>
              <a:bodyPr wrap="none" lIns="0" tIns="0" rIns="0" bIns="0" anchor="ctr">
                <a:spAutoFit/>
              </a:bodyPr>
              <a:lstStyle/>
              <a:p>
                <a:pPr algn="r"/>
                <a:r>
                  <a:rPr lang="en-US" sz="1000" b="1" baseline="0" dirty="0">
                    <a:solidFill>
                      <a:schemeClr val="bg1"/>
                    </a:solidFill>
                    <a:sym typeface="Symbol" pitchFamily="18" charset="2"/>
                  </a:rPr>
                  <a:t>-</a:t>
                </a:r>
                <a:r>
                  <a:rPr lang="en-US" sz="1000" b="1" baseline="0" dirty="0">
                    <a:solidFill>
                      <a:schemeClr val="bg1"/>
                    </a:solidFill>
                  </a:rPr>
                  <a:t>8</a:t>
                </a:r>
              </a:p>
            </p:txBody>
          </p:sp>
          <p:sp>
            <p:nvSpPr>
              <p:cNvPr id="85122" name="Text Box 21"/>
              <p:cNvSpPr txBox="1">
                <a:spLocks noChangeArrowheads="1"/>
              </p:cNvSpPr>
              <p:nvPr/>
            </p:nvSpPr>
            <p:spPr bwMode="auto">
              <a:xfrm>
                <a:off x="2480255" y="2297956"/>
                <a:ext cx="104195" cy="153888"/>
              </a:xfrm>
              <a:prstGeom prst="rect">
                <a:avLst/>
              </a:prstGeom>
              <a:noFill/>
              <a:ln w="9525">
                <a:noFill/>
                <a:miter lim="800000"/>
                <a:headEnd/>
                <a:tailEnd/>
              </a:ln>
            </p:spPr>
            <p:txBody>
              <a:bodyPr wrap="none" lIns="0" tIns="0" rIns="0" bIns="0" anchor="ctr">
                <a:spAutoFit/>
              </a:bodyPr>
              <a:lstStyle/>
              <a:p>
                <a:pPr algn="r"/>
                <a:r>
                  <a:rPr lang="en-US" sz="1000" b="1" baseline="0" dirty="0">
                    <a:solidFill>
                      <a:schemeClr val="bg1"/>
                    </a:solidFill>
                    <a:sym typeface="Symbol" pitchFamily="18" charset="2"/>
                  </a:rPr>
                  <a:t>-</a:t>
                </a:r>
                <a:r>
                  <a:rPr lang="en-US" sz="1000" b="1" baseline="0" dirty="0">
                    <a:solidFill>
                      <a:schemeClr val="bg1"/>
                    </a:solidFill>
                  </a:rPr>
                  <a:t>6</a:t>
                </a:r>
              </a:p>
            </p:txBody>
          </p:sp>
          <p:sp>
            <p:nvSpPr>
              <p:cNvPr id="85123" name="Text Box 22"/>
              <p:cNvSpPr txBox="1">
                <a:spLocks noChangeArrowheads="1"/>
              </p:cNvSpPr>
              <p:nvPr/>
            </p:nvSpPr>
            <p:spPr bwMode="auto">
              <a:xfrm>
                <a:off x="2480255" y="2081312"/>
                <a:ext cx="104195" cy="153888"/>
              </a:xfrm>
              <a:prstGeom prst="rect">
                <a:avLst/>
              </a:prstGeom>
              <a:noFill/>
              <a:ln w="9525">
                <a:noFill/>
                <a:miter lim="800000"/>
                <a:headEnd/>
                <a:tailEnd/>
              </a:ln>
            </p:spPr>
            <p:txBody>
              <a:bodyPr wrap="none" lIns="0" tIns="0" rIns="0" bIns="0" anchor="ctr">
                <a:spAutoFit/>
              </a:bodyPr>
              <a:lstStyle/>
              <a:p>
                <a:pPr algn="r"/>
                <a:r>
                  <a:rPr lang="en-US" sz="1000" b="1" baseline="0" dirty="0">
                    <a:solidFill>
                      <a:schemeClr val="bg1"/>
                    </a:solidFill>
                    <a:sym typeface="Symbol" pitchFamily="18" charset="2"/>
                  </a:rPr>
                  <a:t>-</a:t>
                </a:r>
                <a:r>
                  <a:rPr lang="en-US" sz="1000" b="1" baseline="0" dirty="0">
                    <a:solidFill>
                      <a:schemeClr val="bg1"/>
                    </a:solidFill>
                  </a:rPr>
                  <a:t>4</a:t>
                </a:r>
              </a:p>
            </p:txBody>
          </p:sp>
          <p:sp>
            <p:nvSpPr>
              <p:cNvPr id="85124" name="Text Box 23"/>
              <p:cNvSpPr txBox="1">
                <a:spLocks noChangeArrowheads="1"/>
              </p:cNvSpPr>
              <p:nvPr/>
            </p:nvSpPr>
            <p:spPr bwMode="auto">
              <a:xfrm>
                <a:off x="2480255" y="1864668"/>
                <a:ext cx="104195" cy="153888"/>
              </a:xfrm>
              <a:prstGeom prst="rect">
                <a:avLst/>
              </a:prstGeom>
              <a:noFill/>
              <a:ln w="9525">
                <a:noFill/>
                <a:miter lim="800000"/>
                <a:headEnd/>
                <a:tailEnd/>
              </a:ln>
            </p:spPr>
            <p:txBody>
              <a:bodyPr wrap="none" lIns="0" tIns="0" rIns="0" bIns="0" anchor="ctr">
                <a:spAutoFit/>
              </a:bodyPr>
              <a:lstStyle/>
              <a:p>
                <a:pPr algn="r"/>
                <a:r>
                  <a:rPr lang="en-US" sz="1000" b="1" baseline="0" dirty="0">
                    <a:solidFill>
                      <a:schemeClr val="bg1"/>
                    </a:solidFill>
                    <a:sym typeface="Symbol" pitchFamily="18" charset="2"/>
                  </a:rPr>
                  <a:t>-</a:t>
                </a:r>
                <a:r>
                  <a:rPr lang="en-US" sz="1000" b="1" baseline="0" dirty="0">
                    <a:solidFill>
                      <a:schemeClr val="bg1"/>
                    </a:solidFill>
                  </a:rPr>
                  <a:t>2</a:t>
                </a:r>
              </a:p>
            </p:txBody>
          </p:sp>
          <p:sp>
            <p:nvSpPr>
              <p:cNvPr id="85125" name="Text Box 24"/>
              <p:cNvSpPr txBox="1">
                <a:spLocks noChangeArrowheads="1"/>
              </p:cNvSpPr>
              <p:nvPr/>
            </p:nvSpPr>
            <p:spPr bwMode="auto">
              <a:xfrm>
                <a:off x="2507614" y="1675656"/>
                <a:ext cx="65723" cy="153888"/>
              </a:xfrm>
              <a:prstGeom prst="rect">
                <a:avLst/>
              </a:prstGeom>
              <a:noFill/>
              <a:ln w="9525">
                <a:noFill/>
                <a:miter lim="800000"/>
                <a:headEnd/>
                <a:tailEnd/>
              </a:ln>
            </p:spPr>
            <p:txBody>
              <a:bodyPr wrap="none" lIns="0" tIns="0" rIns="0" bIns="0" anchor="ctr">
                <a:spAutoFit/>
              </a:bodyPr>
              <a:lstStyle/>
              <a:p>
                <a:pPr algn="r"/>
                <a:r>
                  <a:rPr lang="en-US" sz="1000" b="1" baseline="0" dirty="0">
                    <a:solidFill>
                      <a:schemeClr val="bg1"/>
                    </a:solidFill>
                  </a:rPr>
                  <a:t>0</a:t>
                </a:r>
              </a:p>
            </p:txBody>
          </p:sp>
          <p:sp>
            <p:nvSpPr>
              <p:cNvPr id="85126" name="Text Box 25"/>
              <p:cNvSpPr txBox="1">
                <a:spLocks noChangeArrowheads="1"/>
              </p:cNvSpPr>
              <p:nvPr/>
            </p:nvSpPr>
            <p:spPr bwMode="auto">
              <a:xfrm>
                <a:off x="2438400" y="1434356"/>
                <a:ext cx="139700" cy="152400"/>
              </a:xfrm>
              <a:prstGeom prst="rect">
                <a:avLst/>
              </a:prstGeom>
              <a:noFill/>
              <a:ln w="9525">
                <a:noFill/>
                <a:miter lim="800000"/>
                <a:headEnd/>
                <a:tailEnd/>
              </a:ln>
            </p:spPr>
            <p:txBody>
              <a:bodyPr wrap="none" lIns="0" tIns="0" rIns="0" bIns="0" anchor="ctr">
                <a:spAutoFit/>
              </a:bodyPr>
              <a:lstStyle/>
              <a:p>
                <a:pPr algn="r"/>
                <a:r>
                  <a:rPr lang="en-US" sz="1000" b="1" baseline="0" dirty="0">
                    <a:solidFill>
                      <a:schemeClr val="bg1"/>
                    </a:solidFill>
                    <a:sym typeface="Symbol" pitchFamily="18" charset="2"/>
                  </a:rPr>
                  <a:t></a:t>
                </a:r>
                <a:r>
                  <a:rPr lang="en-US" sz="1000" b="1" baseline="0" dirty="0">
                    <a:solidFill>
                      <a:schemeClr val="bg1"/>
                    </a:solidFill>
                  </a:rPr>
                  <a:t>2</a:t>
                </a:r>
              </a:p>
            </p:txBody>
          </p:sp>
          <p:sp>
            <p:nvSpPr>
              <p:cNvPr id="85127" name="Rectangle 28"/>
              <p:cNvSpPr>
                <a:spLocks noChangeArrowheads="1"/>
              </p:cNvSpPr>
              <p:nvPr/>
            </p:nvSpPr>
            <p:spPr bwMode="auto">
              <a:xfrm>
                <a:off x="3252788" y="1952625"/>
                <a:ext cx="88900" cy="88900"/>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85128" name="Rectangle 29"/>
              <p:cNvSpPr>
                <a:spLocks noChangeArrowheads="1"/>
              </p:cNvSpPr>
              <p:nvPr/>
            </p:nvSpPr>
            <p:spPr bwMode="auto">
              <a:xfrm>
                <a:off x="3705225" y="2005013"/>
                <a:ext cx="88900" cy="88900"/>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85129" name="Rectangle 30"/>
              <p:cNvSpPr>
                <a:spLocks noChangeArrowheads="1"/>
              </p:cNvSpPr>
              <p:nvPr/>
            </p:nvSpPr>
            <p:spPr bwMode="auto">
              <a:xfrm>
                <a:off x="4167188" y="1966913"/>
                <a:ext cx="88900" cy="88900"/>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85130" name="Rectangle 31"/>
              <p:cNvSpPr>
                <a:spLocks noChangeArrowheads="1"/>
              </p:cNvSpPr>
              <p:nvPr/>
            </p:nvSpPr>
            <p:spPr bwMode="auto">
              <a:xfrm>
                <a:off x="4619625" y="1933575"/>
                <a:ext cx="88900" cy="88900"/>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85131" name="Rectangle 32"/>
              <p:cNvSpPr>
                <a:spLocks noChangeArrowheads="1"/>
              </p:cNvSpPr>
              <p:nvPr/>
            </p:nvSpPr>
            <p:spPr bwMode="auto">
              <a:xfrm>
                <a:off x="5076825" y="1890713"/>
                <a:ext cx="88900" cy="88900"/>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85132" name="Rectangle 33"/>
              <p:cNvSpPr>
                <a:spLocks noChangeArrowheads="1"/>
              </p:cNvSpPr>
              <p:nvPr/>
            </p:nvSpPr>
            <p:spPr bwMode="auto">
              <a:xfrm>
                <a:off x="5524500" y="1833563"/>
                <a:ext cx="88900" cy="88900"/>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85133" name="Rectangle 34"/>
              <p:cNvSpPr>
                <a:spLocks noChangeArrowheads="1"/>
              </p:cNvSpPr>
              <p:nvPr/>
            </p:nvSpPr>
            <p:spPr bwMode="auto">
              <a:xfrm>
                <a:off x="5981700" y="1866900"/>
                <a:ext cx="88900" cy="88900"/>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85134" name="Rectangle 35"/>
              <p:cNvSpPr>
                <a:spLocks noChangeArrowheads="1"/>
              </p:cNvSpPr>
              <p:nvPr/>
            </p:nvSpPr>
            <p:spPr bwMode="auto">
              <a:xfrm>
                <a:off x="6434138" y="1852613"/>
                <a:ext cx="88900" cy="88900"/>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85135" name="AutoShape 37"/>
              <p:cNvSpPr>
                <a:spLocks noChangeArrowheads="1"/>
              </p:cNvSpPr>
              <p:nvPr/>
            </p:nvSpPr>
            <p:spPr bwMode="auto">
              <a:xfrm>
                <a:off x="3257550" y="1728788"/>
                <a:ext cx="88900" cy="88900"/>
              </a:xfrm>
              <a:prstGeom prst="triangle">
                <a:avLst>
                  <a:gd name="adj" fmla="val 50000"/>
                </a:avLst>
              </a:prstGeom>
              <a:solidFill>
                <a:srgbClr val="FFFFCC"/>
              </a:solidFill>
              <a:ln w="9525">
                <a:solidFill>
                  <a:srgbClr val="FFFFCC"/>
                </a:solidFill>
                <a:miter lim="800000"/>
                <a:headEnd/>
                <a:tailEnd/>
              </a:ln>
            </p:spPr>
            <p:txBody>
              <a:bodyPr wrap="none" anchor="ctr"/>
              <a:lstStyle/>
              <a:p>
                <a:endParaRPr lang="en-US" sz="1000" baseline="0">
                  <a:solidFill>
                    <a:schemeClr val="bg1"/>
                  </a:solidFill>
                </a:endParaRPr>
              </a:p>
            </p:txBody>
          </p:sp>
          <p:sp>
            <p:nvSpPr>
              <p:cNvPr id="85136" name="AutoShape 38"/>
              <p:cNvSpPr>
                <a:spLocks noChangeArrowheads="1"/>
              </p:cNvSpPr>
              <p:nvPr/>
            </p:nvSpPr>
            <p:spPr bwMode="auto">
              <a:xfrm>
                <a:off x="3709988" y="1747838"/>
                <a:ext cx="88900" cy="88900"/>
              </a:xfrm>
              <a:prstGeom prst="triangle">
                <a:avLst>
                  <a:gd name="adj" fmla="val 50000"/>
                </a:avLst>
              </a:prstGeom>
              <a:solidFill>
                <a:srgbClr val="FFFFCC"/>
              </a:solidFill>
              <a:ln w="9525">
                <a:solidFill>
                  <a:srgbClr val="FFFFCC"/>
                </a:solidFill>
                <a:miter lim="800000"/>
                <a:headEnd/>
                <a:tailEnd/>
              </a:ln>
            </p:spPr>
            <p:txBody>
              <a:bodyPr wrap="none" anchor="ctr"/>
              <a:lstStyle/>
              <a:p>
                <a:endParaRPr lang="en-US" sz="1000" baseline="0">
                  <a:solidFill>
                    <a:schemeClr val="bg1"/>
                  </a:solidFill>
                </a:endParaRPr>
              </a:p>
            </p:txBody>
          </p:sp>
          <p:sp>
            <p:nvSpPr>
              <p:cNvPr id="85137" name="AutoShape 39"/>
              <p:cNvSpPr>
                <a:spLocks noChangeArrowheads="1"/>
              </p:cNvSpPr>
              <p:nvPr/>
            </p:nvSpPr>
            <p:spPr bwMode="auto">
              <a:xfrm>
                <a:off x="4167188" y="1719263"/>
                <a:ext cx="88900" cy="88900"/>
              </a:xfrm>
              <a:prstGeom prst="triangle">
                <a:avLst>
                  <a:gd name="adj" fmla="val 50000"/>
                </a:avLst>
              </a:prstGeom>
              <a:solidFill>
                <a:srgbClr val="FFFFCC"/>
              </a:solidFill>
              <a:ln w="9525">
                <a:solidFill>
                  <a:srgbClr val="FFFFCC"/>
                </a:solidFill>
                <a:miter lim="800000"/>
                <a:headEnd/>
                <a:tailEnd/>
              </a:ln>
            </p:spPr>
            <p:txBody>
              <a:bodyPr wrap="none" anchor="ctr"/>
              <a:lstStyle/>
              <a:p>
                <a:endParaRPr lang="en-US" sz="1000" baseline="0">
                  <a:solidFill>
                    <a:schemeClr val="bg1"/>
                  </a:solidFill>
                </a:endParaRPr>
              </a:p>
            </p:txBody>
          </p:sp>
          <p:sp>
            <p:nvSpPr>
              <p:cNvPr id="85138" name="AutoShape 40"/>
              <p:cNvSpPr>
                <a:spLocks noChangeArrowheads="1"/>
              </p:cNvSpPr>
              <p:nvPr/>
            </p:nvSpPr>
            <p:spPr bwMode="auto">
              <a:xfrm>
                <a:off x="4619625" y="1704975"/>
                <a:ext cx="88900" cy="88900"/>
              </a:xfrm>
              <a:prstGeom prst="triangle">
                <a:avLst>
                  <a:gd name="adj" fmla="val 50000"/>
                </a:avLst>
              </a:prstGeom>
              <a:solidFill>
                <a:srgbClr val="FFFFCC"/>
              </a:solidFill>
              <a:ln w="9525">
                <a:solidFill>
                  <a:srgbClr val="FFFFCC"/>
                </a:solidFill>
                <a:miter lim="800000"/>
                <a:headEnd/>
                <a:tailEnd/>
              </a:ln>
            </p:spPr>
            <p:txBody>
              <a:bodyPr wrap="none" anchor="ctr"/>
              <a:lstStyle/>
              <a:p>
                <a:endParaRPr lang="en-US" sz="1000" baseline="0">
                  <a:solidFill>
                    <a:schemeClr val="bg1"/>
                  </a:solidFill>
                </a:endParaRPr>
              </a:p>
            </p:txBody>
          </p:sp>
          <p:sp>
            <p:nvSpPr>
              <p:cNvPr id="85139" name="AutoShape 41"/>
              <p:cNvSpPr>
                <a:spLocks noChangeArrowheads="1"/>
              </p:cNvSpPr>
              <p:nvPr/>
            </p:nvSpPr>
            <p:spPr bwMode="auto">
              <a:xfrm>
                <a:off x="5076825" y="1685925"/>
                <a:ext cx="88900" cy="88900"/>
              </a:xfrm>
              <a:prstGeom prst="triangle">
                <a:avLst>
                  <a:gd name="adj" fmla="val 50000"/>
                </a:avLst>
              </a:prstGeom>
              <a:solidFill>
                <a:srgbClr val="FFFFCC"/>
              </a:solidFill>
              <a:ln w="9525">
                <a:solidFill>
                  <a:srgbClr val="FFFFCC"/>
                </a:solidFill>
                <a:miter lim="800000"/>
                <a:headEnd/>
                <a:tailEnd/>
              </a:ln>
            </p:spPr>
            <p:txBody>
              <a:bodyPr wrap="none" anchor="ctr"/>
              <a:lstStyle/>
              <a:p>
                <a:endParaRPr lang="en-US" sz="1000" baseline="0">
                  <a:solidFill>
                    <a:schemeClr val="bg1"/>
                  </a:solidFill>
                </a:endParaRPr>
              </a:p>
            </p:txBody>
          </p:sp>
          <p:sp>
            <p:nvSpPr>
              <p:cNvPr id="85140" name="AutoShape 42"/>
              <p:cNvSpPr>
                <a:spLocks noChangeArrowheads="1"/>
              </p:cNvSpPr>
              <p:nvPr/>
            </p:nvSpPr>
            <p:spPr bwMode="auto">
              <a:xfrm>
                <a:off x="5529263" y="1657350"/>
                <a:ext cx="88900" cy="88900"/>
              </a:xfrm>
              <a:prstGeom prst="triangle">
                <a:avLst>
                  <a:gd name="adj" fmla="val 50000"/>
                </a:avLst>
              </a:prstGeom>
              <a:solidFill>
                <a:srgbClr val="FFFFCC"/>
              </a:solidFill>
              <a:ln w="9525">
                <a:solidFill>
                  <a:srgbClr val="FFFFCC"/>
                </a:solidFill>
                <a:miter lim="800000"/>
                <a:headEnd/>
                <a:tailEnd/>
              </a:ln>
            </p:spPr>
            <p:txBody>
              <a:bodyPr wrap="none" anchor="ctr"/>
              <a:lstStyle/>
              <a:p>
                <a:endParaRPr lang="en-US" sz="1000" baseline="0">
                  <a:solidFill>
                    <a:schemeClr val="bg1"/>
                  </a:solidFill>
                </a:endParaRPr>
              </a:p>
            </p:txBody>
          </p:sp>
          <p:sp>
            <p:nvSpPr>
              <p:cNvPr id="85141" name="AutoShape 43"/>
              <p:cNvSpPr>
                <a:spLocks noChangeArrowheads="1"/>
              </p:cNvSpPr>
              <p:nvPr/>
            </p:nvSpPr>
            <p:spPr bwMode="auto">
              <a:xfrm>
                <a:off x="5981700" y="1662113"/>
                <a:ext cx="88900" cy="88900"/>
              </a:xfrm>
              <a:prstGeom prst="triangle">
                <a:avLst>
                  <a:gd name="adj" fmla="val 50000"/>
                </a:avLst>
              </a:prstGeom>
              <a:solidFill>
                <a:srgbClr val="FFFFCC"/>
              </a:solidFill>
              <a:ln w="9525">
                <a:solidFill>
                  <a:srgbClr val="FFFFCC"/>
                </a:solidFill>
                <a:miter lim="800000"/>
                <a:headEnd/>
                <a:tailEnd/>
              </a:ln>
            </p:spPr>
            <p:txBody>
              <a:bodyPr wrap="none" anchor="ctr"/>
              <a:lstStyle/>
              <a:p>
                <a:endParaRPr lang="en-US" sz="1000" baseline="0">
                  <a:solidFill>
                    <a:schemeClr val="bg1"/>
                  </a:solidFill>
                </a:endParaRPr>
              </a:p>
            </p:txBody>
          </p:sp>
          <p:sp>
            <p:nvSpPr>
              <p:cNvPr id="85142" name="AutoShape 44"/>
              <p:cNvSpPr>
                <a:spLocks noChangeArrowheads="1"/>
              </p:cNvSpPr>
              <p:nvPr/>
            </p:nvSpPr>
            <p:spPr bwMode="auto">
              <a:xfrm>
                <a:off x="6434138" y="1719263"/>
                <a:ext cx="88900" cy="88900"/>
              </a:xfrm>
              <a:prstGeom prst="triangle">
                <a:avLst>
                  <a:gd name="adj" fmla="val 50000"/>
                </a:avLst>
              </a:prstGeom>
              <a:solidFill>
                <a:srgbClr val="FFFFCC"/>
              </a:solidFill>
              <a:ln w="9525">
                <a:solidFill>
                  <a:srgbClr val="FFFFCC"/>
                </a:solidFill>
                <a:miter lim="800000"/>
                <a:headEnd/>
                <a:tailEnd/>
              </a:ln>
            </p:spPr>
            <p:txBody>
              <a:bodyPr wrap="none" anchor="ctr"/>
              <a:lstStyle/>
              <a:p>
                <a:endParaRPr lang="en-US" sz="1000" baseline="0">
                  <a:solidFill>
                    <a:schemeClr val="bg1"/>
                  </a:solidFill>
                </a:endParaRPr>
              </a:p>
            </p:txBody>
          </p:sp>
          <p:sp>
            <p:nvSpPr>
              <p:cNvPr id="85143" name="Oval 45"/>
              <p:cNvSpPr>
                <a:spLocks noChangeArrowheads="1"/>
              </p:cNvSpPr>
              <p:nvPr/>
            </p:nvSpPr>
            <p:spPr bwMode="auto">
              <a:xfrm>
                <a:off x="3252788" y="2443163"/>
                <a:ext cx="88900" cy="88900"/>
              </a:xfrm>
              <a:prstGeom prst="ellipse">
                <a:avLst/>
              </a:prstGeom>
              <a:solidFill>
                <a:srgbClr val="969696"/>
              </a:solidFill>
              <a:ln w="9525">
                <a:solidFill>
                  <a:srgbClr val="969696"/>
                </a:solidFill>
                <a:round/>
                <a:headEnd/>
                <a:tailEnd/>
              </a:ln>
            </p:spPr>
            <p:txBody>
              <a:bodyPr wrap="none" anchor="ctr"/>
              <a:lstStyle/>
              <a:p>
                <a:endParaRPr lang="en-US" sz="1000" baseline="0">
                  <a:solidFill>
                    <a:schemeClr val="bg1"/>
                  </a:solidFill>
                </a:endParaRPr>
              </a:p>
            </p:txBody>
          </p:sp>
          <p:sp>
            <p:nvSpPr>
              <p:cNvPr id="85144" name="Oval 46"/>
              <p:cNvSpPr>
                <a:spLocks noChangeArrowheads="1"/>
              </p:cNvSpPr>
              <p:nvPr/>
            </p:nvSpPr>
            <p:spPr bwMode="auto">
              <a:xfrm>
                <a:off x="3705225" y="2443163"/>
                <a:ext cx="88900" cy="88900"/>
              </a:xfrm>
              <a:prstGeom prst="ellipse">
                <a:avLst/>
              </a:prstGeom>
              <a:solidFill>
                <a:srgbClr val="969696"/>
              </a:solidFill>
              <a:ln w="9525">
                <a:solidFill>
                  <a:srgbClr val="969696"/>
                </a:solidFill>
                <a:round/>
                <a:headEnd/>
                <a:tailEnd/>
              </a:ln>
            </p:spPr>
            <p:txBody>
              <a:bodyPr wrap="none" anchor="ctr"/>
              <a:lstStyle/>
              <a:p>
                <a:endParaRPr lang="en-US" sz="1000" baseline="0">
                  <a:solidFill>
                    <a:schemeClr val="bg1"/>
                  </a:solidFill>
                </a:endParaRPr>
              </a:p>
            </p:txBody>
          </p:sp>
          <p:sp>
            <p:nvSpPr>
              <p:cNvPr id="85145" name="Oval 47"/>
              <p:cNvSpPr>
                <a:spLocks noChangeArrowheads="1"/>
              </p:cNvSpPr>
              <p:nvPr/>
            </p:nvSpPr>
            <p:spPr bwMode="auto">
              <a:xfrm>
                <a:off x="4167188" y="2376488"/>
                <a:ext cx="88900" cy="88900"/>
              </a:xfrm>
              <a:prstGeom prst="ellipse">
                <a:avLst/>
              </a:prstGeom>
              <a:solidFill>
                <a:srgbClr val="969696"/>
              </a:solidFill>
              <a:ln w="9525">
                <a:solidFill>
                  <a:srgbClr val="969696"/>
                </a:solidFill>
                <a:round/>
                <a:headEnd/>
                <a:tailEnd/>
              </a:ln>
            </p:spPr>
            <p:txBody>
              <a:bodyPr wrap="none" anchor="ctr"/>
              <a:lstStyle/>
              <a:p>
                <a:endParaRPr lang="en-US" sz="1000" baseline="0">
                  <a:solidFill>
                    <a:schemeClr val="bg1"/>
                  </a:solidFill>
                </a:endParaRPr>
              </a:p>
            </p:txBody>
          </p:sp>
          <p:sp>
            <p:nvSpPr>
              <p:cNvPr id="85146" name="Oval 48"/>
              <p:cNvSpPr>
                <a:spLocks noChangeArrowheads="1"/>
              </p:cNvSpPr>
              <p:nvPr/>
            </p:nvSpPr>
            <p:spPr bwMode="auto">
              <a:xfrm>
                <a:off x="4619625" y="2300288"/>
                <a:ext cx="88900" cy="88900"/>
              </a:xfrm>
              <a:prstGeom prst="ellipse">
                <a:avLst/>
              </a:prstGeom>
              <a:solidFill>
                <a:srgbClr val="969696"/>
              </a:solidFill>
              <a:ln w="9525">
                <a:solidFill>
                  <a:srgbClr val="969696"/>
                </a:solidFill>
                <a:round/>
                <a:headEnd/>
                <a:tailEnd/>
              </a:ln>
            </p:spPr>
            <p:txBody>
              <a:bodyPr wrap="none" anchor="ctr"/>
              <a:lstStyle/>
              <a:p>
                <a:endParaRPr lang="en-US" sz="1000" baseline="0">
                  <a:solidFill>
                    <a:schemeClr val="bg1"/>
                  </a:solidFill>
                </a:endParaRPr>
              </a:p>
            </p:txBody>
          </p:sp>
          <p:sp>
            <p:nvSpPr>
              <p:cNvPr id="85147" name="Oval 49"/>
              <p:cNvSpPr>
                <a:spLocks noChangeArrowheads="1"/>
              </p:cNvSpPr>
              <p:nvPr/>
            </p:nvSpPr>
            <p:spPr bwMode="auto">
              <a:xfrm>
                <a:off x="5076825" y="2176463"/>
                <a:ext cx="88900" cy="88900"/>
              </a:xfrm>
              <a:prstGeom prst="ellipse">
                <a:avLst/>
              </a:prstGeom>
              <a:solidFill>
                <a:srgbClr val="969696"/>
              </a:solidFill>
              <a:ln w="9525">
                <a:solidFill>
                  <a:srgbClr val="969696"/>
                </a:solidFill>
                <a:round/>
                <a:headEnd/>
                <a:tailEnd/>
              </a:ln>
            </p:spPr>
            <p:txBody>
              <a:bodyPr wrap="none" anchor="ctr"/>
              <a:lstStyle/>
              <a:p>
                <a:endParaRPr lang="en-US" sz="1000" baseline="0">
                  <a:solidFill>
                    <a:schemeClr val="bg1"/>
                  </a:solidFill>
                </a:endParaRPr>
              </a:p>
            </p:txBody>
          </p:sp>
          <p:sp>
            <p:nvSpPr>
              <p:cNvPr id="85148" name="Oval 50"/>
              <p:cNvSpPr>
                <a:spLocks noChangeArrowheads="1"/>
              </p:cNvSpPr>
              <p:nvPr/>
            </p:nvSpPr>
            <p:spPr bwMode="auto">
              <a:xfrm>
                <a:off x="5529263" y="2157413"/>
                <a:ext cx="88900" cy="88900"/>
              </a:xfrm>
              <a:prstGeom prst="ellipse">
                <a:avLst/>
              </a:prstGeom>
              <a:solidFill>
                <a:srgbClr val="969696"/>
              </a:solidFill>
              <a:ln w="9525">
                <a:solidFill>
                  <a:srgbClr val="969696"/>
                </a:solidFill>
                <a:round/>
                <a:headEnd/>
                <a:tailEnd/>
              </a:ln>
            </p:spPr>
            <p:txBody>
              <a:bodyPr wrap="none" anchor="ctr"/>
              <a:lstStyle/>
              <a:p>
                <a:endParaRPr lang="en-US" sz="1000" baseline="0">
                  <a:solidFill>
                    <a:schemeClr val="bg1"/>
                  </a:solidFill>
                </a:endParaRPr>
              </a:p>
            </p:txBody>
          </p:sp>
          <p:sp>
            <p:nvSpPr>
              <p:cNvPr id="85149" name="Oval 51"/>
              <p:cNvSpPr>
                <a:spLocks noChangeArrowheads="1"/>
              </p:cNvSpPr>
              <p:nvPr/>
            </p:nvSpPr>
            <p:spPr bwMode="auto">
              <a:xfrm>
                <a:off x="5981700" y="2090738"/>
                <a:ext cx="88900" cy="88900"/>
              </a:xfrm>
              <a:prstGeom prst="ellipse">
                <a:avLst/>
              </a:prstGeom>
              <a:solidFill>
                <a:srgbClr val="969696"/>
              </a:solidFill>
              <a:ln w="9525">
                <a:solidFill>
                  <a:srgbClr val="969696"/>
                </a:solidFill>
                <a:round/>
                <a:headEnd/>
                <a:tailEnd/>
              </a:ln>
            </p:spPr>
            <p:txBody>
              <a:bodyPr wrap="none" anchor="ctr"/>
              <a:lstStyle/>
              <a:p>
                <a:endParaRPr lang="en-US" sz="1000" baseline="0">
                  <a:solidFill>
                    <a:schemeClr val="bg1"/>
                  </a:solidFill>
                </a:endParaRPr>
              </a:p>
            </p:txBody>
          </p:sp>
          <p:sp>
            <p:nvSpPr>
              <p:cNvPr id="85150" name="Oval 52"/>
              <p:cNvSpPr>
                <a:spLocks noChangeArrowheads="1"/>
              </p:cNvSpPr>
              <p:nvPr/>
            </p:nvSpPr>
            <p:spPr bwMode="auto">
              <a:xfrm>
                <a:off x="6434138" y="2085975"/>
                <a:ext cx="88900" cy="88900"/>
              </a:xfrm>
              <a:prstGeom prst="ellipse">
                <a:avLst/>
              </a:prstGeom>
              <a:solidFill>
                <a:srgbClr val="969696"/>
              </a:solidFill>
              <a:ln w="9525">
                <a:solidFill>
                  <a:srgbClr val="969696"/>
                </a:solidFill>
                <a:round/>
                <a:headEnd/>
                <a:tailEnd/>
              </a:ln>
            </p:spPr>
            <p:txBody>
              <a:bodyPr wrap="none" anchor="ctr"/>
              <a:lstStyle/>
              <a:p>
                <a:endParaRPr lang="en-US" sz="1000" baseline="0">
                  <a:solidFill>
                    <a:schemeClr val="bg1"/>
                  </a:solidFill>
                </a:endParaRPr>
              </a:p>
            </p:txBody>
          </p:sp>
          <p:sp>
            <p:nvSpPr>
              <p:cNvPr id="85157" name="Freeform 63"/>
              <p:cNvSpPr>
                <a:spLocks/>
              </p:cNvSpPr>
              <p:nvPr/>
            </p:nvSpPr>
            <p:spPr bwMode="auto">
              <a:xfrm>
                <a:off x="2843213" y="1719263"/>
                <a:ext cx="3633787" cy="80962"/>
              </a:xfrm>
              <a:custGeom>
                <a:avLst/>
                <a:gdLst>
                  <a:gd name="T0" fmla="*/ 0 w 2289"/>
                  <a:gd name="T1" fmla="*/ 24 h 51"/>
                  <a:gd name="T2" fmla="*/ 288 w 2289"/>
                  <a:gd name="T3" fmla="*/ 45 h 51"/>
                  <a:gd name="T4" fmla="*/ 573 w 2289"/>
                  <a:gd name="T5" fmla="*/ 51 h 51"/>
                  <a:gd name="T6" fmla="*/ 861 w 2289"/>
                  <a:gd name="T7" fmla="*/ 33 h 51"/>
                  <a:gd name="T8" fmla="*/ 1149 w 2289"/>
                  <a:gd name="T9" fmla="*/ 27 h 51"/>
                  <a:gd name="T10" fmla="*/ 1437 w 2289"/>
                  <a:gd name="T11" fmla="*/ 15 h 51"/>
                  <a:gd name="T12" fmla="*/ 1725 w 2289"/>
                  <a:gd name="T13" fmla="*/ 0 h 51"/>
                  <a:gd name="T14" fmla="*/ 2004 w 2289"/>
                  <a:gd name="T15" fmla="*/ 0 h 51"/>
                  <a:gd name="T16" fmla="*/ 2289 w 2289"/>
                  <a:gd name="T17" fmla="*/ 39 h 5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89"/>
                  <a:gd name="T28" fmla="*/ 0 h 51"/>
                  <a:gd name="T29" fmla="*/ 2289 w 2289"/>
                  <a:gd name="T30" fmla="*/ 51 h 5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89" h="51">
                    <a:moveTo>
                      <a:pt x="0" y="24"/>
                    </a:moveTo>
                    <a:lnTo>
                      <a:pt x="288" y="45"/>
                    </a:lnTo>
                    <a:lnTo>
                      <a:pt x="573" y="51"/>
                    </a:lnTo>
                    <a:lnTo>
                      <a:pt x="861" y="33"/>
                    </a:lnTo>
                    <a:lnTo>
                      <a:pt x="1149" y="27"/>
                    </a:lnTo>
                    <a:lnTo>
                      <a:pt x="1437" y="15"/>
                    </a:lnTo>
                    <a:lnTo>
                      <a:pt x="1725" y="0"/>
                    </a:lnTo>
                    <a:lnTo>
                      <a:pt x="2004" y="0"/>
                    </a:lnTo>
                    <a:lnTo>
                      <a:pt x="2289" y="39"/>
                    </a:lnTo>
                  </a:path>
                </a:pathLst>
              </a:custGeom>
              <a:noFill/>
              <a:ln w="19050">
                <a:solidFill>
                  <a:srgbClr val="FFFFCC"/>
                </a:solidFill>
                <a:round/>
                <a:headEnd/>
                <a:tailEnd/>
              </a:ln>
            </p:spPr>
            <p:txBody>
              <a:bodyPr/>
              <a:lstStyle/>
              <a:p>
                <a:endParaRPr lang="en-US" sz="1000" baseline="0">
                  <a:solidFill>
                    <a:schemeClr val="bg1"/>
                  </a:solidFill>
                </a:endParaRPr>
              </a:p>
            </p:txBody>
          </p:sp>
          <p:sp>
            <p:nvSpPr>
              <p:cNvPr id="85158" name="Freeform 64"/>
              <p:cNvSpPr>
                <a:spLocks/>
              </p:cNvSpPr>
              <p:nvPr/>
            </p:nvSpPr>
            <p:spPr bwMode="auto">
              <a:xfrm>
                <a:off x="2852738" y="1752600"/>
                <a:ext cx="3629025" cy="300037"/>
              </a:xfrm>
              <a:custGeom>
                <a:avLst/>
                <a:gdLst>
                  <a:gd name="T0" fmla="*/ 0 w 2286"/>
                  <a:gd name="T1" fmla="*/ 0 h 189"/>
                  <a:gd name="T2" fmla="*/ 279 w 2286"/>
                  <a:gd name="T3" fmla="*/ 153 h 189"/>
                  <a:gd name="T4" fmla="*/ 567 w 2286"/>
                  <a:gd name="T5" fmla="*/ 189 h 189"/>
                  <a:gd name="T6" fmla="*/ 858 w 2286"/>
                  <a:gd name="T7" fmla="*/ 159 h 189"/>
                  <a:gd name="T8" fmla="*/ 1143 w 2286"/>
                  <a:gd name="T9" fmla="*/ 144 h 189"/>
                  <a:gd name="T10" fmla="*/ 1428 w 2286"/>
                  <a:gd name="T11" fmla="*/ 114 h 189"/>
                  <a:gd name="T12" fmla="*/ 1713 w 2286"/>
                  <a:gd name="T13" fmla="*/ 81 h 189"/>
                  <a:gd name="T14" fmla="*/ 2001 w 2286"/>
                  <a:gd name="T15" fmla="*/ 99 h 189"/>
                  <a:gd name="T16" fmla="*/ 2286 w 2286"/>
                  <a:gd name="T17" fmla="*/ 87 h 18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86"/>
                  <a:gd name="T28" fmla="*/ 0 h 189"/>
                  <a:gd name="T29" fmla="*/ 2286 w 2286"/>
                  <a:gd name="T30" fmla="*/ 189 h 18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86" h="189">
                    <a:moveTo>
                      <a:pt x="0" y="0"/>
                    </a:moveTo>
                    <a:lnTo>
                      <a:pt x="279" y="153"/>
                    </a:lnTo>
                    <a:lnTo>
                      <a:pt x="567" y="189"/>
                    </a:lnTo>
                    <a:lnTo>
                      <a:pt x="858" y="159"/>
                    </a:lnTo>
                    <a:lnTo>
                      <a:pt x="1143" y="144"/>
                    </a:lnTo>
                    <a:lnTo>
                      <a:pt x="1428" y="114"/>
                    </a:lnTo>
                    <a:lnTo>
                      <a:pt x="1713" y="81"/>
                    </a:lnTo>
                    <a:lnTo>
                      <a:pt x="2001" y="99"/>
                    </a:lnTo>
                    <a:lnTo>
                      <a:pt x="2286" y="87"/>
                    </a:lnTo>
                  </a:path>
                </a:pathLst>
              </a:custGeom>
              <a:noFill/>
              <a:ln w="19050">
                <a:solidFill>
                  <a:srgbClr val="990000"/>
                </a:solidFill>
                <a:round/>
                <a:headEnd/>
                <a:tailEnd/>
              </a:ln>
            </p:spPr>
            <p:txBody>
              <a:bodyPr/>
              <a:lstStyle/>
              <a:p>
                <a:endParaRPr lang="en-US" sz="1000" baseline="0">
                  <a:solidFill>
                    <a:schemeClr val="bg1"/>
                  </a:solidFill>
                </a:endParaRPr>
              </a:p>
            </p:txBody>
          </p:sp>
          <p:sp>
            <p:nvSpPr>
              <p:cNvPr id="85159" name="Freeform 65"/>
              <p:cNvSpPr>
                <a:spLocks/>
              </p:cNvSpPr>
              <p:nvPr/>
            </p:nvSpPr>
            <p:spPr bwMode="auto">
              <a:xfrm>
                <a:off x="2847975" y="1771650"/>
                <a:ext cx="3633787" cy="719137"/>
              </a:xfrm>
              <a:custGeom>
                <a:avLst/>
                <a:gdLst>
                  <a:gd name="T0" fmla="*/ 0 w 2289"/>
                  <a:gd name="T1" fmla="*/ 0 h 453"/>
                  <a:gd name="T2" fmla="*/ 285 w 2289"/>
                  <a:gd name="T3" fmla="*/ 453 h 453"/>
                  <a:gd name="T4" fmla="*/ 567 w 2289"/>
                  <a:gd name="T5" fmla="*/ 453 h 453"/>
                  <a:gd name="T6" fmla="*/ 858 w 2289"/>
                  <a:gd name="T7" fmla="*/ 408 h 453"/>
                  <a:gd name="T8" fmla="*/ 1143 w 2289"/>
                  <a:gd name="T9" fmla="*/ 363 h 453"/>
                  <a:gd name="T10" fmla="*/ 1434 w 2289"/>
                  <a:gd name="T11" fmla="*/ 282 h 453"/>
                  <a:gd name="T12" fmla="*/ 1716 w 2289"/>
                  <a:gd name="T13" fmla="*/ 270 h 453"/>
                  <a:gd name="T14" fmla="*/ 2001 w 2289"/>
                  <a:gd name="T15" fmla="*/ 225 h 453"/>
                  <a:gd name="T16" fmla="*/ 2289 w 2289"/>
                  <a:gd name="T17" fmla="*/ 225 h 4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89"/>
                  <a:gd name="T28" fmla="*/ 0 h 453"/>
                  <a:gd name="T29" fmla="*/ 2289 w 2289"/>
                  <a:gd name="T30" fmla="*/ 453 h 45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89" h="453">
                    <a:moveTo>
                      <a:pt x="0" y="0"/>
                    </a:moveTo>
                    <a:lnTo>
                      <a:pt x="285" y="453"/>
                    </a:lnTo>
                    <a:lnTo>
                      <a:pt x="567" y="453"/>
                    </a:lnTo>
                    <a:lnTo>
                      <a:pt x="858" y="408"/>
                    </a:lnTo>
                    <a:lnTo>
                      <a:pt x="1143" y="363"/>
                    </a:lnTo>
                    <a:lnTo>
                      <a:pt x="1434" y="282"/>
                    </a:lnTo>
                    <a:lnTo>
                      <a:pt x="1716" y="270"/>
                    </a:lnTo>
                    <a:lnTo>
                      <a:pt x="2001" y="225"/>
                    </a:lnTo>
                    <a:lnTo>
                      <a:pt x="2289" y="225"/>
                    </a:lnTo>
                  </a:path>
                </a:pathLst>
              </a:custGeom>
              <a:noFill/>
              <a:ln w="19050">
                <a:solidFill>
                  <a:srgbClr val="969696"/>
                </a:solidFill>
                <a:round/>
                <a:headEnd/>
                <a:tailEnd/>
              </a:ln>
            </p:spPr>
            <p:txBody>
              <a:bodyPr/>
              <a:lstStyle/>
              <a:p>
                <a:endParaRPr lang="en-US" sz="1000" baseline="0">
                  <a:solidFill>
                    <a:schemeClr val="bg1"/>
                  </a:solidFill>
                </a:endParaRPr>
              </a:p>
            </p:txBody>
          </p:sp>
          <p:sp>
            <p:nvSpPr>
              <p:cNvPr id="85160" name="Rectangle 27"/>
              <p:cNvSpPr>
                <a:spLocks noChangeArrowheads="1"/>
              </p:cNvSpPr>
              <p:nvPr/>
            </p:nvSpPr>
            <p:spPr bwMode="auto">
              <a:xfrm>
                <a:off x="2800350" y="1709738"/>
                <a:ext cx="88900" cy="88900"/>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cxnSp>
            <p:nvCxnSpPr>
              <p:cNvPr id="180" name="Straight Connector 179"/>
              <p:cNvCxnSpPr>
                <a:stCxn id="85154" idx="1"/>
              </p:cNvCxnSpPr>
              <p:nvPr/>
            </p:nvCxnSpPr>
            <p:spPr>
              <a:xfrm rot="5400000" flipH="1" flipV="1">
                <a:off x="4598193" y="-178593"/>
                <a:ext cx="1588" cy="387191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81" name="Line 57"/>
              <p:cNvSpPr>
                <a:spLocks noChangeShapeType="1"/>
              </p:cNvSpPr>
              <p:nvPr/>
            </p:nvSpPr>
            <p:spPr bwMode="auto">
              <a:xfrm>
                <a:off x="2614612" y="2600325"/>
                <a:ext cx="47625" cy="0"/>
              </a:xfrm>
              <a:prstGeom prst="line">
                <a:avLst/>
              </a:prstGeom>
              <a:noFill/>
              <a:ln w="9525">
                <a:solidFill>
                  <a:schemeClr val="tx1"/>
                </a:solidFill>
                <a:round/>
                <a:headEnd/>
                <a:tailEnd/>
              </a:ln>
            </p:spPr>
            <p:txBody>
              <a:bodyPr/>
              <a:lstStyle/>
              <a:p>
                <a:endParaRPr lang="en-US">
                  <a:solidFill>
                    <a:schemeClr val="bg1"/>
                  </a:solidFill>
                </a:endParaRPr>
              </a:p>
            </p:txBody>
          </p:sp>
        </p:grpSp>
      </p:grpSp>
      <p:grpSp>
        <p:nvGrpSpPr>
          <p:cNvPr id="4" name="Group 196"/>
          <p:cNvGrpSpPr/>
          <p:nvPr/>
        </p:nvGrpSpPr>
        <p:grpSpPr>
          <a:xfrm>
            <a:off x="1977379" y="2904723"/>
            <a:ext cx="4695678" cy="1526380"/>
            <a:chOff x="1977379" y="2807898"/>
            <a:chExt cx="4695678" cy="1526380"/>
          </a:xfrm>
        </p:grpSpPr>
        <p:sp>
          <p:nvSpPr>
            <p:cNvPr id="85098" name="Text Box 124"/>
            <p:cNvSpPr txBox="1">
              <a:spLocks noChangeArrowheads="1"/>
            </p:cNvSpPr>
            <p:nvPr/>
          </p:nvSpPr>
          <p:spPr bwMode="auto">
            <a:xfrm rot="16200000">
              <a:off x="1445022" y="3340255"/>
              <a:ext cx="1526380" cy="461665"/>
            </a:xfrm>
            <a:prstGeom prst="rect">
              <a:avLst/>
            </a:prstGeom>
            <a:noFill/>
            <a:ln w="9525">
              <a:noFill/>
              <a:miter lim="800000"/>
              <a:headEnd/>
              <a:tailEnd/>
            </a:ln>
          </p:spPr>
          <p:txBody>
            <a:bodyPr wrap="none">
              <a:spAutoFit/>
            </a:bodyPr>
            <a:lstStyle/>
            <a:p>
              <a:r>
                <a:rPr lang="en-US" sz="1200" b="1" baseline="0" dirty="0">
                  <a:solidFill>
                    <a:schemeClr val="bg1"/>
                  </a:solidFill>
                </a:rPr>
                <a:t>Change in Physical</a:t>
              </a:r>
              <a:br>
                <a:rPr lang="en-US" sz="1200" b="1" baseline="0" dirty="0">
                  <a:solidFill>
                    <a:schemeClr val="bg1"/>
                  </a:solidFill>
                </a:rPr>
              </a:br>
              <a:r>
                <a:rPr lang="en-US" sz="1200" b="1" baseline="0" dirty="0">
                  <a:solidFill>
                    <a:schemeClr val="bg1"/>
                  </a:solidFill>
                </a:rPr>
                <a:t>Activity (MET-hr/wk)</a:t>
              </a:r>
            </a:p>
          </p:txBody>
        </p:sp>
        <p:grpSp>
          <p:nvGrpSpPr>
            <p:cNvPr id="5" name="Group 186"/>
            <p:cNvGrpSpPr/>
            <p:nvPr/>
          </p:nvGrpSpPr>
          <p:grpSpPr>
            <a:xfrm>
              <a:off x="2470944" y="2820987"/>
              <a:ext cx="4202113" cy="1464419"/>
              <a:chOff x="2503487" y="2863106"/>
              <a:chExt cx="4202113" cy="1464419"/>
            </a:xfrm>
          </p:grpSpPr>
          <p:sp>
            <p:nvSpPr>
              <p:cNvPr id="182" name="Rectangle 66"/>
              <p:cNvSpPr>
                <a:spLocks noChangeArrowheads="1"/>
              </p:cNvSpPr>
              <p:nvPr/>
            </p:nvSpPr>
            <p:spPr bwMode="auto">
              <a:xfrm>
                <a:off x="2667000" y="2962275"/>
                <a:ext cx="4038600" cy="1304925"/>
              </a:xfrm>
              <a:prstGeom prst="rect">
                <a:avLst/>
              </a:prstGeom>
              <a:noFill/>
              <a:ln w="9525">
                <a:solidFill>
                  <a:schemeClr val="bg1"/>
                </a:solidFill>
                <a:miter lim="800000"/>
                <a:headEnd/>
                <a:tailEnd/>
              </a:ln>
            </p:spPr>
            <p:txBody>
              <a:bodyPr wrap="none" anchor="ctr"/>
              <a:lstStyle/>
              <a:p>
                <a:endParaRPr lang="en-US" sz="1000" baseline="0">
                  <a:solidFill>
                    <a:schemeClr val="bg1"/>
                  </a:solidFill>
                </a:endParaRPr>
              </a:p>
            </p:txBody>
          </p:sp>
          <p:sp>
            <p:nvSpPr>
              <p:cNvPr id="85077" name="AutoShape 98"/>
              <p:cNvSpPr>
                <a:spLocks noChangeArrowheads="1"/>
              </p:cNvSpPr>
              <p:nvPr/>
            </p:nvSpPr>
            <p:spPr bwMode="auto">
              <a:xfrm>
                <a:off x="2787650" y="4206875"/>
                <a:ext cx="88900" cy="88900"/>
              </a:xfrm>
              <a:prstGeom prst="triangle">
                <a:avLst>
                  <a:gd name="adj" fmla="val 50000"/>
                </a:avLst>
              </a:prstGeom>
              <a:solidFill>
                <a:schemeClr val="accent1"/>
              </a:solidFill>
              <a:ln w="9525">
                <a:solidFill>
                  <a:srgbClr val="93A2B4"/>
                </a:solidFill>
                <a:miter lim="800000"/>
                <a:headEnd/>
                <a:tailEnd/>
              </a:ln>
            </p:spPr>
            <p:txBody>
              <a:bodyPr wrap="none" anchor="ctr"/>
              <a:lstStyle/>
              <a:p>
                <a:endParaRPr lang="en-US" sz="1000" baseline="0">
                  <a:solidFill>
                    <a:schemeClr val="bg1"/>
                  </a:solidFill>
                </a:endParaRPr>
              </a:p>
            </p:txBody>
          </p:sp>
          <p:sp>
            <p:nvSpPr>
              <p:cNvPr id="85078" name="Oval 106"/>
              <p:cNvSpPr>
                <a:spLocks noChangeArrowheads="1"/>
              </p:cNvSpPr>
              <p:nvPr/>
            </p:nvSpPr>
            <p:spPr bwMode="auto">
              <a:xfrm>
                <a:off x="2795588" y="4206875"/>
                <a:ext cx="88900" cy="88900"/>
              </a:xfrm>
              <a:prstGeom prst="ellipse">
                <a:avLst/>
              </a:prstGeom>
              <a:solidFill>
                <a:srgbClr val="E4A85A"/>
              </a:solidFill>
              <a:ln w="9525">
                <a:solidFill>
                  <a:srgbClr val="E4A85A"/>
                </a:solidFill>
                <a:round/>
                <a:headEnd/>
                <a:tailEnd/>
              </a:ln>
            </p:spPr>
            <p:txBody>
              <a:bodyPr wrap="none" anchor="ctr"/>
              <a:lstStyle/>
              <a:p>
                <a:endParaRPr lang="en-US" sz="1000" baseline="0">
                  <a:solidFill>
                    <a:schemeClr val="bg1"/>
                  </a:solidFill>
                </a:endParaRPr>
              </a:p>
            </p:txBody>
          </p:sp>
          <p:sp>
            <p:nvSpPr>
              <p:cNvPr id="85081" name="Text Box 84"/>
              <p:cNvSpPr txBox="1">
                <a:spLocks noChangeArrowheads="1"/>
              </p:cNvSpPr>
              <p:nvPr/>
            </p:nvSpPr>
            <p:spPr bwMode="auto">
              <a:xfrm>
                <a:off x="2507614" y="3845769"/>
                <a:ext cx="65723" cy="153888"/>
              </a:xfrm>
              <a:prstGeom prst="rect">
                <a:avLst/>
              </a:prstGeom>
              <a:noFill/>
              <a:ln w="9525">
                <a:noFill/>
                <a:miter lim="800000"/>
                <a:headEnd/>
                <a:tailEnd/>
              </a:ln>
            </p:spPr>
            <p:txBody>
              <a:bodyPr wrap="none" lIns="0" tIns="0" rIns="0" bIns="0" anchor="ctr">
                <a:spAutoFit/>
              </a:bodyPr>
              <a:lstStyle/>
              <a:p>
                <a:pPr algn="r"/>
                <a:r>
                  <a:rPr lang="en-US" sz="1000" b="1" baseline="0">
                    <a:solidFill>
                      <a:schemeClr val="bg1"/>
                    </a:solidFill>
                    <a:sym typeface="Symbol" pitchFamily="18" charset="2"/>
                  </a:rPr>
                  <a:t>2</a:t>
                </a:r>
                <a:endParaRPr lang="en-US" sz="1000" b="1" baseline="0">
                  <a:solidFill>
                    <a:schemeClr val="bg1"/>
                  </a:solidFill>
                </a:endParaRPr>
              </a:p>
            </p:txBody>
          </p:sp>
          <p:sp>
            <p:nvSpPr>
              <p:cNvPr id="85082" name="Text Box 86"/>
              <p:cNvSpPr txBox="1">
                <a:spLocks noChangeArrowheads="1"/>
              </p:cNvSpPr>
              <p:nvPr/>
            </p:nvSpPr>
            <p:spPr bwMode="auto">
              <a:xfrm>
                <a:off x="2507614" y="3509219"/>
                <a:ext cx="65723" cy="153888"/>
              </a:xfrm>
              <a:prstGeom prst="rect">
                <a:avLst/>
              </a:prstGeom>
              <a:noFill/>
              <a:ln w="9525">
                <a:noFill/>
                <a:miter lim="800000"/>
                <a:headEnd/>
                <a:tailEnd/>
              </a:ln>
            </p:spPr>
            <p:txBody>
              <a:bodyPr wrap="none" lIns="0" tIns="0" rIns="0" bIns="0" anchor="ctr">
                <a:spAutoFit/>
              </a:bodyPr>
              <a:lstStyle/>
              <a:p>
                <a:pPr algn="r"/>
                <a:r>
                  <a:rPr lang="en-US" sz="1000" b="1" baseline="0">
                    <a:solidFill>
                      <a:schemeClr val="bg1"/>
                    </a:solidFill>
                    <a:sym typeface="Symbol" pitchFamily="18" charset="2"/>
                  </a:rPr>
                  <a:t>4</a:t>
                </a:r>
                <a:endParaRPr lang="en-US" sz="1000" b="1" baseline="0">
                  <a:solidFill>
                    <a:schemeClr val="bg1"/>
                  </a:solidFill>
                </a:endParaRPr>
              </a:p>
            </p:txBody>
          </p:sp>
          <p:sp>
            <p:nvSpPr>
              <p:cNvPr id="85083" name="Text Box 88"/>
              <p:cNvSpPr txBox="1">
                <a:spLocks noChangeArrowheads="1"/>
              </p:cNvSpPr>
              <p:nvPr/>
            </p:nvSpPr>
            <p:spPr bwMode="auto">
              <a:xfrm>
                <a:off x="2507614" y="3193306"/>
                <a:ext cx="65723" cy="153888"/>
              </a:xfrm>
              <a:prstGeom prst="rect">
                <a:avLst/>
              </a:prstGeom>
              <a:noFill/>
              <a:ln w="9525">
                <a:noFill/>
                <a:miter lim="800000"/>
                <a:headEnd/>
                <a:tailEnd/>
              </a:ln>
            </p:spPr>
            <p:txBody>
              <a:bodyPr wrap="none" lIns="0" tIns="0" rIns="0" bIns="0" anchor="ctr">
                <a:spAutoFit/>
              </a:bodyPr>
              <a:lstStyle/>
              <a:p>
                <a:pPr algn="r"/>
                <a:r>
                  <a:rPr lang="en-US" sz="1000" b="1" baseline="0">
                    <a:solidFill>
                      <a:schemeClr val="bg1"/>
                    </a:solidFill>
                    <a:sym typeface="Symbol" pitchFamily="18" charset="2"/>
                  </a:rPr>
                  <a:t>6</a:t>
                </a:r>
                <a:endParaRPr lang="en-US" sz="1000" b="1" baseline="0">
                  <a:solidFill>
                    <a:schemeClr val="bg1"/>
                  </a:solidFill>
                </a:endParaRPr>
              </a:p>
            </p:txBody>
          </p:sp>
          <p:sp>
            <p:nvSpPr>
              <p:cNvPr id="85084" name="Text Box 89"/>
              <p:cNvSpPr txBox="1">
                <a:spLocks noChangeArrowheads="1"/>
              </p:cNvSpPr>
              <p:nvPr/>
            </p:nvSpPr>
            <p:spPr bwMode="auto">
              <a:xfrm>
                <a:off x="2507614" y="2863106"/>
                <a:ext cx="65723" cy="153888"/>
              </a:xfrm>
              <a:prstGeom prst="rect">
                <a:avLst/>
              </a:prstGeom>
              <a:noFill/>
              <a:ln w="9525">
                <a:noFill/>
                <a:miter lim="800000"/>
                <a:headEnd/>
                <a:tailEnd/>
              </a:ln>
            </p:spPr>
            <p:txBody>
              <a:bodyPr wrap="none" lIns="0" tIns="0" rIns="0" bIns="0" anchor="ctr">
                <a:spAutoFit/>
              </a:bodyPr>
              <a:lstStyle/>
              <a:p>
                <a:pPr algn="r"/>
                <a:r>
                  <a:rPr lang="en-US" sz="1000" b="1" baseline="0">
                    <a:solidFill>
                      <a:schemeClr val="bg1"/>
                    </a:solidFill>
                    <a:sym typeface="Symbol" pitchFamily="18" charset="2"/>
                  </a:rPr>
                  <a:t>8</a:t>
                </a:r>
                <a:endParaRPr lang="en-US" sz="1000" b="1" baseline="0">
                  <a:solidFill>
                    <a:schemeClr val="bg1"/>
                  </a:solidFill>
                </a:endParaRPr>
              </a:p>
            </p:txBody>
          </p:sp>
          <p:sp>
            <p:nvSpPr>
              <p:cNvPr id="85085" name="Rectangle 91"/>
              <p:cNvSpPr>
                <a:spLocks noChangeArrowheads="1"/>
              </p:cNvSpPr>
              <p:nvPr/>
            </p:nvSpPr>
            <p:spPr bwMode="auto">
              <a:xfrm>
                <a:off x="3711575" y="3968750"/>
                <a:ext cx="88900" cy="88900"/>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85086" name="AutoShape 99"/>
              <p:cNvSpPr>
                <a:spLocks noChangeArrowheads="1"/>
              </p:cNvSpPr>
              <p:nvPr/>
            </p:nvSpPr>
            <p:spPr bwMode="auto">
              <a:xfrm>
                <a:off x="3709988" y="4056063"/>
                <a:ext cx="88900" cy="88900"/>
              </a:xfrm>
              <a:prstGeom prst="triangle">
                <a:avLst>
                  <a:gd name="adj" fmla="val 50000"/>
                </a:avLst>
              </a:prstGeom>
              <a:solidFill>
                <a:srgbClr val="FFFFCC"/>
              </a:solidFill>
              <a:ln w="9525">
                <a:solidFill>
                  <a:srgbClr val="FFFFCC"/>
                </a:solidFill>
                <a:miter lim="800000"/>
                <a:headEnd/>
                <a:tailEnd/>
              </a:ln>
            </p:spPr>
            <p:txBody>
              <a:bodyPr wrap="none" anchor="ctr"/>
              <a:lstStyle/>
              <a:p>
                <a:endParaRPr lang="en-US" sz="1000" baseline="0">
                  <a:solidFill>
                    <a:schemeClr val="bg1"/>
                  </a:solidFill>
                </a:endParaRPr>
              </a:p>
            </p:txBody>
          </p:sp>
          <p:sp>
            <p:nvSpPr>
              <p:cNvPr id="85087" name="AutoShape 100"/>
              <p:cNvSpPr>
                <a:spLocks noChangeArrowheads="1"/>
              </p:cNvSpPr>
              <p:nvPr/>
            </p:nvSpPr>
            <p:spPr bwMode="auto">
              <a:xfrm>
                <a:off x="4618038" y="3962400"/>
                <a:ext cx="88900" cy="88900"/>
              </a:xfrm>
              <a:prstGeom prst="triangle">
                <a:avLst>
                  <a:gd name="adj" fmla="val 50000"/>
                </a:avLst>
              </a:prstGeom>
              <a:solidFill>
                <a:srgbClr val="FFFFCC"/>
              </a:solidFill>
              <a:ln w="9525">
                <a:solidFill>
                  <a:srgbClr val="FFFFCC"/>
                </a:solidFill>
                <a:miter lim="800000"/>
                <a:headEnd/>
                <a:tailEnd/>
              </a:ln>
            </p:spPr>
            <p:txBody>
              <a:bodyPr wrap="none" anchor="ctr"/>
              <a:lstStyle/>
              <a:p>
                <a:endParaRPr lang="en-US" sz="1000" baseline="0">
                  <a:solidFill>
                    <a:schemeClr val="bg1"/>
                  </a:solidFill>
                </a:endParaRPr>
              </a:p>
            </p:txBody>
          </p:sp>
          <p:sp>
            <p:nvSpPr>
              <p:cNvPr id="85088" name="AutoShape 101"/>
              <p:cNvSpPr>
                <a:spLocks noChangeArrowheads="1"/>
              </p:cNvSpPr>
              <p:nvPr/>
            </p:nvSpPr>
            <p:spPr bwMode="auto">
              <a:xfrm>
                <a:off x="5527675" y="4138613"/>
                <a:ext cx="88900" cy="88900"/>
              </a:xfrm>
              <a:prstGeom prst="triangle">
                <a:avLst>
                  <a:gd name="adj" fmla="val 50000"/>
                </a:avLst>
              </a:prstGeom>
              <a:solidFill>
                <a:srgbClr val="FFFFCC"/>
              </a:solidFill>
              <a:ln w="9525">
                <a:solidFill>
                  <a:srgbClr val="FFFFCC"/>
                </a:solidFill>
                <a:miter lim="800000"/>
                <a:headEnd/>
                <a:tailEnd/>
              </a:ln>
            </p:spPr>
            <p:txBody>
              <a:bodyPr wrap="none" anchor="ctr"/>
              <a:lstStyle/>
              <a:p>
                <a:endParaRPr lang="en-US" sz="1000" baseline="0">
                  <a:solidFill>
                    <a:schemeClr val="bg1"/>
                  </a:solidFill>
                </a:endParaRPr>
              </a:p>
            </p:txBody>
          </p:sp>
          <p:sp>
            <p:nvSpPr>
              <p:cNvPr id="85089" name="AutoShape 102"/>
              <p:cNvSpPr>
                <a:spLocks noChangeArrowheads="1"/>
              </p:cNvSpPr>
              <p:nvPr/>
            </p:nvSpPr>
            <p:spPr bwMode="auto">
              <a:xfrm>
                <a:off x="6442075" y="3897313"/>
                <a:ext cx="88900" cy="88900"/>
              </a:xfrm>
              <a:prstGeom prst="triangle">
                <a:avLst>
                  <a:gd name="adj" fmla="val 50000"/>
                </a:avLst>
              </a:prstGeom>
              <a:solidFill>
                <a:srgbClr val="FFFFCC"/>
              </a:solidFill>
              <a:ln w="9525">
                <a:solidFill>
                  <a:srgbClr val="FFFFCC"/>
                </a:solidFill>
                <a:miter lim="800000"/>
                <a:headEnd/>
                <a:tailEnd/>
              </a:ln>
            </p:spPr>
            <p:txBody>
              <a:bodyPr wrap="none" anchor="ctr"/>
              <a:lstStyle/>
              <a:p>
                <a:endParaRPr lang="en-US" sz="1000" baseline="0">
                  <a:solidFill>
                    <a:schemeClr val="bg1"/>
                  </a:solidFill>
                </a:endParaRPr>
              </a:p>
            </p:txBody>
          </p:sp>
          <p:sp>
            <p:nvSpPr>
              <p:cNvPr id="85090" name="Oval 107"/>
              <p:cNvSpPr>
                <a:spLocks noChangeArrowheads="1"/>
              </p:cNvSpPr>
              <p:nvPr/>
            </p:nvSpPr>
            <p:spPr bwMode="auto">
              <a:xfrm>
                <a:off x="3705225" y="3016250"/>
                <a:ext cx="88900" cy="88900"/>
              </a:xfrm>
              <a:prstGeom prst="ellipse">
                <a:avLst/>
              </a:prstGeom>
              <a:solidFill>
                <a:srgbClr val="969696"/>
              </a:solidFill>
              <a:ln w="9525">
                <a:solidFill>
                  <a:srgbClr val="969696"/>
                </a:solidFill>
                <a:round/>
                <a:headEnd/>
                <a:tailEnd/>
              </a:ln>
            </p:spPr>
            <p:txBody>
              <a:bodyPr wrap="none" anchor="ctr"/>
              <a:lstStyle/>
              <a:p>
                <a:endParaRPr lang="en-US" sz="1000" baseline="0">
                  <a:solidFill>
                    <a:schemeClr val="bg1"/>
                  </a:solidFill>
                </a:endParaRPr>
              </a:p>
            </p:txBody>
          </p:sp>
          <p:sp>
            <p:nvSpPr>
              <p:cNvPr id="85091" name="Oval 108"/>
              <p:cNvSpPr>
                <a:spLocks noChangeArrowheads="1"/>
              </p:cNvSpPr>
              <p:nvPr/>
            </p:nvSpPr>
            <p:spPr bwMode="auto">
              <a:xfrm>
                <a:off x="4618038" y="3235325"/>
                <a:ext cx="88900" cy="88900"/>
              </a:xfrm>
              <a:prstGeom prst="ellipse">
                <a:avLst/>
              </a:prstGeom>
              <a:solidFill>
                <a:srgbClr val="969696"/>
              </a:solidFill>
              <a:ln w="9525">
                <a:solidFill>
                  <a:srgbClr val="969696"/>
                </a:solidFill>
                <a:round/>
                <a:headEnd/>
                <a:tailEnd/>
              </a:ln>
            </p:spPr>
            <p:txBody>
              <a:bodyPr wrap="none" anchor="ctr"/>
              <a:lstStyle/>
              <a:p>
                <a:endParaRPr lang="en-US" sz="1000" baseline="0">
                  <a:solidFill>
                    <a:schemeClr val="bg1"/>
                  </a:solidFill>
                </a:endParaRPr>
              </a:p>
            </p:txBody>
          </p:sp>
          <p:sp>
            <p:nvSpPr>
              <p:cNvPr id="85092" name="Oval 109"/>
              <p:cNvSpPr>
                <a:spLocks noChangeArrowheads="1"/>
              </p:cNvSpPr>
              <p:nvPr/>
            </p:nvSpPr>
            <p:spPr bwMode="auto">
              <a:xfrm>
                <a:off x="5527675" y="3343275"/>
                <a:ext cx="88900" cy="88900"/>
              </a:xfrm>
              <a:prstGeom prst="ellipse">
                <a:avLst/>
              </a:prstGeom>
              <a:solidFill>
                <a:srgbClr val="969696"/>
              </a:solidFill>
              <a:ln w="9525">
                <a:solidFill>
                  <a:srgbClr val="969696"/>
                </a:solidFill>
                <a:round/>
                <a:headEnd/>
                <a:tailEnd/>
              </a:ln>
            </p:spPr>
            <p:txBody>
              <a:bodyPr wrap="none" anchor="ctr"/>
              <a:lstStyle/>
              <a:p>
                <a:endParaRPr lang="en-US" sz="1000" baseline="0">
                  <a:solidFill>
                    <a:schemeClr val="bg1"/>
                  </a:solidFill>
                </a:endParaRPr>
              </a:p>
            </p:txBody>
          </p:sp>
          <p:sp>
            <p:nvSpPr>
              <p:cNvPr id="85093" name="Oval 110"/>
              <p:cNvSpPr>
                <a:spLocks noChangeArrowheads="1"/>
              </p:cNvSpPr>
              <p:nvPr/>
            </p:nvSpPr>
            <p:spPr bwMode="auto">
              <a:xfrm>
                <a:off x="6442075" y="2946400"/>
                <a:ext cx="88900" cy="88900"/>
              </a:xfrm>
              <a:prstGeom prst="ellipse">
                <a:avLst/>
              </a:prstGeom>
              <a:solidFill>
                <a:srgbClr val="969696"/>
              </a:solidFill>
              <a:ln w="9525">
                <a:solidFill>
                  <a:srgbClr val="969696"/>
                </a:solidFill>
                <a:round/>
                <a:headEnd/>
                <a:tailEnd/>
              </a:ln>
            </p:spPr>
            <p:txBody>
              <a:bodyPr wrap="none" anchor="ctr"/>
              <a:lstStyle/>
              <a:p>
                <a:endParaRPr lang="en-US" sz="1000" baseline="0">
                  <a:solidFill>
                    <a:schemeClr val="bg1"/>
                  </a:solidFill>
                </a:endParaRPr>
              </a:p>
            </p:txBody>
          </p:sp>
          <p:sp>
            <p:nvSpPr>
              <p:cNvPr id="85094" name="Line 114"/>
              <p:cNvSpPr>
                <a:spLocks noChangeShapeType="1"/>
              </p:cNvSpPr>
              <p:nvPr/>
            </p:nvSpPr>
            <p:spPr bwMode="auto">
              <a:xfrm>
                <a:off x="2614612" y="3930650"/>
                <a:ext cx="47625" cy="0"/>
              </a:xfrm>
              <a:prstGeom prst="line">
                <a:avLst/>
              </a:prstGeom>
              <a:noFill/>
              <a:ln w="9525">
                <a:solidFill>
                  <a:schemeClr val="tx1"/>
                </a:solidFill>
                <a:round/>
                <a:headEnd/>
                <a:tailEnd/>
              </a:ln>
            </p:spPr>
            <p:txBody>
              <a:bodyPr/>
              <a:lstStyle/>
              <a:p>
                <a:endParaRPr lang="en-US">
                  <a:solidFill>
                    <a:schemeClr val="bg1"/>
                  </a:solidFill>
                </a:endParaRPr>
              </a:p>
            </p:txBody>
          </p:sp>
          <p:sp>
            <p:nvSpPr>
              <p:cNvPr id="85095" name="Line 116"/>
              <p:cNvSpPr>
                <a:spLocks noChangeShapeType="1"/>
              </p:cNvSpPr>
              <p:nvPr/>
            </p:nvSpPr>
            <p:spPr bwMode="auto">
              <a:xfrm>
                <a:off x="2614612" y="3589338"/>
                <a:ext cx="47625" cy="0"/>
              </a:xfrm>
              <a:prstGeom prst="line">
                <a:avLst/>
              </a:prstGeom>
              <a:noFill/>
              <a:ln w="9525">
                <a:solidFill>
                  <a:schemeClr val="tx1"/>
                </a:solidFill>
                <a:round/>
                <a:headEnd/>
                <a:tailEnd/>
              </a:ln>
            </p:spPr>
            <p:txBody>
              <a:bodyPr/>
              <a:lstStyle/>
              <a:p>
                <a:endParaRPr lang="en-US">
                  <a:solidFill>
                    <a:schemeClr val="bg1"/>
                  </a:solidFill>
                </a:endParaRPr>
              </a:p>
            </p:txBody>
          </p:sp>
          <p:sp>
            <p:nvSpPr>
              <p:cNvPr id="85096" name="Line 118"/>
              <p:cNvSpPr>
                <a:spLocks noChangeShapeType="1"/>
              </p:cNvSpPr>
              <p:nvPr/>
            </p:nvSpPr>
            <p:spPr bwMode="auto">
              <a:xfrm>
                <a:off x="2614612" y="3267075"/>
                <a:ext cx="47625" cy="0"/>
              </a:xfrm>
              <a:prstGeom prst="line">
                <a:avLst/>
              </a:prstGeom>
              <a:noFill/>
              <a:ln w="9525">
                <a:solidFill>
                  <a:schemeClr val="tx1"/>
                </a:solidFill>
                <a:round/>
                <a:headEnd/>
                <a:tailEnd/>
              </a:ln>
            </p:spPr>
            <p:txBody>
              <a:bodyPr/>
              <a:lstStyle/>
              <a:p>
                <a:endParaRPr lang="en-US">
                  <a:solidFill>
                    <a:schemeClr val="bg1"/>
                  </a:solidFill>
                </a:endParaRPr>
              </a:p>
            </p:txBody>
          </p:sp>
          <p:sp>
            <p:nvSpPr>
              <p:cNvPr id="85097" name="Line 119"/>
              <p:cNvSpPr>
                <a:spLocks noChangeShapeType="1"/>
              </p:cNvSpPr>
              <p:nvPr/>
            </p:nvSpPr>
            <p:spPr bwMode="auto">
              <a:xfrm>
                <a:off x="2614612" y="2960687"/>
                <a:ext cx="47625" cy="0"/>
              </a:xfrm>
              <a:prstGeom prst="line">
                <a:avLst/>
              </a:prstGeom>
              <a:noFill/>
              <a:ln w="9525">
                <a:solidFill>
                  <a:schemeClr val="tx1"/>
                </a:solidFill>
                <a:round/>
                <a:headEnd/>
                <a:tailEnd/>
              </a:ln>
            </p:spPr>
            <p:txBody>
              <a:bodyPr/>
              <a:lstStyle/>
              <a:p>
                <a:endParaRPr lang="en-US">
                  <a:solidFill>
                    <a:schemeClr val="bg1"/>
                  </a:solidFill>
                </a:endParaRPr>
              </a:p>
            </p:txBody>
          </p:sp>
          <p:sp>
            <p:nvSpPr>
              <p:cNvPr id="85099" name="Text Box 125"/>
              <p:cNvSpPr txBox="1">
                <a:spLocks noChangeArrowheads="1"/>
              </p:cNvSpPr>
              <p:nvPr/>
            </p:nvSpPr>
            <p:spPr bwMode="auto">
              <a:xfrm>
                <a:off x="2503487" y="4168031"/>
                <a:ext cx="65724" cy="153888"/>
              </a:xfrm>
              <a:prstGeom prst="rect">
                <a:avLst/>
              </a:prstGeom>
              <a:noFill/>
              <a:ln w="9525">
                <a:noFill/>
                <a:miter lim="800000"/>
                <a:headEnd/>
                <a:tailEnd/>
              </a:ln>
            </p:spPr>
            <p:txBody>
              <a:bodyPr wrap="none" lIns="0" tIns="0" rIns="0" bIns="0" anchor="ctr">
                <a:spAutoFit/>
              </a:bodyPr>
              <a:lstStyle/>
              <a:p>
                <a:r>
                  <a:rPr lang="en-US" sz="1000" b="1" baseline="0">
                    <a:solidFill>
                      <a:schemeClr val="bg1"/>
                    </a:solidFill>
                  </a:rPr>
                  <a:t>0</a:t>
                </a:r>
              </a:p>
            </p:txBody>
          </p:sp>
          <p:sp>
            <p:nvSpPr>
              <p:cNvPr id="85100" name="Freeform 126"/>
              <p:cNvSpPr>
                <a:spLocks/>
              </p:cNvSpPr>
              <p:nvPr/>
            </p:nvSpPr>
            <p:spPr bwMode="auto">
              <a:xfrm>
                <a:off x="2841625" y="2989263"/>
                <a:ext cx="3644900" cy="1250950"/>
              </a:xfrm>
              <a:custGeom>
                <a:avLst/>
                <a:gdLst>
                  <a:gd name="T0" fmla="*/ 0 w 2296"/>
                  <a:gd name="T1" fmla="*/ 788 h 788"/>
                  <a:gd name="T2" fmla="*/ 572 w 2296"/>
                  <a:gd name="T3" fmla="*/ 52 h 788"/>
                  <a:gd name="T4" fmla="*/ 1148 w 2296"/>
                  <a:gd name="T5" fmla="*/ 188 h 788"/>
                  <a:gd name="T6" fmla="*/ 1724 w 2296"/>
                  <a:gd name="T7" fmla="*/ 252 h 788"/>
                  <a:gd name="T8" fmla="*/ 2296 w 2296"/>
                  <a:gd name="T9" fmla="*/ 0 h 788"/>
                  <a:gd name="T10" fmla="*/ 0 60000 65536"/>
                  <a:gd name="T11" fmla="*/ 0 60000 65536"/>
                  <a:gd name="T12" fmla="*/ 0 60000 65536"/>
                  <a:gd name="T13" fmla="*/ 0 60000 65536"/>
                  <a:gd name="T14" fmla="*/ 0 60000 65536"/>
                  <a:gd name="T15" fmla="*/ 0 w 2296"/>
                  <a:gd name="T16" fmla="*/ 0 h 788"/>
                  <a:gd name="T17" fmla="*/ 2296 w 2296"/>
                  <a:gd name="T18" fmla="*/ 788 h 788"/>
                </a:gdLst>
                <a:ahLst/>
                <a:cxnLst>
                  <a:cxn ang="T10">
                    <a:pos x="T0" y="T1"/>
                  </a:cxn>
                  <a:cxn ang="T11">
                    <a:pos x="T2" y="T3"/>
                  </a:cxn>
                  <a:cxn ang="T12">
                    <a:pos x="T4" y="T5"/>
                  </a:cxn>
                  <a:cxn ang="T13">
                    <a:pos x="T6" y="T7"/>
                  </a:cxn>
                  <a:cxn ang="T14">
                    <a:pos x="T8" y="T9"/>
                  </a:cxn>
                </a:cxnLst>
                <a:rect l="T15" t="T16" r="T17" b="T18"/>
                <a:pathLst>
                  <a:path w="2296" h="788">
                    <a:moveTo>
                      <a:pt x="0" y="788"/>
                    </a:moveTo>
                    <a:lnTo>
                      <a:pt x="572" y="52"/>
                    </a:lnTo>
                    <a:lnTo>
                      <a:pt x="1148" y="188"/>
                    </a:lnTo>
                    <a:lnTo>
                      <a:pt x="1724" y="252"/>
                    </a:lnTo>
                    <a:lnTo>
                      <a:pt x="2296" y="0"/>
                    </a:lnTo>
                  </a:path>
                </a:pathLst>
              </a:custGeom>
              <a:noFill/>
              <a:ln w="19050">
                <a:solidFill>
                  <a:srgbClr val="969696"/>
                </a:solidFill>
                <a:round/>
                <a:headEnd/>
                <a:tailEnd/>
              </a:ln>
            </p:spPr>
            <p:txBody>
              <a:bodyPr/>
              <a:lstStyle/>
              <a:p>
                <a:endParaRPr lang="en-US" sz="1000" baseline="0">
                  <a:solidFill>
                    <a:schemeClr val="bg1"/>
                  </a:solidFill>
                </a:endParaRPr>
              </a:p>
            </p:txBody>
          </p:sp>
          <p:sp>
            <p:nvSpPr>
              <p:cNvPr id="85101" name="Freeform 128"/>
              <p:cNvSpPr>
                <a:spLocks/>
              </p:cNvSpPr>
              <p:nvPr/>
            </p:nvSpPr>
            <p:spPr bwMode="auto">
              <a:xfrm>
                <a:off x="2841625" y="3954463"/>
                <a:ext cx="3638550" cy="311150"/>
              </a:xfrm>
              <a:custGeom>
                <a:avLst/>
                <a:gdLst>
                  <a:gd name="T0" fmla="*/ 0 w 2292"/>
                  <a:gd name="T1" fmla="*/ 196 h 196"/>
                  <a:gd name="T2" fmla="*/ 572 w 2292"/>
                  <a:gd name="T3" fmla="*/ 96 h 196"/>
                  <a:gd name="T4" fmla="*/ 1148 w 2292"/>
                  <a:gd name="T5" fmla="*/ 44 h 196"/>
                  <a:gd name="T6" fmla="*/ 1724 w 2292"/>
                  <a:gd name="T7" fmla="*/ 152 h 196"/>
                  <a:gd name="T8" fmla="*/ 2292 w 2292"/>
                  <a:gd name="T9" fmla="*/ 0 h 196"/>
                  <a:gd name="T10" fmla="*/ 0 60000 65536"/>
                  <a:gd name="T11" fmla="*/ 0 60000 65536"/>
                  <a:gd name="T12" fmla="*/ 0 60000 65536"/>
                  <a:gd name="T13" fmla="*/ 0 60000 65536"/>
                  <a:gd name="T14" fmla="*/ 0 60000 65536"/>
                  <a:gd name="T15" fmla="*/ 0 w 2292"/>
                  <a:gd name="T16" fmla="*/ 0 h 196"/>
                  <a:gd name="T17" fmla="*/ 2292 w 2292"/>
                  <a:gd name="T18" fmla="*/ 196 h 196"/>
                </a:gdLst>
                <a:ahLst/>
                <a:cxnLst>
                  <a:cxn ang="T10">
                    <a:pos x="T0" y="T1"/>
                  </a:cxn>
                  <a:cxn ang="T11">
                    <a:pos x="T2" y="T3"/>
                  </a:cxn>
                  <a:cxn ang="T12">
                    <a:pos x="T4" y="T5"/>
                  </a:cxn>
                  <a:cxn ang="T13">
                    <a:pos x="T6" y="T7"/>
                  </a:cxn>
                  <a:cxn ang="T14">
                    <a:pos x="T8" y="T9"/>
                  </a:cxn>
                </a:cxnLst>
                <a:rect l="T15" t="T16" r="T17" b="T18"/>
                <a:pathLst>
                  <a:path w="2292" h="196">
                    <a:moveTo>
                      <a:pt x="0" y="196"/>
                    </a:moveTo>
                    <a:lnTo>
                      <a:pt x="572" y="96"/>
                    </a:lnTo>
                    <a:lnTo>
                      <a:pt x="1148" y="44"/>
                    </a:lnTo>
                    <a:lnTo>
                      <a:pt x="1724" y="152"/>
                    </a:lnTo>
                    <a:lnTo>
                      <a:pt x="2292" y="0"/>
                    </a:lnTo>
                  </a:path>
                </a:pathLst>
              </a:custGeom>
              <a:noFill/>
              <a:ln w="19050">
                <a:solidFill>
                  <a:srgbClr val="FFFFCC"/>
                </a:solidFill>
                <a:round/>
                <a:headEnd/>
                <a:tailEnd/>
              </a:ln>
            </p:spPr>
            <p:txBody>
              <a:bodyPr/>
              <a:lstStyle/>
              <a:p>
                <a:endParaRPr lang="en-US" sz="1000" baseline="0">
                  <a:solidFill>
                    <a:schemeClr val="bg1"/>
                  </a:solidFill>
                </a:endParaRPr>
              </a:p>
            </p:txBody>
          </p:sp>
          <p:sp>
            <p:nvSpPr>
              <p:cNvPr id="85102" name="Freeform 127"/>
              <p:cNvSpPr>
                <a:spLocks/>
              </p:cNvSpPr>
              <p:nvPr/>
            </p:nvSpPr>
            <p:spPr bwMode="auto">
              <a:xfrm>
                <a:off x="2847975" y="3884613"/>
                <a:ext cx="3632200" cy="355600"/>
              </a:xfrm>
              <a:custGeom>
                <a:avLst/>
                <a:gdLst>
                  <a:gd name="T0" fmla="*/ 0 w 2288"/>
                  <a:gd name="T1" fmla="*/ 224 h 224"/>
                  <a:gd name="T2" fmla="*/ 576 w 2288"/>
                  <a:gd name="T3" fmla="*/ 80 h 224"/>
                  <a:gd name="T4" fmla="*/ 1144 w 2288"/>
                  <a:gd name="T5" fmla="*/ 108 h 224"/>
                  <a:gd name="T6" fmla="*/ 1712 w 2288"/>
                  <a:gd name="T7" fmla="*/ 140 h 224"/>
                  <a:gd name="T8" fmla="*/ 2288 w 2288"/>
                  <a:gd name="T9" fmla="*/ 0 h 224"/>
                  <a:gd name="T10" fmla="*/ 0 60000 65536"/>
                  <a:gd name="T11" fmla="*/ 0 60000 65536"/>
                  <a:gd name="T12" fmla="*/ 0 60000 65536"/>
                  <a:gd name="T13" fmla="*/ 0 60000 65536"/>
                  <a:gd name="T14" fmla="*/ 0 60000 65536"/>
                  <a:gd name="T15" fmla="*/ 0 w 2288"/>
                  <a:gd name="T16" fmla="*/ 0 h 224"/>
                  <a:gd name="T17" fmla="*/ 2288 w 2288"/>
                  <a:gd name="T18" fmla="*/ 224 h 224"/>
                </a:gdLst>
                <a:ahLst/>
                <a:cxnLst>
                  <a:cxn ang="T10">
                    <a:pos x="T0" y="T1"/>
                  </a:cxn>
                  <a:cxn ang="T11">
                    <a:pos x="T2" y="T3"/>
                  </a:cxn>
                  <a:cxn ang="T12">
                    <a:pos x="T4" y="T5"/>
                  </a:cxn>
                  <a:cxn ang="T13">
                    <a:pos x="T6" y="T7"/>
                  </a:cxn>
                  <a:cxn ang="T14">
                    <a:pos x="T8" y="T9"/>
                  </a:cxn>
                </a:cxnLst>
                <a:rect l="T15" t="T16" r="T17" b="T18"/>
                <a:pathLst>
                  <a:path w="2288" h="224">
                    <a:moveTo>
                      <a:pt x="0" y="224"/>
                    </a:moveTo>
                    <a:lnTo>
                      <a:pt x="576" y="80"/>
                    </a:lnTo>
                    <a:lnTo>
                      <a:pt x="1144" y="108"/>
                    </a:lnTo>
                    <a:lnTo>
                      <a:pt x="1712" y="140"/>
                    </a:lnTo>
                    <a:lnTo>
                      <a:pt x="2288" y="0"/>
                    </a:lnTo>
                  </a:path>
                </a:pathLst>
              </a:custGeom>
              <a:noFill/>
              <a:ln w="19050">
                <a:solidFill>
                  <a:srgbClr val="990000"/>
                </a:solidFill>
                <a:round/>
                <a:headEnd/>
                <a:tailEnd/>
              </a:ln>
            </p:spPr>
            <p:txBody>
              <a:bodyPr/>
              <a:lstStyle/>
              <a:p>
                <a:endParaRPr lang="en-US" sz="1000" baseline="0">
                  <a:solidFill>
                    <a:schemeClr val="bg1"/>
                  </a:solidFill>
                </a:endParaRPr>
              </a:p>
            </p:txBody>
          </p:sp>
          <p:sp>
            <p:nvSpPr>
              <p:cNvPr id="85103" name="Rectangle 92"/>
              <p:cNvSpPr>
                <a:spLocks noChangeArrowheads="1"/>
              </p:cNvSpPr>
              <p:nvPr/>
            </p:nvSpPr>
            <p:spPr bwMode="auto">
              <a:xfrm>
                <a:off x="4618038" y="4014788"/>
                <a:ext cx="88900" cy="88900"/>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85104" name="Rectangle 90"/>
              <p:cNvSpPr>
                <a:spLocks noChangeArrowheads="1"/>
              </p:cNvSpPr>
              <p:nvPr/>
            </p:nvSpPr>
            <p:spPr bwMode="auto">
              <a:xfrm>
                <a:off x="2789238" y="4205288"/>
                <a:ext cx="88900" cy="88900"/>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85105" name="Rectangle 93"/>
              <p:cNvSpPr>
                <a:spLocks noChangeArrowheads="1"/>
              </p:cNvSpPr>
              <p:nvPr/>
            </p:nvSpPr>
            <p:spPr bwMode="auto">
              <a:xfrm>
                <a:off x="5529263" y="4062413"/>
                <a:ext cx="88900" cy="88900"/>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85106" name="Rectangle 94"/>
              <p:cNvSpPr>
                <a:spLocks noChangeArrowheads="1"/>
              </p:cNvSpPr>
              <p:nvPr/>
            </p:nvSpPr>
            <p:spPr bwMode="auto">
              <a:xfrm>
                <a:off x="6435725" y="3844925"/>
                <a:ext cx="88900" cy="88900"/>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85107" name="Line 131"/>
              <p:cNvSpPr>
                <a:spLocks noChangeShapeType="1"/>
              </p:cNvSpPr>
              <p:nvPr/>
            </p:nvSpPr>
            <p:spPr bwMode="auto">
              <a:xfrm>
                <a:off x="3295650" y="4267200"/>
                <a:ext cx="0" cy="53975"/>
              </a:xfrm>
              <a:prstGeom prst="line">
                <a:avLst/>
              </a:prstGeom>
              <a:noFill/>
              <a:ln w="9525">
                <a:solidFill>
                  <a:schemeClr val="tx1"/>
                </a:solidFill>
                <a:round/>
                <a:headEnd/>
                <a:tailEnd/>
              </a:ln>
            </p:spPr>
            <p:txBody>
              <a:bodyPr/>
              <a:lstStyle/>
              <a:p>
                <a:endParaRPr lang="en-US">
                  <a:solidFill>
                    <a:schemeClr val="bg1"/>
                  </a:solidFill>
                </a:endParaRPr>
              </a:p>
            </p:txBody>
          </p:sp>
          <p:sp>
            <p:nvSpPr>
              <p:cNvPr id="85108" name="Line 132"/>
              <p:cNvSpPr>
                <a:spLocks noChangeShapeType="1"/>
              </p:cNvSpPr>
              <p:nvPr/>
            </p:nvSpPr>
            <p:spPr bwMode="auto">
              <a:xfrm>
                <a:off x="3743325" y="4271963"/>
                <a:ext cx="0" cy="53975"/>
              </a:xfrm>
              <a:prstGeom prst="line">
                <a:avLst/>
              </a:prstGeom>
              <a:noFill/>
              <a:ln w="9525">
                <a:solidFill>
                  <a:schemeClr val="tx1"/>
                </a:solidFill>
                <a:round/>
                <a:headEnd/>
                <a:tailEnd/>
              </a:ln>
            </p:spPr>
            <p:txBody>
              <a:bodyPr/>
              <a:lstStyle/>
              <a:p>
                <a:endParaRPr lang="en-US">
                  <a:solidFill>
                    <a:schemeClr val="bg1"/>
                  </a:solidFill>
                </a:endParaRPr>
              </a:p>
            </p:txBody>
          </p:sp>
          <p:sp>
            <p:nvSpPr>
              <p:cNvPr id="85109" name="Line 133"/>
              <p:cNvSpPr>
                <a:spLocks noChangeShapeType="1"/>
              </p:cNvSpPr>
              <p:nvPr/>
            </p:nvSpPr>
            <p:spPr bwMode="auto">
              <a:xfrm>
                <a:off x="4197350" y="4273550"/>
                <a:ext cx="0" cy="53975"/>
              </a:xfrm>
              <a:prstGeom prst="line">
                <a:avLst/>
              </a:prstGeom>
              <a:noFill/>
              <a:ln w="9525">
                <a:solidFill>
                  <a:schemeClr val="tx1"/>
                </a:solidFill>
                <a:round/>
                <a:headEnd/>
                <a:tailEnd/>
              </a:ln>
            </p:spPr>
            <p:txBody>
              <a:bodyPr/>
              <a:lstStyle/>
              <a:p>
                <a:endParaRPr lang="en-US">
                  <a:solidFill>
                    <a:schemeClr val="bg1"/>
                  </a:solidFill>
                </a:endParaRPr>
              </a:p>
            </p:txBody>
          </p:sp>
          <p:sp>
            <p:nvSpPr>
              <p:cNvPr id="85110" name="Line 134"/>
              <p:cNvSpPr>
                <a:spLocks noChangeShapeType="1"/>
              </p:cNvSpPr>
              <p:nvPr/>
            </p:nvSpPr>
            <p:spPr bwMode="auto">
              <a:xfrm>
                <a:off x="4657725" y="4271963"/>
                <a:ext cx="0" cy="53975"/>
              </a:xfrm>
              <a:prstGeom prst="line">
                <a:avLst/>
              </a:prstGeom>
              <a:noFill/>
              <a:ln w="9525">
                <a:solidFill>
                  <a:schemeClr val="tx1"/>
                </a:solidFill>
                <a:round/>
                <a:headEnd/>
                <a:tailEnd/>
              </a:ln>
            </p:spPr>
            <p:txBody>
              <a:bodyPr/>
              <a:lstStyle/>
              <a:p>
                <a:endParaRPr lang="en-US">
                  <a:solidFill>
                    <a:schemeClr val="bg1"/>
                  </a:solidFill>
                </a:endParaRPr>
              </a:p>
            </p:txBody>
          </p:sp>
          <p:sp>
            <p:nvSpPr>
              <p:cNvPr id="85111" name="Line 135"/>
              <p:cNvSpPr>
                <a:spLocks noChangeShapeType="1"/>
              </p:cNvSpPr>
              <p:nvPr/>
            </p:nvSpPr>
            <p:spPr bwMode="auto">
              <a:xfrm>
                <a:off x="5105400" y="4270375"/>
                <a:ext cx="0" cy="53975"/>
              </a:xfrm>
              <a:prstGeom prst="line">
                <a:avLst/>
              </a:prstGeom>
              <a:noFill/>
              <a:ln w="9525">
                <a:solidFill>
                  <a:schemeClr val="tx1"/>
                </a:solidFill>
                <a:round/>
                <a:headEnd/>
                <a:tailEnd/>
              </a:ln>
            </p:spPr>
            <p:txBody>
              <a:bodyPr/>
              <a:lstStyle/>
              <a:p>
                <a:endParaRPr lang="en-US">
                  <a:solidFill>
                    <a:schemeClr val="bg1"/>
                  </a:solidFill>
                </a:endParaRPr>
              </a:p>
            </p:txBody>
          </p:sp>
          <p:sp>
            <p:nvSpPr>
              <p:cNvPr id="85112" name="Line 136"/>
              <p:cNvSpPr>
                <a:spLocks noChangeShapeType="1"/>
              </p:cNvSpPr>
              <p:nvPr/>
            </p:nvSpPr>
            <p:spPr bwMode="auto">
              <a:xfrm>
                <a:off x="5565775" y="4271963"/>
                <a:ext cx="0" cy="53975"/>
              </a:xfrm>
              <a:prstGeom prst="line">
                <a:avLst/>
              </a:prstGeom>
              <a:noFill/>
              <a:ln w="9525">
                <a:solidFill>
                  <a:schemeClr val="tx1"/>
                </a:solidFill>
                <a:round/>
                <a:headEnd/>
                <a:tailEnd/>
              </a:ln>
            </p:spPr>
            <p:txBody>
              <a:bodyPr/>
              <a:lstStyle/>
              <a:p>
                <a:endParaRPr lang="en-US">
                  <a:solidFill>
                    <a:schemeClr val="bg1"/>
                  </a:solidFill>
                </a:endParaRPr>
              </a:p>
            </p:txBody>
          </p:sp>
          <p:sp>
            <p:nvSpPr>
              <p:cNvPr id="85113" name="Line 137"/>
              <p:cNvSpPr>
                <a:spLocks noChangeShapeType="1"/>
              </p:cNvSpPr>
              <p:nvPr/>
            </p:nvSpPr>
            <p:spPr bwMode="auto">
              <a:xfrm>
                <a:off x="6022975" y="4273550"/>
                <a:ext cx="0" cy="53975"/>
              </a:xfrm>
              <a:prstGeom prst="line">
                <a:avLst/>
              </a:prstGeom>
              <a:noFill/>
              <a:ln w="9525">
                <a:solidFill>
                  <a:schemeClr val="tx1"/>
                </a:solidFill>
                <a:round/>
                <a:headEnd/>
                <a:tailEnd/>
              </a:ln>
            </p:spPr>
            <p:txBody>
              <a:bodyPr/>
              <a:lstStyle/>
              <a:p>
                <a:endParaRPr lang="en-US">
                  <a:solidFill>
                    <a:schemeClr val="bg1"/>
                  </a:solidFill>
                </a:endParaRPr>
              </a:p>
            </p:txBody>
          </p:sp>
          <p:sp>
            <p:nvSpPr>
              <p:cNvPr id="85114" name="Line 138"/>
              <p:cNvSpPr>
                <a:spLocks noChangeShapeType="1"/>
              </p:cNvSpPr>
              <p:nvPr/>
            </p:nvSpPr>
            <p:spPr bwMode="auto">
              <a:xfrm>
                <a:off x="6470650" y="4268788"/>
                <a:ext cx="0" cy="53975"/>
              </a:xfrm>
              <a:prstGeom prst="line">
                <a:avLst/>
              </a:prstGeom>
              <a:noFill/>
              <a:ln w="9525">
                <a:solidFill>
                  <a:schemeClr val="tx1"/>
                </a:solidFill>
                <a:round/>
                <a:headEnd/>
                <a:tailEnd/>
              </a:ln>
            </p:spPr>
            <p:txBody>
              <a:bodyPr/>
              <a:lstStyle/>
              <a:p>
                <a:endParaRPr lang="en-US">
                  <a:solidFill>
                    <a:schemeClr val="bg1"/>
                  </a:solidFill>
                </a:endParaRPr>
              </a:p>
            </p:txBody>
          </p:sp>
          <p:sp>
            <p:nvSpPr>
              <p:cNvPr id="183" name="Line 114"/>
              <p:cNvSpPr>
                <a:spLocks noChangeShapeType="1"/>
              </p:cNvSpPr>
              <p:nvPr/>
            </p:nvSpPr>
            <p:spPr bwMode="auto">
              <a:xfrm>
                <a:off x="2614612" y="4267200"/>
                <a:ext cx="47625" cy="0"/>
              </a:xfrm>
              <a:prstGeom prst="line">
                <a:avLst/>
              </a:prstGeom>
              <a:noFill/>
              <a:ln w="9525">
                <a:solidFill>
                  <a:schemeClr val="tx1"/>
                </a:solidFill>
                <a:round/>
                <a:headEnd/>
                <a:tailEnd/>
              </a:ln>
            </p:spPr>
            <p:txBody>
              <a:bodyPr/>
              <a:lstStyle/>
              <a:p>
                <a:endParaRPr lang="en-US">
                  <a:solidFill>
                    <a:schemeClr val="bg1"/>
                  </a:solidFill>
                </a:endParaRPr>
              </a:p>
            </p:txBody>
          </p:sp>
        </p:grpSp>
      </p:grpSp>
      <p:grpSp>
        <p:nvGrpSpPr>
          <p:cNvPr id="6" name="Group 194"/>
          <p:cNvGrpSpPr/>
          <p:nvPr/>
        </p:nvGrpSpPr>
        <p:grpSpPr>
          <a:xfrm>
            <a:off x="1977380" y="4614118"/>
            <a:ext cx="4728220" cy="1786682"/>
            <a:chOff x="1977380" y="4437906"/>
            <a:chExt cx="4728220" cy="1786682"/>
          </a:xfrm>
        </p:grpSpPr>
        <p:sp>
          <p:nvSpPr>
            <p:cNvPr id="85033" name="Text Box 182"/>
            <p:cNvSpPr txBox="1">
              <a:spLocks noChangeArrowheads="1"/>
            </p:cNvSpPr>
            <p:nvPr/>
          </p:nvSpPr>
          <p:spPr bwMode="auto">
            <a:xfrm rot="16200000">
              <a:off x="1648668" y="4854027"/>
              <a:ext cx="1119089" cy="461665"/>
            </a:xfrm>
            <a:prstGeom prst="rect">
              <a:avLst/>
            </a:prstGeom>
            <a:noFill/>
            <a:ln w="9525">
              <a:noFill/>
              <a:miter lim="800000"/>
              <a:headEnd/>
              <a:tailEnd/>
            </a:ln>
          </p:spPr>
          <p:txBody>
            <a:bodyPr wrap="none">
              <a:spAutoFit/>
            </a:bodyPr>
            <a:lstStyle/>
            <a:p>
              <a:pPr algn="ctr"/>
              <a:r>
                <a:rPr lang="en-US" sz="1200" b="1" baseline="0" dirty="0">
                  <a:solidFill>
                    <a:schemeClr val="bg1"/>
                  </a:solidFill>
                </a:rPr>
                <a:t>Medication</a:t>
              </a:r>
              <a:br>
                <a:rPr lang="en-US" sz="1200" b="1" baseline="0" dirty="0">
                  <a:solidFill>
                    <a:schemeClr val="bg1"/>
                  </a:solidFill>
                </a:rPr>
              </a:br>
              <a:r>
                <a:rPr lang="en-US" sz="1200" b="1" baseline="0" dirty="0">
                  <a:solidFill>
                    <a:schemeClr val="bg1"/>
                  </a:solidFill>
                </a:rPr>
                <a:t>Adherence (%)</a:t>
              </a:r>
            </a:p>
          </p:txBody>
        </p:sp>
        <p:grpSp>
          <p:nvGrpSpPr>
            <p:cNvPr id="7" name="Group 178"/>
            <p:cNvGrpSpPr/>
            <p:nvPr/>
          </p:nvGrpSpPr>
          <p:grpSpPr>
            <a:xfrm>
              <a:off x="2438400" y="4437906"/>
              <a:ext cx="4267200" cy="1786682"/>
              <a:chOff x="2438400" y="4437906"/>
              <a:chExt cx="4267200" cy="1786682"/>
            </a:xfrm>
          </p:grpSpPr>
          <p:sp>
            <p:nvSpPr>
              <p:cNvPr id="85040" name="Line 192"/>
              <p:cNvSpPr>
                <a:spLocks noChangeShapeType="1"/>
              </p:cNvSpPr>
              <p:nvPr/>
            </p:nvSpPr>
            <p:spPr bwMode="auto">
              <a:xfrm>
                <a:off x="3354388" y="5845175"/>
                <a:ext cx="0" cy="0"/>
              </a:xfrm>
              <a:prstGeom prst="line">
                <a:avLst/>
              </a:prstGeom>
              <a:noFill/>
              <a:ln w="9525">
                <a:solidFill>
                  <a:schemeClr val="tx1"/>
                </a:solidFill>
                <a:round/>
                <a:headEnd/>
                <a:tailEnd/>
              </a:ln>
            </p:spPr>
            <p:txBody>
              <a:bodyPr/>
              <a:lstStyle/>
              <a:p>
                <a:endParaRPr lang="en-US">
                  <a:solidFill>
                    <a:schemeClr val="bg1"/>
                  </a:solidFill>
                </a:endParaRPr>
              </a:p>
            </p:txBody>
          </p:sp>
          <p:sp>
            <p:nvSpPr>
              <p:cNvPr id="85041" name="Line 194"/>
              <p:cNvSpPr>
                <a:spLocks noChangeShapeType="1"/>
              </p:cNvSpPr>
              <p:nvPr/>
            </p:nvSpPr>
            <p:spPr bwMode="auto">
              <a:xfrm>
                <a:off x="3294063" y="5791200"/>
                <a:ext cx="0" cy="53975"/>
              </a:xfrm>
              <a:prstGeom prst="line">
                <a:avLst/>
              </a:prstGeom>
              <a:noFill/>
              <a:ln w="9525">
                <a:solidFill>
                  <a:schemeClr val="tx1"/>
                </a:solidFill>
                <a:round/>
                <a:headEnd/>
                <a:tailEnd/>
              </a:ln>
            </p:spPr>
            <p:txBody>
              <a:bodyPr/>
              <a:lstStyle/>
              <a:p>
                <a:endParaRPr lang="en-US">
                  <a:solidFill>
                    <a:schemeClr val="bg1"/>
                  </a:solidFill>
                </a:endParaRPr>
              </a:p>
            </p:txBody>
          </p:sp>
          <p:sp>
            <p:nvSpPr>
              <p:cNvPr id="85042" name="Line 195"/>
              <p:cNvSpPr>
                <a:spLocks noChangeShapeType="1"/>
              </p:cNvSpPr>
              <p:nvPr/>
            </p:nvSpPr>
            <p:spPr bwMode="auto">
              <a:xfrm>
                <a:off x="3741738" y="5795962"/>
                <a:ext cx="0" cy="53975"/>
              </a:xfrm>
              <a:prstGeom prst="line">
                <a:avLst/>
              </a:prstGeom>
              <a:noFill/>
              <a:ln w="9525">
                <a:solidFill>
                  <a:schemeClr val="tx1"/>
                </a:solidFill>
                <a:round/>
                <a:headEnd/>
                <a:tailEnd/>
              </a:ln>
            </p:spPr>
            <p:txBody>
              <a:bodyPr/>
              <a:lstStyle/>
              <a:p>
                <a:endParaRPr lang="en-US">
                  <a:solidFill>
                    <a:schemeClr val="bg1"/>
                  </a:solidFill>
                </a:endParaRPr>
              </a:p>
            </p:txBody>
          </p:sp>
          <p:sp>
            <p:nvSpPr>
              <p:cNvPr id="85043" name="Line 196"/>
              <p:cNvSpPr>
                <a:spLocks noChangeShapeType="1"/>
              </p:cNvSpPr>
              <p:nvPr/>
            </p:nvSpPr>
            <p:spPr bwMode="auto">
              <a:xfrm>
                <a:off x="4195763" y="5797550"/>
                <a:ext cx="0" cy="53975"/>
              </a:xfrm>
              <a:prstGeom prst="line">
                <a:avLst/>
              </a:prstGeom>
              <a:noFill/>
              <a:ln w="9525">
                <a:solidFill>
                  <a:schemeClr val="tx1"/>
                </a:solidFill>
                <a:round/>
                <a:headEnd/>
                <a:tailEnd/>
              </a:ln>
            </p:spPr>
            <p:txBody>
              <a:bodyPr/>
              <a:lstStyle/>
              <a:p>
                <a:endParaRPr lang="en-US">
                  <a:solidFill>
                    <a:schemeClr val="bg1"/>
                  </a:solidFill>
                </a:endParaRPr>
              </a:p>
            </p:txBody>
          </p:sp>
          <p:sp>
            <p:nvSpPr>
              <p:cNvPr id="85044" name="Line 197"/>
              <p:cNvSpPr>
                <a:spLocks noChangeShapeType="1"/>
              </p:cNvSpPr>
              <p:nvPr/>
            </p:nvSpPr>
            <p:spPr bwMode="auto">
              <a:xfrm>
                <a:off x="4656138" y="5795962"/>
                <a:ext cx="0" cy="53975"/>
              </a:xfrm>
              <a:prstGeom prst="line">
                <a:avLst/>
              </a:prstGeom>
              <a:noFill/>
              <a:ln w="9525">
                <a:solidFill>
                  <a:schemeClr val="tx1"/>
                </a:solidFill>
                <a:round/>
                <a:headEnd/>
                <a:tailEnd/>
              </a:ln>
            </p:spPr>
            <p:txBody>
              <a:bodyPr/>
              <a:lstStyle/>
              <a:p>
                <a:endParaRPr lang="en-US">
                  <a:solidFill>
                    <a:schemeClr val="bg1"/>
                  </a:solidFill>
                </a:endParaRPr>
              </a:p>
            </p:txBody>
          </p:sp>
          <p:sp>
            <p:nvSpPr>
              <p:cNvPr id="85045" name="Line 198"/>
              <p:cNvSpPr>
                <a:spLocks noChangeShapeType="1"/>
              </p:cNvSpPr>
              <p:nvPr/>
            </p:nvSpPr>
            <p:spPr bwMode="auto">
              <a:xfrm>
                <a:off x="5103813" y="5794375"/>
                <a:ext cx="0" cy="53975"/>
              </a:xfrm>
              <a:prstGeom prst="line">
                <a:avLst/>
              </a:prstGeom>
              <a:noFill/>
              <a:ln w="9525">
                <a:solidFill>
                  <a:schemeClr val="tx1"/>
                </a:solidFill>
                <a:round/>
                <a:headEnd/>
                <a:tailEnd/>
              </a:ln>
            </p:spPr>
            <p:txBody>
              <a:bodyPr/>
              <a:lstStyle/>
              <a:p>
                <a:endParaRPr lang="en-US">
                  <a:solidFill>
                    <a:schemeClr val="bg1"/>
                  </a:solidFill>
                </a:endParaRPr>
              </a:p>
            </p:txBody>
          </p:sp>
          <p:sp>
            <p:nvSpPr>
              <p:cNvPr id="85046" name="Line 199"/>
              <p:cNvSpPr>
                <a:spLocks noChangeShapeType="1"/>
              </p:cNvSpPr>
              <p:nvPr/>
            </p:nvSpPr>
            <p:spPr bwMode="auto">
              <a:xfrm>
                <a:off x="5564188" y="5795962"/>
                <a:ext cx="0" cy="53975"/>
              </a:xfrm>
              <a:prstGeom prst="line">
                <a:avLst/>
              </a:prstGeom>
              <a:noFill/>
              <a:ln w="9525">
                <a:solidFill>
                  <a:schemeClr val="tx1"/>
                </a:solidFill>
                <a:round/>
                <a:headEnd/>
                <a:tailEnd/>
              </a:ln>
            </p:spPr>
            <p:txBody>
              <a:bodyPr/>
              <a:lstStyle/>
              <a:p>
                <a:endParaRPr lang="en-US">
                  <a:solidFill>
                    <a:schemeClr val="bg1"/>
                  </a:solidFill>
                </a:endParaRPr>
              </a:p>
            </p:txBody>
          </p:sp>
          <p:sp>
            <p:nvSpPr>
              <p:cNvPr id="85047" name="Line 200"/>
              <p:cNvSpPr>
                <a:spLocks noChangeShapeType="1"/>
              </p:cNvSpPr>
              <p:nvPr/>
            </p:nvSpPr>
            <p:spPr bwMode="auto">
              <a:xfrm>
                <a:off x="6021388" y="5797550"/>
                <a:ext cx="0" cy="53975"/>
              </a:xfrm>
              <a:prstGeom prst="line">
                <a:avLst/>
              </a:prstGeom>
              <a:noFill/>
              <a:ln w="9525">
                <a:solidFill>
                  <a:schemeClr val="tx1"/>
                </a:solidFill>
                <a:round/>
                <a:headEnd/>
                <a:tailEnd/>
              </a:ln>
            </p:spPr>
            <p:txBody>
              <a:bodyPr/>
              <a:lstStyle/>
              <a:p>
                <a:endParaRPr lang="en-US">
                  <a:solidFill>
                    <a:schemeClr val="bg1"/>
                  </a:solidFill>
                </a:endParaRPr>
              </a:p>
            </p:txBody>
          </p:sp>
          <p:sp>
            <p:nvSpPr>
              <p:cNvPr id="85048" name="Line 201"/>
              <p:cNvSpPr>
                <a:spLocks noChangeShapeType="1"/>
              </p:cNvSpPr>
              <p:nvPr/>
            </p:nvSpPr>
            <p:spPr bwMode="auto">
              <a:xfrm>
                <a:off x="6469063" y="5792787"/>
                <a:ext cx="0" cy="53975"/>
              </a:xfrm>
              <a:prstGeom prst="line">
                <a:avLst/>
              </a:prstGeom>
              <a:noFill/>
              <a:ln w="9525">
                <a:solidFill>
                  <a:schemeClr val="tx1"/>
                </a:solidFill>
                <a:round/>
                <a:headEnd/>
                <a:tailEnd/>
              </a:ln>
            </p:spPr>
            <p:txBody>
              <a:bodyPr/>
              <a:lstStyle/>
              <a:p>
                <a:endParaRPr lang="en-US">
                  <a:solidFill>
                    <a:schemeClr val="bg1"/>
                  </a:solidFill>
                </a:endParaRPr>
              </a:p>
            </p:txBody>
          </p:sp>
          <p:sp>
            <p:nvSpPr>
              <p:cNvPr id="184" name="Rectangle 66"/>
              <p:cNvSpPr>
                <a:spLocks noChangeArrowheads="1"/>
              </p:cNvSpPr>
              <p:nvPr/>
            </p:nvSpPr>
            <p:spPr bwMode="auto">
              <a:xfrm>
                <a:off x="2667000" y="4495800"/>
                <a:ext cx="4038600" cy="1304925"/>
              </a:xfrm>
              <a:prstGeom prst="rect">
                <a:avLst/>
              </a:prstGeom>
              <a:noFill/>
              <a:ln w="9525">
                <a:solidFill>
                  <a:schemeClr val="bg1"/>
                </a:solidFill>
                <a:miter lim="800000"/>
                <a:headEnd/>
                <a:tailEnd/>
              </a:ln>
            </p:spPr>
            <p:txBody>
              <a:bodyPr wrap="none" anchor="ctr"/>
              <a:lstStyle/>
              <a:p>
                <a:endParaRPr lang="en-US" sz="1000" baseline="0">
                  <a:solidFill>
                    <a:schemeClr val="bg1"/>
                  </a:solidFill>
                </a:endParaRPr>
              </a:p>
            </p:txBody>
          </p:sp>
          <p:sp>
            <p:nvSpPr>
              <p:cNvPr id="85005" name="Line 193"/>
              <p:cNvSpPr>
                <a:spLocks noChangeShapeType="1"/>
              </p:cNvSpPr>
              <p:nvPr/>
            </p:nvSpPr>
            <p:spPr bwMode="auto">
              <a:xfrm>
                <a:off x="2557463" y="6224588"/>
                <a:ext cx="0" cy="0"/>
              </a:xfrm>
              <a:prstGeom prst="line">
                <a:avLst/>
              </a:prstGeom>
              <a:noFill/>
              <a:ln w="9525">
                <a:solidFill>
                  <a:schemeClr val="tx1"/>
                </a:solidFill>
                <a:round/>
                <a:headEnd/>
                <a:tailEnd/>
              </a:ln>
            </p:spPr>
            <p:txBody>
              <a:bodyPr/>
              <a:lstStyle/>
              <a:p>
                <a:endParaRPr lang="en-US">
                  <a:solidFill>
                    <a:schemeClr val="bg1"/>
                  </a:solidFill>
                </a:endParaRPr>
              </a:p>
            </p:txBody>
          </p:sp>
          <p:sp>
            <p:nvSpPr>
              <p:cNvPr id="85007" name="Text Box 203"/>
              <p:cNvSpPr txBox="1">
                <a:spLocks noChangeArrowheads="1"/>
              </p:cNvSpPr>
              <p:nvPr/>
            </p:nvSpPr>
            <p:spPr bwMode="auto">
              <a:xfrm>
                <a:off x="2446654" y="4437906"/>
                <a:ext cx="131446" cy="153888"/>
              </a:xfrm>
              <a:prstGeom prst="rect">
                <a:avLst/>
              </a:prstGeom>
              <a:noFill/>
              <a:ln w="9525">
                <a:noFill/>
                <a:miter lim="800000"/>
                <a:headEnd/>
                <a:tailEnd/>
              </a:ln>
            </p:spPr>
            <p:txBody>
              <a:bodyPr wrap="none" lIns="0" tIns="0" rIns="0" bIns="0" anchor="ctr">
                <a:spAutoFit/>
              </a:bodyPr>
              <a:lstStyle/>
              <a:p>
                <a:pPr algn="r"/>
                <a:r>
                  <a:rPr lang="en-US" sz="1000" b="1" baseline="0" dirty="0">
                    <a:solidFill>
                      <a:schemeClr val="bg1"/>
                    </a:solidFill>
                    <a:sym typeface="Symbol" pitchFamily="18" charset="2"/>
                  </a:rPr>
                  <a:t>85</a:t>
                </a:r>
                <a:endParaRPr lang="en-US" sz="1000" b="1" baseline="0" dirty="0">
                  <a:solidFill>
                    <a:schemeClr val="bg1"/>
                  </a:solidFill>
                </a:endParaRPr>
              </a:p>
            </p:txBody>
          </p:sp>
          <p:sp>
            <p:nvSpPr>
              <p:cNvPr id="85009" name="Text Box 153"/>
              <p:cNvSpPr txBox="1">
                <a:spLocks noChangeArrowheads="1"/>
              </p:cNvSpPr>
              <p:nvPr/>
            </p:nvSpPr>
            <p:spPr bwMode="auto">
              <a:xfrm>
                <a:off x="3200400" y="5869831"/>
                <a:ext cx="165110" cy="153888"/>
              </a:xfrm>
              <a:prstGeom prst="rect">
                <a:avLst/>
              </a:prstGeom>
              <a:noFill/>
              <a:ln w="9525">
                <a:noFill/>
                <a:miter lim="800000"/>
                <a:headEnd/>
                <a:tailEnd/>
              </a:ln>
            </p:spPr>
            <p:txBody>
              <a:bodyPr wrap="none" lIns="0" tIns="0" rIns="0" bIns="0" anchor="ctr">
                <a:spAutoFit/>
              </a:bodyPr>
              <a:lstStyle/>
              <a:p>
                <a:r>
                  <a:rPr lang="en-US" sz="1000" b="1" baseline="0" dirty="0">
                    <a:solidFill>
                      <a:schemeClr val="bg1"/>
                    </a:solidFill>
                  </a:rPr>
                  <a:t>0.5</a:t>
                </a:r>
              </a:p>
            </p:txBody>
          </p:sp>
          <p:sp>
            <p:nvSpPr>
              <p:cNvPr id="85010" name="AutoShape 154"/>
              <p:cNvSpPr>
                <a:spLocks noChangeArrowheads="1"/>
              </p:cNvSpPr>
              <p:nvPr/>
            </p:nvSpPr>
            <p:spPr bwMode="auto">
              <a:xfrm>
                <a:off x="3033713" y="4725988"/>
                <a:ext cx="88900" cy="88900"/>
              </a:xfrm>
              <a:prstGeom prst="triangle">
                <a:avLst>
                  <a:gd name="adj" fmla="val 50000"/>
                </a:avLst>
              </a:prstGeom>
              <a:solidFill>
                <a:srgbClr val="FFFFCC"/>
              </a:solidFill>
              <a:ln w="9525">
                <a:solidFill>
                  <a:srgbClr val="FFFFCC"/>
                </a:solidFill>
                <a:miter lim="800000"/>
                <a:headEnd/>
                <a:tailEnd/>
              </a:ln>
            </p:spPr>
            <p:txBody>
              <a:bodyPr wrap="none" anchor="ctr"/>
              <a:lstStyle/>
              <a:p>
                <a:endParaRPr lang="en-US" sz="1000" baseline="0">
                  <a:solidFill>
                    <a:schemeClr val="bg1"/>
                  </a:solidFill>
                </a:endParaRPr>
              </a:p>
            </p:txBody>
          </p:sp>
          <p:sp>
            <p:nvSpPr>
              <p:cNvPr id="85013" name="Text Box 158"/>
              <p:cNvSpPr txBox="1">
                <a:spLocks noChangeArrowheads="1"/>
              </p:cNvSpPr>
              <p:nvPr/>
            </p:nvSpPr>
            <p:spPr bwMode="auto">
              <a:xfrm>
                <a:off x="2798763" y="5869831"/>
                <a:ext cx="65724" cy="153888"/>
              </a:xfrm>
              <a:prstGeom prst="rect">
                <a:avLst/>
              </a:prstGeom>
              <a:noFill/>
              <a:ln w="9525">
                <a:noFill/>
                <a:miter lim="800000"/>
                <a:headEnd/>
                <a:tailEnd/>
              </a:ln>
            </p:spPr>
            <p:txBody>
              <a:bodyPr wrap="none" lIns="0" tIns="0" rIns="0" bIns="0" anchor="ctr">
                <a:spAutoFit/>
              </a:bodyPr>
              <a:lstStyle/>
              <a:p>
                <a:r>
                  <a:rPr lang="en-US" sz="1000" b="1" baseline="0">
                    <a:solidFill>
                      <a:schemeClr val="bg1"/>
                    </a:solidFill>
                  </a:rPr>
                  <a:t>0</a:t>
                </a:r>
              </a:p>
            </p:txBody>
          </p:sp>
          <p:sp>
            <p:nvSpPr>
              <p:cNvPr id="85014" name="Text Box 159"/>
              <p:cNvSpPr txBox="1">
                <a:spLocks noChangeArrowheads="1"/>
              </p:cNvSpPr>
              <p:nvPr/>
            </p:nvSpPr>
            <p:spPr bwMode="auto">
              <a:xfrm>
                <a:off x="3656013" y="5869831"/>
                <a:ext cx="165110" cy="153888"/>
              </a:xfrm>
              <a:prstGeom prst="rect">
                <a:avLst/>
              </a:prstGeom>
              <a:noFill/>
              <a:ln w="9525">
                <a:noFill/>
                <a:miter lim="800000"/>
                <a:headEnd/>
                <a:tailEnd/>
              </a:ln>
            </p:spPr>
            <p:txBody>
              <a:bodyPr wrap="none" lIns="0" tIns="0" rIns="0" bIns="0" anchor="ctr">
                <a:spAutoFit/>
              </a:bodyPr>
              <a:lstStyle/>
              <a:p>
                <a:r>
                  <a:rPr lang="en-US" sz="1000" b="1" baseline="0">
                    <a:solidFill>
                      <a:schemeClr val="bg1"/>
                    </a:solidFill>
                  </a:rPr>
                  <a:t>1.0</a:t>
                </a:r>
              </a:p>
            </p:txBody>
          </p:sp>
          <p:sp>
            <p:nvSpPr>
              <p:cNvPr id="85015" name="Text Box 160"/>
              <p:cNvSpPr txBox="1">
                <a:spLocks noChangeArrowheads="1"/>
              </p:cNvSpPr>
              <p:nvPr/>
            </p:nvSpPr>
            <p:spPr bwMode="auto">
              <a:xfrm>
                <a:off x="4111625" y="5869831"/>
                <a:ext cx="165110" cy="153888"/>
              </a:xfrm>
              <a:prstGeom prst="rect">
                <a:avLst/>
              </a:prstGeom>
              <a:noFill/>
              <a:ln w="9525">
                <a:noFill/>
                <a:miter lim="800000"/>
                <a:headEnd/>
                <a:tailEnd/>
              </a:ln>
            </p:spPr>
            <p:txBody>
              <a:bodyPr wrap="none" lIns="0" tIns="0" rIns="0" bIns="0" anchor="ctr">
                <a:spAutoFit/>
              </a:bodyPr>
              <a:lstStyle/>
              <a:p>
                <a:r>
                  <a:rPr lang="en-US" sz="1000" b="1" baseline="0">
                    <a:solidFill>
                      <a:schemeClr val="bg1"/>
                    </a:solidFill>
                  </a:rPr>
                  <a:t>1.5</a:t>
                </a:r>
              </a:p>
            </p:txBody>
          </p:sp>
          <p:sp>
            <p:nvSpPr>
              <p:cNvPr id="85016" name="Text Box 161"/>
              <p:cNvSpPr txBox="1">
                <a:spLocks noChangeArrowheads="1"/>
              </p:cNvSpPr>
              <p:nvPr/>
            </p:nvSpPr>
            <p:spPr bwMode="auto">
              <a:xfrm>
                <a:off x="5018088" y="5869831"/>
                <a:ext cx="165110" cy="153888"/>
              </a:xfrm>
              <a:prstGeom prst="rect">
                <a:avLst/>
              </a:prstGeom>
              <a:noFill/>
              <a:ln w="9525">
                <a:noFill/>
                <a:miter lim="800000"/>
                <a:headEnd/>
                <a:tailEnd/>
              </a:ln>
            </p:spPr>
            <p:txBody>
              <a:bodyPr wrap="none" lIns="0" tIns="0" rIns="0" bIns="0" anchor="ctr">
                <a:spAutoFit/>
              </a:bodyPr>
              <a:lstStyle/>
              <a:p>
                <a:r>
                  <a:rPr lang="en-US" sz="1000" b="1" baseline="0">
                    <a:solidFill>
                      <a:schemeClr val="bg1"/>
                    </a:solidFill>
                  </a:rPr>
                  <a:t>2.5</a:t>
                </a:r>
              </a:p>
            </p:txBody>
          </p:sp>
          <p:sp>
            <p:nvSpPr>
              <p:cNvPr id="85017" name="Text Box 162"/>
              <p:cNvSpPr txBox="1">
                <a:spLocks noChangeArrowheads="1"/>
              </p:cNvSpPr>
              <p:nvPr/>
            </p:nvSpPr>
            <p:spPr bwMode="auto">
              <a:xfrm>
                <a:off x="5473700" y="5869831"/>
                <a:ext cx="165110" cy="153888"/>
              </a:xfrm>
              <a:prstGeom prst="rect">
                <a:avLst/>
              </a:prstGeom>
              <a:noFill/>
              <a:ln w="9525">
                <a:noFill/>
                <a:miter lim="800000"/>
                <a:headEnd/>
                <a:tailEnd/>
              </a:ln>
            </p:spPr>
            <p:txBody>
              <a:bodyPr wrap="none" lIns="0" tIns="0" rIns="0" bIns="0" anchor="ctr">
                <a:spAutoFit/>
              </a:bodyPr>
              <a:lstStyle/>
              <a:p>
                <a:r>
                  <a:rPr lang="en-US" sz="1000" b="1" baseline="0">
                    <a:solidFill>
                      <a:schemeClr val="bg1"/>
                    </a:solidFill>
                  </a:rPr>
                  <a:t>3.0</a:t>
                </a:r>
              </a:p>
            </p:txBody>
          </p:sp>
          <p:sp>
            <p:nvSpPr>
              <p:cNvPr id="85018" name="Text Box 163"/>
              <p:cNvSpPr txBox="1">
                <a:spLocks noChangeArrowheads="1"/>
              </p:cNvSpPr>
              <p:nvPr/>
            </p:nvSpPr>
            <p:spPr bwMode="auto">
              <a:xfrm>
                <a:off x="5929313" y="5869831"/>
                <a:ext cx="165110" cy="153888"/>
              </a:xfrm>
              <a:prstGeom prst="rect">
                <a:avLst/>
              </a:prstGeom>
              <a:noFill/>
              <a:ln w="9525">
                <a:noFill/>
                <a:miter lim="800000"/>
                <a:headEnd/>
                <a:tailEnd/>
              </a:ln>
            </p:spPr>
            <p:txBody>
              <a:bodyPr wrap="none" lIns="0" tIns="0" rIns="0" bIns="0" anchor="ctr">
                <a:spAutoFit/>
              </a:bodyPr>
              <a:lstStyle/>
              <a:p>
                <a:r>
                  <a:rPr lang="en-US" sz="1000" b="1" baseline="0">
                    <a:solidFill>
                      <a:schemeClr val="bg1"/>
                    </a:solidFill>
                  </a:rPr>
                  <a:t>3.5</a:t>
                </a:r>
              </a:p>
            </p:txBody>
          </p:sp>
          <p:sp>
            <p:nvSpPr>
              <p:cNvPr id="85019" name="Text Box 164"/>
              <p:cNvSpPr txBox="1">
                <a:spLocks noChangeArrowheads="1"/>
              </p:cNvSpPr>
              <p:nvPr/>
            </p:nvSpPr>
            <p:spPr bwMode="auto">
              <a:xfrm>
                <a:off x="6386513" y="5869831"/>
                <a:ext cx="165110" cy="153888"/>
              </a:xfrm>
              <a:prstGeom prst="rect">
                <a:avLst/>
              </a:prstGeom>
              <a:noFill/>
              <a:ln w="9525">
                <a:noFill/>
                <a:miter lim="800000"/>
                <a:headEnd/>
                <a:tailEnd/>
              </a:ln>
            </p:spPr>
            <p:txBody>
              <a:bodyPr wrap="none" lIns="0" tIns="0" rIns="0" bIns="0" anchor="ctr">
                <a:spAutoFit/>
              </a:bodyPr>
              <a:lstStyle/>
              <a:p>
                <a:r>
                  <a:rPr lang="en-US" sz="1000" b="1" baseline="0">
                    <a:solidFill>
                      <a:schemeClr val="bg1"/>
                    </a:solidFill>
                  </a:rPr>
                  <a:t>4.0</a:t>
                </a:r>
              </a:p>
            </p:txBody>
          </p:sp>
          <p:sp>
            <p:nvSpPr>
              <p:cNvPr id="85020" name="Text Box 165"/>
              <p:cNvSpPr txBox="1">
                <a:spLocks noChangeArrowheads="1"/>
              </p:cNvSpPr>
              <p:nvPr/>
            </p:nvSpPr>
            <p:spPr bwMode="auto">
              <a:xfrm>
                <a:off x="2446654" y="5485656"/>
                <a:ext cx="131446" cy="153888"/>
              </a:xfrm>
              <a:prstGeom prst="rect">
                <a:avLst/>
              </a:prstGeom>
              <a:noFill/>
              <a:ln w="9525">
                <a:noFill/>
                <a:miter lim="800000"/>
                <a:headEnd/>
                <a:tailEnd/>
              </a:ln>
            </p:spPr>
            <p:txBody>
              <a:bodyPr wrap="none" lIns="0" tIns="0" rIns="0" bIns="0" anchor="ctr">
                <a:spAutoFit/>
              </a:bodyPr>
              <a:lstStyle/>
              <a:p>
                <a:pPr algn="r"/>
                <a:r>
                  <a:rPr lang="en-US" sz="1000" b="1" baseline="0">
                    <a:solidFill>
                      <a:schemeClr val="bg1"/>
                    </a:solidFill>
                    <a:sym typeface="Symbol" pitchFamily="18" charset="2"/>
                  </a:rPr>
                  <a:t>65</a:t>
                </a:r>
                <a:endParaRPr lang="en-US" sz="1000" b="1" baseline="0">
                  <a:solidFill>
                    <a:schemeClr val="bg1"/>
                  </a:solidFill>
                </a:endParaRPr>
              </a:p>
            </p:txBody>
          </p:sp>
          <p:sp>
            <p:nvSpPr>
              <p:cNvPr id="85021" name="Text Box 166"/>
              <p:cNvSpPr txBox="1">
                <a:spLocks noChangeArrowheads="1"/>
              </p:cNvSpPr>
              <p:nvPr/>
            </p:nvSpPr>
            <p:spPr bwMode="auto">
              <a:xfrm>
                <a:off x="2446654" y="5215781"/>
                <a:ext cx="131446" cy="153888"/>
              </a:xfrm>
              <a:prstGeom prst="rect">
                <a:avLst/>
              </a:prstGeom>
              <a:noFill/>
              <a:ln w="9525">
                <a:noFill/>
                <a:miter lim="800000"/>
                <a:headEnd/>
                <a:tailEnd/>
              </a:ln>
            </p:spPr>
            <p:txBody>
              <a:bodyPr wrap="none" lIns="0" tIns="0" rIns="0" bIns="0" anchor="ctr">
                <a:spAutoFit/>
              </a:bodyPr>
              <a:lstStyle/>
              <a:p>
                <a:pPr algn="r"/>
                <a:r>
                  <a:rPr lang="en-US" sz="1000" b="1" baseline="0">
                    <a:solidFill>
                      <a:schemeClr val="bg1"/>
                    </a:solidFill>
                    <a:sym typeface="Symbol" pitchFamily="18" charset="2"/>
                  </a:rPr>
                  <a:t>70</a:t>
                </a:r>
                <a:endParaRPr lang="en-US" sz="1000" b="1" baseline="0">
                  <a:solidFill>
                    <a:schemeClr val="bg1"/>
                  </a:solidFill>
                </a:endParaRPr>
              </a:p>
            </p:txBody>
          </p:sp>
          <p:sp>
            <p:nvSpPr>
              <p:cNvPr id="85022" name="Text Box 167"/>
              <p:cNvSpPr txBox="1">
                <a:spLocks noChangeArrowheads="1"/>
              </p:cNvSpPr>
              <p:nvPr/>
            </p:nvSpPr>
            <p:spPr bwMode="auto">
              <a:xfrm>
                <a:off x="2446654" y="4961781"/>
                <a:ext cx="131446" cy="153888"/>
              </a:xfrm>
              <a:prstGeom prst="rect">
                <a:avLst/>
              </a:prstGeom>
              <a:noFill/>
              <a:ln w="9525">
                <a:noFill/>
                <a:miter lim="800000"/>
                <a:headEnd/>
                <a:tailEnd/>
              </a:ln>
            </p:spPr>
            <p:txBody>
              <a:bodyPr wrap="none" lIns="0" tIns="0" rIns="0" bIns="0" anchor="ctr">
                <a:spAutoFit/>
              </a:bodyPr>
              <a:lstStyle/>
              <a:p>
                <a:pPr algn="r"/>
                <a:r>
                  <a:rPr lang="en-US" sz="1000" b="1" baseline="0" dirty="0">
                    <a:solidFill>
                      <a:schemeClr val="bg1"/>
                    </a:solidFill>
                    <a:sym typeface="Symbol" pitchFamily="18" charset="2"/>
                  </a:rPr>
                  <a:t>75</a:t>
                </a:r>
                <a:endParaRPr lang="en-US" sz="1000" b="1" baseline="0" dirty="0">
                  <a:solidFill>
                    <a:schemeClr val="bg1"/>
                  </a:solidFill>
                </a:endParaRPr>
              </a:p>
            </p:txBody>
          </p:sp>
          <p:sp>
            <p:nvSpPr>
              <p:cNvPr id="85023" name="Text Box 168"/>
              <p:cNvSpPr txBox="1">
                <a:spLocks noChangeArrowheads="1"/>
              </p:cNvSpPr>
              <p:nvPr/>
            </p:nvSpPr>
            <p:spPr bwMode="auto">
              <a:xfrm>
                <a:off x="2446654" y="4693494"/>
                <a:ext cx="131446" cy="153888"/>
              </a:xfrm>
              <a:prstGeom prst="rect">
                <a:avLst/>
              </a:prstGeom>
              <a:noFill/>
              <a:ln w="9525">
                <a:noFill/>
                <a:miter lim="800000"/>
                <a:headEnd/>
                <a:tailEnd/>
              </a:ln>
            </p:spPr>
            <p:txBody>
              <a:bodyPr wrap="none" lIns="0" tIns="0" rIns="0" bIns="0" anchor="ctr">
                <a:spAutoFit/>
              </a:bodyPr>
              <a:lstStyle/>
              <a:p>
                <a:pPr algn="r"/>
                <a:r>
                  <a:rPr lang="en-US" sz="1000" b="1" baseline="0" dirty="0">
                    <a:solidFill>
                      <a:schemeClr val="bg1"/>
                    </a:solidFill>
                    <a:sym typeface="Symbol" pitchFamily="18" charset="2"/>
                  </a:rPr>
                  <a:t>80</a:t>
                </a:r>
                <a:endParaRPr lang="en-US" sz="1000" b="1" baseline="0" dirty="0">
                  <a:solidFill>
                    <a:schemeClr val="bg1"/>
                  </a:solidFill>
                </a:endParaRPr>
              </a:p>
            </p:txBody>
          </p:sp>
          <p:sp>
            <p:nvSpPr>
              <p:cNvPr id="85024" name="Rectangle 169"/>
              <p:cNvSpPr>
                <a:spLocks noChangeArrowheads="1"/>
              </p:cNvSpPr>
              <p:nvPr/>
            </p:nvSpPr>
            <p:spPr bwMode="auto">
              <a:xfrm>
                <a:off x="3257550" y="5199063"/>
                <a:ext cx="88900" cy="88900"/>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85025" name="AutoShape 170"/>
              <p:cNvSpPr>
                <a:spLocks noChangeArrowheads="1"/>
              </p:cNvSpPr>
              <p:nvPr/>
            </p:nvSpPr>
            <p:spPr bwMode="auto">
              <a:xfrm>
                <a:off x="3255963" y="4933950"/>
                <a:ext cx="88900" cy="88900"/>
              </a:xfrm>
              <a:prstGeom prst="triangle">
                <a:avLst>
                  <a:gd name="adj" fmla="val 50000"/>
                </a:avLst>
              </a:prstGeom>
              <a:solidFill>
                <a:srgbClr val="FFFFCC"/>
              </a:solidFill>
              <a:ln w="9525">
                <a:solidFill>
                  <a:srgbClr val="FFFFCC"/>
                </a:solidFill>
                <a:miter lim="800000"/>
                <a:headEnd/>
                <a:tailEnd/>
              </a:ln>
            </p:spPr>
            <p:txBody>
              <a:bodyPr wrap="none" anchor="ctr"/>
              <a:lstStyle/>
              <a:p>
                <a:endParaRPr lang="en-US" sz="1000" baseline="0">
                  <a:solidFill>
                    <a:schemeClr val="bg1"/>
                  </a:solidFill>
                </a:endParaRPr>
              </a:p>
            </p:txBody>
          </p:sp>
          <p:sp>
            <p:nvSpPr>
              <p:cNvPr id="85026" name="AutoShape 171"/>
              <p:cNvSpPr>
                <a:spLocks noChangeArrowheads="1"/>
              </p:cNvSpPr>
              <p:nvPr/>
            </p:nvSpPr>
            <p:spPr bwMode="auto">
              <a:xfrm>
                <a:off x="3487738" y="4930775"/>
                <a:ext cx="88900" cy="88900"/>
              </a:xfrm>
              <a:prstGeom prst="triangle">
                <a:avLst>
                  <a:gd name="adj" fmla="val 50000"/>
                </a:avLst>
              </a:prstGeom>
              <a:solidFill>
                <a:srgbClr val="FFFFCC"/>
              </a:solidFill>
              <a:ln w="9525">
                <a:solidFill>
                  <a:srgbClr val="FFFFCC"/>
                </a:solidFill>
                <a:miter lim="800000"/>
                <a:headEnd/>
                <a:tailEnd/>
              </a:ln>
            </p:spPr>
            <p:txBody>
              <a:bodyPr wrap="none" anchor="ctr"/>
              <a:lstStyle/>
              <a:p>
                <a:endParaRPr lang="en-US" sz="1000" baseline="0">
                  <a:solidFill>
                    <a:schemeClr val="bg1"/>
                  </a:solidFill>
                </a:endParaRPr>
              </a:p>
            </p:txBody>
          </p:sp>
          <p:sp>
            <p:nvSpPr>
              <p:cNvPr id="85027" name="AutoShape 172"/>
              <p:cNvSpPr>
                <a:spLocks noChangeArrowheads="1"/>
              </p:cNvSpPr>
              <p:nvPr/>
            </p:nvSpPr>
            <p:spPr bwMode="auto">
              <a:xfrm>
                <a:off x="3716338" y="4878388"/>
                <a:ext cx="88900" cy="88900"/>
              </a:xfrm>
              <a:prstGeom prst="triangle">
                <a:avLst>
                  <a:gd name="adj" fmla="val 50000"/>
                </a:avLst>
              </a:prstGeom>
              <a:solidFill>
                <a:srgbClr val="FFFFCC"/>
              </a:solidFill>
              <a:ln w="9525">
                <a:solidFill>
                  <a:srgbClr val="FFFFCC"/>
                </a:solidFill>
                <a:miter lim="800000"/>
                <a:headEnd/>
                <a:tailEnd/>
              </a:ln>
            </p:spPr>
            <p:txBody>
              <a:bodyPr wrap="none" anchor="ctr"/>
              <a:lstStyle/>
              <a:p>
                <a:endParaRPr lang="en-US" sz="1000" baseline="0">
                  <a:solidFill>
                    <a:schemeClr val="bg1"/>
                  </a:solidFill>
                </a:endParaRPr>
              </a:p>
            </p:txBody>
          </p:sp>
          <p:sp>
            <p:nvSpPr>
              <p:cNvPr id="85028" name="AutoShape 173"/>
              <p:cNvSpPr>
                <a:spLocks noChangeArrowheads="1"/>
              </p:cNvSpPr>
              <p:nvPr/>
            </p:nvSpPr>
            <p:spPr bwMode="auto">
              <a:xfrm>
                <a:off x="3940175" y="4875213"/>
                <a:ext cx="88900" cy="88900"/>
              </a:xfrm>
              <a:prstGeom prst="triangle">
                <a:avLst>
                  <a:gd name="adj" fmla="val 50000"/>
                </a:avLst>
              </a:prstGeom>
              <a:solidFill>
                <a:srgbClr val="FFFFCC"/>
              </a:solidFill>
              <a:ln w="9525">
                <a:solidFill>
                  <a:srgbClr val="FFFFCC"/>
                </a:solidFill>
                <a:miter lim="800000"/>
                <a:headEnd/>
                <a:tailEnd/>
              </a:ln>
            </p:spPr>
            <p:txBody>
              <a:bodyPr wrap="none" anchor="ctr"/>
              <a:lstStyle/>
              <a:p>
                <a:endParaRPr lang="en-US" sz="1000" baseline="0">
                  <a:solidFill>
                    <a:schemeClr val="bg1"/>
                  </a:solidFill>
                </a:endParaRPr>
              </a:p>
            </p:txBody>
          </p:sp>
          <p:sp>
            <p:nvSpPr>
              <p:cNvPr id="85029" name="Line 178"/>
              <p:cNvSpPr>
                <a:spLocks noChangeShapeType="1"/>
              </p:cNvSpPr>
              <p:nvPr/>
            </p:nvSpPr>
            <p:spPr bwMode="auto">
              <a:xfrm>
                <a:off x="2614612" y="5556250"/>
                <a:ext cx="47625" cy="0"/>
              </a:xfrm>
              <a:prstGeom prst="line">
                <a:avLst/>
              </a:prstGeom>
              <a:noFill/>
              <a:ln w="9525">
                <a:solidFill>
                  <a:schemeClr val="tx1"/>
                </a:solidFill>
                <a:round/>
                <a:headEnd/>
                <a:tailEnd/>
              </a:ln>
            </p:spPr>
            <p:txBody>
              <a:bodyPr/>
              <a:lstStyle/>
              <a:p>
                <a:endParaRPr lang="en-US">
                  <a:solidFill>
                    <a:schemeClr val="bg1"/>
                  </a:solidFill>
                </a:endParaRPr>
              </a:p>
            </p:txBody>
          </p:sp>
          <p:sp>
            <p:nvSpPr>
              <p:cNvPr id="85030" name="Line 179"/>
              <p:cNvSpPr>
                <a:spLocks noChangeShapeType="1"/>
              </p:cNvSpPr>
              <p:nvPr/>
            </p:nvSpPr>
            <p:spPr bwMode="auto">
              <a:xfrm>
                <a:off x="2614612" y="5295900"/>
                <a:ext cx="47625" cy="0"/>
              </a:xfrm>
              <a:prstGeom prst="line">
                <a:avLst/>
              </a:prstGeom>
              <a:noFill/>
              <a:ln w="9525">
                <a:solidFill>
                  <a:schemeClr val="tx1"/>
                </a:solidFill>
                <a:round/>
                <a:headEnd/>
                <a:tailEnd/>
              </a:ln>
            </p:spPr>
            <p:txBody>
              <a:bodyPr/>
              <a:lstStyle/>
              <a:p>
                <a:endParaRPr lang="en-US">
                  <a:solidFill>
                    <a:schemeClr val="bg1"/>
                  </a:solidFill>
                </a:endParaRPr>
              </a:p>
            </p:txBody>
          </p:sp>
          <p:sp>
            <p:nvSpPr>
              <p:cNvPr id="85031" name="Line 180"/>
              <p:cNvSpPr>
                <a:spLocks noChangeShapeType="1"/>
              </p:cNvSpPr>
              <p:nvPr/>
            </p:nvSpPr>
            <p:spPr bwMode="auto">
              <a:xfrm>
                <a:off x="2614612" y="5035550"/>
                <a:ext cx="47625" cy="0"/>
              </a:xfrm>
              <a:prstGeom prst="line">
                <a:avLst/>
              </a:prstGeom>
              <a:noFill/>
              <a:ln w="9525">
                <a:solidFill>
                  <a:schemeClr val="tx1"/>
                </a:solidFill>
                <a:round/>
                <a:headEnd/>
                <a:tailEnd/>
              </a:ln>
            </p:spPr>
            <p:txBody>
              <a:bodyPr/>
              <a:lstStyle/>
              <a:p>
                <a:endParaRPr lang="en-US">
                  <a:solidFill>
                    <a:schemeClr val="bg1"/>
                  </a:solidFill>
                </a:endParaRPr>
              </a:p>
            </p:txBody>
          </p:sp>
          <p:sp>
            <p:nvSpPr>
              <p:cNvPr id="85032" name="Line 181"/>
              <p:cNvSpPr>
                <a:spLocks noChangeShapeType="1"/>
              </p:cNvSpPr>
              <p:nvPr/>
            </p:nvSpPr>
            <p:spPr bwMode="auto">
              <a:xfrm>
                <a:off x="2614612" y="4772025"/>
                <a:ext cx="47625" cy="0"/>
              </a:xfrm>
              <a:prstGeom prst="line">
                <a:avLst/>
              </a:prstGeom>
              <a:noFill/>
              <a:ln w="9525">
                <a:solidFill>
                  <a:schemeClr val="tx1"/>
                </a:solidFill>
                <a:round/>
                <a:headEnd/>
                <a:tailEnd/>
              </a:ln>
            </p:spPr>
            <p:txBody>
              <a:bodyPr/>
              <a:lstStyle/>
              <a:p>
                <a:endParaRPr lang="en-US">
                  <a:solidFill>
                    <a:schemeClr val="bg1"/>
                  </a:solidFill>
                </a:endParaRPr>
              </a:p>
            </p:txBody>
          </p:sp>
          <p:sp>
            <p:nvSpPr>
              <p:cNvPr id="85034" name="Text Box 183"/>
              <p:cNvSpPr txBox="1">
                <a:spLocks noChangeArrowheads="1"/>
              </p:cNvSpPr>
              <p:nvPr/>
            </p:nvSpPr>
            <p:spPr bwMode="auto">
              <a:xfrm>
                <a:off x="2438400" y="5741244"/>
                <a:ext cx="131446" cy="153888"/>
              </a:xfrm>
              <a:prstGeom prst="rect">
                <a:avLst/>
              </a:prstGeom>
              <a:noFill/>
              <a:ln w="9525">
                <a:noFill/>
                <a:miter lim="800000"/>
                <a:headEnd/>
                <a:tailEnd/>
              </a:ln>
            </p:spPr>
            <p:txBody>
              <a:bodyPr wrap="none" lIns="0" tIns="0" rIns="0" bIns="0" anchor="ctr">
                <a:spAutoFit/>
              </a:bodyPr>
              <a:lstStyle/>
              <a:p>
                <a:r>
                  <a:rPr lang="en-US" sz="1000" b="1" baseline="0">
                    <a:solidFill>
                      <a:schemeClr val="bg1"/>
                    </a:solidFill>
                  </a:rPr>
                  <a:t>60</a:t>
                </a:r>
              </a:p>
            </p:txBody>
          </p:sp>
          <p:sp>
            <p:nvSpPr>
              <p:cNvPr id="85035" name="Text Box 187"/>
              <p:cNvSpPr txBox="1">
                <a:spLocks noChangeArrowheads="1"/>
              </p:cNvSpPr>
              <p:nvPr/>
            </p:nvSpPr>
            <p:spPr bwMode="auto">
              <a:xfrm>
                <a:off x="4568825" y="5869831"/>
                <a:ext cx="165110" cy="153888"/>
              </a:xfrm>
              <a:prstGeom prst="rect">
                <a:avLst/>
              </a:prstGeom>
              <a:noFill/>
              <a:ln w="9525">
                <a:noFill/>
                <a:miter lim="800000"/>
                <a:headEnd/>
                <a:tailEnd/>
              </a:ln>
            </p:spPr>
            <p:txBody>
              <a:bodyPr wrap="none" lIns="0" tIns="0" rIns="0" bIns="0" anchor="ctr">
                <a:spAutoFit/>
              </a:bodyPr>
              <a:lstStyle/>
              <a:p>
                <a:r>
                  <a:rPr lang="en-US" sz="1000" b="1" baseline="0">
                    <a:solidFill>
                      <a:schemeClr val="bg1"/>
                    </a:solidFill>
                  </a:rPr>
                  <a:t>2.0</a:t>
                </a:r>
              </a:p>
            </p:txBody>
          </p:sp>
          <p:sp>
            <p:nvSpPr>
              <p:cNvPr id="85036" name="Rectangle 188"/>
              <p:cNvSpPr>
                <a:spLocks noChangeArrowheads="1"/>
              </p:cNvSpPr>
              <p:nvPr/>
            </p:nvSpPr>
            <p:spPr bwMode="auto">
              <a:xfrm>
                <a:off x="3487738" y="5100638"/>
                <a:ext cx="88900" cy="88900"/>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85037" name="Rectangle 189"/>
              <p:cNvSpPr>
                <a:spLocks noChangeArrowheads="1"/>
              </p:cNvSpPr>
              <p:nvPr/>
            </p:nvSpPr>
            <p:spPr bwMode="auto">
              <a:xfrm>
                <a:off x="3030538" y="5203825"/>
                <a:ext cx="88900" cy="88900"/>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85038" name="Rectangle 190"/>
              <p:cNvSpPr>
                <a:spLocks noChangeArrowheads="1"/>
              </p:cNvSpPr>
              <p:nvPr/>
            </p:nvSpPr>
            <p:spPr bwMode="auto">
              <a:xfrm>
                <a:off x="5761038" y="5364163"/>
                <a:ext cx="88900" cy="88900"/>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85039" name="Rectangle 191"/>
              <p:cNvSpPr>
                <a:spLocks noChangeArrowheads="1"/>
              </p:cNvSpPr>
              <p:nvPr/>
            </p:nvSpPr>
            <p:spPr bwMode="auto">
              <a:xfrm>
                <a:off x="6443663" y="5360988"/>
                <a:ext cx="88900" cy="88900"/>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85049" name="Line 202"/>
              <p:cNvSpPr>
                <a:spLocks noChangeShapeType="1"/>
              </p:cNvSpPr>
              <p:nvPr/>
            </p:nvSpPr>
            <p:spPr bwMode="auto">
              <a:xfrm>
                <a:off x="2614612" y="4495800"/>
                <a:ext cx="47625" cy="0"/>
              </a:xfrm>
              <a:prstGeom prst="line">
                <a:avLst/>
              </a:prstGeom>
              <a:noFill/>
              <a:ln w="9525">
                <a:solidFill>
                  <a:schemeClr val="tx1"/>
                </a:solidFill>
                <a:round/>
                <a:headEnd/>
                <a:tailEnd/>
              </a:ln>
            </p:spPr>
            <p:txBody>
              <a:bodyPr/>
              <a:lstStyle/>
              <a:p>
                <a:endParaRPr lang="en-US">
                  <a:solidFill>
                    <a:schemeClr val="bg1"/>
                  </a:solidFill>
                </a:endParaRPr>
              </a:p>
            </p:txBody>
          </p:sp>
          <p:sp>
            <p:nvSpPr>
              <p:cNvPr id="85050" name="Rectangle 204"/>
              <p:cNvSpPr>
                <a:spLocks noChangeArrowheads="1"/>
              </p:cNvSpPr>
              <p:nvPr/>
            </p:nvSpPr>
            <p:spPr bwMode="auto">
              <a:xfrm>
                <a:off x="3711575" y="5157788"/>
                <a:ext cx="88900" cy="88900"/>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85051" name="Rectangle 205"/>
              <p:cNvSpPr>
                <a:spLocks noChangeArrowheads="1"/>
              </p:cNvSpPr>
              <p:nvPr/>
            </p:nvSpPr>
            <p:spPr bwMode="auto">
              <a:xfrm>
                <a:off x="3940175" y="5043488"/>
                <a:ext cx="88900" cy="88900"/>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85052" name="Rectangle 206"/>
              <p:cNvSpPr>
                <a:spLocks noChangeArrowheads="1"/>
              </p:cNvSpPr>
              <p:nvPr/>
            </p:nvSpPr>
            <p:spPr bwMode="auto">
              <a:xfrm>
                <a:off x="4168775" y="5200650"/>
                <a:ext cx="88900" cy="88900"/>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85053" name="Rectangle 207"/>
              <p:cNvSpPr>
                <a:spLocks noChangeArrowheads="1"/>
              </p:cNvSpPr>
              <p:nvPr/>
            </p:nvSpPr>
            <p:spPr bwMode="auto">
              <a:xfrm>
                <a:off x="4397375" y="5100638"/>
                <a:ext cx="88900" cy="88900"/>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85054" name="Rectangle 208"/>
              <p:cNvSpPr>
                <a:spLocks noChangeArrowheads="1"/>
              </p:cNvSpPr>
              <p:nvPr/>
            </p:nvSpPr>
            <p:spPr bwMode="auto">
              <a:xfrm>
                <a:off x="4625975" y="5200650"/>
                <a:ext cx="88900" cy="88900"/>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85055" name="Rectangle 209"/>
              <p:cNvSpPr>
                <a:spLocks noChangeArrowheads="1"/>
              </p:cNvSpPr>
              <p:nvPr/>
            </p:nvSpPr>
            <p:spPr bwMode="auto">
              <a:xfrm>
                <a:off x="4849813" y="5095875"/>
                <a:ext cx="88900" cy="88900"/>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85056" name="Rectangle 210"/>
              <p:cNvSpPr>
                <a:spLocks noChangeArrowheads="1"/>
              </p:cNvSpPr>
              <p:nvPr/>
            </p:nvSpPr>
            <p:spPr bwMode="auto">
              <a:xfrm>
                <a:off x="5078413" y="5205413"/>
                <a:ext cx="88900" cy="88900"/>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85057" name="Rectangle 211"/>
              <p:cNvSpPr>
                <a:spLocks noChangeArrowheads="1"/>
              </p:cNvSpPr>
              <p:nvPr/>
            </p:nvSpPr>
            <p:spPr bwMode="auto">
              <a:xfrm>
                <a:off x="5302250" y="5105400"/>
                <a:ext cx="88900" cy="88900"/>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85058" name="Rectangle 212"/>
              <p:cNvSpPr>
                <a:spLocks noChangeArrowheads="1"/>
              </p:cNvSpPr>
              <p:nvPr/>
            </p:nvSpPr>
            <p:spPr bwMode="auto">
              <a:xfrm>
                <a:off x="5530850" y="5414963"/>
                <a:ext cx="88900" cy="88900"/>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85059" name="Rectangle 213"/>
              <p:cNvSpPr>
                <a:spLocks noChangeArrowheads="1"/>
              </p:cNvSpPr>
              <p:nvPr/>
            </p:nvSpPr>
            <p:spPr bwMode="auto">
              <a:xfrm>
                <a:off x="5989638" y="5421313"/>
                <a:ext cx="88900" cy="88900"/>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85060" name="Rectangle 214"/>
              <p:cNvSpPr>
                <a:spLocks noChangeArrowheads="1"/>
              </p:cNvSpPr>
              <p:nvPr/>
            </p:nvSpPr>
            <p:spPr bwMode="auto">
              <a:xfrm>
                <a:off x="6205538" y="5411788"/>
                <a:ext cx="88900" cy="88900"/>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85061" name="AutoShape 215"/>
              <p:cNvSpPr>
                <a:spLocks noChangeArrowheads="1"/>
              </p:cNvSpPr>
              <p:nvPr/>
            </p:nvSpPr>
            <p:spPr bwMode="auto">
              <a:xfrm>
                <a:off x="4168775" y="4879975"/>
                <a:ext cx="88900" cy="88900"/>
              </a:xfrm>
              <a:prstGeom prst="triangle">
                <a:avLst>
                  <a:gd name="adj" fmla="val 50000"/>
                </a:avLst>
              </a:prstGeom>
              <a:solidFill>
                <a:srgbClr val="FFFFCC"/>
              </a:solidFill>
              <a:ln w="9525">
                <a:solidFill>
                  <a:srgbClr val="FFFFCC"/>
                </a:solidFill>
                <a:miter lim="800000"/>
                <a:headEnd/>
                <a:tailEnd/>
              </a:ln>
            </p:spPr>
            <p:txBody>
              <a:bodyPr wrap="none" anchor="ctr"/>
              <a:lstStyle/>
              <a:p>
                <a:endParaRPr lang="en-US" sz="1000" baseline="0">
                  <a:solidFill>
                    <a:schemeClr val="bg1"/>
                  </a:solidFill>
                </a:endParaRPr>
              </a:p>
            </p:txBody>
          </p:sp>
          <p:sp>
            <p:nvSpPr>
              <p:cNvPr id="85062" name="AutoShape 216"/>
              <p:cNvSpPr>
                <a:spLocks noChangeArrowheads="1"/>
              </p:cNvSpPr>
              <p:nvPr/>
            </p:nvSpPr>
            <p:spPr bwMode="auto">
              <a:xfrm>
                <a:off x="4397375" y="4884738"/>
                <a:ext cx="88900" cy="88900"/>
              </a:xfrm>
              <a:prstGeom prst="triangle">
                <a:avLst>
                  <a:gd name="adj" fmla="val 50000"/>
                </a:avLst>
              </a:prstGeom>
              <a:solidFill>
                <a:srgbClr val="FFFFCC"/>
              </a:solidFill>
              <a:ln w="9525">
                <a:solidFill>
                  <a:srgbClr val="FFFFCC"/>
                </a:solidFill>
                <a:miter lim="800000"/>
                <a:headEnd/>
                <a:tailEnd/>
              </a:ln>
            </p:spPr>
            <p:txBody>
              <a:bodyPr wrap="none" anchor="ctr"/>
              <a:lstStyle/>
              <a:p>
                <a:endParaRPr lang="en-US" sz="1000" baseline="0">
                  <a:solidFill>
                    <a:schemeClr val="bg1"/>
                  </a:solidFill>
                </a:endParaRPr>
              </a:p>
            </p:txBody>
          </p:sp>
          <p:sp>
            <p:nvSpPr>
              <p:cNvPr id="85063" name="AutoShape 217"/>
              <p:cNvSpPr>
                <a:spLocks noChangeArrowheads="1"/>
              </p:cNvSpPr>
              <p:nvPr/>
            </p:nvSpPr>
            <p:spPr bwMode="auto">
              <a:xfrm>
                <a:off x="4625975" y="4784725"/>
                <a:ext cx="88900" cy="88900"/>
              </a:xfrm>
              <a:prstGeom prst="triangle">
                <a:avLst>
                  <a:gd name="adj" fmla="val 50000"/>
                </a:avLst>
              </a:prstGeom>
              <a:solidFill>
                <a:srgbClr val="FFFFCC"/>
              </a:solidFill>
              <a:ln w="9525">
                <a:solidFill>
                  <a:srgbClr val="FFFFCC"/>
                </a:solidFill>
                <a:miter lim="800000"/>
                <a:headEnd/>
                <a:tailEnd/>
              </a:ln>
            </p:spPr>
            <p:txBody>
              <a:bodyPr wrap="none" anchor="ctr"/>
              <a:lstStyle/>
              <a:p>
                <a:endParaRPr lang="en-US" sz="1000" baseline="0">
                  <a:solidFill>
                    <a:schemeClr val="bg1"/>
                  </a:solidFill>
                </a:endParaRPr>
              </a:p>
            </p:txBody>
          </p:sp>
          <p:sp>
            <p:nvSpPr>
              <p:cNvPr id="85064" name="AutoShape 218"/>
              <p:cNvSpPr>
                <a:spLocks noChangeArrowheads="1"/>
              </p:cNvSpPr>
              <p:nvPr/>
            </p:nvSpPr>
            <p:spPr bwMode="auto">
              <a:xfrm>
                <a:off x="4845050" y="4827588"/>
                <a:ext cx="88900" cy="88900"/>
              </a:xfrm>
              <a:prstGeom prst="triangle">
                <a:avLst>
                  <a:gd name="adj" fmla="val 50000"/>
                </a:avLst>
              </a:prstGeom>
              <a:solidFill>
                <a:srgbClr val="FFFFCC"/>
              </a:solidFill>
              <a:ln w="9525">
                <a:solidFill>
                  <a:srgbClr val="FFFFCC"/>
                </a:solidFill>
                <a:miter lim="800000"/>
                <a:headEnd/>
                <a:tailEnd/>
              </a:ln>
            </p:spPr>
            <p:txBody>
              <a:bodyPr wrap="none" anchor="ctr"/>
              <a:lstStyle/>
              <a:p>
                <a:endParaRPr lang="en-US" sz="1000" baseline="0">
                  <a:solidFill>
                    <a:schemeClr val="bg1"/>
                  </a:solidFill>
                </a:endParaRPr>
              </a:p>
            </p:txBody>
          </p:sp>
          <p:sp>
            <p:nvSpPr>
              <p:cNvPr id="85065" name="AutoShape 219"/>
              <p:cNvSpPr>
                <a:spLocks noChangeArrowheads="1"/>
              </p:cNvSpPr>
              <p:nvPr/>
            </p:nvSpPr>
            <p:spPr bwMode="auto">
              <a:xfrm>
                <a:off x="5078413" y="4979988"/>
                <a:ext cx="88900" cy="88900"/>
              </a:xfrm>
              <a:prstGeom prst="triangle">
                <a:avLst>
                  <a:gd name="adj" fmla="val 50000"/>
                </a:avLst>
              </a:prstGeom>
              <a:solidFill>
                <a:srgbClr val="FFFFCC"/>
              </a:solidFill>
              <a:ln w="9525">
                <a:solidFill>
                  <a:srgbClr val="FFFFCC"/>
                </a:solidFill>
                <a:miter lim="800000"/>
                <a:headEnd/>
                <a:tailEnd/>
              </a:ln>
            </p:spPr>
            <p:txBody>
              <a:bodyPr wrap="none" anchor="ctr"/>
              <a:lstStyle/>
              <a:p>
                <a:endParaRPr lang="en-US" sz="1000" baseline="0">
                  <a:solidFill>
                    <a:schemeClr val="bg1"/>
                  </a:solidFill>
                </a:endParaRPr>
              </a:p>
            </p:txBody>
          </p:sp>
          <p:sp>
            <p:nvSpPr>
              <p:cNvPr id="85066" name="AutoShape 220"/>
              <p:cNvSpPr>
                <a:spLocks noChangeArrowheads="1"/>
              </p:cNvSpPr>
              <p:nvPr/>
            </p:nvSpPr>
            <p:spPr bwMode="auto">
              <a:xfrm>
                <a:off x="5307013" y="4884738"/>
                <a:ext cx="88900" cy="88900"/>
              </a:xfrm>
              <a:prstGeom prst="triangle">
                <a:avLst>
                  <a:gd name="adj" fmla="val 50000"/>
                </a:avLst>
              </a:prstGeom>
              <a:solidFill>
                <a:srgbClr val="FFFFCC"/>
              </a:solidFill>
              <a:ln w="9525">
                <a:solidFill>
                  <a:srgbClr val="FFFFCC"/>
                </a:solidFill>
                <a:miter lim="800000"/>
                <a:headEnd/>
                <a:tailEnd/>
              </a:ln>
            </p:spPr>
            <p:txBody>
              <a:bodyPr wrap="none" anchor="ctr"/>
              <a:lstStyle/>
              <a:p>
                <a:endParaRPr lang="en-US" sz="1000" baseline="0">
                  <a:solidFill>
                    <a:schemeClr val="bg1"/>
                  </a:solidFill>
                </a:endParaRPr>
              </a:p>
            </p:txBody>
          </p:sp>
          <p:sp>
            <p:nvSpPr>
              <p:cNvPr id="85067" name="AutoShape 221"/>
              <p:cNvSpPr>
                <a:spLocks noChangeArrowheads="1"/>
              </p:cNvSpPr>
              <p:nvPr/>
            </p:nvSpPr>
            <p:spPr bwMode="auto">
              <a:xfrm>
                <a:off x="5535613" y="5151438"/>
                <a:ext cx="88900" cy="88900"/>
              </a:xfrm>
              <a:prstGeom prst="triangle">
                <a:avLst>
                  <a:gd name="adj" fmla="val 50000"/>
                </a:avLst>
              </a:prstGeom>
              <a:solidFill>
                <a:srgbClr val="FFFFCC"/>
              </a:solidFill>
              <a:ln w="9525">
                <a:solidFill>
                  <a:srgbClr val="FFFFCC"/>
                </a:solidFill>
                <a:miter lim="800000"/>
                <a:headEnd/>
                <a:tailEnd/>
              </a:ln>
            </p:spPr>
            <p:txBody>
              <a:bodyPr wrap="none" anchor="ctr"/>
              <a:lstStyle/>
              <a:p>
                <a:endParaRPr lang="en-US" sz="1000" baseline="0">
                  <a:solidFill>
                    <a:schemeClr val="bg1"/>
                  </a:solidFill>
                </a:endParaRPr>
              </a:p>
            </p:txBody>
          </p:sp>
          <p:sp>
            <p:nvSpPr>
              <p:cNvPr id="85068" name="AutoShape 222"/>
              <p:cNvSpPr>
                <a:spLocks noChangeArrowheads="1"/>
              </p:cNvSpPr>
              <p:nvPr/>
            </p:nvSpPr>
            <p:spPr bwMode="auto">
              <a:xfrm>
                <a:off x="5764213" y="4946650"/>
                <a:ext cx="88900" cy="88900"/>
              </a:xfrm>
              <a:prstGeom prst="triangle">
                <a:avLst>
                  <a:gd name="adj" fmla="val 50000"/>
                </a:avLst>
              </a:prstGeom>
              <a:solidFill>
                <a:srgbClr val="FFFFCC"/>
              </a:solidFill>
              <a:ln w="9525">
                <a:solidFill>
                  <a:srgbClr val="FFFFCC"/>
                </a:solidFill>
                <a:miter lim="800000"/>
                <a:headEnd/>
                <a:tailEnd/>
              </a:ln>
            </p:spPr>
            <p:txBody>
              <a:bodyPr wrap="none" anchor="ctr"/>
              <a:lstStyle/>
              <a:p>
                <a:endParaRPr lang="en-US" sz="1000" baseline="0">
                  <a:solidFill>
                    <a:schemeClr val="bg1"/>
                  </a:solidFill>
                </a:endParaRPr>
              </a:p>
            </p:txBody>
          </p:sp>
          <p:sp>
            <p:nvSpPr>
              <p:cNvPr id="85069" name="AutoShape 223"/>
              <p:cNvSpPr>
                <a:spLocks noChangeArrowheads="1"/>
              </p:cNvSpPr>
              <p:nvPr/>
            </p:nvSpPr>
            <p:spPr bwMode="auto">
              <a:xfrm>
                <a:off x="5988050" y="5141913"/>
                <a:ext cx="88900" cy="88900"/>
              </a:xfrm>
              <a:prstGeom prst="triangle">
                <a:avLst>
                  <a:gd name="adj" fmla="val 50000"/>
                </a:avLst>
              </a:prstGeom>
              <a:solidFill>
                <a:srgbClr val="FFFFCC"/>
              </a:solidFill>
              <a:ln w="9525">
                <a:solidFill>
                  <a:srgbClr val="FFFFCC"/>
                </a:solidFill>
                <a:miter lim="800000"/>
                <a:headEnd/>
                <a:tailEnd/>
              </a:ln>
            </p:spPr>
            <p:txBody>
              <a:bodyPr wrap="none" anchor="ctr"/>
              <a:lstStyle/>
              <a:p>
                <a:endParaRPr lang="en-US" sz="1000" baseline="0">
                  <a:solidFill>
                    <a:schemeClr val="bg1"/>
                  </a:solidFill>
                </a:endParaRPr>
              </a:p>
            </p:txBody>
          </p:sp>
          <p:sp>
            <p:nvSpPr>
              <p:cNvPr id="85070" name="AutoShape 224"/>
              <p:cNvSpPr>
                <a:spLocks noChangeArrowheads="1"/>
              </p:cNvSpPr>
              <p:nvPr/>
            </p:nvSpPr>
            <p:spPr bwMode="auto">
              <a:xfrm>
                <a:off x="6216650" y="5146675"/>
                <a:ext cx="88900" cy="88900"/>
              </a:xfrm>
              <a:prstGeom prst="triangle">
                <a:avLst>
                  <a:gd name="adj" fmla="val 50000"/>
                </a:avLst>
              </a:prstGeom>
              <a:solidFill>
                <a:srgbClr val="FFFFCC"/>
              </a:solidFill>
              <a:ln w="9525">
                <a:solidFill>
                  <a:srgbClr val="FFFFCC"/>
                </a:solidFill>
                <a:miter lim="800000"/>
                <a:headEnd/>
                <a:tailEnd/>
              </a:ln>
            </p:spPr>
            <p:txBody>
              <a:bodyPr wrap="none" anchor="ctr"/>
              <a:lstStyle/>
              <a:p>
                <a:endParaRPr lang="en-US" sz="1000" baseline="0">
                  <a:solidFill>
                    <a:schemeClr val="bg1"/>
                  </a:solidFill>
                </a:endParaRPr>
              </a:p>
            </p:txBody>
          </p:sp>
          <p:sp>
            <p:nvSpPr>
              <p:cNvPr id="85071" name="AutoShape 225"/>
              <p:cNvSpPr>
                <a:spLocks noChangeArrowheads="1"/>
              </p:cNvSpPr>
              <p:nvPr/>
            </p:nvSpPr>
            <p:spPr bwMode="auto">
              <a:xfrm>
                <a:off x="6445250" y="5094288"/>
                <a:ext cx="88900" cy="88900"/>
              </a:xfrm>
              <a:prstGeom prst="triangle">
                <a:avLst>
                  <a:gd name="adj" fmla="val 50000"/>
                </a:avLst>
              </a:prstGeom>
              <a:solidFill>
                <a:srgbClr val="FFFFCC"/>
              </a:solidFill>
              <a:ln w="9525">
                <a:solidFill>
                  <a:srgbClr val="FFFFCC"/>
                </a:solidFill>
                <a:miter lim="800000"/>
                <a:headEnd/>
                <a:tailEnd/>
              </a:ln>
            </p:spPr>
            <p:txBody>
              <a:bodyPr wrap="none" anchor="ctr"/>
              <a:lstStyle/>
              <a:p>
                <a:endParaRPr lang="en-US" sz="1000" baseline="0">
                  <a:solidFill>
                    <a:schemeClr val="bg1"/>
                  </a:solidFill>
                </a:endParaRPr>
              </a:p>
            </p:txBody>
          </p:sp>
          <p:sp>
            <p:nvSpPr>
              <p:cNvPr id="85072" name="Freeform 226"/>
              <p:cNvSpPr>
                <a:spLocks/>
              </p:cNvSpPr>
              <p:nvPr/>
            </p:nvSpPr>
            <p:spPr bwMode="auto">
              <a:xfrm>
                <a:off x="3081338" y="4786313"/>
                <a:ext cx="3409950" cy="419100"/>
              </a:xfrm>
              <a:custGeom>
                <a:avLst/>
                <a:gdLst>
                  <a:gd name="T0" fmla="*/ 0 w 2148"/>
                  <a:gd name="T1" fmla="*/ 0 h 264"/>
                  <a:gd name="T2" fmla="*/ 138 w 2148"/>
                  <a:gd name="T3" fmla="*/ 123 h 264"/>
                  <a:gd name="T4" fmla="*/ 285 w 2148"/>
                  <a:gd name="T5" fmla="*/ 123 h 264"/>
                  <a:gd name="T6" fmla="*/ 426 w 2148"/>
                  <a:gd name="T7" fmla="*/ 87 h 264"/>
                  <a:gd name="T8" fmla="*/ 570 w 2148"/>
                  <a:gd name="T9" fmla="*/ 87 h 264"/>
                  <a:gd name="T10" fmla="*/ 714 w 2148"/>
                  <a:gd name="T11" fmla="*/ 87 h 264"/>
                  <a:gd name="T12" fmla="*/ 858 w 2148"/>
                  <a:gd name="T13" fmla="*/ 87 h 264"/>
                  <a:gd name="T14" fmla="*/ 1002 w 2148"/>
                  <a:gd name="T15" fmla="*/ 27 h 264"/>
                  <a:gd name="T16" fmla="*/ 1146 w 2148"/>
                  <a:gd name="T17" fmla="*/ 60 h 264"/>
                  <a:gd name="T18" fmla="*/ 1290 w 2148"/>
                  <a:gd name="T19" fmla="*/ 159 h 264"/>
                  <a:gd name="T20" fmla="*/ 1428 w 2148"/>
                  <a:gd name="T21" fmla="*/ 99 h 264"/>
                  <a:gd name="T22" fmla="*/ 1578 w 2148"/>
                  <a:gd name="T23" fmla="*/ 264 h 264"/>
                  <a:gd name="T24" fmla="*/ 1716 w 2148"/>
                  <a:gd name="T25" fmla="*/ 126 h 264"/>
                  <a:gd name="T26" fmla="*/ 1863 w 2148"/>
                  <a:gd name="T27" fmla="*/ 261 h 264"/>
                  <a:gd name="T28" fmla="*/ 2004 w 2148"/>
                  <a:gd name="T29" fmla="*/ 258 h 264"/>
                  <a:gd name="T30" fmla="*/ 2148 w 2148"/>
                  <a:gd name="T31" fmla="*/ 225 h 26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148"/>
                  <a:gd name="T49" fmla="*/ 0 h 264"/>
                  <a:gd name="T50" fmla="*/ 2148 w 2148"/>
                  <a:gd name="T51" fmla="*/ 264 h 26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148" h="264">
                    <a:moveTo>
                      <a:pt x="0" y="0"/>
                    </a:moveTo>
                    <a:lnTo>
                      <a:pt x="138" y="123"/>
                    </a:lnTo>
                    <a:lnTo>
                      <a:pt x="285" y="123"/>
                    </a:lnTo>
                    <a:lnTo>
                      <a:pt x="426" y="87"/>
                    </a:lnTo>
                    <a:lnTo>
                      <a:pt x="570" y="87"/>
                    </a:lnTo>
                    <a:lnTo>
                      <a:pt x="714" y="87"/>
                    </a:lnTo>
                    <a:lnTo>
                      <a:pt x="858" y="87"/>
                    </a:lnTo>
                    <a:lnTo>
                      <a:pt x="1002" y="27"/>
                    </a:lnTo>
                    <a:lnTo>
                      <a:pt x="1146" y="60"/>
                    </a:lnTo>
                    <a:lnTo>
                      <a:pt x="1290" y="159"/>
                    </a:lnTo>
                    <a:lnTo>
                      <a:pt x="1428" y="99"/>
                    </a:lnTo>
                    <a:lnTo>
                      <a:pt x="1578" y="264"/>
                    </a:lnTo>
                    <a:lnTo>
                      <a:pt x="1716" y="126"/>
                    </a:lnTo>
                    <a:lnTo>
                      <a:pt x="1863" y="261"/>
                    </a:lnTo>
                    <a:lnTo>
                      <a:pt x="2004" y="258"/>
                    </a:lnTo>
                    <a:lnTo>
                      <a:pt x="2148" y="225"/>
                    </a:lnTo>
                  </a:path>
                </a:pathLst>
              </a:custGeom>
              <a:noFill/>
              <a:ln w="19050">
                <a:solidFill>
                  <a:srgbClr val="FFFFCC"/>
                </a:solidFill>
                <a:round/>
                <a:headEnd/>
                <a:tailEnd/>
              </a:ln>
            </p:spPr>
            <p:txBody>
              <a:bodyPr/>
              <a:lstStyle/>
              <a:p>
                <a:endParaRPr lang="en-US" sz="1000" baseline="0">
                  <a:solidFill>
                    <a:schemeClr val="bg1"/>
                  </a:solidFill>
                </a:endParaRPr>
              </a:p>
            </p:txBody>
          </p:sp>
          <p:sp>
            <p:nvSpPr>
              <p:cNvPr id="85073" name="Freeform 227"/>
              <p:cNvSpPr>
                <a:spLocks/>
              </p:cNvSpPr>
              <p:nvPr/>
            </p:nvSpPr>
            <p:spPr bwMode="auto">
              <a:xfrm>
                <a:off x="3086100" y="5086350"/>
                <a:ext cx="3409950" cy="376238"/>
              </a:xfrm>
              <a:custGeom>
                <a:avLst/>
                <a:gdLst>
                  <a:gd name="T0" fmla="*/ 0 w 2148"/>
                  <a:gd name="T1" fmla="*/ 102 h 237"/>
                  <a:gd name="T2" fmla="*/ 141 w 2148"/>
                  <a:gd name="T3" fmla="*/ 96 h 237"/>
                  <a:gd name="T4" fmla="*/ 282 w 2148"/>
                  <a:gd name="T5" fmla="*/ 36 h 237"/>
                  <a:gd name="T6" fmla="*/ 420 w 2148"/>
                  <a:gd name="T7" fmla="*/ 66 h 237"/>
                  <a:gd name="T8" fmla="*/ 564 w 2148"/>
                  <a:gd name="T9" fmla="*/ 0 h 237"/>
                  <a:gd name="T10" fmla="*/ 708 w 2148"/>
                  <a:gd name="T11" fmla="*/ 102 h 237"/>
                  <a:gd name="T12" fmla="*/ 855 w 2148"/>
                  <a:gd name="T13" fmla="*/ 36 h 237"/>
                  <a:gd name="T14" fmla="*/ 996 w 2148"/>
                  <a:gd name="T15" fmla="*/ 102 h 237"/>
                  <a:gd name="T16" fmla="*/ 1140 w 2148"/>
                  <a:gd name="T17" fmla="*/ 39 h 237"/>
                  <a:gd name="T18" fmla="*/ 1284 w 2148"/>
                  <a:gd name="T19" fmla="*/ 105 h 237"/>
                  <a:gd name="T20" fmla="*/ 1425 w 2148"/>
                  <a:gd name="T21" fmla="*/ 36 h 237"/>
                  <a:gd name="T22" fmla="*/ 1569 w 2148"/>
                  <a:gd name="T23" fmla="*/ 237 h 237"/>
                  <a:gd name="T24" fmla="*/ 1713 w 2148"/>
                  <a:gd name="T25" fmla="*/ 204 h 237"/>
                  <a:gd name="T26" fmla="*/ 1857 w 2148"/>
                  <a:gd name="T27" fmla="*/ 237 h 237"/>
                  <a:gd name="T28" fmla="*/ 1995 w 2148"/>
                  <a:gd name="T29" fmla="*/ 237 h 237"/>
                  <a:gd name="T30" fmla="*/ 2148 w 2148"/>
                  <a:gd name="T31" fmla="*/ 204 h 23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148"/>
                  <a:gd name="T49" fmla="*/ 0 h 237"/>
                  <a:gd name="T50" fmla="*/ 2148 w 2148"/>
                  <a:gd name="T51" fmla="*/ 237 h 23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148" h="237">
                    <a:moveTo>
                      <a:pt x="0" y="102"/>
                    </a:moveTo>
                    <a:lnTo>
                      <a:pt x="141" y="96"/>
                    </a:lnTo>
                    <a:lnTo>
                      <a:pt x="282" y="36"/>
                    </a:lnTo>
                    <a:lnTo>
                      <a:pt x="420" y="66"/>
                    </a:lnTo>
                    <a:lnTo>
                      <a:pt x="564" y="0"/>
                    </a:lnTo>
                    <a:lnTo>
                      <a:pt x="708" y="102"/>
                    </a:lnTo>
                    <a:lnTo>
                      <a:pt x="855" y="36"/>
                    </a:lnTo>
                    <a:lnTo>
                      <a:pt x="996" y="102"/>
                    </a:lnTo>
                    <a:lnTo>
                      <a:pt x="1140" y="39"/>
                    </a:lnTo>
                    <a:lnTo>
                      <a:pt x="1284" y="105"/>
                    </a:lnTo>
                    <a:lnTo>
                      <a:pt x="1425" y="36"/>
                    </a:lnTo>
                    <a:lnTo>
                      <a:pt x="1569" y="237"/>
                    </a:lnTo>
                    <a:lnTo>
                      <a:pt x="1713" y="204"/>
                    </a:lnTo>
                    <a:lnTo>
                      <a:pt x="1857" y="237"/>
                    </a:lnTo>
                    <a:lnTo>
                      <a:pt x="1995" y="237"/>
                    </a:lnTo>
                    <a:lnTo>
                      <a:pt x="2148" y="204"/>
                    </a:lnTo>
                  </a:path>
                </a:pathLst>
              </a:custGeom>
              <a:noFill/>
              <a:ln w="19050">
                <a:solidFill>
                  <a:srgbClr val="990000"/>
                </a:solidFill>
                <a:round/>
                <a:headEnd/>
                <a:tailEnd/>
              </a:ln>
            </p:spPr>
            <p:txBody>
              <a:bodyPr/>
              <a:lstStyle/>
              <a:p>
                <a:endParaRPr lang="en-US" sz="1000" baseline="0">
                  <a:solidFill>
                    <a:schemeClr val="bg1"/>
                  </a:solidFill>
                </a:endParaRPr>
              </a:p>
            </p:txBody>
          </p:sp>
          <p:sp>
            <p:nvSpPr>
              <p:cNvPr id="85074" name="Line 130"/>
              <p:cNvSpPr>
                <a:spLocks noChangeShapeType="1"/>
              </p:cNvSpPr>
              <p:nvPr/>
            </p:nvSpPr>
            <p:spPr bwMode="auto">
              <a:xfrm>
                <a:off x="2884488" y="4697413"/>
                <a:ext cx="0" cy="0"/>
              </a:xfrm>
              <a:prstGeom prst="line">
                <a:avLst/>
              </a:prstGeom>
              <a:noFill/>
              <a:ln w="9525">
                <a:solidFill>
                  <a:srgbClr val="93A2B4"/>
                </a:solidFill>
                <a:round/>
                <a:headEnd/>
                <a:tailEnd/>
              </a:ln>
            </p:spPr>
            <p:txBody>
              <a:bodyPr/>
              <a:lstStyle/>
              <a:p>
                <a:endParaRPr lang="en-US">
                  <a:solidFill>
                    <a:schemeClr val="bg1"/>
                  </a:solidFill>
                </a:endParaRPr>
              </a:p>
            </p:txBody>
          </p:sp>
          <p:sp>
            <p:nvSpPr>
              <p:cNvPr id="185" name="Line 202"/>
              <p:cNvSpPr>
                <a:spLocks noChangeShapeType="1"/>
              </p:cNvSpPr>
              <p:nvPr/>
            </p:nvSpPr>
            <p:spPr bwMode="auto">
              <a:xfrm>
                <a:off x="2614612" y="5800725"/>
                <a:ext cx="47625" cy="0"/>
              </a:xfrm>
              <a:prstGeom prst="line">
                <a:avLst/>
              </a:prstGeom>
              <a:noFill/>
              <a:ln w="9525">
                <a:solidFill>
                  <a:schemeClr val="tx1"/>
                </a:solidFill>
                <a:round/>
                <a:headEnd/>
                <a:tailEnd/>
              </a:ln>
            </p:spPr>
            <p:txBody>
              <a:bodyPr/>
              <a:lstStyle/>
              <a:p>
                <a:endParaRPr lang="en-US">
                  <a:solidFill>
                    <a:schemeClr val="bg1"/>
                  </a:solidFill>
                </a:endParaRPr>
              </a:p>
            </p:txBody>
          </p:sp>
          <p:sp>
            <p:nvSpPr>
              <p:cNvPr id="186" name="Line 201"/>
              <p:cNvSpPr>
                <a:spLocks noChangeShapeType="1"/>
              </p:cNvSpPr>
              <p:nvPr/>
            </p:nvSpPr>
            <p:spPr bwMode="auto">
              <a:xfrm>
                <a:off x="2833688" y="5792787"/>
                <a:ext cx="0" cy="53975"/>
              </a:xfrm>
              <a:prstGeom prst="line">
                <a:avLst/>
              </a:prstGeom>
              <a:noFill/>
              <a:ln w="9525">
                <a:solidFill>
                  <a:schemeClr val="tx1"/>
                </a:solidFill>
                <a:round/>
                <a:headEnd/>
                <a:tailEnd/>
              </a:ln>
            </p:spPr>
            <p:txBody>
              <a:bodyPr/>
              <a:lstStyle/>
              <a:p>
                <a:endParaRPr lang="en-US">
                  <a:solidFill>
                    <a:schemeClr val="bg1"/>
                  </a:solidFill>
                </a:endParaRPr>
              </a:p>
            </p:txBody>
          </p:sp>
        </p:grpSp>
      </p:grpSp>
      <p:grpSp>
        <p:nvGrpSpPr>
          <p:cNvPr id="8" name="Group 190"/>
          <p:cNvGrpSpPr/>
          <p:nvPr/>
        </p:nvGrpSpPr>
        <p:grpSpPr>
          <a:xfrm>
            <a:off x="7040563" y="3173301"/>
            <a:ext cx="1204912" cy="249299"/>
            <a:chOff x="7040563" y="1546164"/>
            <a:chExt cx="1204912" cy="249299"/>
          </a:xfrm>
        </p:grpSpPr>
        <p:sp>
          <p:nvSpPr>
            <p:cNvPr id="84997" name="Text Box 53"/>
            <p:cNvSpPr txBox="1">
              <a:spLocks noChangeArrowheads="1"/>
            </p:cNvSpPr>
            <p:nvPr/>
          </p:nvSpPr>
          <p:spPr bwMode="auto">
            <a:xfrm>
              <a:off x="7169150" y="1546164"/>
              <a:ext cx="1076325" cy="249299"/>
            </a:xfrm>
            <a:prstGeom prst="rect">
              <a:avLst/>
            </a:prstGeom>
            <a:noFill/>
            <a:ln w="9525">
              <a:noFill/>
              <a:miter lim="800000"/>
              <a:headEnd/>
              <a:tailEnd/>
            </a:ln>
          </p:spPr>
          <p:txBody>
            <a:bodyPr>
              <a:spAutoFit/>
            </a:bodyPr>
            <a:lstStyle/>
            <a:p>
              <a:pPr>
                <a:lnSpc>
                  <a:spcPct val="85000"/>
                </a:lnSpc>
                <a:spcBef>
                  <a:spcPct val="50000"/>
                </a:spcBef>
              </a:pPr>
              <a:r>
                <a:rPr lang="en-US" sz="1200" b="1" baseline="0" dirty="0" smtClean="0">
                  <a:solidFill>
                    <a:schemeClr val="bg1"/>
                  </a:solidFill>
                </a:rPr>
                <a:t>Placebo</a:t>
              </a:r>
              <a:endParaRPr lang="en-US" sz="1200" b="1" baseline="0" dirty="0">
                <a:solidFill>
                  <a:schemeClr val="bg1"/>
                </a:solidFill>
              </a:endParaRPr>
            </a:p>
          </p:txBody>
        </p:sp>
        <p:sp>
          <p:nvSpPr>
            <p:cNvPr id="85000" name="AutoShape 56"/>
            <p:cNvSpPr>
              <a:spLocks noChangeArrowheads="1"/>
            </p:cNvSpPr>
            <p:nvPr/>
          </p:nvSpPr>
          <p:spPr bwMode="auto">
            <a:xfrm>
              <a:off x="7040563" y="1596964"/>
              <a:ext cx="158750" cy="133350"/>
            </a:xfrm>
            <a:prstGeom prst="triangle">
              <a:avLst>
                <a:gd name="adj" fmla="val 50000"/>
              </a:avLst>
            </a:prstGeom>
            <a:solidFill>
              <a:srgbClr val="FFFFCC"/>
            </a:solidFill>
            <a:ln w="9525">
              <a:solidFill>
                <a:srgbClr val="FFFFCC"/>
              </a:solidFill>
              <a:miter lim="800000"/>
              <a:headEnd/>
              <a:tailEnd/>
            </a:ln>
          </p:spPr>
          <p:txBody>
            <a:bodyPr wrap="none" anchor="ctr"/>
            <a:lstStyle/>
            <a:p>
              <a:endParaRPr lang="en-US" sz="1000" baseline="0">
                <a:solidFill>
                  <a:schemeClr val="bg1"/>
                </a:solidFill>
              </a:endParaRPr>
            </a:p>
          </p:txBody>
        </p:sp>
      </p:grpSp>
      <p:sp>
        <p:nvSpPr>
          <p:cNvPr id="84999" name="Rectangle 55"/>
          <p:cNvSpPr>
            <a:spLocks noChangeArrowheads="1"/>
          </p:cNvSpPr>
          <p:nvPr/>
        </p:nvSpPr>
        <p:spPr bwMode="auto">
          <a:xfrm>
            <a:off x="7056438" y="3490068"/>
            <a:ext cx="127000" cy="127000"/>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171" name="Rectangle 170"/>
          <p:cNvSpPr/>
          <p:nvPr/>
        </p:nvSpPr>
        <p:spPr>
          <a:xfrm>
            <a:off x="7169150" y="3428919"/>
            <a:ext cx="990600" cy="249299"/>
          </a:xfrm>
          <a:prstGeom prst="rect">
            <a:avLst/>
          </a:prstGeom>
        </p:spPr>
        <p:txBody>
          <a:bodyPr wrap="square">
            <a:spAutoFit/>
          </a:bodyPr>
          <a:lstStyle/>
          <a:p>
            <a:pPr>
              <a:lnSpc>
                <a:spcPct val="85000"/>
              </a:lnSpc>
              <a:spcBef>
                <a:spcPct val="50000"/>
              </a:spcBef>
            </a:pPr>
            <a:r>
              <a:rPr lang="en-US" sz="1200" b="1" dirty="0" smtClean="0">
                <a:solidFill>
                  <a:schemeClr val="bg1"/>
                </a:solidFill>
              </a:rPr>
              <a:t>Metformin</a:t>
            </a:r>
          </a:p>
        </p:txBody>
      </p:sp>
      <p:grpSp>
        <p:nvGrpSpPr>
          <p:cNvPr id="9" name="Group 188"/>
          <p:cNvGrpSpPr/>
          <p:nvPr/>
        </p:nvGrpSpPr>
        <p:grpSpPr>
          <a:xfrm>
            <a:off x="7040563" y="3684537"/>
            <a:ext cx="839423" cy="249299"/>
            <a:chOff x="7040563" y="2057400"/>
            <a:chExt cx="839423" cy="249299"/>
          </a:xfrm>
        </p:grpSpPr>
        <p:sp>
          <p:nvSpPr>
            <p:cNvPr id="84998" name="Oval 54"/>
            <p:cNvSpPr>
              <a:spLocks noChangeArrowheads="1"/>
            </p:cNvSpPr>
            <p:nvPr/>
          </p:nvSpPr>
          <p:spPr bwMode="auto">
            <a:xfrm>
              <a:off x="7040563" y="2106643"/>
              <a:ext cx="158750" cy="150813"/>
            </a:xfrm>
            <a:prstGeom prst="ellipse">
              <a:avLst/>
            </a:prstGeom>
            <a:solidFill>
              <a:srgbClr val="969696"/>
            </a:solidFill>
            <a:ln w="9525">
              <a:solidFill>
                <a:srgbClr val="969696"/>
              </a:solidFill>
              <a:round/>
              <a:headEnd/>
              <a:tailEnd/>
            </a:ln>
          </p:spPr>
          <p:txBody>
            <a:bodyPr wrap="none" anchor="ctr"/>
            <a:lstStyle/>
            <a:p>
              <a:endParaRPr lang="en-US" sz="1000" baseline="0">
                <a:solidFill>
                  <a:schemeClr val="bg1"/>
                </a:solidFill>
              </a:endParaRPr>
            </a:p>
          </p:txBody>
        </p:sp>
        <p:sp>
          <p:nvSpPr>
            <p:cNvPr id="172" name="Rectangle 171"/>
            <p:cNvSpPr/>
            <p:nvPr/>
          </p:nvSpPr>
          <p:spPr>
            <a:xfrm>
              <a:off x="7169150" y="2057400"/>
              <a:ext cx="710836" cy="249299"/>
            </a:xfrm>
            <a:prstGeom prst="rect">
              <a:avLst/>
            </a:prstGeom>
          </p:spPr>
          <p:txBody>
            <a:bodyPr wrap="none">
              <a:spAutoFit/>
            </a:bodyPr>
            <a:lstStyle/>
            <a:p>
              <a:pPr>
                <a:lnSpc>
                  <a:spcPct val="85000"/>
                </a:lnSpc>
                <a:spcBef>
                  <a:spcPct val="50000"/>
                </a:spcBef>
              </a:pPr>
              <a:r>
                <a:rPr lang="en-US" sz="1200" b="1" dirty="0" smtClean="0">
                  <a:solidFill>
                    <a:schemeClr val="bg1"/>
                  </a:solidFill>
                </a:rPr>
                <a:t>Lifestyle</a:t>
              </a:r>
              <a:endParaRPr lang="en-US" sz="1200" b="1" dirty="0">
                <a:solidFill>
                  <a:schemeClr val="bg1"/>
                </a:solidFill>
              </a:endParaRPr>
            </a:p>
          </p:txBody>
        </p:sp>
      </p:grpSp>
      <p:sp>
        <p:nvSpPr>
          <p:cNvPr id="194" name="Rectangle 2"/>
          <p:cNvSpPr txBox="1">
            <a:spLocks noChangeArrowheads="1"/>
          </p:cNvSpPr>
          <p:nvPr/>
        </p:nvSpPr>
        <p:spPr bwMode="auto">
          <a:xfrm>
            <a:off x="266700" y="130048"/>
            <a:ext cx="7613286"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z="2800" b="1" kern="0" dirty="0" smtClean="0">
                <a:solidFill>
                  <a:srgbClr val="FFFF00"/>
                </a:solidFill>
                <a:effectLst>
                  <a:outerShdw blurRad="38100" dist="38100" dir="2700000" algn="tl">
                    <a:srgbClr val="000000"/>
                  </a:outerShdw>
                </a:effectLst>
                <a:latin typeface="Verdana" pitchFamily="34" charset="0"/>
                <a:ea typeface="Verdana" pitchFamily="34" charset="0"/>
                <a:cs typeface="Verdana" pitchFamily="34" charset="0"/>
              </a:rPr>
              <a:t>Changes Over Time in Weight, Activity, and Medication Adherence by Study Group</a:t>
            </a:r>
            <a:endParaRPr kumimoji="0" lang="en-US" sz="2800" b="1" i="0" u="none" strike="noStrike" kern="0" cap="none" spc="0" normalizeH="0" baseline="0" noProof="0" dirty="0" smtClean="0">
              <a:ln>
                <a:noFill/>
              </a:ln>
              <a:solidFill>
                <a:srgbClr val="FFFF00"/>
              </a:solidFill>
              <a:effectLst>
                <a:outerShdw blurRad="38100" dist="38100" dir="2700000" algn="tl">
                  <a:srgbClr val="000000"/>
                </a:outerShdw>
              </a:effectLst>
              <a:uLnTx/>
              <a:uFillTx/>
              <a:latin typeface="Verdana" pitchFamily="34" charset="0"/>
              <a:ea typeface="Verdana" pitchFamily="34" charset="0"/>
              <a:cs typeface="Verdana" pitchFamily="34" charset="0"/>
            </a:endParaRPr>
          </a:p>
        </p:txBody>
      </p:sp>
      <p:sp>
        <p:nvSpPr>
          <p:cNvPr id="198" name="Text Box 19"/>
          <p:cNvSpPr txBox="1">
            <a:spLocks noChangeArrowheads="1"/>
          </p:cNvSpPr>
          <p:nvPr/>
        </p:nvSpPr>
        <p:spPr bwMode="auto">
          <a:xfrm>
            <a:off x="838200" y="1176340"/>
            <a:ext cx="7454899" cy="276999"/>
          </a:xfrm>
          <a:prstGeom prst="rect">
            <a:avLst/>
          </a:prstGeom>
          <a:noFill/>
          <a:ln w="9525">
            <a:noFill/>
            <a:miter lim="800000"/>
            <a:headEnd/>
            <a:tailEnd/>
          </a:ln>
        </p:spPr>
        <p:txBody>
          <a:bodyPr wrap="square">
            <a:spAutoFit/>
          </a:bodyPr>
          <a:lstStyle/>
          <a:p>
            <a:pPr algn="ctr">
              <a:spcBef>
                <a:spcPct val="50000"/>
              </a:spcBef>
            </a:pPr>
            <a:r>
              <a:rPr lang="en-US" sz="1200" b="1" dirty="0" smtClean="0">
                <a:solidFill>
                  <a:schemeClr val="bg1"/>
                </a:solidFill>
              </a:rPr>
              <a:t>Changes in Body Weight</a:t>
            </a:r>
            <a:endParaRPr lang="en-US" sz="1200" b="1" baseline="0" dirty="0">
              <a:solidFill>
                <a:schemeClr val="bg1"/>
              </a:solidFill>
            </a:endParaRPr>
          </a:p>
        </p:txBody>
      </p:sp>
      <p:sp>
        <p:nvSpPr>
          <p:cNvPr id="199" name="Text Box 19"/>
          <p:cNvSpPr txBox="1">
            <a:spLocks noChangeArrowheads="1"/>
          </p:cNvSpPr>
          <p:nvPr/>
        </p:nvSpPr>
        <p:spPr bwMode="auto">
          <a:xfrm>
            <a:off x="838200" y="2743200"/>
            <a:ext cx="7454899" cy="276999"/>
          </a:xfrm>
          <a:prstGeom prst="rect">
            <a:avLst/>
          </a:prstGeom>
          <a:noFill/>
          <a:ln w="9525">
            <a:noFill/>
            <a:miter lim="800000"/>
            <a:headEnd/>
            <a:tailEnd/>
          </a:ln>
        </p:spPr>
        <p:txBody>
          <a:bodyPr wrap="square">
            <a:spAutoFit/>
          </a:bodyPr>
          <a:lstStyle/>
          <a:p>
            <a:pPr algn="ctr">
              <a:spcBef>
                <a:spcPct val="50000"/>
              </a:spcBef>
            </a:pPr>
            <a:r>
              <a:rPr lang="en-US" sz="1200" b="1" dirty="0" smtClean="0">
                <a:solidFill>
                  <a:schemeClr val="bg1"/>
                </a:solidFill>
              </a:rPr>
              <a:t>Changes in Leisure Physical Activity</a:t>
            </a:r>
            <a:endParaRPr lang="en-US" sz="1200" b="1" baseline="0" dirty="0">
              <a:solidFill>
                <a:schemeClr val="bg1"/>
              </a:solidFill>
            </a:endParaRPr>
          </a:p>
        </p:txBody>
      </p:sp>
      <p:sp>
        <p:nvSpPr>
          <p:cNvPr id="200" name="Text Box 19"/>
          <p:cNvSpPr txBox="1">
            <a:spLocks noChangeArrowheads="1"/>
          </p:cNvSpPr>
          <p:nvPr/>
        </p:nvSpPr>
        <p:spPr bwMode="auto">
          <a:xfrm>
            <a:off x="838200" y="4371201"/>
            <a:ext cx="7454899" cy="276999"/>
          </a:xfrm>
          <a:prstGeom prst="rect">
            <a:avLst/>
          </a:prstGeom>
          <a:noFill/>
          <a:ln w="9525">
            <a:noFill/>
            <a:miter lim="800000"/>
            <a:headEnd/>
            <a:tailEnd/>
          </a:ln>
        </p:spPr>
        <p:txBody>
          <a:bodyPr wrap="square">
            <a:spAutoFit/>
          </a:bodyPr>
          <a:lstStyle/>
          <a:p>
            <a:pPr algn="ctr">
              <a:spcBef>
                <a:spcPct val="50000"/>
              </a:spcBef>
            </a:pPr>
            <a:r>
              <a:rPr lang="en-US" sz="1200" b="1" dirty="0" smtClean="0">
                <a:solidFill>
                  <a:schemeClr val="bg1"/>
                </a:solidFill>
              </a:rPr>
              <a:t>Adherence to Medication Regimen</a:t>
            </a:r>
            <a:endParaRPr lang="en-US" sz="1200" b="1" baseline="0" dirty="0">
              <a:solidFill>
                <a:schemeClr val="bg1"/>
              </a:solidFill>
            </a:endParaRPr>
          </a:p>
        </p:txBody>
      </p:sp>
      <p:sp>
        <p:nvSpPr>
          <p:cNvPr id="201" name="TextBox 6"/>
          <p:cNvSpPr txBox="1">
            <a:spLocks noChangeArrowheads="1"/>
          </p:cNvSpPr>
          <p:nvPr>
            <p:custDataLst>
              <p:tags r:id="rId1"/>
            </p:custDataLst>
          </p:nvPr>
        </p:nvSpPr>
        <p:spPr bwMode="auto">
          <a:xfrm>
            <a:off x="2082412" y="6469380"/>
            <a:ext cx="6705600" cy="228600"/>
          </a:xfrm>
          <a:prstGeom prst="rect">
            <a:avLst/>
          </a:prstGeom>
          <a:noFill/>
          <a:ln w="9525">
            <a:noFill/>
            <a:miter lim="800000"/>
            <a:headEnd/>
            <a:tailEnd/>
          </a:ln>
        </p:spPr>
        <p:txBody>
          <a:bodyPr wrap="none"/>
          <a:lstStyle/>
          <a:p>
            <a:pPr marL="114300" indent="-114300" algn="r">
              <a:spcBef>
                <a:spcPct val="25000"/>
              </a:spcBef>
              <a:buClr>
                <a:srgbClr val="3F3F3F"/>
              </a:buClr>
              <a:buSzPct val="100000"/>
            </a:pPr>
            <a:r>
              <a:rPr lang="en-US" sz="1400" baseline="0" dirty="0" err="1" smtClean="0">
                <a:solidFill>
                  <a:schemeClr val="bg1"/>
                </a:solidFill>
                <a:latin typeface="Arial Narrow" pitchFamily="34" charset="0"/>
              </a:rPr>
              <a:t>Knowler</a:t>
            </a:r>
            <a:r>
              <a:rPr lang="en-US" sz="1400" baseline="0" dirty="0" smtClean="0">
                <a:solidFill>
                  <a:schemeClr val="bg1"/>
                </a:solidFill>
                <a:latin typeface="Arial Narrow" pitchFamily="34" charset="0"/>
              </a:rPr>
              <a:t> WC</a:t>
            </a:r>
            <a:r>
              <a:rPr lang="en-US" sz="1400" dirty="0" smtClean="0">
                <a:solidFill>
                  <a:schemeClr val="bg1"/>
                </a:solidFill>
                <a:latin typeface="Arial Narrow" pitchFamily="34" charset="0"/>
              </a:rPr>
              <a:t> </a:t>
            </a:r>
            <a:r>
              <a:rPr lang="en-US" sz="1400" baseline="0" dirty="0" smtClean="0">
                <a:solidFill>
                  <a:schemeClr val="bg1"/>
                </a:solidFill>
                <a:latin typeface="Arial Narrow" pitchFamily="34" charset="0"/>
              </a:rPr>
              <a:t>et </a:t>
            </a:r>
            <a:r>
              <a:rPr lang="en-US" sz="1400" baseline="0" dirty="0">
                <a:solidFill>
                  <a:schemeClr val="bg1"/>
                </a:solidFill>
                <a:latin typeface="Arial Narrow" pitchFamily="34" charset="0"/>
              </a:rPr>
              <a:t>al. </a:t>
            </a:r>
            <a:r>
              <a:rPr lang="en-US" sz="1400" i="1" baseline="0" dirty="0">
                <a:solidFill>
                  <a:schemeClr val="bg1"/>
                </a:solidFill>
                <a:latin typeface="Arial Narrow" pitchFamily="34" charset="0"/>
              </a:rPr>
              <a:t>N </a:t>
            </a:r>
            <a:r>
              <a:rPr lang="en-US" sz="1400" i="1" baseline="0" dirty="0" err="1">
                <a:solidFill>
                  <a:schemeClr val="bg1"/>
                </a:solidFill>
                <a:latin typeface="Arial Narrow" pitchFamily="34" charset="0"/>
              </a:rPr>
              <a:t>Engl</a:t>
            </a:r>
            <a:r>
              <a:rPr lang="en-US" sz="1400" i="1" baseline="0" dirty="0">
                <a:solidFill>
                  <a:schemeClr val="bg1"/>
                </a:solidFill>
                <a:latin typeface="Arial Narrow" pitchFamily="34" charset="0"/>
              </a:rPr>
              <a:t> J </a:t>
            </a:r>
            <a:r>
              <a:rPr lang="en-US" sz="1400" i="1" baseline="0" dirty="0" smtClean="0">
                <a:solidFill>
                  <a:schemeClr val="bg1"/>
                </a:solidFill>
                <a:latin typeface="Arial Narrow" pitchFamily="34" charset="0"/>
              </a:rPr>
              <a:t>Med</a:t>
            </a:r>
            <a:r>
              <a:rPr lang="en-US" sz="1400" baseline="0" dirty="0" smtClean="0">
                <a:solidFill>
                  <a:schemeClr val="bg1"/>
                </a:solidFill>
                <a:latin typeface="Arial Narrow" pitchFamily="34" charset="0"/>
              </a:rPr>
              <a:t> </a:t>
            </a:r>
            <a:r>
              <a:rPr lang="en-US" sz="1400" baseline="0" dirty="0">
                <a:solidFill>
                  <a:schemeClr val="bg1"/>
                </a:solidFill>
                <a:latin typeface="Arial Narrow" pitchFamily="34" charset="0"/>
              </a:rPr>
              <a:t>2002;346(6):393-403.</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6"/>
          <p:cNvGrpSpPr/>
          <p:nvPr/>
        </p:nvGrpSpPr>
        <p:grpSpPr>
          <a:xfrm>
            <a:off x="2165351" y="1830062"/>
            <a:ext cx="5022850" cy="3432175"/>
            <a:chOff x="2001838" y="1512888"/>
            <a:chExt cx="5022850" cy="3432175"/>
          </a:xfrm>
        </p:grpSpPr>
        <p:sp>
          <p:nvSpPr>
            <p:cNvPr id="87065" name="Line 29"/>
            <p:cNvSpPr>
              <a:spLocks noChangeShapeType="1"/>
            </p:cNvSpPr>
            <p:nvPr/>
          </p:nvSpPr>
          <p:spPr bwMode="auto">
            <a:xfrm>
              <a:off x="2001838" y="4164013"/>
              <a:ext cx="61913" cy="0"/>
            </a:xfrm>
            <a:prstGeom prst="line">
              <a:avLst/>
            </a:prstGeom>
            <a:noFill/>
            <a:ln w="9525">
              <a:solidFill>
                <a:schemeClr val="tx1"/>
              </a:solidFill>
              <a:round/>
              <a:headEnd/>
              <a:tailEnd/>
            </a:ln>
          </p:spPr>
          <p:txBody>
            <a:bodyPr/>
            <a:lstStyle/>
            <a:p>
              <a:endParaRPr lang="en-US">
                <a:solidFill>
                  <a:schemeClr val="bg1"/>
                </a:solidFill>
              </a:endParaRPr>
            </a:p>
          </p:txBody>
        </p:sp>
        <p:sp>
          <p:nvSpPr>
            <p:cNvPr id="87066" name="Line 30"/>
            <p:cNvSpPr>
              <a:spLocks noChangeShapeType="1"/>
            </p:cNvSpPr>
            <p:nvPr/>
          </p:nvSpPr>
          <p:spPr bwMode="auto">
            <a:xfrm>
              <a:off x="2001838" y="3498850"/>
              <a:ext cx="61913" cy="0"/>
            </a:xfrm>
            <a:prstGeom prst="line">
              <a:avLst/>
            </a:prstGeom>
            <a:noFill/>
            <a:ln w="9525">
              <a:solidFill>
                <a:schemeClr val="tx1"/>
              </a:solidFill>
              <a:round/>
              <a:headEnd/>
              <a:tailEnd/>
            </a:ln>
          </p:spPr>
          <p:txBody>
            <a:bodyPr/>
            <a:lstStyle/>
            <a:p>
              <a:endParaRPr lang="en-US">
                <a:solidFill>
                  <a:schemeClr val="bg1"/>
                </a:solidFill>
              </a:endParaRPr>
            </a:p>
          </p:txBody>
        </p:sp>
        <p:sp>
          <p:nvSpPr>
            <p:cNvPr id="87067" name="Line 31"/>
            <p:cNvSpPr>
              <a:spLocks noChangeShapeType="1"/>
            </p:cNvSpPr>
            <p:nvPr/>
          </p:nvSpPr>
          <p:spPr bwMode="auto">
            <a:xfrm>
              <a:off x="2001838" y="2832100"/>
              <a:ext cx="61913" cy="0"/>
            </a:xfrm>
            <a:prstGeom prst="line">
              <a:avLst/>
            </a:prstGeom>
            <a:noFill/>
            <a:ln w="9525">
              <a:solidFill>
                <a:schemeClr val="tx1"/>
              </a:solidFill>
              <a:round/>
              <a:headEnd/>
              <a:tailEnd/>
            </a:ln>
          </p:spPr>
          <p:txBody>
            <a:bodyPr/>
            <a:lstStyle/>
            <a:p>
              <a:endParaRPr lang="en-US">
                <a:solidFill>
                  <a:schemeClr val="bg1"/>
                </a:solidFill>
              </a:endParaRPr>
            </a:p>
          </p:txBody>
        </p:sp>
        <p:sp>
          <p:nvSpPr>
            <p:cNvPr id="87068" name="Line 32"/>
            <p:cNvSpPr>
              <a:spLocks noChangeShapeType="1"/>
            </p:cNvSpPr>
            <p:nvPr/>
          </p:nvSpPr>
          <p:spPr bwMode="auto">
            <a:xfrm>
              <a:off x="2009775" y="2159000"/>
              <a:ext cx="60325" cy="0"/>
            </a:xfrm>
            <a:prstGeom prst="line">
              <a:avLst/>
            </a:prstGeom>
            <a:noFill/>
            <a:ln w="9525">
              <a:solidFill>
                <a:schemeClr val="tx1"/>
              </a:solidFill>
              <a:round/>
              <a:headEnd/>
              <a:tailEnd/>
            </a:ln>
          </p:spPr>
          <p:txBody>
            <a:bodyPr/>
            <a:lstStyle/>
            <a:p>
              <a:endParaRPr lang="en-US">
                <a:solidFill>
                  <a:schemeClr val="bg1"/>
                </a:solidFill>
              </a:endParaRPr>
            </a:p>
          </p:txBody>
        </p:sp>
        <p:sp>
          <p:nvSpPr>
            <p:cNvPr id="87072" name="Line 50"/>
            <p:cNvSpPr>
              <a:spLocks noChangeShapeType="1"/>
            </p:cNvSpPr>
            <p:nvPr/>
          </p:nvSpPr>
          <p:spPr bwMode="auto">
            <a:xfrm>
              <a:off x="2009775" y="1512888"/>
              <a:ext cx="60325" cy="0"/>
            </a:xfrm>
            <a:prstGeom prst="line">
              <a:avLst/>
            </a:prstGeom>
            <a:noFill/>
            <a:ln w="9525">
              <a:solidFill>
                <a:schemeClr val="tx1"/>
              </a:solidFill>
              <a:round/>
              <a:headEnd/>
              <a:tailEnd/>
            </a:ln>
          </p:spPr>
          <p:txBody>
            <a:bodyPr/>
            <a:lstStyle/>
            <a:p>
              <a:endParaRPr lang="en-US">
                <a:solidFill>
                  <a:schemeClr val="bg1"/>
                </a:solidFill>
              </a:endParaRPr>
            </a:p>
          </p:txBody>
        </p:sp>
        <p:sp>
          <p:nvSpPr>
            <p:cNvPr id="87071" name="Line 40"/>
            <p:cNvSpPr>
              <a:spLocks noChangeShapeType="1"/>
            </p:cNvSpPr>
            <p:nvPr/>
          </p:nvSpPr>
          <p:spPr bwMode="auto">
            <a:xfrm>
              <a:off x="2919413" y="4856163"/>
              <a:ext cx="0" cy="0"/>
            </a:xfrm>
            <a:prstGeom prst="line">
              <a:avLst/>
            </a:prstGeom>
            <a:noFill/>
            <a:ln w="9525">
              <a:solidFill>
                <a:schemeClr val="tx1"/>
              </a:solidFill>
              <a:round/>
              <a:headEnd/>
              <a:tailEnd/>
            </a:ln>
          </p:spPr>
          <p:txBody>
            <a:bodyPr/>
            <a:lstStyle/>
            <a:p>
              <a:endParaRPr lang="en-US">
                <a:solidFill>
                  <a:schemeClr val="bg1"/>
                </a:solidFill>
              </a:endParaRPr>
            </a:p>
          </p:txBody>
        </p:sp>
        <p:sp>
          <p:nvSpPr>
            <p:cNvPr id="87078" name="Line 87"/>
            <p:cNvSpPr>
              <a:spLocks noChangeShapeType="1"/>
            </p:cNvSpPr>
            <p:nvPr/>
          </p:nvSpPr>
          <p:spPr bwMode="auto">
            <a:xfrm>
              <a:off x="2232025" y="4856163"/>
              <a:ext cx="0" cy="88900"/>
            </a:xfrm>
            <a:prstGeom prst="line">
              <a:avLst/>
            </a:prstGeom>
            <a:noFill/>
            <a:ln w="9525">
              <a:solidFill>
                <a:schemeClr val="tx1"/>
              </a:solidFill>
              <a:round/>
              <a:headEnd/>
              <a:tailEnd/>
            </a:ln>
          </p:spPr>
          <p:txBody>
            <a:bodyPr/>
            <a:lstStyle/>
            <a:p>
              <a:endParaRPr lang="en-US">
                <a:solidFill>
                  <a:schemeClr val="bg1"/>
                </a:solidFill>
              </a:endParaRPr>
            </a:p>
          </p:txBody>
        </p:sp>
        <p:sp>
          <p:nvSpPr>
            <p:cNvPr id="87079" name="Line 88"/>
            <p:cNvSpPr>
              <a:spLocks noChangeShapeType="1"/>
            </p:cNvSpPr>
            <p:nvPr/>
          </p:nvSpPr>
          <p:spPr bwMode="auto">
            <a:xfrm>
              <a:off x="2817813" y="4856163"/>
              <a:ext cx="0" cy="88900"/>
            </a:xfrm>
            <a:prstGeom prst="line">
              <a:avLst/>
            </a:prstGeom>
            <a:noFill/>
            <a:ln w="9525">
              <a:solidFill>
                <a:schemeClr val="tx1"/>
              </a:solidFill>
              <a:round/>
              <a:headEnd/>
              <a:tailEnd/>
            </a:ln>
          </p:spPr>
          <p:txBody>
            <a:bodyPr/>
            <a:lstStyle/>
            <a:p>
              <a:endParaRPr lang="en-US">
                <a:solidFill>
                  <a:schemeClr val="bg1"/>
                </a:solidFill>
              </a:endParaRPr>
            </a:p>
          </p:txBody>
        </p:sp>
        <p:sp>
          <p:nvSpPr>
            <p:cNvPr id="87080" name="Line 89"/>
            <p:cNvSpPr>
              <a:spLocks noChangeShapeType="1"/>
            </p:cNvSpPr>
            <p:nvPr/>
          </p:nvSpPr>
          <p:spPr bwMode="auto">
            <a:xfrm>
              <a:off x="3395663" y="4856163"/>
              <a:ext cx="0" cy="88900"/>
            </a:xfrm>
            <a:prstGeom prst="line">
              <a:avLst/>
            </a:prstGeom>
            <a:noFill/>
            <a:ln w="9525">
              <a:solidFill>
                <a:schemeClr val="tx1"/>
              </a:solidFill>
              <a:round/>
              <a:headEnd/>
              <a:tailEnd/>
            </a:ln>
          </p:spPr>
          <p:txBody>
            <a:bodyPr/>
            <a:lstStyle/>
            <a:p>
              <a:endParaRPr lang="en-US">
                <a:solidFill>
                  <a:schemeClr val="bg1"/>
                </a:solidFill>
              </a:endParaRPr>
            </a:p>
          </p:txBody>
        </p:sp>
        <p:sp>
          <p:nvSpPr>
            <p:cNvPr id="87081" name="Line 90"/>
            <p:cNvSpPr>
              <a:spLocks noChangeShapeType="1"/>
            </p:cNvSpPr>
            <p:nvPr/>
          </p:nvSpPr>
          <p:spPr bwMode="auto">
            <a:xfrm>
              <a:off x="3989388" y="4856163"/>
              <a:ext cx="0" cy="88900"/>
            </a:xfrm>
            <a:prstGeom prst="line">
              <a:avLst/>
            </a:prstGeom>
            <a:noFill/>
            <a:ln w="9525">
              <a:solidFill>
                <a:schemeClr val="tx1"/>
              </a:solidFill>
              <a:round/>
              <a:headEnd/>
              <a:tailEnd/>
            </a:ln>
          </p:spPr>
          <p:txBody>
            <a:bodyPr/>
            <a:lstStyle/>
            <a:p>
              <a:endParaRPr lang="en-US">
                <a:solidFill>
                  <a:schemeClr val="bg1"/>
                </a:solidFill>
              </a:endParaRPr>
            </a:p>
          </p:txBody>
        </p:sp>
        <p:sp>
          <p:nvSpPr>
            <p:cNvPr id="87082" name="Line 91"/>
            <p:cNvSpPr>
              <a:spLocks noChangeShapeType="1"/>
            </p:cNvSpPr>
            <p:nvPr/>
          </p:nvSpPr>
          <p:spPr bwMode="auto">
            <a:xfrm>
              <a:off x="4565650" y="4856163"/>
              <a:ext cx="0" cy="88900"/>
            </a:xfrm>
            <a:prstGeom prst="line">
              <a:avLst/>
            </a:prstGeom>
            <a:noFill/>
            <a:ln w="9525">
              <a:solidFill>
                <a:schemeClr val="tx1"/>
              </a:solidFill>
              <a:round/>
              <a:headEnd/>
              <a:tailEnd/>
            </a:ln>
          </p:spPr>
          <p:txBody>
            <a:bodyPr/>
            <a:lstStyle/>
            <a:p>
              <a:endParaRPr lang="en-US">
                <a:solidFill>
                  <a:schemeClr val="bg1"/>
                </a:solidFill>
              </a:endParaRPr>
            </a:p>
          </p:txBody>
        </p:sp>
        <p:sp>
          <p:nvSpPr>
            <p:cNvPr id="87083" name="Line 92"/>
            <p:cNvSpPr>
              <a:spLocks noChangeShapeType="1"/>
            </p:cNvSpPr>
            <p:nvPr/>
          </p:nvSpPr>
          <p:spPr bwMode="auto">
            <a:xfrm>
              <a:off x="5151438" y="4856163"/>
              <a:ext cx="0" cy="88900"/>
            </a:xfrm>
            <a:prstGeom prst="line">
              <a:avLst/>
            </a:prstGeom>
            <a:noFill/>
            <a:ln w="9525">
              <a:solidFill>
                <a:schemeClr val="tx1"/>
              </a:solidFill>
              <a:round/>
              <a:headEnd/>
              <a:tailEnd/>
            </a:ln>
          </p:spPr>
          <p:txBody>
            <a:bodyPr/>
            <a:lstStyle/>
            <a:p>
              <a:endParaRPr lang="en-US">
                <a:solidFill>
                  <a:schemeClr val="bg1"/>
                </a:solidFill>
              </a:endParaRPr>
            </a:p>
          </p:txBody>
        </p:sp>
        <p:sp>
          <p:nvSpPr>
            <p:cNvPr id="87084" name="Line 93"/>
            <p:cNvSpPr>
              <a:spLocks noChangeShapeType="1"/>
            </p:cNvSpPr>
            <p:nvPr/>
          </p:nvSpPr>
          <p:spPr bwMode="auto">
            <a:xfrm>
              <a:off x="5737225" y="4856163"/>
              <a:ext cx="0" cy="88900"/>
            </a:xfrm>
            <a:prstGeom prst="line">
              <a:avLst/>
            </a:prstGeom>
            <a:noFill/>
            <a:ln w="9525">
              <a:solidFill>
                <a:schemeClr val="tx1"/>
              </a:solidFill>
              <a:round/>
              <a:headEnd/>
              <a:tailEnd/>
            </a:ln>
          </p:spPr>
          <p:txBody>
            <a:bodyPr/>
            <a:lstStyle/>
            <a:p>
              <a:endParaRPr lang="en-US">
                <a:solidFill>
                  <a:schemeClr val="bg1"/>
                </a:solidFill>
              </a:endParaRPr>
            </a:p>
          </p:txBody>
        </p:sp>
        <p:sp>
          <p:nvSpPr>
            <p:cNvPr id="87085" name="Line 94"/>
            <p:cNvSpPr>
              <a:spLocks noChangeShapeType="1"/>
            </p:cNvSpPr>
            <p:nvPr/>
          </p:nvSpPr>
          <p:spPr bwMode="auto">
            <a:xfrm>
              <a:off x="6330950" y="4856163"/>
              <a:ext cx="0" cy="88900"/>
            </a:xfrm>
            <a:prstGeom prst="line">
              <a:avLst/>
            </a:prstGeom>
            <a:noFill/>
            <a:ln w="9525">
              <a:solidFill>
                <a:schemeClr val="tx1"/>
              </a:solidFill>
              <a:round/>
              <a:headEnd/>
              <a:tailEnd/>
            </a:ln>
          </p:spPr>
          <p:txBody>
            <a:bodyPr/>
            <a:lstStyle/>
            <a:p>
              <a:endParaRPr lang="en-US">
                <a:solidFill>
                  <a:schemeClr val="bg1"/>
                </a:solidFill>
              </a:endParaRPr>
            </a:p>
          </p:txBody>
        </p:sp>
        <p:sp>
          <p:nvSpPr>
            <p:cNvPr id="87086" name="Line 95"/>
            <p:cNvSpPr>
              <a:spLocks noChangeShapeType="1"/>
            </p:cNvSpPr>
            <p:nvPr/>
          </p:nvSpPr>
          <p:spPr bwMode="auto">
            <a:xfrm>
              <a:off x="6907213" y="4856163"/>
              <a:ext cx="0" cy="88900"/>
            </a:xfrm>
            <a:prstGeom prst="line">
              <a:avLst/>
            </a:prstGeom>
            <a:noFill/>
            <a:ln w="9525">
              <a:solidFill>
                <a:schemeClr val="tx1"/>
              </a:solidFill>
              <a:round/>
              <a:headEnd/>
              <a:tailEnd/>
            </a:ln>
          </p:spPr>
          <p:txBody>
            <a:bodyPr/>
            <a:lstStyle/>
            <a:p>
              <a:endParaRPr lang="en-US">
                <a:solidFill>
                  <a:schemeClr val="bg1"/>
                </a:solidFill>
              </a:endParaRPr>
            </a:p>
          </p:txBody>
        </p:sp>
        <p:sp>
          <p:nvSpPr>
            <p:cNvPr id="87052" name="Rectangle 118"/>
            <p:cNvSpPr>
              <a:spLocks noChangeArrowheads="1"/>
            </p:cNvSpPr>
            <p:nvPr/>
          </p:nvSpPr>
          <p:spPr bwMode="auto">
            <a:xfrm>
              <a:off x="2057400" y="1512888"/>
              <a:ext cx="4967288" cy="3363912"/>
            </a:xfrm>
            <a:prstGeom prst="rect">
              <a:avLst/>
            </a:prstGeom>
            <a:noFill/>
            <a:ln w="9525">
              <a:solidFill>
                <a:schemeClr val="bg1"/>
              </a:solidFill>
              <a:miter lim="800000"/>
              <a:headEnd/>
              <a:tailEnd/>
            </a:ln>
          </p:spPr>
          <p:txBody>
            <a:bodyPr wrap="none" anchor="ctr"/>
            <a:lstStyle/>
            <a:p>
              <a:endParaRPr lang="en-US" sz="1000" baseline="0">
                <a:solidFill>
                  <a:schemeClr val="bg1"/>
                </a:solidFill>
              </a:endParaRPr>
            </a:p>
          </p:txBody>
        </p:sp>
        <p:sp>
          <p:nvSpPr>
            <p:cNvPr id="87053" name="AutoShape 109"/>
            <p:cNvSpPr>
              <a:spLocks noChangeArrowheads="1"/>
            </p:cNvSpPr>
            <p:nvPr/>
          </p:nvSpPr>
          <p:spPr bwMode="auto">
            <a:xfrm>
              <a:off x="2152650" y="3352800"/>
              <a:ext cx="150813" cy="150812"/>
            </a:xfrm>
            <a:prstGeom prst="triangle">
              <a:avLst>
                <a:gd name="adj" fmla="val 50000"/>
              </a:avLst>
            </a:prstGeom>
            <a:solidFill>
              <a:srgbClr val="FFFFCC"/>
            </a:solidFill>
            <a:ln w="9525">
              <a:solidFill>
                <a:srgbClr val="FFFFCC"/>
              </a:solidFill>
              <a:miter lim="800000"/>
              <a:headEnd/>
              <a:tailEnd/>
            </a:ln>
          </p:spPr>
          <p:txBody>
            <a:bodyPr wrap="none" anchor="ctr"/>
            <a:lstStyle/>
            <a:p>
              <a:endParaRPr lang="en-US" sz="1000" baseline="0">
                <a:solidFill>
                  <a:schemeClr val="bg1"/>
                </a:solidFill>
              </a:endParaRPr>
            </a:p>
          </p:txBody>
        </p:sp>
        <p:sp>
          <p:nvSpPr>
            <p:cNvPr id="87087" name="Rectangle 98"/>
            <p:cNvSpPr>
              <a:spLocks noChangeArrowheads="1"/>
            </p:cNvSpPr>
            <p:nvPr/>
          </p:nvSpPr>
          <p:spPr bwMode="auto">
            <a:xfrm>
              <a:off x="2765425" y="3714750"/>
              <a:ext cx="109538" cy="120650"/>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87088" name="Rectangle 99"/>
            <p:cNvSpPr>
              <a:spLocks noChangeArrowheads="1"/>
            </p:cNvSpPr>
            <p:nvPr/>
          </p:nvSpPr>
          <p:spPr bwMode="auto">
            <a:xfrm>
              <a:off x="3346450" y="3382963"/>
              <a:ext cx="111125" cy="120650"/>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87089" name="Rectangle 100"/>
            <p:cNvSpPr>
              <a:spLocks noChangeArrowheads="1"/>
            </p:cNvSpPr>
            <p:nvPr/>
          </p:nvSpPr>
          <p:spPr bwMode="auto">
            <a:xfrm>
              <a:off x="4516438" y="3122613"/>
              <a:ext cx="109538" cy="120650"/>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87090" name="Rectangle 101"/>
            <p:cNvSpPr>
              <a:spLocks noChangeArrowheads="1"/>
            </p:cNvSpPr>
            <p:nvPr/>
          </p:nvSpPr>
          <p:spPr bwMode="auto">
            <a:xfrm>
              <a:off x="5694363" y="2720975"/>
              <a:ext cx="111125" cy="120650"/>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87091" name="Oval 104"/>
            <p:cNvSpPr>
              <a:spLocks noChangeArrowheads="1"/>
            </p:cNvSpPr>
            <p:nvPr/>
          </p:nvSpPr>
          <p:spPr bwMode="auto">
            <a:xfrm>
              <a:off x="2765425" y="3984625"/>
              <a:ext cx="120650" cy="131762"/>
            </a:xfrm>
            <a:prstGeom prst="ellipse">
              <a:avLst/>
            </a:prstGeom>
            <a:solidFill>
              <a:srgbClr val="969696"/>
            </a:solidFill>
            <a:ln w="9525">
              <a:solidFill>
                <a:srgbClr val="969696"/>
              </a:solidFill>
              <a:round/>
              <a:headEnd/>
              <a:tailEnd/>
            </a:ln>
          </p:spPr>
          <p:txBody>
            <a:bodyPr wrap="none" anchor="ctr"/>
            <a:lstStyle/>
            <a:p>
              <a:endParaRPr lang="en-US" sz="1000" baseline="0">
                <a:solidFill>
                  <a:schemeClr val="bg1"/>
                </a:solidFill>
              </a:endParaRPr>
            </a:p>
          </p:txBody>
        </p:sp>
        <p:sp>
          <p:nvSpPr>
            <p:cNvPr id="87092" name="Oval 105"/>
            <p:cNvSpPr>
              <a:spLocks noChangeArrowheads="1"/>
            </p:cNvSpPr>
            <p:nvPr/>
          </p:nvSpPr>
          <p:spPr bwMode="auto">
            <a:xfrm>
              <a:off x="3346450" y="3975100"/>
              <a:ext cx="120650" cy="130175"/>
            </a:xfrm>
            <a:prstGeom prst="ellipse">
              <a:avLst/>
            </a:prstGeom>
            <a:solidFill>
              <a:srgbClr val="969696"/>
            </a:solidFill>
            <a:ln w="9525">
              <a:solidFill>
                <a:srgbClr val="969696"/>
              </a:solidFill>
              <a:round/>
              <a:headEnd/>
              <a:tailEnd/>
            </a:ln>
          </p:spPr>
          <p:txBody>
            <a:bodyPr wrap="none" anchor="ctr"/>
            <a:lstStyle/>
            <a:p>
              <a:endParaRPr lang="en-US" sz="1000" baseline="0">
                <a:solidFill>
                  <a:schemeClr val="bg1"/>
                </a:solidFill>
              </a:endParaRPr>
            </a:p>
          </p:txBody>
        </p:sp>
        <p:sp>
          <p:nvSpPr>
            <p:cNvPr id="87093" name="Oval 106"/>
            <p:cNvSpPr>
              <a:spLocks noChangeArrowheads="1"/>
            </p:cNvSpPr>
            <p:nvPr/>
          </p:nvSpPr>
          <p:spPr bwMode="auto">
            <a:xfrm>
              <a:off x="4516438" y="3654425"/>
              <a:ext cx="119063" cy="130175"/>
            </a:xfrm>
            <a:prstGeom prst="ellipse">
              <a:avLst/>
            </a:prstGeom>
            <a:solidFill>
              <a:srgbClr val="969696"/>
            </a:solidFill>
            <a:ln w="9525">
              <a:solidFill>
                <a:srgbClr val="969696"/>
              </a:solidFill>
              <a:round/>
              <a:headEnd/>
              <a:tailEnd/>
            </a:ln>
          </p:spPr>
          <p:txBody>
            <a:bodyPr wrap="none" anchor="ctr"/>
            <a:lstStyle/>
            <a:p>
              <a:endParaRPr lang="en-US" sz="1000" baseline="0">
                <a:solidFill>
                  <a:schemeClr val="bg1"/>
                </a:solidFill>
              </a:endParaRPr>
            </a:p>
          </p:txBody>
        </p:sp>
        <p:sp>
          <p:nvSpPr>
            <p:cNvPr id="87094" name="Oval 107"/>
            <p:cNvSpPr>
              <a:spLocks noChangeArrowheads="1"/>
            </p:cNvSpPr>
            <p:nvPr/>
          </p:nvSpPr>
          <p:spPr bwMode="auto">
            <a:xfrm>
              <a:off x="5694363" y="3111500"/>
              <a:ext cx="120650" cy="131762"/>
            </a:xfrm>
            <a:prstGeom prst="ellipse">
              <a:avLst/>
            </a:prstGeom>
            <a:solidFill>
              <a:srgbClr val="969696"/>
            </a:solidFill>
            <a:ln w="9525">
              <a:solidFill>
                <a:srgbClr val="969696"/>
              </a:solidFill>
              <a:round/>
              <a:headEnd/>
              <a:tailEnd/>
            </a:ln>
          </p:spPr>
          <p:txBody>
            <a:bodyPr wrap="none" anchor="ctr"/>
            <a:lstStyle/>
            <a:p>
              <a:endParaRPr lang="en-US" sz="1000" baseline="0">
                <a:solidFill>
                  <a:schemeClr val="bg1"/>
                </a:solidFill>
              </a:endParaRPr>
            </a:p>
          </p:txBody>
        </p:sp>
        <p:sp>
          <p:nvSpPr>
            <p:cNvPr id="87095" name="Oval 108"/>
            <p:cNvSpPr>
              <a:spLocks noChangeArrowheads="1"/>
            </p:cNvSpPr>
            <p:nvPr/>
          </p:nvSpPr>
          <p:spPr bwMode="auto">
            <a:xfrm>
              <a:off x="6858000" y="2992438"/>
              <a:ext cx="120650" cy="130175"/>
            </a:xfrm>
            <a:prstGeom prst="ellipse">
              <a:avLst/>
            </a:prstGeom>
            <a:solidFill>
              <a:srgbClr val="969696"/>
            </a:solidFill>
            <a:ln w="9525">
              <a:solidFill>
                <a:srgbClr val="969696"/>
              </a:solidFill>
              <a:round/>
              <a:headEnd/>
              <a:tailEnd/>
            </a:ln>
          </p:spPr>
          <p:txBody>
            <a:bodyPr wrap="none" anchor="ctr"/>
            <a:lstStyle/>
            <a:p>
              <a:endParaRPr lang="en-US" sz="1000" baseline="0">
                <a:solidFill>
                  <a:schemeClr val="bg1"/>
                </a:solidFill>
              </a:endParaRPr>
            </a:p>
          </p:txBody>
        </p:sp>
        <p:sp>
          <p:nvSpPr>
            <p:cNvPr id="87096" name="AutoShape 110"/>
            <p:cNvSpPr>
              <a:spLocks noChangeArrowheads="1"/>
            </p:cNvSpPr>
            <p:nvPr/>
          </p:nvSpPr>
          <p:spPr bwMode="auto">
            <a:xfrm>
              <a:off x="2744788" y="2951163"/>
              <a:ext cx="150813" cy="150812"/>
            </a:xfrm>
            <a:prstGeom prst="triangle">
              <a:avLst>
                <a:gd name="adj" fmla="val 50000"/>
              </a:avLst>
            </a:prstGeom>
            <a:solidFill>
              <a:srgbClr val="FFFFCC"/>
            </a:solidFill>
            <a:ln w="9525">
              <a:solidFill>
                <a:srgbClr val="FFFFCC"/>
              </a:solidFill>
              <a:miter lim="800000"/>
              <a:headEnd/>
              <a:tailEnd/>
            </a:ln>
          </p:spPr>
          <p:txBody>
            <a:bodyPr wrap="none" anchor="ctr"/>
            <a:lstStyle/>
            <a:p>
              <a:endParaRPr lang="en-US" sz="1000" baseline="0">
                <a:solidFill>
                  <a:schemeClr val="bg1"/>
                </a:solidFill>
              </a:endParaRPr>
            </a:p>
          </p:txBody>
        </p:sp>
        <p:sp>
          <p:nvSpPr>
            <p:cNvPr id="87097" name="AutoShape 111"/>
            <p:cNvSpPr>
              <a:spLocks noChangeArrowheads="1"/>
            </p:cNvSpPr>
            <p:nvPr/>
          </p:nvSpPr>
          <p:spPr bwMode="auto">
            <a:xfrm>
              <a:off x="3327400" y="2760663"/>
              <a:ext cx="150813" cy="150812"/>
            </a:xfrm>
            <a:prstGeom prst="triangle">
              <a:avLst>
                <a:gd name="adj" fmla="val 50000"/>
              </a:avLst>
            </a:prstGeom>
            <a:solidFill>
              <a:srgbClr val="FFFFCC"/>
            </a:solidFill>
            <a:ln w="9525">
              <a:solidFill>
                <a:srgbClr val="FFFFCC"/>
              </a:solidFill>
              <a:miter lim="800000"/>
              <a:headEnd/>
              <a:tailEnd/>
            </a:ln>
          </p:spPr>
          <p:txBody>
            <a:bodyPr wrap="none" anchor="ctr"/>
            <a:lstStyle/>
            <a:p>
              <a:endParaRPr lang="en-US" sz="1000" baseline="0">
                <a:solidFill>
                  <a:schemeClr val="bg1"/>
                </a:solidFill>
              </a:endParaRPr>
            </a:p>
          </p:txBody>
        </p:sp>
        <p:sp>
          <p:nvSpPr>
            <p:cNvPr id="87098" name="AutoShape 112"/>
            <p:cNvSpPr>
              <a:spLocks noChangeArrowheads="1"/>
            </p:cNvSpPr>
            <p:nvPr/>
          </p:nvSpPr>
          <p:spPr bwMode="auto">
            <a:xfrm>
              <a:off x="4495800" y="2620963"/>
              <a:ext cx="150813" cy="150812"/>
            </a:xfrm>
            <a:prstGeom prst="triangle">
              <a:avLst>
                <a:gd name="adj" fmla="val 50000"/>
              </a:avLst>
            </a:prstGeom>
            <a:solidFill>
              <a:srgbClr val="FFFFCC"/>
            </a:solidFill>
            <a:ln w="9525">
              <a:solidFill>
                <a:srgbClr val="FFFFCC"/>
              </a:solidFill>
              <a:miter lim="800000"/>
              <a:headEnd/>
              <a:tailEnd/>
            </a:ln>
          </p:spPr>
          <p:txBody>
            <a:bodyPr wrap="none" anchor="ctr"/>
            <a:lstStyle/>
            <a:p>
              <a:endParaRPr lang="en-US" sz="1000" baseline="0">
                <a:solidFill>
                  <a:schemeClr val="bg1"/>
                </a:solidFill>
              </a:endParaRPr>
            </a:p>
          </p:txBody>
        </p:sp>
        <p:sp>
          <p:nvSpPr>
            <p:cNvPr id="87099" name="AutoShape 113"/>
            <p:cNvSpPr>
              <a:spLocks noChangeArrowheads="1"/>
            </p:cNvSpPr>
            <p:nvPr/>
          </p:nvSpPr>
          <p:spPr bwMode="auto">
            <a:xfrm>
              <a:off x="5675313" y="2098675"/>
              <a:ext cx="149225" cy="150812"/>
            </a:xfrm>
            <a:prstGeom prst="triangle">
              <a:avLst>
                <a:gd name="adj" fmla="val 50000"/>
              </a:avLst>
            </a:prstGeom>
            <a:solidFill>
              <a:srgbClr val="FFFFCC"/>
            </a:solidFill>
            <a:ln w="9525">
              <a:solidFill>
                <a:srgbClr val="FFFFCC"/>
              </a:solidFill>
              <a:miter lim="800000"/>
              <a:headEnd/>
              <a:tailEnd/>
            </a:ln>
          </p:spPr>
          <p:txBody>
            <a:bodyPr wrap="none" anchor="ctr"/>
            <a:lstStyle/>
            <a:p>
              <a:endParaRPr lang="en-US" sz="1000" baseline="0">
                <a:solidFill>
                  <a:schemeClr val="bg1"/>
                </a:solidFill>
              </a:endParaRPr>
            </a:p>
          </p:txBody>
        </p:sp>
        <p:sp>
          <p:nvSpPr>
            <p:cNvPr id="87100" name="AutoShape 114"/>
            <p:cNvSpPr>
              <a:spLocks noChangeArrowheads="1"/>
            </p:cNvSpPr>
            <p:nvPr/>
          </p:nvSpPr>
          <p:spPr bwMode="auto">
            <a:xfrm>
              <a:off x="6843713" y="1887538"/>
              <a:ext cx="150813" cy="150812"/>
            </a:xfrm>
            <a:prstGeom prst="triangle">
              <a:avLst>
                <a:gd name="adj" fmla="val 50000"/>
              </a:avLst>
            </a:prstGeom>
            <a:solidFill>
              <a:srgbClr val="FFFFCC"/>
            </a:solidFill>
            <a:ln w="9525">
              <a:solidFill>
                <a:srgbClr val="FFFFCC"/>
              </a:solidFill>
              <a:miter lim="800000"/>
              <a:headEnd/>
              <a:tailEnd/>
            </a:ln>
          </p:spPr>
          <p:txBody>
            <a:bodyPr wrap="none" anchor="ctr"/>
            <a:lstStyle/>
            <a:p>
              <a:endParaRPr lang="en-US" sz="1000" baseline="0">
                <a:solidFill>
                  <a:schemeClr val="bg1"/>
                </a:solidFill>
              </a:endParaRPr>
            </a:p>
          </p:txBody>
        </p:sp>
        <p:sp>
          <p:nvSpPr>
            <p:cNvPr id="87101" name="Freeform 115"/>
            <p:cNvSpPr>
              <a:spLocks/>
            </p:cNvSpPr>
            <p:nvPr/>
          </p:nvSpPr>
          <p:spPr bwMode="auto">
            <a:xfrm>
              <a:off x="2233613" y="2771775"/>
              <a:ext cx="4675188" cy="1003300"/>
            </a:xfrm>
            <a:custGeom>
              <a:avLst/>
              <a:gdLst>
                <a:gd name="T0" fmla="*/ 0 w 2796"/>
                <a:gd name="T1" fmla="*/ 495 h 600"/>
                <a:gd name="T2" fmla="*/ 430 w 2796"/>
                <a:gd name="T3" fmla="*/ 739 h 600"/>
                <a:gd name="T4" fmla="*/ 850 w 2796"/>
                <a:gd name="T5" fmla="*/ 495 h 600"/>
                <a:gd name="T6" fmla="*/ 1721 w 2796"/>
                <a:gd name="T7" fmla="*/ 303 h 600"/>
                <a:gd name="T8" fmla="*/ 2585 w 2796"/>
                <a:gd name="T9" fmla="*/ 0 h 600"/>
                <a:gd name="T10" fmla="*/ 3441 w 2796"/>
                <a:gd name="T11" fmla="*/ 147 h 600"/>
                <a:gd name="T12" fmla="*/ 0 60000 65536"/>
                <a:gd name="T13" fmla="*/ 0 60000 65536"/>
                <a:gd name="T14" fmla="*/ 0 60000 65536"/>
                <a:gd name="T15" fmla="*/ 0 60000 65536"/>
                <a:gd name="T16" fmla="*/ 0 60000 65536"/>
                <a:gd name="T17" fmla="*/ 0 60000 65536"/>
                <a:gd name="T18" fmla="*/ 0 w 2796"/>
                <a:gd name="T19" fmla="*/ 0 h 600"/>
                <a:gd name="T20" fmla="*/ 2796 w 2796"/>
                <a:gd name="T21" fmla="*/ 600 h 600"/>
              </a:gdLst>
              <a:ahLst/>
              <a:cxnLst>
                <a:cxn ang="T12">
                  <a:pos x="T0" y="T1"/>
                </a:cxn>
                <a:cxn ang="T13">
                  <a:pos x="T2" y="T3"/>
                </a:cxn>
                <a:cxn ang="T14">
                  <a:pos x="T4" y="T5"/>
                </a:cxn>
                <a:cxn ang="T15">
                  <a:pos x="T6" y="T7"/>
                </a:cxn>
                <a:cxn ang="T16">
                  <a:pos x="T8" y="T9"/>
                </a:cxn>
                <a:cxn ang="T17">
                  <a:pos x="T10" y="T11"/>
                </a:cxn>
              </a:cxnLst>
              <a:rect l="T18" t="T19" r="T20" b="T21"/>
              <a:pathLst>
                <a:path w="2796" h="600">
                  <a:moveTo>
                    <a:pt x="0" y="402"/>
                  </a:moveTo>
                  <a:lnTo>
                    <a:pt x="348" y="600"/>
                  </a:lnTo>
                  <a:lnTo>
                    <a:pt x="690" y="402"/>
                  </a:lnTo>
                  <a:lnTo>
                    <a:pt x="1398" y="246"/>
                  </a:lnTo>
                  <a:lnTo>
                    <a:pt x="2100" y="0"/>
                  </a:lnTo>
                  <a:lnTo>
                    <a:pt x="2796" y="120"/>
                  </a:lnTo>
                </a:path>
              </a:pathLst>
            </a:custGeom>
            <a:noFill/>
            <a:ln w="19050">
              <a:solidFill>
                <a:srgbClr val="990000"/>
              </a:solidFill>
              <a:round/>
              <a:headEnd/>
              <a:tailEnd/>
            </a:ln>
          </p:spPr>
          <p:txBody>
            <a:bodyPr/>
            <a:lstStyle/>
            <a:p>
              <a:endParaRPr lang="en-US" sz="1000" baseline="0">
                <a:solidFill>
                  <a:schemeClr val="bg1"/>
                </a:solidFill>
              </a:endParaRPr>
            </a:p>
          </p:txBody>
        </p:sp>
        <p:sp>
          <p:nvSpPr>
            <p:cNvPr id="87102" name="Freeform 116"/>
            <p:cNvSpPr>
              <a:spLocks/>
            </p:cNvSpPr>
            <p:nvPr/>
          </p:nvSpPr>
          <p:spPr bwMode="auto">
            <a:xfrm>
              <a:off x="2224088" y="1987550"/>
              <a:ext cx="4694238" cy="1446212"/>
            </a:xfrm>
            <a:custGeom>
              <a:avLst/>
              <a:gdLst>
                <a:gd name="T0" fmla="*/ 0 w 2808"/>
                <a:gd name="T1" fmla="*/ 1068 h 864"/>
                <a:gd name="T2" fmla="*/ 426 w 2808"/>
                <a:gd name="T3" fmla="*/ 788 h 864"/>
                <a:gd name="T4" fmla="*/ 862 w 2808"/>
                <a:gd name="T5" fmla="*/ 638 h 864"/>
                <a:gd name="T6" fmla="*/ 1727 w 2808"/>
                <a:gd name="T7" fmla="*/ 541 h 864"/>
                <a:gd name="T8" fmla="*/ 2582 w 2808"/>
                <a:gd name="T9" fmla="*/ 141 h 864"/>
                <a:gd name="T10" fmla="*/ 3453 w 2808"/>
                <a:gd name="T11" fmla="*/ 0 h 864"/>
                <a:gd name="T12" fmla="*/ 0 60000 65536"/>
                <a:gd name="T13" fmla="*/ 0 60000 65536"/>
                <a:gd name="T14" fmla="*/ 0 60000 65536"/>
                <a:gd name="T15" fmla="*/ 0 60000 65536"/>
                <a:gd name="T16" fmla="*/ 0 60000 65536"/>
                <a:gd name="T17" fmla="*/ 0 60000 65536"/>
                <a:gd name="T18" fmla="*/ 0 w 2808"/>
                <a:gd name="T19" fmla="*/ 0 h 864"/>
                <a:gd name="T20" fmla="*/ 2808 w 2808"/>
                <a:gd name="T21" fmla="*/ 864 h 864"/>
              </a:gdLst>
              <a:ahLst/>
              <a:cxnLst>
                <a:cxn ang="T12">
                  <a:pos x="T0" y="T1"/>
                </a:cxn>
                <a:cxn ang="T13">
                  <a:pos x="T2" y="T3"/>
                </a:cxn>
                <a:cxn ang="T14">
                  <a:pos x="T4" y="T5"/>
                </a:cxn>
                <a:cxn ang="T15">
                  <a:pos x="T6" y="T7"/>
                </a:cxn>
                <a:cxn ang="T16">
                  <a:pos x="T8" y="T9"/>
                </a:cxn>
                <a:cxn ang="T17">
                  <a:pos x="T10" y="T11"/>
                </a:cxn>
              </a:cxnLst>
              <a:rect l="T18" t="T19" r="T20" b="T21"/>
              <a:pathLst>
                <a:path w="2808" h="864">
                  <a:moveTo>
                    <a:pt x="0" y="864"/>
                  </a:moveTo>
                  <a:lnTo>
                    <a:pt x="348" y="636"/>
                  </a:lnTo>
                  <a:lnTo>
                    <a:pt x="702" y="516"/>
                  </a:lnTo>
                  <a:lnTo>
                    <a:pt x="1404" y="438"/>
                  </a:lnTo>
                  <a:lnTo>
                    <a:pt x="2100" y="114"/>
                  </a:lnTo>
                  <a:lnTo>
                    <a:pt x="2808" y="0"/>
                  </a:lnTo>
                </a:path>
              </a:pathLst>
            </a:custGeom>
            <a:noFill/>
            <a:ln w="19050">
              <a:solidFill>
                <a:srgbClr val="FFFFCC"/>
              </a:solidFill>
              <a:round/>
              <a:headEnd/>
              <a:tailEnd/>
            </a:ln>
          </p:spPr>
          <p:txBody>
            <a:bodyPr/>
            <a:lstStyle/>
            <a:p>
              <a:endParaRPr lang="en-US" sz="1000" baseline="0">
                <a:solidFill>
                  <a:schemeClr val="bg1"/>
                </a:solidFill>
              </a:endParaRPr>
            </a:p>
          </p:txBody>
        </p:sp>
        <p:sp>
          <p:nvSpPr>
            <p:cNvPr id="87103" name="Freeform 117"/>
            <p:cNvSpPr>
              <a:spLocks/>
            </p:cNvSpPr>
            <p:nvPr/>
          </p:nvSpPr>
          <p:spPr bwMode="auto">
            <a:xfrm>
              <a:off x="2233613" y="3041650"/>
              <a:ext cx="4675188" cy="1014412"/>
            </a:xfrm>
            <a:custGeom>
              <a:avLst/>
              <a:gdLst>
                <a:gd name="T0" fmla="*/ 0 w 2796"/>
                <a:gd name="T1" fmla="*/ 289 h 606"/>
                <a:gd name="T2" fmla="*/ 436 w 2796"/>
                <a:gd name="T3" fmla="*/ 750 h 606"/>
                <a:gd name="T4" fmla="*/ 863 w 2796"/>
                <a:gd name="T5" fmla="*/ 750 h 606"/>
                <a:gd name="T6" fmla="*/ 1721 w 2796"/>
                <a:gd name="T7" fmla="*/ 497 h 606"/>
                <a:gd name="T8" fmla="*/ 2585 w 2796"/>
                <a:gd name="T9" fmla="*/ 96 h 606"/>
                <a:gd name="T10" fmla="*/ 3441 w 2796"/>
                <a:gd name="T11" fmla="*/ 0 h 606"/>
                <a:gd name="T12" fmla="*/ 0 60000 65536"/>
                <a:gd name="T13" fmla="*/ 0 60000 65536"/>
                <a:gd name="T14" fmla="*/ 0 60000 65536"/>
                <a:gd name="T15" fmla="*/ 0 60000 65536"/>
                <a:gd name="T16" fmla="*/ 0 60000 65536"/>
                <a:gd name="T17" fmla="*/ 0 60000 65536"/>
                <a:gd name="T18" fmla="*/ 0 w 2796"/>
                <a:gd name="T19" fmla="*/ 0 h 606"/>
                <a:gd name="T20" fmla="*/ 2796 w 2796"/>
                <a:gd name="T21" fmla="*/ 606 h 606"/>
              </a:gdLst>
              <a:ahLst/>
              <a:cxnLst>
                <a:cxn ang="T12">
                  <a:pos x="T0" y="T1"/>
                </a:cxn>
                <a:cxn ang="T13">
                  <a:pos x="T2" y="T3"/>
                </a:cxn>
                <a:cxn ang="T14">
                  <a:pos x="T4" y="T5"/>
                </a:cxn>
                <a:cxn ang="T15">
                  <a:pos x="T6" y="T7"/>
                </a:cxn>
                <a:cxn ang="T16">
                  <a:pos x="T8" y="T9"/>
                </a:cxn>
                <a:cxn ang="T17">
                  <a:pos x="T10" y="T11"/>
                </a:cxn>
              </a:cxnLst>
              <a:rect l="T18" t="T19" r="T20" b="T21"/>
              <a:pathLst>
                <a:path w="2796" h="606">
                  <a:moveTo>
                    <a:pt x="0" y="234"/>
                  </a:moveTo>
                  <a:lnTo>
                    <a:pt x="354" y="606"/>
                  </a:lnTo>
                  <a:lnTo>
                    <a:pt x="702" y="606"/>
                  </a:lnTo>
                  <a:lnTo>
                    <a:pt x="1398" y="402"/>
                  </a:lnTo>
                  <a:lnTo>
                    <a:pt x="2100" y="78"/>
                  </a:lnTo>
                  <a:lnTo>
                    <a:pt x="2796" y="0"/>
                  </a:lnTo>
                </a:path>
              </a:pathLst>
            </a:custGeom>
            <a:noFill/>
            <a:ln w="19050">
              <a:solidFill>
                <a:srgbClr val="969696"/>
              </a:solidFill>
              <a:round/>
              <a:headEnd/>
              <a:tailEnd/>
            </a:ln>
          </p:spPr>
          <p:txBody>
            <a:bodyPr/>
            <a:lstStyle/>
            <a:p>
              <a:endParaRPr lang="en-US" sz="1000" baseline="0">
                <a:solidFill>
                  <a:schemeClr val="bg1"/>
                </a:solidFill>
              </a:endParaRPr>
            </a:p>
          </p:txBody>
        </p:sp>
        <p:sp>
          <p:nvSpPr>
            <p:cNvPr id="87104" name="Rectangle 97"/>
            <p:cNvSpPr>
              <a:spLocks noChangeArrowheads="1"/>
            </p:cNvSpPr>
            <p:nvPr/>
          </p:nvSpPr>
          <p:spPr bwMode="auto">
            <a:xfrm>
              <a:off x="2173288" y="3387725"/>
              <a:ext cx="109538" cy="120650"/>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87105" name="Rectangle 102"/>
            <p:cNvSpPr>
              <a:spLocks noChangeArrowheads="1"/>
            </p:cNvSpPr>
            <p:nvPr/>
          </p:nvSpPr>
          <p:spPr bwMode="auto">
            <a:xfrm>
              <a:off x="6853238" y="2921000"/>
              <a:ext cx="111125" cy="120650"/>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66" name="Line 29"/>
            <p:cNvSpPr>
              <a:spLocks noChangeShapeType="1"/>
            </p:cNvSpPr>
            <p:nvPr/>
          </p:nvSpPr>
          <p:spPr bwMode="auto">
            <a:xfrm>
              <a:off x="2001838" y="4876800"/>
              <a:ext cx="61913" cy="0"/>
            </a:xfrm>
            <a:prstGeom prst="line">
              <a:avLst/>
            </a:prstGeom>
            <a:noFill/>
            <a:ln w="9525">
              <a:solidFill>
                <a:schemeClr val="tx1"/>
              </a:solidFill>
              <a:round/>
              <a:headEnd/>
              <a:tailEnd/>
            </a:ln>
          </p:spPr>
          <p:txBody>
            <a:bodyPr/>
            <a:lstStyle/>
            <a:p>
              <a:endParaRPr lang="en-US">
                <a:solidFill>
                  <a:schemeClr val="bg1"/>
                </a:solidFill>
              </a:endParaRPr>
            </a:p>
          </p:txBody>
        </p:sp>
      </p:grpSp>
      <p:sp>
        <p:nvSpPr>
          <p:cNvPr id="87050" name="Text Box 96"/>
          <p:cNvSpPr txBox="1">
            <a:spLocks noChangeArrowheads="1"/>
          </p:cNvSpPr>
          <p:nvPr/>
        </p:nvSpPr>
        <p:spPr bwMode="auto">
          <a:xfrm>
            <a:off x="4419600" y="5562600"/>
            <a:ext cx="552972" cy="338554"/>
          </a:xfrm>
          <a:prstGeom prst="rect">
            <a:avLst/>
          </a:prstGeom>
          <a:noFill/>
          <a:ln w="9525">
            <a:noFill/>
            <a:miter lim="800000"/>
            <a:headEnd/>
            <a:tailEnd/>
          </a:ln>
        </p:spPr>
        <p:txBody>
          <a:bodyPr wrap="none">
            <a:spAutoFit/>
          </a:bodyPr>
          <a:lstStyle/>
          <a:p>
            <a:r>
              <a:rPr lang="en-US" sz="1600" b="1" baseline="0" dirty="0">
                <a:solidFill>
                  <a:schemeClr val="bg1"/>
                </a:solidFill>
              </a:rPr>
              <a:t>Year</a:t>
            </a:r>
          </a:p>
        </p:txBody>
      </p:sp>
      <p:sp>
        <p:nvSpPr>
          <p:cNvPr id="87051" name="Line 41"/>
          <p:cNvSpPr>
            <a:spLocks noChangeShapeType="1"/>
          </p:cNvSpPr>
          <p:nvPr/>
        </p:nvSpPr>
        <p:spPr bwMode="auto">
          <a:xfrm>
            <a:off x="2482851" y="5570538"/>
            <a:ext cx="0" cy="0"/>
          </a:xfrm>
          <a:prstGeom prst="line">
            <a:avLst/>
          </a:prstGeom>
          <a:noFill/>
          <a:ln w="9525">
            <a:solidFill>
              <a:schemeClr val="tx1"/>
            </a:solidFill>
            <a:round/>
            <a:headEnd/>
            <a:tailEnd/>
          </a:ln>
        </p:spPr>
        <p:txBody>
          <a:bodyPr/>
          <a:lstStyle/>
          <a:p>
            <a:endParaRPr lang="en-US">
              <a:solidFill>
                <a:schemeClr val="bg1"/>
              </a:solidFill>
            </a:endParaRPr>
          </a:p>
        </p:txBody>
      </p:sp>
      <p:sp>
        <p:nvSpPr>
          <p:cNvPr id="87054" name="Text Box 9"/>
          <p:cNvSpPr txBox="1">
            <a:spLocks noChangeArrowheads="1"/>
          </p:cNvSpPr>
          <p:nvPr/>
        </p:nvSpPr>
        <p:spPr bwMode="auto">
          <a:xfrm>
            <a:off x="2922114" y="5301734"/>
            <a:ext cx="198772" cy="184666"/>
          </a:xfrm>
          <a:prstGeom prst="rect">
            <a:avLst/>
          </a:prstGeom>
          <a:noFill/>
          <a:ln w="9525">
            <a:noFill/>
            <a:miter lim="800000"/>
            <a:headEnd/>
            <a:tailEnd/>
          </a:ln>
        </p:spPr>
        <p:txBody>
          <a:bodyPr wrap="none" lIns="0" tIns="0" rIns="0" bIns="0" anchor="ctr">
            <a:spAutoFit/>
          </a:bodyPr>
          <a:lstStyle/>
          <a:p>
            <a:r>
              <a:rPr lang="en-US" sz="1200" b="1" baseline="0">
                <a:solidFill>
                  <a:schemeClr val="bg1"/>
                </a:solidFill>
              </a:rPr>
              <a:t>0.5</a:t>
            </a:r>
          </a:p>
        </p:txBody>
      </p:sp>
      <p:sp>
        <p:nvSpPr>
          <p:cNvPr id="87057" name="Text Box 13"/>
          <p:cNvSpPr txBox="1">
            <a:spLocks noChangeArrowheads="1"/>
          </p:cNvSpPr>
          <p:nvPr/>
        </p:nvSpPr>
        <p:spPr bwMode="auto">
          <a:xfrm>
            <a:off x="2380776" y="5301734"/>
            <a:ext cx="78548" cy="184666"/>
          </a:xfrm>
          <a:prstGeom prst="rect">
            <a:avLst/>
          </a:prstGeom>
          <a:noFill/>
          <a:ln w="9525">
            <a:noFill/>
            <a:miter lim="800000"/>
            <a:headEnd/>
            <a:tailEnd/>
          </a:ln>
        </p:spPr>
        <p:txBody>
          <a:bodyPr wrap="none" lIns="0" tIns="0" rIns="0" bIns="0" anchor="ctr">
            <a:spAutoFit/>
          </a:bodyPr>
          <a:lstStyle/>
          <a:p>
            <a:r>
              <a:rPr lang="en-US" sz="1200" b="1" baseline="0">
                <a:solidFill>
                  <a:schemeClr val="bg1"/>
                </a:solidFill>
              </a:rPr>
              <a:t>0</a:t>
            </a:r>
          </a:p>
        </p:txBody>
      </p:sp>
      <p:sp>
        <p:nvSpPr>
          <p:cNvPr id="87058" name="Text Box 14"/>
          <p:cNvSpPr txBox="1">
            <a:spLocks noChangeArrowheads="1"/>
          </p:cNvSpPr>
          <p:nvPr/>
        </p:nvSpPr>
        <p:spPr bwMode="auto">
          <a:xfrm>
            <a:off x="3482501" y="5301734"/>
            <a:ext cx="198772" cy="184666"/>
          </a:xfrm>
          <a:prstGeom prst="rect">
            <a:avLst/>
          </a:prstGeom>
          <a:noFill/>
          <a:ln w="9525">
            <a:noFill/>
            <a:miter lim="800000"/>
            <a:headEnd/>
            <a:tailEnd/>
          </a:ln>
        </p:spPr>
        <p:txBody>
          <a:bodyPr wrap="none" lIns="0" tIns="0" rIns="0" bIns="0" anchor="ctr">
            <a:spAutoFit/>
          </a:bodyPr>
          <a:lstStyle/>
          <a:p>
            <a:r>
              <a:rPr lang="en-US" sz="1200" b="1" baseline="0">
                <a:solidFill>
                  <a:schemeClr val="bg1"/>
                </a:solidFill>
              </a:rPr>
              <a:t>1.0</a:t>
            </a:r>
          </a:p>
        </p:txBody>
      </p:sp>
      <p:sp>
        <p:nvSpPr>
          <p:cNvPr id="87059" name="Text Box 15"/>
          <p:cNvSpPr txBox="1">
            <a:spLocks noChangeArrowheads="1"/>
          </p:cNvSpPr>
          <p:nvPr/>
        </p:nvSpPr>
        <p:spPr bwMode="auto">
          <a:xfrm>
            <a:off x="4054001" y="5301734"/>
            <a:ext cx="198772" cy="184666"/>
          </a:xfrm>
          <a:prstGeom prst="rect">
            <a:avLst/>
          </a:prstGeom>
          <a:noFill/>
          <a:ln w="9525">
            <a:noFill/>
            <a:miter lim="800000"/>
            <a:headEnd/>
            <a:tailEnd/>
          </a:ln>
        </p:spPr>
        <p:txBody>
          <a:bodyPr wrap="none" lIns="0" tIns="0" rIns="0" bIns="0" anchor="ctr">
            <a:spAutoFit/>
          </a:bodyPr>
          <a:lstStyle/>
          <a:p>
            <a:r>
              <a:rPr lang="en-US" sz="1200" b="1" baseline="0">
                <a:solidFill>
                  <a:schemeClr val="bg1"/>
                </a:solidFill>
              </a:rPr>
              <a:t>1.5</a:t>
            </a:r>
          </a:p>
        </p:txBody>
      </p:sp>
      <p:sp>
        <p:nvSpPr>
          <p:cNvPr id="87060" name="Text Box 16"/>
          <p:cNvSpPr txBox="1">
            <a:spLocks noChangeArrowheads="1"/>
          </p:cNvSpPr>
          <p:nvPr/>
        </p:nvSpPr>
        <p:spPr bwMode="auto">
          <a:xfrm>
            <a:off x="5227164" y="5301734"/>
            <a:ext cx="198772" cy="184666"/>
          </a:xfrm>
          <a:prstGeom prst="rect">
            <a:avLst/>
          </a:prstGeom>
          <a:noFill/>
          <a:ln w="9525">
            <a:noFill/>
            <a:miter lim="800000"/>
            <a:headEnd/>
            <a:tailEnd/>
          </a:ln>
        </p:spPr>
        <p:txBody>
          <a:bodyPr wrap="none" lIns="0" tIns="0" rIns="0" bIns="0" anchor="ctr">
            <a:spAutoFit/>
          </a:bodyPr>
          <a:lstStyle/>
          <a:p>
            <a:r>
              <a:rPr lang="en-US" sz="1200" b="1" baseline="0">
                <a:solidFill>
                  <a:schemeClr val="bg1"/>
                </a:solidFill>
              </a:rPr>
              <a:t>2.5</a:t>
            </a:r>
          </a:p>
        </p:txBody>
      </p:sp>
      <p:sp>
        <p:nvSpPr>
          <p:cNvPr id="87061" name="Text Box 17"/>
          <p:cNvSpPr txBox="1">
            <a:spLocks noChangeArrowheads="1"/>
          </p:cNvSpPr>
          <p:nvPr/>
        </p:nvSpPr>
        <p:spPr bwMode="auto">
          <a:xfrm>
            <a:off x="5817714" y="5301734"/>
            <a:ext cx="198772" cy="184666"/>
          </a:xfrm>
          <a:prstGeom prst="rect">
            <a:avLst/>
          </a:prstGeom>
          <a:noFill/>
          <a:ln w="9525">
            <a:noFill/>
            <a:miter lim="800000"/>
            <a:headEnd/>
            <a:tailEnd/>
          </a:ln>
        </p:spPr>
        <p:txBody>
          <a:bodyPr wrap="none" lIns="0" tIns="0" rIns="0" bIns="0" anchor="ctr">
            <a:spAutoFit/>
          </a:bodyPr>
          <a:lstStyle/>
          <a:p>
            <a:r>
              <a:rPr lang="en-US" sz="1200" b="1" baseline="0" dirty="0">
                <a:solidFill>
                  <a:schemeClr val="bg1"/>
                </a:solidFill>
              </a:rPr>
              <a:t>3.0</a:t>
            </a:r>
          </a:p>
        </p:txBody>
      </p:sp>
      <p:sp>
        <p:nvSpPr>
          <p:cNvPr id="87062" name="Text Box 18"/>
          <p:cNvSpPr txBox="1">
            <a:spLocks noChangeArrowheads="1"/>
          </p:cNvSpPr>
          <p:nvPr/>
        </p:nvSpPr>
        <p:spPr bwMode="auto">
          <a:xfrm>
            <a:off x="6398739" y="5301734"/>
            <a:ext cx="198772" cy="184666"/>
          </a:xfrm>
          <a:prstGeom prst="rect">
            <a:avLst/>
          </a:prstGeom>
          <a:noFill/>
          <a:ln w="9525">
            <a:noFill/>
            <a:miter lim="800000"/>
            <a:headEnd/>
            <a:tailEnd/>
          </a:ln>
        </p:spPr>
        <p:txBody>
          <a:bodyPr wrap="none" lIns="0" tIns="0" rIns="0" bIns="0" anchor="ctr">
            <a:spAutoFit/>
          </a:bodyPr>
          <a:lstStyle/>
          <a:p>
            <a:r>
              <a:rPr lang="en-US" sz="1200" b="1" baseline="0">
                <a:solidFill>
                  <a:schemeClr val="bg1"/>
                </a:solidFill>
              </a:rPr>
              <a:t>3.5</a:t>
            </a:r>
          </a:p>
        </p:txBody>
      </p:sp>
      <p:sp>
        <p:nvSpPr>
          <p:cNvPr id="87063" name="Text Box 19"/>
          <p:cNvSpPr txBox="1">
            <a:spLocks noChangeArrowheads="1"/>
          </p:cNvSpPr>
          <p:nvPr/>
        </p:nvSpPr>
        <p:spPr bwMode="auto">
          <a:xfrm>
            <a:off x="6981351" y="5301734"/>
            <a:ext cx="198772" cy="184666"/>
          </a:xfrm>
          <a:prstGeom prst="rect">
            <a:avLst/>
          </a:prstGeom>
          <a:noFill/>
          <a:ln w="9525">
            <a:noFill/>
            <a:miter lim="800000"/>
            <a:headEnd/>
            <a:tailEnd/>
          </a:ln>
        </p:spPr>
        <p:txBody>
          <a:bodyPr wrap="none" lIns="0" tIns="0" rIns="0" bIns="0" anchor="ctr">
            <a:spAutoFit/>
          </a:bodyPr>
          <a:lstStyle/>
          <a:p>
            <a:r>
              <a:rPr lang="en-US" sz="1200" b="1" baseline="0">
                <a:solidFill>
                  <a:schemeClr val="bg1"/>
                </a:solidFill>
              </a:rPr>
              <a:t>4.0</a:t>
            </a:r>
          </a:p>
        </p:txBody>
      </p:sp>
      <p:sp>
        <p:nvSpPr>
          <p:cNvPr id="87064" name="Text Box 23"/>
          <p:cNvSpPr txBox="1">
            <a:spLocks noChangeArrowheads="1"/>
          </p:cNvSpPr>
          <p:nvPr/>
        </p:nvSpPr>
        <p:spPr bwMode="auto">
          <a:xfrm>
            <a:off x="1888792" y="2379146"/>
            <a:ext cx="198772" cy="184666"/>
          </a:xfrm>
          <a:prstGeom prst="rect">
            <a:avLst/>
          </a:prstGeom>
          <a:noFill/>
          <a:ln w="9525">
            <a:noFill/>
            <a:miter lim="800000"/>
            <a:headEnd/>
            <a:tailEnd/>
          </a:ln>
        </p:spPr>
        <p:txBody>
          <a:bodyPr wrap="none" lIns="0" tIns="0" rIns="0" bIns="0" anchor="ctr">
            <a:spAutoFit/>
          </a:bodyPr>
          <a:lstStyle/>
          <a:p>
            <a:pPr algn="r"/>
            <a:r>
              <a:rPr lang="en-US" sz="1200" b="1" baseline="0">
                <a:solidFill>
                  <a:schemeClr val="bg1"/>
                </a:solidFill>
                <a:sym typeface="Symbol" pitchFamily="18" charset="2"/>
              </a:rPr>
              <a:t>6.1</a:t>
            </a:r>
            <a:endParaRPr lang="en-US" sz="1200" b="1" baseline="0">
              <a:solidFill>
                <a:schemeClr val="bg1"/>
              </a:solidFill>
            </a:endParaRPr>
          </a:p>
        </p:txBody>
      </p:sp>
      <p:sp>
        <p:nvSpPr>
          <p:cNvPr id="87070" name="Text Box 35"/>
          <p:cNvSpPr txBox="1">
            <a:spLocks noChangeArrowheads="1"/>
          </p:cNvSpPr>
          <p:nvPr/>
        </p:nvSpPr>
        <p:spPr bwMode="auto">
          <a:xfrm>
            <a:off x="4654076" y="5301734"/>
            <a:ext cx="198772" cy="184666"/>
          </a:xfrm>
          <a:prstGeom prst="rect">
            <a:avLst/>
          </a:prstGeom>
          <a:noFill/>
          <a:ln w="9525">
            <a:noFill/>
            <a:miter lim="800000"/>
            <a:headEnd/>
            <a:tailEnd/>
          </a:ln>
        </p:spPr>
        <p:txBody>
          <a:bodyPr wrap="none" lIns="0" tIns="0" rIns="0" bIns="0" anchor="ctr">
            <a:spAutoFit/>
          </a:bodyPr>
          <a:lstStyle/>
          <a:p>
            <a:r>
              <a:rPr lang="en-US" sz="1200" b="1" baseline="0">
                <a:solidFill>
                  <a:schemeClr val="bg1"/>
                </a:solidFill>
              </a:rPr>
              <a:t>2.0</a:t>
            </a:r>
          </a:p>
        </p:txBody>
      </p:sp>
      <p:sp>
        <p:nvSpPr>
          <p:cNvPr id="87073" name="Text Box 80"/>
          <p:cNvSpPr txBox="1">
            <a:spLocks noChangeArrowheads="1"/>
          </p:cNvSpPr>
          <p:nvPr/>
        </p:nvSpPr>
        <p:spPr bwMode="auto">
          <a:xfrm>
            <a:off x="1888792" y="1720334"/>
            <a:ext cx="198772" cy="184666"/>
          </a:xfrm>
          <a:prstGeom prst="rect">
            <a:avLst/>
          </a:prstGeom>
          <a:noFill/>
          <a:ln w="9525">
            <a:noFill/>
            <a:miter lim="800000"/>
            <a:headEnd/>
            <a:tailEnd/>
          </a:ln>
        </p:spPr>
        <p:txBody>
          <a:bodyPr wrap="none" lIns="0" tIns="0" rIns="0" bIns="0" anchor="ctr">
            <a:spAutoFit/>
          </a:bodyPr>
          <a:lstStyle/>
          <a:p>
            <a:pPr algn="r"/>
            <a:r>
              <a:rPr lang="en-US" sz="1200" b="1" baseline="0">
                <a:solidFill>
                  <a:schemeClr val="bg1"/>
                </a:solidFill>
                <a:sym typeface="Symbol" pitchFamily="18" charset="2"/>
              </a:rPr>
              <a:t>6.2</a:t>
            </a:r>
            <a:endParaRPr lang="en-US" sz="1200" b="1" baseline="0">
              <a:solidFill>
                <a:schemeClr val="bg1"/>
              </a:solidFill>
            </a:endParaRPr>
          </a:p>
        </p:txBody>
      </p:sp>
      <p:sp>
        <p:nvSpPr>
          <p:cNvPr id="87074" name="Text Box 81"/>
          <p:cNvSpPr txBox="1">
            <a:spLocks noChangeArrowheads="1"/>
          </p:cNvSpPr>
          <p:nvPr/>
        </p:nvSpPr>
        <p:spPr bwMode="auto">
          <a:xfrm>
            <a:off x="1888792" y="3052246"/>
            <a:ext cx="198772" cy="184666"/>
          </a:xfrm>
          <a:prstGeom prst="rect">
            <a:avLst/>
          </a:prstGeom>
          <a:noFill/>
          <a:ln w="9525">
            <a:noFill/>
            <a:miter lim="800000"/>
            <a:headEnd/>
            <a:tailEnd/>
          </a:ln>
        </p:spPr>
        <p:txBody>
          <a:bodyPr wrap="none" lIns="0" tIns="0" rIns="0" bIns="0" anchor="ctr">
            <a:spAutoFit/>
          </a:bodyPr>
          <a:lstStyle/>
          <a:p>
            <a:pPr algn="r"/>
            <a:r>
              <a:rPr lang="en-US" sz="1200" b="1" baseline="0">
                <a:solidFill>
                  <a:schemeClr val="bg1"/>
                </a:solidFill>
                <a:sym typeface="Symbol" pitchFamily="18" charset="2"/>
              </a:rPr>
              <a:t>6.0</a:t>
            </a:r>
            <a:endParaRPr lang="en-US" sz="1200" b="1" baseline="0">
              <a:solidFill>
                <a:schemeClr val="bg1"/>
              </a:solidFill>
            </a:endParaRPr>
          </a:p>
        </p:txBody>
      </p:sp>
      <p:sp>
        <p:nvSpPr>
          <p:cNvPr id="87075" name="Text Box 82"/>
          <p:cNvSpPr txBox="1">
            <a:spLocks noChangeArrowheads="1"/>
          </p:cNvSpPr>
          <p:nvPr/>
        </p:nvSpPr>
        <p:spPr bwMode="auto">
          <a:xfrm>
            <a:off x="1890379" y="3720584"/>
            <a:ext cx="198772" cy="184666"/>
          </a:xfrm>
          <a:prstGeom prst="rect">
            <a:avLst/>
          </a:prstGeom>
          <a:noFill/>
          <a:ln w="9525">
            <a:noFill/>
            <a:miter lim="800000"/>
            <a:headEnd/>
            <a:tailEnd/>
          </a:ln>
        </p:spPr>
        <p:txBody>
          <a:bodyPr wrap="none" lIns="0" tIns="0" rIns="0" bIns="0" anchor="ctr">
            <a:spAutoFit/>
          </a:bodyPr>
          <a:lstStyle/>
          <a:p>
            <a:pPr algn="r"/>
            <a:r>
              <a:rPr lang="en-US" sz="1200" b="1" baseline="0">
                <a:solidFill>
                  <a:schemeClr val="bg1"/>
                </a:solidFill>
                <a:sym typeface="Symbol" pitchFamily="18" charset="2"/>
              </a:rPr>
              <a:t>5.9</a:t>
            </a:r>
            <a:endParaRPr lang="en-US" sz="1200" b="1" baseline="0">
              <a:solidFill>
                <a:schemeClr val="bg1"/>
              </a:solidFill>
            </a:endParaRPr>
          </a:p>
        </p:txBody>
      </p:sp>
      <p:sp>
        <p:nvSpPr>
          <p:cNvPr id="87076" name="Text Box 83"/>
          <p:cNvSpPr txBox="1">
            <a:spLocks noChangeArrowheads="1"/>
          </p:cNvSpPr>
          <p:nvPr/>
        </p:nvSpPr>
        <p:spPr bwMode="auto">
          <a:xfrm>
            <a:off x="1882442" y="4387334"/>
            <a:ext cx="198772" cy="184666"/>
          </a:xfrm>
          <a:prstGeom prst="rect">
            <a:avLst/>
          </a:prstGeom>
          <a:noFill/>
          <a:ln w="9525">
            <a:noFill/>
            <a:miter lim="800000"/>
            <a:headEnd/>
            <a:tailEnd/>
          </a:ln>
        </p:spPr>
        <p:txBody>
          <a:bodyPr wrap="none" lIns="0" tIns="0" rIns="0" bIns="0" anchor="ctr">
            <a:spAutoFit/>
          </a:bodyPr>
          <a:lstStyle/>
          <a:p>
            <a:pPr algn="r"/>
            <a:r>
              <a:rPr lang="en-US" sz="1200" b="1" baseline="0">
                <a:solidFill>
                  <a:schemeClr val="bg1"/>
                </a:solidFill>
                <a:sym typeface="Symbol" pitchFamily="18" charset="2"/>
              </a:rPr>
              <a:t>5.8</a:t>
            </a:r>
            <a:endParaRPr lang="en-US" sz="1200" b="1" baseline="0">
              <a:solidFill>
                <a:schemeClr val="bg1"/>
              </a:solidFill>
            </a:endParaRPr>
          </a:p>
        </p:txBody>
      </p:sp>
      <p:sp>
        <p:nvSpPr>
          <p:cNvPr id="87077" name="Text Box 84"/>
          <p:cNvSpPr txBox="1">
            <a:spLocks noChangeArrowheads="1"/>
          </p:cNvSpPr>
          <p:nvPr/>
        </p:nvSpPr>
        <p:spPr bwMode="auto">
          <a:xfrm>
            <a:off x="1874504" y="5058846"/>
            <a:ext cx="198772" cy="184666"/>
          </a:xfrm>
          <a:prstGeom prst="rect">
            <a:avLst/>
          </a:prstGeom>
          <a:noFill/>
          <a:ln w="9525">
            <a:noFill/>
            <a:miter lim="800000"/>
            <a:headEnd/>
            <a:tailEnd/>
          </a:ln>
        </p:spPr>
        <p:txBody>
          <a:bodyPr wrap="none" lIns="0" tIns="0" rIns="0" bIns="0" anchor="ctr">
            <a:spAutoFit/>
          </a:bodyPr>
          <a:lstStyle/>
          <a:p>
            <a:pPr algn="r"/>
            <a:r>
              <a:rPr lang="en-US" sz="1200" b="1" baseline="0">
                <a:solidFill>
                  <a:schemeClr val="bg1"/>
                </a:solidFill>
                <a:sym typeface="Symbol" pitchFamily="18" charset="2"/>
              </a:rPr>
              <a:t>5.7</a:t>
            </a:r>
            <a:endParaRPr lang="en-US" sz="1200" b="1" baseline="0">
              <a:solidFill>
                <a:schemeClr val="bg1"/>
              </a:solidFill>
            </a:endParaRPr>
          </a:p>
        </p:txBody>
      </p:sp>
      <p:sp>
        <p:nvSpPr>
          <p:cNvPr id="68" name="Text Box 71"/>
          <p:cNvSpPr txBox="1">
            <a:spLocks noChangeArrowheads="1"/>
          </p:cNvSpPr>
          <p:nvPr/>
        </p:nvSpPr>
        <p:spPr bwMode="auto">
          <a:xfrm rot="16200000">
            <a:off x="-756444" y="3380859"/>
            <a:ext cx="3983038" cy="336550"/>
          </a:xfrm>
          <a:prstGeom prst="rect">
            <a:avLst/>
          </a:prstGeom>
          <a:noFill/>
          <a:ln w="9525">
            <a:noFill/>
            <a:miter lim="800000"/>
            <a:headEnd/>
            <a:tailEnd/>
          </a:ln>
        </p:spPr>
        <p:txBody>
          <a:bodyPr>
            <a:spAutoFit/>
          </a:bodyPr>
          <a:lstStyle/>
          <a:p>
            <a:pPr algn="ctr"/>
            <a:r>
              <a:rPr lang="en-US" sz="1600" b="1" baseline="0" dirty="0">
                <a:solidFill>
                  <a:schemeClr val="bg1"/>
                </a:solidFill>
              </a:rPr>
              <a:t>HbA1c (%)</a:t>
            </a:r>
          </a:p>
        </p:txBody>
      </p:sp>
      <p:grpSp>
        <p:nvGrpSpPr>
          <p:cNvPr id="3" name="Group 64"/>
          <p:cNvGrpSpPr/>
          <p:nvPr/>
        </p:nvGrpSpPr>
        <p:grpSpPr>
          <a:xfrm>
            <a:off x="7300914" y="2026599"/>
            <a:ext cx="1204912" cy="760535"/>
            <a:chOff x="7040563" y="1546164"/>
            <a:chExt cx="1204912" cy="760535"/>
          </a:xfrm>
        </p:grpSpPr>
        <p:grpSp>
          <p:nvGrpSpPr>
            <p:cNvPr id="4" name="Group 190"/>
            <p:cNvGrpSpPr/>
            <p:nvPr/>
          </p:nvGrpSpPr>
          <p:grpSpPr>
            <a:xfrm>
              <a:off x="7040563" y="1546164"/>
              <a:ext cx="1204912" cy="249299"/>
              <a:chOff x="7040563" y="1546164"/>
              <a:chExt cx="1204912" cy="249299"/>
            </a:xfrm>
          </p:grpSpPr>
          <p:sp>
            <p:nvSpPr>
              <p:cNvPr id="76" name="Text Box 53"/>
              <p:cNvSpPr txBox="1">
                <a:spLocks noChangeArrowheads="1"/>
              </p:cNvSpPr>
              <p:nvPr/>
            </p:nvSpPr>
            <p:spPr bwMode="auto">
              <a:xfrm>
                <a:off x="7169150" y="1546164"/>
                <a:ext cx="1076325" cy="249299"/>
              </a:xfrm>
              <a:prstGeom prst="rect">
                <a:avLst/>
              </a:prstGeom>
              <a:noFill/>
              <a:ln w="9525">
                <a:noFill/>
                <a:miter lim="800000"/>
                <a:headEnd/>
                <a:tailEnd/>
              </a:ln>
            </p:spPr>
            <p:txBody>
              <a:bodyPr>
                <a:spAutoFit/>
              </a:bodyPr>
              <a:lstStyle/>
              <a:p>
                <a:pPr>
                  <a:lnSpc>
                    <a:spcPct val="85000"/>
                  </a:lnSpc>
                  <a:spcBef>
                    <a:spcPct val="50000"/>
                  </a:spcBef>
                </a:pPr>
                <a:r>
                  <a:rPr lang="en-US" sz="1200" b="1" baseline="0" dirty="0" smtClean="0">
                    <a:solidFill>
                      <a:schemeClr val="bg1"/>
                    </a:solidFill>
                  </a:rPr>
                  <a:t>Placebo</a:t>
                </a:r>
                <a:endParaRPr lang="en-US" sz="1200" b="1" baseline="0" dirty="0">
                  <a:solidFill>
                    <a:schemeClr val="bg1"/>
                  </a:solidFill>
                </a:endParaRPr>
              </a:p>
            </p:txBody>
          </p:sp>
          <p:sp>
            <p:nvSpPr>
              <p:cNvPr id="77" name="AutoShape 56"/>
              <p:cNvSpPr>
                <a:spLocks noChangeArrowheads="1"/>
              </p:cNvSpPr>
              <p:nvPr/>
            </p:nvSpPr>
            <p:spPr bwMode="auto">
              <a:xfrm>
                <a:off x="7040563" y="1596964"/>
                <a:ext cx="158750" cy="133350"/>
              </a:xfrm>
              <a:prstGeom prst="triangle">
                <a:avLst>
                  <a:gd name="adj" fmla="val 50000"/>
                </a:avLst>
              </a:prstGeom>
              <a:solidFill>
                <a:srgbClr val="FFFFCC"/>
              </a:solidFill>
              <a:ln w="9525">
                <a:solidFill>
                  <a:srgbClr val="FFFFCC"/>
                </a:solidFill>
                <a:miter lim="800000"/>
                <a:headEnd/>
                <a:tailEnd/>
              </a:ln>
            </p:spPr>
            <p:txBody>
              <a:bodyPr wrap="none" anchor="ctr"/>
              <a:lstStyle/>
              <a:p>
                <a:endParaRPr lang="en-US" sz="1000" baseline="0">
                  <a:solidFill>
                    <a:schemeClr val="bg1"/>
                  </a:solidFill>
                </a:endParaRPr>
              </a:p>
            </p:txBody>
          </p:sp>
        </p:grpSp>
        <p:grpSp>
          <p:nvGrpSpPr>
            <p:cNvPr id="5" name="Group 189"/>
            <p:cNvGrpSpPr/>
            <p:nvPr/>
          </p:nvGrpSpPr>
          <p:grpSpPr>
            <a:xfrm>
              <a:off x="7056438" y="1801782"/>
              <a:ext cx="1103312" cy="249299"/>
              <a:chOff x="7056438" y="1808101"/>
              <a:chExt cx="1103312" cy="249299"/>
            </a:xfrm>
          </p:grpSpPr>
          <p:sp>
            <p:nvSpPr>
              <p:cNvPr id="74" name="Rectangle 55"/>
              <p:cNvSpPr>
                <a:spLocks noChangeArrowheads="1"/>
              </p:cNvSpPr>
              <p:nvPr/>
            </p:nvSpPr>
            <p:spPr bwMode="auto">
              <a:xfrm>
                <a:off x="7056438" y="1869250"/>
                <a:ext cx="127000" cy="127000"/>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75" name="Rectangle 74"/>
              <p:cNvSpPr/>
              <p:nvPr/>
            </p:nvSpPr>
            <p:spPr>
              <a:xfrm>
                <a:off x="7169150" y="1808101"/>
                <a:ext cx="990600" cy="249299"/>
              </a:xfrm>
              <a:prstGeom prst="rect">
                <a:avLst/>
              </a:prstGeom>
            </p:spPr>
            <p:txBody>
              <a:bodyPr wrap="square">
                <a:spAutoFit/>
              </a:bodyPr>
              <a:lstStyle/>
              <a:p>
                <a:pPr>
                  <a:lnSpc>
                    <a:spcPct val="85000"/>
                  </a:lnSpc>
                  <a:spcBef>
                    <a:spcPct val="50000"/>
                  </a:spcBef>
                </a:pPr>
                <a:r>
                  <a:rPr lang="en-US" sz="1200" b="1" dirty="0" smtClean="0">
                    <a:solidFill>
                      <a:schemeClr val="bg1"/>
                    </a:solidFill>
                  </a:rPr>
                  <a:t>Metformin</a:t>
                </a:r>
              </a:p>
            </p:txBody>
          </p:sp>
        </p:grpSp>
        <p:grpSp>
          <p:nvGrpSpPr>
            <p:cNvPr id="6" name="Group 188"/>
            <p:cNvGrpSpPr/>
            <p:nvPr/>
          </p:nvGrpSpPr>
          <p:grpSpPr>
            <a:xfrm>
              <a:off x="7040563" y="2057400"/>
              <a:ext cx="839423" cy="249299"/>
              <a:chOff x="7040563" y="2057400"/>
              <a:chExt cx="839423" cy="249299"/>
            </a:xfrm>
          </p:grpSpPr>
          <p:sp>
            <p:nvSpPr>
              <p:cNvPr id="72" name="Oval 54"/>
              <p:cNvSpPr>
                <a:spLocks noChangeArrowheads="1"/>
              </p:cNvSpPr>
              <p:nvPr/>
            </p:nvSpPr>
            <p:spPr bwMode="auto">
              <a:xfrm>
                <a:off x="7040563" y="2106643"/>
                <a:ext cx="158750" cy="150813"/>
              </a:xfrm>
              <a:prstGeom prst="ellipse">
                <a:avLst/>
              </a:prstGeom>
              <a:solidFill>
                <a:srgbClr val="969696"/>
              </a:solidFill>
              <a:ln w="9525">
                <a:solidFill>
                  <a:srgbClr val="969696"/>
                </a:solidFill>
                <a:round/>
                <a:headEnd/>
                <a:tailEnd/>
              </a:ln>
            </p:spPr>
            <p:txBody>
              <a:bodyPr wrap="none" anchor="ctr"/>
              <a:lstStyle/>
              <a:p>
                <a:endParaRPr lang="en-US" sz="1000" baseline="0">
                  <a:solidFill>
                    <a:schemeClr val="bg1"/>
                  </a:solidFill>
                </a:endParaRPr>
              </a:p>
            </p:txBody>
          </p:sp>
          <p:sp>
            <p:nvSpPr>
              <p:cNvPr id="73" name="Rectangle 72"/>
              <p:cNvSpPr/>
              <p:nvPr/>
            </p:nvSpPr>
            <p:spPr>
              <a:xfrm>
                <a:off x="7169150" y="2057400"/>
                <a:ext cx="710836" cy="249299"/>
              </a:xfrm>
              <a:prstGeom prst="rect">
                <a:avLst/>
              </a:prstGeom>
            </p:spPr>
            <p:txBody>
              <a:bodyPr wrap="none">
                <a:spAutoFit/>
              </a:bodyPr>
              <a:lstStyle/>
              <a:p>
                <a:pPr>
                  <a:lnSpc>
                    <a:spcPct val="85000"/>
                  </a:lnSpc>
                  <a:spcBef>
                    <a:spcPct val="50000"/>
                  </a:spcBef>
                </a:pPr>
                <a:r>
                  <a:rPr lang="en-US" sz="1200" b="1" dirty="0" smtClean="0">
                    <a:solidFill>
                      <a:schemeClr val="bg1"/>
                    </a:solidFill>
                  </a:rPr>
                  <a:t>Lifestyle</a:t>
                </a:r>
                <a:endParaRPr lang="en-US" sz="1200" b="1" dirty="0">
                  <a:solidFill>
                    <a:schemeClr val="bg1"/>
                  </a:solidFill>
                </a:endParaRPr>
              </a:p>
            </p:txBody>
          </p:sp>
        </p:grpSp>
      </p:grpSp>
      <p:sp>
        <p:nvSpPr>
          <p:cNvPr id="78" name="Rectangle 2"/>
          <p:cNvSpPr txBox="1">
            <a:spLocks noChangeArrowheads="1"/>
          </p:cNvSpPr>
          <p:nvPr/>
        </p:nvSpPr>
        <p:spPr bwMode="auto">
          <a:xfrm>
            <a:off x="457200" y="155448"/>
            <a:ext cx="8193024"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z="3600" b="1" kern="0" dirty="0" smtClean="0">
                <a:solidFill>
                  <a:srgbClr val="FFFF00"/>
                </a:solidFill>
                <a:latin typeface="Verdana" pitchFamily="34" charset="0"/>
                <a:ea typeface="Verdana" pitchFamily="34" charset="0"/>
                <a:cs typeface="Verdana" pitchFamily="34" charset="0"/>
              </a:rPr>
              <a:t>HbA1c by Study Group</a:t>
            </a:r>
            <a:endParaRPr kumimoji="0" lang="en-US" sz="3600" b="1" i="0" u="none" strike="noStrike" kern="0" cap="none" spc="0" normalizeH="0" baseline="0" noProof="0" dirty="0" smtClean="0">
              <a:ln>
                <a:noFill/>
              </a:ln>
              <a:solidFill>
                <a:srgbClr val="FFFF00"/>
              </a:solidFill>
              <a:uLnTx/>
              <a:uFillTx/>
              <a:latin typeface="Verdana" pitchFamily="34" charset="0"/>
              <a:ea typeface="Verdana" pitchFamily="34" charset="0"/>
              <a:cs typeface="Verdana" pitchFamily="34" charset="0"/>
            </a:endParaRPr>
          </a:p>
        </p:txBody>
      </p:sp>
      <p:sp>
        <p:nvSpPr>
          <p:cNvPr id="79" name="Rectangle 78"/>
          <p:cNvSpPr/>
          <p:nvPr/>
        </p:nvSpPr>
        <p:spPr>
          <a:xfrm>
            <a:off x="1371599" y="1414046"/>
            <a:ext cx="6858001" cy="338554"/>
          </a:xfrm>
          <a:prstGeom prst="rect">
            <a:avLst/>
          </a:prstGeom>
        </p:spPr>
        <p:txBody>
          <a:bodyPr wrap="square">
            <a:spAutoFit/>
          </a:bodyPr>
          <a:lstStyle/>
          <a:p>
            <a:pPr algn="ctr"/>
            <a:r>
              <a:rPr lang="en-US" sz="1600" b="1" dirty="0" smtClean="0">
                <a:solidFill>
                  <a:schemeClr val="bg1"/>
                </a:solidFill>
              </a:rPr>
              <a:t>HbA1c Values in the DPP Study</a:t>
            </a:r>
            <a:endParaRPr lang="en-US" sz="1600" b="1" dirty="0">
              <a:solidFill>
                <a:schemeClr val="bg1"/>
              </a:solidFill>
            </a:endParaRPr>
          </a:p>
        </p:txBody>
      </p:sp>
      <p:sp>
        <p:nvSpPr>
          <p:cNvPr id="80" name="TextBox 6"/>
          <p:cNvSpPr txBox="1">
            <a:spLocks noChangeArrowheads="1"/>
          </p:cNvSpPr>
          <p:nvPr>
            <p:custDataLst>
              <p:tags r:id="rId1"/>
            </p:custDataLst>
          </p:nvPr>
        </p:nvSpPr>
        <p:spPr bwMode="auto">
          <a:xfrm>
            <a:off x="457200" y="5989320"/>
            <a:ext cx="6705600" cy="228600"/>
          </a:xfrm>
          <a:prstGeom prst="rect">
            <a:avLst/>
          </a:prstGeom>
          <a:noFill/>
          <a:ln w="9525">
            <a:noFill/>
            <a:miter lim="800000"/>
            <a:headEnd/>
            <a:tailEnd/>
          </a:ln>
        </p:spPr>
        <p:txBody>
          <a:bodyPr wrap="none"/>
          <a:lstStyle/>
          <a:p>
            <a:pPr marL="171450" indent="-171450">
              <a:buClr>
                <a:schemeClr val="accent1"/>
              </a:buClr>
              <a:buSzPct val="100000"/>
              <a:buFont typeface="Arial" pitchFamily="34" charset="0"/>
              <a:buChar char="•"/>
            </a:pPr>
            <a:r>
              <a:rPr lang="en-US" sz="1400" baseline="0" dirty="0">
                <a:solidFill>
                  <a:schemeClr val="bg1"/>
                </a:solidFill>
              </a:rPr>
              <a:t>DPP=Diabetes Prevention </a:t>
            </a:r>
            <a:r>
              <a:rPr lang="en-US" sz="1400" baseline="0" dirty="0" smtClean="0">
                <a:solidFill>
                  <a:schemeClr val="bg1"/>
                </a:solidFill>
              </a:rPr>
              <a:t>Program.</a:t>
            </a:r>
            <a:endParaRPr lang="en-US" sz="1400" dirty="0" smtClean="0">
              <a:solidFill>
                <a:schemeClr val="bg1"/>
              </a:solidFill>
            </a:endParaRPr>
          </a:p>
          <a:p>
            <a:pPr marL="114300" indent="-114300">
              <a:buClr>
                <a:srgbClr val="3F3F3F"/>
              </a:buClr>
              <a:buSzPct val="100000"/>
            </a:pPr>
            <a:endParaRPr lang="en-US" sz="1400" baseline="0" dirty="0">
              <a:solidFill>
                <a:schemeClr val="bg1"/>
              </a:solidFill>
            </a:endParaRPr>
          </a:p>
        </p:txBody>
      </p:sp>
      <p:sp>
        <p:nvSpPr>
          <p:cNvPr id="81" name="TextBox 6"/>
          <p:cNvSpPr txBox="1">
            <a:spLocks noChangeArrowheads="1"/>
          </p:cNvSpPr>
          <p:nvPr>
            <p:custDataLst>
              <p:tags r:id="rId2"/>
            </p:custDataLst>
          </p:nvPr>
        </p:nvSpPr>
        <p:spPr bwMode="auto">
          <a:xfrm>
            <a:off x="2089151" y="6469380"/>
            <a:ext cx="6705600" cy="228600"/>
          </a:xfrm>
          <a:prstGeom prst="rect">
            <a:avLst/>
          </a:prstGeom>
          <a:noFill/>
          <a:ln w="9525">
            <a:noFill/>
            <a:miter lim="800000"/>
            <a:headEnd/>
            <a:tailEnd/>
          </a:ln>
        </p:spPr>
        <p:txBody>
          <a:bodyPr wrap="none"/>
          <a:lstStyle/>
          <a:p>
            <a:pPr marL="114300" indent="-114300" algn="r">
              <a:spcBef>
                <a:spcPct val="25000"/>
              </a:spcBef>
              <a:buClr>
                <a:srgbClr val="3F3F3F"/>
              </a:buClr>
              <a:buSzPct val="100000"/>
            </a:pPr>
            <a:r>
              <a:rPr lang="en-US" sz="1400" baseline="0" dirty="0" err="1" smtClean="0">
                <a:solidFill>
                  <a:schemeClr val="bg1"/>
                </a:solidFill>
                <a:latin typeface="Arial Narrow" pitchFamily="34" charset="0"/>
              </a:rPr>
              <a:t>Knowler</a:t>
            </a:r>
            <a:r>
              <a:rPr lang="en-US" sz="1400" baseline="0" dirty="0" smtClean="0">
                <a:solidFill>
                  <a:schemeClr val="bg1"/>
                </a:solidFill>
                <a:latin typeface="Arial Narrow" pitchFamily="34" charset="0"/>
              </a:rPr>
              <a:t> WC</a:t>
            </a:r>
            <a:r>
              <a:rPr lang="en-US" sz="1400" dirty="0" smtClean="0">
                <a:solidFill>
                  <a:schemeClr val="bg1"/>
                </a:solidFill>
                <a:latin typeface="Arial Narrow" pitchFamily="34" charset="0"/>
              </a:rPr>
              <a:t> </a:t>
            </a:r>
            <a:r>
              <a:rPr lang="en-US" sz="1400" baseline="0" dirty="0" smtClean="0">
                <a:solidFill>
                  <a:schemeClr val="bg1"/>
                </a:solidFill>
                <a:latin typeface="Arial Narrow" pitchFamily="34" charset="0"/>
              </a:rPr>
              <a:t>et </a:t>
            </a:r>
            <a:r>
              <a:rPr lang="en-US" sz="1400" baseline="0" dirty="0">
                <a:solidFill>
                  <a:schemeClr val="bg1"/>
                </a:solidFill>
                <a:latin typeface="Arial Narrow" pitchFamily="34" charset="0"/>
              </a:rPr>
              <a:t>al. </a:t>
            </a:r>
            <a:r>
              <a:rPr lang="en-US" sz="1400" i="1" baseline="0" dirty="0">
                <a:solidFill>
                  <a:schemeClr val="bg1"/>
                </a:solidFill>
                <a:latin typeface="Arial Narrow" pitchFamily="34" charset="0"/>
              </a:rPr>
              <a:t>N </a:t>
            </a:r>
            <a:r>
              <a:rPr lang="en-US" sz="1400" i="1" baseline="0" dirty="0" err="1">
                <a:solidFill>
                  <a:schemeClr val="bg1"/>
                </a:solidFill>
                <a:latin typeface="Arial Narrow" pitchFamily="34" charset="0"/>
              </a:rPr>
              <a:t>Engl</a:t>
            </a:r>
            <a:r>
              <a:rPr lang="en-US" sz="1400" i="1" baseline="0" dirty="0">
                <a:solidFill>
                  <a:schemeClr val="bg1"/>
                </a:solidFill>
                <a:latin typeface="Arial Narrow" pitchFamily="34" charset="0"/>
              </a:rPr>
              <a:t> J </a:t>
            </a:r>
            <a:r>
              <a:rPr lang="en-US" sz="1400" i="1" baseline="0" dirty="0" smtClean="0">
                <a:solidFill>
                  <a:schemeClr val="bg1"/>
                </a:solidFill>
                <a:latin typeface="Arial Narrow" pitchFamily="34" charset="0"/>
              </a:rPr>
              <a:t>Med</a:t>
            </a:r>
            <a:r>
              <a:rPr lang="en-US" sz="1400" baseline="0" dirty="0" smtClean="0">
                <a:solidFill>
                  <a:schemeClr val="bg1"/>
                </a:solidFill>
                <a:latin typeface="Arial Narrow" pitchFamily="34" charset="0"/>
              </a:rPr>
              <a:t> </a:t>
            </a:r>
            <a:r>
              <a:rPr lang="en-US" sz="1400" baseline="0" dirty="0">
                <a:solidFill>
                  <a:schemeClr val="bg1"/>
                </a:solidFill>
                <a:latin typeface="Arial Narrow" pitchFamily="34" charset="0"/>
              </a:rPr>
              <a:t>2002;346(6):393-403.</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4"/>
          <p:cNvGrpSpPr/>
          <p:nvPr/>
        </p:nvGrpSpPr>
        <p:grpSpPr>
          <a:xfrm>
            <a:off x="1752600" y="1938528"/>
            <a:ext cx="5614987" cy="3394075"/>
            <a:chOff x="1764507" y="1636776"/>
            <a:chExt cx="5614987" cy="3394075"/>
          </a:xfrm>
        </p:grpSpPr>
        <p:sp>
          <p:nvSpPr>
            <p:cNvPr id="89112" name="Line 21"/>
            <p:cNvSpPr>
              <a:spLocks noChangeShapeType="1"/>
            </p:cNvSpPr>
            <p:nvPr/>
          </p:nvSpPr>
          <p:spPr bwMode="auto">
            <a:xfrm>
              <a:off x="1764507" y="3935476"/>
              <a:ext cx="66675" cy="0"/>
            </a:xfrm>
            <a:prstGeom prst="line">
              <a:avLst/>
            </a:prstGeom>
            <a:noFill/>
            <a:ln w="9525">
              <a:solidFill>
                <a:schemeClr val="tx1"/>
              </a:solidFill>
              <a:round/>
              <a:headEnd/>
              <a:tailEnd/>
            </a:ln>
          </p:spPr>
          <p:txBody>
            <a:bodyPr/>
            <a:lstStyle/>
            <a:p>
              <a:endParaRPr lang="en-US">
                <a:solidFill>
                  <a:schemeClr val="bg1"/>
                </a:solidFill>
              </a:endParaRPr>
            </a:p>
          </p:txBody>
        </p:sp>
        <p:sp>
          <p:nvSpPr>
            <p:cNvPr id="89113" name="Line 23"/>
            <p:cNvSpPr>
              <a:spLocks noChangeShapeType="1"/>
            </p:cNvSpPr>
            <p:nvPr/>
          </p:nvSpPr>
          <p:spPr bwMode="auto">
            <a:xfrm>
              <a:off x="1764507" y="2927414"/>
              <a:ext cx="66675" cy="0"/>
            </a:xfrm>
            <a:prstGeom prst="line">
              <a:avLst/>
            </a:prstGeom>
            <a:noFill/>
            <a:ln w="9525">
              <a:solidFill>
                <a:schemeClr val="tx1"/>
              </a:solidFill>
              <a:round/>
              <a:headEnd/>
              <a:tailEnd/>
            </a:ln>
          </p:spPr>
          <p:txBody>
            <a:bodyPr/>
            <a:lstStyle/>
            <a:p>
              <a:endParaRPr lang="en-US">
                <a:solidFill>
                  <a:schemeClr val="bg1"/>
                </a:solidFill>
              </a:endParaRPr>
            </a:p>
          </p:txBody>
        </p:sp>
        <p:sp>
          <p:nvSpPr>
            <p:cNvPr id="89114" name="Line 24"/>
            <p:cNvSpPr>
              <a:spLocks noChangeShapeType="1"/>
            </p:cNvSpPr>
            <p:nvPr/>
          </p:nvSpPr>
          <p:spPr bwMode="auto">
            <a:xfrm>
              <a:off x="1772445" y="1906651"/>
              <a:ext cx="65087" cy="0"/>
            </a:xfrm>
            <a:prstGeom prst="line">
              <a:avLst/>
            </a:prstGeom>
            <a:noFill/>
            <a:ln w="9525">
              <a:solidFill>
                <a:schemeClr val="tx1"/>
              </a:solidFill>
              <a:round/>
              <a:headEnd/>
              <a:tailEnd/>
            </a:ln>
          </p:spPr>
          <p:txBody>
            <a:bodyPr/>
            <a:lstStyle/>
            <a:p>
              <a:endParaRPr lang="en-US">
                <a:solidFill>
                  <a:schemeClr val="bg1"/>
                </a:solidFill>
              </a:endParaRPr>
            </a:p>
          </p:txBody>
        </p:sp>
        <p:sp>
          <p:nvSpPr>
            <p:cNvPr id="89117" name="Line 27"/>
            <p:cNvSpPr>
              <a:spLocks noChangeShapeType="1"/>
            </p:cNvSpPr>
            <p:nvPr/>
          </p:nvSpPr>
          <p:spPr bwMode="auto">
            <a:xfrm>
              <a:off x="2758282" y="4935601"/>
              <a:ext cx="0" cy="0"/>
            </a:xfrm>
            <a:prstGeom prst="line">
              <a:avLst/>
            </a:prstGeom>
            <a:noFill/>
            <a:ln w="9525">
              <a:solidFill>
                <a:schemeClr val="tx1"/>
              </a:solidFill>
              <a:round/>
              <a:headEnd/>
              <a:tailEnd/>
            </a:ln>
          </p:spPr>
          <p:txBody>
            <a:bodyPr/>
            <a:lstStyle/>
            <a:p>
              <a:endParaRPr lang="en-US">
                <a:solidFill>
                  <a:schemeClr val="bg1"/>
                </a:solidFill>
              </a:endParaRPr>
            </a:p>
          </p:txBody>
        </p:sp>
        <p:sp>
          <p:nvSpPr>
            <p:cNvPr id="89121" name="Line 34"/>
            <p:cNvSpPr>
              <a:spLocks noChangeShapeType="1"/>
            </p:cNvSpPr>
            <p:nvPr/>
          </p:nvSpPr>
          <p:spPr bwMode="auto">
            <a:xfrm>
              <a:off x="2013745" y="4935601"/>
              <a:ext cx="0" cy="95250"/>
            </a:xfrm>
            <a:prstGeom prst="line">
              <a:avLst/>
            </a:prstGeom>
            <a:noFill/>
            <a:ln w="9525">
              <a:solidFill>
                <a:schemeClr val="tx1"/>
              </a:solidFill>
              <a:round/>
              <a:headEnd/>
              <a:tailEnd/>
            </a:ln>
          </p:spPr>
          <p:txBody>
            <a:bodyPr/>
            <a:lstStyle/>
            <a:p>
              <a:endParaRPr lang="en-US">
                <a:solidFill>
                  <a:schemeClr val="bg1"/>
                </a:solidFill>
              </a:endParaRPr>
            </a:p>
          </p:txBody>
        </p:sp>
        <p:sp>
          <p:nvSpPr>
            <p:cNvPr id="89122" name="Line 35"/>
            <p:cNvSpPr>
              <a:spLocks noChangeShapeType="1"/>
            </p:cNvSpPr>
            <p:nvPr/>
          </p:nvSpPr>
          <p:spPr bwMode="auto">
            <a:xfrm>
              <a:off x="2648745" y="4935601"/>
              <a:ext cx="0" cy="95250"/>
            </a:xfrm>
            <a:prstGeom prst="line">
              <a:avLst/>
            </a:prstGeom>
            <a:noFill/>
            <a:ln w="9525">
              <a:solidFill>
                <a:schemeClr val="tx1"/>
              </a:solidFill>
              <a:round/>
              <a:headEnd/>
              <a:tailEnd/>
            </a:ln>
          </p:spPr>
          <p:txBody>
            <a:bodyPr/>
            <a:lstStyle/>
            <a:p>
              <a:endParaRPr lang="en-US">
                <a:solidFill>
                  <a:schemeClr val="bg1"/>
                </a:solidFill>
              </a:endParaRPr>
            </a:p>
          </p:txBody>
        </p:sp>
        <p:sp>
          <p:nvSpPr>
            <p:cNvPr id="89123" name="Line 36"/>
            <p:cNvSpPr>
              <a:spLocks noChangeShapeType="1"/>
            </p:cNvSpPr>
            <p:nvPr/>
          </p:nvSpPr>
          <p:spPr bwMode="auto">
            <a:xfrm>
              <a:off x="3274220" y="4935601"/>
              <a:ext cx="0" cy="95250"/>
            </a:xfrm>
            <a:prstGeom prst="line">
              <a:avLst/>
            </a:prstGeom>
            <a:noFill/>
            <a:ln w="9525">
              <a:solidFill>
                <a:schemeClr val="tx1"/>
              </a:solidFill>
              <a:round/>
              <a:headEnd/>
              <a:tailEnd/>
            </a:ln>
          </p:spPr>
          <p:txBody>
            <a:bodyPr/>
            <a:lstStyle/>
            <a:p>
              <a:endParaRPr lang="en-US">
                <a:solidFill>
                  <a:schemeClr val="bg1"/>
                </a:solidFill>
              </a:endParaRPr>
            </a:p>
          </p:txBody>
        </p:sp>
        <p:sp>
          <p:nvSpPr>
            <p:cNvPr id="89124" name="Line 37"/>
            <p:cNvSpPr>
              <a:spLocks noChangeShapeType="1"/>
            </p:cNvSpPr>
            <p:nvPr/>
          </p:nvSpPr>
          <p:spPr bwMode="auto">
            <a:xfrm>
              <a:off x="3917157" y="4935601"/>
              <a:ext cx="0" cy="95250"/>
            </a:xfrm>
            <a:prstGeom prst="line">
              <a:avLst/>
            </a:prstGeom>
            <a:noFill/>
            <a:ln w="9525">
              <a:solidFill>
                <a:schemeClr val="tx1"/>
              </a:solidFill>
              <a:round/>
              <a:headEnd/>
              <a:tailEnd/>
            </a:ln>
          </p:spPr>
          <p:txBody>
            <a:bodyPr/>
            <a:lstStyle/>
            <a:p>
              <a:endParaRPr lang="en-US">
                <a:solidFill>
                  <a:schemeClr val="bg1"/>
                </a:solidFill>
              </a:endParaRPr>
            </a:p>
          </p:txBody>
        </p:sp>
        <p:sp>
          <p:nvSpPr>
            <p:cNvPr id="89125" name="Line 38"/>
            <p:cNvSpPr>
              <a:spLocks noChangeShapeType="1"/>
            </p:cNvSpPr>
            <p:nvPr/>
          </p:nvSpPr>
          <p:spPr bwMode="auto">
            <a:xfrm>
              <a:off x="4542632" y="4935601"/>
              <a:ext cx="0" cy="95250"/>
            </a:xfrm>
            <a:prstGeom prst="line">
              <a:avLst/>
            </a:prstGeom>
            <a:noFill/>
            <a:ln w="9525">
              <a:solidFill>
                <a:schemeClr val="tx1"/>
              </a:solidFill>
              <a:round/>
              <a:headEnd/>
              <a:tailEnd/>
            </a:ln>
          </p:spPr>
          <p:txBody>
            <a:bodyPr/>
            <a:lstStyle/>
            <a:p>
              <a:endParaRPr lang="en-US">
                <a:solidFill>
                  <a:schemeClr val="bg1"/>
                </a:solidFill>
              </a:endParaRPr>
            </a:p>
          </p:txBody>
        </p:sp>
        <p:sp>
          <p:nvSpPr>
            <p:cNvPr id="89126" name="Line 39"/>
            <p:cNvSpPr>
              <a:spLocks noChangeShapeType="1"/>
            </p:cNvSpPr>
            <p:nvPr/>
          </p:nvSpPr>
          <p:spPr bwMode="auto">
            <a:xfrm>
              <a:off x="5177632" y="4935601"/>
              <a:ext cx="0" cy="95250"/>
            </a:xfrm>
            <a:prstGeom prst="line">
              <a:avLst/>
            </a:prstGeom>
            <a:noFill/>
            <a:ln w="9525">
              <a:solidFill>
                <a:schemeClr val="tx1"/>
              </a:solidFill>
              <a:round/>
              <a:headEnd/>
              <a:tailEnd/>
            </a:ln>
          </p:spPr>
          <p:txBody>
            <a:bodyPr/>
            <a:lstStyle/>
            <a:p>
              <a:endParaRPr lang="en-US">
                <a:solidFill>
                  <a:schemeClr val="bg1"/>
                </a:solidFill>
              </a:endParaRPr>
            </a:p>
          </p:txBody>
        </p:sp>
        <p:sp>
          <p:nvSpPr>
            <p:cNvPr id="89127" name="Line 40"/>
            <p:cNvSpPr>
              <a:spLocks noChangeShapeType="1"/>
            </p:cNvSpPr>
            <p:nvPr/>
          </p:nvSpPr>
          <p:spPr bwMode="auto">
            <a:xfrm>
              <a:off x="5811045" y="4935601"/>
              <a:ext cx="0" cy="95250"/>
            </a:xfrm>
            <a:prstGeom prst="line">
              <a:avLst/>
            </a:prstGeom>
            <a:noFill/>
            <a:ln w="9525">
              <a:solidFill>
                <a:schemeClr val="tx1"/>
              </a:solidFill>
              <a:round/>
              <a:headEnd/>
              <a:tailEnd/>
            </a:ln>
          </p:spPr>
          <p:txBody>
            <a:bodyPr/>
            <a:lstStyle/>
            <a:p>
              <a:endParaRPr lang="en-US">
                <a:solidFill>
                  <a:schemeClr val="bg1"/>
                </a:solidFill>
              </a:endParaRPr>
            </a:p>
          </p:txBody>
        </p:sp>
        <p:sp>
          <p:nvSpPr>
            <p:cNvPr id="89128" name="Line 41"/>
            <p:cNvSpPr>
              <a:spLocks noChangeShapeType="1"/>
            </p:cNvSpPr>
            <p:nvPr/>
          </p:nvSpPr>
          <p:spPr bwMode="auto">
            <a:xfrm>
              <a:off x="6455570" y="4935601"/>
              <a:ext cx="0" cy="95250"/>
            </a:xfrm>
            <a:prstGeom prst="line">
              <a:avLst/>
            </a:prstGeom>
            <a:noFill/>
            <a:ln w="9525">
              <a:solidFill>
                <a:schemeClr val="tx1"/>
              </a:solidFill>
              <a:round/>
              <a:headEnd/>
              <a:tailEnd/>
            </a:ln>
          </p:spPr>
          <p:txBody>
            <a:bodyPr/>
            <a:lstStyle/>
            <a:p>
              <a:endParaRPr lang="en-US">
                <a:solidFill>
                  <a:schemeClr val="bg1"/>
                </a:solidFill>
              </a:endParaRPr>
            </a:p>
          </p:txBody>
        </p:sp>
        <p:sp>
          <p:nvSpPr>
            <p:cNvPr id="89129" name="Line 42"/>
            <p:cNvSpPr>
              <a:spLocks noChangeShapeType="1"/>
            </p:cNvSpPr>
            <p:nvPr/>
          </p:nvSpPr>
          <p:spPr bwMode="auto">
            <a:xfrm>
              <a:off x="7081045" y="4935601"/>
              <a:ext cx="0" cy="95250"/>
            </a:xfrm>
            <a:prstGeom prst="line">
              <a:avLst/>
            </a:prstGeom>
            <a:noFill/>
            <a:ln w="9525">
              <a:solidFill>
                <a:schemeClr val="tx1"/>
              </a:solidFill>
              <a:round/>
              <a:headEnd/>
              <a:tailEnd/>
            </a:ln>
          </p:spPr>
          <p:txBody>
            <a:bodyPr/>
            <a:lstStyle/>
            <a:p>
              <a:endParaRPr lang="en-US">
                <a:solidFill>
                  <a:schemeClr val="bg1"/>
                </a:solidFill>
              </a:endParaRPr>
            </a:p>
          </p:txBody>
        </p:sp>
        <p:sp>
          <p:nvSpPr>
            <p:cNvPr id="89098" name="Rectangle 85"/>
            <p:cNvSpPr>
              <a:spLocks noChangeArrowheads="1"/>
            </p:cNvSpPr>
            <p:nvPr/>
          </p:nvSpPr>
          <p:spPr bwMode="auto">
            <a:xfrm>
              <a:off x="1821657" y="1636776"/>
              <a:ext cx="5557837" cy="3316288"/>
            </a:xfrm>
            <a:prstGeom prst="rect">
              <a:avLst/>
            </a:prstGeom>
            <a:noFill/>
            <a:ln w="9525">
              <a:solidFill>
                <a:schemeClr val="bg1"/>
              </a:solidFill>
              <a:miter lim="800000"/>
              <a:headEnd/>
              <a:tailEnd/>
            </a:ln>
          </p:spPr>
          <p:txBody>
            <a:bodyPr wrap="none" anchor="ctr"/>
            <a:lstStyle/>
            <a:p>
              <a:endParaRPr lang="en-US" sz="1000" baseline="0">
                <a:solidFill>
                  <a:schemeClr val="bg1"/>
                </a:solidFill>
              </a:endParaRPr>
            </a:p>
          </p:txBody>
        </p:sp>
        <p:sp>
          <p:nvSpPr>
            <p:cNvPr id="89099" name="Oval 76"/>
            <p:cNvSpPr>
              <a:spLocks noChangeArrowheads="1"/>
            </p:cNvSpPr>
            <p:nvPr/>
          </p:nvSpPr>
          <p:spPr bwMode="auto">
            <a:xfrm>
              <a:off x="5757070" y="3576701"/>
              <a:ext cx="130175" cy="141288"/>
            </a:xfrm>
            <a:prstGeom prst="ellipse">
              <a:avLst/>
            </a:prstGeom>
            <a:solidFill>
              <a:srgbClr val="969696"/>
            </a:solidFill>
            <a:ln w="9525">
              <a:solidFill>
                <a:srgbClr val="969696"/>
              </a:solidFill>
              <a:round/>
              <a:headEnd/>
              <a:tailEnd/>
            </a:ln>
          </p:spPr>
          <p:txBody>
            <a:bodyPr wrap="none" anchor="ctr"/>
            <a:lstStyle/>
            <a:p>
              <a:endParaRPr lang="en-US" sz="1000" baseline="0">
                <a:solidFill>
                  <a:schemeClr val="bg1"/>
                </a:solidFill>
              </a:endParaRPr>
            </a:p>
          </p:txBody>
        </p:sp>
        <p:sp>
          <p:nvSpPr>
            <p:cNvPr id="89100" name="AutoShape 9"/>
            <p:cNvSpPr>
              <a:spLocks noChangeArrowheads="1"/>
            </p:cNvSpPr>
            <p:nvPr/>
          </p:nvSpPr>
          <p:spPr bwMode="auto">
            <a:xfrm>
              <a:off x="1951832" y="3490976"/>
              <a:ext cx="163512" cy="163513"/>
            </a:xfrm>
            <a:prstGeom prst="triangle">
              <a:avLst>
                <a:gd name="adj" fmla="val 50000"/>
              </a:avLst>
            </a:prstGeom>
            <a:solidFill>
              <a:srgbClr val="FFFFCC"/>
            </a:solidFill>
            <a:ln w="9525">
              <a:solidFill>
                <a:srgbClr val="FFFFCC"/>
              </a:solidFill>
              <a:miter lim="800000"/>
              <a:headEnd/>
              <a:tailEnd/>
            </a:ln>
          </p:spPr>
          <p:txBody>
            <a:bodyPr wrap="none" anchor="ctr"/>
            <a:lstStyle/>
            <a:p>
              <a:endParaRPr lang="en-US" sz="1000" baseline="0">
                <a:solidFill>
                  <a:schemeClr val="bg1"/>
                </a:solidFill>
              </a:endParaRPr>
            </a:p>
          </p:txBody>
        </p:sp>
        <p:sp>
          <p:nvSpPr>
            <p:cNvPr id="89131" name="Oval 50"/>
            <p:cNvSpPr>
              <a:spLocks noChangeArrowheads="1"/>
            </p:cNvSpPr>
            <p:nvPr/>
          </p:nvSpPr>
          <p:spPr bwMode="auto">
            <a:xfrm>
              <a:off x="1962945" y="3632264"/>
              <a:ext cx="130175" cy="141288"/>
            </a:xfrm>
            <a:prstGeom prst="ellipse">
              <a:avLst/>
            </a:prstGeom>
            <a:solidFill>
              <a:srgbClr val="969696"/>
            </a:solidFill>
            <a:ln w="9525">
              <a:solidFill>
                <a:srgbClr val="969696"/>
              </a:solidFill>
              <a:round/>
              <a:headEnd/>
              <a:tailEnd/>
            </a:ln>
          </p:spPr>
          <p:txBody>
            <a:bodyPr wrap="none" anchor="ctr"/>
            <a:lstStyle/>
            <a:p>
              <a:endParaRPr lang="en-US" sz="1000" baseline="0">
                <a:solidFill>
                  <a:schemeClr val="bg1"/>
                </a:solidFill>
              </a:endParaRPr>
            </a:p>
          </p:txBody>
        </p:sp>
        <p:sp>
          <p:nvSpPr>
            <p:cNvPr id="89132" name="Oval 51"/>
            <p:cNvSpPr>
              <a:spLocks noChangeArrowheads="1"/>
            </p:cNvSpPr>
            <p:nvPr/>
          </p:nvSpPr>
          <p:spPr bwMode="auto">
            <a:xfrm>
              <a:off x="6385720" y="3219514"/>
              <a:ext cx="131762" cy="141288"/>
            </a:xfrm>
            <a:prstGeom prst="ellipse">
              <a:avLst/>
            </a:prstGeom>
            <a:solidFill>
              <a:srgbClr val="969696"/>
            </a:solidFill>
            <a:ln w="9525">
              <a:solidFill>
                <a:srgbClr val="969696"/>
              </a:solidFill>
              <a:round/>
              <a:headEnd/>
              <a:tailEnd/>
            </a:ln>
          </p:spPr>
          <p:txBody>
            <a:bodyPr wrap="none" anchor="ctr"/>
            <a:lstStyle/>
            <a:p>
              <a:endParaRPr lang="en-US" sz="1000" baseline="0">
                <a:solidFill>
                  <a:schemeClr val="bg1"/>
                </a:solidFill>
              </a:endParaRPr>
            </a:p>
          </p:txBody>
        </p:sp>
        <p:sp>
          <p:nvSpPr>
            <p:cNvPr id="89133" name="Oval 52"/>
            <p:cNvSpPr>
              <a:spLocks noChangeArrowheads="1"/>
            </p:cNvSpPr>
            <p:nvPr/>
          </p:nvSpPr>
          <p:spPr bwMode="auto">
            <a:xfrm>
              <a:off x="7017545" y="3284601"/>
              <a:ext cx="130175" cy="141288"/>
            </a:xfrm>
            <a:prstGeom prst="ellipse">
              <a:avLst/>
            </a:prstGeom>
            <a:solidFill>
              <a:srgbClr val="969696"/>
            </a:solidFill>
            <a:ln w="9525">
              <a:solidFill>
                <a:srgbClr val="969696"/>
              </a:solidFill>
              <a:round/>
              <a:headEnd/>
              <a:tailEnd/>
            </a:ln>
          </p:spPr>
          <p:txBody>
            <a:bodyPr wrap="none" anchor="ctr"/>
            <a:lstStyle/>
            <a:p>
              <a:endParaRPr lang="en-US" sz="1000" baseline="0">
                <a:solidFill>
                  <a:schemeClr val="bg1"/>
                </a:solidFill>
              </a:endParaRPr>
            </a:p>
          </p:txBody>
        </p:sp>
        <p:sp>
          <p:nvSpPr>
            <p:cNvPr id="89134" name="AutoShape 56"/>
            <p:cNvSpPr>
              <a:spLocks noChangeArrowheads="1"/>
            </p:cNvSpPr>
            <p:nvPr/>
          </p:nvSpPr>
          <p:spPr bwMode="auto">
            <a:xfrm>
              <a:off x="2585245" y="3468751"/>
              <a:ext cx="163512" cy="163513"/>
            </a:xfrm>
            <a:prstGeom prst="triangle">
              <a:avLst>
                <a:gd name="adj" fmla="val 50000"/>
              </a:avLst>
            </a:prstGeom>
            <a:solidFill>
              <a:srgbClr val="FFFFCC"/>
            </a:solidFill>
            <a:ln w="9525">
              <a:solidFill>
                <a:srgbClr val="FFFFCC"/>
              </a:solidFill>
              <a:miter lim="800000"/>
              <a:headEnd/>
              <a:tailEnd/>
            </a:ln>
          </p:spPr>
          <p:txBody>
            <a:bodyPr wrap="none" anchor="ctr"/>
            <a:lstStyle/>
            <a:p>
              <a:endParaRPr lang="en-US" sz="1000" baseline="0">
                <a:solidFill>
                  <a:schemeClr val="bg1"/>
                </a:solidFill>
              </a:endParaRPr>
            </a:p>
          </p:txBody>
        </p:sp>
        <p:sp>
          <p:nvSpPr>
            <p:cNvPr id="89135" name="AutoShape 57"/>
            <p:cNvSpPr>
              <a:spLocks noChangeArrowheads="1"/>
            </p:cNvSpPr>
            <p:nvPr/>
          </p:nvSpPr>
          <p:spPr bwMode="auto">
            <a:xfrm>
              <a:off x="3221832" y="3360801"/>
              <a:ext cx="163512" cy="161925"/>
            </a:xfrm>
            <a:prstGeom prst="triangle">
              <a:avLst>
                <a:gd name="adj" fmla="val 50000"/>
              </a:avLst>
            </a:prstGeom>
            <a:solidFill>
              <a:srgbClr val="FFFFCC"/>
            </a:solidFill>
            <a:ln w="9525">
              <a:solidFill>
                <a:srgbClr val="FFFFCC"/>
              </a:solidFill>
              <a:miter lim="800000"/>
              <a:headEnd/>
              <a:tailEnd/>
            </a:ln>
          </p:spPr>
          <p:txBody>
            <a:bodyPr wrap="none" anchor="ctr"/>
            <a:lstStyle/>
            <a:p>
              <a:endParaRPr lang="en-US" sz="1000" baseline="0">
                <a:solidFill>
                  <a:schemeClr val="bg1"/>
                </a:solidFill>
              </a:endParaRPr>
            </a:p>
          </p:txBody>
        </p:sp>
        <p:sp>
          <p:nvSpPr>
            <p:cNvPr id="89136" name="AutoShape 58"/>
            <p:cNvSpPr>
              <a:spLocks noChangeArrowheads="1"/>
            </p:cNvSpPr>
            <p:nvPr/>
          </p:nvSpPr>
          <p:spPr bwMode="auto">
            <a:xfrm>
              <a:off x="3837782" y="2946464"/>
              <a:ext cx="163512" cy="163513"/>
            </a:xfrm>
            <a:prstGeom prst="triangle">
              <a:avLst>
                <a:gd name="adj" fmla="val 50000"/>
              </a:avLst>
            </a:prstGeom>
            <a:solidFill>
              <a:srgbClr val="FFFFCC"/>
            </a:solidFill>
            <a:ln w="9525">
              <a:solidFill>
                <a:srgbClr val="FFFFCC"/>
              </a:solidFill>
              <a:miter lim="800000"/>
              <a:headEnd/>
              <a:tailEnd/>
            </a:ln>
          </p:spPr>
          <p:txBody>
            <a:bodyPr wrap="none" anchor="ctr"/>
            <a:lstStyle/>
            <a:p>
              <a:endParaRPr lang="en-US" sz="1000" baseline="0">
                <a:solidFill>
                  <a:schemeClr val="bg1"/>
                </a:solidFill>
              </a:endParaRPr>
            </a:p>
          </p:txBody>
        </p:sp>
        <p:sp>
          <p:nvSpPr>
            <p:cNvPr id="89137" name="Rectangle 63"/>
            <p:cNvSpPr>
              <a:spLocks noChangeArrowheads="1"/>
            </p:cNvSpPr>
            <p:nvPr/>
          </p:nvSpPr>
          <p:spPr bwMode="auto">
            <a:xfrm>
              <a:off x="2604295" y="4375214"/>
              <a:ext cx="119062" cy="130175"/>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89138" name="Rectangle 64"/>
            <p:cNvSpPr>
              <a:spLocks noChangeArrowheads="1"/>
            </p:cNvSpPr>
            <p:nvPr/>
          </p:nvSpPr>
          <p:spPr bwMode="auto">
            <a:xfrm>
              <a:off x="3234532" y="4429189"/>
              <a:ext cx="119062" cy="130175"/>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89139" name="Rectangle 65"/>
            <p:cNvSpPr>
              <a:spLocks noChangeArrowheads="1"/>
            </p:cNvSpPr>
            <p:nvPr/>
          </p:nvSpPr>
          <p:spPr bwMode="auto">
            <a:xfrm>
              <a:off x="3864770" y="3821176"/>
              <a:ext cx="120650" cy="130175"/>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89140" name="Rectangle 66"/>
            <p:cNvSpPr>
              <a:spLocks noChangeArrowheads="1"/>
            </p:cNvSpPr>
            <p:nvPr/>
          </p:nvSpPr>
          <p:spPr bwMode="auto">
            <a:xfrm>
              <a:off x="4496595" y="3733864"/>
              <a:ext cx="119062" cy="130175"/>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89141" name="Rectangle 70"/>
            <p:cNvSpPr>
              <a:spLocks noChangeArrowheads="1"/>
            </p:cNvSpPr>
            <p:nvPr/>
          </p:nvSpPr>
          <p:spPr bwMode="auto">
            <a:xfrm>
              <a:off x="7019132" y="3395726"/>
              <a:ext cx="119062" cy="131763"/>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89142" name="Oval 71"/>
            <p:cNvSpPr>
              <a:spLocks noChangeArrowheads="1"/>
            </p:cNvSpPr>
            <p:nvPr/>
          </p:nvSpPr>
          <p:spPr bwMode="auto">
            <a:xfrm>
              <a:off x="2593182" y="4527614"/>
              <a:ext cx="130175" cy="141288"/>
            </a:xfrm>
            <a:prstGeom prst="ellipse">
              <a:avLst/>
            </a:prstGeom>
            <a:solidFill>
              <a:srgbClr val="969696"/>
            </a:solidFill>
            <a:ln w="9525">
              <a:solidFill>
                <a:srgbClr val="969696"/>
              </a:solidFill>
              <a:round/>
              <a:headEnd/>
              <a:tailEnd/>
            </a:ln>
          </p:spPr>
          <p:txBody>
            <a:bodyPr wrap="none" anchor="ctr"/>
            <a:lstStyle/>
            <a:p>
              <a:endParaRPr lang="en-US" sz="1000" baseline="0">
                <a:solidFill>
                  <a:schemeClr val="bg1"/>
                </a:solidFill>
              </a:endParaRPr>
            </a:p>
          </p:txBody>
        </p:sp>
        <p:sp>
          <p:nvSpPr>
            <p:cNvPr id="89143" name="Oval 72"/>
            <p:cNvSpPr>
              <a:spLocks noChangeArrowheads="1"/>
            </p:cNvSpPr>
            <p:nvPr/>
          </p:nvSpPr>
          <p:spPr bwMode="auto">
            <a:xfrm>
              <a:off x="3234532" y="4597464"/>
              <a:ext cx="130175" cy="141288"/>
            </a:xfrm>
            <a:prstGeom prst="ellipse">
              <a:avLst/>
            </a:prstGeom>
            <a:solidFill>
              <a:srgbClr val="969696"/>
            </a:solidFill>
            <a:ln w="9525">
              <a:solidFill>
                <a:srgbClr val="969696"/>
              </a:solidFill>
              <a:round/>
              <a:headEnd/>
              <a:tailEnd/>
            </a:ln>
          </p:spPr>
          <p:txBody>
            <a:bodyPr wrap="none" anchor="ctr"/>
            <a:lstStyle/>
            <a:p>
              <a:endParaRPr lang="en-US" sz="1000" baseline="0">
                <a:solidFill>
                  <a:schemeClr val="bg1"/>
                </a:solidFill>
              </a:endParaRPr>
            </a:p>
          </p:txBody>
        </p:sp>
        <p:sp>
          <p:nvSpPr>
            <p:cNvPr id="89144" name="Oval 73"/>
            <p:cNvSpPr>
              <a:spLocks noChangeArrowheads="1"/>
            </p:cNvSpPr>
            <p:nvPr/>
          </p:nvSpPr>
          <p:spPr bwMode="auto">
            <a:xfrm>
              <a:off x="3864770" y="4103751"/>
              <a:ext cx="131762" cy="141288"/>
            </a:xfrm>
            <a:prstGeom prst="ellipse">
              <a:avLst/>
            </a:prstGeom>
            <a:solidFill>
              <a:srgbClr val="969696"/>
            </a:solidFill>
            <a:ln w="9525">
              <a:solidFill>
                <a:srgbClr val="969696"/>
              </a:solidFill>
              <a:round/>
              <a:headEnd/>
              <a:tailEnd/>
            </a:ln>
          </p:spPr>
          <p:txBody>
            <a:bodyPr wrap="none" anchor="ctr"/>
            <a:lstStyle/>
            <a:p>
              <a:endParaRPr lang="en-US" sz="1000" baseline="0">
                <a:solidFill>
                  <a:schemeClr val="bg1"/>
                </a:solidFill>
              </a:endParaRPr>
            </a:p>
          </p:txBody>
        </p:sp>
        <p:sp>
          <p:nvSpPr>
            <p:cNvPr id="89145" name="Oval 74"/>
            <p:cNvSpPr>
              <a:spLocks noChangeArrowheads="1"/>
            </p:cNvSpPr>
            <p:nvPr/>
          </p:nvSpPr>
          <p:spPr bwMode="auto">
            <a:xfrm>
              <a:off x="4496595" y="3902139"/>
              <a:ext cx="130175" cy="141288"/>
            </a:xfrm>
            <a:prstGeom prst="ellipse">
              <a:avLst/>
            </a:prstGeom>
            <a:solidFill>
              <a:srgbClr val="969696"/>
            </a:solidFill>
            <a:ln w="9525">
              <a:solidFill>
                <a:srgbClr val="969696"/>
              </a:solidFill>
              <a:round/>
              <a:headEnd/>
              <a:tailEnd/>
            </a:ln>
          </p:spPr>
          <p:txBody>
            <a:bodyPr wrap="none" anchor="ctr"/>
            <a:lstStyle/>
            <a:p>
              <a:endParaRPr lang="en-US" sz="1000" baseline="0">
                <a:solidFill>
                  <a:schemeClr val="bg1"/>
                </a:solidFill>
              </a:endParaRPr>
            </a:p>
          </p:txBody>
        </p:sp>
        <p:sp>
          <p:nvSpPr>
            <p:cNvPr id="89146" name="Oval 75"/>
            <p:cNvSpPr>
              <a:spLocks noChangeArrowheads="1"/>
            </p:cNvSpPr>
            <p:nvPr/>
          </p:nvSpPr>
          <p:spPr bwMode="auto">
            <a:xfrm>
              <a:off x="5126832" y="3527489"/>
              <a:ext cx="130175" cy="141288"/>
            </a:xfrm>
            <a:prstGeom prst="ellipse">
              <a:avLst/>
            </a:prstGeom>
            <a:solidFill>
              <a:srgbClr val="969696"/>
            </a:solidFill>
            <a:ln w="9525">
              <a:solidFill>
                <a:srgbClr val="969696"/>
              </a:solidFill>
              <a:round/>
              <a:headEnd/>
              <a:tailEnd/>
            </a:ln>
          </p:spPr>
          <p:txBody>
            <a:bodyPr wrap="none" anchor="ctr"/>
            <a:lstStyle/>
            <a:p>
              <a:endParaRPr lang="en-US" sz="1000" baseline="0">
                <a:solidFill>
                  <a:schemeClr val="bg1"/>
                </a:solidFill>
              </a:endParaRPr>
            </a:p>
          </p:txBody>
        </p:sp>
        <p:sp>
          <p:nvSpPr>
            <p:cNvPr id="89147" name="AutoShape 77"/>
            <p:cNvSpPr>
              <a:spLocks noChangeArrowheads="1"/>
            </p:cNvSpPr>
            <p:nvPr/>
          </p:nvSpPr>
          <p:spPr bwMode="auto">
            <a:xfrm>
              <a:off x="4479132" y="2968689"/>
              <a:ext cx="163512" cy="163513"/>
            </a:xfrm>
            <a:prstGeom prst="triangle">
              <a:avLst>
                <a:gd name="adj" fmla="val 50000"/>
              </a:avLst>
            </a:prstGeom>
            <a:solidFill>
              <a:srgbClr val="FFFFCC"/>
            </a:solidFill>
            <a:ln w="9525">
              <a:solidFill>
                <a:srgbClr val="FFFFCC"/>
              </a:solidFill>
              <a:miter lim="800000"/>
              <a:headEnd/>
              <a:tailEnd/>
            </a:ln>
          </p:spPr>
          <p:txBody>
            <a:bodyPr wrap="none" anchor="ctr"/>
            <a:lstStyle/>
            <a:p>
              <a:endParaRPr lang="en-US" sz="1000" baseline="0">
                <a:solidFill>
                  <a:schemeClr val="bg1"/>
                </a:solidFill>
              </a:endParaRPr>
            </a:p>
          </p:txBody>
        </p:sp>
        <p:sp>
          <p:nvSpPr>
            <p:cNvPr id="89148" name="AutoShape 78"/>
            <p:cNvSpPr>
              <a:spLocks noChangeArrowheads="1"/>
            </p:cNvSpPr>
            <p:nvPr/>
          </p:nvSpPr>
          <p:spPr bwMode="auto">
            <a:xfrm>
              <a:off x="5110957" y="2598801"/>
              <a:ext cx="161925" cy="163513"/>
            </a:xfrm>
            <a:prstGeom prst="triangle">
              <a:avLst>
                <a:gd name="adj" fmla="val 50000"/>
              </a:avLst>
            </a:prstGeom>
            <a:solidFill>
              <a:srgbClr val="FFFFCC"/>
            </a:solidFill>
            <a:ln w="9525">
              <a:solidFill>
                <a:srgbClr val="FFFFCC"/>
              </a:solidFill>
              <a:miter lim="800000"/>
              <a:headEnd/>
              <a:tailEnd/>
            </a:ln>
          </p:spPr>
          <p:txBody>
            <a:bodyPr wrap="none" anchor="ctr"/>
            <a:lstStyle/>
            <a:p>
              <a:endParaRPr lang="en-US" sz="1000" baseline="0">
                <a:solidFill>
                  <a:schemeClr val="bg1"/>
                </a:solidFill>
              </a:endParaRPr>
            </a:p>
          </p:txBody>
        </p:sp>
        <p:sp>
          <p:nvSpPr>
            <p:cNvPr id="89149" name="AutoShape 79"/>
            <p:cNvSpPr>
              <a:spLocks noChangeArrowheads="1"/>
            </p:cNvSpPr>
            <p:nvPr/>
          </p:nvSpPr>
          <p:spPr bwMode="auto">
            <a:xfrm>
              <a:off x="5741195" y="2587689"/>
              <a:ext cx="163512" cy="163513"/>
            </a:xfrm>
            <a:prstGeom prst="triangle">
              <a:avLst>
                <a:gd name="adj" fmla="val 50000"/>
              </a:avLst>
            </a:prstGeom>
            <a:solidFill>
              <a:srgbClr val="FFFFCC"/>
            </a:solidFill>
            <a:ln w="9525">
              <a:solidFill>
                <a:srgbClr val="FFFFCC"/>
              </a:solidFill>
              <a:miter lim="800000"/>
              <a:headEnd/>
              <a:tailEnd/>
            </a:ln>
          </p:spPr>
          <p:txBody>
            <a:bodyPr wrap="none" anchor="ctr"/>
            <a:lstStyle/>
            <a:p>
              <a:endParaRPr lang="en-US" sz="1000" baseline="0">
                <a:solidFill>
                  <a:schemeClr val="bg1"/>
                </a:solidFill>
              </a:endParaRPr>
            </a:p>
          </p:txBody>
        </p:sp>
        <p:sp>
          <p:nvSpPr>
            <p:cNvPr id="89150" name="AutoShape 80"/>
            <p:cNvSpPr>
              <a:spLocks noChangeArrowheads="1"/>
            </p:cNvSpPr>
            <p:nvPr/>
          </p:nvSpPr>
          <p:spPr bwMode="auto">
            <a:xfrm>
              <a:off x="6371432" y="2435289"/>
              <a:ext cx="163512" cy="163513"/>
            </a:xfrm>
            <a:prstGeom prst="triangle">
              <a:avLst>
                <a:gd name="adj" fmla="val 50000"/>
              </a:avLst>
            </a:prstGeom>
            <a:solidFill>
              <a:srgbClr val="FFFFCC"/>
            </a:solidFill>
            <a:ln w="9525">
              <a:solidFill>
                <a:srgbClr val="FFFFCC"/>
              </a:solidFill>
              <a:miter lim="800000"/>
              <a:headEnd/>
              <a:tailEnd/>
            </a:ln>
          </p:spPr>
          <p:txBody>
            <a:bodyPr wrap="none" anchor="ctr"/>
            <a:lstStyle/>
            <a:p>
              <a:endParaRPr lang="en-US" sz="1000" baseline="0">
                <a:solidFill>
                  <a:schemeClr val="bg1"/>
                </a:solidFill>
              </a:endParaRPr>
            </a:p>
          </p:txBody>
        </p:sp>
        <p:sp>
          <p:nvSpPr>
            <p:cNvPr id="89151" name="AutoShape 81"/>
            <p:cNvSpPr>
              <a:spLocks noChangeArrowheads="1"/>
            </p:cNvSpPr>
            <p:nvPr/>
          </p:nvSpPr>
          <p:spPr bwMode="auto">
            <a:xfrm>
              <a:off x="7003257" y="1935226"/>
              <a:ext cx="161925" cy="163513"/>
            </a:xfrm>
            <a:prstGeom prst="triangle">
              <a:avLst>
                <a:gd name="adj" fmla="val 50000"/>
              </a:avLst>
            </a:prstGeom>
            <a:solidFill>
              <a:srgbClr val="FFFFCC"/>
            </a:solidFill>
            <a:ln w="9525">
              <a:solidFill>
                <a:srgbClr val="FFFFCC"/>
              </a:solidFill>
              <a:miter lim="800000"/>
              <a:headEnd/>
              <a:tailEnd/>
            </a:ln>
          </p:spPr>
          <p:txBody>
            <a:bodyPr wrap="none" anchor="ctr"/>
            <a:lstStyle/>
            <a:p>
              <a:endParaRPr lang="en-US" sz="1000" baseline="0">
                <a:solidFill>
                  <a:schemeClr val="bg1"/>
                </a:solidFill>
              </a:endParaRPr>
            </a:p>
          </p:txBody>
        </p:sp>
        <p:sp>
          <p:nvSpPr>
            <p:cNvPr id="89152" name="Freeform 82"/>
            <p:cNvSpPr>
              <a:spLocks/>
            </p:cNvSpPr>
            <p:nvPr/>
          </p:nvSpPr>
          <p:spPr bwMode="auto">
            <a:xfrm>
              <a:off x="2039145" y="3273489"/>
              <a:ext cx="5033962" cy="1381125"/>
            </a:xfrm>
            <a:custGeom>
              <a:avLst/>
              <a:gdLst>
                <a:gd name="T0" fmla="*/ 0 w 2778"/>
                <a:gd name="T1" fmla="*/ 418 h 762"/>
                <a:gd name="T2" fmla="*/ 571 w 2778"/>
                <a:gd name="T3" fmla="*/ 1233 h 762"/>
                <a:gd name="T4" fmla="*/ 1171 w 2778"/>
                <a:gd name="T5" fmla="*/ 1295 h 762"/>
                <a:gd name="T6" fmla="*/ 1762 w 2778"/>
                <a:gd name="T7" fmla="*/ 827 h 762"/>
                <a:gd name="T8" fmla="*/ 2353 w 2778"/>
                <a:gd name="T9" fmla="*/ 643 h 762"/>
                <a:gd name="T10" fmla="*/ 2944 w 2778"/>
                <a:gd name="T11" fmla="*/ 296 h 762"/>
                <a:gd name="T12" fmla="*/ 3544 w 2778"/>
                <a:gd name="T13" fmla="*/ 337 h 762"/>
                <a:gd name="T14" fmla="*/ 4136 w 2778"/>
                <a:gd name="T15" fmla="*/ 0 h 762"/>
                <a:gd name="T16" fmla="*/ 4717 w 2778"/>
                <a:gd name="T17" fmla="*/ 62 h 76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78"/>
                <a:gd name="T28" fmla="*/ 0 h 762"/>
                <a:gd name="T29" fmla="*/ 2778 w 2778"/>
                <a:gd name="T30" fmla="*/ 762 h 76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78" h="762">
                  <a:moveTo>
                    <a:pt x="0" y="246"/>
                  </a:moveTo>
                  <a:lnTo>
                    <a:pt x="336" y="726"/>
                  </a:lnTo>
                  <a:lnTo>
                    <a:pt x="690" y="762"/>
                  </a:lnTo>
                  <a:lnTo>
                    <a:pt x="1038" y="486"/>
                  </a:lnTo>
                  <a:lnTo>
                    <a:pt x="1386" y="378"/>
                  </a:lnTo>
                  <a:lnTo>
                    <a:pt x="1734" y="174"/>
                  </a:lnTo>
                  <a:lnTo>
                    <a:pt x="2088" y="198"/>
                  </a:lnTo>
                  <a:lnTo>
                    <a:pt x="2436" y="0"/>
                  </a:lnTo>
                  <a:lnTo>
                    <a:pt x="2778" y="36"/>
                  </a:lnTo>
                </a:path>
              </a:pathLst>
            </a:custGeom>
            <a:noFill/>
            <a:ln w="31750">
              <a:solidFill>
                <a:srgbClr val="969696"/>
              </a:solidFill>
              <a:round/>
              <a:headEnd/>
              <a:tailEnd/>
            </a:ln>
          </p:spPr>
          <p:txBody>
            <a:bodyPr/>
            <a:lstStyle/>
            <a:p>
              <a:endParaRPr lang="en-US" sz="1000" baseline="0">
                <a:solidFill>
                  <a:schemeClr val="bg1"/>
                </a:solidFill>
              </a:endParaRPr>
            </a:p>
          </p:txBody>
        </p:sp>
        <p:sp>
          <p:nvSpPr>
            <p:cNvPr id="89153" name="Freeform 83"/>
            <p:cNvSpPr>
              <a:spLocks/>
            </p:cNvSpPr>
            <p:nvPr/>
          </p:nvSpPr>
          <p:spPr bwMode="auto">
            <a:xfrm>
              <a:off x="2028032" y="2022539"/>
              <a:ext cx="5045075" cy="1565275"/>
            </a:xfrm>
            <a:custGeom>
              <a:avLst/>
              <a:gdLst>
                <a:gd name="T0" fmla="*/ 0 w 2784"/>
                <a:gd name="T1" fmla="*/ 1465 h 864"/>
                <a:gd name="T2" fmla="*/ 590 w 2784"/>
                <a:gd name="T3" fmla="*/ 1433 h 864"/>
                <a:gd name="T4" fmla="*/ 1191 w 2784"/>
                <a:gd name="T5" fmla="*/ 1344 h 864"/>
                <a:gd name="T6" fmla="*/ 1763 w 2784"/>
                <a:gd name="T7" fmla="*/ 947 h 864"/>
                <a:gd name="T8" fmla="*/ 2374 w 2784"/>
                <a:gd name="T9" fmla="*/ 967 h 864"/>
                <a:gd name="T10" fmla="*/ 2975 w 2784"/>
                <a:gd name="T11" fmla="*/ 631 h 864"/>
                <a:gd name="T12" fmla="*/ 3555 w 2784"/>
                <a:gd name="T13" fmla="*/ 621 h 864"/>
                <a:gd name="T14" fmla="*/ 4137 w 2784"/>
                <a:gd name="T15" fmla="*/ 468 h 864"/>
                <a:gd name="T16" fmla="*/ 4727 w 2784"/>
                <a:gd name="T17" fmla="*/ 0 h 86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84"/>
                <a:gd name="T28" fmla="*/ 0 h 864"/>
                <a:gd name="T29" fmla="*/ 2784 w 2784"/>
                <a:gd name="T30" fmla="*/ 864 h 86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84" h="864">
                  <a:moveTo>
                    <a:pt x="0" y="864"/>
                  </a:moveTo>
                  <a:lnTo>
                    <a:pt x="348" y="846"/>
                  </a:lnTo>
                  <a:lnTo>
                    <a:pt x="702" y="792"/>
                  </a:lnTo>
                  <a:lnTo>
                    <a:pt x="1038" y="558"/>
                  </a:lnTo>
                  <a:lnTo>
                    <a:pt x="1398" y="570"/>
                  </a:lnTo>
                  <a:lnTo>
                    <a:pt x="1752" y="372"/>
                  </a:lnTo>
                  <a:lnTo>
                    <a:pt x="2094" y="366"/>
                  </a:lnTo>
                  <a:lnTo>
                    <a:pt x="2436" y="276"/>
                  </a:lnTo>
                  <a:lnTo>
                    <a:pt x="2784" y="0"/>
                  </a:lnTo>
                </a:path>
              </a:pathLst>
            </a:custGeom>
            <a:noFill/>
            <a:ln w="31750">
              <a:solidFill>
                <a:srgbClr val="FFFFCC"/>
              </a:solidFill>
              <a:round/>
              <a:headEnd/>
              <a:tailEnd/>
            </a:ln>
          </p:spPr>
          <p:txBody>
            <a:bodyPr/>
            <a:lstStyle/>
            <a:p>
              <a:endParaRPr lang="en-US" sz="1000" baseline="0">
                <a:solidFill>
                  <a:schemeClr val="bg1"/>
                </a:solidFill>
              </a:endParaRPr>
            </a:p>
          </p:txBody>
        </p:sp>
        <p:sp>
          <p:nvSpPr>
            <p:cNvPr id="89154" name="Rectangle 46"/>
            <p:cNvSpPr>
              <a:spLocks noChangeArrowheads="1"/>
            </p:cNvSpPr>
            <p:nvPr/>
          </p:nvSpPr>
          <p:spPr bwMode="auto">
            <a:xfrm>
              <a:off x="1972470" y="3562414"/>
              <a:ext cx="120650" cy="130175"/>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89155" name="Freeform 84"/>
            <p:cNvSpPr>
              <a:spLocks/>
            </p:cNvSpPr>
            <p:nvPr/>
          </p:nvSpPr>
          <p:spPr bwMode="auto">
            <a:xfrm>
              <a:off x="2028032" y="3349689"/>
              <a:ext cx="5045075" cy="1130300"/>
            </a:xfrm>
            <a:custGeom>
              <a:avLst/>
              <a:gdLst>
                <a:gd name="T0" fmla="*/ 0 w 2784"/>
                <a:gd name="T1" fmla="*/ 265 h 624"/>
                <a:gd name="T2" fmla="*/ 590 w 2784"/>
                <a:gd name="T3" fmla="*/ 1018 h 624"/>
                <a:gd name="T4" fmla="*/ 1172 w 2784"/>
                <a:gd name="T5" fmla="*/ 1058 h 624"/>
                <a:gd name="T6" fmla="*/ 1774 w 2784"/>
                <a:gd name="T7" fmla="*/ 488 h 624"/>
                <a:gd name="T8" fmla="*/ 2364 w 2784"/>
                <a:gd name="T9" fmla="*/ 428 h 624"/>
                <a:gd name="T10" fmla="*/ 2975 w 2784"/>
                <a:gd name="T11" fmla="*/ 112 h 624"/>
                <a:gd name="T12" fmla="*/ 3546 w 2784"/>
                <a:gd name="T13" fmla="*/ 275 h 624"/>
                <a:gd name="T14" fmla="*/ 4147 w 2784"/>
                <a:gd name="T15" fmla="*/ 0 h 624"/>
                <a:gd name="T16" fmla="*/ 4727 w 2784"/>
                <a:gd name="T17" fmla="*/ 92 h 6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84"/>
                <a:gd name="T28" fmla="*/ 0 h 624"/>
                <a:gd name="T29" fmla="*/ 2784 w 2784"/>
                <a:gd name="T30" fmla="*/ 624 h 6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84" h="624">
                  <a:moveTo>
                    <a:pt x="0" y="156"/>
                  </a:moveTo>
                  <a:lnTo>
                    <a:pt x="348" y="600"/>
                  </a:lnTo>
                  <a:lnTo>
                    <a:pt x="690" y="624"/>
                  </a:lnTo>
                  <a:lnTo>
                    <a:pt x="1044" y="288"/>
                  </a:lnTo>
                  <a:lnTo>
                    <a:pt x="1392" y="252"/>
                  </a:lnTo>
                  <a:lnTo>
                    <a:pt x="1752" y="66"/>
                  </a:lnTo>
                  <a:lnTo>
                    <a:pt x="2088" y="162"/>
                  </a:lnTo>
                  <a:lnTo>
                    <a:pt x="2442" y="0"/>
                  </a:lnTo>
                  <a:lnTo>
                    <a:pt x="2784" y="54"/>
                  </a:lnTo>
                </a:path>
              </a:pathLst>
            </a:custGeom>
            <a:noFill/>
            <a:ln w="31750">
              <a:solidFill>
                <a:srgbClr val="990000"/>
              </a:solidFill>
              <a:round/>
              <a:headEnd/>
              <a:tailEnd/>
            </a:ln>
          </p:spPr>
          <p:txBody>
            <a:bodyPr/>
            <a:lstStyle/>
            <a:p>
              <a:endParaRPr lang="en-US" sz="1000" baseline="0">
                <a:solidFill>
                  <a:schemeClr val="bg1"/>
                </a:solidFill>
              </a:endParaRPr>
            </a:p>
          </p:txBody>
        </p:sp>
        <p:sp>
          <p:nvSpPr>
            <p:cNvPr id="89156" name="Rectangle 68"/>
            <p:cNvSpPr>
              <a:spLocks noChangeArrowheads="1"/>
            </p:cNvSpPr>
            <p:nvPr/>
          </p:nvSpPr>
          <p:spPr bwMode="auto">
            <a:xfrm>
              <a:off x="5757070" y="3576701"/>
              <a:ext cx="120650" cy="130175"/>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89157" name="Rectangle 69"/>
            <p:cNvSpPr>
              <a:spLocks noChangeArrowheads="1"/>
            </p:cNvSpPr>
            <p:nvPr/>
          </p:nvSpPr>
          <p:spPr bwMode="auto">
            <a:xfrm>
              <a:off x="6398420" y="3310001"/>
              <a:ext cx="120650" cy="130175"/>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89158" name="Rectangle 67"/>
            <p:cNvSpPr>
              <a:spLocks noChangeArrowheads="1"/>
            </p:cNvSpPr>
            <p:nvPr/>
          </p:nvSpPr>
          <p:spPr bwMode="auto">
            <a:xfrm>
              <a:off x="5126832" y="3417951"/>
              <a:ext cx="119062" cy="130175"/>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71" name="Line 21"/>
            <p:cNvSpPr>
              <a:spLocks noChangeShapeType="1"/>
            </p:cNvSpPr>
            <p:nvPr/>
          </p:nvSpPr>
          <p:spPr bwMode="auto">
            <a:xfrm>
              <a:off x="1764507" y="4953064"/>
              <a:ext cx="66675" cy="0"/>
            </a:xfrm>
            <a:prstGeom prst="line">
              <a:avLst/>
            </a:prstGeom>
            <a:noFill/>
            <a:ln w="9525">
              <a:solidFill>
                <a:schemeClr val="tx1"/>
              </a:solidFill>
              <a:round/>
              <a:headEnd/>
              <a:tailEnd/>
            </a:ln>
          </p:spPr>
          <p:txBody>
            <a:bodyPr/>
            <a:lstStyle/>
            <a:p>
              <a:endParaRPr lang="en-US">
                <a:solidFill>
                  <a:schemeClr val="bg1"/>
                </a:solidFill>
              </a:endParaRPr>
            </a:p>
          </p:txBody>
        </p:sp>
      </p:grpSp>
      <p:sp>
        <p:nvSpPr>
          <p:cNvPr id="89101" name="Text Box 10"/>
          <p:cNvSpPr txBox="1">
            <a:spLocks noChangeArrowheads="1"/>
          </p:cNvSpPr>
          <p:nvPr/>
        </p:nvSpPr>
        <p:spPr bwMode="auto">
          <a:xfrm>
            <a:off x="2530000" y="5377934"/>
            <a:ext cx="198772" cy="184666"/>
          </a:xfrm>
          <a:prstGeom prst="rect">
            <a:avLst/>
          </a:prstGeom>
          <a:noFill/>
          <a:ln w="9525">
            <a:noFill/>
            <a:miter lim="800000"/>
            <a:headEnd/>
            <a:tailEnd/>
          </a:ln>
        </p:spPr>
        <p:txBody>
          <a:bodyPr wrap="none" lIns="0" tIns="0" rIns="0" bIns="0" anchor="ctr">
            <a:spAutoFit/>
          </a:bodyPr>
          <a:lstStyle/>
          <a:p>
            <a:r>
              <a:rPr lang="en-US" sz="1200" b="1" baseline="0" dirty="0">
                <a:solidFill>
                  <a:schemeClr val="bg1"/>
                </a:solidFill>
              </a:rPr>
              <a:t>0.5</a:t>
            </a:r>
          </a:p>
        </p:txBody>
      </p:sp>
      <p:sp>
        <p:nvSpPr>
          <p:cNvPr id="89104" name="Text Box 13"/>
          <p:cNvSpPr txBox="1">
            <a:spLocks noChangeArrowheads="1"/>
          </p:cNvSpPr>
          <p:nvPr/>
        </p:nvSpPr>
        <p:spPr bwMode="auto">
          <a:xfrm>
            <a:off x="1972440" y="5377934"/>
            <a:ext cx="78548" cy="184666"/>
          </a:xfrm>
          <a:prstGeom prst="rect">
            <a:avLst/>
          </a:prstGeom>
          <a:noFill/>
          <a:ln w="9525">
            <a:noFill/>
            <a:miter lim="800000"/>
            <a:headEnd/>
            <a:tailEnd/>
          </a:ln>
        </p:spPr>
        <p:txBody>
          <a:bodyPr wrap="none" lIns="0" tIns="0" rIns="0" bIns="0" anchor="ctr">
            <a:spAutoFit/>
          </a:bodyPr>
          <a:lstStyle/>
          <a:p>
            <a:r>
              <a:rPr lang="en-US" sz="1200" b="1" baseline="0" dirty="0">
                <a:solidFill>
                  <a:schemeClr val="bg1"/>
                </a:solidFill>
              </a:rPr>
              <a:t>0</a:t>
            </a:r>
          </a:p>
        </p:txBody>
      </p:sp>
      <p:sp>
        <p:nvSpPr>
          <p:cNvPr id="89105" name="Text Box 14"/>
          <p:cNvSpPr txBox="1">
            <a:spLocks noChangeArrowheads="1"/>
          </p:cNvSpPr>
          <p:nvPr/>
        </p:nvSpPr>
        <p:spPr bwMode="auto">
          <a:xfrm>
            <a:off x="3157063" y="5377934"/>
            <a:ext cx="198772" cy="184666"/>
          </a:xfrm>
          <a:prstGeom prst="rect">
            <a:avLst/>
          </a:prstGeom>
          <a:noFill/>
          <a:ln w="9525">
            <a:noFill/>
            <a:miter lim="800000"/>
            <a:headEnd/>
            <a:tailEnd/>
          </a:ln>
        </p:spPr>
        <p:txBody>
          <a:bodyPr wrap="none" lIns="0" tIns="0" rIns="0" bIns="0" anchor="ctr">
            <a:spAutoFit/>
          </a:bodyPr>
          <a:lstStyle/>
          <a:p>
            <a:r>
              <a:rPr lang="en-US" sz="1200" b="1" baseline="0">
                <a:solidFill>
                  <a:schemeClr val="bg1"/>
                </a:solidFill>
              </a:rPr>
              <a:t>1.0</a:t>
            </a:r>
          </a:p>
        </p:txBody>
      </p:sp>
      <p:sp>
        <p:nvSpPr>
          <p:cNvPr id="89106" name="Text Box 15"/>
          <p:cNvSpPr txBox="1">
            <a:spLocks noChangeArrowheads="1"/>
          </p:cNvSpPr>
          <p:nvPr/>
        </p:nvSpPr>
        <p:spPr bwMode="auto">
          <a:xfrm>
            <a:off x="3776188" y="5377934"/>
            <a:ext cx="198772" cy="184666"/>
          </a:xfrm>
          <a:prstGeom prst="rect">
            <a:avLst/>
          </a:prstGeom>
          <a:noFill/>
          <a:ln w="9525">
            <a:noFill/>
            <a:miter lim="800000"/>
            <a:headEnd/>
            <a:tailEnd/>
          </a:ln>
        </p:spPr>
        <p:txBody>
          <a:bodyPr wrap="none" lIns="0" tIns="0" rIns="0" bIns="0" anchor="ctr">
            <a:spAutoFit/>
          </a:bodyPr>
          <a:lstStyle/>
          <a:p>
            <a:r>
              <a:rPr lang="en-US" sz="1200" b="1" baseline="0">
                <a:solidFill>
                  <a:schemeClr val="bg1"/>
                </a:solidFill>
              </a:rPr>
              <a:t>1.5</a:t>
            </a:r>
          </a:p>
        </p:txBody>
      </p:sp>
      <p:sp>
        <p:nvSpPr>
          <p:cNvPr id="89107" name="Text Box 16"/>
          <p:cNvSpPr txBox="1">
            <a:spLocks noChangeArrowheads="1"/>
          </p:cNvSpPr>
          <p:nvPr/>
        </p:nvSpPr>
        <p:spPr bwMode="auto">
          <a:xfrm>
            <a:off x="5049363" y="5377934"/>
            <a:ext cx="198772" cy="184666"/>
          </a:xfrm>
          <a:prstGeom prst="rect">
            <a:avLst/>
          </a:prstGeom>
          <a:noFill/>
          <a:ln w="9525">
            <a:noFill/>
            <a:miter lim="800000"/>
            <a:headEnd/>
            <a:tailEnd/>
          </a:ln>
        </p:spPr>
        <p:txBody>
          <a:bodyPr wrap="none" lIns="0" tIns="0" rIns="0" bIns="0" anchor="ctr">
            <a:spAutoFit/>
          </a:bodyPr>
          <a:lstStyle/>
          <a:p>
            <a:r>
              <a:rPr lang="en-US" sz="1200" b="1" baseline="0">
                <a:solidFill>
                  <a:schemeClr val="bg1"/>
                </a:solidFill>
              </a:rPr>
              <a:t>2.5</a:t>
            </a:r>
          </a:p>
        </p:txBody>
      </p:sp>
      <p:sp>
        <p:nvSpPr>
          <p:cNvPr id="89108" name="Text Box 17"/>
          <p:cNvSpPr txBox="1">
            <a:spLocks noChangeArrowheads="1"/>
          </p:cNvSpPr>
          <p:nvPr/>
        </p:nvSpPr>
        <p:spPr bwMode="auto">
          <a:xfrm>
            <a:off x="5689125" y="5377934"/>
            <a:ext cx="198772" cy="184666"/>
          </a:xfrm>
          <a:prstGeom prst="rect">
            <a:avLst/>
          </a:prstGeom>
          <a:noFill/>
          <a:ln w="9525">
            <a:noFill/>
            <a:miter lim="800000"/>
            <a:headEnd/>
            <a:tailEnd/>
          </a:ln>
        </p:spPr>
        <p:txBody>
          <a:bodyPr wrap="none" lIns="0" tIns="0" rIns="0" bIns="0" anchor="ctr">
            <a:spAutoFit/>
          </a:bodyPr>
          <a:lstStyle/>
          <a:p>
            <a:r>
              <a:rPr lang="en-US" sz="1200" b="1" baseline="0">
                <a:solidFill>
                  <a:schemeClr val="bg1"/>
                </a:solidFill>
              </a:rPr>
              <a:t>3.0</a:t>
            </a:r>
          </a:p>
        </p:txBody>
      </p:sp>
      <p:sp>
        <p:nvSpPr>
          <p:cNvPr id="89109" name="Text Box 18"/>
          <p:cNvSpPr txBox="1">
            <a:spLocks noChangeArrowheads="1"/>
          </p:cNvSpPr>
          <p:nvPr/>
        </p:nvSpPr>
        <p:spPr bwMode="auto">
          <a:xfrm>
            <a:off x="6340000" y="5377934"/>
            <a:ext cx="198772" cy="184666"/>
          </a:xfrm>
          <a:prstGeom prst="rect">
            <a:avLst/>
          </a:prstGeom>
          <a:noFill/>
          <a:ln w="9525">
            <a:noFill/>
            <a:miter lim="800000"/>
            <a:headEnd/>
            <a:tailEnd/>
          </a:ln>
        </p:spPr>
        <p:txBody>
          <a:bodyPr wrap="none" lIns="0" tIns="0" rIns="0" bIns="0" anchor="ctr">
            <a:spAutoFit/>
          </a:bodyPr>
          <a:lstStyle/>
          <a:p>
            <a:r>
              <a:rPr lang="en-US" sz="1200" b="1" baseline="0" dirty="0">
                <a:solidFill>
                  <a:schemeClr val="bg1"/>
                </a:solidFill>
              </a:rPr>
              <a:t>3.5</a:t>
            </a:r>
          </a:p>
        </p:txBody>
      </p:sp>
      <p:sp>
        <p:nvSpPr>
          <p:cNvPr id="89110" name="Text Box 19"/>
          <p:cNvSpPr txBox="1">
            <a:spLocks noChangeArrowheads="1"/>
          </p:cNvSpPr>
          <p:nvPr/>
        </p:nvSpPr>
        <p:spPr bwMode="auto">
          <a:xfrm>
            <a:off x="6949600" y="5377934"/>
            <a:ext cx="198772" cy="184666"/>
          </a:xfrm>
          <a:prstGeom prst="rect">
            <a:avLst/>
          </a:prstGeom>
          <a:noFill/>
          <a:ln w="9525">
            <a:noFill/>
            <a:miter lim="800000"/>
            <a:headEnd/>
            <a:tailEnd/>
          </a:ln>
        </p:spPr>
        <p:txBody>
          <a:bodyPr wrap="none" lIns="0" tIns="0" rIns="0" bIns="0" anchor="ctr">
            <a:spAutoFit/>
          </a:bodyPr>
          <a:lstStyle/>
          <a:p>
            <a:r>
              <a:rPr lang="en-US" sz="1200" b="1" baseline="0">
                <a:solidFill>
                  <a:schemeClr val="bg1"/>
                </a:solidFill>
              </a:rPr>
              <a:t>4.0</a:t>
            </a:r>
          </a:p>
        </p:txBody>
      </p:sp>
      <p:sp>
        <p:nvSpPr>
          <p:cNvPr id="89111" name="Text Box 20"/>
          <p:cNvSpPr txBox="1">
            <a:spLocks noChangeArrowheads="1"/>
          </p:cNvSpPr>
          <p:nvPr/>
        </p:nvSpPr>
        <p:spPr bwMode="auto">
          <a:xfrm>
            <a:off x="1476516" y="2128321"/>
            <a:ext cx="198772" cy="184666"/>
          </a:xfrm>
          <a:prstGeom prst="rect">
            <a:avLst/>
          </a:prstGeom>
          <a:noFill/>
          <a:ln w="9525">
            <a:noFill/>
            <a:miter lim="800000"/>
            <a:headEnd/>
            <a:tailEnd/>
          </a:ln>
        </p:spPr>
        <p:txBody>
          <a:bodyPr wrap="none" lIns="0" tIns="0" rIns="0" bIns="0" anchor="ctr">
            <a:spAutoFit/>
          </a:bodyPr>
          <a:lstStyle/>
          <a:p>
            <a:pPr algn="r"/>
            <a:r>
              <a:rPr lang="en-US" sz="1200" b="1" baseline="0" dirty="0">
                <a:solidFill>
                  <a:schemeClr val="bg1"/>
                </a:solidFill>
                <a:sym typeface="Symbol" pitchFamily="18" charset="2"/>
              </a:rPr>
              <a:t>6.3</a:t>
            </a:r>
            <a:endParaRPr lang="en-US" sz="1200" b="1" baseline="0" dirty="0">
              <a:solidFill>
                <a:schemeClr val="bg1"/>
              </a:solidFill>
            </a:endParaRPr>
          </a:p>
        </p:txBody>
      </p:sp>
      <p:sp>
        <p:nvSpPr>
          <p:cNvPr id="89115" name="Text Box 25"/>
          <p:cNvSpPr txBox="1">
            <a:spLocks noChangeArrowheads="1"/>
          </p:cNvSpPr>
          <p:nvPr/>
        </p:nvSpPr>
        <p:spPr bwMode="auto">
          <a:xfrm rot="16200000">
            <a:off x="-616743" y="3505201"/>
            <a:ext cx="3519488" cy="304800"/>
          </a:xfrm>
          <a:prstGeom prst="rect">
            <a:avLst/>
          </a:prstGeom>
          <a:noFill/>
          <a:ln w="9525">
            <a:noFill/>
            <a:miter lim="800000"/>
            <a:headEnd/>
            <a:tailEnd/>
          </a:ln>
        </p:spPr>
        <p:txBody>
          <a:bodyPr>
            <a:spAutoFit/>
          </a:bodyPr>
          <a:lstStyle/>
          <a:p>
            <a:pPr algn="ctr"/>
            <a:r>
              <a:rPr lang="en-US" sz="1400" b="1" baseline="0" dirty="0">
                <a:solidFill>
                  <a:schemeClr val="bg1"/>
                </a:solidFill>
              </a:rPr>
              <a:t>Fasting Plasma Glucose (</a:t>
            </a:r>
            <a:r>
              <a:rPr lang="en-US" sz="1400" b="1" baseline="0" dirty="0" err="1">
                <a:solidFill>
                  <a:schemeClr val="bg1"/>
                </a:solidFill>
              </a:rPr>
              <a:t>mmol</a:t>
            </a:r>
            <a:r>
              <a:rPr lang="en-US" sz="1400" b="1" baseline="0" dirty="0">
                <a:solidFill>
                  <a:schemeClr val="bg1"/>
                </a:solidFill>
              </a:rPr>
              <a:t>/L)</a:t>
            </a:r>
          </a:p>
        </p:txBody>
      </p:sp>
      <p:sp>
        <p:nvSpPr>
          <p:cNvPr id="89116" name="Text Box 26"/>
          <p:cNvSpPr txBox="1">
            <a:spLocks noChangeArrowheads="1"/>
          </p:cNvSpPr>
          <p:nvPr/>
        </p:nvSpPr>
        <p:spPr bwMode="auto">
          <a:xfrm>
            <a:off x="4427063" y="5377934"/>
            <a:ext cx="198772" cy="184666"/>
          </a:xfrm>
          <a:prstGeom prst="rect">
            <a:avLst/>
          </a:prstGeom>
          <a:noFill/>
          <a:ln w="9525">
            <a:noFill/>
            <a:miter lim="800000"/>
            <a:headEnd/>
            <a:tailEnd/>
          </a:ln>
        </p:spPr>
        <p:txBody>
          <a:bodyPr wrap="none" lIns="0" tIns="0" rIns="0" bIns="0" anchor="ctr">
            <a:spAutoFit/>
          </a:bodyPr>
          <a:lstStyle/>
          <a:p>
            <a:r>
              <a:rPr lang="en-US" sz="1200" b="1" baseline="0">
                <a:solidFill>
                  <a:schemeClr val="bg1"/>
                </a:solidFill>
              </a:rPr>
              <a:t>2.0</a:t>
            </a:r>
          </a:p>
        </p:txBody>
      </p:sp>
      <p:sp>
        <p:nvSpPr>
          <p:cNvPr id="89118" name="Text Box 30"/>
          <p:cNvSpPr txBox="1">
            <a:spLocks noChangeArrowheads="1"/>
          </p:cNvSpPr>
          <p:nvPr/>
        </p:nvSpPr>
        <p:spPr bwMode="auto">
          <a:xfrm>
            <a:off x="1476516" y="3149084"/>
            <a:ext cx="198772" cy="184666"/>
          </a:xfrm>
          <a:prstGeom prst="rect">
            <a:avLst/>
          </a:prstGeom>
          <a:noFill/>
          <a:ln w="9525">
            <a:noFill/>
            <a:miter lim="800000"/>
            <a:headEnd/>
            <a:tailEnd/>
          </a:ln>
        </p:spPr>
        <p:txBody>
          <a:bodyPr wrap="none" lIns="0" tIns="0" rIns="0" bIns="0" anchor="ctr">
            <a:spAutoFit/>
          </a:bodyPr>
          <a:lstStyle/>
          <a:p>
            <a:pPr algn="r"/>
            <a:r>
              <a:rPr lang="en-US" sz="1200" b="1" baseline="0">
                <a:solidFill>
                  <a:schemeClr val="bg1"/>
                </a:solidFill>
                <a:sym typeface="Symbol" pitchFamily="18" charset="2"/>
              </a:rPr>
              <a:t>6.1</a:t>
            </a:r>
            <a:endParaRPr lang="en-US" sz="1200" b="1" baseline="0">
              <a:solidFill>
                <a:schemeClr val="bg1"/>
              </a:solidFill>
            </a:endParaRPr>
          </a:p>
        </p:txBody>
      </p:sp>
      <p:sp>
        <p:nvSpPr>
          <p:cNvPr id="89119" name="Text Box 32"/>
          <p:cNvSpPr txBox="1">
            <a:spLocks noChangeArrowheads="1"/>
          </p:cNvSpPr>
          <p:nvPr/>
        </p:nvSpPr>
        <p:spPr bwMode="auto">
          <a:xfrm>
            <a:off x="1468578" y="4141271"/>
            <a:ext cx="198772" cy="184666"/>
          </a:xfrm>
          <a:prstGeom prst="rect">
            <a:avLst/>
          </a:prstGeom>
          <a:noFill/>
          <a:ln w="9525">
            <a:noFill/>
            <a:miter lim="800000"/>
            <a:headEnd/>
            <a:tailEnd/>
          </a:ln>
        </p:spPr>
        <p:txBody>
          <a:bodyPr wrap="none" lIns="0" tIns="0" rIns="0" bIns="0" anchor="ctr">
            <a:spAutoFit/>
          </a:bodyPr>
          <a:lstStyle/>
          <a:p>
            <a:pPr algn="r"/>
            <a:r>
              <a:rPr lang="en-US" sz="1200" b="1" baseline="0">
                <a:solidFill>
                  <a:schemeClr val="bg1"/>
                </a:solidFill>
                <a:sym typeface="Symbol" pitchFamily="18" charset="2"/>
              </a:rPr>
              <a:t>5.8</a:t>
            </a:r>
            <a:endParaRPr lang="en-US" sz="1200" b="1" baseline="0">
              <a:solidFill>
                <a:schemeClr val="bg1"/>
              </a:solidFill>
            </a:endParaRPr>
          </a:p>
        </p:txBody>
      </p:sp>
      <p:sp>
        <p:nvSpPr>
          <p:cNvPr id="89120" name="Text Box 33"/>
          <p:cNvSpPr txBox="1">
            <a:spLocks noChangeArrowheads="1"/>
          </p:cNvSpPr>
          <p:nvPr/>
        </p:nvSpPr>
        <p:spPr bwMode="auto">
          <a:xfrm>
            <a:off x="1462228" y="5149334"/>
            <a:ext cx="198772" cy="184666"/>
          </a:xfrm>
          <a:prstGeom prst="rect">
            <a:avLst/>
          </a:prstGeom>
          <a:noFill/>
          <a:ln w="9525">
            <a:noFill/>
            <a:miter lim="800000"/>
            <a:headEnd/>
            <a:tailEnd/>
          </a:ln>
        </p:spPr>
        <p:txBody>
          <a:bodyPr wrap="none" lIns="0" tIns="0" rIns="0" bIns="0" anchor="ctr">
            <a:spAutoFit/>
          </a:bodyPr>
          <a:lstStyle/>
          <a:p>
            <a:pPr algn="r"/>
            <a:r>
              <a:rPr lang="en-US" sz="1200" b="1" baseline="0">
                <a:solidFill>
                  <a:schemeClr val="bg1"/>
                </a:solidFill>
                <a:sym typeface="Symbol" pitchFamily="18" charset="2"/>
              </a:rPr>
              <a:t>5.5</a:t>
            </a:r>
            <a:endParaRPr lang="en-US" sz="1200" b="1" baseline="0">
              <a:solidFill>
                <a:schemeClr val="bg1"/>
              </a:solidFill>
            </a:endParaRPr>
          </a:p>
        </p:txBody>
      </p:sp>
      <p:sp>
        <p:nvSpPr>
          <p:cNvPr id="73" name="Text Box 96"/>
          <p:cNvSpPr txBox="1">
            <a:spLocks noChangeArrowheads="1"/>
          </p:cNvSpPr>
          <p:nvPr/>
        </p:nvSpPr>
        <p:spPr bwMode="auto">
          <a:xfrm>
            <a:off x="4318793" y="5636419"/>
            <a:ext cx="505331" cy="307777"/>
          </a:xfrm>
          <a:prstGeom prst="rect">
            <a:avLst/>
          </a:prstGeom>
          <a:noFill/>
          <a:ln w="9525">
            <a:noFill/>
            <a:miter lim="800000"/>
            <a:headEnd/>
            <a:tailEnd/>
          </a:ln>
        </p:spPr>
        <p:txBody>
          <a:bodyPr wrap="none">
            <a:spAutoFit/>
          </a:bodyPr>
          <a:lstStyle/>
          <a:p>
            <a:r>
              <a:rPr lang="en-US" sz="1400" b="1" baseline="0" dirty="0">
                <a:solidFill>
                  <a:schemeClr val="bg1"/>
                </a:solidFill>
              </a:rPr>
              <a:t>Year</a:t>
            </a:r>
          </a:p>
        </p:txBody>
      </p:sp>
      <p:grpSp>
        <p:nvGrpSpPr>
          <p:cNvPr id="3" name="Group 67"/>
          <p:cNvGrpSpPr/>
          <p:nvPr/>
        </p:nvGrpSpPr>
        <p:grpSpPr>
          <a:xfrm>
            <a:off x="7497763" y="2135065"/>
            <a:ext cx="1204912" cy="760535"/>
            <a:chOff x="7040563" y="1546164"/>
            <a:chExt cx="1204912" cy="760535"/>
          </a:xfrm>
        </p:grpSpPr>
        <p:grpSp>
          <p:nvGrpSpPr>
            <p:cNvPr id="4" name="Group 190"/>
            <p:cNvGrpSpPr/>
            <p:nvPr/>
          </p:nvGrpSpPr>
          <p:grpSpPr>
            <a:xfrm>
              <a:off x="7040563" y="1546164"/>
              <a:ext cx="1204912" cy="249299"/>
              <a:chOff x="7040563" y="1546164"/>
              <a:chExt cx="1204912" cy="249299"/>
            </a:xfrm>
          </p:grpSpPr>
          <p:sp>
            <p:nvSpPr>
              <p:cNvPr id="82" name="Text Box 53"/>
              <p:cNvSpPr txBox="1">
                <a:spLocks noChangeArrowheads="1"/>
              </p:cNvSpPr>
              <p:nvPr/>
            </p:nvSpPr>
            <p:spPr bwMode="auto">
              <a:xfrm>
                <a:off x="7169150" y="1546164"/>
                <a:ext cx="1076325" cy="249299"/>
              </a:xfrm>
              <a:prstGeom prst="rect">
                <a:avLst/>
              </a:prstGeom>
              <a:noFill/>
              <a:ln w="9525">
                <a:noFill/>
                <a:miter lim="800000"/>
                <a:headEnd/>
                <a:tailEnd/>
              </a:ln>
            </p:spPr>
            <p:txBody>
              <a:bodyPr>
                <a:spAutoFit/>
              </a:bodyPr>
              <a:lstStyle/>
              <a:p>
                <a:pPr>
                  <a:lnSpc>
                    <a:spcPct val="85000"/>
                  </a:lnSpc>
                  <a:spcBef>
                    <a:spcPct val="50000"/>
                  </a:spcBef>
                </a:pPr>
                <a:r>
                  <a:rPr lang="en-US" sz="1200" b="1" baseline="0" dirty="0" smtClean="0">
                    <a:solidFill>
                      <a:schemeClr val="bg1"/>
                    </a:solidFill>
                  </a:rPr>
                  <a:t>Placebo</a:t>
                </a:r>
                <a:endParaRPr lang="en-US" sz="1200" b="1" baseline="0" dirty="0">
                  <a:solidFill>
                    <a:schemeClr val="bg1"/>
                  </a:solidFill>
                </a:endParaRPr>
              </a:p>
            </p:txBody>
          </p:sp>
          <p:sp>
            <p:nvSpPr>
              <p:cNvPr id="83" name="AutoShape 56"/>
              <p:cNvSpPr>
                <a:spLocks noChangeArrowheads="1"/>
              </p:cNvSpPr>
              <p:nvPr/>
            </p:nvSpPr>
            <p:spPr bwMode="auto">
              <a:xfrm>
                <a:off x="7040563" y="1596964"/>
                <a:ext cx="158750" cy="133350"/>
              </a:xfrm>
              <a:prstGeom prst="triangle">
                <a:avLst>
                  <a:gd name="adj" fmla="val 50000"/>
                </a:avLst>
              </a:prstGeom>
              <a:solidFill>
                <a:srgbClr val="FFFFCC"/>
              </a:solidFill>
              <a:ln w="9525">
                <a:solidFill>
                  <a:srgbClr val="FFFFCC"/>
                </a:solidFill>
                <a:miter lim="800000"/>
                <a:headEnd/>
                <a:tailEnd/>
              </a:ln>
            </p:spPr>
            <p:txBody>
              <a:bodyPr wrap="none" anchor="ctr"/>
              <a:lstStyle/>
              <a:p>
                <a:endParaRPr lang="en-US" sz="1000" baseline="0">
                  <a:solidFill>
                    <a:schemeClr val="bg1"/>
                  </a:solidFill>
                </a:endParaRPr>
              </a:p>
            </p:txBody>
          </p:sp>
        </p:grpSp>
        <p:grpSp>
          <p:nvGrpSpPr>
            <p:cNvPr id="5" name="Group 189"/>
            <p:cNvGrpSpPr/>
            <p:nvPr/>
          </p:nvGrpSpPr>
          <p:grpSpPr>
            <a:xfrm>
              <a:off x="7056438" y="1801782"/>
              <a:ext cx="1103312" cy="249299"/>
              <a:chOff x="7056438" y="1808101"/>
              <a:chExt cx="1103312" cy="249299"/>
            </a:xfrm>
          </p:grpSpPr>
          <p:sp>
            <p:nvSpPr>
              <p:cNvPr id="80" name="Rectangle 55"/>
              <p:cNvSpPr>
                <a:spLocks noChangeArrowheads="1"/>
              </p:cNvSpPr>
              <p:nvPr/>
            </p:nvSpPr>
            <p:spPr bwMode="auto">
              <a:xfrm>
                <a:off x="7056438" y="1869250"/>
                <a:ext cx="127000" cy="127000"/>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81" name="Rectangle 80"/>
              <p:cNvSpPr/>
              <p:nvPr/>
            </p:nvSpPr>
            <p:spPr>
              <a:xfrm>
                <a:off x="7169150" y="1808101"/>
                <a:ext cx="990600" cy="249299"/>
              </a:xfrm>
              <a:prstGeom prst="rect">
                <a:avLst/>
              </a:prstGeom>
            </p:spPr>
            <p:txBody>
              <a:bodyPr wrap="square">
                <a:spAutoFit/>
              </a:bodyPr>
              <a:lstStyle/>
              <a:p>
                <a:pPr>
                  <a:lnSpc>
                    <a:spcPct val="85000"/>
                  </a:lnSpc>
                  <a:spcBef>
                    <a:spcPct val="50000"/>
                  </a:spcBef>
                </a:pPr>
                <a:r>
                  <a:rPr lang="en-US" sz="1200" b="1" dirty="0" smtClean="0">
                    <a:solidFill>
                      <a:schemeClr val="bg1"/>
                    </a:solidFill>
                  </a:rPr>
                  <a:t>Metformin</a:t>
                </a:r>
              </a:p>
            </p:txBody>
          </p:sp>
        </p:grpSp>
        <p:grpSp>
          <p:nvGrpSpPr>
            <p:cNvPr id="6" name="Group 188"/>
            <p:cNvGrpSpPr/>
            <p:nvPr/>
          </p:nvGrpSpPr>
          <p:grpSpPr>
            <a:xfrm>
              <a:off x="7040563" y="2057400"/>
              <a:ext cx="839423" cy="249299"/>
              <a:chOff x="7040563" y="2057400"/>
              <a:chExt cx="839423" cy="249299"/>
            </a:xfrm>
          </p:grpSpPr>
          <p:sp>
            <p:nvSpPr>
              <p:cNvPr id="78" name="Oval 54"/>
              <p:cNvSpPr>
                <a:spLocks noChangeArrowheads="1"/>
              </p:cNvSpPr>
              <p:nvPr/>
            </p:nvSpPr>
            <p:spPr bwMode="auto">
              <a:xfrm>
                <a:off x="7040563" y="2106643"/>
                <a:ext cx="158750" cy="150813"/>
              </a:xfrm>
              <a:prstGeom prst="ellipse">
                <a:avLst/>
              </a:prstGeom>
              <a:solidFill>
                <a:srgbClr val="969696"/>
              </a:solidFill>
              <a:ln w="9525">
                <a:solidFill>
                  <a:srgbClr val="969696"/>
                </a:solidFill>
                <a:round/>
                <a:headEnd/>
                <a:tailEnd/>
              </a:ln>
            </p:spPr>
            <p:txBody>
              <a:bodyPr wrap="none" anchor="ctr"/>
              <a:lstStyle/>
              <a:p>
                <a:endParaRPr lang="en-US" sz="1000" baseline="0">
                  <a:solidFill>
                    <a:schemeClr val="bg1"/>
                  </a:solidFill>
                </a:endParaRPr>
              </a:p>
            </p:txBody>
          </p:sp>
          <p:sp>
            <p:nvSpPr>
              <p:cNvPr id="79" name="Rectangle 78"/>
              <p:cNvSpPr/>
              <p:nvPr/>
            </p:nvSpPr>
            <p:spPr>
              <a:xfrm>
                <a:off x="7169150" y="2057400"/>
                <a:ext cx="710836" cy="249299"/>
              </a:xfrm>
              <a:prstGeom prst="rect">
                <a:avLst/>
              </a:prstGeom>
            </p:spPr>
            <p:txBody>
              <a:bodyPr wrap="none">
                <a:spAutoFit/>
              </a:bodyPr>
              <a:lstStyle/>
              <a:p>
                <a:pPr>
                  <a:lnSpc>
                    <a:spcPct val="85000"/>
                  </a:lnSpc>
                  <a:spcBef>
                    <a:spcPct val="50000"/>
                  </a:spcBef>
                </a:pPr>
                <a:r>
                  <a:rPr lang="en-US" sz="1200" b="1" dirty="0" smtClean="0">
                    <a:solidFill>
                      <a:schemeClr val="bg1"/>
                    </a:solidFill>
                  </a:rPr>
                  <a:t>Lifestyle</a:t>
                </a:r>
                <a:endParaRPr lang="en-US" sz="1200" b="1" dirty="0">
                  <a:solidFill>
                    <a:schemeClr val="bg1"/>
                  </a:solidFill>
                </a:endParaRPr>
              </a:p>
            </p:txBody>
          </p:sp>
        </p:grpSp>
      </p:grpSp>
      <p:sp>
        <p:nvSpPr>
          <p:cNvPr id="86" name="Rectangle 2"/>
          <p:cNvSpPr txBox="1">
            <a:spLocks noChangeArrowheads="1"/>
          </p:cNvSpPr>
          <p:nvPr/>
        </p:nvSpPr>
        <p:spPr bwMode="auto">
          <a:xfrm>
            <a:off x="457200" y="155448"/>
            <a:ext cx="7199313"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z="3600" b="1" kern="0" dirty="0" smtClean="0">
                <a:solidFill>
                  <a:srgbClr val="FFFF00"/>
                </a:solidFill>
                <a:latin typeface="Verdana" pitchFamily="34" charset="0"/>
                <a:ea typeface="Verdana" pitchFamily="34" charset="0"/>
                <a:cs typeface="Verdana" pitchFamily="34" charset="0"/>
              </a:rPr>
              <a:t>Fasting Plasma Glucose by Study Group</a:t>
            </a:r>
            <a:endParaRPr kumimoji="0" lang="en-US" sz="3600" b="1" i="0" u="none" strike="noStrike" kern="0" cap="none" spc="0" normalizeH="0" baseline="0" noProof="0" dirty="0" smtClean="0">
              <a:ln>
                <a:noFill/>
              </a:ln>
              <a:solidFill>
                <a:srgbClr val="FFFF00"/>
              </a:solidFill>
              <a:uLnTx/>
              <a:uFillTx/>
              <a:latin typeface="Verdana" pitchFamily="34" charset="0"/>
              <a:ea typeface="Verdana" pitchFamily="34" charset="0"/>
              <a:cs typeface="Verdana" pitchFamily="34" charset="0"/>
            </a:endParaRPr>
          </a:p>
        </p:txBody>
      </p:sp>
      <p:sp>
        <p:nvSpPr>
          <p:cNvPr id="87" name="Rectangle 86"/>
          <p:cNvSpPr/>
          <p:nvPr/>
        </p:nvSpPr>
        <p:spPr>
          <a:xfrm>
            <a:off x="1066799" y="1524000"/>
            <a:ext cx="6858001" cy="338554"/>
          </a:xfrm>
          <a:prstGeom prst="rect">
            <a:avLst/>
          </a:prstGeom>
        </p:spPr>
        <p:txBody>
          <a:bodyPr wrap="square">
            <a:spAutoFit/>
          </a:bodyPr>
          <a:lstStyle/>
          <a:p>
            <a:pPr algn="ctr"/>
            <a:r>
              <a:rPr lang="en-US" sz="1600" b="1" dirty="0" smtClean="0">
                <a:solidFill>
                  <a:schemeClr val="bg1"/>
                </a:solidFill>
              </a:rPr>
              <a:t>FPG Concentrations in the DPP Study</a:t>
            </a:r>
            <a:endParaRPr lang="en-US" sz="1600" b="1" dirty="0">
              <a:solidFill>
                <a:schemeClr val="bg1"/>
              </a:solidFill>
            </a:endParaRPr>
          </a:p>
        </p:txBody>
      </p:sp>
      <p:sp>
        <p:nvSpPr>
          <p:cNvPr id="90" name="TextBox 6"/>
          <p:cNvSpPr txBox="1">
            <a:spLocks noChangeArrowheads="1"/>
          </p:cNvSpPr>
          <p:nvPr>
            <p:custDataLst>
              <p:tags r:id="rId1"/>
            </p:custDataLst>
          </p:nvPr>
        </p:nvSpPr>
        <p:spPr bwMode="auto">
          <a:xfrm>
            <a:off x="457200" y="5989320"/>
            <a:ext cx="6705600" cy="228600"/>
          </a:xfrm>
          <a:prstGeom prst="rect">
            <a:avLst/>
          </a:prstGeom>
          <a:noFill/>
          <a:ln w="9525">
            <a:noFill/>
            <a:miter lim="800000"/>
            <a:headEnd/>
            <a:tailEnd/>
          </a:ln>
        </p:spPr>
        <p:txBody>
          <a:bodyPr wrap="none"/>
          <a:lstStyle/>
          <a:p>
            <a:pPr marL="171450" indent="-171450">
              <a:spcBef>
                <a:spcPct val="25000"/>
              </a:spcBef>
              <a:buClr>
                <a:schemeClr val="accent1"/>
              </a:buClr>
              <a:buSzPct val="100000"/>
              <a:buFont typeface="Arial" pitchFamily="34" charset="0"/>
              <a:buChar char="•"/>
            </a:pPr>
            <a:r>
              <a:rPr lang="en-US" sz="1400" baseline="0" dirty="0">
                <a:solidFill>
                  <a:schemeClr val="bg1"/>
                </a:solidFill>
              </a:rPr>
              <a:t>DPP=Diabetes Prevention </a:t>
            </a:r>
            <a:r>
              <a:rPr lang="en-US" sz="1400" baseline="0" dirty="0" smtClean="0">
                <a:solidFill>
                  <a:schemeClr val="bg1"/>
                </a:solidFill>
              </a:rPr>
              <a:t>Program</a:t>
            </a:r>
            <a:r>
              <a:rPr lang="en-US" sz="1400" dirty="0" smtClean="0">
                <a:solidFill>
                  <a:schemeClr val="bg1"/>
                </a:solidFill>
              </a:rPr>
              <a:t>; FPG=fasting plasma glucose.</a:t>
            </a:r>
            <a:endParaRPr lang="en-US" sz="1400" baseline="0" dirty="0">
              <a:solidFill>
                <a:schemeClr val="bg1"/>
              </a:solidFill>
            </a:endParaRPr>
          </a:p>
        </p:txBody>
      </p:sp>
      <p:sp>
        <p:nvSpPr>
          <p:cNvPr id="91" name="TextBox 6"/>
          <p:cNvSpPr txBox="1">
            <a:spLocks noChangeArrowheads="1"/>
          </p:cNvSpPr>
          <p:nvPr>
            <p:custDataLst>
              <p:tags r:id="rId2"/>
            </p:custDataLst>
          </p:nvPr>
        </p:nvSpPr>
        <p:spPr bwMode="auto">
          <a:xfrm>
            <a:off x="2336325" y="6469380"/>
            <a:ext cx="6705600" cy="228600"/>
          </a:xfrm>
          <a:prstGeom prst="rect">
            <a:avLst/>
          </a:prstGeom>
          <a:noFill/>
          <a:ln w="9525">
            <a:noFill/>
            <a:miter lim="800000"/>
            <a:headEnd/>
            <a:tailEnd/>
          </a:ln>
        </p:spPr>
        <p:txBody>
          <a:bodyPr wrap="none"/>
          <a:lstStyle/>
          <a:p>
            <a:pPr marL="114300" indent="-114300" algn="r">
              <a:spcBef>
                <a:spcPct val="25000"/>
              </a:spcBef>
              <a:buClr>
                <a:srgbClr val="3F3F3F"/>
              </a:buClr>
              <a:buSzPct val="100000"/>
            </a:pPr>
            <a:r>
              <a:rPr lang="en-US" sz="1400" baseline="0" dirty="0" err="1" smtClean="0">
                <a:solidFill>
                  <a:schemeClr val="bg1"/>
                </a:solidFill>
                <a:latin typeface="Arial Narrow" pitchFamily="34" charset="0"/>
              </a:rPr>
              <a:t>Knowler</a:t>
            </a:r>
            <a:r>
              <a:rPr lang="en-US" sz="1400" baseline="0" dirty="0" smtClean="0">
                <a:solidFill>
                  <a:schemeClr val="bg1"/>
                </a:solidFill>
                <a:latin typeface="Arial Narrow" pitchFamily="34" charset="0"/>
              </a:rPr>
              <a:t> WC</a:t>
            </a:r>
            <a:r>
              <a:rPr lang="en-US" sz="1400" dirty="0" smtClean="0">
                <a:solidFill>
                  <a:schemeClr val="bg1"/>
                </a:solidFill>
                <a:latin typeface="Arial Narrow" pitchFamily="34" charset="0"/>
              </a:rPr>
              <a:t> </a:t>
            </a:r>
            <a:r>
              <a:rPr lang="en-US" sz="1400" baseline="0" dirty="0" smtClean="0">
                <a:solidFill>
                  <a:schemeClr val="bg1"/>
                </a:solidFill>
                <a:latin typeface="Arial Narrow" pitchFamily="34" charset="0"/>
              </a:rPr>
              <a:t>et </a:t>
            </a:r>
            <a:r>
              <a:rPr lang="en-US" sz="1400" baseline="0" dirty="0">
                <a:solidFill>
                  <a:schemeClr val="bg1"/>
                </a:solidFill>
                <a:latin typeface="Arial Narrow" pitchFamily="34" charset="0"/>
              </a:rPr>
              <a:t>al. </a:t>
            </a:r>
            <a:r>
              <a:rPr lang="en-US" sz="1400" i="1" baseline="0" dirty="0">
                <a:solidFill>
                  <a:schemeClr val="bg1"/>
                </a:solidFill>
                <a:latin typeface="Arial Narrow" pitchFamily="34" charset="0"/>
              </a:rPr>
              <a:t>N </a:t>
            </a:r>
            <a:r>
              <a:rPr lang="en-US" sz="1400" i="1" baseline="0" dirty="0" err="1">
                <a:solidFill>
                  <a:schemeClr val="bg1"/>
                </a:solidFill>
                <a:latin typeface="Arial Narrow" pitchFamily="34" charset="0"/>
              </a:rPr>
              <a:t>Engl</a:t>
            </a:r>
            <a:r>
              <a:rPr lang="en-US" sz="1400" i="1" baseline="0" dirty="0">
                <a:solidFill>
                  <a:schemeClr val="bg1"/>
                </a:solidFill>
                <a:latin typeface="Arial Narrow" pitchFamily="34" charset="0"/>
              </a:rPr>
              <a:t> J </a:t>
            </a:r>
            <a:r>
              <a:rPr lang="en-US" sz="1400" i="1" baseline="0" dirty="0" smtClean="0">
                <a:solidFill>
                  <a:schemeClr val="bg1"/>
                </a:solidFill>
                <a:latin typeface="Arial Narrow" pitchFamily="34" charset="0"/>
              </a:rPr>
              <a:t>Med</a:t>
            </a:r>
            <a:r>
              <a:rPr lang="en-US" sz="1400" baseline="0" dirty="0" smtClean="0">
                <a:solidFill>
                  <a:schemeClr val="bg1"/>
                </a:solidFill>
                <a:latin typeface="Arial Narrow" pitchFamily="34" charset="0"/>
              </a:rPr>
              <a:t> </a:t>
            </a:r>
            <a:r>
              <a:rPr lang="en-US" sz="1400" baseline="0" dirty="0">
                <a:solidFill>
                  <a:schemeClr val="bg1"/>
                </a:solidFill>
                <a:latin typeface="Arial Narrow" pitchFamily="34" charset="0"/>
              </a:rPr>
              <a:t>2002;346(6):393-403.</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57" name="Text Box 23"/>
          <p:cNvSpPr txBox="1">
            <a:spLocks noChangeArrowheads="1"/>
          </p:cNvSpPr>
          <p:nvPr/>
        </p:nvSpPr>
        <p:spPr bwMode="auto">
          <a:xfrm>
            <a:off x="2415756" y="5682734"/>
            <a:ext cx="91372" cy="215444"/>
          </a:xfrm>
          <a:prstGeom prst="rect">
            <a:avLst/>
          </a:prstGeom>
          <a:noFill/>
          <a:ln w="9525">
            <a:noFill/>
            <a:miter lim="800000"/>
            <a:headEnd/>
            <a:tailEnd/>
          </a:ln>
        </p:spPr>
        <p:txBody>
          <a:bodyPr wrap="none" lIns="0" tIns="0" rIns="0" bIns="0" anchor="ctr">
            <a:spAutoFit/>
          </a:bodyPr>
          <a:lstStyle/>
          <a:p>
            <a:r>
              <a:rPr lang="en-US" sz="1400" b="1" baseline="0">
                <a:solidFill>
                  <a:schemeClr val="bg1"/>
                </a:solidFill>
              </a:rPr>
              <a:t>0</a:t>
            </a:r>
          </a:p>
        </p:txBody>
      </p:sp>
      <p:sp>
        <p:nvSpPr>
          <p:cNvPr id="91158" name="Text Box 24"/>
          <p:cNvSpPr txBox="1">
            <a:spLocks noChangeArrowheads="1"/>
          </p:cNvSpPr>
          <p:nvPr/>
        </p:nvSpPr>
        <p:spPr bwMode="auto">
          <a:xfrm>
            <a:off x="2882481" y="5682734"/>
            <a:ext cx="230832" cy="215444"/>
          </a:xfrm>
          <a:prstGeom prst="rect">
            <a:avLst/>
          </a:prstGeom>
          <a:noFill/>
          <a:ln w="9525">
            <a:noFill/>
            <a:miter lim="800000"/>
            <a:headEnd/>
            <a:tailEnd/>
          </a:ln>
        </p:spPr>
        <p:txBody>
          <a:bodyPr wrap="none" lIns="0" tIns="0" rIns="0" bIns="0" anchor="ctr">
            <a:spAutoFit/>
          </a:bodyPr>
          <a:lstStyle/>
          <a:p>
            <a:r>
              <a:rPr lang="en-US" sz="1400" b="1" baseline="0">
                <a:solidFill>
                  <a:schemeClr val="bg1"/>
                </a:solidFill>
              </a:rPr>
              <a:t>0.5</a:t>
            </a:r>
          </a:p>
        </p:txBody>
      </p:sp>
      <p:sp>
        <p:nvSpPr>
          <p:cNvPr id="91159" name="Text Box 25"/>
          <p:cNvSpPr txBox="1">
            <a:spLocks noChangeArrowheads="1"/>
          </p:cNvSpPr>
          <p:nvPr/>
        </p:nvSpPr>
        <p:spPr bwMode="auto">
          <a:xfrm>
            <a:off x="3379369" y="5682734"/>
            <a:ext cx="230832" cy="215444"/>
          </a:xfrm>
          <a:prstGeom prst="rect">
            <a:avLst/>
          </a:prstGeom>
          <a:noFill/>
          <a:ln w="9525">
            <a:noFill/>
            <a:miter lim="800000"/>
            <a:headEnd/>
            <a:tailEnd/>
          </a:ln>
        </p:spPr>
        <p:txBody>
          <a:bodyPr wrap="none" lIns="0" tIns="0" rIns="0" bIns="0" anchor="ctr">
            <a:spAutoFit/>
          </a:bodyPr>
          <a:lstStyle/>
          <a:p>
            <a:r>
              <a:rPr lang="en-US" sz="1400" b="1" baseline="0">
                <a:solidFill>
                  <a:schemeClr val="bg1"/>
                </a:solidFill>
              </a:rPr>
              <a:t>1.0</a:t>
            </a:r>
          </a:p>
        </p:txBody>
      </p:sp>
      <p:sp>
        <p:nvSpPr>
          <p:cNvPr id="91160" name="Text Box 26"/>
          <p:cNvSpPr txBox="1">
            <a:spLocks noChangeArrowheads="1"/>
          </p:cNvSpPr>
          <p:nvPr/>
        </p:nvSpPr>
        <p:spPr bwMode="auto">
          <a:xfrm>
            <a:off x="3893719" y="5682734"/>
            <a:ext cx="230832" cy="215444"/>
          </a:xfrm>
          <a:prstGeom prst="rect">
            <a:avLst/>
          </a:prstGeom>
          <a:noFill/>
          <a:ln w="9525">
            <a:noFill/>
            <a:miter lim="800000"/>
            <a:headEnd/>
            <a:tailEnd/>
          </a:ln>
        </p:spPr>
        <p:txBody>
          <a:bodyPr wrap="none" lIns="0" tIns="0" rIns="0" bIns="0" anchor="ctr">
            <a:spAutoFit/>
          </a:bodyPr>
          <a:lstStyle/>
          <a:p>
            <a:r>
              <a:rPr lang="en-US" sz="1400" b="1" baseline="0">
                <a:solidFill>
                  <a:schemeClr val="bg1"/>
                </a:solidFill>
              </a:rPr>
              <a:t>1.5</a:t>
            </a:r>
          </a:p>
        </p:txBody>
      </p:sp>
      <p:sp>
        <p:nvSpPr>
          <p:cNvPr id="91161" name="Text Box 27"/>
          <p:cNvSpPr txBox="1">
            <a:spLocks noChangeArrowheads="1"/>
          </p:cNvSpPr>
          <p:nvPr/>
        </p:nvSpPr>
        <p:spPr bwMode="auto">
          <a:xfrm>
            <a:off x="4465162" y="5682734"/>
            <a:ext cx="230832" cy="215444"/>
          </a:xfrm>
          <a:prstGeom prst="rect">
            <a:avLst/>
          </a:prstGeom>
          <a:noFill/>
          <a:ln w="9525">
            <a:noFill/>
            <a:miter lim="800000"/>
            <a:headEnd/>
            <a:tailEnd/>
          </a:ln>
        </p:spPr>
        <p:txBody>
          <a:bodyPr wrap="none" lIns="0" tIns="0" rIns="0" bIns="0" anchor="ctr">
            <a:spAutoFit/>
          </a:bodyPr>
          <a:lstStyle/>
          <a:p>
            <a:r>
              <a:rPr lang="en-US" sz="1400" b="1" baseline="0" dirty="0">
                <a:solidFill>
                  <a:schemeClr val="bg1"/>
                </a:solidFill>
              </a:rPr>
              <a:t>2.0</a:t>
            </a:r>
          </a:p>
        </p:txBody>
      </p:sp>
      <p:sp>
        <p:nvSpPr>
          <p:cNvPr id="91162" name="Text Box 28"/>
          <p:cNvSpPr txBox="1">
            <a:spLocks noChangeArrowheads="1"/>
          </p:cNvSpPr>
          <p:nvPr/>
        </p:nvSpPr>
        <p:spPr bwMode="auto">
          <a:xfrm>
            <a:off x="4977925" y="5682734"/>
            <a:ext cx="230832" cy="215444"/>
          </a:xfrm>
          <a:prstGeom prst="rect">
            <a:avLst/>
          </a:prstGeom>
          <a:noFill/>
          <a:ln w="9525">
            <a:noFill/>
            <a:miter lim="800000"/>
            <a:headEnd/>
            <a:tailEnd/>
          </a:ln>
        </p:spPr>
        <p:txBody>
          <a:bodyPr wrap="none" lIns="0" tIns="0" rIns="0" bIns="0" anchor="ctr">
            <a:spAutoFit/>
          </a:bodyPr>
          <a:lstStyle/>
          <a:p>
            <a:r>
              <a:rPr lang="en-US" sz="1400" b="1" baseline="0">
                <a:solidFill>
                  <a:schemeClr val="bg1"/>
                </a:solidFill>
              </a:rPr>
              <a:t>2.5</a:t>
            </a:r>
          </a:p>
        </p:txBody>
      </p:sp>
      <p:sp>
        <p:nvSpPr>
          <p:cNvPr id="91163" name="Text Box 29"/>
          <p:cNvSpPr txBox="1">
            <a:spLocks noChangeArrowheads="1"/>
          </p:cNvSpPr>
          <p:nvPr/>
        </p:nvSpPr>
        <p:spPr bwMode="auto">
          <a:xfrm>
            <a:off x="5504975" y="5682734"/>
            <a:ext cx="230832" cy="215444"/>
          </a:xfrm>
          <a:prstGeom prst="rect">
            <a:avLst/>
          </a:prstGeom>
          <a:noFill/>
          <a:ln w="9525">
            <a:noFill/>
            <a:miter lim="800000"/>
            <a:headEnd/>
            <a:tailEnd/>
          </a:ln>
        </p:spPr>
        <p:txBody>
          <a:bodyPr wrap="none" lIns="0" tIns="0" rIns="0" bIns="0" anchor="ctr">
            <a:spAutoFit/>
          </a:bodyPr>
          <a:lstStyle/>
          <a:p>
            <a:r>
              <a:rPr lang="en-US" sz="1400" b="1" baseline="0">
                <a:solidFill>
                  <a:schemeClr val="bg1"/>
                </a:solidFill>
              </a:rPr>
              <a:t>3.0</a:t>
            </a:r>
          </a:p>
        </p:txBody>
      </p:sp>
      <p:sp>
        <p:nvSpPr>
          <p:cNvPr id="91164" name="Text Box 30"/>
          <p:cNvSpPr txBox="1">
            <a:spLocks noChangeArrowheads="1"/>
          </p:cNvSpPr>
          <p:nvPr/>
        </p:nvSpPr>
        <p:spPr bwMode="auto">
          <a:xfrm>
            <a:off x="6028850" y="5682734"/>
            <a:ext cx="230832" cy="215444"/>
          </a:xfrm>
          <a:prstGeom prst="rect">
            <a:avLst/>
          </a:prstGeom>
          <a:noFill/>
          <a:ln w="9525">
            <a:noFill/>
            <a:miter lim="800000"/>
            <a:headEnd/>
            <a:tailEnd/>
          </a:ln>
        </p:spPr>
        <p:txBody>
          <a:bodyPr wrap="none" lIns="0" tIns="0" rIns="0" bIns="0" anchor="ctr">
            <a:spAutoFit/>
          </a:bodyPr>
          <a:lstStyle/>
          <a:p>
            <a:r>
              <a:rPr lang="en-US" sz="1400" b="1" baseline="0">
                <a:solidFill>
                  <a:schemeClr val="bg1"/>
                </a:solidFill>
              </a:rPr>
              <a:t>3.5</a:t>
            </a:r>
          </a:p>
        </p:txBody>
      </p:sp>
      <p:sp>
        <p:nvSpPr>
          <p:cNvPr id="91165" name="Text Box 31"/>
          <p:cNvSpPr txBox="1">
            <a:spLocks noChangeArrowheads="1"/>
          </p:cNvSpPr>
          <p:nvPr/>
        </p:nvSpPr>
        <p:spPr bwMode="auto">
          <a:xfrm>
            <a:off x="6552725" y="5682734"/>
            <a:ext cx="230832" cy="215444"/>
          </a:xfrm>
          <a:prstGeom prst="rect">
            <a:avLst/>
          </a:prstGeom>
          <a:noFill/>
          <a:ln w="9525">
            <a:noFill/>
            <a:miter lim="800000"/>
            <a:headEnd/>
            <a:tailEnd/>
          </a:ln>
        </p:spPr>
        <p:txBody>
          <a:bodyPr wrap="none" lIns="0" tIns="0" rIns="0" bIns="0" anchor="ctr">
            <a:spAutoFit/>
          </a:bodyPr>
          <a:lstStyle/>
          <a:p>
            <a:r>
              <a:rPr lang="en-US" sz="1400" b="1" baseline="0">
                <a:solidFill>
                  <a:schemeClr val="bg1"/>
                </a:solidFill>
              </a:rPr>
              <a:t>4.0</a:t>
            </a:r>
          </a:p>
        </p:txBody>
      </p:sp>
      <p:sp>
        <p:nvSpPr>
          <p:cNvPr id="91166" name="Text Box 32"/>
          <p:cNvSpPr txBox="1">
            <a:spLocks noChangeArrowheads="1"/>
          </p:cNvSpPr>
          <p:nvPr/>
        </p:nvSpPr>
        <p:spPr bwMode="auto">
          <a:xfrm>
            <a:off x="2178754" y="5367338"/>
            <a:ext cx="91371" cy="215444"/>
          </a:xfrm>
          <a:prstGeom prst="rect">
            <a:avLst/>
          </a:prstGeom>
          <a:noFill/>
          <a:ln w="9525">
            <a:noFill/>
            <a:miter lim="800000"/>
            <a:headEnd/>
            <a:tailEnd/>
          </a:ln>
        </p:spPr>
        <p:txBody>
          <a:bodyPr wrap="none" lIns="0" tIns="0" rIns="0" bIns="0" anchor="ctr">
            <a:spAutoFit/>
          </a:bodyPr>
          <a:lstStyle/>
          <a:p>
            <a:pPr algn="r"/>
            <a:r>
              <a:rPr lang="en-US" sz="1400" b="1" baseline="0">
                <a:solidFill>
                  <a:schemeClr val="bg1"/>
                </a:solidFill>
              </a:rPr>
              <a:t>0</a:t>
            </a:r>
          </a:p>
        </p:txBody>
      </p:sp>
      <p:sp>
        <p:nvSpPr>
          <p:cNvPr id="91167" name="Text Box 33"/>
          <p:cNvSpPr txBox="1">
            <a:spLocks noChangeArrowheads="1"/>
          </p:cNvSpPr>
          <p:nvPr/>
        </p:nvSpPr>
        <p:spPr bwMode="auto">
          <a:xfrm>
            <a:off x="2087382" y="4437063"/>
            <a:ext cx="182742" cy="215444"/>
          </a:xfrm>
          <a:prstGeom prst="rect">
            <a:avLst/>
          </a:prstGeom>
          <a:noFill/>
          <a:ln w="9525">
            <a:noFill/>
            <a:miter lim="800000"/>
            <a:headEnd/>
            <a:tailEnd/>
          </a:ln>
        </p:spPr>
        <p:txBody>
          <a:bodyPr wrap="none" lIns="0" tIns="0" rIns="0" bIns="0" anchor="ctr">
            <a:spAutoFit/>
          </a:bodyPr>
          <a:lstStyle/>
          <a:p>
            <a:pPr algn="r"/>
            <a:r>
              <a:rPr lang="en-US" sz="1400" b="1" baseline="0">
                <a:solidFill>
                  <a:schemeClr val="bg1"/>
                </a:solidFill>
              </a:rPr>
              <a:t>10</a:t>
            </a:r>
          </a:p>
        </p:txBody>
      </p:sp>
      <p:sp>
        <p:nvSpPr>
          <p:cNvPr id="91168" name="Text Box 34"/>
          <p:cNvSpPr txBox="1">
            <a:spLocks noChangeArrowheads="1"/>
          </p:cNvSpPr>
          <p:nvPr/>
        </p:nvSpPr>
        <p:spPr bwMode="auto">
          <a:xfrm>
            <a:off x="2087382" y="3524250"/>
            <a:ext cx="182742" cy="215444"/>
          </a:xfrm>
          <a:prstGeom prst="rect">
            <a:avLst/>
          </a:prstGeom>
          <a:noFill/>
          <a:ln w="9525">
            <a:noFill/>
            <a:miter lim="800000"/>
            <a:headEnd/>
            <a:tailEnd/>
          </a:ln>
        </p:spPr>
        <p:txBody>
          <a:bodyPr wrap="none" lIns="0" tIns="0" rIns="0" bIns="0" anchor="ctr">
            <a:spAutoFit/>
          </a:bodyPr>
          <a:lstStyle/>
          <a:p>
            <a:pPr algn="r"/>
            <a:r>
              <a:rPr lang="en-US" sz="1400" b="1" baseline="0">
                <a:solidFill>
                  <a:schemeClr val="bg1"/>
                </a:solidFill>
              </a:rPr>
              <a:t>20</a:t>
            </a:r>
          </a:p>
        </p:txBody>
      </p:sp>
      <p:sp>
        <p:nvSpPr>
          <p:cNvPr id="91169" name="Text Box 35"/>
          <p:cNvSpPr txBox="1">
            <a:spLocks noChangeArrowheads="1"/>
          </p:cNvSpPr>
          <p:nvPr/>
        </p:nvSpPr>
        <p:spPr bwMode="auto">
          <a:xfrm>
            <a:off x="2087382" y="2590800"/>
            <a:ext cx="182742" cy="215444"/>
          </a:xfrm>
          <a:prstGeom prst="rect">
            <a:avLst/>
          </a:prstGeom>
          <a:noFill/>
          <a:ln w="9525">
            <a:noFill/>
            <a:miter lim="800000"/>
            <a:headEnd/>
            <a:tailEnd/>
          </a:ln>
        </p:spPr>
        <p:txBody>
          <a:bodyPr wrap="none" lIns="0" tIns="0" rIns="0" bIns="0" anchor="ctr">
            <a:spAutoFit/>
          </a:bodyPr>
          <a:lstStyle/>
          <a:p>
            <a:pPr algn="r"/>
            <a:r>
              <a:rPr lang="en-US" sz="1400" b="1" baseline="0">
                <a:solidFill>
                  <a:schemeClr val="bg1"/>
                </a:solidFill>
              </a:rPr>
              <a:t>30</a:t>
            </a:r>
          </a:p>
        </p:txBody>
      </p:sp>
      <p:sp>
        <p:nvSpPr>
          <p:cNvPr id="91170" name="Text Box 36"/>
          <p:cNvSpPr txBox="1">
            <a:spLocks noChangeArrowheads="1"/>
          </p:cNvSpPr>
          <p:nvPr/>
        </p:nvSpPr>
        <p:spPr bwMode="auto">
          <a:xfrm>
            <a:off x="2087382" y="1676400"/>
            <a:ext cx="182742" cy="215444"/>
          </a:xfrm>
          <a:prstGeom prst="rect">
            <a:avLst/>
          </a:prstGeom>
          <a:noFill/>
          <a:ln w="9525">
            <a:noFill/>
            <a:miter lim="800000"/>
            <a:headEnd/>
            <a:tailEnd/>
          </a:ln>
        </p:spPr>
        <p:txBody>
          <a:bodyPr wrap="none" lIns="0" tIns="0" rIns="0" bIns="0" anchor="ctr">
            <a:spAutoFit/>
          </a:bodyPr>
          <a:lstStyle/>
          <a:p>
            <a:pPr algn="r"/>
            <a:r>
              <a:rPr lang="en-US" sz="1400" b="1" baseline="0">
                <a:solidFill>
                  <a:schemeClr val="bg1"/>
                </a:solidFill>
              </a:rPr>
              <a:t>40</a:t>
            </a:r>
          </a:p>
        </p:txBody>
      </p:sp>
      <p:sp>
        <p:nvSpPr>
          <p:cNvPr id="91172" name="Text Box 38"/>
          <p:cNvSpPr txBox="1">
            <a:spLocks noChangeArrowheads="1"/>
          </p:cNvSpPr>
          <p:nvPr/>
        </p:nvSpPr>
        <p:spPr bwMode="auto">
          <a:xfrm rot="16200000">
            <a:off x="765558" y="3370294"/>
            <a:ext cx="1825179" cy="492443"/>
          </a:xfrm>
          <a:prstGeom prst="rect">
            <a:avLst/>
          </a:prstGeom>
          <a:noFill/>
          <a:ln w="9525">
            <a:noFill/>
            <a:miter lim="800000"/>
            <a:headEnd/>
            <a:tailEnd/>
          </a:ln>
        </p:spPr>
        <p:txBody>
          <a:bodyPr wrap="none" lIns="0" tIns="0" rIns="0" bIns="0" anchor="ctr">
            <a:spAutoFit/>
          </a:bodyPr>
          <a:lstStyle/>
          <a:p>
            <a:pPr algn="ctr"/>
            <a:r>
              <a:rPr lang="en-US" sz="1600" b="1" baseline="0" dirty="0">
                <a:solidFill>
                  <a:schemeClr val="bg1"/>
                </a:solidFill>
              </a:rPr>
              <a:t>Cumulative Incidence</a:t>
            </a:r>
            <a:br>
              <a:rPr lang="en-US" sz="1600" b="1" baseline="0" dirty="0">
                <a:solidFill>
                  <a:schemeClr val="bg1"/>
                </a:solidFill>
              </a:rPr>
            </a:br>
            <a:r>
              <a:rPr lang="en-US" sz="1600" b="1" baseline="0" dirty="0">
                <a:solidFill>
                  <a:schemeClr val="bg1"/>
                </a:solidFill>
              </a:rPr>
              <a:t>of Diabetes (%)</a:t>
            </a:r>
          </a:p>
        </p:txBody>
      </p:sp>
      <p:grpSp>
        <p:nvGrpSpPr>
          <p:cNvPr id="2" name="Group 49"/>
          <p:cNvGrpSpPr/>
          <p:nvPr/>
        </p:nvGrpSpPr>
        <p:grpSpPr>
          <a:xfrm>
            <a:off x="2344738" y="1786128"/>
            <a:ext cx="4649787" cy="3798889"/>
            <a:chOff x="2049463" y="1538287"/>
            <a:chExt cx="4649787" cy="3798889"/>
          </a:xfrm>
        </p:grpSpPr>
        <p:sp>
          <p:nvSpPr>
            <p:cNvPr id="91149" name="Line 15"/>
            <p:cNvSpPr>
              <a:spLocks noChangeShapeType="1"/>
            </p:cNvSpPr>
            <p:nvPr/>
          </p:nvSpPr>
          <p:spPr bwMode="auto">
            <a:xfrm>
              <a:off x="2698750" y="5214938"/>
              <a:ext cx="0" cy="122238"/>
            </a:xfrm>
            <a:prstGeom prst="line">
              <a:avLst/>
            </a:prstGeom>
            <a:noFill/>
            <a:ln w="9525">
              <a:solidFill>
                <a:schemeClr val="tx1"/>
              </a:solidFill>
              <a:round/>
              <a:headEnd/>
              <a:tailEnd/>
            </a:ln>
          </p:spPr>
          <p:txBody>
            <a:bodyPr/>
            <a:lstStyle/>
            <a:p>
              <a:endParaRPr lang="en-US">
                <a:solidFill>
                  <a:schemeClr val="bg1"/>
                </a:solidFill>
              </a:endParaRPr>
            </a:p>
          </p:txBody>
        </p:sp>
        <p:sp>
          <p:nvSpPr>
            <p:cNvPr id="91150" name="Line 16"/>
            <p:cNvSpPr>
              <a:spLocks noChangeShapeType="1"/>
            </p:cNvSpPr>
            <p:nvPr/>
          </p:nvSpPr>
          <p:spPr bwMode="auto">
            <a:xfrm>
              <a:off x="3222625" y="5214938"/>
              <a:ext cx="0" cy="122238"/>
            </a:xfrm>
            <a:prstGeom prst="line">
              <a:avLst/>
            </a:prstGeom>
            <a:noFill/>
            <a:ln w="9525">
              <a:solidFill>
                <a:schemeClr val="tx1"/>
              </a:solidFill>
              <a:round/>
              <a:headEnd/>
              <a:tailEnd/>
            </a:ln>
          </p:spPr>
          <p:txBody>
            <a:bodyPr/>
            <a:lstStyle/>
            <a:p>
              <a:endParaRPr lang="en-US">
                <a:solidFill>
                  <a:schemeClr val="bg1"/>
                </a:solidFill>
              </a:endParaRPr>
            </a:p>
          </p:txBody>
        </p:sp>
        <p:sp>
          <p:nvSpPr>
            <p:cNvPr id="91151" name="Line 17"/>
            <p:cNvSpPr>
              <a:spLocks noChangeShapeType="1"/>
            </p:cNvSpPr>
            <p:nvPr/>
          </p:nvSpPr>
          <p:spPr bwMode="auto">
            <a:xfrm>
              <a:off x="3736975" y="5214938"/>
              <a:ext cx="0" cy="122238"/>
            </a:xfrm>
            <a:prstGeom prst="line">
              <a:avLst/>
            </a:prstGeom>
            <a:noFill/>
            <a:ln w="9525">
              <a:solidFill>
                <a:schemeClr val="tx1"/>
              </a:solidFill>
              <a:round/>
              <a:headEnd/>
              <a:tailEnd/>
            </a:ln>
          </p:spPr>
          <p:txBody>
            <a:bodyPr/>
            <a:lstStyle/>
            <a:p>
              <a:endParaRPr lang="en-US">
                <a:solidFill>
                  <a:schemeClr val="bg1"/>
                </a:solidFill>
              </a:endParaRPr>
            </a:p>
          </p:txBody>
        </p:sp>
        <p:sp>
          <p:nvSpPr>
            <p:cNvPr id="91152" name="Line 18"/>
            <p:cNvSpPr>
              <a:spLocks noChangeShapeType="1"/>
            </p:cNvSpPr>
            <p:nvPr/>
          </p:nvSpPr>
          <p:spPr bwMode="auto">
            <a:xfrm>
              <a:off x="4260850" y="5214938"/>
              <a:ext cx="0" cy="122238"/>
            </a:xfrm>
            <a:prstGeom prst="line">
              <a:avLst/>
            </a:prstGeom>
            <a:noFill/>
            <a:ln w="9525">
              <a:solidFill>
                <a:schemeClr val="tx1"/>
              </a:solidFill>
              <a:round/>
              <a:headEnd/>
              <a:tailEnd/>
            </a:ln>
          </p:spPr>
          <p:txBody>
            <a:bodyPr/>
            <a:lstStyle/>
            <a:p>
              <a:endParaRPr lang="en-US">
                <a:solidFill>
                  <a:schemeClr val="bg1"/>
                </a:solidFill>
              </a:endParaRPr>
            </a:p>
          </p:txBody>
        </p:sp>
        <p:sp>
          <p:nvSpPr>
            <p:cNvPr id="91153" name="Line 19"/>
            <p:cNvSpPr>
              <a:spLocks noChangeShapeType="1"/>
            </p:cNvSpPr>
            <p:nvPr/>
          </p:nvSpPr>
          <p:spPr bwMode="auto">
            <a:xfrm>
              <a:off x="4786313" y="5214938"/>
              <a:ext cx="0" cy="122238"/>
            </a:xfrm>
            <a:prstGeom prst="line">
              <a:avLst/>
            </a:prstGeom>
            <a:noFill/>
            <a:ln w="9525">
              <a:solidFill>
                <a:schemeClr val="tx1"/>
              </a:solidFill>
              <a:round/>
              <a:headEnd/>
              <a:tailEnd/>
            </a:ln>
          </p:spPr>
          <p:txBody>
            <a:bodyPr/>
            <a:lstStyle/>
            <a:p>
              <a:endParaRPr lang="en-US">
                <a:solidFill>
                  <a:schemeClr val="bg1"/>
                </a:solidFill>
              </a:endParaRPr>
            </a:p>
          </p:txBody>
        </p:sp>
        <p:sp>
          <p:nvSpPr>
            <p:cNvPr id="91154" name="Line 20"/>
            <p:cNvSpPr>
              <a:spLocks noChangeShapeType="1"/>
            </p:cNvSpPr>
            <p:nvPr/>
          </p:nvSpPr>
          <p:spPr bwMode="auto">
            <a:xfrm>
              <a:off x="5300663" y="5214938"/>
              <a:ext cx="0" cy="122238"/>
            </a:xfrm>
            <a:prstGeom prst="line">
              <a:avLst/>
            </a:prstGeom>
            <a:noFill/>
            <a:ln w="9525">
              <a:solidFill>
                <a:schemeClr val="tx1"/>
              </a:solidFill>
              <a:round/>
              <a:headEnd/>
              <a:tailEnd/>
            </a:ln>
          </p:spPr>
          <p:txBody>
            <a:bodyPr/>
            <a:lstStyle/>
            <a:p>
              <a:endParaRPr lang="en-US">
                <a:solidFill>
                  <a:schemeClr val="bg1"/>
                </a:solidFill>
              </a:endParaRPr>
            </a:p>
          </p:txBody>
        </p:sp>
        <p:sp>
          <p:nvSpPr>
            <p:cNvPr id="91155" name="Line 21"/>
            <p:cNvSpPr>
              <a:spLocks noChangeShapeType="1"/>
            </p:cNvSpPr>
            <p:nvPr/>
          </p:nvSpPr>
          <p:spPr bwMode="auto">
            <a:xfrm>
              <a:off x="5824538" y="5214938"/>
              <a:ext cx="0" cy="122238"/>
            </a:xfrm>
            <a:prstGeom prst="line">
              <a:avLst/>
            </a:prstGeom>
            <a:noFill/>
            <a:ln w="9525">
              <a:solidFill>
                <a:schemeClr val="tx1"/>
              </a:solidFill>
              <a:round/>
              <a:headEnd/>
              <a:tailEnd/>
            </a:ln>
          </p:spPr>
          <p:txBody>
            <a:bodyPr/>
            <a:lstStyle/>
            <a:p>
              <a:endParaRPr lang="en-US">
                <a:solidFill>
                  <a:schemeClr val="bg1"/>
                </a:solidFill>
              </a:endParaRPr>
            </a:p>
          </p:txBody>
        </p:sp>
        <p:sp>
          <p:nvSpPr>
            <p:cNvPr id="91156" name="Line 22"/>
            <p:cNvSpPr>
              <a:spLocks noChangeShapeType="1"/>
            </p:cNvSpPr>
            <p:nvPr/>
          </p:nvSpPr>
          <p:spPr bwMode="auto">
            <a:xfrm>
              <a:off x="6338888" y="5214938"/>
              <a:ext cx="0" cy="122238"/>
            </a:xfrm>
            <a:prstGeom prst="line">
              <a:avLst/>
            </a:prstGeom>
            <a:noFill/>
            <a:ln w="9525">
              <a:solidFill>
                <a:schemeClr val="tx1"/>
              </a:solidFill>
              <a:round/>
              <a:headEnd/>
              <a:tailEnd/>
            </a:ln>
          </p:spPr>
          <p:txBody>
            <a:bodyPr/>
            <a:lstStyle/>
            <a:p>
              <a:endParaRPr lang="en-US">
                <a:solidFill>
                  <a:schemeClr val="bg1"/>
                </a:solidFill>
              </a:endParaRPr>
            </a:p>
          </p:txBody>
        </p:sp>
        <p:sp>
          <p:nvSpPr>
            <p:cNvPr id="91145" name="Line 11"/>
            <p:cNvSpPr>
              <a:spLocks noChangeShapeType="1"/>
            </p:cNvSpPr>
            <p:nvPr/>
          </p:nvSpPr>
          <p:spPr bwMode="auto">
            <a:xfrm>
              <a:off x="2071688" y="1538287"/>
              <a:ext cx="112712" cy="0"/>
            </a:xfrm>
            <a:prstGeom prst="line">
              <a:avLst/>
            </a:prstGeom>
            <a:noFill/>
            <a:ln w="9525">
              <a:solidFill>
                <a:schemeClr val="tx1"/>
              </a:solidFill>
              <a:round/>
              <a:headEnd/>
              <a:tailEnd/>
            </a:ln>
          </p:spPr>
          <p:txBody>
            <a:bodyPr/>
            <a:lstStyle/>
            <a:p>
              <a:endParaRPr lang="en-US">
                <a:solidFill>
                  <a:schemeClr val="bg1"/>
                </a:solidFill>
              </a:endParaRPr>
            </a:p>
          </p:txBody>
        </p:sp>
        <p:sp>
          <p:nvSpPr>
            <p:cNvPr id="91146" name="Line 12"/>
            <p:cNvSpPr>
              <a:spLocks noChangeShapeType="1"/>
            </p:cNvSpPr>
            <p:nvPr/>
          </p:nvSpPr>
          <p:spPr bwMode="auto">
            <a:xfrm>
              <a:off x="2060575" y="2436813"/>
              <a:ext cx="112712" cy="0"/>
            </a:xfrm>
            <a:prstGeom prst="line">
              <a:avLst/>
            </a:prstGeom>
            <a:noFill/>
            <a:ln w="9525">
              <a:solidFill>
                <a:schemeClr val="tx1"/>
              </a:solidFill>
              <a:round/>
              <a:headEnd/>
              <a:tailEnd/>
            </a:ln>
          </p:spPr>
          <p:txBody>
            <a:bodyPr/>
            <a:lstStyle/>
            <a:p>
              <a:endParaRPr lang="en-US">
                <a:solidFill>
                  <a:schemeClr val="bg1"/>
                </a:solidFill>
              </a:endParaRPr>
            </a:p>
          </p:txBody>
        </p:sp>
        <p:sp>
          <p:nvSpPr>
            <p:cNvPr id="91147" name="Line 13"/>
            <p:cNvSpPr>
              <a:spLocks noChangeShapeType="1"/>
            </p:cNvSpPr>
            <p:nvPr/>
          </p:nvSpPr>
          <p:spPr bwMode="auto">
            <a:xfrm>
              <a:off x="2060575" y="3368675"/>
              <a:ext cx="112712" cy="0"/>
            </a:xfrm>
            <a:prstGeom prst="line">
              <a:avLst/>
            </a:prstGeom>
            <a:noFill/>
            <a:ln w="9525">
              <a:solidFill>
                <a:schemeClr val="tx1"/>
              </a:solidFill>
              <a:round/>
              <a:headEnd/>
              <a:tailEnd/>
            </a:ln>
          </p:spPr>
          <p:txBody>
            <a:bodyPr/>
            <a:lstStyle/>
            <a:p>
              <a:endParaRPr lang="en-US">
                <a:solidFill>
                  <a:schemeClr val="bg1"/>
                </a:solidFill>
              </a:endParaRPr>
            </a:p>
          </p:txBody>
        </p:sp>
        <p:sp>
          <p:nvSpPr>
            <p:cNvPr id="91148" name="Line 14"/>
            <p:cNvSpPr>
              <a:spLocks noChangeShapeType="1"/>
            </p:cNvSpPr>
            <p:nvPr/>
          </p:nvSpPr>
          <p:spPr bwMode="auto">
            <a:xfrm>
              <a:off x="2049463" y="4291013"/>
              <a:ext cx="112712" cy="0"/>
            </a:xfrm>
            <a:prstGeom prst="line">
              <a:avLst/>
            </a:prstGeom>
            <a:noFill/>
            <a:ln w="9525">
              <a:solidFill>
                <a:schemeClr val="tx1"/>
              </a:solidFill>
              <a:round/>
              <a:headEnd/>
              <a:tailEnd/>
            </a:ln>
          </p:spPr>
          <p:txBody>
            <a:bodyPr/>
            <a:lstStyle/>
            <a:p>
              <a:endParaRPr lang="en-US">
                <a:solidFill>
                  <a:schemeClr val="bg1"/>
                </a:solidFill>
              </a:endParaRPr>
            </a:p>
          </p:txBody>
        </p:sp>
        <p:sp>
          <p:nvSpPr>
            <p:cNvPr id="48" name="Line 15"/>
            <p:cNvSpPr>
              <a:spLocks noChangeShapeType="1"/>
            </p:cNvSpPr>
            <p:nvPr/>
          </p:nvSpPr>
          <p:spPr bwMode="auto">
            <a:xfrm>
              <a:off x="2178050" y="5214938"/>
              <a:ext cx="0" cy="122238"/>
            </a:xfrm>
            <a:prstGeom prst="line">
              <a:avLst/>
            </a:prstGeom>
            <a:noFill/>
            <a:ln w="9525">
              <a:solidFill>
                <a:schemeClr val="tx1"/>
              </a:solidFill>
              <a:round/>
              <a:headEnd/>
              <a:tailEnd/>
            </a:ln>
          </p:spPr>
          <p:txBody>
            <a:bodyPr/>
            <a:lstStyle/>
            <a:p>
              <a:endParaRPr lang="en-US">
                <a:solidFill>
                  <a:schemeClr val="bg1"/>
                </a:solidFill>
              </a:endParaRPr>
            </a:p>
          </p:txBody>
        </p:sp>
        <p:sp>
          <p:nvSpPr>
            <p:cNvPr id="49" name="Line 14"/>
            <p:cNvSpPr>
              <a:spLocks noChangeShapeType="1"/>
            </p:cNvSpPr>
            <p:nvPr/>
          </p:nvSpPr>
          <p:spPr bwMode="auto">
            <a:xfrm>
              <a:off x="2049463" y="5257800"/>
              <a:ext cx="112712" cy="0"/>
            </a:xfrm>
            <a:prstGeom prst="line">
              <a:avLst/>
            </a:prstGeom>
            <a:noFill/>
            <a:ln w="9525">
              <a:solidFill>
                <a:schemeClr val="tx1"/>
              </a:solidFill>
              <a:round/>
              <a:headEnd/>
              <a:tailEnd/>
            </a:ln>
          </p:spPr>
          <p:txBody>
            <a:bodyPr/>
            <a:lstStyle/>
            <a:p>
              <a:endParaRPr lang="en-US">
                <a:solidFill>
                  <a:schemeClr val="bg1"/>
                </a:solidFill>
              </a:endParaRPr>
            </a:p>
          </p:txBody>
        </p:sp>
        <p:sp>
          <p:nvSpPr>
            <p:cNvPr id="91142" name="Rectangle 51"/>
            <p:cNvSpPr>
              <a:spLocks noChangeArrowheads="1"/>
            </p:cNvSpPr>
            <p:nvPr/>
          </p:nvSpPr>
          <p:spPr bwMode="auto">
            <a:xfrm>
              <a:off x="2133600" y="1538287"/>
              <a:ext cx="4565650" cy="3719513"/>
            </a:xfrm>
            <a:prstGeom prst="rect">
              <a:avLst/>
            </a:prstGeom>
            <a:noFill/>
            <a:ln w="9525">
              <a:solidFill>
                <a:schemeClr val="bg1"/>
              </a:solidFill>
              <a:miter lim="800000"/>
              <a:headEnd/>
              <a:tailEnd/>
            </a:ln>
          </p:spPr>
          <p:txBody>
            <a:bodyPr wrap="none" anchor="ctr"/>
            <a:lstStyle/>
            <a:p>
              <a:endParaRPr lang="en-US" sz="1000" baseline="0">
                <a:solidFill>
                  <a:schemeClr val="bg1"/>
                </a:solidFill>
              </a:endParaRPr>
            </a:p>
          </p:txBody>
        </p:sp>
        <p:sp>
          <p:nvSpPr>
            <p:cNvPr id="91173" name="Freeform 44"/>
            <p:cNvSpPr>
              <a:spLocks/>
            </p:cNvSpPr>
            <p:nvPr/>
          </p:nvSpPr>
          <p:spPr bwMode="auto">
            <a:xfrm>
              <a:off x="2178050" y="1820863"/>
              <a:ext cx="4402137" cy="3389313"/>
            </a:xfrm>
            <a:custGeom>
              <a:avLst/>
              <a:gdLst>
                <a:gd name="T0" fmla="*/ 0 w 2064"/>
                <a:gd name="T1" fmla="*/ 5180 h 1589"/>
                <a:gd name="T2" fmla="*/ 814 w 2064"/>
                <a:gd name="T3" fmla="*/ 5180 h 1589"/>
                <a:gd name="T4" fmla="*/ 814 w 2064"/>
                <a:gd name="T5" fmla="*/ 4646 h 1589"/>
                <a:gd name="T6" fmla="*/ 1596 w 2064"/>
                <a:gd name="T7" fmla="*/ 4646 h 1589"/>
                <a:gd name="T8" fmla="*/ 1596 w 2064"/>
                <a:gd name="T9" fmla="*/ 3395 h 1589"/>
                <a:gd name="T10" fmla="*/ 2410 w 2064"/>
                <a:gd name="T11" fmla="*/ 3395 h 1589"/>
                <a:gd name="T12" fmla="*/ 2410 w 2064"/>
                <a:gd name="T13" fmla="*/ 3112 h 1589"/>
                <a:gd name="T14" fmla="*/ 3194 w 2064"/>
                <a:gd name="T15" fmla="*/ 3094 h 1589"/>
                <a:gd name="T16" fmla="*/ 3194 w 2064"/>
                <a:gd name="T17" fmla="*/ 2096 h 1589"/>
                <a:gd name="T18" fmla="*/ 3988 w 2064"/>
                <a:gd name="T19" fmla="*/ 2077 h 1589"/>
                <a:gd name="T20" fmla="*/ 3988 w 2064"/>
                <a:gd name="T21" fmla="*/ 1783 h 1589"/>
                <a:gd name="T22" fmla="*/ 4819 w 2064"/>
                <a:gd name="T23" fmla="*/ 1783 h 1589"/>
                <a:gd name="T24" fmla="*/ 4819 w 2064"/>
                <a:gd name="T25" fmla="*/ 1094 h 1589"/>
                <a:gd name="T26" fmla="*/ 5585 w 2064"/>
                <a:gd name="T27" fmla="*/ 1094 h 1589"/>
                <a:gd name="T28" fmla="*/ 5585 w 2064"/>
                <a:gd name="T29" fmla="*/ 767 h 1589"/>
                <a:gd name="T30" fmla="*/ 6383 w 2064"/>
                <a:gd name="T31" fmla="*/ 767 h 1589"/>
                <a:gd name="T32" fmla="*/ 6383 w 2064"/>
                <a:gd name="T33" fmla="*/ 0 h 1589"/>
                <a:gd name="T34" fmla="*/ 6726 w 2064"/>
                <a:gd name="T35" fmla="*/ 0 h 158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064"/>
                <a:gd name="T55" fmla="*/ 0 h 1589"/>
                <a:gd name="T56" fmla="*/ 2064 w 2064"/>
                <a:gd name="T57" fmla="*/ 1589 h 158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064" h="1589">
                  <a:moveTo>
                    <a:pt x="0" y="1589"/>
                  </a:moveTo>
                  <a:lnTo>
                    <a:pt x="250" y="1589"/>
                  </a:lnTo>
                  <a:lnTo>
                    <a:pt x="250" y="1426"/>
                  </a:lnTo>
                  <a:lnTo>
                    <a:pt x="490" y="1426"/>
                  </a:lnTo>
                  <a:lnTo>
                    <a:pt x="490" y="1042"/>
                  </a:lnTo>
                  <a:lnTo>
                    <a:pt x="740" y="1042"/>
                  </a:lnTo>
                  <a:lnTo>
                    <a:pt x="740" y="955"/>
                  </a:lnTo>
                  <a:lnTo>
                    <a:pt x="980" y="950"/>
                  </a:lnTo>
                  <a:lnTo>
                    <a:pt x="980" y="643"/>
                  </a:lnTo>
                  <a:lnTo>
                    <a:pt x="1224" y="638"/>
                  </a:lnTo>
                  <a:lnTo>
                    <a:pt x="1224" y="547"/>
                  </a:lnTo>
                  <a:lnTo>
                    <a:pt x="1479" y="547"/>
                  </a:lnTo>
                  <a:lnTo>
                    <a:pt x="1479" y="336"/>
                  </a:lnTo>
                  <a:lnTo>
                    <a:pt x="1714" y="336"/>
                  </a:lnTo>
                  <a:lnTo>
                    <a:pt x="1714" y="235"/>
                  </a:lnTo>
                  <a:lnTo>
                    <a:pt x="1959" y="235"/>
                  </a:lnTo>
                  <a:lnTo>
                    <a:pt x="1959" y="0"/>
                  </a:lnTo>
                  <a:lnTo>
                    <a:pt x="2064" y="0"/>
                  </a:lnTo>
                </a:path>
              </a:pathLst>
            </a:custGeom>
            <a:noFill/>
            <a:ln w="31750">
              <a:solidFill>
                <a:srgbClr val="FFFFCC"/>
              </a:solidFill>
              <a:round/>
              <a:headEnd/>
              <a:tailEnd/>
            </a:ln>
          </p:spPr>
          <p:txBody>
            <a:bodyPr/>
            <a:lstStyle/>
            <a:p>
              <a:endParaRPr lang="en-US" sz="1000" baseline="0">
                <a:solidFill>
                  <a:schemeClr val="bg1"/>
                </a:solidFill>
              </a:endParaRPr>
            </a:p>
          </p:txBody>
        </p:sp>
        <p:sp>
          <p:nvSpPr>
            <p:cNvPr id="91174" name="Freeform 46"/>
            <p:cNvSpPr>
              <a:spLocks/>
            </p:cNvSpPr>
            <p:nvPr/>
          </p:nvSpPr>
          <p:spPr bwMode="auto">
            <a:xfrm>
              <a:off x="2168525" y="3325813"/>
              <a:ext cx="4402137" cy="1884363"/>
            </a:xfrm>
            <a:custGeom>
              <a:avLst/>
              <a:gdLst>
                <a:gd name="T0" fmla="*/ 0 w 2064"/>
                <a:gd name="T1" fmla="*/ 2883 h 883"/>
                <a:gd name="T2" fmla="*/ 813 w 2064"/>
                <a:gd name="T3" fmla="*/ 2883 h 883"/>
                <a:gd name="T4" fmla="*/ 813 w 2064"/>
                <a:gd name="T5" fmla="*/ 2744 h 883"/>
                <a:gd name="T6" fmla="*/ 1610 w 2064"/>
                <a:gd name="T7" fmla="*/ 2744 h 883"/>
                <a:gd name="T8" fmla="*/ 1610 w 2064"/>
                <a:gd name="T9" fmla="*/ 2316 h 883"/>
                <a:gd name="T10" fmla="*/ 2391 w 2064"/>
                <a:gd name="T11" fmla="*/ 2316 h 883"/>
                <a:gd name="T12" fmla="*/ 2391 w 2064"/>
                <a:gd name="T13" fmla="*/ 2194 h 883"/>
                <a:gd name="T14" fmla="*/ 3218 w 2064"/>
                <a:gd name="T15" fmla="*/ 2194 h 883"/>
                <a:gd name="T16" fmla="*/ 3218 w 2064"/>
                <a:gd name="T17" fmla="*/ 1691 h 883"/>
                <a:gd name="T18" fmla="*/ 4002 w 2064"/>
                <a:gd name="T19" fmla="*/ 1691 h 883"/>
                <a:gd name="T20" fmla="*/ 4002 w 2064"/>
                <a:gd name="T21" fmla="*/ 1363 h 883"/>
                <a:gd name="T22" fmla="*/ 4830 w 2064"/>
                <a:gd name="T23" fmla="*/ 1363 h 883"/>
                <a:gd name="T24" fmla="*/ 4830 w 2064"/>
                <a:gd name="T25" fmla="*/ 846 h 883"/>
                <a:gd name="T26" fmla="*/ 5597 w 2064"/>
                <a:gd name="T27" fmla="*/ 846 h 883"/>
                <a:gd name="T28" fmla="*/ 5597 w 2064"/>
                <a:gd name="T29" fmla="*/ 550 h 883"/>
                <a:gd name="T30" fmla="*/ 6395 w 2064"/>
                <a:gd name="T31" fmla="*/ 550 h 883"/>
                <a:gd name="T32" fmla="*/ 6395 w 2064"/>
                <a:gd name="T33" fmla="*/ 0 h 883"/>
                <a:gd name="T34" fmla="*/ 6726 w 2064"/>
                <a:gd name="T35" fmla="*/ 0 h 88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064"/>
                <a:gd name="T55" fmla="*/ 0 h 883"/>
                <a:gd name="T56" fmla="*/ 2064 w 2064"/>
                <a:gd name="T57" fmla="*/ 883 h 88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064" h="883">
                  <a:moveTo>
                    <a:pt x="0" y="883"/>
                  </a:moveTo>
                  <a:lnTo>
                    <a:pt x="249" y="883"/>
                  </a:lnTo>
                  <a:lnTo>
                    <a:pt x="249" y="840"/>
                  </a:lnTo>
                  <a:lnTo>
                    <a:pt x="494" y="840"/>
                  </a:lnTo>
                  <a:lnTo>
                    <a:pt x="494" y="710"/>
                  </a:lnTo>
                  <a:lnTo>
                    <a:pt x="734" y="710"/>
                  </a:lnTo>
                  <a:lnTo>
                    <a:pt x="734" y="672"/>
                  </a:lnTo>
                  <a:lnTo>
                    <a:pt x="988" y="672"/>
                  </a:lnTo>
                  <a:lnTo>
                    <a:pt x="988" y="518"/>
                  </a:lnTo>
                  <a:lnTo>
                    <a:pt x="1228" y="518"/>
                  </a:lnTo>
                  <a:lnTo>
                    <a:pt x="1228" y="417"/>
                  </a:lnTo>
                  <a:lnTo>
                    <a:pt x="1483" y="417"/>
                  </a:lnTo>
                  <a:lnTo>
                    <a:pt x="1483" y="259"/>
                  </a:lnTo>
                  <a:lnTo>
                    <a:pt x="1718" y="259"/>
                  </a:lnTo>
                  <a:lnTo>
                    <a:pt x="1718" y="168"/>
                  </a:lnTo>
                  <a:lnTo>
                    <a:pt x="1963" y="168"/>
                  </a:lnTo>
                  <a:lnTo>
                    <a:pt x="1963" y="0"/>
                  </a:lnTo>
                  <a:lnTo>
                    <a:pt x="2064" y="0"/>
                  </a:lnTo>
                </a:path>
              </a:pathLst>
            </a:custGeom>
            <a:noFill/>
            <a:ln w="31750">
              <a:solidFill>
                <a:srgbClr val="969696"/>
              </a:solidFill>
              <a:round/>
              <a:headEnd/>
              <a:tailEnd/>
            </a:ln>
          </p:spPr>
          <p:txBody>
            <a:bodyPr/>
            <a:lstStyle/>
            <a:p>
              <a:endParaRPr lang="en-US" sz="1000" baseline="0">
                <a:solidFill>
                  <a:schemeClr val="bg1"/>
                </a:solidFill>
              </a:endParaRPr>
            </a:p>
          </p:txBody>
        </p:sp>
        <p:sp>
          <p:nvSpPr>
            <p:cNvPr id="91175" name="Freeform 45"/>
            <p:cNvSpPr>
              <a:spLocks/>
            </p:cNvSpPr>
            <p:nvPr/>
          </p:nvSpPr>
          <p:spPr bwMode="auto">
            <a:xfrm>
              <a:off x="2178050" y="2506663"/>
              <a:ext cx="4349750" cy="2703513"/>
            </a:xfrm>
            <a:custGeom>
              <a:avLst/>
              <a:gdLst>
                <a:gd name="T0" fmla="*/ 0 w 2040"/>
                <a:gd name="T1" fmla="*/ 4136 h 1267"/>
                <a:gd name="T2" fmla="*/ 814 w 2040"/>
                <a:gd name="T3" fmla="*/ 4136 h 1267"/>
                <a:gd name="T4" fmla="*/ 798 w 2040"/>
                <a:gd name="T5" fmla="*/ 3979 h 1267"/>
                <a:gd name="T6" fmla="*/ 1577 w 2040"/>
                <a:gd name="T7" fmla="*/ 3979 h 1267"/>
                <a:gd name="T8" fmla="*/ 1577 w 2040"/>
                <a:gd name="T9" fmla="*/ 3007 h 1267"/>
                <a:gd name="T10" fmla="*/ 2408 w 2040"/>
                <a:gd name="T11" fmla="*/ 3007 h 1267"/>
                <a:gd name="T12" fmla="*/ 2408 w 2040"/>
                <a:gd name="T13" fmla="*/ 2772 h 1267"/>
                <a:gd name="T14" fmla="*/ 3190 w 2040"/>
                <a:gd name="T15" fmla="*/ 2772 h 1267"/>
                <a:gd name="T16" fmla="*/ 3190 w 2040"/>
                <a:gd name="T17" fmla="*/ 2004 h 1267"/>
                <a:gd name="T18" fmla="*/ 3984 w 2040"/>
                <a:gd name="T19" fmla="*/ 2004 h 1267"/>
                <a:gd name="T20" fmla="*/ 3984 w 2040"/>
                <a:gd name="T21" fmla="*/ 1753 h 1267"/>
                <a:gd name="T22" fmla="*/ 4796 w 2040"/>
                <a:gd name="T23" fmla="*/ 1753 h 1267"/>
                <a:gd name="T24" fmla="*/ 4796 w 2040"/>
                <a:gd name="T25" fmla="*/ 1065 h 1267"/>
                <a:gd name="T26" fmla="*/ 5562 w 2040"/>
                <a:gd name="T27" fmla="*/ 1065 h 1267"/>
                <a:gd name="T28" fmla="*/ 5562 w 2040"/>
                <a:gd name="T29" fmla="*/ 578 h 1267"/>
                <a:gd name="T30" fmla="*/ 6357 w 2040"/>
                <a:gd name="T31" fmla="*/ 578 h 1267"/>
                <a:gd name="T32" fmla="*/ 6357 w 2040"/>
                <a:gd name="T33" fmla="*/ 0 h 1267"/>
                <a:gd name="T34" fmla="*/ 6639 w 2040"/>
                <a:gd name="T35" fmla="*/ 0 h 126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040"/>
                <a:gd name="T55" fmla="*/ 0 h 1267"/>
                <a:gd name="T56" fmla="*/ 2040 w 2040"/>
                <a:gd name="T57" fmla="*/ 1267 h 126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040" h="1267">
                  <a:moveTo>
                    <a:pt x="0" y="1267"/>
                  </a:moveTo>
                  <a:lnTo>
                    <a:pt x="250" y="1267"/>
                  </a:lnTo>
                  <a:lnTo>
                    <a:pt x="245" y="1219"/>
                  </a:lnTo>
                  <a:lnTo>
                    <a:pt x="485" y="1219"/>
                  </a:lnTo>
                  <a:lnTo>
                    <a:pt x="485" y="921"/>
                  </a:lnTo>
                  <a:lnTo>
                    <a:pt x="740" y="921"/>
                  </a:lnTo>
                  <a:lnTo>
                    <a:pt x="740" y="849"/>
                  </a:lnTo>
                  <a:lnTo>
                    <a:pt x="980" y="849"/>
                  </a:lnTo>
                  <a:lnTo>
                    <a:pt x="980" y="614"/>
                  </a:lnTo>
                  <a:lnTo>
                    <a:pt x="1224" y="614"/>
                  </a:lnTo>
                  <a:lnTo>
                    <a:pt x="1224" y="537"/>
                  </a:lnTo>
                  <a:lnTo>
                    <a:pt x="1474" y="537"/>
                  </a:lnTo>
                  <a:lnTo>
                    <a:pt x="1474" y="326"/>
                  </a:lnTo>
                  <a:lnTo>
                    <a:pt x="1709" y="326"/>
                  </a:lnTo>
                  <a:lnTo>
                    <a:pt x="1709" y="177"/>
                  </a:lnTo>
                  <a:lnTo>
                    <a:pt x="1954" y="177"/>
                  </a:lnTo>
                  <a:lnTo>
                    <a:pt x="1954" y="0"/>
                  </a:lnTo>
                  <a:lnTo>
                    <a:pt x="2040" y="0"/>
                  </a:lnTo>
                </a:path>
              </a:pathLst>
            </a:custGeom>
            <a:noFill/>
            <a:ln w="31750">
              <a:solidFill>
                <a:srgbClr val="990000"/>
              </a:solidFill>
              <a:round/>
              <a:headEnd/>
              <a:tailEnd/>
            </a:ln>
          </p:spPr>
          <p:txBody>
            <a:bodyPr/>
            <a:lstStyle/>
            <a:p>
              <a:endParaRPr lang="en-US" sz="1000" baseline="0">
                <a:solidFill>
                  <a:schemeClr val="bg1"/>
                </a:solidFill>
              </a:endParaRPr>
            </a:p>
          </p:txBody>
        </p:sp>
      </p:grpSp>
      <p:sp>
        <p:nvSpPr>
          <p:cNvPr id="91177" name="Line 51"/>
          <p:cNvSpPr>
            <a:spLocks noChangeShapeType="1"/>
          </p:cNvSpPr>
          <p:nvPr/>
        </p:nvSpPr>
        <p:spPr bwMode="auto">
          <a:xfrm>
            <a:off x="7159625" y="2107314"/>
            <a:ext cx="215900" cy="0"/>
          </a:xfrm>
          <a:prstGeom prst="line">
            <a:avLst/>
          </a:prstGeom>
          <a:noFill/>
          <a:ln w="19050">
            <a:solidFill>
              <a:srgbClr val="FFFFCC"/>
            </a:solidFill>
            <a:round/>
            <a:headEnd/>
            <a:tailEnd/>
          </a:ln>
        </p:spPr>
        <p:txBody>
          <a:bodyPr/>
          <a:lstStyle/>
          <a:p>
            <a:endParaRPr lang="en-US">
              <a:solidFill>
                <a:schemeClr val="bg1"/>
              </a:solidFill>
            </a:endParaRPr>
          </a:p>
        </p:txBody>
      </p:sp>
      <p:sp>
        <p:nvSpPr>
          <p:cNvPr id="91178" name="Line 52"/>
          <p:cNvSpPr>
            <a:spLocks noChangeShapeType="1"/>
          </p:cNvSpPr>
          <p:nvPr/>
        </p:nvSpPr>
        <p:spPr bwMode="auto">
          <a:xfrm>
            <a:off x="7159625" y="2362932"/>
            <a:ext cx="215900" cy="0"/>
          </a:xfrm>
          <a:prstGeom prst="line">
            <a:avLst/>
          </a:prstGeom>
          <a:noFill/>
          <a:ln w="19050">
            <a:solidFill>
              <a:srgbClr val="990000"/>
            </a:solidFill>
            <a:round/>
            <a:headEnd/>
            <a:tailEnd/>
          </a:ln>
        </p:spPr>
        <p:txBody>
          <a:bodyPr/>
          <a:lstStyle/>
          <a:p>
            <a:endParaRPr lang="en-US">
              <a:solidFill>
                <a:schemeClr val="bg1"/>
              </a:solidFill>
            </a:endParaRPr>
          </a:p>
        </p:txBody>
      </p:sp>
      <p:sp>
        <p:nvSpPr>
          <p:cNvPr id="91179" name="Line 53"/>
          <p:cNvSpPr>
            <a:spLocks noChangeShapeType="1"/>
          </p:cNvSpPr>
          <p:nvPr/>
        </p:nvSpPr>
        <p:spPr bwMode="auto">
          <a:xfrm>
            <a:off x="7159625" y="2618550"/>
            <a:ext cx="215900" cy="0"/>
          </a:xfrm>
          <a:prstGeom prst="line">
            <a:avLst/>
          </a:prstGeom>
          <a:noFill/>
          <a:ln w="19050">
            <a:solidFill>
              <a:srgbClr val="969696"/>
            </a:solidFill>
            <a:round/>
            <a:headEnd/>
            <a:tailEnd/>
          </a:ln>
        </p:spPr>
        <p:txBody>
          <a:bodyPr/>
          <a:lstStyle/>
          <a:p>
            <a:endParaRPr lang="en-US">
              <a:solidFill>
                <a:schemeClr val="bg1"/>
              </a:solidFill>
            </a:endParaRPr>
          </a:p>
        </p:txBody>
      </p:sp>
      <p:sp>
        <p:nvSpPr>
          <p:cNvPr id="51" name="Text Box 96"/>
          <p:cNvSpPr txBox="1">
            <a:spLocks noChangeArrowheads="1"/>
          </p:cNvSpPr>
          <p:nvPr/>
        </p:nvSpPr>
        <p:spPr bwMode="auto">
          <a:xfrm>
            <a:off x="4460837" y="5867400"/>
            <a:ext cx="552972" cy="338554"/>
          </a:xfrm>
          <a:prstGeom prst="rect">
            <a:avLst/>
          </a:prstGeom>
          <a:noFill/>
          <a:ln w="9525">
            <a:noFill/>
            <a:miter lim="800000"/>
            <a:headEnd/>
            <a:tailEnd/>
          </a:ln>
        </p:spPr>
        <p:txBody>
          <a:bodyPr wrap="none">
            <a:spAutoFit/>
          </a:bodyPr>
          <a:lstStyle/>
          <a:p>
            <a:r>
              <a:rPr lang="en-US" sz="1600" b="1" baseline="0" dirty="0">
                <a:solidFill>
                  <a:schemeClr val="bg1"/>
                </a:solidFill>
              </a:rPr>
              <a:t>Year</a:t>
            </a:r>
          </a:p>
        </p:txBody>
      </p:sp>
      <p:sp>
        <p:nvSpPr>
          <p:cNvPr id="55" name="Text Box 53"/>
          <p:cNvSpPr txBox="1">
            <a:spLocks noChangeArrowheads="1"/>
          </p:cNvSpPr>
          <p:nvPr/>
        </p:nvSpPr>
        <p:spPr bwMode="auto">
          <a:xfrm>
            <a:off x="7381875" y="1982665"/>
            <a:ext cx="1076325" cy="275460"/>
          </a:xfrm>
          <a:prstGeom prst="rect">
            <a:avLst/>
          </a:prstGeom>
          <a:noFill/>
          <a:ln w="9525">
            <a:noFill/>
            <a:miter lim="800000"/>
            <a:headEnd/>
            <a:tailEnd/>
          </a:ln>
        </p:spPr>
        <p:txBody>
          <a:bodyPr>
            <a:spAutoFit/>
          </a:bodyPr>
          <a:lstStyle/>
          <a:p>
            <a:pPr>
              <a:lnSpc>
                <a:spcPct val="85000"/>
              </a:lnSpc>
              <a:spcBef>
                <a:spcPct val="50000"/>
              </a:spcBef>
            </a:pPr>
            <a:r>
              <a:rPr lang="en-US" sz="1400" b="1" baseline="0" dirty="0" smtClean="0">
                <a:solidFill>
                  <a:schemeClr val="bg1"/>
                </a:solidFill>
              </a:rPr>
              <a:t>Placebo</a:t>
            </a:r>
            <a:endParaRPr lang="en-US" sz="1400" b="1" baseline="0" dirty="0">
              <a:solidFill>
                <a:schemeClr val="bg1"/>
              </a:solidFill>
            </a:endParaRPr>
          </a:p>
        </p:txBody>
      </p:sp>
      <p:sp>
        <p:nvSpPr>
          <p:cNvPr id="54" name="Rectangle 53"/>
          <p:cNvSpPr/>
          <p:nvPr/>
        </p:nvSpPr>
        <p:spPr>
          <a:xfrm>
            <a:off x="7381874" y="2238283"/>
            <a:ext cx="1076325" cy="275460"/>
          </a:xfrm>
          <a:prstGeom prst="rect">
            <a:avLst/>
          </a:prstGeom>
        </p:spPr>
        <p:txBody>
          <a:bodyPr wrap="square">
            <a:spAutoFit/>
          </a:bodyPr>
          <a:lstStyle/>
          <a:p>
            <a:pPr>
              <a:lnSpc>
                <a:spcPct val="85000"/>
              </a:lnSpc>
              <a:spcBef>
                <a:spcPct val="50000"/>
              </a:spcBef>
            </a:pPr>
            <a:r>
              <a:rPr lang="en-US" sz="1400" b="1" dirty="0" smtClean="0">
                <a:solidFill>
                  <a:schemeClr val="bg1"/>
                </a:solidFill>
              </a:rPr>
              <a:t>Metformin</a:t>
            </a:r>
          </a:p>
        </p:txBody>
      </p:sp>
      <p:sp>
        <p:nvSpPr>
          <p:cNvPr id="52" name="Rectangle 51"/>
          <p:cNvSpPr/>
          <p:nvPr/>
        </p:nvSpPr>
        <p:spPr>
          <a:xfrm>
            <a:off x="7381875" y="2493901"/>
            <a:ext cx="799899" cy="275460"/>
          </a:xfrm>
          <a:prstGeom prst="rect">
            <a:avLst/>
          </a:prstGeom>
        </p:spPr>
        <p:txBody>
          <a:bodyPr wrap="none">
            <a:spAutoFit/>
          </a:bodyPr>
          <a:lstStyle/>
          <a:p>
            <a:pPr>
              <a:lnSpc>
                <a:spcPct val="85000"/>
              </a:lnSpc>
              <a:spcBef>
                <a:spcPct val="50000"/>
              </a:spcBef>
            </a:pPr>
            <a:r>
              <a:rPr lang="en-US" sz="1400" b="1" dirty="0" smtClean="0">
                <a:solidFill>
                  <a:schemeClr val="bg1"/>
                </a:solidFill>
              </a:rPr>
              <a:t>Lifestyle</a:t>
            </a:r>
            <a:endParaRPr lang="en-US" sz="1400" b="1" dirty="0">
              <a:solidFill>
                <a:schemeClr val="bg1"/>
              </a:solidFill>
            </a:endParaRPr>
          </a:p>
        </p:txBody>
      </p:sp>
      <p:sp>
        <p:nvSpPr>
          <p:cNvPr id="57" name="Rectangle 2"/>
          <p:cNvSpPr txBox="1">
            <a:spLocks noChangeArrowheads="1"/>
          </p:cNvSpPr>
          <p:nvPr/>
        </p:nvSpPr>
        <p:spPr bwMode="auto">
          <a:xfrm>
            <a:off x="381000" y="155448"/>
            <a:ext cx="8193024"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z="3600" b="1" kern="0" dirty="0" smtClean="0">
                <a:solidFill>
                  <a:srgbClr val="FFFF00"/>
                </a:solidFill>
                <a:latin typeface="Verdana" pitchFamily="34" charset="0"/>
                <a:ea typeface="Verdana" pitchFamily="34" charset="0"/>
                <a:cs typeface="Verdana" pitchFamily="34" charset="0"/>
              </a:rPr>
              <a:t>Cumulative Incidence of Diabetes</a:t>
            </a:r>
            <a:endParaRPr kumimoji="0" lang="en-US" sz="3600" b="1" i="0" u="none" strike="noStrike" kern="0" cap="none" spc="0" normalizeH="0" baseline="0" noProof="0" dirty="0" smtClean="0">
              <a:ln>
                <a:noFill/>
              </a:ln>
              <a:solidFill>
                <a:srgbClr val="FFFF00"/>
              </a:solidFill>
              <a:uLnTx/>
              <a:uFillTx/>
              <a:latin typeface="Verdana" pitchFamily="34" charset="0"/>
              <a:ea typeface="Verdana" pitchFamily="34" charset="0"/>
              <a:cs typeface="Verdana" pitchFamily="34" charset="0"/>
            </a:endParaRPr>
          </a:p>
        </p:txBody>
      </p:sp>
      <p:sp>
        <p:nvSpPr>
          <p:cNvPr id="58" name="Rectangle 57"/>
          <p:cNvSpPr/>
          <p:nvPr/>
        </p:nvSpPr>
        <p:spPr>
          <a:xfrm>
            <a:off x="1219200" y="1337846"/>
            <a:ext cx="6858001" cy="338554"/>
          </a:xfrm>
          <a:prstGeom prst="rect">
            <a:avLst/>
          </a:prstGeom>
        </p:spPr>
        <p:txBody>
          <a:bodyPr wrap="square">
            <a:spAutoFit/>
          </a:bodyPr>
          <a:lstStyle/>
          <a:p>
            <a:pPr algn="ctr"/>
            <a:r>
              <a:rPr lang="en-US" sz="1600" b="1" dirty="0" smtClean="0">
                <a:solidFill>
                  <a:schemeClr val="bg1"/>
                </a:solidFill>
              </a:rPr>
              <a:t>Cumulative Incidence of Diabetes in the DPP Study</a:t>
            </a:r>
            <a:endParaRPr lang="en-US" sz="1600" b="1" dirty="0">
              <a:solidFill>
                <a:schemeClr val="bg1"/>
              </a:solidFill>
            </a:endParaRPr>
          </a:p>
        </p:txBody>
      </p:sp>
      <p:sp>
        <p:nvSpPr>
          <p:cNvPr id="59" name="TextBox 6"/>
          <p:cNvSpPr txBox="1">
            <a:spLocks noChangeArrowheads="1"/>
          </p:cNvSpPr>
          <p:nvPr>
            <p:custDataLst>
              <p:tags r:id="rId1"/>
            </p:custDataLst>
          </p:nvPr>
        </p:nvSpPr>
        <p:spPr bwMode="auto">
          <a:xfrm>
            <a:off x="457200" y="5989320"/>
            <a:ext cx="6705600" cy="228600"/>
          </a:xfrm>
          <a:prstGeom prst="rect">
            <a:avLst/>
          </a:prstGeom>
          <a:noFill/>
          <a:ln w="9525">
            <a:noFill/>
            <a:miter lim="800000"/>
            <a:headEnd/>
            <a:tailEnd/>
          </a:ln>
        </p:spPr>
        <p:txBody>
          <a:bodyPr wrap="none"/>
          <a:lstStyle/>
          <a:p>
            <a:pPr marL="171450" indent="-171450">
              <a:buClr>
                <a:schemeClr val="accent1"/>
              </a:buClr>
              <a:buSzPct val="100000"/>
              <a:buFont typeface="Arial" pitchFamily="34" charset="0"/>
              <a:buChar char="•"/>
            </a:pPr>
            <a:r>
              <a:rPr lang="en-US" sz="1400" baseline="0" dirty="0">
                <a:solidFill>
                  <a:schemeClr val="bg1"/>
                </a:solidFill>
              </a:rPr>
              <a:t>DPP=Diabetes Prevention </a:t>
            </a:r>
            <a:r>
              <a:rPr lang="en-US" sz="1400" baseline="0" dirty="0" smtClean="0">
                <a:solidFill>
                  <a:schemeClr val="bg1"/>
                </a:solidFill>
              </a:rPr>
              <a:t>Program.</a:t>
            </a:r>
            <a:endParaRPr lang="en-US" sz="1400" dirty="0" smtClean="0">
              <a:solidFill>
                <a:schemeClr val="bg1"/>
              </a:solidFill>
            </a:endParaRPr>
          </a:p>
          <a:p>
            <a:pPr marL="114300" indent="-114300">
              <a:buClr>
                <a:srgbClr val="3F3F3F"/>
              </a:buClr>
              <a:buSzPct val="100000"/>
            </a:pPr>
            <a:endParaRPr lang="en-US" sz="1400" baseline="0" dirty="0">
              <a:solidFill>
                <a:schemeClr val="bg1"/>
              </a:solidFill>
            </a:endParaRPr>
          </a:p>
        </p:txBody>
      </p:sp>
      <p:sp>
        <p:nvSpPr>
          <p:cNvPr id="60" name="TextBox 6"/>
          <p:cNvSpPr txBox="1">
            <a:spLocks noChangeArrowheads="1"/>
          </p:cNvSpPr>
          <p:nvPr>
            <p:custDataLst>
              <p:tags r:id="rId2"/>
            </p:custDataLst>
          </p:nvPr>
        </p:nvSpPr>
        <p:spPr bwMode="auto">
          <a:xfrm>
            <a:off x="2152175" y="6355080"/>
            <a:ext cx="6705600" cy="228600"/>
          </a:xfrm>
          <a:prstGeom prst="rect">
            <a:avLst/>
          </a:prstGeom>
          <a:noFill/>
          <a:ln w="9525">
            <a:noFill/>
            <a:miter lim="800000"/>
            <a:headEnd/>
            <a:tailEnd/>
          </a:ln>
        </p:spPr>
        <p:txBody>
          <a:bodyPr wrap="none"/>
          <a:lstStyle/>
          <a:p>
            <a:pPr marL="114300" indent="-114300" algn="r">
              <a:spcBef>
                <a:spcPct val="25000"/>
              </a:spcBef>
              <a:buClr>
                <a:srgbClr val="3F3F3F"/>
              </a:buClr>
              <a:buSzPct val="100000"/>
            </a:pPr>
            <a:r>
              <a:rPr lang="en-US" sz="1400" baseline="0" dirty="0" err="1" smtClean="0">
                <a:solidFill>
                  <a:schemeClr val="bg1"/>
                </a:solidFill>
                <a:latin typeface="Arial Narrow" pitchFamily="34" charset="0"/>
              </a:rPr>
              <a:t>Knowler</a:t>
            </a:r>
            <a:r>
              <a:rPr lang="en-US" sz="1400" baseline="0" dirty="0" smtClean="0">
                <a:solidFill>
                  <a:schemeClr val="bg1"/>
                </a:solidFill>
                <a:latin typeface="Arial Narrow" pitchFamily="34" charset="0"/>
              </a:rPr>
              <a:t> WC</a:t>
            </a:r>
            <a:r>
              <a:rPr lang="en-US" sz="1400" dirty="0" smtClean="0">
                <a:solidFill>
                  <a:schemeClr val="bg1"/>
                </a:solidFill>
                <a:latin typeface="Arial Narrow" pitchFamily="34" charset="0"/>
              </a:rPr>
              <a:t> </a:t>
            </a:r>
            <a:r>
              <a:rPr lang="en-US" sz="1400" baseline="0" dirty="0" smtClean="0">
                <a:solidFill>
                  <a:schemeClr val="bg1"/>
                </a:solidFill>
                <a:latin typeface="Arial Narrow" pitchFamily="34" charset="0"/>
              </a:rPr>
              <a:t>et </a:t>
            </a:r>
            <a:r>
              <a:rPr lang="en-US" sz="1400" baseline="0" dirty="0">
                <a:solidFill>
                  <a:schemeClr val="bg1"/>
                </a:solidFill>
                <a:latin typeface="Arial Narrow" pitchFamily="34" charset="0"/>
              </a:rPr>
              <a:t>al. </a:t>
            </a:r>
            <a:r>
              <a:rPr lang="en-US" sz="1400" i="1" baseline="0" dirty="0">
                <a:solidFill>
                  <a:schemeClr val="bg1"/>
                </a:solidFill>
                <a:latin typeface="Arial Narrow" pitchFamily="34" charset="0"/>
              </a:rPr>
              <a:t>N </a:t>
            </a:r>
            <a:r>
              <a:rPr lang="en-US" sz="1400" i="1" baseline="0" dirty="0" err="1">
                <a:solidFill>
                  <a:schemeClr val="bg1"/>
                </a:solidFill>
                <a:latin typeface="Arial Narrow" pitchFamily="34" charset="0"/>
              </a:rPr>
              <a:t>Engl</a:t>
            </a:r>
            <a:r>
              <a:rPr lang="en-US" sz="1400" i="1" baseline="0" dirty="0">
                <a:solidFill>
                  <a:schemeClr val="bg1"/>
                </a:solidFill>
                <a:latin typeface="Arial Narrow" pitchFamily="34" charset="0"/>
              </a:rPr>
              <a:t> J </a:t>
            </a:r>
            <a:r>
              <a:rPr lang="en-US" sz="1400" i="1" baseline="0" dirty="0" smtClean="0">
                <a:solidFill>
                  <a:schemeClr val="bg1"/>
                </a:solidFill>
                <a:latin typeface="Arial Narrow" pitchFamily="34" charset="0"/>
              </a:rPr>
              <a:t>Med</a:t>
            </a:r>
            <a:r>
              <a:rPr lang="en-US" sz="1400" baseline="0" dirty="0" smtClean="0">
                <a:solidFill>
                  <a:schemeClr val="bg1"/>
                </a:solidFill>
                <a:latin typeface="Arial Narrow" pitchFamily="34" charset="0"/>
              </a:rPr>
              <a:t> </a:t>
            </a:r>
            <a:r>
              <a:rPr lang="en-US" sz="1400" baseline="0" dirty="0">
                <a:solidFill>
                  <a:schemeClr val="bg1"/>
                </a:solidFill>
                <a:latin typeface="Arial Narrow" pitchFamily="34" charset="0"/>
              </a:rPr>
              <a:t>2002;346(6):393-403.</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8"/>
          <p:cNvSpPr>
            <a:spLocks noGrp="1" noChangeArrowheads="1"/>
          </p:cNvSpPr>
          <p:nvPr>
            <p:ph type="title"/>
          </p:nvPr>
        </p:nvSpPr>
        <p:spPr>
          <a:xfrm>
            <a:off x="457200" y="153988"/>
            <a:ext cx="8189912" cy="1143000"/>
          </a:xfrm>
        </p:spPr>
        <p:txBody>
          <a:bodyPr/>
          <a:lstStyle/>
          <a:p>
            <a:pPr eaLnBrk="1" hangingPunct="1">
              <a:lnSpc>
                <a:spcPct val="100000"/>
              </a:lnSpc>
            </a:pPr>
            <a:r>
              <a:rPr lang="en-US" dirty="0" smtClean="0"/>
              <a:t>DPP Conclusions</a:t>
            </a:r>
          </a:p>
        </p:txBody>
      </p:sp>
      <p:sp>
        <p:nvSpPr>
          <p:cNvPr id="93188" name="Rectangle 9"/>
          <p:cNvSpPr>
            <a:spLocks noGrp="1" noChangeArrowheads="1"/>
          </p:cNvSpPr>
          <p:nvPr>
            <p:ph idx="1"/>
          </p:nvPr>
        </p:nvSpPr>
        <p:spPr>
          <a:xfrm>
            <a:off x="292100" y="1488948"/>
            <a:ext cx="8229600" cy="4876800"/>
          </a:xfrm>
        </p:spPr>
        <p:txBody>
          <a:bodyPr anchor="t" anchorCtr="0"/>
          <a:lstStyle/>
          <a:p>
            <a:pPr eaLnBrk="1" hangingPunct="1">
              <a:lnSpc>
                <a:spcPct val="100000"/>
              </a:lnSpc>
            </a:pPr>
            <a:r>
              <a:rPr lang="en-US" sz="2400" dirty="0" smtClean="0"/>
              <a:t>Lifestyle changes and treatment with </a:t>
            </a:r>
            <a:r>
              <a:rPr lang="en-US" sz="2400" dirty="0" err="1" smtClean="0"/>
              <a:t>metformin</a:t>
            </a:r>
            <a:r>
              <a:rPr lang="en-US" sz="2400" dirty="0" smtClean="0"/>
              <a:t> both reduced the incidence of diabetes in persons at high risk</a:t>
            </a:r>
          </a:p>
          <a:p>
            <a:pPr eaLnBrk="1" hangingPunct="1">
              <a:lnSpc>
                <a:spcPct val="100000"/>
              </a:lnSpc>
            </a:pPr>
            <a:r>
              <a:rPr lang="en-US" sz="2400" dirty="0" smtClean="0"/>
              <a:t>The lifestyle intervention was more effective than </a:t>
            </a:r>
            <a:r>
              <a:rPr lang="en-US" sz="2400" dirty="0" err="1" smtClean="0"/>
              <a:t>metformin</a:t>
            </a:r>
            <a:endParaRPr lang="en-US" sz="2400" dirty="0" smtClean="0"/>
          </a:p>
          <a:p>
            <a:pPr eaLnBrk="1" hangingPunct="1">
              <a:lnSpc>
                <a:spcPct val="100000"/>
              </a:lnSpc>
            </a:pPr>
            <a:r>
              <a:rPr lang="en-US" sz="2400" dirty="0" smtClean="0"/>
              <a:t>Lifestyle intervention was particularly effective, with one case of diabetes prevented per seven persons treated for three years</a:t>
            </a:r>
          </a:p>
          <a:p>
            <a:pPr eaLnBrk="1" hangingPunct="1">
              <a:lnSpc>
                <a:spcPct val="100000"/>
              </a:lnSpc>
            </a:pPr>
            <a:r>
              <a:rPr lang="en-US" sz="2400" dirty="0" smtClean="0"/>
              <a:t>Based on this study, it should be possible to delay or prevent the development of complications, substantially reducing the individual and public health burden of diabetes</a:t>
            </a:r>
          </a:p>
        </p:txBody>
      </p:sp>
      <p:sp>
        <p:nvSpPr>
          <p:cNvPr id="93189" name="TextBox 4"/>
          <p:cNvSpPr txBox="1">
            <a:spLocks noChangeArrowheads="1"/>
          </p:cNvSpPr>
          <p:nvPr>
            <p:custDataLst>
              <p:tags r:id="rId1"/>
            </p:custDataLst>
          </p:nvPr>
        </p:nvSpPr>
        <p:spPr bwMode="auto">
          <a:xfrm>
            <a:off x="457200" y="5989320"/>
            <a:ext cx="6705600" cy="228600"/>
          </a:xfrm>
          <a:prstGeom prst="rect">
            <a:avLst/>
          </a:prstGeom>
          <a:noFill/>
          <a:ln w="9525">
            <a:noFill/>
            <a:miter lim="800000"/>
            <a:headEnd/>
            <a:tailEnd/>
          </a:ln>
        </p:spPr>
        <p:txBody>
          <a:bodyPr wrap="none"/>
          <a:lstStyle/>
          <a:p>
            <a:pPr marL="171450" indent="-171450">
              <a:buClr>
                <a:schemeClr val="accent1"/>
              </a:buClr>
              <a:buSzPct val="100000"/>
              <a:buFont typeface="Arial" pitchFamily="34" charset="0"/>
              <a:buChar char="•"/>
            </a:pPr>
            <a:r>
              <a:rPr lang="en-US" sz="1400" baseline="0" dirty="0">
                <a:solidFill>
                  <a:schemeClr val="bg1"/>
                </a:solidFill>
              </a:rPr>
              <a:t>DPP=Diabetes Prevention </a:t>
            </a:r>
            <a:r>
              <a:rPr lang="en-US" sz="1400" baseline="0" dirty="0" smtClean="0">
                <a:solidFill>
                  <a:schemeClr val="bg1"/>
                </a:solidFill>
              </a:rPr>
              <a:t>Program</a:t>
            </a:r>
            <a:r>
              <a:rPr lang="en-US" sz="1400" dirty="0" smtClean="0">
                <a:solidFill>
                  <a:schemeClr val="bg1"/>
                </a:solidFill>
              </a:rPr>
              <a:t>. </a:t>
            </a:r>
            <a:endParaRPr lang="en-US" sz="1400" baseline="0" dirty="0">
              <a:solidFill>
                <a:schemeClr val="bg1"/>
              </a:solidFill>
            </a:endParaRPr>
          </a:p>
        </p:txBody>
      </p:sp>
      <p:sp>
        <p:nvSpPr>
          <p:cNvPr id="7" name="TextBox 6"/>
          <p:cNvSpPr txBox="1">
            <a:spLocks noChangeArrowheads="1"/>
          </p:cNvSpPr>
          <p:nvPr>
            <p:custDataLst>
              <p:tags r:id="rId2"/>
            </p:custDataLst>
          </p:nvPr>
        </p:nvSpPr>
        <p:spPr bwMode="auto">
          <a:xfrm>
            <a:off x="1790700" y="6355080"/>
            <a:ext cx="6705600" cy="228600"/>
          </a:xfrm>
          <a:prstGeom prst="rect">
            <a:avLst/>
          </a:prstGeom>
          <a:noFill/>
          <a:ln w="9525">
            <a:noFill/>
            <a:miter lim="800000"/>
            <a:headEnd/>
            <a:tailEnd/>
          </a:ln>
        </p:spPr>
        <p:txBody>
          <a:bodyPr wrap="none"/>
          <a:lstStyle/>
          <a:p>
            <a:pPr marL="114300" indent="-114300" algn="r">
              <a:spcBef>
                <a:spcPct val="25000"/>
              </a:spcBef>
              <a:buClr>
                <a:srgbClr val="3F3F3F"/>
              </a:buClr>
              <a:buSzPct val="100000"/>
            </a:pPr>
            <a:r>
              <a:rPr lang="en-US" sz="1400" baseline="0" dirty="0" err="1" smtClean="0">
                <a:solidFill>
                  <a:schemeClr val="bg1"/>
                </a:solidFill>
                <a:latin typeface="Arial Narrow" pitchFamily="34" charset="0"/>
              </a:rPr>
              <a:t>Knowler</a:t>
            </a:r>
            <a:r>
              <a:rPr lang="en-US" sz="1400" baseline="0" dirty="0" smtClean="0">
                <a:solidFill>
                  <a:schemeClr val="bg1"/>
                </a:solidFill>
                <a:latin typeface="Arial Narrow" pitchFamily="34" charset="0"/>
              </a:rPr>
              <a:t> WC</a:t>
            </a:r>
            <a:r>
              <a:rPr lang="en-US" sz="1400" dirty="0" smtClean="0">
                <a:solidFill>
                  <a:schemeClr val="bg1"/>
                </a:solidFill>
                <a:latin typeface="Arial Narrow" pitchFamily="34" charset="0"/>
              </a:rPr>
              <a:t> </a:t>
            </a:r>
            <a:r>
              <a:rPr lang="en-US" sz="1400" baseline="0" dirty="0" smtClean="0">
                <a:solidFill>
                  <a:schemeClr val="bg1"/>
                </a:solidFill>
                <a:latin typeface="Arial Narrow" pitchFamily="34" charset="0"/>
              </a:rPr>
              <a:t>et </a:t>
            </a:r>
            <a:r>
              <a:rPr lang="en-US" sz="1400" baseline="0" dirty="0">
                <a:solidFill>
                  <a:schemeClr val="bg1"/>
                </a:solidFill>
                <a:latin typeface="Arial Narrow" pitchFamily="34" charset="0"/>
              </a:rPr>
              <a:t>al. </a:t>
            </a:r>
            <a:r>
              <a:rPr lang="en-US" sz="1400" i="1" baseline="0" dirty="0">
                <a:solidFill>
                  <a:schemeClr val="bg1"/>
                </a:solidFill>
                <a:latin typeface="Arial Narrow" pitchFamily="34" charset="0"/>
              </a:rPr>
              <a:t>N </a:t>
            </a:r>
            <a:r>
              <a:rPr lang="en-US" sz="1400" i="1" baseline="0" dirty="0" err="1">
                <a:solidFill>
                  <a:schemeClr val="bg1"/>
                </a:solidFill>
                <a:latin typeface="Arial Narrow" pitchFamily="34" charset="0"/>
              </a:rPr>
              <a:t>Engl</a:t>
            </a:r>
            <a:r>
              <a:rPr lang="en-US" sz="1400" i="1" baseline="0" dirty="0">
                <a:solidFill>
                  <a:schemeClr val="bg1"/>
                </a:solidFill>
                <a:latin typeface="Arial Narrow" pitchFamily="34" charset="0"/>
              </a:rPr>
              <a:t> J </a:t>
            </a:r>
            <a:r>
              <a:rPr lang="en-US" sz="1400" i="1" baseline="0" dirty="0" smtClean="0">
                <a:solidFill>
                  <a:schemeClr val="bg1"/>
                </a:solidFill>
                <a:latin typeface="Arial Narrow" pitchFamily="34" charset="0"/>
              </a:rPr>
              <a:t>Med</a:t>
            </a:r>
            <a:r>
              <a:rPr lang="en-US" sz="1400" baseline="0" dirty="0" smtClean="0">
                <a:solidFill>
                  <a:schemeClr val="bg1"/>
                </a:solidFill>
                <a:latin typeface="Arial Narrow" pitchFamily="34" charset="0"/>
              </a:rPr>
              <a:t> </a:t>
            </a:r>
            <a:r>
              <a:rPr lang="en-US" sz="1400" baseline="0" dirty="0">
                <a:solidFill>
                  <a:schemeClr val="bg1"/>
                </a:solidFill>
                <a:latin typeface="Arial Narrow" pitchFamily="34" charset="0"/>
              </a:rPr>
              <a:t>2002;346(6):393-403.</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5"/>
          <p:cNvSpPr>
            <a:spLocks noGrp="1" noChangeArrowheads="1"/>
          </p:cNvSpPr>
          <p:nvPr>
            <p:ph type="ctrTitle"/>
          </p:nvPr>
        </p:nvSpPr>
        <p:spPr>
          <a:xfrm>
            <a:off x="685800" y="1800225"/>
            <a:ext cx="7772400" cy="1470025"/>
          </a:xfrm>
        </p:spPr>
        <p:txBody>
          <a:bodyPr>
            <a:noAutofit/>
          </a:bodyPr>
          <a:lstStyle/>
          <a:p>
            <a:pPr algn="ctr" eaLnBrk="1" hangingPunct="1"/>
            <a:r>
              <a:rPr lang="en-US" sz="6000" dirty="0" smtClean="0"/>
              <a:t>ADVANCE and ACCORD</a:t>
            </a:r>
          </a:p>
        </p:txBody>
      </p:sp>
      <p:sp>
        <p:nvSpPr>
          <p:cNvPr id="95235" name="Rectangle 6"/>
          <p:cNvSpPr>
            <a:spLocks noGrp="1" noChangeArrowheads="1"/>
          </p:cNvSpPr>
          <p:nvPr>
            <p:ph type="subTitle" idx="1"/>
          </p:nvPr>
        </p:nvSpPr>
        <p:spPr>
          <a:xfrm>
            <a:off x="1371600" y="3594100"/>
            <a:ext cx="6400800" cy="762000"/>
          </a:xfrm>
        </p:spPr>
        <p:txBody>
          <a:bodyPr/>
          <a:lstStyle/>
          <a:p>
            <a:pPr eaLnBrk="1" hangingPunct="1">
              <a:buFont typeface="Wingdings" pitchFamily="2" charset="2"/>
              <a:buNone/>
            </a:pPr>
            <a:r>
              <a:rPr lang="en-US" sz="3600" b="1" dirty="0" smtClean="0">
                <a:effectLst>
                  <a:outerShdw blurRad="38100" dist="38100" dir="2700000" algn="tl">
                    <a:srgbClr val="000000">
                      <a:alpha val="43137"/>
                    </a:srgbClr>
                  </a:outerShdw>
                </a:effectLst>
              </a:rPr>
              <a:t>Action in Diabetes and Vascular Disease and Action to Control Cardiovascular Risk in Diabetes </a:t>
            </a:r>
            <a:br>
              <a:rPr lang="en-US" sz="3600" b="1" dirty="0" smtClean="0">
                <a:effectLst>
                  <a:outerShdw blurRad="38100" dist="38100" dir="2700000" algn="tl">
                    <a:srgbClr val="000000">
                      <a:alpha val="43137"/>
                    </a:srgbClr>
                  </a:outerShdw>
                </a:effectLst>
              </a:rPr>
            </a:br>
            <a:endParaRPr lang="en-US" sz="3600" b="1" dirty="0" smtClean="0">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TextBox 63"/>
          <p:cNvSpPr txBox="1">
            <a:spLocks noChangeArrowheads="1"/>
          </p:cNvSpPr>
          <p:nvPr>
            <p:custDataLst>
              <p:tags r:id="rId1"/>
            </p:custDataLst>
          </p:nvPr>
        </p:nvSpPr>
        <p:spPr bwMode="auto">
          <a:xfrm>
            <a:off x="457200" y="5989320"/>
            <a:ext cx="8340725" cy="336550"/>
          </a:xfrm>
          <a:prstGeom prst="rect">
            <a:avLst/>
          </a:prstGeom>
          <a:noFill/>
          <a:ln w="9525">
            <a:noFill/>
            <a:miter lim="800000"/>
            <a:headEnd/>
            <a:tailEnd/>
          </a:ln>
        </p:spPr>
        <p:txBody>
          <a:bodyPr/>
          <a:lstStyle/>
          <a:p>
            <a:pPr marL="177800" indent="-177800">
              <a:buClr>
                <a:schemeClr val="accent1"/>
              </a:buClr>
              <a:buSzPct val="100000"/>
              <a:buFont typeface="Arial" pitchFamily="34" charset="0"/>
              <a:buChar char="•"/>
            </a:pPr>
            <a:r>
              <a:rPr lang="en-US" sz="1400" baseline="0" dirty="0">
                <a:solidFill>
                  <a:schemeClr val="bg1"/>
                </a:solidFill>
              </a:rPr>
              <a:t>UKPDS=United Kingdom Prospective Diabetes </a:t>
            </a:r>
            <a:r>
              <a:rPr lang="en-US" sz="1400" baseline="0" dirty="0" smtClean="0">
                <a:solidFill>
                  <a:schemeClr val="bg1"/>
                </a:solidFill>
              </a:rPr>
              <a:t>Study.</a:t>
            </a:r>
            <a:endParaRPr lang="en-US" sz="1400" baseline="0" dirty="0">
              <a:solidFill>
                <a:schemeClr val="bg1"/>
              </a:solidFill>
            </a:endParaRPr>
          </a:p>
        </p:txBody>
      </p:sp>
      <p:grpSp>
        <p:nvGrpSpPr>
          <p:cNvPr id="2" name="Group 30"/>
          <p:cNvGrpSpPr/>
          <p:nvPr/>
        </p:nvGrpSpPr>
        <p:grpSpPr>
          <a:xfrm>
            <a:off x="685800" y="1534180"/>
            <a:ext cx="7772400" cy="4333220"/>
            <a:chOff x="762000" y="1219200"/>
            <a:chExt cx="7772400" cy="4333220"/>
          </a:xfrm>
        </p:grpSpPr>
        <p:sp>
          <p:nvSpPr>
            <p:cNvPr id="23557" name="Text Box 15"/>
            <p:cNvSpPr txBox="1">
              <a:spLocks noChangeArrowheads="1"/>
            </p:cNvSpPr>
            <p:nvPr/>
          </p:nvSpPr>
          <p:spPr bwMode="auto">
            <a:xfrm>
              <a:off x="831850" y="3128963"/>
              <a:ext cx="2076450" cy="523875"/>
            </a:xfrm>
            <a:prstGeom prst="rect">
              <a:avLst/>
            </a:prstGeom>
            <a:solidFill>
              <a:srgbClr val="C4CCD6"/>
            </a:solidFill>
            <a:ln w="28575">
              <a:solidFill>
                <a:srgbClr val="93A2B4"/>
              </a:solidFill>
              <a:miter lim="800000"/>
              <a:headEnd/>
              <a:tailEnd/>
            </a:ln>
          </p:spPr>
          <p:txBody>
            <a:bodyPr>
              <a:spAutoFit/>
            </a:bodyPr>
            <a:lstStyle/>
            <a:p>
              <a:pPr algn="ctr">
                <a:spcBef>
                  <a:spcPct val="50000"/>
                </a:spcBef>
              </a:pPr>
              <a:r>
                <a:rPr lang="en-US" sz="1400" b="1" baseline="0"/>
                <a:t> Conventional</a:t>
              </a:r>
              <a:br>
                <a:rPr lang="en-US" sz="1400" b="1" baseline="0"/>
              </a:br>
              <a:r>
                <a:rPr lang="en-US" sz="1400" b="1" baseline="0"/>
                <a:t> (n=880)</a:t>
              </a:r>
              <a:endParaRPr lang="en-US" sz="1400" baseline="0"/>
            </a:p>
          </p:txBody>
        </p:sp>
        <p:sp>
          <p:nvSpPr>
            <p:cNvPr id="23558" name="Text Box 16"/>
            <p:cNvSpPr txBox="1">
              <a:spLocks noChangeArrowheads="1"/>
            </p:cNvSpPr>
            <p:nvPr/>
          </p:nvSpPr>
          <p:spPr bwMode="auto">
            <a:xfrm>
              <a:off x="831850" y="1876425"/>
              <a:ext cx="2076450" cy="523875"/>
            </a:xfrm>
            <a:prstGeom prst="rect">
              <a:avLst/>
            </a:prstGeom>
            <a:solidFill>
              <a:srgbClr val="C4CCD6"/>
            </a:solidFill>
            <a:ln w="28575">
              <a:solidFill>
                <a:srgbClr val="93A2B4"/>
              </a:solidFill>
              <a:miter lim="800000"/>
              <a:headEnd/>
              <a:tailEnd/>
            </a:ln>
          </p:spPr>
          <p:txBody>
            <a:bodyPr>
              <a:spAutoFit/>
            </a:bodyPr>
            <a:lstStyle/>
            <a:p>
              <a:pPr algn="ctr">
                <a:spcBef>
                  <a:spcPct val="50000"/>
                </a:spcBef>
              </a:pPr>
              <a:r>
                <a:rPr lang="en-US" sz="1400" b="1" baseline="0" dirty="0"/>
                <a:t>Sulfonylurea/insulin</a:t>
              </a:r>
              <a:br>
                <a:rPr lang="en-US" sz="1400" b="1" baseline="0" dirty="0"/>
              </a:br>
              <a:r>
                <a:rPr lang="en-US" sz="1400" b="1" baseline="0" dirty="0"/>
                <a:t>(n=2118)</a:t>
              </a:r>
            </a:p>
          </p:txBody>
        </p:sp>
        <p:sp>
          <p:nvSpPr>
            <p:cNvPr id="23559" name="Text Box 17"/>
            <p:cNvSpPr txBox="1">
              <a:spLocks noChangeArrowheads="1"/>
            </p:cNvSpPr>
            <p:nvPr/>
          </p:nvSpPr>
          <p:spPr bwMode="auto">
            <a:xfrm>
              <a:off x="831850" y="4349750"/>
              <a:ext cx="2076450" cy="523875"/>
            </a:xfrm>
            <a:prstGeom prst="rect">
              <a:avLst/>
            </a:prstGeom>
            <a:solidFill>
              <a:srgbClr val="C4CCD6"/>
            </a:solidFill>
            <a:ln w="28575">
              <a:solidFill>
                <a:srgbClr val="93A2B4"/>
              </a:solidFill>
              <a:miter lim="800000"/>
              <a:headEnd/>
              <a:tailEnd/>
            </a:ln>
          </p:spPr>
          <p:txBody>
            <a:bodyPr>
              <a:spAutoFit/>
            </a:bodyPr>
            <a:lstStyle/>
            <a:p>
              <a:pPr algn="ctr">
                <a:spcBef>
                  <a:spcPct val="50000"/>
                </a:spcBef>
              </a:pPr>
              <a:r>
                <a:rPr lang="en-US" sz="1400" b="1" baseline="0" dirty="0"/>
                <a:t> Metformin</a:t>
              </a:r>
              <a:br>
                <a:rPr lang="en-US" sz="1400" b="1" baseline="0" dirty="0"/>
              </a:br>
              <a:r>
                <a:rPr lang="en-US" sz="1400" b="1" baseline="0" dirty="0"/>
                <a:t> (n=279)</a:t>
              </a:r>
            </a:p>
          </p:txBody>
        </p:sp>
        <p:sp>
          <p:nvSpPr>
            <p:cNvPr id="23560" name="Text Box 28"/>
            <p:cNvSpPr txBox="1">
              <a:spLocks noChangeArrowheads="1"/>
            </p:cNvSpPr>
            <p:nvPr/>
          </p:nvSpPr>
          <p:spPr bwMode="auto">
            <a:xfrm>
              <a:off x="762000" y="1219200"/>
              <a:ext cx="2239963" cy="609600"/>
            </a:xfrm>
            <a:prstGeom prst="rect">
              <a:avLst/>
            </a:prstGeom>
            <a:noFill/>
            <a:ln w="9525">
              <a:noFill/>
              <a:miter lim="800000"/>
              <a:headEnd/>
              <a:tailEnd/>
            </a:ln>
          </p:spPr>
          <p:txBody>
            <a:bodyPr>
              <a:spAutoFit/>
            </a:bodyPr>
            <a:lstStyle/>
            <a:p>
              <a:pPr algn="ctr">
                <a:spcBef>
                  <a:spcPct val="50000"/>
                </a:spcBef>
              </a:pPr>
              <a:r>
                <a:rPr lang="en-US" sz="2000" b="1" baseline="0" dirty="0">
                  <a:solidFill>
                    <a:schemeClr val="bg1"/>
                  </a:solidFill>
                </a:rPr>
                <a:t>1997</a:t>
              </a:r>
              <a:br>
                <a:rPr lang="en-US" sz="2000" b="1" baseline="0" dirty="0">
                  <a:solidFill>
                    <a:schemeClr val="bg1"/>
                  </a:solidFill>
                </a:rPr>
              </a:br>
              <a:r>
                <a:rPr lang="en-US" sz="1400" baseline="0" dirty="0">
                  <a:solidFill>
                    <a:schemeClr val="bg1"/>
                  </a:solidFill>
                </a:rPr>
                <a:t>Survivor cohort</a:t>
              </a:r>
              <a:endParaRPr lang="en-US" sz="1400" b="1" baseline="0" dirty="0">
                <a:solidFill>
                  <a:schemeClr val="bg1"/>
                </a:solidFill>
              </a:endParaRPr>
            </a:p>
          </p:txBody>
        </p:sp>
        <p:sp>
          <p:nvSpPr>
            <p:cNvPr id="23561" name="Text Box 49"/>
            <p:cNvSpPr txBox="1">
              <a:spLocks noChangeArrowheads="1"/>
            </p:cNvSpPr>
            <p:nvPr/>
          </p:nvSpPr>
          <p:spPr bwMode="auto">
            <a:xfrm>
              <a:off x="3422650" y="1219200"/>
              <a:ext cx="2239963" cy="396875"/>
            </a:xfrm>
            <a:prstGeom prst="rect">
              <a:avLst/>
            </a:prstGeom>
            <a:noFill/>
            <a:ln w="9525">
              <a:noFill/>
              <a:miter lim="800000"/>
              <a:headEnd/>
              <a:tailEnd/>
            </a:ln>
          </p:spPr>
          <p:txBody>
            <a:bodyPr>
              <a:spAutoFit/>
            </a:bodyPr>
            <a:lstStyle/>
            <a:p>
              <a:pPr algn="ctr">
                <a:spcBef>
                  <a:spcPct val="50000"/>
                </a:spcBef>
              </a:pPr>
              <a:r>
                <a:rPr lang="en-US" sz="2000" b="1" baseline="0" dirty="0">
                  <a:solidFill>
                    <a:schemeClr val="bg1"/>
                  </a:solidFill>
                </a:rPr>
                <a:t>2002</a:t>
              </a:r>
            </a:p>
          </p:txBody>
        </p:sp>
        <p:sp>
          <p:nvSpPr>
            <p:cNvPr id="23562" name="Rectangle 50"/>
            <p:cNvSpPr>
              <a:spLocks noChangeArrowheads="1"/>
            </p:cNvSpPr>
            <p:nvPr/>
          </p:nvSpPr>
          <p:spPr bwMode="auto">
            <a:xfrm>
              <a:off x="4471988" y="2100263"/>
              <a:ext cx="139700" cy="152400"/>
            </a:xfrm>
            <a:prstGeom prst="rect">
              <a:avLst/>
            </a:prstGeom>
            <a:noFill/>
            <a:ln w="9525">
              <a:noFill/>
              <a:miter lim="800000"/>
              <a:headEnd/>
              <a:tailEnd/>
            </a:ln>
          </p:spPr>
          <p:txBody>
            <a:bodyPr wrap="none" anchor="ctr"/>
            <a:lstStyle/>
            <a:p>
              <a:endParaRPr lang="en-US" sz="1000" baseline="0">
                <a:solidFill>
                  <a:schemeClr val="bg1"/>
                </a:solidFill>
                <a:latin typeface="Arial Unicode MS" pitchFamily="34" charset="-128"/>
              </a:endParaRPr>
            </a:p>
          </p:txBody>
        </p:sp>
        <p:sp>
          <p:nvSpPr>
            <p:cNvPr id="23563" name="Rectangle 51"/>
            <p:cNvSpPr>
              <a:spLocks noChangeArrowheads="1"/>
            </p:cNvSpPr>
            <p:nvPr/>
          </p:nvSpPr>
          <p:spPr bwMode="auto">
            <a:xfrm>
              <a:off x="4471988" y="3352800"/>
              <a:ext cx="139700" cy="152400"/>
            </a:xfrm>
            <a:prstGeom prst="rect">
              <a:avLst/>
            </a:prstGeom>
            <a:noFill/>
            <a:ln w="9525">
              <a:noFill/>
              <a:miter lim="800000"/>
              <a:headEnd/>
              <a:tailEnd/>
            </a:ln>
          </p:spPr>
          <p:txBody>
            <a:bodyPr wrap="none" anchor="ctr"/>
            <a:lstStyle/>
            <a:p>
              <a:endParaRPr lang="en-US" sz="1000" baseline="0">
                <a:solidFill>
                  <a:schemeClr val="bg1"/>
                </a:solidFill>
                <a:latin typeface="Arial Unicode MS" pitchFamily="34" charset="-128"/>
              </a:endParaRPr>
            </a:p>
          </p:txBody>
        </p:sp>
        <p:sp>
          <p:nvSpPr>
            <p:cNvPr id="23564" name="Rectangle 52"/>
            <p:cNvSpPr>
              <a:spLocks noChangeArrowheads="1"/>
            </p:cNvSpPr>
            <p:nvPr/>
          </p:nvSpPr>
          <p:spPr bwMode="auto">
            <a:xfrm>
              <a:off x="4471988" y="4573588"/>
              <a:ext cx="139700" cy="152400"/>
            </a:xfrm>
            <a:prstGeom prst="rect">
              <a:avLst/>
            </a:prstGeom>
            <a:noFill/>
            <a:ln w="9525">
              <a:noFill/>
              <a:miter lim="800000"/>
              <a:headEnd/>
              <a:tailEnd/>
            </a:ln>
          </p:spPr>
          <p:txBody>
            <a:bodyPr wrap="none" anchor="ctr"/>
            <a:lstStyle/>
            <a:p>
              <a:endParaRPr lang="en-US" sz="1000" baseline="0">
                <a:solidFill>
                  <a:schemeClr val="bg1"/>
                </a:solidFill>
                <a:latin typeface="Arial Unicode MS" pitchFamily="34" charset="-128"/>
              </a:endParaRPr>
            </a:p>
          </p:txBody>
        </p:sp>
        <p:sp>
          <p:nvSpPr>
            <p:cNvPr id="23565" name="Text Box 59"/>
            <p:cNvSpPr txBox="1">
              <a:spLocks noChangeArrowheads="1"/>
            </p:cNvSpPr>
            <p:nvPr/>
          </p:nvSpPr>
          <p:spPr bwMode="auto">
            <a:xfrm>
              <a:off x="3071813" y="1889125"/>
              <a:ext cx="1190625" cy="304800"/>
            </a:xfrm>
            <a:prstGeom prst="rect">
              <a:avLst/>
            </a:prstGeom>
            <a:noFill/>
            <a:ln w="9525">
              <a:noFill/>
              <a:miter lim="800000"/>
              <a:headEnd/>
              <a:tailEnd/>
            </a:ln>
          </p:spPr>
          <p:txBody>
            <a:bodyPr>
              <a:spAutoFit/>
            </a:bodyPr>
            <a:lstStyle/>
            <a:p>
              <a:pPr algn="ctr">
                <a:spcBef>
                  <a:spcPct val="50000"/>
                </a:spcBef>
              </a:pPr>
              <a:r>
                <a:rPr lang="en-US" sz="1400" b="1" baseline="0">
                  <a:solidFill>
                    <a:schemeClr val="bg1"/>
                  </a:solidFill>
                </a:rPr>
                <a:t>Clinic</a:t>
              </a:r>
            </a:p>
          </p:txBody>
        </p:sp>
        <p:sp>
          <p:nvSpPr>
            <p:cNvPr id="23566" name="Text Box 61"/>
            <p:cNvSpPr txBox="1">
              <a:spLocks noChangeArrowheads="1"/>
            </p:cNvSpPr>
            <p:nvPr/>
          </p:nvSpPr>
          <p:spPr bwMode="auto">
            <a:xfrm>
              <a:off x="3071813" y="3124200"/>
              <a:ext cx="1190625" cy="304800"/>
            </a:xfrm>
            <a:prstGeom prst="rect">
              <a:avLst/>
            </a:prstGeom>
            <a:noFill/>
            <a:ln w="9525">
              <a:noFill/>
              <a:miter lim="800000"/>
              <a:headEnd/>
              <a:tailEnd/>
            </a:ln>
          </p:spPr>
          <p:txBody>
            <a:bodyPr>
              <a:spAutoFit/>
            </a:bodyPr>
            <a:lstStyle/>
            <a:p>
              <a:pPr algn="ctr">
                <a:spcBef>
                  <a:spcPct val="50000"/>
                </a:spcBef>
              </a:pPr>
              <a:r>
                <a:rPr lang="en-US" sz="1400" b="1" baseline="0">
                  <a:solidFill>
                    <a:schemeClr val="bg1"/>
                  </a:solidFill>
                </a:rPr>
                <a:t>Clinic</a:t>
              </a:r>
            </a:p>
          </p:txBody>
        </p:sp>
        <p:sp>
          <p:nvSpPr>
            <p:cNvPr id="23567" name="Text Box 63"/>
            <p:cNvSpPr txBox="1">
              <a:spLocks noChangeArrowheads="1"/>
            </p:cNvSpPr>
            <p:nvPr/>
          </p:nvSpPr>
          <p:spPr bwMode="auto">
            <a:xfrm>
              <a:off x="3071813" y="4346575"/>
              <a:ext cx="1190625" cy="304800"/>
            </a:xfrm>
            <a:prstGeom prst="rect">
              <a:avLst/>
            </a:prstGeom>
            <a:noFill/>
            <a:ln w="9525">
              <a:noFill/>
              <a:miter lim="800000"/>
              <a:headEnd/>
              <a:tailEnd/>
            </a:ln>
          </p:spPr>
          <p:txBody>
            <a:bodyPr>
              <a:spAutoFit/>
            </a:bodyPr>
            <a:lstStyle/>
            <a:p>
              <a:pPr algn="ctr">
                <a:spcBef>
                  <a:spcPct val="50000"/>
                </a:spcBef>
              </a:pPr>
              <a:r>
                <a:rPr lang="en-US" sz="1400" b="1" baseline="0" dirty="0">
                  <a:solidFill>
                    <a:schemeClr val="bg1"/>
                  </a:solidFill>
                </a:rPr>
                <a:t>Clinic</a:t>
              </a:r>
            </a:p>
          </p:txBody>
        </p:sp>
        <p:sp>
          <p:nvSpPr>
            <p:cNvPr id="23568" name="Text Box 60"/>
            <p:cNvSpPr txBox="1">
              <a:spLocks noChangeArrowheads="1"/>
            </p:cNvSpPr>
            <p:nvPr/>
          </p:nvSpPr>
          <p:spPr bwMode="auto">
            <a:xfrm>
              <a:off x="4541838" y="1889125"/>
              <a:ext cx="1470025" cy="304800"/>
            </a:xfrm>
            <a:prstGeom prst="rect">
              <a:avLst/>
            </a:prstGeom>
            <a:noFill/>
            <a:ln w="9525">
              <a:noFill/>
              <a:miter lim="800000"/>
              <a:headEnd/>
              <a:tailEnd/>
            </a:ln>
          </p:spPr>
          <p:txBody>
            <a:bodyPr>
              <a:spAutoFit/>
            </a:bodyPr>
            <a:lstStyle/>
            <a:p>
              <a:pPr algn="ctr">
                <a:spcBef>
                  <a:spcPct val="50000"/>
                </a:spcBef>
              </a:pPr>
              <a:r>
                <a:rPr lang="en-US" sz="1400" b="1" baseline="0">
                  <a:solidFill>
                    <a:schemeClr val="bg1"/>
                  </a:solidFill>
                </a:rPr>
                <a:t>Questionnaire</a:t>
              </a:r>
            </a:p>
          </p:txBody>
        </p:sp>
        <p:sp>
          <p:nvSpPr>
            <p:cNvPr id="23569" name="Text Box 62"/>
            <p:cNvSpPr txBox="1">
              <a:spLocks noChangeArrowheads="1"/>
            </p:cNvSpPr>
            <p:nvPr/>
          </p:nvSpPr>
          <p:spPr bwMode="auto">
            <a:xfrm>
              <a:off x="4541838" y="3124200"/>
              <a:ext cx="1470025" cy="304800"/>
            </a:xfrm>
            <a:prstGeom prst="rect">
              <a:avLst/>
            </a:prstGeom>
            <a:noFill/>
            <a:ln w="9525">
              <a:noFill/>
              <a:miter lim="800000"/>
              <a:headEnd/>
              <a:tailEnd/>
            </a:ln>
          </p:spPr>
          <p:txBody>
            <a:bodyPr>
              <a:spAutoFit/>
            </a:bodyPr>
            <a:lstStyle/>
            <a:p>
              <a:pPr algn="ctr">
                <a:spcBef>
                  <a:spcPct val="50000"/>
                </a:spcBef>
              </a:pPr>
              <a:r>
                <a:rPr lang="en-US" sz="1400" b="1" baseline="0">
                  <a:solidFill>
                    <a:schemeClr val="bg1"/>
                  </a:solidFill>
                </a:rPr>
                <a:t>Questionnaire</a:t>
              </a:r>
            </a:p>
          </p:txBody>
        </p:sp>
        <p:sp>
          <p:nvSpPr>
            <p:cNvPr id="23570" name="Text Box 64"/>
            <p:cNvSpPr txBox="1">
              <a:spLocks noChangeArrowheads="1"/>
            </p:cNvSpPr>
            <p:nvPr/>
          </p:nvSpPr>
          <p:spPr bwMode="auto">
            <a:xfrm>
              <a:off x="4541838" y="4346575"/>
              <a:ext cx="1470025" cy="304800"/>
            </a:xfrm>
            <a:prstGeom prst="rect">
              <a:avLst/>
            </a:prstGeom>
            <a:noFill/>
            <a:ln w="9525">
              <a:noFill/>
              <a:miter lim="800000"/>
              <a:headEnd/>
              <a:tailEnd/>
            </a:ln>
          </p:spPr>
          <p:txBody>
            <a:bodyPr>
              <a:spAutoFit/>
            </a:bodyPr>
            <a:lstStyle/>
            <a:p>
              <a:pPr algn="ctr">
                <a:spcBef>
                  <a:spcPct val="50000"/>
                </a:spcBef>
              </a:pPr>
              <a:r>
                <a:rPr lang="en-US" sz="1400" b="1" baseline="0">
                  <a:solidFill>
                    <a:schemeClr val="bg1"/>
                  </a:solidFill>
                </a:rPr>
                <a:t>Questionnaire</a:t>
              </a:r>
            </a:p>
          </p:txBody>
        </p:sp>
        <p:sp>
          <p:nvSpPr>
            <p:cNvPr id="23571" name="Text Box 27"/>
            <p:cNvSpPr txBox="1">
              <a:spLocks noChangeArrowheads="1"/>
            </p:cNvSpPr>
            <p:nvPr/>
          </p:nvSpPr>
          <p:spPr bwMode="auto">
            <a:xfrm>
              <a:off x="5872163" y="1219200"/>
              <a:ext cx="2636837" cy="609600"/>
            </a:xfrm>
            <a:prstGeom prst="rect">
              <a:avLst/>
            </a:prstGeom>
            <a:noFill/>
            <a:ln w="9525">
              <a:noFill/>
              <a:miter lim="800000"/>
              <a:headEnd/>
              <a:tailEnd/>
            </a:ln>
          </p:spPr>
          <p:txBody>
            <a:bodyPr>
              <a:spAutoFit/>
            </a:bodyPr>
            <a:lstStyle/>
            <a:p>
              <a:pPr algn="ctr">
                <a:spcBef>
                  <a:spcPct val="50000"/>
                </a:spcBef>
              </a:pPr>
              <a:r>
                <a:rPr lang="en-US" sz="2000" b="1" baseline="0">
                  <a:solidFill>
                    <a:schemeClr val="bg1"/>
                  </a:solidFill>
                </a:rPr>
                <a:t>2007</a:t>
              </a:r>
              <a:br>
                <a:rPr lang="en-US" sz="2000" b="1" baseline="0">
                  <a:solidFill>
                    <a:schemeClr val="bg1"/>
                  </a:solidFill>
                </a:rPr>
              </a:br>
              <a:r>
                <a:rPr lang="en-US" sz="1400" baseline="0">
                  <a:solidFill>
                    <a:schemeClr val="bg1"/>
                  </a:solidFill>
                </a:rPr>
                <a:t>Posttrial monitoring</a:t>
              </a:r>
              <a:endParaRPr lang="en-US" sz="1400" b="1" baseline="0">
                <a:solidFill>
                  <a:schemeClr val="bg1"/>
                </a:solidFill>
              </a:endParaRPr>
            </a:p>
          </p:txBody>
        </p:sp>
        <p:sp>
          <p:nvSpPr>
            <p:cNvPr id="23572" name="Text Box 32"/>
            <p:cNvSpPr txBox="1">
              <a:spLocks noChangeArrowheads="1"/>
            </p:cNvSpPr>
            <p:nvPr/>
          </p:nvSpPr>
          <p:spPr bwMode="auto">
            <a:xfrm>
              <a:off x="6105525" y="3128963"/>
              <a:ext cx="2076450" cy="523875"/>
            </a:xfrm>
            <a:prstGeom prst="rect">
              <a:avLst/>
            </a:prstGeom>
            <a:solidFill>
              <a:srgbClr val="C4CCD6"/>
            </a:solidFill>
            <a:ln w="28575">
              <a:solidFill>
                <a:srgbClr val="93A2B4"/>
              </a:solidFill>
              <a:miter lim="800000"/>
              <a:headEnd/>
              <a:tailEnd/>
            </a:ln>
          </p:spPr>
          <p:txBody>
            <a:bodyPr>
              <a:spAutoFit/>
            </a:bodyPr>
            <a:lstStyle/>
            <a:p>
              <a:pPr algn="ctr">
                <a:spcBef>
                  <a:spcPct val="50000"/>
                </a:spcBef>
              </a:pPr>
              <a:r>
                <a:rPr lang="en-US" sz="1400" b="1" baseline="0"/>
                <a:t> Conventional</a:t>
              </a:r>
              <a:br>
                <a:rPr lang="en-US" sz="1400" b="1" baseline="0"/>
              </a:br>
              <a:r>
                <a:rPr lang="en-US" sz="1400" b="1" baseline="0"/>
                <a:t> (n=379)</a:t>
              </a:r>
              <a:endParaRPr lang="en-US" sz="1400" baseline="0"/>
            </a:p>
          </p:txBody>
        </p:sp>
        <p:sp>
          <p:nvSpPr>
            <p:cNvPr id="23573" name="Text Box 33"/>
            <p:cNvSpPr txBox="1">
              <a:spLocks noChangeArrowheads="1"/>
            </p:cNvSpPr>
            <p:nvPr/>
          </p:nvSpPr>
          <p:spPr bwMode="auto">
            <a:xfrm>
              <a:off x="6105525" y="1876425"/>
              <a:ext cx="2076450" cy="523875"/>
            </a:xfrm>
            <a:prstGeom prst="rect">
              <a:avLst/>
            </a:prstGeom>
            <a:solidFill>
              <a:srgbClr val="C4CCD6"/>
            </a:solidFill>
            <a:ln w="28575">
              <a:solidFill>
                <a:srgbClr val="93A2B4"/>
              </a:solidFill>
              <a:miter lim="800000"/>
              <a:headEnd/>
              <a:tailEnd/>
            </a:ln>
          </p:spPr>
          <p:txBody>
            <a:bodyPr>
              <a:spAutoFit/>
            </a:bodyPr>
            <a:lstStyle/>
            <a:p>
              <a:pPr algn="ctr">
                <a:spcBef>
                  <a:spcPct val="50000"/>
                </a:spcBef>
              </a:pPr>
              <a:r>
                <a:rPr lang="en-US" sz="1400" b="1" baseline="0"/>
                <a:t>Sulfonylurea/insulin</a:t>
              </a:r>
              <a:br>
                <a:rPr lang="en-US" sz="1400" b="1" baseline="0"/>
              </a:br>
              <a:r>
                <a:rPr lang="en-US" sz="1400" b="1" baseline="0"/>
                <a:t> (n=1010)</a:t>
              </a:r>
            </a:p>
          </p:txBody>
        </p:sp>
        <p:sp>
          <p:nvSpPr>
            <p:cNvPr id="23574" name="Text Box 34"/>
            <p:cNvSpPr txBox="1">
              <a:spLocks noChangeArrowheads="1"/>
            </p:cNvSpPr>
            <p:nvPr/>
          </p:nvSpPr>
          <p:spPr bwMode="auto">
            <a:xfrm>
              <a:off x="6105525" y="4349750"/>
              <a:ext cx="2076450" cy="523875"/>
            </a:xfrm>
            <a:prstGeom prst="rect">
              <a:avLst/>
            </a:prstGeom>
            <a:solidFill>
              <a:srgbClr val="C4CCD6"/>
            </a:solidFill>
            <a:ln w="28575">
              <a:solidFill>
                <a:srgbClr val="93A2B4"/>
              </a:solidFill>
              <a:miter lim="800000"/>
              <a:headEnd/>
              <a:tailEnd/>
            </a:ln>
          </p:spPr>
          <p:txBody>
            <a:bodyPr>
              <a:spAutoFit/>
            </a:bodyPr>
            <a:lstStyle/>
            <a:p>
              <a:pPr algn="ctr">
                <a:spcBef>
                  <a:spcPct val="50000"/>
                </a:spcBef>
              </a:pPr>
              <a:r>
                <a:rPr lang="en-US" sz="1400" b="1" baseline="0" dirty="0"/>
                <a:t> Metformin</a:t>
              </a:r>
              <a:br>
                <a:rPr lang="en-US" sz="1400" b="1" baseline="0" dirty="0"/>
              </a:br>
              <a:r>
                <a:rPr lang="en-US" sz="1400" b="1" baseline="0" dirty="0"/>
                <a:t> (n=136)</a:t>
              </a:r>
            </a:p>
          </p:txBody>
        </p:sp>
        <p:sp>
          <p:nvSpPr>
            <p:cNvPr id="23575" name="Text Box 87"/>
            <p:cNvSpPr txBox="1">
              <a:spLocks noChangeArrowheads="1"/>
            </p:cNvSpPr>
            <p:nvPr/>
          </p:nvSpPr>
          <p:spPr bwMode="auto">
            <a:xfrm>
              <a:off x="5791200" y="5029200"/>
              <a:ext cx="2743200" cy="523220"/>
            </a:xfrm>
            <a:prstGeom prst="rect">
              <a:avLst/>
            </a:prstGeom>
            <a:noFill/>
            <a:ln w="9525">
              <a:noFill/>
              <a:miter lim="800000"/>
              <a:headEnd/>
              <a:tailEnd/>
            </a:ln>
          </p:spPr>
          <p:txBody>
            <a:bodyPr>
              <a:spAutoFit/>
            </a:bodyPr>
            <a:lstStyle/>
            <a:p>
              <a:pPr algn="ctr">
                <a:spcBef>
                  <a:spcPct val="50000"/>
                </a:spcBef>
              </a:pPr>
              <a:r>
                <a:rPr lang="en-US" sz="1400" b="1" baseline="0">
                  <a:solidFill>
                    <a:schemeClr val="bg1"/>
                  </a:solidFill>
                </a:rPr>
                <a:t>Mortality 44% </a:t>
              </a:r>
              <a:br>
                <a:rPr lang="en-US" sz="1400" b="1" baseline="0">
                  <a:solidFill>
                    <a:schemeClr val="bg1"/>
                  </a:solidFill>
                </a:rPr>
              </a:br>
              <a:r>
                <a:rPr lang="en-US" sz="1400" b="1" baseline="0">
                  <a:solidFill>
                    <a:schemeClr val="bg1"/>
                  </a:solidFill>
                </a:rPr>
                <a:t>Lost to follow-up 3.5%</a:t>
              </a:r>
            </a:p>
          </p:txBody>
        </p:sp>
        <p:sp>
          <p:nvSpPr>
            <p:cNvPr id="23576" name="Text Box 88"/>
            <p:cNvSpPr txBox="1">
              <a:spLocks noChangeArrowheads="1"/>
            </p:cNvSpPr>
            <p:nvPr/>
          </p:nvSpPr>
          <p:spPr bwMode="auto">
            <a:xfrm>
              <a:off x="922338" y="5029200"/>
              <a:ext cx="1876425" cy="523220"/>
            </a:xfrm>
            <a:prstGeom prst="rect">
              <a:avLst/>
            </a:prstGeom>
            <a:noFill/>
            <a:ln w="9525">
              <a:noFill/>
              <a:miter lim="800000"/>
              <a:headEnd/>
              <a:tailEnd/>
            </a:ln>
          </p:spPr>
          <p:txBody>
            <a:bodyPr>
              <a:spAutoFit/>
            </a:bodyPr>
            <a:lstStyle/>
            <a:p>
              <a:pPr algn="ctr">
                <a:spcBef>
                  <a:spcPct val="50000"/>
                </a:spcBef>
              </a:pPr>
              <a:r>
                <a:rPr lang="en-US" sz="1400" b="1" baseline="0">
                  <a:solidFill>
                    <a:schemeClr val="bg1"/>
                  </a:solidFill>
                </a:rPr>
                <a:t>Mean age</a:t>
              </a:r>
              <a:br>
                <a:rPr lang="en-US" sz="1400" b="1" baseline="0">
                  <a:solidFill>
                    <a:schemeClr val="bg1"/>
                  </a:solidFill>
                </a:rPr>
              </a:br>
              <a:r>
                <a:rPr lang="en-US" sz="1400" b="1" baseline="0">
                  <a:solidFill>
                    <a:schemeClr val="bg1"/>
                  </a:solidFill>
                </a:rPr>
                <a:t>62</a:t>
              </a:r>
              <a:r>
                <a:rPr lang="en-US" sz="1400" b="1" baseline="0">
                  <a:solidFill>
                    <a:schemeClr val="bg1"/>
                  </a:solidFill>
                  <a:sym typeface="Symbol" pitchFamily="18" charset="2"/>
                </a:rPr>
                <a:t></a:t>
              </a:r>
              <a:r>
                <a:rPr lang="en-US" sz="1400" b="1" baseline="0">
                  <a:solidFill>
                    <a:schemeClr val="bg1"/>
                  </a:solidFill>
                </a:rPr>
                <a:t>8 years</a:t>
              </a:r>
            </a:p>
          </p:txBody>
        </p:sp>
        <p:sp>
          <p:nvSpPr>
            <p:cNvPr id="23577" name="Line 36"/>
            <p:cNvSpPr>
              <a:spLocks noChangeShapeType="1"/>
            </p:cNvSpPr>
            <p:nvPr/>
          </p:nvSpPr>
          <p:spPr bwMode="auto">
            <a:xfrm>
              <a:off x="2895600" y="2162175"/>
              <a:ext cx="1524000" cy="0"/>
            </a:xfrm>
            <a:prstGeom prst="line">
              <a:avLst/>
            </a:prstGeom>
            <a:noFill/>
            <a:ln w="38100">
              <a:solidFill>
                <a:srgbClr val="93A2B4"/>
              </a:solidFill>
              <a:round/>
              <a:headEnd/>
              <a:tailEnd type="triangle" w="med" len="med"/>
            </a:ln>
          </p:spPr>
          <p:txBody>
            <a:bodyPr/>
            <a:lstStyle/>
            <a:p>
              <a:endParaRPr lang="en-US">
                <a:solidFill>
                  <a:schemeClr val="bg1"/>
                </a:solidFill>
              </a:endParaRPr>
            </a:p>
          </p:txBody>
        </p:sp>
        <p:sp>
          <p:nvSpPr>
            <p:cNvPr id="23578" name="Line 37"/>
            <p:cNvSpPr>
              <a:spLocks noChangeShapeType="1"/>
            </p:cNvSpPr>
            <p:nvPr/>
          </p:nvSpPr>
          <p:spPr bwMode="auto">
            <a:xfrm>
              <a:off x="2895600" y="3429000"/>
              <a:ext cx="1524000" cy="0"/>
            </a:xfrm>
            <a:prstGeom prst="line">
              <a:avLst/>
            </a:prstGeom>
            <a:noFill/>
            <a:ln w="38100">
              <a:solidFill>
                <a:srgbClr val="93A2B4"/>
              </a:solidFill>
              <a:round/>
              <a:headEnd/>
              <a:tailEnd type="triangle" w="med" len="med"/>
            </a:ln>
          </p:spPr>
          <p:txBody>
            <a:bodyPr/>
            <a:lstStyle/>
            <a:p>
              <a:endParaRPr lang="en-US">
                <a:solidFill>
                  <a:schemeClr val="bg1"/>
                </a:solidFill>
              </a:endParaRPr>
            </a:p>
          </p:txBody>
        </p:sp>
        <p:sp>
          <p:nvSpPr>
            <p:cNvPr id="23579" name="Line 38"/>
            <p:cNvSpPr>
              <a:spLocks noChangeShapeType="1"/>
            </p:cNvSpPr>
            <p:nvPr/>
          </p:nvSpPr>
          <p:spPr bwMode="auto">
            <a:xfrm>
              <a:off x="2895600" y="4632325"/>
              <a:ext cx="1524000" cy="0"/>
            </a:xfrm>
            <a:prstGeom prst="line">
              <a:avLst/>
            </a:prstGeom>
            <a:noFill/>
            <a:ln w="38100">
              <a:solidFill>
                <a:srgbClr val="93A2B4"/>
              </a:solidFill>
              <a:round/>
              <a:headEnd/>
              <a:tailEnd type="triangle" w="med" len="med"/>
            </a:ln>
          </p:spPr>
          <p:txBody>
            <a:bodyPr/>
            <a:lstStyle/>
            <a:p>
              <a:endParaRPr lang="en-US">
                <a:solidFill>
                  <a:schemeClr val="bg1"/>
                </a:solidFill>
              </a:endParaRPr>
            </a:p>
          </p:txBody>
        </p:sp>
        <p:sp>
          <p:nvSpPr>
            <p:cNvPr id="23580" name="Line 39"/>
            <p:cNvSpPr>
              <a:spLocks noChangeShapeType="1"/>
            </p:cNvSpPr>
            <p:nvPr/>
          </p:nvSpPr>
          <p:spPr bwMode="auto">
            <a:xfrm>
              <a:off x="4556125" y="2163763"/>
              <a:ext cx="1524000" cy="0"/>
            </a:xfrm>
            <a:prstGeom prst="line">
              <a:avLst/>
            </a:prstGeom>
            <a:noFill/>
            <a:ln w="38100">
              <a:solidFill>
                <a:srgbClr val="93A2B4"/>
              </a:solidFill>
              <a:round/>
              <a:headEnd/>
              <a:tailEnd type="triangle" w="med" len="med"/>
            </a:ln>
          </p:spPr>
          <p:txBody>
            <a:bodyPr/>
            <a:lstStyle/>
            <a:p>
              <a:endParaRPr lang="en-US">
                <a:solidFill>
                  <a:schemeClr val="bg1"/>
                </a:solidFill>
              </a:endParaRPr>
            </a:p>
          </p:txBody>
        </p:sp>
        <p:sp>
          <p:nvSpPr>
            <p:cNvPr id="23581" name="Line 40"/>
            <p:cNvSpPr>
              <a:spLocks noChangeShapeType="1"/>
            </p:cNvSpPr>
            <p:nvPr/>
          </p:nvSpPr>
          <p:spPr bwMode="auto">
            <a:xfrm>
              <a:off x="4556125" y="3430588"/>
              <a:ext cx="1524000" cy="0"/>
            </a:xfrm>
            <a:prstGeom prst="line">
              <a:avLst/>
            </a:prstGeom>
            <a:noFill/>
            <a:ln w="38100">
              <a:solidFill>
                <a:srgbClr val="93A2B4"/>
              </a:solidFill>
              <a:round/>
              <a:headEnd/>
              <a:tailEnd type="triangle" w="med" len="med"/>
            </a:ln>
          </p:spPr>
          <p:txBody>
            <a:bodyPr/>
            <a:lstStyle/>
            <a:p>
              <a:endParaRPr lang="en-US">
                <a:solidFill>
                  <a:schemeClr val="bg1"/>
                </a:solidFill>
              </a:endParaRPr>
            </a:p>
          </p:txBody>
        </p:sp>
        <p:sp>
          <p:nvSpPr>
            <p:cNvPr id="23582" name="Line 41"/>
            <p:cNvSpPr>
              <a:spLocks noChangeShapeType="1"/>
            </p:cNvSpPr>
            <p:nvPr/>
          </p:nvSpPr>
          <p:spPr bwMode="auto">
            <a:xfrm>
              <a:off x="4556125" y="4633913"/>
              <a:ext cx="1524000" cy="0"/>
            </a:xfrm>
            <a:prstGeom prst="line">
              <a:avLst/>
            </a:prstGeom>
            <a:noFill/>
            <a:ln w="38100">
              <a:solidFill>
                <a:srgbClr val="93A2B4"/>
              </a:solidFill>
              <a:round/>
              <a:headEnd/>
              <a:tailEnd type="triangle" w="med" len="med"/>
            </a:ln>
          </p:spPr>
          <p:txBody>
            <a:bodyPr/>
            <a:lstStyle/>
            <a:p>
              <a:endParaRPr lang="en-US">
                <a:solidFill>
                  <a:schemeClr val="bg1"/>
                </a:solidFill>
              </a:endParaRPr>
            </a:p>
          </p:txBody>
        </p:sp>
      </p:grpSp>
      <p:sp>
        <p:nvSpPr>
          <p:cNvPr id="32" name="TextBox 63"/>
          <p:cNvSpPr txBox="1">
            <a:spLocks noChangeArrowheads="1"/>
          </p:cNvSpPr>
          <p:nvPr>
            <p:custDataLst>
              <p:tags r:id="rId2"/>
            </p:custDataLst>
          </p:nvPr>
        </p:nvSpPr>
        <p:spPr bwMode="auto">
          <a:xfrm>
            <a:off x="457200" y="6355080"/>
            <a:ext cx="8340725" cy="336550"/>
          </a:xfrm>
          <a:prstGeom prst="rect">
            <a:avLst/>
          </a:prstGeom>
          <a:noFill/>
          <a:ln w="9525">
            <a:noFill/>
            <a:miter lim="800000"/>
            <a:headEnd/>
            <a:tailEnd/>
          </a:ln>
        </p:spPr>
        <p:txBody>
          <a:bodyPr/>
          <a:lstStyle/>
          <a:p>
            <a:pPr algn="r">
              <a:lnSpc>
                <a:spcPct val="125000"/>
              </a:lnSpc>
              <a:buClr>
                <a:srgbClr val="3F3F3F"/>
              </a:buClr>
              <a:buSzPct val="100000"/>
            </a:pPr>
            <a:r>
              <a:rPr lang="en-US" sz="1400" baseline="0" dirty="0" smtClean="0">
                <a:solidFill>
                  <a:schemeClr val="bg1"/>
                </a:solidFill>
                <a:latin typeface="Arial Narrow" pitchFamily="34" charset="0"/>
                <a:cs typeface="Times New Roman" pitchFamily="18" charset="0"/>
              </a:rPr>
              <a:t>Holman et </a:t>
            </a:r>
            <a:r>
              <a:rPr lang="en-US" sz="1400" baseline="0" dirty="0">
                <a:solidFill>
                  <a:schemeClr val="bg1"/>
                </a:solidFill>
                <a:latin typeface="Arial Narrow" pitchFamily="34" charset="0"/>
                <a:cs typeface="Times New Roman" pitchFamily="18" charset="0"/>
              </a:rPr>
              <a:t>al. </a:t>
            </a:r>
            <a:r>
              <a:rPr lang="en-US" sz="1400" i="1" baseline="0" dirty="0">
                <a:solidFill>
                  <a:schemeClr val="bg1"/>
                </a:solidFill>
                <a:latin typeface="Arial Narrow" pitchFamily="34" charset="0"/>
                <a:cs typeface="Times New Roman" pitchFamily="18" charset="0"/>
              </a:rPr>
              <a:t>N </a:t>
            </a:r>
            <a:r>
              <a:rPr lang="en-US" sz="1400" i="1" baseline="0" dirty="0" err="1">
                <a:solidFill>
                  <a:schemeClr val="bg1"/>
                </a:solidFill>
                <a:latin typeface="Arial Narrow" pitchFamily="34" charset="0"/>
                <a:cs typeface="Times New Roman" pitchFamily="18" charset="0"/>
              </a:rPr>
              <a:t>Engl</a:t>
            </a:r>
            <a:r>
              <a:rPr lang="en-US" sz="1400" i="1" baseline="0" dirty="0">
                <a:solidFill>
                  <a:schemeClr val="bg1"/>
                </a:solidFill>
                <a:latin typeface="Arial Narrow" pitchFamily="34" charset="0"/>
                <a:cs typeface="Times New Roman" pitchFamily="18" charset="0"/>
              </a:rPr>
              <a:t> J </a:t>
            </a:r>
            <a:r>
              <a:rPr lang="en-US" sz="1400" i="1" baseline="0" dirty="0" smtClean="0">
                <a:solidFill>
                  <a:schemeClr val="bg1"/>
                </a:solidFill>
                <a:latin typeface="Arial Narrow" pitchFamily="34" charset="0"/>
                <a:cs typeface="Times New Roman" pitchFamily="18" charset="0"/>
              </a:rPr>
              <a:t>Med</a:t>
            </a:r>
            <a:r>
              <a:rPr lang="en-US" sz="1400" baseline="0" dirty="0" smtClean="0">
                <a:solidFill>
                  <a:schemeClr val="bg1"/>
                </a:solidFill>
                <a:latin typeface="Arial Narrow" pitchFamily="34" charset="0"/>
                <a:cs typeface="Times New Roman" pitchFamily="18" charset="0"/>
              </a:rPr>
              <a:t> </a:t>
            </a:r>
            <a:r>
              <a:rPr lang="en-US" sz="1400" baseline="0" dirty="0">
                <a:solidFill>
                  <a:schemeClr val="bg1"/>
                </a:solidFill>
                <a:latin typeface="Arial Narrow" pitchFamily="34" charset="0"/>
                <a:cs typeface="Times New Roman" pitchFamily="18" charset="0"/>
              </a:rPr>
              <a:t>2008;359(15):1577-1589.</a:t>
            </a:r>
          </a:p>
        </p:txBody>
      </p:sp>
      <p:sp>
        <p:nvSpPr>
          <p:cNvPr id="33" name="Rectangle 1026"/>
          <p:cNvSpPr txBox="1">
            <a:spLocks noChangeArrowheads="1"/>
          </p:cNvSpPr>
          <p:nvPr/>
        </p:nvSpPr>
        <p:spPr>
          <a:xfrm>
            <a:off x="457200" y="153988"/>
            <a:ext cx="7416800" cy="1143000"/>
          </a:xfrm>
          <a:prstGeom prst="rect">
            <a:avLst/>
          </a:prstGeom>
        </p:spPr>
        <p:txBody>
          <a:bodyPr anchor="ctr" anchorCtr="0"/>
          <a:lstStyle/>
          <a:p>
            <a:pPr lvl="0" eaLnBrk="0" hangingPunct="0"/>
            <a:r>
              <a:rPr lang="en-US" sz="4000" b="1" kern="0" dirty="0" smtClean="0">
                <a:solidFill>
                  <a:srgbClr val="FFFF00"/>
                </a:solidFill>
                <a:effectLst>
                  <a:outerShdw blurRad="38100" dist="38100" dir="2700000" algn="tl">
                    <a:srgbClr val="000000"/>
                  </a:outerShdw>
                </a:effectLst>
                <a:latin typeface="Verdana" pitchFamily="34" charset="0"/>
                <a:ea typeface="Verdana" pitchFamily="34" charset="0"/>
                <a:cs typeface="Verdana" pitchFamily="34" charset="0"/>
              </a:rPr>
              <a:t>UKPDS </a:t>
            </a:r>
            <a:r>
              <a:rPr lang="en-US" sz="4000" b="1" kern="0" dirty="0" err="1" smtClean="0">
                <a:solidFill>
                  <a:srgbClr val="FFFF00"/>
                </a:solidFill>
                <a:effectLst>
                  <a:outerShdw blurRad="38100" dist="38100" dir="2700000" algn="tl">
                    <a:srgbClr val="000000"/>
                  </a:outerShdw>
                </a:effectLst>
                <a:latin typeface="Verdana" pitchFamily="34" charset="0"/>
                <a:ea typeface="Verdana" pitchFamily="34" charset="0"/>
                <a:cs typeface="Verdana" pitchFamily="34" charset="0"/>
              </a:rPr>
              <a:t>Posttrial</a:t>
            </a:r>
            <a:r>
              <a:rPr lang="en-US" sz="4000" b="1" kern="0" dirty="0" smtClean="0">
                <a:solidFill>
                  <a:srgbClr val="FFFF00"/>
                </a:solidFill>
                <a:effectLst>
                  <a:outerShdw blurRad="38100" dist="38100" dir="2700000" algn="tl">
                    <a:srgbClr val="000000"/>
                  </a:outerShdw>
                </a:effectLst>
                <a:latin typeface="Verdana" pitchFamily="34" charset="0"/>
                <a:ea typeface="Verdana" pitchFamily="34" charset="0"/>
                <a:cs typeface="Verdana" pitchFamily="34" charset="0"/>
              </a:rPr>
              <a:t> Monitoring</a:t>
            </a:r>
            <a:endParaRPr kumimoji="0" lang="en-US" sz="4000" b="1" i="0" u="none" strike="noStrike" kern="0" cap="none" spc="0" normalizeH="0" baseline="0" noProof="0" dirty="0">
              <a:ln>
                <a:noFill/>
              </a:ln>
              <a:solidFill>
                <a:schemeClr val="tx2"/>
              </a:solidFill>
              <a:effectLst>
                <a:outerShdw blurRad="38100" dist="38100" dir="2700000" algn="tl">
                  <a:srgbClr val="000000"/>
                </a:outerShdw>
              </a:effectLst>
              <a:uLnTx/>
              <a:uFillTx/>
              <a:latin typeface="Verdana" pitchFamily="34" charset="0"/>
              <a:ea typeface="Verdana" pitchFamily="34" charset="0"/>
              <a:cs typeface="Verdana" pitchFamily="34" charset="0"/>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Rectangle 11"/>
          <p:cNvSpPr>
            <a:spLocks noGrp="1" noChangeArrowheads="1"/>
          </p:cNvSpPr>
          <p:nvPr>
            <p:ph type="title"/>
          </p:nvPr>
        </p:nvSpPr>
        <p:spPr>
          <a:xfrm>
            <a:off x="457200" y="357188"/>
            <a:ext cx="8189912" cy="1143000"/>
          </a:xfrm>
        </p:spPr>
        <p:txBody>
          <a:bodyPr>
            <a:normAutofit fontScale="90000"/>
          </a:bodyPr>
          <a:lstStyle/>
          <a:p>
            <a:pPr eaLnBrk="1" hangingPunct="1">
              <a:lnSpc>
                <a:spcPct val="100000"/>
              </a:lnSpc>
            </a:pPr>
            <a:r>
              <a:rPr lang="en-US" dirty="0" smtClean="0"/>
              <a:t>ADVANCE &amp; ACCORD</a:t>
            </a:r>
            <a:br>
              <a:rPr lang="en-US" dirty="0" smtClean="0"/>
            </a:br>
            <a:r>
              <a:rPr lang="en-US" dirty="0" smtClean="0"/>
              <a:t>Objectives</a:t>
            </a:r>
            <a:endParaRPr lang="en-US" dirty="0" smtClean="0"/>
          </a:p>
        </p:txBody>
      </p:sp>
      <p:sp>
        <p:nvSpPr>
          <p:cNvPr id="97284" name="Rectangle 12"/>
          <p:cNvSpPr>
            <a:spLocks noGrp="1" noChangeArrowheads="1"/>
          </p:cNvSpPr>
          <p:nvPr>
            <p:ph sz="half" idx="1"/>
          </p:nvPr>
        </p:nvSpPr>
        <p:spPr>
          <a:xfrm>
            <a:off x="457200" y="1527048"/>
            <a:ext cx="4038600" cy="4876800"/>
          </a:xfrm>
        </p:spPr>
        <p:txBody>
          <a:bodyPr anchor="t" anchorCtr="0"/>
          <a:lstStyle/>
          <a:p>
            <a:pPr eaLnBrk="1" hangingPunct="1">
              <a:lnSpc>
                <a:spcPct val="100000"/>
              </a:lnSpc>
            </a:pPr>
            <a:r>
              <a:rPr lang="en-US" sz="2000" b="1" dirty="0" smtClean="0">
                <a:solidFill>
                  <a:schemeClr val="bg1"/>
                </a:solidFill>
              </a:rPr>
              <a:t>ADVANCE</a:t>
            </a:r>
            <a:r>
              <a:rPr lang="en-US" sz="2000" b="1" baseline="30000" dirty="0" smtClean="0">
                <a:solidFill>
                  <a:schemeClr val="bg1"/>
                </a:solidFill>
              </a:rPr>
              <a:t>1</a:t>
            </a:r>
          </a:p>
          <a:p>
            <a:pPr eaLnBrk="1" hangingPunct="1">
              <a:lnSpc>
                <a:spcPct val="100000"/>
              </a:lnSpc>
            </a:pPr>
            <a:r>
              <a:rPr lang="en-US" sz="2000" dirty="0" smtClean="0">
                <a:solidFill>
                  <a:schemeClr val="bg1"/>
                </a:solidFill>
              </a:rPr>
              <a:t>To evaluate whether lowering of blood pressure with an ACE inhibitor-diuretic combination and intensively controlling </a:t>
            </a:r>
            <a:r>
              <a:rPr lang="en-US" sz="2000" dirty="0" err="1" smtClean="0">
                <a:solidFill>
                  <a:schemeClr val="bg1"/>
                </a:solidFill>
              </a:rPr>
              <a:t>glycaemia</a:t>
            </a:r>
            <a:r>
              <a:rPr lang="en-US" sz="2000" dirty="0" smtClean="0">
                <a:solidFill>
                  <a:schemeClr val="bg1"/>
                </a:solidFill>
              </a:rPr>
              <a:t> with a sulfonylurea-based regimen in high-risk patients with type 2 diabetes (hypertensive and </a:t>
            </a:r>
            <a:r>
              <a:rPr lang="en-US" sz="2000" dirty="0" err="1" smtClean="0">
                <a:solidFill>
                  <a:schemeClr val="bg1"/>
                </a:solidFill>
              </a:rPr>
              <a:t>nonhypertensive</a:t>
            </a:r>
            <a:r>
              <a:rPr lang="en-US" sz="2000" dirty="0" smtClean="0">
                <a:solidFill>
                  <a:schemeClr val="bg1"/>
                </a:solidFill>
              </a:rPr>
              <a:t>) reduces the incidence of </a:t>
            </a:r>
            <a:r>
              <a:rPr lang="en-US" sz="2000" dirty="0" err="1" smtClean="0">
                <a:solidFill>
                  <a:schemeClr val="bg1"/>
                </a:solidFill>
              </a:rPr>
              <a:t>macrovascular</a:t>
            </a:r>
            <a:r>
              <a:rPr lang="en-US" sz="2000" dirty="0" smtClean="0">
                <a:solidFill>
                  <a:schemeClr val="bg1"/>
                </a:solidFill>
              </a:rPr>
              <a:t> and </a:t>
            </a:r>
            <a:r>
              <a:rPr lang="en-US" sz="2000" dirty="0" err="1" smtClean="0">
                <a:solidFill>
                  <a:schemeClr val="bg1"/>
                </a:solidFill>
              </a:rPr>
              <a:t>microvascular</a:t>
            </a:r>
            <a:r>
              <a:rPr lang="en-US" sz="2000" dirty="0" smtClean="0">
                <a:solidFill>
                  <a:schemeClr val="bg1"/>
                </a:solidFill>
              </a:rPr>
              <a:t> disease</a:t>
            </a:r>
          </a:p>
        </p:txBody>
      </p:sp>
      <p:sp>
        <p:nvSpPr>
          <p:cNvPr id="97285" name="Rectangle 13"/>
          <p:cNvSpPr>
            <a:spLocks noGrp="1" noChangeArrowheads="1"/>
          </p:cNvSpPr>
          <p:nvPr>
            <p:ph sz="half" idx="2"/>
          </p:nvPr>
        </p:nvSpPr>
        <p:spPr>
          <a:xfrm>
            <a:off x="4572000" y="1527048"/>
            <a:ext cx="4200525" cy="4818062"/>
          </a:xfrm>
        </p:spPr>
        <p:txBody>
          <a:bodyPr anchor="t" anchorCtr="0"/>
          <a:lstStyle/>
          <a:p>
            <a:pPr eaLnBrk="1" hangingPunct="1">
              <a:lnSpc>
                <a:spcPct val="100000"/>
              </a:lnSpc>
            </a:pPr>
            <a:r>
              <a:rPr lang="en-US" sz="2000" b="1" dirty="0" smtClean="0">
                <a:solidFill>
                  <a:schemeClr val="bg1"/>
                </a:solidFill>
              </a:rPr>
              <a:t>ACCORD</a:t>
            </a:r>
            <a:r>
              <a:rPr lang="en-US" sz="2000" b="1" baseline="30000" dirty="0" smtClean="0">
                <a:solidFill>
                  <a:schemeClr val="bg1"/>
                </a:solidFill>
              </a:rPr>
              <a:t>2</a:t>
            </a:r>
          </a:p>
          <a:p>
            <a:pPr eaLnBrk="1" hangingPunct="1">
              <a:lnSpc>
                <a:spcPct val="100000"/>
              </a:lnSpc>
            </a:pPr>
            <a:r>
              <a:rPr lang="en-US" sz="2000" dirty="0" smtClean="0">
                <a:solidFill>
                  <a:schemeClr val="bg1"/>
                </a:solidFill>
              </a:rPr>
              <a:t>To determine whether cardiovascular disease (CVD) event rates can be reduced in patients with type 2 diabetes who are at high risk for CVD events by intensively targeting three important risk factors:</a:t>
            </a:r>
          </a:p>
          <a:p>
            <a:pPr lvl="1" eaLnBrk="1" hangingPunct="1">
              <a:lnSpc>
                <a:spcPct val="100000"/>
              </a:lnSpc>
            </a:pPr>
            <a:r>
              <a:rPr lang="en-US" sz="1800" dirty="0" err="1" smtClean="0">
                <a:solidFill>
                  <a:schemeClr val="bg1"/>
                </a:solidFill>
              </a:rPr>
              <a:t>Hyperglycaemia</a:t>
            </a:r>
            <a:endParaRPr lang="en-US" sz="1800" dirty="0" smtClean="0">
              <a:solidFill>
                <a:schemeClr val="bg1"/>
              </a:solidFill>
            </a:endParaRPr>
          </a:p>
          <a:p>
            <a:pPr lvl="1" eaLnBrk="1" hangingPunct="1">
              <a:lnSpc>
                <a:spcPct val="100000"/>
              </a:lnSpc>
            </a:pPr>
            <a:r>
              <a:rPr lang="en-US" sz="1800" dirty="0" err="1" smtClean="0">
                <a:solidFill>
                  <a:schemeClr val="bg1"/>
                </a:solidFill>
              </a:rPr>
              <a:t>Dyslipidaemia</a:t>
            </a:r>
            <a:endParaRPr lang="en-US" sz="1800" dirty="0" smtClean="0">
              <a:solidFill>
                <a:schemeClr val="bg1"/>
              </a:solidFill>
            </a:endParaRPr>
          </a:p>
          <a:p>
            <a:pPr lvl="1" eaLnBrk="1" hangingPunct="1">
              <a:lnSpc>
                <a:spcPct val="100000"/>
              </a:lnSpc>
            </a:pPr>
            <a:r>
              <a:rPr lang="en-US" sz="1800" dirty="0" smtClean="0">
                <a:solidFill>
                  <a:schemeClr val="bg1"/>
                </a:solidFill>
              </a:rPr>
              <a:t>Hypertension</a:t>
            </a:r>
          </a:p>
        </p:txBody>
      </p:sp>
      <p:sp>
        <p:nvSpPr>
          <p:cNvPr id="97286" name="Text Box 7"/>
          <p:cNvSpPr txBox="1">
            <a:spLocks noChangeArrowheads="1"/>
          </p:cNvSpPr>
          <p:nvPr>
            <p:custDataLst>
              <p:tags r:id="rId1"/>
            </p:custDataLst>
          </p:nvPr>
        </p:nvSpPr>
        <p:spPr bwMode="auto">
          <a:xfrm>
            <a:off x="457200" y="5562600"/>
            <a:ext cx="8340725" cy="336550"/>
          </a:xfrm>
          <a:prstGeom prst="rect">
            <a:avLst/>
          </a:prstGeom>
          <a:noFill/>
          <a:ln w="9525">
            <a:noFill/>
            <a:miter lim="800000"/>
            <a:headEnd/>
            <a:tailEnd/>
          </a:ln>
        </p:spPr>
        <p:txBody>
          <a:bodyPr wrap="none"/>
          <a:lstStyle/>
          <a:p>
            <a:pPr marL="171450" indent="-171450">
              <a:buClr>
                <a:srgbClr val="FFC000"/>
              </a:buClr>
              <a:buSzPct val="100000"/>
              <a:buFont typeface="Arial" pitchFamily="34" charset="0"/>
              <a:buChar char="•"/>
            </a:pPr>
            <a:r>
              <a:rPr lang="en-US" sz="1400" baseline="0" dirty="0" smtClean="0">
                <a:solidFill>
                  <a:schemeClr val="bg1"/>
                </a:solidFill>
              </a:rPr>
              <a:t>ACCORD=Action </a:t>
            </a:r>
            <a:r>
              <a:rPr lang="en-US" sz="1400" baseline="0" dirty="0">
                <a:solidFill>
                  <a:schemeClr val="bg1"/>
                </a:solidFill>
              </a:rPr>
              <a:t>to Control Cardiovascular Risk in </a:t>
            </a:r>
            <a:r>
              <a:rPr lang="en-US" sz="1400" baseline="0" dirty="0" smtClean="0">
                <a:solidFill>
                  <a:schemeClr val="bg1"/>
                </a:solidFill>
              </a:rPr>
              <a:t>Diabetes;</a:t>
            </a:r>
            <a:r>
              <a:rPr lang="en-US" sz="1400" dirty="0" smtClean="0">
                <a:solidFill>
                  <a:schemeClr val="bg1"/>
                </a:solidFill>
              </a:rPr>
              <a:t> ACE=</a:t>
            </a:r>
            <a:r>
              <a:rPr lang="en-US" sz="1400" dirty="0" err="1" smtClean="0">
                <a:solidFill>
                  <a:schemeClr val="bg1"/>
                </a:solidFill>
              </a:rPr>
              <a:t>angiotensin</a:t>
            </a:r>
            <a:r>
              <a:rPr lang="en-US" sz="1400" dirty="0" smtClean="0">
                <a:solidFill>
                  <a:schemeClr val="bg1"/>
                </a:solidFill>
              </a:rPr>
              <a:t>-converting enzyme; </a:t>
            </a:r>
          </a:p>
          <a:p>
            <a:pPr marL="171450" indent="-171450">
              <a:buClr>
                <a:srgbClr val="FFC000"/>
              </a:buClr>
              <a:buSzPct val="100000"/>
            </a:pPr>
            <a:r>
              <a:rPr lang="en-US" sz="1400" dirty="0" smtClean="0">
                <a:solidFill>
                  <a:schemeClr val="bg1"/>
                </a:solidFill>
              </a:rPr>
              <a:t>	ADVANCE=Action in Diabetes and Vascular Disease.</a:t>
            </a:r>
          </a:p>
          <a:p>
            <a:pPr marL="114300" indent="-114300">
              <a:buClr>
                <a:schemeClr val="tx1"/>
              </a:buClr>
              <a:buSzPct val="100000"/>
            </a:pPr>
            <a:endParaRPr lang="en-US" sz="1400" dirty="0" smtClean="0">
              <a:solidFill>
                <a:schemeClr val="bg1"/>
              </a:solidFill>
            </a:endParaRPr>
          </a:p>
          <a:p>
            <a:pPr marL="114300" indent="-114300">
              <a:buClr>
                <a:schemeClr val="tx1"/>
              </a:buClr>
              <a:buSzPct val="100000"/>
            </a:pPr>
            <a:endParaRPr lang="en-US" sz="1400" baseline="0" dirty="0">
              <a:solidFill>
                <a:schemeClr val="bg1"/>
              </a:solidFill>
            </a:endParaRPr>
          </a:p>
        </p:txBody>
      </p:sp>
      <p:sp>
        <p:nvSpPr>
          <p:cNvPr id="7" name="Text Box 7"/>
          <p:cNvSpPr txBox="1">
            <a:spLocks noChangeArrowheads="1"/>
          </p:cNvSpPr>
          <p:nvPr>
            <p:custDataLst>
              <p:tags r:id="rId2"/>
            </p:custDataLst>
          </p:nvPr>
        </p:nvSpPr>
        <p:spPr bwMode="auto">
          <a:xfrm>
            <a:off x="457200" y="6355080"/>
            <a:ext cx="8340725" cy="336550"/>
          </a:xfrm>
          <a:prstGeom prst="rect">
            <a:avLst/>
          </a:prstGeom>
          <a:noFill/>
          <a:ln w="9525">
            <a:noFill/>
            <a:miter lim="800000"/>
            <a:headEnd/>
            <a:tailEnd/>
          </a:ln>
        </p:spPr>
        <p:txBody>
          <a:bodyPr wrap="none"/>
          <a:lstStyle/>
          <a:p>
            <a:pPr marL="114300" indent="-114300" algn="r">
              <a:buClr>
                <a:schemeClr val="tx1"/>
              </a:buClr>
              <a:buSzPct val="100000"/>
            </a:pPr>
            <a:r>
              <a:rPr lang="en-US" sz="1400" baseline="0" dirty="0" smtClean="0">
                <a:solidFill>
                  <a:schemeClr val="bg1"/>
                </a:solidFill>
                <a:latin typeface="Arial Narrow" pitchFamily="34" charset="0"/>
                <a:cs typeface="Times New Roman" pitchFamily="18" charset="0"/>
              </a:rPr>
              <a:t>1. ADVANCE </a:t>
            </a:r>
            <a:r>
              <a:rPr lang="en-US" sz="1400" baseline="0" dirty="0">
                <a:solidFill>
                  <a:schemeClr val="bg1"/>
                </a:solidFill>
                <a:latin typeface="Arial Narrow" pitchFamily="34" charset="0"/>
                <a:cs typeface="Times New Roman" pitchFamily="18" charset="0"/>
              </a:rPr>
              <a:t>Collaborative Group. </a:t>
            </a:r>
            <a:r>
              <a:rPr lang="en-US" sz="1400" i="1" baseline="0" dirty="0">
                <a:solidFill>
                  <a:schemeClr val="bg1"/>
                </a:solidFill>
                <a:latin typeface="Arial Narrow" pitchFamily="34" charset="0"/>
                <a:cs typeface="Times New Roman" pitchFamily="18" charset="0"/>
              </a:rPr>
              <a:t>N </a:t>
            </a:r>
            <a:r>
              <a:rPr lang="en-US" sz="1400" i="1" baseline="0" dirty="0" err="1">
                <a:solidFill>
                  <a:schemeClr val="bg1"/>
                </a:solidFill>
                <a:latin typeface="Arial Narrow" pitchFamily="34" charset="0"/>
                <a:cs typeface="Times New Roman" pitchFamily="18" charset="0"/>
              </a:rPr>
              <a:t>Engl</a:t>
            </a:r>
            <a:r>
              <a:rPr lang="en-US" sz="1400" i="1" baseline="0" dirty="0">
                <a:solidFill>
                  <a:schemeClr val="bg1"/>
                </a:solidFill>
                <a:latin typeface="Arial Narrow" pitchFamily="34" charset="0"/>
                <a:cs typeface="Times New Roman" pitchFamily="18" charset="0"/>
              </a:rPr>
              <a:t> J </a:t>
            </a:r>
            <a:r>
              <a:rPr lang="en-US" sz="1400" i="1" baseline="0" dirty="0" smtClean="0">
                <a:solidFill>
                  <a:schemeClr val="bg1"/>
                </a:solidFill>
                <a:latin typeface="Arial Narrow" pitchFamily="34" charset="0"/>
                <a:cs typeface="Times New Roman" pitchFamily="18" charset="0"/>
              </a:rPr>
              <a:t>Med</a:t>
            </a:r>
            <a:r>
              <a:rPr lang="en-US" sz="1400" baseline="0" dirty="0" smtClean="0">
                <a:solidFill>
                  <a:schemeClr val="bg1"/>
                </a:solidFill>
                <a:latin typeface="Arial Narrow" pitchFamily="34" charset="0"/>
                <a:cs typeface="Times New Roman" pitchFamily="18" charset="0"/>
              </a:rPr>
              <a:t> </a:t>
            </a:r>
            <a:r>
              <a:rPr lang="en-US" sz="1400" baseline="0" dirty="0">
                <a:solidFill>
                  <a:schemeClr val="bg1"/>
                </a:solidFill>
                <a:latin typeface="Arial Narrow" pitchFamily="34" charset="0"/>
                <a:cs typeface="Times New Roman" pitchFamily="18" charset="0"/>
              </a:rPr>
              <a:t>2008;358(24):</a:t>
            </a:r>
            <a:r>
              <a:rPr lang="en-US" sz="1400" baseline="0" dirty="0" smtClean="0">
                <a:solidFill>
                  <a:schemeClr val="bg1"/>
                </a:solidFill>
                <a:latin typeface="Arial Narrow" pitchFamily="34" charset="0"/>
                <a:cs typeface="Times New Roman" pitchFamily="18" charset="0"/>
              </a:rPr>
              <a:t>2560-2572.</a:t>
            </a:r>
          </a:p>
          <a:p>
            <a:pPr marL="114300" indent="-114300" algn="r">
              <a:buClr>
                <a:schemeClr val="tx1"/>
              </a:buClr>
              <a:buSzPct val="100000"/>
            </a:pPr>
            <a:r>
              <a:rPr lang="en-US" sz="1400" baseline="0" dirty="0" smtClean="0">
                <a:solidFill>
                  <a:schemeClr val="bg1"/>
                </a:solidFill>
                <a:latin typeface="Arial Narrow" pitchFamily="34" charset="0"/>
                <a:cs typeface="Times New Roman" pitchFamily="18" charset="0"/>
              </a:rPr>
              <a:t>2. The </a:t>
            </a:r>
            <a:r>
              <a:rPr lang="en-US" sz="1400" baseline="0" dirty="0">
                <a:solidFill>
                  <a:schemeClr val="bg1"/>
                </a:solidFill>
                <a:latin typeface="Arial Narrow" pitchFamily="34" charset="0"/>
                <a:cs typeface="Times New Roman" pitchFamily="18" charset="0"/>
              </a:rPr>
              <a:t>Action to Control Cardiovascular Risk in Diabetes Study Group. </a:t>
            </a:r>
            <a:r>
              <a:rPr lang="en-US" sz="1400" i="1" baseline="0" dirty="0">
                <a:solidFill>
                  <a:schemeClr val="bg1"/>
                </a:solidFill>
                <a:latin typeface="Arial Narrow" pitchFamily="34" charset="0"/>
                <a:cs typeface="Times New Roman" pitchFamily="18" charset="0"/>
              </a:rPr>
              <a:t>N </a:t>
            </a:r>
            <a:r>
              <a:rPr lang="en-US" sz="1400" i="1" baseline="0" dirty="0" err="1">
                <a:solidFill>
                  <a:schemeClr val="bg1"/>
                </a:solidFill>
                <a:latin typeface="Arial Narrow" pitchFamily="34" charset="0"/>
                <a:cs typeface="Times New Roman" pitchFamily="18" charset="0"/>
              </a:rPr>
              <a:t>Engl</a:t>
            </a:r>
            <a:r>
              <a:rPr lang="en-US" sz="1400" i="1" baseline="0" dirty="0">
                <a:solidFill>
                  <a:schemeClr val="bg1"/>
                </a:solidFill>
                <a:latin typeface="Arial Narrow" pitchFamily="34" charset="0"/>
                <a:cs typeface="Times New Roman" pitchFamily="18" charset="0"/>
              </a:rPr>
              <a:t> J </a:t>
            </a:r>
            <a:r>
              <a:rPr lang="en-US" sz="1400" i="1" baseline="0" dirty="0" smtClean="0">
                <a:solidFill>
                  <a:schemeClr val="bg1"/>
                </a:solidFill>
                <a:latin typeface="Arial Narrow" pitchFamily="34" charset="0"/>
                <a:cs typeface="Times New Roman" pitchFamily="18" charset="0"/>
              </a:rPr>
              <a:t>Med</a:t>
            </a:r>
            <a:r>
              <a:rPr lang="en-US" sz="1400" baseline="0" dirty="0" smtClean="0">
                <a:solidFill>
                  <a:schemeClr val="bg1"/>
                </a:solidFill>
                <a:latin typeface="Arial Narrow" pitchFamily="34" charset="0"/>
                <a:cs typeface="Times New Roman" pitchFamily="18" charset="0"/>
              </a:rPr>
              <a:t> </a:t>
            </a:r>
            <a:r>
              <a:rPr lang="en-US" sz="1400" baseline="0" dirty="0">
                <a:solidFill>
                  <a:schemeClr val="bg1"/>
                </a:solidFill>
                <a:latin typeface="Arial Narrow" pitchFamily="34" charset="0"/>
                <a:cs typeface="Times New Roman" pitchFamily="18" charset="0"/>
              </a:rPr>
              <a:t>2008;358(24):2545-2559.</a:t>
            </a: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11"/>
          <p:cNvSpPr>
            <a:spLocks noGrp="1" noChangeArrowheads="1"/>
          </p:cNvSpPr>
          <p:nvPr>
            <p:ph type="title"/>
          </p:nvPr>
        </p:nvSpPr>
        <p:spPr>
          <a:xfrm>
            <a:off x="457200" y="153988"/>
            <a:ext cx="8189912" cy="1143000"/>
          </a:xfrm>
        </p:spPr>
        <p:txBody>
          <a:bodyPr>
            <a:normAutofit fontScale="90000"/>
          </a:bodyPr>
          <a:lstStyle/>
          <a:p>
            <a:r>
              <a:rPr lang="en-US" sz="3600" dirty="0" smtClean="0"/>
              <a:t>ADVANCE &amp; ACCORD </a:t>
            </a:r>
            <a:r>
              <a:rPr lang="en-US" sz="3600" dirty="0" smtClean="0"/>
              <a:t/>
            </a:r>
            <a:br>
              <a:rPr lang="en-US" sz="3600" dirty="0" smtClean="0"/>
            </a:br>
            <a:r>
              <a:rPr lang="en-US" sz="3600" dirty="0" smtClean="0"/>
              <a:t>Study </a:t>
            </a:r>
            <a:r>
              <a:rPr lang="en-US" sz="3600" dirty="0" smtClean="0"/>
              <a:t>Designs</a:t>
            </a:r>
          </a:p>
        </p:txBody>
      </p:sp>
      <p:sp>
        <p:nvSpPr>
          <p:cNvPr id="99332" name="Rectangle 12"/>
          <p:cNvSpPr>
            <a:spLocks noGrp="1" noChangeArrowheads="1"/>
          </p:cNvSpPr>
          <p:nvPr>
            <p:ph sz="half" idx="1"/>
          </p:nvPr>
        </p:nvSpPr>
        <p:spPr>
          <a:xfrm>
            <a:off x="279399" y="1285748"/>
            <a:ext cx="8207375" cy="4876800"/>
          </a:xfrm>
        </p:spPr>
        <p:txBody>
          <a:bodyPr anchor="t" anchorCtr="0"/>
          <a:lstStyle/>
          <a:p>
            <a:pPr eaLnBrk="1" hangingPunct="1">
              <a:lnSpc>
                <a:spcPct val="100000"/>
              </a:lnSpc>
            </a:pPr>
            <a:r>
              <a:rPr lang="en-US" sz="2000" b="1" dirty="0" smtClean="0">
                <a:solidFill>
                  <a:schemeClr val="bg1"/>
                </a:solidFill>
              </a:rPr>
              <a:t>ADVANCE</a:t>
            </a:r>
            <a:r>
              <a:rPr lang="en-US" sz="2000" b="1" baseline="30000" dirty="0" smtClean="0">
                <a:solidFill>
                  <a:schemeClr val="bg1"/>
                </a:solidFill>
              </a:rPr>
              <a:t>1</a:t>
            </a:r>
          </a:p>
          <a:p>
            <a:pPr lvl="1" eaLnBrk="1" hangingPunct="1">
              <a:lnSpc>
                <a:spcPct val="100000"/>
              </a:lnSpc>
            </a:pPr>
            <a:r>
              <a:rPr lang="en-US" altLang="ja-JP" sz="1800" dirty="0" smtClean="0">
                <a:solidFill>
                  <a:schemeClr val="bg1"/>
                </a:solidFill>
              </a:rPr>
              <a:t>Patients (N=11,140) with T2DM, </a:t>
            </a:r>
            <a:r>
              <a:rPr lang="en-US" altLang="ja-JP" sz="1800" dirty="0" smtClean="0">
                <a:solidFill>
                  <a:schemeClr val="bg1"/>
                </a:solidFill>
                <a:sym typeface="Symbol" pitchFamily="18" charset="2"/>
              </a:rPr>
              <a:t></a:t>
            </a:r>
            <a:r>
              <a:rPr lang="en-US" altLang="ja-JP" sz="1800" dirty="0" smtClean="0">
                <a:solidFill>
                  <a:schemeClr val="bg1"/>
                </a:solidFill>
              </a:rPr>
              <a:t>55 years, and either a history of CVD or at least 1 other CV risk factor; no history of insulin treatment </a:t>
            </a:r>
            <a:endParaRPr lang="en-US" sz="1800" dirty="0" smtClean="0">
              <a:solidFill>
                <a:schemeClr val="bg1"/>
              </a:solidFill>
            </a:endParaRPr>
          </a:p>
          <a:p>
            <a:pPr lvl="1" eaLnBrk="1" hangingPunct="1">
              <a:lnSpc>
                <a:spcPct val="100000"/>
              </a:lnSpc>
            </a:pPr>
            <a:r>
              <a:rPr lang="en-US" sz="1800" dirty="0" err="1" smtClean="0">
                <a:solidFill>
                  <a:schemeClr val="bg1"/>
                </a:solidFill>
              </a:rPr>
              <a:t>Glycaemic</a:t>
            </a:r>
            <a:r>
              <a:rPr lang="en-US" sz="1800" dirty="0" smtClean="0">
                <a:solidFill>
                  <a:schemeClr val="bg1"/>
                </a:solidFill>
              </a:rPr>
              <a:t> control target</a:t>
            </a:r>
          </a:p>
          <a:p>
            <a:pPr lvl="2" eaLnBrk="1" hangingPunct="1">
              <a:lnSpc>
                <a:spcPct val="100000"/>
              </a:lnSpc>
            </a:pPr>
            <a:r>
              <a:rPr lang="en-US" sz="1600" dirty="0" smtClean="0">
                <a:solidFill>
                  <a:schemeClr val="bg1"/>
                </a:solidFill>
              </a:rPr>
              <a:t>Intensive control (HbA1c </a:t>
            </a:r>
            <a:r>
              <a:rPr lang="en-US" sz="1600" dirty="0" smtClean="0">
                <a:solidFill>
                  <a:schemeClr val="bg1"/>
                </a:solidFill>
                <a:sym typeface="Symbol" pitchFamily="18" charset="2"/>
              </a:rPr>
              <a:t></a:t>
            </a:r>
            <a:r>
              <a:rPr lang="en-US" sz="1600" dirty="0" smtClean="0">
                <a:solidFill>
                  <a:schemeClr val="bg1"/>
                </a:solidFill>
              </a:rPr>
              <a:t>6.5%) </a:t>
            </a:r>
            <a:r>
              <a:rPr lang="en-US" sz="1600" dirty="0" err="1" smtClean="0">
                <a:solidFill>
                  <a:schemeClr val="bg1"/>
                </a:solidFill>
              </a:rPr>
              <a:t>vs</a:t>
            </a:r>
            <a:r>
              <a:rPr lang="en-US" sz="1600" dirty="0" smtClean="0">
                <a:solidFill>
                  <a:schemeClr val="bg1"/>
                </a:solidFill>
              </a:rPr>
              <a:t> standard control (HbA1c=7.0-7.9%) </a:t>
            </a:r>
          </a:p>
          <a:p>
            <a:pPr eaLnBrk="1" hangingPunct="1">
              <a:lnSpc>
                <a:spcPct val="100000"/>
              </a:lnSpc>
            </a:pPr>
            <a:r>
              <a:rPr lang="en-US" sz="2000" b="1" dirty="0" smtClean="0">
                <a:solidFill>
                  <a:schemeClr val="bg1"/>
                </a:solidFill>
              </a:rPr>
              <a:t>ACCORD</a:t>
            </a:r>
            <a:r>
              <a:rPr lang="en-US" sz="2000" b="1" baseline="30000" dirty="0" smtClean="0">
                <a:solidFill>
                  <a:schemeClr val="bg1"/>
                </a:solidFill>
              </a:rPr>
              <a:t>2</a:t>
            </a:r>
          </a:p>
          <a:p>
            <a:pPr lvl="1" eaLnBrk="1" hangingPunct="1">
              <a:lnSpc>
                <a:spcPct val="100000"/>
              </a:lnSpc>
            </a:pPr>
            <a:r>
              <a:rPr lang="en-US" altLang="ja-JP" sz="1800" dirty="0" smtClean="0">
                <a:solidFill>
                  <a:schemeClr val="bg1"/>
                </a:solidFill>
              </a:rPr>
              <a:t>Patients (N=10,251) with T2DM and either confirmed CVD or combined risk factors and/or conditions suggesting a high likelihood of CVD </a:t>
            </a:r>
          </a:p>
          <a:p>
            <a:pPr lvl="1" eaLnBrk="1" hangingPunct="1">
              <a:lnSpc>
                <a:spcPct val="100000"/>
              </a:lnSpc>
            </a:pPr>
            <a:r>
              <a:rPr lang="en-US" sz="1800" dirty="0" err="1" smtClean="0">
                <a:solidFill>
                  <a:schemeClr val="bg1"/>
                </a:solidFill>
              </a:rPr>
              <a:t>Glycaemic</a:t>
            </a:r>
            <a:r>
              <a:rPr lang="en-US" sz="1800" dirty="0" smtClean="0">
                <a:solidFill>
                  <a:schemeClr val="bg1"/>
                </a:solidFill>
              </a:rPr>
              <a:t> control target</a:t>
            </a:r>
          </a:p>
          <a:p>
            <a:pPr lvl="2" eaLnBrk="1" hangingPunct="1">
              <a:lnSpc>
                <a:spcPct val="100000"/>
              </a:lnSpc>
            </a:pPr>
            <a:r>
              <a:rPr lang="en-US" sz="1600" dirty="0" smtClean="0">
                <a:solidFill>
                  <a:schemeClr val="bg1"/>
                </a:solidFill>
              </a:rPr>
              <a:t>Intensive control (HbA1c </a:t>
            </a:r>
            <a:r>
              <a:rPr lang="en-US" sz="1600" dirty="0" smtClean="0">
                <a:solidFill>
                  <a:schemeClr val="bg1"/>
                </a:solidFill>
                <a:sym typeface="Symbol" pitchFamily="18" charset="2"/>
              </a:rPr>
              <a:t></a:t>
            </a:r>
            <a:r>
              <a:rPr lang="en-US" sz="1600" dirty="0" smtClean="0">
                <a:solidFill>
                  <a:schemeClr val="bg1"/>
                </a:solidFill>
              </a:rPr>
              <a:t>6.0%) </a:t>
            </a:r>
            <a:r>
              <a:rPr lang="en-US" sz="1600" dirty="0" err="1" smtClean="0">
                <a:solidFill>
                  <a:schemeClr val="bg1"/>
                </a:solidFill>
              </a:rPr>
              <a:t>vs</a:t>
            </a:r>
            <a:r>
              <a:rPr lang="en-US" sz="1600" dirty="0" smtClean="0">
                <a:solidFill>
                  <a:schemeClr val="bg1"/>
                </a:solidFill>
              </a:rPr>
              <a:t> standard control (HbA1c=7.0-7.9%) </a:t>
            </a:r>
          </a:p>
          <a:p>
            <a:pPr lvl="1" eaLnBrk="1" hangingPunct="1">
              <a:lnSpc>
                <a:spcPct val="100000"/>
              </a:lnSpc>
            </a:pPr>
            <a:r>
              <a:rPr lang="en-US" sz="1800" dirty="0" smtClean="0">
                <a:solidFill>
                  <a:schemeClr val="bg1"/>
                </a:solidFill>
              </a:rPr>
              <a:t>BP target</a:t>
            </a:r>
          </a:p>
          <a:p>
            <a:pPr lvl="2" eaLnBrk="1" hangingPunct="1">
              <a:lnSpc>
                <a:spcPct val="100000"/>
              </a:lnSpc>
            </a:pPr>
            <a:r>
              <a:rPr lang="en-US" sz="1600" dirty="0" smtClean="0">
                <a:solidFill>
                  <a:schemeClr val="bg1"/>
                </a:solidFill>
              </a:rPr>
              <a:t>Intensive control (systolic BP </a:t>
            </a:r>
            <a:r>
              <a:rPr lang="en-US" sz="1600" dirty="0" smtClean="0">
                <a:solidFill>
                  <a:schemeClr val="bg1"/>
                </a:solidFill>
                <a:sym typeface="Symbol" pitchFamily="18" charset="2"/>
              </a:rPr>
              <a:t></a:t>
            </a:r>
            <a:r>
              <a:rPr lang="en-US" sz="1600" dirty="0" smtClean="0">
                <a:solidFill>
                  <a:schemeClr val="bg1"/>
                </a:solidFill>
              </a:rPr>
              <a:t>120 mm Hg) </a:t>
            </a:r>
            <a:r>
              <a:rPr lang="en-US" sz="1600" dirty="0" err="1" smtClean="0">
                <a:solidFill>
                  <a:schemeClr val="bg1"/>
                </a:solidFill>
              </a:rPr>
              <a:t>vs</a:t>
            </a:r>
            <a:r>
              <a:rPr lang="en-US" sz="1600" dirty="0" smtClean="0">
                <a:solidFill>
                  <a:schemeClr val="bg1"/>
                </a:solidFill>
              </a:rPr>
              <a:t> standard control                                (systolic BP </a:t>
            </a:r>
            <a:r>
              <a:rPr lang="en-US" sz="1600" dirty="0" smtClean="0">
                <a:solidFill>
                  <a:schemeClr val="bg1"/>
                </a:solidFill>
                <a:sym typeface="Symbol" pitchFamily="18" charset="2"/>
              </a:rPr>
              <a:t></a:t>
            </a:r>
            <a:r>
              <a:rPr lang="en-US" sz="1600" dirty="0" smtClean="0">
                <a:solidFill>
                  <a:schemeClr val="bg1"/>
                </a:solidFill>
              </a:rPr>
              <a:t>140 mm Hg) </a:t>
            </a:r>
          </a:p>
          <a:p>
            <a:pPr lvl="1" eaLnBrk="1" hangingPunct="1">
              <a:lnSpc>
                <a:spcPct val="100000"/>
              </a:lnSpc>
            </a:pPr>
            <a:r>
              <a:rPr lang="en-US" sz="1800" dirty="0" smtClean="0">
                <a:solidFill>
                  <a:schemeClr val="bg1"/>
                </a:solidFill>
              </a:rPr>
              <a:t>Lipid target</a:t>
            </a:r>
          </a:p>
          <a:p>
            <a:pPr lvl="2" eaLnBrk="1" hangingPunct="1">
              <a:lnSpc>
                <a:spcPct val="100000"/>
              </a:lnSpc>
            </a:pPr>
            <a:r>
              <a:rPr lang="en-US" sz="1600" dirty="0" err="1" smtClean="0">
                <a:solidFill>
                  <a:schemeClr val="bg1"/>
                </a:solidFill>
              </a:rPr>
              <a:t>Fibrates</a:t>
            </a:r>
            <a:r>
              <a:rPr lang="en-US" sz="1600" dirty="0" smtClean="0">
                <a:solidFill>
                  <a:schemeClr val="bg1"/>
                </a:solidFill>
              </a:rPr>
              <a:t> to ⁭ HDL-C and </a:t>
            </a:r>
            <a:r>
              <a:rPr lang="en-US" sz="1600" dirty="0" smtClean="0">
                <a:solidFill>
                  <a:schemeClr val="bg1"/>
                </a:solidFill>
                <a:sym typeface="Symbol" pitchFamily="18" charset="2"/>
              </a:rPr>
              <a:t></a:t>
            </a:r>
            <a:r>
              <a:rPr lang="en-US" sz="1600" dirty="0" smtClean="0">
                <a:solidFill>
                  <a:schemeClr val="bg1"/>
                </a:solidFill>
              </a:rPr>
              <a:t>TG + </a:t>
            </a:r>
            <a:r>
              <a:rPr lang="en-US" sz="1600" dirty="0" err="1" smtClean="0">
                <a:solidFill>
                  <a:schemeClr val="bg1"/>
                </a:solidFill>
              </a:rPr>
              <a:t>statins</a:t>
            </a:r>
            <a:r>
              <a:rPr lang="en-US" sz="1600" dirty="0" smtClean="0">
                <a:solidFill>
                  <a:schemeClr val="bg1"/>
                </a:solidFill>
              </a:rPr>
              <a:t> </a:t>
            </a:r>
            <a:br>
              <a:rPr lang="en-US" sz="1600" dirty="0" smtClean="0">
                <a:solidFill>
                  <a:schemeClr val="bg1"/>
                </a:solidFill>
              </a:rPr>
            </a:br>
            <a:r>
              <a:rPr lang="en-US" sz="1600" dirty="0" smtClean="0">
                <a:solidFill>
                  <a:schemeClr val="bg1"/>
                </a:solidFill>
              </a:rPr>
              <a:t>to </a:t>
            </a:r>
            <a:r>
              <a:rPr lang="en-US" sz="1600" dirty="0" smtClean="0">
                <a:solidFill>
                  <a:schemeClr val="bg1"/>
                </a:solidFill>
                <a:sym typeface="Symbol" pitchFamily="18" charset="2"/>
              </a:rPr>
              <a:t></a:t>
            </a:r>
            <a:r>
              <a:rPr lang="en-US" sz="1600" dirty="0" smtClean="0">
                <a:solidFill>
                  <a:schemeClr val="bg1"/>
                </a:solidFill>
              </a:rPr>
              <a:t>LDL-C </a:t>
            </a:r>
            <a:r>
              <a:rPr lang="en-US" sz="1600" dirty="0" err="1" smtClean="0">
                <a:solidFill>
                  <a:schemeClr val="bg1"/>
                </a:solidFill>
              </a:rPr>
              <a:t>vs</a:t>
            </a:r>
            <a:r>
              <a:rPr lang="en-US" sz="1600" dirty="0" smtClean="0">
                <a:solidFill>
                  <a:schemeClr val="bg1"/>
                </a:solidFill>
              </a:rPr>
              <a:t> </a:t>
            </a:r>
            <a:r>
              <a:rPr lang="en-US" sz="1600" dirty="0" err="1" smtClean="0">
                <a:solidFill>
                  <a:schemeClr val="bg1"/>
                </a:solidFill>
              </a:rPr>
              <a:t>statins</a:t>
            </a:r>
            <a:r>
              <a:rPr lang="en-US" sz="1600" dirty="0" smtClean="0">
                <a:solidFill>
                  <a:schemeClr val="bg1"/>
                </a:solidFill>
              </a:rPr>
              <a:t> to </a:t>
            </a:r>
            <a:r>
              <a:rPr lang="en-US" sz="1600" dirty="0" smtClean="0">
                <a:solidFill>
                  <a:schemeClr val="bg1"/>
                </a:solidFill>
                <a:sym typeface="Symbol" pitchFamily="18" charset="2"/>
              </a:rPr>
              <a:t></a:t>
            </a:r>
            <a:r>
              <a:rPr lang="en-US" sz="1600" dirty="0" smtClean="0">
                <a:solidFill>
                  <a:schemeClr val="bg1"/>
                </a:solidFill>
              </a:rPr>
              <a:t>LDL-C alone</a:t>
            </a:r>
          </a:p>
          <a:p>
            <a:pPr lvl="1" eaLnBrk="1" hangingPunct="1">
              <a:lnSpc>
                <a:spcPct val="100000"/>
              </a:lnSpc>
            </a:pPr>
            <a:endParaRPr lang="en-US" sz="1600" dirty="0" smtClean="0">
              <a:solidFill>
                <a:schemeClr val="bg1"/>
              </a:solidFill>
            </a:endParaRPr>
          </a:p>
        </p:txBody>
      </p:sp>
      <p:sp>
        <p:nvSpPr>
          <p:cNvPr id="5" name="Text Box 7"/>
          <p:cNvSpPr txBox="1">
            <a:spLocks noChangeArrowheads="1"/>
          </p:cNvSpPr>
          <p:nvPr>
            <p:custDataLst>
              <p:tags r:id="rId1"/>
            </p:custDataLst>
          </p:nvPr>
        </p:nvSpPr>
        <p:spPr bwMode="auto">
          <a:xfrm>
            <a:off x="457200" y="6355080"/>
            <a:ext cx="8340725" cy="336550"/>
          </a:xfrm>
          <a:prstGeom prst="rect">
            <a:avLst/>
          </a:prstGeom>
          <a:noFill/>
          <a:ln w="9525">
            <a:noFill/>
            <a:miter lim="800000"/>
            <a:headEnd/>
            <a:tailEnd/>
          </a:ln>
        </p:spPr>
        <p:txBody>
          <a:bodyPr wrap="none"/>
          <a:lstStyle/>
          <a:p>
            <a:pPr marL="114300" indent="-114300" algn="r">
              <a:buClr>
                <a:schemeClr val="tx1"/>
              </a:buClr>
              <a:buSzPct val="100000"/>
            </a:pPr>
            <a:r>
              <a:rPr lang="en-US" sz="1400" baseline="0" dirty="0" smtClean="0">
                <a:solidFill>
                  <a:schemeClr val="bg1"/>
                </a:solidFill>
                <a:latin typeface="Arial Narrow" pitchFamily="34" charset="0"/>
                <a:cs typeface="Times New Roman" pitchFamily="18" charset="0"/>
              </a:rPr>
              <a:t>1. ADVANCE </a:t>
            </a:r>
            <a:r>
              <a:rPr lang="en-US" sz="1400" baseline="0" dirty="0">
                <a:solidFill>
                  <a:schemeClr val="bg1"/>
                </a:solidFill>
                <a:latin typeface="Arial Narrow" pitchFamily="34" charset="0"/>
                <a:cs typeface="Times New Roman" pitchFamily="18" charset="0"/>
              </a:rPr>
              <a:t>Collaborative Group. </a:t>
            </a:r>
            <a:r>
              <a:rPr lang="en-US" sz="1400" i="1" baseline="0" dirty="0">
                <a:solidFill>
                  <a:schemeClr val="bg1"/>
                </a:solidFill>
                <a:latin typeface="Arial Narrow" pitchFamily="34" charset="0"/>
                <a:cs typeface="Times New Roman" pitchFamily="18" charset="0"/>
              </a:rPr>
              <a:t>N </a:t>
            </a:r>
            <a:r>
              <a:rPr lang="en-US" sz="1400" i="1" baseline="0" dirty="0" err="1">
                <a:solidFill>
                  <a:schemeClr val="bg1"/>
                </a:solidFill>
                <a:latin typeface="Arial Narrow" pitchFamily="34" charset="0"/>
                <a:cs typeface="Times New Roman" pitchFamily="18" charset="0"/>
              </a:rPr>
              <a:t>Engl</a:t>
            </a:r>
            <a:r>
              <a:rPr lang="en-US" sz="1400" i="1" baseline="0" dirty="0">
                <a:solidFill>
                  <a:schemeClr val="bg1"/>
                </a:solidFill>
                <a:latin typeface="Arial Narrow" pitchFamily="34" charset="0"/>
                <a:cs typeface="Times New Roman" pitchFamily="18" charset="0"/>
              </a:rPr>
              <a:t> J </a:t>
            </a:r>
            <a:r>
              <a:rPr lang="en-US" sz="1400" i="1" baseline="0" dirty="0" smtClean="0">
                <a:solidFill>
                  <a:schemeClr val="bg1"/>
                </a:solidFill>
                <a:latin typeface="Arial Narrow" pitchFamily="34" charset="0"/>
                <a:cs typeface="Times New Roman" pitchFamily="18" charset="0"/>
              </a:rPr>
              <a:t>Med</a:t>
            </a:r>
            <a:r>
              <a:rPr lang="en-US" sz="1400" baseline="0" dirty="0" smtClean="0">
                <a:solidFill>
                  <a:schemeClr val="bg1"/>
                </a:solidFill>
                <a:latin typeface="Arial Narrow" pitchFamily="34" charset="0"/>
                <a:cs typeface="Times New Roman" pitchFamily="18" charset="0"/>
              </a:rPr>
              <a:t> </a:t>
            </a:r>
            <a:r>
              <a:rPr lang="en-US" sz="1400" baseline="0" dirty="0">
                <a:solidFill>
                  <a:schemeClr val="bg1"/>
                </a:solidFill>
                <a:latin typeface="Arial Narrow" pitchFamily="34" charset="0"/>
                <a:cs typeface="Times New Roman" pitchFamily="18" charset="0"/>
              </a:rPr>
              <a:t>2008;358(24):</a:t>
            </a:r>
            <a:r>
              <a:rPr lang="en-US" sz="1400" baseline="0" dirty="0" smtClean="0">
                <a:solidFill>
                  <a:schemeClr val="bg1"/>
                </a:solidFill>
                <a:latin typeface="Arial Narrow" pitchFamily="34" charset="0"/>
                <a:cs typeface="Times New Roman" pitchFamily="18" charset="0"/>
              </a:rPr>
              <a:t>2560-2572.</a:t>
            </a:r>
          </a:p>
          <a:p>
            <a:pPr marL="114300" indent="-114300" algn="r">
              <a:buClr>
                <a:schemeClr val="tx1"/>
              </a:buClr>
              <a:buSzPct val="100000"/>
            </a:pPr>
            <a:r>
              <a:rPr lang="en-US" sz="1400" baseline="0" dirty="0" smtClean="0">
                <a:solidFill>
                  <a:schemeClr val="bg1"/>
                </a:solidFill>
                <a:latin typeface="Arial Narrow" pitchFamily="34" charset="0"/>
                <a:cs typeface="Times New Roman" pitchFamily="18" charset="0"/>
              </a:rPr>
              <a:t>2. The </a:t>
            </a:r>
            <a:r>
              <a:rPr lang="en-US" sz="1400" baseline="0" dirty="0">
                <a:solidFill>
                  <a:schemeClr val="bg1"/>
                </a:solidFill>
                <a:latin typeface="Arial Narrow" pitchFamily="34" charset="0"/>
                <a:cs typeface="Times New Roman" pitchFamily="18" charset="0"/>
              </a:rPr>
              <a:t>Action to Control Cardiovascular Risk in Diabetes Study Group. </a:t>
            </a:r>
            <a:r>
              <a:rPr lang="en-US" sz="1400" i="1" baseline="0" dirty="0">
                <a:solidFill>
                  <a:schemeClr val="bg1"/>
                </a:solidFill>
                <a:latin typeface="Arial Narrow" pitchFamily="34" charset="0"/>
                <a:cs typeface="Times New Roman" pitchFamily="18" charset="0"/>
              </a:rPr>
              <a:t>N </a:t>
            </a:r>
            <a:r>
              <a:rPr lang="en-US" sz="1400" i="1" baseline="0" dirty="0" err="1">
                <a:solidFill>
                  <a:schemeClr val="bg1"/>
                </a:solidFill>
                <a:latin typeface="Arial Narrow" pitchFamily="34" charset="0"/>
                <a:cs typeface="Times New Roman" pitchFamily="18" charset="0"/>
              </a:rPr>
              <a:t>Engl</a:t>
            </a:r>
            <a:r>
              <a:rPr lang="en-US" sz="1400" i="1" baseline="0" dirty="0">
                <a:solidFill>
                  <a:schemeClr val="bg1"/>
                </a:solidFill>
                <a:latin typeface="Arial Narrow" pitchFamily="34" charset="0"/>
                <a:cs typeface="Times New Roman" pitchFamily="18" charset="0"/>
              </a:rPr>
              <a:t> J </a:t>
            </a:r>
            <a:r>
              <a:rPr lang="en-US" sz="1400" i="1" baseline="0" dirty="0" smtClean="0">
                <a:solidFill>
                  <a:schemeClr val="bg1"/>
                </a:solidFill>
                <a:latin typeface="Arial Narrow" pitchFamily="34" charset="0"/>
                <a:cs typeface="Times New Roman" pitchFamily="18" charset="0"/>
              </a:rPr>
              <a:t>Med</a:t>
            </a:r>
            <a:r>
              <a:rPr lang="en-US" sz="1400" baseline="0" dirty="0" smtClean="0">
                <a:solidFill>
                  <a:schemeClr val="bg1"/>
                </a:solidFill>
                <a:latin typeface="Arial Narrow" pitchFamily="34" charset="0"/>
                <a:cs typeface="Times New Roman" pitchFamily="18" charset="0"/>
              </a:rPr>
              <a:t> </a:t>
            </a:r>
            <a:r>
              <a:rPr lang="en-US" sz="1400" baseline="0" dirty="0">
                <a:solidFill>
                  <a:schemeClr val="bg1"/>
                </a:solidFill>
                <a:latin typeface="Arial Narrow" pitchFamily="34" charset="0"/>
                <a:cs typeface="Times New Roman" pitchFamily="18" charset="0"/>
              </a:rPr>
              <a:t>2008;358(24):2545-2559.</a:t>
            </a: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0" name="Rectangle 63"/>
          <p:cNvSpPr>
            <a:spLocks noGrp="1" noChangeArrowheads="1"/>
          </p:cNvSpPr>
          <p:nvPr>
            <p:ph type="body" sz="half" idx="4294967295"/>
          </p:nvPr>
        </p:nvSpPr>
        <p:spPr>
          <a:xfrm>
            <a:off x="457200" y="1527048"/>
            <a:ext cx="4038600" cy="4818062"/>
          </a:xfrm>
          <a:prstGeom prst="rect">
            <a:avLst/>
          </a:prstGeom>
        </p:spPr>
        <p:txBody>
          <a:bodyPr anchor="t" anchorCtr="0"/>
          <a:lstStyle/>
          <a:p>
            <a:pPr eaLnBrk="1" hangingPunct="1">
              <a:lnSpc>
                <a:spcPct val="100000"/>
              </a:lnSpc>
              <a:spcAft>
                <a:spcPts val="0"/>
              </a:spcAft>
              <a:buFont typeface="Wingdings" pitchFamily="2" charset="2"/>
              <a:buNone/>
            </a:pPr>
            <a:r>
              <a:rPr lang="en-US" sz="1800" b="1" u="sng" dirty="0" smtClean="0">
                <a:solidFill>
                  <a:schemeClr val="bg1"/>
                </a:solidFill>
              </a:rPr>
              <a:t>ADVANCE</a:t>
            </a:r>
            <a:r>
              <a:rPr lang="en-US" sz="1800" b="1" u="sng" baseline="30000" dirty="0" smtClean="0">
                <a:solidFill>
                  <a:schemeClr val="bg1"/>
                </a:solidFill>
              </a:rPr>
              <a:t>1</a:t>
            </a:r>
          </a:p>
          <a:p>
            <a:pPr eaLnBrk="1" hangingPunct="1">
              <a:lnSpc>
                <a:spcPct val="100000"/>
              </a:lnSpc>
              <a:spcAft>
                <a:spcPts val="0"/>
              </a:spcAft>
            </a:pPr>
            <a:endParaRPr lang="en-US" sz="1800" dirty="0" smtClean="0">
              <a:solidFill>
                <a:schemeClr val="bg1"/>
              </a:solidFill>
            </a:endParaRPr>
          </a:p>
          <a:p>
            <a:pPr eaLnBrk="1" hangingPunct="1">
              <a:lnSpc>
                <a:spcPct val="100000"/>
              </a:lnSpc>
              <a:spcAft>
                <a:spcPts val="0"/>
              </a:spcAft>
            </a:pPr>
            <a:r>
              <a:rPr lang="en-US" sz="1800" dirty="0" smtClean="0">
                <a:solidFill>
                  <a:schemeClr val="bg1"/>
                </a:solidFill>
              </a:rPr>
              <a:t>2x2 factorial design</a:t>
            </a:r>
          </a:p>
          <a:p>
            <a:pPr eaLnBrk="1" hangingPunct="1">
              <a:lnSpc>
                <a:spcPct val="100000"/>
              </a:lnSpc>
              <a:spcAft>
                <a:spcPts val="0"/>
              </a:spcAft>
            </a:pPr>
            <a:endParaRPr lang="en-US" sz="1800" dirty="0" smtClean="0">
              <a:solidFill>
                <a:schemeClr val="bg1"/>
              </a:solidFill>
            </a:endParaRPr>
          </a:p>
          <a:p>
            <a:pPr eaLnBrk="1" hangingPunct="1">
              <a:lnSpc>
                <a:spcPct val="100000"/>
              </a:lnSpc>
              <a:spcAft>
                <a:spcPts val="0"/>
              </a:spcAft>
            </a:pPr>
            <a:endParaRPr lang="en-US" sz="1800" dirty="0" smtClean="0">
              <a:solidFill>
                <a:schemeClr val="bg1"/>
              </a:solidFill>
            </a:endParaRPr>
          </a:p>
          <a:p>
            <a:pPr eaLnBrk="1" hangingPunct="1">
              <a:lnSpc>
                <a:spcPct val="100000"/>
              </a:lnSpc>
              <a:spcAft>
                <a:spcPts val="0"/>
              </a:spcAft>
            </a:pPr>
            <a:endParaRPr lang="en-US" sz="1800" dirty="0" smtClean="0">
              <a:solidFill>
                <a:schemeClr val="bg1"/>
              </a:solidFill>
            </a:endParaRPr>
          </a:p>
          <a:p>
            <a:pPr eaLnBrk="1" hangingPunct="1">
              <a:lnSpc>
                <a:spcPct val="100000"/>
              </a:lnSpc>
              <a:spcAft>
                <a:spcPts val="0"/>
              </a:spcAft>
            </a:pPr>
            <a:endParaRPr lang="en-US" sz="1800" dirty="0" smtClean="0">
              <a:solidFill>
                <a:schemeClr val="bg1"/>
              </a:solidFill>
            </a:endParaRPr>
          </a:p>
          <a:p>
            <a:pPr eaLnBrk="1" hangingPunct="1">
              <a:lnSpc>
                <a:spcPct val="100000"/>
              </a:lnSpc>
              <a:spcAft>
                <a:spcPts val="0"/>
              </a:spcAft>
            </a:pPr>
            <a:endParaRPr lang="en-US" sz="1800" dirty="0" smtClean="0">
              <a:solidFill>
                <a:schemeClr val="bg1"/>
              </a:solidFill>
            </a:endParaRPr>
          </a:p>
          <a:p>
            <a:pPr eaLnBrk="1" hangingPunct="1">
              <a:lnSpc>
                <a:spcPct val="100000"/>
              </a:lnSpc>
              <a:spcAft>
                <a:spcPts val="0"/>
              </a:spcAft>
            </a:pPr>
            <a:endParaRPr lang="en-US" sz="1800" dirty="0" smtClean="0">
              <a:solidFill>
                <a:schemeClr val="bg1"/>
              </a:solidFill>
            </a:endParaRPr>
          </a:p>
          <a:p>
            <a:pPr eaLnBrk="1" hangingPunct="1">
              <a:lnSpc>
                <a:spcPct val="100000"/>
              </a:lnSpc>
              <a:spcAft>
                <a:spcPts val="0"/>
              </a:spcAft>
            </a:pPr>
            <a:endParaRPr lang="en-US" sz="1800" dirty="0" smtClean="0">
              <a:solidFill>
                <a:schemeClr val="bg1"/>
              </a:solidFill>
            </a:endParaRPr>
          </a:p>
          <a:p>
            <a:pPr eaLnBrk="1" hangingPunct="1">
              <a:lnSpc>
                <a:spcPct val="100000"/>
              </a:lnSpc>
              <a:spcAft>
                <a:spcPts val="0"/>
              </a:spcAft>
            </a:pPr>
            <a:endParaRPr lang="en-US" sz="1800" dirty="0" smtClean="0">
              <a:solidFill>
                <a:schemeClr val="bg1"/>
              </a:solidFill>
            </a:endParaRPr>
          </a:p>
          <a:p>
            <a:pPr eaLnBrk="1" hangingPunct="1">
              <a:lnSpc>
                <a:spcPct val="100000"/>
              </a:lnSpc>
              <a:spcAft>
                <a:spcPts val="0"/>
              </a:spcAft>
              <a:buNone/>
            </a:pPr>
            <a:endParaRPr lang="en-US" sz="1800" dirty="0" smtClean="0">
              <a:solidFill>
                <a:schemeClr val="bg1"/>
              </a:solidFill>
            </a:endParaRPr>
          </a:p>
          <a:p>
            <a:pPr eaLnBrk="1" hangingPunct="1">
              <a:lnSpc>
                <a:spcPct val="100000"/>
              </a:lnSpc>
              <a:spcAft>
                <a:spcPts val="0"/>
              </a:spcAft>
            </a:pPr>
            <a:r>
              <a:rPr lang="en-US" sz="1800" dirty="0" smtClean="0">
                <a:solidFill>
                  <a:schemeClr val="bg1"/>
                </a:solidFill>
              </a:rPr>
              <a:t>Median duration of follow-up</a:t>
            </a:r>
            <a:br>
              <a:rPr lang="en-US" sz="1800" dirty="0" smtClean="0">
                <a:solidFill>
                  <a:schemeClr val="bg1"/>
                </a:solidFill>
              </a:rPr>
            </a:br>
            <a:r>
              <a:rPr lang="en-US" sz="1800" dirty="0" smtClean="0">
                <a:solidFill>
                  <a:schemeClr val="bg1"/>
                </a:solidFill>
              </a:rPr>
              <a:t>of 5 years</a:t>
            </a:r>
          </a:p>
        </p:txBody>
      </p:sp>
      <p:sp>
        <p:nvSpPr>
          <p:cNvPr id="101381" name="Rectangle 64"/>
          <p:cNvSpPr>
            <a:spLocks noGrp="1" noChangeArrowheads="1"/>
          </p:cNvSpPr>
          <p:nvPr>
            <p:ph type="body" sz="half" idx="4294967295"/>
          </p:nvPr>
        </p:nvSpPr>
        <p:spPr>
          <a:xfrm>
            <a:off x="4572000" y="1527048"/>
            <a:ext cx="4038600" cy="4818062"/>
          </a:xfrm>
          <a:prstGeom prst="rect">
            <a:avLst/>
          </a:prstGeom>
        </p:spPr>
        <p:txBody>
          <a:bodyPr anchor="t" anchorCtr="0"/>
          <a:lstStyle/>
          <a:p>
            <a:pPr eaLnBrk="1" hangingPunct="1">
              <a:lnSpc>
                <a:spcPct val="100000"/>
              </a:lnSpc>
              <a:spcAft>
                <a:spcPts val="0"/>
              </a:spcAft>
              <a:buFont typeface="Wingdings" pitchFamily="2" charset="2"/>
              <a:buNone/>
            </a:pPr>
            <a:r>
              <a:rPr lang="en-US" sz="1800" b="1" u="sng" dirty="0" smtClean="0">
                <a:solidFill>
                  <a:schemeClr val="bg1"/>
                </a:solidFill>
              </a:rPr>
              <a:t>ACCORD</a:t>
            </a:r>
            <a:r>
              <a:rPr lang="en-US" sz="1800" b="1" u="sng" baseline="30000" dirty="0" smtClean="0">
                <a:solidFill>
                  <a:schemeClr val="bg1"/>
                </a:solidFill>
              </a:rPr>
              <a:t>2</a:t>
            </a:r>
          </a:p>
          <a:p>
            <a:pPr eaLnBrk="1" hangingPunct="1">
              <a:lnSpc>
                <a:spcPct val="100000"/>
              </a:lnSpc>
              <a:spcAft>
                <a:spcPts val="0"/>
              </a:spcAft>
            </a:pPr>
            <a:endParaRPr lang="en-US" sz="1800" dirty="0" smtClean="0">
              <a:solidFill>
                <a:schemeClr val="bg1"/>
              </a:solidFill>
            </a:endParaRPr>
          </a:p>
          <a:p>
            <a:pPr eaLnBrk="1" hangingPunct="1">
              <a:lnSpc>
                <a:spcPct val="100000"/>
              </a:lnSpc>
              <a:spcAft>
                <a:spcPts val="0"/>
              </a:spcAft>
            </a:pPr>
            <a:r>
              <a:rPr lang="en-US" sz="1800" dirty="0" smtClean="0">
                <a:solidFill>
                  <a:schemeClr val="bg1"/>
                </a:solidFill>
              </a:rPr>
              <a:t>Double 2x2 factorial design with targeted sample sizes</a:t>
            </a:r>
          </a:p>
          <a:p>
            <a:pPr eaLnBrk="1" hangingPunct="1">
              <a:lnSpc>
                <a:spcPct val="100000"/>
              </a:lnSpc>
              <a:spcAft>
                <a:spcPts val="0"/>
              </a:spcAft>
            </a:pPr>
            <a:endParaRPr lang="en-US" sz="1800" dirty="0" smtClean="0">
              <a:solidFill>
                <a:schemeClr val="bg1"/>
              </a:solidFill>
            </a:endParaRPr>
          </a:p>
          <a:p>
            <a:pPr eaLnBrk="1" hangingPunct="1">
              <a:lnSpc>
                <a:spcPct val="100000"/>
              </a:lnSpc>
              <a:spcAft>
                <a:spcPts val="0"/>
              </a:spcAft>
            </a:pPr>
            <a:endParaRPr lang="en-US" sz="1800" dirty="0" smtClean="0">
              <a:solidFill>
                <a:schemeClr val="bg1"/>
              </a:solidFill>
            </a:endParaRPr>
          </a:p>
          <a:p>
            <a:pPr eaLnBrk="1" hangingPunct="1">
              <a:lnSpc>
                <a:spcPct val="100000"/>
              </a:lnSpc>
              <a:spcAft>
                <a:spcPts val="0"/>
              </a:spcAft>
            </a:pPr>
            <a:endParaRPr lang="en-US" sz="1800" dirty="0" smtClean="0">
              <a:solidFill>
                <a:schemeClr val="bg1"/>
              </a:solidFill>
            </a:endParaRPr>
          </a:p>
          <a:p>
            <a:pPr eaLnBrk="1" hangingPunct="1">
              <a:lnSpc>
                <a:spcPct val="100000"/>
              </a:lnSpc>
              <a:spcAft>
                <a:spcPts val="0"/>
              </a:spcAft>
            </a:pPr>
            <a:endParaRPr lang="en-US" sz="1800" dirty="0" smtClean="0">
              <a:solidFill>
                <a:schemeClr val="bg1"/>
              </a:solidFill>
            </a:endParaRPr>
          </a:p>
          <a:p>
            <a:pPr eaLnBrk="1" hangingPunct="1">
              <a:lnSpc>
                <a:spcPct val="100000"/>
              </a:lnSpc>
              <a:spcAft>
                <a:spcPts val="0"/>
              </a:spcAft>
            </a:pPr>
            <a:endParaRPr lang="en-US" sz="1800" dirty="0" smtClean="0">
              <a:solidFill>
                <a:schemeClr val="bg1"/>
              </a:solidFill>
            </a:endParaRPr>
          </a:p>
          <a:p>
            <a:pPr eaLnBrk="1" hangingPunct="1">
              <a:lnSpc>
                <a:spcPct val="100000"/>
              </a:lnSpc>
              <a:spcAft>
                <a:spcPts val="0"/>
              </a:spcAft>
              <a:buNone/>
            </a:pPr>
            <a:endParaRPr lang="en-US" sz="1800" dirty="0" smtClean="0">
              <a:solidFill>
                <a:schemeClr val="bg1"/>
              </a:solidFill>
            </a:endParaRPr>
          </a:p>
          <a:p>
            <a:pPr eaLnBrk="1" hangingPunct="1">
              <a:lnSpc>
                <a:spcPct val="100000"/>
              </a:lnSpc>
              <a:spcAft>
                <a:spcPts val="0"/>
              </a:spcAft>
              <a:buNone/>
            </a:pPr>
            <a:endParaRPr lang="en-US" sz="1800" dirty="0" smtClean="0">
              <a:solidFill>
                <a:schemeClr val="bg1"/>
              </a:solidFill>
            </a:endParaRPr>
          </a:p>
          <a:p>
            <a:pPr eaLnBrk="1" hangingPunct="1">
              <a:lnSpc>
                <a:spcPct val="100000"/>
              </a:lnSpc>
              <a:spcAft>
                <a:spcPts val="0"/>
              </a:spcAft>
            </a:pPr>
            <a:endParaRPr lang="en-US" sz="1800" dirty="0" smtClean="0">
              <a:solidFill>
                <a:schemeClr val="bg1"/>
              </a:solidFill>
            </a:endParaRPr>
          </a:p>
          <a:p>
            <a:pPr eaLnBrk="1" hangingPunct="1">
              <a:lnSpc>
                <a:spcPct val="100000"/>
              </a:lnSpc>
              <a:spcAft>
                <a:spcPts val="0"/>
              </a:spcAft>
            </a:pPr>
            <a:r>
              <a:rPr lang="en-US" sz="1800" dirty="0" smtClean="0">
                <a:solidFill>
                  <a:schemeClr val="bg1"/>
                </a:solidFill>
              </a:rPr>
              <a:t>Mean duration of follow-up</a:t>
            </a:r>
            <a:br>
              <a:rPr lang="en-US" sz="1800" dirty="0" smtClean="0">
                <a:solidFill>
                  <a:schemeClr val="bg1"/>
                </a:solidFill>
              </a:rPr>
            </a:br>
            <a:r>
              <a:rPr lang="en-US" sz="1800" dirty="0" smtClean="0">
                <a:solidFill>
                  <a:schemeClr val="bg1"/>
                </a:solidFill>
              </a:rPr>
              <a:t>of 5.6 years</a:t>
            </a:r>
          </a:p>
        </p:txBody>
      </p:sp>
      <p:sp>
        <p:nvSpPr>
          <p:cNvPr id="101382" name="Text Box 5"/>
          <p:cNvSpPr txBox="1">
            <a:spLocks noChangeArrowheads="1"/>
          </p:cNvSpPr>
          <p:nvPr>
            <p:custDataLst>
              <p:tags r:id="rId1"/>
            </p:custDataLst>
          </p:nvPr>
        </p:nvSpPr>
        <p:spPr bwMode="auto">
          <a:xfrm>
            <a:off x="469900" y="6304280"/>
            <a:ext cx="8340725" cy="336550"/>
          </a:xfrm>
          <a:prstGeom prst="rect">
            <a:avLst/>
          </a:prstGeom>
          <a:noFill/>
          <a:ln w="9525">
            <a:noFill/>
            <a:miter lim="800000"/>
            <a:headEnd/>
            <a:tailEnd/>
          </a:ln>
        </p:spPr>
        <p:txBody>
          <a:bodyPr wrap="none"/>
          <a:lstStyle/>
          <a:p>
            <a:pPr marL="114300" indent="-114300" algn="r">
              <a:buClr>
                <a:schemeClr val="tx1"/>
              </a:buClr>
              <a:buSzPct val="100000"/>
            </a:pPr>
            <a:r>
              <a:rPr lang="en-US" sz="1400" baseline="0" dirty="0" smtClean="0">
                <a:solidFill>
                  <a:schemeClr val="bg1"/>
                </a:solidFill>
                <a:latin typeface="Arial Narrow" pitchFamily="34" charset="0"/>
                <a:cs typeface="Times New Roman" pitchFamily="18" charset="0"/>
              </a:rPr>
              <a:t>1. ADVANCE </a:t>
            </a:r>
            <a:r>
              <a:rPr lang="en-US" sz="1400" baseline="0" dirty="0">
                <a:solidFill>
                  <a:schemeClr val="bg1"/>
                </a:solidFill>
                <a:latin typeface="Arial Narrow" pitchFamily="34" charset="0"/>
                <a:cs typeface="Times New Roman" pitchFamily="18" charset="0"/>
              </a:rPr>
              <a:t>Collaborative Group. </a:t>
            </a:r>
            <a:r>
              <a:rPr lang="en-US" sz="1400" i="1" baseline="0" dirty="0">
                <a:solidFill>
                  <a:schemeClr val="bg1"/>
                </a:solidFill>
                <a:latin typeface="Arial Narrow" pitchFamily="34" charset="0"/>
                <a:cs typeface="Times New Roman" pitchFamily="18" charset="0"/>
              </a:rPr>
              <a:t>N </a:t>
            </a:r>
            <a:r>
              <a:rPr lang="en-US" sz="1400" i="1" baseline="0" dirty="0" err="1">
                <a:solidFill>
                  <a:schemeClr val="bg1"/>
                </a:solidFill>
                <a:latin typeface="Arial Narrow" pitchFamily="34" charset="0"/>
                <a:cs typeface="Times New Roman" pitchFamily="18" charset="0"/>
              </a:rPr>
              <a:t>Engl</a:t>
            </a:r>
            <a:r>
              <a:rPr lang="en-US" sz="1400" i="1" baseline="0" dirty="0">
                <a:solidFill>
                  <a:schemeClr val="bg1"/>
                </a:solidFill>
                <a:latin typeface="Arial Narrow" pitchFamily="34" charset="0"/>
                <a:cs typeface="Times New Roman" pitchFamily="18" charset="0"/>
              </a:rPr>
              <a:t> J </a:t>
            </a:r>
            <a:r>
              <a:rPr lang="en-US" sz="1400" i="1" baseline="0" dirty="0" smtClean="0">
                <a:solidFill>
                  <a:schemeClr val="bg1"/>
                </a:solidFill>
                <a:latin typeface="Arial Narrow" pitchFamily="34" charset="0"/>
                <a:cs typeface="Times New Roman" pitchFamily="18" charset="0"/>
              </a:rPr>
              <a:t>Med</a:t>
            </a:r>
            <a:r>
              <a:rPr lang="en-US" sz="1400" baseline="0" dirty="0" smtClean="0">
                <a:solidFill>
                  <a:schemeClr val="bg1"/>
                </a:solidFill>
                <a:latin typeface="Arial Narrow" pitchFamily="34" charset="0"/>
                <a:cs typeface="Times New Roman" pitchFamily="18" charset="0"/>
              </a:rPr>
              <a:t> </a:t>
            </a:r>
            <a:r>
              <a:rPr lang="en-US" sz="1400" baseline="0" dirty="0">
                <a:solidFill>
                  <a:schemeClr val="bg1"/>
                </a:solidFill>
                <a:latin typeface="Arial Narrow" pitchFamily="34" charset="0"/>
                <a:cs typeface="Times New Roman" pitchFamily="18" charset="0"/>
              </a:rPr>
              <a:t>2008;358(24):2560-2572.</a:t>
            </a:r>
          </a:p>
          <a:p>
            <a:pPr marL="114300" indent="-114300" algn="r">
              <a:buClr>
                <a:schemeClr val="tx1"/>
              </a:buClr>
              <a:buSzPct val="100000"/>
            </a:pPr>
            <a:r>
              <a:rPr lang="en-US" sz="1400" baseline="0" dirty="0" smtClean="0">
                <a:solidFill>
                  <a:schemeClr val="bg1"/>
                </a:solidFill>
                <a:latin typeface="Arial Narrow" pitchFamily="34" charset="0"/>
                <a:cs typeface="Times New Roman" pitchFamily="18" charset="0"/>
              </a:rPr>
              <a:t>2. </a:t>
            </a:r>
            <a:r>
              <a:rPr lang="en-US" sz="1400" baseline="0" dirty="0" err="1" smtClean="0">
                <a:solidFill>
                  <a:schemeClr val="bg1"/>
                </a:solidFill>
                <a:latin typeface="Arial Narrow" pitchFamily="34" charset="0"/>
                <a:cs typeface="Times New Roman" pitchFamily="18" charset="0"/>
              </a:rPr>
              <a:t>Buse</a:t>
            </a:r>
            <a:r>
              <a:rPr lang="en-US" sz="1400" baseline="0" dirty="0" smtClean="0">
                <a:solidFill>
                  <a:schemeClr val="bg1"/>
                </a:solidFill>
                <a:latin typeface="Arial Narrow" pitchFamily="34" charset="0"/>
                <a:cs typeface="Times New Roman" pitchFamily="18" charset="0"/>
              </a:rPr>
              <a:t> JB</a:t>
            </a:r>
            <a:r>
              <a:rPr lang="en-US" sz="1400" dirty="0" smtClean="0">
                <a:solidFill>
                  <a:schemeClr val="bg1"/>
                </a:solidFill>
                <a:latin typeface="Arial Narrow" pitchFamily="34" charset="0"/>
                <a:cs typeface="Times New Roman" pitchFamily="18" charset="0"/>
              </a:rPr>
              <a:t> </a:t>
            </a:r>
            <a:r>
              <a:rPr lang="en-US" sz="1400" baseline="0" dirty="0" smtClean="0">
                <a:solidFill>
                  <a:schemeClr val="bg1"/>
                </a:solidFill>
                <a:latin typeface="Arial Narrow" pitchFamily="34" charset="0"/>
                <a:cs typeface="Times New Roman" pitchFamily="18" charset="0"/>
              </a:rPr>
              <a:t>et </a:t>
            </a:r>
            <a:r>
              <a:rPr lang="en-US" sz="1400" baseline="0" dirty="0">
                <a:solidFill>
                  <a:schemeClr val="bg1"/>
                </a:solidFill>
                <a:latin typeface="Arial Narrow" pitchFamily="34" charset="0"/>
                <a:cs typeface="Times New Roman" pitchFamily="18" charset="0"/>
              </a:rPr>
              <a:t>al. </a:t>
            </a:r>
            <a:r>
              <a:rPr lang="en-US" sz="1400" i="1" baseline="0" dirty="0">
                <a:solidFill>
                  <a:schemeClr val="bg1"/>
                </a:solidFill>
                <a:latin typeface="Arial Narrow" pitchFamily="34" charset="0"/>
                <a:cs typeface="Times New Roman" pitchFamily="18" charset="0"/>
              </a:rPr>
              <a:t>Am J </a:t>
            </a:r>
            <a:r>
              <a:rPr lang="en-US" sz="1400" i="1" baseline="0" dirty="0" err="1" smtClean="0">
                <a:solidFill>
                  <a:schemeClr val="bg1"/>
                </a:solidFill>
                <a:latin typeface="Arial Narrow" pitchFamily="34" charset="0"/>
                <a:cs typeface="Times New Roman" pitchFamily="18" charset="0"/>
              </a:rPr>
              <a:t>Cardiol</a:t>
            </a:r>
            <a:r>
              <a:rPr lang="en-US" sz="1400" baseline="0" dirty="0" smtClean="0">
                <a:solidFill>
                  <a:schemeClr val="bg1"/>
                </a:solidFill>
                <a:latin typeface="Arial Narrow" pitchFamily="34" charset="0"/>
                <a:cs typeface="Times New Roman" pitchFamily="18" charset="0"/>
              </a:rPr>
              <a:t> </a:t>
            </a:r>
            <a:r>
              <a:rPr lang="en-US" sz="1400" baseline="0" dirty="0">
                <a:solidFill>
                  <a:schemeClr val="bg1"/>
                </a:solidFill>
                <a:latin typeface="Arial Narrow" pitchFamily="34" charset="0"/>
                <a:cs typeface="Times New Roman" pitchFamily="18" charset="0"/>
              </a:rPr>
              <a:t>2007;99(12A):21i-33i.</a:t>
            </a:r>
          </a:p>
        </p:txBody>
      </p:sp>
      <p:graphicFrame>
        <p:nvGraphicFramePr>
          <p:cNvPr id="212351" name="Group 383"/>
          <p:cNvGraphicFramePr>
            <a:graphicFrameLocks noGrp="1"/>
          </p:cNvGraphicFramePr>
          <p:nvPr/>
        </p:nvGraphicFramePr>
        <p:xfrm>
          <a:off x="4533900" y="3002756"/>
          <a:ext cx="4292600" cy="1401763"/>
        </p:xfrm>
        <a:graphic>
          <a:graphicData uri="http://schemas.openxmlformats.org/drawingml/2006/table">
            <a:tbl>
              <a:tblPr/>
              <a:tblGrid>
                <a:gridCol w="877888"/>
                <a:gridCol w="901700"/>
                <a:gridCol w="863600"/>
                <a:gridCol w="849312"/>
                <a:gridCol w="800100"/>
              </a:tblGrid>
              <a:tr h="304800">
                <a:tc>
                  <a:txBody>
                    <a:bodyPr/>
                    <a:lstStyle/>
                    <a:p>
                      <a:pPr marL="0" marR="0" lvl="0" indent="0" algn="l" defTabSz="914400" rtl="0" eaLnBrk="1" fontAlgn="base" latinLnBrk="0" hangingPunct="1">
                        <a:lnSpc>
                          <a:spcPct val="100000"/>
                        </a:lnSpc>
                        <a:spcBef>
                          <a:spcPct val="20000"/>
                        </a:spcBef>
                        <a:spcAft>
                          <a:spcPct val="0"/>
                        </a:spcAft>
                        <a:buClr>
                          <a:schemeClr val="bg2"/>
                        </a:buClr>
                        <a:buSzPct val="80000"/>
                        <a:buFont typeface="Symbol" pitchFamily="18" charset="2"/>
                        <a:buNone/>
                        <a:tabLst/>
                      </a:pPr>
                      <a:endParaRPr kumimoji="0" lang="en-US" sz="1200" b="1" i="0" u="none" strike="noStrike" cap="none" normalizeH="0" baseline="0" dirty="0" smtClean="0">
                        <a:ln>
                          <a:noFill/>
                        </a:ln>
                        <a:solidFill>
                          <a:schemeClr val="bg1"/>
                        </a:solidFill>
                        <a:effectLst/>
                        <a:latin typeface="Arial" pitchFamily="34" charset="0"/>
                        <a:ea typeface="MS PGothic" pitchFamily="34" charset="-128"/>
                        <a:cs typeface="Arial" pitchFamily="34" charset="0"/>
                      </a:endParaRPr>
                    </a:p>
                  </a:txBody>
                  <a:tcPr marL="0" marR="0" marT="0" marB="0" anchor="ctr" horzOverflow="overflow">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bg2"/>
                        </a:buClr>
                        <a:buSzPct val="80000"/>
                        <a:buFont typeface="Symbol" pitchFamily="18" charset="2"/>
                        <a:buNone/>
                        <a:tabLst/>
                      </a:pPr>
                      <a:r>
                        <a:rPr kumimoji="0" lang="en-US" sz="12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Lipid</a:t>
                      </a:r>
                    </a:p>
                  </a:txBody>
                  <a:tcPr marL="0" marR="0" marT="0" marB="0" anchor="ctr" horzOverflow="overflow">
                    <a:lnL>
                      <a:noFill/>
                    </a:lnL>
                    <a:lnR>
                      <a:noFill/>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bg2"/>
                        </a:buClr>
                        <a:buSzPct val="80000"/>
                        <a:buFont typeface="Symbol" pitchFamily="18" charset="2"/>
                        <a:buNone/>
                        <a:tabLst/>
                      </a:pPr>
                      <a:r>
                        <a:rPr kumimoji="0" lang="en-US" sz="12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Blood Pressure</a:t>
                      </a:r>
                    </a:p>
                  </a:txBody>
                  <a:tcPr marL="0" marR="0" marT="0" marB="0" anchor="ctr" horzOverflow="overflow">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504825">
                <a:tc>
                  <a:txBody>
                    <a:bodyPr/>
                    <a:lstStyle/>
                    <a:p>
                      <a:pPr marL="0" marR="0" lvl="0" indent="0" algn="l" defTabSz="914400" rtl="0" eaLnBrk="1" fontAlgn="base" latinLnBrk="0" hangingPunct="1">
                        <a:lnSpc>
                          <a:spcPct val="100000"/>
                        </a:lnSpc>
                        <a:spcBef>
                          <a:spcPct val="20000"/>
                        </a:spcBef>
                        <a:spcAft>
                          <a:spcPct val="0"/>
                        </a:spcAft>
                        <a:buClr>
                          <a:schemeClr val="bg2"/>
                        </a:buClr>
                        <a:buSzPct val="80000"/>
                        <a:buFont typeface="Symbol" pitchFamily="18" charset="2"/>
                        <a:buNone/>
                        <a:tabLst/>
                      </a:pPr>
                      <a:r>
                        <a:rPr kumimoji="0" lang="en-US" sz="1200" b="1" i="0" u="none" strike="noStrike" cap="none" normalizeH="0" baseline="0" dirty="0" err="1" smtClean="0">
                          <a:ln>
                            <a:noFill/>
                          </a:ln>
                          <a:solidFill>
                            <a:schemeClr val="bg1"/>
                          </a:solidFill>
                          <a:effectLst/>
                          <a:latin typeface="Arial" pitchFamily="34" charset="0"/>
                          <a:ea typeface="MS PGothic" pitchFamily="34" charset="-128"/>
                          <a:cs typeface="Arial" pitchFamily="34" charset="0"/>
                        </a:rPr>
                        <a:t>Glycaemic</a:t>
                      </a:r>
                      <a:r>
                        <a:rPr kumimoji="0" lang="en-US" sz="12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 Control</a:t>
                      </a:r>
                    </a:p>
                  </a:txBody>
                  <a:tcPr marR="0" marT="0" marB="0" anchor="ctr" horzOverflow="overflow">
                    <a:lnL w="12700" cap="flat" cmpd="sng" algn="ctr">
                      <a:no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
                          <a:schemeClr val="bg2"/>
                        </a:buClr>
                        <a:buSzPct val="80000"/>
                        <a:buFont typeface="Symbol" pitchFamily="18" charset="2"/>
                        <a:buNone/>
                        <a:tabLst/>
                      </a:pPr>
                      <a:r>
                        <a:rPr kumimoji="0" lang="en-US" sz="1200" b="1" i="0" u="none" strike="noStrike" cap="none" normalizeH="0" baseline="0" dirty="0" err="1" smtClean="0">
                          <a:ln>
                            <a:noFill/>
                          </a:ln>
                          <a:solidFill>
                            <a:schemeClr val="bg1"/>
                          </a:solidFill>
                          <a:effectLst/>
                          <a:latin typeface="Arial" pitchFamily="34" charset="0"/>
                          <a:ea typeface="MS PGothic" pitchFamily="34" charset="-128"/>
                          <a:cs typeface="Arial" pitchFamily="34" charset="0"/>
                        </a:rPr>
                        <a:t>Fibrate</a:t>
                      </a:r>
                      <a:r>
                        <a:rPr kumimoji="0" lang="en-US" sz="12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 +</a:t>
                      </a:r>
                    </a:p>
                    <a:p>
                      <a:pPr marL="0" marR="0" lvl="0" indent="0" algn="ctr" defTabSz="914400" rtl="0" eaLnBrk="1" fontAlgn="base" latinLnBrk="0" hangingPunct="1">
                        <a:lnSpc>
                          <a:spcPct val="85000"/>
                        </a:lnSpc>
                        <a:spcBef>
                          <a:spcPct val="0"/>
                        </a:spcBef>
                        <a:spcAft>
                          <a:spcPct val="0"/>
                        </a:spcAft>
                        <a:buClr>
                          <a:schemeClr val="bg2"/>
                        </a:buClr>
                        <a:buSzPct val="80000"/>
                        <a:buFont typeface="Symbol" pitchFamily="18" charset="2"/>
                        <a:buNone/>
                        <a:tabLst/>
                      </a:pPr>
                      <a:r>
                        <a:rPr kumimoji="0" lang="en-US" sz="1200" b="1" i="0" u="none" strike="noStrike" cap="none" normalizeH="0" baseline="0" dirty="0" err="1" smtClean="0">
                          <a:ln>
                            <a:noFill/>
                          </a:ln>
                          <a:solidFill>
                            <a:schemeClr val="bg1"/>
                          </a:solidFill>
                          <a:effectLst/>
                          <a:latin typeface="Arial" pitchFamily="34" charset="0"/>
                          <a:ea typeface="MS PGothic" pitchFamily="34" charset="-128"/>
                          <a:cs typeface="Arial" pitchFamily="34" charset="0"/>
                        </a:rPr>
                        <a:t>Statin</a:t>
                      </a:r>
                      <a:endParaRPr kumimoji="0" lang="en-US" sz="1200" b="1" i="0" u="none" strike="noStrike" cap="none" normalizeH="0" baseline="0" dirty="0" smtClean="0">
                        <a:ln>
                          <a:noFill/>
                        </a:ln>
                        <a:solidFill>
                          <a:schemeClr val="bg1"/>
                        </a:solidFill>
                        <a:effectLst/>
                        <a:latin typeface="Arial" pitchFamily="34" charset="0"/>
                        <a:ea typeface="MS PGothic" pitchFamily="34" charset="-128"/>
                        <a:cs typeface="Arial" pitchFamily="34" charset="0"/>
                      </a:endParaRPr>
                    </a:p>
                  </a:txBody>
                  <a:tcPr marL="0" marR="0" marT="0" marB="0" anchor="ct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
                          <a:schemeClr val="bg2"/>
                        </a:buClr>
                        <a:buSzPct val="80000"/>
                        <a:buFont typeface="Symbol" pitchFamily="18" charset="2"/>
                        <a:buNone/>
                        <a:tabLst/>
                      </a:pPr>
                      <a:r>
                        <a:rPr kumimoji="0" lang="en-US" sz="12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Placebo +</a:t>
                      </a:r>
                    </a:p>
                    <a:p>
                      <a:pPr marL="0" marR="0" lvl="0" indent="0" algn="ctr" defTabSz="914400" rtl="0" eaLnBrk="1" fontAlgn="base" latinLnBrk="0" hangingPunct="1">
                        <a:lnSpc>
                          <a:spcPct val="85000"/>
                        </a:lnSpc>
                        <a:spcBef>
                          <a:spcPct val="0"/>
                        </a:spcBef>
                        <a:spcAft>
                          <a:spcPct val="0"/>
                        </a:spcAft>
                        <a:buClr>
                          <a:schemeClr val="bg2"/>
                        </a:buClr>
                        <a:buSzPct val="80000"/>
                        <a:buFont typeface="Symbol" pitchFamily="18" charset="2"/>
                        <a:buNone/>
                        <a:tabLst/>
                      </a:pPr>
                      <a:r>
                        <a:rPr kumimoji="0" lang="en-US" sz="1200" b="1" i="0" u="none" strike="noStrike" cap="none" normalizeH="0" baseline="0" dirty="0" err="1" smtClean="0">
                          <a:ln>
                            <a:noFill/>
                          </a:ln>
                          <a:solidFill>
                            <a:schemeClr val="bg1"/>
                          </a:solidFill>
                          <a:effectLst/>
                          <a:latin typeface="Arial" pitchFamily="34" charset="0"/>
                          <a:ea typeface="MS PGothic" pitchFamily="34" charset="-128"/>
                          <a:cs typeface="Arial" pitchFamily="34" charset="0"/>
                        </a:rPr>
                        <a:t>Statin</a:t>
                      </a:r>
                      <a:endParaRPr kumimoji="0" lang="en-US" sz="1200" b="1" i="0" u="none" strike="noStrike" cap="none" normalizeH="0" baseline="0" dirty="0" smtClean="0">
                        <a:ln>
                          <a:noFill/>
                        </a:ln>
                        <a:solidFill>
                          <a:schemeClr val="bg1"/>
                        </a:solidFill>
                        <a:effectLst/>
                        <a:latin typeface="Arial" pitchFamily="34" charset="0"/>
                        <a:ea typeface="MS PGothic" pitchFamily="34" charset="-128"/>
                        <a:cs typeface="Arial" pitchFamily="34" charset="0"/>
                      </a:endParaRPr>
                    </a:p>
                  </a:txBody>
                  <a:tcPr marL="0" marR="0" marT="0" marB="0" anchor="ct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80000"/>
                        <a:buFont typeface="Symbol" pitchFamily="18" charset="2"/>
                        <a:buNone/>
                        <a:tabLst/>
                      </a:pPr>
                      <a:r>
                        <a:rPr kumimoji="0" lang="en-US" sz="12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Intensive</a:t>
                      </a:r>
                    </a:p>
                  </a:txBody>
                  <a:tcPr marL="0" marR="0" marT="0" marB="0" anchor="ct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80000"/>
                        <a:buFont typeface="Symbol" pitchFamily="18" charset="2"/>
                        <a:buNone/>
                        <a:tabLst/>
                      </a:pPr>
                      <a:r>
                        <a:rPr kumimoji="0" lang="en-US" sz="1200" b="1" i="0" u="none" strike="noStrike" cap="none" normalizeH="0" baseline="0" smtClean="0">
                          <a:ln>
                            <a:noFill/>
                          </a:ln>
                          <a:solidFill>
                            <a:schemeClr val="bg1"/>
                          </a:solidFill>
                          <a:effectLst/>
                          <a:latin typeface="Arial" pitchFamily="34" charset="0"/>
                          <a:ea typeface="MS PGothic" pitchFamily="34" charset="-128"/>
                          <a:cs typeface="Arial" pitchFamily="34" charset="0"/>
                        </a:rPr>
                        <a:t>Standard</a:t>
                      </a:r>
                    </a:p>
                  </a:txBody>
                  <a:tcPr marL="0" marR="0" marT="0" marB="0" anchor="ctr" horzOverflow="overflow">
                    <a:lnL>
                      <a:noFill/>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r>
              <a:tr h="287338">
                <a:tc>
                  <a:txBody>
                    <a:bodyPr/>
                    <a:lstStyle/>
                    <a:p>
                      <a:pPr marL="0" marR="0" lvl="0" indent="0" algn="l" defTabSz="914400" rtl="0" eaLnBrk="1" fontAlgn="base" latinLnBrk="0" hangingPunct="1">
                        <a:lnSpc>
                          <a:spcPct val="100000"/>
                        </a:lnSpc>
                        <a:spcBef>
                          <a:spcPct val="20000"/>
                        </a:spcBef>
                        <a:spcAft>
                          <a:spcPct val="0"/>
                        </a:spcAft>
                        <a:buClr>
                          <a:schemeClr val="bg2"/>
                        </a:buClr>
                        <a:buSzPct val="80000"/>
                        <a:buFont typeface="Symbol" pitchFamily="18" charset="2"/>
                        <a:buNone/>
                        <a:tabLst/>
                      </a:pPr>
                      <a:r>
                        <a:rPr kumimoji="0" lang="en-US" sz="1200" b="0" i="0" u="none" strike="noStrike" cap="none" normalizeH="0" baseline="0" smtClean="0">
                          <a:ln>
                            <a:noFill/>
                          </a:ln>
                          <a:solidFill>
                            <a:schemeClr val="bg1"/>
                          </a:solidFill>
                          <a:effectLst/>
                          <a:latin typeface="Arial" pitchFamily="34" charset="0"/>
                          <a:ea typeface="MS PGothic" pitchFamily="34" charset="-128"/>
                          <a:cs typeface="Arial" pitchFamily="34" charset="0"/>
                        </a:rPr>
                        <a:t>Intensive</a:t>
                      </a:r>
                    </a:p>
                  </a:txBody>
                  <a:tcPr marR="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80000"/>
                        <a:buFont typeface="Symbol" pitchFamily="18" charset="2"/>
                        <a:buNone/>
                        <a:tabLst/>
                      </a:pPr>
                      <a:r>
                        <a:rPr kumimoji="0" lang="en-US" sz="1200" b="0" i="0" u="none" strike="noStrike" cap="none" normalizeH="0" baseline="0" smtClean="0">
                          <a:ln>
                            <a:noFill/>
                          </a:ln>
                          <a:solidFill>
                            <a:schemeClr val="bg1"/>
                          </a:solidFill>
                          <a:effectLst/>
                          <a:latin typeface="Arial" pitchFamily="34" charset="0"/>
                          <a:ea typeface="MS PGothic" pitchFamily="34" charset="-128"/>
                          <a:cs typeface="Arial" pitchFamily="34" charset="0"/>
                        </a:rPr>
                        <a:t>1450</a:t>
                      </a:r>
                    </a:p>
                  </a:txBody>
                  <a:tcPr marL="0" marR="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80000"/>
                        <a:buFont typeface="Symbol" pitchFamily="18" charset="2"/>
                        <a:buNone/>
                        <a:tabLst/>
                      </a:pPr>
                      <a:r>
                        <a:rPr kumimoji="0" lang="en-US" sz="12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1450</a:t>
                      </a:r>
                    </a:p>
                  </a:txBody>
                  <a:tcPr marL="0" marR="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80000"/>
                        <a:buFont typeface="Symbol" pitchFamily="18" charset="2"/>
                        <a:buNone/>
                        <a:tabLst/>
                      </a:pPr>
                      <a:r>
                        <a:rPr kumimoji="0" lang="en-US" sz="12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1050</a:t>
                      </a:r>
                    </a:p>
                  </a:txBody>
                  <a:tcPr marL="0" marR="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80000"/>
                        <a:buFont typeface="Symbol" pitchFamily="18" charset="2"/>
                        <a:buNone/>
                        <a:tabLst/>
                      </a:pPr>
                      <a:r>
                        <a:rPr kumimoji="0" lang="en-US" sz="12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1050</a:t>
                      </a:r>
                    </a:p>
                  </a:txBody>
                  <a:tcPr marL="0" marR="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
                          <a:schemeClr val="bg2"/>
                        </a:buClr>
                        <a:buSzPct val="80000"/>
                        <a:buFont typeface="Symbol" pitchFamily="18" charset="2"/>
                        <a:buNone/>
                        <a:tabLst/>
                      </a:pPr>
                      <a:r>
                        <a:rPr kumimoji="0" lang="en-US" sz="12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Standard</a:t>
                      </a:r>
                    </a:p>
                  </a:txBody>
                  <a:tcPr marR="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80000"/>
                        <a:buFont typeface="Symbol" pitchFamily="18" charset="2"/>
                        <a:buNone/>
                        <a:tabLst/>
                      </a:pPr>
                      <a:r>
                        <a:rPr kumimoji="0" lang="en-US" sz="12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1450</a:t>
                      </a:r>
                    </a:p>
                  </a:txBody>
                  <a:tcPr marL="0" marR="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80000"/>
                        <a:buFont typeface="Symbol" pitchFamily="18" charset="2"/>
                        <a:buNone/>
                        <a:tabLst/>
                      </a:pPr>
                      <a:r>
                        <a:rPr kumimoji="0" lang="en-US" sz="12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1450</a:t>
                      </a:r>
                    </a:p>
                  </a:txBody>
                  <a:tcPr marL="0" marR="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80000"/>
                        <a:buFont typeface="Symbol" pitchFamily="18" charset="2"/>
                        <a:buNone/>
                        <a:tabLst/>
                      </a:pPr>
                      <a:r>
                        <a:rPr kumimoji="0" lang="en-US" sz="12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1050</a:t>
                      </a:r>
                    </a:p>
                  </a:txBody>
                  <a:tcPr marL="0" marR="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80000"/>
                        <a:buFont typeface="Symbol" pitchFamily="18" charset="2"/>
                        <a:buNone/>
                        <a:tabLst/>
                      </a:pPr>
                      <a:r>
                        <a:rPr kumimoji="0" lang="en-US" sz="12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1050</a:t>
                      </a:r>
                    </a:p>
                  </a:txBody>
                  <a:tcPr marL="0" marR="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12266" name="Group 298"/>
          <p:cNvGraphicFramePr>
            <a:graphicFrameLocks noGrp="1"/>
          </p:cNvGraphicFramePr>
          <p:nvPr/>
        </p:nvGraphicFramePr>
        <p:xfrm>
          <a:off x="485775" y="2987674"/>
          <a:ext cx="3162300" cy="1431926"/>
        </p:xfrm>
        <a:graphic>
          <a:graphicData uri="http://schemas.openxmlformats.org/drawingml/2006/table">
            <a:tbl>
              <a:tblPr/>
              <a:tblGrid>
                <a:gridCol w="1257300"/>
                <a:gridCol w="874713"/>
                <a:gridCol w="1030287"/>
              </a:tblGrid>
              <a:tr h="334963">
                <a:tc>
                  <a:txBody>
                    <a:bodyPr/>
                    <a:lstStyle/>
                    <a:p>
                      <a:pPr marL="0" marR="0" lvl="0" indent="0" algn="l" defTabSz="914400" rtl="0" eaLnBrk="1" fontAlgn="base" latinLnBrk="0" hangingPunct="1">
                        <a:lnSpc>
                          <a:spcPct val="100000"/>
                        </a:lnSpc>
                        <a:spcBef>
                          <a:spcPct val="20000"/>
                        </a:spcBef>
                        <a:spcAft>
                          <a:spcPct val="0"/>
                        </a:spcAft>
                        <a:buClr>
                          <a:schemeClr val="bg2"/>
                        </a:buClr>
                        <a:buSzPct val="80000"/>
                        <a:buFont typeface="Symbol" pitchFamily="18" charset="2"/>
                        <a:buNone/>
                        <a:tabLst/>
                      </a:pPr>
                      <a:endParaRPr kumimoji="0" lang="en-US" sz="1200" b="1" i="0" u="none" strike="noStrike" cap="none" normalizeH="0" baseline="0" dirty="0" smtClean="0">
                        <a:ln>
                          <a:noFill/>
                        </a:ln>
                        <a:solidFill>
                          <a:schemeClr val="bg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bg2"/>
                        </a:buClr>
                        <a:buSzPct val="80000"/>
                        <a:buFont typeface="Symbol" pitchFamily="18" charset="2"/>
                        <a:buNone/>
                        <a:tabLst/>
                      </a:pPr>
                      <a:r>
                        <a:rPr kumimoji="0" lang="en-US" sz="12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Blood Pressure</a:t>
                      </a:r>
                    </a:p>
                  </a:txBody>
                  <a:tcPr anchor="ctr" horzOverflow="overflow">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504825">
                <a:tc>
                  <a:txBody>
                    <a:bodyPr/>
                    <a:lstStyle/>
                    <a:p>
                      <a:pPr marL="0" marR="0" lvl="0" indent="0" algn="l" defTabSz="914400" rtl="0" eaLnBrk="1" fontAlgn="base" latinLnBrk="0" hangingPunct="1">
                        <a:lnSpc>
                          <a:spcPct val="100000"/>
                        </a:lnSpc>
                        <a:spcBef>
                          <a:spcPct val="20000"/>
                        </a:spcBef>
                        <a:spcAft>
                          <a:spcPct val="0"/>
                        </a:spcAft>
                        <a:buClr>
                          <a:schemeClr val="bg2"/>
                        </a:buClr>
                        <a:buSzPct val="80000"/>
                        <a:buFont typeface="Symbol" pitchFamily="18" charset="2"/>
                        <a:buNone/>
                        <a:tabLst/>
                      </a:pPr>
                      <a:r>
                        <a:rPr kumimoji="0" lang="en-US" sz="1200" b="1" i="0" u="none" strike="noStrike" cap="none" normalizeH="0" baseline="0" dirty="0" err="1" smtClean="0">
                          <a:ln>
                            <a:noFill/>
                          </a:ln>
                          <a:solidFill>
                            <a:schemeClr val="bg1"/>
                          </a:solidFill>
                          <a:effectLst/>
                          <a:latin typeface="Arial" pitchFamily="34" charset="0"/>
                          <a:ea typeface="MS PGothic" pitchFamily="34" charset="-128"/>
                          <a:cs typeface="Arial" pitchFamily="34" charset="0"/>
                        </a:rPr>
                        <a:t>Glycaemic</a:t>
                      </a:r>
                      <a:r>
                        <a:rPr kumimoji="0" lang="en-US" sz="12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 Control</a:t>
                      </a:r>
                    </a:p>
                  </a:txBody>
                  <a:tcPr anchor="ctr" horzOverflow="overflow">
                    <a:lnL w="12700" cap="flat" cmpd="sng" algn="ctr">
                      <a:no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80000"/>
                        <a:buFont typeface="Symbol" pitchFamily="18" charset="2"/>
                        <a:buNone/>
                        <a:tabLst/>
                      </a:pPr>
                      <a:r>
                        <a:rPr kumimoji="0" lang="en-US" sz="12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Intensive</a:t>
                      </a:r>
                    </a:p>
                  </a:txBody>
                  <a:tcPr anchor="ct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80000"/>
                        <a:buFont typeface="Symbol" pitchFamily="18" charset="2"/>
                        <a:buNone/>
                        <a:tabLst/>
                      </a:pPr>
                      <a:r>
                        <a:rPr kumimoji="0" lang="en-US" sz="12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Standard</a:t>
                      </a:r>
                    </a:p>
                  </a:txBody>
                  <a:tcPr anchor="ctr" horzOverflow="overflow">
                    <a:lnL>
                      <a:noFill/>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r>
              <a:tr h="287338">
                <a:tc>
                  <a:txBody>
                    <a:bodyPr/>
                    <a:lstStyle/>
                    <a:p>
                      <a:pPr marL="0" marR="0" lvl="0" indent="0" algn="l" defTabSz="914400" rtl="0" eaLnBrk="1" fontAlgn="base" latinLnBrk="0" hangingPunct="1">
                        <a:lnSpc>
                          <a:spcPct val="100000"/>
                        </a:lnSpc>
                        <a:spcBef>
                          <a:spcPct val="20000"/>
                        </a:spcBef>
                        <a:spcAft>
                          <a:spcPct val="0"/>
                        </a:spcAft>
                        <a:buClr>
                          <a:schemeClr val="bg2"/>
                        </a:buClr>
                        <a:buSzPct val="80000"/>
                        <a:buFont typeface="Symbol" pitchFamily="18" charset="2"/>
                        <a:buNone/>
                        <a:tabLst/>
                      </a:pPr>
                      <a:r>
                        <a:rPr kumimoji="0" lang="en-US" sz="1200" b="0" i="0" u="none" strike="noStrike" cap="none" normalizeH="0" baseline="0" smtClean="0">
                          <a:ln>
                            <a:noFill/>
                          </a:ln>
                          <a:solidFill>
                            <a:schemeClr val="bg1"/>
                          </a:solidFill>
                          <a:effectLst/>
                          <a:latin typeface="Arial" pitchFamily="34" charset="0"/>
                          <a:ea typeface="MS PGothic" pitchFamily="34" charset="-128"/>
                          <a:cs typeface="Arial" pitchFamily="34" charset="0"/>
                        </a:rPr>
                        <a:t>Intensive</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80000"/>
                        <a:buFont typeface="Symbol" pitchFamily="18" charset="2"/>
                        <a:buNone/>
                        <a:tabLst/>
                      </a:pPr>
                      <a:r>
                        <a:rPr kumimoji="0" lang="en-US" sz="1200" b="0" i="0" u="none" strike="noStrike" cap="none" normalizeH="0" baseline="0" dirty="0" smtClean="0">
                          <a:ln>
                            <a:noFill/>
                          </a:ln>
                          <a:solidFill>
                            <a:schemeClr val="bg1"/>
                          </a:solidFill>
                          <a:effectLst/>
                          <a:latin typeface="Arial" pitchFamily="34" charset="0"/>
                          <a:ea typeface="MS PGothic" pitchFamily="34" charset="-128"/>
                          <a:cs typeface="Arial" pitchFamily="34" charset="0"/>
                          <a:sym typeface="Symbol" pitchFamily="18" charset="2"/>
                        </a:rPr>
                        <a:t></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80000"/>
                        <a:buFont typeface="Symbol" pitchFamily="18" charset="2"/>
                        <a:buNone/>
                        <a:tabLst/>
                      </a:pPr>
                      <a:r>
                        <a:rPr kumimoji="0" lang="en-US" sz="1200" b="0" i="0" u="none" strike="noStrike" cap="none" normalizeH="0" baseline="0" dirty="0" smtClean="0">
                          <a:ln>
                            <a:noFill/>
                          </a:ln>
                          <a:solidFill>
                            <a:schemeClr val="bg1"/>
                          </a:solidFill>
                          <a:effectLst/>
                          <a:latin typeface="Arial" pitchFamily="34" charset="0"/>
                          <a:ea typeface="MS PGothic" pitchFamily="34" charset="-128"/>
                          <a:cs typeface="Arial" pitchFamily="34" charset="0"/>
                          <a:sym typeface="Symbol" pitchFamily="18" charset="2"/>
                        </a:rPr>
                        <a:t></a:t>
                      </a:r>
                      <a:endParaRPr kumimoji="0" lang="en-US" sz="1200" b="0" i="0" u="none" strike="noStrike" cap="none" normalizeH="0" baseline="0" dirty="0" smtClean="0">
                        <a:ln>
                          <a:noFill/>
                        </a:ln>
                        <a:solidFill>
                          <a:schemeClr val="bg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
                          <a:schemeClr val="bg2"/>
                        </a:buClr>
                        <a:buSzPct val="80000"/>
                        <a:buFont typeface="Symbol" pitchFamily="18" charset="2"/>
                        <a:buNone/>
                        <a:tabLst/>
                      </a:pPr>
                      <a:r>
                        <a:rPr kumimoji="0" lang="en-US" sz="12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Standard</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80000"/>
                        <a:buFont typeface="Symbol" pitchFamily="18" charset="2"/>
                        <a:buNone/>
                        <a:tabLst/>
                      </a:pPr>
                      <a:r>
                        <a:rPr kumimoji="0" lang="en-US" sz="1200" b="0" i="0" u="none" strike="noStrike" cap="none" normalizeH="0" baseline="0" dirty="0" smtClean="0">
                          <a:ln>
                            <a:noFill/>
                          </a:ln>
                          <a:solidFill>
                            <a:schemeClr val="bg1"/>
                          </a:solidFill>
                          <a:effectLst/>
                          <a:latin typeface="Arial" pitchFamily="34" charset="0"/>
                          <a:ea typeface="MS PGothic" pitchFamily="34" charset="-128"/>
                          <a:cs typeface="Arial" pitchFamily="34" charset="0"/>
                          <a:sym typeface="Symbol" pitchFamily="18" charset="2"/>
                        </a:rPr>
                        <a:t></a:t>
                      </a:r>
                      <a:endParaRPr kumimoji="0" lang="en-US" sz="1200" b="0" i="0" u="none" strike="noStrike" cap="none" normalizeH="0" baseline="0" dirty="0" smtClean="0">
                        <a:ln>
                          <a:noFill/>
                        </a:ln>
                        <a:solidFill>
                          <a:schemeClr val="bg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80000"/>
                        <a:buFont typeface="Symbol" pitchFamily="18" charset="2"/>
                        <a:buNone/>
                        <a:tabLst/>
                      </a:pPr>
                      <a:r>
                        <a:rPr kumimoji="0" lang="en-US" sz="1200" b="0" i="0" u="none" strike="noStrike" cap="none" normalizeH="0" baseline="0" dirty="0" smtClean="0">
                          <a:ln>
                            <a:noFill/>
                          </a:ln>
                          <a:solidFill>
                            <a:schemeClr val="bg1"/>
                          </a:solidFill>
                          <a:effectLst/>
                          <a:latin typeface="Arial" pitchFamily="34" charset="0"/>
                          <a:ea typeface="MS PGothic" pitchFamily="34" charset="-128"/>
                          <a:cs typeface="Arial" pitchFamily="34" charset="0"/>
                          <a:sym typeface="Symbol" pitchFamily="18" charset="2"/>
                        </a:rPr>
                        <a:t></a:t>
                      </a:r>
                      <a:endParaRPr kumimoji="0" lang="en-US" sz="1200" b="0" i="0" u="none" strike="noStrike" cap="none" normalizeH="0" baseline="0" dirty="0" smtClean="0">
                        <a:ln>
                          <a:noFill/>
                        </a:ln>
                        <a:solidFill>
                          <a:schemeClr val="bg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 name="Rectangle 11"/>
          <p:cNvSpPr txBox="1">
            <a:spLocks noChangeArrowheads="1"/>
          </p:cNvSpPr>
          <p:nvPr/>
        </p:nvSpPr>
        <p:spPr>
          <a:xfrm>
            <a:off x="457200" y="153988"/>
            <a:ext cx="8189912" cy="1143000"/>
          </a:xfrm>
          <a:prstGeom prst="rect">
            <a:avLst/>
          </a:prstGeom>
        </p:spPr>
        <p:txBody>
          <a:bodyPr anchor="ctr" anchorCtr="0"/>
          <a:lstStyle/>
          <a:p>
            <a:pPr lvl="0" defTabSz="914400" fontAlgn="base">
              <a:spcBef>
                <a:spcPct val="0"/>
              </a:spcBef>
              <a:spcAft>
                <a:spcPct val="0"/>
              </a:spcAft>
              <a:defRPr/>
            </a:pPr>
            <a:r>
              <a:rPr lang="en-US" sz="4000" b="1" dirty="0" smtClean="0">
                <a:solidFill>
                  <a:srgbClr val="FFFF00"/>
                </a:solidFill>
                <a:latin typeface="Verdana" pitchFamily="34" charset="0"/>
                <a:ea typeface="Verdana" pitchFamily="34" charset="0"/>
                <a:cs typeface="Verdana" pitchFamily="34" charset="0"/>
              </a:rPr>
              <a:t>ADVANCE &amp; ACCORD </a:t>
            </a:r>
            <a:endParaRPr lang="en-US" sz="4000" b="1" dirty="0" smtClean="0">
              <a:solidFill>
                <a:srgbClr val="FFFF00"/>
              </a:solidFill>
              <a:latin typeface="Verdana" pitchFamily="34" charset="0"/>
              <a:ea typeface="Verdana" pitchFamily="34" charset="0"/>
              <a:cs typeface="Verdana" pitchFamily="34" charset="0"/>
            </a:endParaRPr>
          </a:p>
          <a:p>
            <a:pPr lvl="0" defTabSz="914400" fontAlgn="base">
              <a:spcBef>
                <a:spcPct val="0"/>
              </a:spcBef>
              <a:spcAft>
                <a:spcPct val="0"/>
              </a:spcAft>
              <a:defRPr/>
            </a:pPr>
            <a:r>
              <a:rPr kumimoji="0" lang="en-US" sz="3600" b="1" i="0" u="none" strike="noStrike" kern="0" cap="none" spc="0" normalizeH="0" baseline="0" noProof="0" dirty="0" smtClean="0">
                <a:ln>
                  <a:noFill/>
                </a:ln>
                <a:solidFill>
                  <a:srgbClr val="FFFF00"/>
                </a:solidFill>
                <a:uLnTx/>
                <a:uFillTx/>
                <a:latin typeface="Verdana" pitchFamily="34" charset="0"/>
                <a:ea typeface="Verdana" pitchFamily="34" charset="0"/>
                <a:cs typeface="Verdana" pitchFamily="34" charset="0"/>
              </a:rPr>
              <a:t>Study </a:t>
            </a:r>
            <a:r>
              <a:rPr kumimoji="0" lang="en-US" sz="3600" b="1" i="0" u="none" strike="noStrike" kern="0" cap="none" spc="0" normalizeH="0" baseline="0" noProof="0" dirty="0" smtClean="0">
                <a:ln>
                  <a:noFill/>
                </a:ln>
                <a:solidFill>
                  <a:srgbClr val="FFFF00"/>
                </a:solidFill>
                <a:uLnTx/>
                <a:uFillTx/>
                <a:latin typeface="Verdana" pitchFamily="34" charset="0"/>
                <a:ea typeface="Verdana" pitchFamily="34" charset="0"/>
                <a:cs typeface="Verdana" pitchFamily="34" charset="0"/>
              </a:rPr>
              <a:t>Designs (Cont’d)</a:t>
            </a: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3190" name="Group 198"/>
          <p:cNvGraphicFramePr>
            <a:graphicFrameLocks noGrp="1"/>
          </p:cNvGraphicFramePr>
          <p:nvPr/>
        </p:nvGraphicFramePr>
        <p:xfrm>
          <a:off x="258763" y="1430081"/>
          <a:ext cx="8626475" cy="4546919"/>
        </p:xfrm>
        <a:graphic>
          <a:graphicData uri="http://schemas.openxmlformats.org/drawingml/2006/table">
            <a:tbl>
              <a:tblPr/>
              <a:tblGrid>
                <a:gridCol w="3246437"/>
                <a:gridCol w="2146301"/>
                <a:gridCol w="3233737"/>
              </a:tblGrid>
              <a:tr h="519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ADVANCE</a:t>
                      </a:r>
                      <a:r>
                        <a:rPr kumimoji="0" lang="en-US" sz="1600" b="1" i="0" u="none" strike="noStrike" cap="none" normalizeH="0" baseline="30000" dirty="0" smtClean="0">
                          <a:ln>
                            <a:noFill/>
                          </a:ln>
                          <a:solidFill>
                            <a:schemeClr val="bg1"/>
                          </a:solidFill>
                          <a:effectLst/>
                          <a:latin typeface="Arial" pitchFamily="34" charset="0"/>
                          <a:ea typeface="MS PGothic" pitchFamily="34" charset="-128"/>
                          <a:cs typeface="Arial" pitchFamily="34" charset="0"/>
                        </a:rPr>
                        <a:t>1</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Need for Treatment</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ACCORD</a:t>
                      </a:r>
                      <a:r>
                        <a:rPr kumimoji="0" lang="en-US" sz="1600" b="1" i="0" u="none" strike="noStrike" cap="none" normalizeH="0" baseline="30000" dirty="0" smtClean="0">
                          <a:ln>
                            <a:noFill/>
                          </a:ln>
                          <a:solidFill>
                            <a:schemeClr val="bg1"/>
                          </a:solidFill>
                          <a:effectLst/>
                          <a:latin typeface="Arial" pitchFamily="34" charset="0"/>
                          <a:ea typeface="MS PGothic" pitchFamily="34" charset="-128"/>
                          <a:cs typeface="Arial" pitchFamily="34" charset="0"/>
                        </a:rPr>
                        <a:t>2</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263650">
                <a:tc>
                  <a:txBody>
                    <a:bodyPr/>
                    <a:lstStyle/>
                    <a:p>
                      <a:pPr marL="171450" marR="0" lvl="0" indent="-171450" algn="l" defTabSz="914400" rtl="0" eaLnBrk="1" fontAlgn="base" latinLnBrk="0" hangingPunct="1">
                        <a:lnSpc>
                          <a:spcPts val="1800"/>
                        </a:lnSpc>
                        <a:spcBef>
                          <a:spcPct val="0"/>
                        </a:spcBef>
                        <a:spcAft>
                          <a:spcPct val="0"/>
                        </a:spcAft>
                        <a:buClr>
                          <a:schemeClr val="accent1"/>
                        </a:buClr>
                        <a:buSzTx/>
                        <a:buFont typeface="Arial" pitchFamily="34" charset="0"/>
                        <a:buChar char="♦"/>
                        <a:tabLst/>
                      </a:pP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Gliclazide modified release </a:t>
                      </a:r>
                      <a:b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b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(30-120 mg) QD </a:t>
                      </a:r>
                      <a:r>
                        <a:rPr kumimoji="0" lang="en-US" sz="1400" b="0" i="0" u="none" strike="noStrike" cap="none" normalizeH="0" baseline="0" dirty="0" err="1" smtClean="0">
                          <a:ln>
                            <a:noFill/>
                          </a:ln>
                          <a:solidFill>
                            <a:schemeClr val="bg1"/>
                          </a:solidFill>
                          <a:effectLst/>
                          <a:latin typeface="Arial" pitchFamily="34" charset="0"/>
                          <a:ea typeface="MS PGothic" pitchFamily="34" charset="-128"/>
                          <a:cs typeface="Arial" pitchFamily="34" charset="0"/>
                        </a:rPr>
                        <a:t>vs</a:t>
                      </a: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 </a:t>
                      </a:r>
                      <a:r>
                        <a:rPr kumimoji="0" lang="en-US" sz="1400" b="0" i="0" u="none" strike="noStrike" cap="none" normalizeH="0" baseline="0" dirty="0" err="1" smtClean="0">
                          <a:ln>
                            <a:noFill/>
                          </a:ln>
                          <a:solidFill>
                            <a:schemeClr val="bg1"/>
                          </a:solidFill>
                          <a:effectLst/>
                          <a:latin typeface="Arial" pitchFamily="34" charset="0"/>
                          <a:ea typeface="MS PGothic" pitchFamily="34" charset="-128"/>
                          <a:cs typeface="Arial" pitchFamily="34" charset="0"/>
                        </a:rPr>
                        <a:t>nonsulfonylurea</a:t>
                      </a: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 therapy</a:t>
                      </a:r>
                    </a:p>
                    <a:p>
                      <a:pPr marL="171450" marR="0" lvl="0" indent="-171450" algn="l" defTabSz="914400" rtl="0" eaLnBrk="1" fontAlgn="base" latinLnBrk="0" hangingPunct="1">
                        <a:lnSpc>
                          <a:spcPts val="1800"/>
                        </a:lnSpc>
                        <a:spcBef>
                          <a:spcPct val="0"/>
                        </a:spcBef>
                        <a:spcAft>
                          <a:spcPct val="0"/>
                        </a:spcAft>
                        <a:buClr>
                          <a:schemeClr val="accent1"/>
                        </a:buClr>
                        <a:buSzTx/>
                        <a:buFont typeface="Arial" pitchFamily="34" charset="0"/>
                        <a:buChar char="♦"/>
                        <a:tabLst/>
                      </a:pP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Diet/exercise</a:t>
                      </a:r>
                    </a:p>
                    <a:p>
                      <a:pPr marL="171450" marR="0" lvl="0" indent="-171450" algn="l" defTabSz="914400" rtl="0" eaLnBrk="1" fontAlgn="base" latinLnBrk="0" hangingPunct="1">
                        <a:lnSpc>
                          <a:spcPts val="1800"/>
                        </a:lnSpc>
                        <a:spcBef>
                          <a:spcPct val="0"/>
                        </a:spcBef>
                        <a:spcAft>
                          <a:spcPct val="0"/>
                        </a:spcAft>
                        <a:buClr>
                          <a:schemeClr val="accent1"/>
                        </a:buClr>
                        <a:buSzTx/>
                        <a:buFont typeface="Arial" pitchFamily="34" charset="0"/>
                        <a:buChar char="♦"/>
                        <a:tabLst/>
                      </a:pP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Add-on of other oral agents, then to insulin in both groups</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chemeClr val="bg1"/>
                          </a:solidFill>
                          <a:effectLst/>
                          <a:latin typeface="Arial" pitchFamily="34" charset="0"/>
                          <a:ea typeface="MS PGothic" pitchFamily="34" charset="-128"/>
                          <a:cs typeface="Arial" pitchFamily="34" charset="0"/>
                        </a:rPr>
                        <a:t>Glycaemic</a:t>
                      </a:r>
                      <a:r>
                        <a:rPr kumimoji="0" lang="en-US" sz="14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 control</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171450" marR="0" lvl="0" indent="-171450" algn="l" defTabSz="914400" rtl="0" eaLnBrk="1" fontAlgn="base" latinLnBrk="0" hangingPunct="1">
                        <a:lnSpc>
                          <a:spcPts val="1800"/>
                        </a:lnSpc>
                        <a:spcBef>
                          <a:spcPct val="0"/>
                        </a:spcBef>
                        <a:spcAft>
                          <a:spcPct val="0"/>
                        </a:spcAft>
                        <a:buClr>
                          <a:schemeClr val="accent1"/>
                        </a:buClr>
                        <a:buSzTx/>
                        <a:buFont typeface="Arial" pitchFamily="34" charset="0"/>
                        <a:buChar char="♦"/>
                        <a:tabLst/>
                      </a:pP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Open-label treat-to-target with </a:t>
                      </a:r>
                      <a:b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b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available glucose-lowering </a:t>
                      </a:r>
                      <a:b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b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medications (algorithms) </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r>
              <a:tr h="1282700">
                <a:tc>
                  <a:txBody>
                    <a:bodyPr/>
                    <a:lstStyle/>
                    <a:p>
                      <a:pPr marL="171450" marR="0" lvl="0" indent="-171450" algn="l" defTabSz="914400" rtl="0" eaLnBrk="1" fontAlgn="base" latinLnBrk="0" hangingPunct="1">
                        <a:lnSpc>
                          <a:spcPts val="1800"/>
                        </a:lnSpc>
                        <a:spcBef>
                          <a:spcPct val="0"/>
                        </a:spcBef>
                        <a:spcAft>
                          <a:spcPct val="0"/>
                        </a:spcAft>
                        <a:buClr>
                          <a:schemeClr val="accent1"/>
                        </a:buClr>
                        <a:buSzTx/>
                        <a:buFont typeface="Arial" pitchFamily="34" charset="0"/>
                        <a:buChar char="♦"/>
                        <a:tabLst/>
                      </a:pP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Combo </a:t>
                      </a:r>
                      <a:r>
                        <a:rPr kumimoji="0" lang="en-US" sz="1400" b="0" i="0" u="none" strike="noStrike" cap="none" normalizeH="0" baseline="0" dirty="0" err="1" smtClean="0">
                          <a:ln>
                            <a:noFill/>
                          </a:ln>
                          <a:solidFill>
                            <a:schemeClr val="bg1"/>
                          </a:solidFill>
                          <a:effectLst/>
                          <a:latin typeface="Arial" pitchFamily="34" charset="0"/>
                          <a:ea typeface="MS PGothic" pitchFamily="34" charset="-128"/>
                          <a:cs typeface="Arial" pitchFamily="34" charset="0"/>
                        </a:rPr>
                        <a:t>perindopril</a:t>
                      </a: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 (2-4 mg)/ </a:t>
                      </a:r>
                      <a:r>
                        <a:rPr kumimoji="0" lang="en-US" sz="1400" b="0" i="0" u="none" strike="noStrike" cap="none" normalizeH="0" baseline="0" dirty="0" err="1" smtClean="0">
                          <a:ln>
                            <a:noFill/>
                          </a:ln>
                          <a:solidFill>
                            <a:schemeClr val="bg1"/>
                          </a:solidFill>
                          <a:effectLst/>
                          <a:latin typeface="Arial" pitchFamily="34" charset="0"/>
                          <a:ea typeface="MS PGothic" pitchFamily="34" charset="-128"/>
                          <a:cs typeface="Arial" pitchFamily="34" charset="0"/>
                        </a:rPr>
                        <a:t>indapamide</a:t>
                      </a: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 (.625-1.25 mg;  ACE/diuretic - </a:t>
                      </a:r>
                      <a:r>
                        <a:rPr kumimoji="0" lang="en-US" sz="1400" b="0" i="0" u="none" strike="noStrike" cap="none" normalizeH="0" baseline="0" dirty="0" err="1" smtClean="0">
                          <a:ln>
                            <a:noFill/>
                          </a:ln>
                          <a:solidFill>
                            <a:schemeClr val="bg1"/>
                          </a:solidFill>
                          <a:effectLst/>
                          <a:latin typeface="Arial" pitchFamily="34" charset="0"/>
                          <a:ea typeface="MS PGothic" pitchFamily="34" charset="-128"/>
                          <a:cs typeface="Arial" pitchFamily="34" charset="0"/>
                        </a:rPr>
                        <a:t>Preterax</a:t>
                      </a: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 </a:t>
                      </a:r>
                      <a:b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br>
                      <a:r>
                        <a:rPr kumimoji="0" lang="en-US" sz="1400" b="0" i="0" u="none" strike="noStrike" cap="none" normalizeH="0" baseline="0" dirty="0" err="1" smtClean="0">
                          <a:ln>
                            <a:noFill/>
                          </a:ln>
                          <a:solidFill>
                            <a:schemeClr val="bg1"/>
                          </a:solidFill>
                          <a:effectLst/>
                          <a:latin typeface="Arial" pitchFamily="34" charset="0"/>
                          <a:ea typeface="MS PGothic" pitchFamily="34" charset="-128"/>
                          <a:cs typeface="Arial" pitchFamily="34" charset="0"/>
                        </a:rPr>
                        <a:t>vs</a:t>
                      </a: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 placebo</a:t>
                      </a:r>
                    </a:p>
                    <a:p>
                      <a:pPr marL="171450" marR="0" lvl="0" indent="-171450" algn="l" defTabSz="914400" rtl="0" eaLnBrk="1" fontAlgn="base" latinLnBrk="0" hangingPunct="1">
                        <a:lnSpc>
                          <a:spcPts val="1800"/>
                        </a:lnSpc>
                        <a:spcBef>
                          <a:spcPct val="0"/>
                        </a:spcBef>
                        <a:spcAft>
                          <a:spcPct val="0"/>
                        </a:spcAft>
                        <a:buClr>
                          <a:schemeClr val="accent1"/>
                        </a:buClr>
                        <a:buSzTx/>
                        <a:buFont typeface="Arial" pitchFamily="34" charset="0"/>
                        <a:buChar char="♦"/>
                        <a:tabLst/>
                      </a:pP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Other BP therapies added in both groups to achieve BP target</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BP</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171450" marR="0" lvl="0" indent="-171450" algn="l" defTabSz="914400" rtl="0" eaLnBrk="1" fontAlgn="base" latinLnBrk="0" hangingPunct="1">
                        <a:lnSpc>
                          <a:spcPts val="1800"/>
                        </a:lnSpc>
                        <a:spcBef>
                          <a:spcPct val="0"/>
                        </a:spcBef>
                        <a:spcAft>
                          <a:spcPct val="0"/>
                        </a:spcAft>
                        <a:buClr>
                          <a:schemeClr val="accent1"/>
                        </a:buClr>
                        <a:buSzTx/>
                        <a:buFont typeface="Arial" pitchFamily="34" charset="0"/>
                        <a:buChar char="♦"/>
                        <a:tabLst/>
                      </a:pP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Open-label treat-to-target with </a:t>
                      </a:r>
                      <a:b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b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available </a:t>
                      </a:r>
                      <a:r>
                        <a:rPr kumimoji="0" lang="en-US" sz="1400" b="0" i="0" u="none" strike="noStrike" cap="none" normalizeH="0" baseline="0" dirty="0" err="1" smtClean="0">
                          <a:ln>
                            <a:noFill/>
                          </a:ln>
                          <a:solidFill>
                            <a:schemeClr val="bg1"/>
                          </a:solidFill>
                          <a:effectLst/>
                          <a:latin typeface="Arial" pitchFamily="34" charset="0"/>
                          <a:ea typeface="MS PGothic" pitchFamily="34" charset="-128"/>
                          <a:cs typeface="Arial" pitchFamily="34" charset="0"/>
                        </a:rPr>
                        <a:t>antihypertensives</a:t>
                      </a:r>
                      <a:endPar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r>
              <a:tr h="550863">
                <a:tc>
                  <a:txBody>
                    <a:bodyPr/>
                    <a:lstStyle/>
                    <a:p>
                      <a:pPr marL="0" marR="0" lvl="0" indent="0" algn="ctr" defTabSz="914400" rtl="0" eaLnBrk="1" fontAlgn="base" latinLnBrk="0" hangingPunct="1">
                        <a:lnSpc>
                          <a:spcPts val="18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Arial" pitchFamily="34" charset="0"/>
                          <a:ea typeface="MS PGothic" pitchFamily="34" charset="-128"/>
                          <a:cs typeface="Arial" pitchFamily="34" charset="0"/>
                        </a:rPr>
                        <a:t>—</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Lipids</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171450" marR="0" lvl="0" indent="-171450" algn="l" defTabSz="914400" rtl="0" eaLnBrk="1" fontAlgn="base" latinLnBrk="0" hangingPunct="1">
                        <a:lnSpc>
                          <a:spcPts val="1800"/>
                        </a:lnSpc>
                        <a:spcBef>
                          <a:spcPct val="0"/>
                        </a:spcBef>
                        <a:spcAft>
                          <a:spcPct val="0"/>
                        </a:spcAft>
                        <a:buClr>
                          <a:schemeClr val="accent1"/>
                        </a:buClr>
                        <a:buSzTx/>
                        <a:buFont typeface="Arial" pitchFamily="34" charset="0"/>
                        <a:buChar char="♦"/>
                        <a:tabLst/>
                      </a:pPr>
                      <a:r>
                        <a:rPr kumimoji="0" lang="en-US" sz="1400" b="0" i="0" u="none" strike="noStrike" cap="none" normalizeH="0" baseline="0" dirty="0" err="1" smtClean="0">
                          <a:ln>
                            <a:noFill/>
                          </a:ln>
                          <a:solidFill>
                            <a:schemeClr val="bg1"/>
                          </a:solidFill>
                          <a:effectLst/>
                          <a:latin typeface="Arial" pitchFamily="34" charset="0"/>
                          <a:ea typeface="MS PGothic" pitchFamily="34" charset="-128"/>
                          <a:cs typeface="Arial" pitchFamily="34" charset="0"/>
                        </a:rPr>
                        <a:t>Simvastatin</a:t>
                      </a: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 + </a:t>
                      </a:r>
                      <a:r>
                        <a:rPr kumimoji="0" lang="en-US" sz="1400" b="0" i="0" u="none" strike="noStrike" cap="none" normalizeH="0" baseline="0" dirty="0" err="1" smtClean="0">
                          <a:ln>
                            <a:noFill/>
                          </a:ln>
                          <a:solidFill>
                            <a:schemeClr val="bg1"/>
                          </a:solidFill>
                          <a:effectLst/>
                          <a:latin typeface="Arial" pitchFamily="34" charset="0"/>
                          <a:ea typeface="MS PGothic" pitchFamily="34" charset="-128"/>
                          <a:cs typeface="Arial" pitchFamily="34" charset="0"/>
                        </a:rPr>
                        <a:t>fenofibrate</a:t>
                      </a: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 </a:t>
                      </a:r>
                      <a:b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b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160 mg/day </a:t>
                      </a:r>
                      <a:r>
                        <a:rPr kumimoji="0" lang="en-US" sz="1400" b="0" i="0" u="none" strike="noStrike" cap="none" normalizeH="0" baseline="0" dirty="0" err="1" smtClean="0">
                          <a:ln>
                            <a:noFill/>
                          </a:ln>
                          <a:solidFill>
                            <a:schemeClr val="bg1"/>
                          </a:solidFill>
                          <a:effectLst/>
                          <a:latin typeface="Arial" pitchFamily="34" charset="0"/>
                          <a:ea typeface="MS PGothic" pitchFamily="34" charset="-128"/>
                          <a:cs typeface="Arial" pitchFamily="34" charset="0"/>
                        </a:rPr>
                        <a:t>vs</a:t>
                      </a: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 placebo </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r>
              <a:tr h="550863">
                <a:tc>
                  <a:txBody>
                    <a:bodyPr/>
                    <a:lstStyle/>
                    <a:p>
                      <a:pPr marL="171450" marR="0" lvl="0" indent="-171450" algn="l" defTabSz="914400" rtl="0" eaLnBrk="1" fontAlgn="base" latinLnBrk="0" hangingPunct="1">
                        <a:lnSpc>
                          <a:spcPts val="1800"/>
                        </a:lnSpc>
                        <a:spcBef>
                          <a:spcPct val="0"/>
                        </a:spcBef>
                        <a:spcAft>
                          <a:spcPct val="0"/>
                        </a:spcAft>
                        <a:buClr>
                          <a:srgbClr val="FFC000"/>
                        </a:buClr>
                        <a:buSzTx/>
                        <a:buFont typeface="Arial" pitchFamily="34" charset="0"/>
                        <a:buChar char="♦"/>
                        <a:tabLst/>
                      </a:pP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Diet, exercise, smoking cessation</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Lifestyle</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0" hangingPunct="1">
                        <a:lnSpc>
                          <a:spcPts val="1800"/>
                        </a:lnSpc>
                        <a:spcBef>
                          <a:spcPct val="0"/>
                        </a:spcBef>
                        <a:spcAft>
                          <a:spcPct val="0"/>
                        </a:spcAft>
                        <a:buClr>
                          <a:schemeClr val="accent1"/>
                        </a:buClr>
                        <a:buSzTx/>
                        <a:buFont typeface="Arial" pitchFamily="34" charset="0"/>
                        <a:buChar char="♦"/>
                        <a:tabLst/>
                      </a:pP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Diabetes education, diet, exercise, smoking cessation, aspirin daily</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3450" name="Text Box 7"/>
          <p:cNvSpPr txBox="1">
            <a:spLocks noChangeArrowheads="1"/>
          </p:cNvSpPr>
          <p:nvPr>
            <p:custDataLst>
              <p:tags r:id="rId1"/>
            </p:custDataLst>
          </p:nvPr>
        </p:nvSpPr>
        <p:spPr bwMode="auto">
          <a:xfrm>
            <a:off x="457200" y="5989320"/>
            <a:ext cx="8340725" cy="336550"/>
          </a:xfrm>
          <a:prstGeom prst="rect">
            <a:avLst/>
          </a:prstGeom>
          <a:noFill/>
          <a:ln w="9525">
            <a:noFill/>
            <a:miter lim="800000"/>
            <a:headEnd/>
            <a:tailEnd/>
          </a:ln>
        </p:spPr>
        <p:txBody>
          <a:bodyPr wrap="none"/>
          <a:lstStyle/>
          <a:p>
            <a:pPr marL="171450" indent="-171450">
              <a:buClr>
                <a:schemeClr val="accent1"/>
              </a:buClr>
              <a:buSzPct val="100000"/>
              <a:buFont typeface="Arial" pitchFamily="34" charset="0"/>
              <a:buChar char="•"/>
            </a:pPr>
            <a:r>
              <a:rPr lang="en-US" sz="1400" baseline="0" dirty="0">
                <a:solidFill>
                  <a:schemeClr val="bg1"/>
                </a:solidFill>
              </a:rPr>
              <a:t> ACE=</a:t>
            </a:r>
            <a:r>
              <a:rPr lang="en-US" sz="1400" baseline="0" dirty="0" err="1">
                <a:solidFill>
                  <a:schemeClr val="bg1"/>
                </a:solidFill>
              </a:rPr>
              <a:t>angiotensin</a:t>
            </a:r>
            <a:r>
              <a:rPr lang="en-US" sz="1400" baseline="0" dirty="0">
                <a:solidFill>
                  <a:schemeClr val="bg1"/>
                </a:solidFill>
              </a:rPr>
              <a:t>-converting enzyme. BP=blood pressure</a:t>
            </a:r>
            <a:r>
              <a:rPr lang="en-US" sz="1400" baseline="0" dirty="0" smtClean="0">
                <a:solidFill>
                  <a:schemeClr val="bg1"/>
                </a:solidFill>
              </a:rPr>
              <a:t>.</a:t>
            </a:r>
            <a:endParaRPr lang="en-US" sz="1400" baseline="0" dirty="0">
              <a:solidFill>
                <a:schemeClr val="bg1"/>
              </a:solidFill>
            </a:endParaRPr>
          </a:p>
        </p:txBody>
      </p:sp>
      <p:sp>
        <p:nvSpPr>
          <p:cNvPr id="7" name="Rectangle 11"/>
          <p:cNvSpPr txBox="1">
            <a:spLocks noChangeArrowheads="1"/>
          </p:cNvSpPr>
          <p:nvPr/>
        </p:nvSpPr>
        <p:spPr>
          <a:xfrm>
            <a:off x="457200" y="153988"/>
            <a:ext cx="8189912" cy="1143000"/>
          </a:xfrm>
          <a:prstGeom prst="rect">
            <a:avLst/>
          </a:prstGeom>
        </p:spPr>
        <p:txBody>
          <a:bodyPr anchor="ctr" anchorCtr="0"/>
          <a:lstStyle/>
          <a:p>
            <a:pPr lvl="0" defTabSz="914400" fontAlgn="base">
              <a:spcBef>
                <a:spcPct val="0"/>
              </a:spcBef>
              <a:spcAft>
                <a:spcPct val="0"/>
              </a:spcAft>
              <a:defRPr/>
            </a:pPr>
            <a:r>
              <a:rPr lang="en-US" sz="4000" b="1" dirty="0" smtClean="0">
                <a:solidFill>
                  <a:srgbClr val="FFFF00"/>
                </a:solidFill>
                <a:latin typeface="Verdana" pitchFamily="34" charset="0"/>
                <a:ea typeface="Verdana" pitchFamily="34" charset="0"/>
                <a:cs typeface="Verdana" pitchFamily="34" charset="0"/>
              </a:rPr>
              <a:t>ADVANCE &amp; ACCORD </a:t>
            </a:r>
            <a:endParaRPr lang="en-US" sz="4000" b="1" dirty="0" smtClean="0">
              <a:solidFill>
                <a:srgbClr val="FFFF00"/>
              </a:solidFill>
              <a:latin typeface="Verdana" pitchFamily="34" charset="0"/>
              <a:ea typeface="Verdana" pitchFamily="34" charset="0"/>
              <a:cs typeface="Verdana" pitchFamily="34" charset="0"/>
            </a:endParaRPr>
          </a:p>
          <a:p>
            <a:pPr lvl="0" defTabSz="914400" fontAlgn="base">
              <a:spcBef>
                <a:spcPct val="0"/>
              </a:spcBef>
              <a:spcAft>
                <a:spcPct val="0"/>
              </a:spcAft>
              <a:defRPr/>
            </a:pPr>
            <a:r>
              <a:rPr kumimoji="0" lang="en-US" sz="3600" b="1" i="0" u="none" strike="noStrike" kern="0" cap="none" spc="0" normalizeH="0" baseline="0" noProof="0" dirty="0" smtClean="0">
                <a:ln>
                  <a:noFill/>
                </a:ln>
                <a:solidFill>
                  <a:srgbClr val="FFFF00"/>
                </a:solidFill>
                <a:uLnTx/>
                <a:uFillTx/>
                <a:latin typeface="Verdana" pitchFamily="34" charset="0"/>
                <a:ea typeface="Verdana" pitchFamily="34" charset="0"/>
                <a:cs typeface="Verdana" pitchFamily="34" charset="0"/>
              </a:rPr>
              <a:t>Treatments</a:t>
            </a:r>
            <a:endParaRPr kumimoji="0" lang="en-US" sz="3600" b="1" i="0" u="none" strike="noStrike" kern="0" cap="none" spc="0" normalizeH="0" baseline="0" noProof="0" dirty="0" smtClean="0">
              <a:ln>
                <a:noFill/>
              </a:ln>
              <a:solidFill>
                <a:srgbClr val="FFFF00"/>
              </a:solidFill>
              <a:uLnTx/>
              <a:uFillTx/>
              <a:latin typeface="Verdana" pitchFamily="34" charset="0"/>
              <a:ea typeface="Verdana" pitchFamily="34" charset="0"/>
              <a:cs typeface="Verdana" pitchFamily="34" charset="0"/>
            </a:endParaRPr>
          </a:p>
        </p:txBody>
      </p:sp>
      <p:sp>
        <p:nvSpPr>
          <p:cNvPr id="8" name="Text Box 5"/>
          <p:cNvSpPr txBox="1">
            <a:spLocks noChangeArrowheads="1"/>
          </p:cNvSpPr>
          <p:nvPr>
            <p:custDataLst>
              <p:tags r:id="rId2"/>
            </p:custDataLst>
          </p:nvPr>
        </p:nvSpPr>
        <p:spPr bwMode="auto">
          <a:xfrm>
            <a:off x="457200" y="6355080"/>
            <a:ext cx="8340725" cy="336550"/>
          </a:xfrm>
          <a:prstGeom prst="rect">
            <a:avLst/>
          </a:prstGeom>
          <a:noFill/>
          <a:ln w="9525">
            <a:noFill/>
            <a:miter lim="800000"/>
            <a:headEnd/>
            <a:tailEnd/>
          </a:ln>
        </p:spPr>
        <p:txBody>
          <a:bodyPr wrap="none"/>
          <a:lstStyle/>
          <a:p>
            <a:pPr marL="114300" indent="-114300" algn="r">
              <a:buClr>
                <a:schemeClr val="tx1"/>
              </a:buClr>
              <a:buSzPct val="100000"/>
            </a:pPr>
            <a:r>
              <a:rPr lang="en-US" sz="1400" baseline="0" dirty="0" smtClean="0">
                <a:solidFill>
                  <a:schemeClr val="bg1"/>
                </a:solidFill>
                <a:latin typeface="Arial Narrow" pitchFamily="34" charset="0"/>
                <a:cs typeface="Times New Roman" pitchFamily="18" charset="0"/>
              </a:rPr>
              <a:t>1. ADVANCE </a:t>
            </a:r>
            <a:r>
              <a:rPr lang="en-US" sz="1400" baseline="0" dirty="0">
                <a:solidFill>
                  <a:schemeClr val="bg1"/>
                </a:solidFill>
                <a:latin typeface="Arial Narrow" pitchFamily="34" charset="0"/>
                <a:cs typeface="Times New Roman" pitchFamily="18" charset="0"/>
              </a:rPr>
              <a:t>Collaborative Group. </a:t>
            </a:r>
            <a:r>
              <a:rPr lang="en-US" sz="1400" i="1" baseline="0" dirty="0">
                <a:solidFill>
                  <a:schemeClr val="bg1"/>
                </a:solidFill>
                <a:latin typeface="Arial Narrow" pitchFamily="34" charset="0"/>
                <a:cs typeface="Times New Roman" pitchFamily="18" charset="0"/>
              </a:rPr>
              <a:t>N </a:t>
            </a:r>
            <a:r>
              <a:rPr lang="en-US" sz="1400" i="1" baseline="0" dirty="0" err="1">
                <a:solidFill>
                  <a:schemeClr val="bg1"/>
                </a:solidFill>
                <a:latin typeface="Arial Narrow" pitchFamily="34" charset="0"/>
                <a:cs typeface="Times New Roman" pitchFamily="18" charset="0"/>
              </a:rPr>
              <a:t>Engl</a:t>
            </a:r>
            <a:r>
              <a:rPr lang="en-US" sz="1400" i="1" baseline="0" dirty="0">
                <a:solidFill>
                  <a:schemeClr val="bg1"/>
                </a:solidFill>
                <a:latin typeface="Arial Narrow" pitchFamily="34" charset="0"/>
                <a:cs typeface="Times New Roman" pitchFamily="18" charset="0"/>
              </a:rPr>
              <a:t> J </a:t>
            </a:r>
            <a:r>
              <a:rPr lang="en-US" sz="1400" i="1" baseline="0" dirty="0" smtClean="0">
                <a:solidFill>
                  <a:schemeClr val="bg1"/>
                </a:solidFill>
                <a:latin typeface="Arial Narrow" pitchFamily="34" charset="0"/>
                <a:cs typeface="Times New Roman" pitchFamily="18" charset="0"/>
              </a:rPr>
              <a:t>Med</a:t>
            </a:r>
            <a:r>
              <a:rPr lang="en-US" sz="1400" baseline="0" dirty="0" smtClean="0">
                <a:solidFill>
                  <a:schemeClr val="bg1"/>
                </a:solidFill>
                <a:latin typeface="Arial Narrow" pitchFamily="34" charset="0"/>
                <a:cs typeface="Times New Roman" pitchFamily="18" charset="0"/>
              </a:rPr>
              <a:t> </a:t>
            </a:r>
            <a:r>
              <a:rPr lang="en-US" sz="1400" baseline="0" dirty="0">
                <a:solidFill>
                  <a:schemeClr val="bg1"/>
                </a:solidFill>
                <a:latin typeface="Arial Narrow" pitchFamily="34" charset="0"/>
                <a:cs typeface="Times New Roman" pitchFamily="18" charset="0"/>
              </a:rPr>
              <a:t>2008;358(24):2560-2572.</a:t>
            </a:r>
          </a:p>
          <a:p>
            <a:pPr marL="114300" indent="-114300" algn="r">
              <a:buClr>
                <a:schemeClr val="tx1"/>
              </a:buClr>
              <a:buSzPct val="100000"/>
            </a:pPr>
            <a:r>
              <a:rPr lang="en-US" sz="1400" baseline="0" dirty="0" smtClean="0">
                <a:solidFill>
                  <a:schemeClr val="bg1"/>
                </a:solidFill>
                <a:latin typeface="Arial Narrow" pitchFamily="34" charset="0"/>
                <a:cs typeface="Times New Roman" pitchFamily="18" charset="0"/>
              </a:rPr>
              <a:t>2. </a:t>
            </a:r>
            <a:r>
              <a:rPr lang="en-US" sz="1400" baseline="0" dirty="0" err="1" smtClean="0">
                <a:solidFill>
                  <a:schemeClr val="bg1"/>
                </a:solidFill>
                <a:latin typeface="Arial Narrow" pitchFamily="34" charset="0"/>
                <a:cs typeface="Times New Roman" pitchFamily="18" charset="0"/>
              </a:rPr>
              <a:t>Buse</a:t>
            </a:r>
            <a:r>
              <a:rPr lang="en-US" sz="1400" baseline="0" dirty="0" smtClean="0">
                <a:solidFill>
                  <a:schemeClr val="bg1"/>
                </a:solidFill>
                <a:latin typeface="Arial Narrow" pitchFamily="34" charset="0"/>
                <a:cs typeface="Times New Roman" pitchFamily="18" charset="0"/>
              </a:rPr>
              <a:t> JB</a:t>
            </a:r>
            <a:r>
              <a:rPr lang="en-US" sz="1400" dirty="0" smtClean="0">
                <a:solidFill>
                  <a:schemeClr val="bg1"/>
                </a:solidFill>
                <a:latin typeface="Arial Narrow" pitchFamily="34" charset="0"/>
                <a:cs typeface="Times New Roman" pitchFamily="18" charset="0"/>
              </a:rPr>
              <a:t> </a:t>
            </a:r>
            <a:r>
              <a:rPr lang="en-US" sz="1400" baseline="0" dirty="0" smtClean="0">
                <a:solidFill>
                  <a:schemeClr val="bg1"/>
                </a:solidFill>
                <a:latin typeface="Arial Narrow" pitchFamily="34" charset="0"/>
                <a:cs typeface="Times New Roman" pitchFamily="18" charset="0"/>
              </a:rPr>
              <a:t>et </a:t>
            </a:r>
            <a:r>
              <a:rPr lang="en-US" sz="1400" baseline="0" dirty="0">
                <a:solidFill>
                  <a:schemeClr val="bg1"/>
                </a:solidFill>
                <a:latin typeface="Arial Narrow" pitchFamily="34" charset="0"/>
                <a:cs typeface="Times New Roman" pitchFamily="18" charset="0"/>
              </a:rPr>
              <a:t>al. </a:t>
            </a:r>
            <a:r>
              <a:rPr lang="en-US" sz="1400" i="1" baseline="0" dirty="0">
                <a:solidFill>
                  <a:schemeClr val="bg1"/>
                </a:solidFill>
                <a:latin typeface="Arial Narrow" pitchFamily="34" charset="0"/>
                <a:cs typeface="Times New Roman" pitchFamily="18" charset="0"/>
              </a:rPr>
              <a:t>Am J </a:t>
            </a:r>
            <a:r>
              <a:rPr lang="en-US" sz="1400" i="1" baseline="0" dirty="0" err="1" smtClean="0">
                <a:solidFill>
                  <a:schemeClr val="bg1"/>
                </a:solidFill>
                <a:latin typeface="Arial Narrow" pitchFamily="34" charset="0"/>
                <a:cs typeface="Times New Roman" pitchFamily="18" charset="0"/>
              </a:rPr>
              <a:t>Cardiol</a:t>
            </a:r>
            <a:r>
              <a:rPr lang="en-US" sz="1400" baseline="0" dirty="0" smtClean="0">
                <a:solidFill>
                  <a:schemeClr val="bg1"/>
                </a:solidFill>
                <a:latin typeface="Arial Narrow" pitchFamily="34" charset="0"/>
                <a:cs typeface="Times New Roman" pitchFamily="18" charset="0"/>
              </a:rPr>
              <a:t> </a:t>
            </a:r>
            <a:r>
              <a:rPr lang="en-US" sz="1400" baseline="0" dirty="0">
                <a:solidFill>
                  <a:schemeClr val="bg1"/>
                </a:solidFill>
                <a:latin typeface="Arial Narrow" pitchFamily="34" charset="0"/>
                <a:cs typeface="Times New Roman" pitchFamily="18" charset="0"/>
              </a:rPr>
              <a:t>2007;99(12A):21i-33i.</a:t>
            </a: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Rectangle 11"/>
          <p:cNvSpPr>
            <a:spLocks noGrp="1" noChangeArrowheads="1"/>
          </p:cNvSpPr>
          <p:nvPr>
            <p:ph type="title"/>
          </p:nvPr>
        </p:nvSpPr>
        <p:spPr>
          <a:xfrm>
            <a:off x="215900" y="65088"/>
            <a:ext cx="7747000" cy="1143000"/>
          </a:xfrm>
        </p:spPr>
        <p:txBody>
          <a:bodyPr>
            <a:normAutofit/>
          </a:bodyPr>
          <a:lstStyle/>
          <a:p>
            <a:r>
              <a:rPr lang="en-US" sz="3600" dirty="0" smtClean="0"/>
              <a:t>ADVANCE &amp; ACCORD </a:t>
            </a:r>
            <a:r>
              <a:rPr lang="en-US" sz="3600" dirty="0" smtClean="0"/>
              <a:t/>
            </a:r>
            <a:br>
              <a:rPr lang="en-US" sz="3600" dirty="0" smtClean="0"/>
            </a:br>
            <a:r>
              <a:rPr lang="en-US" sz="3100" dirty="0" smtClean="0"/>
              <a:t>Primary </a:t>
            </a:r>
            <a:r>
              <a:rPr lang="en-US" sz="3100" dirty="0" smtClean="0"/>
              <a:t>and Secondary Outcomes</a:t>
            </a:r>
            <a:endParaRPr lang="en-US" sz="3600" dirty="0" smtClean="0"/>
          </a:p>
        </p:txBody>
      </p:sp>
      <p:sp>
        <p:nvSpPr>
          <p:cNvPr id="105476" name="Rectangle 12"/>
          <p:cNvSpPr>
            <a:spLocks noGrp="1" noChangeArrowheads="1"/>
          </p:cNvSpPr>
          <p:nvPr>
            <p:ph sz="half" idx="1"/>
          </p:nvPr>
        </p:nvSpPr>
        <p:spPr>
          <a:xfrm>
            <a:off x="457200" y="1044448"/>
            <a:ext cx="4038600" cy="4876800"/>
          </a:xfrm>
        </p:spPr>
        <p:txBody>
          <a:bodyPr anchor="t" anchorCtr="0"/>
          <a:lstStyle/>
          <a:p>
            <a:pPr eaLnBrk="1" hangingPunct="1">
              <a:lnSpc>
                <a:spcPct val="100000"/>
              </a:lnSpc>
            </a:pPr>
            <a:r>
              <a:rPr lang="en-US" sz="1800" b="1" dirty="0" smtClean="0">
                <a:solidFill>
                  <a:schemeClr val="bg1"/>
                </a:solidFill>
              </a:rPr>
              <a:t>ADVANCE</a:t>
            </a:r>
            <a:r>
              <a:rPr lang="en-US" sz="1800" b="1" baseline="30000" dirty="0" smtClean="0">
                <a:solidFill>
                  <a:schemeClr val="bg1"/>
                </a:solidFill>
              </a:rPr>
              <a:t>1</a:t>
            </a:r>
          </a:p>
          <a:p>
            <a:pPr eaLnBrk="1" hangingPunct="1">
              <a:lnSpc>
                <a:spcPct val="100000"/>
              </a:lnSpc>
            </a:pPr>
            <a:r>
              <a:rPr lang="en-US" sz="1800" dirty="0" smtClean="0">
                <a:solidFill>
                  <a:schemeClr val="bg1"/>
                </a:solidFill>
              </a:rPr>
              <a:t>Primary outcomes</a:t>
            </a:r>
          </a:p>
          <a:p>
            <a:pPr lvl="1" eaLnBrk="1" hangingPunct="1">
              <a:lnSpc>
                <a:spcPct val="100000"/>
              </a:lnSpc>
            </a:pPr>
            <a:r>
              <a:rPr lang="en-US" sz="1600" dirty="0" smtClean="0">
                <a:solidFill>
                  <a:schemeClr val="bg1"/>
                </a:solidFill>
              </a:rPr>
              <a:t>Composites of major </a:t>
            </a:r>
            <a:r>
              <a:rPr lang="en-US" sz="1600" dirty="0" err="1" smtClean="0">
                <a:solidFill>
                  <a:schemeClr val="bg1"/>
                </a:solidFill>
              </a:rPr>
              <a:t>macrovascular</a:t>
            </a:r>
            <a:r>
              <a:rPr lang="en-US" sz="1600" dirty="0" smtClean="0">
                <a:solidFill>
                  <a:schemeClr val="bg1"/>
                </a:solidFill>
              </a:rPr>
              <a:t> events (death from all causes, nonfatal myocardial infarction, nonfatal stroke) and major </a:t>
            </a:r>
            <a:r>
              <a:rPr lang="en-US" sz="1600" dirty="0" err="1" smtClean="0">
                <a:solidFill>
                  <a:schemeClr val="bg1"/>
                </a:solidFill>
              </a:rPr>
              <a:t>microvascular</a:t>
            </a:r>
            <a:r>
              <a:rPr lang="en-US" sz="1600" dirty="0" smtClean="0">
                <a:solidFill>
                  <a:schemeClr val="bg1"/>
                </a:solidFill>
              </a:rPr>
              <a:t> events (new or worsening nephropathy or retinopathy)</a:t>
            </a:r>
          </a:p>
          <a:p>
            <a:pPr eaLnBrk="1" hangingPunct="1">
              <a:lnSpc>
                <a:spcPct val="100000"/>
              </a:lnSpc>
            </a:pPr>
            <a:r>
              <a:rPr lang="en-US" sz="1800" dirty="0" smtClean="0">
                <a:solidFill>
                  <a:schemeClr val="bg1"/>
                </a:solidFill>
              </a:rPr>
              <a:t>Secondary outcomes </a:t>
            </a:r>
          </a:p>
          <a:p>
            <a:pPr lvl="1" eaLnBrk="1" hangingPunct="1">
              <a:lnSpc>
                <a:spcPct val="100000"/>
              </a:lnSpc>
            </a:pPr>
            <a:r>
              <a:rPr lang="en-US" sz="1600" dirty="0" err="1" smtClean="0">
                <a:solidFill>
                  <a:schemeClr val="bg1"/>
                </a:solidFill>
              </a:rPr>
              <a:t>Cerebrovascular</a:t>
            </a:r>
            <a:r>
              <a:rPr lang="en-US" sz="1600" dirty="0" smtClean="0">
                <a:solidFill>
                  <a:schemeClr val="bg1"/>
                </a:solidFill>
              </a:rPr>
              <a:t> disease</a:t>
            </a:r>
          </a:p>
          <a:p>
            <a:pPr lvl="1" eaLnBrk="1" hangingPunct="1">
              <a:lnSpc>
                <a:spcPct val="100000"/>
              </a:lnSpc>
            </a:pPr>
            <a:r>
              <a:rPr lang="en-US" sz="1600" dirty="0" smtClean="0">
                <a:solidFill>
                  <a:schemeClr val="bg1"/>
                </a:solidFill>
              </a:rPr>
              <a:t>Coronary heart disease</a:t>
            </a:r>
          </a:p>
          <a:p>
            <a:pPr lvl="1" eaLnBrk="1" hangingPunct="1">
              <a:lnSpc>
                <a:spcPct val="100000"/>
              </a:lnSpc>
            </a:pPr>
            <a:r>
              <a:rPr lang="en-US" sz="1600" dirty="0" smtClean="0">
                <a:solidFill>
                  <a:schemeClr val="bg1"/>
                </a:solidFill>
              </a:rPr>
              <a:t>Heart failure </a:t>
            </a:r>
          </a:p>
          <a:p>
            <a:pPr lvl="1" eaLnBrk="1" hangingPunct="1">
              <a:lnSpc>
                <a:spcPct val="100000"/>
              </a:lnSpc>
            </a:pPr>
            <a:r>
              <a:rPr lang="en-US" sz="1600" dirty="0" smtClean="0">
                <a:solidFill>
                  <a:schemeClr val="bg1"/>
                </a:solidFill>
              </a:rPr>
              <a:t>Peripheral vascular disease</a:t>
            </a:r>
          </a:p>
          <a:p>
            <a:pPr lvl="1" eaLnBrk="1" hangingPunct="1">
              <a:lnSpc>
                <a:spcPct val="100000"/>
              </a:lnSpc>
            </a:pPr>
            <a:r>
              <a:rPr lang="en-US" sz="1600" dirty="0" err="1" smtClean="0">
                <a:solidFill>
                  <a:schemeClr val="bg1"/>
                </a:solidFill>
              </a:rPr>
              <a:t>Microalbuminuria</a:t>
            </a:r>
            <a:endParaRPr lang="en-US" sz="1600" dirty="0" smtClean="0">
              <a:solidFill>
                <a:schemeClr val="bg1"/>
              </a:solidFill>
            </a:endParaRPr>
          </a:p>
          <a:p>
            <a:pPr lvl="1" eaLnBrk="1" hangingPunct="1">
              <a:lnSpc>
                <a:spcPct val="100000"/>
              </a:lnSpc>
            </a:pPr>
            <a:r>
              <a:rPr lang="en-US" sz="1600" dirty="0" smtClean="0">
                <a:solidFill>
                  <a:schemeClr val="bg1"/>
                </a:solidFill>
              </a:rPr>
              <a:t>Visual deterioration</a:t>
            </a:r>
          </a:p>
          <a:p>
            <a:pPr lvl="1" eaLnBrk="1" hangingPunct="1">
              <a:lnSpc>
                <a:spcPct val="100000"/>
              </a:lnSpc>
            </a:pPr>
            <a:r>
              <a:rPr lang="en-US" sz="1600" dirty="0" smtClean="0">
                <a:solidFill>
                  <a:schemeClr val="bg1"/>
                </a:solidFill>
              </a:rPr>
              <a:t>Neuropathy</a:t>
            </a:r>
          </a:p>
          <a:p>
            <a:pPr lvl="1" eaLnBrk="1" hangingPunct="1">
              <a:lnSpc>
                <a:spcPct val="100000"/>
              </a:lnSpc>
            </a:pPr>
            <a:r>
              <a:rPr lang="en-US" sz="1600" dirty="0" smtClean="0">
                <a:solidFill>
                  <a:schemeClr val="bg1"/>
                </a:solidFill>
              </a:rPr>
              <a:t>Dementia </a:t>
            </a:r>
          </a:p>
          <a:p>
            <a:pPr lvl="1" eaLnBrk="1" hangingPunct="1">
              <a:lnSpc>
                <a:spcPct val="100000"/>
              </a:lnSpc>
            </a:pPr>
            <a:r>
              <a:rPr lang="en-US" sz="1600" dirty="0" smtClean="0">
                <a:solidFill>
                  <a:schemeClr val="bg1"/>
                </a:solidFill>
              </a:rPr>
              <a:t>All-cause mortality</a:t>
            </a:r>
          </a:p>
        </p:txBody>
      </p:sp>
      <p:sp>
        <p:nvSpPr>
          <p:cNvPr id="105477" name="Rectangle 13"/>
          <p:cNvSpPr>
            <a:spLocks noGrp="1" noChangeArrowheads="1"/>
          </p:cNvSpPr>
          <p:nvPr>
            <p:ph sz="half" idx="2"/>
          </p:nvPr>
        </p:nvSpPr>
        <p:spPr>
          <a:xfrm>
            <a:off x="4572000" y="1044448"/>
            <a:ext cx="4038600" cy="4876800"/>
          </a:xfrm>
        </p:spPr>
        <p:txBody>
          <a:bodyPr anchor="t" anchorCtr="0"/>
          <a:lstStyle/>
          <a:p>
            <a:pPr eaLnBrk="1" hangingPunct="1">
              <a:lnSpc>
                <a:spcPct val="100000"/>
              </a:lnSpc>
            </a:pPr>
            <a:r>
              <a:rPr lang="en-US" sz="1800" b="1" dirty="0" smtClean="0">
                <a:solidFill>
                  <a:schemeClr val="bg1"/>
                </a:solidFill>
              </a:rPr>
              <a:t>ACCORD</a:t>
            </a:r>
            <a:r>
              <a:rPr lang="en-US" sz="1800" b="1" baseline="30000" dirty="0" smtClean="0">
                <a:solidFill>
                  <a:schemeClr val="bg1"/>
                </a:solidFill>
              </a:rPr>
              <a:t>2</a:t>
            </a:r>
          </a:p>
          <a:p>
            <a:pPr eaLnBrk="1" hangingPunct="1">
              <a:lnSpc>
                <a:spcPct val="100000"/>
              </a:lnSpc>
            </a:pPr>
            <a:r>
              <a:rPr lang="en-US" altLang="ja-JP" sz="1800" dirty="0" smtClean="0">
                <a:solidFill>
                  <a:schemeClr val="bg1"/>
                </a:solidFill>
              </a:rPr>
              <a:t>Primary outcome </a:t>
            </a:r>
          </a:p>
          <a:p>
            <a:pPr lvl="1" eaLnBrk="1" hangingPunct="1">
              <a:lnSpc>
                <a:spcPct val="100000"/>
              </a:lnSpc>
            </a:pPr>
            <a:r>
              <a:rPr lang="en-US" altLang="ja-JP" sz="1600" dirty="0" smtClean="0">
                <a:solidFill>
                  <a:schemeClr val="bg1"/>
                </a:solidFill>
              </a:rPr>
              <a:t>Time to first occurrence of cardiovascular death, nonfatal myocardial infarction, or stroke</a:t>
            </a:r>
            <a:endParaRPr lang="en-US" sz="1600" dirty="0" smtClean="0">
              <a:solidFill>
                <a:schemeClr val="bg1"/>
              </a:solidFill>
            </a:endParaRPr>
          </a:p>
        </p:txBody>
      </p:sp>
      <p:sp>
        <p:nvSpPr>
          <p:cNvPr id="105478" name="Text Box 5"/>
          <p:cNvSpPr txBox="1">
            <a:spLocks noChangeArrowheads="1"/>
          </p:cNvSpPr>
          <p:nvPr>
            <p:custDataLst>
              <p:tags r:id="rId1"/>
            </p:custDataLst>
          </p:nvPr>
        </p:nvSpPr>
        <p:spPr bwMode="auto">
          <a:xfrm>
            <a:off x="457200" y="6355080"/>
            <a:ext cx="8340725" cy="336550"/>
          </a:xfrm>
          <a:prstGeom prst="rect">
            <a:avLst/>
          </a:prstGeom>
          <a:noFill/>
          <a:ln w="9525">
            <a:noFill/>
            <a:miter lim="800000"/>
            <a:headEnd/>
            <a:tailEnd/>
          </a:ln>
        </p:spPr>
        <p:txBody>
          <a:bodyPr wrap="none"/>
          <a:lstStyle/>
          <a:p>
            <a:pPr marL="114300" indent="-114300" algn="r">
              <a:buClr>
                <a:schemeClr val="tx1"/>
              </a:buClr>
              <a:buSzPct val="100000"/>
            </a:pPr>
            <a:r>
              <a:rPr lang="en-US" sz="1400" baseline="0" dirty="0" smtClean="0">
                <a:solidFill>
                  <a:schemeClr val="bg1"/>
                </a:solidFill>
                <a:latin typeface="Arial Narrow" pitchFamily="34" charset="0"/>
                <a:cs typeface="Times New Roman" pitchFamily="18" charset="0"/>
              </a:rPr>
              <a:t>1. ADVANCE </a:t>
            </a:r>
            <a:r>
              <a:rPr lang="en-US" sz="1400" baseline="0" dirty="0">
                <a:solidFill>
                  <a:schemeClr val="bg1"/>
                </a:solidFill>
                <a:latin typeface="Arial Narrow" pitchFamily="34" charset="0"/>
                <a:cs typeface="Times New Roman" pitchFamily="18" charset="0"/>
              </a:rPr>
              <a:t>Collaborative Group. </a:t>
            </a:r>
            <a:r>
              <a:rPr lang="en-US" sz="1400" i="1" baseline="0" dirty="0">
                <a:solidFill>
                  <a:schemeClr val="bg1"/>
                </a:solidFill>
                <a:latin typeface="Arial Narrow" pitchFamily="34" charset="0"/>
                <a:cs typeface="Times New Roman" pitchFamily="18" charset="0"/>
              </a:rPr>
              <a:t>N </a:t>
            </a:r>
            <a:r>
              <a:rPr lang="en-US" sz="1400" i="1" baseline="0" dirty="0" err="1">
                <a:solidFill>
                  <a:schemeClr val="bg1"/>
                </a:solidFill>
                <a:latin typeface="Arial Narrow" pitchFamily="34" charset="0"/>
                <a:cs typeface="Times New Roman" pitchFamily="18" charset="0"/>
              </a:rPr>
              <a:t>Engl</a:t>
            </a:r>
            <a:r>
              <a:rPr lang="en-US" sz="1400" i="1" baseline="0" dirty="0">
                <a:solidFill>
                  <a:schemeClr val="bg1"/>
                </a:solidFill>
                <a:latin typeface="Arial Narrow" pitchFamily="34" charset="0"/>
                <a:cs typeface="Times New Roman" pitchFamily="18" charset="0"/>
              </a:rPr>
              <a:t> J </a:t>
            </a:r>
            <a:r>
              <a:rPr lang="en-US" sz="1400" i="1" baseline="0" dirty="0" smtClean="0">
                <a:solidFill>
                  <a:schemeClr val="bg1"/>
                </a:solidFill>
                <a:latin typeface="Arial Narrow" pitchFamily="34" charset="0"/>
                <a:cs typeface="Times New Roman" pitchFamily="18" charset="0"/>
              </a:rPr>
              <a:t>Med</a:t>
            </a:r>
            <a:r>
              <a:rPr lang="en-US" sz="1400" baseline="0" dirty="0" smtClean="0">
                <a:solidFill>
                  <a:schemeClr val="bg1"/>
                </a:solidFill>
                <a:latin typeface="Arial Narrow" pitchFamily="34" charset="0"/>
                <a:cs typeface="Times New Roman" pitchFamily="18" charset="0"/>
              </a:rPr>
              <a:t> </a:t>
            </a:r>
            <a:r>
              <a:rPr lang="en-US" sz="1400" baseline="0" dirty="0">
                <a:solidFill>
                  <a:schemeClr val="bg1"/>
                </a:solidFill>
                <a:latin typeface="Arial Narrow" pitchFamily="34" charset="0"/>
                <a:cs typeface="Times New Roman" pitchFamily="18" charset="0"/>
              </a:rPr>
              <a:t>2008;358(24):2560-2572.</a:t>
            </a:r>
          </a:p>
          <a:p>
            <a:pPr marL="114300" indent="-114300" algn="r">
              <a:buClr>
                <a:schemeClr val="tx1"/>
              </a:buClr>
              <a:buSzPct val="100000"/>
            </a:pPr>
            <a:r>
              <a:rPr lang="en-US" sz="1400" baseline="0" dirty="0" smtClean="0">
                <a:solidFill>
                  <a:schemeClr val="bg1"/>
                </a:solidFill>
                <a:latin typeface="Arial Narrow" pitchFamily="34" charset="0"/>
                <a:cs typeface="Times New Roman" pitchFamily="18" charset="0"/>
              </a:rPr>
              <a:t>2. The </a:t>
            </a:r>
            <a:r>
              <a:rPr lang="en-US" sz="1400" baseline="0" dirty="0">
                <a:solidFill>
                  <a:schemeClr val="bg1"/>
                </a:solidFill>
                <a:latin typeface="Arial Narrow" pitchFamily="34" charset="0"/>
                <a:cs typeface="Times New Roman" pitchFamily="18" charset="0"/>
              </a:rPr>
              <a:t>Action to Control Cardiovascular Risk in Diabetes Study Group. </a:t>
            </a:r>
            <a:r>
              <a:rPr lang="en-US" sz="1400" i="1" baseline="0" dirty="0">
                <a:solidFill>
                  <a:schemeClr val="bg1"/>
                </a:solidFill>
                <a:latin typeface="Arial Narrow" pitchFamily="34" charset="0"/>
                <a:cs typeface="Times New Roman" pitchFamily="18" charset="0"/>
              </a:rPr>
              <a:t>N </a:t>
            </a:r>
            <a:r>
              <a:rPr lang="en-US" sz="1400" i="1" baseline="0" dirty="0" err="1">
                <a:solidFill>
                  <a:schemeClr val="bg1"/>
                </a:solidFill>
                <a:latin typeface="Arial Narrow" pitchFamily="34" charset="0"/>
                <a:cs typeface="Times New Roman" pitchFamily="18" charset="0"/>
              </a:rPr>
              <a:t>Engl</a:t>
            </a:r>
            <a:r>
              <a:rPr lang="en-US" sz="1400" i="1" baseline="0" dirty="0">
                <a:solidFill>
                  <a:schemeClr val="bg1"/>
                </a:solidFill>
                <a:latin typeface="Arial Narrow" pitchFamily="34" charset="0"/>
                <a:cs typeface="Times New Roman" pitchFamily="18" charset="0"/>
              </a:rPr>
              <a:t> J </a:t>
            </a:r>
            <a:r>
              <a:rPr lang="en-US" sz="1400" i="1" baseline="0" dirty="0" smtClean="0">
                <a:solidFill>
                  <a:schemeClr val="bg1"/>
                </a:solidFill>
                <a:latin typeface="Arial Narrow" pitchFamily="34" charset="0"/>
                <a:cs typeface="Times New Roman" pitchFamily="18" charset="0"/>
              </a:rPr>
              <a:t>Med</a:t>
            </a:r>
            <a:r>
              <a:rPr lang="en-US" sz="1400" baseline="0" dirty="0" smtClean="0">
                <a:solidFill>
                  <a:schemeClr val="bg1"/>
                </a:solidFill>
                <a:latin typeface="Arial Narrow" pitchFamily="34" charset="0"/>
                <a:cs typeface="Times New Roman" pitchFamily="18" charset="0"/>
              </a:rPr>
              <a:t> </a:t>
            </a:r>
            <a:r>
              <a:rPr lang="en-US" sz="1400" baseline="0" dirty="0">
                <a:solidFill>
                  <a:schemeClr val="bg1"/>
                </a:solidFill>
                <a:latin typeface="Arial Narrow" pitchFamily="34" charset="0"/>
                <a:cs typeface="Times New Roman" pitchFamily="18" charset="0"/>
              </a:rPr>
              <a:t>2008;358(24):2545-2559.</a:t>
            </a: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 name="Straight Connector 23"/>
          <p:cNvCxnSpPr/>
          <p:nvPr/>
        </p:nvCxnSpPr>
        <p:spPr>
          <a:xfrm rot="5400000">
            <a:off x="3133828" y="3228283"/>
            <a:ext cx="1049133"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4961437" y="3228680"/>
            <a:ext cx="1049927"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7525" name="Text Box 8"/>
          <p:cNvSpPr txBox="1">
            <a:spLocks noChangeArrowheads="1"/>
          </p:cNvSpPr>
          <p:nvPr>
            <p:custDataLst>
              <p:tags r:id="rId1"/>
            </p:custDataLst>
          </p:nvPr>
        </p:nvSpPr>
        <p:spPr bwMode="auto">
          <a:xfrm>
            <a:off x="457200" y="6355080"/>
            <a:ext cx="8340725" cy="336550"/>
          </a:xfrm>
          <a:prstGeom prst="rect">
            <a:avLst/>
          </a:prstGeom>
          <a:noFill/>
          <a:ln w="9525">
            <a:noFill/>
            <a:miter lim="800000"/>
            <a:headEnd/>
            <a:tailEnd/>
          </a:ln>
        </p:spPr>
        <p:txBody>
          <a:bodyPr wrap="none"/>
          <a:lstStyle/>
          <a:p>
            <a:pPr marL="114300" indent="-114300" algn="r">
              <a:buClr>
                <a:schemeClr val="tx1"/>
              </a:buClr>
              <a:buSzPct val="100000"/>
            </a:pPr>
            <a:r>
              <a:rPr lang="en-US" sz="1400" baseline="0" dirty="0">
                <a:solidFill>
                  <a:schemeClr val="bg1"/>
                </a:solidFill>
                <a:latin typeface="Arial Narrow" pitchFamily="34" charset="0"/>
              </a:rPr>
              <a:t> </a:t>
            </a:r>
            <a:r>
              <a:rPr lang="en-US" sz="1400" baseline="0" dirty="0">
                <a:solidFill>
                  <a:schemeClr val="bg1"/>
                </a:solidFill>
                <a:latin typeface="Arial Narrow" pitchFamily="34" charset="0"/>
                <a:cs typeface="Times New Roman" pitchFamily="18" charset="0"/>
              </a:rPr>
              <a:t>ADVANCE Collaborative Group. </a:t>
            </a:r>
            <a:r>
              <a:rPr lang="en-US" sz="1400" i="1" baseline="0" dirty="0">
                <a:solidFill>
                  <a:schemeClr val="bg1"/>
                </a:solidFill>
                <a:latin typeface="Arial Narrow" pitchFamily="34" charset="0"/>
                <a:cs typeface="Times New Roman" pitchFamily="18" charset="0"/>
              </a:rPr>
              <a:t>N </a:t>
            </a:r>
            <a:r>
              <a:rPr lang="en-US" sz="1400" i="1" baseline="0" dirty="0" err="1">
                <a:solidFill>
                  <a:schemeClr val="bg1"/>
                </a:solidFill>
                <a:latin typeface="Arial Narrow" pitchFamily="34" charset="0"/>
                <a:cs typeface="Times New Roman" pitchFamily="18" charset="0"/>
              </a:rPr>
              <a:t>Engl</a:t>
            </a:r>
            <a:r>
              <a:rPr lang="en-US" sz="1400" i="1" baseline="0" dirty="0">
                <a:solidFill>
                  <a:schemeClr val="bg1"/>
                </a:solidFill>
                <a:latin typeface="Arial Narrow" pitchFamily="34" charset="0"/>
                <a:cs typeface="Times New Roman" pitchFamily="18" charset="0"/>
              </a:rPr>
              <a:t> J </a:t>
            </a:r>
            <a:r>
              <a:rPr lang="en-US" sz="1400" i="1" baseline="0" dirty="0" smtClean="0">
                <a:solidFill>
                  <a:schemeClr val="bg1"/>
                </a:solidFill>
                <a:latin typeface="Arial Narrow" pitchFamily="34" charset="0"/>
                <a:cs typeface="Times New Roman" pitchFamily="18" charset="0"/>
              </a:rPr>
              <a:t>Med</a:t>
            </a:r>
            <a:r>
              <a:rPr lang="en-US" sz="1400" baseline="0" dirty="0" smtClean="0">
                <a:solidFill>
                  <a:schemeClr val="bg1"/>
                </a:solidFill>
                <a:latin typeface="Arial Narrow" pitchFamily="34" charset="0"/>
                <a:cs typeface="Times New Roman" pitchFamily="18" charset="0"/>
              </a:rPr>
              <a:t> </a:t>
            </a:r>
            <a:r>
              <a:rPr lang="en-US" sz="1400" baseline="0" dirty="0">
                <a:solidFill>
                  <a:schemeClr val="bg1"/>
                </a:solidFill>
                <a:latin typeface="Arial Narrow" pitchFamily="34" charset="0"/>
                <a:cs typeface="Times New Roman" pitchFamily="18" charset="0"/>
              </a:rPr>
              <a:t>2008;358(24):2560-2572.</a:t>
            </a:r>
          </a:p>
        </p:txBody>
      </p:sp>
      <p:sp>
        <p:nvSpPr>
          <p:cNvPr id="107526" name="Text Box 16"/>
          <p:cNvSpPr txBox="1">
            <a:spLocks noChangeArrowheads="1"/>
          </p:cNvSpPr>
          <p:nvPr/>
        </p:nvSpPr>
        <p:spPr bwMode="auto">
          <a:xfrm>
            <a:off x="3473450" y="1478756"/>
            <a:ext cx="2319338" cy="470898"/>
          </a:xfrm>
          <a:prstGeom prst="rect">
            <a:avLst/>
          </a:prstGeom>
          <a:noFill/>
          <a:ln w="9525">
            <a:solidFill>
              <a:schemeClr val="bg1"/>
            </a:solidFill>
            <a:miter lim="800000"/>
            <a:headEnd/>
            <a:tailEnd/>
          </a:ln>
        </p:spPr>
        <p:txBody>
          <a:bodyPr lIns="45720" rIns="45720">
            <a:spAutoFit/>
          </a:bodyPr>
          <a:lstStyle/>
          <a:p>
            <a:pPr algn="ctr">
              <a:lnSpc>
                <a:spcPct val="95000"/>
              </a:lnSpc>
              <a:spcBef>
                <a:spcPct val="15000"/>
              </a:spcBef>
            </a:pPr>
            <a:r>
              <a:rPr lang="en-US" sz="1200" b="1" baseline="0" dirty="0">
                <a:solidFill>
                  <a:schemeClr val="bg1"/>
                </a:solidFill>
              </a:rPr>
              <a:t>Patients Registered</a:t>
            </a:r>
          </a:p>
          <a:p>
            <a:pPr algn="ctr">
              <a:lnSpc>
                <a:spcPct val="95000"/>
              </a:lnSpc>
              <a:spcBef>
                <a:spcPct val="15000"/>
              </a:spcBef>
            </a:pPr>
            <a:r>
              <a:rPr lang="en-US" sz="1200" b="1" baseline="0" dirty="0">
                <a:solidFill>
                  <a:schemeClr val="bg1"/>
                </a:solidFill>
              </a:rPr>
              <a:t>N=12,877</a:t>
            </a:r>
          </a:p>
        </p:txBody>
      </p:sp>
      <p:sp>
        <p:nvSpPr>
          <p:cNvPr id="107527" name="Text Box 17"/>
          <p:cNvSpPr txBox="1">
            <a:spLocks noChangeArrowheads="1"/>
          </p:cNvSpPr>
          <p:nvPr/>
        </p:nvSpPr>
        <p:spPr bwMode="auto">
          <a:xfrm>
            <a:off x="3411538" y="2232025"/>
            <a:ext cx="2444750" cy="470898"/>
          </a:xfrm>
          <a:prstGeom prst="rect">
            <a:avLst/>
          </a:prstGeom>
          <a:noFill/>
          <a:ln w="9525">
            <a:solidFill>
              <a:schemeClr val="bg1"/>
            </a:solidFill>
            <a:miter lim="800000"/>
            <a:headEnd/>
            <a:tailEnd/>
          </a:ln>
        </p:spPr>
        <p:txBody>
          <a:bodyPr lIns="45720" rIns="45720">
            <a:spAutoFit/>
          </a:bodyPr>
          <a:lstStyle/>
          <a:p>
            <a:pPr algn="ctr">
              <a:lnSpc>
                <a:spcPct val="95000"/>
              </a:lnSpc>
              <a:spcBef>
                <a:spcPct val="15000"/>
              </a:spcBef>
            </a:pPr>
            <a:r>
              <a:rPr lang="en-US" sz="1200" b="1" baseline="0">
                <a:solidFill>
                  <a:schemeClr val="bg1"/>
                </a:solidFill>
              </a:rPr>
              <a:t>Patients Randomised</a:t>
            </a:r>
          </a:p>
          <a:p>
            <a:pPr algn="ctr">
              <a:lnSpc>
                <a:spcPct val="95000"/>
              </a:lnSpc>
              <a:spcBef>
                <a:spcPct val="15000"/>
              </a:spcBef>
            </a:pPr>
            <a:r>
              <a:rPr lang="en-US" sz="1200" b="1" baseline="0">
                <a:solidFill>
                  <a:schemeClr val="bg1"/>
                </a:solidFill>
              </a:rPr>
              <a:t>N=11,140</a:t>
            </a:r>
          </a:p>
        </p:txBody>
      </p:sp>
      <p:sp>
        <p:nvSpPr>
          <p:cNvPr id="107528" name="Text Box 18"/>
          <p:cNvSpPr txBox="1">
            <a:spLocks noChangeArrowheads="1"/>
          </p:cNvSpPr>
          <p:nvPr/>
        </p:nvSpPr>
        <p:spPr bwMode="auto">
          <a:xfrm>
            <a:off x="2201863" y="2860675"/>
            <a:ext cx="1973262" cy="443198"/>
          </a:xfrm>
          <a:prstGeom prst="rect">
            <a:avLst/>
          </a:prstGeom>
          <a:noFill/>
          <a:ln w="9525">
            <a:solidFill>
              <a:schemeClr val="bg1"/>
            </a:solidFill>
            <a:miter lim="800000"/>
            <a:headEnd/>
            <a:tailEnd/>
          </a:ln>
        </p:spPr>
        <p:txBody>
          <a:bodyPr lIns="45720" rIns="45720">
            <a:spAutoFit/>
          </a:bodyPr>
          <a:lstStyle/>
          <a:p>
            <a:pPr algn="ctr">
              <a:lnSpc>
                <a:spcPct val="95000"/>
              </a:lnSpc>
              <a:spcBef>
                <a:spcPct val="15000"/>
              </a:spcBef>
            </a:pPr>
            <a:r>
              <a:rPr lang="en-US" sz="1200" b="1" baseline="0">
                <a:solidFill>
                  <a:schemeClr val="bg1"/>
                </a:solidFill>
              </a:rPr>
              <a:t>Intensive Glucose Control</a:t>
            </a:r>
            <a:br>
              <a:rPr lang="en-US" sz="1200" b="1" baseline="0">
                <a:solidFill>
                  <a:schemeClr val="bg1"/>
                </a:solidFill>
              </a:rPr>
            </a:br>
            <a:r>
              <a:rPr lang="en-US" sz="1200" b="1" baseline="0">
                <a:solidFill>
                  <a:schemeClr val="bg1"/>
                </a:solidFill>
              </a:rPr>
              <a:t>n=5571</a:t>
            </a:r>
          </a:p>
        </p:txBody>
      </p:sp>
      <p:sp>
        <p:nvSpPr>
          <p:cNvPr id="107529" name="Text Box 19"/>
          <p:cNvSpPr txBox="1">
            <a:spLocks noChangeArrowheads="1"/>
          </p:cNvSpPr>
          <p:nvPr/>
        </p:nvSpPr>
        <p:spPr bwMode="auto">
          <a:xfrm>
            <a:off x="5087938" y="2860675"/>
            <a:ext cx="1974850" cy="443198"/>
          </a:xfrm>
          <a:prstGeom prst="rect">
            <a:avLst/>
          </a:prstGeom>
          <a:noFill/>
          <a:ln w="9525">
            <a:solidFill>
              <a:schemeClr val="bg1"/>
            </a:solidFill>
            <a:miter lim="800000"/>
            <a:headEnd/>
            <a:tailEnd/>
          </a:ln>
        </p:spPr>
        <p:txBody>
          <a:bodyPr lIns="45720" rIns="45720">
            <a:spAutoFit/>
          </a:bodyPr>
          <a:lstStyle/>
          <a:p>
            <a:pPr algn="ctr">
              <a:lnSpc>
                <a:spcPct val="95000"/>
              </a:lnSpc>
              <a:spcBef>
                <a:spcPct val="15000"/>
              </a:spcBef>
            </a:pPr>
            <a:r>
              <a:rPr lang="en-US" sz="1200" b="1" baseline="0">
                <a:solidFill>
                  <a:schemeClr val="bg1"/>
                </a:solidFill>
              </a:rPr>
              <a:t>Standard Glucose Control</a:t>
            </a:r>
            <a:br>
              <a:rPr lang="en-US" sz="1200" b="1" baseline="0">
                <a:solidFill>
                  <a:schemeClr val="bg1"/>
                </a:solidFill>
              </a:rPr>
            </a:br>
            <a:r>
              <a:rPr lang="en-US" sz="1200" b="1" baseline="0">
                <a:solidFill>
                  <a:schemeClr val="bg1"/>
                </a:solidFill>
              </a:rPr>
              <a:t>n=5569</a:t>
            </a:r>
          </a:p>
        </p:txBody>
      </p:sp>
      <p:sp>
        <p:nvSpPr>
          <p:cNvPr id="107530" name="Text Box 20"/>
          <p:cNvSpPr txBox="1">
            <a:spLocks noChangeArrowheads="1"/>
          </p:cNvSpPr>
          <p:nvPr/>
        </p:nvSpPr>
        <p:spPr bwMode="auto">
          <a:xfrm>
            <a:off x="577850" y="2860675"/>
            <a:ext cx="1171575" cy="639763"/>
          </a:xfrm>
          <a:prstGeom prst="rect">
            <a:avLst/>
          </a:prstGeom>
          <a:noFill/>
          <a:ln w="9525">
            <a:solidFill>
              <a:schemeClr val="bg1"/>
            </a:solidFill>
            <a:miter lim="800000"/>
            <a:headEnd/>
            <a:tailEnd/>
          </a:ln>
        </p:spPr>
        <p:txBody>
          <a:bodyPr lIns="45720" rIns="45720">
            <a:spAutoFit/>
          </a:bodyPr>
          <a:lstStyle/>
          <a:p>
            <a:pPr algn="ctr">
              <a:lnSpc>
                <a:spcPct val="95000"/>
              </a:lnSpc>
              <a:spcBef>
                <a:spcPct val="15000"/>
              </a:spcBef>
            </a:pPr>
            <a:r>
              <a:rPr lang="en-US" sz="1200" b="1" baseline="0">
                <a:solidFill>
                  <a:schemeClr val="bg1"/>
                </a:solidFill>
              </a:rPr>
              <a:t>Lost to </a:t>
            </a:r>
            <a:br>
              <a:rPr lang="en-US" sz="1200" b="1" baseline="0">
                <a:solidFill>
                  <a:schemeClr val="bg1"/>
                </a:solidFill>
              </a:rPr>
            </a:br>
            <a:r>
              <a:rPr lang="en-US" sz="1200" b="1" baseline="0">
                <a:solidFill>
                  <a:schemeClr val="bg1"/>
                </a:solidFill>
              </a:rPr>
              <a:t>Follow-Up</a:t>
            </a:r>
            <a:br>
              <a:rPr lang="en-US" sz="1200" b="1" baseline="0">
                <a:solidFill>
                  <a:schemeClr val="bg1"/>
                </a:solidFill>
              </a:rPr>
            </a:br>
            <a:r>
              <a:rPr lang="en-US" sz="1200" b="1" baseline="0">
                <a:solidFill>
                  <a:schemeClr val="bg1"/>
                </a:solidFill>
              </a:rPr>
              <a:t>n=7</a:t>
            </a:r>
          </a:p>
        </p:txBody>
      </p:sp>
      <p:sp>
        <p:nvSpPr>
          <p:cNvPr id="107531" name="Text Box 21"/>
          <p:cNvSpPr txBox="1">
            <a:spLocks noChangeArrowheads="1"/>
          </p:cNvSpPr>
          <p:nvPr/>
        </p:nvSpPr>
        <p:spPr bwMode="auto">
          <a:xfrm>
            <a:off x="7548563" y="2860675"/>
            <a:ext cx="1171575" cy="639763"/>
          </a:xfrm>
          <a:prstGeom prst="rect">
            <a:avLst/>
          </a:prstGeom>
          <a:noFill/>
          <a:ln w="9525">
            <a:solidFill>
              <a:schemeClr val="bg1"/>
            </a:solidFill>
            <a:miter lim="800000"/>
            <a:headEnd/>
            <a:tailEnd/>
          </a:ln>
        </p:spPr>
        <p:txBody>
          <a:bodyPr lIns="45720" rIns="45720">
            <a:spAutoFit/>
          </a:bodyPr>
          <a:lstStyle/>
          <a:p>
            <a:pPr algn="ctr">
              <a:lnSpc>
                <a:spcPct val="95000"/>
              </a:lnSpc>
              <a:spcBef>
                <a:spcPct val="15000"/>
              </a:spcBef>
            </a:pPr>
            <a:r>
              <a:rPr lang="en-US" sz="1200" b="1" baseline="0">
                <a:solidFill>
                  <a:schemeClr val="bg1"/>
                </a:solidFill>
              </a:rPr>
              <a:t>Lost to </a:t>
            </a:r>
            <a:br>
              <a:rPr lang="en-US" sz="1200" b="1" baseline="0">
                <a:solidFill>
                  <a:schemeClr val="bg1"/>
                </a:solidFill>
              </a:rPr>
            </a:br>
            <a:r>
              <a:rPr lang="en-US" sz="1200" b="1" baseline="0">
                <a:solidFill>
                  <a:schemeClr val="bg1"/>
                </a:solidFill>
              </a:rPr>
              <a:t>Follow-Up</a:t>
            </a:r>
            <a:br>
              <a:rPr lang="en-US" sz="1200" b="1" baseline="0">
                <a:solidFill>
                  <a:schemeClr val="bg1"/>
                </a:solidFill>
              </a:rPr>
            </a:br>
            <a:r>
              <a:rPr lang="en-US" sz="1200" b="1" baseline="0">
                <a:solidFill>
                  <a:schemeClr val="bg1"/>
                </a:solidFill>
              </a:rPr>
              <a:t>n=10</a:t>
            </a:r>
          </a:p>
        </p:txBody>
      </p:sp>
      <p:sp>
        <p:nvSpPr>
          <p:cNvPr id="107532" name="Text Box 22"/>
          <p:cNvSpPr txBox="1">
            <a:spLocks noChangeArrowheads="1"/>
          </p:cNvSpPr>
          <p:nvPr/>
        </p:nvSpPr>
        <p:spPr bwMode="auto">
          <a:xfrm>
            <a:off x="4773613" y="3752850"/>
            <a:ext cx="2627312" cy="1833563"/>
          </a:xfrm>
          <a:prstGeom prst="rect">
            <a:avLst/>
          </a:prstGeom>
          <a:noFill/>
          <a:ln w="9525">
            <a:solidFill>
              <a:schemeClr val="bg1"/>
            </a:solidFill>
            <a:miter lim="800000"/>
            <a:headEnd/>
            <a:tailEnd/>
          </a:ln>
        </p:spPr>
        <p:txBody>
          <a:bodyPr lIns="45720" rIns="45720">
            <a:spAutoFit/>
          </a:bodyPr>
          <a:lstStyle/>
          <a:p>
            <a:pPr algn="ctr">
              <a:lnSpc>
                <a:spcPct val="95000"/>
              </a:lnSpc>
              <a:spcBef>
                <a:spcPct val="60000"/>
              </a:spcBef>
            </a:pPr>
            <a:r>
              <a:rPr lang="en-US" sz="1200" b="1" baseline="0" dirty="0">
                <a:solidFill>
                  <a:schemeClr val="bg1"/>
                </a:solidFill>
              </a:rPr>
              <a:t>Unknown Vital Status</a:t>
            </a:r>
            <a:br>
              <a:rPr lang="en-US" sz="1200" b="1" baseline="0" dirty="0">
                <a:solidFill>
                  <a:schemeClr val="bg1"/>
                </a:solidFill>
              </a:rPr>
            </a:br>
            <a:r>
              <a:rPr lang="en-US" sz="1200" b="1" baseline="0" dirty="0">
                <a:solidFill>
                  <a:schemeClr val="bg1"/>
                </a:solidFill>
              </a:rPr>
              <a:t>n=10 (0.2%)</a:t>
            </a:r>
          </a:p>
          <a:p>
            <a:pPr algn="ctr">
              <a:lnSpc>
                <a:spcPct val="95000"/>
              </a:lnSpc>
              <a:spcBef>
                <a:spcPct val="60000"/>
              </a:spcBef>
            </a:pPr>
            <a:r>
              <a:rPr lang="en-US" sz="1200" b="1" baseline="0" dirty="0">
                <a:solidFill>
                  <a:schemeClr val="bg1"/>
                </a:solidFill>
              </a:rPr>
              <a:t>Died</a:t>
            </a:r>
            <a:br>
              <a:rPr lang="en-US" sz="1200" b="1" baseline="0" dirty="0">
                <a:solidFill>
                  <a:schemeClr val="bg1"/>
                </a:solidFill>
              </a:rPr>
            </a:br>
            <a:r>
              <a:rPr lang="en-US" sz="1200" b="1" baseline="0" dirty="0">
                <a:solidFill>
                  <a:schemeClr val="bg1"/>
                </a:solidFill>
              </a:rPr>
              <a:t>n=533 (9.6%)</a:t>
            </a:r>
          </a:p>
          <a:p>
            <a:pPr algn="ctr">
              <a:lnSpc>
                <a:spcPct val="95000"/>
              </a:lnSpc>
              <a:spcBef>
                <a:spcPct val="60000"/>
              </a:spcBef>
            </a:pPr>
            <a:r>
              <a:rPr lang="en-US" sz="1200" b="1" baseline="0" dirty="0">
                <a:solidFill>
                  <a:schemeClr val="bg1"/>
                </a:solidFill>
              </a:rPr>
              <a:t>Lived</a:t>
            </a:r>
            <a:br>
              <a:rPr lang="en-US" sz="1200" b="1" baseline="0" dirty="0">
                <a:solidFill>
                  <a:schemeClr val="bg1"/>
                </a:solidFill>
              </a:rPr>
            </a:br>
            <a:r>
              <a:rPr lang="en-US" sz="1200" b="1" baseline="0" dirty="0">
                <a:solidFill>
                  <a:schemeClr val="bg1"/>
                </a:solidFill>
              </a:rPr>
              <a:t>n=5026 (90.2%)</a:t>
            </a:r>
          </a:p>
          <a:p>
            <a:pPr algn="ctr">
              <a:lnSpc>
                <a:spcPct val="95000"/>
              </a:lnSpc>
              <a:spcBef>
                <a:spcPct val="60000"/>
              </a:spcBef>
            </a:pPr>
            <a:r>
              <a:rPr lang="en-US" sz="1200" b="1" baseline="0" dirty="0">
                <a:solidFill>
                  <a:schemeClr val="bg1"/>
                </a:solidFill>
              </a:rPr>
              <a:t>Assessed at Final Visit</a:t>
            </a:r>
            <a:br>
              <a:rPr lang="en-US" sz="1200" b="1" baseline="0" dirty="0">
                <a:solidFill>
                  <a:schemeClr val="bg1"/>
                </a:solidFill>
              </a:rPr>
            </a:br>
            <a:r>
              <a:rPr lang="en-US" sz="1200" b="1" baseline="0" dirty="0">
                <a:solidFill>
                  <a:schemeClr val="bg1"/>
                </a:solidFill>
              </a:rPr>
              <a:t>n=4741 (85.1%)</a:t>
            </a:r>
          </a:p>
        </p:txBody>
      </p:sp>
      <p:sp>
        <p:nvSpPr>
          <p:cNvPr id="107533" name="Text Box 23"/>
          <p:cNvSpPr txBox="1">
            <a:spLocks noChangeArrowheads="1"/>
          </p:cNvSpPr>
          <p:nvPr/>
        </p:nvSpPr>
        <p:spPr bwMode="auto">
          <a:xfrm>
            <a:off x="1854200" y="3752850"/>
            <a:ext cx="2638425" cy="2289175"/>
          </a:xfrm>
          <a:prstGeom prst="rect">
            <a:avLst/>
          </a:prstGeom>
          <a:noFill/>
          <a:ln w="9525">
            <a:solidFill>
              <a:schemeClr val="bg1"/>
            </a:solidFill>
            <a:miter lim="800000"/>
            <a:headEnd/>
            <a:tailEnd/>
          </a:ln>
        </p:spPr>
        <p:txBody>
          <a:bodyPr lIns="45720" rIns="45720">
            <a:spAutoFit/>
          </a:bodyPr>
          <a:lstStyle/>
          <a:p>
            <a:pPr algn="ctr">
              <a:lnSpc>
                <a:spcPct val="95000"/>
              </a:lnSpc>
              <a:spcBef>
                <a:spcPct val="60000"/>
              </a:spcBef>
            </a:pPr>
            <a:r>
              <a:rPr lang="en-US" sz="1200" b="1" baseline="0" dirty="0">
                <a:solidFill>
                  <a:schemeClr val="bg1"/>
                </a:solidFill>
              </a:rPr>
              <a:t>Unknown Vital Status</a:t>
            </a:r>
            <a:br>
              <a:rPr lang="en-US" sz="1200" b="1" baseline="0" dirty="0">
                <a:solidFill>
                  <a:schemeClr val="bg1"/>
                </a:solidFill>
              </a:rPr>
            </a:br>
            <a:r>
              <a:rPr lang="en-US" sz="1200" b="1" baseline="0" dirty="0">
                <a:solidFill>
                  <a:schemeClr val="bg1"/>
                </a:solidFill>
              </a:rPr>
              <a:t>n=7 (0.1%)</a:t>
            </a:r>
          </a:p>
          <a:p>
            <a:pPr algn="ctr">
              <a:lnSpc>
                <a:spcPct val="95000"/>
              </a:lnSpc>
              <a:spcBef>
                <a:spcPct val="60000"/>
              </a:spcBef>
            </a:pPr>
            <a:r>
              <a:rPr lang="en-US" sz="1200" b="1" baseline="0" dirty="0">
                <a:solidFill>
                  <a:schemeClr val="bg1"/>
                </a:solidFill>
              </a:rPr>
              <a:t>Died</a:t>
            </a:r>
            <a:br>
              <a:rPr lang="en-US" sz="1200" b="1" baseline="0" dirty="0">
                <a:solidFill>
                  <a:schemeClr val="bg1"/>
                </a:solidFill>
              </a:rPr>
            </a:br>
            <a:r>
              <a:rPr lang="en-US" sz="1200" b="1" baseline="0" dirty="0">
                <a:solidFill>
                  <a:schemeClr val="bg1"/>
                </a:solidFill>
              </a:rPr>
              <a:t>n=498 (8.9%)</a:t>
            </a:r>
          </a:p>
          <a:p>
            <a:pPr algn="ctr">
              <a:lnSpc>
                <a:spcPct val="95000"/>
              </a:lnSpc>
              <a:spcBef>
                <a:spcPct val="60000"/>
              </a:spcBef>
            </a:pPr>
            <a:r>
              <a:rPr lang="en-US" sz="1200" b="1" baseline="0" dirty="0">
                <a:solidFill>
                  <a:schemeClr val="bg1"/>
                </a:solidFill>
              </a:rPr>
              <a:t>Lived</a:t>
            </a:r>
            <a:br>
              <a:rPr lang="en-US" sz="1200" b="1" baseline="0" dirty="0">
                <a:solidFill>
                  <a:schemeClr val="bg1"/>
                </a:solidFill>
              </a:rPr>
            </a:br>
            <a:r>
              <a:rPr lang="en-US" sz="1200" b="1" baseline="0" dirty="0">
                <a:solidFill>
                  <a:schemeClr val="bg1"/>
                </a:solidFill>
              </a:rPr>
              <a:t>n=5066 (90.9%)</a:t>
            </a:r>
          </a:p>
          <a:p>
            <a:pPr algn="ctr">
              <a:lnSpc>
                <a:spcPct val="95000"/>
              </a:lnSpc>
              <a:spcBef>
                <a:spcPct val="60000"/>
              </a:spcBef>
            </a:pPr>
            <a:r>
              <a:rPr lang="en-US" sz="1200" b="1" baseline="0" dirty="0">
                <a:solidFill>
                  <a:schemeClr val="bg1"/>
                </a:solidFill>
              </a:rPr>
              <a:t>Assessed at Final Visit</a:t>
            </a:r>
            <a:br>
              <a:rPr lang="en-US" sz="1200" b="1" baseline="0" dirty="0">
                <a:solidFill>
                  <a:schemeClr val="bg1"/>
                </a:solidFill>
              </a:rPr>
            </a:br>
            <a:r>
              <a:rPr lang="en-US" sz="1200" b="1" baseline="0" dirty="0">
                <a:solidFill>
                  <a:schemeClr val="bg1"/>
                </a:solidFill>
              </a:rPr>
              <a:t>n=4828 (86.7%)</a:t>
            </a:r>
          </a:p>
          <a:p>
            <a:pPr algn="ctr">
              <a:lnSpc>
                <a:spcPct val="95000"/>
              </a:lnSpc>
              <a:spcBef>
                <a:spcPct val="60000"/>
              </a:spcBef>
            </a:pPr>
            <a:r>
              <a:rPr lang="en-US" sz="1200" b="1" baseline="0" dirty="0">
                <a:solidFill>
                  <a:schemeClr val="bg1"/>
                </a:solidFill>
              </a:rPr>
              <a:t>Adherence to Gliclazide</a:t>
            </a:r>
            <a:br>
              <a:rPr lang="en-US" sz="1200" b="1" baseline="0" dirty="0">
                <a:solidFill>
                  <a:schemeClr val="bg1"/>
                </a:solidFill>
              </a:rPr>
            </a:br>
            <a:r>
              <a:rPr lang="en-US" sz="1200" b="1" baseline="0" dirty="0">
                <a:solidFill>
                  <a:schemeClr val="bg1"/>
                </a:solidFill>
              </a:rPr>
              <a:t>n=4209 (75.6%)</a:t>
            </a:r>
          </a:p>
        </p:txBody>
      </p:sp>
      <p:cxnSp>
        <p:nvCxnSpPr>
          <p:cNvPr id="22" name="Straight Connector 21"/>
          <p:cNvCxnSpPr>
            <a:stCxn id="107526" idx="2"/>
            <a:endCxn id="107527" idx="0"/>
          </p:cNvCxnSpPr>
          <p:nvPr/>
        </p:nvCxnSpPr>
        <p:spPr>
          <a:xfrm rot="16200000" flipH="1">
            <a:off x="4492331" y="2090442"/>
            <a:ext cx="282371"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07528" idx="1"/>
            <a:endCxn id="107530" idx="3"/>
          </p:cNvCxnSpPr>
          <p:nvPr/>
        </p:nvCxnSpPr>
        <p:spPr>
          <a:xfrm flipH="1">
            <a:off x="1749425" y="3082274"/>
            <a:ext cx="452438" cy="982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107529" idx="3"/>
            <a:endCxn id="107531" idx="1"/>
          </p:cNvCxnSpPr>
          <p:nvPr/>
        </p:nvCxnSpPr>
        <p:spPr>
          <a:xfrm>
            <a:off x="7062788" y="3082274"/>
            <a:ext cx="485775" cy="982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Rectangle 13"/>
          <p:cNvSpPr txBox="1">
            <a:spLocks noChangeArrowheads="1"/>
          </p:cNvSpPr>
          <p:nvPr/>
        </p:nvSpPr>
        <p:spPr bwMode="auto">
          <a:xfrm>
            <a:off x="838200" y="1143000"/>
            <a:ext cx="4038600" cy="360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342900" marR="0" lvl="0" indent="-342900" algn="l" defTabSz="914400" rtl="0" eaLnBrk="1" fontAlgn="base" latinLnBrk="0" hangingPunct="1">
              <a:lnSpc>
                <a:spcPct val="85000"/>
              </a:lnSpc>
              <a:spcBef>
                <a:spcPct val="0"/>
              </a:spcBef>
              <a:spcAft>
                <a:spcPct val="25000"/>
              </a:spcAft>
              <a:buClr>
                <a:schemeClr val="accent1"/>
              </a:buClr>
              <a:buSzTx/>
              <a:buFont typeface="Wingdings" pitchFamily="2" charset="2"/>
              <a:buNone/>
              <a:tabLst/>
              <a:defRPr/>
            </a:pPr>
            <a:r>
              <a:rPr kumimoji="0" lang="en-US" sz="3600" b="1" i="0" strike="noStrike" kern="0" cap="none" spc="0" normalizeH="0" baseline="0" noProof="0" dirty="0" smtClean="0">
                <a:ln>
                  <a:noFill/>
                </a:ln>
                <a:solidFill>
                  <a:schemeClr val="bg1"/>
                </a:solidFill>
                <a:effectLst/>
                <a:uLnTx/>
                <a:uFillTx/>
                <a:latin typeface="+mn-lt"/>
                <a:ea typeface="+mn-ea"/>
                <a:cs typeface="+mn-cs"/>
              </a:rPr>
              <a:t>ADVANCE</a:t>
            </a:r>
            <a:endParaRPr kumimoji="0" lang="en-US" sz="1800" b="1" i="0" strike="noStrike" kern="0" cap="none" spc="0" normalizeH="0" baseline="30000" noProof="0" dirty="0" smtClean="0">
              <a:ln>
                <a:noFill/>
              </a:ln>
              <a:solidFill>
                <a:schemeClr val="bg1"/>
              </a:solidFill>
              <a:effectLst/>
              <a:uLnTx/>
              <a:uFillTx/>
              <a:latin typeface="+mn-lt"/>
              <a:ea typeface="+mn-ea"/>
              <a:cs typeface="+mn-cs"/>
            </a:endParaRPr>
          </a:p>
        </p:txBody>
      </p:sp>
      <p:sp>
        <p:nvSpPr>
          <p:cNvPr id="18" name="Rectangle 2"/>
          <p:cNvSpPr txBox="1">
            <a:spLocks noChangeArrowheads="1"/>
          </p:cNvSpPr>
          <p:nvPr/>
        </p:nvSpPr>
        <p:spPr bwMode="auto">
          <a:xfrm>
            <a:off x="457200" y="66548"/>
            <a:ext cx="8193024"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z="3600" b="1" kern="0" dirty="0" smtClean="0">
                <a:solidFill>
                  <a:srgbClr val="FFFF00"/>
                </a:solidFill>
                <a:latin typeface="Verdana" pitchFamily="34" charset="0"/>
                <a:ea typeface="Verdana" pitchFamily="34" charset="0"/>
                <a:cs typeface="Verdana" pitchFamily="34" charset="0"/>
              </a:rPr>
              <a:t>Results: Disposition</a:t>
            </a:r>
            <a:endParaRPr kumimoji="0" lang="en-US" sz="3600" b="1" i="0" u="none" strike="noStrike" kern="0" cap="none" spc="0" normalizeH="0" baseline="0" noProof="0" dirty="0" smtClean="0">
              <a:ln>
                <a:noFill/>
              </a:ln>
              <a:solidFill>
                <a:srgbClr val="FFFF00"/>
              </a:solidFill>
              <a:uLnTx/>
              <a:uFillTx/>
              <a:latin typeface="Verdana" pitchFamily="34" charset="0"/>
              <a:ea typeface="Verdana" pitchFamily="34" charset="0"/>
              <a:cs typeface="Verdana" pitchFamily="34" charset="0"/>
            </a:endParaRP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2" name="Straight Connector 51"/>
          <p:cNvCxnSpPr>
            <a:endCxn id="109581" idx="0"/>
          </p:cNvCxnSpPr>
          <p:nvPr/>
        </p:nvCxnSpPr>
        <p:spPr>
          <a:xfrm rot="16200000" flipH="1">
            <a:off x="5356622" y="4519642"/>
            <a:ext cx="2701924" cy="230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109576" idx="0"/>
            <a:endCxn id="109580" idx="0"/>
          </p:cNvCxnSpPr>
          <p:nvPr/>
        </p:nvCxnSpPr>
        <p:spPr>
          <a:xfrm rot="16200000" flipH="1">
            <a:off x="1118394" y="4268788"/>
            <a:ext cx="2755900" cy="95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9573" name="Text Box 8"/>
          <p:cNvSpPr txBox="1">
            <a:spLocks noChangeArrowheads="1"/>
          </p:cNvSpPr>
          <p:nvPr>
            <p:custDataLst>
              <p:tags r:id="rId1"/>
            </p:custDataLst>
          </p:nvPr>
        </p:nvSpPr>
        <p:spPr bwMode="auto">
          <a:xfrm>
            <a:off x="457200" y="6378575"/>
            <a:ext cx="8340725" cy="336550"/>
          </a:xfrm>
          <a:prstGeom prst="rect">
            <a:avLst/>
          </a:prstGeom>
          <a:noFill/>
          <a:ln w="9525">
            <a:noFill/>
            <a:miter lim="800000"/>
            <a:headEnd/>
            <a:tailEnd/>
          </a:ln>
        </p:spPr>
        <p:txBody>
          <a:bodyPr wrap="none"/>
          <a:lstStyle/>
          <a:p>
            <a:pPr marL="114300" indent="-114300" algn="r">
              <a:buClr>
                <a:schemeClr val="tx1"/>
              </a:buClr>
              <a:buSzPct val="100000"/>
            </a:pPr>
            <a:r>
              <a:rPr lang="en-US" sz="1400" baseline="0" dirty="0">
                <a:solidFill>
                  <a:schemeClr val="bg1"/>
                </a:solidFill>
                <a:latin typeface="Arial Narrow" pitchFamily="34" charset="0"/>
              </a:rPr>
              <a:t> </a:t>
            </a:r>
            <a:r>
              <a:rPr lang="en-US" sz="1400" baseline="0" dirty="0">
                <a:solidFill>
                  <a:schemeClr val="bg1"/>
                </a:solidFill>
                <a:latin typeface="Arial Narrow" pitchFamily="34" charset="0"/>
                <a:cs typeface="Times New Roman" pitchFamily="18" charset="0"/>
              </a:rPr>
              <a:t>The Action to Control Cardiovascular Risk in Diabetes Study Group. </a:t>
            </a:r>
            <a:r>
              <a:rPr lang="en-US" sz="1400" i="1" baseline="0" dirty="0">
                <a:solidFill>
                  <a:schemeClr val="bg1"/>
                </a:solidFill>
                <a:latin typeface="Arial Narrow" pitchFamily="34" charset="0"/>
                <a:cs typeface="Times New Roman" pitchFamily="18" charset="0"/>
              </a:rPr>
              <a:t>N </a:t>
            </a:r>
            <a:r>
              <a:rPr lang="en-US" sz="1400" i="1" baseline="0" dirty="0" err="1">
                <a:solidFill>
                  <a:schemeClr val="bg1"/>
                </a:solidFill>
                <a:latin typeface="Arial Narrow" pitchFamily="34" charset="0"/>
                <a:cs typeface="Times New Roman" pitchFamily="18" charset="0"/>
              </a:rPr>
              <a:t>Engl</a:t>
            </a:r>
            <a:r>
              <a:rPr lang="en-US" sz="1400" i="1" baseline="0" dirty="0">
                <a:solidFill>
                  <a:schemeClr val="bg1"/>
                </a:solidFill>
                <a:latin typeface="Arial Narrow" pitchFamily="34" charset="0"/>
                <a:cs typeface="Times New Roman" pitchFamily="18" charset="0"/>
              </a:rPr>
              <a:t> J </a:t>
            </a:r>
            <a:r>
              <a:rPr lang="en-US" sz="1400" i="1" baseline="0" dirty="0" smtClean="0">
                <a:solidFill>
                  <a:schemeClr val="bg1"/>
                </a:solidFill>
                <a:latin typeface="Arial Narrow" pitchFamily="34" charset="0"/>
                <a:cs typeface="Times New Roman" pitchFamily="18" charset="0"/>
              </a:rPr>
              <a:t>Med</a:t>
            </a:r>
            <a:r>
              <a:rPr lang="en-US" sz="1400" baseline="0" dirty="0" smtClean="0">
                <a:solidFill>
                  <a:schemeClr val="bg1"/>
                </a:solidFill>
                <a:latin typeface="Arial Narrow" pitchFamily="34" charset="0"/>
                <a:cs typeface="Times New Roman" pitchFamily="18" charset="0"/>
              </a:rPr>
              <a:t> </a:t>
            </a:r>
            <a:r>
              <a:rPr lang="en-US" sz="1400" baseline="0" dirty="0">
                <a:solidFill>
                  <a:schemeClr val="bg1"/>
                </a:solidFill>
                <a:latin typeface="Arial Narrow" pitchFamily="34" charset="0"/>
                <a:cs typeface="Times New Roman" pitchFamily="18" charset="0"/>
              </a:rPr>
              <a:t>2008;358(24):2545-2559.</a:t>
            </a:r>
          </a:p>
        </p:txBody>
      </p:sp>
      <p:sp>
        <p:nvSpPr>
          <p:cNvPr id="109576" name="Text Box 37"/>
          <p:cNvSpPr txBox="1">
            <a:spLocks noChangeArrowheads="1"/>
          </p:cNvSpPr>
          <p:nvPr/>
        </p:nvSpPr>
        <p:spPr bwMode="auto">
          <a:xfrm>
            <a:off x="1089025" y="2895600"/>
            <a:ext cx="2805113" cy="1100138"/>
          </a:xfrm>
          <a:prstGeom prst="rect">
            <a:avLst/>
          </a:prstGeom>
          <a:noFill/>
          <a:ln w="9525">
            <a:solidFill>
              <a:schemeClr val="bg1"/>
            </a:solidFill>
            <a:miter lim="800000"/>
            <a:headEnd/>
            <a:tailEnd/>
          </a:ln>
        </p:spPr>
        <p:txBody>
          <a:bodyPr lIns="45720" rIns="45720">
            <a:spAutoFit/>
          </a:bodyPr>
          <a:lstStyle/>
          <a:p>
            <a:pPr indent="114300">
              <a:lnSpc>
                <a:spcPct val="95000"/>
              </a:lnSpc>
              <a:spcBef>
                <a:spcPct val="15000"/>
              </a:spcBef>
              <a:buFontTx/>
              <a:buChar char="•"/>
            </a:pPr>
            <a:r>
              <a:rPr lang="en-US" sz="1100" b="1" baseline="0" dirty="0">
                <a:solidFill>
                  <a:schemeClr val="bg1"/>
                </a:solidFill>
              </a:rPr>
              <a:t>Intensive Group n=5128</a:t>
            </a:r>
          </a:p>
          <a:p>
            <a:pPr indent="114300">
              <a:lnSpc>
                <a:spcPct val="95000"/>
              </a:lnSpc>
              <a:spcBef>
                <a:spcPct val="60000"/>
              </a:spcBef>
              <a:buFontTx/>
              <a:buChar char="•"/>
            </a:pPr>
            <a:r>
              <a:rPr lang="en-US" sz="1100" b="1" baseline="0" dirty="0">
                <a:solidFill>
                  <a:schemeClr val="bg1"/>
                </a:solidFill>
              </a:rPr>
              <a:t>Refused Intensive Approach n=11</a:t>
            </a:r>
          </a:p>
          <a:p>
            <a:pPr lvl="1" indent="-114300">
              <a:lnSpc>
                <a:spcPct val="95000"/>
              </a:lnSpc>
              <a:spcBef>
                <a:spcPct val="15000"/>
              </a:spcBef>
              <a:buFontTx/>
              <a:buChar char="•"/>
            </a:pPr>
            <a:r>
              <a:rPr lang="en-US" sz="1100" b="1" baseline="0" dirty="0">
                <a:solidFill>
                  <a:schemeClr val="bg1"/>
                </a:solidFill>
              </a:rPr>
              <a:t>Too Busy n=3</a:t>
            </a:r>
          </a:p>
          <a:p>
            <a:pPr lvl="1" indent="-114300">
              <a:lnSpc>
                <a:spcPct val="95000"/>
              </a:lnSpc>
              <a:spcBef>
                <a:spcPct val="15000"/>
              </a:spcBef>
              <a:buFontTx/>
              <a:buChar char="•"/>
            </a:pPr>
            <a:r>
              <a:rPr lang="en-US" sz="1100" b="1" baseline="0" dirty="0">
                <a:solidFill>
                  <a:schemeClr val="bg1"/>
                </a:solidFill>
              </a:rPr>
              <a:t>Family or Physician Advice n=3</a:t>
            </a:r>
          </a:p>
          <a:p>
            <a:pPr lvl="1" indent="-114300">
              <a:lnSpc>
                <a:spcPct val="95000"/>
              </a:lnSpc>
              <a:spcBef>
                <a:spcPct val="15000"/>
              </a:spcBef>
              <a:buFontTx/>
              <a:buChar char="•"/>
            </a:pPr>
            <a:r>
              <a:rPr lang="en-US" sz="1100" b="1" baseline="0" dirty="0">
                <a:solidFill>
                  <a:schemeClr val="bg1"/>
                </a:solidFill>
              </a:rPr>
              <a:t>Other n=5</a:t>
            </a:r>
          </a:p>
        </p:txBody>
      </p:sp>
      <p:sp>
        <p:nvSpPr>
          <p:cNvPr id="109577" name="Text Box 38"/>
          <p:cNvSpPr txBox="1">
            <a:spLocks noChangeArrowheads="1"/>
          </p:cNvSpPr>
          <p:nvPr/>
        </p:nvSpPr>
        <p:spPr bwMode="auto">
          <a:xfrm>
            <a:off x="5256213" y="2894013"/>
            <a:ext cx="2905125" cy="1285875"/>
          </a:xfrm>
          <a:prstGeom prst="rect">
            <a:avLst/>
          </a:prstGeom>
          <a:noFill/>
          <a:ln w="9525">
            <a:solidFill>
              <a:schemeClr val="bg1"/>
            </a:solidFill>
            <a:miter lim="800000"/>
            <a:headEnd/>
            <a:tailEnd/>
          </a:ln>
        </p:spPr>
        <p:txBody>
          <a:bodyPr lIns="45720" rIns="45720">
            <a:spAutoFit/>
          </a:bodyPr>
          <a:lstStyle/>
          <a:p>
            <a:pPr indent="114300">
              <a:lnSpc>
                <a:spcPct val="95000"/>
              </a:lnSpc>
              <a:spcBef>
                <a:spcPct val="15000"/>
              </a:spcBef>
              <a:buFontTx/>
              <a:buChar char="•"/>
            </a:pPr>
            <a:r>
              <a:rPr lang="en-US" sz="1100" b="1" baseline="0">
                <a:solidFill>
                  <a:schemeClr val="bg1"/>
                </a:solidFill>
              </a:rPr>
              <a:t>Standard Group n=5123</a:t>
            </a:r>
          </a:p>
          <a:p>
            <a:pPr indent="114300">
              <a:lnSpc>
                <a:spcPct val="95000"/>
              </a:lnSpc>
              <a:spcBef>
                <a:spcPct val="60000"/>
              </a:spcBef>
              <a:buFontTx/>
              <a:buChar char="•"/>
            </a:pPr>
            <a:r>
              <a:rPr lang="en-US" sz="1100" b="1" baseline="0">
                <a:solidFill>
                  <a:schemeClr val="bg1"/>
                </a:solidFill>
              </a:rPr>
              <a:t>Refused Standard Approach n=26</a:t>
            </a:r>
          </a:p>
          <a:p>
            <a:pPr lvl="1" indent="-114300">
              <a:lnSpc>
                <a:spcPct val="95000"/>
              </a:lnSpc>
              <a:spcBef>
                <a:spcPct val="15000"/>
              </a:spcBef>
              <a:buFontTx/>
              <a:buChar char="•"/>
            </a:pPr>
            <a:r>
              <a:rPr lang="en-US" sz="1100" b="1" baseline="0">
                <a:solidFill>
                  <a:schemeClr val="bg1"/>
                </a:solidFill>
              </a:rPr>
              <a:t>Too Busy n=2</a:t>
            </a:r>
          </a:p>
          <a:p>
            <a:pPr lvl="1" indent="-114300">
              <a:lnSpc>
                <a:spcPct val="95000"/>
              </a:lnSpc>
              <a:spcBef>
                <a:spcPct val="15000"/>
              </a:spcBef>
              <a:buFontTx/>
              <a:buChar char="•"/>
            </a:pPr>
            <a:r>
              <a:rPr lang="en-US" sz="1100" b="1" baseline="0">
                <a:solidFill>
                  <a:schemeClr val="bg1"/>
                </a:solidFill>
              </a:rPr>
              <a:t>Family or Physician Advice n=2</a:t>
            </a:r>
          </a:p>
          <a:p>
            <a:pPr lvl="1" indent="-114300">
              <a:lnSpc>
                <a:spcPct val="95000"/>
              </a:lnSpc>
              <a:spcBef>
                <a:spcPct val="15000"/>
              </a:spcBef>
              <a:buFontTx/>
              <a:buChar char="•"/>
            </a:pPr>
            <a:r>
              <a:rPr lang="en-US" sz="1100" b="1" baseline="0">
                <a:solidFill>
                  <a:schemeClr val="bg1"/>
                </a:solidFill>
              </a:rPr>
              <a:t>Problem With Study Drugs n=4</a:t>
            </a:r>
          </a:p>
          <a:p>
            <a:pPr lvl="1" indent="-114300">
              <a:lnSpc>
                <a:spcPct val="95000"/>
              </a:lnSpc>
              <a:spcBef>
                <a:spcPct val="15000"/>
              </a:spcBef>
              <a:buFontTx/>
              <a:buChar char="•"/>
            </a:pPr>
            <a:r>
              <a:rPr lang="en-US" sz="1100" b="1" baseline="0">
                <a:solidFill>
                  <a:schemeClr val="bg1"/>
                </a:solidFill>
              </a:rPr>
              <a:t>Other n=18</a:t>
            </a:r>
          </a:p>
        </p:txBody>
      </p:sp>
      <p:sp>
        <p:nvSpPr>
          <p:cNvPr id="109578" name="Text Box 39"/>
          <p:cNvSpPr txBox="1">
            <a:spLocks noChangeArrowheads="1"/>
          </p:cNvSpPr>
          <p:nvPr/>
        </p:nvSpPr>
        <p:spPr bwMode="auto">
          <a:xfrm>
            <a:off x="1101725" y="4189413"/>
            <a:ext cx="2805113" cy="1254125"/>
          </a:xfrm>
          <a:prstGeom prst="rect">
            <a:avLst/>
          </a:prstGeom>
          <a:noFill/>
          <a:ln w="9525">
            <a:solidFill>
              <a:schemeClr val="bg1"/>
            </a:solidFill>
            <a:miter lim="800000"/>
            <a:headEnd/>
            <a:tailEnd/>
          </a:ln>
        </p:spPr>
        <p:txBody>
          <a:bodyPr lIns="45720" rIns="45720">
            <a:spAutoFit/>
          </a:bodyPr>
          <a:lstStyle/>
          <a:p>
            <a:pPr indent="114300">
              <a:lnSpc>
                <a:spcPct val="95000"/>
              </a:lnSpc>
              <a:spcBef>
                <a:spcPct val="15000"/>
              </a:spcBef>
              <a:buFontTx/>
              <a:buChar char="•"/>
            </a:pPr>
            <a:r>
              <a:rPr lang="en-US" sz="1100" b="1" baseline="0">
                <a:solidFill>
                  <a:schemeClr val="bg1"/>
                </a:solidFill>
              </a:rPr>
              <a:t>Lost to Follow-Up n=26</a:t>
            </a:r>
          </a:p>
          <a:p>
            <a:pPr indent="114300">
              <a:lnSpc>
                <a:spcPct val="95000"/>
              </a:lnSpc>
              <a:spcBef>
                <a:spcPct val="60000"/>
              </a:spcBef>
              <a:buFontTx/>
              <a:buChar char="•"/>
            </a:pPr>
            <a:r>
              <a:rPr lang="en-US" sz="1100" b="1" baseline="0">
                <a:solidFill>
                  <a:schemeClr val="bg1"/>
                </a:solidFill>
              </a:rPr>
              <a:t>Discontinued Intervention n=336</a:t>
            </a:r>
          </a:p>
          <a:p>
            <a:pPr lvl="1" indent="-114300">
              <a:lnSpc>
                <a:spcPct val="95000"/>
              </a:lnSpc>
              <a:spcBef>
                <a:spcPct val="10000"/>
              </a:spcBef>
              <a:buFontTx/>
              <a:buChar char="•"/>
            </a:pPr>
            <a:r>
              <a:rPr lang="en-US" sz="1100" b="1" baseline="0">
                <a:solidFill>
                  <a:schemeClr val="bg1"/>
                </a:solidFill>
              </a:rPr>
              <a:t>Problem With Study Drugs n=11</a:t>
            </a:r>
          </a:p>
          <a:p>
            <a:pPr lvl="1" indent="-114300">
              <a:lnSpc>
                <a:spcPct val="95000"/>
              </a:lnSpc>
              <a:spcBef>
                <a:spcPct val="10000"/>
              </a:spcBef>
              <a:buFontTx/>
              <a:buChar char="•"/>
            </a:pPr>
            <a:r>
              <a:rPr lang="en-US" sz="1100" b="1" baseline="0">
                <a:solidFill>
                  <a:schemeClr val="bg1"/>
                </a:solidFill>
              </a:rPr>
              <a:t>Intervening Illness n=8</a:t>
            </a:r>
          </a:p>
          <a:p>
            <a:pPr lvl="1" indent="-114300">
              <a:lnSpc>
                <a:spcPct val="95000"/>
              </a:lnSpc>
              <a:spcBef>
                <a:spcPct val="10000"/>
              </a:spcBef>
              <a:buFontTx/>
              <a:buChar char="•"/>
            </a:pPr>
            <a:r>
              <a:rPr lang="en-US" sz="1100" b="1" baseline="0">
                <a:solidFill>
                  <a:schemeClr val="bg1"/>
                </a:solidFill>
              </a:rPr>
              <a:t>Medical Advice n=7</a:t>
            </a:r>
          </a:p>
          <a:p>
            <a:pPr lvl="1" indent="-114300">
              <a:lnSpc>
                <a:spcPct val="95000"/>
              </a:lnSpc>
              <a:spcBef>
                <a:spcPct val="10000"/>
              </a:spcBef>
              <a:buFontTx/>
              <a:buChar char="•"/>
            </a:pPr>
            <a:r>
              <a:rPr lang="en-US" sz="1100" b="1" baseline="0">
                <a:solidFill>
                  <a:schemeClr val="bg1"/>
                </a:solidFill>
              </a:rPr>
              <a:t>Other n=310</a:t>
            </a:r>
          </a:p>
        </p:txBody>
      </p:sp>
      <p:sp>
        <p:nvSpPr>
          <p:cNvPr id="109579" name="Text Box 40"/>
          <p:cNvSpPr txBox="1">
            <a:spLocks noChangeArrowheads="1"/>
          </p:cNvSpPr>
          <p:nvPr/>
        </p:nvSpPr>
        <p:spPr bwMode="auto">
          <a:xfrm>
            <a:off x="5256213" y="4403725"/>
            <a:ext cx="2906712" cy="1254125"/>
          </a:xfrm>
          <a:prstGeom prst="rect">
            <a:avLst/>
          </a:prstGeom>
          <a:noFill/>
          <a:ln w="9525">
            <a:solidFill>
              <a:schemeClr val="bg1"/>
            </a:solidFill>
            <a:miter lim="800000"/>
            <a:headEnd/>
            <a:tailEnd/>
          </a:ln>
        </p:spPr>
        <p:txBody>
          <a:bodyPr lIns="45720" rIns="45720">
            <a:spAutoFit/>
          </a:bodyPr>
          <a:lstStyle/>
          <a:p>
            <a:pPr indent="114300">
              <a:lnSpc>
                <a:spcPct val="95000"/>
              </a:lnSpc>
              <a:spcBef>
                <a:spcPct val="15000"/>
              </a:spcBef>
              <a:buFontTx/>
              <a:buChar char="•"/>
            </a:pPr>
            <a:r>
              <a:rPr lang="en-US" sz="1100" b="1" baseline="0">
                <a:solidFill>
                  <a:schemeClr val="bg1"/>
                </a:solidFill>
              </a:rPr>
              <a:t>Lost to Follow-Up n=24</a:t>
            </a:r>
          </a:p>
          <a:p>
            <a:pPr indent="114300">
              <a:lnSpc>
                <a:spcPct val="95000"/>
              </a:lnSpc>
              <a:spcBef>
                <a:spcPct val="60000"/>
              </a:spcBef>
              <a:buFontTx/>
              <a:buChar char="•"/>
            </a:pPr>
            <a:r>
              <a:rPr lang="en-US" sz="1100" b="1" baseline="0">
                <a:solidFill>
                  <a:schemeClr val="bg1"/>
                </a:solidFill>
              </a:rPr>
              <a:t>Discontinued Intervention n=322</a:t>
            </a:r>
          </a:p>
          <a:p>
            <a:pPr lvl="1" indent="-114300">
              <a:lnSpc>
                <a:spcPct val="95000"/>
              </a:lnSpc>
              <a:spcBef>
                <a:spcPct val="10000"/>
              </a:spcBef>
              <a:buFontTx/>
              <a:buChar char="•"/>
            </a:pPr>
            <a:r>
              <a:rPr lang="en-US" sz="1100" b="1" baseline="0">
                <a:solidFill>
                  <a:schemeClr val="bg1"/>
                </a:solidFill>
              </a:rPr>
              <a:t>Problem With Study Drugs n=10</a:t>
            </a:r>
          </a:p>
          <a:p>
            <a:pPr lvl="1" indent="-114300">
              <a:lnSpc>
                <a:spcPct val="95000"/>
              </a:lnSpc>
              <a:spcBef>
                <a:spcPct val="10000"/>
              </a:spcBef>
              <a:buFontTx/>
              <a:buChar char="•"/>
            </a:pPr>
            <a:r>
              <a:rPr lang="en-US" sz="1100" b="1" baseline="0">
                <a:solidFill>
                  <a:schemeClr val="bg1"/>
                </a:solidFill>
              </a:rPr>
              <a:t>Intervening Illness n=5</a:t>
            </a:r>
          </a:p>
          <a:p>
            <a:pPr lvl="1" indent="-114300">
              <a:lnSpc>
                <a:spcPct val="95000"/>
              </a:lnSpc>
              <a:spcBef>
                <a:spcPct val="10000"/>
              </a:spcBef>
              <a:buFontTx/>
              <a:buChar char="•"/>
            </a:pPr>
            <a:r>
              <a:rPr lang="en-US" sz="1100" b="1" baseline="0">
                <a:solidFill>
                  <a:schemeClr val="bg1"/>
                </a:solidFill>
              </a:rPr>
              <a:t>Medical Advice n=5</a:t>
            </a:r>
          </a:p>
          <a:p>
            <a:pPr lvl="1" indent="-114300">
              <a:lnSpc>
                <a:spcPct val="95000"/>
              </a:lnSpc>
              <a:spcBef>
                <a:spcPct val="10000"/>
              </a:spcBef>
              <a:buFontTx/>
              <a:buChar char="•"/>
            </a:pPr>
            <a:r>
              <a:rPr lang="en-US" sz="1100" b="1" baseline="0">
                <a:solidFill>
                  <a:schemeClr val="bg1"/>
                </a:solidFill>
              </a:rPr>
              <a:t>Other n=302</a:t>
            </a:r>
          </a:p>
        </p:txBody>
      </p:sp>
      <p:sp>
        <p:nvSpPr>
          <p:cNvPr id="109580" name="Text Box 41"/>
          <p:cNvSpPr txBox="1">
            <a:spLocks noChangeArrowheads="1"/>
          </p:cNvSpPr>
          <p:nvPr/>
        </p:nvSpPr>
        <p:spPr bwMode="auto">
          <a:xfrm>
            <a:off x="1370013" y="5651500"/>
            <a:ext cx="2262187" cy="253146"/>
          </a:xfrm>
          <a:prstGeom prst="rect">
            <a:avLst/>
          </a:prstGeom>
          <a:noFill/>
          <a:ln w="9525">
            <a:solidFill>
              <a:schemeClr val="bg1"/>
            </a:solidFill>
            <a:miter lim="800000"/>
            <a:headEnd/>
            <a:tailEnd/>
          </a:ln>
        </p:spPr>
        <p:txBody>
          <a:bodyPr lIns="45720" rIns="45720">
            <a:spAutoFit/>
          </a:bodyPr>
          <a:lstStyle/>
          <a:p>
            <a:pPr algn="ctr">
              <a:lnSpc>
                <a:spcPct val="95000"/>
              </a:lnSpc>
              <a:spcBef>
                <a:spcPct val="15000"/>
              </a:spcBef>
            </a:pPr>
            <a:r>
              <a:rPr lang="en-US" sz="1100" b="1" baseline="0">
                <a:solidFill>
                  <a:schemeClr val="bg1"/>
                </a:solidFill>
              </a:rPr>
              <a:t>Analysed n=5128</a:t>
            </a:r>
          </a:p>
        </p:txBody>
      </p:sp>
      <p:sp>
        <p:nvSpPr>
          <p:cNvPr id="109581" name="Text Box 42"/>
          <p:cNvSpPr txBox="1">
            <a:spLocks noChangeArrowheads="1"/>
          </p:cNvSpPr>
          <p:nvPr/>
        </p:nvSpPr>
        <p:spPr bwMode="auto">
          <a:xfrm>
            <a:off x="5588000" y="5882114"/>
            <a:ext cx="2262188" cy="253146"/>
          </a:xfrm>
          <a:prstGeom prst="rect">
            <a:avLst/>
          </a:prstGeom>
          <a:noFill/>
          <a:ln w="9525">
            <a:solidFill>
              <a:schemeClr val="bg1"/>
            </a:solidFill>
            <a:miter lim="800000"/>
            <a:headEnd/>
            <a:tailEnd/>
          </a:ln>
        </p:spPr>
        <p:txBody>
          <a:bodyPr lIns="45720" rIns="45720">
            <a:spAutoFit/>
          </a:bodyPr>
          <a:lstStyle/>
          <a:p>
            <a:pPr algn="ctr">
              <a:lnSpc>
                <a:spcPct val="95000"/>
              </a:lnSpc>
              <a:spcBef>
                <a:spcPct val="15000"/>
              </a:spcBef>
            </a:pPr>
            <a:r>
              <a:rPr lang="en-US" sz="1100" b="1" baseline="0">
                <a:solidFill>
                  <a:schemeClr val="bg1"/>
                </a:solidFill>
              </a:rPr>
              <a:t>Analysed n=5123</a:t>
            </a:r>
          </a:p>
        </p:txBody>
      </p:sp>
      <p:sp>
        <p:nvSpPr>
          <p:cNvPr id="109582" name="Text Box 43"/>
          <p:cNvSpPr txBox="1">
            <a:spLocks noChangeArrowheads="1"/>
          </p:cNvSpPr>
          <p:nvPr/>
        </p:nvSpPr>
        <p:spPr bwMode="auto">
          <a:xfrm rot="-5400000">
            <a:off x="22629" y="5920971"/>
            <a:ext cx="739775" cy="175433"/>
          </a:xfrm>
          <a:prstGeom prst="rect">
            <a:avLst/>
          </a:prstGeom>
          <a:noFill/>
          <a:ln w="9525">
            <a:noFill/>
            <a:miter lim="800000"/>
            <a:headEnd/>
            <a:tailEnd/>
          </a:ln>
        </p:spPr>
        <p:txBody>
          <a:bodyPr lIns="0" tIns="0" rIns="0" bIns="0" anchor="ctr">
            <a:spAutoFit/>
          </a:bodyPr>
          <a:lstStyle/>
          <a:p>
            <a:pPr algn="ctr">
              <a:lnSpc>
                <a:spcPct val="95000"/>
              </a:lnSpc>
              <a:spcBef>
                <a:spcPct val="15000"/>
              </a:spcBef>
            </a:pPr>
            <a:r>
              <a:rPr lang="en-US" sz="1200" b="1" baseline="0" dirty="0">
                <a:solidFill>
                  <a:schemeClr val="bg1"/>
                </a:solidFill>
              </a:rPr>
              <a:t>Analysis</a:t>
            </a:r>
          </a:p>
        </p:txBody>
      </p:sp>
      <p:sp>
        <p:nvSpPr>
          <p:cNvPr id="109583" name="Text Box 44"/>
          <p:cNvSpPr txBox="1">
            <a:spLocks noChangeArrowheads="1"/>
          </p:cNvSpPr>
          <p:nvPr/>
        </p:nvSpPr>
        <p:spPr bwMode="auto">
          <a:xfrm rot="-5400000">
            <a:off x="22630" y="4728759"/>
            <a:ext cx="739775" cy="175433"/>
          </a:xfrm>
          <a:prstGeom prst="rect">
            <a:avLst/>
          </a:prstGeom>
          <a:noFill/>
          <a:ln w="9525">
            <a:noFill/>
            <a:miter lim="800000"/>
            <a:headEnd/>
            <a:tailEnd/>
          </a:ln>
        </p:spPr>
        <p:txBody>
          <a:bodyPr lIns="0" tIns="0" rIns="0" bIns="0" anchor="ctr">
            <a:spAutoFit/>
          </a:bodyPr>
          <a:lstStyle/>
          <a:p>
            <a:pPr algn="ctr">
              <a:lnSpc>
                <a:spcPct val="95000"/>
              </a:lnSpc>
              <a:spcBef>
                <a:spcPct val="15000"/>
              </a:spcBef>
            </a:pPr>
            <a:r>
              <a:rPr lang="en-US" sz="1200" b="1" baseline="0" dirty="0">
                <a:solidFill>
                  <a:schemeClr val="bg1"/>
                </a:solidFill>
              </a:rPr>
              <a:t>Follow-Up</a:t>
            </a:r>
          </a:p>
        </p:txBody>
      </p:sp>
      <p:sp>
        <p:nvSpPr>
          <p:cNvPr id="109584" name="Text Box 45"/>
          <p:cNvSpPr txBox="1">
            <a:spLocks noChangeArrowheads="1"/>
          </p:cNvSpPr>
          <p:nvPr/>
        </p:nvSpPr>
        <p:spPr bwMode="auto">
          <a:xfrm rot="-5400000">
            <a:off x="22630" y="3357953"/>
            <a:ext cx="739775" cy="175433"/>
          </a:xfrm>
          <a:prstGeom prst="rect">
            <a:avLst/>
          </a:prstGeom>
          <a:noFill/>
          <a:ln w="9525">
            <a:noFill/>
            <a:miter lim="800000"/>
            <a:headEnd/>
            <a:tailEnd/>
          </a:ln>
        </p:spPr>
        <p:txBody>
          <a:bodyPr lIns="0" tIns="0" rIns="0" bIns="0" anchor="ctr">
            <a:spAutoFit/>
          </a:bodyPr>
          <a:lstStyle/>
          <a:p>
            <a:pPr algn="ctr">
              <a:lnSpc>
                <a:spcPct val="95000"/>
              </a:lnSpc>
              <a:spcBef>
                <a:spcPct val="15000"/>
              </a:spcBef>
            </a:pPr>
            <a:r>
              <a:rPr lang="en-US" sz="1200" b="1" baseline="0">
                <a:solidFill>
                  <a:schemeClr val="bg1"/>
                </a:solidFill>
              </a:rPr>
              <a:t>Allocation</a:t>
            </a:r>
          </a:p>
        </p:txBody>
      </p:sp>
      <p:sp>
        <p:nvSpPr>
          <p:cNvPr id="109585" name="Text Box 46"/>
          <p:cNvSpPr txBox="1">
            <a:spLocks noChangeArrowheads="1"/>
          </p:cNvSpPr>
          <p:nvPr/>
        </p:nvSpPr>
        <p:spPr bwMode="auto">
          <a:xfrm rot="-5400000">
            <a:off x="-35859" y="1976420"/>
            <a:ext cx="856751" cy="175433"/>
          </a:xfrm>
          <a:prstGeom prst="rect">
            <a:avLst/>
          </a:prstGeom>
          <a:noFill/>
          <a:ln w="9525">
            <a:noFill/>
            <a:miter lim="800000"/>
            <a:headEnd/>
            <a:tailEnd/>
          </a:ln>
        </p:spPr>
        <p:txBody>
          <a:bodyPr wrap="square" lIns="0" tIns="0" rIns="0" bIns="0" anchor="ctr">
            <a:spAutoFit/>
          </a:bodyPr>
          <a:lstStyle/>
          <a:p>
            <a:pPr algn="ctr">
              <a:lnSpc>
                <a:spcPct val="95000"/>
              </a:lnSpc>
              <a:spcBef>
                <a:spcPct val="15000"/>
              </a:spcBef>
            </a:pPr>
            <a:r>
              <a:rPr lang="en-US" sz="1200" b="1" baseline="0" dirty="0">
                <a:solidFill>
                  <a:schemeClr val="bg1"/>
                </a:solidFill>
              </a:rPr>
              <a:t>Enrollment</a:t>
            </a:r>
          </a:p>
        </p:txBody>
      </p:sp>
      <p:grpSp>
        <p:nvGrpSpPr>
          <p:cNvPr id="2" name="Group 53"/>
          <p:cNvGrpSpPr/>
          <p:nvPr/>
        </p:nvGrpSpPr>
        <p:grpSpPr>
          <a:xfrm>
            <a:off x="3359150" y="1473586"/>
            <a:ext cx="5183188" cy="1181100"/>
            <a:chOff x="3359150" y="1473586"/>
            <a:chExt cx="5183188" cy="1181100"/>
          </a:xfrm>
          <a:noFill/>
        </p:grpSpPr>
        <p:cxnSp>
          <p:nvCxnSpPr>
            <p:cNvPr id="41" name="Straight Connector 40"/>
            <p:cNvCxnSpPr/>
            <p:nvPr/>
          </p:nvCxnSpPr>
          <p:spPr>
            <a:xfrm rot="5400000">
              <a:off x="4254692" y="2232142"/>
              <a:ext cx="639379" cy="968"/>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0800000">
              <a:off x="5715000" y="1674812"/>
              <a:ext cx="452438" cy="1588"/>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sp>
          <p:nvSpPr>
            <p:cNvPr id="109574" name="Text Box 34"/>
            <p:cNvSpPr txBox="1">
              <a:spLocks noChangeArrowheads="1"/>
            </p:cNvSpPr>
            <p:nvPr/>
          </p:nvSpPr>
          <p:spPr bwMode="auto">
            <a:xfrm>
              <a:off x="3390106" y="1473586"/>
              <a:ext cx="2368550" cy="439351"/>
            </a:xfrm>
            <a:prstGeom prst="rect">
              <a:avLst/>
            </a:prstGeom>
            <a:grpFill/>
            <a:ln w="9525">
              <a:solidFill>
                <a:schemeClr val="bg1"/>
              </a:solidFill>
              <a:miter lim="800000"/>
              <a:headEnd/>
              <a:tailEnd/>
            </a:ln>
          </p:spPr>
          <p:txBody>
            <a:bodyPr lIns="45720" rIns="45720">
              <a:spAutoFit/>
            </a:bodyPr>
            <a:lstStyle/>
            <a:p>
              <a:pPr algn="ctr">
                <a:lnSpc>
                  <a:spcPct val="95000"/>
                </a:lnSpc>
                <a:spcBef>
                  <a:spcPct val="15000"/>
                </a:spcBef>
              </a:pPr>
              <a:r>
                <a:rPr lang="en-US" sz="1100" b="1" baseline="0">
                  <a:solidFill>
                    <a:schemeClr val="bg1"/>
                  </a:solidFill>
                </a:rPr>
                <a:t>Patients Screened</a:t>
              </a:r>
            </a:p>
            <a:p>
              <a:pPr algn="ctr">
                <a:lnSpc>
                  <a:spcPct val="95000"/>
                </a:lnSpc>
                <a:spcBef>
                  <a:spcPct val="15000"/>
                </a:spcBef>
              </a:pPr>
              <a:r>
                <a:rPr lang="en-US" sz="1100" b="1" baseline="0">
                  <a:solidFill>
                    <a:schemeClr val="bg1"/>
                  </a:solidFill>
                </a:rPr>
                <a:t>N=19,716</a:t>
              </a:r>
            </a:p>
          </p:txBody>
        </p:sp>
        <p:sp>
          <p:nvSpPr>
            <p:cNvPr id="109575" name="Text Box 36"/>
            <p:cNvSpPr txBox="1">
              <a:spLocks noChangeArrowheads="1"/>
            </p:cNvSpPr>
            <p:nvPr/>
          </p:nvSpPr>
          <p:spPr bwMode="auto">
            <a:xfrm>
              <a:off x="6111875" y="1473586"/>
              <a:ext cx="2430463" cy="1181100"/>
            </a:xfrm>
            <a:prstGeom prst="rect">
              <a:avLst/>
            </a:prstGeom>
            <a:grpFill/>
            <a:ln w="9525">
              <a:solidFill>
                <a:schemeClr val="bg1"/>
              </a:solidFill>
              <a:miter lim="800000"/>
              <a:headEnd/>
              <a:tailEnd/>
            </a:ln>
          </p:spPr>
          <p:txBody>
            <a:bodyPr wrap="none" lIns="45720" rIns="45720"/>
            <a:lstStyle/>
            <a:p>
              <a:pPr algn="ctr">
                <a:lnSpc>
                  <a:spcPct val="95000"/>
                </a:lnSpc>
                <a:spcBef>
                  <a:spcPct val="15000"/>
                </a:spcBef>
              </a:pPr>
              <a:r>
                <a:rPr lang="en-US" sz="1100" b="1" baseline="0">
                  <a:solidFill>
                    <a:schemeClr val="bg1"/>
                  </a:solidFill>
                </a:rPr>
                <a:t>Did Not Meet Inclusion Criteria</a:t>
              </a:r>
              <a:br>
                <a:rPr lang="en-US" sz="1100" b="1" baseline="0">
                  <a:solidFill>
                    <a:schemeClr val="bg1"/>
                  </a:solidFill>
                </a:rPr>
              </a:br>
              <a:r>
                <a:rPr lang="en-US" sz="1100" b="1" baseline="0">
                  <a:solidFill>
                    <a:schemeClr val="bg1"/>
                  </a:solidFill>
                </a:rPr>
                <a:t>n=1915</a:t>
              </a:r>
            </a:p>
            <a:p>
              <a:pPr algn="ctr">
                <a:lnSpc>
                  <a:spcPct val="95000"/>
                </a:lnSpc>
                <a:spcBef>
                  <a:spcPct val="15000"/>
                </a:spcBef>
              </a:pPr>
              <a:r>
                <a:rPr lang="en-US" sz="1100" b="1" baseline="0">
                  <a:solidFill>
                    <a:schemeClr val="bg1"/>
                  </a:solidFill>
                </a:rPr>
                <a:t>Not Randomised</a:t>
              </a:r>
              <a:br>
                <a:rPr lang="en-US" sz="1100" b="1" baseline="0">
                  <a:solidFill>
                    <a:schemeClr val="bg1"/>
                  </a:solidFill>
                </a:rPr>
              </a:br>
              <a:r>
                <a:rPr lang="en-US" sz="1100" b="1" baseline="0">
                  <a:solidFill>
                    <a:schemeClr val="bg1"/>
                  </a:solidFill>
                </a:rPr>
                <a:t>n=776</a:t>
              </a:r>
            </a:p>
            <a:p>
              <a:pPr algn="ctr">
                <a:lnSpc>
                  <a:spcPct val="95000"/>
                </a:lnSpc>
                <a:spcBef>
                  <a:spcPct val="15000"/>
                </a:spcBef>
              </a:pPr>
              <a:r>
                <a:rPr lang="en-US" sz="1100" b="1" baseline="0">
                  <a:solidFill>
                    <a:schemeClr val="bg1"/>
                  </a:solidFill>
                </a:rPr>
                <a:t>Screen Incomplete</a:t>
              </a:r>
              <a:br>
                <a:rPr lang="en-US" sz="1100" b="1" baseline="0">
                  <a:solidFill>
                    <a:schemeClr val="bg1"/>
                  </a:solidFill>
                </a:rPr>
              </a:br>
              <a:r>
                <a:rPr lang="en-US" sz="1100" b="1" baseline="0">
                  <a:solidFill>
                    <a:schemeClr val="bg1"/>
                  </a:solidFill>
                </a:rPr>
                <a:t>n=6774</a:t>
              </a:r>
            </a:p>
          </p:txBody>
        </p:sp>
        <p:sp>
          <p:nvSpPr>
            <p:cNvPr id="109590" name="Text Box 35"/>
            <p:cNvSpPr txBox="1">
              <a:spLocks noChangeArrowheads="1"/>
            </p:cNvSpPr>
            <p:nvPr/>
          </p:nvSpPr>
          <p:spPr bwMode="auto">
            <a:xfrm>
              <a:off x="3359150" y="2112963"/>
              <a:ext cx="2430463" cy="439351"/>
            </a:xfrm>
            <a:prstGeom prst="rect">
              <a:avLst/>
            </a:prstGeom>
            <a:grpFill/>
            <a:ln w="9525">
              <a:solidFill>
                <a:schemeClr val="bg1"/>
              </a:solidFill>
              <a:miter lim="800000"/>
              <a:headEnd/>
              <a:tailEnd/>
            </a:ln>
          </p:spPr>
          <p:txBody>
            <a:bodyPr lIns="45720" rIns="45720">
              <a:spAutoFit/>
            </a:bodyPr>
            <a:lstStyle/>
            <a:p>
              <a:pPr algn="ctr">
                <a:lnSpc>
                  <a:spcPct val="95000"/>
                </a:lnSpc>
                <a:spcBef>
                  <a:spcPct val="15000"/>
                </a:spcBef>
              </a:pPr>
              <a:r>
                <a:rPr lang="en-US" sz="1100" b="1" baseline="0" dirty="0">
                  <a:solidFill>
                    <a:schemeClr val="bg1"/>
                  </a:solidFill>
                </a:rPr>
                <a:t>Patients </a:t>
              </a:r>
              <a:r>
                <a:rPr lang="en-US" sz="1100" b="1" baseline="0" dirty="0" err="1">
                  <a:solidFill>
                    <a:schemeClr val="bg1"/>
                  </a:solidFill>
                </a:rPr>
                <a:t>Randomised</a:t>
              </a:r>
              <a:endParaRPr lang="en-US" sz="1100" b="1" baseline="0" dirty="0">
                <a:solidFill>
                  <a:schemeClr val="bg1"/>
                </a:solidFill>
              </a:endParaRPr>
            </a:p>
            <a:p>
              <a:pPr algn="ctr">
                <a:lnSpc>
                  <a:spcPct val="95000"/>
                </a:lnSpc>
                <a:spcBef>
                  <a:spcPct val="15000"/>
                </a:spcBef>
              </a:pPr>
              <a:r>
                <a:rPr lang="en-US" sz="1100" b="1" baseline="0" dirty="0">
                  <a:solidFill>
                    <a:schemeClr val="bg1"/>
                  </a:solidFill>
                </a:rPr>
                <a:t>N=10,251</a:t>
              </a:r>
            </a:p>
          </p:txBody>
        </p:sp>
      </p:grpSp>
      <p:cxnSp>
        <p:nvCxnSpPr>
          <p:cNvPr id="44" name="Straight Connector 43"/>
          <p:cNvCxnSpPr>
            <a:stCxn id="109590" idx="2"/>
            <a:endCxn id="109576" idx="0"/>
          </p:cNvCxnSpPr>
          <p:nvPr/>
        </p:nvCxnSpPr>
        <p:spPr>
          <a:xfrm rot="5400000">
            <a:off x="3361339" y="1682557"/>
            <a:ext cx="343286" cy="2082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109590" idx="2"/>
            <a:endCxn id="109577" idx="0"/>
          </p:cNvCxnSpPr>
          <p:nvPr/>
        </p:nvCxnSpPr>
        <p:spPr>
          <a:xfrm rot="16200000" flipH="1">
            <a:off x="5470730" y="1655966"/>
            <a:ext cx="341699" cy="21343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Rectangle 13"/>
          <p:cNvSpPr txBox="1">
            <a:spLocks noChangeArrowheads="1"/>
          </p:cNvSpPr>
          <p:nvPr/>
        </p:nvSpPr>
        <p:spPr bwMode="auto">
          <a:xfrm>
            <a:off x="536266" y="1143000"/>
            <a:ext cx="4038600" cy="360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342900" marR="0" lvl="0" indent="-342900" algn="l" defTabSz="914400" rtl="0" eaLnBrk="1" fontAlgn="base" latinLnBrk="0" hangingPunct="1">
              <a:lnSpc>
                <a:spcPct val="85000"/>
              </a:lnSpc>
              <a:spcBef>
                <a:spcPct val="0"/>
              </a:spcBef>
              <a:spcAft>
                <a:spcPct val="25000"/>
              </a:spcAft>
              <a:buClr>
                <a:schemeClr val="accent1"/>
              </a:buClr>
              <a:buSzTx/>
              <a:buFont typeface="Wingdings" pitchFamily="2" charset="2"/>
              <a:buNone/>
              <a:tabLst/>
              <a:defRPr/>
            </a:pPr>
            <a:r>
              <a:rPr kumimoji="0" lang="en-US" sz="3600" b="1" i="0" strike="noStrike" kern="0" cap="none" spc="0" normalizeH="0" baseline="0" noProof="0" dirty="0" smtClean="0">
                <a:ln>
                  <a:noFill/>
                </a:ln>
                <a:solidFill>
                  <a:schemeClr val="bg1"/>
                </a:solidFill>
                <a:effectLst/>
                <a:uLnTx/>
                <a:uFillTx/>
                <a:latin typeface="+mn-lt"/>
                <a:ea typeface="+mn-ea"/>
                <a:cs typeface="+mn-cs"/>
              </a:rPr>
              <a:t>ACCORD</a:t>
            </a:r>
            <a:endParaRPr kumimoji="0" lang="en-US" sz="3600" b="1" i="0" strike="noStrike" kern="0" cap="none" spc="0" normalizeH="0" baseline="30000" noProof="0" dirty="0" smtClean="0">
              <a:ln>
                <a:noFill/>
              </a:ln>
              <a:solidFill>
                <a:schemeClr val="bg1"/>
              </a:solidFill>
              <a:effectLst/>
              <a:uLnTx/>
              <a:uFillTx/>
              <a:latin typeface="+mn-lt"/>
              <a:ea typeface="+mn-ea"/>
              <a:cs typeface="+mn-cs"/>
            </a:endParaRPr>
          </a:p>
        </p:txBody>
      </p:sp>
      <p:sp>
        <p:nvSpPr>
          <p:cNvPr id="25" name="Rectangle 2"/>
          <p:cNvSpPr txBox="1">
            <a:spLocks noChangeArrowheads="1"/>
          </p:cNvSpPr>
          <p:nvPr/>
        </p:nvSpPr>
        <p:spPr bwMode="auto">
          <a:xfrm>
            <a:off x="457200" y="91948"/>
            <a:ext cx="8193024"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z="3600" b="1" kern="0" dirty="0" smtClean="0">
                <a:solidFill>
                  <a:srgbClr val="FFFF00"/>
                </a:solidFill>
                <a:latin typeface="Verdana" pitchFamily="34" charset="0"/>
                <a:ea typeface="Verdana" pitchFamily="34" charset="0"/>
                <a:cs typeface="Verdana" pitchFamily="34" charset="0"/>
              </a:rPr>
              <a:t>Results: Disposition</a:t>
            </a:r>
            <a:endParaRPr kumimoji="0" lang="en-US" sz="3600" b="1" i="0" u="none" strike="noStrike" kern="0" cap="none" spc="0" normalizeH="0" baseline="0" noProof="0" dirty="0" smtClean="0">
              <a:ln>
                <a:noFill/>
              </a:ln>
              <a:solidFill>
                <a:srgbClr val="FFFF00"/>
              </a:solidFill>
              <a:uLnTx/>
              <a:uFillTx/>
              <a:latin typeface="Verdana" pitchFamily="34" charset="0"/>
              <a:ea typeface="Verdana" pitchFamily="34" charset="0"/>
              <a:cs typeface="Verdana" pitchFamily="34" charset="0"/>
            </a:endParaRP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7563" name="Group 475"/>
          <p:cNvGraphicFramePr>
            <a:graphicFrameLocks noGrp="1"/>
          </p:cNvGraphicFramePr>
          <p:nvPr/>
        </p:nvGraphicFramePr>
        <p:xfrm>
          <a:off x="504825" y="1385888"/>
          <a:ext cx="8134350" cy="4086225"/>
        </p:xfrm>
        <a:graphic>
          <a:graphicData uri="http://schemas.openxmlformats.org/drawingml/2006/table">
            <a:tbl>
              <a:tblPr/>
              <a:tblGrid>
                <a:gridCol w="2192337"/>
                <a:gridCol w="1397000"/>
                <a:gridCol w="1514475"/>
                <a:gridCol w="1516063"/>
                <a:gridCol w="1514475"/>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bg1"/>
                        </a:solidFill>
                        <a:effectLst/>
                        <a:latin typeface="Arial" pitchFamily="34" charset="0"/>
                        <a:ea typeface="MS PGothic" pitchFamily="34" charset="-128"/>
                        <a:cs typeface="Arial" pitchFamily="34"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ADVANCE</a:t>
                      </a:r>
                      <a:r>
                        <a:rPr kumimoji="0" lang="en-US" sz="1800" b="1" i="0" u="none" strike="noStrike" cap="none" normalizeH="0" baseline="30000" dirty="0" smtClean="0">
                          <a:ln>
                            <a:noFill/>
                          </a:ln>
                          <a:solidFill>
                            <a:schemeClr val="bg1"/>
                          </a:solidFill>
                          <a:effectLst/>
                          <a:latin typeface="Arial" pitchFamily="34" charset="0"/>
                          <a:ea typeface="MS PGothic" pitchFamily="34" charset="-128"/>
                          <a:cs typeface="Arial" pitchFamily="34" charset="0"/>
                        </a:rPr>
                        <a:t>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ACCORD</a:t>
                      </a:r>
                      <a:r>
                        <a:rPr kumimoji="0" lang="en-US" sz="1800" b="1" i="0" u="none" strike="noStrike" cap="none" normalizeH="0" baseline="30000" dirty="0" smtClean="0">
                          <a:ln>
                            <a:noFill/>
                          </a:ln>
                          <a:solidFill>
                            <a:schemeClr val="bg1"/>
                          </a:solidFill>
                          <a:effectLst/>
                          <a:latin typeface="Arial" pitchFamily="34" charset="0"/>
                          <a:ea typeface="MS PGothic" pitchFamily="34" charset="-128"/>
                          <a:cs typeface="Arial" pitchFamily="34" charset="0"/>
                        </a:rPr>
                        <a:t>2</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Type of Treatment</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bg1"/>
                          </a:solidFill>
                          <a:effectLst/>
                          <a:latin typeface="Arial" pitchFamily="34" charset="0"/>
                          <a:ea typeface="MS PGothic" pitchFamily="34" charset="-128"/>
                          <a:cs typeface="Arial" pitchFamily="34" charset="0"/>
                        </a:rPr>
                        <a:t>Intensive</a:t>
                      </a:r>
                    </a:p>
                  </a:txBody>
                  <a:tcPr horzOverflow="overflow">
                    <a:lnL w="12700" cap="flat" cmpd="sng" algn="ctr">
                      <a:no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bg1"/>
                          </a:solidFill>
                          <a:effectLst/>
                          <a:latin typeface="Arial" pitchFamily="34" charset="0"/>
                          <a:ea typeface="MS PGothic" pitchFamily="34" charset="-128"/>
                          <a:cs typeface="Arial" pitchFamily="34" charset="0"/>
                        </a:rPr>
                        <a:t>Standard</a:t>
                      </a:r>
                    </a:p>
                  </a:txBody>
                  <a:tcPr horzOverflow="overflow">
                    <a:lnL>
                      <a:noFill/>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bg1"/>
                          </a:solidFill>
                          <a:effectLst/>
                          <a:latin typeface="Arial" pitchFamily="34" charset="0"/>
                          <a:ea typeface="MS PGothic" pitchFamily="34" charset="-128"/>
                          <a:cs typeface="Arial" pitchFamily="34" charset="0"/>
                        </a:rPr>
                        <a:t>Intensive</a:t>
                      </a:r>
                    </a:p>
                  </a:txBody>
                  <a:tcPr horzOverflow="overflow">
                    <a:lnL w="12700" cap="flat" cmpd="sng" algn="ctr">
                      <a:no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bg1"/>
                          </a:solidFill>
                          <a:effectLst/>
                          <a:latin typeface="Arial" pitchFamily="34" charset="0"/>
                          <a:ea typeface="MS PGothic" pitchFamily="34" charset="-128"/>
                          <a:cs typeface="Arial" pitchFamily="34" charset="0"/>
                        </a:rPr>
                        <a:t>Standard</a:t>
                      </a:r>
                    </a:p>
                  </a:txBody>
                  <a:tcPr horzOverflow="overflow">
                    <a:lnL>
                      <a:noFill/>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Insulin</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bg1"/>
                          </a:solidFill>
                          <a:effectLst/>
                          <a:latin typeface="Arial" pitchFamily="34" charset="0"/>
                          <a:ea typeface="MS PGothic" pitchFamily="34" charset="-128"/>
                          <a:cs typeface="Arial" pitchFamily="34" charset="0"/>
                        </a:rPr>
                        <a:t>41%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bg1"/>
                          </a:solidFill>
                          <a:effectLst/>
                          <a:latin typeface="Arial" pitchFamily="34" charset="0"/>
                          <a:ea typeface="MS PGothic" pitchFamily="34" charset="-128"/>
                          <a:cs typeface="Arial" pitchFamily="34" charset="0"/>
                        </a:rPr>
                        <a:t>24%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bg1"/>
                          </a:solidFill>
                          <a:effectLst/>
                          <a:latin typeface="Arial" pitchFamily="34" charset="0"/>
                          <a:ea typeface="MS PGothic" pitchFamily="34" charset="-128"/>
                          <a:cs typeface="Arial" pitchFamily="34" charset="0"/>
                        </a:rPr>
                        <a:t>77%</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bg1"/>
                          </a:solidFill>
                          <a:effectLst/>
                          <a:latin typeface="Arial" pitchFamily="34" charset="0"/>
                          <a:ea typeface="MS PGothic" pitchFamily="34" charset="-128"/>
                          <a:cs typeface="Arial" pitchFamily="34" charset="0"/>
                        </a:rPr>
                        <a:t>55%</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Metformin</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74%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bg1"/>
                          </a:solidFill>
                          <a:effectLst/>
                          <a:latin typeface="Arial" pitchFamily="34" charset="0"/>
                          <a:ea typeface="MS PGothic" pitchFamily="34" charset="-128"/>
                          <a:cs typeface="Arial" pitchFamily="34" charset="0"/>
                        </a:rPr>
                        <a:t>67%</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bg1"/>
                          </a:solidFill>
                          <a:effectLst/>
                          <a:latin typeface="Arial" pitchFamily="34" charset="0"/>
                          <a:ea typeface="MS PGothic" pitchFamily="34" charset="-128"/>
                          <a:cs typeface="Arial" pitchFamily="34" charset="0"/>
                        </a:rPr>
                        <a:t>95%</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bg1"/>
                          </a:solidFill>
                          <a:effectLst/>
                          <a:latin typeface="Arial" pitchFamily="34" charset="0"/>
                          <a:ea typeface="MS PGothic" pitchFamily="34" charset="-128"/>
                          <a:cs typeface="Arial" pitchFamily="34" charset="0"/>
                        </a:rPr>
                        <a:t>87%</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bg1"/>
                          </a:solidFill>
                          <a:effectLst/>
                          <a:latin typeface="Arial" pitchFamily="34" charset="0"/>
                          <a:ea typeface="MS PGothic" pitchFamily="34" charset="-128"/>
                          <a:cs typeface="Arial" pitchFamily="34" charset="0"/>
                        </a:rPr>
                        <a:t>Secretagogue</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94%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bg1"/>
                          </a:solidFill>
                          <a:effectLst/>
                          <a:latin typeface="Arial" pitchFamily="34" charset="0"/>
                          <a:ea typeface="MS PGothic" pitchFamily="34" charset="-128"/>
                          <a:cs typeface="Arial" pitchFamily="34" charset="0"/>
                        </a:rPr>
                        <a:t>84%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bg1"/>
                          </a:solidFill>
                          <a:effectLst/>
                          <a:latin typeface="Arial" pitchFamily="34" charset="0"/>
                          <a:ea typeface="MS PGothic" pitchFamily="34" charset="-128"/>
                          <a:cs typeface="Arial" pitchFamily="34" charset="0"/>
                        </a:rPr>
                        <a:t>87%</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bg1"/>
                          </a:solidFill>
                          <a:effectLst/>
                          <a:latin typeface="Arial" pitchFamily="34" charset="0"/>
                          <a:ea typeface="MS PGothic" pitchFamily="34" charset="-128"/>
                          <a:cs typeface="Arial" pitchFamily="34" charset="0"/>
                        </a:rPr>
                        <a:t>74%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bg1"/>
                          </a:solidFill>
                          <a:effectLst/>
                          <a:latin typeface="Arial" pitchFamily="34" charset="0"/>
                          <a:ea typeface="MS PGothic" pitchFamily="34" charset="-128"/>
                          <a:cs typeface="Arial" pitchFamily="34" charset="0"/>
                        </a:rPr>
                        <a:t>TZDs</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17%</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11%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bg1"/>
                          </a:solidFill>
                          <a:effectLst/>
                          <a:latin typeface="Arial" pitchFamily="34" charset="0"/>
                          <a:ea typeface="MS PGothic" pitchFamily="34" charset="-128"/>
                          <a:cs typeface="Arial" pitchFamily="34" charset="0"/>
                        </a:rPr>
                        <a:t>92%</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bg1"/>
                          </a:solidFill>
                          <a:effectLst/>
                          <a:latin typeface="Arial" pitchFamily="34" charset="0"/>
                          <a:ea typeface="MS PGothic" pitchFamily="34" charset="-128"/>
                          <a:cs typeface="Arial" pitchFamily="34" charset="0"/>
                        </a:rPr>
                        <a:t>58%</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bg1"/>
                          </a:solidFill>
                          <a:effectLst/>
                          <a:latin typeface="Arial" pitchFamily="34" charset="0"/>
                          <a:ea typeface="MS PGothic" pitchFamily="34" charset="-128"/>
                          <a:cs typeface="Arial" pitchFamily="34" charset="0"/>
                        </a:rPr>
                        <a:t>Incretin</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bg1"/>
                          </a:solidFill>
                          <a:effectLst/>
                          <a:latin typeface="Arial" pitchFamily="34" charset="0"/>
                          <a:ea typeface="MS PGothic" pitchFamily="34" charset="-128"/>
                          <a:cs typeface="Arial" pitchFamily="34" charset="0"/>
                        </a:rPr>
                        <a:t>N/A</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N/A</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18%</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bg1"/>
                          </a:solidFill>
                          <a:effectLst/>
                          <a:latin typeface="Arial" pitchFamily="34" charset="0"/>
                          <a:ea typeface="MS PGothic" pitchFamily="34" charset="-128"/>
                          <a:cs typeface="Arial" pitchFamily="34" charset="0"/>
                        </a:rPr>
                        <a:t>5%</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bg1"/>
                          </a:solidFill>
                          <a:effectLst/>
                          <a:latin typeface="Arial" pitchFamily="34" charset="0"/>
                          <a:ea typeface="MS PGothic" pitchFamily="34" charset="-128"/>
                          <a:cs typeface="Arial" pitchFamily="34" charset="0"/>
                        </a:rPr>
                        <a:t>Statin</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bg1"/>
                          </a:solidFill>
                          <a:effectLst/>
                          <a:latin typeface="Arial" pitchFamily="34" charset="0"/>
                          <a:ea typeface="MS PGothic" pitchFamily="34" charset="-128"/>
                          <a:cs typeface="Arial" pitchFamily="34" charset="0"/>
                        </a:rPr>
                        <a:t>46%</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48%</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88%</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bg1"/>
                          </a:solidFill>
                          <a:effectLst/>
                          <a:latin typeface="Arial" pitchFamily="34" charset="0"/>
                          <a:ea typeface="MS PGothic" pitchFamily="34" charset="-128"/>
                          <a:cs typeface="Arial" pitchFamily="34" charset="0"/>
                        </a:rPr>
                        <a:t>88%</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bg1"/>
                          </a:solidFill>
                          <a:effectLst/>
                          <a:latin typeface="Arial" pitchFamily="34" charset="0"/>
                          <a:ea typeface="MS PGothic" pitchFamily="34" charset="-128"/>
                          <a:cs typeface="Arial" pitchFamily="34" charset="0"/>
                        </a:rPr>
                        <a:t>Antihypertensive</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bg1"/>
                          </a:solidFill>
                          <a:effectLst/>
                          <a:latin typeface="Arial" pitchFamily="34" charset="0"/>
                          <a:ea typeface="MS PGothic" pitchFamily="34" charset="-128"/>
                          <a:cs typeface="Arial" pitchFamily="34" charset="0"/>
                        </a:rPr>
                        <a:t>89%</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88%</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91%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92%</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bg1"/>
                          </a:solidFill>
                          <a:effectLst/>
                          <a:latin typeface="Arial" pitchFamily="34" charset="0"/>
                          <a:ea typeface="MS PGothic" pitchFamily="34" charset="-128"/>
                          <a:cs typeface="Arial" pitchFamily="34" charset="0"/>
                        </a:rPr>
                        <a:t>ACE inhibitor</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bg1"/>
                          </a:solidFill>
                          <a:effectLst/>
                          <a:latin typeface="Arial" pitchFamily="34" charset="0"/>
                          <a:ea typeface="MS PGothic" pitchFamily="34" charset="-128"/>
                          <a:cs typeface="Arial" pitchFamily="34" charset="0"/>
                        </a:rPr>
                        <a:t>All, by design</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70%</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72%</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Aspirin</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57%</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55%</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76%</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76%</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1682" name="Text Box 5"/>
          <p:cNvSpPr txBox="1">
            <a:spLocks noChangeArrowheads="1"/>
          </p:cNvSpPr>
          <p:nvPr>
            <p:custDataLst>
              <p:tags r:id="rId1"/>
            </p:custDataLst>
          </p:nvPr>
        </p:nvSpPr>
        <p:spPr bwMode="auto">
          <a:xfrm>
            <a:off x="457200" y="5989320"/>
            <a:ext cx="8340725" cy="336550"/>
          </a:xfrm>
          <a:prstGeom prst="rect">
            <a:avLst/>
          </a:prstGeom>
          <a:noFill/>
          <a:ln w="9525">
            <a:noFill/>
            <a:miter lim="800000"/>
            <a:headEnd/>
            <a:tailEnd/>
          </a:ln>
        </p:spPr>
        <p:txBody>
          <a:bodyPr wrap="none"/>
          <a:lstStyle/>
          <a:p>
            <a:pPr marL="171450" indent="-171450">
              <a:buClr>
                <a:schemeClr val="accent1"/>
              </a:buClr>
              <a:buSzPct val="100000"/>
              <a:buFont typeface="Arial" pitchFamily="34" charset="0"/>
              <a:buChar char="•"/>
            </a:pPr>
            <a:r>
              <a:rPr lang="en-US" sz="1400" baseline="0" dirty="0" smtClean="0">
                <a:solidFill>
                  <a:schemeClr val="bg1"/>
                </a:solidFill>
                <a:cs typeface="Times New Roman" pitchFamily="18" charset="0"/>
              </a:rPr>
              <a:t>ACE=</a:t>
            </a:r>
            <a:r>
              <a:rPr lang="en-US" sz="1400" baseline="0" dirty="0" err="1" smtClean="0">
                <a:solidFill>
                  <a:schemeClr val="bg1"/>
                </a:solidFill>
                <a:cs typeface="Times New Roman" pitchFamily="18" charset="0"/>
              </a:rPr>
              <a:t>angiotensin</a:t>
            </a:r>
            <a:r>
              <a:rPr lang="en-US" sz="1400" baseline="0" dirty="0" smtClean="0">
                <a:solidFill>
                  <a:schemeClr val="bg1"/>
                </a:solidFill>
                <a:cs typeface="Times New Roman" pitchFamily="18" charset="0"/>
              </a:rPr>
              <a:t>-converting enzyme;</a:t>
            </a:r>
            <a:r>
              <a:rPr lang="en-US" sz="1400" dirty="0" smtClean="0">
                <a:solidFill>
                  <a:schemeClr val="bg1"/>
                </a:solidFill>
                <a:cs typeface="Times New Roman" pitchFamily="18" charset="0"/>
              </a:rPr>
              <a:t> TZDs=</a:t>
            </a:r>
            <a:r>
              <a:rPr lang="en-US" sz="1400" dirty="0" err="1" smtClean="0">
                <a:solidFill>
                  <a:schemeClr val="bg1"/>
                </a:solidFill>
              </a:rPr>
              <a:t>thiazolidinediones</a:t>
            </a:r>
            <a:r>
              <a:rPr lang="en-US" sz="1400" dirty="0" smtClean="0">
                <a:solidFill>
                  <a:schemeClr val="bg1"/>
                </a:solidFill>
                <a:cs typeface="Times New Roman" pitchFamily="18" charset="0"/>
              </a:rPr>
              <a:t>.</a:t>
            </a:r>
          </a:p>
          <a:p>
            <a:pPr marL="114300" indent="-114300">
              <a:buClr>
                <a:schemeClr val="tx1"/>
              </a:buClr>
              <a:buSzPct val="100000"/>
            </a:pPr>
            <a:endParaRPr lang="en-US" sz="1400" baseline="0" dirty="0">
              <a:solidFill>
                <a:schemeClr val="bg1"/>
              </a:solidFill>
              <a:cs typeface="Times New Roman" pitchFamily="18" charset="0"/>
            </a:endParaRPr>
          </a:p>
          <a:p>
            <a:pPr marL="114300" indent="-114300">
              <a:lnSpc>
                <a:spcPct val="125000"/>
              </a:lnSpc>
              <a:buClr>
                <a:schemeClr val="tx1"/>
              </a:buClr>
              <a:buSzPct val="100000"/>
              <a:buFontTx/>
              <a:buAutoNum type="arabicPeriod"/>
            </a:pPr>
            <a:endParaRPr lang="en-US" sz="1400" baseline="0" dirty="0">
              <a:solidFill>
                <a:schemeClr val="bg1"/>
              </a:solidFill>
            </a:endParaRPr>
          </a:p>
        </p:txBody>
      </p:sp>
      <p:sp>
        <p:nvSpPr>
          <p:cNvPr id="6" name="Text Box 5"/>
          <p:cNvSpPr txBox="1">
            <a:spLocks noChangeArrowheads="1"/>
          </p:cNvSpPr>
          <p:nvPr>
            <p:custDataLst>
              <p:tags r:id="rId2"/>
            </p:custDataLst>
          </p:nvPr>
        </p:nvSpPr>
        <p:spPr bwMode="auto">
          <a:xfrm>
            <a:off x="457200" y="6355080"/>
            <a:ext cx="8340725" cy="336550"/>
          </a:xfrm>
          <a:prstGeom prst="rect">
            <a:avLst/>
          </a:prstGeom>
          <a:noFill/>
          <a:ln w="9525">
            <a:noFill/>
            <a:miter lim="800000"/>
            <a:headEnd/>
            <a:tailEnd/>
          </a:ln>
        </p:spPr>
        <p:txBody>
          <a:bodyPr wrap="none"/>
          <a:lstStyle/>
          <a:p>
            <a:pPr marL="114300" indent="-114300" algn="r">
              <a:buClr>
                <a:schemeClr val="tx1"/>
              </a:buClr>
              <a:buSzPct val="100000"/>
            </a:pPr>
            <a:r>
              <a:rPr lang="en-US" sz="1400" baseline="0" dirty="0" smtClean="0">
                <a:solidFill>
                  <a:schemeClr val="bg1"/>
                </a:solidFill>
                <a:latin typeface="Arial Narrow" pitchFamily="34" charset="0"/>
                <a:cs typeface="Times New Roman" pitchFamily="18" charset="0"/>
              </a:rPr>
              <a:t>1. ADVANCE </a:t>
            </a:r>
            <a:r>
              <a:rPr lang="en-US" sz="1400" baseline="0" dirty="0">
                <a:solidFill>
                  <a:schemeClr val="bg1"/>
                </a:solidFill>
                <a:latin typeface="Arial Narrow" pitchFamily="34" charset="0"/>
                <a:cs typeface="Times New Roman" pitchFamily="18" charset="0"/>
              </a:rPr>
              <a:t>Collaborative Group. </a:t>
            </a:r>
            <a:r>
              <a:rPr lang="en-US" sz="1400" i="1" baseline="0" dirty="0">
                <a:solidFill>
                  <a:schemeClr val="bg1"/>
                </a:solidFill>
                <a:latin typeface="Arial Narrow" pitchFamily="34" charset="0"/>
                <a:cs typeface="Times New Roman" pitchFamily="18" charset="0"/>
              </a:rPr>
              <a:t>N </a:t>
            </a:r>
            <a:r>
              <a:rPr lang="en-US" sz="1400" i="1" baseline="0" dirty="0" err="1">
                <a:solidFill>
                  <a:schemeClr val="bg1"/>
                </a:solidFill>
                <a:latin typeface="Arial Narrow" pitchFamily="34" charset="0"/>
                <a:cs typeface="Times New Roman" pitchFamily="18" charset="0"/>
              </a:rPr>
              <a:t>Engl</a:t>
            </a:r>
            <a:r>
              <a:rPr lang="en-US" sz="1400" i="1" baseline="0" dirty="0">
                <a:solidFill>
                  <a:schemeClr val="bg1"/>
                </a:solidFill>
                <a:latin typeface="Arial Narrow" pitchFamily="34" charset="0"/>
                <a:cs typeface="Times New Roman" pitchFamily="18" charset="0"/>
              </a:rPr>
              <a:t> J </a:t>
            </a:r>
            <a:r>
              <a:rPr lang="en-US" sz="1400" i="1" baseline="0" dirty="0" smtClean="0">
                <a:solidFill>
                  <a:schemeClr val="bg1"/>
                </a:solidFill>
                <a:latin typeface="Arial Narrow" pitchFamily="34" charset="0"/>
                <a:cs typeface="Times New Roman" pitchFamily="18" charset="0"/>
              </a:rPr>
              <a:t>Med</a:t>
            </a:r>
            <a:r>
              <a:rPr lang="en-US" sz="1400" baseline="0" dirty="0" smtClean="0">
                <a:solidFill>
                  <a:schemeClr val="bg1"/>
                </a:solidFill>
                <a:latin typeface="Arial Narrow" pitchFamily="34" charset="0"/>
                <a:cs typeface="Times New Roman" pitchFamily="18" charset="0"/>
              </a:rPr>
              <a:t> </a:t>
            </a:r>
            <a:r>
              <a:rPr lang="en-US" sz="1400" baseline="0" dirty="0">
                <a:solidFill>
                  <a:schemeClr val="bg1"/>
                </a:solidFill>
                <a:latin typeface="Arial Narrow" pitchFamily="34" charset="0"/>
                <a:cs typeface="Times New Roman" pitchFamily="18" charset="0"/>
              </a:rPr>
              <a:t>2008;358(24):2560-2572.</a:t>
            </a:r>
          </a:p>
          <a:p>
            <a:pPr marL="114300" indent="-114300" algn="r">
              <a:buClr>
                <a:schemeClr val="tx1"/>
              </a:buClr>
              <a:buSzPct val="100000"/>
            </a:pPr>
            <a:r>
              <a:rPr lang="en-US" sz="1400" baseline="0" dirty="0" smtClean="0">
                <a:solidFill>
                  <a:schemeClr val="bg1"/>
                </a:solidFill>
                <a:latin typeface="Arial Narrow" pitchFamily="34" charset="0"/>
                <a:cs typeface="Times New Roman" pitchFamily="18" charset="0"/>
              </a:rPr>
              <a:t>2. The </a:t>
            </a:r>
            <a:r>
              <a:rPr lang="en-US" sz="1400" baseline="0" dirty="0">
                <a:solidFill>
                  <a:schemeClr val="bg1"/>
                </a:solidFill>
                <a:latin typeface="Arial Narrow" pitchFamily="34" charset="0"/>
                <a:cs typeface="Times New Roman" pitchFamily="18" charset="0"/>
              </a:rPr>
              <a:t>Action to Control Cardiovascular Risk in Diabetes Study </a:t>
            </a:r>
            <a:r>
              <a:rPr lang="en-US" sz="1400" baseline="0" dirty="0" smtClean="0">
                <a:solidFill>
                  <a:schemeClr val="bg1"/>
                </a:solidFill>
                <a:latin typeface="Arial Narrow" pitchFamily="34" charset="0"/>
                <a:cs typeface="Times New Roman" pitchFamily="18" charset="0"/>
              </a:rPr>
              <a:t>Group </a:t>
            </a:r>
            <a:r>
              <a:rPr lang="en-US" sz="1400" i="1" baseline="0" dirty="0" smtClean="0">
                <a:solidFill>
                  <a:schemeClr val="bg1"/>
                </a:solidFill>
                <a:latin typeface="Arial Narrow" pitchFamily="34" charset="0"/>
                <a:cs typeface="Times New Roman" pitchFamily="18" charset="0"/>
              </a:rPr>
              <a:t>N </a:t>
            </a:r>
            <a:r>
              <a:rPr lang="en-US" sz="1400" i="1" baseline="0" dirty="0" err="1">
                <a:solidFill>
                  <a:schemeClr val="bg1"/>
                </a:solidFill>
                <a:latin typeface="Arial Narrow" pitchFamily="34" charset="0"/>
                <a:cs typeface="Times New Roman" pitchFamily="18" charset="0"/>
              </a:rPr>
              <a:t>Engl</a:t>
            </a:r>
            <a:r>
              <a:rPr lang="en-US" sz="1400" i="1" baseline="0" dirty="0">
                <a:solidFill>
                  <a:schemeClr val="bg1"/>
                </a:solidFill>
                <a:latin typeface="Arial Narrow" pitchFamily="34" charset="0"/>
                <a:cs typeface="Times New Roman" pitchFamily="18" charset="0"/>
              </a:rPr>
              <a:t> J </a:t>
            </a:r>
            <a:r>
              <a:rPr lang="en-US" sz="1400" i="1" baseline="0" dirty="0" smtClean="0">
                <a:solidFill>
                  <a:schemeClr val="bg1"/>
                </a:solidFill>
                <a:latin typeface="Arial Narrow" pitchFamily="34" charset="0"/>
                <a:cs typeface="Times New Roman" pitchFamily="18" charset="0"/>
              </a:rPr>
              <a:t>Med</a:t>
            </a:r>
            <a:r>
              <a:rPr lang="en-US" sz="1400" baseline="0" dirty="0" smtClean="0">
                <a:solidFill>
                  <a:schemeClr val="bg1"/>
                </a:solidFill>
                <a:latin typeface="Arial Narrow" pitchFamily="34" charset="0"/>
                <a:cs typeface="Times New Roman" pitchFamily="18" charset="0"/>
              </a:rPr>
              <a:t> </a:t>
            </a:r>
            <a:r>
              <a:rPr lang="en-US" sz="1400" baseline="0" dirty="0">
                <a:solidFill>
                  <a:schemeClr val="bg1"/>
                </a:solidFill>
                <a:latin typeface="Arial Narrow" pitchFamily="34" charset="0"/>
                <a:cs typeface="Times New Roman" pitchFamily="18" charset="0"/>
              </a:rPr>
              <a:t>2008;358(24):2545-2559.</a:t>
            </a:r>
          </a:p>
          <a:p>
            <a:pPr marL="114300" indent="-114300" algn="r">
              <a:lnSpc>
                <a:spcPct val="125000"/>
              </a:lnSpc>
              <a:buClr>
                <a:schemeClr val="tx1"/>
              </a:buClr>
              <a:buSzPct val="100000"/>
            </a:pPr>
            <a:endParaRPr lang="en-US" sz="1400" baseline="0" dirty="0">
              <a:solidFill>
                <a:schemeClr val="bg1"/>
              </a:solidFill>
              <a:latin typeface="Arial Narrow" pitchFamily="34" charset="0"/>
            </a:endParaRPr>
          </a:p>
        </p:txBody>
      </p:sp>
      <p:sp>
        <p:nvSpPr>
          <p:cNvPr id="7" name="Rectangle 2"/>
          <p:cNvSpPr txBox="1">
            <a:spLocks noChangeArrowheads="1"/>
          </p:cNvSpPr>
          <p:nvPr/>
        </p:nvSpPr>
        <p:spPr bwMode="auto">
          <a:xfrm>
            <a:off x="457200" y="155448"/>
            <a:ext cx="8193024"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z="3200" b="1" dirty="0" smtClean="0">
                <a:solidFill>
                  <a:srgbClr val="FFFF00"/>
                </a:solidFill>
                <a:latin typeface="Verdana" pitchFamily="34" charset="0"/>
                <a:ea typeface="Verdana" pitchFamily="34" charset="0"/>
                <a:cs typeface="Verdana" pitchFamily="34" charset="0"/>
              </a:rPr>
              <a:t>ADVANCE &amp; ACCORD </a:t>
            </a:r>
            <a:endParaRPr lang="en-US" sz="3200" b="1" dirty="0" smtClean="0">
              <a:solidFill>
                <a:srgbClr val="FFFF00"/>
              </a:solidFill>
              <a:latin typeface="Verdana" pitchFamily="34" charset="0"/>
              <a:ea typeface="Verdana" pitchFamily="34" charset="0"/>
              <a:cs typeface="Verdana" pitchFamily="34" charset="0"/>
            </a:endParaRPr>
          </a:p>
          <a:p>
            <a:pPr lvl="0"/>
            <a:r>
              <a:rPr lang="en-US" sz="2400" b="1" kern="0" dirty="0" smtClean="0">
                <a:solidFill>
                  <a:srgbClr val="FFFF00"/>
                </a:solidFill>
                <a:latin typeface="Verdana" pitchFamily="34" charset="0"/>
                <a:ea typeface="Verdana" pitchFamily="34" charset="0"/>
                <a:cs typeface="Verdana" pitchFamily="34" charset="0"/>
              </a:rPr>
              <a:t>Results</a:t>
            </a:r>
            <a:r>
              <a:rPr lang="en-US" sz="2400" b="1" kern="0" dirty="0" smtClean="0">
                <a:solidFill>
                  <a:srgbClr val="FFFF00"/>
                </a:solidFill>
                <a:latin typeface="Verdana" pitchFamily="34" charset="0"/>
                <a:ea typeface="Verdana" pitchFamily="34" charset="0"/>
                <a:cs typeface="Verdana" pitchFamily="34" charset="0"/>
              </a:rPr>
              <a:t>: Treatments at Study Completion</a:t>
            </a:r>
            <a:endParaRPr kumimoji="0" lang="en-US" sz="2400" b="1" i="0" u="none" strike="noStrike" kern="0" cap="none" spc="0" normalizeH="0" baseline="0" noProof="0" dirty="0" smtClean="0">
              <a:ln>
                <a:noFill/>
              </a:ln>
              <a:solidFill>
                <a:srgbClr val="FFFF00"/>
              </a:solidFill>
              <a:uLnTx/>
              <a:uFillTx/>
              <a:latin typeface="Verdana" pitchFamily="34" charset="0"/>
              <a:ea typeface="Verdana" pitchFamily="34" charset="0"/>
              <a:cs typeface="Verdana" pitchFamily="34" charset="0"/>
            </a:endParaRP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729" name="Text Box 5"/>
          <p:cNvSpPr txBox="1">
            <a:spLocks noChangeArrowheads="1"/>
          </p:cNvSpPr>
          <p:nvPr>
            <p:custDataLst>
              <p:tags r:id="rId1"/>
            </p:custDataLst>
          </p:nvPr>
        </p:nvSpPr>
        <p:spPr bwMode="auto">
          <a:xfrm>
            <a:off x="457200" y="5989320"/>
            <a:ext cx="8340725" cy="336550"/>
          </a:xfrm>
          <a:prstGeom prst="rect">
            <a:avLst/>
          </a:prstGeom>
          <a:noFill/>
          <a:ln w="9525">
            <a:noFill/>
            <a:miter lim="800000"/>
            <a:headEnd/>
            <a:tailEnd/>
          </a:ln>
        </p:spPr>
        <p:txBody>
          <a:bodyPr wrap="none"/>
          <a:lstStyle/>
          <a:p>
            <a:pPr marL="171450" indent="-171450">
              <a:buClr>
                <a:schemeClr val="accent1"/>
              </a:buClr>
              <a:buSzPct val="100000"/>
              <a:buFont typeface="Arial" pitchFamily="34" charset="0"/>
              <a:buChar char="•"/>
            </a:pPr>
            <a:r>
              <a:rPr lang="en-US" sz="1400" dirty="0" smtClean="0">
                <a:solidFill>
                  <a:schemeClr val="bg1"/>
                </a:solidFill>
                <a:cs typeface="Times New Roman" pitchFamily="18" charset="0"/>
              </a:rPr>
              <a:t>BP=blood pressure; </a:t>
            </a:r>
            <a:r>
              <a:rPr lang="en-US" sz="1400" baseline="0" dirty="0" smtClean="0">
                <a:solidFill>
                  <a:schemeClr val="bg1"/>
                </a:solidFill>
                <a:cs typeface="Times New Roman" pitchFamily="18" charset="0"/>
              </a:rPr>
              <a:t>FPG=fasting </a:t>
            </a:r>
            <a:r>
              <a:rPr lang="en-US" sz="1400" baseline="0" dirty="0">
                <a:solidFill>
                  <a:schemeClr val="bg1"/>
                </a:solidFill>
                <a:cs typeface="Times New Roman" pitchFamily="18" charset="0"/>
              </a:rPr>
              <a:t>plasma glucose</a:t>
            </a:r>
            <a:r>
              <a:rPr lang="en-US" sz="1400" baseline="0" dirty="0" smtClean="0">
                <a:solidFill>
                  <a:schemeClr val="bg1"/>
                </a:solidFill>
                <a:cs typeface="Times New Roman" pitchFamily="18" charset="0"/>
              </a:rPr>
              <a:t>.</a:t>
            </a:r>
            <a:endParaRPr lang="en-US" sz="1400" baseline="0" dirty="0" smtClean="0">
              <a:solidFill>
                <a:schemeClr val="bg1"/>
              </a:solidFill>
            </a:endParaRPr>
          </a:p>
        </p:txBody>
      </p:sp>
      <p:sp>
        <p:nvSpPr>
          <p:cNvPr id="6" name="Text Box 5"/>
          <p:cNvSpPr txBox="1">
            <a:spLocks noChangeArrowheads="1"/>
          </p:cNvSpPr>
          <p:nvPr>
            <p:custDataLst>
              <p:tags r:id="rId2"/>
            </p:custDataLst>
          </p:nvPr>
        </p:nvSpPr>
        <p:spPr bwMode="auto">
          <a:xfrm>
            <a:off x="457200" y="6355080"/>
            <a:ext cx="8340725" cy="336550"/>
          </a:xfrm>
          <a:prstGeom prst="rect">
            <a:avLst/>
          </a:prstGeom>
          <a:noFill/>
          <a:ln w="9525">
            <a:noFill/>
            <a:miter lim="800000"/>
            <a:headEnd/>
            <a:tailEnd/>
          </a:ln>
        </p:spPr>
        <p:txBody>
          <a:bodyPr wrap="none"/>
          <a:lstStyle/>
          <a:p>
            <a:pPr marL="114300" indent="-114300" algn="r">
              <a:buClr>
                <a:schemeClr val="tx1"/>
              </a:buClr>
              <a:buSzPct val="100000"/>
            </a:pPr>
            <a:r>
              <a:rPr lang="en-US" sz="1400" baseline="0" dirty="0" smtClean="0">
                <a:solidFill>
                  <a:schemeClr val="bg1"/>
                </a:solidFill>
                <a:latin typeface="Arial Narrow" pitchFamily="34" charset="0"/>
                <a:cs typeface="Times New Roman" pitchFamily="18" charset="0"/>
              </a:rPr>
              <a:t>1. ADVANCE </a:t>
            </a:r>
            <a:r>
              <a:rPr lang="en-US" sz="1400" baseline="0" dirty="0">
                <a:solidFill>
                  <a:schemeClr val="bg1"/>
                </a:solidFill>
                <a:latin typeface="Arial Narrow" pitchFamily="34" charset="0"/>
                <a:cs typeface="Times New Roman" pitchFamily="18" charset="0"/>
              </a:rPr>
              <a:t>Collaborative Group. </a:t>
            </a:r>
            <a:r>
              <a:rPr lang="en-US" sz="1400" i="1" baseline="0" dirty="0">
                <a:solidFill>
                  <a:schemeClr val="bg1"/>
                </a:solidFill>
                <a:latin typeface="Arial Narrow" pitchFamily="34" charset="0"/>
                <a:cs typeface="Times New Roman" pitchFamily="18" charset="0"/>
              </a:rPr>
              <a:t>N </a:t>
            </a:r>
            <a:r>
              <a:rPr lang="en-US" sz="1400" i="1" baseline="0" dirty="0" err="1">
                <a:solidFill>
                  <a:schemeClr val="bg1"/>
                </a:solidFill>
                <a:latin typeface="Arial Narrow" pitchFamily="34" charset="0"/>
                <a:cs typeface="Times New Roman" pitchFamily="18" charset="0"/>
              </a:rPr>
              <a:t>Engl</a:t>
            </a:r>
            <a:r>
              <a:rPr lang="en-US" sz="1400" i="1" baseline="0" dirty="0">
                <a:solidFill>
                  <a:schemeClr val="bg1"/>
                </a:solidFill>
                <a:latin typeface="Arial Narrow" pitchFamily="34" charset="0"/>
                <a:cs typeface="Times New Roman" pitchFamily="18" charset="0"/>
              </a:rPr>
              <a:t> J </a:t>
            </a:r>
            <a:r>
              <a:rPr lang="en-US" sz="1400" i="1" baseline="0" dirty="0" smtClean="0">
                <a:solidFill>
                  <a:schemeClr val="bg1"/>
                </a:solidFill>
                <a:latin typeface="Arial Narrow" pitchFamily="34" charset="0"/>
                <a:cs typeface="Times New Roman" pitchFamily="18" charset="0"/>
              </a:rPr>
              <a:t>Med</a:t>
            </a:r>
            <a:r>
              <a:rPr lang="en-US" sz="1400" baseline="0" dirty="0" smtClean="0">
                <a:solidFill>
                  <a:schemeClr val="bg1"/>
                </a:solidFill>
                <a:latin typeface="Arial Narrow" pitchFamily="34" charset="0"/>
                <a:cs typeface="Times New Roman" pitchFamily="18" charset="0"/>
              </a:rPr>
              <a:t> </a:t>
            </a:r>
            <a:r>
              <a:rPr lang="en-US" sz="1400" baseline="0" dirty="0">
                <a:solidFill>
                  <a:schemeClr val="bg1"/>
                </a:solidFill>
                <a:latin typeface="Arial Narrow" pitchFamily="34" charset="0"/>
                <a:cs typeface="Times New Roman" pitchFamily="18" charset="0"/>
              </a:rPr>
              <a:t>2008;358(24):2560-2572.</a:t>
            </a:r>
          </a:p>
          <a:p>
            <a:pPr marL="114300" indent="-114300" algn="r">
              <a:buClr>
                <a:schemeClr val="tx1"/>
              </a:buClr>
              <a:buSzPct val="100000"/>
            </a:pPr>
            <a:r>
              <a:rPr lang="en-US" sz="1400" baseline="0" dirty="0" smtClean="0">
                <a:solidFill>
                  <a:schemeClr val="bg1"/>
                </a:solidFill>
                <a:latin typeface="Arial Narrow" pitchFamily="34" charset="0"/>
                <a:cs typeface="Times New Roman" pitchFamily="18" charset="0"/>
              </a:rPr>
              <a:t>2. The </a:t>
            </a:r>
            <a:r>
              <a:rPr lang="en-US" sz="1400" baseline="0" dirty="0">
                <a:solidFill>
                  <a:schemeClr val="bg1"/>
                </a:solidFill>
                <a:latin typeface="Arial Narrow" pitchFamily="34" charset="0"/>
                <a:cs typeface="Times New Roman" pitchFamily="18" charset="0"/>
              </a:rPr>
              <a:t>Action to Control Cardiovascular Risk in Diabetes Study Group. </a:t>
            </a:r>
            <a:r>
              <a:rPr lang="en-US" sz="1400" i="1" baseline="0" dirty="0">
                <a:solidFill>
                  <a:schemeClr val="bg1"/>
                </a:solidFill>
                <a:latin typeface="Arial Narrow" pitchFamily="34" charset="0"/>
                <a:cs typeface="Times New Roman" pitchFamily="18" charset="0"/>
              </a:rPr>
              <a:t>N </a:t>
            </a:r>
            <a:r>
              <a:rPr lang="en-US" sz="1400" i="1" baseline="0" dirty="0" err="1">
                <a:solidFill>
                  <a:schemeClr val="bg1"/>
                </a:solidFill>
                <a:latin typeface="Arial Narrow" pitchFamily="34" charset="0"/>
                <a:cs typeface="Times New Roman" pitchFamily="18" charset="0"/>
              </a:rPr>
              <a:t>Engl</a:t>
            </a:r>
            <a:r>
              <a:rPr lang="en-US" sz="1400" i="1" baseline="0" dirty="0">
                <a:solidFill>
                  <a:schemeClr val="bg1"/>
                </a:solidFill>
                <a:latin typeface="Arial Narrow" pitchFamily="34" charset="0"/>
                <a:cs typeface="Times New Roman" pitchFamily="18" charset="0"/>
              </a:rPr>
              <a:t> J </a:t>
            </a:r>
            <a:r>
              <a:rPr lang="en-US" sz="1400" i="1" baseline="0" dirty="0" smtClean="0">
                <a:solidFill>
                  <a:schemeClr val="bg1"/>
                </a:solidFill>
                <a:latin typeface="Arial Narrow" pitchFamily="34" charset="0"/>
                <a:cs typeface="Times New Roman" pitchFamily="18" charset="0"/>
              </a:rPr>
              <a:t>Med</a:t>
            </a:r>
            <a:r>
              <a:rPr lang="en-US" sz="1400" baseline="0" dirty="0" smtClean="0">
                <a:solidFill>
                  <a:schemeClr val="bg1"/>
                </a:solidFill>
                <a:latin typeface="Arial Narrow" pitchFamily="34" charset="0"/>
                <a:cs typeface="Times New Roman" pitchFamily="18" charset="0"/>
              </a:rPr>
              <a:t> </a:t>
            </a:r>
            <a:r>
              <a:rPr lang="en-US" sz="1400" baseline="0" dirty="0">
                <a:solidFill>
                  <a:schemeClr val="bg1"/>
                </a:solidFill>
                <a:latin typeface="Arial Narrow" pitchFamily="34" charset="0"/>
                <a:cs typeface="Times New Roman" pitchFamily="18" charset="0"/>
              </a:rPr>
              <a:t>2008;358(24):2545-2559.</a:t>
            </a:r>
          </a:p>
          <a:p>
            <a:pPr marL="114300" indent="-114300" algn="r">
              <a:lnSpc>
                <a:spcPct val="110000"/>
              </a:lnSpc>
              <a:buClr>
                <a:schemeClr val="tx1"/>
              </a:buClr>
              <a:buSzPct val="100000"/>
            </a:pPr>
            <a:endParaRPr lang="en-US" sz="1400" baseline="0" dirty="0">
              <a:solidFill>
                <a:schemeClr val="bg1"/>
              </a:solidFill>
              <a:latin typeface="Arial Narrow" pitchFamily="34" charset="0"/>
            </a:endParaRPr>
          </a:p>
          <a:p>
            <a:pPr marL="114300" indent="-114300" algn="r">
              <a:lnSpc>
                <a:spcPct val="110000"/>
              </a:lnSpc>
              <a:buClr>
                <a:schemeClr val="tx1"/>
              </a:buClr>
              <a:buSzPct val="100000"/>
            </a:pPr>
            <a:endParaRPr lang="en-US" sz="1400" baseline="0" dirty="0">
              <a:solidFill>
                <a:schemeClr val="bg1"/>
              </a:solidFill>
              <a:latin typeface="Arial Narrow" pitchFamily="34" charset="0"/>
            </a:endParaRPr>
          </a:p>
        </p:txBody>
      </p:sp>
      <p:graphicFrame>
        <p:nvGraphicFramePr>
          <p:cNvPr id="218745" name="Group 633"/>
          <p:cNvGraphicFramePr>
            <a:graphicFrameLocks noGrp="1"/>
          </p:cNvGraphicFramePr>
          <p:nvPr/>
        </p:nvGraphicFramePr>
        <p:xfrm>
          <a:off x="375444" y="1589088"/>
          <a:ext cx="8291513" cy="4086225"/>
        </p:xfrm>
        <a:graphic>
          <a:graphicData uri="http://schemas.openxmlformats.org/drawingml/2006/table">
            <a:tbl>
              <a:tblPr/>
              <a:tblGrid>
                <a:gridCol w="3324225"/>
                <a:gridCol w="1189038"/>
                <a:gridCol w="1260475"/>
                <a:gridCol w="1258887"/>
                <a:gridCol w="1258888"/>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bg1"/>
                        </a:solidFill>
                        <a:effectLst/>
                        <a:latin typeface="Arial" pitchFamily="34" charset="0"/>
                        <a:ea typeface="MS PGothic" pitchFamily="34" charset="-128"/>
                        <a:cs typeface="Arial" pitchFamily="34"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ADVANCE</a:t>
                      </a:r>
                      <a:r>
                        <a:rPr kumimoji="0" lang="en-US" sz="1800" b="1" i="0" u="none" strike="noStrike" cap="none" normalizeH="0" baseline="30000" dirty="0" smtClean="0">
                          <a:ln>
                            <a:noFill/>
                          </a:ln>
                          <a:solidFill>
                            <a:schemeClr val="bg1"/>
                          </a:solidFill>
                          <a:effectLst/>
                          <a:latin typeface="Arial" pitchFamily="34" charset="0"/>
                          <a:ea typeface="MS PGothic" pitchFamily="34" charset="-128"/>
                          <a:cs typeface="Arial" pitchFamily="34" charset="0"/>
                        </a:rPr>
                        <a:t>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ACCORD</a:t>
                      </a:r>
                      <a:r>
                        <a:rPr kumimoji="0" lang="en-US" sz="1800" b="1" i="0" u="none" strike="noStrike" cap="none" normalizeH="0" baseline="30000" dirty="0" smtClean="0">
                          <a:ln>
                            <a:noFill/>
                          </a:ln>
                          <a:solidFill>
                            <a:schemeClr val="bg1"/>
                          </a:solidFill>
                          <a:effectLst/>
                          <a:latin typeface="Arial" pitchFamily="34" charset="0"/>
                          <a:ea typeface="MS PGothic" pitchFamily="34" charset="-128"/>
                          <a:cs typeface="Arial" pitchFamily="34" charset="0"/>
                        </a:rPr>
                        <a:t>2</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Measure</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bg1"/>
                          </a:solidFill>
                          <a:effectLst/>
                          <a:latin typeface="Arial" pitchFamily="34" charset="0"/>
                          <a:ea typeface="MS PGothic" pitchFamily="34" charset="-128"/>
                          <a:cs typeface="Arial" pitchFamily="34" charset="0"/>
                        </a:rPr>
                        <a:t>Intensive</a:t>
                      </a:r>
                    </a:p>
                  </a:txBody>
                  <a:tcPr horzOverflow="overflow">
                    <a:lnL w="12700" cap="flat" cmpd="sng" algn="ctr">
                      <a:no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bg1"/>
                          </a:solidFill>
                          <a:effectLst/>
                          <a:latin typeface="Arial" pitchFamily="34" charset="0"/>
                          <a:ea typeface="MS PGothic" pitchFamily="34" charset="-128"/>
                          <a:cs typeface="Arial" pitchFamily="34" charset="0"/>
                        </a:rPr>
                        <a:t>Standard</a:t>
                      </a:r>
                    </a:p>
                  </a:txBody>
                  <a:tcPr horzOverflow="overflow">
                    <a:lnL>
                      <a:noFill/>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bg1"/>
                          </a:solidFill>
                          <a:effectLst/>
                          <a:latin typeface="Arial" pitchFamily="34" charset="0"/>
                          <a:ea typeface="MS PGothic" pitchFamily="34" charset="-128"/>
                          <a:cs typeface="Arial" pitchFamily="34" charset="0"/>
                        </a:rPr>
                        <a:t>Intensive</a:t>
                      </a:r>
                    </a:p>
                  </a:txBody>
                  <a:tcPr horzOverflow="overflow">
                    <a:lnL w="12700" cap="flat" cmpd="sng" algn="ctr">
                      <a:no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bg1"/>
                          </a:solidFill>
                          <a:effectLst/>
                          <a:latin typeface="Arial" pitchFamily="34" charset="0"/>
                          <a:ea typeface="MS PGothic" pitchFamily="34" charset="-128"/>
                          <a:cs typeface="Arial" pitchFamily="34" charset="0"/>
                        </a:rPr>
                        <a:t>Standard</a:t>
                      </a:r>
                    </a:p>
                  </a:txBody>
                  <a:tcPr horzOverflow="overflow">
                    <a:lnL>
                      <a:noFill/>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HbA1c (%)</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bg1"/>
                          </a:solidFill>
                          <a:effectLst/>
                          <a:latin typeface="Arial" pitchFamily="34" charset="0"/>
                          <a:ea typeface="MS PGothic" pitchFamily="34" charset="-128"/>
                          <a:cs typeface="Arial" pitchFamily="34" charset="0"/>
                        </a:rPr>
                        <a:t>6.4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bg1"/>
                          </a:solidFill>
                          <a:effectLst/>
                          <a:latin typeface="Arial" pitchFamily="34" charset="0"/>
                          <a:ea typeface="MS PGothic" pitchFamily="34" charset="-128"/>
                          <a:cs typeface="Arial" pitchFamily="34" charset="0"/>
                        </a:rPr>
                        <a:t>7.0</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bg1"/>
                          </a:solidFill>
                          <a:effectLst/>
                          <a:latin typeface="Arial" pitchFamily="34" charset="0"/>
                          <a:ea typeface="MS PGothic" pitchFamily="34" charset="-128"/>
                          <a:cs typeface="Arial" pitchFamily="34" charset="0"/>
                        </a:rPr>
                        <a:t>6.4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bg1"/>
                          </a:solidFill>
                          <a:effectLst/>
                          <a:latin typeface="Arial" pitchFamily="34" charset="0"/>
                          <a:ea typeface="MS PGothic" pitchFamily="34" charset="-128"/>
                          <a:cs typeface="Arial" pitchFamily="34" charset="0"/>
                        </a:rPr>
                        <a:t>7.5</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FPG (</a:t>
                      </a:r>
                      <a:r>
                        <a:rPr kumimoji="0" lang="en-US" sz="1800" b="0" i="0" u="none" strike="noStrike" cap="none" normalizeH="0" baseline="0" dirty="0" err="1" smtClean="0">
                          <a:ln>
                            <a:noFill/>
                          </a:ln>
                          <a:solidFill>
                            <a:schemeClr val="bg1"/>
                          </a:solidFill>
                          <a:effectLst/>
                          <a:latin typeface="Arial" pitchFamily="34" charset="0"/>
                          <a:ea typeface="MS PGothic" pitchFamily="34" charset="-128"/>
                          <a:cs typeface="Arial" pitchFamily="34" charset="0"/>
                        </a:rPr>
                        <a:t>mmol</a:t>
                      </a:r>
                      <a:r>
                        <a:rPr kumimoji="0" lang="en-US" sz="18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/L)</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bg1"/>
                          </a:solidFill>
                          <a:effectLst/>
                          <a:latin typeface="Arial" pitchFamily="34" charset="0"/>
                          <a:ea typeface="MS PGothic" pitchFamily="34" charset="-128"/>
                          <a:cs typeface="Arial" pitchFamily="34" charset="0"/>
                        </a:rPr>
                        <a:t>6.2</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bg1"/>
                          </a:solidFill>
                          <a:effectLst/>
                          <a:latin typeface="Arial" pitchFamily="34" charset="0"/>
                          <a:ea typeface="MS PGothic" pitchFamily="34" charset="-128"/>
                          <a:cs typeface="Arial" pitchFamily="34" charset="0"/>
                        </a:rPr>
                        <a:t>7.3</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bg1"/>
                          </a:solidFill>
                          <a:effectLst/>
                          <a:latin typeface="Arial" pitchFamily="34" charset="0"/>
                          <a:ea typeface="MS PGothic" pitchFamily="34" charset="-128"/>
                          <a:cs typeface="Arial" pitchFamily="34" charset="0"/>
                        </a:rPr>
                        <a:t>N/A</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bg1"/>
                          </a:solidFill>
                          <a:effectLst/>
                          <a:latin typeface="Arial" pitchFamily="34" charset="0"/>
                          <a:ea typeface="MS PGothic" pitchFamily="34" charset="-128"/>
                          <a:cs typeface="Arial" pitchFamily="34" charset="0"/>
                        </a:rPr>
                        <a:t>N/A</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BP (systolic; mm Hg)</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pitchFamily="34" charset="0"/>
                          <a:ea typeface="MS PGothic" pitchFamily="34" charset="-128"/>
                          <a:cs typeface="Arial" pitchFamily="34" charset="0"/>
                          <a:sym typeface="Symbol" pitchFamily="18" charset="2"/>
                        </a:rPr>
                        <a:t>9.5</a:t>
                      </a:r>
                      <a:endParaRPr kumimoji="0" lang="en-US" sz="1800" b="0" i="0" u="none" strike="noStrike" cap="none" normalizeH="0" baseline="0" dirty="0" smtClean="0">
                        <a:ln>
                          <a:noFill/>
                        </a:ln>
                        <a:solidFill>
                          <a:schemeClr val="bg1"/>
                        </a:solidFill>
                        <a:effectLst/>
                        <a:latin typeface="Arial" pitchFamily="34" charset="0"/>
                        <a:ea typeface="MS PGothic" pitchFamily="34" charset="-128"/>
                        <a:cs typeface="Arial" pitchFamily="34"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bg1"/>
                          </a:solidFill>
                          <a:effectLst/>
                          <a:latin typeface="Arial" pitchFamily="34" charset="0"/>
                          <a:ea typeface="MS PGothic" pitchFamily="34" charset="-128"/>
                          <a:cs typeface="Arial" pitchFamily="34" charset="0"/>
                          <a:sym typeface="Symbol" pitchFamily="18" charset="2"/>
                        </a:rPr>
                        <a:t>7.1</a:t>
                      </a:r>
                      <a:endParaRPr kumimoji="0" lang="en-US" sz="1800" b="0" i="0" u="none" strike="noStrike" cap="none" normalizeH="0" baseline="0" smtClean="0">
                        <a:ln>
                          <a:noFill/>
                        </a:ln>
                        <a:solidFill>
                          <a:schemeClr val="bg1"/>
                        </a:solidFill>
                        <a:effectLst/>
                        <a:latin typeface="Arial" pitchFamily="34" charset="0"/>
                        <a:ea typeface="MS PGothic" pitchFamily="34" charset="-128"/>
                        <a:cs typeface="Arial" pitchFamily="34"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bg1"/>
                          </a:solidFill>
                          <a:effectLst/>
                          <a:latin typeface="Arial" pitchFamily="34" charset="0"/>
                          <a:ea typeface="MS PGothic" pitchFamily="34" charset="-128"/>
                          <a:cs typeface="Arial" pitchFamily="34" charset="0"/>
                        </a:rPr>
                        <a:t>126</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bg1"/>
                          </a:solidFill>
                          <a:effectLst/>
                          <a:latin typeface="Arial" pitchFamily="34" charset="0"/>
                          <a:ea typeface="MS PGothic" pitchFamily="34" charset="-128"/>
                          <a:cs typeface="Arial" pitchFamily="34" charset="0"/>
                        </a:rPr>
                        <a:t>127</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bg1"/>
                          </a:solidFill>
                          <a:effectLst/>
                          <a:latin typeface="Arial" pitchFamily="34" charset="0"/>
                          <a:ea typeface="MS PGothic" pitchFamily="34" charset="-128"/>
                          <a:cs typeface="Arial" pitchFamily="34" charset="0"/>
                        </a:rPr>
                        <a:t>BP (diastolic; mm Hg)</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pitchFamily="34" charset="0"/>
                          <a:ea typeface="MS PGothic" pitchFamily="34" charset="-128"/>
                          <a:cs typeface="Arial" pitchFamily="34" charset="0"/>
                          <a:sym typeface="Symbol" pitchFamily="18" charset="2"/>
                        </a:rPr>
                        <a:t></a:t>
                      </a:r>
                      <a:r>
                        <a:rPr kumimoji="0" lang="en-US" sz="18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7.3</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pitchFamily="34" charset="0"/>
                          <a:ea typeface="MS PGothic" pitchFamily="34" charset="-128"/>
                          <a:cs typeface="Arial" pitchFamily="34" charset="0"/>
                          <a:sym typeface="Symbol" pitchFamily="18" charset="2"/>
                        </a:rPr>
                        <a:t></a:t>
                      </a:r>
                      <a:r>
                        <a:rPr kumimoji="0" lang="en-US" sz="18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6.2</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bg1"/>
                          </a:solidFill>
                          <a:effectLst/>
                          <a:latin typeface="Arial" pitchFamily="34" charset="0"/>
                          <a:ea typeface="MS PGothic" pitchFamily="34" charset="-128"/>
                          <a:cs typeface="Arial" pitchFamily="34" charset="0"/>
                        </a:rPr>
                        <a:t>66.9</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bg1"/>
                          </a:solidFill>
                          <a:effectLst/>
                          <a:latin typeface="Arial" pitchFamily="34" charset="0"/>
                          <a:ea typeface="MS PGothic" pitchFamily="34" charset="-128"/>
                          <a:cs typeface="Arial" pitchFamily="34" charset="0"/>
                        </a:rPr>
                        <a:t>67.7</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bg1"/>
                          </a:solidFill>
                          <a:effectLst/>
                          <a:latin typeface="Arial" pitchFamily="34" charset="0"/>
                          <a:ea typeface="MS PGothic" pitchFamily="34" charset="-128"/>
                          <a:cs typeface="Arial" pitchFamily="34" charset="0"/>
                        </a:rPr>
                        <a:t>LDL (mmol/L)</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bg1"/>
                          </a:solidFill>
                          <a:effectLst/>
                          <a:latin typeface="Arial" pitchFamily="34" charset="0"/>
                          <a:ea typeface="MS PGothic" pitchFamily="34" charset="-128"/>
                          <a:cs typeface="Arial" pitchFamily="34" charset="0"/>
                        </a:rPr>
                        <a:t>N/A</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N/A</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90.8</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bg1"/>
                          </a:solidFill>
                          <a:effectLst/>
                          <a:latin typeface="Arial" pitchFamily="34" charset="0"/>
                          <a:ea typeface="MS PGothic" pitchFamily="34" charset="-128"/>
                          <a:cs typeface="Arial" pitchFamily="34" charset="0"/>
                        </a:rPr>
                        <a:t>90.6</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bg1"/>
                          </a:solidFill>
                          <a:effectLst/>
                          <a:latin typeface="Arial" pitchFamily="34" charset="0"/>
                          <a:ea typeface="MS PGothic" pitchFamily="34" charset="-128"/>
                          <a:cs typeface="Arial" pitchFamily="34" charset="0"/>
                        </a:rPr>
                        <a:t>HDL</a:t>
                      </a:r>
                      <a:r>
                        <a:rPr kumimoji="0" lang="en-US" sz="1800" b="0" i="0" u="none" strike="noStrike" cap="none" normalizeH="0" baseline="0" smtClean="0">
                          <a:ln>
                            <a:noFill/>
                          </a:ln>
                          <a:solidFill>
                            <a:schemeClr val="bg1"/>
                          </a:solidFill>
                          <a:effectLst/>
                          <a:latin typeface="Arial" pitchFamily="34" charset="0"/>
                          <a:ea typeface="MS PGothic" pitchFamily="34" charset="-128"/>
                          <a:cs typeface="Arial" pitchFamily="34" charset="0"/>
                          <a:sym typeface="Symbol" pitchFamily="18" charset="2"/>
                        </a:rPr>
                        <a:t> </a:t>
                      </a:r>
                      <a:r>
                        <a:rPr kumimoji="0" lang="en-US" sz="1800" b="0" i="0" u="none" strike="noStrike" cap="none" normalizeH="0" baseline="0" smtClean="0">
                          <a:ln>
                            <a:noFill/>
                          </a:ln>
                          <a:solidFill>
                            <a:schemeClr val="bg1"/>
                          </a:solidFill>
                          <a:effectLst/>
                          <a:latin typeface="Arial" pitchFamily="34" charset="0"/>
                          <a:ea typeface="MS PGothic" pitchFamily="34" charset="-128"/>
                          <a:cs typeface="Arial" pitchFamily="34" charset="0"/>
                        </a:rPr>
                        <a:t>(mmol/L)</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No change</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N/A</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bg1"/>
                          </a:solidFill>
                          <a:effectLst/>
                          <a:latin typeface="Arial" pitchFamily="34" charset="0"/>
                          <a:ea typeface="MS PGothic" pitchFamily="34" charset="-128"/>
                          <a:cs typeface="Arial" pitchFamily="34" charset="0"/>
                        </a:rPr>
                        <a:t>N/A</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bg1"/>
                          </a:solidFill>
                          <a:effectLst/>
                          <a:latin typeface="Arial" pitchFamily="34" charset="0"/>
                          <a:ea typeface="MS PGothic" pitchFamily="34" charset="-128"/>
                          <a:cs typeface="Arial" pitchFamily="34" charset="0"/>
                        </a:rPr>
                        <a:t>Weight</a:t>
                      </a:r>
                      <a:r>
                        <a:rPr kumimoji="0" lang="en-US" sz="1800" b="0" i="0" u="none" strike="noStrike" cap="none" normalizeH="0" baseline="0" smtClean="0">
                          <a:ln>
                            <a:noFill/>
                          </a:ln>
                          <a:solidFill>
                            <a:schemeClr val="bg1"/>
                          </a:solidFill>
                          <a:effectLst/>
                          <a:latin typeface="Arial" pitchFamily="34" charset="0"/>
                          <a:ea typeface="MS PGothic" pitchFamily="34" charset="-128"/>
                          <a:cs typeface="Arial" pitchFamily="34" charset="0"/>
                          <a:sym typeface="Symbol" pitchFamily="18" charset="2"/>
                        </a:rPr>
                        <a:t> </a:t>
                      </a:r>
                      <a:r>
                        <a:rPr kumimoji="0" lang="en-US" sz="1800" b="0" i="0" u="none" strike="noStrike" cap="none" normalizeH="0" baseline="0" smtClean="0">
                          <a:ln>
                            <a:noFill/>
                          </a:ln>
                          <a:solidFill>
                            <a:schemeClr val="bg1"/>
                          </a:solidFill>
                          <a:effectLst/>
                          <a:latin typeface="Arial" pitchFamily="34" charset="0"/>
                          <a:ea typeface="MS PGothic" pitchFamily="34" charset="-128"/>
                          <a:cs typeface="Arial" pitchFamily="34" charset="0"/>
                        </a:rPr>
                        <a:t>(kg)</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bg1"/>
                          </a:solidFill>
                          <a:effectLst/>
                          <a:latin typeface="Arial" pitchFamily="34" charset="0"/>
                          <a:ea typeface="MS PGothic" pitchFamily="34" charset="-128"/>
                          <a:cs typeface="Arial" pitchFamily="34" charset="0"/>
                          <a:sym typeface="Symbol" pitchFamily="18" charset="2"/>
                        </a:rPr>
                        <a:t>0.1</a:t>
                      </a:r>
                      <a:endParaRPr kumimoji="0" lang="en-US" sz="1800" b="0" i="0" u="none" strike="noStrike" cap="none" normalizeH="0" baseline="0" smtClean="0">
                        <a:ln>
                          <a:noFill/>
                        </a:ln>
                        <a:solidFill>
                          <a:schemeClr val="bg1"/>
                        </a:solidFill>
                        <a:effectLst/>
                        <a:latin typeface="Arial" pitchFamily="34" charset="0"/>
                        <a:ea typeface="MS PGothic" pitchFamily="34" charset="-128"/>
                        <a:cs typeface="Arial" pitchFamily="34"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bg1"/>
                          </a:solidFill>
                          <a:effectLst/>
                          <a:latin typeface="Arial" pitchFamily="34" charset="0"/>
                          <a:ea typeface="MS PGothic" pitchFamily="34" charset="-128"/>
                          <a:cs typeface="Arial" pitchFamily="34" charset="0"/>
                          <a:sym typeface="Symbol" pitchFamily="18" charset="2"/>
                        </a:rPr>
                        <a:t>1.0</a:t>
                      </a:r>
                      <a:endParaRPr kumimoji="0" lang="en-US" sz="1800" b="0" i="0" u="none" strike="noStrike" cap="none" normalizeH="0" baseline="0" smtClean="0">
                        <a:ln>
                          <a:noFill/>
                        </a:ln>
                        <a:solidFill>
                          <a:schemeClr val="bg1"/>
                        </a:solidFill>
                        <a:effectLst/>
                        <a:latin typeface="Arial" pitchFamily="34" charset="0"/>
                        <a:ea typeface="MS PGothic" pitchFamily="34" charset="-128"/>
                        <a:cs typeface="Arial" pitchFamily="34"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N/A</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bg1"/>
                          </a:solidFill>
                          <a:effectLst/>
                          <a:latin typeface="Arial" pitchFamily="34" charset="0"/>
                          <a:ea typeface="MS PGothic" pitchFamily="34" charset="-128"/>
                          <a:cs typeface="Arial" pitchFamily="34" charset="0"/>
                        </a:rPr>
                        <a:t>N/A</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bg1"/>
                          </a:solidFill>
                          <a:effectLst/>
                          <a:latin typeface="Arial" pitchFamily="34" charset="0"/>
                          <a:ea typeface="MS PGothic" pitchFamily="34" charset="-128"/>
                          <a:cs typeface="Arial" pitchFamily="34" charset="0"/>
                        </a:rPr>
                        <a:t>Hypoglycaemia incidence (%)</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bg1"/>
                          </a:solidFill>
                          <a:effectLst/>
                          <a:latin typeface="Arial" pitchFamily="34" charset="0"/>
                          <a:ea typeface="MS PGothic" pitchFamily="34" charset="-128"/>
                          <a:cs typeface="Arial" pitchFamily="34" charset="0"/>
                        </a:rPr>
                        <a:t>2.7</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bg1"/>
                          </a:solidFill>
                          <a:effectLst/>
                          <a:latin typeface="Arial" pitchFamily="34" charset="0"/>
                          <a:ea typeface="MS PGothic" pitchFamily="34" charset="-128"/>
                          <a:cs typeface="Arial" pitchFamily="34" charset="0"/>
                        </a:rPr>
                        <a:t>1.5</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3.1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1.0</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Smoking</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pitchFamily="34" charset="0"/>
                          <a:ea typeface="MS PGothic" pitchFamily="34" charset="-128"/>
                          <a:cs typeface="Arial" pitchFamily="34" charset="0"/>
                          <a:sym typeface="Symbol" pitchFamily="18" charset="2"/>
                        </a:rPr>
                        <a:t>~6% points</a:t>
                      </a:r>
                      <a:endParaRPr kumimoji="0" lang="en-US" sz="1800" b="0" i="0" u="none" strike="noStrike" cap="none" normalizeH="0" baseline="0" dirty="0" smtClean="0">
                        <a:ln>
                          <a:noFill/>
                        </a:ln>
                        <a:solidFill>
                          <a:schemeClr val="bg1"/>
                        </a:solidFill>
                        <a:effectLst/>
                        <a:latin typeface="Arial" pitchFamily="34" charset="0"/>
                        <a:ea typeface="MS PGothic" pitchFamily="34" charset="-128"/>
                        <a:cs typeface="Arial" pitchFamily="34"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N/A</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N/A</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Rectangle 2"/>
          <p:cNvSpPr txBox="1">
            <a:spLocks noChangeArrowheads="1"/>
          </p:cNvSpPr>
          <p:nvPr/>
        </p:nvSpPr>
        <p:spPr bwMode="auto">
          <a:xfrm>
            <a:off x="457200" y="155448"/>
            <a:ext cx="8193024"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endParaRPr lang="en-US" sz="3600" b="1" kern="0" dirty="0" smtClean="0">
              <a:solidFill>
                <a:srgbClr val="FFFF00"/>
              </a:solidFill>
              <a:effectLst>
                <a:outerShdw blurRad="38100" dist="38100" dir="2700000" algn="tl">
                  <a:srgbClr val="000000"/>
                </a:outerShdw>
              </a:effectLst>
              <a:latin typeface="Arial"/>
              <a:ea typeface="+mj-ea"/>
              <a:cs typeface="+mj-cs"/>
            </a:endParaRPr>
          </a:p>
          <a:p>
            <a:pPr lvl="0"/>
            <a:r>
              <a:rPr lang="en-US" sz="3600" b="1" dirty="0" smtClean="0">
                <a:solidFill>
                  <a:srgbClr val="FFFF00"/>
                </a:solidFill>
                <a:latin typeface="Verdana" pitchFamily="34" charset="0"/>
                <a:ea typeface="Verdana" pitchFamily="34" charset="0"/>
                <a:cs typeface="Verdana" pitchFamily="34" charset="0"/>
              </a:rPr>
              <a:t>ADVANCE &amp; ACCORD </a:t>
            </a:r>
            <a:endParaRPr lang="en-US" sz="3600" b="1" dirty="0" smtClean="0">
              <a:solidFill>
                <a:srgbClr val="FFFF00"/>
              </a:solidFill>
              <a:latin typeface="Verdana" pitchFamily="34" charset="0"/>
              <a:ea typeface="Verdana" pitchFamily="34" charset="0"/>
              <a:cs typeface="Verdana" pitchFamily="34" charset="0"/>
            </a:endParaRPr>
          </a:p>
          <a:p>
            <a:pPr lvl="0"/>
            <a:r>
              <a:rPr lang="en-US" sz="3200" b="1" kern="0" dirty="0" smtClean="0">
                <a:solidFill>
                  <a:srgbClr val="FFFF00"/>
                </a:solidFill>
                <a:latin typeface="Verdana" pitchFamily="34" charset="0"/>
                <a:ea typeface="Verdana" pitchFamily="34" charset="0"/>
                <a:cs typeface="Verdana" pitchFamily="34" charset="0"/>
              </a:rPr>
              <a:t>Results</a:t>
            </a:r>
            <a:r>
              <a:rPr lang="en-US" sz="3200" b="1" kern="0" dirty="0" smtClean="0">
                <a:solidFill>
                  <a:srgbClr val="FFFF00"/>
                </a:solidFill>
                <a:latin typeface="Verdana" pitchFamily="34" charset="0"/>
                <a:ea typeface="Verdana" pitchFamily="34" charset="0"/>
                <a:cs typeface="Verdana" pitchFamily="34" charset="0"/>
              </a:rPr>
              <a:t>: Measures of Interest</a:t>
            </a:r>
            <a:endParaRPr kumimoji="0" lang="en-US" sz="3200" b="1" i="0" u="none" strike="noStrike" kern="0" cap="none" spc="0" normalizeH="0" baseline="0" noProof="0" dirty="0" smtClean="0">
              <a:ln>
                <a:noFill/>
              </a:ln>
              <a:solidFill>
                <a:schemeClr val="tx2"/>
              </a:solidFill>
              <a:uLnTx/>
              <a:uFillTx/>
              <a:latin typeface="Verdana" pitchFamily="34" charset="0"/>
              <a:ea typeface="Verdana" pitchFamily="34" charset="0"/>
              <a:cs typeface="Verdana" pitchFamily="34" charset="0"/>
            </a:endParaRP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5776" name="Group 64"/>
          <p:cNvGraphicFramePr>
            <a:graphicFrameLocks noGrp="1"/>
          </p:cNvGraphicFramePr>
          <p:nvPr/>
        </p:nvGraphicFramePr>
        <p:xfrm>
          <a:off x="259557" y="1676718"/>
          <a:ext cx="8624887" cy="3504565"/>
        </p:xfrm>
        <a:graphic>
          <a:graphicData uri="http://schemas.openxmlformats.org/drawingml/2006/table">
            <a:tbl>
              <a:tblPr/>
              <a:tblGrid>
                <a:gridCol w="1341437"/>
                <a:gridCol w="866775"/>
                <a:gridCol w="982663"/>
                <a:gridCol w="1055687"/>
                <a:gridCol w="755650"/>
                <a:gridCol w="904875"/>
                <a:gridCol w="906463"/>
                <a:gridCol w="1057275"/>
                <a:gridCol w="754062"/>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bg1"/>
                        </a:solidFill>
                        <a:effectLst/>
                        <a:latin typeface="Arial" pitchFamily="34" charset="0"/>
                        <a:ea typeface="MS PGothic" pitchFamily="34" charset="-128"/>
                        <a:cs typeface="Arial" pitchFamily="34" charset="0"/>
                      </a:endParaRPr>
                    </a:p>
                  </a:txBody>
                  <a:tcPr marL="45720" marR="4572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ADVANCE</a:t>
                      </a:r>
                      <a:r>
                        <a:rPr kumimoji="0" lang="en-US" sz="1800" b="1" i="0" u="none" strike="noStrike" cap="none" normalizeH="0" baseline="30000" dirty="0" smtClean="0">
                          <a:ln>
                            <a:noFill/>
                          </a:ln>
                          <a:solidFill>
                            <a:schemeClr val="bg1"/>
                          </a:solidFill>
                          <a:effectLst/>
                          <a:latin typeface="Arial" pitchFamily="34" charset="0"/>
                          <a:ea typeface="MS PGothic" pitchFamily="34" charset="-128"/>
                          <a:cs typeface="Arial" pitchFamily="34" charset="0"/>
                        </a:rPr>
                        <a:t>1</a:t>
                      </a:r>
                    </a:p>
                  </a:txBody>
                  <a:tcPr marL="45720" marR="4572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ACCORD</a:t>
                      </a:r>
                      <a:r>
                        <a:rPr kumimoji="0" lang="en-US" sz="1800" b="1" i="0" u="none" strike="noStrike" cap="none" normalizeH="0" baseline="30000" dirty="0" smtClean="0">
                          <a:ln>
                            <a:noFill/>
                          </a:ln>
                          <a:solidFill>
                            <a:schemeClr val="bg1"/>
                          </a:solidFill>
                          <a:effectLst/>
                          <a:latin typeface="Arial" pitchFamily="34" charset="0"/>
                          <a:ea typeface="MS PGothic" pitchFamily="34" charset="-128"/>
                          <a:cs typeface="Arial" pitchFamily="34" charset="0"/>
                        </a:rPr>
                        <a:t>2</a:t>
                      </a:r>
                    </a:p>
                  </a:txBody>
                  <a:tcPr marL="45720" marR="4572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457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Outcome</a:t>
                      </a:r>
                    </a:p>
                  </a:txBody>
                  <a:tcPr marL="45720" marR="4572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Intensive</a:t>
                      </a:r>
                    </a:p>
                  </a:txBody>
                  <a:tcPr marL="45720" marR="45720" horzOverflow="overflow">
                    <a:lnL w="12700" cap="flat" cmpd="sng" algn="ctr">
                      <a:no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Standard</a:t>
                      </a:r>
                    </a:p>
                  </a:txBody>
                  <a:tcPr marL="45720" marR="45720"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HR</a:t>
                      </a:r>
                      <a:br>
                        <a:rPr kumimoji="0" lang="en-US" sz="14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br>
                      <a:r>
                        <a:rPr kumimoji="0" lang="en-US" sz="14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 (95% CI)</a:t>
                      </a:r>
                    </a:p>
                  </a:txBody>
                  <a:tcPr marL="45720" marR="45720"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smtClean="0">
                          <a:ln>
                            <a:noFill/>
                          </a:ln>
                          <a:solidFill>
                            <a:schemeClr val="bg1"/>
                          </a:solidFill>
                          <a:effectLst/>
                          <a:latin typeface="Arial" pitchFamily="34" charset="0"/>
                          <a:ea typeface="MS PGothic" pitchFamily="34" charset="-128"/>
                          <a:cs typeface="Arial" pitchFamily="34" charset="0"/>
                        </a:rPr>
                        <a:t>P</a:t>
                      </a:r>
                      <a:r>
                        <a:rPr kumimoji="0" lang="en-US" sz="14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-Value</a:t>
                      </a:r>
                    </a:p>
                  </a:txBody>
                  <a:tcPr marL="45720" marR="45720" horzOverflow="overflow">
                    <a:lnL>
                      <a:noFill/>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Intensive</a:t>
                      </a:r>
                    </a:p>
                  </a:txBody>
                  <a:tcPr marL="45720" marR="45720" horzOverflow="overflow">
                    <a:lnL w="12700" cap="flat" cmpd="sng" algn="ctr">
                      <a:no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Standard</a:t>
                      </a:r>
                    </a:p>
                  </a:txBody>
                  <a:tcPr marL="45720" marR="45720"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HR</a:t>
                      </a:r>
                      <a:br>
                        <a:rPr kumimoji="0" lang="en-US" sz="14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br>
                      <a:r>
                        <a:rPr kumimoji="0" lang="en-US" sz="14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 (95% CI)</a:t>
                      </a:r>
                    </a:p>
                  </a:txBody>
                  <a:tcPr marL="45720" marR="45720"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smtClean="0">
                          <a:ln>
                            <a:noFill/>
                          </a:ln>
                          <a:solidFill>
                            <a:schemeClr val="bg1"/>
                          </a:solidFill>
                          <a:effectLst/>
                          <a:latin typeface="Arial" pitchFamily="34" charset="0"/>
                          <a:ea typeface="MS PGothic" pitchFamily="34" charset="-128"/>
                          <a:cs typeface="Arial" pitchFamily="34" charset="0"/>
                        </a:rPr>
                        <a:t>P</a:t>
                      </a:r>
                      <a:r>
                        <a:rPr kumimoji="0" lang="en-US" sz="14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-Value</a:t>
                      </a:r>
                    </a:p>
                  </a:txBody>
                  <a:tcPr marL="45720" marR="45720" horzOverflow="overflow">
                    <a:lnL>
                      <a:noFill/>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Arial" pitchFamily="34" charset="0"/>
                          <a:ea typeface="MS PGothic" pitchFamily="34" charset="-128"/>
                          <a:cs typeface="Arial" pitchFamily="34" charset="0"/>
                        </a:rPr>
                        <a:t>Combined</a:t>
                      </a:r>
                    </a:p>
                  </a:txBody>
                  <a:tcPr marL="45720" marR="4572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18.1%</a:t>
                      </a:r>
                    </a:p>
                  </a:txBody>
                  <a:tcPr marL="45720" marR="4572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20.0%</a:t>
                      </a:r>
                    </a:p>
                  </a:txBody>
                  <a:tcPr marL="45720" marR="4572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Arial" pitchFamily="34" charset="0"/>
                          <a:ea typeface="MS PGothic" pitchFamily="34" charset="-128"/>
                          <a:cs typeface="Arial" pitchFamily="34" charset="0"/>
                        </a:rPr>
                        <a:t>0.90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Arial" pitchFamily="34" charset="0"/>
                          <a:ea typeface="MS PGothic" pitchFamily="34" charset="-128"/>
                          <a:cs typeface="Arial" pitchFamily="34" charset="0"/>
                        </a:rPr>
                        <a:t>(0.82-0.98)</a:t>
                      </a:r>
                    </a:p>
                  </a:txBody>
                  <a:tcPr marL="45720" marR="4572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Arial" pitchFamily="34" charset="0"/>
                          <a:ea typeface="MS PGothic" pitchFamily="34" charset="-128"/>
                          <a:cs typeface="Arial" pitchFamily="34" charset="0"/>
                        </a:rPr>
                        <a:t>.01</a:t>
                      </a:r>
                    </a:p>
                  </a:txBody>
                  <a:tcPr marL="45720" marR="4572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bg1"/>
                          </a:solidFill>
                          <a:effectLst/>
                          <a:latin typeface="Arial" pitchFamily="34" charset="0"/>
                          <a:ea typeface="MS PGothic" pitchFamily="34" charset="-128"/>
                          <a:cs typeface="Arial" pitchFamily="34" charset="0"/>
                        </a:rPr>
                        <a:t>—</a:t>
                      </a:r>
                    </a:p>
                  </a:txBody>
                  <a:tcPr marL="45720" marR="4572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bg1"/>
                          </a:solidFill>
                          <a:effectLst/>
                          <a:latin typeface="Arial" pitchFamily="34" charset="0"/>
                          <a:ea typeface="MS PGothic" pitchFamily="34" charset="-128"/>
                          <a:cs typeface="Arial" pitchFamily="34" charset="0"/>
                        </a:rPr>
                        <a:t>—</a:t>
                      </a:r>
                    </a:p>
                  </a:txBody>
                  <a:tcPr marL="45720" marR="4572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bg1"/>
                          </a:solidFill>
                          <a:effectLst/>
                          <a:latin typeface="Arial" pitchFamily="34" charset="0"/>
                          <a:ea typeface="MS PGothic" pitchFamily="34" charset="-128"/>
                          <a:cs typeface="Arial" pitchFamily="34" charset="0"/>
                        </a:rPr>
                        <a:t>—</a:t>
                      </a:r>
                    </a:p>
                  </a:txBody>
                  <a:tcPr marL="45720" marR="4572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bg1"/>
                          </a:solidFill>
                          <a:effectLst/>
                          <a:latin typeface="Arial" pitchFamily="34" charset="0"/>
                          <a:ea typeface="MS PGothic" pitchFamily="34" charset="-128"/>
                          <a:cs typeface="Arial" pitchFamily="34" charset="0"/>
                        </a:rPr>
                        <a:t>—</a:t>
                      </a:r>
                    </a:p>
                  </a:txBody>
                  <a:tcPr marL="45720" marR="4572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Arial" pitchFamily="34" charset="0"/>
                          <a:ea typeface="MS PGothic" pitchFamily="34" charset="-128"/>
                          <a:cs typeface="Arial" pitchFamily="34" charset="0"/>
                        </a:rPr>
                        <a:t>Macrovascular</a:t>
                      </a:r>
                    </a:p>
                  </a:txBody>
                  <a:tcPr marL="45720" marR="4572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Arial" pitchFamily="34" charset="0"/>
                          <a:ea typeface="MS PGothic" pitchFamily="34" charset="-128"/>
                          <a:cs typeface="Arial" pitchFamily="34" charset="0"/>
                        </a:rPr>
                        <a:t>10.0%</a:t>
                      </a:r>
                    </a:p>
                  </a:txBody>
                  <a:tcPr marL="45720" marR="4572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Arial" pitchFamily="34" charset="0"/>
                          <a:ea typeface="MS PGothic" pitchFamily="34" charset="-128"/>
                          <a:cs typeface="Arial" pitchFamily="34" charset="0"/>
                        </a:rPr>
                        <a:t>10.6%</a:t>
                      </a:r>
                    </a:p>
                  </a:txBody>
                  <a:tcPr marL="45720" marR="4572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0.94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(0.84-1.06)</a:t>
                      </a:r>
                    </a:p>
                  </a:txBody>
                  <a:tcPr marL="45720" marR="4572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.32</a:t>
                      </a:r>
                    </a:p>
                  </a:txBody>
                  <a:tcPr marL="45720" marR="4572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a:t>
                      </a:r>
                    </a:p>
                  </a:txBody>
                  <a:tcPr marL="45720" marR="4572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bg1"/>
                          </a:solidFill>
                          <a:effectLst/>
                          <a:latin typeface="Arial" pitchFamily="34" charset="0"/>
                          <a:ea typeface="MS PGothic" pitchFamily="34" charset="-128"/>
                          <a:cs typeface="Arial" pitchFamily="34" charset="0"/>
                        </a:rPr>
                        <a:t>—</a:t>
                      </a:r>
                    </a:p>
                  </a:txBody>
                  <a:tcPr marL="45720" marR="4572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bg1"/>
                          </a:solidFill>
                          <a:effectLst/>
                          <a:latin typeface="Arial" pitchFamily="34" charset="0"/>
                          <a:ea typeface="MS PGothic" pitchFamily="34" charset="-128"/>
                          <a:cs typeface="Arial" pitchFamily="34" charset="0"/>
                        </a:rPr>
                        <a:t>—</a:t>
                      </a:r>
                    </a:p>
                  </a:txBody>
                  <a:tcPr marL="45720" marR="4572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bg1"/>
                          </a:solidFill>
                          <a:effectLst/>
                          <a:latin typeface="Arial" pitchFamily="34" charset="0"/>
                          <a:ea typeface="MS PGothic" pitchFamily="34" charset="-128"/>
                          <a:cs typeface="Arial" pitchFamily="34" charset="0"/>
                        </a:rPr>
                        <a:t>—</a:t>
                      </a:r>
                    </a:p>
                  </a:txBody>
                  <a:tcPr marL="45720" marR="4572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r>
              <a:tr h="1060450">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Arial" pitchFamily="34" charset="0"/>
                          <a:ea typeface="MS PGothic" pitchFamily="34" charset="-128"/>
                          <a:cs typeface="Arial" pitchFamily="34" charset="0"/>
                        </a:rPr>
                        <a:t>Microvascular</a:t>
                      </a:r>
                    </a:p>
                    <a:p>
                      <a:pPr marL="0" marR="0" lvl="0" indent="0" algn="l" defTabSz="914400" rtl="0" eaLnBrk="1" fontAlgn="base" latinLnBrk="0" hangingPunct="1">
                        <a:lnSpc>
                          <a:spcPct val="150000"/>
                        </a:lnSpc>
                        <a:spcBef>
                          <a:spcPct val="0"/>
                        </a:spcBef>
                        <a:spcAft>
                          <a:spcPct val="0"/>
                        </a:spcAft>
                        <a:buClrTx/>
                        <a:buSzTx/>
                        <a:buFontTx/>
                        <a:buNone/>
                        <a:tabLst/>
                      </a:pPr>
                      <a:r>
                        <a:rPr kumimoji="0" lang="en-US" sz="1200" b="1" i="0" u="none" strike="noStrike" cap="none" normalizeH="0" baseline="0" smtClean="0">
                          <a:ln>
                            <a:noFill/>
                          </a:ln>
                          <a:solidFill>
                            <a:schemeClr val="bg1"/>
                          </a:solidFill>
                          <a:effectLst/>
                          <a:latin typeface="Arial" pitchFamily="34" charset="0"/>
                          <a:ea typeface="MS PGothic" pitchFamily="34" charset="-128"/>
                          <a:cs typeface="Arial" pitchFamily="34" charset="0"/>
                        </a:rPr>
                        <a:t>   Nephropathy</a:t>
                      </a:r>
                    </a:p>
                  </a:txBody>
                  <a:tcPr marL="45720" marR="4572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Arial" pitchFamily="34" charset="0"/>
                          <a:ea typeface="MS PGothic" pitchFamily="34" charset="-128"/>
                          <a:cs typeface="Arial" pitchFamily="34" charset="0"/>
                          <a:sym typeface="Symbol" pitchFamily="18" charset="2"/>
                        </a:rPr>
                        <a:t>9.4%</a:t>
                      </a:r>
                    </a:p>
                    <a:p>
                      <a:pPr marL="0" marR="0" lvl="0" indent="0" algn="ctr" defTabSz="914400" rtl="0" eaLnBrk="1" fontAlgn="base" latinLnBrk="0" hangingPunct="1">
                        <a:lnSpc>
                          <a:spcPct val="150000"/>
                        </a:lnSpc>
                        <a:spcBef>
                          <a:spcPct val="0"/>
                        </a:spcBef>
                        <a:spcAft>
                          <a:spcPct val="0"/>
                        </a:spcAft>
                        <a:buClrTx/>
                        <a:buSzTx/>
                        <a:buFontTx/>
                        <a:buNone/>
                        <a:tabLst/>
                      </a:pPr>
                      <a:r>
                        <a:rPr kumimoji="0" lang="en-US" sz="1200" b="1" i="0" u="none" strike="noStrike" cap="none" normalizeH="0" baseline="0" smtClean="0">
                          <a:ln>
                            <a:noFill/>
                          </a:ln>
                          <a:solidFill>
                            <a:schemeClr val="bg1"/>
                          </a:solidFill>
                          <a:effectLst/>
                          <a:latin typeface="Arial" pitchFamily="34" charset="0"/>
                          <a:ea typeface="MS PGothic" pitchFamily="34" charset="-128"/>
                          <a:cs typeface="Arial" pitchFamily="34" charset="0"/>
                          <a:sym typeface="Symbol" pitchFamily="18" charset="2"/>
                        </a:rPr>
                        <a:t>4.1%</a:t>
                      </a:r>
                      <a:endParaRPr kumimoji="0" lang="en-US" sz="1200" b="1" i="0" u="none" strike="noStrike" cap="none" normalizeH="0" baseline="0" smtClean="0">
                        <a:ln>
                          <a:noFill/>
                        </a:ln>
                        <a:solidFill>
                          <a:schemeClr val="bg1"/>
                        </a:solidFill>
                        <a:effectLst/>
                        <a:latin typeface="Arial" pitchFamily="34" charset="0"/>
                        <a:ea typeface="MS PGothic" pitchFamily="34" charset="-128"/>
                        <a:cs typeface="Arial" pitchFamily="34" charset="0"/>
                      </a:endParaRPr>
                    </a:p>
                  </a:txBody>
                  <a:tcPr marL="45720" marR="4572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Arial" pitchFamily="34" charset="0"/>
                          <a:ea typeface="MS PGothic" pitchFamily="34" charset="-128"/>
                          <a:cs typeface="Arial" pitchFamily="34" charset="0"/>
                          <a:sym typeface="Symbol" pitchFamily="18" charset="2"/>
                        </a:rPr>
                        <a:t>10.9%</a:t>
                      </a:r>
                    </a:p>
                    <a:p>
                      <a:pPr marL="0" marR="0" lvl="0" indent="0" algn="ctr" defTabSz="914400" rtl="0" eaLnBrk="1" fontAlgn="base" latinLnBrk="0" hangingPunct="1">
                        <a:lnSpc>
                          <a:spcPct val="150000"/>
                        </a:lnSpc>
                        <a:spcBef>
                          <a:spcPct val="0"/>
                        </a:spcBef>
                        <a:spcAft>
                          <a:spcPct val="0"/>
                        </a:spcAft>
                        <a:buClrTx/>
                        <a:buSzTx/>
                        <a:buFontTx/>
                        <a:buNone/>
                        <a:tabLst/>
                      </a:pPr>
                      <a:r>
                        <a:rPr kumimoji="0" lang="en-US" sz="1200" b="1" i="0" u="none" strike="noStrike" cap="none" normalizeH="0" baseline="0" smtClean="0">
                          <a:ln>
                            <a:noFill/>
                          </a:ln>
                          <a:solidFill>
                            <a:schemeClr val="bg1"/>
                          </a:solidFill>
                          <a:effectLst/>
                          <a:latin typeface="Arial" pitchFamily="34" charset="0"/>
                          <a:ea typeface="MS PGothic" pitchFamily="34" charset="-128"/>
                          <a:cs typeface="Arial" pitchFamily="34" charset="0"/>
                          <a:sym typeface="Symbol" pitchFamily="18" charset="2"/>
                        </a:rPr>
                        <a:t>5.2%</a:t>
                      </a:r>
                      <a:endParaRPr kumimoji="0" lang="en-US" sz="1200" b="1" i="0" u="none" strike="noStrike" cap="none" normalizeH="0" baseline="0" smtClean="0">
                        <a:ln>
                          <a:noFill/>
                        </a:ln>
                        <a:solidFill>
                          <a:schemeClr val="bg1"/>
                        </a:solidFill>
                        <a:effectLst/>
                        <a:latin typeface="Arial" pitchFamily="34" charset="0"/>
                        <a:ea typeface="MS PGothic" pitchFamily="34" charset="-128"/>
                        <a:cs typeface="Arial" pitchFamily="34" charset="0"/>
                      </a:endParaRPr>
                    </a:p>
                  </a:txBody>
                  <a:tcPr marL="45720" marR="4572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Arial" pitchFamily="34" charset="0"/>
                          <a:ea typeface="MS PGothic" pitchFamily="34" charset="-128"/>
                          <a:cs typeface="Arial" pitchFamily="34" charset="0"/>
                        </a:rPr>
                        <a:t>0.86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Arial" pitchFamily="34" charset="0"/>
                          <a:ea typeface="MS PGothic" pitchFamily="34" charset="-128"/>
                          <a:cs typeface="Arial" pitchFamily="34" charset="0"/>
                        </a:rPr>
                        <a:t>(0.77-0.97)</a:t>
                      </a:r>
                    </a:p>
                    <a:p>
                      <a:pPr marL="0" marR="0" lvl="0" indent="0" algn="ctr" defTabSz="914400" rtl="0" eaLnBrk="1" fontAlgn="base" latinLnBrk="0" hangingPunct="1">
                        <a:lnSpc>
                          <a:spcPct val="100000"/>
                        </a:lnSpc>
                        <a:spcBef>
                          <a:spcPct val="25000"/>
                        </a:spcBef>
                        <a:spcAft>
                          <a:spcPct val="0"/>
                        </a:spcAft>
                        <a:buClrTx/>
                        <a:buSzTx/>
                        <a:buFontTx/>
                        <a:buNone/>
                        <a:tabLst/>
                      </a:pPr>
                      <a:r>
                        <a:rPr kumimoji="0" lang="en-US" sz="1200" b="1" i="0" u="none" strike="noStrike" cap="none" normalizeH="0" baseline="0" smtClean="0">
                          <a:ln>
                            <a:noFill/>
                          </a:ln>
                          <a:solidFill>
                            <a:schemeClr val="bg1"/>
                          </a:solidFill>
                          <a:effectLst/>
                          <a:latin typeface="Arial" pitchFamily="34" charset="0"/>
                          <a:ea typeface="MS PGothic" pitchFamily="34" charset="-128"/>
                          <a:cs typeface="Arial" pitchFamily="34" charset="0"/>
                        </a:rPr>
                        <a:t>0.79</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1"/>
                          </a:solidFill>
                          <a:effectLst/>
                          <a:latin typeface="Arial" pitchFamily="34" charset="0"/>
                          <a:ea typeface="MS PGothic" pitchFamily="34" charset="-128"/>
                          <a:cs typeface="Arial" pitchFamily="34" charset="0"/>
                        </a:rPr>
                        <a:t>(0.66-0.93)</a:t>
                      </a:r>
                    </a:p>
                  </a:txBody>
                  <a:tcPr marL="45720" marR="4572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.01</a:t>
                      </a:r>
                    </a:p>
                    <a:p>
                      <a:pPr marL="0" marR="0" lvl="0" indent="0" algn="ctr" defTabSz="914400" rtl="0" eaLnBrk="1" fontAlgn="base" latinLnBrk="0" hangingPunct="1">
                        <a:lnSpc>
                          <a:spcPct val="15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.006</a:t>
                      </a:r>
                    </a:p>
                  </a:txBody>
                  <a:tcPr marL="45720" marR="4572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a:t>
                      </a:r>
                    </a:p>
                  </a:txBody>
                  <a:tcPr marL="45720" marR="4572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a:t>
                      </a:r>
                    </a:p>
                  </a:txBody>
                  <a:tcPr marL="45720" marR="4572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a:t>
                      </a:r>
                    </a:p>
                  </a:txBody>
                  <a:tcPr marL="45720" marR="4572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a:t>
                      </a:r>
                    </a:p>
                  </a:txBody>
                  <a:tcPr marL="45720" marR="4572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r>
              <a:tr h="371475">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Time to first occurrence of CV death, nonfatal MI, or stroke</a:t>
                      </a:r>
                    </a:p>
                  </a:txBody>
                  <a:tcPr marL="45720" marR="4572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6.9%</a:t>
                      </a:r>
                    </a:p>
                  </a:txBody>
                  <a:tcPr marL="45720" marR="4572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7.2%</a:t>
                      </a:r>
                    </a:p>
                  </a:txBody>
                  <a:tcPr marL="45720" marR="4572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0.90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(0.78-1.04)</a:t>
                      </a:r>
                    </a:p>
                  </a:txBody>
                  <a:tcPr marL="45720" marR="4572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.16</a:t>
                      </a:r>
                    </a:p>
                  </a:txBody>
                  <a:tcPr marL="45720" marR="4572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5773" name="Text Box 5"/>
          <p:cNvSpPr txBox="1">
            <a:spLocks noChangeArrowheads="1"/>
          </p:cNvSpPr>
          <p:nvPr>
            <p:custDataLst>
              <p:tags r:id="rId1"/>
            </p:custDataLst>
          </p:nvPr>
        </p:nvSpPr>
        <p:spPr bwMode="auto">
          <a:xfrm>
            <a:off x="457200" y="6355081"/>
            <a:ext cx="8340725" cy="502920"/>
          </a:xfrm>
          <a:prstGeom prst="rect">
            <a:avLst/>
          </a:prstGeom>
          <a:noFill/>
          <a:ln w="9525">
            <a:noFill/>
            <a:miter lim="800000"/>
            <a:headEnd/>
            <a:tailEnd/>
          </a:ln>
        </p:spPr>
        <p:txBody>
          <a:bodyPr wrap="none"/>
          <a:lstStyle/>
          <a:p>
            <a:pPr marL="114300" indent="-114300" algn="r">
              <a:buClr>
                <a:schemeClr val="tx1"/>
              </a:buClr>
              <a:buSzPct val="100000"/>
            </a:pPr>
            <a:r>
              <a:rPr lang="en-US" sz="1400" baseline="0" dirty="0" smtClean="0">
                <a:solidFill>
                  <a:schemeClr val="bg1"/>
                </a:solidFill>
                <a:latin typeface="Arial Narrow" pitchFamily="34" charset="0"/>
                <a:cs typeface="Times New Roman" pitchFamily="18" charset="0"/>
              </a:rPr>
              <a:t>1. ADVANCE </a:t>
            </a:r>
            <a:r>
              <a:rPr lang="en-US" sz="1400" baseline="0" dirty="0">
                <a:solidFill>
                  <a:schemeClr val="bg1"/>
                </a:solidFill>
                <a:latin typeface="Arial Narrow" pitchFamily="34" charset="0"/>
                <a:cs typeface="Times New Roman" pitchFamily="18" charset="0"/>
              </a:rPr>
              <a:t>Collaborative Group. </a:t>
            </a:r>
            <a:r>
              <a:rPr lang="en-US" sz="1400" i="1" baseline="0" dirty="0">
                <a:solidFill>
                  <a:schemeClr val="bg1"/>
                </a:solidFill>
                <a:latin typeface="Arial Narrow" pitchFamily="34" charset="0"/>
                <a:cs typeface="Times New Roman" pitchFamily="18" charset="0"/>
              </a:rPr>
              <a:t>N </a:t>
            </a:r>
            <a:r>
              <a:rPr lang="en-US" sz="1400" i="1" baseline="0" dirty="0" err="1">
                <a:solidFill>
                  <a:schemeClr val="bg1"/>
                </a:solidFill>
                <a:latin typeface="Arial Narrow" pitchFamily="34" charset="0"/>
                <a:cs typeface="Times New Roman" pitchFamily="18" charset="0"/>
              </a:rPr>
              <a:t>Engl</a:t>
            </a:r>
            <a:r>
              <a:rPr lang="en-US" sz="1400" i="1" baseline="0" dirty="0">
                <a:solidFill>
                  <a:schemeClr val="bg1"/>
                </a:solidFill>
                <a:latin typeface="Arial Narrow" pitchFamily="34" charset="0"/>
                <a:cs typeface="Times New Roman" pitchFamily="18" charset="0"/>
              </a:rPr>
              <a:t> J </a:t>
            </a:r>
            <a:r>
              <a:rPr lang="en-US" sz="1400" i="1" baseline="0" dirty="0" smtClean="0">
                <a:solidFill>
                  <a:schemeClr val="bg1"/>
                </a:solidFill>
                <a:latin typeface="Arial Narrow" pitchFamily="34" charset="0"/>
                <a:cs typeface="Times New Roman" pitchFamily="18" charset="0"/>
              </a:rPr>
              <a:t>Med</a:t>
            </a:r>
            <a:r>
              <a:rPr lang="en-US" sz="1400" baseline="0" dirty="0" smtClean="0">
                <a:solidFill>
                  <a:schemeClr val="bg1"/>
                </a:solidFill>
                <a:latin typeface="Arial Narrow" pitchFamily="34" charset="0"/>
                <a:cs typeface="Times New Roman" pitchFamily="18" charset="0"/>
              </a:rPr>
              <a:t> </a:t>
            </a:r>
            <a:r>
              <a:rPr lang="en-US" sz="1400" baseline="0" dirty="0">
                <a:solidFill>
                  <a:schemeClr val="bg1"/>
                </a:solidFill>
                <a:latin typeface="Arial Narrow" pitchFamily="34" charset="0"/>
                <a:cs typeface="Times New Roman" pitchFamily="18" charset="0"/>
              </a:rPr>
              <a:t>2008;358(24):</a:t>
            </a:r>
            <a:r>
              <a:rPr lang="en-US" sz="1400" baseline="0" dirty="0" smtClean="0">
                <a:solidFill>
                  <a:schemeClr val="bg1"/>
                </a:solidFill>
                <a:latin typeface="Arial Narrow" pitchFamily="34" charset="0"/>
                <a:cs typeface="Times New Roman" pitchFamily="18" charset="0"/>
              </a:rPr>
              <a:t>2560-2572.</a:t>
            </a:r>
          </a:p>
          <a:p>
            <a:pPr marL="114300" indent="-114300" algn="r">
              <a:buClr>
                <a:schemeClr val="tx1"/>
              </a:buClr>
              <a:buSzPct val="100000"/>
            </a:pPr>
            <a:r>
              <a:rPr lang="en-US" sz="1400" baseline="0" dirty="0" smtClean="0">
                <a:solidFill>
                  <a:schemeClr val="bg1"/>
                </a:solidFill>
                <a:latin typeface="Arial Narrow" pitchFamily="34" charset="0"/>
                <a:cs typeface="Times New Roman" pitchFamily="18" charset="0"/>
              </a:rPr>
              <a:t>2. The </a:t>
            </a:r>
            <a:r>
              <a:rPr lang="en-US" sz="1400" baseline="0" dirty="0">
                <a:solidFill>
                  <a:schemeClr val="bg1"/>
                </a:solidFill>
                <a:latin typeface="Arial Narrow" pitchFamily="34" charset="0"/>
                <a:cs typeface="Times New Roman" pitchFamily="18" charset="0"/>
              </a:rPr>
              <a:t>Action to Control Cardiovascular Risk in Diabetes Study Group. </a:t>
            </a:r>
            <a:r>
              <a:rPr lang="en-US" sz="1400" i="1" baseline="0" dirty="0">
                <a:solidFill>
                  <a:schemeClr val="bg1"/>
                </a:solidFill>
                <a:latin typeface="Arial Narrow" pitchFamily="34" charset="0"/>
                <a:cs typeface="Times New Roman" pitchFamily="18" charset="0"/>
              </a:rPr>
              <a:t>N </a:t>
            </a:r>
            <a:r>
              <a:rPr lang="en-US" sz="1400" i="1" baseline="0" dirty="0" err="1">
                <a:solidFill>
                  <a:schemeClr val="bg1"/>
                </a:solidFill>
                <a:latin typeface="Arial Narrow" pitchFamily="34" charset="0"/>
                <a:cs typeface="Times New Roman" pitchFamily="18" charset="0"/>
              </a:rPr>
              <a:t>Engl</a:t>
            </a:r>
            <a:r>
              <a:rPr lang="en-US" sz="1400" i="1" baseline="0" dirty="0">
                <a:solidFill>
                  <a:schemeClr val="bg1"/>
                </a:solidFill>
                <a:latin typeface="Arial Narrow" pitchFamily="34" charset="0"/>
                <a:cs typeface="Times New Roman" pitchFamily="18" charset="0"/>
              </a:rPr>
              <a:t> J </a:t>
            </a:r>
            <a:r>
              <a:rPr lang="en-US" sz="1400" i="1" baseline="0" dirty="0" smtClean="0">
                <a:solidFill>
                  <a:schemeClr val="bg1"/>
                </a:solidFill>
                <a:latin typeface="Arial Narrow" pitchFamily="34" charset="0"/>
                <a:cs typeface="Times New Roman" pitchFamily="18" charset="0"/>
              </a:rPr>
              <a:t>Med</a:t>
            </a:r>
            <a:r>
              <a:rPr lang="en-US" sz="1400" baseline="0" dirty="0" smtClean="0">
                <a:solidFill>
                  <a:schemeClr val="bg1"/>
                </a:solidFill>
                <a:latin typeface="Arial Narrow" pitchFamily="34" charset="0"/>
                <a:cs typeface="Times New Roman" pitchFamily="18" charset="0"/>
              </a:rPr>
              <a:t> </a:t>
            </a:r>
            <a:r>
              <a:rPr lang="en-US" sz="1400" baseline="0" dirty="0">
                <a:solidFill>
                  <a:schemeClr val="bg1"/>
                </a:solidFill>
                <a:latin typeface="Arial Narrow" pitchFamily="34" charset="0"/>
                <a:cs typeface="Times New Roman" pitchFamily="18" charset="0"/>
              </a:rPr>
              <a:t>2008;358(24):2545-2559</a:t>
            </a:r>
            <a:r>
              <a:rPr lang="en-US" sz="1400" baseline="0" dirty="0" smtClean="0">
                <a:solidFill>
                  <a:schemeClr val="bg1"/>
                </a:solidFill>
                <a:latin typeface="Arial Narrow" pitchFamily="34" charset="0"/>
                <a:cs typeface="Times New Roman" pitchFamily="18" charset="0"/>
              </a:rPr>
              <a:t>.</a:t>
            </a:r>
            <a:endParaRPr lang="en-US" sz="1400" baseline="0" dirty="0">
              <a:solidFill>
                <a:schemeClr val="bg1"/>
              </a:solidFill>
              <a:latin typeface="Arial Narrow" pitchFamily="34" charset="0"/>
              <a:cs typeface="Times New Roman" pitchFamily="18" charset="0"/>
            </a:endParaRPr>
          </a:p>
        </p:txBody>
      </p:sp>
      <p:sp>
        <p:nvSpPr>
          <p:cNvPr id="6" name="Text Box 5"/>
          <p:cNvSpPr txBox="1">
            <a:spLocks noChangeArrowheads="1"/>
          </p:cNvSpPr>
          <p:nvPr>
            <p:custDataLst>
              <p:tags r:id="rId2"/>
            </p:custDataLst>
          </p:nvPr>
        </p:nvSpPr>
        <p:spPr bwMode="auto">
          <a:xfrm>
            <a:off x="457200" y="5989320"/>
            <a:ext cx="8340725" cy="573087"/>
          </a:xfrm>
          <a:prstGeom prst="rect">
            <a:avLst/>
          </a:prstGeom>
          <a:noFill/>
          <a:ln w="9525">
            <a:noFill/>
            <a:miter lim="800000"/>
            <a:headEnd/>
            <a:tailEnd/>
          </a:ln>
        </p:spPr>
        <p:txBody>
          <a:bodyPr wrap="none"/>
          <a:lstStyle/>
          <a:p>
            <a:pPr marL="171450" indent="-171450">
              <a:buClr>
                <a:schemeClr val="accent1"/>
              </a:buClr>
              <a:buSzPct val="100000"/>
              <a:buFont typeface="Arial" pitchFamily="34" charset="0"/>
              <a:buChar char="•"/>
            </a:pPr>
            <a:r>
              <a:rPr lang="en-US" sz="1400" dirty="0" smtClean="0">
                <a:solidFill>
                  <a:schemeClr val="bg1"/>
                </a:solidFill>
              </a:rPr>
              <a:t>CV=cardiovascular; HR=hazard </a:t>
            </a:r>
            <a:r>
              <a:rPr lang="en-US" sz="1400" baseline="0" dirty="0" smtClean="0">
                <a:solidFill>
                  <a:schemeClr val="bg1"/>
                </a:solidFill>
              </a:rPr>
              <a:t>ratio;</a:t>
            </a:r>
            <a:r>
              <a:rPr lang="en-US" sz="1400" dirty="0" smtClean="0">
                <a:solidFill>
                  <a:schemeClr val="bg1"/>
                </a:solidFill>
              </a:rPr>
              <a:t> </a:t>
            </a:r>
            <a:r>
              <a:rPr lang="en-US" sz="1400" baseline="0" dirty="0" smtClean="0">
                <a:solidFill>
                  <a:schemeClr val="bg1"/>
                </a:solidFill>
              </a:rPr>
              <a:t>MI=myocardial infarction.</a:t>
            </a:r>
            <a:endParaRPr lang="en-US" sz="1400" baseline="0" dirty="0" smtClean="0">
              <a:solidFill>
                <a:schemeClr val="bg1"/>
              </a:solidFill>
              <a:cs typeface="Times New Roman" pitchFamily="18" charset="0"/>
            </a:endParaRPr>
          </a:p>
          <a:p>
            <a:pPr marL="114300" indent="-114300">
              <a:buClr>
                <a:schemeClr val="tx1"/>
              </a:buClr>
              <a:buSzPct val="100000"/>
              <a:buFont typeface="Arial" pitchFamily="34" charset="0"/>
              <a:buChar char="•"/>
            </a:pPr>
            <a:endParaRPr lang="en-US" sz="1400" baseline="0" dirty="0">
              <a:solidFill>
                <a:schemeClr val="bg1"/>
              </a:solidFill>
            </a:endParaRPr>
          </a:p>
        </p:txBody>
      </p:sp>
      <p:sp>
        <p:nvSpPr>
          <p:cNvPr id="7" name="Rectangle 2"/>
          <p:cNvSpPr txBox="1">
            <a:spLocks noChangeArrowheads="1"/>
          </p:cNvSpPr>
          <p:nvPr/>
        </p:nvSpPr>
        <p:spPr bwMode="auto">
          <a:xfrm>
            <a:off x="457200" y="155448"/>
            <a:ext cx="8193024"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z="3600" b="1" dirty="0" smtClean="0">
                <a:solidFill>
                  <a:srgbClr val="FFFF00"/>
                </a:solidFill>
                <a:latin typeface="Verdana" pitchFamily="34" charset="0"/>
                <a:ea typeface="Verdana" pitchFamily="34" charset="0"/>
                <a:cs typeface="Verdana" pitchFamily="34" charset="0"/>
              </a:rPr>
              <a:t>ADVANCE &amp; ACCORD </a:t>
            </a:r>
            <a:endParaRPr lang="en-US" sz="3600" b="1" dirty="0" smtClean="0">
              <a:solidFill>
                <a:srgbClr val="FFFF00"/>
              </a:solidFill>
              <a:latin typeface="Verdana" pitchFamily="34" charset="0"/>
              <a:ea typeface="Verdana" pitchFamily="34" charset="0"/>
              <a:cs typeface="Verdana" pitchFamily="34" charset="0"/>
            </a:endParaRPr>
          </a:p>
          <a:p>
            <a:pPr lvl="0"/>
            <a:r>
              <a:rPr lang="en-US" sz="3200" b="1" kern="0" dirty="0" smtClean="0">
                <a:solidFill>
                  <a:srgbClr val="FFFF00"/>
                </a:solidFill>
                <a:latin typeface="Verdana" pitchFamily="34" charset="0"/>
                <a:ea typeface="Verdana" pitchFamily="34" charset="0"/>
                <a:cs typeface="Verdana" pitchFamily="34" charset="0"/>
              </a:rPr>
              <a:t>Primary </a:t>
            </a:r>
            <a:r>
              <a:rPr lang="en-US" sz="3200" b="1" kern="0" dirty="0" smtClean="0">
                <a:solidFill>
                  <a:srgbClr val="FFFF00"/>
                </a:solidFill>
                <a:latin typeface="Verdana" pitchFamily="34" charset="0"/>
                <a:ea typeface="Verdana" pitchFamily="34" charset="0"/>
                <a:cs typeface="Verdana" pitchFamily="34" charset="0"/>
              </a:rPr>
              <a:t>Outcomes</a:t>
            </a:r>
            <a:endParaRPr kumimoji="0" lang="en-US" sz="3200" b="1" i="0" u="none" strike="noStrike" kern="0" cap="none" spc="0" normalizeH="0" baseline="0" noProof="0" dirty="0" smtClean="0">
              <a:ln>
                <a:noFill/>
              </a:ln>
              <a:solidFill>
                <a:schemeClr val="tx2"/>
              </a:solidFill>
              <a:uLnTx/>
              <a:uFillTx/>
              <a:latin typeface="Verdana" pitchFamily="34" charset="0"/>
              <a:ea typeface="Verdana" pitchFamily="34" charset="0"/>
              <a:cs typeface="Verdana"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TextBox 8"/>
          <p:cNvSpPr txBox="1">
            <a:spLocks noChangeArrowheads="1"/>
          </p:cNvSpPr>
          <p:nvPr>
            <p:custDataLst>
              <p:tags r:id="rId1"/>
            </p:custDataLst>
          </p:nvPr>
        </p:nvSpPr>
        <p:spPr bwMode="auto">
          <a:xfrm>
            <a:off x="457200" y="6355080"/>
            <a:ext cx="8340725" cy="336550"/>
          </a:xfrm>
          <a:prstGeom prst="rect">
            <a:avLst/>
          </a:prstGeom>
          <a:noFill/>
          <a:ln w="9525">
            <a:noFill/>
            <a:miter lim="800000"/>
            <a:headEnd/>
            <a:tailEnd/>
          </a:ln>
        </p:spPr>
        <p:txBody>
          <a:bodyPr wrap="none"/>
          <a:lstStyle/>
          <a:p>
            <a:pPr algn="r">
              <a:lnSpc>
                <a:spcPct val="125000"/>
              </a:lnSpc>
              <a:buClr>
                <a:srgbClr val="3F3F3F"/>
              </a:buClr>
              <a:buSzPct val="100000"/>
            </a:pPr>
            <a:r>
              <a:rPr lang="en-US" sz="1400" baseline="0" dirty="0" smtClean="0">
                <a:solidFill>
                  <a:schemeClr val="bg1"/>
                </a:solidFill>
                <a:latin typeface="Arial Narrow" pitchFamily="34" charset="0"/>
                <a:cs typeface="Times New Roman" pitchFamily="18" charset="0"/>
              </a:rPr>
              <a:t>Holman et </a:t>
            </a:r>
            <a:r>
              <a:rPr lang="en-US" sz="1400" baseline="0" dirty="0">
                <a:solidFill>
                  <a:schemeClr val="bg1"/>
                </a:solidFill>
                <a:latin typeface="Arial Narrow" pitchFamily="34" charset="0"/>
                <a:cs typeface="Times New Roman" pitchFamily="18" charset="0"/>
              </a:rPr>
              <a:t>al. </a:t>
            </a:r>
            <a:r>
              <a:rPr lang="en-US" sz="1400" i="1" baseline="0" dirty="0">
                <a:solidFill>
                  <a:schemeClr val="bg1"/>
                </a:solidFill>
                <a:latin typeface="Arial Narrow" pitchFamily="34" charset="0"/>
                <a:cs typeface="Times New Roman" pitchFamily="18" charset="0"/>
              </a:rPr>
              <a:t>N </a:t>
            </a:r>
            <a:r>
              <a:rPr lang="en-US" sz="1400" i="1" baseline="0" dirty="0" err="1">
                <a:solidFill>
                  <a:schemeClr val="bg1"/>
                </a:solidFill>
                <a:latin typeface="Arial Narrow" pitchFamily="34" charset="0"/>
                <a:cs typeface="Times New Roman" pitchFamily="18" charset="0"/>
              </a:rPr>
              <a:t>Engl</a:t>
            </a:r>
            <a:r>
              <a:rPr lang="en-US" sz="1400" i="1" baseline="0" dirty="0">
                <a:solidFill>
                  <a:schemeClr val="bg1"/>
                </a:solidFill>
                <a:latin typeface="Arial Narrow" pitchFamily="34" charset="0"/>
                <a:cs typeface="Times New Roman" pitchFamily="18" charset="0"/>
              </a:rPr>
              <a:t> J </a:t>
            </a:r>
            <a:r>
              <a:rPr lang="en-US" sz="1400" i="1" baseline="0" dirty="0" smtClean="0">
                <a:solidFill>
                  <a:schemeClr val="bg1"/>
                </a:solidFill>
                <a:latin typeface="Arial Narrow" pitchFamily="34" charset="0"/>
                <a:cs typeface="Times New Roman" pitchFamily="18" charset="0"/>
              </a:rPr>
              <a:t>Med</a:t>
            </a:r>
            <a:r>
              <a:rPr lang="en-US" sz="1400" baseline="0" dirty="0" smtClean="0">
                <a:solidFill>
                  <a:schemeClr val="bg1"/>
                </a:solidFill>
                <a:latin typeface="Arial Narrow" pitchFamily="34" charset="0"/>
                <a:cs typeface="Times New Roman" pitchFamily="18" charset="0"/>
              </a:rPr>
              <a:t> </a:t>
            </a:r>
            <a:r>
              <a:rPr lang="en-US" sz="1400" baseline="0" dirty="0">
                <a:solidFill>
                  <a:schemeClr val="bg1"/>
                </a:solidFill>
                <a:latin typeface="Arial Narrow" pitchFamily="34" charset="0"/>
                <a:cs typeface="Times New Roman" pitchFamily="18" charset="0"/>
              </a:rPr>
              <a:t>2008;359(15):1577-1589.</a:t>
            </a:r>
          </a:p>
        </p:txBody>
      </p:sp>
      <p:sp>
        <p:nvSpPr>
          <p:cNvPr id="25604" name="TextBox 8"/>
          <p:cNvSpPr txBox="1">
            <a:spLocks noChangeArrowheads="1"/>
          </p:cNvSpPr>
          <p:nvPr>
            <p:custDataLst>
              <p:tags r:id="rId2"/>
            </p:custDataLst>
          </p:nvPr>
        </p:nvSpPr>
        <p:spPr bwMode="auto">
          <a:xfrm>
            <a:off x="457200" y="5989320"/>
            <a:ext cx="8340725" cy="336550"/>
          </a:xfrm>
          <a:prstGeom prst="rect">
            <a:avLst/>
          </a:prstGeom>
          <a:noFill/>
          <a:ln w="9525">
            <a:noFill/>
            <a:miter lim="800000"/>
            <a:headEnd/>
            <a:tailEnd/>
          </a:ln>
        </p:spPr>
        <p:txBody>
          <a:bodyPr wrap="none"/>
          <a:lstStyle/>
          <a:p>
            <a:pPr marL="174625" indent="-174625">
              <a:buClr>
                <a:schemeClr val="accent1"/>
              </a:buClr>
              <a:buSzPct val="100000"/>
              <a:buFont typeface="Arial" pitchFamily="34" charset="0"/>
              <a:buChar char="•"/>
            </a:pPr>
            <a:r>
              <a:rPr lang="en-US" sz="1400" baseline="0" dirty="0">
                <a:solidFill>
                  <a:schemeClr val="bg1"/>
                </a:solidFill>
                <a:cs typeface="Times New Roman" pitchFamily="18" charset="0"/>
              </a:rPr>
              <a:t>Vertical bars represent 95% </a:t>
            </a:r>
            <a:r>
              <a:rPr lang="en-US" sz="1400" baseline="0" dirty="0" smtClean="0">
                <a:solidFill>
                  <a:schemeClr val="bg1"/>
                </a:solidFill>
                <a:cs typeface="Times New Roman" pitchFamily="18" charset="0"/>
              </a:rPr>
              <a:t>CI.</a:t>
            </a:r>
            <a:endParaRPr lang="en-US" sz="1400" baseline="0" dirty="0">
              <a:solidFill>
                <a:schemeClr val="bg1"/>
              </a:solidFill>
              <a:cs typeface="Times New Roman" pitchFamily="18" charset="0"/>
            </a:endParaRPr>
          </a:p>
          <a:p>
            <a:pPr>
              <a:buClr>
                <a:srgbClr val="3F3F3F"/>
              </a:buClr>
              <a:buSzPct val="100000"/>
            </a:pPr>
            <a:endParaRPr lang="en-US" sz="1400" baseline="0" dirty="0">
              <a:solidFill>
                <a:schemeClr val="bg1"/>
              </a:solidFill>
              <a:cs typeface="Times New Roman" pitchFamily="18" charset="0"/>
            </a:endParaRPr>
          </a:p>
        </p:txBody>
      </p:sp>
      <p:sp>
        <p:nvSpPr>
          <p:cNvPr id="25665" name="Text Box 74"/>
          <p:cNvSpPr txBox="1">
            <a:spLocks noChangeArrowheads="1"/>
          </p:cNvSpPr>
          <p:nvPr/>
        </p:nvSpPr>
        <p:spPr bwMode="auto">
          <a:xfrm>
            <a:off x="1331913" y="1295400"/>
            <a:ext cx="6059487" cy="336550"/>
          </a:xfrm>
          <a:prstGeom prst="rect">
            <a:avLst/>
          </a:prstGeom>
          <a:noFill/>
          <a:ln w="9525">
            <a:noFill/>
            <a:miter lim="800000"/>
            <a:headEnd/>
            <a:tailEnd/>
          </a:ln>
        </p:spPr>
        <p:txBody>
          <a:bodyPr>
            <a:spAutoFit/>
          </a:bodyPr>
          <a:lstStyle/>
          <a:p>
            <a:pPr algn="ctr"/>
            <a:r>
              <a:rPr lang="en-US" sz="1600" b="1" baseline="0" dirty="0">
                <a:solidFill>
                  <a:schemeClr val="bg1"/>
                </a:solidFill>
              </a:rPr>
              <a:t>Sulfonylurea/Insulin </a:t>
            </a:r>
            <a:r>
              <a:rPr lang="en-US" sz="1600" b="1" baseline="0" dirty="0" err="1">
                <a:solidFill>
                  <a:schemeClr val="bg1"/>
                </a:solidFill>
              </a:rPr>
              <a:t>vs</a:t>
            </a:r>
            <a:r>
              <a:rPr lang="en-US" sz="1600" b="1" baseline="0" dirty="0">
                <a:solidFill>
                  <a:schemeClr val="bg1"/>
                </a:solidFill>
              </a:rPr>
              <a:t> Conventional</a:t>
            </a:r>
          </a:p>
        </p:txBody>
      </p:sp>
      <p:sp>
        <p:nvSpPr>
          <p:cNvPr id="25663" name="Text Box 71"/>
          <p:cNvSpPr txBox="1">
            <a:spLocks noChangeArrowheads="1"/>
          </p:cNvSpPr>
          <p:nvPr/>
        </p:nvSpPr>
        <p:spPr bwMode="auto">
          <a:xfrm rot="16200000">
            <a:off x="-1366043" y="3402806"/>
            <a:ext cx="3983038" cy="336550"/>
          </a:xfrm>
          <a:prstGeom prst="rect">
            <a:avLst/>
          </a:prstGeom>
          <a:noFill/>
          <a:ln w="9525">
            <a:noFill/>
            <a:miter lim="800000"/>
            <a:headEnd/>
            <a:tailEnd/>
          </a:ln>
        </p:spPr>
        <p:txBody>
          <a:bodyPr>
            <a:spAutoFit/>
          </a:bodyPr>
          <a:lstStyle/>
          <a:p>
            <a:pPr algn="ctr"/>
            <a:r>
              <a:rPr lang="en-US" sz="1600" b="1" baseline="0" dirty="0">
                <a:solidFill>
                  <a:schemeClr val="bg1"/>
                </a:solidFill>
              </a:rPr>
              <a:t>HbA1c (%)</a:t>
            </a:r>
          </a:p>
        </p:txBody>
      </p:sp>
      <p:sp>
        <p:nvSpPr>
          <p:cNvPr id="25606" name="Text Box 18"/>
          <p:cNvSpPr txBox="1">
            <a:spLocks noChangeArrowheads="1"/>
          </p:cNvSpPr>
          <p:nvPr/>
        </p:nvSpPr>
        <p:spPr bwMode="auto">
          <a:xfrm>
            <a:off x="1295400" y="5486400"/>
            <a:ext cx="460375" cy="215444"/>
          </a:xfrm>
          <a:prstGeom prst="rect">
            <a:avLst/>
          </a:prstGeom>
          <a:noFill/>
          <a:ln w="9525">
            <a:noFill/>
            <a:miter lim="800000"/>
            <a:headEnd/>
            <a:tailEnd/>
          </a:ln>
        </p:spPr>
        <p:txBody>
          <a:bodyPr lIns="0" tIns="0" rIns="0" bIns="0">
            <a:spAutoFit/>
          </a:bodyPr>
          <a:lstStyle/>
          <a:p>
            <a:pPr algn="ctr"/>
            <a:r>
              <a:rPr lang="en-US" sz="1400" b="1" baseline="0" dirty="0">
                <a:solidFill>
                  <a:schemeClr val="bg1"/>
                </a:solidFill>
              </a:rPr>
              <a:t>1997</a:t>
            </a:r>
          </a:p>
        </p:txBody>
      </p:sp>
      <p:sp>
        <p:nvSpPr>
          <p:cNvPr id="25607" name="Text Box 19"/>
          <p:cNvSpPr txBox="1">
            <a:spLocks noChangeArrowheads="1"/>
          </p:cNvSpPr>
          <p:nvPr/>
        </p:nvSpPr>
        <p:spPr bwMode="auto">
          <a:xfrm>
            <a:off x="2346960" y="5486400"/>
            <a:ext cx="460375" cy="215444"/>
          </a:xfrm>
          <a:prstGeom prst="rect">
            <a:avLst/>
          </a:prstGeom>
          <a:noFill/>
          <a:ln w="9525">
            <a:noFill/>
            <a:miter lim="800000"/>
            <a:headEnd/>
            <a:tailEnd/>
          </a:ln>
        </p:spPr>
        <p:txBody>
          <a:bodyPr lIns="0" tIns="0" rIns="0" bIns="0">
            <a:spAutoFit/>
          </a:bodyPr>
          <a:lstStyle/>
          <a:p>
            <a:pPr algn="ctr"/>
            <a:r>
              <a:rPr lang="en-US" sz="1400" b="1" baseline="0" dirty="0">
                <a:solidFill>
                  <a:schemeClr val="bg1"/>
                </a:solidFill>
              </a:rPr>
              <a:t>1998</a:t>
            </a:r>
          </a:p>
        </p:txBody>
      </p:sp>
      <p:sp>
        <p:nvSpPr>
          <p:cNvPr id="25608" name="Text Box 20"/>
          <p:cNvSpPr txBox="1">
            <a:spLocks noChangeArrowheads="1"/>
          </p:cNvSpPr>
          <p:nvPr/>
        </p:nvSpPr>
        <p:spPr bwMode="auto">
          <a:xfrm>
            <a:off x="3398520" y="5486400"/>
            <a:ext cx="460375" cy="215444"/>
          </a:xfrm>
          <a:prstGeom prst="rect">
            <a:avLst/>
          </a:prstGeom>
          <a:noFill/>
          <a:ln w="9525">
            <a:noFill/>
            <a:miter lim="800000"/>
            <a:headEnd/>
            <a:tailEnd/>
          </a:ln>
        </p:spPr>
        <p:txBody>
          <a:bodyPr lIns="0" tIns="0" rIns="0" bIns="0">
            <a:spAutoFit/>
          </a:bodyPr>
          <a:lstStyle/>
          <a:p>
            <a:pPr algn="ctr"/>
            <a:r>
              <a:rPr lang="en-US" sz="1400" b="1" baseline="0" dirty="0">
                <a:solidFill>
                  <a:schemeClr val="bg1"/>
                </a:solidFill>
              </a:rPr>
              <a:t>1999</a:t>
            </a:r>
          </a:p>
        </p:txBody>
      </p:sp>
      <p:sp>
        <p:nvSpPr>
          <p:cNvPr id="25609" name="Text Box 21"/>
          <p:cNvSpPr txBox="1">
            <a:spLocks noChangeArrowheads="1"/>
          </p:cNvSpPr>
          <p:nvPr/>
        </p:nvSpPr>
        <p:spPr bwMode="auto">
          <a:xfrm>
            <a:off x="4450080" y="5486400"/>
            <a:ext cx="460375" cy="215444"/>
          </a:xfrm>
          <a:prstGeom prst="rect">
            <a:avLst/>
          </a:prstGeom>
          <a:noFill/>
          <a:ln w="9525">
            <a:noFill/>
            <a:miter lim="800000"/>
            <a:headEnd/>
            <a:tailEnd/>
          </a:ln>
        </p:spPr>
        <p:txBody>
          <a:bodyPr lIns="0" tIns="0" rIns="0" bIns="0">
            <a:spAutoFit/>
          </a:bodyPr>
          <a:lstStyle/>
          <a:p>
            <a:pPr algn="ctr"/>
            <a:r>
              <a:rPr lang="en-US" sz="1400" b="1" baseline="0" dirty="0">
                <a:solidFill>
                  <a:schemeClr val="bg1"/>
                </a:solidFill>
              </a:rPr>
              <a:t>2000</a:t>
            </a:r>
          </a:p>
        </p:txBody>
      </p:sp>
      <p:sp>
        <p:nvSpPr>
          <p:cNvPr id="25610" name="Text Box 22"/>
          <p:cNvSpPr txBox="1">
            <a:spLocks noChangeArrowheads="1"/>
          </p:cNvSpPr>
          <p:nvPr/>
        </p:nvSpPr>
        <p:spPr bwMode="auto">
          <a:xfrm>
            <a:off x="5501640" y="5486400"/>
            <a:ext cx="460375" cy="215444"/>
          </a:xfrm>
          <a:prstGeom prst="rect">
            <a:avLst/>
          </a:prstGeom>
          <a:noFill/>
          <a:ln w="9525">
            <a:noFill/>
            <a:miter lim="800000"/>
            <a:headEnd/>
            <a:tailEnd/>
          </a:ln>
        </p:spPr>
        <p:txBody>
          <a:bodyPr lIns="0" tIns="0" rIns="0" bIns="0">
            <a:spAutoFit/>
          </a:bodyPr>
          <a:lstStyle/>
          <a:p>
            <a:pPr algn="ctr"/>
            <a:r>
              <a:rPr lang="en-US" sz="1400" b="1" baseline="0" dirty="0">
                <a:solidFill>
                  <a:schemeClr val="bg1"/>
                </a:solidFill>
              </a:rPr>
              <a:t>2001</a:t>
            </a:r>
          </a:p>
        </p:txBody>
      </p:sp>
      <p:sp>
        <p:nvSpPr>
          <p:cNvPr id="25611" name="Text Box 24"/>
          <p:cNvSpPr txBox="1">
            <a:spLocks noChangeArrowheads="1"/>
          </p:cNvSpPr>
          <p:nvPr/>
        </p:nvSpPr>
        <p:spPr bwMode="auto">
          <a:xfrm>
            <a:off x="6553200" y="5486400"/>
            <a:ext cx="460375" cy="215444"/>
          </a:xfrm>
          <a:prstGeom prst="rect">
            <a:avLst/>
          </a:prstGeom>
          <a:noFill/>
          <a:ln w="9525">
            <a:noFill/>
            <a:miter lim="800000"/>
            <a:headEnd/>
            <a:tailEnd/>
          </a:ln>
        </p:spPr>
        <p:txBody>
          <a:bodyPr lIns="0" tIns="0" rIns="0" bIns="0">
            <a:spAutoFit/>
          </a:bodyPr>
          <a:lstStyle/>
          <a:p>
            <a:pPr algn="ctr"/>
            <a:r>
              <a:rPr lang="en-US" sz="1400" b="1" baseline="0" dirty="0">
                <a:solidFill>
                  <a:schemeClr val="bg1"/>
                </a:solidFill>
              </a:rPr>
              <a:t>2002</a:t>
            </a:r>
          </a:p>
        </p:txBody>
      </p:sp>
      <p:sp>
        <p:nvSpPr>
          <p:cNvPr id="25616" name="Text Box 13"/>
          <p:cNvSpPr txBox="1">
            <a:spLocks noChangeArrowheads="1"/>
          </p:cNvSpPr>
          <p:nvPr/>
        </p:nvSpPr>
        <p:spPr bwMode="auto">
          <a:xfrm>
            <a:off x="1020428" y="1600200"/>
            <a:ext cx="182742"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10</a:t>
            </a:r>
          </a:p>
        </p:txBody>
      </p:sp>
      <p:sp>
        <p:nvSpPr>
          <p:cNvPr id="25617" name="Text Box 14"/>
          <p:cNvSpPr txBox="1">
            <a:spLocks noChangeArrowheads="1"/>
          </p:cNvSpPr>
          <p:nvPr/>
        </p:nvSpPr>
        <p:spPr bwMode="auto">
          <a:xfrm>
            <a:off x="1110916" y="2514600"/>
            <a:ext cx="91372"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9</a:t>
            </a:r>
          </a:p>
        </p:txBody>
      </p:sp>
      <p:sp>
        <p:nvSpPr>
          <p:cNvPr id="25618" name="Text Box 15"/>
          <p:cNvSpPr txBox="1">
            <a:spLocks noChangeArrowheads="1"/>
          </p:cNvSpPr>
          <p:nvPr/>
        </p:nvSpPr>
        <p:spPr bwMode="auto">
          <a:xfrm>
            <a:off x="1110916" y="3429000"/>
            <a:ext cx="91372"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8</a:t>
            </a:r>
          </a:p>
        </p:txBody>
      </p:sp>
      <p:sp>
        <p:nvSpPr>
          <p:cNvPr id="25619" name="Text Box 16"/>
          <p:cNvSpPr txBox="1">
            <a:spLocks noChangeArrowheads="1"/>
          </p:cNvSpPr>
          <p:nvPr/>
        </p:nvSpPr>
        <p:spPr bwMode="auto">
          <a:xfrm>
            <a:off x="1110916" y="4356556"/>
            <a:ext cx="91372"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7</a:t>
            </a:r>
          </a:p>
        </p:txBody>
      </p:sp>
      <p:sp>
        <p:nvSpPr>
          <p:cNvPr id="25620" name="Text Box 17"/>
          <p:cNvSpPr txBox="1">
            <a:spLocks noChangeArrowheads="1"/>
          </p:cNvSpPr>
          <p:nvPr/>
        </p:nvSpPr>
        <p:spPr bwMode="auto">
          <a:xfrm>
            <a:off x="1115678" y="5257800"/>
            <a:ext cx="91372"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0</a:t>
            </a:r>
          </a:p>
        </p:txBody>
      </p:sp>
      <p:sp>
        <p:nvSpPr>
          <p:cNvPr id="25633" name="Line 37"/>
          <p:cNvSpPr>
            <a:spLocks noChangeShapeType="1"/>
          </p:cNvSpPr>
          <p:nvPr/>
        </p:nvSpPr>
        <p:spPr bwMode="auto">
          <a:xfrm>
            <a:off x="1294805" y="4460876"/>
            <a:ext cx="63341" cy="0"/>
          </a:xfrm>
          <a:prstGeom prst="line">
            <a:avLst/>
          </a:prstGeom>
          <a:noFill/>
          <a:ln w="9525">
            <a:solidFill>
              <a:schemeClr val="tx1"/>
            </a:solidFill>
            <a:round/>
            <a:headEnd/>
            <a:tailEnd/>
          </a:ln>
        </p:spPr>
        <p:txBody>
          <a:bodyPr/>
          <a:lstStyle/>
          <a:p>
            <a:endParaRPr lang="en-US">
              <a:solidFill>
                <a:schemeClr val="bg1"/>
              </a:solidFill>
            </a:endParaRPr>
          </a:p>
        </p:txBody>
      </p:sp>
      <p:sp>
        <p:nvSpPr>
          <p:cNvPr id="25634" name="Line 38"/>
          <p:cNvSpPr>
            <a:spLocks noChangeShapeType="1"/>
          </p:cNvSpPr>
          <p:nvPr/>
        </p:nvSpPr>
        <p:spPr bwMode="auto">
          <a:xfrm>
            <a:off x="1294805" y="3546952"/>
            <a:ext cx="63341" cy="0"/>
          </a:xfrm>
          <a:prstGeom prst="line">
            <a:avLst/>
          </a:prstGeom>
          <a:noFill/>
          <a:ln w="9525">
            <a:solidFill>
              <a:schemeClr val="tx1"/>
            </a:solidFill>
            <a:round/>
            <a:headEnd/>
            <a:tailEnd/>
          </a:ln>
        </p:spPr>
        <p:txBody>
          <a:bodyPr/>
          <a:lstStyle/>
          <a:p>
            <a:endParaRPr lang="en-US">
              <a:solidFill>
                <a:schemeClr val="bg1"/>
              </a:solidFill>
            </a:endParaRPr>
          </a:p>
        </p:txBody>
      </p:sp>
      <p:sp>
        <p:nvSpPr>
          <p:cNvPr id="25635" name="Line 39"/>
          <p:cNvSpPr>
            <a:spLocks noChangeShapeType="1"/>
          </p:cNvSpPr>
          <p:nvPr/>
        </p:nvSpPr>
        <p:spPr bwMode="auto">
          <a:xfrm>
            <a:off x="1294805" y="2619455"/>
            <a:ext cx="63341" cy="0"/>
          </a:xfrm>
          <a:prstGeom prst="line">
            <a:avLst/>
          </a:prstGeom>
          <a:noFill/>
          <a:ln w="9525">
            <a:solidFill>
              <a:schemeClr val="tx1"/>
            </a:solidFill>
            <a:round/>
            <a:headEnd/>
            <a:tailEnd/>
          </a:ln>
        </p:spPr>
        <p:txBody>
          <a:bodyPr/>
          <a:lstStyle/>
          <a:p>
            <a:endParaRPr lang="en-US">
              <a:solidFill>
                <a:schemeClr val="bg1"/>
              </a:solidFill>
            </a:endParaRPr>
          </a:p>
        </p:txBody>
      </p:sp>
      <p:sp>
        <p:nvSpPr>
          <p:cNvPr id="25636" name="Line 40"/>
          <p:cNvSpPr>
            <a:spLocks noChangeShapeType="1"/>
          </p:cNvSpPr>
          <p:nvPr/>
        </p:nvSpPr>
        <p:spPr bwMode="auto">
          <a:xfrm>
            <a:off x="1299329" y="1708547"/>
            <a:ext cx="63341" cy="0"/>
          </a:xfrm>
          <a:prstGeom prst="line">
            <a:avLst/>
          </a:prstGeom>
          <a:noFill/>
          <a:ln w="9525">
            <a:solidFill>
              <a:schemeClr val="tx1"/>
            </a:solidFill>
            <a:round/>
            <a:headEnd/>
            <a:tailEnd/>
          </a:ln>
        </p:spPr>
        <p:txBody>
          <a:bodyPr/>
          <a:lstStyle/>
          <a:p>
            <a:endParaRPr lang="en-US">
              <a:solidFill>
                <a:schemeClr val="bg1"/>
              </a:solidFill>
            </a:endParaRPr>
          </a:p>
        </p:txBody>
      </p:sp>
      <p:sp>
        <p:nvSpPr>
          <p:cNvPr id="25627" name="Line 30"/>
          <p:cNvSpPr>
            <a:spLocks noChangeShapeType="1"/>
          </p:cNvSpPr>
          <p:nvPr/>
        </p:nvSpPr>
        <p:spPr bwMode="auto">
          <a:xfrm>
            <a:off x="1557219" y="5352177"/>
            <a:ext cx="0" cy="72390"/>
          </a:xfrm>
          <a:prstGeom prst="line">
            <a:avLst/>
          </a:prstGeom>
          <a:noFill/>
          <a:ln w="9525">
            <a:solidFill>
              <a:schemeClr val="tx1"/>
            </a:solidFill>
            <a:round/>
            <a:headEnd/>
            <a:tailEnd/>
          </a:ln>
        </p:spPr>
        <p:txBody>
          <a:bodyPr/>
          <a:lstStyle/>
          <a:p>
            <a:endParaRPr lang="en-US">
              <a:solidFill>
                <a:schemeClr val="bg1"/>
              </a:solidFill>
            </a:endParaRPr>
          </a:p>
        </p:txBody>
      </p:sp>
      <p:sp>
        <p:nvSpPr>
          <p:cNvPr id="25628" name="Line 31"/>
          <p:cNvSpPr>
            <a:spLocks noChangeShapeType="1"/>
          </p:cNvSpPr>
          <p:nvPr/>
        </p:nvSpPr>
        <p:spPr bwMode="auto">
          <a:xfrm>
            <a:off x="2579727" y="5361226"/>
            <a:ext cx="0" cy="72390"/>
          </a:xfrm>
          <a:prstGeom prst="line">
            <a:avLst/>
          </a:prstGeom>
          <a:noFill/>
          <a:ln w="9525">
            <a:solidFill>
              <a:schemeClr val="tx1"/>
            </a:solidFill>
            <a:round/>
            <a:headEnd/>
            <a:tailEnd/>
          </a:ln>
        </p:spPr>
        <p:txBody>
          <a:bodyPr/>
          <a:lstStyle/>
          <a:p>
            <a:endParaRPr lang="en-US">
              <a:solidFill>
                <a:schemeClr val="bg1"/>
              </a:solidFill>
            </a:endParaRPr>
          </a:p>
        </p:txBody>
      </p:sp>
      <p:sp>
        <p:nvSpPr>
          <p:cNvPr id="25629" name="Line 32"/>
          <p:cNvSpPr>
            <a:spLocks noChangeShapeType="1"/>
          </p:cNvSpPr>
          <p:nvPr/>
        </p:nvSpPr>
        <p:spPr bwMode="auto">
          <a:xfrm>
            <a:off x="3602236" y="5361226"/>
            <a:ext cx="0" cy="72390"/>
          </a:xfrm>
          <a:prstGeom prst="line">
            <a:avLst/>
          </a:prstGeom>
          <a:noFill/>
          <a:ln w="9525">
            <a:solidFill>
              <a:schemeClr val="tx1"/>
            </a:solidFill>
            <a:round/>
            <a:headEnd/>
            <a:tailEnd/>
          </a:ln>
        </p:spPr>
        <p:txBody>
          <a:bodyPr/>
          <a:lstStyle/>
          <a:p>
            <a:endParaRPr lang="en-US">
              <a:solidFill>
                <a:schemeClr val="bg1"/>
              </a:solidFill>
            </a:endParaRPr>
          </a:p>
        </p:txBody>
      </p:sp>
      <p:sp>
        <p:nvSpPr>
          <p:cNvPr id="25630" name="Line 33"/>
          <p:cNvSpPr>
            <a:spLocks noChangeShapeType="1"/>
          </p:cNvSpPr>
          <p:nvPr/>
        </p:nvSpPr>
        <p:spPr bwMode="auto">
          <a:xfrm>
            <a:off x="4620220" y="5356702"/>
            <a:ext cx="0" cy="72390"/>
          </a:xfrm>
          <a:prstGeom prst="line">
            <a:avLst/>
          </a:prstGeom>
          <a:noFill/>
          <a:ln w="9525">
            <a:solidFill>
              <a:schemeClr val="tx1"/>
            </a:solidFill>
            <a:round/>
            <a:headEnd/>
            <a:tailEnd/>
          </a:ln>
        </p:spPr>
        <p:txBody>
          <a:bodyPr/>
          <a:lstStyle/>
          <a:p>
            <a:endParaRPr lang="en-US">
              <a:solidFill>
                <a:schemeClr val="bg1"/>
              </a:solidFill>
            </a:endParaRPr>
          </a:p>
        </p:txBody>
      </p:sp>
      <p:sp>
        <p:nvSpPr>
          <p:cNvPr id="25631" name="Line 34"/>
          <p:cNvSpPr>
            <a:spLocks noChangeShapeType="1"/>
          </p:cNvSpPr>
          <p:nvPr/>
        </p:nvSpPr>
        <p:spPr bwMode="auto">
          <a:xfrm>
            <a:off x="5642728" y="5361226"/>
            <a:ext cx="0" cy="72390"/>
          </a:xfrm>
          <a:prstGeom prst="line">
            <a:avLst/>
          </a:prstGeom>
          <a:noFill/>
          <a:ln w="9525">
            <a:solidFill>
              <a:schemeClr val="tx1"/>
            </a:solidFill>
            <a:round/>
            <a:headEnd/>
            <a:tailEnd/>
          </a:ln>
        </p:spPr>
        <p:txBody>
          <a:bodyPr/>
          <a:lstStyle/>
          <a:p>
            <a:endParaRPr lang="en-US">
              <a:solidFill>
                <a:schemeClr val="bg1"/>
              </a:solidFill>
            </a:endParaRPr>
          </a:p>
        </p:txBody>
      </p:sp>
      <p:sp>
        <p:nvSpPr>
          <p:cNvPr id="25632" name="Line 35"/>
          <p:cNvSpPr>
            <a:spLocks noChangeShapeType="1"/>
          </p:cNvSpPr>
          <p:nvPr/>
        </p:nvSpPr>
        <p:spPr bwMode="auto">
          <a:xfrm>
            <a:off x="6764773" y="5356702"/>
            <a:ext cx="0" cy="72390"/>
          </a:xfrm>
          <a:prstGeom prst="line">
            <a:avLst/>
          </a:prstGeom>
          <a:noFill/>
          <a:ln w="9525">
            <a:solidFill>
              <a:schemeClr val="tx1"/>
            </a:solidFill>
            <a:round/>
            <a:headEnd/>
            <a:tailEnd/>
          </a:ln>
        </p:spPr>
        <p:txBody>
          <a:bodyPr/>
          <a:lstStyle/>
          <a:p>
            <a:endParaRPr lang="en-US">
              <a:solidFill>
                <a:schemeClr val="bg1"/>
              </a:solidFill>
            </a:endParaRPr>
          </a:p>
        </p:txBody>
      </p:sp>
      <p:sp>
        <p:nvSpPr>
          <p:cNvPr id="25612" name="Rectangle 70"/>
          <p:cNvSpPr>
            <a:spLocks noChangeArrowheads="1"/>
          </p:cNvSpPr>
          <p:nvPr/>
        </p:nvSpPr>
        <p:spPr bwMode="auto">
          <a:xfrm>
            <a:off x="1371719" y="1708547"/>
            <a:ext cx="5751988" cy="3666253"/>
          </a:xfrm>
          <a:prstGeom prst="rect">
            <a:avLst/>
          </a:prstGeom>
          <a:noFill/>
          <a:ln w="9525">
            <a:solidFill>
              <a:schemeClr val="bg1"/>
            </a:solidFill>
            <a:miter lim="800000"/>
            <a:headEnd/>
            <a:tailEnd/>
          </a:ln>
        </p:spPr>
        <p:txBody>
          <a:bodyPr wrap="none" anchor="ctr"/>
          <a:lstStyle/>
          <a:p>
            <a:endParaRPr lang="en-US" sz="1000" baseline="0" dirty="0">
              <a:solidFill>
                <a:schemeClr val="bg1"/>
              </a:solidFill>
            </a:endParaRPr>
          </a:p>
        </p:txBody>
      </p:sp>
      <p:sp>
        <p:nvSpPr>
          <p:cNvPr id="25638" name="AutoShape 45"/>
          <p:cNvSpPr>
            <a:spLocks noChangeArrowheads="1"/>
          </p:cNvSpPr>
          <p:nvPr/>
        </p:nvSpPr>
        <p:spPr bwMode="auto">
          <a:xfrm>
            <a:off x="1496894" y="2905998"/>
            <a:ext cx="126682" cy="146289"/>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25639" name="AutoShape 46"/>
          <p:cNvSpPr>
            <a:spLocks noChangeArrowheads="1"/>
          </p:cNvSpPr>
          <p:nvPr/>
        </p:nvSpPr>
        <p:spPr bwMode="auto">
          <a:xfrm>
            <a:off x="2514878" y="2910523"/>
            <a:ext cx="126682" cy="146288"/>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25640" name="AutoShape 47"/>
          <p:cNvSpPr>
            <a:spLocks noChangeArrowheads="1"/>
          </p:cNvSpPr>
          <p:nvPr/>
        </p:nvSpPr>
        <p:spPr bwMode="auto">
          <a:xfrm>
            <a:off x="3537386" y="3094514"/>
            <a:ext cx="126682" cy="146288"/>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25641" name="AutoShape 48"/>
          <p:cNvSpPr>
            <a:spLocks noChangeArrowheads="1"/>
          </p:cNvSpPr>
          <p:nvPr/>
        </p:nvSpPr>
        <p:spPr bwMode="auto">
          <a:xfrm>
            <a:off x="4555371" y="3106579"/>
            <a:ext cx="126682" cy="146288"/>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25642" name="AutoShape 49"/>
          <p:cNvSpPr>
            <a:spLocks noChangeArrowheads="1"/>
          </p:cNvSpPr>
          <p:nvPr/>
        </p:nvSpPr>
        <p:spPr bwMode="auto">
          <a:xfrm>
            <a:off x="5577880" y="3290571"/>
            <a:ext cx="126682" cy="146288"/>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25643" name="AutoShape 50"/>
          <p:cNvSpPr>
            <a:spLocks noChangeArrowheads="1"/>
          </p:cNvSpPr>
          <p:nvPr/>
        </p:nvSpPr>
        <p:spPr bwMode="auto">
          <a:xfrm>
            <a:off x="6595863" y="3660061"/>
            <a:ext cx="126682" cy="146289"/>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25644" name="Line 51"/>
          <p:cNvSpPr>
            <a:spLocks noChangeShapeType="1"/>
          </p:cNvSpPr>
          <p:nvPr/>
        </p:nvSpPr>
        <p:spPr bwMode="auto">
          <a:xfrm>
            <a:off x="6660713" y="3488135"/>
            <a:ext cx="0" cy="470535"/>
          </a:xfrm>
          <a:prstGeom prst="line">
            <a:avLst/>
          </a:prstGeom>
          <a:noFill/>
          <a:ln w="19050">
            <a:solidFill>
              <a:srgbClr val="969696"/>
            </a:solidFill>
            <a:round/>
            <a:headEnd/>
            <a:tailEnd/>
          </a:ln>
        </p:spPr>
        <p:txBody>
          <a:bodyPr/>
          <a:lstStyle/>
          <a:p>
            <a:endParaRPr lang="en-US">
              <a:solidFill>
                <a:schemeClr val="bg1"/>
              </a:solidFill>
            </a:endParaRPr>
          </a:p>
        </p:txBody>
      </p:sp>
      <p:sp>
        <p:nvSpPr>
          <p:cNvPr id="25645" name="Line 52"/>
          <p:cNvSpPr>
            <a:spLocks noChangeShapeType="1"/>
          </p:cNvSpPr>
          <p:nvPr/>
        </p:nvSpPr>
        <p:spPr bwMode="auto">
          <a:xfrm>
            <a:off x="5642728" y="3076417"/>
            <a:ext cx="0" cy="535384"/>
          </a:xfrm>
          <a:prstGeom prst="line">
            <a:avLst/>
          </a:prstGeom>
          <a:noFill/>
          <a:ln w="19050">
            <a:solidFill>
              <a:srgbClr val="969696"/>
            </a:solidFill>
            <a:round/>
            <a:headEnd/>
            <a:tailEnd/>
          </a:ln>
        </p:spPr>
        <p:txBody>
          <a:bodyPr/>
          <a:lstStyle/>
          <a:p>
            <a:endParaRPr lang="en-US">
              <a:solidFill>
                <a:schemeClr val="bg1"/>
              </a:solidFill>
            </a:endParaRPr>
          </a:p>
        </p:txBody>
      </p:sp>
      <p:sp>
        <p:nvSpPr>
          <p:cNvPr id="25646" name="Line 53"/>
          <p:cNvSpPr>
            <a:spLocks noChangeShapeType="1"/>
          </p:cNvSpPr>
          <p:nvPr/>
        </p:nvSpPr>
        <p:spPr bwMode="auto">
          <a:xfrm>
            <a:off x="4620220" y="2939177"/>
            <a:ext cx="0" cy="470535"/>
          </a:xfrm>
          <a:prstGeom prst="line">
            <a:avLst/>
          </a:prstGeom>
          <a:noFill/>
          <a:ln w="19050">
            <a:solidFill>
              <a:srgbClr val="969696"/>
            </a:solidFill>
            <a:round/>
            <a:headEnd/>
            <a:tailEnd/>
          </a:ln>
        </p:spPr>
        <p:txBody>
          <a:bodyPr/>
          <a:lstStyle/>
          <a:p>
            <a:endParaRPr lang="en-US">
              <a:solidFill>
                <a:schemeClr val="bg1"/>
              </a:solidFill>
            </a:endParaRPr>
          </a:p>
        </p:txBody>
      </p:sp>
      <p:sp>
        <p:nvSpPr>
          <p:cNvPr id="25647" name="Line 54"/>
          <p:cNvSpPr>
            <a:spLocks noChangeShapeType="1"/>
          </p:cNvSpPr>
          <p:nvPr/>
        </p:nvSpPr>
        <p:spPr bwMode="auto">
          <a:xfrm>
            <a:off x="3602236" y="2943702"/>
            <a:ext cx="0" cy="470535"/>
          </a:xfrm>
          <a:prstGeom prst="line">
            <a:avLst/>
          </a:prstGeom>
          <a:noFill/>
          <a:ln w="19050">
            <a:solidFill>
              <a:srgbClr val="969696"/>
            </a:solidFill>
            <a:round/>
            <a:headEnd/>
            <a:tailEnd/>
          </a:ln>
        </p:spPr>
        <p:txBody>
          <a:bodyPr/>
          <a:lstStyle/>
          <a:p>
            <a:endParaRPr lang="en-US">
              <a:solidFill>
                <a:schemeClr val="bg1"/>
              </a:solidFill>
            </a:endParaRPr>
          </a:p>
        </p:txBody>
      </p:sp>
      <p:sp>
        <p:nvSpPr>
          <p:cNvPr id="25648" name="Line 55"/>
          <p:cNvSpPr>
            <a:spLocks noChangeShapeType="1"/>
          </p:cNvSpPr>
          <p:nvPr/>
        </p:nvSpPr>
        <p:spPr bwMode="auto">
          <a:xfrm>
            <a:off x="2579727" y="2735581"/>
            <a:ext cx="0" cy="502205"/>
          </a:xfrm>
          <a:prstGeom prst="line">
            <a:avLst/>
          </a:prstGeom>
          <a:noFill/>
          <a:ln w="19050">
            <a:solidFill>
              <a:srgbClr val="969696"/>
            </a:solidFill>
            <a:round/>
            <a:headEnd/>
            <a:tailEnd/>
          </a:ln>
        </p:spPr>
        <p:txBody>
          <a:bodyPr/>
          <a:lstStyle/>
          <a:p>
            <a:endParaRPr lang="en-US">
              <a:solidFill>
                <a:schemeClr val="bg1"/>
              </a:solidFill>
            </a:endParaRPr>
          </a:p>
        </p:txBody>
      </p:sp>
      <p:sp>
        <p:nvSpPr>
          <p:cNvPr id="25649" name="Line 56"/>
          <p:cNvSpPr>
            <a:spLocks noChangeShapeType="1"/>
          </p:cNvSpPr>
          <p:nvPr/>
        </p:nvSpPr>
        <p:spPr bwMode="auto">
          <a:xfrm>
            <a:off x="1561743" y="2731056"/>
            <a:ext cx="0" cy="502206"/>
          </a:xfrm>
          <a:prstGeom prst="line">
            <a:avLst/>
          </a:prstGeom>
          <a:noFill/>
          <a:ln w="19050">
            <a:solidFill>
              <a:srgbClr val="969696"/>
            </a:solidFill>
            <a:round/>
            <a:headEnd/>
            <a:tailEnd/>
          </a:ln>
        </p:spPr>
        <p:txBody>
          <a:bodyPr/>
          <a:lstStyle/>
          <a:p>
            <a:endParaRPr lang="en-US">
              <a:solidFill>
                <a:schemeClr val="bg1"/>
              </a:solidFill>
            </a:endParaRPr>
          </a:p>
        </p:txBody>
      </p:sp>
      <p:sp>
        <p:nvSpPr>
          <p:cNvPr id="25650" name="Freeform 57"/>
          <p:cNvSpPr>
            <a:spLocks/>
          </p:cNvSpPr>
          <p:nvPr/>
        </p:nvSpPr>
        <p:spPr bwMode="auto">
          <a:xfrm>
            <a:off x="1567775" y="2981405"/>
            <a:ext cx="5091429" cy="748030"/>
          </a:xfrm>
          <a:custGeom>
            <a:avLst/>
            <a:gdLst>
              <a:gd name="T0" fmla="*/ 0 w 3376"/>
              <a:gd name="T1" fmla="*/ 0 h 496"/>
              <a:gd name="T2" fmla="*/ 2147483647 w 3376"/>
              <a:gd name="T3" fmla="*/ 0 h 496"/>
              <a:gd name="T4" fmla="*/ 2147483647 w 3376"/>
              <a:gd name="T5" fmla="*/ 2147483647 h 496"/>
              <a:gd name="T6" fmla="*/ 2147483647 w 3376"/>
              <a:gd name="T7" fmla="*/ 2147483647 h 496"/>
              <a:gd name="T8" fmla="*/ 2147483647 w 3376"/>
              <a:gd name="T9" fmla="*/ 2147483647 h 496"/>
              <a:gd name="T10" fmla="*/ 2147483647 w 3376"/>
              <a:gd name="T11" fmla="*/ 2147483647 h 496"/>
              <a:gd name="T12" fmla="*/ 0 60000 65536"/>
              <a:gd name="T13" fmla="*/ 0 60000 65536"/>
              <a:gd name="T14" fmla="*/ 0 60000 65536"/>
              <a:gd name="T15" fmla="*/ 0 60000 65536"/>
              <a:gd name="T16" fmla="*/ 0 60000 65536"/>
              <a:gd name="T17" fmla="*/ 0 60000 65536"/>
              <a:gd name="T18" fmla="*/ 0 w 3376"/>
              <a:gd name="T19" fmla="*/ 0 h 496"/>
              <a:gd name="T20" fmla="*/ 3376 w 3376"/>
              <a:gd name="T21" fmla="*/ 496 h 496"/>
            </a:gdLst>
            <a:ahLst/>
            <a:cxnLst>
              <a:cxn ang="T12">
                <a:pos x="T0" y="T1"/>
              </a:cxn>
              <a:cxn ang="T13">
                <a:pos x="T2" y="T3"/>
              </a:cxn>
              <a:cxn ang="T14">
                <a:pos x="T4" y="T5"/>
              </a:cxn>
              <a:cxn ang="T15">
                <a:pos x="T6" y="T7"/>
              </a:cxn>
              <a:cxn ang="T16">
                <a:pos x="T8" y="T9"/>
              </a:cxn>
              <a:cxn ang="T17">
                <a:pos x="T10" y="T11"/>
              </a:cxn>
            </a:cxnLst>
            <a:rect l="T18" t="T19" r="T20" b="T21"/>
            <a:pathLst>
              <a:path w="3376" h="496">
                <a:moveTo>
                  <a:pt x="0" y="0"/>
                </a:moveTo>
                <a:lnTo>
                  <a:pt x="664" y="0"/>
                </a:lnTo>
                <a:lnTo>
                  <a:pt x="1348" y="124"/>
                </a:lnTo>
                <a:lnTo>
                  <a:pt x="2024" y="132"/>
                </a:lnTo>
                <a:lnTo>
                  <a:pt x="2696" y="248"/>
                </a:lnTo>
                <a:lnTo>
                  <a:pt x="3376" y="496"/>
                </a:lnTo>
              </a:path>
            </a:pathLst>
          </a:custGeom>
          <a:noFill/>
          <a:ln w="19050">
            <a:solidFill>
              <a:srgbClr val="969696"/>
            </a:solidFill>
            <a:round/>
            <a:headEnd/>
            <a:tailEnd/>
          </a:ln>
        </p:spPr>
        <p:txBody>
          <a:bodyPr/>
          <a:lstStyle/>
          <a:p>
            <a:endParaRPr lang="en-US" sz="1000" baseline="0">
              <a:solidFill>
                <a:schemeClr val="bg1"/>
              </a:solidFill>
            </a:endParaRPr>
          </a:p>
        </p:txBody>
      </p:sp>
      <p:sp>
        <p:nvSpPr>
          <p:cNvPr id="25651" name="Rectangle 58"/>
          <p:cNvSpPr>
            <a:spLocks noChangeArrowheads="1"/>
          </p:cNvSpPr>
          <p:nvPr/>
        </p:nvSpPr>
        <p:spPr bwMode="auto">
          <a:xfrm>
            <a:off x="1603970" y="3301127"/>
            <a:ext cx="108585" cy="114618"/>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25652" name="Rectangle 59"/>
          <p:cNvSpPr>
            <a:spLocks noChangeArrowheads="1"/>
          </p:cNvSpPr>
          <p:nvPr/>
        </p:nvSpPr>
        <p:spPr bwMode="auto">
          <a:xfrm>
            <a:off x="2629495" y="3123168"/>
            <a:ext cx="108585" cy="114618"/>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25653" name="Rectangle 60"/>
          <p:cNvSpPr>
            <a:spLocks noChangeArrowheads="1"/>
          </p:cNvSpPr>
          <p:nvPr/>
        </p:nvSpPr>
        <p:spPr bwMode="auto">
          <a:xfrm>
            <a:off x="3642955" y="3011567"/>
            <a:ext cx="108585" cy="114618"/>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25654" name="Rectangle 61"/>
          <p:cNvSpPr>
            <a:spLocks noChangeArrowheads="1"/>
          </p:cNvSpPr>
          <p:nvPr/>
        </p:nvSpPr>
        <p:spPr bwMode="auto">
          <a:xfrm>
            <a:off x="4668480" y="3026648"/>
            <a:ext cx="108585" cy="114618"/>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25655" name="Rectangle 62"/>
          <p:cNvSpPr>
            <a:spLocks noChangeArrowheads="1"/>
          </p:cNvSpPr>
          <p:nvPr/>
        </p:nvSpPr>
        <p:spPr bwMode="auto">
          <a:xfrm>
            <a:off x="5687972" y="3301127"/>
            <a:ext cx="108585" cy="114618"/>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25656" name="Rectangle 63"/>
          <p:cNvSpPr>
            <a:spLocks noChangeArrowheads="1"/>
          </p:cNvSpPr>
          <p:nvPr/>
        </p:nvSpPr>
        <p:spPr bwMode="auto">
          <a:xfrm>
            <a:off x="6707465" y="3678158"/>
            <a:ext cx="108585" cy="114618"/>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25657" name="Line 64"/>
          <p:cNvSpPr>
            <a:spLocks noChangeShapeType="1"/>
          </p:cNvSpPr>
          <p:nvPr/>
        </p:nvSpPr>
        <p:spPr bwMode="auto">
          <a:xfrm>
            <a:off x="1658263" y="3189526"/>
            <a:ext cx="0" cy="322739"/>
          </a:xfrm>
          <a:prstGeom prst="line">
            <a:avLst/>
          </a:prstGeom>
          <a:noFill/>
          <a:ln w="19050">
            <a:solidFill>
              <a:srgbClr val="990000"/>
            </a:solidFill>
            <a:round/>
            <a:headEnd/>
            <a:tailEnd/>
          </a:ln>
        </p:spPr>
        <p:txBody>
          <a:bodyPr/>
          <a:lstStyle/>
          <a:p>
            <a:endParaRPr lang="en-US">
              <a:solidFill>
                <a:schemeClr val="bg1"/>
              </a:solidFill>
            </a:endParaRPr>
          </a:p>
        </p:txBody>
      </p:sp>
      <p:sp>
        <p:nvSpPr>
          <p:cNvPr id="25658" name="Line 65"/>
          <p:cNvSpPr>
            <a:spLocks noChangeShapeType="1"/>
          </p:cNvSpPr>
          <p:nvPr/>
        </p:nvSpPr>
        <p:spPr bwMode="auto">
          <a:xfrm>
            <a:off x="2683787" y="3008551"/>
            <a:ext cx="0" cy="322739"/>
          </a:xfrm>
          <a:prstGeom prst="line">
            <a:avLst/>
          </a:prstGeom>
          <a:noFill/>
          <a:ln w="19050">
            <a:solidFill>
              <a:srgbClr val="990000"/>
            </a:solidFill>
            <a:round/>
            <a:headEnd/>
            <a:tailEnd/>
          </a:ln>
        </p:spPr>
        <p:txBody>
          <a:bodyPr/>
          <a:lstStyle/>
          <a:p>
            <a:endParaRPr lang="en-US">
              <a:solidFill>
                <a:schemeClr val="bg1"/>
              </a:solidFill>
            </a:endParaRPr>
          </a:p>
        </p:txBody>
      </p:sp>
      <p:sp>
        <p:nvSpPr>
          <p:cNvPr id="25659" name="Line 66"/>
          <p:cNvSpPr>
            <a:spLocks noChangeShapeType="1"/>
          </p:cNvSpPr>
          <p:nvPr/>
        </p:nvSpPr>
        <p:spPr bwMode="auto">
          <a:xfrm>
            <a:off x="3703280" y="2930128"/>
            <a:ext cx="0" cy="322739"/>
          </a:xfrm>
          <a:prstGeom prst="line">
            <a:avLst/>
          </a:prstGeom>
          <a:noFill/>
          <a:ln w="19050">
            <a:solidFill>
              <a:srgbClr val="990000"/>
            </a:solidFill>
            <a:round/>
            <a:headEnd/>
            <a:tailEnd/>
          </a:ln>
        </p:spPr>
        <p:txBody>
          <a:bodyPr/>
          <a:lstStyle/>
          <a:p>
            <a:endParaRPr lang="en-US">
              <a:solidFill>
                <a:schemeClr val="bg1"/>
              </a:solidFill>
            </a:endParaRPr>
          </a:p>
        </p:txBody>
      </p:sp>
      <p:sp>
        <p:nvSpPr>
          <p:cNvPr id="25660" name="Line 67"/>
          <p:cNvSpPr>
            <a:spLocks noChangeShapeType="1"/>
          </p:cNvSpPr>
          <p:nvPr/>
        </p:nvSpPr>
        <p:spPr bwMode="auto">
          <a:xfrm>
            <a:off x="4722772" y="2942193"/>
            <a:ext cx="0" cy="274479"/>
          </a:xfrm>
          <a:prstGeom prst="line">
            <a:avLst/>
          </a:prstGeom>
          <a:noFill/>
          <a:ln w="19050">
            <a:solidFill>
              <a:srgbClr val="990000"/>
            </a:solidFill>
            <a:round/>
            <a:headEnd/>
            <a:tailEnd/>
          </a:ln>
        </p:spPr>
        <p:txBody>
          <a:bodyPr/>
          <a:lstStyle/>
          <a:p>
            <a:endParaRPr lang="en-US">
              <a:solidFill>
                <a:schemeClr val="bg1"/>
              </a:solidFill>
            </a:endParaRPr>
          </a:p>
        </p:txBody>
      </p:sp>
      <p:sp>
        <p:nvSpPr>
          <p:cNvPr id="25661" name="Line 68"/>
          <p:cNvSpPr>
            <a:spLocks noChangeShapeType="1"/>
          </p:cNvSpPr>
          <p:nvPr/>
        </p:nvSpPr>
        <p:spPr bwMode="auto">
          <a:xfrm>
            <a:off x="5742265" y="3213656"/>
            <a:ext cx="0" cy="292576"/>
          </a:xfrm>
          <a:prstGeom prst="line">
            <a:avLst/>
          </a:prstGeom>
          <a:noFill/>
          <a:ln w="19050">
            <a:solidFill>
              <a:srgbClr val="990000"/>
            </a:solidFill>
            <a:round/>
            <a:headEnd/>
            <a:tailEnd/>
          </a:ln>
        </p:spPr>
        <p:txBody>
          <a:bodyPr/>
          <a:lstStyle/>
          <a:p>
            <a:endParaRPr lang="en-US">
              <a:solidFill>
                <a:schemeClr val="bg1"/>
              </a:solidFill>
            </a:endParaRPr>
          </a:p>
        </p:txBody>
      </p:sp>
      <p:sp>
        <p:nvSpPr>
          <p:cNvPr id="25662" name="Line 69"/>
          <p:cNvSpPr>
            <a:spLocks noChangeShapeType="1"/>
          </p:cNvSpPr>
          <p:nvPr/>
        </p:nvSpPr>
        <p:spPr bwMode="auto">
          <a:xfrm>
            <a:off x="6767790" y="3587671"/>
            <a:ext cx="0" cy="292576"/>
          </a:xfrm>
          <a:prstGeom prst="line">
            <a:avLst/>
          </a:prstGeom>
          <a:noFill/>
          <a:ln w="19050">
            <a:solidFill>
              <a:srgbClr val="990000"/>
            </a:solidFill>
            <a:round/>
            <a:headEnd/>
            <a:tailEnd/>
          </a:ln>
        </p:spPr>
        <p:txBody>
          <a:bodyPr/>
          <a:lstStyle/>
          <a:p>
            <a:endParaRPr lang="en-US">
              <a:solidFill>
                <a:schemeClr val="bg1"/>
              </a:solidFill>
            </a:endParaRPr>
          </a:p>
        </p:txBody>
      </p:sp>
      <p:sp>
        <p:nvSpPr>
          <p:cNvPr id="25664" name="Freeform 72"/>
          <p:cNvSpPr>
            <a:spLocks/>
          </p:cNvSpPr>
          <p:nvPr/>
        </p:nvSpPr>
        <p:spPr bwMode="auto">
          <a:xfrm>
            <a:off x="1652230" y="3077925"/>
            <a:ext cx="5109527" cy="657543"/>
          </a:xfrm>
          <a:custGeom>
            <a:avLst/>
            <a:gdLst>
              <a:gd name="T0" fmla="*/ 0 w 3388"/>
              <a:gd name="T1" fmla="*/ 2147483647 h 436"/>
              <a:gd name="T2" fmla="*/ 2147483647 w 3388"/>
              <a:gd name="T3" fmla="*/ 2147483647 h 436"/>
              <a:gd name="T4" fmla="*/ 2147483647 w 3388"/>
              <a:gd name="T5" fmla="*/ 0 h 436"/>
              <a:gd name="T6" fmla="*/ 2147483647 w 3388"/>
              <a:gd name="T7" fmla="*/ 2147483647 h 436"/>
              <a:gd name="T8" fmla="*/ 2147483647 w 3388"/>
              <a:gd name="T9" fmla="*/ 2147483647 h 436"/>
              <a:gd name="T10" fmla="*/ 2147483647 w 3388"/>
              <a:gd name="T11" fmla="*/ 2147483647 h 436"/>
              <a:gd name="T12" fmla="*/ 0 60000 65536"/>
              <a:gd name="T13" fmla="*/ 0 60000 65536"/>
              <a:gd name="T14" fmla="*/ 0 60000 65536"/>
              <a:gd name="T15" fmla="*/ 0 60000 65536"/>
              <a:gd name="T16" fmla="*/ 0 60000 65536"/>
              <a:gd name="T17" fmla="*/ 0 60000 65536"/>
              <a:gd name="T18" fmla="*/ 0 w 3388"/>
              <a:gd name="T19" fmla="*/ 0 h 436"/>
              <a:gd name="T20" fmla="*/ 3388 w 3388"/>
              <a:gd name="T21" fmla="*/ 436 h 436"/>
            </a:gdLst>
            <a:ahLst/>
            <a:cxnLst>
              <a:cxn ang="T12">
                <a:pos x="T0" y="T1"/>
              </a:cxn>
              <a:cxn ang="T13">
                <a:pos x="T2" y="T3"/>
              </a:cxn>
              <a:cxn ang="T14">
                <a:pos x="T4" y="T5"/>
              </a:cxn>
              <a:cxn ang="T15">
                <a:pos x="T6" y="T7"/>
              </a:cxn>
              <a:cxn ang="T16">
                <a:pos x="T8" y="T9"/>
              </a:cxn>
              <a:cxn ang="T17">
                <a:pos x="T10" y="T11"/>
              </a:cxn>
            </a:cxnLst>
            <a:rect l="T18" t="T19" r="T20" b="T21"/>
            <a:pathLst>
              <a:path w="3388" h="436">
                <a:moveTo>
                  <a:pt x="0" y="192"/>
                </a:moveTo>
                <a:lnTo>
                  <a:pt x="680" y="68"/>
                </a:lnTo>
                <a:lnTo>
                  <a:pt x="1356" y="0"/>
                </a:lnTo>
                <a:lnTo>
                  <a:pt x="2036" y="4"/>
                </a:lnTo>
                <a:lnTo>
                  <a:pt x="2712" y="188"/>
                </a:lnTo>
                <a:lnTo>
                  <a:pt x="3388" y="436"/>
                </a:lnTo>
              </a:path>
            </a:pathLst>
          </a:custGeom>
          <a:noFill/>
          <a:ln w="19050">
            <a:solidFill>
              <a:srgbClr val="990000"/>
            </a:solidFill>
            <a:round/>
            <a:headEnd/>
            <a:tailEnd/>
          </a:ln>
        </p:spPr>
        <p:txBody>
          <a:bodyPr/>
          <a:lstStyle/>
          <a:p>
            <a:endParaRPr lang="en-US" sz="1000" baseline="0">
              <a:solidFill>
                <a:schemeClr val="bg1"/>
              </a:solidFill>
            </a:endParaRPr>
          </a:p>
        </p:txBody>
      </p:sp>
      <p:sp>
        <p:nvSpPr>
          <p:cNvPr id="74" name="Line 37"/>
          <p:cNvSpPr>
            <a:spLocks noChangeShapeType="1"/>
          </p:cNvSpPr>
          <p:nvPr/>
        </p:nvSpPr>
        <p:spPr bwMode="auto">
          <a:xfrm>
            <a:off x="1299329" y="5374799"/>
            <a:ext cx="63341" cy="0"/>
          </a:xfrm>
          <a:prstGeom prst="line">
            <a:avLst/>
          </a:prstGeom>
          <a:noFill/>
          <a:ln w="9525">
            <a:solidFill>
              <a:schemeClr val="tx1"/>
            </a:solidFill>
            <a:round/>
            <a:headEnd/>
            <a:tailEnd/>
          </a:ln>
        </p:spPr>
        <p:txBody>
          <a:bodyPr/>
          <a:lstStyle/>
          <a:p>
            <a:endParaRPr lang="en-US">
              <a:solidFill>
                <a:schemeClr val="bg1"/>
              </a:solidFill>
            </a:endParaRPr>
          </a:p>
        </p:txBody>
      </p:sp>
      <p:grpSp>
        <p:nvGrpSpPr>
          <p:cNvPr id="2" name="Group 102"/>
          <p:cNvGrpSpPr/>
          <p:nvPr/>
        </p:nvGrpSpPr>
        <p:grpSpPr>
          <a:xfrm rot="3379457">
            <a:off x="1349975" y="4807068"/>
            <a:ext cx="43433" cy="145100"/>
            <a:chOff x="609600" y="4419600"/>
            <a:chExt cx="77789" cy="229394"/>
          </a:xfrm>
        </p:grpSpPr>
        <p:sp>
          <p:nvSpPr>
            <p:cNvPr id="99" name="Rectangle 98"/>
            <p:cNvSpPr/>
            <p:nvPr/>
          </p:nvSpPr>
          <p:spPr>
            <a:xfrm>
              <a:off x="609600" y="4419600"/>
              <a:ext cx="76200" cy="228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01" name="Straight Connector 100"/>
            <p:cNvCxnSpPr/>
            <p:nvPr/>
          </p:nvCxnSpPr>
          <p:spPr>
            <a:xfrm rot="16200000" flipH="1">
              <a:off x="496095" y="4533900"/>
              <a:ext cx="228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16200000" flipH="1">
              <a:off x="572295" y="4533106"/>
              <a:ext cx="228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5667" name="Rectangle 75"/>
          <p:cNvSpPr>
            <a:spLocks noChangeArrowheads="1"/>
          </p:cNvSpPr>
          <p:nvPr/>
        </p:nvSpPr>
        <p:spPr bwMode="auto">
          <a:xfrm>
            <a:off x="7194550" y="1870591"/>
            <a:ext cx="120650" cy="133350"/>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25668" name="AutoShape 76"/>
          <p:cNvSpPr>
            <a:spLocks noChangeArrowheads="1"/>
          </p:cNvSpPr>
          <p:nvPr/>
        </p:nvSpPr>
        <p:spPr bwMode="auto">
          <a:xfrm>
            <a:off x="7162800" y="2089666"/>
            <a:ext cx="155575" cy="190500"/>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25669" name="Text Box 49"/>
          <p:cNvSpPr txBox="1">
            <a:spLocks noChangeArrowheads="1"/>
          </p:cNvSpPr>
          <p:nvPr/>
        </p:nvSpPr>
        <p:spPr bwMode="auto">
          <a:xfrm>
            <a:off x="7315200" y="1738998"/>
            <a:ext cx="1890712" cy="382092"/>
          </a:xfrm>
          <a:prstGeom prst="rect">
            <a:avLst/>
          </a:prstGeom>
          <a:noFill/>
          <a:ln w="9525">
            <a:noFill/>
            <a:miter lim="800000"/>
            <a:headEnd/>
            <a:tailEnd/>
          </a:ln>
        </p:spPr>
        <p:txBody>
          <a:bodyPr>
            <a:spAutoFit/>
          </a:bodyPr>
          <a:lstStyle/>
          <a:p>
            <a:pPr>
              <a:lnSpc>
                <a:spcPct val="150000"/>
              </a:lnSpc>
            </a:pPr>
            <a:r>
              <a:rPr lang="en-US" sz="1400" b="1" baseline="0" dirty="0" smtClean="0">
                <a:solidFill>
                  <a:schemeClr val="bg1"/>
                </a:solidFill>
              </a:rPr>
              <a:t>Sulfonylurea/insulin</a:t>
            </a:r>
            <a:endParaRPr lang="en-US" sz="1400" b="1" baseline="0" dirty="0">
              <a:solidFill>
                <a:schemeClr val="bg1"/>
              </a:solidFill>
            </a:endParaRPr>
          </a:p>
        </p:txBody>
      </p:sp>
      <p:sp>
        <p:nvSpPr>
          <p:cNvPr id="77" name="Rectangle 76"/>
          <p:cNvSpPr/>
          <p:nvPr/>
        </p:nvSpPr>
        <p:spPr>
          <a:xfrm>
            <a:off x="7315200" y="1986648"/>
            <a:ext cx="1169423" cy="382092"/>
          </a:xfrm>
          <a:prstGeom prst="rect">
            <a:avLst/>
          </a:prstGeom>
        </p:spPr>
        <p:txBody>
          <a:bodyPr wrap="none">
            <a:spAutoFit/>
          </a:bodyPr>
          <a:lstStyle/>
          <a:p>
            <a:pPr>
              <a:lnSpc>
                <a:spcPct val="150000"/>
              </a:lnSpc>
            </a:pPr>
            <a:r>
              <a:rPr lang="en-US" sz="1400" b="1" dirty="0" smtClean="0">
                <a:solidFill>
                  <a:schemeClr val="bg1"/>
                </a:solidFill>
              </a:rPr>
              <a:t>Conventional</a:t>
            </a:r>
            <a:endParaRPr lang="en-US" sz="1400" b="1" dirty="0">
              <a:solidFill>
                <a:schemeClr val="bg1"/>
              </a:solidFill>
            </a:endParaRPr>
          </a:p>
        </p:txBody>
      </p:sp>
      <p:sp>
        <p:nvSpPr>
          <p:cNvPr id="93" name="Rectangle 1026"/>
          <p:cNvSpPr txBox="1">
            <a:spLocks noChangeArrowheads="1"/>
          </p:cNvSpPr>
          <p:nvPr/>
        </p:nvSpPr>
        <p:spPr>
          <a:xfrm>
            <a:off x="457200" y="153988"/>
            <a:ext cx="7366000" cy="1143000"/>
          </a:xfrm>
          <a:prstGeom prst="rect">
            <a:avLst/>
          </a:prstGeom>
        </p:spPr>
        <p:txBody>
          <a:bodyPr anchor="ctr" anchorCtr="0"/>
          <a:lstStyle/>
          <a:p>
            <a:pPr lvl="0" eaLnBrk="0" hangingPunct="0"/>
            <a:r>
              <a:rPr lang="en-US" sz="3600" b="1" kern="0" dirty="0" err="1" smtClean="0">
                <a:solidFill>
                  <a:srgbClr val="FFFF00"/>
                </a:solidFill>
                <a:effectLst>
                  <a:outerShdw blurRad="38100" dist="38100" dir="2700000" algn="tl">
                    <a:srgbClr val="000000"/>
                  </a:outerShdw>
                </a:effectLst>
                <a:latin typeface="Verdana" pitchFamily="34" charset="0"/>
                <a:ea typeface="Verdana" pitchFamily="34" charset="0"/>
                <a:cs typeface="Verdana" pitchFamily="34" charset="0"/>
              </a:rPr>
              <a:t>Posttrial</a:t>
            </a:r>
            <a:r>
              <a:rPr lang="en-US" sz="3600" b="1" kern="0" dirty="0" smtClean="0">
                <a:solidFill>
                  <a:srgbClr val="FFFF00"/>
                </a:solidFill>
                <a:effectLst>
                  <a:outerShdw blurRad="38100" dist="38100" dir="2700000" algn="tl">
                    <a:srgbClr val="000000"/>
                  </a:outerShdw>
                </a:effectLst>
                <a:latin typeface="Verdana" pitchFamily="34" charset="0"/>
                <a:ea typeface="Verdana" pitchFamily="34" charset="0"/>
                <a:cs typeface="Verdana" pitchFamily="34" charset="0"/>
              </a:rPr>
              <a:t> Changes in HbA1c</a:t>
            </a:r>
            <a:endParaRPr kumimoji="0" lang="en-US" sz="3600" b="1" i="0" u="none" strike="noStrike" kern="0" cap="none" spc="0" normalizeH="0" baseline="0" noProof="0" dirty="0">
              <a:ln>
                <a:noFill/>
              </a:ln>
              <a:solidFill>
                <a:srgbClr val="FFFF00"/>
              </a:solidFill>
              <a:effectLst>
                <a:outerShdw blurRad="38100" dist="38100" dir="2700000" algn="tl">
                  <a:srgbClr val="000000"/>
                </a:outerShdw>
              </a:effectLst>
              <a:uLnTx/>
              <a:uFillTx/>
              <a:latin typeface="Verdana" pitchFamily="34" charset="0"/>
              <a:ea typeface="Verdana" pitchFamily="34" charset="0"/>
              <a:cs typeface="Verdana" pitchFamily="34" charset="0"/>
            </a:endParaRPr>
          </a:p>
        </p:txBody>
      </p:sp>
      <p:sp>
        <p:nvSpPr>
          <p:cNvPr id="76" name="Text Box 23"/>
          <p:cNvSpPr txBox="1">
            <a:spLocks noChangeArrowheads="1"/>
          </p:cNvSpPr>
          <p:nvPr/>
        </p:nvSpPr>
        <p:spPr bwMode="auto">
          <a:xfrm>
            <a:off x="6477000" y="5105400"/>
            <a:ext cx="650875" cy="215444"/>
          </a:xfrm>
          <a:prstGeom prst="rect">
            <a:avLst/>
          </a:prstGeom>
          <a:noFill/>
          <a:ln w="9525">
            <a:noFill/>
            <a:miter lim="800000"/>
            <a:headEnd/>
            <a:tailEnd/>
          </a:ln>
        </p:spPr>
        <p:txBody>
          <a:bodyPr lIns="0" tIns="0" rIns="0" bIns="0">
            <a:spAutoFit/>
          </a:bodyPr>
          <a:lstStyle/>
          <a:p>
            <a:pPr algn="ctr"/>
            <a:r>
              <a:rPr lang="en-US" sz="1400" b="1" baseline="0" dirty="0" smtClean="0">
                <a:solidFill>
                  <a:schemeClr val="bg1"/>
                </a:solidFill>
              </a:rPr>
              <a:t>p=.</a:t>
            </a:r>
            <a:r>
              <a:rPr lang="en-US" sz="1400" b="1" baseline="0" dirty="0">
                <a:solidFill>
                  <a:schemeClr val="bg1"/>
                </a:solidFill>
              </a:rPr>
              <a:t>71</a:t>
            </a:r>
          </a:p>
        </p:txBody>
      </p:sp>
      <p:sp>
        <p:nvSpPr>
          <p:cNvPr id="78" name="Text Box 25"/>
          <p:cNvSpPr txBox="1">
            <a:spLocks noChangeArrowheads="1"/>
          </p:cNvSpPr>
          <p:nvPr/>
        </p:nvSpPr>
        <p:spPr bwMode="auto">
          <a:xfrm>
            <a:off x="5381625" y="5105400"/>
            <a:ext cx="650875" cy="215444"/>
          </a:xfrm>
          <a:prstGeom prst="rect">
            <a:avLst/>
          </a:prstGeom>
          <a:noFill/>
          <a:ln w="9525">
            <a:noFill/>
            <a:miter lim="800000"/>
            <a:headEnd/>
            <a:tailEnd/>
          </a:ln>
        </p:spPr>
        <p:txBody>
          <a:bodyPr lIns="0" tIns="0" rIns="0" bIns="0">
            <a:spAutoFit/>
          </a:bodyPr>
          <a:lstStyle/>
          <a:p>
            <a:pPr algn="ctr"/>
            <a:r>
              <a:rPr lang="en-US" sz="1400" b="1" baseline="0" dirty="0" smtClean="0">
                <a:solidFill>
                  <a:schemeClr val="bg1"/>
                </a:solidFill>
              </a:rPr>
              <a:t>p=.</a:t>
            </a:r>
            <a:r>
              <a:rPr lang="en-US" sz="1400" b="1" baseline="0" dirty="0">
                <a:solidFill>
                  <a:schemeClr val="bg1"/>
                </a:solidFill>
              </a:rPr>
              <a:t>99</a:t>
            </a:r>
          </a:p>
        </p:txBody>
      </p:sp>
      <p:sp>
        <p:nvSpPr>
          <p:cNvPr id="91" name="Text Box 26"/>
          <p:cNvSpPr txBox="1">
            <a:spLocks noChangeArrowheads="1"/>
          </p:cNvSpPr>
          <p:nvPr/>
        </p:nvSpPr>
        <p:spPr bwMode="auto">
          <a:xfrm>
            <a:off x="4319588" y="5110162"/>
            <a:ext cx="650875" cy="215444"/>
          </a:xfrm>
          <a:prstGeom prst="rect">
            <a:avLst/>
          </a:prstGeom>
          <a:noFill/>
          <a:ln w="9525">
            <a:noFill/>
            <a:miter lim="800000"/>
            <a:headEnd/>
            <a:tailEnd/>
          </a:ln>
        </p:spPr>
        <p:txBody>
          <a:bodyPr lIns="0" tIns="0" rIns="0" bIns="0">
            <a:spAutoFit/>
          </a:bodyPr>
          <a:lstStyle/>
          <a:p>
            <a:pPr algn="ctr"/>
            <a:r>
              <a:rPr lang="en-US" sz="1400" b="1" baseline="0" dirty="0" smtClean="0">
                <a:solidFill>
                  <a:schemeClr val="bg1"/>
                </a:solidFill>
              </a:rPr>
              <a:t>p=.</a:t>
            </a:r>
            <a:r>
              <a:rPr lang="en-US" sz="1400" b="1" baseline="0" dirty="0">
                <a:solidFill>
                  <a:schemeClr val="bg1"/>
                </a:solidFill>
              </a:rPr>
              <a:t>84</a:t>
            </a:r>
          </a:p>
        </p:txBody>
      </p:sp>
      <p:sp>
        <p:nvSpPr>
          <p:cNvPr id="92" name="Text Box 27"/>
          <p:cNvSpPr txBox="1">
            <a:spLocks noChangeArrowheads="1"/>
          </p:cNvSpPr>
          <p:nvPr/>
        </p:nvSpPr>
        <p:spPr bwMode="auto">
          <a:xfrm>
            <a:off x="3311525" y="5105400"/>
            <a:ext cx="650875" cy="215444"/>
          </a:xfrm>
          <a:prstGeom prst="rect">
            <a:avLst/>
          </a:prstGeom>
          <a:noFill/>
          <a:ln w="9525">
            <a:noFill/>
            <a:miter lim="800000"/>
            <a:headEnd/>
            <a:tailEnd/>
          </a:ln>
        </p:spPr>
        <p:txBody>
          <a:bodyPr lIns="0" tIns="0" rIns="0" bIns="0">
            <a:spAutoFit/>
          </a:bodyPr>
          <a:lstStyle/>
          <a:p>
            <a:pPr algn="ctr"/>
            <a:r>
              <a:rPr lang="en-US" sz="1400" b="1" dirty="0" smtClean="0">
                <a:solidFill>
                  <a:schemeClr val="bg1"/>
                </a:solidFill>
              </a:rPr>
              <a:t>p</a:t>
            </a:r>
            <a:r>
              <a:rPr lang="en-US" sz="1400" b="1" baseline="0" dirty="0" smtClean="0">
                <a:solidFill>
                  <a:schemeClr val="bg1"/>
                </a:solidFill>
              </a:rPr>
              <a:t>=.</a:t>
            </a:r>
            <a:r>
              <a:rPr lang="en-US" sz="1400" b="1" baseline="0" dirty="0">
                <a:solidFill>
                  <a:schemeClr val="bg1"/>
                </a:solidFill>
              </a:rPr>
              <a:t>82</a:t>
            </a:r>
          </a:p>
        </p:txBody>
      </p:sp>
      <p:sp>
        <p:nvSpPr>
          <p:cNvPr id="94" name="Text Box 28"/>
          <p:cNvSpPr txBox="1">
            <a:spLocks noChangeArrowheads="1"/>
          </p:cNvSpPr>
          <p:nvPr/>
        </p:nvSpPr>
        <p:spPr bwMode="auto">
          <a:xfrm>
            <a:off x="2286000" y="5110162"/>
            <a:ext cx="650875" cy="215444"/>
          </a:xfrm>
          <a:prstGeom prst="rect">
            <a:avLst/>
          </a:prstGeom>
          <a:noFill/>
          <a:ln w="9525">
            <a:noFill/>
            <a:miter lim="800000"/>
            <a:headEnd/>
            <a:tailEnd/>
          </a:ln>
        </p:spPr>
        <p:txBody>
          <a:bodyPr lIns="0" tIns="0" rIns="0" bIns="0">
            <a:spAutoFit/>
          </a:bodyPr>
          <a:lstStyle/>
          <a:p>
            <a:pPr algn="ctr"/>
            <a:r>
              <a:rPr lang="en-US" sz="1400" b="1" baseline="0" dirty="0" smtClean="0">
                <a:solidFill>
                  <a:schemeClr val="bg1"/>
                </a:solidFill>
              </a:rPr>
              <a:t>p=.</a:t>
            </a:r>
            <a:r>
              <a:rPr lang="en-US" sz="1400" b="1" baseline="0" dirty="0">
                <a:solidFill>
                  <a:schemeClr val="bg1"/>
                </a:solidFill>
              </a:rPr>
              <a:t>14</a:t>
            </a:r>
          </a:p>
        </p:txBody>
      </p:sp>
      <p:sp>
        <p:nvSpPr>
          <p:cNvPr id="95" name="Text Box 29"/>
          <p:cNvSpPr txBox="1">
            <a:spLocks noChangeArrowheads="1"/>
          </p:cNvSpPr>
          <p:nvPr/>
        </p:nvSpPr>
        <p:spPr bwMode="auto">
          <a:xfrm>
            <a:off x="1325562" y="5105400"/>
            <a:ext cx="731838" cy="215444"/>
          </a:xfrm>
          <a:prstGeom prst="rect">
            <a:avLst/>
          </a:prstGeom>
          <a:noFill/>
          <a:ln w="9525">
            <a:noFill/>
            <a:miter lim="800000"/>
            <a:headEnd/>
            <a:tailEnd/>
          </a:ln>
        </p:spPr>
        <p:txBody>
          <a:bodyPr lIns="0" tIns="0" rIns="0" bIns="0">
            <a:spAutoFit/>
          </a:bodyPr>
          <a:lstStyle/>
          <a:p>
            <a:pPr algn="ctr"/>
            <a:r>
              <a:rPr lang="en-US" sz="1400" b="1" baseline="0" dirty="0" smtClean="0">
                <a:solidFill>
                  <a:schemeClr val="bg1"/>
                </a:solidFill>
              </a:rPr>
              <a:t>p=.</a:t>
            </a:r>
            <a:r>
              <a:rPr lang="en-US" sz="1400" b="1" baseline="0" dirty="0">
                <a:solidFill>
                  <a:schemeClr val="bg1"/>
                </a:solidFill>
              </a:rPr>
              <a:t>008</a:t>
            </a: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822" name="Text Box 5"/>
          <p:cNvSpPr txBox="1">
            <a:spLocks noChangeArrowheads="1"/>
          </p:cNvSpPr>
          <p:nvPr>
            <p:custDataLst>
              <p:tags r:id="rId1"/>
            </p:custDataLst>
          </p:nvPr>
        </p:nvSpPr>
        <p:spPr bwMode="auto">
          <a:xfrm>
            <a:off x="457200" y="5689600"/>
            <a:ext cx="8340725" cy="573087"/>
          </a:xfrm>
          <a:prstGeom prst="rect">
            <a:avLst/>
          </a:prstGeom>
          <a:noFill/>
          <a:ln w="9525">
            <a:noFill/>
            <a:miter lim="800000"/>
            <a:headEnd/>
            <a:tailEnd/>
          </a:ln>
        </p:spPr>
        <p:txBody>
          <a:bodyPr wrap="none"/>
          <a:lstStyle/>
          <a:p>
            <a:pPr marL="171450" indent="-171450">
              <a:buClr>
                <a:schemeClr val="accent1"/>
              </a:buClr>
              <a:buSzPct val="100000"/>
              <a:buFont typeface="Arial" pitchFamily="34" charset="0"/>
              <a:buChar char="•"/>
            </a:pPr>
            <a:r>
              <a:rPr lang="en-US" sz="1400" dirty="0" smtClean="0">
                <a:solidFill>
                  <a:schemeClr val="bg1"/>
                </a:solidFill>
              </a:rPr>
              <a:t>CV=cardiovascular; HR=hazard </a:t>
            </a:r>
            <a:r>
              <a:rPr lang="en-US" sz="1400" baseline="0" dirty="0" smtClean="0">
                <a:solidFill>
                  <a:schemeClr val="bg1"/>
                </a:solidFill>
              </a:rPr>
              <a:t>ratio;</a:t>
            </a:r>
            <a:r>
              <a:rPr lang="en-US" sz="1400" dirty="0" smtClean="0">
                <a:solidFill>
                  <a:schemeClr val="bg1"/>
                </a:solidFill>
              </a:rPr>
              <a:t> </a:t>
            </a:r>
            <a:r>
              <a:rPr lang="en-US" sz="1400" baseline="0" dirty="0" smtClean="0">
                <a:solidFill>
                  <a:schemeClr val="bg1"/>
                </a:solidFill>
              </a:rPr>
              <a:t>MI=myocardial </a:t>
            </a:r>
            <a:r>
              <a:rPr lang="en-US" sz="1400" baseline="0" dirty="0">
                <a:solidFill>
                  <a:schemeClr val="bg1"/>
                </a:solidFill>
              </a:rPr>
              <a:t>infarction</a:t>
            </a:r>
            <a:r>
              <a:rPr lang="en-US" sz="1400" baseline="0" dirty="0" smtClean="0">
                <a:solidFill>
                  <a:schemeClr val="bg1"/>
                </a:solidFill>
              </a:rPr>
              <a:t>.</a:t>
            </a:r>
          </a:p>
          <a:p>
            <a:pPr marL="171450" indent="-171450">
              <a:buClr>
                <a:schemeClr val="accent1"/>
              </a:buClr>
              <a:buSzPct val="100000"/>
              <a:buFont typeface="Arial" pitchFamily="34" charset="0"/>
              <a:buChar char="•"/>
            </a:pPr>
            <a:r>
              <a:rPr lang="en-US" sz="1400" baseline="0" dirty="0" smtClean="0">
                <a:solidFill>
                  <a:schemeClr val="bg1"/>
                </a:solidFill>
              </a:rPr>
              <a:t>*</a:t>
            </a:r>
            <a:r>
              <a:rPr lang="en-US" sz="1400" baseline="0" dirty="0">
                <a:solidFill>
                  <a:schemeClr val="bg1"/>
                </a:solidFill>
              </a:rPr>
              <a:t>Study stopped early</a:t>
            </a:r>
            <a:r>
              <a:rPr lang="en-US" sz="1400" baseline="0" dirty="0" smtClean="0">
                <a:solidFill>
                  <a:schemeClr val="bg1"/>
                </a:solidFill>
              </a:rPr>
              <a:t>.</a:t>
            </a:r>
            <a:endParaRPr lang="en-US" sz="1400" baseline="0" dirty="0">
              <a:solidFill>
                <a:schemeClr val="bg1"/>
              </a:solidFill>
            </a:endParaRPr>
          </a:p>
        </p:txBody>
      </p:sp>
      <p:graphicFrame>
        <p:nvGraphicFramePr>
          <p:cNvPr id="221009" name="Group 849"/>
          <p:cNvGraphicFramePr>
            <a:graphicFrameLocks noGrp="1"/>
          </p:cNvGraphicFramePr>
          <p:nvPr/>
        </p:nvGraphicFramePr>
        <p:xfrm>
          <a:off x="259557" y="1685608"/>
          <a:ext cx="8624887" cy="3486785"/>
        </p:xfrm>
        <a:graphic>
          <a:graphicData uri="http://schemas.openxmlformats.org/drawingml/2006/table">
            <a:tbl>
              <a:tblPr/>
              <a:tblGrid>
                <a:gridCol w="1138237"/>
                <a:gridCol w="1069975"/>
                <a:gridCol w="1069975"/>
                <a:gridCol w="1068388"/>
                <a:gridCol w="1069975"/>
                <a:gridCol w="1069975"/>
                <a:gridCol w="1069975"/>
                <a:gridCol w="1068387"/>
              </a:tblGrid>
              <a:tr h="3778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bg1"/>
                        </a:solidFill>
                        <a:effectLst/>
                        <a:latin typeface="Arial" pitchFamily="34" charset="0"/>
                        <a:ea typeface="MS PGothic" pitchFamily="34" charset="-128"/>
                        <a:cs typeface="Arial" pitchFamily="34"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ADVANCE</a:t>
                      </a:r>
                      <a:r>
                        <a:rPr kumimoji="0" lang="en-US" sz="1800" b="1" i="0" u="none" strike="noStrike" cap="none" normalizeH="0" baseline="30000" dirty="0" smtClean="0">
                          <a:ln>
                            <a:noFill/>
                          </a:ln>
                          <a:solidFill>
                            <a:schemeClr val="bg1"/>
                          </a:solidFill>
                          <a:effectLst/>
                          <a:latin typeface="Arial" pitchFamily="34" charset="0"/>
                          <a:ea typeface="MS PGothic" pitchFamily="34" charset="-128"/>
                          <a:cs typeface="Arial" pitchFamily="34" charset="0"/>
                        </a:rPr>
                        <a:t>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ACCORD</a:t>
                      </a:r>
                      <a:r>
                        <a:rPr kumimoji="0" lang="en-US" sz="1800" b="1" i="0" u="none" strike="noStrike" cap="none" normalizeH="0" baseline="30000" dirty="0" smtClean="0">
                          <a:ln>
                            <a:noFill/>
                          </a:ln>
                          <a:solidFill>
                            <a:schemeClr val="bg1"/>
                          </a:solidFill>
                          <a:effectLst/>
                          <a:latin typeface="Arial" pitchFamily="34" charset="0"/>
                          <a:ea typeface="MS PGothic" pitchFamily="34" charset="-128"/>
                          <a:cs typeface="Arial" pitchFamily="34" charset="0"/>
                        </a:rPr>
                        <a:t>2</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Outcome</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Intensive</a:t>
                      </a:r>
                    </a:p>
                  </a:txBody>
                  <a:tcPr horzOverflow="overflow">
                    <a:lnL w="12700" cap="flat" cmpd="sng" algn="ctr">
                      <a:no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Standard</a:t>
                      </a:r>
                    </a:p>
                  </a:txBody>
                  <a:tcP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HR </a:t>
                      </a:r>
                      <a:br>
                        <a:rPr kumimoji="0" lang="en-US" sz="14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br>
                      <a:r>
                        <a:rPr kumimoji="0" lang="en-US" sz="14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(95% CI)</a:t>
                      </a:r>
                    </a:p>
                  </a:txBody>
                  <a:tcPr horzOverflow="overflow">
                    <a:lnL>
                      <a:noFill/>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Intensive</a:t>
                      </a:r>
                    </a:p>
                  </a:txBody>
                  <a:tcPr horzOverflow="overflow">
                    <a:lnL w="12700" cap="flat" cmpd="sng" algn="ctr">
                      <a:no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Standard</a:t>
                      </a:r>
                    </a:p>
                  </a:txBody>
                  <a:tcP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HR</a:t>
                      </a:r>
                      <a:br>
                        <a:rPr kumimoji="0" lang="en-US" sz="14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br>
                      <a:r>
                        <a:rPr kumimoji="0" lang="en-US" sz="14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 (95% CI)</a:t>
                      </a:r>
                    </a:p>
                  </a:txBody>
                  <a:tcP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smtClean="0">
                          <a:ln>
                            <a:noFill/>
                          </a:ln>
                          <a:solidFill>
                            <a:schemeClr val="bg1"/>
                          </a:solidFill>
                          <a:effectLst/>
                          <a:latin typeface="Arial" pitchFamily="34" charset="0"/>
                          <a:ea typeface="MS PGothic" pitchFamily="34" charset="-128"/>
                          <a:cs typeface="Arial" pitchFamily="34" charset="0"/>
                        </a:rPr>
                        <a:t>P</a:t>
                      </a:r>
                      <a:r>
                        <a:rPr kumimoji="0" lang="en-US" sz="14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-Value</a:t>
                      </a:r>
                    </a:p>
                  </a:txBody>
                  <a:tcPr horzOverflow="overflow">
                    <a:lnL>
                      <a:noFill/>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Arial" pitchFamily="34" charset="0"/>
                          <a:ea typeface="MS PGothic" pitchFamily="34" charset="-128"/>
                          <a:cs typeface="Arial" pitchFamily="34" charset="0"/>
                        </a:rPr>
                        <a:t>All-cause death</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8.9%</a:t>
                      </a:r>
                    </a:p>
                  </a:txBody>
                  <a:tcPr anchor="ctr" horzOverflow="overflow">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9.6%</a:t>
                      </a:r>
                    </a:p>
                  </a:txBody>
                  <a:tcPr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Arial" pitchFamily="34" charset="0"/>
                          <a:ea typeface="MS PGothic" pitchFamily="34" charset="-128"/>
                          <a:cs typeface="Arial" pitchFamily="34" charset="0"/>
                        </a:rPr>
                        <a:t>0.93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Arial" pitchFamily="34" charset="0"/>
                          <a:ea typeface="MS PGothic" pitchFamily="34" charset="-128"/>
                          <a:cs typeface="Arial" pitchFamily="34" charset="0"/>
                        </a:rPr>
                        <a:t>(0.83-1.06)</a:t>
                      </a:r>
                    </a:p>
                  </a:txBody>
                  <a:tcPr anchor="b" horzOverflow="overflow">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Arial" pitchFamily="34" charset="0"/>
                          <a:ea typeface="MS PGothic" pitchFamily="34" charset="-128"/>
                          <a:cs typeface="Arial" pitchFamily="34" charset="0"/>
                        </a:rPr>
                        <a:t>5.0%</a:t>
                      </a:r>
                    </a:p>
                  </a:txBody>
                  <a:tcPr anchor="ctr" horzOverflow="overflow">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Arial" pitchFamily="34" charset="0"/>
                          <a:ea typeface="MS PGothic" pitchFamily="34" charset="-128"/>
                          <a:cs typeface="Arial" pitchFamily="34" charset="0"/>
                        </a:rPr>
                        <a:t>4.0%</a:t>
                      </a:r>
                    </a:p>
                  </a:txBody>
                  <a:tcPr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Arial" pitchFamily="34" charset="0"/>
                          <a:ea typeface="MS PGothic" pitchFamily="34" charset="-128"/>
                          <a:cs typeface="Arial" pitchFamily="34" charset="0"/>
                        </a:rPr>
                        <a:t>1.22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Arial" pitchFamily="34" charset="0"/>
                          <a:ea typeface="MS PGothic" pitchFamily="34" charset="-128"/>
                          <a:cs typeface="Arial" pitchFamily="34" charset="0"/>
                        </a:rPr>
                        <a:t>(1.01-1.76)</a:t>
                      </a:r>
                    </a:p>
                  </a:txBody>
                  <a:tcPr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Arial" pitchFamily="34" charset="0"/>
                          <a:ea typeface="MS PGothic" pitchFamily="34" charset="-128"/>
                          <a:cs typeface="Arial" pitchFamily="34" charset="0"/>
                        </a:rPr>
                        <a:t>.04*</a:t>
                      </a:r>
                    </a:p>
                  </a:txBody>
                  <a:tcPr anchor="ctr" horzOverflow="overflow">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Arial" pitchFamily="34" charset="0"/>
                          <a:ea typeface="MS PGothic" pitchFamily="34" charset="-128"/>
                          <a:cs typeface="Arial" pitchFamily="34" charset="0"/>
                        </a:rPr>
                        <a:t>CV death</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4.5%</a:t>
                      </a:r>
                    </a:p>
                  </a:txBody>
                  <a:tcPr anchor="ctr" horzOverflow="overflow">
                    <a:lnL w="12700" cap="flat" cmpd="sng" algn="ctr">
                      <a:no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5.2%</a:t>
                      </a: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Arial" pitchFamily="34" charset="0"/>
                          <a:ea typeface="MS PGothic" pitchFamily="34" charset="-128"/>
                          <a:cs typeface="Arial" pitchFamily="34" charset="0"/>
                        </a:rPr>
                        <a:t>0.88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Arial" pitchFamily="34" charset="0"/>
                          <a:ea typeface="MS PGothic" pitchFamily="34" charset="-128"/>
                          <a:cs typeface="Arial" pitchFamily="34" charset="0"/>
                        </a:rPr>
                        <a:t>(0.74-1.04)</a:t>
                      </a:r>
                    </a:p>
                  </a:txBody>
                  <a:tcPr anchor="b" horzOverflow="overflow">
                    <a:lnL>
                      <a:noFill/>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Arial" pitchFamily="34" charset="0"/>
                          <a:ea typeface="MS PGothic" pitchFamily="34" charset="-128"/>
                          <a:cs typeface="Arial" pitchFamily="34" charset="0"/>
                        </a:rPr>
                        <a:t>2.6%</a:t>
                      </a:r>
                    </a:p>
                  </a:txBody>
                  <a:tcPr anchor="ctr" horzOverflow="overflow">
                    <a:lnL w="12700" cap="flat" cmpd="sng" algn="ctr">
                      <a:no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Arial" pitchFamily="34" charset="0"/>
                          <a:ea typeface="MS PGothic" pitchFamily="34" charset="-128"/>
                          <a:cs typeface="Arial" pitchFamily="34" charset="0"/>
                        </a:rPr>
                        <a:t>1.8%</a:t>
                      </a: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Arial" pitchFamily="34" charset="0"/>
                          <a:ea typeface="MS PGothic" pitchFamily="34" charset="-128"/>
                          <a:cs typeface="Arial" pitchFamily="34" charset="0"/>
                        </a:rPr>
                        <a:t>1.35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Arial" pitchFamily="34" charset="0"/>
                          <a:ea typeface="MS PGothic" pitchFamily="34" charset="-128"/>
                          <a:cs typeface="Arial" pitchFamily="34" charset="0"/>
                        </a:rPr>
                        <a:t>(1.04-1.76)</a:t>
                      </a: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Arial" pitchFamily="34" charset="0"/>
                          <a:ea typeface="MS PGothic" pitchFamily="34" charset="-128"/>
                          <a:cs typeface="Arial" pitchFamily="34" charset="0"/>
                        </a:rPr>
                        <a:t>.02</a:t>
                      </a:r>
                    </a:p>
                  </a:txBody>
                  <a:tcPr anchor="ctr" horzOverflow="overflow">
                    <a:lnL>
                      <a:noFill/>
                    </a:lnL>
                    <a:lnR w="12700" cap="flat" cmpd="sng" algn="ctr">
                      <a:noFill/>
                      <a:prstDash val="solid"/>
                      <a:round/>
                      <a:headEnd type="none" w="med" len="med"/>
                      <a:tailEnd type="none" w="med" len="med"/>
                    </a:lnR>
                    <a:lnT>
                      <a:noFill/>
                    </a:lnT>
                    <a:lnB>
                      <a:noFill/>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Arial" pitchFamily="34" charset="0"/>
                          <a:ea typeface="MS PGothic" pitchFamily="34" charset="-128"/>
                          <a:cs typeface="Arial" pitchFamily="34" charset="0"/>
                        </a:rPr>
                        <a:t>Nonfatal MI</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Arial" pitchFamily="34" charset="0"/>
                          <a:ea typeface="MS PGothic" pitchFamily="34" charset="-128"/>
                          <a:cs typeface="Arial" pitchFamily="34" charset="0"/>
                          <a:sym typeface="Symbol" pitchFamily="18" charset="2"/>
                        </a:rPr>
                        <a:t>2.7%</a:t>
                      </a:r>
                      <a:endParaRPr kumimoji="0" lang="en-US" sz="1400" b="0" i="0" u="none" strike="noStrike" cap="none" normalizeH="0" baseline="0" smtClean="0">
                        <a:ln>
                          <a:noFill/>
                        </a:ln>
                        <a:solidFill>
                          <a:schemeClr val="bg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sym typeface="Symbol" pitchFamily="18" charset="2"/>
                        </a:rPr>
                        <a:t>2.8%</a:t>
                      </a:r>
                      <a:endPar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a:t>
                      </a:r>
                    </a:p>
                  </a:txBody>
                  <a:tcPr anchor="ctr" horzOverflow="overflow">
                    <a:lnL>
                      <a:noFill/>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Arial" pitchFamily="34" charset="0"/>
                          <a:ea typeface="MS PGothic" pitchFamily="34" charset="-128"/>
                          <a:cs typeface="Arial" pitchFamily="34" charset="0"/>
                        </a:rPr>
                        <a:t>3.6%</a:t>
                      </a:r>
                    </a:p>
                  </a:txBody>
                  <a:tcPr anchor="ctr" horzOverflow="overflow">
                    <a:lnL w="12700" cap="flat" cmpd="sng" algn="ctr">
                      <a:no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Arial" pitchFamily="34" charset="0"/>
                          <a:ea typeface="MS PGothic" pitchFamily="34" charset="-128"/>
                          <a:cs typeface="Arial" pitchFamily="34" charset="0"/>
                        </a:rPr>
                        <a:t>4.6%</a:t>
                      </a: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Arial" pitchFamily="34" charset="0"/>
                          <a:ea typeface="MS PGothic" pitchFamily="34" charset="-128"/>
                          <a:cs typeface="Arial" pitchFamily="34" charset="0"/>
                        </a:rPr>
                        <a:t>0.76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Arial" pitchFamily="34" charset="0"/>
                          <a:ea typeface="MS PGothic" pitchFamily="34" charset="-128"/>
                          <a:cs typeface="Arial" pitchFamily="34" charset="0"/>
                        </a:rPr>
                        <a:t>(0.62-0.92)</a:t>
                      </a: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Arial" pitchFamily="34" charset="0"/>
                          <a:ea typeface="MS PGothic" pitchFamily="34" charset="-128"/>
                          <a:cs typeface="Arial" pitchFamily="34" charset="0"/>
                        </a:rPr>
                        <a:t>.004</a:t>
                      </a:r>
                    </a:p>
                  </a:txBody>
                  <a:tcPr anchor="ctr" horzOverflow="overflow">
                    <a:lnL>
                      <a:noFill/>
                    </a:lnL>
                    <a:lnR w="12700" cap="flat" cmpd="sng" algn="ctr">
                      <a:noFill/>
                      <a:prstDash val="solid"/>
                      <a:round/>
                      <a:headEnd type="none" w="med" len="med"/>
                      <a:tailEnd type="none" w="med" len="med"/>
                    </a:lnR>
                    <a:lnT>
                      <a:noFill/>
                    </a:lnT>
                    <a:lnB>
                      <a:noFill/>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Arial" pitchFamily="34" charset="0"/>
                          <a:ea typeface="MS PGothic" pitchFamily="34" charset="-128"/>
                          <a:cs typeface="Arial" pitchFamily="34" charset="0"/>
                        </a:rPr>
                        <a:t>Nonfatal stroke</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Arial" pitchFamily="34" charset="0"/>
                          <a:ea typeface="MS PGothic" pitchFamily="34" charset="-128"/>
                          <a:cs typeface="Arial" pitchFamily="34" charset="0"/>
                        </a:rPr>
                        <a:t>3.8%</a:t>
                      </a:r>
                    </a:p>
                  </a:txBody>
                  <a:tcPr anchor="ctr" horzOverflow="overflow">
                    <a:lnL w="12700" cap="flat" cmpd="sng" algn="ctr">
                      <a:no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Arial" pitchFamily="34" charset="0"/>
                          <a:ea typeface="MS PGothic" pitchFamily="34" charset="-128"/>
                          <a:cs typeface="Arial" pitchFamily="34" charset="0"/>
                        </a:rPr>
                        <a:t>3.8%</a:t>
                      </a: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Arial" pitchFamily="34" charset="0"/>
                          <a:ea typeface="MS PGothic" pitchFamily="34" charset="-128"/>
                          <a:cs typeface="Arial" pitchFamily="34" charset="0"/>
                        </a:rPr>
                        <a:t>—</a:t>
                      </a:r>
                    </a:p>
                  </a:txBody>
                  <a:tcPr anchor="ctr" horzOverflow="overflow">
                    <a:lnL>
                      <a:noFill/>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1.3%</a:t>
                      </a:r>
                    </a:p>
                  </a:txBody>
                  <a:tcPr anchor="ctr" horzOverflow="overflow">
                    <a:lnL w="12700" cap="flat" cmpd="sng" algn="ctr">
                      <a:no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1.2%</a:t>
                      </a: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1.06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(0.75-1.50)</a:t>
                      </a: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Arial" pitchFamily="34" charset="0"/>
                          <a:ea typeface="MS PGothic" pitchFamily="34" charset="-128"/>
                          <a:cs typeface="Arial" pitchFamily="34" charset="0"/>
                        </a:rPr>
                        <a:t>.74</a:t>
                      </a:r>
                    </a:p>
                  </a:txBody>
                  <a:tcPr anchor="ctr" horzOverflow="overflow">
                    <a:lnL>
                      <a:noFill/>
                    </a:lnL>
                    <a:lnR w="12700" cap="flat" cmpd="sng" algn="ctr">
                      <a:noFill/>
                      <a:prstDash val="solid"/>
                      <a:round/>
                      <a:headEnd type="none" w="med" len="med"/>
                      <a:tailEnd type="none" w="med" len="med"/>
                    </a:lnR>
                    <a:lnT>
                      <a:noFill/>
                    </a:lnT>
                    <a:lnB>
                      <a:noFill/>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Heart failure</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3.9%</a:t>
                      </a:r>
                    </a:p>
                  </a:txBody>
                  <a:tcPr anchor="ctr" horzOverflow="overflow">
                    <a:lnL w="12700" cap="flat" cmpd="sng" algn="ctr">
                      <a:no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4.1%</a:t>
                      </a:r>
                    </a:p>
                  </a:txBody>
                  <a:tcPr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a:t>
                      </a:r>
                    </a:p>
                  </a:txBody>
                  <a:tcPr anchor="ctr" horzOverflow="overflow">
                    <a:lnL>
                      <a:noFill/>
                    </a:lnL>
                    <a:lnR w="12700" cap="flat" cmpd="sng" algn="ctr">
                      <a:no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3.0%</a:t>
                      </a:r>
                    </a:p>
                  </a:txBody>
                  <a:tcPr anchor="ctr" horzOverflow="overflow">
                    <a:lnL w="12700" cap="flat" cmpd="sng" algn="ctr">
                      <a:no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2.4%</a:t>
                      </a:r>
                    </a:p>
                  </a:txBody>
                  <a:tcPr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1.18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(0.93-1.49)</a:t>
                      </a:r>
                    </a:p>
                  </a:txBody>
                  <a:tcPr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.17</a:t>
                      </a:r>
                    </a:p>
                  </a:txBody>
                  <a:tcPr anchor="ctr" horzOverflow="overflow">
                    <a:lnL>
                      <a:noFill/>
                    </a:lnL>
                    <a:lnR w="12700" cap="flat" cmpd="sng" algn="ctr">
                      <a:no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Text Box 5"/>
          <p:cNvSpPr txBox="1">
            <a:spLocks noChangeArrowheads="1"/>
          </p:cNvSpPr>
          <p:nvPr>
            <p:custDataLst>
              <p:tags r:id="rId2"/>
            </p:custDataLst>
          </p:nvPr>
        </p:nvSpPr>
        <p:spPr bwMode="auto">
          <a:xfrm>
            <a:off x="457200" y="6355081"/>
            <a:ext cx="8340725" cy="502920"/>
          </a:xfrm>
          <a:prstGeom prst="rect">
            <a:avLst/>
          </a:prstGeom>
          <a:noFill/>
          <a:ln w="9525">
            <a:noFill/>
            <a:miter lim="800000"/>
            <a:headEnd/>
            <a:tailEnd/>
          </a:ln>
        </p:spPr>
        <p:txBody>
          <a:bodyPr wrap="none"/>
          <a:lstStyle/>
          <a:p>
            <a:pPr marL="114300" indent="-114300" algn="r">
              <a:buClr>
                <a:schemeClr val="tx1"/>
              </a:buClr>
              <a:buSzPct val="100000"/>
            </a:pPr>
            <a:r>
              <a:rPr lang="en-US" sz="1400" baseline="0" dirty="0" smtClean="0">
                <a:solidFill>
                  <a:schemeClr val="bg1"/>
                </a:solidFill>
                <a:latin typeface="Arial Narrow" pitchFamily="34" charset="0"/>
                <a:cs typeface="Times New Roman" pitchFamily="18" charset="0"/>
              </a:rPr>
              <a:t>1. ADVANCE </a:t>
            </a:r>
            <a:r>
              <a:rPr lang="en-US" sz="1400" baseline="0" dirty="0">
                <a:solidFill>
                  <a:schemeClr val="bg1"/>
                </a:solidFill>
                <a:latin typeface="Arial Narrow" pitchFamily="34" charset="0"/>
                <a:cs typeface="Times New Roman" pitchFamily="18" charset="0"/>
              </a:rPr>
              <a:t>Collaborative Group. </a:t>
            </a:r>
            <a:r>
              <a:rPr lang="en-US" sz="1400" i="1" baseline="0" dirty="0">
                <a:solidFill>
                  <a:schemeClr val="bg1"/>
                </a:solidFill>
                <a:latin typeface="Arial Narrow" pitchFamily="34" charset="0"/>
                <a:cs typeface="Times New Roman" pitchFamily="18" charset="0"/>
              </a:rPr>
              <a:t>N </a:t>
            </a:r>
            <a:r>
              <a:rPr lang="en-US" sz="1400" i="1" baseline="0" dirty="0" err="1">
                <a:solidFill>
                  <a:schemeClr val="bg1"/>
                </a:solidFill>
                <a:latin typeface="Arial Narrow" pitchFamily="34" charset="0"/>
                <a:cs typeface="Times New Roman" pitchFamily="18" charset="0"/>
              </a:rPr>
              <a:t>Engl</a:t>
            </a:r>
            <a:r>
              <a:rPr lang="en-US" sz="1400" i="1" baseline="0" dirty="0">
                <a:solidFill>
                  <a:schemeClr val="bg1"/>
                </a:solidFill>
                <a:latin typeface="Arial Narrow" pitchFamily="34" charset="0"/>
                <a:cs typeface="Times New Roman" pitchFamily="18" charset="0"/>
              </a:rPr>
              <a:t> J </a:t>
            </a:r>
            <a:r>
              <a:rPr lang="en-US" sz="1400" i="1" baseline="0" dirty="0" smtClean="0">
                <a:solidFill>
                  <a:schemeClr val="bg1"/>
                </a:solidFill>
                <a:latin typeface="Arial Narrow" pitchFamily="34" charset="0"/>
                <a:cs typeface="Times New Roman" pitchFamily="18" charset="0"/>
              </a:rPr>
              <a:t>Med</a:t>
            </a:r>
            <a:r>
              <a:rPr lang="en-US" sz="1400" baseline="0" dirty="0" smtClean="0">
                <a:solidFill>
                  <a:schemeClr val="bg1"/>
                </a:solidFill>
                <a:latin typeface="Arial Narrow" pitchFamily="34" charset="0"/>
                <a:cs typeface="Times New Roman" pitchFamily="18" charset="0"/>
              </a:rPr>
              <a:t> </a:t>
            </a:r>
            <a:r>
              <a:rPr lang="en-US" sz="1400" baseline="0" dirty="0">
                <a:solidFill>
                  <a:schemeClr val="bg1"/>
                </a:solidFill>
                <a:latin typeface="Arial Narrow" pitchFamily="34" charset="0"/>
                <a:cs typeface="Times New Roman" pitchFamily="18" charset="0"/>
              </a:rPr>
              <a:t>2008;358(24):2560-2572.</a:t>
            </a:r>
          </a:p>
          <a:p>
            <a:pPr marL="114300" indent="-114300" algn="r">
              <a:buClr>
                <a:schemeClr val="tx1"/>
              </a:buClr>
              <a:buSzPct val="100000"/>
            </a:pPr>
            <a:r>
              <a:rPr lang="en-US" sz="1400" baseline="0" dirty="0" smtClean="0">
                <a:solidFill>
                  <a:schemeClr val="bg1"/>
                </a:solidFill>
                <a:latin typeface="Arial Narrow" pitchFamily="34" charset="0"/>
                <a:cs typeface="Times New Roman" pitchFamily="18" charset="0"/>
              </a:rPr>
              <a:t>2. The </a:t>
            </a:r>
            <a:r>
              <a:rPr lang="en-US" sz="1400" baseline="0" dirty="0">
                <a:solidFill>
                  <a:schemeClr val="bg1"/>
                </a:solidFill>
                <a:latin typeface="Arial Narrow" pitchFamily="34" charset="0"/>
                <a:cs typeface="Times New Roman" pitchFamily="18" charset="0"/>
              </a:rPr>
              <a:t>Action to Control Cardiovascular Risk in Diabetes Study Group. </a:t>
            </a:r>
            <a:r>
              <a:rPr lang="en-US" sz="1400" i="1" baseline="0" dirty="0">
                <a:solidFill>
                  <a:schemeClr val="bg1"/>
                </a:solidFill>
                <a:latin typeface="Arial Narrow" pitchFamily="34" charset="0"/>
                <a:cs typeface="Times New Roman" pitchFamily="18" charset="0"/>
              </a:rPr>
              <a:t>N </a:t>
            </a:r>
            <a:r>
              <a:rPr lang="en-US" sz="1400" i="1" baseline="0" dirty="0" err="1">
                <a:solidFill>
                  <a:schemeClr val="bg1"/>
                </a:solidFill>
                <a:latin typeface="Arial Narrow" pitchFamily="34" charset="0"/>
                <a:cs typeface="Times New Roman" pitchFamily="18" charset="0"/>
              </a:rPr>
              <a:t>Engl</a:t>
            </a:r>
            <a:r>
              <a:rPr lang="en-US" sz="1400" i="1" baseline="0" dirty="0">
                <a:solidFill>
                  <a:schemeClr val="bg1"/>
                </a:solidFill>
                <a:latin typeface="Arial Narrow" pitchFamily="34" charset="0"/>
                <a:cs typeface="Times New Roman" pitchFamily="18" charset="0"/>
              </a:rPr>
              <a:t> J </a:t>
            </a:r>
            <a:r>
              <a:rPr lang="en-US" sz="1400" i="1" baseline="0" dirty="0" smtClean="0">
                <a:solidFill>
                  <a:schemeClr val="bg1"/>
                </a:solidFill>
                <a:latin typeface="Arial Narrow" pitchFamily="34" charset="0"/>
                <a:cs typeface="Times New Roman" pitchFamily="18" charset="0"/>
              </a:rPr>
              <a:t>Med</a:t>
            </a:r>
            <a:r>
              <a:rPr lang="en-US" sz="1400" baseline="0" dirty="0" smtClean="0">
                <a:solidFill>
                  <a:schemeClr val="bg1"/>
                </a:solidFill>
                <a:latin typeface="Arial Narrow" pitchFamily="34" charset="0"/>
                <a:cs typeface="Times New Roman" pitchFamily="18" charset="0"/>
              </a:rPr>
              <a:t> </a:t>
            </a:r>
            <a:r>
              <a:rPr lang="en-US" sz="1400" baseline="0" dirty="0">
                <a:solidFill>
                  <a:schemeClr val="bg1"/>
                </a:solidFill>
                <a:latin typeface="Arial Narrow" pitchFamily="34" charset="0"/>
                <a:cs typeface="Times New Roman" pitchFamily="18" charset="0"/>
              </a:rPr>
              <a:t>2008;358(24):2545-2559.</a:t>
            </a:r>
          </a:p>
        </p:txBody>
      </p:sp>
      <p:sp>
        <p:nvSpPr>
          <p:cNvPr id="7" name="Rectangle 2"/>
          <p:cNvSpPr txBox="1">
            <a:spLocks noChangeArrowheads="1"/>
          </p:cNvSpPr>
          <p:nvPr/>
        </p:nvSpPr>
        <p:spPr bwMode="auto">
          <a:xfrm>
            <a:off x="457200" y="155448"/>
            <a:ext cx="8193024"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z="3600" b="1" dirty="0" smtClean="0">
                <a:solidFill>
                  <a:srgbClr val="FFFF00"/>
                </a:solidFill>
                <a:latin typeface="Verdana" pitchFamily="34" charset="0"/>
                <a:ea typeface="Verdana" pitchFamily="34" charset="0"/>
                <a:cs typeface="Verdana" pitchFamily="34" charset="0"/>
              </a:rPr>
              <a:t>ADVANCE &amp; ACCORD </a:t>
            </a:r>
            <a:endParaRPr lang="en-US" sz="3600" b="1" dirty="0" smtClean="0">
              <a:solidFill>
                <a:srgbClr val="FFFF00"/>
              </a:solidFill>
              <a:latin typeface="Verdana" pitchFamily="34" charset="0"/>
              <a:ea typeface="Verdana" pitchFamily="34" charset="0"/>
              <a:cs typeface="Verdana" pitchFamily="34" charset="0"/>
            </a:endParaRPr>
          </a:p>
          <a:p>
            <a:pPr lvl="0"/>
            <a:r>
              <a:rPr lang="en-US" sz="3200" b="1" kern="0" dirty="0" smtClean="0">
                <a:solidFill>
                  <a:srgbClr val="FFFF00"/>
                </a:solidFill>
                <a:latin typeface="Verdana" pitchFamily="34" charset="0"/>
                <a:ea typeface="Verdana" pitchFamily="34" charset="0"/>
                <a:cs typeface="Verdana" pitchFamily="34" charset="0"/>
              </a:rPr>
              <a:t>Secondary </a:t>
            </a:r>
            <a:r>
              <a:rPr lang="en-US" sz="3200" b="1" kern="0" dirty="0" smtClean="0">
                <a:solidFill>
                  <a:srgbClr val="FFFF00"/>
                </a:solidFill>
                <a:latin typeface="Verdana" pitchFamily="34" charset="0"/>
                <a:ea typeface="Verdana" pitchFamily="34" charset="0"/>
                <a:cs typeface="Verdana" pitchFamily="34" charset="0"/>
              </a:rPr>
              <a:t>Outcomes</a:t>
            </a:r>
            <a:endParaRPr kumimoji="0" lang="en-US" sz="3600" b="1" i="0" u="none" strike="noStrike" kern="0" cap="none" spc="0" normalizeH="0" baseline="0" noProof="0" dirty="0" smtClean="0">
              <a:ln>
                <a:noFill/>
              </a:ln>
              <a:solidFill>
                <a:schemeClr val="tx2"/>
              </a:solidFill>
              <a:uLnTx/>
              <a:uFillTx/>
              <a:latin typeface="Verdana" pitchFamily="34" charset="0"/>
              <a:ea typeface="Verdana" pitchFamily="34" charset="0"/>
              <a:cs typeface="Verdana" pitchFamily="34" charset="0"/>
            </a:endParaRP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24" name="Line 22"/>
          <p:cNvSpPr>
            <a:spLocks noChangeShapeType="1"/>
          </p:cNvSpPr>
          <p:nvPr/>
        </p:nvSpPr>
        <p:spPr bwMode="auto">
          <a:xfrm>
            <a:off x="1098550" y="5237163"/>
            <a:ext cx="0" cy="66675"/>
          </a:xfrm>
          <a:prstGeom prst="line">
            <a:avLst/>
          </a:prstGeom>
          <a:noFill/>
          <a:ln w="9525">
            <a:solidFill>
              <a:schemeClr val="tx1"/>
            </a:solidFill>
            <a:round/>
            <a:headEnd/>
            <a:tailEnd/>
          </a:ln>
        </p:spPr>
        <p:txBody>
          <a:bodyPr/>
          <a:lstStyle/>
          <a:p>
            <a:endParaRPr lang="en-US">
              <a:solidFill>
                <a:schemeClr val="bg1"/>
              </a:solidFill>
            </a:endParaRPr>
          </a:p>
        </p:txBody>
      </p:sp>
      <p:sp>
        <p:nvSpPr>
          <p:cNvPr id="119825" name="Line 23"/>
          <p:cNvSpPr>
            <a:spLocks noChangeShapeType="1"/>
          </p:cNvSpPr>
          <p:nvPr/>
        </p:nvSpPr>
        <p:spPr bwMode="auto">
          <a:xfrm>
            <a:off x="1401763" y="5241925"/>
            <a:ext cx="0" cy="66675"/>
          </a:xfrm>
          <a:prstGeom prst="line">
            <a:avLst/>
          </a:prstGeom>
          <a:noFill/>
          <a:ln w="9525">
            <a:solidFill>
              <a:schemeClr val="tx1"/>
            </a:solidFill>
            <a:round/>
            <a:headEnd/>
            <a:tailEnd/>
          </a:ln>
        </p:spPr>
        <p:txBody>
          <a:bodyPr/>
          <a:lstStyle/>
          <a:p>
            <a:endParaRPr lang="en-US">
              <a:solidFill>
                <a:schemeClr val="bg1"/>
              </a:solidFill>
            </a:endParaRPr>
          </a:p>
        </p:txBody>
      </p:sp>
      <p:sp>
        <p:nvSpPr>
          <p:cNvPr id="119826" name="Line 24"/>
          <p:cNvSpPr>
            <a:spLocks noChangeShapeType="1"/>
          </p:cNvSpPr>
          <p:nvPr/>
        </p:nvSpPr>
        <p:spPr bwMode="auto">
          <a:xfrm>
            <a:off x="1703388" y="5237163"/>
            <a:ext cx="0" cy="66675"/>
          </a:xfrm>
          <a:prstGeom prst="line">
            <a:avLst/>
          </a:prstGeom>
          <a:noFill/>
          <a:ln w="9525">
            <a:solidFill>
              <a:schemeClr val="tx1"/>
            </a:solidFill>
            <a:round/>
            <a:headEnd/>
            <a:tailEnd/>
          </a:ln>
        </p:spPr>
        <p:txBody>
          <a:bodyPr/>
          <a:lstStyle/>
          <a:p>
            <a:endParaRPr lang="en-US">
              <a:solidFill>
                <a:schemeClr val="bg1"/>
              </a:solidFill>
            </a:endParaRPr>
          </a:p>
        </p:txBody>
      </p:sp>
      <p:sp>
        <p:nvSpPr>
          <p:cNvPr id="119827" name="Line 25"/>
          <p:cNvSpPr>
            <a:spLocks noChangeShapeType="1"/>
          </p:cNvSpPr>
          <p:nvPr/>
        </p:nvSpPr>
        <p:spPr bwMode="auto">
          <a:xfrm>
            <a:off x="1995488" y="5241925"/>
            <a:ext cx="0" cy="66675"/>
          </a:xfrm>
          <a:prstGeom prst="line">
            <a:avLst/>
          </a:prstGeom>
          <a:noFill/>
          <a:ln w="9525">
            <a:solidFill>
              <a:schemeClr val="tx1"/>
            </a:solidFill>
            <a:round/>
            <a:headEnd/>
            <a:tailEnd/>
          </a:ln>
        </p:spPr>
        <p:txBody>
          <a:bodyPr/>
          <a:lstStyle/>
          <a:p>
            <a:endParaRPr lang="en-US">
              <a:solidFill>
                <a:schemeClr val="bg1"/>
              </a:solidFill>
            </a:endParaRPr>
          </a:p>
        </p:txBody>
      </p:sp>
      <p:sp>
        <p:nvSpPr>
          <p:cNvPr id="119828" name="Line 26"/>
          <p:cNvSpPr>
            <a:spLocks noChangeShapeType="1"/>
          </p:cNvSpPr>
          <p:nvPr/>
        </p:nvSpPr>
        <p:spPr bwMode="auto">
          <a:xfrm>
            <a:off x="2297113" y="5237163"/>
            <a:ext cx="0" cy="66675"/>
          </a:xfrm>
          <a:prstGeom prst="line">
            <a:avLst/>
          </a:prstGeom>
          <a:noFill/>
          <a:ln w="9525">
            <a:solidFill>
              <a:schemeClr val="tx1"/>
            </a:solidFill>
            <a:round/>
            <a:headEnd/>
            <a:tailEnd/>
          </a:ln>
        </p:spPr>
        <p:txBody>
          <a:bodyPr/>
          <a:lstStyle/>
          <a:p>
            <a:endParaRPr lang="en-US">
              <a:solidFill>
                <a:schemeClr val="bg1"/>
              </a:solidFill>
            </a:endParaRPr>
          </a:p>
        </p:txBody>
      </p:sp>
      <p:sp>
        <p:nvSpPr>
          <p:cNvPr id="119829" name="Line 27"/>
          <p:cNvSpPr>
            <a:spLocks noChangeShapeType="1"/>
          </p:cNvSpPr>
          <p:nvPr/>
        </p:nvSpPr>
        <p:spPr bwMode="auto">
          <a:xfrm>
            <a:off x="2581275" y="5237163"/>
            <a:ext cx="0" cy="66675"/>
          </a:xfrm>
          <a:prstGeom prst="line">
            <a:avLst/>
          </a:prstGeom>
          <a:noFill/>
          <a:ln w="9525">
            <a:solidFill>
              <a:schemeClr val="tx1"/>
            </a:solidFill>
            <a:round/>
            <a:headEnd/>
            <a:tailEnd/>
          </a:ln>
        </p:spPr>
        <p:txBody>
          <a:bodyPr/>
          <a:lstStyle/>
          <a:p>
            <a:endParaRPr lang="en-US">
              <a:solidFill>
                <a:schemeClr val="bg1"/>
              </a:solidFill>
            </a:endParaRPr>
          </a:p>
        </p:txBody>
      </p:sp>
      <p:sp>
        <p:nvSpPr>
          <p:cNvPr id="119830" name="Line 28"/>
          <p:cNvSpPr>
            <a:spLocks noChangeShapeType="1"/>
          </p:cNvSpPr>
          <p:nvPr/>
        </p:nvSpPr>
        <p:spPr bwMode="auto">
          <a:xfrm>
            <a:off x="2879725" y="5237163"/>
            <a:ext cx="0" cy="66675"/>
          </a:xfrm>
          <a:prstGeom prst="line">
            <a:avLst/>
          </a:prstGeom>
          <a:noFill/>
          <a:ln w="9525">
            <a:solidFill>
              <a:schemeClr val="tx1"/>
            </a:solidFill>
            <a:round/>
            <a:headEnd/>
            <a:tailEnd/>
          </a:ln>
        </p:spPr>
        <p:txBody>
          <a:bodyPr/>
          <a:lstStyle/>
          <a:p>
            <a:endParaRPr lang="en-US">
              <a:solidFill>
                <a:schemeClr val="bg1"/>
              </a:solidFill>
            </a:endParaRPr>
          </a:p>
        </p:txBody>
      </p:sp>
      <p:sp>
        <p:nvSpPr>
          <p:cNvPr id="119831" name="Line 29"/>
          <p:cNvSpPr>
            <a:spLocks noChangeShapeType="1"/>
          </p:cNvSpPr>
          <p:nvPr/>
        </p:nvSpPr>
        <p:spPr bwMode="auto">
          <a:xfrm>
            <a:off x="3178175" y="5237163"/>
            <a:ext cx="0" cy="66675"/>
          </a:xfrm>
          <a:prstGeom prst="line">
            <a:avLst/>
          </a:prstGeom>
          <a:noFill/>
          <a:ln w="9525">
            <a:solidFill>
              <a:schemeClr val="tx1"/>
            </a:solidFill>
            <a:round/>
            <a:headEnd/>
            <a:tailEnd/>
          </a:ln>
        </p:spPr>
        <p:txBody>
          <a:bodyPr/>
          <a:lstStyle/>
          <a:p>
            <a:endParaRPr lang="en-US">
              <a:solidFill>
                <a:schemeClr val="bg1"/>
              </a:solidFill>
            </a:endParaRPr>
          </a:p>
        </p:txBody>
      </p:sp>
      <p:sp>
        <p:nvSpPr>
          <p:cNvPr id="119832" name="Line 30"/>
          <p:cNvSpPr>
            <a:spLocks noChangeShapeType="1"/>
          </p:cNvSpPr>
          <p:nvPr/>
        </p:nvSpPr>
        <p:spPr bwMode="auto">
          <a:xfrm>
            <a:off x="3487738" y="5237163"/>
            <a:ext cx="0" cy="66675"/>
          </a:xfrm>
          <a:prstGeom prst="line">
            <a:avLst/>
          </a:prstGeom>
          <a:noFill/>
          <a:ln w="9525">
            <a:solidFill>
              <a:schemeClr val="tx1"/>
            </a:solidFill>
            <a:round/>
            <a:headEnd/>
            <a:tailEnd/>
          </a:ln>
        </p:spPr>
        <p:txBody>
          <a:bodyPr/>
          <a:lstStyle/>
          <a:p>
            <a:endParaRPr lang="en-US">
              <a:solidFill>
                <a:schemeClr val="bg1"/>
              </a:solidFill>
            </a:endParaRPr>
          </a:p>
        </p:txBody>
      </p:sp>
      <p:sp>
        <p:nvSpPr>
          <p:cNvPr id="119833" name="Line 31"/>
          <p:cNvSpPr>
            <a:spLocks noChangeShapeType="1"/>
          </p:cNvSpPr>
          <p:nvPr/>
        </p:nvSpPr>
        <p:spPr bwMode="auto">
          <a:xfrm>
            <a:off x="3786188" y="5237163"/>
            <a:ext cx="0" cy="66675"/>
          </a:xfrm>
          <a:prstGeom prst="line">
            <a:avLst/>
          </a:prstGeom>
          <a:noFill/>
          <a:ln w="9525">
            <a:solidFill>
              <a:schemeClr val="tx1"/>
            </a:solidFill>
            <a:round/>
            <a:headEnd/>
            <a:tailEnd/>
          </a:ln>
        </p:spPr>
        <p:txBody>
          <a:bodyPr/>
          <a:lstStyle/>
          <a:p>
            <a:endParaRPr lang="en-US">
              <a:solidFill>
                <a:schemeClr val="bg1"/>
              </a:solidFill>
            </a:endParaRPr>
          </a:p>
        </p:txBody>
      </p:sp>
      <p:sp>
        <p:nvSpPr>
          <p:cNvPr id="119834" name="Line 32"/>
          <p:cNvSpPr>
            <a:spLocks noChangeShapeType="1"/>
          </p:cNvSpPr>
          <p:nvPr/>
        </p:nvSpPr>
        <p:spPr bwMode="auto">
          <a:xfrm>
            <a:off x="4081463" y="5237163"/>
            <a:ext cx="0" cy="66675"/>
          </a:xfrm>
          <a:prstGeom prst="line">
            <a:avLst/>
          </a:prstGeom>
          <a:noFill/>
          <a:ln w="9525">
            <a:solidFill>
              <a:schemeClr val="tx1"/>
            </a:solidFill>
            <a:round/>
            <a:headEnd/>
            <a:tailEnd/>
          </a:ln>
        </p:spPr>
        <p:txBody>
          <a:bodyPr/>
          <a:lstStyle/>
          <a:p>
            <a:endParaRPr lang="en-US">
              <a:solidFill>
                <a:schemeClr val="bg1"/>
              </a:solidFill>
            </a:endParaRPr>
          </a:p>
        </p:txBody>
      </p:sp>
      <p:sp>
        <p:nvSpPr>
          <p:cNvPr id="119870" name="Line 75"/>
          <p:cNvSpPr>
            <a:spLocks noChangeShapeType="1"/>
          </p:cNvSpPr>
          <p:nvPr/>
        </p:nvSpPr>
        <p:spPr bwMode="auto">
          <a:xfrm>
            <a:off x="5800725" y="5241925"/>
            <a:ext cx="0" cy="68263"/>
          </a:xfrm>
          <a:prstGeom prst="line">
            <a:avLst/>
          </a:prstGeom>
          <a:noFill/>
          <a:ln w="9525">
            <a:solidFill>
              <a:schemeClr val="tx1"/>
            </a:solidFill>
            <a:round/>
            <a:headEnd/>
            <a:tailEnd/>
          </a:ln>
        </p:spPr>
        <p:txBody>
          <a:bodyPr/>
          <a:lstStyle/>
          <a:p>
            <a:endParaRPr lang="en-US">
              <a:solidFill>
                <a:schemeClr val="bg1"/>
              </a:solidFill>
            </a:endParaRPr>
          </a:p>
        </p:txBody>
      </p:sp>
      <p:sp>
        <p:nvSpPr>
          <p:cNvPr id="119871" name="Line 76"/>
          <p:cNvSpPr>
            <a:spLocks noChangeShapeType="1"/>
          </p:cNvSpPr>
          <p:nvPr/>
        </p:nvSpPr>
        <p:spPr bwMode="auto">
          <a:xfrm>
            <a:off x="6275388" y="5245100"/>
            <a:ext cx="0" cy="68263"/>
          </a:xfrm>
          <a:prstGeom prst="line">
            <a:avLst/>
          </a:prstGeom>
          <a:noFill/>
          <a:ln w="9525">
            <a:solidFill>
              <a:schemeClr val="tx1"/>
            </a:solidFill>
            <a:round/>
            <a:headEnd/>
            <a:tailEnd/>
          </a:ln>
        </p:spPr>
        <p:txBody>
          <a:bodyPr/>
          <a:lstStyle/>
          <a:p>
            <a:endParaRPr lang="en-US">
              <a:solidFill>
                <a:schemeClr val="bg1"/>
              </a:solidFill>
            </a:endParaRPr>
          </a:p>
        </p:txBody>
      </p:sp>
      <p:sp>
        <p:nvSpPr>
          <p:cNvPr id="119872" name="Line 77"/>
          <p:cNvSpPr>
            <a:spLocks noChangeShapeType="1"/>
          </p:cNvSpPr>
          <p:nvPr/>
        </p:nvSpPr>
        <p:spPr bwMode="auto">
          <a:xfrm>
            <a:off x="6767513" y="5241925"/>
            <a:ext cx="0" cy="68263"/>
          </a:xfrm>
          <a:prstGeom prst="line">
            <a:avLst/>
          </a:prstGeom>
          <a:noFill/>
          <a:ln w="9525">
            <a:solidFill>
              <a:schemeClr val="tx1"/>
            </a:solidFill>
            <a:round/>
            <a:headEnd/>
            <a:tailEnd/>
          </a:ln>
        </p:spPr>
        <p:txBody>
          <a:bodyPr/>
          <a:lstStyle/>
          <a:p>
            <a:endParaRPr lang="en-US">
              <a:solidFill>
                <a:schemeClr val="bg1"/>
              </a:solidFill>
            </a:endParaRPr>
          </a:p>
        </p:txBody>
      </p:sp>
      <p:sp>
        <p:nvSpPr>
          <p:cNvPr id="119873" name="Line 79"/>
          <p:cNvSpPr>
            <a:spLocks noChangeShapeType="1"/>
          </p:cNvSpPr>
          <p:nvPr/>
        </p:nvSpPr>
        <p:spPr bwMode="auto">
          <a:xfrm>
            <a:off x="7258050" y="5241925"/>
            <a:ext cx="0" cy="68263"/>
          </a:xfrm>
          <a:prstGeom prst="line">
            <a:avLst/>
          </a:prstGeom>
          <a:noFill/>
          <a:ln w="9525">
            <a:solidFill>
              <a:schemeClr val="tx1"/>
            </a:solidFill>
            <a:round/>
            <a:headEnd/>
            <a:tailEnd/>
          </a:ln>
        </p:spPr>
        <p:txBody>
          <a:bodyPr/>
          <a:lstStyle/>
          <a:p>
            <a:endParaRPr lang="en-US">
              <a:solidFill>
                <a:schemeClr val="bg1"/>
              </a:solidFill>
            </a:endParaRPr>
          </a:p>
        </p:txBody>
      </p:sp>
      <p:sp>
        <p:nvSpPr>
          <p:cNvPr id="119874" name="Line 80"/>
          <p:cNvSpPr>
            <a:spLocks noChangeShapeType="1"/>
          </p:cNvSpPr>
          <p:nvPr/>
        </p:nvSpPr>
        <p:spPr bwMode="auto">
          <a:xfrm>
            <a:off x="7724775" y="5241925"/>
            <a:ext cx="0" cy="68263"/>
          </a:xfrm>
          <a:prstGeom prst="line">
            <a:avLst/>
          </a:prstGeom>
          <a:noFill/>
          <a:ln w="9525">
            <a:solidFill>
              <a:schemeClr val="tx1"/>
            </a:solidFill>
            <a:round/>
            <a:headEnd/>
            <a:tailEnd/>
          </a:ln>
        </p:spPr>
        <p:txBody>
          <a:bodyPr/>
          <a:lstStyle/>
          <a:p>
            <a:endParaRPr lang="en-US">
              <a:solidFill>
                <a:schemeClr val="bg1"/>
              </a:solidFill>
            </a:endParaRPr>
          </a:p>
        </p:txBody>
      </p:sp>
      <p:sp>
        <p:nvSpPr>
          <p:cNvPr id="119875" name="Line 82"/>
          <p:cNvSpPr>
            <a:spLocks noChangeShapeType="1"/>
          </p:cNvSpPr>
          <p:nvPr/>
        </p:nvSpPr>
        <p:spPr bwMode="auto">
          <a:xfrm>
            <a:off x="8213725" y="5241925"/>
            <a:ext cx="0" cy="68263"/>
          </a:xfrm>
          <a:prstGeom prst="line">
            <a:avLst/>
          </a:prstGeom>
          <a:noFill/>
          <a:ln w="9525">
            <a:solidFill>
              <a:schemeClr val="tx1"/>
            </a:solidFill>
            <a:round/>
            <a:headEnd/>
            <a:tailEnd/>
          </a:ln>
        </p:spPr>
        <p:txBody>
          <a:bodyPr/>
          <a:lstStyle/>
          <a:p>
            <a:endParaRPr lang="en-US">
              <a:solidFill>
                <a:schemeClr val="bg1"/>
              </a:solidFill>
            </a:endParaRPr>
          </a:p>
        </p:txBody>
      </p:sp>
      <p:sp>
        <p:nvSpPr>
          <p:cNvPr id="119812" name="Rectangle 101"/>
          <p:cNvSpPr>
            <a:spLocks noGrp="1" noChangeArrowheads="1"/>
          </p:cNvSpPr>
          <p:nvPr>
            <p:ph type="body" sz="half" idx="4294967295"/>
          </p:nvPr>
        </p:nvSpPr>
        <p:spPr>
          <a:xfrm>
            <a:off x="457200" y="1499616"/>
            <a:ext cx="4038600" cy="765175"/>
          </a:xfrm>
          <a:prstGeom prst="rect">
            <a:avLst/>
          </a:prstGeom>
        </p:spPr>
        <p:txBody>
          <a:bodyPr anchor="t" anchorCtr="0"/>
          <a:lstStyle/>
          <a:p>
            <a:pPr eaLnBrk="1" hangingPunct="1">
              <a:buFont typeface="Wingdings" pitchFamily="2" charset="2"/>
              <a:buNone/>
            </a:pPr>
            <a:r>
              <a:rPr lang="en-US" sz="1800" b="1" u="sng" dirty="0" smtClean="0">
                <a:solidFill>
                  <a:schemeClr val="bg1"/>
                </a:solidFill>
              </a:rPr>
              <a:t>ADVANCE</a:t>
            </a:r>
            <a:r>
              <a:rPr lang="en-US" sz="1800" b="1" u="sng" baseline="30000" dirty="0" smtClean="0">
                <a:solidFill>
                  <a:schemeClr val="bg1"/>
                </a:solidFill>
              </a:rPr>
              <a:t>1</a:t>
            </a:r>
          </a:p>
          <a:p>
            <a:pPr eaLnBrk="1" hangingPunct="1">
              <a:buFont typeface="Wingdings" pitchFamily="2" charset="2"/>
              <a:buNone/>
            </a:pPr>
            <a:r>
              <a:rPr lang="en-US" sz="1800" dirty="0" smtClean="0">
                <a:solidFill>
                  <a:schemeClr val="bg1"/>
                </a:solidFill>
              </a:rPr>
              <a:t>CV Death, MI, Stroke</a:t>
            </a:r>
          </a:p>
        </p:txBody>
      </p:sp>
      <p:sp>
        <p:nvSpPr>
          <p:cNvPr id="119813" name="Rectangle 102"/>
          <p:cNvSpPr>
            <a:spLocks noGrp="1" noChangeArrowheads="1"/>
          </p:cNvSpPr>
          <p:nvPr>
            <p:ph type="body" sz="half" idx="4294967295"/>
          </p:nvPr>
        </p:nvSpPr>
        <p:spPr>
          <a:xfrm>
            <a:off x="4572000" y="1499616"/>
            <a:ext cx="4038600" cy="765175"/>
          </a:xfrm>
          <a:prstGeom prst="rect">
            <a:avLst/>
          </a:prstGeom>
        </p:spPr>
        <p:txBody>
          <a:bodyPr anchor="t" anchorCtr="0"/>
          <a:lstStyle/>
          <a:p>
            <a:pPr eaLnBrk="1" hangingPunct="1">
              <a:buFont typeface="Wingdings" pitchFamily="2" charset="2"/>
              <a:buNone/>
            </a:pPr>
            <a:r>
              <a:rPr lang="en-US" sz="1800" b="1" u="sng" dirty="0" smtClean="0">
                <a:solidFill>
                  <a:schemeClr val="bg1"/>
                </a:solidFill>
              </a:rPr>
              <a:t>ACCORD</a:t>
            </a:r>
            <a:r>
              <a:rPr lang="en-US" sz="1800" b="1" u="sng" baseline="30000" dirty="0" smtClean="0">
                <a:solidFill>
                  <a:schemeClr val="bg1"/>
                </a:solidFill>
              </a:rPr>
              <a:t>2</a:t>
            </a:r>
          </a:p>
          <a:p>
            <a:pPr eaLnBrk="1" hangingPunct="1">
              <a:buFont typeface="Wingdings" pitchFamily="2" charset="2"/>
              <a:buNone/>
            </a:pPr>
            <a:r>
              <a:rPr lang="en-US" sz="1800" dirty="0" smtClean="0">
                <a:solidFill>
                  <a:schemeClr val="bg1"/>
                </a:solidFill>
              </a:rPr>
              <a:t>Primary Outcome</a:t>
            </a:r>
          </a:p>
        </p:txBody>
      </p:sp>
      <p:sp>
        <p:nvSpPr>
          <p:cNvPr id="119814" name="Text Box 5"/>
          <p:cNvSpPr txBox="1">
            <a:spLocks noChangeArrowheads="1"/>
          </p:cNvSpPr>
          <p:nvPr>
            <p:custDataLst>
              <p:tags r:id="rId1"/>
            </p:custDataLst>
          </p:nvPr>
        </p:nvSpPr>
        <p:spPr bwMode="auto">
          <a:xfrm>
            <a:off x="457200" y="5989320"/>
            <a:ext cx="8340725" cy="336550"/>
          </a:xfrm>
          <a:prstGeom prst="rect">
            <a:avLst/>
          </a:prstGeom>
          <a:noFill/>
          <a:ln w="9525">
            <a:noFill/>
            <a:miter lim="800000"/>
            <a:headEnd/>
            <a:tailEnd/>
          </a:ln>
        </p:spPr>
        <p:txBody>
          <a:bodyPr wrap="none"/>
          <a:lstStyle/>
          <a:p>
            <a:pPr marL="171450" indent="-171450">
              <a:buClr>
                <a:schemeClr val="accent1"/>
              </a:buClr>
              <a:buSzPct val="100000"/>
              <a:buFont typeface="Arial" pitchFamily="34" charset="0"/>
              <a:buChar char="•"/>
            </a:pPr>
            <a:r>
              <a:rPr lang="en-US" sz="1400" baseline="0" dirty="0" smtClean="0">
                <a:solidFill>
                  <a:schemeClr val="bg1"/>
                </a:solidFill>
              </a:rPr>
              <a:t>CV=cardiovascular;</a:t>
            </a:r>
            <a:r>
              <a:rPr lang="en-US" sz="1400" dirty="0" smtClean="0">
                <a:solidFill>
                  <a:schemeClr val="bg1"/>
                </a:solidFill>
              </a:rPr>
              <a:t> HR=hazard ratio; </a:t>
            </a:r>
            <a:r>
              <a:rPr lang="en-US" sz="1400" baseline="0" dirty="0" smtClean="0">
                <a:solidFill>
                  <a:schemeClr val="bg1"/>
                </a:solidFill>
              </a:rPr>
              <a:t>MI=myocardial </a:t>
            </a:r>
            <a:r>
              <a:rPr lang="en-US" sz="1400" baseline="0" dirty="0">
                <a:solidFill>
                  <a:schemeClr val="bg1"/>
                </a:solidFill>
              </a:rPr>
              <a:t>infarction. </a:t>
            </a:r>
          </a:p>
        </p:txBody>
      </p:sp>
      <p:sp>
        <p:nvSpPr>
          <p:cNvPr id="119816" name="Rectangle 63"/>
          <p:cNvSpPr>
            <a:spLocks noChangeArrowheads="1"/>
          </p:cNvSpPr>
          <p:nvPr/>
        </p:nvSpPr>
        <p:spPr bwMode="auto">
          <a:xfrm>
            <a:off x="823119" y="2495550"/>
            <a:ext cx="3430587" cy="2762250"/>
          </a:xfrm>
          <a:prstGeom prst="rect">
            <a:avLst/>
          </a:prstGeom>
          <a:noFill/>
          <a:ln w="9525">
            <a:solidFill>
              <a:schemeClr val="bg1"/>
            </a:solidFill>
            <a:miter lim="800000"/>
            <a:headEnd/>
            <a:tailEnd/>
          </a:ln>
        </p:spPr>
        <p:txBody>
          <a:bodyPr wrap="none" anchor="ctr"/>
          <a:lstStyle/>
          <a:p>
            <a:endParaRPr lang="en-US" sz="1000" baseline="0">
              <a:solidFill>
                <a:schemeClr val="bg1"/>
              </a:solidFill>
            </a:endParaRPr>
          </a:p>
        </p:txBody>
      </p:sp>
      <p:sp>
        <p:nvSpPr>
          <p:cNvPr id="119819" name="Line 17"/>
          <p:cNvSpPr>
            <a:spLocks noChangeShapeType="1"/>
          </p:cNvSpPr>
          <p:nvPr/>
        </p:nvSpPr>
        <p:spPr bwMode="auto">
          <a:xfrm>
            <a:off x="762000" y="4695825"/>
            <a:ext cx="53975" cy="0"/>
          </a:xfrm>
          <a:prstGeom prst="line">
            <a:avLst/>
          </a:prstGeom>
          <a:noFill/>
          <a:ln w="9525">
            <a:solidFill>
              <a:schemeClr val="tx1"/>
            </a:solidFill>
            <a:round/>
            <a:headEnd/>
            <a:tailEnd/>
          </a:ln>
        </p:spPr>
        <p:txBody>
          <a:bodyPr/>
          <a:lstStyle/>
          <a:p>
            <a:endParaRPr lang="en-US">
              <a:solidFill>
                <a:schemeClr val="bg1"/>
              </a:solidFill>
            </a:endParaRPr>
          </a:p>
        </p:txBody>
      </p:sp>
      <p:sp>
        <p:nvSpPr>
          <p:cNvPr id="119820" name="Line 18"/>
          <p:cNvSpPr>
            <a:spLocks noChangeShapeType="1"/>
          </p:cNvSpPr>
          <p:nvPr/>
        </p:nvSpPr>
        <p:spPr bwMode="auto">
          <a:xfrm>
            <a:off x="762000" y="4156075"/>
            <a:ext cx="53975" cy="0"/>
          </a:xfrm>
          <a:prstGeom prst="line">
            <a:avLst/>
          </a:prstGeom>
          <a:noFill/>
          <a:ln w="9525">
            <a:solidFill>
              <a:schemeClr val="tx1"/>
            </a:solidFill>
            <a:round/>
            <a:headEnd/>
            <a:tailEnd/>
          </a:ln>
        </p:spPr>
        <p:txBody>
          <a:bodyPr/>
          <a:lstStyle/>
          <a:p>
            <a:endParaRPr lang="en-US">
              <a:solidFill>
                <a:schemeClr val="bg1"/>
              </a:solidFill>
            </a:endParaRPr>
          </a:p>
        </p:txBody>
      </p:sp>
      <p:sp>
        <p:nvSpPr>
          <p:cNvPr id="119821" name="Line 19"/>
          <p:cNvSpPr>
            <a:spLocks noChangeShapeType="1"/>
          </p:cNvSpPr>
          <p:nvPr/>
        </p:nvSpPr>
        <p:spPr bwMode="auto">
          <a:xfrm>
            <a:off x="762000" y="3611563"/>
            <a:ext cx="53975" cy="0"/>
          </a:xfrm>
          <a:prstGeom prst="line">
            <a:avLst/>
          </a:prstGeom>
          <a:noFill/>
          <a:ln w="9525">
            <a:solidFill>
              <a:schemeClr val="tx1"/>
            </a:solidFill>
            <a:round/>
            <a:headEnd/>
            <a:tailEnd/>
          </a:ln>
        </p:spPr>
        <p:txBody>
          <a:bodyPr/>
          <a:lstStyle/>
          <a:p>
            <a:endParaRPr lang="en-US">
              <a:solidFill>
                <a:schemeClr val="bg1"/>
              </a:solidFill>
            </a:endParaRPr>
          </a:p>
        </p:txBody>
      </p:sp>
      <p:sp>
        <p:nvSpPr>
          <p:cNvPr id="119822" name="Line 20"/>
          <p:cNvSpPr>
            <a:spLocks noChangeShapeType="1"/>
          </p:cNvSpPr>
          <p:nvPr/>
        </p:nvSpPr>
        <p:spPr bwMode="auto">
          <a:xfrm>
            <a:off x="762000" y="3084513"/>
            <a:ext cx="53975" cy="0"/>
          </a:xfrm>
          <a:prstGeom prst="line">
            <a:avLst/>
          </a:prstGeom>
          <a:noFill/>
          <a:ln w="9525">
            <a:solidFill>
              <a:schemeClr val="tx1"/>
            </a:solidFill>
            <a:round/>
            <a:headEnd/>
            <a:tailEnd/>
          </a:ln>
        </p:spPr>
        <p:txBody>
          <a:bodyPr/>
          <a:lstStyle/>
          <a:p>
            <a:endParaRPr lang="en-US">
              <a:solidFill>
                <a:schemeClr val="bg1"/>
              </a:solidFill>
            </a:endParaRPr>
          </a:p>
        </p:txBody>
      </p:sp>
      <p:sp>
        <p:nvSpPr>
          <p:cNvPr id="119823" name="Line 21"/>
          <p:cNvSpPr>
            <a:spLocks noChangeShapeType="1"/>
          </p:cNvSpPr>
          <p:nvPr/>
        </p:nvSpPr>
        <p:spPr bwMode="auto">
          <a:xfrm>
            <a:off x="765175" y="2495550"/>
            <a:ext cx="53975" cy="0"/>
          </a:xfrm>
          <a:prstGeom prst="line">
            <a:avLst/>
          </a:prstGeom>
          <a:noFill/>
          <a:ln w="9525">
            <a:solidFill>
              <a:schemeClr val="tx1"/>
            </a:solidFill>
            <a:round/>
            <a:headEnd/>
            <a:tailEnd/>
          </a:ln>
        </p:spPr>
        <p:txBody>
          <a:bodyPr/>
          <a:lstStyle/>
          <a:p>
            <a:endParaRPr lang="en-US">
              <a:solidFill>
                <a:schemeClr val="bg1"/>
              </a:solidFill>
            </a:endParaRPr>
          </a:p>
        </p:txBody>
      </p:sp>
      <p:sp>
        <p:nvSpPr>
          <p:cNvPr id="119848" name="Line 48"/>
          <p:cNvSpPr>
            <a:spLocks noChangeShapeType="1"/>
          </p:cNvSpPr>
          <p:nvPr/>
        </p:nvSpPr>
        <p:spPr bwMode="auto">
          <a:xfrm>
            <a:off x="1997075" y="2552700"/>
            <a:ext cx="0" cy="2689225"/>
          </a:xfrm>
          <a:prstGeom prst="line">
            <a:avLst/>
          </a:prstGeom>
          <a:noFill/>
          <a:ln w="9525">
            <a:solidFill>
              <a:schemeClr val="tx1"/>
            </a:solidFill>
            <a:prstDash val="dash"/>
            <a:round/>
            <a:headEnd/>
            <a:tailEnd/>
          </a:ln>
        </p:spPr>
        <p:txBody>
          <a:bodyPr/>
          <a:lstStyle/>
          <a:p>
            <a:endParaRPr lang="en-US">
              <a:solidFill>
                <a:schemeClr val="bg1"/>
              </a:solidFill>
            </a:endParaRPr>
          </a:p>
        </p:txBody>
      </p:sp>
      <p:sp>
        <p:nvSpPr>
          <p:cNvPr id="119849" name="Line 49"/>
          <p:cNvSpPr>
            <a:spLocks noChangeShapeType="1"/>
          </p:cNvSpPr>
          <p:nvPr/>
        </p:nvSpPr>
        <p:spPr bwMode="auto">
          <a:xfrm>
            <a:off x="3179763" y="2552700"/>
            <a:ext cx="0" cy="2689225"/>
          </a:xfrm>
          <a:prstGeom prst="line">
            <a:avLst/>
          </a:prstGeom>
          <a:noFill/>
          <a:ln w="9525">
            <a:solidFill>
              <a:schemeClr val="tx1"/>
            </a:solidFill>
            <a:prstDash val="dash"/>
            <a:round/>
            <a:headEnd/>
            <a:tailEnd/>
          </a:ln>
        </p:spPr>
        <p:txBody>
          <a:bodyPr/>
          <a:lstStyle/>
          <a:p>
            <a:endParaRPr lang="en-US">
              <a:solidFill>
                <a:schemeClr val="bg1"/>
              </a:solidFill>
            </a:endParaRPr>
          </a:p>
        </p:txBody>
      </p:sp>
      <p:sp>
        <p:nvSpPr>
          <p:cNvPr id="119850" name="Freeform 55"/>
          <p:cNvSpPr>
            <a:spLocks/>
          </p:cNvSpPr>
          <p:nvPr/>
        </p:nvSpPr>
        <p:spPr bwMode="auto">
          <a:xfrm>
            <a:off x="804863" y="3878263"/>
            <a:ext cx="3273425" cy="1363662"/>
          </a:xfrm>
          <a:custGeom>
            <a:avLst/>
            <a:gdLst>
              <a:gd name="T0" fmla="*/ 0 w 1710"/>
              <a:gd name="T1" fmla="*/ 2147483647 h 736"/>
              <a:gd name="T2" fmla="*/ 2147483647 w 1710"/>
              <a:gd name="T3" fmla="*/ 2147483647 h 736"/>
              <a:gd name="T4" fmla="*/ 2147483647 w 1710"/>
              <a:gd name="T5" fmla="*/ 2147483647 h 736"/>
              <a:gd name="T6" fmla="*/ 2147483647 w 1710"/>
              <a:gd name="T7" fmla="*/ 2147483647 h 736"/>
              <a:gd name="T8" fmla="*/ 2147483647 w 1710"/>
              <a:gd name="T9" fmla="*/ 2147483647 h 736"/>
              <a:gd name="T10" fmla="*/ 2147483647 w 1710"/>
              <a:gd name="T11" fmla="*/ 2147483647 h 736"/>
              <a:gd name="T12" fmla="*/ 2147483647 w 1710"/>
              <a:gd name="T13" fmla="*/ 2147483647 h 736"/>
              <a:gd name="T14" fmla="*/ 2147483647 w 1710"/>
              <a:gd name="T15" fmla="*/ 2147483647 h 736"/>
              <a:gd name="T16" fmla="*/ 2147483647 w 1710"/>
              <a:gd name="T17" fmla="*/ 2147483647 h 736"/>
              <a:gd name="T18" fmla="*/ 2147483647 w 1710"/>
              <a:gd name="T19" fmla="*/ 2147483647 h 736"/>
              <a:gd name="T20" fmla="*/ 2147483647 w 1710"/>
              <a:gd name="T21" fmla="*/ 2147483647 h 736"/>
              <a:gd name="T22" fmla="*/ 2147483647 w 1710"/>
              <a:gd name="T23" fmla="*/ 2147483647 h 736"/>
              <a:gd name="T24" fmla="*/ 2147483647 w 1710"/>
              <a:gd name="T25" fmla="*/ 2147483647 h 736"/>
              <a:gd name="T26" fmla="*/ 2147483647 w 1710"/>
              <a:gd name="T27" fmla="*/ 2147483647 h 736"/>
              <a:gd name="T28" fmla="*/ 2147483647 w 1710"/>
              <a:gd name="T29" fmla="*/ 2147483647 h 736"/>
              <a:gd name="T30" fmla="*/ 2147483647 w 1710"/>
              <a:gd name="T31" fmla="*/ 2147483647 h 736"/>
              <a:gd name="T32" fmla="*/ 2147483647 w 1710"/>
              <a:gd name="T33" fmla="*/ 2147483647 h 736"/>
              <a:gd name="T34" fmla="*/ 2147483647 w 1710"/>
              <a:gd name="T35" fmla="*/ 2147483647 h 736"/>
              <a:gd name="T36" fmla="*/ 2147483647 w 1710"/>
              <a:gd name="T37" fmla="*/ 2147483647 h 736"/>
              <a:gd name="T38" fmla="*/ 2147483647 w 1710"/>
              <a:gd name="T39" fmla="*/ 2147483647 h 736"/>
              <a:gd name="T40" fmla="*/ 2147483647 w 1710"/>
              <a:gd name="T41" fmla="*/ 2147483647 h 736"/>
              <a:gd name="T42" fmla="*/ 2147483647 w 1710"/>
              <a:gd name="T43" fmla="*/ 2147483647 h 736"/>
              <a:gd name="T44" fmla="*/ 2147483647 w 1710"/>
              <a:gd name="T45" fmla="*/ 2147483647 h 736"/>
              <a:gd name="T46" fmla="*/ 2147483647 w 1710"/>
              <a:gd name="T47" fmla="*/ 2147483647 h 736"/>
              <a:gd name="T48" fmla="*/ 2147483647 w 1710"/>
              <a:gd name="T49" fmla="*/ 2147483647 h 736"/>
              <a:gd name="T50" fmla="*/ 2147483647 w 1710"/>
              <a:gd name="T51" fmla="*/ 2147483647 h 736"/>
              <a:gd name="T52" fmla="*/ 2147483647 w 1710"/>
              <a:gd name="T53" fmla="*/ 2147483647 h 736"/>
              <a:gd name="T54" fmla="*/ 2147483647 w 1710"/>
              <a:gd name="T55" fmla="*/ 2147483647 h 736"/>
              <a:gd name="T56" fmla="*/ 2147483647 w 1710"/>
              <a:gd name="T57" fmla="*/ 2147483647 h 736"/>
              <a:gd name="T58" fmla="*/ 2147483647 w 1710"/>
              <a:gd name="T59" fmla="*/ 2147483647 h 736"/>
              <a:gd name="T60" fmla="*/ 2147483647 w 1710"/>
              <a:gd name="T61" fmla="*/ 2147483647 h 736"/>
              <a:gd name="T62" fmla="*/ 2147483647 w 1710"/>
              <a:gd name="T63" fmla="*/ 2147483647 h 736"/>
              <a:gd name="T64" fmla="*/ 2147483647 w 1710"/>
              <a:gd name="T65" fmla="*/ 2147483647 h 736"/>
              <a:gd name="T66" fmla="*/ 2147483647 w 1710"/>
              <a:gd name="T67" fmla="*/ 2147483647 h 736"/>
              <a:gd name="T68" fmla="*/ 2147483647 w 1710"/>
              <a:gd name="T69" fmla="*/ 2147483647 h 736"/>
              <a:gd name="T70" fmla="*/ 2147483647 w 1710"/>
              <a:gd name="T71" fmla="*/ 2147483647 h 736"/>
              <a:gd name="T72" fmla="*/ 2147483647 w 1710"/>
              <a:gd name="T73" fmla="*/ 2147483647 h 736"/>
              <a:gd name="T74" fmla="*/ 2147483647 w 1710"/>
              <a:gd name="T75" fmla="*/ 2147483647 h 736"/>
              <a:gd name="T76" fmla="*/ 2147483647 w 1710"/>
              <a:gd name="T77" fmla="*/ 2147483647 h 736"/>
              <a:gd name="T78" fmla="*/ 2147483647 w 1710"/>
              <a:gd name="T79" fmla="*/ 2147483647 h 736"/>
              <a:gd name="T80" fmla="*/ 2147483647 w 1710"/>
              <a:gd name="T81" fmla="*/ 2147483647 h 736"/>
              <a:gd name="T82" fmla="*/ 2147483647 w 1710"/>
              <a:gd name="T83" fmla="*/ 2147483647 h 736"/>
              <a:gd name="T84" fmla="*/ 2147483647 w 1710"/>
              <a:gd name="T85" fmla="*/ 2147483647 h 736"/>
              <a:gd name="T86" fmla="*/ 2147483647 w 1710"/>
              <a:gd name="T87" fmla="*/ 2147483647 h 736"/>
              <a:gd name="T88" fmla="*/ 2147483647 w 1710"/>
              <a:gd name="T89" fmla="*/ 2147483647 h 736"/>
              <a:gd name="T90" fmla="*/ 2147483647 w 1710"/>
              <a:gd name="T91" fmla="*/ 2147483647 h 736"/>
              <a:gd name="T92" fmla="*/ 2147483647 w 1710"/>
              <a:gd name="T93" fmla="*/ 0 h 7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710"/>
              <a:gd name="T142" fmla="*/ 0 h 736"/>
              <a:gd name="T143" fmla="*/ 1710 w 1710"/>
              <a:gd name="T144" fmla="*/ 736 h 7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710" h="736">
                <a:moveTo>
                  <a:pt x="0" y="736"/>
                </a:moveTo>
                <a:lnTo>
                  <a:pt x="68" y="716"/>
                </a:lnTo>
                <a:lnTo>
                  <a:pt x="90" y="698"/>
                </a:lnTo>
                <a:lnTo>
                  <a:pt x="126" y="688"/>
                </a:lnTo>
                <a:lnTo>
                  <a:pt x="156" y="664"/>
                </a:lnTo>
                <a:lnTo>
                  <a:pt x="196" y="650"/>
                </a:lnTo>
                <a:lnTo>
                  <a:pt x="230" y="638"/>
                </a:lnTo>
                <a:lnTo>
                  <a:pt x="262" y="632"/>
                </a:lnTo>
                <a:lnTo>
                  <a:pt x="294" y="606"/>
                </a:lnTo>
                <a:lnTo>
                  <a:pt x="346" y="590"/>
                </a:lnTo>
                <a:lnTo>
                  <a:pt x="370" y="580"/>
                </a:lnTo>
                <a:lnTo>
                  <a:pt x="392" y="560"/>
                </a:lnTo>
                <a:lnTo>
                  <a:pt x="432" y="560"/>
                </a:lnTo>
                <a:lnTo>
                  <a:pt x="462" y="536"/>
                </a:lnTo>
                <a:lnTo>
                  <a:pt x="538" y="512"/>
                </a:lnTo>
                <a:lnTo>
                  <a:pt x="562" y="490"/>
                </a:lnTo>
                <a:lnTo>
                  <a:pt x="626" y="470"/>
                </a:lnTo>
                <a:lnTo>
                  <a:pt x="662" y="450"/>
                </a:lnTo>
                <a:lnTo>
                  <a:pt x="708" y="436"/>
                </a:lnTo>
                <a:lnTo>
                  <a:pt x="770" y="418"/>
                </a:lnTo>
                <a:lnTo>
                  <a:pt x="812" y="402"/>
                </a:lnTo>
                <a:lnTo>
                  <a:pt x="838" y="382"/>
                </a:lnTo>
                <a:lnTo>
                  <a:pt x="876" y="378"/>
                </a:lnTo>
                <a:lnTo>
                  <a:pt x="906" y="364"/>
                </a:lnTo>
                <a:lnTo>
                  <a:pt x="952" y="352"/>
                </a:lnTo>
                <a:lnTo>
                  <a:pt x="984" y="330"/>
                </a:lnTo>
                <a:lnTo>
                  <a:pt x="1044" y="328"/>
                </a:lnTo>
                <a:lnTo>
                  <a:pt x="1098" y="292"/>
                </a:lnTo>
                <a:lnTo>
                  <a:pt x="1124" y="286"/>
                </a:lnTo>
                <a:lnTo>
                  <a:pt x="1158" y="278"/>
                </a:lnTo>
                <a:lnTo>
                  <a:pt x="1192" y="260"/>
                </a:lnTo>
                <a:lnTo>
                  <a:pt x="1252" y="248"/>
                </a:lnTo>
                <a:lnTo>
                  <a:pt x="1284" y="226"/>
                </a:lnTo>
                <a:lnTo>
                  <a:pt x="1312" y="222"/>
                </a:lnTo>
                <a:lnTo>
                  <a:pt x="1356" y="194"/>
                </a:lnTo>
                <a:lnTo>
                  <a:pt x="1402" y="178"/>
                </a:lnTo>
                <a:lnTo>
                  <a:pt x="1448" y="166"/>
                </a:lnTo>
                <a:lnTo>
                  <a:pt x="1484" y="144"/>
                </a:lnTo>
                <a:lnTo>
                  <a:pt x="1530" y="130"/>
                </a:lnTo>
                <a:lnTo>
                  <a:pt x="1560" y="106"/>
                </a:lnTo>
                <a:lnTo>
                  <a:pt x="1584" y="106"/>
                </a:lnTo>
                <a:lnTo>
                  <a:pt x="1616" y="76"/>
                </a:lnTo>
                <a:lnTo>
                  <a:pt x="1638" y="66"/>
                </a:lnTo>
                <a:lnTo>
                  <a:pt x="1658" y="46"/>
                </a:lnTo>
                <a:lnTo>
                  <a:pt x="1682" y="42"/>
                </a:lnTo>
                <a:lnTo>
                  <a:pt x="1702" y="18"/>
                </a:lnTo>
                <a:lnTo>
                  <a:pt x="1710" y="0"/>
                </a:lnTo>
              </a:path>
            </a:pathLst>
          </a:custGeom>
          <a:noFill/>
          <a:ln w="38100">
            <a:solidFill>
              <a:srgbClr val="969696"/>
            </a:solidFill>
            <a:round/>
            <a:headEnd/>
            <a:tailEnd/>
          </a:ln>
        </p:spPr>
        <p:txBody>
          <a:bodyPr/>
          <a:lstStyle/>
          <a:p>
            <a:endParaRPr lang="en-US" sz="1000" baseline="0">
              <a:solidFill>
                <a:schemeClr val="bg1"/>
              </a:solidFill>
            </a:endParaRPr>
          </a:p>
        </p:txBody>
      </p:sp>
      <p:sp>
        <p:nvSpPr>
          <p:cNvPr id="119851" name="Freeform 56"/>
          <p:cNvSpPr>
            <a:spLocks/>
          </p:cNvSpPr>
          <p:nvPr/>
        </p:nvSpPr>
        <p:spPr bwMode="auto">
          <a:xfrm>
            <a:off x="823913" y="4033838"/>
            <a:ext cx="3260725" cy="1196975"/>
          </a:xfrm>
          <a:custGeom>
            <a:avLst/>
            <a:gdLst>
              <a:gd name="T0" fmla="*/ 0 w 1704"/>
              <a:gd name="T1" fmla="*/ 2147483647 h 646"/>
              <a:gd name="T2" fmla="*/ 2147483647 w 1704"/>
              <a:gd name="T3" fmla="*/ 2147483647 h 646"/>
              <a:gd name="T4" fmla="*/ 2147483647 w 1704"/>
              <a:gd name="T5" fmla="*/ 2147483647 h 646"/>
              <a:gd name="T6" fmla="*/ 2147483647 w 1704"/>
              <a:gd name="T7" fmla="*/ 2147483647 h 646"/>
              <a:gd name="T8" fmla="*/ 2147483647 w 1704"/>
              <a:gd name="T9" fmla="*/ 2147483647 h 646"/>
              <a:gd name="T10" fmla="*/ 2147483647 w 1704"/>
              <a:gd name="T11" fmla="*/ 2147483647 h 646"/>
              <a:gd name="T12" fmla="*/ 2147483647 w 1704"/>
              <a:gd name="T13" fmla="*/ 2147483647 h 646"/>
              <a:gd name="T14" fmla="*/ 2147483647 w 1704"/>
              <a:gd name="T15" fmla="*/ 2147483647 h 646"/>
              <a:gd name="T16" fmla="*/ 2147483647 w 1704"/>
              <a:gd name="T17" fmla="*/ 2147483647 h 646"/>
              <a:gd name="T18" fmla="*/ 2147483647 w 1704"/>
              <a:gd name="T19" fmla="*/ 2147483647 h 646"/>
              <a:gd name="T20" fmla="*/ 2147483647 w 1704"/>
              <a:gd name="T21" fmla="*/ 2147483647 h 646"/>
              <a:gd name="T22" fmla="*/ 2147483647 w 1704"/>
              <a:gd name="T23" fmla="*/ 2147483647 h 646"/>
              <a:gd name="T24" fmla="*/ 2147483647 w 1704"/>
              <a:gd name="T25" fmla="*/ 2147483647 h 646"/>
              <a:gd name="T26" fmla="*/ 2147483647 w 1704"/>
              <a:gd name="T27" fmla="*/ 2147483647 h 646"/>
              <a:gd name="T28" fmla="*/ 2147483647 w 1704"/>
              <a:gd name="T29" fmla="*/ 2147483647 h 646"/>
              <a:gd name="T30" fmla="*/ 2147483647 w 1704"/>
              <a:gd name="T31" fmla="*/ 2147483647 h 646"/>
              <a:gd name="T32" fmla="*/ 2147483647 w 1704"/>
              <a:gd name="T33" fmla="*/ 2147483647 h 646"/>
              <a:gd name="T34" fmla="*/ 2147483647 w 1704"/>
              <a:gd name="T35" fmla="*/ 2147483647 h 646"/>
              <a:gd name="T36" fmla="*/ 2147483647 w 1704"/>
              <a:gd name="T37" fmla="*/ 2147483647 h 646"/>
              <a:gd name="T38" fmla="*/ 2147483647 w 1704"/>
              <a:gd name="T39" fmla="*/ 2147483647 h 646"/>
              <a:gd name="T40" fmla="*/ 2147483647 w 1704"/>
              <a:gd name="T41" fmla="*/ 2147483647 h 646"/>
              <a:gd name="T42" fmla="*/ 2147483647 w 1704"/>
              <a:gd name="T43" fmla="*/ 2147483647 h 646"/>
              <a:gd name="T44" fmla="*/ 2147483647 w 1704"/>
              <a:gd name="T45" fmla="*/ 2147483647 h 646"/>
              <a:gd name="T46" fmla="*/ 2147483647 w 1704"/>
              <a:gd name="T47" fmla="*/ 2147483647 h 646"/>
              <a:gd name="T48" fmla="*/ 2147483647 w 1704"/>
              <a:gd name="T49" fmla="*/ 2147483647 h 646"/>
              <a:gd name="T50" fmla="*/ 2147483647 w 1704"/>
              <a:gd name="T51" fmla="*/ 2147483647 h 646"/>
              <a:gd name="T52" fmla="*/ 2147483647 w 1704"/>
              <a:gd name="T53" fmla="*/ 2147483647 h 646"/>
              <a:gd name="T54" fmla="*/ 2147483647 w 1704"/>
              <a:gd name="T55" fmla="*/ 2147483647 h 646"/>
              <a:gd name="T56" fmla="*/ 2147483647 w 1704"/>
              <a:gd name="T57" fmla="*/ 2147483647 h 646"/>
              <a:gd name="T58" fmla="*/ 2147483647 w 1704"/>
              <a:gd name="T59" fmla="*/ 2147483647 h 646"/>
              <a:gd name="T60" fmla="*/ 2147483647 w 1704"/>
              <a:gd name="T61" fmla="*/ 2147483647 h 646"/>
              <a:gd name="T62" fmla="*/ 2147483647 w 1704"/>
              <a:gd name="T63" fmla="*/ 2147483647 h 646"/>
              <a:gd name="T64" fmla="*/ 2147483647 w 1704"/>
              <a:gd name="T65" fmla="*/ 2147483647 h 646"/>
              <a:gd name="T66" fmla="*/ 2147483647 w 1704"/>
              <a:gd name="T67" fmla="*/ 2147483647 h 646"/>
              <a:gd name="T68" fmla="*/ 2147483647 w 1704"/>
              <a:gd name="T69" fmla="*/ 2147483647 h 646"/>
              <a:gd name="T70" fmla="*/ 2147483647 w 1704"/>
              <a:gd name="T71" fmla="*/ 2147483647 h 646"/>
              <a:gd name="T72" fmla="*/ 2147483647 w 1704"/>
              <a:gd name="T73" fmla="*/ 2147483647 h 646"/>
              <a:gd name="T74" fmla="*/ 2147483647 w 1704"/>
              <a:gd name="T75" fmla="*/ 2147483647 h 646"/>
              <a:gd name="T76" fmla="*/ 2147483647 w 1704"/>
              <a:gd name="T77" fmla="*/ 2147483647 h 646"/>
              <a:gd name="T78" fmla="*/ 2147483647 w 1704"/>
              <a:gd name="T79" fmla="*/ 2147483647 h 646"/>
              <a:gd name="T80" fmla="*/ 2147483647 w 1704"/>
              <a:gd name="T81" fmla="*/ 2147483647 h 646"/>
              <a:gd name="T82" fmla="*/ 2147483647 w 1704"/>
              <a:gd name="T83" fmla="*/ 2147483647 h 646"/>
              <a:gd name="T84" fmla="*/ 2147483647 w 1704"/>
              <a:gd name="T85" fmla="*/ 2147483647 h 646"/>
              <a:gd name="T86" fmla="*/ 2147483647 w 1704"/>
              <a:gd name="T87" fmla="*/ 2147483647 h 646"/>
              <a:gd name="T88" fmla="*/ 2147483647 w 1704"/>
              <a:gd name="T89" fmla="*/ 2147483647 h 646"/>
              <a:gd name="T90" fmla="*/ 2147483647 w 1704"/>
              <a:gd name="T91" fmla="*/ 2147483647 h 646"/>
              <a:gd name="T92" fmla="*/ 2147483647 w 1704"/>
              <a:gd name="T93" fmla="*/ 2147483647 h 646"/>
              <a:gd name="T94" fmla="*/ 2147483647 w 1704"/>
              <a:gd name="T95" fmla="*/ 2147483647 h 646"/>
              <a:gd name="T96" fmla="*/ 2147483647 w 1704"/>
              <a:gd name="T97" fmla="*/ 0 h 64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704"/>
              <a:gd name="T148" fmla="*/ 0 h 646"/>
              <a:gd name="T149" fmla="*/ 1704 w 1704"/>
              <a:gd name="T150" fmla="*/ 646 h 64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704" h="646">
                <a:moveTo>
                  <a:pt x="0" y="646"/>
                </a:moveTo>
                <a:lnTo>
                  <a:pt x="24" y="638"/>
                </a:lnTo>
                <a:lnTo>
                  <a:pt x="64" y="634"/>
                </a:lnTo>
                <a:lnTo>
                  <a:pt x="86" y="606"/>
                </a:lnTo>
                <a:lnTo>
                  <a:pt x="114" y="604"/>
                </a:lnTo>
                <a:lnTo>
                  <a:pt x="156" y="582"/>
                </a:lnTo>
                <a:lnTo>
                  <a:pt x="204" y="568"/>
                </a:lnTo>
                <a:lnTo>
                  <a:pt x="224" y="548"/>
                </a:lnTo>
                <a:lnTo>
                  <a:pt x="266" y="542"/>
                </a:lnTo>
                <a:lnTo>
                  <a:pt x="288" y="520"/>
                </a:lnTo>
                <a:lnTo>
                  <a:pt x="348" y="506"/>
                </a:lnTo>
                <a:lnTo>
                  <a:pt x="382" y="482"/>
                </a:lnTo>
                <a:lnTo>
                  <a:pt x="422" y="476"/>
                </a:lnTo>
                <a:lnTo>
                  <a:pt x="460" y="448"/>
                </a:lnTo>
                <a:lnTo>
                  <a:pt x="512" y="446"/>
                </a:lnTo>
                <a:lnTo>
                  <a:pt x="552" y="410"/>
                </a:lnTo>
                <a:lnTo>
                  <a:pt x="626" y="404"/>
                </a:lnTo>
                <a:lnTo>
                  <a:pt x="668" y="392"/>
                </a:lnTo>
                <a:lnTo>
                  <a:pt x="704" y="370"/>
                </a:lnTo>
                <a:lnTo>
                  <a:pt x="732" y="350"/>
                </a:lnTo>
                <a:lnTo>
                  <a:pt x="774" y="352"/>
                </a:lnTo>
                <a:lnTo>
                  <a:pt x="800" y="344"/>
                </a:lnTo>
                <a:lnTo>
                  <a:pt x="812" y="328"/>
                </a:lnTo>
                <a:lnTo>
                  <a:pt x="834" y="318"/>
                </a:lnTo>
                <a:lnTo>
                  <a:pt x="870" y="314"/>
                </a:lnTo>
                <a:lnTo>
                  <a:pt x="898" y="298"/>
                </a:lnTo>
                <a:lnTo>
                  <a:pt x="928" y="284"/>
                </a:lnTo>
                <a:lnTo>
                  <a:pt x="980" y="252"/>
                </a:lnTo>
                <a:lnTo>
                  <a:pt x="1020" y="244"/>
                </a:lnTo>
                <a:lnTo>
                  <a:pt x="1066" y="222"/>
                </a:lnTo>
                <a:lnTo>
                  <a:pt x="1098" y="208"/>
                </a:lnTo>
                <a:lnTo>
                  <a:pt x="1128" y="212"/>
                </a:lnTo>
                <a:lnTo>
                  <a:pt x="1176" y="180"/>
                </a:lnTo>
                <a:lnTo>
                  <a:pt x="1224" y="172"/>
                </a:lnTo>
                <a:lnTo>
                  <a:pt x="1270" y="148"/>
                </a:lnTo>
                <a:lnTo>
                  <a:pt x="1336" y="118"/>
                </a:lnTo>
                <a:lnTo>
                  <a:pt x="1364" y="116"/>
                </a:lnTo>
                <a:lnTo>
                  <a:pt x="1400" y="98"/>
                </a:lnTo>
                <a:lnTo>
                  <a:pt x="1430" y="92"/>
                </a:lnTo>
                <a:lnTo>
                  <a:pt x="1468" y="66"/>
                </a:lnTo>
                <a:lnTo>
                  <a:pt x="1500" y="76"/>
                </a:lnTo>
                <a:lnTo>
                  <a:pt x="1538" y="70"/>
                </a:lnTo>
                <a:lnTo>
                  <a:pt x="1564" y="56"/>
                </a:lnTo>
                <a:lnTo>
                  <a:pt x="1574" y="46"/>
                </a:lnTo>
                <a:lnTo>
                  <a:pt x="1606" y="46"/>
                </a:lnTo>
                <a:lnTo>
                  <a:pt x="1632" y="30"/>
                </a:lnTo>
                <a:lnTo>
                  <a:pt x="1660" y="22"/>
                </a:lnTo>
                <a:lnTo>
                  <a:pt x="1684" y="18"/>
                </a:lnTo>
                <a:lnTo>
                  <a:pt x="1704" y="0"/>
                </a:lnTo>
              </a:path>
            </a:pathLst>
          </a:custGeom>
          <a:noFill/>
          <a:ln w="38100">
            <a:solidFill>
              <a:srgbClr val="990000"/>
            </a:solidFill>
            <a:round/>
            <a:headEnd/>
            <a:tailEnd/>
          </a:ln>
        </p:spPr>
        <p:txBody>
          <a:bodyPr/>
          <a:lstStyle/>
          <a:p>
            <a:endParaRPr lang="en-US" sz="1000" baseline="0">
              <a:solidFill>
                <a:schemeClr val="bg1"/>
              </a:solidFill>
            </a:endParaRPr>
          </a:p>
        </p:txBody>
      </p:sp>
      <p:sp>
        <p:nvSpPr>
          <p:cNvPr id="119858" name="Text Box 64"/>
          <p:cNvSpPr txBox="1">
            <a:spLocks noChangeArrowheads="1"/>
          </p:cNvSpPr>
          <p:nvPr/>
        </p:nvSpPr>
        <p:spPr bwMode="auto">
          <a:xfrm>
            <a:off x="1335087" y="3482975"/>
            <a:ext cx="2046287" cy="369332"/>
          </a:xfrm>
          <a:prstGeom prst="rect">
            <a:avLst/>
          </a:prstGeom>
          <a:noFill/>
          <a:ln w="9525">
            <a:noFill/>
            <a:miter lim="800000"/>
            <a:headEnd/>
            <a:tailEnd/>
          </a:ln>
        </p:spPr>
        <p:txBody>
          <a:bodyPr wrap="square" lIns="45720" tIns="0" rIns="0" bIns="0" anchor="ctr">
            <a:spAutoFit/>
          </a:bodyPr>
          <a:lstStyle/>
          <a:p>
            <a:r>
              <a:rPr lang="en-US" sz="1200" b="1" baseline="0" dirty="0">
                <a:solidFill>
                  <a:schemeClr val="bg1"/>
                </a:solidFill>
              </a:rPr>
              <a:t>HR=0.94 (95% CI, 0.84-1.06)</a:t>
            </a:r>
          </a:p>
          <a:p>
            <a:r>
              <a:rPr lang="en-US" sz="1200" b="1" i="1" baseline="0" dirty="0">
                <a:solidFill>
                  <a:schemeClr val="bg1"/>
                </a:solidFill>
              </a:rPr>
              <a:t>P</a:t>
            </a:r>
            <a:r>
              <a:rPr lang="en-US" sz="1200" b="1" baseline="0" dirty="0">
                <a:solidFill>
                  <a:schemeClr val="bg1"/>
                </a:solidFill>
              </a:rPr>
              <a:t>=.32</a:t>
            </a:r>
          </a:p>
        </p:txBody>
      </p:sp>
      <p:sp>
        <p:nvSpPr>
          <p:cNvPr id="119862" name="Rectangle 116"/>
          <p:cNvSpPr>
            <a:spLocks noChangeArrowheads="1"/>
          </p:cNvSpPr>
          <p:nvPr/>
        </p:nvSpPr>
        <p:spPr bwMode="auto">
          <a:xfrm>
            <a:off x="5334000" y="2498725"/>
            <a:ext cx="3327400" cy="2759075"/>
          </a:xfrm>
          <a:prstGeom prst="rect">
            <a:avLst/>
          </a:prstGeom>
          <a:noFill/>
          <a:ln w="9525">
            <a:solidFill>
              <a:schemeClr val="bg1"/>
            </a:solidFill>
            <a:miter lim="800000"/>
            <a:headEnd/>
            <a:tailEnd/>
          </a:ln>
        </p:spPr>
        <p:txBody>
          <a:bodyPr wrap="none" anchor="ctr"/>
          <a:lstStyle/>
          <a:p>
            <a:endParaRPr lang="en-US" sz="1000" baseline="0">
              <a:solidFill>
                <a:schemeClr val="bg1"/>
              </a:solidFill>
            </a:endParaRPr>
          </a:p>
        </p:txBody>
      </p:sp>
      <p:sp>
        <p:nvSpPr>
          <p:cNvPr id="119865" name="Line 68"/>
          <p:cNvSpPr>
            <a:spLocks noChangeShapeType="1"/>
          </p:cNvSpPr>
          <p:nvPr/>
        </p:nvSpPr>
        <p:spPr bwMode="auto">
          <a:xfrm>
            <a:off x="5278437" y="4692650"/>
            <a:ext cx="52388" cy="0"/>
          </a:xfrm>
          <a:prstGeom prst="line">
            <a:avLst/>
          </a:prstGeom>
          <a:noFill/>
          <a:ln w="9525">
            <a:solidFill>
              <a:schemeClr val="tx1"/>
            </a:solidFill>
            <a:round/>
            <a:headEnd/>
            <a:tailEnd/>
          </a:ln>
        </p:spPr>
        <p:txBody>
          <a:bodyPr/>
          <a:lstStyle/>
          <a:p>
            <a:endParaRPr lang="en-US">
              <a:solidFill>
                <a:schemeClr val="bg1"/>
              </a:solidFill>
            </a:endParaRPr>
          </a:p>
        </p:txBody>
      </p:sp>
      <p:sp>
        <p:nvSpPr>
          <p:cNvPr id="119866" name="Line 69"/>
          <p:cNvSpPr>
            <a:spLocks noChangeShapeType="1"/>
          </p:cNvSpPr>
          <p:nvPr/>
        </p:nvSpPr>
        <p:spPr bwMode="auto">
          <a:xfrm>
            <a:off x="5278437" y="4141788"/>
            <a:ext cx="52388" cy="0"/>
          </a:xfrm>
          <a:prstGeom prst="line">
            <a:avLst/>
          </a:prstGeom>
          <a:noFill/>
          <a:ln w="9525">
            <a:solidFill>
              <a:schemeClr val="tx1"/>
            </a:solidFill>
            <a:round/>
            <a:headEnd/>
            <a:tailEnd/>
          </a:ln>
        </p:spPr>
        <p:txBody>
          <a:bodyPr/>
          <a:lstStyle/>
          <a:p>
            <a:endParaRPr lang="en-US">
              <a:solidFill>
                <a:schemeClr val="bg1"/>
              </a:solidFill>
            </a:endParaRPr>
          </a:p>
        </p:txBody>
      </p:sp>
      <p:sp>
        <p:nvSpPr>
          <p:cNvPr id="119867" name="Line 70"/>
          <p:cNvSpPr>
            <a:spLocks noChangeShapeType="1"/>
          </p:cNvSpPr>
          <p:nvPr/>
        </p:nvSpPr>
        <p:spPr bwMode="auto">
          <a:xfrm>
            <a:off x="5278437" y="3589338"/>
            <a:ext cx="52388" cy="0"/>
          </a:xfrm>
          <a:prstGeom prst="line">
            <a:avLst/>
          </a:prstGeom>
          <a:noFill/>
          <a:ln w="9525">
            <a:solidFill>
              <a:schemeClr val="tx1"/>
            </a:solidFill>
            <a:round/>
            <a:headEnd/>
            <a:tailEnd/>
          </a:ln>
        </p:spPr>
        <p:txBody>
          <a:bodyPr/>
          <a:lstStyle/>
          <a:p>
            <a:endParaRPr lang="en-US">
              <a:solidFill>
                <a:schemeClr val="bg1"/>
              </a:solidFill>
            </a:endParaRPr>
          </a:p>
        </p:txBody>
      </p:sp>
      <p:sp>
        <p:nvSpPr>
          <p:cNvPr id="119868" name="Line 71"/>
          <p:cNvSpPr>
            <a:spLocks noChangeShapeType="1"/>
          </p:cNvSpPr>
          <p:nvPr/>
        </p:nvSpPr>
        <p:spPr bwMode="auto">
          <a:xfrm>
            <a:off x="5278437" y="3054350"/>
            <a:ext cx="52388" cy="0"/>
          </a:xfrm>
          <a:prstGeom prst="line">
            <a:avLst/>
          </a:prstGeom>
          <a:noFill/>
          <a:ln w="9525">
            <a:solidFill>
              <a:schemeClr val="tx1"/>
            </a:solidFill>
            <a:round/>
            <a:headEnd/>
            <a:tailEnd/>
          </a:ln>
        </p:spPr>
        <p:txBody>
          <a:bodyPr/>
          <a:lstStyle/>
          <a:p>
            <a:endParaRPr lang="en-US">
              <a:solidFill>
                <a:schemeClr val="bg1"/>
              </a:solidFill>
            </a:endParaRPr>
          </a:p>
        </p:txBody>
      </p:sp>
      <p:sp>
        <p:nvSpPr>
          <p:cNvPr id="119869" name="Line 72"/>
          <p:cNvSpPr>
            <a:spLocks noChangeShapeType="1"/>
          </p:cNvSpPr>
          <p:nvPr/>
        </p:nvSpPr>
        <p:spPr bwMode="auto">
          <a:xfrm>
            <a:off x="5283200" y="2498725"/>
            <a:ext cx="50800" cy="0"/>
          </a:xfrm>
          <a:prstGeom prst="line">
            <a:avLst/>
          </a:prstGeom>
          <a:noFill/>
          <a:ln w="9525">
            <a:solidFill>
              <a:schemeClr val="tx1"/>
            </a:solidFill>
            <a:round/>
            <a:headEnd/>
            <a:tailEnd/>
          </a:ln>
        </p:spPr>
        <p:txBody>
          <a:bodyPr/>
          <a:lstStyle/>
          <a:p>
            <a:endParaRPr lang="en-US">
              <a:solidFill>
                <a:schemeClr val="bg1"/>
              </a:solidFill>
            </a:endParaRPr>
          </a:p>
        </p:txBody>
      </p:sp>
      <p:sp>
        <p:nvSpPr>
          <p:cNvPr id="119891" name="Text Box 111"/>
          <p:cNvSpPr txBox="1">
            <a:spLocks noChangeArrowheads="1"/>
          </p:cNvSpPr>
          <p:nvPr/>
        </p:nvSpPr>
        <p:spPr bwMode="auto">
          <a:xfrm>
            <a:off x="5697537" y="3475038"/>
            <a:ext cx="2130591" cy="369332"/>
          </a:xfrm>
          <a:prstGeom prst="rect">
            <a:avLst/>
          </a:prstGeom>
          <a:noFill/>
          <a:ln w="9525">
            <a:noFill/>
            <a:miter lim="800000"/>
            <a:headEnd/>
            <a:tailEnd/>
          </a:ln>
        </p:spPr>
        <p:txBody>
          <a:bodyPr wrap="square" lIns="45720" tIns="0" rIns="0" bIns="0" anchor="ctr">
            <a:spAutoFit/>
          </a:bodyPr>
          <a:lstStyle/>
          <a:p>
            <a:r>
              <a:rPr lang="en-US" sz="1200" b="1" baseline="0">
                <a:solidFill>
                  <a:schemeClr val="bg1"/>
                </a:solidFill>
              </a:rPr>
              <a:t>HR=0.90 (95% CI, 0.78-1.04)</a:t>
            </a:r>
          </a:p>
          <a:p>
            <a:r>
              <a:rPr lang="en-US" sz="1200" b="1" i="1" baseline="0">
                <a:solidFill>
                  <a:schemeClr val="bg1"/>
                </a:solidFill>
              </a:rPr>
              <a:t>P</a:t>
            </a:r>
            <a:r>
              <a:rPr lang="en-US" sz="1200" b="1" baseline="0">
                <a:solidFill>
                  <a:schemeClr val="bg1"/>
                </a:solidFill>
              </a:rPr>
              <a:t>=.16</a:t>
            </a:r>
          </a:p>
        </p:txBody>
      </p:sp>
      <p:sp>
        <p:nvSpPr>
          <p:cNvPr id="119892" name="Line 112"/>
          <p:cNvSpPr>
            <a:spLocks noChangeShapeType="1"/>
          </p:cNvSpPr>
          <p:nvPr/>
        </p:nvSpPr>
        <p:spPr bwMode="auto">
          <a:xfrm>
            <a:off x="7123113" y="3657600"/>
            <a:ext cx="1327150" cy="0"/>
          </a:xfrm>
          <a:prstGeom prst="line">
            <a:avLst/>
          </a:prstGeom>
          <a:noFill/>
          <a:ln w="9525">
            <a:solidFill>
              <a:schemeClr val="tx1"/>
            </a:solidFill>
            <a:round/>
            <a:headEnd/>
            <a:tailEnd type="triangle" w="med" len="med"/>
          </a:ln>
        </p:spPr>
        <p:txBody>
          <a:bodyPr/>
          <a:lstStyle/>
          <a:p>
            <a:endParaRPr lang="en-US">
              <a:solidFill>
                <a:schemeClr val="bg1"/>
              </a:solidFill>
            </a:endParaRPr>
          </a:p>
        </p:txBody>
      </p:sp>
      <p:sp>
        <p:nvSpPr>
          <p:cNvPr id="119893" name="AutoShape 113"/>
          <p:cNvSpPr>
            <a:spLocks/>
          </p:cNvSpPr>
          <p:nvPr/>
        </p:nvSpPr>
        <p:spPr bwMode="auto">
          <a:xfrm>
            <a:off x="8443913" y="3459163"/>
            <a:ext cx="103187" cy="406400"/>
          </a:xfrm>
          <a:prstGeom prst="rightBracket">
            <a:avLst>
              <a:gd name="adj" fmla="val 32821"/>
            </a:avLst>
          </a:prstGeom>
          <a:noFill/>
          <a:ln w="9525">
            <a:solidFill>
              <a:schemeClr val="tx1"/>
            </a:solidFill>
            <a:round/>
            <a:headEnd/>
            <a:tailEnd/>
          </a:ln>
        </p:spPr>
        <p:txBody>
          <a:bodyPr wrap="none" anchor="ctr"/>
          <a:lstStyle/>
          <a:p>
            <a:endParaRPr lang="en-US" sz="1000" baseline="0">
              <a:solidFill>
                <a:schemeClr val="bg1"/>
              </a:solidFill>
            </a:endParaRPr>
          </a:p>
        </p:txBody>
      </p:sp>
      <p:sp>
        <p:nvSpPr>
          <p:cNvPr id="119894" name="Freeform 114"/>
          <p:cNvSpPr>
            <a:spLocks/>
          </p:cNvSpPr>
          <p:nvPr/>
        </p:nvSpPr>
        <p:spPr bwMode="auto">
          <a:xfrm>
            <a:off x="5337175" y="3527425"/>
            <a:ext cx="3101975" cy="1708150"/>
          </a:xfrm>
          <a:custGeom>
            <a:avLst/>
            <a:gdLst>
              <a:gd name="T0" fmla="*/ 0 w 1674"/>
              <a:gd name="T1" fmla="*/ 2147483647 h 908"/>
              <a:gd name="T2" fmla="*/ 2147483647 w 1674"/>
              <a:gd name="T3" fmla="*/ 2147483647 h 908"/>
              <a:gd name="T4" fmla="*/ 2147483647 w 1674"/>
              <a:gd name="T5" fmla="*/ 2147483647 h 908"/>
              <a:gd name="T6" fmla="*/ 2147483647 w 1674"/>
              <a:gd name="T7" fmla="*/ 2147483647 h 908"/>
              <a:gd name="T8" fmla="*/ 2147483647 w 1674"/>
              <a:gd name="T9" fmla="*/ 2147483647 h 908"/>
              <a:gd name="T10" fmla="*/ 2147483647 w 1674"/>
              <a:gd name="T11" fmla="*/ 2147483647 h 908"/>
              <a:gd name="T12" fmla="*/ 2147483647 w 1674"/>
              <a:gd name="T13" fmla="*/ 2147483647 h 908"/>
              <a:gd name="T14" fmla="*/ 2147483647 w 1674"/>
              <a:gd name="T15" fmla="*/ 2147483647 h 908"/>
              <a:gd name="T16" fmla="*/ 2147483647 w 1674"/>
              <a:gd name="T17" fmla="*/ 2147483647 h 908"/>
              <a:gd name="T18" fmla="*/ 2147483647 w 1674"/>
              <a:gd name="T19" fmla="*/ 2147483647 h 908"/>
              <a:gd name="T20" fmla="*/ 2147483647 w 1674"/>
              <a:gd name="T21" fmla="*/ 2147483647 h 908"/>
              <a:gd name="T22" fmla="*/ 2147483647 w 1674"/>
              <a:gd name="T23" fmla="*/ 2147483647 h 908"/>
              <a:gd name="T24" fmla="*/ 2147483647 w 1674"/>
              <a:gd name="T25" fmla="*/ 2147483647 h 908"/>
              <a:gd name="T26" fmla="*/ 2147483647 w 1674"/>
              <a:gd name="T27" fmla="*/ 2147483647 h 908"/>
              <a:gd name="T28" fmla="*/ 2147483647 w 1674"/>
              <a:gd name="T29" fmla="*/ 2147483647 h 908"/>
              <a:gd name="T30" fmla="*/ 2147483647 w 1674"/>
              <a:gd name="T31" fmla="*/ 2147483647 h 908"/>
              <a:gd name="T32" fmla="*/ 2147483647 w 1674"/>
              <a:gd name="T33" fmla="*/ 2147483647 h 908"/>
              <a:gd name="T34" fmla="*/ 2147483647 w 1674"/>
              <a:gd name="T35" fmla="*/ 2147483647 h 908"/>
              <a:gd name="T36" fmla="*/ 2147483647 w 1674"/>
              <a:gd name="T37" fmla="*/ 2147483647 h 908"/>
              <a:gd name="T38" fmla="*/ 2147483647 w 1674"/>
              <a:gd name="T39" fmla="*/ 2147483647 h 908"/>
              <a:gd name="T40" fmla="*/ 2147483647 w 1674"/>
              <a:gd name="T41" fmla="*/ 2147483647 h 908"/>
              <a:gd name="T42" fmla="*/ 2147483647 w 1674"/>
              <a:gd name="T43" fmla="*/ 2147483647 h 908"/>
              <a:gd name="T44" fmla="*/ 2147483647 w 1674"/>
              <a:gd name="T45" fmla="*/ 2147483647 h 908"/>
              <a:gd name="T46" fmla="*/ 2147483647 w 1674"/>
              <a:gd name="T47" fmla="*/ 2147483647 h 908"/>
              <a:gd name="T48" fmla="*/ 2147483647 w 1674"/>
              <a:gd name="T49" fmla="*/ 2147483647 h 908"/>
              <a:gd name="T50" fmla="*/ 2147483647 w 1674"/>
              <a:gd name="T51" fmla="*/ 2147483647 h 908"/>
              <a:gd name="T52" fmla="*/ 2147483647 w 1674"/>
              <a:gd name="T53" fmla="*/ 2147483647 h 908"/>
              <a:gd name="T54" fmla="*/ 2147483647 w 1674"/>
              <a:gd name="T55" fmla="*/ 2147483647 h 908"/>
              <a:gd name="T56" fmla="*/ 2147483647 w 1674"/>
              <a:gd name="T57" fmla="*/ 2147483647 h 908"/>
              <a:gd name="T58" fmla="*/ 2147483647 w 1674"/>
              <a:gd name="T59" fmla="*/ 2147483647 h 908"/>
              <a:gd name="T60" fmla="*/ 2147483647 w 1674"/>
              <a:gd name="T61" fmla="*/ 2147483647 h 908"/>
              <a:gd name="T62" fmla="*/ 2147483647 w 1674"/>
              <a:gd name="T63" fmla="*/ 2147483647 h 908"/>
              <a:gd name="T64" fmla="*/ 2147483647 w 1674"/>
              <a:gd name="T65" fmla="*/ 2147483647 h 908"/>
              <a:gd name="T66" fmla="*/ 2147483647 w 1674"/>
              <a:gd name="T67" fmla="*/ 2147483647 h 908"/>
              <a:gd name="T68" fmla="*/ 2147483647 w 1674"/>
              <a:gd name="T69" fmla="*/ 2147483647 h 908"/>
              <a:gd name="T70" fmla="*/ 2147483647 w 1674"/>
              <a:gd name="T71" fmla="*/ 2147483647 h 908"/>
              <a:gd name="T72" fmla="*/ 2147483647 w 1674"/>
              <a:gd name="T73" fmla="*/ 2147483647 h 908"/>
              <a:gd name="T74" fmla="*/ 2147483647 w 1674"/>
              <a:gd name="T75" fmla="*/ 2147483647 h 908"/>
              <a:gd name="T76" fmla="*/ 2147483647 w 1674"/>
              <a:gd name="T77" fmla="*/ 2147483647 h 908"/>
              <a:gd name="T78" fmla="*/ 2147483647 w 1674"/>
              <a:gd name="T79" fmla="*/ 2147483647 h 908"/>
              <a:gd name="T80" fmla="*/ 2147483647 w 1674"/>
              <a:gd name="T81" fmla="*/ 2147483647 h 908"/>
              <a:gd name="T82" fmla="*/ 2147483647 w 1674"/>
              <a:gd name="T83" fmla="*/ 2147483647 h 908"/>
              <a:gd name="T84" fmla="*/ 2147483647 w 1674"/>
              <a:gd name="T85" fmla="*/ 2147483647 h 908"/>
              <a:gd name="T86" fmla="*/ 2147483647 w 1674"/>
              <a:gd name="T87" fmla="*/ 2147483647 h 908"/>
              <a:gd name="T88" fmla="*/ 2147483647 w 1674"/>
              <a:gd name="T89" fmla="*/ 2147483647 h 908"/>
              <a:gd name="T90" fmla="*/ 2147483647 w 1674"/>
              <a:gd name="T91" fmla="*/ 2147483647 h 908"/>
              <a:gd name="T92" fmla="*/ 2147483647 w 1674"/>
              <a:gd name="T93" fmla="*/ 2147483647 h 908"/>
              <a:gd name="T94" fmla="*/ 2147483647 w 1674"/>
              <a:gd name="T95" fmla="*/ 2147483647 h 908"/>
              <a:gd name="T96" fmla="*/ 2147483647 w 1674"/>
              <a:gd name="T97" fmla="*/ 2147483647 h 908"/>
              <a:gd name="T98" fmla="*/ 2147483647 w 1674"/>
              <a:gd name="T99" fmla="*/ 2147483647 h 908"/>
              <a:gd name="T100" fmla="*/ 2147483647 w 1674"/>
              <a:gd name="T101" fmla="*/ 2147483647 h 908"/>
              <a:gd name="T102" fmla="*/ 2147483647 w 1674"/>
              <a:gd name="T103" fmla="*/ 2147483647 h 908"/>
              <a:gd name="T104" fmla="*/ 2147483647 w 1674"/>
              <a:gd name="T105" fmla="*/ 2147483647 h 908"/>
              <a:gd name="T106" fmla="*/ 2147483647 w 1674"/>
              <a:gd name="T107" fmla="*/ 2147483647 h 908"/>
              <a:gd name="T108" fmla="*/ 2147483647 w 1674"/>
              <a:gd name="T109" fmla="*/ 2147483647 h 908"/>
              <a:gd name="T110" fmla="*/ 2147483647 w 1674"/>
              <a:gd name="T111" fmla="*/ 2147483647 h 908"/>
              <a:gd name="T112" fmla="*/ 2147483647 w 1674"/>
              <a:gd name="T113" fmla="*/ 2147483647 h 908"/>
              <a:gd name="T114" fmla="*/ 2147483647 w 1674"/>
              <a:gd name="T115" fmla="*/ 2147483647 h 908"/>
              <a:gd name="T116" fmla="*/ 2147483647 w 1674"/>
              <a:gd name="T117" fmla="*/ 0 h 908"/>
              <a:gd name="T118" fmla="*/ 2147483647 w 1674"/>
              <a:gd name="T119" fmla="*/ 2147483647 h 90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674"/>
              <a:gd name="T181" fmla="*/ 0 h 908"/>
              <a:gd name="T182" fmla="*/ 1674 w 1674"/>
              <a:gd name="T183" fmla="*/ 908 h 908"/>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674" h="908">
                <a:moveTo>
                  <a:pt x="0" y="908"/>
                </a:moveTo>
                <a:lnTo>
                  <a:pt x="40" y="890"/>
                </a:lnTo>
                <a:lnTo>
                  <a:pt x="76" y="874"/>
                </a:lnTo>
                <a:lnTo>
                  <a:pt x="126" y="876"/>
                </a:lnTo>
                <a:lnTo>
                  <a:pt x="134" y="862"/>
                </a:lnTo>
                <a:lnTo>
                  <a:pt x="148" y="862"/>
                </a:lnTo>
                <a:lnTo>
                  <a:pt x="162" y="838"/>
                </a:lnTo>
                <a:lnTo>
                  <a:pt x="192" y="824"/>
                </a:lnTo>
                <a:lnTo>
                  <a:pt x="228" y="818"/>
                </a:lnTo>
                <a:lnTo>
                  <a:pt x="248" y="794"/>
                </a:lnTo>
                <a:lnTo>
                  <a:pt x="268" y="766"/>
                </a:lnTo>
                <a:lnTo>
                  <a:pt x="298" y="750"/>
                </a:lnTo>
                <a:lnTo>
                  <a:pt x="334" y="742"/>
                </a:lnTo>
                <a:lnTo>
                  <a:pt x="372" y="720"/>
                </a:lnTo>
                <a:lnTo>
                  <a:pt x="402" y="712"/>
                </a:lnTo>
                <a:lnTo>
                  <a:pt x="444" y="692"/>
                </a:lnTo>
                <a:lnTo>
                  <a:pt x="490" y="688"/>
                </a:lnTo>
                <a:lnTo>
                  <a:pt x="542" y="672"/>
                </a:lnTo>
                <a:lnTo>
                  <a:pt x="586" y="652"/>
                </a:lnTo>
                <a:lnTo>
                  <a:pt x="622" y="630"/>
                </a:lnTo>
                <a:lnTo>
                  <a:pt x="660" y="616"/>
                </a:lnTo>
                <a:lnTo>
                  <a:pt x="684" y="606"/>
                </a:lnTo>
                <a:lnTo>
                  <a:pt x="720" y="586"/>
                </a:lnTo>
                <a:lnTo>
                  <a:pt x="742" y="590"/>
                </a:lnTo>
                <a:lnTo>
                  <a:pt x="786" y="552"/>
                </a:lnTo>
                <a:lnTo>
                  <a:pt x="812" y="530"/>
                </a:lnTo>
                <a:lnTo>
                  <a:pt x="844" y="518"/>
                </a:lnTo>
                <a:lnTo>
                  <a:pt x="900" y="462"/>
                </a:lnTo>
                <a:lnTo>
                  <a:pt x="942" y="450"/>
                </a:lnTo>
                <a:lnTo>
                  <a:pt x="974" y="442"/>
                </a:lnTo>
                <a:lnTo>
                  <a:pt x="1006" y="440"/>
                </a:lnTo>
                <a:lnTo>
                  <a:pt x="1024" y="410"/>
                </a:lnTo>
                <a:lnTo>
                  <a:pt x="1048" y="394"/>
                </a:lnTo>
                <a:lnTo>
                  <a:pt x="1066" y="392"/>
                </a:lnTo>
                <a:lnTo>
                  <a:pt x="1088" y="366"/>
                </a:lnTo>
                <a:lnTo>
                  <a:pt x="1114" y="366"/>
                </a:lnTo>
                <a:lnTo>
                  <a:pt x="1124" y="348"/>
                </a:lnTo>
                <a:lnTo>
                  <a:pt x="1144" y="350"/>
                </a:lnTo>
                <a:lnTo>
                  <a:pt x="1194" y="294"/>
                </a:lnTo>
                <a:lnTo>
                  <a:pt x="1236" y="300"/>
                </a:lnTo>
                <a:lnTo>
                  <a:pt x="1264" y="272"/>
                </a:lnTo>
                <a:lnTo>
                  <a:pt x="1296" y="242"/>
                </a:lnTo>
                <a:lnTo>
                  <a:pt x="1310" y="194"/>
                </a:lnTo>
                <a:lnTo>
                  <a:pt x="1352" y="194"/>
                </a:lnTo>
                <a:lnTo>
                  <a:pt x="1372" y="176"/>
                </a:lnTo>
                <a:lnTo>
                  <a:pt x="1402" y="158"/>
                </a:lnTo>
                <a:lnTo>
                  <a:pt x="1412" y="142"/>
                </a:lnTo>
                <a:lnTo>
                  <a:pt x="1444" y="132"/>
                </a:lnTo>
                <a:lnTo>
                  <a:pt x="1454" y="104"/>
                </a:lnTo>
                <a:lnTo>
                  <a:pt x="1464" y="92"/>
                </a:lnTo>
                <a:lnTo>
                  <a:pt x="1480" y="84"/>
                </a:lnTo>
                <a:lnTo>
                  <a:pt x="1500" y="68"/>
                </a:lnTo>
                <a:lnTo>
                  <a:pt x="1518" y="68"/>
                </a:lnTo>
                <a:lnTo>
                  <a:pt x="1528" y="54"/>
                </a:lnTo>
                <a:lnTo>
                  <a:pt x="1566" y="58"/>
                </a:lnTo>
                <a:lnTo>
                  <a:pt x="1574" y="38"/>
                </a:lnTo>
                <a:lnTo>
                  <a:pt x="1576" y="24"/>
                </a:lnTo>
                <a:lnTo>
                  <a:pt x="1606" y="18"/>
                </a:lnTo>
                <a:lnTo>
                  <a:pt x="1610" y="0"/>
                </a:lnTo>
                <a:lnTo>
                  <a:pt x="1674" y="2"/>
                </a:lnTo>
              </a:path>
            </a:pathLst>
          </a:custGeom>
          <a:noFill/>
          <a:ln w="38100">
            <a:solidFill>
              <a:srgbClr val="969696"/>
            </a:solidFill>
            <a:round/>
            <a:headEnd/>
            <a:tailEnd/>
          </a:ln>
        </p:spPr>
        <p:txBody>
          <a:bodyPr/>
          <a:lstStyle/>
          <a:p>
            <a:endParaRPr lang="en-US" sz="1000" baseline="0">
              <a:solidFill>
                <a:schemeClr val="bg1"/>
              </a:solidFill>
            </a:endParaRPr>
          </a:p>
        </p:txBody>
      </p:sp>
      <p:sp>
        <p:nvSpPr>
          <p:cNvPr id="119895" name="Freeform 115"/>
          <p:cNvSpPr>
            <a:spLocks/>
          </p:cNvSpPr>
          <p:nvPr/>
        </p:nvSpPr>
        <p:spPr bwMode="auto">
          <a:xfrm>
            <a:off x="5351463" y="3760788"/>
            <a:ext cx="3098800" cy="1463675"/>
          </a:xfrm>
          <a:custGeom>
            <a:avLst/>
            <a:gdLst>
              <a:gd name="T0" fmla="*/ 0 w 1672"/>
              <a:gd name="T1" fmla="*/ 2147483647 h 778"/>
              <a:gd name="T2" fmla="*/ 2147483647 w 1672"/>
              <a:gd name="T3" fmla="*/ 2147483647 h 778"/>
              <a:gd name="T4" fmla="*/ 2147483647 w 1672"/>
              <a:gd name="T5" fmla="*/ 2147483647 h 778"/>
              <a:gd name="T6" fmla="*/ 2147483647 w 1672"/>
              <a:gd name="T7" fmla="*/ 2147483647 h 778"/>
              <a:gd name="T8" fmla="*/ 2147483647 w 1672"/>
              <a:gd name="T9" fmla="*/ 2147483647 h 778"/>
              <a:gd name="T10" fmla="*/ 2147483647 w 1672"/>
              <a:gd name="T11" fmla="*/ 2147483647 h 778"/>
              <a:gd name="T12" fmla="*/ 2147483647 w 1672"/>
              <a:gd name="T13" fmla="*/ 2147483647 h 778"/>
              <a:gd name="T14" fmla="*/ 2147483647 w 1672"/>
              <a:gd name="T15" fmla="*/ 2147483647 h 778"/>
              <a:gd name="T16" fmla="*/ 2147483647 w 1672"/>
              <a:gd name="T17" fmla="*/ 2147483647 h 778"/>
              <a:gd name="T18" fmla="*/ 2147483647 w 1672"/>
              <a:gd name="T19" fmla="*/ 2147483647 h 778"/>
              <a:gd name="T20" fmla="*/ 2147483647 w 1672"/>
              <a:gd name="T21" fmla="*/ 2147483647 h 778"/>
              <a:gd name="T22" fmla="*/ 2147483647 w 1672"/>
              <a:gd name="T23" fmla="*/ 2147483647 h 778"/>
              <a:gd name="T24" fmla="*/ 2147483647 w 1672"/>
              <a:gd name="T25" fmla="*/ 2147483647 h 778"/>
              <a:gd name="T26" fmla="*/ 2147483647 w 1672"/>
              <a:gd name="T27" fmla="*/ 2147483647 h 778"/>
              <a:gd name="T28" fmla="*/ 2147483647 w 1672"/>
              <a:gd name="T29" fmla="*/ 2147483647 h 778"/>
              <a:gd name="T30" fmla="*/ 2147483647 w 1672"/>
              <a:gd name="T31" fmla="*/ 2147483647 h 778"/>
              <a:gd name="T32" fmla="*/ 2147483647 w 1672"/>
              <a:gd name="T33" fmla="*/ 2147483647 h 778"/>
              <a:gd name="T34" fmla="*/ 2147483647 w 1672"/>
              <a:gd name="T35" fmla="*/ 2147483647 h 778"/>
              <a:gd name="T36" fmla="*/ 2147483647 w 1672"/>
              <a:gd name="T37" fmla="*/ 2147483647 h 778"/>
              <a:gd name="T38" fmla="*/ 2147483647 w 1672"/>
              <a:gd name="T39" fmla="*/ 2147483647 h 778"/>
              <a:gd name="T40" fmla="*/ 2147483647 w 1672"/>
              <a:gd name="T41" fmla="*/ 2147483647 h 778"/>
              <a:gd name="T42" fmla="*/ 2147483647 w 1672"/>
              <a:gd name="T43" fmla="*/ 2147483647 h 778"/>
              <a:gd name="T44" fmla="*/ 2147483647 w 1672"/>
              <a:gd name="T45" fmla="*/ 2147483647 h 778"/>
              <a:gd name="T46" fmla="*/ 2147483647 w 1672"/>
              <a:gd name="T47" fmla="*/ 2147483647 h 778"/>
              <a:gd name="T48" fmla="*/ 2147483647 w 1672"/>
              <a:gd name="T49" fmla="*/ 2147483647 h 778"/>
              <a:gd name="T50" fmla="*/ 2147483647 w 1672"/>
              <a:gd name="T51" fmla="*/ 2147483647 h 778"/>
              <a:gd name="T52" fmla="*/ 2147483647 w 1672"/>
              <a:gd name="T53" fmla="*/ 2147483647 h 778"/>
              <a:gd name="T54" fmla="*/ 2147483647 w 1672"/>
              <a:gd name="T55" fmla="*/ 2147483647 h 778"/>
              <a:gd name="T56" fmla="*/ 2147483647 w 1672"/>
              <a:gd name="T57" fmla="*/ 2147483647 h 778"/>
              <a:gd name="T58" fmla="*/ 2147483647 w 1672"/>
              <a:gd name="T59" fmla="*/ 2147483647 h 778"/>
              <a:gd name="T60" fmla="*/ 2147483647 w 1672"/>
              <a:gd name="T61" fmla="*/ 2147483647 h 778"/>
              <a:gd name="T62" fmla="*/ 2147483647 w 1672"/>
              <a:gd name="T63" fmla="*/ 2147483647 h 778"/>
              <a:gd name="T64" fmla="*/ 2147483647 w 1672"/>
              <a:gd name="T65" fmla="*/ 2147483647 h 778"/>
              <a:gd name="T66" fmla="*/ 2147483647 w 1672"/>
              <a:gd name="T67" fmla="*/ 2147483647 h 778"/>
              <a:gd name="T68" fmla="*/ 2147483647 w 1672"/>
              <a:gd name="T69" fmla="*/ 2147483647 h 778"/>
              <a:gd name="T70" fmla="*/ 2147483647 w 1672"/>
              <a:gd name="T71" fmla="*/ 2147483647 h 778"/>
              <a:gd name="T72" fmla="*/ 2147483647 w 1672"/>
              <a:gd name="T73" fmla="*/ 2147483647 h 778"/>
              <a:gd name="T74" fmla="*/ 2147483647 w 1672"/>
              <a:gd name="T75" fmla="*/ 2147483647 h 778"/>
              <a:gd name="T76" fmla="*/ 2147483647 w 1672"/>
              <a:gd name="T77" fmla="*/ 2147483647 h 778"/>
              <a:gd name="T78" fmla="*/ 2147483647 w 1672"/>
              <a:gd name="T79" fmla="*/ 2147483647 h 778"/>
              <a:gd name="T80" fmla="*/ 2147483647 w 1672"/>
              <a:gd name="T81" fmla="*/ 2147483647 h 778"/>
              <a:gd name="T82" fmla="*/ 2147483647 w 1672"/>
              <a:gd name="T83" fmla="*/ 2147483647 h 778"/>
              <a:gd name="T84" fmla="*/ 2147483647 w 1672"/>
              <a:gd name="T85" fmla="*/ 2147483647 h 778"/>
              <a:gd name="T86" fmla="*/ 2147483647 w 1672"/>
              <a:gd name="T87" fmla="*/ 2147483647 h 778"/>
              <a:gd name="T88" fmla="*/ 2147483647 w 1672"/>
              <a:gd name="T89" fmla="*/ 2147483647 h 778"/>
              <a:gd name="T90" fmla="*/ 2147483647 w 1672"/>
              <a:gd name="T91" fmla="*/ 2147483647 h 778"/>
              <a:gd name="T92" fmla="*/ 2147483647 w 1672"/>
              <a:gd name="T93" fmla="*/ 2147483647 h 778"/>
              <a:gd name="T94" fmla="*/ 2147483647 w 1672"/>
              <a:gd name="T95" fmla="*/ 2147483647 h 778"/>
              <a:gd name="T96" fmla="*/ 2147483647 w 1672"/>
              <a:gd name="T97" fmla="*/ 2147483647 h 778"/>
              <a:gd name="T98" fmla="*/ 2147483647 w 1672"/>
              <a:gd name="T99" fmla="*/ 2147483647 h 778"/>
              <a:gd name="T100" fmla="*/ 2147483647 w 1672"/>
              <a:gd name="T101" fmla="*/ 2147483647 h 778"/>
              <a:gd name="T102" fmla="*/ 2147483647 w 1672"/>
              <a:gd name="T103" fmla="*/ 0 h 77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672"/>
              <a:gd name="T157" fmla="*/ 0 h 778"/>
              <a:gd name="T158" fmla="*/ 1672 w 1672"/>
              <a:gd name="T159" fmla="*/ 778 h 77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672" h="778">
                <a:moveTo>
                  <a:pt x="0" y="778"/>
                </a:moveTo>
                <a:lnTo>
                  <a:pt x="22" y="766"/>
                </a:lnTo>
                <a:lnTo>
                  <a:pt x="46" y="770"/>
                </a:lnTo>
                <a:lnTo>
                  <a:pt x="72" y="756"/>
                </a:lnTo>
                <a:lnTo>
                  <a:pt x="98" y="744"/>
                </a:lnTo>
                <a:lnTo>
                  <a:pt x="122" y="730"/>
                </a:lnTo>
                <a:lnTo>
                  <a:pt x="140" y="720"/>
                </a:lnTo>
                <a:lnTo>
                  <a:pt x="166" y="712"/>
                </a:lnTo>
                <a:lnTo>
                  <a:pt x="182" y="710"/>
                </a:lnTo>
                <a:lnTo>
                  <a:pt x="202" y="692"/>
                </a:lnTo>
                <a:lnTo>
                  <a:pt x="232" y="690"/>
                </a:lnTo>
                <a:lnTo>
                  <a:pt x="254" y="642"/>
                </a:lnTo>
                <a:lnTo>
                  <a:pt x="288" y="626"/>
                </a:lnTo>
                <a:lnTo>
                  <a:pt x="326" y="606"/>
                </a:lnTo>
                <a:lnTo>
                  <a:pt x="360" y="592"/>
                </a:lnTo>
                <a:lnTo>
                  <a:pt x="400" y="588"/>
                </a:lnTo>
                <a:lnTo>
                  <a:pt x="428" y="578"/>
                </a:lnTo>
                <a:lnTo>
                  <a:pt x="474" y="560"/>
                </a:lnTo>
                <a:lnTo>
                  <a:pt x="496" y="560"/>
                </a:lnTo>
                <a:lnTo>
                  <a:pt x="568" y="524"/>
                </a:lnTo>
                <a:lnTo>
                  <a:pt x="592" y="524"/>
                </a:lnTo>
                <a:lnTo>
                  <a:pt x="640" y="506"/>
                </a:lnTo>
                <a:lnTo>
                  <a:pt x="686" y="480"/>
                </a:lnTo>
                <a:lnTo>
                  <a:pt x="724" y="458"/>
                </a:lnTo>
                <a:lnTo>
                  <a:pt x="742" y="468"/>
                </a:lnTo>
                <a:lnTo>
                  <a:pt x="792" y="410"/>
                </a:lnTo>
                <a:lnTo>
                  <a:pt x="858" y="398"/>
                </a:lnTo>
                <a:lnTo>
                  <a:pt x="918" y="360"/>
                </a:lnTo>
                <a:lnTo>
                  <a:pt x="940" y="348"/>
                </a:lnTo>
                <a:lnTo>
                  <a:pt x="980" y="336"/>
                </a:lnTo>
                <a:lnTo>
                  <a:pt x="1008" y="332"/>
                </a:lnTo>
                <a:lnTo>
                  <a:pt x="1072" y="278"/>
                </a:lnTo>
                <a:lnTo>
                  <a:pt x="1114" y="268"/>
                </a:lnTo>
                <a:lnTo>
                  <a:pt x="1146" y="264"/>
                </a:lnTo>
                <a:lnTo>
                  <a:pt x="1180" y="244"/>
                </a:lnTo>
                <a:lnTo>
                  <a:pt x="1216" y="236"/>
                </a:lnTo>
                <a:lnTo>
                  <a:pt x="1254" y="202"/>
                </a:lnTo>
                <a:lnTo>
                  <a:pt x="1282" y="204"/>
                </a:lnTo>
                <a:lnTo>
                  <a:pt x="1302" y="184"/>
                </a:lnTo>
                <a:lnTo>
                  <a:pt x="1330" y="182"/>
                </a:lnTo>
                <a:lnTo>
                  <a:pt x="1372" y="156"/>
                </a:lnTo>
                <a:lnTo>
                  <a:pt x="1396" y="134"/>
                </a:lnTo>
                <a:lnTo>
                  <a:pt x="1420" y="134"/>
                </a:lnTo>
                <a:lnTo>
                  <a:pt x="1460" y="120"/>
                </a:lnTo>
                <a:lnTo>
                  <a:pt x="1490" y="110"/>
                </a:lnTo>
                <a:lnTo>
                  <a:pt x="1512" y="92"/>
                </a:lnTo>
                <a:lnTo>
                  <a:pt x="1562" y="92"/>
                </a:lnTo>
                <a:lnTo>
                  <a:pt x="1590" y="84"/>
                </a:lnTo>
                <a:lnTo>
                  <a:pt x="1610" y="38"/>
                </a:lnTo>
                <a:lnTo>
                  <a:pt x="1636" y="32"/>
                </a:lnTo>
                <a:lnTo>
                  <a:pt x="1668" y="28"/>
                </a:lnTo>
                <a:lnTo>
                  <a:pt x="1672" y="0"/>
                </a:lnTo>
              </a:path>
            </a:pathLst>
          </a:custGeom>
          <a:noFill/>
          <a:ln w="38100">
            <a:solidFill>
              <a:srgbClr val="990000"/>
            </a:solidFill>
            <a:round/>
            <a:headEnd/>
            <a:tailEnd/>
          </a:ln>
        </p:spPr>
        <p:txBody>
          <a:bodyPr/>
          <a:lstStyle/>
          <a:p>
            <a:endParaRPr lang="en-US" sz="1000" baseline="0">
              <a:solidFill>
                <a:schemeClr val="bg1"/>
              </a:solidFill>
            </a:endParaRPr>
          </a:p>
        </p:txBody>
      </p:sp>
      <p:sp>
        <p:nvSpPr>
          <p:cNvPr id="91" name="Text Box 5"/>
          <p:cNvSpPr txBox="1">
            <a:spLocks noChangeArrowheads="1"/>
          </p:cNvSpPr>
          <p:nvPr>
            <p:custDataLst>
              <p:tags r:id="rId2"/>
            </p:custDataLst>
          </p:nvPr>
        </p:nvSpPr>
        <p:spPr bwMode="auto">
          <a:xfrm>
            <a:off x="457200" y="6353175"/>
            <a:ext cx="8340725" cy="336550"/>
          </a:xfrm>
          <a:prstGeom prst="rect">
            <a:avLst/>
          </a:prstGeom>
          <a:noFill/>
          <a:ln w="9525">
            <a:noFill/>
            <a:miter lim="800000"/>
            <a:headEnd/>
            <a:tailEnd/>
          </a:ln>
        </p:spPr>
        <p:txBody>
          <a:bodyPr wrap="none"/>
          <a:lstStyle/>
          <a:p>
            <a:pPr marL="114300" indent="-114300">
              <a:buClr>
                <a:schemeClr val="tx1"/>
              </a:buClr>
              <a:buSzPct val="100000"/>
            </a:pPr>
            <a:r>
              <a:rPr lang="en-US" sz="1400" baseline="0" dirty="0" smtClean="0">
                <a:solidFill>
                  <a:schemeClr val="bg1"/>
                </a:solidFill>
                <a:latin typeface="Arial Narrow" pitchFamily="34" charset="0"/>
                <a:cs typeface="Times New Roman" pitchFamily="18" charset="0"/>
              </a:rPr>
              <a:t>1. ADVANCE </a:t>
            </a:r>
            <a:r>
              <a:rPr lang="en-US" sz="1400" baseline="0" dirty="0">
                <a:solidFill>
                  <a:schemeClr val="bg1"/>
                </a:solidFill>
                <a:latin typeface="Arial Narrow" pitchFamily="34" charset="0"/>
                <a:cs typeface="Times New Roman" pitchFamily="18" charset="0"/>
              </a:rPr>
              <a:t>Collaborative Group. </a:t>
            </a:r>
            <a:r>
              <a:rPr lang="en-US" sz="1400" i="1" baseline="0" dirty="0">
                <a:solidFill>
                  <a:schemeClr val="bg1"/>
                </a:solidFill>
                <a:latin typeface="Arial Narrow" pitchFamily="34" charset="0"/>
                <a:cs typeface="Times New Roman" pitchFamily="18" charset="0"/>
              </a:rPr>
              <a:t>N </a:t>
            </a:r>
            <a:r>
              <a:rPr lang="en-US" sz="1400" i="1" baseline="0" dirty="0" err="1">
                <a:solidFill>
                  <a:schemeClr val="bg1"/>
                </a:solidFill>
                <a:latin typeface="Arial Narrow" pitchFamily="34" charset="0"/>
                <a:cs typeface="Times New Roman" pitchFamily="18" charset="0"/>
              </a:rPr>
              <a:t>Engl</a:t>
            </a:r>
            <a:r>
              <a:rPr lang="en-US" sz="1400" i="1" baseline="0" dirty="0">
                <a:solidFill>
                  <a:schemeClr val="bg1"/>
                </a:solidFill>
                <a:latin typeface="Arial Narrow" pitchFamily="34" charset="0"/>
                <a:cs typeface="Times New Roman" pitchFamily="18" charset="0"/>
              </a:rPr>
              <a:t> J </a:t>
            </a:r>
            <a:r>
              <a:rPr lang="en-US" sz="1400" i="1" baseline="0" dirty="0" smtClean="0">
                <a:solidFill>
                  <a:schemeClr val="bg1"/>
                </a:solidFill>
                <a:latin typeface="Arial Narrow" pitchFamily="34" charset="0"/>
                <a:cs typeface="Times New Roman" pitchFamily="18" charset="0"/>
              </a:rPr>
              <a:t>Med</a:t>
            </a:r>
            <a:r>
              <a:rPr lang="en-US" sz="1400" baseline="0" dirty="0" smtClean="0">
                <a:solidFill>
                  <a:schemeClr val="bg1"/>
                </a:solidFill>
                <a:latin typeface="Arial Narrow" pitchFamily="34" charset="0"/>
                <a:cs typeface="Times New Roman" pitchFamily="18" charset="0"/>
              </a:rPr>
              <a:t> </a:t>
            </a:r>
            <a:r>
              <a:rPr lang="en-US" sz="1400" baseline="0" dirty="0">
                <a:solidFill>
                  <a:schemeClr val="bg1"/>
                </a:solidFill>
                <a:latin typeface="Arial Narrow" pitchFamily="34" charset="0"/>
                <a:cs typeface="Times New Roman" pitchFamily="18" charset="0"/>
              </a:rPr>
              <a:t>2008;358(24):2560-2572.</a:t>
            </a:r>
          </a:p>
          <a:p>
            <a:pPr marL="114300" indent="-114300">
              <a:buClr>
                <a:schemeClr val="tx1"/>
              </a:buClr>
              <a:buSzPct val="100000"/>
            </a:pPr>
            <a:r>
              <a:rPr lang="en-US" sz="1400" baseline="0" dirty="0" smtClean="0">
                <a:solidFill>
                  <a:schemeClr val="bg1"/>
                </a:solidFill>
                <a:latin typeface="Arial Narrow" pitchFamily="34" charset="0"/>
                <a:cs typeface="Times New Roman" pitchFamily="18" charset="0"/>
              </a:rPr>
              <a:t>2. The </a:t>
            </a:r>
            <a:r>
              <a:rPr lang="en-US" sz="1400" baseline="0" dirty="0">
                <a:solidFill>
                  <a:schemeClr val="bg1"/>
                </a:solidFill>
                <a:latin typeface="Arial Narrow" pitchFamily="34" charset="0"/>
                <a:cs typeface="Times New Roman" pitchFamily="18" charset="0"/>
              </a:rPr>
              <a:t>Action to Control Cardiovascular Risk in Diabetes Study Group. </a:t>
            </a:r>
            <a:r>
              <a:rPr lang="en-US" sz="1400" i="1" baseline="0" dirty="0">
                <a:solidFill>
                  <a:schemeClr val="bg1"/>
                </a:solidFill>
                <a:latin typeface="Arial Narrow" pitchFamily="34" charset="0"/>
                <a:cs typeface="Times New Roman" pitchFamily="18" charset="0"/>
              </a:rPr>
              <a:t>N </a:t>
            </a:r>
            <a:r>
              <a:rPr lang="en-US" sz="1400" i="1" baseline="0" dirty="0" err="1">
                <a:solidFill>
                  <a:schemeClr val="bg1"/>
                </a:solidFill>
                <a:latin typeface="Arial Narrow" pitchFamily="34" charset="0"/>
                <a:cs typeface="Times New Roman" pitchFamily="18" charset="0"/>
              </a:rPr>
              <a:t>Engl</a:t>
            </a:r>
            <a:r>
              <a:rPr lang="en-US" sz="1400" i="1" baseline="0" dirty="0">
                <a:solidFill>
                  <a:schemeClr val="bg1"/>
                </a:solidFill>
                <a:latin typeface="Arial Narrow" pitchFamily="34" charset="0"/>
                <a:cs typeface="Times New Roman" pitchFamily="18" charset="0"/>
              </a:rPr>
              <a:t> J </a:t>
            </a:r>
            <a:r>
              <a:rPr lang="en-US" sz="1400" i="1" baseline="0" dirty="0" smtClean="0">
                <a:solidFill>
                  <a:schemeClr val="bg1"/>
                </a:solidFill>
                <a:latin typeface="Arial Narrow" pitchFamily="34" charset="0"/>
                <a:cs typeface="Times New Roman" pitchFamily="18" charset="0"/>
              </a:rPr>
              <a:t>Med</a:t>
            </a:r>
            <a:r>
              <a:rPr lang="en-US" sz="1400" baseline="0" dirty="0" smtClean="0">
                <a:solidFill>
                  <a:schemeClr val="bg1"/>
                </a:solidFill>
                <a:latin typeface="Arial Narrow" pitchFamily="34" charset="0"/>
                <a:cs typeface="Times New Roman" pitchFamily="18" charset="0"/>
              </a:rPr>
              <a:t> </a:t>
            </a:r>
            <a:r>
              <a:rPr lang="en-US" sz="1400" baseline="0" dirty="0">
                <a:solidFill>
                  <a:schemeClr val="bg1"/>
                </a:solidFill>
                <a:latin typeface="Arial Narrow" pitchFamily="34" charset="0"/>
                <a:cs typeface="Times New Roman" pitchFamily="18" charset="0"/>
              </a:rPr>
              <a:t>2008;358(24):2545-2559.</a:t>
            </a:r>
          </a:p>
          <a:p>
            <a:pPr marL="114300" indent="-114300">
              <a:lnSpc>
                <a:spcPct val="125000"/>
              </a:lnSpc>
              <a:buClr>
                <a:schemeClr val="tx1"/>
              </a:buClr>
              <a:buSzPct val="100000"/>
            </a:pPr>
            <a:endParaRPr lang="en-US" sz="1400" baseline="0" dirty="0">
              <a:solidFill>
                <a:schemeClr val="bg1"/>
              </a:solidFill>
              <a:latin typeface="Arial Narrow" pitchFamily="34" charset="0"/>
            </a:endParaRPr>
          </a:p>
        </p:txBody>
      </p:sp>
      <p:sp>
        <p:nvSpPr>
          <p:cNvPr id="92" name="Line 17"/>
          <p:cNvSpPr>
            <a:spLocks noChangeShapeType="1"/>
          </p:cNvSpPr>
          <p:nvPr/>
        </p:nvSpPr>
        <p:spPr bwMode="auto">
          <a:xfrm>
            <a:off x="762000" y="5257800"/>
            <a:ext cx="53975" cy="0"/>
          </a:xfrm>
          <a:prstGeom prst="line">
            <a:avLst/>
          </a:prstGeom>
          <a:noFill/>
          <a:ln w="9525">
            <a:solidFill>
              <a:schemeClr val="tx1"/>
            </a:solidFill>
            <a:round/>
            <a:headEnd/>
            <a:tailEnd/>
          </a:ln>
        </p:spPr>
        <p:txBody>
          <a:bodyPr/>
          <a:lstStyle/>
          <a:p>
            <a:endParaRPr lang="en-US">
              <a:solidFill>
                <a:schemeClr val="bg1"/>
              </a:solidFill>
            </a:endParaRPr>
          </a:p>
        </p:txBody>
      </p:sp>
      <p:sp>
        <p:nvSpPr>
          <p:cNvPr id="93" name="Line 68"/>
          <p:cNvSpPr>
            <a:spLocks noChangeShapeType="1"/>
          </p:cNvSpPr>
          <p:nvPr/>
        </p:nvSpPr>
        <p:spPr bwMode="auto">
          <a:xfrm>
            <a:off x="5278437" y="5257800"/>
            <a:ext cx="52388" cy="0"/>
          </a:xfrm>
          <a:prstGeom prst="line">
            <a:avLst/>
          </a:prstGeom>
          <a:noFill/>
          <a:ln w="9525">
            <a:solidFill>
              <a:schemeClr val="tx1"/>
            </a:solidFill>
            <a:round/>
            <a:headEnd/>
            <a:tailEnd/>
          </a:ln>
        </p:spPr>
        <p:txBody>
          <a:bodyPr/>
          <a:lstStyle/>
          <a:p>
            <a:endParaRPr lang="en-US">
              <a:solidFill>
                <a:schemeClr val="bg1"/>
              </a:solidFill>
            </a:endParaRPr>
          </a:p>
        </p:txBody>
      </p:sp>
      <p:sp>
        <p:nvSpPr>
          <p:cNvPr id="95" name="Line 22"/>
          <p:cNvSpPr>
            <a:spLocks noChangeShapeType="1"/>
          </p:cNvSpPr>
          <p:nvPr/>
        </p:nvSpPr>
        <p:spPr bwMode="auto">
          <a:xfrm>
            <a:off x="823119" y="5237163"/>
            <a:ext cx="0" cy="66675"/>
          </a:xfrm>
          <a:prstGeom prst="line">
            <a:avLst/>
          </a:prstGeom>
          <a:noFill/>
          <a:ln w="9525">
            <a:solidFill>
              <a:schemeClr val="tx1"/>
            </a:solidFill>
            <a:round/>
            <a:headEnd/>
            <a:tailEnd/>
          </a:ln>
        </p:spPr>
        <p:txBody>
          <a:bodyPr/>
          <a:lstStyle/>
          <a:p>
            <a:endParaRPr lang="en-US">
              <a:solidFill>
                <a:schemeClr val="bg1"/>
              </a:solidFill>
            </a:endParaRPr>
          </a:p>
        </p:txBody>
      </p:sp>
      <p:sp>
        <p:nvSpPr>
          <p:cNvPr id="96" name="Line 75"/>
          <p:cNvSpPr>
            <a:spLocks noChangeShapeType="1"/>
          </p:cNvSpPr>
          <p:nvPr/>
        </p:nvSpPr>
        <p:spPr bwMode="auto">
          <a:xfrm>
            <a:off x="5334000" y="5241925"/>
            <a:ext cx="0" cy="68263"/>
          </a:xfrm>
          <a:prstGeom prst="line">
            <a:avLst/>
          </a:prstGeom>
          <a:noFill/>
          <a:ln w="9525">
            <a:solidFill>
              <a:schemeClr val="tx1"/>
            </a:solidFill>
            <a:round/>
            <a:headEnd/>
            <a:tailEnd/>
          </a:ln>
        </p:spPr>
        <p:txBody>
          <a:bodyPr/>
          <a:lstStyle/>
          <a:p>
            <a:endParaRPr lang="en-US">
              <a:solidFill>
                <a:schemeClr val="bg1"/>
              </a:solidFill>
            </a:endParaRPr>
          </a:p>
        </p:txBody>
      </p:sp>
      <p:sp>
        <p:nvSpPr>
          <p:cNvPr id="101" name="Text Box 46"/>
          <p:cNvSpPr txBox="1">
            <a:spLocks noChangeArrowheads="1"/>
          </p:cNvSpPr>
          <p:nvPr/>
        </p:nvSpPr>
        <p:spPr bwMode="auto">
          <a:xfrm rot="16200000">
            <a:off x="-830798" y="3744347"/>
            <a:ext cx="2303463" cy="215444"/>
          </a:xfrm>
          <a:prstGeom prst="rect">
            <a:avLst/>
          </a:prstGeom>
          <a:noFill/>
          <a:ln w="9525">
            <a:noFill/>
            <a:miter lim="800000"/>
            <a:headEnd/>
            <a:tailEnd/>
          </a:ln>
        </p:spPr>
        <p:txBody>
          <a:bodyPr lIns="0" tIns="0" rIns="0" bIns="0" anchor="ctr">
            <a:spAutoFit/>
          </a:bodyPr>
          <a:lstStyle/>
          <a:p>
            <a:pPr algn="ctr"/>
            <a:r>
              <a:rPr lang="en-US" sz="1400" b="1" baseline="0" dirty="0">
                <a:solidFill>
                  <a:schemeClr val="bg1"/>
                </a:solidFill>
              </a:rPr>
              <a:t>Cumulative Incidence (%)</a:t>
            </a:r>
          </a:p>
        </p:txBody>
      </p:sp>
      <p:sp>
        <p:nvSpPr>
          <p:cNvPr id="102" name="Text Box 45"/>
          <p:cNvSpPr txBox="1">
            <a:spLocks noChangeArrowheads="1"/>
          </p:cNvSpPr>
          <p:nvPr/>
        </p:nvSpPr>
        <p:spPr bwMode="auto">
          <a:xfrm>
            <a:off x="820738" y="5638800"/>
            <a:ext cx="3460750" cy="215444"/>
          </a:xfrm>
          <a:prstGeom prst="rect">
            <a:avLst/>
          </a:prstGeom>
          <a:noFill/>
          <a:ln w="9525">
            <a:noFill/>
            <a:miter lim="800000"/>
            <a:headEnd/>
            <a:tailEnd/>
          </a:ln>
        </p:spPr>
        <p:txBody>
          <a:bodyPr lIns="0" tIns="0" rIns="0" bIns="0" anchor="ctr">
            <a:spAutoFit/>
          </a:bodyPr>
          <a:lstStyle/>
          <a:p>
            <a:pPr algn="ctr"/>
            <a:r>
              <a:rPr lang="en-US" sz="1400" b="1" baseline="0" dirty="0">
                <a:solidFill>
                  <a:schemeClr val="bg1"/>
                </a:solidFill>
              </a:rPr>
              <a:t>Follow-Up (Months)</a:t>
            </a:r>
          </a:p>
        </p:txBody>
      </p:sp>
      <p:sp>
        <p:nvSpPr>
          <p:cNvPr id="106" name="Text Box 96"/>
          <p:cNvSpPr txBox="1">
            <a:spLocks noChangeArrowheads="1"/>
          </p:cNvSpPr>
          <p:nvPr/>
        </p:nvSpPr>
        <p:spPr bwMode="auto">
          <a:xfrm>
            <a:off x="5337175" y="5638800"/>
            <a:ext cx="3349625" cy="215444"/>
          </a:xfrm>
          <a:prstGeom prst="rect">
            <a:avLst/>
          </a:prstGeom>
          <a:noFill/>
          <a:ln w="9525">
            <a:noFill/>
            <a:miter lim="800000"/>
            <a:headEnd/>
            <a:tailEnd/>
          </a:ln>
        </p:spPr>
        <p:txBody>
          <a:bodyPr lIns="0" tIns="0" rIns="0" bIns="0" anchor="ctr">
            <a:spAutoFit/>
          </a:bodyPr>
          <a:lstStyle/>
          <a:p>
            <a:pPr algn="ctr"/>
            <a:r>
              <a:rPr lang="en-US" sz="1400" b="1" baseline="0" dirty="0">
                <a:solidFill>
                  <a:schemeClr val="bg1"/>
                </a:solidFill>
              </a:rPr>
              <a:t>Time (Years)</a:t>
            </a:r>
          </a:p>
        </p:txBody>
      </p:sp>
      <p:sp>
        <p:nvSpPr>
          <p:cNvPr id="107" name="Text Box 97"/>
          <p:cNvSpPr txBox="1">
            <a:spLocks noChangeArrowheads="1"/>
          </p:cNvSpPr>
          <p:nvPr/>
        </p:nvSpPr>
        <p:spPr bwMode="auto">
          <a:xfrm rot="16200000">
            <a:off x="3450689" y="3744348"/>
            <a:ext cx="2732088" cy="215444"/>
          </a:xfrm>
          <a:prstGeom prst="rect">
            <a:avLst/>
          </a:prstGeom>
          <a:noFill/>
          <a:ln w="9525">
            <a:noFill/>
            <a:miter lim="800000"/>
            <a:headEnd/>
            <a:tailEnd/>
          </a:ln>
        </p:spPr>
        <p:txBody>
          <a:bodyPr lIns="0" tIns="0" rIns="0" bIns="0" anchor="ctr">
            <a:spAutoFit/>
          </a:bodyPr>
          <a:lstStyle/>
          <a:p>
            <a:pPr algn="ctr"/>
            <a:r>
              <a:rPr lang="en-US" sz="1400" b="1" baseline="0" dirty="0">
                <a:solidFill>
                  <a:schemeClr val="bg1"/>
                </a:solidFill>
              </a:rPr>
              <a:t>Patients With Events (%)</a:t>
            </a:r>
          </a:p>
        </p:txBody>
      </p:sp>
      <p:grpSp>
        <p:nvGrpSpPr>
          <p:cNvPr id="2" name="Group 112"/>
          <p:cNvGrpSpPr/>
          <p:nvPr/>
        </p:nvGrpSpPr>
        <p:grpSpPr>
          <a:xfrm>
            <a:off x="738188" y="5363904"/>
            <a:ext cx="3389244" cy="184666"/>
            <a:chOff x="738188" y="5377934"/>
            <a:chExt cx="3389244" cy="184666"/>
          </a:xfrm>
        </p:grpSpPr>
        <p:sp>
          <p:nvSpPr>
            <p:cNvPr id="114" name="Text Box 33"/>
            <p:cNvSpPr txBox="1">
              <a:spLocks noChangeArrowheads="1"/>
            </p:cNvSpPr>
            <p:nvPr/>
          </p:nvSpPr>
          <p:spPr bwMode="auto">
            <a:xfrm>
              <a:off x="738188" y="5377934"/>
              <a:ext cx="78548" cy="184666"/>
            </a:xfrm>
            <a:prstGeom prst="rect">
              <a:avLst/>
            </a:prstGeom>
            <a:noFill/>
            <a:ln w="9525">
              <a:noFill/>
              <a:miter lim="800000"/>
              <a:headEnd/>
              <a:tailEnd/>
            </a:ln>
          </p:spPr>
          <p:txBody>
            <a:bodyPr wrap="none" lIns="0" tIns="0" rIns="0" bIns="0" anchor="ctr">
              <a:spAutoFit/>
            </a:bodyPr>
            <a:lstStyle/>
            <a:p>
              <a:r>
                <a:rPr lang="en-US" sz="1200" b="1" baseline="0" dirty="0">
                  <a:solidFill>
                    <a:schemeClr val="bg1"/>
                  </a:solidFill>
                </a:rPr>
                <a:t>0</a:t>
              </a:r>
            </a:p>
          </p:txBody>
        </p:sp>
        <p:sp>
          <p:nvSpPr>
            <p:cNvPr id="115" name="Text Box 34"/>
            <p:cNvSpPr txBox="1">
              <a:spLocks noChangeArrowheads="1"/>
            </p:cNvSpPr>
            <p:nvPr/>
          </p:nvSpPr>
          <p:spPr bwMode="auto">
            <a:xfrm>
              <a:off x="1038226" y="5377934"/>
              <a:ext cx="78548" cy="184666"/>
            </a:xfrm>
            <a:prstGeom prst="rect">
              <a:avLst/>
            </a:prstGeom>
            <a:noFill/>
            <a:ln w="9525">
              <a:noFill/>
              <a:miter lim="800000"/>
              <a:headEnd/>
              <a:tailEnd/>
            </a:ln>
          </p:spPr>
          <p:txBody>
            <a:bodyPr wrap="none" lIns="0" tIns="0" rIns="0" bIns="0" anchor="ctr">
              <a:spAutoFit/>
            </a:bodyPr>
            <a:lstStyle/>
            <a:p>
              <a:r>
                <a:rPr lang="en-US" sz="1200" b="1" baseline="0" dirty="0">
                  <a:solidFill>
                    <a:schemeClr val="bg1"/>
                  </a:solidFill>
                </a:rPr>
                <a:t>6</a:t>
              </a:r>
            </a:p>
          </p:txBody>
        </p:sp>
        <p:sp>
          <p:nvSpPr>
            <p:cNvPr id="116" name="Text Box 35"/>
            <p:cNvSpPr txBox="1">
              <a:spLocks noChangeArrowheads="1"/>
            </p:cNvSpPr>
            <p:nvPr/>
          </p:nvSpPr>
          <p:spPr bwMode="auto">
            <a:xfrm>
              <a:off x="1285876" y="5377934"/>
              <a:ext cx="157094" cy="184666"/>
            </a:xfrm>
            <a:prstGeom prst="rect">
              <a:avLst/>
            </a:prstGeom>
            <a:noFill/>
            <a:ln w="9525">
              <a:noFill/>
              <a:miter lim="800000"/>
              <a:headEnd/>
              <a:tailEnd/>
            </a:ln>
          </p:spPr>
          <p:txBody>
            <a:bodyPr wrap="none" lIns="0" tIns="0" rIns="0" bIns="0" anchor="ctr">
              <a:spAutoFit/>
            </a:bodyPr>
            <a:lstStyle/>
            <a:p>
              <a:r>
                <a:rPr lang="en-US" sz="1200" b="1" baseline="0" dirty="0">
                  <a:solidFill>
                    <a:schemeClr val="bg1"/>
                  </a:solidFill>
                </a:rPr>
                <a:t>12</a:t>
              </a:r>
            </a:p>
          </p:txBody>
        </p:sp>
        <p:sp>
          <p:nvSpPr>
            <p:cNvPr id="117" name="Text Box 36"/>
            <p:cNvSpPr txBox="1">
              <a:spLocks noChangeArrowheads="1"/>
            </p:cNvSpPr>
            <p:nvPr/>
          </p:nvSpPr>
          <p:spPr bwMode="auto">
            <a:xfrm>
              <a:off x="1589088" y="5377934"/>
              <a:ext cx="157094" cy="184666"/>
            </a:xfrm>
            <a:prstGeom prst="rect">
              <a:avLst/>
            </a:prstGeom>
            <a:noFill/>
            <a:ln w="9525">
              <a:noFill/>
              <a:miter lim="800000"/>
              <a:headEnd/>
              <a:tailEnd/>
            </a:ln>
          </p:spPr>
          <p:txBody>
            <a:bodyPr wrap="none" lIns="0" tIns="0" rIns="0" bIns="0" anchor="ctr">
              <a:spAutoFit/>
            </a:bodyPr>
            <a:lstStyle/>
            <a:p>
              <a:r>
                <a:rPr lang="en-US" sz="1200" b="1" baseline="0">
                  <a:solidFill>
                    <a:schemeClr val="bg1"/>
                  </a:solidFill>
                </a:rPr>
                <a:t>18</a:t>
              </a:r>
            </a:p>
          </p:txBody>
        </p:sp>
        <p:sp>
          <p:nvSpPr>
            <p:cNvPr id="118" name="Text Box 37"/>
            <p:cNvSpPr txBox="1">
              <a:spLocks noChangeArrowheads="1"/>
            </p:cNvSpPr>
            <p:nvPr/>
          </p:nvSpPr>
          <p:spPr bwMode="auto">
            <a:xfrm>
              <a:off x="1879601" y="5377934"/>
              <a:ext cx="157094" cy="184666"/>
            </a:xfrm>
            <a:prstGeom prst="rect">
              <a:avLst/>
            </a:prstGeom>
            <a:noFill/>
            <a:ln w="9525">
              <a:noFill/>
              <a:miter lim="800000"/>
              <a:headEnd/>
              <a:tailEnd/>
            </a:ln>
          </p:spPr>
          <p:txBody>
            <a:bodyPr wrap="none" lIns="0" tIns="0" rIns="0" bIns="0" anchor="ctr">
              <a:spAutoFit/>
            </a:bodyPr>
            <a:lstStyle/>
            <a:p>
              <a:r>
                <a:rPr lang="en-US" sz="1200" b="1" baseline="0">
                  <a:solidFill>
                    <a:schemeClr val="bg1"/>
                  </a:solidFill>
                </a:rPr>
                <a:t>24</a:t>
              </a:r>
            </a:p>
          </p:txBody>
        </p:sp>
        <p:sp>
          <p:nvSpPr>
            <p:cNvPr id="119" name="Text Box 38"/>
            <p:cNvSpPr txBox="1">
              <a:spLocks noChangeArrowheads="1"/>
            </p:cNvSpPr>
            <p:nvPr/>
          </p:nvSpPr>
          <p:spPr bwMode="auto">
            <a:xfrm>
              <a:off x="2182813" y="5377934"/>
              <a:ext cx="157094" cy="184666"/>
            </a:xfrm>
            <a:prstGeom prst="rect">
              <a:avLst/>
            </a:prstGeom>
            <a:noFill/>
            <a:ln w="9525">
              <a:noFill/>
              <a:miter lim="800000"/>
              <a:headEnd/>
              <a:tailEnd/>
            </a:ln>
          </p:spPr>
          <p:txBody>
            <a:bodyPr wrap="none" lIns="0" tIns="0" rIns="0" bIns="0" anchor="ctr">
              <a:spAutoFit/>
            </a:bodyPr>
            <a:lstStyle/>
            <a:p>
              <a:r>
                <a:rPr lang="en-US" sz="1200" b="1" baseline="0">
                  <a:solidFill>
                    <a:schemeClr val="bg1"/>
                  </a:solidFill>
                </a:rPr>
                <a:t>30</a:t>
              </a:r>
            </a:p>
          </p:txBody>
        </p:sp>
        <p:sp>
          <p:nvSpPr>
            <p:cNvPr id="120" name="Text Box 39"/>
            <p:cNvSpPr txBox="1">
              <a:spLocks noChangeArrowheads="1"/>
            </p:cNvSpPr>
            <p:nvPr/>
          </p:nvSpPr>
          <p:spPr bwMode="auto">
            <a:xfrm>
              <a:off x="2468563" y="5377934"/>
              <a:ext cx="157094" cy="184666"/>
            </a:xfrm>
            <a:prstGeom prst="rect">
              <a:avLst/>
            </a:prstGeom>
            <a:noFill/>
            <a:ln w="9525">
              <a:noFill/>
              <a:miter lim="800000"/>
              <a:headEnd/>
              <a:tailEnd/>
            </a:ln>
          </p:spPr>
          <p:txBody>
            <a:bodyPr wrap="none" lIns="0" tIns="0" rIns="0" bIns="0" anchor="ctr">
              <a:spAutoFit/>
            </a:bodyPr>
            <a:lstStyle/>
            <a:p>
              <a:r>
                <a:rPr lang="en-US" sz="1200" b="1" baseline="0">
                  <a:solidFill>
                    <a:schemeClr val="bg1"/>
                  </a:solidFill>
                </a:rPr>
                <a:t>36</a:t>
              </a:r>
            </a:p>
          </p:txBody>
        </p:sp>
        <p:sp>
          <p:nvSpPr>
            <p:cNvPr id="121" name="Text Box 40"/>
            <p:cNvSpPr txBox="1">
              <a:spLocks noChangeArrowheads="1"/>
            </p:cNvSpPr>
            <p:nvPr/>
          </p:nvSpPr>
          <p:spPr bwMode="auto">
            <a:xfrm>
              <a:off x="2771776" y="5377934"/>
              <a:ext cx="157094" cy="184666"/>
            </a:xfrm>
            <a:prstGeom prst="rect">
              <a:avLst/>
            </a:prstGeom>
            <a:noFill/>
            <a:ln w="9525">
              <a:noFill/>
              <a:miter lim="800000"/>
              <a:headEnd/>
              <a:tailEnd/>
            </a:ln>
          </p:spPr>
          <p:txBody>
            <a:bodyPr wrap="none" lIns="0" tIns="0" rIns="0" bIns="0" anchor="ctr">
              <a:spAutoFit/>
            </a:bodyPr>
            <a:lstStyle/>
            <a:p>
              <a:r>
                <a:rPr lang="en-US" sz="1200" b="1" baseline="0">
                  <a:solidFill>
                    <a:schemeClr val="bg1"/>
                  </a:solidFill>
                </a:rPr>
                <a:t>42</a:t>
              </a:r>
            </a:p>
          </p:txBody>
        </p:sp>
        <p:sp>
          <p:nvSpPr>
            <p:cNvPr id="122" name="Text Box 41"/>
            <p:cNvSpPr txBox="1">
              <a:spLocks noChangeArrowheads="1"/>
            </p:cNvSpPr>
            <p:nvPr/>
          </p:nvSpPr>
          <p:spPr bwMode="auto">
            <a:xfrm>
              <a:off x="3062288" y="5377934"/>
              <a:ext cx="157094" cy="184666"/>
            </a:xfrm>
            <a:prstGeom prst="rect">
              <a:avLst/>
            </a:prstGeom>
            <a:noFill/>
            <a:ln w="9525">
              <a:noFill/>
              <a:miter lim="800000"/>
              <a:headEnd/>
              <a:tailEnd/>
            </a:ln>
          </p:spPr>
          <p:txBody>
            <a:bodyPr wrap="none" lIns="0" tIns="0" rIns="0" bIns="0" anchor="ctr">
              <a:spAutoFit/>
            </a:bodyPr>
            <a:lstStyle/>
            <a:p>
              <a:r>
                <a:rPr lang="en-US" sz="1200" b="1" baseline="0">
                  <a:solidFill>
                    <a:schemeClr val="bg1"/>
                  </a:solidFill>
                </a:rPr>
                <a:t>48</a:t>
              </a:r>
            </a:p>
          </p:txBody>
        </p:sp>
        <p:sp>
          <p:nvSpPr>
            <p:cNvPr id="123" name="Text Box 42"/>
            <p:cNvSpPr txBox="1">
              <a:spLocks noChangeArrowheads="1"/>
            </p:cNvSpPr>
            <p:nvPr/>
          </p:nvSpPr>
          <p:spPr bwMode="auto">
            <a:xfrm>
              <a:off x="3373438" y="5377934"/>
              <a:ext cx="157094" cy="184666"/>
            </a:xfrm>
            <a:prstGeom prst="rect">
              <a:avLst/>
            </a:prstGeom>
            <a:noFill/>
            <a:ln w="9525">
              <a:noFill/>
              <a:miter lim="800000"/>
              <a:headEnd/>
              <a:tailEnd/>
            </a:ln>
          </p:spPr>
          <p:txBody>
            <a:bodyPr wrap="none" lIns="0" tIns="0" rIns="0" bIns="0" anchor="ctr">
              <a:spAutoFit/>
            </a:bodyPr>
            <a:lstStyle/>
            <a:p>
              <a:r>
                <a:rPr lang="en-US" sz="1200" b="1" baseline="0">
                  <a:solidFill>
                    <a:schemeClr val="bg1"/>
                  </a:solidFill>
                </a:rPr>
                <a:t>54</a:t>
              </a:r>
            </a:p>
          </p:txBody>
        </p:sp>
        <p:sp>
          <p:nvSpPr>
            <p:cNvPr id="124" name="Text Box 43"/>
            <p:cNvSpPr txBox="1">
              <a:spLocks noChangeArrowheads="1"/>
            </p:cNvSpPr>
            <p:nvPr/>
          </p:nvSpPr>
          <p:spPr bwMode="auto">
            <a:xfrm>
              <a:off x="3675063" y="5377934"/>
              <a:ext cx="157094" cy="184666"/>
            </a:xfrm>
            <a:prstGeom prst="rect">
              <a:avLst/>
            </a:prstGeom>
            <a:noFill/>
            <a:ln w="9525">
              <a:noFill/>
              <a:miter lim="800000"/>
              <a:headEnd/>
              <a:tailEnd/>
            </a:ln>
          </p:spPr>
          <p:txBody>
            <a:bodyPr wrap="none" lIns="0" tIns="0" rIns="0" bIns="0" anchor="ctr">
              <a:spAutoFit/>
            </a:bodyPr>
            <a:lstStyle/>
            <a:p>
              <a:r>
                <a:rPr lang="en-US" sz="1200" b="1" baseline="0">
                  <a:solidFill>
                    <a:schemeClr val="bg1"/>
                  </a:solidFill>
                </a:rPr>
                <a:t>60</a:t>
              </a:r>
            </a:p>
          </p:txBody>
        </p:sp>
        <p:sp>
          <p:nvSpPr>
            <p:cNvPr id="125" name="Text Box 44"/>
            <p:cNvSpPr txBox="1">
              <a:spLocks noChangeArrowheads="1"/>
            </p:cNvSpPr>
            <p:nvPr/>
          </p:nvSpPr>
          <p:spPr bwMode="auto">
            <a:xfrm>
              <a:off x="3970338" y="5377934"/>
              <a:ext cx="157094" cy="184666"/>
            </a:xfrm>
            <a:prstGeom prst="rect">
              <a:avLst/>
            </a:prstGeom>
            <a:noFill/>
            <a:ln w="9525">
              <a:noFill/>
              <a:miter lim="800000"/>
              <a:headEnd/>
              <a:tailEnd/>
            </a:ln>
          </p:spPr>
          <p:txBody>
            <a:bodyPr wrap="none" lIns="0" tIns="0" rIns="0" bIns="0" anchor="ctr">
              <a:spAutoFit/>
            </a:bodyPr>
            <a:lstStyle/>
            <a:p>
              <a:r>
                <a:rPr lang="en-US" sz="1200" b="1" baseline="0" dirty="0">
                  <a:solidFill>
                    <a:schemeClr val="bg1"/>
                  </a:solidFill>
                </a:rPr>
                <a:t>66</a:t>
              </a:r>
            </a:p>
          </p:txBody>
        </p:sp>
      </p:grpSp>
      <p:sp>
        <p:nvSpPr>
          <p:cNvPr id="126" name="Text Box 57"/>
          <p:cNvSpPr txBox="1">
            <a:spLocks noChangeArrowheads="1"/>
          </p:cNvSpPr>
          <p:nvPr/>
        </p:nvSpPr>
        <p:spPr bwMode="auto">
          <a:xfrm>
            <a:off x="608013" y="5130800"/>
            <a:ext cx="78548" cy="184666"/>
          </a:xfrm>
          <a:prstGeom prst="rect">
            <a:avLst/>
          </a:prstGeom>
          <a:noFill/>
          <a:ln w="9525">
            <a:noFill/>
            <a:miter lim="800000"/>
            <a:headEnd/>
            <a:tailEnd/>
          </a:ln>
        </p:spPr>
        <p:txBody>
          <a:bodyPr wrap="none" lIns="0" tIns="0" rIns="0" bIns="0" anchor="ctr">
            <a:spAutoFit/>
          </a:bodyPr>
          <a:lstStyle/>
          <a:p>
            <a:r>
              <a:rPr lang="en-US" sz="1200" b="1" baseline="0">
                <a:solidFill>
                  <a:schemeClr val="bg1"/>
                </a:solidFill>
              </a:rPr>
              <a:t>0</a:t>
            </a:r>
          </a:p>
        </p:txBody>
      </p:sp>
      <p:sp>
        <p:nvSpPr>
          <p:cNvPr id="127" name="Text Box 58"/>
          <p:cNvSpPr txBox="1">
            <a:spLocks noChangeArrowheads="1"/>
          </p:cNvSpPr>
          <p:nvPr/>
        </p:nvSpPr>
        <p:spPr bwMode="auto">
          <a:xfrm>
            <a:off x="608013" y="4600575"/>
            <a:ext cx="78548" cy="184666"/>
          </a:xfrm>
          <a:prstGeom prst="rect">
            <a:avLst/>
          </a:prstGeom>
          <a:noFill/>
          <a:ln w="9525">
            <a:noFill/>
            <a:miter lim="800000"/>
            <a:headEnd/>
            <a:tailEnd/>
          </a:ln>
        </p:spPr>
        <p:txBody>
          <a:bodyPr wrap="none" lIns="0" tIns="0" rIns="0" bIns="0" anchor="ctr">
            <a:spAutoFit/>
          </a:bodyPr>
          <a:lstStyle/>
          <a:p>
            <a:r>
              <a:rPr lang="en-US" sz="1200" b="1" baseline="0">
                <a:solidFill>
                  <a:schemeClr val="bg1"/>
                </a:solidFill>
              </a:rPr>
              <a:t>5</a:t>
            </a:r>
          </a:p>
        </p:txBody>
      </p:sp>
      <p:sp>
        <p:nvSpPr>
          <p:cNvPr id="128" name="Text Box 59"/>
          <p:cNvSpPr txBox="1">
            <a:spLocks noChangeArrowheads="1"/>
          </p:cNvSpPr>
          <p:nvPr/>
        </p:nvSpPr>
        <p:spPr bwMode="auto">
          <a:xfrm>
            <a:off x="455613" y="4056062"/>
            <a:ext cx="254000" cy="184666"/>
          </a:xfrm>
          <a:prstGeom prst="rect">
            <a:avLst/>
          </a:prstGeom>
          <a:noFill/>
          <a:ln w="9525">
            <a:noFill/>
            <a:miter lim="800000"/>
            <a:headEnd/>
            <a:tailEnd/>
          </a:ln>
        </p:spPr>
        <p:txBody>
          <a:bodyPr lIns="0" tIns="0" rIns="0" bIns="0" anchor="ctr">
            <a:spAutoFit/>
          </a:bodyPr>
          <a:lstStyle/>
          <a:p>
            <a:pPr algn="r"/>
            <a:r>
              <a:rPr lang="en-US" sz="1200" b="1" baseline="0">
                <a:solidFill>
                  <a:schemeClr val="bg1"/>
                </a:solidFill>
              </a:rPr>
              <a:t>10</a:t>
            </a:r>
          </a:p>
        </p:txBody>
      </p:sp>
      <p:sp>
        <p:nvSpPr>
          <p:cNvPr id="129" name="Text Box 60"/>
          <p:cNvSpPr txBox="1">
            <a:spLocks noChangeArrowheads="1"/>
          </p:cNvSpPr>
          <p:nvPr/>
        </p:nvSpPr>
        <p:spPr bwMode="auto">
          <a:xfrm>
            <a:off x="455613" y="3511550"/>
            <a:ext cx="254000" cy="184666"/>
          </a:xfrm>
          <a:prstGeom prst="rect">
            <a:avLst/>
          </a:prstGeom>
          <a:noFill/>
          <a:ln w="9525">
            <a:noFill/>
            <a:miter lim="800000"/>
            <a:headEnd/>
            <a:tailEnd/>
          </a:ln>
        </p:spPr>
        <p:txBody>
          <a:bodyPr lIns="0" tIns="0" rIns="0" bIns="0" anchor="ctr">
            <a:spAutoFit/>
          </a:bodyPr>
          <a:lstStyle/>
          <a:p>
            <a:pPr algn="r"/>
            <a:r>
              <a:rPr lang="en-US" sz="1200" b="1" baseline="0">
                <a:solidFill>
                  <a:schemeClr val="bg1"/>
                </a:solidFill>
              </a:rPr>
              <a:t>15</a:t>
            </a:r>
          </a:p>
        </p:txBody>
      </p:sp>
      <p:sp>
        <p:nvSpPr>
          <p:cNvPr id="130" name="Text Box 61"/>
          <p:cNvSpPr txBox="1">
            <a:spLocks noChangeArrowheads="1"/>
          </p:cNvSpPr>
          <p:nvPr/>
        </p:nvSpPr>
        <p:spPr bwMode="auto">
          <a:xfrm>
            <a:off x="455613" y="2978150"/>
            <a:ext cx="254000" cy="184666"/>
          </a:xfrm>
          <a:prstGeom prst="rect">
            <a:avLst/>
          </a:prstGeom>
          <a:noFill/>
          <a:ln w="9525">
            <a:noFill/>
            <a:miter lim="800000"/>
            <a:headEnd/>
            <a:tailEnd/>
          </a:ln>
        </p:spPr>
        <p:txBody>
          <a:bodyPr lIns="0" tIns="0" rIns="0" bIns="0" anchor="ctr">
            <a:spAutoFit/>
          </a:bodyPr>
          <a:lstStyle/>
          <a:p>
            <a:pPr algn="r"/>
            <a:r>
              <a:rPr lang="en-US" sz="1200" b="1" baseline="0">
                <a:solidFill>
                  <a:schemeClr val="bg1"/>
                </a:solidFill>
              </a:rPr>
              <a:t>20</a:t>
            </a:r>
          </a:p>
        </p:txBody>
      </p:sp>
      <p:sp>
        <p:nvSpPr>
          <p:cNvPr id="131" name="Text Box 62"/>
          <p:cNvSpPr txBox="1">
            <a:spLocks noChangeArrowheads="1"/>
          </p:cNvSpPr>
          <p:nvPr/>
        </p:nvSpPr>
        <p:spPr bwMode="auto">
          <a:xfrm>
            <a:off x="455613" y="2406134"/>
            <a:ext cx="254000" cy="184666"/>
          </a:xfrm>
          <a:prstGeom prst="rect">
            <a:avLst/>
          </a:prstGeom>
          <a:noFill/>
          <a:ln w="9525">
            <a:noFill/>
            <a:miter lim="800000"/>
            <a:headEnd/>
            <a:tailEnd/>
          </a:ln>
        </p:spPr>
        <p:txBody>
          <a:bodyPr lIns="0" tIns="0" rIns="0" bIns="0" anchor="ctr">
            <a:spAutoFit/>
          </a:bodyPr>
          <a:lstStyle/>
          <a:p>
            <a:pPr algn="r"/>
            <a:r>
              <a:rPr lang="en-US" sz="1200" b="1" baseline="0" dirty="0">
                <a:solidFill>
                  <a:schemeClr val="bg1"/>
                </a:solidFill>
              </a:rPr>
              <a:t>25</a:t>
            </a:r>
          </a:p>
        </p:txBody>
      </p:sp>
      <p:sp>
        <p:nvSpPr>
          <p:cNvPr id="132" name="Text Box 84"/>
          <p:cNvSpPr txBox="1">
            <a:spLocks noChangeArrowheads="1"/>
          </p:cNvSpPr>
          <p:nvPr/>
        </p:nvSpPr>
        <p:spPr bwMode="auto">
          <a:xfrm>
            <a:off x="5325240" y="5363904"/>
            <a:ext cx="78548" cy="184666"/>
          </a:xfrm>
          <a:prstGeom prst="rect">
            <a:avLst/>
          </a:prstGeom>
          <a:noFill/>
          <a:ln w="9525">
            <a:noFill/>
            <a:miter lim="800000"/>
            <a:headEnd/>
            <a:tailEnd/>
          </a:ln>
        </p:spPr>
        <p:txBody>
          <a:bodyPr wrap="none" lIns="0" tIns="0" rIns="0" bIns="0" anchor="ctr">
            <a:spAutoFit/>
          </a:bodyPr>
          <a:lstStyle/>
          <a:p>
            <a:r>
              <a:rPr lang="en-US" sz="1200" b="1" baseline="0" dirty="0">
                <a:solidFill>
                  <a:schemeClr val="bg1"/>
                </a:solidFill>
              </a:rPr>
              <a:t>0</a:t>
            </a:r>
          </a:p>
        </p:txBody>
      </p:sp>
      <p:sp>
        <p:nvSpPr>
          <p:cNvPr id="133" name="Text Box 86"/>
          <p:cNvSpPr txBox="1">
            <a:spLocks noChangeArrowheads="1"/>
          </p:cNvSpPr>
          <p:nvPr/>
        </p:nvSpPr>
        <p:spPr bwMode="auto">
          <a:xfrm>
            <a:off x="5756275" y="5363904"/>
            <a:ext cx="78548" cy="184666"/>
          </a:xfrm>
          <a:prstGeom prst="rect">
            <a:avLst/>
          </a:prstGeom>
          <a:noFill/>
          <a:ln w="9525">
            <a:noFill/>
            <a:miter lim="800000"/>
            <a:headEnd/>
            <a:tailEnd/>
          </a:ln>
        </p:spPr>
        <p:txBody>
          <a:bodyPr wrap="none" lIns="0" tIns="0" rIns="0" bIns="0" anchor="ctr">
            <a:spAutoFit/>
          </a:bodyPr>
          <a:lstStyle/>
          <a:p>
            <a:r>
              <a:rPr lang="en-US" sz="1200" b="1" baseline="0">
                <a:solidFill>
                  <a:schemeClr val="bg1"/>
                </a:solidFill>
              </a:rPr>
              <a:t>1</a:t>
            </a:r>
          </a:p>
        </p:txBody>
      </p:sp>
      <p:sp>
        <p:nvSpPr>
          <p:cNvPr id="134" name="Text Box 87"/>
          <p:cNvSpPr txBox="1">
            <a:spLocks noChangeArrowheads="1"/>
          </p:cNvSpPr>
          <p:nvPr/>
        </p:nvSpPr>
        <p:spPr bwMode="auto">
          <a:xfrm>
            <a:off x="6243638" y="5363904"/>
            <a:ext cx="78548" cy="184666"/>
          </a:xfrm>
          <a:prstGeom prst="rect">
            <a:avLst/>
          </a:prstGeom>
          <a:noFill/>
          <a:ln w="9525">
            <a:noFill/>
            <a:miter lim="800000"/>
            <a:headEnd/>
            <a:tailEnd/>
          </a:ln>
        </p:spPr>
        <p:txBody>
          <a:bodyPr wrap="none" lIns="0" tIns="0" rIns="0" bIns="0" anchor="ctr">
            <a:spAutoFit/>
          </a:bodyPr>
          <a:lstStyle/>
          <a:p>
            <a:r>
              <a:rPr lang="en-US" sz="1200" b="1" baseline="0">
                <a:solidFill>
                  <a:schemeClr val="bg1"/>
                </a:solidFill>
              </a:rPr>
              <a:t>2</a:t>
            </a:r>
          </a:p>
        </p:txBody>
      </p:sp>
      <p:sp>
        <p:nvSpPr>
          <p:cNvPr id="135" name="Text Box 89"/>
          <p:cNvSpPr txBox="1">
            <a:spLocks noChangeArrowheads="1"/>
          </p:cNvSpPr>
          <p:nvPr/>
        </p:nvSpPr>
        <p:spPr bwMode="auto">
          <a:xfrm>
            <a:off x="6732588" y="5363904"/>
            <a:ext cx="78548" cy="184666"/>
          </a:xfrm>
          <a:prstGeom prst="rect">
            <a:avLst/>
          </a:prstGeom>
          <a:noFill/>
          <a:ln w="9525">
            <a:noFill/>
            <a:miter lim="800000"/>
            <a:headEnd/>
            <a:tailEnd/>
          </a:ln>
        </p:spPr>
        <p:txBody>
          <a:bodyPr wrap="none" lIns="0" tIns="0" rIns="0" bIns="0" anchor="ctr">
            <a:spAutoFit/>
          </a:bodyPr>
          <a:lstStyle/>
          <a:p>
            <a:r>
              <a:rPr lang="en-US" sz="1200" b="1" baseline="0">
                <a:solidFill>
                  <a:schemeClr val="bg1"/>
                </a:solidFill>
              </a:rPr>
              <a:t>3</a:t>
            </a:r>
          </a:p>
        </p:txBody>
      </p:sp>
      <p:sp>
        <p:nvSpPr>
          <p:cNvPr id="136" name="Text Box 90"/>
          <p:cNvSpPr txBox="1">
            <a:spLocks noChangeArrowheads="1"/>
          </p:cNvSpPr>
          <p:nvPr/>
        </p:nvSpPr>
        <p:spPr bwMode="auto">
          <a:xfrm>
            <a:off x="7223125" y="5363904"/>
            <a:ext cx="78548" cy="184666"/>
          </a:xfrm>
          <a:prstGeom prst="rect">
            <a:avLst/>
          </a:prstGeom>
          <a:noFill/>
          <a:ln w="9525">
            <a:noFill/>
            <a:miter lim="800000"/>
            <a:headEnd/>
            <a:tailEnd/>
          </a:ln>
        </p:spPr>
        <p:txBody>
          <a:bodyPr wrap="none" lIns="0" tIns="0" rIns="0" bIns="0" anchor="ctr">
            <a:spAutoFit/>
          </a:bodyPr>
          <a:lstStyle/>
          <a:p>
            <a:r>
              <a:rPr lang="en-US" sz="1200" b="1" baseline="0">
                <a:solidFill>
                  <a:schemeClr val="bg1"/>
                </a:solidFill>
              </a:rPr>
              <a:t>4</a:t>
            </a:r>
          </a:p>
        </p:txBody>
      </p:sp>
      <p:sp>
        <p:nvSpPr>
          <p:cNvPr id="137" name="Text Box 92"/>
          <p:cNvSpPr txBox="1">
            <a:spLocks noChangeArrowheads="1"/>
          </p:cNvSpPr>
          <p:nvPr/>
        </p:nvSpPr>
        <p:spPr bwMode="auto">
          <a:xfrm>
            <a:off x="7696200" y="5363904"/>
            <a:ext cx="78548" cy="184666"/>
          </a:xfrm>
          <a:prstGeom prst="rect">
            <a:avLst/>
          </a:prstGeom>
          <a:noFill/>
          <a:ln w="9525">
            <a:noFill/>
            <a:miter lim="800000"/>
            <a:headEnd/>
            <a:tailEnd/>
          </a:ln>
        </p:spPr>
        <p:txBody>
          <a:bodyPr wrap="none" lIns="0" tIns="0" rIns="0" bIns="0" anchor="ctr">
            <a:spAutoFit/>
          </a:bodyPr>
          <a:lstStyle/>
          <a:p>
            <a:r>
              <a:rPr lang="en-US" sz="1200" b="1" baseline="0">
                <a:solidFill>
                  <a:schemeClr val="bg1"/>
                </a:solidFill>
              </a:rPr>
              <a:t>5</a:t>
            </a:r>
          </a:p>
        </p:txBody>
      </p:sp>
      <p:sp>
        <p:nvSpPr>
          <p:cNvPr id="138" name="Text Box 94"/>
          <p:cNvSpPr txBox="1">
            <a:spLocks noChangeArrowheads="1"/>
          </p:cNvSpPr>
          <p:nvPr/>
        </p:nvSpPr>
        <p:spPr bwMode="auto">
          <a:xfrm>
            <a:off x="8185150" y="5363904"/>
            <a:ext cx="78548" cy="184666"/>
          </a:xfrm>
          <a:prstGeom prst="rect">
            <a:avLst/>
          </a:prstGeom>
          <a:noFill/>
          <a:ln w="9525">
            <a:noFill/>
            <a:miter lim="800000"/>
            <a:headEnd/>
            <a:tailEnd/>
          </a:ln>
        </p:spPr>
        <p:txBody>
          <a:bodyPr wrap="none" lIns="0" tIns="0" rIns="0" bIns="0" anchor="ctr">
            <a:spAutoFit/>
          </a:bodyPr>
          <a:lstStyle/>
          <a:p>
            <a:r>
              <a:rPr lang="en-US" sz="1200" b="1" baseline="0" dirty="0">
                <a:solidFill>
                  <a:schemeClr val="bg1"/>
                </a:solidFill>
              </a:rPr>
              <a:t>6</a:t>
            </a:r>
          </a:p>
        </p:txBody>
      </p:sp>
      <p:sp>
        <p:nvSpPr>
          <p:cNvPr id="139" name="Text Box 105"/>
          <p:cNvSpPr txBox="1">
            <a:spLocks noChangeArrowheads="1"/>
          </p:cNvSpPr>
          <p:nvPr/>
        </p:nvSpPr>
        <p:spPr bwMode="auto">
          <a:xfrm>
            <a:off x="5100638" y="5146675"/>
            <a:ext cx="78548" cy="184666"/>
          </a:xfrm>
          <a:prstGeom prst="rect">
            <a:avLst/>
          </a:prstGeom>
          <a:noFill/>
          <a:ln w="9525">
            <a:noFill/>
            <a:miter lim="800000"/>
            <a:headEnd/>
            <a:tailEnd/>
          </a:ln>
        </p:spPr>
        <p:txBody>
          <a:bodyPr wrap="none" lIns="0" tIns="0" rIns="0" bIns="0" anchor="ctr">
            <a:spAutoFit/>
          </a:bodyPr>
          <a:lstStyle/>
          <a:p>
            <a:r>
              <a:rPr lang="en-US" sz="1200" b="1" baseline="0" dirty="0">
                <a:solidFill>
                  <a:schemeClr val="bg1"/>
                </a:solidFill>
              </a:rPr>
              <a:t>0</a:t>
            </a:r>
          </a:p>
        </p:txBody>
      </p:sp>
      <p:sp>
        <p:nvSpPr>
          <p:cNvPr id="140" name="Text Box 106"/>
          <p:cNvSpPr txBox="1">
            <a:spLocks noChangeArrowheads="1"/>
          </p:cNvSpPr>
          <p:nvPr/>
        </p:nvSpPr>
        <p:spPr bwMode="auto">
          <a:xfrm>
            <a:off x="5100638" y="4608513"/>
            <a:ext cx="78548" cy="184666"/>
          </a:xfrm>
          <a:prstGeom prst="rect">
            <a:avLst/>
          </a:prstGeom>
          <a:noFill/>
          <a:ln w="9525">
            <a:noFill/>
            <a:miter lim="800000"/>
            <a:headEnd/>
            <a:tailEnd/>
          </a:ln>
        </p:spPr>
        <p:txBody>
          <a:bodyPr wrap="none" lIns="0" tIns="0" rIns="0" bIns="0" anchor="ctr">
            <a:spAutoFit/>
          </a:bodyPr>
          <a:lstStyle/>
          <a:p>
            <a:r>
              <a:rPr lang="en-US" sz="1200" b="1" baseline="0">
                <a:solidFill>
                  <a:schemeClr val="bg1"/>
                </a:solidFill>
              </a:rPr>
              <a:t>5</a:t>
            </a:r>
          </a:p>
        </p:txBody>
      </p:sp>
      <p:sp>
        <p:nvSpPr>
          <p:cNvPr id="141" name="Text Box 107"/>
          <p:cNvSpPr txBox="1">
            <a:spLocks noChangeArrowheads="1"/>
          </p:cNvSpPr>
          <p:nvPr/>
        </p:nvSpPr>
        <p:spPr bwMode="auto">
          <a:xfrm>
            <a:off x="4953000" y="4054475"/>
            <a:ext cx="246063" cy="184666"/>
          </a:xfrm>
          <a:prstGeom prst="rect">
            <a:avLst/>
          </a:prstGeom>
          <a:noFill/>
          <a:ln w="9525">
            <a:noFill/>
            <a:miter lim="800000"/>
            <a:headEnd/>
            <a:tailEnd/>
          </a:ln>
        </p:spPr>
        <p:txBody>
          <a:bodyPr lIns="0" tIns="0" rIns="0" bIns="0" anchor="ctr">
            <a:spAutoFit/>
          </a:bodyPr>
          <a:lstStyle/>
          <a:p>
            <a:pPr algn="r"/>
            <a:r>
              <a:rPr lang="en-US" sz="1200" b="1" baseline="0">
                <a:solidFill>
                  <a:schemeClr val="bg1"/>
                </a:solidFill>
              </a:rPr>
              <a:t>10</a:t>
            </a:r>
          </a:p>
        </p:txBody>
      </p:sp>
      <p:sp>
        <p:nvSpPr>
          <p:cNvPr id="142" name="Text Box 108"/>
          <p:cNvSpPr txBox="1">
            <a:spLocks noChangeArrowheads="1"/>
          </p:cNvSpPr>
          <p:nvPr/>
        </p:nvSpPr>
        <p:spPr bwMode="auto">
          <a:xfrm>
            <a:off x="4953000" y="3502025"/>
            <a:ext cx="246063" cy="184666"/>
          </a:xfrm>
          <a:prstGeom prst="rect">
            <a:avLst/>
          </a:prstGeom>
          <a:noFill/>
          <a:ln w="9525">
            <a:noFill/>
            <a:miter lim="800000"/>
            <a:headEnd/>
            <a:tailEnd/>
          </a:ln>
        </p:spPr>
        <p:txBody>
          <a:bodyPr lIns="0" tIns="0" rIns="0" bIns="0" anchor="ctr">
            <a:spAutoFit/>
          </a:bodyPr>
          <a:lstStyle/>
          <a:p>
            <a:pPr algn="r"/>
            <a:r>
              <a:rPr lang="en-US" sz="1200" b="1" baseline="0">
                <a:solidFill>
                  <a:schemeClr val="bg1"/>
                </a:solidFill>
              </a:rPr>
              <a:t>15</a:t>
            </a:r>
          </a:p>
        </p:txBody>
      </p:sp>
      <p:sp>
        <p:nvSpPr>
          <p:cNvPr id="143" name="Text Box 109"/>
          <p:cNvSpPr txBox="1">
            <a:spLocks noChangeArrowheads="1"/>
          </p:cNvSpPr>
          <p:nvPr/>
        </p:nvSpPr>
        <p:spPr bwMode="auto">
          <a:xfrm>
            <a:off x="4953000" y="2959100"/>
            <a:ext cx="246063" cy="184666"/>
          </a:xfrm>
          <a:prstGeom prst="rect">
            <a:avLst/>
          </a:prstGeom>
          <a:noFill/>
          <a:ln w="9525">
            <a:noFill/>
            <a:miter lim="800000"/>
            <a:headEnd/>
            <a:tailEnd/>
          </a:ln>
        </p:spPr>
        <p:txBody>
          <a:bodyPr lIns="0" tIns="0" rIns="0" bIns="0" anchor="ctr">
            <a:spAutoFit/>
          </a:bodyPr>
          <a:lstStyle/>
          <a:p>
            <a:pPr algn="r"/>
            <a:r>
              <a:rPr lang="en-US" sz="1200" b="1" baseline="0">
                <a:solidFill>
                  <a:schemeClr val="bg1"/>
                </a:solidFill>
              </a:rPr>
              <a:t>20</a:t>
            </a:r>
          </a:p>
        </p:txBody>
      </p:sp>
      <p:sp>
        <p:nvSpPr>
          <p:cNvPr id="144" name="Text Box 110"/>
          <p:cNvSpPr txBox="1">
            <a:spLocks noChangeArrowheads="1"/>
          </p:cNvSpPr>
          <p:nvPr/>
        </p:nvSpPr>
        <p:spPr bwMode="auto">
          <a:xfrm>
            <a:off x="4953000" y="2413000"/>
            <a:ext cx="246063" cy="184666"/>
          </a:xfrm>
          <a:prstGeom prst="rect">
            <a:avLst/>
          </a:prstGeom>
          <a:noFill/>
          <a:ln w="9525">
            <a:noFill/>
            <a:miter lim="800000"/>
            <a:headEnd/>
            <a:tailEnd/>
          </a:ln>
        </p:spPr>
        <p:txBody>
          <a:bodyPr lIns="0" tIns="0" rIns="0" bIns="0" anchor="ctr">
            <a:spAutoFit/>
          </a:bodyPr>
          <a:lstStyle/>
          <a:p>
            <a:pPr algn="r"/>
            <a:r>
              <a:rPr lang="en-US" sz="1200" b="1" baseline="0">
                <a:solidFill>
                  <a:schemeClr val="bg1"/>
                </a:solidFill>
              </a:rPr>
              <a:t>25</a:t>
            </a:r>
          </a:p>
        </p:txBody>
      </p:sp>
      <p:sp>
        <p:nvSpPr>
          <p:cNvPr id="100" name="Rectangle 2"/>
          <p:cNvSpPr txBox="1">
            <a:spLocks noChangeArrowheads="1"/>
          </p:cNvSpPr>
          <p:nvPr/>
        </p:nvSpPr>
        <p:spPr bwMode="auto">
          <a:xfrm>
            <a:off x="203200" y="155448"/>
            <a:ext cx="8193024"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z="3600" b="1" dirty="0" smtClean="0">
                <a:solidFill>
                  <a:srgbClr val="FFFF00"/>
                </a:solidFill>
                <a:latin typeface="Verdana" pitchFamily="34" charset="0"/>
                <a:ea typeface="Verdana" pitchFamily="34" charset="0"/>
                <a:cs typeface="Verdana" pitchFamily="34" charset="0"/>
              </a:rPr>
              <a:t>ADVANCE &amp; ACCORD </a:t>
            </a:r>
            <a:endParaRPr lang="en-US" sz="3600" b="1" dirty="0" smtClean="0">
              <a:solidFill>
                <a:srgbClr val="FFFF00"/>
              </a:solidFill>
              <a:latin typeface="Verdana" pitchFamily="34" charset="0"/>
              <a:ea typeface="Verdana" pitchFamily="34" charset="0"/>
              <a:cs typeface="Verdana" pitchFamily="34" charset="0"/>
            </a:endParaRPr>
          </a:p>
          <a:p>
            <a:pPr lvl="0"/>
            <a:r>
              <a:rPr lang="en-US" sz="2800" b="1" kern="0" dirty="0" smtClean="0">
                <a:solidFill>
                  <a:srgbClr val="FFFF00"/>
                </a:solidFill>
                <a:latin typeface="Verdana" pitchFamily="34" charset="0"/>
                <a:ea typeface="Verdana" pitchFamily="34" charset="0"/>
                <a:cs typeface="Verdana" pitchFamily="34" charset="0"/>
              </a:rPr>
              <a:t>Results</a:t>
            </a:r>
            <a:r>
              <a:rPr lang="en-US" sz="2800" b="1" kern="0" dirty="0" smtClean="0">
                <a:solidFill>
                  <a:srgbClr val="FFFF00"/>
                </a:solidFill>
                <a:latin typeface="Verdana" pitchFamily="34" charset="0"/>
                <a:ea typeface="Verdana" pitchFamily="34" charset="0"/>
                <a:cs typeface="Verdana" pitchFamily="34" charset="0"/>
              </a:rPr>
              <a:t>: </a:t>
            </a:r>
            <a:r>
              <a:rPr lang="en-US" sz="2800" b="1" kern="0" dirty="0" err="1" smtClean="0">
                <a:solidFill>
                  <a:srgbClr val="FFFF00"/>
                </a:solidFill>
                <a:latin typeface="Verdana" pitchFamily="34" charset="0"/>
                <a:ea typeface="Verdana" pitchFamily="34" charset="0"/>
                <a:cs typeface="Verdana" pitchFamily="34" charset="0"/>
              </a:rPr>
              <a:t>Macrovascular</a:t>
            </a:r>
            <a:r>
              <a:rPr lang="en-US" sz="2800" b="1" kern="0" dirty="0" smtClean="0">
                <a:solidFill>
                  <a:srgbClr val="FFFF00"/>
                </a:solidFill>
                <a:latin typeface="Verdana" pitchFamily="34" charset="0"/>
                <a:ea typeface="Verdana" pitchFamily="34" charset="0"/>
                <a:cs typeface="Verdana" pitchFamily="34" charset="0"/>
              </a:rPr>
              <a:t> Outcomes</a:t>
            </a:r>
            <a:endParaRPr kumimoji="0" lang="en-US" sz="2800" b="1" i="0" u="none" strike="noStrike" kern="0" cap="none" spc="0" normalizeH="0" baseline="0" noProof="0" dirty="0" smtClean="0">
              <a:ln>
                <a:noFill/>
              </a:ln>
              <a:solidFill>
                <a:srgbClr val="FFFF00"/>
              </a:solidFill>
              <a:uLnTx/>
              <a:uFillTx/>
              <a:latin typeface="Verdana" pitchFamily="34" charset="0"/>
              <a:ea typeface="Verdana" pitchFamily="34" charset="0"/>
              <a:cs typeface="Verdana" pitchFamily="34" charset="0"/>
            </a:endParaRPr>
          </a:p>
        </p:txBody>
      </p:sp>
      <p:grpSp>
        <p:nvGrpSpPr>
          <p:cNvPr id="3" name="Group 146"/>
          <p:cNvGrpSpPr/>
          <p:nvPr/>
        </p:nvGrpSpPr>
        <p:grpSpPr>
          <a:xfrm>
            <a:off x="2590800" y="2524125"/>
            <a:ext cx="1428260" cy="496074"/>
            <a:chOff x="2590800" y="2524125"/>
            <a:chExt cx="1428260" cy="496074"/>
          </a:xfrm>
        </p:grpSpPr>
        <p:sp>
          <p:nvSpPr>
            <p:cNvPr id="104" name="Text Box 112"/>
            <p:cNvSpPr txBox="1">
              <a:spLocks noChangeArrowheads="1"/>
            </p:cNvSpPr>
            <p:nvPr/>
          </p:nvSpPr>
          <p:spPr bwMode="auto">
            <a:xfrm>
              <a:off x="2927351" y="2524125"/>
              <a:ext cx="1091709" cy="276999"/>
            </a:xfrm>
            <a:prstGeom prst="rect">
              <a:avLst/>
            </a:prstGeom>
            <a:noFill/>
            <a:ln w="9525">
              <a:noFill/>
              <a:miter lim="800000"/>
              <a:headEnd/>
              <a:tailEnd/>
            </a:ln>
          </p:spPr>
          <p:txBody>
            <a:bodyPr wrap="none" lIns="0" rIns="0">
              <a:spAutoFit/>
            </a:bodyPr>
            <a:lstStyle/>
            <a:p>
              <a:r>
                <a:rPr lang="en-US" sz="1200" b="1" baseline="0" dirty="0">
                  <a:solidFill>
                    <a:schemeClr val="bg1"/>
                  </a:solidFill>
                </a:rPr>
                <a:t>Intensive </a:t>
              </a:r>
              <a:r>
                <a:rPr lang="en-US" sz="1200" b="1" dirty="0" smtClean="0">
                  <a:solidFill>
                    <a:schemeClr val="bg1"/>
                  </a:solidFill>
                </a:rPr>
                <a:t>C</a:t>
              </a:r>
              <a:r>
                <a:rPr lang="en-US" sz="1200" b="1" baseline="0" dirty="0" smtClean="0">
                  <a:solidFill>
                    <a:schemeClr val="bg1"/>
                  </a:solidFill>
                </a:rPr>
                <a:t>ontrol</a:t>
              </a:r>
              <a:endParaRPr lang="en-US" sz="1200" b="1" baseline="0" dirty="0">
                <a:solidFill>
                  <a:schemeClr val="bg1"/>
                </a:solidFill>
              </a:endParaRPr>
            </a:p>
          </p:txBody>
        </p:sp>
        <p:sp>
          <p:nvSpPr>
            <p:cNvPr id="111" name="Line 52"/>
            <p:cNvSpPr>
              <a:spLocks noChangeShapeType="1"/>
            </p:cNvSpPr>
            <p:nvPr/>
          </p:nvSpPr>
          <p:spPr bwMode="auto">
            <a:xfrm>
              <a:off x="2590800" y="2667000"/>
              <a:ext cx="215900" cy="0"/>
            </a:xfrm>
            <a:prstGeom prst="line">
              <a:avLst/>
            </a:prstGeom>
            <a:noFill/>
            <a:ln w="19050">
              <a:solidFill>
                <a:srgbClr val="990000"/>
              </a:solidFill>
              <a:round/>
              <a:headEnd/>
              <a:tailEnd/>
            </a:ln>
          </p:spPr>
          <p:txBody>
            <a:bodyPr/>
            <a:lstStyle/>
            <a:p>
              <a:endParaRPr lang="en-US">
                <a:solidFill>
                  <a:schemeClr val="bg1"/>
                </a:solidFill>
              </a:endParaRPr>
            </a:p>
          </p:txBody>
        </p:sp>
        <p:sp>
          <p:nvSpPr>
            <p:cNvPr id="112" name="Line 53"/>
            <p:cNvSpPr>
              <a:spLocks noChangeShapeType="1"/>
            </p:cNvSpPr>
            <p:nvPr/>
          </p:nvSpPr>
          <p:spPr bwMode="auto">
            <a:xfrm>
              <a:off x="2590800" y="2881699"/>
              <a:ext cx="215900" cy="0"/>
            </a:xfrm>
            <a:prstGeom prst="line">
              <a:avLst/>
            </a:prstGeom>
            <a:noFill/>
            <a:ln w="19050">
              <a:solidFill>
                <a:srgbClr val="969696"/>
              </a:solidFill>
              <a:round/>
              <a:headEnd/>
              <a:tailEnd/>
            </a:ln>
          </p:spPr>
          <p:txBody>
            <a:bodyPr/>
            <a:lstStyle/>
            <a:p>
              <a:endParaRPr lang="en-US">
                <a:solidFill>
                  <a:schemeClr val="bg1"/>
                </a:solidFill>
              </a:endParaRPr>
            </a:p>
          </p:txBody>
        </p:sp>
        <p:sp>
          <p:nvSpPr>
            <p:cNvPr id="146" name="Text Box 112"/>
            <p:cNvSpPr txBox="1">
              <a:spLocks noChangeArrowheads="1"/>
            </p:cNvSpPr>
            <p:nvPr/>
          </p:nvSpPr>
          <p:spPr bwMode="auto">
            <a:xfrm>
              <a:off x="2927351" y="2743200"/>
              <a:ext cx="1086644" cy="276999"/>
            </a:xfrm>
            <a:prstGeom prst="rect">
              <a:avLst/>
            </a:prstGeom>
            <a:noFill/>
            <a:ln w="9525">
              <a:noFill/>
              <a:miter lim="800000"/>
              <a:headEnd/>
              <a:tailEnd/>
            </a:ln>
          </p:spPr>
          <p:txBody>
            <a:bodyPr wrap="none" lIns="0" rIns="0">
              <a:spAutoFit/>
            </a:bodyPr>
            <a:lstStyle/>
            <a:p>
              <a:r>
                <a:rPr lang="en-US" sz="1200" b="1" baseline="0" dirty="0" smtClean="0">
                  <a:solidFill>
                    <a:schemeClr val="bg1"/>
                  </a:solidFill>
                </a:rPr>
                <a:t>Standard Control</a:t>
              </a:r>
              <a:endParaRPr lang="en-US" sz="1200" b="1" baseline="0" dirty="0">
                <a:solidFill>
                  <a:schemeClr val="bg1"/>
                </a:solidFill>
              </a:endParaRPr>
            </a:p>
          </p:txBody>
        </p:sp>
      </p:grpSp>
      <p:grpSp>
        <p:nvGrpSpPr>
          <p:cNvPr id="4" name="Group 147"/>
          <p:cNvGrpSpPr/>
          <p:nvPr/>
        </p:nvGrpSpPr>
        <p:grpSpPr>
          <a:xfrm>
            <a:off x="7015691" y="2524125"/>
            <a:ext cx="1428260" cy="496074"/>
            <a:chOff x="2590800" y="2524125"/>
            <a:chExt cx="1428260" cy="496074"/>
          </a:xfrm>
        </p:grpSpPr>
        <p:sp>
          <p:nvSpPr>
            <p:cNvPr id="149" name="Text Box 112"/>
            <p:cNvSpPr txBox="1">
              <a:spLocks noChangeArrowheads="1"/>
            </p:cNvSpPr>
            <p:nvPr/>
          </p:nvSpPr>
          <p:spPr bwMode="auto">
            <a:xfrm>
              <a:off x="2927351" y="2524125"/>
              <a:ext cx="1091709" cy="276999"/>
            </a:xfrm>
            <a:prstGeom prst="rect">
              <a:avLst/>
            </a:prstGeom>
            <a:noFill/>
            <a:ln w="9525">
              <a:noFill/>
              <a:miter lim="800000"/>
              <a:headEnd/>
              <a:tailEnd/>
            </a:ln>
          </p:spPr>
          <p:txBody>
            <a:bodyPr wrap="none" lIns="0" rIns="0">
              <a:spAutoFit/>
            </a:bodyPr>
            <a:lstStyle/>
            <a:p>
              <a:r>
                <a:rPr lang="en-US" sz="1200" b="1" baseline="0" dirty="0">
                  <a:solidFill>
                    <a:schemeClr val="bg1"/>
                  </a:solidFill>
                </a:rPr>
                <a:t>Intensive </a:t>
              </a:r>
              <a:r>
                <a:rPr lang="en-US" sz="1200" b="1" dirty="0" smtClean="0">
                  <a:solidFill>
                    <a:schemeClr val="bg1"/>
                  </a:solidFill>
                </a:rPr>
                <a:t>C</a:t>
              </a:r>
              <a:r>
                <a:rPr lang="en-US" sz="1200" b="1" baseline="0" dirty="0" smtClean="0">
                  <a:solidFill>
                    <a:schemeClr val="bg1"/>
                  </a:solidFill>
                </a:rPr>
                <a:t>ontrol</a:t>
              </a:r>
              <a:endParaRPr lang="en-US" sz="1200" b="1" baseline="0" dirty="0">
                <a:solidFill>
                  <a:schemeClr val="bg1"/>
                </a:solidFill>
              </a:endParaRPr>
            </a:p>
          </p:txBody>
        </p:sp>
        <p:sp>
          <p:nvSpPr>
            <p:cNvPr id="150" name="Line 52"/>
            <p:cNvSpPr>
              <a:spLocks noChangeShapeType="1"/>
            </p:cNvSpPr>
            <p:nvPr/>
          </p:nvSpPr>
          <p:spPr bwMode="auto">
            <a:xfrm>
              <a:off x="2590800" y="2667000"/>
              <a:ext cx="215900" cy="0"/>
            </a:xfrm>
            <a:prstGeom prst="line">
              <a:avLst/>
            </a:prstGeom>
            <a:noFill/>
            <a:ln w="19050">
              <a:solidFill>
                <a:srgbClr val="990000"/>
              </a:solidFill>
              <a:round/>
              <a:headEnd/>
              <a:tailEnd/>
            </a:ln>
          </p:spPr>
          <p:txBody>
            <a:bodyPr/>
            <a:lstStyle/>
            <a:p>
              <a:endParaRPr lang="en-US">
                <a:solidFill>
                  <a:schemeClr val="bg1"/>
                </a:solidFill>
              </a:endParaRPr>
            </a:p>
          </p:txBody>
        </p:sp>
        <p:sp>
          <p:nvSpPr>
            <p:cNvPr id="151" name="Line 53"/>
            <p:cNvSpPr>
              <a:spLocks noChangeShapeType="1"/>
            </p:cNvSpPr>
            <p:nvPr/>
          </p:nvSpPr>
          <p:spPr bwMode="auto">
            <a:xfrm>
              <a:off x="2590800" y="2881699"/>
              <a:ext cx="215900" cy="0"/>
            </a:xfrm>
            <a:prstGeom prst="line">
              <a:avLst/>
            </a:prstGeom>
            <a:noFill/>
            <a:ln w="19050">
              <a:solidFill>
                <a:srgbClr val="969696"/>
              </a:solidFill>
              <a:round/>
              <a:headEnd/>
              <a:tailEnd/>
            </a:ln>
          </p:spPr>
          <p:txBody>
            <a:bodyPr/>
            <a:lstStyle/>
            <a:p>
              <a:endParaRPr lang="en-US">
                <a:solidFill>
                  <a:schemeClr val="bg1"/>
                </a:solidFill>
              </a:endParaRPr>
            </a:p>
          </p:txBody>
        </p:sp>
        <p:sp>
          <p:nvSpPr>
            <p:cNvPr id="152" name="Text Box 112"/>
            <p:cNvSpPr txBox="1">
              <a:spLocks noChangeArrowheads="1"/>
            </p:cNvSpPr>
            <p:nvPr/>
          </p:nvSpPr>
          <p:spPr bwMode="auto">
            <a:xfrm>
              <a:off x="2927351" y="2743200"/>
              <a:ext cx="1086644" cy="276999"/>
            </a:xfrm>
            <a:prstGeom prst="rect">
              <a:avLst/>
            </a:prstGeom>
            <a:noFill/>
            <a:ln w="9525">
              <a:noFill/>
              <a:miter lim="800000"/>
              <a:headEnd/>
              <a:tailEnd/>
            </a:ln>
          </p:spPr>
          <p:txBody>
            <a:bodyPr wrap="none" lIns="0" rIns="0">
              <a:spAutoFit/>
            </a:bodyPr>
            <a:lstStyle/>
            <a:p>
              <a:r>
                <a:rPr lang="en-US" sz="1200" b="1" baseline="0" dirty="0" smtClean="0">
                  <a:solidFill>
                    <a:schemeClr val="bg1"/>
                  </a:solidFill>
                </a:rPr>
                <a:t>Standard Control</a:t>
              </a:r>
              <a:endParaRPr lang="en-US" sz="1200" b="1" baseline="0" dirty="0">
                <a:solidFill>
                  <a:schemeClr val="bg1"/>
                </a:solidFill>
              </a:endParaRPr>
            </a:p>
          </p:txBody>
        </p:sp>
      </p:gr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78" name="Line 75"/>
          <p:cNvSpPr>
            <a:spLocks noChangeShapeType="1"/>
          </p:cNvSpPr>
          <p:nvPr/>
        </p:nvSpPr>
        <p:spPr bwMode="auto">
          <a:xfrm>
            <a:off x="5800725" y="5241925"/>
            <a:ext cx="0" cy="68263"/>
          </a:xfrm>
          <a:prstGeom prst="line">
            <a:avLst/>
          </a:prstGeom>
          <a:noFill/>
          <a:ln w="9525">
            <a:solidFill>
              <a:schemeClr val="tx1"/>
            </a:solidFill>
            <a:round/>
            <a:headEnd/>
            <a:tailEnd/>
          </a:ln>
        </p:spPr>
        <p:txBody>
          <a:bodyPr/>
          <a:lstStyle/>
          <a:p>
            <a:endParaRPr lang="en-US">
              <a:solidFill>
                <a:schemeClr val="bg1"/>
              </a:solidFill>
            </a:endParaRPr>
          </a:p>
        </p:txBody>
      </p:sp>
      <p:sp>
        <p:nvSpPr>
          <p:cNvPr id="121879" name="Line 76"/>
          <p:cNvSpPr>
            <a:spLocks noChangeShapeType="1"/>
          </p:cNvSpPr>
          <p:nvPr/>
        </p:nvSpPr>
        <p:spPr bwMode="auto">
          <a:xfrm>
            <a:off x="6275388" y="5245100"/>
            <a:ext cx="0" cy="68263"/>
          </a:xfrm>
          <a:prstGeom prst="line">
            <a:avLst/>
          </a:prstGeom>
          <a:noFill/>
          <a:ln w="9525">
            <a:solidFill>
              <a:schemeClr val="tx1"/>
            </a:solidFill>
            <a:round/>
            <a:headEnd/>
            <a:tailEnd/>
          </a:ln>
        </p:spPr>
        <p:txBody>
          <a:bodyPr/>
          <a:lstStyle/>
          <a:p>
            <a:endParaRPr lang="en-US">
              <a:solidFill>
                <a:schemeClr val="bg1"/>
              </a:solidFill>
            </a:endParaRPr>
          </a:p>
        </p:txBody>
      </p:sp>
      <p:sp>
        <p:nvSpPr>
          <p:cNvPr id="121880" name="Line 77"/>
          <p:cNvSpPr>
            <a:spLocks noChangeShapeType="1"/>
          </p:cNvSpPr>
          <p:nvPr/>
        </p:nvSpPr>
        <p:spPr bwMode="auto">
          <a:xfrm>
            <a:off x="6767513" y="5241925"/>
            <a:ext cx="0" cy="68263"/>
          </a:xfrm>
          <a:prstGeom prst="line">
            <a:avLst/>
          </a:prstGeom>
          <a:noFill/>
          <a:ln w="9525">
            <a:solidFill>
              <a:schemeClr val="tx1"/>
            </a:solidFill>
            <a:round/>
            <a:headEnd/>
            <a:tailEnd/>
          </a:ln>
        </p:spPr>
        <p:txBody>
          <a:bodyPr/>
          <a:lstStyle/>
          <a:p>
            <a:endParaRPr lang="en-US">
              <a:solidFill>
                <a:schemeClr val="bg1"/>
              </a:solidFill>
            </a:endParaRPr>
          </a:p>
        </p:txBody>
      </p:sp>
      <p:sp>
        <p:nvSpPr>
          <p:cNvPr id="121881" name="Line 79"/>
          <p:cNvSpPr>
            <a:spLocks noChangeShapeType="1"/>
          </p:cNvSpPr>
          <p:nvPr/>
        </p:nvSpPr>
        <p:spPr bwMode="auto">
          <a:xfrm>
            <a:off x="7258050" y="5241925"/>
            <a:ext cx="0" cy="68263"/>
          </a:xfrm>
          <a:prstGeom prst="line">
            <a:avLst/>
          </a:prstGeom>
          <a:noFill/>
          <a:ln w="9525">
            <a:solidFill>
              <a:schemeClr val="tx1"/>
            </a:solidFill>
            <a:round/>
            <a:headEnd/>
            <a:tailEnd/>
          </a:ln>
        </p:spPr>
        <p:txBody>
          <a:bodyPr/>
          <a:lstStyle/>
          <a:p>
            <a:endParaRPr lang="en-US">
              <a:solidFill>
                <a:schemeClr val="bg1"/>
              </a:solidFill>
            </a:endParaRPr>
          </a:p>
        </p:txBody>
      </p:sp>
      <p:sp>
        <p:nvSpPr>
          <p:cNvPr id="121882" name="Line 80"/>
          <p:cNvSpPr>
            <a:spLocks noChangeShapeType="1"/>
          </p:cNvSpPr>
          <p:nvPr/>
        </p:nvSpPr>
        <p:spPr bwMode="auto">
          <a:xfrm>
            <a:off x="7724775" y="5241925"/>
            <a:ext cx="0" cy="68263"/>
          </a:xfrm>
          <a:prstGeom prst="line">
            <a:avLst/>
          </a:prstGeom>
          <a:noFill/>
          <a:ln w="9525">
            <a:solidFill>
              <a:schemeClr val="tx1"/>
            </a:solidFill>
            <a:round/>
            <a:headEnd/>
            <a:tailEnd/>
          </a:ln>
        </p:spPr>
        <p:txBody>
          <a:bodyPr/>
          <a:lstStyle/>
          <a:p>
            <a:endParaRPr lang="en-US">
              <a:solidFill>
                <a:schemeClr val="bg1"/>
              </a:solidFill>
            </a:endParaRPr>
          </a:p>
        </p:txBody>
      </p:sp>
      <p:sp>
        <p:nvSpPr>
          <p:cNvPr id="121883" name="Line 82"/>
          <p:cNvSpPr>
            <a:spLocks noChangeShapeType="1"/>
          </p:cNvSpPr>
          <p:nvPr/>
        </p:nvSpPr>
        <p:spPr bwMode="auto">
          <a:xfrm>
            <a:off x="8213725" y="5241925"/>
            <a:ext cx="0" cy="68263"/>
          </a:xfrm>
          <a:prstGeom prst="line">
            <a:avLst/>
          </a:prstGeom>
          <a:noFill/>
          <a:ln w="9525">
            <a:solidFill>
              <a:schemeClr val="tx1"/>
            </a:solidFill>
            <a:round/>
            <a:headEnd/>
            <a:tailEnd/>
          </a:ln>
        </p:spPr>
        <p:txBody>
          <a:bodyPr/>
          <a:lstStyle/>
          <a:p>
            <a:endParaRPr lang="en-US">
              <a:solidFill>
                <a:schemeClr val="bg1"/>
              </a:solidFill>
            </a:endParaRPr>
          </a:p>
        </p:txBody>
      </p:sp>
      <p:sp>
        <p:nvSpPr>
          <p:cNvPr id="98" name="Line 75"/>
          <p:cNvSpPr>
            <a:spLocks noChangeShapeType="1"/>
          </p:cNvSpPr>
          <p:nvPr/>
        </p:nvSpPr>
        <p:spPr bwMode="auto">
          <a:xfrm>
            <a:off x="5334000" y="5245100"/>
            <a:ext cx="0" cy="68263"/>
          </a:xfrm>
          <a:prstGeom prst="line">
            <a:avLst/>
          </a:prstGeom>
          <a:noFill/>
          <a:ln w="9525">
            <a:solidFill>
              <a:schemeClr val="tx1"/>
            </a:solidFill>
            <a:round/>
            <a:headEnd/>
            <a:tailEnd/>
          </a:ln>
        </p:spPr>
        <p:txBody>
          <a:bodyPr/>
          <a:lstStyle/>
          <a:p>
            <a:endParaRPr lang="en-US">
              <a:solidFill>
                <a:schemeClr val="bg1"/>
              </a:solidFill>
            </a:endParaRPr>
          </a:p>
        </p:txBody>
      </p:sp>
      <p:sp>
        <p:nvSpPr>
          <p:cNvPr id="121911" name="Line 22"/>
          <p:cNvSpPr>
            <a:spLocks noChangeShapeType="1"/>
          </p:cNvSpPr>
          <p:nvPr/>
        </p:nvSpPr>
        <p:spPr bwMode="auto">
          <a:xfrm>
            <a:off x="1090613" y="5262562"/>
            <a:ext cx="0" cy="66675"/>
          </a:xfrm>
          <a:prstGeom prst="line">
            <a:avLst/>
          </a:prstGeom>
          <a:noFill/>
          <a:ln w="9525">
            <a:solidFill>
              <a:schemeClr val="tx1"/>
            </a:solidFill>
            <a:round/>
            <a:headEnd/>
            <a:tailEnd/>
          </a:ln>
        </p:spPr>
        <p:txBody>
          <a:bodyPr/>
          <a:lstStyle/>
          <a:p>
            <a:endParaRPr lang="en-US">
              <a:solidFill>
                <a:schemeClr val="bg1"/>
              </a:solidFill>
            </a:endParaRPr>
          </a:p>
        </p:txBody>
      </p:sp>
      <p:sp>
        <p:nvSpPr>
          <p:cNvPr id="121912" name="Line 23"/>
          <p:cNvSpPr>
            <a:spLocks noChangeShapeType="1"/>
          </p:cNvSpPr>
          <p:nvPr/>
        </p:nvSpPr>
        <p:spPr bwMode="auto">
          <a:xfrm>
            <a:off x="1393826" y="5267325"/>
            <a:ext cx="0" cy="66675"/>
          </a:xfrm>
          <a:prstGeom prst="line">
            <a:avLst/>
          </a:prstGeom>
          <a:noFill/>
          <a:ln w="9525">
            <a:solidFill>
              <a:schemeClr val="tx1"/>
            </a:solidFill>
            <a:round/>
            <a:headEnd/>
            <a:tailEnd/>
          </a:ln>
        </p:spPr>
        <p:txBody>
          <a:bodyPr/>
          <a:lstStyle/>
          <a:p>
            <a:endParaRPr lang="en-US">
              <a:solidFill>
                <a:schemeClr val="bg1"/>
              </a:solidFill>
            </a:endParaRPr>
          </a:p>
        </p:txBody>
      </p:sp>
      <p:sp>
        <p:nvSpPr>
          <p:cNvPr id="121913" name="Line 24"/>
          <p:cNvSpPr>
            <a:spLocks noChangeShapeType="1"/>
          </p:cNvSpPr>
          <p:nvPr/>
        </p:nvSpPr>
        <p:spPr bwMode="auto">
          <a:xfrm>
            <a:off x="1695451" y="5262562"/>
            <a:ext cx="0" cy="66675"/>
          </a:xfrm>
          <a:prstGeom prst="line">
            <a:avLst/>
          </a:prstGeom>
          <a:noFill/>
          <a:ln w="9525">
            <a:solidFill>
              <a:schemeClr val="tx1"/>
            </a:solidFill>
            <a:round/>
            <a:headEnd/>
            <a:tailEnd/>
          </a:ln>
        </p:spPr>
        <p:txBody>
          <a:bodyPr/>
          <a:lstStyle/>
          <a:p>
            <a:endParaRPr lang="en-US">
              <a:solidFill>
                <a:schemeClr val="bg1"/>
              </a:solidFill>
            </a:endParaRPr>
          </a:p>
        </p:txBody>
      </p:sp>
      <p:sp>
        <p:nvSpPr>
          <p:cNvPr id="121914" name="Line 25"/>
          <p:cNvSpPr>
            <a:spLocks noChangeShapeType="1"/>
          </p:cNvSpPr>
          <p:nvPr/>
        </p:nvSpPr>
        <p:spPr bwMode="auto">
          <a:xfrm>
            <a:off x="1987551" y="5267325"/>
            <a:ext cx="0" cy="66675"/>
          </a:xfrm>
          <a:prstGeom prst="line">
            <a:avLst/>
          </a:prstGeom>
          <a:noFill/>
          <a:ln w="9525">
            <a:solidFill>
              <a:schemeClr val="tx1"/>
            </a:solidFill>
            <a:round/>
            <a:headEnd/>
            <a:tailEnd/>
          </a:ln>
        </p:spPr>
        <p:txBody>
          <a:bodyPr/>
          <a:lstStyle/>
          <a:p>
            <a:endParaRPr lang="en-US">
              <a:solidFill>
                <a:schemeClr val="bg1"/>
              </a:solidFill>
            </a:endParaRPr>
          </a:p>
        </p:txBody>
      </p:sp>
      <p:sp>
        <p:nvSpPr>
          <p:cNvPr id="121915" name="Line 26"/>
          <p:cNvSpPr>
            <a:spLocks noChangeShapeType="1"/>
          </p:cNvSpPr>
          <p:nvPr/>
        </p:nvSpPr>
        <p:spPr bwMode="auto">
          <a:xfrm>
            <a:off x="2289176" y="5262562"/>
            <a:ext cx="0" cy="66675"/>
          </a:xfrm>
          <a:prstGeom prst="line">
            <a:avLst/>
          </a:prstGeom>
          <a:noFill/>
          <a:ln w="9525">
            <a:solidFill>
              <a:schemeClr val="tx1"/>
            </a:solidFill>
            <a:round/>
            <a:headEnd/>
            <a:tailEnd/>
          </a:ln>
        </p:spPr>
        <p:txBody>
          <a:bodyPr/>
          <a:lstStyle/>
          <a:p>
            <a:endParaRPr lang="en-US">
              <a:solidFill>
                <a:schemeClr val="bg1"/>
              </a:solidFill>
            </a:endParaRPr>
          </a:p>
        </p:txBody>
      </p:sp>
      <p:sp>
        <p:nvSpPr>
          <p:cNvPr id="121916" name="Line 27"/>
          <p:cNvSpPr>
            <a:spLocks noChangeShapeType="1"/>
          </p:cNvSpPr>
          <p:nvPr/>
        </p:nvSpPr>
        <p:spPr bwMode="auto">
          <a:xfrm>
            <a:off x="2573338" y="5262562"/>
            <a:ext cx="0" cy="66675"/>
          </a:xfrm>
          <a:prstGeom prst="line">
            <a:avLst/>
          </a:prstGeom>
          <a:noFill/>
          <a:ln w="9525">
            <a:solidFill>
              <a:schemeClr val="tx1"/>
            </a:solidFill>
            <a:round/>
            <a:headEnd/>
            <a:tailEnd/>
          </a:ln>
        </p:spPr>
        <p:txBody>
          <a:bodyPr/>
          <a:lstStyle/>
          <a:p>
            <a:endParaRPr lang="en-US">
              <a:solidFill>
                <a:schemeClr val="bg1"/>
              </a:solidFill>
            </a:endParaRPr>
          </a:p>
        </p:txBody>
      </p:sp>
      <p:sp>
        <p:nvSpPr>
          <p:cNvPr id="121917" name="Line 28"/>
          <p:cNvSpPr>
            <a:spLocks noChangeShapeType="1"/>
          </p:cNvSpPr>
          <p:nvPr/>
        </p:nvSpPr>
        <p:spPr bwMode="auto">
          <a:xfrm>
            <a:off x="2871788" y="5262562"/>
            <a:ext cx="0" cy="66675"/>
          </a:xfrm>
          <a:prstGeom prst="line">
            <a:avLst/>
          </a:prstGeom>
          <a:noFill/>
          <a:ln w="9525">
            <a:solidFill>
              <a:schemeClr val="tx1"/>
            </a:solidFill>
            <a:round/>
            <a:headEnd/>
            <a:tailEnd/>
          </a:ln>
        </p:spPr>
        <p:txBody>
          <a:bodyPr/>
          <a:lstStyle/>
          <a:p>
            <a:endParaRPr lang="en-US">
              <a:solidFill>
                <a:schemeClr val="bg1"/>
              </a:solidFill>
            </a:endParaRPr>
          </a:p>
        </p:txBody>
      </p:sp>
      <p:sp>
        <p:nvSpPr>
          <p:cNvPr id="121918" name="Line 29"/>
          <p:cNvSpPr>
            <a:spLocks noChangeShapeType="1"/>
          </p:cNvSpPr>
          <p:nvPr/>
        </p:nvSpPr>
        <p:spPr bwMode="auto">
          <a:xfrm>
            <a:off x="3170238" y="5262562"/>
            <a:ext cx="0" cy="66675"/>
          </a:xfrm>
          <a:prstGeom prst="line">
            <a:avLst/>
          </a:prstGeom>
          <a:noFill/>
          <a:ln w="9525">
            <a:solidFill>
              <a:schemeClr val="tx1"/>
            </a:solidFill>
            <a:round/>
            <a:headEnd/>
            <a:tailEnd/>
          </a:ln>
        </p:spPr>
        <p:txBody>
          <a:bodyPr/>
          <a:lstStyle/>
          <a:p>
            <a:endParaRPr lang="en-US">
              <a:solidFill>
                <a:schemeClr val="bg1"/>
              </a:solidFill>
            </a:endParaRPr>
          </a:p>
        </p:txBody>
      </p:sp>
      <p:sp>
        <p:nvSpPr>
          <p:cNvPr id="121919" name="Line 30"/>
          <p:cNvSpPr>
            <a:spLocks noChangeShapeType="1"/>
          </p:cNvSpPr>
          <p:nvPr/>
        </p:nvSpPr>
        <p:spPr bwMode="auto">
          <a:xfrm>
            <a:off x="3479801" y="5262562"/>
            <a:ext cx="0" cy="66675"/>
          </a:xfrm>
          <a:prstGeom prst="line">
            <a:avLst/>
          </a:prstGeom>
          <a:noFill/>
          <a:ln w="9525">
            <a:solidFill>
              <a:schemeClr val="tx1"/>
            </a:solidFill>
            <a:round/>
            <a:headEnd/>
            <a:tailEnd/>
          </a:ln>
        </p:spPr>
        <p:txBody>
          <a:bodyPr/>
          <a:lstStyle/>
          <a:p>
            <a:endParaRPr lang="en-US">
              <a:solidFill>
                <a:schemeClr val="bg1"/>
              </a:solidFill>
            </a:endParaRPr>
          </a:p>
        </p:txBody>
      </p:sp>
      <p:sp>
        <p:nvSpPr>
          <p:cNvPr id="121920" name="Line 31"/>
          <p:cNvSpPr>
            <a:spLocks noChangeShapeType="1"/>
          </p:cNvSpPr>
          <p:nvPr/>
        </p:nvSpPr>
        <p:spPr bwMode="auto">
          <a:xfrm>
            <a:off x="3778251" y="5262562"/>
            <a:ext cx="0" cy="66675"/>
          </a:xfrm>
          <a:prstGeom prst="line">
            <a:avLst/>
          </a:prstGeom>
          <a:noFill/>
          <a:ln w="9525">
            <a:solidFill>
              <a:schemeClr val="tx1"/>
            </a:solidFill>
            <a:round/>
            <a:headEnd/>
            <a:tailEnd/>
          </a:ln>
        </p:spPr>
        <p:txBody>
          <a:bodyPr/>
          <a:lstStyle/>
          <a:p>
            <a:endParaRPr lang="en-US">
              <a:solidFill>
                <a:schemeClr val="bg1"/>
              </a:solidFill>
            </a:endParaRPr>
          </a:p>
        </p:txBody>
      </p:sp>
      <p:sp>
        <p:nvSpPr>
          <p:cNvPr id="121921" name="Line 32"/>
          <p:cNvSpPr>
            <a:spLocks noChangeShapeType="1"/>
          </p:cNvSpPr>
          <p:nvPr/>
        </p:nvSpPr>
        <p:spPr bwMode="auto">
          <a:xfrm>
            <a:off x="4073526" y="5262562"/>
            <a:ext cx="0" cy="66675"/>
          </a:xfrm>
          <a:prstGeom prst="line">
            <a:avLst/>
          </a:prstGeom>
          <a:noFill/>
          <a:ln w="9525">
            <a:solidFill>
              <a:schemeClr val="tx1"/>
            </a:solidFill>
            <a:round/>
            <a:headEnd/>
            <a:tailEnd/>
          </a:ln>
        </p:spPr>
        <p:txBody>
          <a:bodyPr/>
          <a:lstStyle/>
          <a:p>
            <a:endParaRPr lang="en-US">
              <a:solidFill>
                <a:schemeClr val="bg1"/>
              </a:solidFill>
            </a:endParaRPr>
          </a:p>
        </p:txBody>
      </p:sp>
      <p:sp>
        <p:nvSpPr>
          <p:cNvPr id="121860" name="Rectangle 102"/>
          <p:cNvSpPr>
            <a:spLocks noGrp="1" noChangeArrowheads="1"/>
          </p:cNvSpPr>
          <p:nvPr>
            <p:ph type="body" sz="half" idx="4294967295"/>
          </p:nvPr>
        </p:nvSpPr>
        <p:spPr>
          <a:xfrm>
            <a:off x="457200" y="1499616"/>
            <a:ext cx="4038600" cy="841375"/>
          </a:xfrm>
          <a:prstGeom prst="rect">
            <a:avLst/>
          </a:prstGeom>
        </p:spPr>
        <p:txBody>
          <a:bodyPr anchor="t" anchorCtr="0"/>
          <a:lstStyle/>
          <a:p>
            <a:pPr eaLnBrk="1" hangingPunct="1">
              <a:buFont typeface="Wingdings" pitchFamily="2" charset="2"/>
              <a:buNone/>
            </a:pPr>
            <a:r>
              <a:rPr lang="en-US" sz="2000" b="1" u="sng" dirty="0" smtClean="0">
                <a:solidFill>
                  <a:schemeClr val="bg1"/>
                </a:solidFill>
              </a:rPr>
              <a:t>ADVANCE</a:t>
            </a:r>
            <a:r>
              <a:rPr lang="en-US" sz="2000" b="1" u="sng" baseline="30000" dirty="0" smtClean="0">
                <a:solidFill>
                  <a:schemeClr val="bg1"/>
                </a:solidFill>
              </a:rPr>
              <a:t>1</a:t>
            </a:r>
          </a:p>
          <a:p>
            <a:pPr eaLnBrk="1" hangingPunct="1">
              <a:buFont typeface="Wingdings" pitchFamily="2" charset="2"/>
              <a:buNone/>
            </a:pPr>
            <a:r>
              <a:rPr lang="en-US" sz="1800" dirty="0" smtClean="0">
                <a:solidFill>
                  <a:schemeClr val="bg1"/>
                </a:solidFill>
              </a:rPr>
              <a:t>All-Cause Mortality</a:t>
            </a:r>
          </a:p>
        </p:txBody>
      </p:sp>
      <p:sp>
        <p:nvSpPr>
          <p:cNvPr id="121861" name="Rectangle 103"/>
          <p:cNvSpPr>
            <a:spLocks noGrp="1" noChangeArrowheads="1"/>
          </p:cNvSpPr>
          <p:nvPr>
            <p:ph type="body" sz="half" idx="4294967295"/>
          </p:nvPr>
        </p:nvSpPr>
        <p:spPr>
          <a:xfrm>
            <a:off x="4572000" y="1499616"/>
            <a:ext cx="4038600" cy="788987"/>
          </a:xfrm>
          <a:prstGeom prst="rect">
            <a:avLst/>
          </a:prstGeom>
        </p:spPr>
        <p:txBody>
          <a:bodyPr anchor="t" anchorCtr="0"/>
          <a:lstStyle/>
          <a:p>
            <a:pPr eaLnBrk="1" hangingPunct="1">
              <a:buFont typeface="Wingdings" pitchFamily="2" charset="2"/>
              <a:buNone/>
            </a:pPr>
            <a:r>
              <a:rPr lang="en-US" sz="2000" b="1" u="sng" dirty="0" smtClean="0">
                <a:solidFill>
                  <a:schemeClr val="bg1"/>
                </a:solidFill>
              </a:rPr>
              <a:t>ACCORD</a:t>
            </a:r>
            <a:r>
              <a:rPr lang="en-US" sz="2000" b="1" u="sng" baseline="30000" dirty="0" smtClean="0">
                <a:solidFill>
                  <a:schemeClr val="bg1"/>
                </a:solidFill>
              </a:rPr>
              <a:t>2</a:t>
            </a:r>
          </a:p>
          <a:p>
            <a:pPr eaLnBrk="1" hangingPunct="1">
              <a:buFont typeface="Wingdings" pitchFamily="2" charset="2"/>
              <a:buNone/>
            </a:pPr>
            <a:r>
              <a:rPr lang="en-US" sz="1800" dirty="0" smtClean="0">
                <a:solidFill>
                  <a:schemeClr val="bg1"/>
                </a:solidFill>
              </a:rPr>
              <a:t>All-Cause Mortality</a:t>
            </a:r>
          </a:p>
        </p:txBody>
      </p:sp>
      <p:sp>
        <p:nvSpPr>
          <p:cNvPr id="121902" name="Rectangle 63"/>
          <p:cNvSpPr>
            <a:spLocks noChangeArrowheads="1"/>
          </p:cNvSpPr>
          <p:nvPr/>
        </p:nvSpPr>
        <p:spPr bwMode="auto">
          <a:xfrm>
            <a:off x="812007" y="2495550"/>
            <a:ext cx="3430588" cy="2762250"/>
          </a:xfrm>
          <a:prstGeom prst="rect">
            <a:avLst/>
          </a:prstGeom>
          <a:noFill/>
          <a:ln w="9525">
            <a:solidFill>
              <a:schemeClr val="bg1"/>
            </a:solidFill>
            <a:miter lim="800000"/>
            <a:headEnd/>
            <a:tailEnd/>
          </a:ln>
        </p:spPr>
        <p:txBody>
          <a:bodyPr wrap="none" anchor="ctr"/>
          <a:lstStyle/>
          <a:p>
            <a:endParaRPr lang="en-US" sz="1000" baseline="0">
              <a:solidFill>
                <a:schemeClr val="bg1"/>
              </a:solidFill>
            </a:endParaRPr>
          </a:p>
        </p:txBody>
      </p:sp>
      <p:sp>
        <p:nvSpPr>
          <p:cNvPr id="121903" name="Text Box 46"/>
          <p:cNvSpPr txBox="1">
            <a:spLocks noChangeArrowheads="1"/>
          </p:cNvSpPr>
          <p:nvPr/>
        </p:nvSpPr>
        <p:spPr bwMode="auto">
          <a:xfrm rot="16200000">
            <a:off x="-830798" y="3744347"/>
            <a:ext cx="2303463" cy="215444"/>
          </a:xfrm>
          <a:prstGeom prst="rect">
            <a:avLst/>
          </a:prstGeom>
          <a:noFill/>
          <a:ln w="9525">
            <a:noFill/>
            <a:miter lim="800000"/>
            <a:headEnd/>
            <a:tailEnd/>
          </a:ln>
        </p:spPr>
        <p:txBody>
          <a:bodyPr lIns="0" tIns="0" rIns="0" bIns="0" anchor="ctr">
            <a:spAutoFit/>
          </a:bodyPr>
          <a:lstStyle/>
          <a:p>
            <a:pPr algn="ctr"/>
            <a:r>
              <a:rPr lang="en-US" sz="1400" b="1" baseline="0" dirty="0">
                <a:solidFill>
                  <a:schemeClr val="bg1"/>
                </a:solidFill>
              </a:rPr>
              <a:t>Cumulative Incidence (%)</a:t>
            </a:r>
          </a:p>
        </p:txBody>
      </p:sp>
      <p:sp>
        <p:nvSpPr>
          <p:cNvPr id="121906" name="Line 17"/>
          <p:cNvSpPr>
            <a:spLocks noChangeShapeType="1"/>
          </p:cNvSpPr>
          <p:nvPr/>
        </p:nvSpPr>
        <p:spPr bwMode="auto">
          <a:xfrm>
            <a:off x="759621" y="4683125"/>
            <a:ext cx="53975" cy="0"/>
          </a:xfrm>
          <a:prstGeom prst="line">
            <a:avLst/>
          </a:prstGeom>
          <a:noFill/>
          <a:ln w="9525">
            <a:solidFill>
              <a:schemeClr val="tx1"/>
            </a:solidFill>
            <a:round/>
            <a:headEnd/>
            <a:tailEnd/>
          </a:ln>
        </p:spPr>
        <p:txBody>
          <a:bodyPr/>
          <a:lstStyle/>
          <a:p>
            <a:endParaRPr lang="en-US">
              <a:solidFill>
                <a:schemeClr val="bg1"/>
              </a:solidFill>
            </a:endParaRPr>
          </a:p>
        </p:txBody>
      </p:sp>
      <p:sp>
        <p:nvSpPr>
          <p:cNvPr id="121907" name="Line 18"/>
          <p:cNvSpPr>
            <a:spLocks noChangeShapeType="1"/>
          </p:cNvSpPr>
          <p:nvPr/>
        </p:nvSpPr>
        <p:spPr bwMode="auto">
          <a:xfrm>
            <a:off x="759621" y="4143375"/>
            <a:ext cx="53975" cy="0"/>
          </a:xfrm>
          <a:prstGeom prst="line">
            <a:avLst/>
          </a:prstGeom>
          <a:noFill/>
          <a:ln w="9525">
            <a:solidFill>
              <a:schemeClr val="tx1"/>
            </a:solidFill>
            <a:round/>
            <a:headEnd/>
            <a:tailEnd/>
          </a:ln>
        </p:spPr>
        <p:txBody>
          <a:bodyPr/>
          <a:lstStyle/>
          <a:p>
            <a:endParaRPr lang="en-US">
              <a:solidFill>
                <a:schemeClr val="bg1"/>
              </a:solidFill>
            </a:endParaRPr>
          </a:p>
        </p:txBody>
      </p:sp>
      <p:sp>
        <p:nvSpPr>
          <p:cNvPr id="121908" name="Line 19"/>
          <p:cNvSpPr>
            <a:spLocks noChangeShapeType="1"/>
          </p:cNvSpPr>
          <p:nvPr/>
        </p:nvSpPr>
        <p:spPr bwMode="auto">
          <a:xfrm>
            <a:off x="759621" y="3598862"/>
            <a:ext cx="53975" cy="0"/>
          </a:xfrm>
          <a:prstGeom prst="line">
            <a:avLst/>
          </a:prstGeom>
          <a:noFill/>
          <a:ln w="9525">
            <a:solidFill>
              <a:schemeClr val="tx1"/>
            </a:solidFill>
            <a:round/>
            <a:headEnd/>
            <a:tailEnd/>
          </a:ln>
        </p:spPr>
        <p:txBody>
          <a:bodyPr/>
          <a:lstStyle/>
          <a:p>
            <a:endParaRPr lang="en-US">
              <a:solidFill>
                <a:schemeClr val="bg1"/>
              </a:solidFill>
            </a:endParaRPr>
          </a:p>
        </p:txBody>
      </p:sp>
      <p:sp>
        <p:nvSpPr>
          <p:cNvPr id="121909" name="Line 20"/>
          <p:cNvSpPr>
            <a:spLocks noChangeShapeType="1"/>
          </p:cNvSpPr>
          <p:nvPr/>
        </p:nvSpPr>
        <p:spPr bwMode="auto">
          <a:xfrm>
            <a:off x="759621" y="3071812"/>
            <a:ext cx="53975" cy="0"/>
          </a:xfrm>
          <a:prstGeom prst="line">
            <a:avLst/>
          </a:prstGeom>
          <a:noFill/>
          <a:ln w="9525">
            <a:solidFill>
              <a:schemeClr val="tx1"/>
            </a:solidFill>
            <a:round/>
            <a:headEnd/>
            <a:tailEnd/>
          </a:ln>
        </p:spPr>
        <p:txBody>
          <a:bodyPr/>
          <a:lstStyle/>
          <a:p>
            <a:endParaRPr lang="en-US">
              <a:solidFill>
                <a:schemeClr val="bg1"/>
              </a:solidFill>
            </a:endParaRPr>
          </a:p>
        </p:txBody>
      </p:sp>
      <p:sp>
        <p:nvSpPr>
          <p:cNvPr id="121910" name="Line 21"/>
          <p:cNvSpPr>
            <a:spLocks noChangeShapeType="1"/>
          </p:cNvSpPr>
          <p:nvPr/>
        </p:nvSpPr>
        <p:spPr bwMode="auto">
          <a:xfrm>
            <a:off x="759621" y="2495550"/>
            <a:ext cx="53975" cy="0"/>
          </a:xfrm>
          <a:prstGeom prst="line">
            <a:avLst/>
          </a:prstGeom>
          <a:noFill/>
          <a:ln w="9525">
            <a:solidFill>
              <a:schemeClr val="tx1"/>
            </a:solidFill>
            <a:round/>
            <a:headEnd/>
            <a:tailEnd/>
          </a:ln>
        </p:spPr>
        <p:txBody>
          <a:bodyPr/>
          <a:lstStyle/>
          <a:p>
            <a:endParaRPr lang="en-US">
              <a:solidFill>
                <a:schemeClr val="bg1"/>
              </a:solidFill>
            </a:endParaRPr>
          </a:p>
        </p:txBody>
      </p:sp>
      <p:grpSp>
        <p:nvGrpSpPr>
          <p:cNvPr id="2" name="Group 105"/>
          <p:cNvGrpSpPr/>
          <p:nvPr/>
        </p:nvGrpSpPr>
        <p:grpSpPr>
          <a:xfrm>
            <a:off x="738188" y="5363904"/>
            <a:ext cx="3389244" cy="184666"/>
            <a:chOff x="738188" y="5377934"/>
            <a:chExt cx="3389244" cy="184666"/>
          </a:xfrm>
        </p:grpSpPr>
        <p:sp>
          <p:nvSpPr>
            <p:cNvPr id="121922" name="Text Box 33"/>
            <p:cNvSpPr txBox="1">
              <a:spLocks noChangeArrowheads="1"/>
            </p:cNvSpPr>
            <p:nvPr/>
          </p:nvSpPr>
          <p:spPr bwMode="auto">
            <a:xfrm>
              <a:off x="738188" y="5377934"/>
              <a:ext cx="78548" cy="184666"/>
            </a:xfrm>
            <a:prstGeom prst="rect">
              <a:avLst/>
            </a:prstGeom>
            <a:noFill/>
            <a:ln w="9525">
              <a:noFill/>
              <a:miter lim="800000"/>
              <a:headEnd/>
              <a:tailEnd/>
            </a:ln>
          </p:spPr>
          <p:txBody>
            <a:bodyPr wrap="none" lIns="0" tIns="0" rIns="0" bIns="0" anchor="ctr">
              <a:spAutoFit/>
            </a:bodyPr>
            <a:lstStyle/>
            <a:p>
              <a:r>
                <a:rPr lang="en-US" sz="1200" b="1" baseline="0" dirty="0">
                  <a:solidFill>
                    <a:schemeClr val="bg1"/>
                  </a:solidFill>
                </a:rPr>
                <a:t>0</a:t>
              </a:r>
            </a:p>
          </p:txBody>
        </p:sp>
        <p:sp>
          <p:nvSpPr>
            <p:cNvPr id="121923" name="Text Box 34"/>
            <p:cNvSpPr txBox="1">
              <a:spLocks noChangeArrowheads="1"/>
            </p:cNvSpPr>
            <p:nvPr/>
          </p:nvSpPr>
          <p:spPr bwMode="auto">
            <a:xfrm>
              <a:off x="1038226" y="5377934"/>
              <a:ext cx="78548" cy="184666"/>
            </a:xfrm>
            <a:prstGeom prst="rect">
              <a:avLst/>
            </a:prstGeom>
            <a:noFill/>
            <a:ln w="9525">
              <a:noFill/>
              <a:miter lim="800000"/>
              <a:headEnd/>
              <a:tailEnd/>
            </a:ln>
          </p:spPr>
          <p:txBody>
            <a:bodyPr wrap="none" lIns="0" tIns="0" rIns="0" bIns="0" anchor="ctr">
              <a:spAutoFit/>
            </a:bodyPr>
            <a:lstStyle/>
            <a:p>
              <a:r>
                <a:rPr lang="en-US" sz="1200" b="1" baseline="0" dirty="0">
                  <a:solidFill>
                    <a:schemeClr val="bg1"/>
                  </a:solidFill>
                </a:rPr>
                <a:t>6</a:t>
              </a:r>
            </a:p>
          </p:txBody>
        </p:sp>
        <p:sp>
          <p:nvSpPr>
            <p:cNvPr id="121924" name="Text Box 35"/>
            <p:cNvSpPr txBox="1">
              <a:spLocks noChangeArrowheads="1"/>
            </p:cNvSpPr>
            <p:nvPr/>
          </p:nvSpPr>
          <p:spPr bwMode="auto">
            <a:xfrm>
              <a:off x="1285876" y="5377934"/>
              <a:ext cx="157094" cy="184666"/>
            </a:xfrm>
            <a:prstGeom prst="rect">
              <a:avLst/>
            </a:prstGeom>
            <a:noFill/>
            <a:ln w="9525">
              <a:noFill/>
              <a:miter lim="800000"/>
              <a:headEnd/>
              <a:tailEnd/>
            </a:ln>
          </p:spPr>
          <p:txBody>
            <a:bodyPr wrap="none" lIns="0" tIns="0" rIns="0" bIns="0" anchor="ctr">
              <a:spAutoFit/>
            </a:bodyPr>
            <a:lstStyle/>
            <a:p>
              <a:r>
                <a:rPr lang="en-US" sz="1200" b="1" baseline="0" dirty="0">
                  <a:solidFill>
                    <a:schemeClr val="bg1"/>
                  </a:solidFill>
                </a:rPr>
                <a:t>12</a:t>
              </a:r>
            </a:p>
          </p:txBody>
        </p:sp>
        <p:sp>
          <p:nvSpPr>
            <p:cNvPr id="121925" name="Text Box 36"/>
            <p:cNvSpPr txBox="1">
              <a:spLocks noChangeArrowheads="1"/>
            </p:cNvSpPr>
            <p:nvPr/>
          </p:nvSpPr>
          <p:spPr bwMode="auto">
            <a:xfrm>
              <a:off x="1589088" y="5377934"/>
              <a:ext cx="157094" cy="184666"/>
            </a:xfrm>
            <a:prstGeom prst="rect">
              <a:avLst/>
            </a:prstGeom>
            <a:noFill/>
            <a:ln w="9525">
              <a:noFill/>
              <a:miter lim="800000"/>
              <a:headEnd/>
              <a:tailEnd/>
            </a:ln>
          </p:spPr>
          <p:txBody>
            <a:bodyPr wrap="none" lIns="0" tIns="0" rIns="0" bIns="0" anchor="ctr">
              <a:spAutoFit/>
            </a:bodyPr>
            <a:lstStyle/>
            <a:p>
              <a:r>
                <a:rPr lang="en-US" sz="1200" b="1" baseline="0">
                  <a:solidFill>
                    <a:schemeClr val="bg1"/>
                  </a:solidFill>
                </a:rPr>
                <a:t>18</a:t>
              </a:r>
            </a:p>
          </p:txBody>
        </p:sp>
        <p:sp>
          <p:nvSpPr>
            <p:cNvPr id="121926" name="Text Box 37"/>
            <p:cNvSpPr txBox="1">
              <a:spLocks noChangeArrowheads="1"/>
            </p:cNvSpPr>
            <p:nvPr/>
          </p:nvSpPr>
          <p:spPr bwMode="auto">
            <a:xfrm>
              <a:off x="1879601" y="5377934"/>
              <a:ext cx="157094" cy="184666"/>
            </a:xfrm>
            <a:prstGeom prst="rect">
              <a:avLst/>
            </a:prstGeom>
            <a:noFill/>
            <a:ln w="9525">
              <a:noFill/>
              <a:miter lim="800000"/>
              <a:headEnd/>
              <a:tailEnd/>
            </a:ln>
          </p:spPr>
          <p:txBody>
            <a:bodyPr wrap="none" lIns="0" tIns="0" rIns="0" bIns="0" anchor="ctr">
              <a:spAutoFit/>
            </a:bodyPr>
            <a:lstStyle/>
            <a:p>
              <a:r>
                <a:rPr lang="en-US" sz="1200" b="1" baseline="0">
                  <a:solidFill>
                    <a:schemeClr val="bg1"/>
                  </a:solidFill>
                </a:rPr>
                <a:t>24</a:t>
              </a:r>
            </a:p>
          </p:txBody>
        </p:sp>
        <p:sp>
          <p:nvSpPr>
            <p:cNvPr id="121927" name="Text Box 38"/>
            <p:cNvSpPr txBox="1">
              <a:spLocks noChangeArrowheads="1"/>
            </p:cNvSpPr>
            <p:nvPr/>
          </p:nvSpPr>
          <p:spPr bwMode="auto">
            <a:xfrm>
              <a:off x="2182813" y="5377934"/>
              <a:ext cx="157094" cy="184666"/>
            </a:xfrm>
            <a:prstGeom prst="rect">
              <a:avLst/>
            </a:prstGeom>
            <a:noFill/>
            <a:ln w="9525">
              <a:noFill/>
              <a:miter lim="800000"/>
              <a:headEnd/>
              <a:tailEnd/>
            </a:ln>
          </p:spPr>
          <p:txBody>
            <a:bodyPr wrap="none" lIns="0" tIns="0" rIns="0" bIns="0" anchor="ctr">
              <a:spAutoFit/>
            </a:bodyPr>
            <a:lstStyle/>
            <a:p>
              <a:r>
                <a:rPr lang="en-US" sz="1200" b="1" baseline="0">
                  <a:solidFill>
                    <a:schemeClr val="bg1"/>
                  </a:solidFill>
                </a:rPr>
                <a:t>30</a:t>
              </a:r>
            </a:p>
          </p:txBody>
        </p:sp>
        <p:sp>
          <p:nvSpPr>
            <p:cNvPr id="121928" name="Text Box 39"/>
            <p:cNvSpPr txBox="1">
              <a:spLocks noChangeArrowheads="1"/>
            </p:cNvSpPr>
            <p:nvPr/>
          </p:nvSpPr>
          <p:spPr bwMode="auto">
            <a:xfrm>
              <a:off x="2468563" y="5377934"/>
              <a:ext cx="157094" cy="184666"/>
            </a:xfrm>
            <a:prstGeom prst="rect">
              <a:avLst/>
            </a:prstGeom>
            <a:noFill/>
            <a:ln w="9525">
              <a:noFill/>
              <a:miter lim="800000"/>
              <a:headEnd/>
              <a:tailEnd/>
            </a:ln>
          </p:spPr>
          <p:txBody>
            <a:bodyPr wrap="none" lIns="0" tIns="0" rIns="0" bIns="0" anchor="ctr">
              <a:spAutoFit/>
            </a:bodyPr>
            <a:lstStyle/>
            <a:p>
              <a:r>
                <a:rPr lang="en-US" sz="1200" b="1" baseline="0">
                  <a:solidFill>
                    <a:schemeClr val="bg1"/>
                  </a:solidFill>
                </a:rPr>
                <a:t>36</a:t>
              </a:r>
            </a:p>
          </p:txBody>
        </p:sp>
        <p:sp>
          <p:nvSpPr>
            <p:cNvPr id="121929" name="Text Box 40"/>
            <p:cNvSpPr txBox="1">
              <a:spLocks noChangeArrowheads="1"/>
            </p:cNvSpPr>
            <p:nvPr/>
          </p:nvSpPr>
          <p:spPr bwMode="auto">
            <a:xfrm>
              <a:off x="2771776" y="5377934"/>
              <a:ext cx="157094" cy="184666"/>
            </a:xfrm>
            <a:prstGeom prst="rect">
              <a:avLst/>
            </a:prstGeom>
            <a:noFill/>
            <a:ln w="9525">
              <a:noFill/>
              <a:miter lim="800000"/>
              <a:headEnd/>
              <a:tailEnd/>
            </a:ln>
          </p:spPr>
          <p:txBody>
            <a:bodyPr wrap="none" lIns="0" tIns="0" rIns="0" bIns="0" anchor="ctr">
              <a:spAutoFit/>
            </a:bodyPr>
            <a:lstStyle/>
            <a:p>
              <a:r>
                <a:rPr lang="en-US" sz="1200" b="1" baseline="0">
                  <a:solidFill>
                    <a:schemeClr val="bg1"/>
                  </a:solidFill>
                </a:rPr>
                <a:t>42</a:t>
              </a:r>
            </a:p>
          </p:txBody>
        </p:sp>
        <p:sp>
          <p:nvSpPr>
            <p:cNvPr id="121930" name="Text Box 41"/>
            <p:cNvSpPr txBox="1">
              <a:spLocks noChangeArrowheads="1"/>
            </p:cNvSpPr>
            <p:nvPr/>
          </p:nvSpPr>
          <p:spPr bwMode="auto">
            <a:xfrm>
              <a:off x="3062288" y="5377934"/>
              <a:ext cx="157094" cy="184666"/>
            </a:xfrm>
            <a:prstGeom prst="rect">
              <a:avLst/>
            </a:prstGeom>
            <a:noFill/>
            <a:ln w="9525">
              <a:noFill/>
              <a:miter lim="800000"/>
              <a:headEnd/>
              <a:tailEnd/>
            </a:ln>
          </p:spPr>
          <p:txBody>
            <a:bodyPr wrap="none" lIns="0" tIns="0" rIns="0" bIns="0" anchor="ctr">
              <a:spAutoFit/>
            </a:bodyPr>
            <a:lstStyle/>
            <a:p>
              <a:r>
                <a:rPr lang="en-US" sz="1200" b="1" baseline="0">
                  <a:solidFill>
                    <a:schemeClr val="bg1"/>
                  </a:solidFill>
                </a:rPr>
                <a:t>48</a:t>
              </a:r>
            </a:p>
          </p:txBody>
        </p:sp>
        <p:sp>
          <p:nvSpPr>
            <p:cNvPr id="121931" name="Text Box 42"/>
            <p:cNvSpPr txBox="1">
              <a:spLocks noChangeArrowheads="1"/>
            </p:cNvSpPr>
            <p:nvPr/>
          </p:nvSpPr>
          <p:spPr bwMode="auto">
            <a:xfrm>
              <a:off x="3373438" y="5377934"/>
              <a:ext cx="157094" cy="184666"/>
            </a:xfrm>
            <a:prstGeom prst="rect">
              <a:avLst/>
            </a:prstGeom>
            <a:noFill/>
            <a:ln w="9525">
              <a:noFill/>
              <a:miter lim="800000"/>
              <a:headEnd/>
              <a:tailEnd/>
            </a:ln>
          </p:spPr>
          <p:txBody>
            <a:bodyPr wrap="none" lIns="0" tIns="0" rIns="0" bIns="0" anchor="ctr">
              <a:spAutoFit/>
            </a:bodyPr>
            <a:lstStyle/>
            <a:p>
              <a:r>
                <a:rPr lang="en-US" sz="1200" b="1" baseline="0">
                  <a:solidFill>
                    <a:schemeClr val="bg1"/>
                  </a:solidFill>
                </a:rPr>
                <a:t>54</a:t>
              </a:r>
            </a:p>
          </p:txBody>
        </p:sp>
        <p:sp>
          <p:nvSpPr>
            <p:cNvPr id="121932" name="Text Box 43"/>
            <p:cNvSpPr txBox="1">
              <a:spLocks noChangeArrowheads="1"/>
            </p:cNvSpPr>
            <p:nvPr/>
          </p:nvSpPr>
          <p:spPr bwMode="auto">
            <a:xfrm>
              <a:off x="3675063" y="5377934"/>
              <a:ext cx="157094" cy="184666"/>
            </a:xfrm>
            <a:prstGeom prst="rect">
              <a:avLst/>
            </a:prstGeom>
            <a:noFill/>
            <a:ln w="9525">
              <a:noFill/>
              <a:miter lim="800000"/>
              <a:headEnd/>
              <a:tailEnd/>
            </a:ln>
          </p:spPr>
          <p:txBody>
            <a:bodyPr wrap="none" lIns="0" tIns="0" rIns="0" bIns="0" anchor="ctr">
              <a:spAutoFit/>
            </a:bodyPr>
            <a:lstStyle/>
            <a:p>
              <a:r>
                <a:rPr lang="en-US" sz="1200" b="1" baseline="0">
                  <a:solidFill>
                    <a:schemeClr val="bg1"/>
                  </a:solidFill>
                </a:rPr>
                <a:t>60</a:t>
              </a:r>
            </a:p>
          </p:txBody>
        </p:sp>
        <p:sp>
          <p:nvSpPr>
            <p:cNvPr id="121933" name="Text Box 44"/>
            <p:cNvSpPr txBox="1">
              <a:spLocks noChangeArrowheads="1"/>
            </p:cNvSpPr>
            <p:nvPr/>
          </p:nvSpPr>
          <p:spPr bwMode="auto">
            <a:xfrm>
              <a:off x="3970338" y="5377934"/>
              <a:ext cx="157094" cy="184666"/>
            </a:xfrm>
            <a:prstGeom prst="rect">
              <a:avLst/>
            </a:prstGeom>
            <a:noFill/>
            <a:ln w="9525">
              <a:noFill/>
              <a:miter lim="800000"/>
              <a:headEnd/>
              <a:tailEnd/>
            </a:ln>
          </p:spPr>
          <p:txBody>
            <a:bodyPr wrap="none" lIns="0" tIns="0" rIns="0" bIns="0" anchor="ctr">
              <a:spAutoFit/>
            </a:bodyPr>
            <a:lstStyle/>
            <a:p>
              <a:r>
                <a:rPr lang="en-US" sz="1200" b="1" baseline="0" dirty="0">
                  <a:solidFill>
                    <a:schemeClr val="bg1"/>
                  </a:solidFill>
                </a:rPr>
                <a:t>66</a:t>
              </a:r>
            </a:p>
          </p:txBody>
        </p:sp>
      </p:grpSp>
      <p:sp>
        <p:nvSpPr>
          <p:cNvPr id="121934" name="Text Box 45"/>
          <p:cNvSpPr txBox="1">
            <a:spLocks noChangeArrowheads="1"/>
          </p:cNvSpPr>
          <p:nvPr/>
        </p:nvSpPr>
        <p:spPr bwMode="auto">
          <a:xfrm>
            <a:off x="685800" y="5638800"/>
            <a:ext cx="3460750" cy="215444"/>
          </a:xfrm>
          <a:prstGeom prst="rect">
            <a:avLst/>
          </a:prstGeom>
          <a:noFill/>
          <a:ln w="9525">
            <a:noFill/>
            <a:miter lim="800000"/>
            <a:headEnd/>
            <a:tailEnd/>
          </a:ln>
        </p:spPr>
        <p:txBody>
          <a:bodyPr lIns="0" tIns="0" rIns="0" bIns="0" anchor="ctr">
            <a:spAutoFit/>
          </a:bodyPr>
          <a:lstStyle/>
          <a:p>
            <a:pPr algn="ctr"/>
            <a:r>
              <a:rPr lang="en-US" sz="1400" b="1" baseline="0" dirty="0">
                <a:solidFill>
                  <a:schemeClr val="bg1"/>
                </a:solidFill>
              </a:rPr>
              <a:t>Follow-Up (Months)</a:t>
            </a:r>
          </a:p>
        </p:txBody>
      </p:sp>
      <p:sp>
        <p:nvSpPr>
          <p:cNvPr id="121935" name="Line 48"/>
          <p:cNvSpPr>
            <a:spLocks noChangeShapeType="1"/>
          </p:cNvSpPr>
          <p:nvPr/>
        </p:nvSpPr>
        <p:spPr bwMode="auto">
          <a:xfrm>
            <a:off x="1989138" y="2540000"/>
            <a:ext cx="0" cy="2689225"/>
          </a:xfrm>
          <a:prstGeom prst="line">
            <a:avLst/>
          </a:prstGeom>
          <a:noFill/>
          <a:ln w="9525">
            <a:solidFill>
              <a:schemeClr val="tx1"/>
            </a:solidFill>
            <a:prstDash val="dash"/>
            <a:round/>
            <a:headEnd/>
            <a:tailEnd/>
          </a:ln>
        </p:spPr>
        <p:txBody>
          <a:bodyPr/>
          <a:lstStyle/>
          <a:p>
            <a:endParaRPr lang="en-US">
              <a:solidFill>
                <a:schemeClr val="bg1"/>
              </a:solidFill>
            </a:endParaRPr>
          </a:p>
        </p:txBody>
      </p:sp>
      <p:sp>
        <p:nvSpPr>
          <p:cNvPr id="121936" name="Line 49"/>
          <p:cNvSpPr>
            <a:spLocks noChangeShapeType="1"/>
          </p:cNvSpPr>
          <p:nvPr/>
        </p:nvSpPr>
        <p:spPr bwMode="auto">
          <a:xfrm>
            <a:off x="3171826" y="2540000"/>
            <a:ext cx="0" cy="2689225"/>
          </a:xfrm>
          <a:prstGeom prst="line">
            <a:avLst/>
          </a:prstGeom>
          <a:noFill/>
          <a:ln w="9525">
            <a:solidFill>
              <a:schemeClr val="tx1"/>
            </a:solidFill>
            <a:prstDash val="dash"/>
            <a:round/>
            <a:headEnd/>
            <a:tailEnd/>
          </a:ln>
        </p:spPr>
        <p:txBody>
          <a:bodyPr/>
          <a:lstStyle/>
          <a:p>
            <a:endParaRPr lang="en-US">
              <a:solidFill>
                <a:schemeClr val="bg1"/>
              </a:solidFill>
            </a:endParaRPr>
          </a:p>
        </p:txBody>
      </p:sp>
      <p:sp>
        <p:nvSpPr>
          <p:cNvPr id="121937" name="Text Box 57"/>
          <p:cNvSpPr txBox="1">
            <a:spLocks noChangeArrowheads="1"/>
          </p:cNvSpPr>
          <p:nvPr/>
        </p:nvSpPr>
        <p:spPr bwMode="auto">
          <a:xfrm>
            <a:off x="608013" y="5130800"/>
            <a:ext cx="78548" cy="184666"/>
          </a:xfrm>
          <a:prstGeom prst="rect">
            <a:avLst/>
          </a:prstGeom>
          <a:noFill/>
          <a:ln w="9525">
            <a:noFill/>
            <a:miter lim="800000"/>
            <a:headEnd/>
            <a:tailEnd/>
          </a:ln>
        </p:spPr>
        <p:txBody>
          <a:bodyPr wrap="none" lIns="0" tIns="0" rIns="0" bIns="0" anchor="ctr">
            <a:spAutoFit/>
          </a:bodyPr>
          <a:lstStyle/>
          <a:p>
            <a:r>
              <a:rPr lang="en-US" sz="1200" b="1" baseline="0">
                <a:solidFill>
                  <a:schemeClr val="bg1"/>
                </a:solidFill>
              </a:rPr>
              <a:t>0</a:t>
            </a:r>
          </a:p>
        </p:txBody>
      </p:sp>
      <p:sp>
        <p:nvSpPr>
          <p:cNvPr id="121938" name="Text Box 58"/>
          <p:cNvSpPr txBox="1">
            <a:spLocks noChangeArrowheads="1"/>
          </p:cNvSpPr>
          <p:nvPr/>
        </p:nvSpPr>
        <p:spPr bwMode="auto">
          <a:xfrm>
            <a:off x="608013" y="4600575"/>
            <a:ext cx="78548" cy="184666"/>
          </a:xfrm>
          <a:prstGeom prst="rect">
            <a:avLst/>
          </a:prstGeom>
          <a:noFill/>
          <a:ln w="9525">
            <a:noFill/>
            <a:miter lim="800000"/>
            <a:headEnd/>
            <a:tailEnd/>
          </a:ln>
        </p:spPr>
        <p:txBody>
          <a:bodyPr wrap="none" lIns="0" tIns="0" rIns="0" bIns="0" anchor="ctr">
            <a:spAutoFit/>
          </a:bodyPr>
          <a:lstStyle/>
          <a:p>
            <a:r>
              <a:rPr lang="en-US" sz="1200" b="1" baseline="0">
                <a:solidFill>
                  <a:schemeClr val="bg1"/>
                </a:solidFill>
              </a:rPr>
              <a:t>5</a:t>
            </a:r>
          </a:p>
        </p:txBody>
      </p:sp>
      <p:sp>
        <p:nvSpPr>
          <p:cNvPr id="121939" name="Text Box 59"/>
          <p:cNvSpPr txBox="1">
            <a:spLocks noChangeArrowheads="1"/>
          </p:cNvSpPr>
          <p:nvPr/>
        </p:nvSpPr>
        <p:spPr bwMode="auto">
          <a:xfrm>
            <a:off x="455613" y="4056062"/>
            <a:ext cx="254000" cy="184666"/>
          </a:xfrm>
          <a:prstGeom prst="rect">
            <a:avLst/>
          </a:prstGeom>
          <a:noFill/>
          <a:ln w="9525">
            <a:noFill/>
            <a:miter lim="800000"/>
            <a:headEnd/>
            <a:tailEnd/>
          </a:ln>
        </p:spPr>
        <p:txBody>
          <a:bodyPr lIns="0" tIns="0" rIns="0" bIns="0" anchor="ctr">
            <a:spAutoFit/>
          </a:bodyPr>
          <a:lstStyle/>
          <a:p>
            <a:pPr algn="r"/>
            <a:r>
              <a:rPr lang="en-US" sz="1200" b="1" baseline="0">
                <a:solidFill>
                  <a:schemeClr val="bg1"/>
                </a:solidFill>
              </a:rPr>
              <a:t>10</a:t>
            </a:r>
          </a:p>
        </p:txBody>
      </p:sp>
      <p:sp>
        <p:nvSpPr>
          <p:cNvPr id="121940" name="Text Box 60"/>
          <p:cNvSpPr txBox="1">
            <a:spLocks noChangeArrowheads="1"/>
          </p:cNvSpPr>
          <p:nvPr/>
        </p:nvSpPr>
        <p:spPr bwMode="auto">
          <a:xfrm>
            <a:off x="455613" y="3511550"/>
            <a:ext cx="254000" cy="184666"/>
          </a:xfrm>
          <a:prstGeom prst="rect">
            <a:avLst/>
          </a:prstGeom>
          <a:noFill/>
          <a:ln w="9525">
            <a:noFill/>
            <a:miter lim="800000"/>
            <a:headEnd/>
            <a:tailEnd/>
          </a:ln>
        </p:spPr>
        <p:txBody>
          <a:bodyPr lIns="0" tIns="0" rIns="0" bIns="0" anchor="ctr">
            <a:spAutoFit/>
          </a:bodyPr>
          <a:lstStyle/>
          <a:p>
            <a:pPr algn="r"/>
            <a:r>
              <a:rPr lang="en-US" sz="1200" b="1" baseline="0">
                <a:solidFill>
                  <a:schemeClr val="bg1"/>
                </a:solidFill>
              </a:rPr>
              <a:t>15</a:t>
            </a:r>
          </a:p>
        </p:txBody>
      </p:sp>
      <p:sp>
        <p:nvSpPr>
          <p:cNvPr id="121941" name="Text Box 61"/>
          <p:cNvSpPr txBox="1">
            <a:spLocks noChangeArrowheads="1"/>
          </p:cNvSpPr>
          <p:nvPr/>
        </p:nvSpPr>
        <p:spPr bwMode="auto">
          <a:xfrm>
            <a:off x="455613" y="2978150"/>
            <a:ext cx="254000" cy="184666"/>
          </a:xfrm>
          <a:prstGeom prst="rect">
            <a:avLst/>
          </a:prstGeom>
          <a:noFill/>
          <a:ln w="9525">
            <a:noFill/>
            <a:miter lim="800000"/>
            <a:headEnd/>
            <a:tailEnd/>
          </a:ln>
        </p:spPr>
        <p:txBody>
          <a:bodyPr lIns="0" tIns="0" rIns="0" bIns="0" anchor="ctr">
            <a:spAutoFit/>
          </a:bodyPr>
          <a:lstStyle/>
          <a:p>
            <a:pPr algn="r"/>
            <a:r>
              <a:rPr lang="en-US" sz="1200" b="1" baseline="0">
                <a:solidFill>
                  <a:schemeClr val="bg1"/>
                </a:solidFill>
              </a:rPr>
              <a:t>20</a:t>
            </a:r>
          </a:p>
        </p:txBody>
      </p:sp>
      <p:sp>
        <p:nvSpPr>
          <p:cNvPr id="121942" name="Text Box 62"/>
          <p:cNvSpPr txBox="1">
            <a:spLocks noChangeArrowheads="1"/>
          </p:cNvSpPr>
          <p:nvPr/>
        </p:nvSpPr>
        <p:spPr bwMode="auto">
          <a:xfrm>
            <a:off x="455613" y="2406134"/>
            <a:ext cx="254000" cy="184666"/>
          </a:xfrm>
          <a:prstGeom prst="rect">
            <a:avLst/>
          </a:prstGeom>
          <a:noFill/>
          <a:ln w="9525">
            <a:noFill/>
            <a:miter lim="800000"/>
            <a:headEnd/>
            <a:tailEnd/>
          </a:ln>
        </p:spPr>
        <p:txBody>
          <a:bodyPr lIns="0" tIns="0" rIns="0" bIns="0" anchor="ctr">
            <a:spAutoFit/>
          </a:bodyPr>
          <a:lstStyle/>
          <a:p>
            <a:pPr algn="r"/>
            <a:r>
              <a:rPr lang="en-US" sz="1200" b="1" baseline="0" dirty="0">
                <a:solidFill>
                  <a:schemeClr val="bg1"/>
                </a:solidFill>
              </a:rPr>
              <a:t>25</a:t>
            </a:r>
          </a:p>
        </p:txBody>
      </p:sp>
      <p:sp>
        <p:nvSpPr>
          <p:cNvPr id="121946" name="Text Box 61"/>
          <p:cNvSpPr txBox="1">
            <a:spLocks noChangeArrowheads="1"/>
          </p:cNvSpPr>
          <p:nvPr/>
        </p:nvSpPr>
        <p:spPr bwMode="auto">
          <a:xfrm>
            <a:off x="1198563" y="4126468"/>
            <a:ext cx="2546476" cy="369332"/>
          </a:xfrm>
          <a:prstGeom prst="rect">
            <a:avLst/>
          </a:prstGeom>
          <a:noFill/>
          <a:ln w="9525">
            <a:noFill/>
            <a:miter lim="800000"/>
            <a:headEnd/>
            <a:tailEnd/>
          </a:ln>
        </p:spPr>
        <p:txBody>
          <a:bodyPr wrap="square" lIns="45720" tIns="0" rIns="0" bIns="0" anchor="ctr">
            <a:spAutoFit/>
          </a:bodyPr>
          <a:lstStyle/>
          <a:p>
            <a:r>
              <a:rPr lang="en-US" sz="1200" b="1" baseline="0" dirty="0">
                <a:solidFill>
                  <a:schemeClr val="bg1"/>
                </a:solidFill>
              </a:rPr>
              <a:t>HR=0.93 (95% CI, 0.83-1.06)</a:t>
            </a:r>
          </a:p>
          <a:p>
            <a:r>
              <a:rPr lang="en-US" sz="1200" b="1" i="1" baseline="0" dirty="0">
                <a:solidFill>
                  <a:schemeClr val="bg1"/>
                </a:solidFill>
              </a:rPr>
              <a:t>P</a:t>
            </a:r>
            <a:r>
              <a:rPr lang="en-US" sz="1200" b="1" baseline="0" dirty="0">
                <a:solidFill>
                  <a:schemeClr val="bg1"/>
                </a:solidFill>
              </a:rPr>
              <a:t>=.28</a:t>
            </a:r>
          </a:p>
        </p:txBody>
      </p:sp>
      <p:sp>
        <p:nvSpPr>
          <p:cNvPr id="121947" name="Freeform 62"/>
          <p:cNvSpPr>
            <a:spLocks/>
          </p:cNvSpPr>
          <p:nvPr/>
        </p:nvSpPr>
        <p:spPr bwMode="auto">
          <a:xfrm>
            <a:off x="801688" y="4033837"/>
            <a:ext cx="2938463" cy="1198563"/>
          </a:xfrm>
          <a:custGeom>
            <a:avLst/>
            <a:gdLst>
              <a:gd name="T0" fmla="*/ 0 w 1526"/>
              <a:gd name="T1" fmla="*/ 2147483647 h 618"/>
              <a:gd name="T2" fmla="*/ 2147483647 w 1526"/>
              <a:gd name="T3" fmla="*/ 2147483647 h 618"/>
              <a:gd name="T4" fmla="*/ 2147483647 w 1526"/>
              <a:gd name="T5" fmla="*/ 2147483647 h 618"/>
              <a:gd name="T6" fmla="*/ 2147483647 w 1526"/>
              <a:gd name="T7" fmla="*/ 2147483647 h 618"/>
              <a:gd name="T8" fmla="*/ 2147483647 w 1526"/>
              <a:gd name="T9" fmla="*/ 2147483647 h 618"/>
              <a:gd name="T10" fmla="*/ 2147483647 w 1526"/>
              <a:gd name="T11" fmla="*/ 2147483647 h 618"/>
              <a:gd name="T12" fmla="*/ 2147483647 w 1526"/>
              <a:gd name="T13" fmla="*/ 2147483647 h 618"/>
              <a:gd name="T14" fmla="*/ 2147483647 w 1526"/>
              <a:gd name="T15" fmla="*/ 2147483647 h 618"/>
              <a:gd name="T16" fmla="*/ 2147483647 w 1526"/>
              <a:gd name="T17" fmla="*/ 2147483647 h 618"/>
              <a:gd name="T18" fmla="*/ 2147483647 w 1526"/>
              <a:gd name="T19" fmla="*/ 2147483647 h 618"/>
              <a:gd name="T20" fmla="*/ 2147483647 w 1526"/>
              <a:gd name="T21" fmla="*/ 2147483647 h 618"/>
              <a:gd name="T22" fmla="*/ 2147483647 w 1526"/>
              <a:gd name="T23" fmla="*/ 2147483647 h 618"/>
              <a:gd name="T24" fmla="*/ 2147483647 w 1526"/>
              <a:gd name="T25" fmla="*/ 2147483647 h 618"/>
              <a:gd name="T26" fmla="*/ 2147483647 w 1526"/>
              <a:gd name="T27" fmla="*/ 2147483647 h 618"/>
              <a:gd name="T28" fmla="*/ 2147483647 w 1526"/>
              <a:gd name="T29" fmla="*/ 2147483647 h 618"/>
              <a:gd name="T30" fmla="*/ 2147483647 w 1526"/>
              <a:gd name="T31" fmla="*/ 2147483647 h 618"/>
              <a:gd name="T32" fmla="*/ 2147483647 w 1526"/>
              <a:gd name="T33" fmla="*/ 2147483647 h 618"/>
              <a:gd name="T34" fmla="*/ 2147483647 w 1526"/>
              <a:gd name="T35" fmla="*/ 2147483647 h 618"/>
              <a:gd name="T36" fmla="*/ 2147483647 w 1526"/>
              <a:gd name="T37" fmla="*/ 2147483647 h 618"/>
              <a:gd name="T38" fmla="*/ 2147483647 w 1526"/>
              <a:gd name="T39" fmla="*/ 2147483647 h 618"/>
              <a:gd name="T40" fmla="*/ 2147483647 w 1526"/>
              <a:gd name="T41" fmla="*/ 2147483647 h 618"/>
              <a:gd name="T42" fmla="*/ 2147483647 w 1526"/>
              <a:gd name="T43" fmla="*/ 2147483647 h 618"/>
              <a:gd name="T44" fmla="*/ 2147483647 w 1526"/>
              <a:gd name="T45" fmla="*/ 2147483647 h 618"/>
              <a:gd name="T46" fmla="*/ 2147483647 w 1526"/>
              <a:gd name="T47" fmla="*/ 2147483647 h 618"/>
              <a:gd name="T48" fmla="*/ 2147483647 w 1526"/>
              <a:gd name="T49" fmla="*/ 2147483647 h 618"/>
              <a:gd name="T50" fmla="*/ 2147483647 w 1526"/>
              <a:gd name="T51" fmla="*/ 2147483647 h 618"/>
              <a:gd name="T52" fmla="*/ 2147483647 w 1526"/>
              <a:gd name="T53" fmla="*/ 2147483647 h 618"/>
              <a:gd name="T54" fmla="*/ 2147483647 w 1526"/>
              <a:gd name="T55" fmla="*/ 2147483647 h 618"/>
              <a:gd name="T56" fmla="*/ 2147483647 w 1526"/>
              <a:gd name="T57" fmla="*/ 2147483647 h 618"/>
              <a:gd name="T58" fmla="*/ 2147483647 w 1526"/>
              <a:gd name="T59" fmla="*/ 2147483647 h 618"/>
              <a:gd name="T60" fmla="*/ 2147483647 w 1526"/>
              <a:gd name="T61" fmla="*/ 0 h 61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526"/>
              <a:gd name="T94" fmla="*/ 0 h 618"/>
              <a:gd name="T95" fmla="*/ 1526 w 1526"/>
              <a:gd name="T96" fmla="*/ 618 h 618"/>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526" h="618">
                <a:moveTo>
                  <a:pt x="0" y="618"/>
                </a:moveTo>
                <a:lnTo>
                  <a:pt x="90" y="592"/>
                </a:lnTo>
                <a:lnTo>
                  <a:pt x="138" y="574"/>
                </a:lnTo>
                <a:lnTo>
                  <a:pt x="174" y="578"/>
                </a:lnTo>
                <a:lnTo>
                  <a:pt x="276" y="530"/>
                </a:lnTo>
                <a:lnTo>
                  <a:pt x="322" y="530"/>
                </a:lnTo>
                <a:lnTo>
                  <a:pt x="440" y="480"/>
                </a:lnTo>
                <a:lnTo>
                  <a:pt x="476" y="472"/>
                </a:lnTo>
                <a:lnTo>
                  <a:pt x="614" y="422"/>
                </a:lnTo>
                <a:lnTo>
                  <a:pt x="672" y="404"/>
                </a:lnTo>
                <a:lnTo>
                  <a:pt x="738" y="382"/>
                </a:lnTo>
                <a:lnTo>
                  <a:pt x="772" y="378"/>
                </a:lnTo>
                <a:lnTo>
                  <a:pt x="854" y="332"/>
                </a:lnTo>
                <a:lnTo>
                  <a:pt x="892" y="308"/>
                </a:lnTo>
                <a:lnTo>
                  <a:pt x="972" y="280"/>
                </a:lnTo>
                <a:lnTo>
                  <a:pt x="1004" y="258"/>
                </a:lnTo>
                <a:lnTo>
                  <a:pt x="1058" y="248"/>
                </a:lnTo>
                <a:lnTo>
                  <a:pt x="1164" y="200"/>
                </a:lnTo>
                <a:lnTo>
                  <a:pt x="1218" y="164"/>
                </a:lnTo>
                <a:lnTo>
                  <a:pt x="1250" y="156"/>
                </a:lnTo>
                <a:lnTo>
                  <a:pt x="1274" y="130"/>
                </a:lnTo>
                <a:lnTo>
                  <a:pt x="1292" y="118"/>
                </a:lnTo>
                <a:lnTo>
                  <a:pt x="1324" y="108"/>
                </a:lnTo>
                <a:lnTo>
                  <a:pt x="1358" y="80"/>
                </a:lnTo>
                <a:lnTo>
                  <a:pt x="1388" y="72"/>
                </a:lnTo>
                <a:lnTo>
                  <a:pt x="1424" y="62"/>
                </a:lnTo>
                <a:lnTo>
                  <a:pt x="1448" y="40"/>
                </a:lnTo>
                <a:lnTo>
                  <a:pt x="1462" y="40"/>
                </a:lnTo>
                <a:lnTo>
                  <a:pt x="1478" y="20"/>
                </a:lnTo>
                <a:lnTo>
                  <a:pt x="1500" y="14"/>
                </a:lnTo>
                <a:lnTo>
                  <a:pt x="1526" y="0"/>
                </a:lnTo>
              </a:path>
            </a:pathLst>
          </a:custGeom>
          <a:noFill/>
          <a:ln w="38100">
            <a:solidFill>
              <a:srgbClr val="969696"/>
            </a:solidFill>
            <a:round/>
            <a:headEnd/>
            <a:tailEnd/>
          </a:ln>
        </p:spPr>
        <p:txBody>
          <a:bodyPr/>
          <a:lstStyle/>
          <a:p>
            <a:endParaRPr lang="en-US" sz="1000" baseline="0">
              <a:solidFill>
                <a:schemeClr val="bg1"/>
              </a:solidFill>
            </a:endParaRPr>
          </a:p>
        </p:txBody>
      </p:sp>
      <p:sp>
        <p:nvSpPr>
          <p:cNvPr id="121948" name="Freeform 63"/>
          <p:cNvSpPr>
            <a:spLocks/>
          </p:cNvSpPr>
          <p:nvPr/>
        </p:nvSpPr>
        <p:spPr bwMode="auto">
          <a:xfrm>
            <a:off x="812007" y="4160837"/>
            <a:ext cx="2927350" cy="1069975"/>
          </a:xfrm>
          <a:custGeom>
            <a:avLst/>
            <a:gdLst>
              <a:gd name="T0" fmla="*/ 0 w 1528"/>
              <a:gd name="T1" fmla="*/ 2147483647 h 552"/>
              <a:gd name="T2" fmla="*/ 2147483647 w 1528"/>
              <a:gd name="T3" fmla="*/ 2147483647 h 552"/>
              <a:gd name="T4" fmla="*/ 2147483647 w 1528"/>
              <a:gd name="T5" fmla="*/ 2147483647 h 552"/>
              <a:gd name="T6" fmla="*/ 2147483647 w 1528"/>
              <a:gd name="T7" fmla="*/ 2147483647 h 552"/>
              <a:gd name="T8" fmla="*/ 2147483647 w 1528"/>
              <a:gd name="T9" fmla="*/ 2147483647 h 552"/>
              <a:gd name="T10" fmla="*/ 2147483647 w 1528"/>
              <a:gd name="T11" fmla="*/ 2147483647 h 552"/>
              <a:gd name="T12" fmla="*/ 2147483647 w 1528"/>
              <a:gd name="T13" fmla="*/ 2147483647 h 552"/>
              <a:gd name="T14" fmla="*/ 2147483647 w 1528"/>
              <a:gd name="T15" fmla="*/ 2147483647 h 552"/>
              <a:gd name="T16" fmla="*/ 2147483647 w 1528"/>
              <a:gd name="T17" fmla="*/ 2147483647 h 552"/>
              <a:gd name="T18" fmla="*/ 2147483647 w 1528"/>
              <a:gd name="T19" fmla="*/ 2147483647 h 552"/>
              <a:gd name="T20" fmla="*/ 2147483647 w 1528"/>
              <a:gd name="T21" fmla="*/ 2147483647 h 552"/>
              <a:gd name="T22" fmla="*/ 2147483647 w 1528"/>
              <a:gd name="T23" fmla="*/ 2147483647 h 552"/>
              <a:gd name="T24" fmla="*/ 2147483647 w 1528"/>
              <a:gd name="T25" fmla="*/ 2147483647 h 552"/>
              <a:gd name="T26" fmla="*/ 2147483647 w 1528"/>
              <a:gd name="T27" fmla="*/ 2147483647 h 552"/>
              <a:gd name="T28" fmla="*/ 2147483647 w 1528"/>
              <a:gd name="T29" fmla="*/ 2147483647 h 552"/>
              <a:gd name="T30" fmla="*/ 2147483647 w 1528"/>
              <a:gd name="T31" fmla="*/ 2147483647 h 552"/>
              <a:gd name="T32" fmla="*/ 2147483647 w 1528"/>
              <a:gd name="T33" fmla="*/ 2147483647 h 552"/>
              <a:gd name="T34" fmla="*/ 2147483647 w 1528"/>
              <a:gd name="T35" fmla="*/ 2147483647 h 552"/>
              <a:gd name="T36" fmla="*/ 2147483647 w 1528"/>
              <a:gd name="T37" fmla="*/ 2147483647 h 552"/>
              <a:gd name="T38" fmla="*/ 2147483647 w 1528"/>
              <a:gd name="T39" fmla="*/ 2147483647 h 552"/>
              <a:gd name="T40" fmla="*/ 2147483647 w 1528"/>
              <a:gd name="T41" fmla="*/ 2147483647 h 552"/>
              <a:gd name="T42" fmla="*/ 2147483647 w 1528"/>
              <a:gd name="T43" fmla="*/ 2147483647 h 552"/>
              <a:gd name="T44" fmla="*/ 2147483647 w 1528"/>
              <a:gd name="T45" fmla="*/ 2147483647 h 552"/>
              <a:gd name="T46" fmla="*/ 2147483647 w 1528"/>
              <a:gd name="T47" fmla="*/ 2147483647 h 552"/>
              <a:gd name="T48" fmla="*/ 2147483647 w 1528"/>
              <a:gd name="T49" fmla="*/ 2147483647 h 552"/>
              <a:gd name="T50" fmla="*/ 2147483647 w 1528"/>
              <a:gd name="T51" fmla="*/ 2147483647 h 552"/>
              <a:gd name="T52" fmla="*/ 2147483647 w 1528"/>
              <a:gd name="T53" fmla="*/ 2147483647 h 552"/>
              <a:gd name="T54" fmla="*/ 2147483647 w 1528"/>
              <a:gd name="T55" fmla="*/ 2147483647 h 552"/>
              <a:gd name="T56" fmla="*/ 2147483647 w 1528"/>
              <a:gd name="T57" fmla="*/ 2147483647 h 552"/>
              <a:gd name="T58" fmla="*/ 2147483647 w 1528"/>
              <a:gd name="T59" fmla="*/ 2147483647 h 552"/>
              <a:gd name="T60" fmla="*/ 2147483647 w 1528"/>
              <a:gd name="T61" fmla="*/ 2147483647 h 552"/>
              <a:gd name="T62" fmla="*/ 2147483647 w 1528"/>
              <a:gd name="T63" fmla="*/ 0 h 552"/>
              <a:gd name="T64" fmla="*/ 2147483647 w 1528"/>
              <a:gd name="T65" fmla="*/ 2147483647 h 55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528"/>
              <a:gd name="T100" fmla="*/ 0 h 552"/>
              <a:gd name="T101" fmla="*/ 1528 w 1528"/>
              <a:gd name="T102" fmla="*/ 552 h 55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528" h="552">
                <a:moveTo>
                  <a:pt x="0" y="552"/>
                </a:moveTo>
                <a:lnTo>
                  <a:pt x="64" y="532"/>
                </a:lnTo>
                <a:lnTo>
                  <a:pt x="118" y="520"/>
                </a:lnTo>
                <a:lnTo>
                  <a:pt x="150" y="518"/>
                </a:lnTo>
                <a:lnTo>
                  <a:pt x="214" y="494"/>
                </a:lnTo>
                <a:lnTo>
                  <a:pt x="264" y="490"/>
                </a:lnTo>
                <a:lnTo>
                  <a:pt x="298" y="464"/>
                </a:lnTo>
                <a:lnTo>
                  <a:pt x="338" y="460"/>
                </a:lnTo>
                <a:lnTo>
                  <a:pt x="380" y="444"/>
                </a:lnTo>
                <a:lnTo>
                  <a:pt x="444" y="420"/>
                </a:lnTo>
                <a:lnTo>
                  <a:pt x="476" y="410"/>
                </a:lnTo>
                <a:lnTo>
                  <a:pt x="568" y="382"/>
                </a:lnTo>
                <a:lnTo>
                  <a:pt x="628" y="354"/>
                </a:lnTo>
                <a:lnTo>
                  <a:pt x="660" y="348"/>
                </a:lnTo>
                <a:lnTo>
                  <a:pt x="714" y="332"/>
                </a:lnTo>
                <a:lnTo>
                  <a:pt x="758" y="314"/>
                </a:lnTo>
                <a:lnTo>
                  <a:pt x="812" y="294"/>
                </a:lnTo>
                <a:lnTo>
                  <a:pt x="874" y="264"/>
                </a:lnTo>
                <a:lnTo>
                  <a:pt x="914" y="258"/>
                </a:lnTo>
                <a:lnTo>
                  <a:pt x="952" y="226"/>
                </a:lnTo>
                <a:lnTo>
                  <a:pt x="1000" y="202"/>
                </a:lnTo>
                <a:lnTo>
                  <a:pt x="1074" y="176"/>
                </a:lnTo>
                <a:lnTo>
                  <a:pt x="1146" y="150"/>
                </a:lnTo>
                <a:lnTo>
                  <a:pt x="1208" y="132"/>
                </a:lnTo>
                <a:lnTo>
                  <a:pt x="1244" y="98"/>
                </a:lnTo>
                <a:lnTo>
                  <a:pt x="1314" y="72"/>
                </a:lnTo>
                <a:lnTo>
                  <a:pt x="1356" y="62"/>
                </a:lnTo>
                <a:lnTo>
                  <a:pt x="1430" y="32"/>
                </a:lnTo>
                <a:lnTo>
                  <a:pt x="1452" y="28"/>
                </a:lnTo>
                <a:lnTo>
                  <a:pt x="1468" y="12"/>
                </a:lnTo>
                <a:lnTo>
                  <a:pt x="1500" y="14"/>
                </a:lnTo>
                <a:lnTo>
                  <a:pt x="1512" y="0"/>
                </a:lnTo>
                <a:lnTo>
                  <a:pt x="1528" y="2"/>
                </a:lnTo>
              </a:path>
            </a:pathLst>
          </a:custGeom>
          <a:noFill/>
          <a:ln w="38100">
            <a:solidFill>
              <a:srgbClr val="990000"/>
            </a:solidFill>
            <a:round/>
            <a:headEnd/>
            <a:tailEnd/>
          </a:ln>
        </p:spPr>
        <p:txBody>
          <a:bodyPr/>
          <a:lstStyle/>
          <a:p>
            <a:endParaRPr lang="en-US" sz="1000" baseline="0">
              <a:solidFill>
                <a:schemeClr val="bg1"/>
              </a:solidFill>
            </a:endParaRPr>
          </a:p>
        </p:txBody>
      </p:sp>
      <p:sp>
        <p:nvSpPr>
          <p:cNvPr id="121865" name="Rectangle 116"/>
          <p:cNvSpPr>
            <a:spLocks noChangeArrowheads="1"/>
          </p:cNvSpPr>
          <p:nvPr/>
        </p:nvSpPr>
        <p:spPr bwMode="auto">
          <a:xfrm>
            <a:off x="5322094" y="2498725"/>
            <a:ext cx="3327400" cy="2759075"/>
          </a:xfrm>
          <a:prstGeom prst="rect">
            <a:avLst/>
          </a:prstGeom>
          <a:noFill/>
          <a:ln w="9525">
            <a:solidFill>
              <a:schemeClr val="bg1"/>
            </a:solidFill>
            <a:miter lim="800000"/>
            <a:headEnd/>
            <a:tailEnd/>
          </a:ln>
        </p:spPr>
        <p:txBody>
          <a:bodyPr wrap="none" anchor="ctr"/>
          <a:lstStyle/>
          <a:p>
            <a:endParaRPr lang="en-US" sz="1000" baseline="0">
              <a:solidFill>
                <a:schemeClr val="bg1"/>
              </a:solidFill>
            </a:endParaRPr>
          </a:p>
        </p:txBody>
      </p:sp>
      <p:sp>
        <p:nvSpPr>
          <p:cNvPr id="121866" name="Text Box 96"/>
          <p:cNvSpPr txBox="1">
            <a:spLocks noChangeArrowheads="1"/>
          </p:cNvSpPr>
          <p:nvPr/>
        </p:nvSpPr>
        <p:spPr bwMode="auto">
          <a:xfrm>
            <a:off x="5694363" y="4126468"/>
            <a:ext cx="2519362" cy="369332"/>
          </a:xfrm>
          <a:prstGeom prst="rect">
            <a:avLst/>
          </a:prstGeom>
          <a:noFill/>
          <a:ln w="9525">
            <a:noFill/>
            <a:miter lim="800000"/>
            <a:headEnd/>
            <a:tailEnd/>
          </a:ln>
        </p:spPr>
        <p:txBody>
          <a:bodyPr wrap="square" lIns="45720" tIns="0" rIns="0" bIns="0" anchor="ctr">
            <a:spAutoFit/>
          </a:bodyPr>
          <a:lstStyle/>
          <a:p>
            <a:r>
              <a:rPr lang="en-US" sz="1200" b="1" baseline="0" dirty="0">
                <a:solidFill>
                  <a:schemeClr val="bg1"/>
                </a:solidFill>
              </a:rPr>
              <a:t>HR=1.22 (95% CI, 1.01-1.46)</a:t>
            </a:r>
          </a:p>
          <a:p>
            <a:r>
              <a:rPr lang="en-US" sz="1200" b="1" i="1" baseline="0" dirty="0">
                <a:solidFill>
                  <a:schemeClr val="bg1"/>
                </a:solidFill>
              </a:rPr>
              <a:t>P</a:t>
            </a:r>
            <a:r>
              <a:rPr lang="en-US" sz="1200" b="1" baseline="0" dirty="0">
                <a:solidFill>
                  <a:schemeClr val="bg1"/>
                </a:solidFill>
              </a:rPr>
              <a:t>=.04</a:t>
            </a:r>
          </a:p>
        </p:txBody>
      </p:sp>
      <p:sp>
        <p:nvSpPr>
          <p:cNvPr id="121867" name="AutoShape 98"/>
          <p:cNvSpPr>
            <a:spLocks/>
          </p:cNvSpPr>
          <p:nvPr/>
        </p:nvSpPr>
        <p:spPr bwMode="auto">
          <a:xfrm>
            <a:off x="8358188" y="4102100"/>
            <a:ext cx="101600" cy="336550"/>
          </a:xfrm>
          <a:prstGeom prst="rightBracket">
            <a:avLst>
              <a:gd name="adj" fmla="val 27604"/>
            </a:avLst>
          </a:prstGeom>
          <a:noFill/>
          <a:ln w="9525">
            <a:solidFill>
              <a:schemeClr val="tx1"/>
            </a:solidFill>
            <a:round/>
            <a:headEnd/>
            <a:tailEnd/>
          </a:ln>
        </p:spPr>
        <p:txBody>
          <a:bodyPr wrap="none" anchor="ctr"/>
          <a:lstStyle/>
          <a:p>
            <a:endParaRPr lang="en-US" sz="1000" baseline="0">
              <a:solidFill>
                <a:schemeClr val="bg1"/>
              </a:solidFill>
            </a:endParaRPr>
          </a:p>
        </p:txBody>
      </p:sp>
      <p:sp>
        <p:nvSpPr>
          <p:cNvPr id="121868" name="Freeform 101"/>
          <p:cNvSpPr>
            <a:spLocks/>
          </p:cNvSpPr>
          <p:nvPr/>
        </p:nvSpPr>
        <p:spPr bwMode="auto">
          <a:xfrm>
            <a:off x="5314950" y="4337050"/>
            <a:ext cx="3005138" cy="925513"/>
          </a:xfrm>
          <a:custGeom>
            <a:avLst/>
            <a:gdLst>
              <a:gd name="T0" fmla="*/ 0 w 1668"/>
              <a:gd name="T1" fmla="*/ 1597642 h 486"/>
              <a:gd name="T2" fmla="*/ 79004 w 1668"/>
              <a:gd name="T3" fmla="*/ 1564768 h 486"/>
              <a:gd name="T4" fmla="*/ 321286 w 1668"/>
              <a:gd name="T5" fmla="*/ 1564768 h 486"/>
              <a:gd name="T6" fmla="*/ 426625 w 1668"/>
              <a:gd name="T7" fmla="*/ 1564768 h 486"/>
              <a:gd name="T8" fmla="*/ 516165 w 1668"/>
              <a:gd name="T9" fmla="*/ 1525320 h 486"/>
              <a:gd name="T10" fmla="*/ 574102 w 1668"/>
              <a:gd name="T11" fmla="*/ 1525320 h 486"/>
              <a:gd name="T12" fmla="*/ 626773 w 1668"/>
              <a:gd name="T13" fmla="*/ 1472722 h 486"/>
              <a:gd name="T14" fmla="*/ 758446 w 1668"/>
              <a:gd name="T15" fmla="*/ 1479298 h 486"/>
              <a:gd name="T16" fmla="*/ 821651 w 1668"/>
              <a:gd name="T17" fmla="*/ 1433274 h 486"/>
              <a:gd name="T18" fmla="*/ 890121 w 1668"/>
              <a:gd name="T19" fmla="*/ 1439850 h 486"/>
              <a:gd name="T20" fmla="*/ 1005993 w 1668"/>
              <a:gd name="T21" fmla="*/ 1374103 h 486"/>
              <a:gd name="T22" fmla="*/ 1121868 w 1668"/>
              <a:gd name="T23" fmla="*/ 1374103 h 486"/>
              <a:gd name="T24" fmla="*/ 1190338 w 1668"/>
              <a:gd name="T25" fmla="*/ 1354379 h 486"/>
              <a:gd name="T26" fmla="*/ 1285144 w 1668"/>
              <a:gd name="T27" fmla="*/ 1347804 h 486"/>
              <a:gd name="T28" fmla="*/ 1353615 w 1668"/>
              <a:gd name="T29" fmla="*/ 1321504 h 486"/>
              <a:gd name="T30" fmla="*/ 1401017 w 1668"/>
              <a:gd name="T31" fmla="*/ 1275483 h 486"/>
              <a:gd name="T32" fmla="*/ 1527426 w 1668"/>
              <a:gd name="T33" fmla="*/ 1275483 h 486"/>
              <a:gd name="T34" fmla="*/ 1580097 w 1668"/>
              <a:gd name="T35" fmla="*/ 1229461 h 486"/>
              <a:gd name="T36" fmla="*/ 1669633 w 1668"/>
              <a:gd name="T37" fmla="*/ 1236034 h 486"/>
              <a:gd name="T38" fmla="*/ 1753905 w 1668"/>
              <a:gd name="T39" fmla="*/ 1176863 h 486"/>
              <a:gd name="T40" fmla="*/ 1848711 w 1668"/>
              <a:gd name="T41" fmla="*/ 1183438 h 486"/>
              <a:gd name="T42" fmla="*/ 1901382 w 1668"/>
              <a:gd name="T43" fmla="*/ 1143990 h 486"/>
              <a:gd name="T44" fmla="*/ 2017255 w 1668"/>
              <a:gd name="T45" fmla="*/ 1130841 h 486"/>
              <a:gd name="T46" fmla="*/ 2117328 w 1668"/>
              <a:gd name="T47" fmla="*/ 1084817 h 486"/>
              <a:gd name="T48" fmla="*/ 2364876 w 1668"/>
              <a:gd name="T49" fmla="*/ 953326 h 486"/>
              <a:gd name="T50" fmla="*/ 2475483 w 1668"/>
              <a:gd name="T51" fmla="*/ 940176 h 486"/>
              <a:gd name="T52" fmla="*/ 2501817 w 1668"/>
              <a:gd name="T53" fmla="*/ 913876 h 486"/>
              <a:gd name="T54" fmla="*/ 2554487 w 1668"/>
              <a:gd name="T55" fmla="*/ 907303 h 486"/>
              <a:gd name="T56" fmla="*/ 2622958 w 1668"/>
              <a:gd name="T57" fmla="*/ 848129 h 486"/>
              <a:gd name="T58" fmla="*/ 2723031 w 1668"/>
              <a:gd name="T59" fmla="*/ 834981 h 486"/>
              <a:gd name="T60" fmla="*/ 2765166 w 1668"/>
              <a:gd name="T61" fmla="*/ 775809 h 486"/>
              <a:gd name="T62" fmla="*/ 2817836 w 1668"/>
              <a:gd name="T63" fmla="*/ 775809 h 486"/>
              <a:gd name="T64" fmla="*/ 3049582 w 1668"/>
              <a:gd name="T65" fmla="*/ 545696 h 486"/>
              <a:gd name="T66" fmla="*/ 3118052 w 1668"/>
              <a:gd name="T67" fmla="*/ 532547 h 486"/>
              <a:gd name="T68" fmla="*/ 3344535 w 1668"/>
              <a:gd name="T69" fmla="*/ 499674 h 486"/>
              <a:gd name="T70" fmla="*/ 3407740 w 1668"/>
              <a:gd name="T71" fmla="*/ 440501 h 486"/>
              <a:gd name="T72" fmla="*/ 3718492 w 1668"/>
              <a:gd name="T73" fmla="*/ 420777 h 486"/>
              <a:gd name="T74" fmla="*/ 3765893 w 1668"/>
              <a:gd name="T75" fmla="*/ 381330 h 486"/>
              <a:gd name="T76" fmla="*/ 3839630 w 1668"/>
              <a:gd name="T77" fmla="*/ 381330 h 486"/>
              <a:gd name="T78" fmla="*/ 3897567 w 1668"/>
              <a:gd name="T79" fmla="*/ 282709 h 486"/>
              <a:gd name="T80" fmla="*/ 3976570 w 1668"/>
              <a:gd name="T81" fmla="*/ 262987 h 486"/>
              <a:gd name="T82" fmla="*/ 4013444 w 1668"/>
              <a:gd name="T83" fmla="*/ 223539 h 486"/>
              <a:gd name="T84" fmla="*/ 4092446 w 1668"/>
              <a:gd name="T85" fmla="*/ 210387 h 486"/>
              <a:gd name="T86" fmla="*/ 4160916 w 1668"/>
              <a:gd name="T87" fmla="*/ 151218 h 486"/>
              <a:gd name="T88" fmla="*/ 4218852 w 1668"/>
              <a:gd name="T89" fmla="*/ 72322 h 486"/>
              <a:gd name="T90" fmla="*/ 4260989 w 1668"/>
              <a:gd name="T91" fmla="*/ 46022 h 486"/>
              <a:gd name="T92" fmla="*/ 4313657 w 1668"/>
              <a:gd name="T93" fmla="*/ 0 h 486"/>
              <a:gd name="T94" fmla="*/ 4392665 w 1668"/>
              <a:gd name="T95" fmla="*/ 0 h 48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668"/>
              <a:gd name="T145" fmla="*/ 0 h 486"/>
              <a:gd name="T146" fmla="*/ 1668 w 1668"/>
              <a:gd name="T147" fmla="*/ 486 h 48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668" h="486">
                <a:moveTo>
                  <a:pt x="0" y="486"/>
                </a:moveTo>
                <a:lnTo>
                  <a:pt x="30" y="476"/>
                </a:lnTo>
                <a:lnTo>
                  <a:pt x="122" y="476"/>
                </a:lnTo>
                <a:lnTo>
                  <a:pt x="162" y="476"/>
                </a:lnTo>
                <a:lnTo>
                  <a:pt x="196" y="464"/>
                </a:lnTo>
                <a:lnTo>
                  <a:pt x="218" y="464"/>
                </a:lnTo>
                <a:lnTo>
                  <a:pt x="238" y="448"/>
                </a:lnTo>
                <a:lnTo>
                  <a:pt x="288" y="450"/>
                </a:lnTo>
                <a:lnTo>
                  <a:pt x="312" y="436"/>
                </a:lnTo>
                <a:lnTo>
                  <a:pt x="338" y="438"/>
                </a:lnTo>
                <a:lnTo>
                  <a:pt x="382" y="418"/>
                </a:lnTo>
                <a:lnTo>
                  <a:pt x="426" y="418"/>
                </a:lnTo>
                <a:lnTo>
                  <a:pt x="452" y="412"/>
                </a:lnTo>
                <a:lnTo>
                  <a:pt x="488" y="410"/>
                </a:lnTo>
                <a:lnTo>
                  <a:pt x="514" y="402"/>
                </a:lnTo>
                <a:lnTo>
                  <a:pt x="532" y="388"/>
                </a:lnTo>
                <a:lnTo>
                  <a:pt x="580" y="388"/>
                </a:lnTo>
                <a:lnTo>
                  <a:pt x="600" y="374"/>
                </a:lnTo>
                <a:lnTo>
                  <a:pt x="634" y="376"/>
                </a:lnTo>
                <a:lnTo>
                  <a:pt x="666" y="358"/>
                </a:lnTo>
                <a:lnTo>
                  <a:pt x="702" y="360"/>
                </a:lnTo>
                <a:lnTo>
                  <a:pt x="722" y="348"/>
                </a:lnTo>
                <a:lnTo>
                  <a:pt x="766" y="344"/>
                </a:lnTo>
                <a:lnTo>
                  <a:pt x="804" y="330"/>
                </a:lnTo>
                <a:lnTo>
                  <a:pt x="898" y="290"/>
                </a:lnTo>
                <a:lnTo>
                  <a:pt x="940" y="286"/>
                </a:lnTo>
                <a:lnTo>
                  <a:pt x="950" y="278"/>
                </a:lnTo>
                <a:lnTo>
                  <a:pt x="970" y="276"/>
                </a:lnTo>
                <a:lnTo>
                  <a:pt x="996" y="258"/>
                </a:lnTo>
                <a:lnTo>
                  <a:pt x="1034" y="254"/>
                </a:lnTo>
                <a:lnTo>
                  <a:pt x="1050" y="236"/>
                </a:lnTo>
                <a:lnTo>
                  <a:pt x="1070" y="236"/>
                </a:lnTo>
                <a:lnTo>
                  <a:pt x="1158" y="166"/>
                </a:lnTo>
                <a:lnTo>
                  <a:pt x="1184" y="162"/>
                </a:lnTo>
                <a:lnTo>
                  <a:pt x="1270" y="152"/>
                </a:lnTo>
                <a:lnTo>
                  <a:pt x="1294" y="134"/>
                </a:lnTo>
                <a:lnTo>
                  <a:pt x="1412" y="128"/>
                </a:lnTo>
                <a:lnTo>
                  <a:pt x="1430" y="116"/>
                </a:lnTo>
                <a:lnTo>
                  <a:pt x="1458" y="116"/>
                </a:lnTo>
                <a:lnTo>
                  <a:pt x="1480" y="86"/>
                </a:lnTo>
                <a:lnTo>
                  <a:pt x="1510" y="80"/>
                </a:lnTo>
                <a:lnTo>
                  <a:pt x="1524" y="68"/>
                </a:lnTo>
                <a:lnTo>
                  <a:pt x="1554" y="64"/>
                </a:lnTo>
                <a:lnTo>
                  <a:pt x="1580" y="46"/>
                </a:lnTo>
                <a:lnTo>
                  <a:pt x="1602" y="22"/>
                </a:lnTo>
                <a:lnTo>
                  <a:pt x="1618" y="14"/>
                </a:lnTo>
                <a:lnTo>
                  <a:pt x="1638" y="0"/>
                </a:lnTo>
                <a:lnTo>
                  <a:pt x="1668" y="0"/>
                </a:lnTo>
              </a:path>
            </a:pathLst>
          </a:custGeom>
          <a:noFill/>
          <a:ln w="38100">
            <a:solidFill>
              <a:srgbClr val="969696"/>
            </a:solidFill>
            <a:round/>
            <a:headEnd/>
            <a:tailEnd/>
          </a:ln>
        </p:spPr>
        <p:txBody>
          <a:bodyPr/>
          <a:lstStyle/>
          <a:p>
            <a:endParaRPr lang="en-US" sz="1000" baseline="0">
              <a:solidFill>
                <a:schemeClr val="bg1"/>
              </a:solidFill>
            </a:endParaRPr>
          </a:p>
        </p:txBody>
      </p:sp>
      <p:sp>
        <p:nvSpPr>
          <p:cNvPr id="121869" name="Freeform 102"/>
          <p:cNvSpPr>
            <a:spLocks/>
          </p:cNvSpPr>
          <p:nvPr/>
        </p:nvSpPr>
        <p:spPr bwMode="auto">
          <a:xfrm>
            <a:off x="5322888" y="4176713"/>
            <a:ext cx="3003550" cy="1074738"/>
          </a:xfrm>
          <a:custGeom>
            <a:avLst/>
            <a:gdLst>
              <a:gd name="T0" fmla="*/ 0 w 1668"/>
              <a:gd name="T1" fmla="*/ 1858794 h 564"/>
              <a:gd name="T2" fmla="*/ 52559 w 1668"/>
              <a:gd name="T3" fmla="*/ 1819244 h 564"/>
              <a:gd name="T4" fmla="*/ 409958 w 1668"/>
              <a:gd name="T5" fmla="*/ 1825837 h 564"/>
              <a:gd name="T6" fmla="*/ 494051 w 1668"/>
              <a:gd name="T7" fmla="*/ 1806061 h 564"/>
              <a:gd name="T8" fmla="*/ 572889 w 1668"/>
              <a:gd name="T9" fmla="*/ 1799468 h 564"/>
              <a:gd name="T10" fmla="*/ 667495 w 1668"/>
              <a:gd name="T11" fmla="*/ 1733555 h 564"/>
              <a:gd name="T12" fmla="*/ 767356 w 1668"/>
              <a:gd name="T13" fmla="*/ 1726963 h 564"/>
              <a:gd name="T14" fmla="*/ 830427 w 1668"/>
              <a:gd name="T15" fmla="*/ 1707189 h 564"/>
              <a:gd name="T16" fmla="*/ 898752 w 1668"/>
              <a:gd name="T17" fmla="*/ 1707189 h 564"/>
              <a:gd name="T18" fmla="*/ 1014381 w 1668"/>
              <a:gd name="T19" fmla="*/ 1608318 h 564"/>
              <a:gd name="T20" fmla="*/ 1124755 w 1668"/>
              <a:gd name="T21" fmla="*/ 1608318 h 564"/>
              <a:gd name="T22" fmla="*/ 1193081 w 1668"/>
              <a:gd name="T23" fmla="*/ 1595133 h 564"/>
              <a:gd name="T24" fmla="*/ 1266663 w 1668"/>
              <a:gd name="T25" fmla="*/ 1568769 h 564"/>
              <a:gd name="T26" fmla="*/ 1340246 w 1668"/>
              <a:gd name="T27" fmla="*/ 1522628 h 564"/>
              <a:gd name="T28" fmla="*/ 1424339 w 1668"/>
              <a:gd name="T29" fmla="*/ 1516036 h 564"/>
              <a:gd name="T30" fmla="*/ 1545224 w 1668"/>
              <a:gd name="T31" fmla="*/ 1423755 h 564"/>
              <a:gd name="T32" fmla="*/ 1666109 w 1668"/>
              <a:gd name="T33" fmla="*/ 1351250 h 564"/>
              <a:gd name="T34" fmla="*/ 1792249 w 1668"/>
              <a:gd name="T35" fmla="*/ 1291927 h 564"/>
              <a:gd name="T36" fmla="*/ 1839554 w 1668"/>
              <a:gd name="T37" fmla="*/ 1258969 h 564"/>
              <a:gd name="T38" fmla="*/ 1886855 w 1668"/>
              <a:gd name="T39" fmla="*/ 1265561 h 564"/>
              <a:gd name="T40" fmla="*/ 1955182 w 1668"/>
              <a:gd name="T41" fmla="*/ 1179873 h 564"/>
              <a:gd name="T42" fmla="*/ 2023508 w 1668"/>
              <a:gd name="T43" fmla="*/ 1160097 h 564"/>
              <a:gd name="T44" fmla="*/ 2086579 w 1668"/>
              <a:gd name="T45" fmla="*/ 1107367 h 564"/>
              <a:gd name="T46" fmla="*/ 2191695 w 1668"/>
              <a:gd name="T47" fmla="*/ 1107367 h 564"/>
              <a:gd name="T48" fmla="*/ 2254766 w 1668"/>
              <a:gd name="T49" fmla="*/ 1021676 h 564"/>
              <a:gd name="T50" fmla="*/ 2317836 w 1668"/>
              <a:gd name="T51" fmla="*/ 1034861 h 564"/>
              <a:gd name="T52" fmla="*/ 2512303 w 1668"/>
              <a:gd name="T53" fmla="*/ 1001904 h 564"/>
              <a:gd name="T54" fmla="*/ 2606908 w 1668"/>
              <a:gd name="T55" fmla="*/ 942578 h 564"/>
              <a:gd name="T56" fmla="*/ 2691002 w 1668"/>
              <a:gd name="T57" fmla="*/ 942578 h 564"/>
              <a:gd name="T58" fmla="*/ 2722537 w 1668"/>
              <a:gd name="T59" fmla="*/ 876666 h 564"/>
              <a:gd name="T60" fmla="*/ 2785607 w 1668"/>
              <a:gd name="T61" fmla="*/ 870073 h 564"/>
              <a:gd name="T62" fmla="*/ 2880214 w 1668"/>
              <a:gd name="T63" fmla="*/ 823933 h 564"/>
              <a:gd name="T64" fmla="*/ 2943283 w 1668"/>
              <a:gd name="T65" fmla="*/ 810750 h 564"/>
              <a:gd name="T66" fmla="*/ 3032633 w 1668"/>
              <a:gd name="T67" fmla="*/ 771201 h 564"/>
              <a:gd name="T68" fmla="*/ 3069423 w 1668"/>
              <a:gd name="T69" fmla="*/ 698695 h 564"/>
              <a:gd name="T70" fmla="*/ 3143006 w 1668"/>
              <a:gd name="T71" fmla="*/ 665738 h 564"/>
              <a:gd name="T72" fmla="*/ 3200822 w 1668"/>
              <a:gd name="T73" fmla="*/ 665738 h 564"/>
              <a:gd name="T74" fmla="*/ 3290170 w 1668"/>
              <a:gd name="T75" fmla="*/ 560275 h 564"/>
              <a:gd name="T76" fmla="*/ 3347985 w 1668"/>
              <a:gd name="T77" fmla="*/ 533909 h 564"/>
              <a:gd name="T78" fmla="*/ 3516172 w 1668"/>
              <a:gd name="T79" fmla="*/ 527317 h 564"/>
              <a:gd name="T80" fmla="*/ 3558217 w 1668"/>
              <a:gd name="T81" fmla="*/ 520727 h 564"/>
              <a:gd name="T82" fmla="*/ 3642312 w 1668"/>
              <a:gd name="T83" fmla="*/ 421854 h 564"/>
              <a:gd name="T84" fmla="*/ 3726405 w 1668"/>
              <a:gd name="T85" fmla="*/ 435036 h 564"/>
              <a:gd name="T86" fmla="*/ 3789474 w 1668"/>
              <a:gd name="T87" fmla="*/ 435036 h 564"/>
              <a:gd name="T88" fmla="*/ 3821012 w 1668"/>
              <a:gd name="T89" fmla="*/ 382303 h 564"/>
              <a:gd name="T90" fmla="*/ 3941898 w 1668"/>
              <a:gd name="T91" fmla="*/ 322981 h 564"/>
              <a:gd name="T92" fmla="*/ 4010221 w 1668"/>
              <a:gd name="T93" fmla="*/ 316391 h 564"/>
              <a:gd name="T94" fmla="*/ 4083804 w 1668"/>
              <a:gd name="T95" fmla="*/ 204335 h 564"/>
              <a:gd name="T96" fmla="*/ 4230968 w 1668"/>
              <a:gd name="T97" fmla="*/ 177968 h 564"/>
              <a:gd name="T98" fmla="*/ 4241481 w 1668"/>
              <a:gd name="T99" fmla="*/ 105463 h 564"/>
              <a:gd name="T100" fmla="*/ 4383391 w 1668"/>
              <a:gd name="T101" fmla="*/ 0 h 56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668"/>
              <a:gd name="T154" fmla="*/ 0 h 564"/>
              <a:gd name="T155" fmla="*/ 1668 w 1668"/>
              <a:gd name="T156" fmla="*/ 564 h 564"/>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668" h="564">
                <a:moveTo>
                  <a:pt x="0" y="564"/>
                </a:moveTo>
                <a:lnTo>
                  <a:pt x="20" y="552"/>
                </a:lnTo>
                <a:lnTo>
                  <a:pt x="156" y="554"/>
                </a:lnTo>
                <a:lnTo>
                  <a:pt x="188" y="548"/>
                </a:lnTo>
                <a:lnTo>
                  <a:pt x="218" y="546"/>
                </a:lnTo>
                <a:lnTo>
                  <a:pt x="254" y="526"/>
                </a:lnTo>
                <a:lnTo>
                  <a:pt x="292" y="524"/>
                </a:lnTo>
                <a:lnTo>
                  <a:pt x="316" y="518"/>
                </a:lnTo>
                <a:lnTo>
                  <a:pt x="342" y="518"/>
                </a:lnTo>
                <a:lnTo>
                  <a:pt x="386" y="488"/>
                </a:lnTo>
                <a:lnTo>
                  <a:pt x="428" y="488"/>
                </a:lnTo>
                <a:lnTo>
                  <a:pt x="454" y="484"/>
                </a:lnTo>
                <a:lnTo>
                  <a:pt x="482" y="476"/>
                </a:lnTo>
                <a:lnTo>
                  <a:pt x="510" y="462"/>
                </a:lnTo>
                <a:lnTo>
                  <a:pt x="542" y="460"/>
                </a:lnTo>
                <a:lnTo>
                  <a:pt x="588" y="432"/>
                </a:lnTo>
                <a:lnTo>
                  <a:pt x="634" y="410"/>
                </a:lnTo>
                <a:lnTo>
                  <a:pt x="682" y="392"/>
                </a:lnTo>
                <a:lnTo>
                  <a:pt x="700" y="382"/>
                </a:lnTo>
                <a:lnTo>
                  <a:pt x="718" y="384"/>
                </a:lnTo>
                <a:lnTo>
                  <a:pt x="744" y="358"/>
                </a:lnTo>
                <a:lnTo>
                  <a:pt x="770" y="352"/>
                </a:lnTo>
                <a:lnTo>
                  <a:pt x="794" y="336"/>
                </a:lnTo>
                <a:lnTo>
                  <a:pt x="834" y="336"/>
                </a:lnTo>
                <a:lnTo>
                  <a:pt x="858" y="310"/>
                </a:lnTo>
                <a:lnTo>
                  <a:pt x="882" y="314"/>
                </a:lnTo>
                <a:lnTo>
                  <a:pt x="956" y="304"/>
                </a:lnTo>
                <a:lnTo>
                  <a:pt x="992" y="286"/>
                </a:lnTo>
                <a:lnTo>
                  <a:pt x="1024" y="286"/>
                </a:lnTo>
                <a:lnTo>
                  <a:pt x="1036" y="266"/>
                </a:lnTo>
                <a:lnTo>
                  <a:pt x="1060" y="264"/>
                </a:lnTo>
                <a:lnTo>
                  <a:pt x="1096" y="250"/>
                </a:lnTo>
                <a:lnTo>
                  <a:pt x="1120" y="246"/>
                </a:lnTo>
                <a:lnTo>
                  <a:pt x="1154" y="234"/>
                </a:lnTo>
                <a:lnTo>
                  <a:pt x="1168" y="212"/>
                </a:lnTo>
                <a:lnTo>
                  <a:pt x="1196" y="202"/>
                </a:lnTo>
                <a:lnTo>
                  <a:pt x="1218" y="202"/>
                </a:lnTo>
                <a:lnTo>
                  <a:pt x="1252" y="170"/>
                </a:lnTo>
                <a:lnTo>
                  <a:pt x="1274" y="162"/>
                </a:lnTo>
                <a:lnTo>
                  <a:pt x="1338" y="160"/>
                </a:lnTo>
                <a:lnTo>
                  <a:pt x="1354" y="158"/>
                </a:lnTo>
                <a:lnTo>
                  <a:pt x="1386" y="128"/>
                </a:lnTo>
                <a:lnTo>
                  <a:pt x="1418" y="132"/>
                </a:lnTo>
                <a:lnTo>
                  <a:pt x="1442" y="132"/>
                </a:lnTo>
                <a:lnTo>
                  <a:pt x="1454" y="116"/>
                </a:lnTo>
                <a:lnTo>
                  <a:pt x="1500" y="98"/>
                </a:lnTo>
                <a:lnTo>
                  <a:pt x="1526" y="96"/>
                </a:lnTo>
                <a:lnTo>
                  <a:pt x="1554" y="62"/>
                </a:lnTo>
                <a:lnTo>
                  <a:pt x="1610" y="54"/>
                </a:lnTo>
                <a:lnTo>
                  <a:pt x="1614" y="32"/>
                </a:lnTo>
                <a:lnTo>
                  <a:pt x="1668" y="0"/>
                </a:lnTo>
              </a:path>
            </a:pathLst>
          </a:custGeom>
          <a:noFill/>
          <a:ln w="38100">
            <a:solidFill>
              <a:srgbClr val="990000"/>
            </a:solidFill>
            <a:round/>
            <a:headEnd/>
            <a:tailEnd/>
          </a:ln>
        </p:spPr>
        <p:txBody>
          <a:bodyPr/>
          <a:lstStyle/>
          <a:p>
            <a:endParaRPr lang="en-US" sz="1000" baseline="0">
              <a:solidFill>
                <a:schemeClr val="bg1"/>
              </a:solidFill>
            </a:endParaRPr>
          </a:p>
        </p:txBody>
      </p:sp>
      <p:sp>
        <p:nvSpPr>
          <p:cNvPr id="121870" name="Line 97"/>
          <p:cNvSpPr>
            <a:spLocks noChangeShapeType="1"/>
          </p:cNvSpPr>
          <p:nvPr/>
        </p:nvSpPr>
        <p:spPr bwMode="auto">
          <a:xfrm>
            <a:off x="7148513" y="4343400"/>
            <a:ext cx="1270000" cy="0"/>
          </a:xfrm>
          <a:prstGeom prst="line">
            <a:avLst/>
          </a:prstGeom>
          <a:noFill/>
          <a:ln w="9525">
            <a:solidFill>
              <a:schemeClr val="tx1"/>
            </a:solidFill>
            <a:round/>
            <a:headEnd/>
            <a:tailEnd type="triangle" w="med" len="med"/>
          </a:ln>
        </p:spPr>
        <p:txBody>
          <a:bodyPr/>
          <a:lstStyle/>
          <a:p>
            <a:endParaRPr lang="en-US">
              <a:solidFill>
                <a:schemeClr val="bg1"/>
              </a:solidFill>
            </a:endParaRPr>
          </a:p>
        </p:txBody>
      </p:sp>
      <p:sp>
        <p:nvSpPr>
          <p:cNvPr id="121873" name="Line 68"/>
          <p:cNvSpPr>
            <a:spLocks noChangeShapeType="1"/>
          </p:cNvSpPr>
          <p:nvPr/>
        </p:nvSpPr>
        <p:spPr bwMode="auto">
          <a:xfrm>
            <a:off x="5251450" y="4692650"/>
            <a:ext cx="52388" cy="0"/>
          </a:xfrm>
          <a:prstGeom prst="line">
            <a:avLst/>
          </a:prstGeom>
          <a:noFill/>
          <a:ln w="9525">
            <a:solidFill>
              <a:schemeClr val="tx1"/>
            </a:solidFill>
            <a:round/>
            <a:headEnd/>
            <a:tailEnd/>
          </a:ln>
        </p:spPr>
        <p:txBody>
          <a:bodyPr/>
          <a:lstStyle/>
          <a:p>
            <a:endParaRPr lang="en-US">
              <a:solidFill>
                <a:schemeClr val="bg1"/>
              </a:solidFill>
            </a:endParaRPr>
          </a:p>
        </p:txBody>
      </p:sp>
      <p:sp>
        <p:nvSpPr>
          <p:cNvPr id="121874" name="Line 69"/>
          <p:cNvSpPr>
            <a:spLocks noChangeShapeType="1"/>
          </p:cNvSpPr>
          <p:nvPr/>
        </p:nvSpPr>
        <p:spPr bwMode="auto">
          <a:xfrm>
            <a:off x="5251450" y="4141788"/>
            <a:ext cx="52388" cy="0"/>
          </a:xfrm>
          <a:prstGeom prst="line">
            <a:avLst/>
          </a:prstGeom>
          <a:noFill/>
          <a:ln w="9525">
            <a:solidFill>
              <a:schemeClr val="tx1"/>
            </a:solidFill>
            <a:round/>
            <a:headEnd/>
            <a:tailEnd/>
          </a:ln>
        </p:spPr>
        <p:txBody>
          <a:bodyPr/>
          <a:lstStyle/>
          <a:p>
            <a:endParaRPr lang="en-US">
              <a:solidFill>
                <a:schemeClr val="bg1"/>
              </a:solidFill>
            </a:endParaRPr>
          </a:p>
        </p:txBody>
      </p:sp>
      <p:sp>
        <p:nvSpPr>
          <p:cNvPr id="121875" name="Line 70"/>
          <p:cNvSpPr>
            <a:spLocks noChangeShapeType="1"/>
          </p:cNvSpPr>
          <p:nvPr/>
        </p:nvSpPr>
        <p:spPr bwMode="auto">
          <a:xfrm>
            <a:off x="5251450" y="3589338"/>
            <a:ext cx="52388" cy="0"/>
          </a:xfrm>
          <a:prstGeom prst="line">
            <a:avLst/>
          </a:prstGeom>
          <a:noFill/>
          <a:ln w="9525">
            <a:solidFill>
              <a:schemeClr val="tx1"/>
            </a:solidFill>
            <a:round/>
            <a:headEnd/>
            <a:tailEnd/>
          </a:ln>
        </p:spPr>
        <p:txBody>
          <a:bodyPr/>
          <a:lstStyle/>
          <a:p>
            <a:endParaRPr lang="en-US">
              <a:solidFill>
                <a:schemeClr val="bg1"/>
              </a:solidFill>
            </a:endParaRPr>
          </a:p>
        </p:txBody>
      </p:sp>
      <p:sp>
        <p:nvSpPr>
          <p:cNvPr id="121876" name="Line 71"/>
          <p:cNvSpPr>
            <a:spLocks noChangeShapeType="1"/>
          </p:cNvSpPr>
          <p:nvPr/>
        </p:nvSpPr>
        <p:spPr bwMode="auto">
          <a:xfrm>
            <a:off x="5251450" y="3054350"/>
            <a:ext cx="52388" cy="0"/>
          </a:xfrm>
          <a:prstGeom prst="line">
            <a:avLst/>
          </a:prstGeom>
          <a:noFill/>
          <a:ln w="9525">
            <a:solidFill>
              <a:schemeClr val="tx1"/>
            </a:solidFill>
            <a:round/>
            <a:headEnd/>
            <a:tailEnd/>
          </a:ln>
        </p:spPr>
        <p:txBody>
          <a:bodyPr/>
          <a:lstStyle/>
          <a:p>
            <a:endParaRPr lang="en-US">
              <a:solidFill>
                <a:schemeClr val="bg1"/>
              </a:solidFill>
            </a:endParaRPr>
          </a:p>
        </p:txBody>
      </p:sp>
      <p:sp>
        <p:nvSpPr>
          <p:cNvPr id="121877" name="Line 72"/>
          <p:cNvSpPr>
            <a:spLocks noChangeShapeType="1"/>
          </p:cNvSpPr>
          <p:nvPr/>
        </p:nvSpPr>
        <p:spPr bwMode="auto">
          <a:xfrm>
            <a:off x="5256213" y="2498725"/>
            <a:ext cx="50800" cy="0"/>
          </a:xfrm>
          <a:prstGeom prst="line">
            <a:avLst/>
          </a:prstGeom>
          <a:noFill/>
          <a:ln w="9525">
            <a:solidFill>
              <a:schemeClr val="tx1"/>
            </a:solidFill>
            <a:round/>
            <a:headEnd/>
            <a:tailEnd/>
          </a:ln>
        </p:spPr>
        <p:txBody>
          <a:bodyPr/>
          <a:lstStyle/>
          <a:p>
            <a:endParaRPr lang="en-US">
              <a:solidFill>
                <a:schemeClr val="bg1"/>
              </a:solidFill>
            </a:endParaRPr>
          </a:p>
        </p:txBody>
      </p:sp>
      <p:sp>
        <p:nvSpPr>
          <p:cNvPr id="121884" name="Text Box 84"/>
          <p:cNvSpPr txBox="1">
            <a:spLocks noChangeArrowheads="1"/>
          </p:cNvSpPr>
          <p:nvPr/>
        </p:nvSpPr>
        <p:spPr bwMode="auto">
          <a:xfrm>
            <a:off x="5325240" y="5363904"/>
            <a:ext cx="78548" cy="184666"/>
          </a:xfrm>
          <a:prstGeom prst="rect">
            <a:avLst/>
          </a:prstGeom>
          <a:noFill/>
          <a:ln w="9525">
            <a:noFill/>
            <a:miter lim="800000"/>
            <a:headEnd/>
            <a:tailEnd/>
          </a:ln>
        </p:spPr>
        <p:txBody>
          <a:bodyPr wrap="none" lIns="0" tIns="0" rIns="0" bIns="0" anchor="ctr">
            <a:spAutoFit/>
          </a:bodyPr>
          <a:lstStyle/>
          <a:p>
            <a:r>
              <a:rPr lang="en-US" sz="1200" b="1" baseline="0" dirty="0">
                <a:solidFill>
                  <a:schemeClr val="bg1"/>
                </a:solidFill>
              </a:rPr>
              <a:t>0</a:t>
            </a:r>
          </a:p>
        </p:txBody>
      </p:sp>
      <p:sp>
        <p:nvSpPr>
          <p:cNvPr id="121885" name="Text Box 86"/>
          <p:cNvSpPr txBox="1">
            <a:spLocks noChangeArrowheads="1"/>
          </p:cNvSpPr>
          <p:nvPr/>
        </p:nvSpPr>
        <p:spPr bwMode="auto">
          <a:xfrm>
            <a:off x="5756275" y="5363904"/>
            <a:ext cx="78548" cy="184666"/>
          </a:xfrm>
          <a:prstGeom prst="rect">
            <a:avLst/>
          </a:prstGeom>
          <a:noFill/>
          <a:ln w="9525">
            <a:noFill/>
            <a:miter lim="800000"/>
            <a:headEnd/>
            <a:tailEnd/>
          </a:ln>
        </p:spPr>
        <p:txBody>
          <a:bodyPr wrap="none" lIns="0" tIns="0" rIns="0" bIns="0" anchor="ctr">
            <a:spAutoFit/>
          </a:bodyPr>
          <a:lstStyle/>
          <a:p>
            <a:r>
              <a:rPr lang="en-US" sz="1200" b="1" baseline="0">
                <a:solidFill>
                  <a:schemeClr val="bg1"/>
                </a:solidFill>
              </a:rPr>
              <a:t>1</a:t>
            </a:r>
          </a:p>
        </p:txBody>
      </p:sp>
      <p:sp>
        <p:nvSpPr>
          <p:cNvPr id="121886" name="Text Box 87"/>
          <p:cNvSpPr txBox="1">
            <a:spLocks noChangeArrowheads="1"/>
          </p:cNvSpPr>
          <p:nvPr/>
        </p:nvSpPr>
        <p:spPr bwMode="auto">
          <a:xfrm>
            <a:off x="6243638" y="5363904"/>
            <a:ext cx="78548" cy="184666"/>
          </a:xfrm>
          <a:prstGeom prst="rect">
            <a:avLst/>
          </a:prstGeom>
          <a:noFill/>
          <a:ln w="9525">
            <a:noFill/>
            <a:miter lim="800000"/>
            <a:headEnd/>
            <a:tailEnd/>
          </a:ln>
        </p:spPr>
        <p:txBody>
          <a:bodyPr wrap="none" lIns="0" tIns="0" rIns="0" bIns="0" anchor="ctr">
            <a:spAutoFit/>
          </a:bodyPr>
          <a:lstStyle/>
          <a:p>
            <a:r>
              <a:rPr lang="en-US" sz="1200" b="1" baseline="0">
                <a:solidFill>
                  <a:schemeClr val="bg1"/>
                </a:solidFill>
              </a:rPr>
              <a:t>2</a:t>
            </a:r>
          </a:p>
        </p:txBody>
      </p:sp>
      <p:sp>
        <p:nvSpPr>
          <p:cNvPr id="121887" name="Text Box 89"/>
          <p:cNvSpPr txBox="1">
            <a:spLocks noChangeArrowheads="1"/>
          </p:cNvSpPr>
          <p:nvPr/>
        </p:nvSpPr>
        <p:spPr bwMode="auto">
          <a:xfrm>
            <a:off x="6732588" y="5363904"/>
            <a:ext cx="78548" cy="184666"/>
          </a:xfrm>
          <a:prstGeom prst="rect">
            <a:avLst/>
          </a:prstGeom>
          <a:noFill/>
          <a:ln w="9525">
            <a:noFill/>
            <a:miter lim="800000"/>
            <a:headEnd/>
            <a:tailEnd/>
          </a:ln>
        </p:spPr>
        <p:txBody>
          <a:bodyPr wrap="none" lIns="0" tIns="0" rIns="0" bIns="0" anchor="ctr">
            <a:spAutoFit/>
          </a:bodyPr>
          <a:lstStyle/>
          <a:p>
            <a:r>
              <a:rPr lang="en-US" sz="1200" b="1" baseline="0">
                <a:solidFill>
                  <a:schemeClr val="bg1"/>
                </a:solidFill>
              </a:rPr>
              <a:t>3</a:t>
            </a:r>
          </a:p>
        </p:txBody>
      </p:sp>
      <p:sp>
        <p:nvSpPr>
          <p:cNvPr id="121888" name="Text Box 90"/>
          <p:cNvSpPr txBox="1">
            <a:spLocks noChangeArrowheads="1"/>
          </p:cNvSpPr>
          <p:nvPr/>
        </p:nvSpPr>
        <p:spPr bwMode="auto">
          <a:xfrm>
            <a:off x="7223125" y="5363904"/>
            <a:ext cx="78548" cy="184666"/>
          </a:xfrm>
          <a:prstGeom prst="rect">
            <a:avLst/>
          </a:prstGeom>
          <a:noFill/>
          <a:ln w="9525">
            <a:noFill/>
            <a:miter lim="800000"/>
            <a:headEnd/>
            <a:tailEnd/>
          </a:ln>
        </p:spPr>
        <p:txBody>
          <a:bodyPr wrap="none" lIns="0" tIns="0" rIns="0" bIns="0" anchor="ctr">
            <a:spAutoFit/>
          </a:bodyPr>
          <a:lstStyle/>
          <a:p>
            <a:r>
              <a:rPr lang="en-US" sz="1200" b="1" baseline="0">
                <a:solidFill>
                  <a:schemeClr val="bg1"/>
                </a:solidFill>
              </a:rPr>
              <a:t>4</a:t>
            </a:r>
          </a:p>
        </p:txBody>
      </p:sp>
      <p:sp>
        <p:nvSpPr>
          <p:cNvPr id="121889" name="Text Box 92"/>
          <p:cNvSpPr txBox="1">
            <a:spLocks noChangeArrowheads="1"/>
          </p:cNvSpPr>
          <p:nvPr/>
        </p:nvSpPr>
        <p:spPr bwMode="auto">
          <a:xfrm>
            <a:off x="7696200" y="5363904"/>
            <a:ext cx="78548" cy="184666"/>
          </a:xfrm>
          <a:prstGeom prst="rect">
            <a:avLst/>
          </a:prstGeom>
          <a:noFill/>
          <a:ln w="9525">
            <a:noFill/>
            <a:miter lim="800000"/>
            <a:headEnd/>
            <a:tailEnd/>
          </a:ln>
        </p:spPr>
        <p:txBody>
          <a:bodyPr wrap="none" lIns="0" tIns="0" rIns="0" bIns="0" anchor="ctr">
            <a:spAutoFit/>
          </a:bodyPr>
          <a:lstStyle/>
          <a:p>
            <a:r>
              <a:rPr lang="en-US" sz="1200" b="1" baseline="0">
                <a:solidFill>
                  <a:schemeClr val="bg1"/>
                </a:solidFill>
              </a:rPr>
              <a:t>5</a:t>
            </a:r>
          </a:p>
        </p:txBody>
      </p:sp>
      <p:sp>
        <p:nvSpPr>
          <p:cNvPr id="121890" name="Text Box 94"/>
          <p:cNvSpPr txBox="1">
            <a:spLocks noChangeArrowheads="1"/>
          </p:cNvSpPr>
          <p:nvPr/>
        </p:nvSpPr>
        <p:spPr bwMode="auto">
          <a:xfrm>
            <a:off x="8185150" y="5363904"/>
            <a:ext cx="78548" cy="184666"/>
          </a:xfrm>
          <a:prstGeom prst="rect">
            <a:avLst/>
          </a:prstGeom>
          <a:noFill/>
          <a:ln w="9525">
            <a:noFill/>
            <a:miter lim="800000"/>
            <a:headEnd/>
            <a:tailEnd/>
          </a:ln>
        </p:spPr>
        <p:txBody>
          <a:bodyPr wrap="none" lIns="0" tIns="0" rIns="0" bIns="0" anchor="ctr">
            <a:spAutoFit/>
          </a:bodyPr>
          <a:lstStyle/>
          <a:p>
            <a:r>
              <a:rPr lang="en-US" sz="1200" b="1" baseline="0" dirty="0">
                <a:solidFill>
                  <a:schemeClr val="bg1"/>
                </a:solidFill>
              </a:rPr>
              <a:t>6</a:t>
            </a:r>
          </a:p>
        </p:txBody>
      </p:sp>
      <p:sp>
        <p:nvSpPr>
          <p:cNvPr id="121891" name="Text Box 96"/>
          <p:cNvSpPr txBox="1">
            <a:spLocks noChangeArrowheads="1"/>
          </p:cNvSpPr>
          <p:nvPr/>
        </p:nvSpPr>
        <p:spPr bwMode="auto">
          <a:xfrm>
            <a:off x="5413375" y="5638800"/>
            <a:ext cx="3349625" cy="215444"/>
          </a:xfrm>
          <a:prstGeom prst="rect">
            <a:avLst/>
          </a:prstGeom>
          <a:noFill/>
          <a:ln w="9525">
            <a:noFill/>
            <a:miter lim="800000"/>
            <a:headEnd/>
            <a:tailEnd/>
          </a:ln>
        </p:spPr>
        <p:txBody>
          <a:bodyPr lIns="0" tIns="0" rIns="0" bIns="0" anchor="ctr">
            <a:spAutoFit/>
          </a:bodyPr>
          <a:lstStyle/>
          <a:p>
            <a:pPr algn="ctr"/>
            <a:r>
              <a:rPr lang="en-US" sz="1400" b="1" baseline="0" dirty="0">
                <a:solidFill>
                  <a:schemeClr val="bg1"/>
                </a:solidFill>
              </a:rPr>
              <a:t>Time (Years)</a:t>
            </a:r>
          </a:p>
        </p:txBody>
      </p:sp>
      <p:sp>
        <p:nvSpPr>
          <p:cNvPr id="121892" name="Text Box 97"/>
          <p:cNvSpPr txBox="1">
            <a:spLocks noChangeArrowheads="1"/>
          </p:cNvSpPr>
          <p:nvPr/>
        </p:nvSpPr>
        <p:spPr bwMode="auto">
          <a:xfrm rot="16200000">
            <a:off x="3450689" y="3744348"/>
            <a:ext cx="2732088" cy="215444"/>
          </a:xfrm>
          <a:prstGeom prst="rect">
            <a:avLst/>
          </a:prstGeom>
          <a:noFill/>
          <a:ln w="9525">
            <a:noFill/>
            <a:miter lim="800000"/>
            <a:headEnd/>
            <a:tailEnd/>
          </a:ln>
        </p:spPr>
        <p:txBody>
          <a:bodyPr lIns="0" tIns="0" rIns="0" bIns="0" anchor="ctr">
            <a:spAutoFit/>
          </a:bodyPr>
          <a:lstStyle/>
          <a:p>
            <a:pPr algn="ctr"/>
            <a:r>
              <a:rPr lang="en-US" sz="1400" b="1" baseline="0" dirty="0">
                <a:solidFill>
                  <a:schemeClr val="bg1"/>
                </a:solidFill>
              </a:rPr>
              <a:t>Patients With Events (%)</a:t>
            </a:r>
          </a:p>
        </p:txBody>
      </p:sp>
      <p:sp>
        <p:nvSpPr>
          <p:cNvPr id="121893" name="Text Box 105"/>
          <p:cNvSpPr txBox="1">
            <a:spLocks noChangeArrowheads="1"/>
          </p:cNvSpPr>
          <p:nvPr/>
        </p:nvSpPr>
        <p:spPr bwMode="auto">
          <a:xfrm>
            <a:off x="5100638" y="5146675"/>
            <a:ext cx="78548" cy="184666"/>
          </a:xfrm>
          <a:prstGeom prst="rect">
            <a:avLst/>
          </a:prstGeom>
          <a:noFill/>
          <a:ln w="9525">
            <a:noFill/>
            <a:miter lim="800000"/>
            <a:headEnd/>
            <a:tailEnd/>
          </a:ln>
        </p:spPr>
        <p:txBody>
          <a:bodyPr wrap="none" lIns="0" tIns="0" rIns="0" bIns="0" anchor="ctr">
            <a:spAutoFit/>
          </a:bodyPr>
          <a:lstStyle/>
          <a:p>
            <a:r>
              <a:rPr lang="en-US" sz="1200" b="1" baseline="0" dirty="0">
                <a:solidFill>
                  <a:schemeClr val="bg1"/>
                </a:solidFill>
              </a:rPr>
              <a:t>0</a:t>
            </a:r>
          </a:p>
        </p:txBody>
      </p:sp>
      <p:sp>
        <p:nvSpPr>
          <p:cNvPr id="121894" name="Text Box 106"/>
          <p:cNvSpPr txBox="1">
            <a:spLocks noChangeArrowheads="1"/>
          </p:cNvSpPr>
          <p:nvPr/>
        </p:nvSpPr>
        <p:spPr bwMode="auto">
          <a:xfrm>
            <a:off x="5100638" y="4608513"/>
            <a:ext cx="78548" cy="184666"/>
          </a:xfrm>
          <a:prstGeom prst="rect">
            <a:avLst/>
          </a:prstGeom>
          <a:noFill/>
          <a:ln w="9525">
            <a:noFill/>
            <a:miter lim="800000"/>
            <a:headEnd/>
            <a:tailEnd/>
          </a:ln>
        </p:spPr>
        <p:txBody>
          <a:bodyPr wrap="none" lIns="0" tIns="0" rIns="0" bIns="0" anchor="ctr">
            <a:spAutoFit/>
          </a:bodyPr>
          <a:lstStyle/>
          <a:p>
            <a:r>
              <a:rPr lang="en-US" sz="1200" b="1" baseline="0">
                <a:solidFill>
                  <a:schemeClr val="bg1"/>
                </a:solidFill>
              </a:rPr>
              <a:t>5</a:t>
            </a:r>
          </a:p>
        </p:txBody>
      </p:sp>
      <p:sp>
        <p:nvSpPr>
          <p:cNvPr id="121895" name="Text Box 107"/>
          <p:cNvSpPr txBox="1">
            <a:spLocks noChangeArrowheads="1"/>
          </p:cNvSpPr>
          <p:nvPr/>
        </p:nvSpPr>
        <p:spPr bwMode="auto">
          <a:xfrm>
            <a:off x="4953000" y="4054475"/>
            <a:ext cx="246063" cy="184666"/>
          </a:xfrm>
          <a:prstGeom prst="rect">
            <a:avLst/>
          </a:prstGeom>
          <a:noFill/>
          <a:ln w="9525">
            <a:noFill/>
            <a:miter lim="800000"/>
            <a:headEnd/>
            <a:tailEnd/>
          </a:ln>
        </p:spPr>
        <p:txBody>
          <a:bodyPr lIns="0" tIns="0" rIns="0" bIns="0" anchor="ctr">
            <a:spAutoFit/>
          </a:bodyPr>
          <a:lstStyle/>
          <a:p>
            <a:pPr algn="r"/>
            <a:r>
              <a:rPr lang="en-US" sz="1200" b="1" baseline="0">
                <a:solidFill>
                  <a:schemeClr val="bg1"/>
                </a:solidFill>
              </a:rPr>
              <a:t>10</a:t>
            </a:r>
          </a:p>
        </p:txBody>
      </p:sp>
      <p:sp>
        <p:nvSpPr>
          <p:cNvPr id="121896" name="Text Box 108"/>
          <p:cNvSpPr txBox="1">
            <a:spLocks noChangeArrowheads="1"/>
          </p:cNvSpPr>
          <p:nvPr/>
        </p:nvSpPr>
        <p:spPr bwMode="auto">
          <a:xfrm>
            <a:off x="4953000" y="3502025"/>
            <a:ext cx="246063" cy="184666"/>
          </a:xfrm>
          <a:prstGeom prst="rect">
            <a:avLst/>
          </a:prstGeom>
          <a:noFill/>
          <a:ln w="9525">
            <a:noFill/>
            <a:miter lim="800000"/>
            <a:headEnd/>
            <a:tailEnd/>
          </a:ln>
        </p:spPr>
        <p:txBody>
          <a:bodyPr lIns="0" tIns="0" rIns="0" bIns="0" anchor="ctr">
            <a:spAutoFit/>
          </a:bodyPr>
          <a:lstStyle/>
          <a:p>
            <a:pPr algn="r"/>
            <a:r>
              <a:rPr lang="en-US" sz="1200" b="1" baseline="0">
                <a:solidFill>
                  <a:schemeClr val="bg1"/>
                </a:solidFill>
              </a:rPr>
              <a:t>15</a:t>
            </a:r>
          </a:p>
        </p:txBody>
      </p:sp>
      <p:sp>
        <p:nvSpPr>
          <p:cNvPr id="121897" name="Text Box 109"/>
          <p:cNvSpPr txBox="1">
            <a:spLocks noChangeArrowheads="1"/>
          </p:cNvSpPr>
          <p:nvPr/>
        </p:nvSpPr>
        <p:spPr bwMode="auto">
          <a:xfrm>
            <a:off x="4953000" y="2959100"/>
            <a:ext cx="246063" cy="184666"/>
          </a:xfrm>
          <a:prstGeom prst="rect">
            <a:avLst/>
          </a:prstGeom>
          <a:noFill/>
          <a:ln w="9525">
            <a:noFill/>
            <a:miter lim="800000"/>
            <a:headEnd/>
            <a:tailEnd/>
          </a:ln>
        </p:spPr>
        <p:txBody>
          <a:bodyPr lIns="0" tIns="0" rIns="0" bIns="0" anchor="ctr">
            <a:spAutoFit/>
          </a:bodyPr>
          <a:lstStyle/>
          <a:p>
            <a:pPr algn="r"/>
            <a:r>
              <a:rPr lang="en-US" sz="1200" b="1" baseline="0">
                <a:solidFill>
                  <a:schemeClr val="bg1"/>
                </a:solidFill>
              </a:rPr>
              <a:t>20</a:t>
            </a:r>
          </a:p>
        </p:txBody>
      </p:sp>
      <p:sp>
        <p:nvSpPr>
          <p:cNvPr id="121898" name="Text Box 110"/>
          <p:cNvSpPr txBox="1">
            <a:spLocks noChangeArrowheads="1"/>
          </p:cNvSpPr>
          <p:nvPr/>
        </p:nvSpPr>
        <p:spPr bwMode="auto">
          <a:xfrm>
            <a:off x="4953000" y="2413000"/>
            <a:ext cx="246063" cy="184666"/>
          </a:xfrm>
          <a:prstGeom prst="rect">
            <a:avLst/>
          </a:prstGeom>
          <a:noFill/>
          <a:ln w="9525">
            <a:noFill/>
            <a:miter lim="800000"/>
            <a:headEnd/>
            <a:tailEnd/>
          </a:ln>
        </p:spPr>
        <p:txBody>
          <a:bodyPr lIns="0" tIns="0" rIns="0" bIns="0" anchor="ctr">
            <a:spAutoFit/>
          </a:bodyPr>
          <a:lstStyle/>
          <a:p>
            <a:pPr algn="r"/>
            <a:r>
              <a:rPr lang="en-US" sz="1200" b="1" baseline="0">
                <a:solidFill>
                  <a:schemeClr val="bg1"/>
                </a:solidFill>
              </a:rPr>
              <a:t>25</a:t>
            </a:r>
          </a:p>
        </p:txBody>
      </p:sp>
      <p:sp>
        <p:nvSpPr>
          <p:cNvPr id="94" name="Text Box 5"/>
          <p:cNvSpPr txBox="1">
            <a:spLocks noChangeArrowheads="1"/>
          </p:cNvSpPr>
          <p:nvPr>
            <p:custDataLst>
              <p:tags r:id="rId1"/>
            </p:custDataLst>
          </p:nvPr>
        </p:nvSpPr>
        <p:spPr bwMode="auto">
          <a:xfrm>
            <a:off x="457200" y="6353175"/>
            <a:ext cx="8340725" cy="336550"/>
          </a:xfrm>
          <a:prstGeom prst="rect">
            <a:avLst/>
          </a:prstGeom>
          <a:noFill/>
          <a:ln w="9525">
            <a:noFill/>
            <a:miter lim="800000"/>
            <a:headEnd/>
            <a:tailEnd/>
          </a:ln>
        </p:spPr>
        <p:txBody>
          <a:bodyPr wrap="none"/>
          <a:lstStyle/>
          <a:p>
            <a:pPr marL="114300" indent="-114300" algn="r">
              <a:buClr>
                <a:schemeClr val="tx1"/>
              </a:buClr>
              <a:buSzPct val="100000"/>
            </a:pPr>
            <a:r>
              <a:rPr lang="en-US" sz="1400" baseline="0" dirty="0" smtClean="0">
                <a:solidFill>
                  <a:schemeClr val="bg1"/>
                </a:solidFill>
                <a:latin typeface="Arial Narrow" pitchFamily="34" charset="0"/>
                <a:cs typeface="Times New Roman" pitchFamily="18" charset="0"/>
              </a:rPr>
              <a:t>1. ADVANCE </a:t>
            </a:r>
            <a:r>
              <a:rPr lang="en-US" sz="1400" baseline="0" dirty="0">
                <a:solidFill>
                  <a:schemeClr val="bg1"/>
                </a:solidFill>
                <a:latin typeface="Arial Narrow" pitchFamily="34" charset="0"/>
                <a:cs typeface="Times New Roman" pitchFamily="18" charset="0"/>
              </a:rPr>
              <a:t>Collaborative Group. </a:t>
            </a:r>
            <a:r>
              <a:rPr lang="en-US" sz="1400" i="1" baseline="0" dirty="0">
                <a:solidFill>
                  <a:schemeClr val="bg1"/>
                </a:solidFill>
                <a:latin typeface="Arial Narrow" pitchFamily="34" charset="0"/>
                <a:cs typeface="Times New Roman" pitchFamily="18" charset="0"/>
              </a:rPr>
              <a:t>N </a:t>
            </a:r>
            <a:r>
              <a:rPr lang="en-US" sz="1400" i="1" baseline="0" dirty="0" err="1">
                <a:solidFill>
                  <a:schemeClr val="bg1"/>
                </a:solidFill>
                <a:latin typeface="Arial Narrow" pitchFamily="34" charset="0"/>
                <a:cs typeface="Times New Roman" pitchFamily="18" charset="0"/>
              </a:rPr>
              <a:t>Engl</a:t>
            </a:r>
            <a:r>
              <a:rPr lang="en-US" sz="1400" i="1" baseline="0" dirty="0">
                <a:solidFill>
                  <a:schemeClr val="bg1"/>
                </a:solidFill>
                <a:latin typeface="Arial Narrow" pitchFamily="34" charset="0"/>
                <a:cs typeface="Times New Roman" pitchFamily="18" charset="0"/>
              </a:rPr>
              <a:t> J </a:t>
            </a:r>
            <a:r>
              <a:rPr lang="en-US" sz="1400" i="1" baseline="0" dirty="0" smtClean="0">
                <a:solidFill>
                  <a:schemeClr val="bg1"/>
                </a:solidFill>
                <a:latin typeface="Arial Narrow" pitchFamily="34" charset="0"/>
                <a:cs typeface="Times New Roman" pitchFamily="18" charset="0"/>
              </a:rPr>
              <a:t>Med</a:t>
            </a:r>
            <a:r>
              <a:rPr lang="en-US" sz="1400" baseline="0" dirty="0" smtClean="0">
                <a:solidFill>
                  <a:schemeClr val="bg1"/>
                </a:solidFill>
                <a:latin typeface="Arial Narrow" pitchFamily="34" charset="0"/>
                <a:cs typeface="Times New Roman" pitchFamily="18" charset="0"/>
              </a:rPr>
              <a:t> </a:t>
            </a:r>
            <a:r>
              <a:rPr lang="en-US" sz="1400" baseline="0" dirty="0">
                <a:solidFill>
                  <a:schemeClr val="bg1"/>
                </a:solidFill>
                <a:latin typeface="Arial Narrow" pitchFamily="34" charset="0"/>
                <a:cs typeface="Times New Roman" pitchFamily="18" charset="0"/>
              </a:rPr>
              <a:t>2008;358(24):2560-2572.</a:t>
            </a:r>
          </a:p>
          <a:p>
            <a:pPr marL="114300" indent="-114300" algn="r">
              <a:buClr>
                <a:schemeClr val="tx1"/>
              </a:buClr>
              <a:buSzPct val="100000"/>
            </a:pPr>
            <a:r>
              <a:rPr lang="en-US" sz="1400" baseline="0" dirty="0" smtClean="0">
                <a:solidFill>
                  <a:schemeClr val="bg1"/>
                </a:solidFill>
                <a:latin typeface="Arial Narrow" pitchFamily="34" charset="0"/>
                <a:cs typeface="Times New Roman" pitchFamily="18" charset="0"/>
              </a:rPr>
              <a:t>2. The </a:t>
            </a:r>
            <a:r>
              <a:rPr lang="en-US" sz="1400" baseline="0" dirty="0">
                <a:solidFill>
                  <a:schemeClr val="bg1"/>
                </a:solidFill>
                <a:latin typeface="Arial Narrow" pitchFamily="34" charset="0"/>
                <a:cs typeface="Times New Roman" pitchFamily="18" charset="0"/>
              </a:rPr>
              <a:t>Action to Control Cardiovascular Risk in Diabetes Study Group. </a:t>
            </a:r>
            <a:r>
              <a:rPr lang="en-US" sz="1400" i="1" baseline="0" dirty="0">
                <a:solidFill>
                  <a:schemeClr val="bg1"/>
                </a:solidFill>
                <a:latin typeface="Arial Narrow" pitchFamily="34" charset="0"/>
                <a:cs typeface="Times New Roman" pitchFamily="18" charset="0"/>
              </a:rPr>
              <a:t>N </a:t>
            </a:r>
            <a:r>
              <a:rPr lang="en-US" sz="1400" i="1" baseline="0" dirty="0" err="1">
                <a:solidFill>
                  <a:schemeClr val="bg1"/>
                </a:solidFill>
                <a:latin typeface="Arial Narrow" pitchFamily="34" charset="0"/>
                <a:cs typeface="Times New Roman" pitchFamily="18" charset="0"/>
              </a:rPr>
              <a:t>Engl</a:t>
            </a:r>
            <a:r>
              <a:rPr lang="en-US" sz="1400" i="1" baseline="0" dirty="0">
                <a:solidFill>
                  <a:schemeClr val="bg1"/>
                </a:solidFill>
                <a:latin typeface="Arial Narrow" pitchFamily="34" charset="0"/>
                <a:cs typeface="Times New Roman" pitchFamily="18" charset="0"/>
              </a:rPr>
              <a:t> J </a:t>
            </a:r>
            <a:r>
              <a:rPr lang="en-US" sz="1400" i="1" baseline="0" dirty="0" smtClean="0">
                <a:solidFill>
                  <a:schemeClr val="bg1"/>
                </a:solidFill>
                <a:latin typeface="Arial Narrow" pitchFamily="34" charset="0"/>
                <a:cs typeface="Times New Roman" pitchFamily="18" charset="0"/>
              </a:rPr>
              <a:t>Med</a:t>
            </a:r>
            <a:r>
              <a:rPr lang="en-US" sz="1400" baseline="0" dirty="0" smtClean="0">
                <a:solidFill>
                  <a:schemeClr val="bg1"/>
                </a:solidFill>
                <a:latin typeface="Arial Narrow" pitchFamily="34" charset="0"/>
                <a:cs typeface="Times New Roman" pitchFamily="18" charset="0"/>
              </a:rPr>
              <a:t> </a:t>
            </a:r>
            <a:r>
              <a:rPr lang="en-US" sz="1400" baseline="0" dirty="0">
                <a:solidFill>
                  <a:schemeClr val="bg1"/>
                </a:solidFill>
                <a:latin typeface="Arial Narrow" pitchFamily="34" charset="0"/>
                <a:cs typeface="Times New Roman" pitchFamily="18" charset="0"/>
              </a:rPr>
              <a:t>2008;358(24):2545-2559.</a:t>
            </a:r>
          </a:p>
          <a:p>
            <a:pPr marL="114300" indent="-114300" algn="r">
              <a:lnSpc>
                <a:spcPct val="125000"/>
              </a:lnSpc>
              <a:buClr>
                <a:schemeClr val="tx1"/>
              </a:buClr>
              <a:buSzPct val="100000"/>
            </a:pPr>
            <a:endParaRPr lang="en-US" sz="1400" baseline="0" dirty="0">
              <a:solidFill>
                <a:schemeClr val="bg1"/>
              </a:solidFill>
              <a:latin typeface="Arial Narrow" pitchFamily="34" charset="0"/>
            </a:endParaRPr>
          </a:p>
        </p:txBody>
      </p:sp>
      <p:sp>
        <p:nvSpPr>
          <p:cNvPr id="95" name="Text Box 5"/>
          <p:cNvSpPr txBox="1">
            <a:spLocks noChangeArrowheads="1"/>
          </p:cNvSpPr>
          <p:nvPr>
            <p:custDataLst>
              <p:tags r:id="rId2"/>
            </p:custDataLst>
          </p:nvPr>
        </p:nvSpPr>
        <p:spPr bwMode="auto">
          <a:xfrm>
            <a:off x="457200" y="5989320"/>
            <a:ext cx="8340725" cy="336550"/>
          </a:xfrm>
          <a:prstGeom prst="rect">
            <a:avLst/>
          </a:prstGeom>
          <a:noFill/>
          <a:ln w="9525">
            <a:noFill/>
            <a:miter lim="800000"/>
            <a:headEnd/>
            <a:tailEnd/>
          </a:ln>
        </p:spPr>
        <p:txBody>
          <a:bodyPr wrap="none"/>
          <a:lstStyle/>
          <a:p>
            <a:pPr marL="171450" indent="-171450">
              <a:buClr>
                <a:schemeClr val="accent1"/>
              </a:buClr>
              <a:buSzPct val="100000"/>
              <a:buFont typeface="Arial" pitchFamily="34" charset="0"/>
              <a:buChar char="•"/>
            </a:pPr>
            <a:r>
              <a:rPr lang="en-US" sz="1400" dirty="0" smtClean="0">
                <a:solidFill>
                  <a:schemeClr val="bg1"/>
                </a:solidFill>
              </a:rPr>
              <a:t>HR=hazard ratio.</a:t>
            </a:r>
            <a:endParaRPr lang="en-US" sz="1400" baseline="0" dirty="0">
              <a:solidFill>
                <a:schemeClr val="bg1"/>
              </a:solidFill>
            </a:endParaRPr>
          </a:p>
        </p:txBody>
      </p:sp>
      <p:sp>
        <p:nvSpPr>
          <p:cNvPr id="96" name="Line 17"/>
          <p:cNvSpPr>
            <a:spLocks noChangeShapeType="1"/>
          </p:cNvSpPr>
          <p:nvPr/>
        </p:nvSpPr>
        <p:spPr bwMode="auto">
          <a:xfrm>
            <a:off x="759621" y="5197475"/>
            <a:ext cx="53975" cy="0"/>
          </a:xfrm>
          <a:prstGeom prst="line">
            <a:avLst/>
          </a:prstGeom>
          <a:noFill/>
          <a:ln w="9525">
            <a:solidFill>
              <a:schemeClr val="tx1"/>
            </a:solidFill>
            <a:round/>
            <a:headEnd/>
            <a:tailEnd/>
          </a:ln>
        </p:spPr>
        <p:txBody>
          <a:bodyPr/>
          <a:lstStyle/>
          <a:p>
            <a:endParaRPr lang="en-US">
              <a:solidFill>
                <a:schemeClr val="bg1"/>
              </a:solidFill>
            </a:endParaRPr>
          </a:p>
        </p:txBody>
      </p:sp>
      <p:sp>
        <p:nvSpPr>
          <p:cNvPr id="97" name="Line 68"/>
          <p:cNvSpPr>
            <a:spLocks noChangeShapeType="1"/>
          </p:cNvSpPr>
          <p:nvPr/>
        </p:nvSpPr>
        <p:spPr bwMode="auto">
          <a:xfrm>
            <a:off x="5251450" y="5257800"/>
            <a:ext cx="52388" cy="0"/>
          </a:xfrm>
          <a:prstGeom prst="line">
            <a:avLst/>
          </a:prstGeom>
          <a:noFill/>
          <a:ln w="9525">
            <a:solidFill>
              <a:schemeClr val="tx1"/>
            </a:solidFill>
            <a:round/>
            <a:headEnd/>
            <a:tailEnd/>
          </a:ln>
        </p:spPr>
        <p:txBody>
          <a:bodyPr/>
          <a:lstStyle/>
          <a:p>
            <a:endParaRPr lang="en-US">
              <a:solidFill>
                <a:schemeClr val="bg1"/>
              </a:solidFill>
            </a:endParaRPr>
          </a:p>
        </p:txBody>
      </p:sp>
      <p:sp>
        <p:nvSpPr>
          <p:cNvPr id="101" name="Line 22"/>
          <p:cNvSpPr>
            <a:spLocks noChangeShapeType="1"/>
          </p:cNvSpPr>
          <p:nvPr/>
        </p:nvSpPr>
        <p:spPr bwMode="auto">
          <a:xfrm>
            <a:off x="812007" y="5267325"/>
            <a:ext cx="0" cy="66675"/>
          </a:xfrm>
          <a:prstGeom prst="line">
            <a:avLst/>
          </a:prstGeom>
          <a:noFill/>
          <a:ln w="9525">
            <a:solidFill>
              <a:schemeClr val="tx1"/>
            </a:solidFill>
            <a:round/>
            <a:headEnd/>
            <a:tailEnd/>
          </a:ln>
        </p:spPr>
        <p:txBody>
          <a:bodyPr/>
          <a:lstStyle/>
          <a:p>
            <a:endParaRPr lang="en-US">
              <a:solidFill>
                <a:schemeClr val="bg1"/>
              </a:solidFill>
            </a:endParaRPr>
          </a:p>
        </p:txBody>
      </p:sp>
      <p:sp>
        <p:nvSpPr>
          <p:cNvPr id="102" name="Rectangle 2"/>
          <p:cNvSpPr txBox="1">
            <a:spLocks noChangeArrowheads="1"/>
          </p:cNvSpPr>
          <p:nvPr/>
        </p:nvSpPr>
        <p:spPr bwMode="auto">
          <a:xfrm>
            <a:off x="165100" y="155448"/>
            <a:ext cx="8193024"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endParaRPr lang="en-US" sz="3600" b="1" kern="0" dirty="0" smtClean="0">
              <a:solidFill>
                <a:srgbClr val="FFFF00"/>
              </a:solidFill>
              <a:latin typeface="Arial"/>
              <a:ea typeface="+mj-ea"/>
              <a:cs typeface="+mj-cs"/>
            </a:endParaRPr>
          </a:p>
          <a:p>
            <a:pPr lvl="0"/>
            <a:r>
              <a:rPr lang="en-US" sz="3600" b="1" dirty="0" smtClean="0">
                <a:solidFill>
                  <a:srgbClr val="FFFF00"/>
                </a:solidFill>
                <a:latin typeface="Verdana" pitchFamily="34" charset="0"/>
                <a:ea typeface="Verdana" pitchFamily="34" charset="0"/>
                <a:cs typeface="Verdana" pitchFamily="34" charset="0"/>
              </a:rPr>
              <a:t>ADVANCE &amp; ACCORD </a:t>
            </a:r>
            <a:endParaRPr lang="en-US" sz="3600" b="1" dirty="0" smtClean="0">
              <a:solidFill>
                <a:srgbClr val="FFFF00"/>
              </a:solidFill>
              <a:latin typeface="Verdana" pitchFamily="34" charset="0"/>
              <a:ea typeface="Verdana" pitchFamily="34" charset="0"/>
              <a:cs typeface="Verdana" pitchFamily="34" charset="0"/>
            </a:endParaRPr>
          </a:p>
          <a:p>
            <a:pPr lvl="0"/>
            <a:r>
              <a:rPr lang="en-US" sz="2800" b="1" kern="0" dirty="0" smtClean="0">
                <a:solidFill>
                  <a:srgbClr val="FFFF00"/>
                </a:solidFill>
                <a:latin typeface="Verdana" pitchFamily="34" charset="0"/>
                <a:ea typeface="Verdana" pitchFamily="34" charset="0"/>
                <a:cs typeface="Verdana" pitchFamily="34" charset="0"/>
              </a:rPr>
              <a:t>Results</a:t>
            </a:r>
            <a:r>
              <a:rPr lang="en-US" sz="2800" b="1" kern="0" dirty="0" smtClean="0">
                <a:solidFill>
                  <a:srgbClr val="FFFF00"/>
                </a:solidFill>
                <a:latin typeface="Verdana" pitchFamily="34" charset="0"/>
                <a:ea typeface="Verdana" pitchFamily="34" charset="0"/>
                <a:cs typeface="Verdana" pitchFamily="34" charset="0"/>
              </a:rPr>
              <a:t>: </a:t>
            </a:r>
            <a:r>
              <a:rPr lang="en-US" sz="2800" b="1" kern="0" dirty="0" err="1" smtClean="0">
                <a:solidFill>
                  <a:srgbClr val="FFFF00"/>
                </a:solidFill>
                <a:latin typeface="Verdana" pitchFamily="34" charset="0"/>
                <a:ea typeface="Verdana" pitchFamily="34" charset="0"/>
                <a:cs typeface="Verdana" pitchFamily="34" charset="0"/>
              </a:rPr>
              <a:t>Macrovascular</a:t>
            </a:r>
            <a:r>
              <a:rPr lang="en-US" sz="2800" b="1" kern="0" dirty="0" smtClean="0">
                <a:solidFill>
                  <a:srgbClr val="FFFF00"/>
                </a:solidFill>
                <a:latin typeface="Verdana" pitchFamily="34" charset="0"/>
                <a:ea typeface="Verdana" pitchFamily="34" charset="0"/>
                <a:cs typeface="Verdana" pitchFamily="34" charset="0"/>
              </a:rPr>
              <a:t> Outcomes</a:t>
            </a:r>
            <a:endParaRPr kumimoji="0" lang="en-US" sz="2800" b="1" i="0" u="none" strike="noStrike" kern="0" cap="none" spc="0" normalizeH="0" baseline="0" noProof="0" dirty="0" smtClean="0">
              <a:ln>
                <a:noFill/>
              </a:ln>
              <a:solidFill>
                <a:srgbClr val="FFFF00"/>
              </a:solidFill>
              <a:uLnTx/>
              <a:uFillTx/>
              <a:latin typeface="Verdana" pitchFamily="34" charset="0"/>
              <a:ea typeface="Verdana" pitchFamily="34" charset="0"/>
              <a:cs typeface="Verdana" pitchFamily="34" charset="0"/>
            </a:endParaRPr>
          </a:p>
        </p:txBody>
      </p:sp>
      <p:grpSp>
        <p:nvGrpSpPr>
          <p:cNvPr id="3" name="Group 102"/>
          <p:cNvGrpSpPr/>
          <p:nvPr/>
        </p:nvGrpSpPr>
        <p:grpSpPr>
          <a:xfrm>
            <a:off x="2590800" y="2524125"/>
            <a:ext cx="1428260" cy="496074"/>
            <a:chOff x="2590800" y="2524125"/>
            <a:chExt cx="1428260" cy="496074"/>
          </a:xfrm>
        </p:grpSpPr>
        <p:sp>
          <p:nvSpPr>
            <p:cNvPr id="104" name="Text Box 112"/>
            <p:cNvSpPr txBox="1">
              <a:spLocks noChangeArrowheads="1"/>
            </p:cNvSpPr>
            <p:nvPr/>
          </p:nvSpPr>
          <p:spPr bwMode="auto">
            <a:xfrm>
              <a:off x="2927351" y="2524125"/>
              <a:ext cx="1091709" cy="276999"/>
            </a:xfrm>
            <a:prstGeom prst="rect">
              <a:avLst/>
            </a:prstGeom>
            <a:noFill/>
            <a:ln w="9525">
              <a:noFill/>
              <a:miter lim="800000"/>
              <a:headEnd/>
              <a:tailEnd/>
            </a:ln>
          </p:spPr>
          <p:txBody>
            <a:bodyPr wrap="none" lIns="0" rIns="0">
              <a:spAutoFit/>
            </a:bodyPr>
            <a:lstStyle/>
            <a:p>
              <a:r>
                <a:rPr lang="en-US" sz="1200" b="1" baseline="0" dirty="0">
                  <a:solidFill>
                    <a:schemeClr val="bg1"/>
                  </a:solidFill>
                </a:rPr>
                <a:t>Intensive </a:t>
              </a:r>
              <a:r>
                <a:rPr lang="en-US" sz="1200" b="1" dirty="0" smtClean="0">
                  <a:solidFill>
                    <a:schemeClr val="bg1"/>
                  </a:solidFill>
                </a:rPr>
                <a:t>C</a:t>
              </a:r>
              <a:r>
                <a:rPr lang="en-US" sz="1200" b="1" baseline="0" dirty="0" smtClean="0">
                  <a:solidFill>
                    <a:schemeClr val="bg1"/>
                  </a:solidFill>
                </a:rPr>
                <a:t>ontrol</a:t>
              </a:r>
              <a:endParaRPr lang="en-US" sz="1200" b="1" baseline="0" dirty="0">
                <a:solidFill>
                  <a:schemeClr val="bg1"/>
                </a:solidFill>
              </a:endParaRPr>
            </a:p>
          </p:txBody>
        </p:sp>
        <p:sp>
          <p:nvSpPr>
            <p:cNvPr id="105" name="Line 52"/>
            <p:cNvSpPr>
              <a:spLocks noChangeShapeType="1"/>
            </p:cNvSpPr>
            <p:nvPr/>
          </p:nvSpPr>
          <p:spPr bwMode="auto">
            <a:xfrm>
              <a:off x="2590800" y="2667000"/>
              <a:ext cx="215900" cy="0"/>
            </a:xfrm>
            <a:prstGeom prst="line">
              <a:avLst/>
            </a:prstGeom>
            <a:noFill/>
            <a:ln w="19050">
              <a:solidFill>
                <a:srgbClr val="990000"/>
              </a:solidFill>
              <a:round/>
              <a:headEnd/>
              <a:tailEnd/>
            </a:ln>
          </p:spPr>
          <p:txBody>
            <a:bodyPr/>
            <a:lstStyle/>
            <a:p>
              <a:endParaRPr lang="en-US">
                <a:solidFill>
                  <a:schemeClr val="bg1"/>
                </a:solidFill>
              </a:endParaRPr>
            </a:p>
          </p:txBody>
        </p:sp>
        <p:sp>
          <p:nvSpPr>
            <p:cNvPr id="107" name="Line 53"/>
            <p:cNvSpPr>
              <a:spLocks noChangeShapeType="1"/>
            </p:cNvSpPr>
            <p:nvPr/>
          </p:nvSpPr>
          <p:spPr bwMode="auto">
            <a:xfrm>
              <a:off x="2590800" y="2881699"/>
              <a:ext cx="215900" cy="0"/>
            </a:xfrm>
            <a:prstGeom prst="line">
              <a:avLst/>
            </a:prstGeom>
            <a:noFill/>
            <a:ln w="19050">
              <a:solidFill>
                <a:srgbClr val="969696"/>
              </a:solidFill>
              <a:round/>
              <a:headEnd/>
              <a:tailEnd/>
            </a:ln>
          </p:spPr>
          <p:txBody>
            <a:bodyPr/>
            <a:lstStyle/>
            <a:p>
              <a:endParaRPr lang="en-US">
                <a:solidFill>
                  <a:schemeClr val="bg1"/>
                </a:solidFill>
              </a:endParaRPr>
            </a:p>
          </p:txBody>
        </p:sp>
        <p:sp>
          <p:nvSpPr>
            <p:cNvPr id="108" name="Text Box 112"/>
            <p:cNvSpPr txBox="1">
              <a:spLocks noChangeArrowheads="1"/>
            </p:cNvSpPr>
            <p:nvPr/>
          </p:nvSpPr>
          <p:spPr bwMode="auto">
            <a:xfrm>
              <a:off x="2927351" y="2743200"/>
              <a:ext cx="1086644" cy="276999"/>
            </a:xfrm>
            <a:prstGeom prst="rect">
              <a:avLst/>
            </a:prstGeom>
            <a:noFill/>
            <a:ln w="9525">
              <a:noFill/>
              <a:miter lim="800000"/>
              <a:headEnd/>
              <a:tailEnd/>
            </a:ln>
          </p:spPr>
          <p:txBody>
            <a:bodyPr wrap="none" lIns="0" rIns="0">
              <a:spAutoFit/>
            </a:bodyPr>
            <a:lstStyle/>
            <a:p>
              <a:r>
                <a:rPr lang="en-US" sz="1200" b="1" baseline="0" dirty="0" smtClean="0">
                  <a:solidFill>
                    <a:schemeClr val="bg1"/>
                  </a:solidFill>
                </a:rPr>
                <a:t>Standard Control</a:t>
              </a:r>
              <a:endParaRPr lang="en-US" sz="1200" b="1" baseline="0" dirty="0">
                <a:solidFill>
                  <a:schemeClr val="bg1"/>
                </a:solidFill>
              </a:endParaRPr>
            </a:p>
          </p:txBody>
        </p:sp>
      </p:grpSp>
      <p:grpSp>
        <p:nvGrpSpPr>
          <p:cNvPr id="4" name="Group 108"/>
          <p:cNvGrpSpPr/>
          <p:nvPr/>
        </p:nvGrpSpPr>
        <p:grpSpPr>
          <a:xfrm>
            <a:off x="7015691" y="2524125"/>
            <a:ext cx="1428260" cy="496074"/>
            <a:chOff x="2590800" y="2524125"/>
            <a:chExt cx="1428260" cy="496074"/>
          </a:xfrm>
        </p:grpSpPr>
        <p:sp>
          <p:nvSpPr>
            <p:cNvPr id="110" name="Text Box 112"/>
            <p:cNvSpPr txBox="1">
              <a:spLocks noChangeArrowheads="1"/>
            </p:cNvSpPr>
            <p:nvPr/>
          </p:nvSpPr>
          <p:spPr bwMode="auto">
            <a:xfrm>
              <a:off x="2927351" y="2524125"/>
              <a:ext cx="1091709" cy="276999"/>
            </a:xfrm>
            <a:prstGeom prst="rect">
              <a:avLst/>
            </a:prstGeom>
            <a:noFill/>
            <a:ln w="9525">
              <a:noFill/>
              <a:miter lim="800000"/>
              <a:headEnd/>
              <a:tailEnd/>
            </a:ln>
          </p:spPr>
          <p:txBody>
            <a:bodyPr wrap="none" lIns="0" rIns="0">
              <a:spAutoFit/>
            </a:bodyPr>
            <a:lstStyle/>
            <a:p>
              <a:r>
                <a:rPr lang="en-US" sz="1200" b="1" baseline="0" dirty="0">
                  <a:solidFill>
                    <a:schemeClr val="bg1"/>
                  </a:solidFill>
                </a:rPr>
                <a:t>Intensive </a:t>
              </a:r>
              <a:r>
                <a:rPr lang="en-US" sz="1200" b="1" dirty="0" smtClean="0">
                  <a:solidFill>
                    <a:schemeClr val="bg1"/>
                  </a:solidFill>
                </a:rPr>
                <a:t>C</a:t>
              </a:r>
              <a:r>
                <a:rPr lang="en-US" sz="1200" b="1" baseline="0" dirty="0" smtClean="0">
                  <a:solidFill>
                    <a:schemeClr val="bg1"/>
                  </a:solidFill>
                </a:rPr>
                <a:t>ontrol</a:t>
              </a:r>
              <a:endParaRPr lang="en-US" sz="1200" b="1" baseline="0" dirty="0">
                <a:solidFill>
                  <a:schemeClr val="bg1"/>
                </a:solidFill>
              </a:endParaRPr>
            </a:p>
          </p:txBody>
        </p:sp>
        <p:sp>
          <p:nvSpPr>
            <p:cNvPr id="111" name="Line 52"/>
            <p:cNvSpPr>
              <a:spLocks noChangeShapeType="1"/>
            </p:cNvSpPr>
            <p:nvPr/>
          </p:nvSpPr>
          <p:spPr bwMode="auto">
            <a:xfrm>
              <a:off x="2590800" y="2667000"/>
              <a:ext cx="215900" cy="0"/>
            </a:xfrm>
            <a:prstGeom prst="line">
              <a:avLst/>
            </a:prstGeom>
            <a:noFill/>
            <a:ln w="19050">
              <a:solidFill>
                <a:srgbClr val="990000"/>
              </a:solidFill>
              <a:round/>
              <a:headEnd/>
              <a:tailEnd/>
            </a:ln>
          </p:spPr>
          <p:txBody>
            <a:bodyPr/>
            <a:lstStyle/>
            <a:p>
              <a:endParaRPr lang="en-US">
                <a:solidFill>
                  <a:schemeClr val="bg1"/>
                </a:solidFill>
              </a:endParaRPr>
            </a:p>
          </p:txBody>
        </p:sp>
        <p:sp>
          <p:nvSpPr>
            <p:cNvPr id="112" name="Line 53"/>
            <p:cNvSpPr>
              <a:spLocks noChangeShapeType="1"/>
            </p:cNvSpPr>
            <p:nvPr/>
          </p:nvSpPr>
          <p:spPr bwMode="auto">
            <a:xfrm>
              <a:off x="2590800" y="2881699"/>
              <a:ext cx="215900" cy="0"/>
            </a:xfrm>
            <a:prstGeom prst="line">
              <a:avLst/>
            </a:prstGeom>
            <a:noFill/>
            <a:ln w="19050">
              <a:solidFill>
                <a:srgbClr val="969696"/>
              </a:solidFill>
              <a:round/>
              <a:headEnd/>
              <a:tailEnd/>
            </a:ln>
          </p:spPr>
          <p:txBody>
            <a:bodyPr/>
            <a:lstStyle/>
            <a:p>
              <a:endParaRPr lang="en-US">
                <a:solidFill>
                  <a:schemeClr val="bg1"/>
                </a:solidFill>
              </a:endParaRPr>
            </a:p>
          </p:txBody>
        </p:sp>
        <p:sp>
          <p:nvSpPr>
            <p:cNvPr id="113" name="Text Box 112"/>
            <p:cNvSpPr txBox="1">
              <a:spLocks noChangeArrowheads="1"/>
            </p:cNvSpPr>
            <p:nvPr/>
          </p:nvSpPr>
          <p:spPr bwMode="auto">
            <a:xfrm>
              <a:off x="2927351" y="2743200"/>
              <a:ext cx="1086644" cy="276999"/>
            </a:xfrm>
            <a:prstGeom prst="rect">
              <a:avLst/>
            </a:prstGeom>
            <a:noFill/>
            <a:ln w="9525">
              <a:noFill/>
              <a:miter lim="800000"/>
              <a:headEnd/>
              <a:tailEnd/>
            </a:ln>
          </p:spPr>
          <p:txBody>
            <a:bodyPr wrap="none" lIns="0" rIns="0">
              <a:spAutoFit/>
            </a:bodyPr>
            <a:lstStyle/>
            <a:p>
              <a:r>
                <a:rPr lang="en-US" sz="1200" b="1" baseline="0" dirty="0" smtClean="0">
                  <a:solidFill>
                    <a:schemeClr val="bg1"/>
                  </a:solidFill>
                </a:rPr>
                <a:t>Standard Control</a:t>
              </a:r>
              <a:endParaRPr lang="en-US" sz="1200" b="1" baseline="0" dirty="0">
                <a:solidFill>
                  <a:schemeClr val="bg1"/>
                </a:solidFill>
              </a:endParaRPr>
            </a:p>
          </p:txBody>
        </p:sp>
      </p:gr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8" name="Rectangle 12"/>
          <p:cNvSpPr>
            <a:spLocks noGrp="1" noChangeArrowheads="1"/>
          </p:cNvSpPr>
          <p:nvPr>
            <p:ph type="body" sz="half" idx="4294967295"/>
          </p:nvPr>
        </p:nvSpPr>
        <p:spPr>
          <a:xfrm>
            <a:off x="457200" y="1527048"/>
            <a:ext cx="4038600" cy="4818062"/>
          </a:xfrm>
          <a:prstGeom prst="rect">
            <a:avLst/>
          </a:prstGeom>
        </p:spPr>
        <p:txBody>
          <a:bodyPr anchor="t" anchorCtr="0"/>
          <a:lstStyle/>
          <a:p>
            <a:pPr eaLnBrk="1" hangingPunct="1">
              <a:lnSpc>
                <a:spcPct val="100000"/>
              </a:lnSpc>
              <a:buFont typeface="Wingdings" pitchFamily="2" charset="2"/>
              <a:buNone/>
            </a:pPr>
            <a:r>
              <a:rPr lang="en-US" sz="2000" b="1" u="sng" dirty="0" smtClean="0">
                <a:solidFill>
                  <a:schemeClr val="bg1"/>
                </a:solidFill>
              </a:rPr>
              <a:t>ADVANCE</a:t>
            </a:r>
            <a:r>
              <a:rPr lang="en-US" sz="2000" b="1" u="sng" baseline="30000" dirty="0" smtClean="0">
                <a:solidFill>
                  <a:schemeClr val="bg1"/>
                </a:solidFill>
              </a:rPr>
              <a:t>1</a:t>
            </a:r>
          </a:p>
          <a:p>
            <a:pPr eaLnBrk="1" hangingPunct="1">
              <a:lnSpc>
                <a:spcPct val="100000"/>
              </a:lnSpc>
            </a:pPr>
            <a:r>
              <a:rPr lang="en-US" sz="2000" dirty="0" smtClean="0">
                <a:solidFill>
                  <a:schemeClr val="bg1"/>
                </a:solidFill>
              </a:rPr>
              <a:t>Intensive glucose control involving </a:t>
            </a:r>
            <a:r>
              <a:rPr lang="en-US" sz="2000" dirty="0" err="1" smtClean="0">
                <a:solidFill>
                  <a:schemeClr val="bg1"/>
                </a:solidFill>
              </a:rPr>
              <a:t>gliclazide</a:t>
            </a:r>
            <a:r>
              <a:rPr lang="en-US" sz="2000" dirty="0" smtClean="0">
                <a:solidFill>
                  <a:schemeClr val="bg1"/>
                </a:solidFill>
              </a:rPr>
              <a:t> and other drugs (as required) that lowered HbA1c </a:t>
            </a:r>
            <a:br>
              <a:rPr lang="en-US" sz="2000" dirty="0" smtClean="0">
                <a:solidFill>
                  <a:schemeClr val="bg1"/>
                </a:solidFill>
              </a:rPr>
            </a:br>
            <a:r>
              <a:rPr lang="en-US" sz="2000" dirty="0" smtClean="0">
                <a:solidFill>
                  <a:schemeClr val="bg1"/>
                </a:solidFill>
              </a:rPr>
              <a:t>to 6.5% yielded a 10% reduction </a:t>
            </a:r>
            <a:br>
              <a:rPr lang="en-US" sz="2000" dirty="0" smtClean="0">
                <a:solidFill>
                  <a:schemeClr val="bg1"/>
                </a:solidFill>
              </a:rPr>
            </a:br>
            <a:r>
              <a:rPr lang="en-US" sz="2000" dirty="0" smtClean="0">
                <a:solidFill>
                  <a:schemeClr val="bg1"/>
                </a:solidFill>
              </a:rPr>
              <a:t>in combined macro- and </a:t>
            </a:r>
            <a:r>
              <a:rPr lang="en-US" sz="2000" dirty="0" err="1" smtClean="0">
                <a:solidFill>
                  <a:schemeClr val="bg1"/>
                </a:solidFill>
              </a:rPr>
              <a:t>microvascular</a:t>
            </a:r>
            <a:r>
              <a:rPr lang="en-US" sz="2000" dirty="0" smtClean="0">
                <a:solidFill>
                  <a:schemeClr val="bg1"/>
                </a:solidFill>
              </a:rPr>
              <a:t> events, primarily </a:t>
            </a:r>
            <a:br>
              <a:rPr lang="en-US" sz="2000" dirty="0" smtClean="0">
                <a:solidFill>
                  <a:schemeClr val="bg1"/>
                </a:solidFill>
              </a:rPr>
            </a:br>
            <a:r>
              <a:rPr lang="en-US" sz="2000" dirty="0" smtClean="0">
                <a:solidFill>
                  <a:schemeClr val="bg1"/>
                </a:solidFill>
              </a:rPr>
              <a:t>due to a 21% relative reduction </a:t>
            </a:r>
            <a:br>
              <a:rPr lang="en-US" sz="2000" dirty="0" smtClean="0">
                <a:solidFill>
                  <a:schemeClr val="bg1"/>
                </a:solidFill>
              </a:rPr>
            </a:br>
            <a:r>
              <a:rPr lang="en-US" sz="2000" dirty="0" smtClean="0">
                <a:solidFill>
                  <a:schemeClr val="bg1"/>
                </a:solidFill>
              </a:rPr>
              <a:t>in nephropathy </a:t>
            </a:r>
          </a:p>
        </p:txBody>
      </p:sp>
      <p:sp>
        <p:nvSpPr>
          <p:cNvPr id="123909" name="Rectangle 13"/>
          <p:cNvSpPr>
            <a:spLocks noGrp="1" noChangeArrowheads="1"/>
          </p:cNvSpPr>
          <p:nvPr>
            <p:ph type="body" sz="half" idx="4294967295"/>
          </p:nvPr>
        </p:nvSpPr>
        <p:spPr>
          <a:xfrm>
            <a:off x="4572000" y="1527048"/>
            <a:ext cx="4038600" cy="4818062"/>
          </a:xfrm>
          <a:prstGeom prst="rect">
            <a:avLst/>
          </a:prstGeom>
        </p:spPr>
        <p:txBody>
          <a:bodyPr anchor="t" anchorCtr="0"/>
          <a:lstStyle/>
          <a:p>
            <a:pPr eaLnBrk="1" hangingPunct="1">
              <a:lnSpc>
                <a:spcPct val="100000"/>
              </a:lnSpc>
              <a:buFont typeface="Wingdings" pitchFamily="2" charset="2"/>
              <a:buNone/>
            </a:pPr>
            <a:r>
              <a:rPr lang="en-US" sz="2000" b="1" u="sng" dirty="0" smtClean="0">
                <a:solidFill>
                  <a:schemeClr val="bg1"/>
                </a:solidFill>
              </a:rPr>
              <a:t>ACCORD</a:t>
            </a:r>
            <a:r>
              <a:rPr lang="en-US" sz="2000" b="1" u="sng" baseline="30000" dirty="0" smtClean="0">
                <a:solidFill>
                  <a:schemeClr val="bg1"/>
                </a:solidFill>
              </a:rPr>
              <a:t>2</a:t>
            </a:r>
          </a:p>
          <a:p>
            <a:pPr eaLnBrk="1" hangingPunct="1">
              <a:lnSpc>
                <a:spcPct val="100000"/>
              </a:lnSpc>
            </a:pPr>
            <a:r>
              <a:rPr lang="en-US" sz="2000" dirty="0" smtClean="0">
                <a:solidFill>
                  <a:schemeClr val="bg1"/>
                </a:solidFill>
              </a:rPr>
              <a:t>Intensive therapy to target normal HbA1c for 3.5 years increased mortality and did not significantly reduce major cardiovascular events  </a:t>
            </a:r>
          </a:p>
          <a:p>
            <a:pPr eaLnBrk="1" hangingPunct="1">
              <a:lnSpc>
                <a:spcPct val="100000"/>
              </a:lnSpc>
            </a:pPr>
            <a:r>
              <a:rPr lang="en-US" sz="2000" dirty="0" smtClean="0">
                <a:solidFill>
                  <a:schemeClr val="bg1"/>
                </a:solidFill>
              </a:rPr>
              <a:t>“These findings identify a previously unrecognized harm of intensive glucose lowering in high-risk patients with type 2 diabetes”</a:t>
            </a:r>
          </a:p>
        </p:txBody>
      </p:sp>
      <p:sp>
        <p:nvSpPr>
          <p:cNvPr id="123910" name="Text Box 5"/>
          <p:cNvSpPr txBox="1">
            <a:spLocks noChangeArrowheads="1"/>
          </p:cNvSpPr>
          <p:nvPr>
            <p:custDataLst>
              <p:tags r:id="rId1"/>
            </p:custDataLst>
          </p:nvPr>
        </p:nvSpPr>
        <p:spPr bwMode="auto">
          <a:xfrm>
            <a:off x="457200" y="6355080"/>
            <a:ext cx="8340725" cy="336550"/>
          </a:xfrm>
          <a:prstGeom prst="rect">
            <a:avLst/>
          </a:prstGeom>
          <a:noFill/>
          <a:ln w="9525">
            <a:noFill/>
            <a:miter lim="800000"/>
            <a:headEnd/>
            <a:tailEnd/>
          </a:ln>
        </p:spPr>
        <p:txBody>
          <a:bodyPr wrap="none"/>
          <a:lstStyle/>
          <a:p>
            <a:pPr marL="114300" indent="-114300" algn="r">
              <a:buClr>
                <a:schemeClr val="tx1"/>
              </a:buClr>
              <a:buSzPct val="100000"/>
            </a:pPr>
            <a:r>
              <a:rPr lang="en-US" sz="1400" baseline="0" dirty="0" smtClean="0">
                <a:solidFill>
                  <a:schemeClr val="bg1"/>
                </a:solidFill>
                <a:latin typeface="Arial Narrow" pitchFamily="34" charset="0"/>
                <a:cs typeface="Times New Roman" pitchFamily="18" charset="0"/>
              </a:rPr>
              <a:t>1. ADVANCE </a:t>
            </a:r>
            <a:r>
              <a:rPr lang="en-US" sz="1400" baseline="0" dirty="0">
                <a:solidFill>
                  <a:schemeClr val="bg1"/>
                </a:solidFill>
                <a:latin typeface="Arial Narrow" pitchFamily="34" charset="0"/>
                <a:cs typeface="Times New Roman" pitchFamily="18" charset="0"/>
              </a:rPr>
              <a:t>Collaborative Group. </a:t>
            </a:r>
            <a:r>
              <a:rPr lang="en-US" sz="1400" i="1" baseline="0" dirty="0">
                <a:solidFill>
                  <a:schemeClr val="bg1"/>
                </a:solidFill>
                <a:latin typeface="Arial Narrow" pitchFamily="34" charset="0"/>
                <a:cs typeface="Times New Roman" pitchFamily="18" charset="0"/>
              </a:rPr>
              <a:t>N </a:t>
            </a:r>
            <a:r>
              <a:rPr lang="en-US" sz="1400" i="1" baseline="0" dirty="0" err="1">
                <a:solidFill>
                  <a:schemeClr val="bg1"/>
                </a:solidFill>
                <a:latin typeface="Arial Narrow" pitchFamily="34" charset="0"/>
                <a:cs typeface="Times New Roman" pitchFamily="18" charset="0"/>
              </a:rPr>
              <a:t>Engl</a:t>
            </a:r>
            <a:r>
              <a:rPr lang="en-US" sz="1400" i="1" baseline="0" dirty="0">
                <a:solidFill>
                  <a:schemeClr val="bg1"/>
                </a:solidFill>
                <a:latin typeface="Arial Narrow" pitchFamily="34" charset="0"/>
                <a:cs typeface="Times New Roman" pitchFamily="18" charset="0"/>
              </a:rPr>
              <a:t> J </a:t>
            </a:r>
            <a:r>
              <a:rPr lang="en-US" sz="1400" i="1" baseline="0" dirty="0" smtClean="0">
                <a:solidFill>
                  <a:schemeClr val="bg1"/>
                </a:solidFill>
                <a:latin typeface="Arial Narrow" pitchFamily="34" charset="0"/>
                <a:cs typeface="Times New Roman" pitchFamily="18" charset="0"/>
              </a:rPr>
              <a:t>Med</a:t>
            </a:r>
            <a:r>
              <a:rPr lang="en-US" sz="1400" baseline="0" dirty="0" smtClean="0">
                <a:solidFill>
                  <a:schemeClr val="bg1"/>
                </a:solidFill>
                <a:latin typeface="Arial Narrow" pitchFamily="34" charset="0"/>
                <a:cs typeface="Times New Roman" pitchFamily="18" charset="0"/>
              </a:rPr>
              <a:t> </a:t>
            </a:r>
            <a:r>
              <a:rPr lang="en-US" sz="1400" baseline="0" dirty="0">
                <a:solidFill>
                  <a:schemeClr val="bg1"/>
                </a:solidFill>
                <a:latin typeface="Arial Narrow" pitchFamily="34" charset="0"/>
                <a:cs typeface="Times New Roman" pitchFamily="18" charset="0"/>
              </a:rPr>
              <a:t>2008;358(24):2560-2572.</a:t>
            </a:r>
          </a:p>
          <a:p>
            <a:pPr marL="114300" indent="-114300" algn="r">
              <a:buClr>
                <a:schemeClr val="tx1"/>
              </a:buClr>
              <a:buSzPct val="100000"/>
            </a:pPr>
            <a:r>
              <a:rPr lang="en-US" sz="1400" baseline="0" dirty="0" smtClean="0">
                <a:solidFill>
                  <a:schemeClr val="bg1"/>
                </a:solidFill>
                <a:latin typeface="Arial Narrow" pitchFamily="34" charset="0"/>
                <a:cs typeface="Times New Roman" pitchFamily="18" charset="0"/>
              </a:rPr>
              <a:t>2. The </a:t>
            </a:r>
            <a:r>
              <a:rPr lang="en-US" sz="1400" baseline="0" dirty="0">
                <a:solidFill>
                  <a:schemeClr val="bg1"/>
                </a:solidFill>
                <a:latin typeface="Arial Narrow" pitchFamily="34" charset="0"/>
                <a:cs typeface="Times New Roman" pitchFamily="18" charset="0"/>
              </a:rPr>
              <a:t>Action to Control Cardiovascular Risk in Diabetes Study Group. </a:t>
            </a:r>
            <a:r>
              <a:rPr lang="en-US" sz="1400" i="1" baseline="0" dirty="0">
                <a:solidFill>
                  <a:schemeClr val="bg1"/>
                </a:solidFill>
                <a:latin typeface="Arial Narrow" pitchFamily="34" charset="0"/>
                <a:cs typeface="Times New Roman" pitchFamily="18" charset="0"/>
              </a:rPr>
              <a:t>N </a:t>
            </a:r>
            <a:r>
              <a:rPr lang="en-US" sz="1400" i="1" baseline="0" dirty="0" err="1">
                <a:solidFill>
                  <a:schemeClr val="bg1"/>
                </a:solidFill>
                <a:latin typeface="Arial Narrow" pitchFamily="34" charset="0"/>
                <a:cs typeface="Times New Roman" pitchFamily="18" charset="0"/>
              </a:rPr>
              <a:t>Engl</a:t>
            </a:r>
            <a:r>
              <a:rPr lang="en-US" sz="1400" i="1" baseline="0" dirty="0">
                <a:solidFill>
                  <a:schemeClr val="bg1"/>
                </a:solidFill>
                <a:latin typeface="Arial Narrow" pitchFamily="34" charset="0"/>
                <a:cs typeface="Times New Roman" pitchFamily="18" charset="0"/>
              </a:rPr>
              <a:t> J </a:t>
            </a:r>
            <a:r>
              <a:rPr lang="en-US" sz="1400" i="1" baseline="0" dirty="0" smtClean="0">
                <a:solidFill>
                  <a:schemeClr val="bg1"/>
                </a:solidFill>
                <a:latin typeface="Arial Narrow" pitchFamily="34" charset="0"/>
                <a:cs typeface="Times New Roman" pitchFamily="18" charset="0"/>
              </a:rPr>
              <a:t>Med</a:t>
            </a:r>
            <a:r>
              <a:rPr lang="en-US" sz="1400" baseline="0" dirty="0" smtClean="0">
                <a:solidFill>
                  <a:schemeClr val="bg1"/>
                </a:solidFill>
                <a:latin typeface="Arial Narrow" pitchFamily="34" charset="0"/>
                <a:cs typeface="Times New Roman" pitchFamily="18" charset="0"/>
              </a:rPr>
              <a:t> </a:t>
            </a:r>
            <a:r>
              <a:rPr lang="en-US" sz="1400" baseline="0" dirty="0">
                <a:solidFill>
                  <a:schemeClr val="bg1"/>
                </a:solidFill>
                <a:latin typeface="Arial Narrow" pitchFamily="34" charset="0"/>
                <a:cs typeface="Times New Roman" pitchFamily="18" charset="0"/>
              </a:rPr>
              <a:t>2008;358(24):2545-2559.</a:t>
            </a:r>
          </a:p>
        </p:txBody>
      </p:sp>
      <p:sp>
        <p:nvSpPr>
          <p:cNvPr id="6" name="Rectangle 2"/>
          <p:cNvSpPr txBox="1">
            <a:spLocks noChangeArrowheads="1"/>
          </p:cNvSpPr>
          <p:nvPr/>
        </p:nvSpPr>
        <p:spPr bwMode="auto">
          <a:xfrm>
            <a:off x="457200" y="155448"/>
            <a:ext cx="8193024"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z="3600" b="1" dirty="0" smtClean="0">
                <a:solidFill>
                  <a:srgbClr val="FFFF00"/>
                </a:solidFill>
                <a:latin typeface="Verdana" pitchFamily="34" charset="0"/>
                <a:ea typeface="Verdana" pitchFamily="34" charset="0"/>
                <a:cs typeface="Verdana" pitchFamily="34" charset="0"/>
              </a:rPr>
              <a:t>ADVANCE &amp; ACCORD </a:t>
            </a:r>
            <a:endParaRPr lang="en-US" sz="3600" b="1" dirty="0" smtClean="0">
              <a:solidFill>
                <a:srgbClr val="FFFF00"/>
              </a:solidFill>
              <a:latin typeface="Verdana" pitchFamily="34" charset="0"/>
              <a:ea typeface="Verdana" pitchFamily="34" charset="0"/>
              <a:cs typeface="Verdana" pitchFamily="34" charset="0"/>
            </a:endParaRPr>
          </a:p>
          <a:p>
            <a:pPr lvl="0"/>
            <a:r>
              <a:rPr lang="en-US" sz="3600" b="1" kern="0" dirty="0" smtClean="0">
                <a:solidFill>
                  <a:srgbClr val="FFFF00"/>
                </a:solidFill>
                <a:latin typeface="Verdana" pitchFamily="34" charset="0"/>
                <a:ea typeface="Verdana" pitchFamily="34" charset="0"/>
                <a:cs typeface="Verdana" pitchFamily="34" charset="0"/>
              </a:rPr>
              <a:t>Conclusions</a:t>
            </a:r>
            <a:endParaRPr kumimoji="0" lang="en-US" sz="3600" b="1" i="0" u="none" strike="noStrike" kern="0" cap="none" spc="0" normalizeH="0" baseline="0" noProof="0" dirty="0" smtClean="0">
              <a:ln>
                <a:noFill/>
              </a:ln>
              <a:solidFill>
                <a:schemeClr val="tx2"/>
              </a:solidFill>
              <a:uLnTx/>
              <a:uFillTx/>
              <a:latin typeface="Verdana" pitchFamily="34" charset="0"/>
              <a:ea typeface="Verdana" pitchFamily="34" charset="0"/>
              <a:cs typeface="Verdana" pitchFamily="34" charset="0"/>
            </a:endParaRPr>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5" name="Rectangle 15"/>
          <p:cNvSpPr>
            <a:spLocks noGrp="1" noChangeArrowheads="1"/>
          </p:cNvSpPr>
          <p:nvPr>
            <p:ph type="title"/>
          </p:nvPr>
        </p:nvSpPr>
        <p:spPr>
          <a:xfrm>
            <a:off x="457200" y="153988"/>
            <a:ext cx="8189912" cy="1143000"/>
          </a:xfrm>
        </p:spPr>
        <p:txBody>
          <a:bodyPr/>
          <a:lstStyle/>
          <a:p>
            <a:pPr eaLnBrk="1" hangingPunct="1">
              <a:lnSpc>
                <a:spcPct val="100000"/>
              </a:lnSpc>
            </a:pPr>
            <a:r>
              <a:rPr lang="en-US" dirty="0" smtClean="0"/>
              <a:t>What Does It Mean?</a:t>
            </a:r>
          </a:p>
        </p:txBody>
      </p:sp>
      <p:sp>
        <p:nvSpPr>
          <p:cNvPr id="125956" name="Rectangle 16"/>
          <p:cNvSpPr>
            <a:spLocks noGrp="1" noChangeArrowheads="1"/>
          </p:cNvSpPr>
          <p:nvPr>
            <p:ph sz="half" idx="1"/>
          </p:nvPr>
        </p:nvSpPr>
        <p:spPr>
          <a:xfrm>
            <a:off x="457200" y="1527048"/>
            <a:ext cx="4038600" cy="4876800"/>
          </a:xfrm>
        </p:spPr>
        <p:txBody>
          <a:bodyPr anchor="t" anchorCtr="0"/>
          <a:lstStyle/>
          <a:p>
            <a:pPr eaLnBrk="1" hangingPunct="1">
              <a:lnSpc>
                <a:spcPct val="100000"/>
              </a:lnSpc>
            </a:pPr>
            <a:r>
              <a:rPr lang="en-US" sz="2400" dirty="0" smtClean="0">
                <a:solidFill>
                  <a:schemeClr val="bg1"/>
                </a:solidFill>
              </a:rPr>
              <a:t>ADA/EASD Guidelines</a:t>
            </a:r>
            <a:r>
              <a:rPr lang="en-US" sz="2400" baseline="30000" dirty="0" smtClean="0">
                <a:solidFill>
                  <a:schemeClr val="bg1"/>
                </a:solidFill>
              </a:rPr>
              <a:t>1,2</a:t>
            </a:r>
          </a:p>
          <a:p>
            <a:pPr lvl="1" eaLnBrk="1" hangingPunct="1">
              <a:lnSpc>
                <a:spcPct val="100000"/>
              </a:lnSpc>
            </a:pPr>
            <a:r>
              <a:rPr lang="en-US" sz="2000" dirty="0" smtClean="0">
                <a:solidFill>
                  <a:schemeClr val="bg1"/>
                </a:solidFill>
              </a:rPr>
              <a:t>Treat to target HbA1c </a:t>
            </a:r>
            <a:r>
              <a:rPr lang="en-US" sz="2000" dirty="0" smtClean="0">
                <a:solidFill>
                  <a:schemeClr val="bg1"/>
                </a:solidFill>
                <a:sym typeface="Symbol" pitchFamily="18" charset="2"/>
              </a:rPr>
              <a:t>7.0%</a:t>
            </a:r>
          </a:p>
          <a:p>
            <a:pPr lvl="1" eaLnBrk="1" hangingPunct="1">
              <a:lnSpc>
                <a:spcPct val="100000"/>
              </a:lnSpc>
            </a:pPr>
            <a:r>
              <a:rPr lang="en-US" sz="2000" dirty="0" smtClean="0">
                <a:solidFill>
                  <a:schemeClr val="bg1"/>
                </a:solidFill>
                <a:sym typeface="Symbol" pitchFamily="18" charset="2"/>
              </a:rPr>
              <a:t>Antihypertensive (ACE, ARB)</a:t>
            </a:r>
          </a:p>
          <a:p>
            <a:pPr lvl="1" eaLnBrk="1" hangingPunct="1">
              <a:lnSpc>
                <a:spcPct val="100000"/>
              </a:lnSpc>
            </a:pPr>
            <a:r>
              <a:rPr lang="en-US" sz="2000" dirty="0" err="1" smtClean="0">
                <a:solidFill>
                  <a:schemeClr val="bg1"/>
                </a:solidFill>
                <a:sym typeface="Symbol" pitchFamily="18" charset="2"/>
              </a:rPr>
              <a:t>Statin</a:t>
            </a:r>
            <a:endParaRPr lang="en-US" sz="2000" dirty="0" smtClean="0">
              <a:solidFill>
                <a:schemeClr val="bg1"/>
              </a:solidFill>
              <a:sym typeface="Symbol" pitchFamily="18" charset="2"/>
            </a:endParaRPr>
          </a:p>
          <a:p>
            <a:pPr lvl="1" eaLnBrk="1" hangingPunct="1">
              <a:lnSpc>
                <a:spcPct val="100000"/>
              </a:lnSpc>
            </a:pPr>
            <a:r>
              <a:rPr lang="en-US" sz="2000" dirty="0" smtClean="0">
                <a:solidFill>
                  <a:schemeClr val="bg1"/>
                </a:solidFill>
                <a:sym typeface="Symbol" pitchFamily="18" charset="2"/>
              </a:rPr>
              <a:t>Aspirin</a:t>
            </a:r>
          </a:p>
          <a:p>
            <a:pPr eaLnBrk="1" hangingPunct="1">
              <a:lnSpc>
                <a:spcPct val="100000"/>
              </a:lnSpc>
            </a:pPr>
            <a:endParaRPr lang="en-US" sz="2000" dirty="0" smtClean="0">
              <a:solidFill>
                <a:schemeClr val="bg1"/>
              </a:solidFill>
            </a:endParaRPr>
          </a:p>
        </p:txBody>
      </p:sp>
      <p:sp>
        <p:nvSpPr>
          <p:cNvPr id="125957" name="Rectangle 17"/>
          <p:cNvSpPr>
            <a:spLocks noGrp="1" noChangeArrowheads="1"/>
          </p:cNvSpPr>
          <p:nvPr>
            <p:ph sz="half" idx="2"/>
          </p:nvPr>
        </p:nvSpPr>
        <p:spPr>
          <a:xfrm>
            <a:off x="4572000" y="1527048"/>
            <a:ext cx="4038600" cy="4876800"/>
          </a:xfrm>
        </p:spPr>
        <p:txBody>
          <a:bodyPr anchor="t" anchorCtr="0"/>
          <a:lstStyle/>
          <a:p>
            <a:pPr eaLnBrk="1" hangingPunct="1">
              <a:lnSpc>
                <a:spcPct val="100000"/>
              </a:lnSpc>
            </a:pPr>
            <a:r>
              <a:rPr lang="en-US" sz="2400" dirty="0" smtClean="0">
                <a:solidFill>
                  <a:schemeClr val="bg1"/>
                </a:solidFill>
              </a:rPr>
              <a:t>AACE Guidelines</a:t>
            </a:r>
            <a:r>
              <a:rPr lang="en-US" sz="2400" baseline="30000" dirty="0" smtClean="0">
                <a:solidFill>
                  <a:schemeClr val="bg1"/>
                </a:solidFill>
              </a:rPr>
              <a:t>3</a:t>
            </a:r>
          </a:p>
          <a:p>
            <a:pPr lvl="1" eaLnBrk="1" hangingPunct="1">
              <a:lnSpc>
                <a:spcPct val="100000"/>
              </a:lnSpc>
            </a:pPr>
            <a:r>
              <a:rPr lang="en-US" sz="2000" dirty="0" smtClean="0">
                <a:solidFill>
                  <a:schemeClr val="bg1"/>
                </a:solidFill>
              </a:rPr>
              <a:t>Treat to target HbA1c </a:t>
            </a:r>
            <a:r>
              <a:rPr lang="en-US" sz="2000" dirty="0" smtClean="0">
                <a:solidFill>
                  <a:schemeClr val="bg1"/>
                </a:solidFill>
                <a:sym typeface="Symbol" pitchFamily="18" charset="2"/>
              </a:rPr>
              <a:t>6.5%</a:t>
            </a:r>
          </a:p>
          <a:p>
            <a:pPr lvl="1" eaLnBrk="1" hangingPunct="1">
              <a:lnSpc>
                <a:spcPct val="100000"/>
              </a:lnSpc>
            </a:pPr>
            <a:r>
              <a:rPr lang="en-US" sz="2000" dirty="0" smtClean="0">
                <a:solidFill>
                  <a:schemeClr val="bg1"/>
                </a:solidFill>
                <a:sym typeface="Symbol" pitchFamily="18" charset="2"/>
              </a:rPr>
              <a:t>Antihypertensive (ACE, ARB)</a:t>
            </a:r>
          </a:p>
          <a:p>
            <a:pPr lvl="1" eaLnBrk="1" hangingPunct="1">
              <a:lnSpc>
                <a:spcPct val="100000"/>
              </a:lnSpc>
            </a:pPr>
            <a:r>
              <a:rPr lang="en-US" sz="2000" dirty="0" err="1" smtClean="0">
                <a:solidFill>
                  <a:schemeClr val="bg1"/>
                </a:solidFill>
                <a:sym typeface="Symbol" pitchFamily="18" charset="2"/>
              </a:rPr>
              <a:t>Statin</a:t>
            </a:r>
            <a:endParaRPr lang="en-US" sz="2000" dirty="0" smtClean="0">
              <a:solidFill>
                <a:schemeClr val="bg1"/>
              </a:solidFill>
              <a:sym typeface="Symbol" pitchFamily="18" charset="2"/>
            </a:endParaRPr>
          </a:p>
          <a:p>
            <a:pPr lvl="1" eaLnBrk="1" hangingPunct="1">
              <a:lnSpc>
                <a:spcPct val="100000"/>
              </a:lnSpc>
            </a:pPr>
            <a:r>
              <a:rPr lang="en-US" sz="2000" dirty="0" smtClean="0">
                <a:solidFill>
                  <a:schemeClr val="bg1"/>
                </a:solidFill>
                <a:sym typeface="Symbol" pitchFamily="18" charset="2"/>
              </a:rPr>
              <a:t>Aspirin</a:t>
            </a:r>
          </a:p>
          <a:p>
            <a:pPr eaLnBrk="1" hangingPunct="1">
              <a:lnSpc>
                <a:spcPct val="100000"/>
              </a:lnSpc>
            </a:pPr>
            <a:endParaRPr lang="en-US" sz="2000" dirty="0" smtClean="0">
              <a:solidFill>
                <a:schemeClr val="bg1"/>
              </a:solidFill>
            </a:endParaRPr>
          </a:p>
        </p:txBody>
      </p:sp>
      <p:sp>
        <p:nvSpPr>
          <p:cNvPr id="125958" name="Rectangle 8"/>
          <p:cNvSpPr txBox="1">
            <a:spLocks noChangeArrowheads="1"/>
          </p:cNvSpPr>
          <p:nvPr/>
        </p:nvSpPr>
        <p:spPr bwMode="auto">
          <a:xfrm>
            <a:off x="457200" y="3711575"/>
            <a:ext cx="8266113" cy="2032000"/>
          </a:xfrm>
          <a:prstGeom prst="rect">
            <a:avLst/>
          </a:prstGeom>
          <a:noFill/>
          <a:ln w="9525">
            <a:noFill/>
            <a:miter lim="800000"/>
            <a:headEnd/>
            <a:tailEnd/>
          </a:ln>
        </p:spPr>
        <p:txBody>
          <a:bodyPr/>
          <a:lstStyle/>
          <a:p>
            <a:pPr marL="342900" indent="-342900" eaLnBrk="0" hangingPunct="0">
              <a:spcBef>
                <a:spcPct val="20000"/>
              </a:spcBef>
              <a:buClr>
                <a:srgbClr val="FFC000"/>
              </a:buClr>
              <a:buSzPct val="100000"/>
              <a:buFont typeface="Arial" pitchFamily="34" charset="0"/>
              <a:buChar char="♦"/>
            </a:pPr>
            <a:r>
              <a:rPr lang="en-US" sz="2400" baseline="0" dirty="0">
                <a:solidFill>
                  <a:schemeClr val="bg1"/>
                </a:solidFill>
              </a:rPr>
              <a:t>IDF Guidelines</a:t>
            </a:r>
            <a:r>
              <a:rPr lang="en-US" sz="2400" baseline="30000" dirty="0">
                <a:solidFill>
                  <a:schemeClr val="bg1"/>
                </a:solidFill>
              </a:rPr>
              <a:t>4</a:t>
            </a:r>
          </a:p>
          <a:p>
            <a:pPr marL="742950" lvl="1" indent="-285750" eaLnBrk="0" hangingPunct="0">
              <a:spcBef>
                <a:spcPct val="20000"/>
              </a:spcBef>
              <a:buClr>
                <a:schemeClr val="accent1"/>
              </a:buClr>
              <a:buSzPct val="100000"/>
              <a:buFont typeface="Arial" pitchFamily="34" charset="0"/>
              <a:buChar char="•"/>
            </a:pPr>
            <a:r>
              <a:rPr lang="en-US" sz="2000" baseline="0" dirty="0">
                <a:solidFill>
                  <a:schemeClr val="bg1"/>
                </a:solidFill>
              </a:rPr>
              <a:t>Treat to target HbA1c </a:t>
            </a:r>
            <a:r>
              <a:rPr lang="en-US" sz="2000" baseline="0" dirty="0">
                <a:solidFill>
                  <a:schemeClr val="bg1"/>
                </a:solidFill>
                <a:sym typeface="Symbol" pitchFamily="18" charset="2"/>
              </a:rPr>
              <a:t></a:t>
            </a:r>
            <a:r>
              <a:rPr lang="en-US" sz="2000" baseline="0" dirty="0" smtClean="0">
                <a:solidFill>
                  <a:schemeClr val="bg1"/>
                </a:solidFill>
                <a:sym typeface="Symbol" pitchFamily="18" charset="2"/>
              </a:rPr>
              <a:t>6.5%</a:t>
            </a:r>
          </a:p>
          <a:p>
            <a:pPr marL="742950" lvl="1" indent="-285750" eaLnBrk="0" hangingPunct="0">
              <a:spcBef>
                <a:spcPct val="20000"/>
              </a:spcBef>
              <a:buClr>
                <a:schemeClr val="accent1"/>
              </a:buClr>
              <a:buSzPct val="100000"/>
              <a:buFont typeface="Arial" pitchFamily="34" charset="0"/>
              <a:buChar char="•"/>
            </a:pPr>
            <a:r>
              <a:rPr lang="en-US" sz="2000" baseline="0" dirty="0" smtClean="0">
                <a:solidFill>
                  <a:schemeClr val="bg1"/>
                </a:solidFill>
                <a:sym typeface="Symbol" pitchFamily="18" charset="2"/>
              </a:rPr>
              <a:t>Antihypertensive </a:t>
            </a:r>
            <a:r>
              <a:rPr lang="en-US" sz="2000" baseline="0" dirty="0">
                <a:solidFill>
                  <a:schemeClr val="bg1"/>
                </a:solidFill>
                <a:sym typeface="Symbol" pitchFamily="18" charset="2"/>
              </a:rPr>
              <a:t>(ACE, A2RB); </a:t>
            </a:r>
            <a:r>
              <a:rPr lang="en-US" sz="2000" u="sng" baseline="0" dirty="0">
                <a:solidFill>
                  <a:schemeClr val="bg1"/>
                </a:solidFill>
                <a:sym typeface="Symbol" pitchFamily="18" charset="2"/>
              </a:rPr>
              <a:t>not</a:t>
            </a:r>
            <a:r>
              <a:rPr lang="en-US" sz="2000" baseline="0" dirty="0">
                <a:solidFill>
                  <a:schemeClr val="bg1"/>
                </a:solidFill>
                <a:sym typeface="Symbol" pitchFamily="18" charset="2"/>
              </a:rPr>
              <a:t> </a:t>
            </a:r>
            <a:r>
              <a:rPr lang="en-US" sz="2000" baseline="0" dirty="0">
                <a:solidFill>
                  <a:schemeClr val="bg1"/>
                </a:solidFill>
                <a:latin typeface="Symbol" pitchFamily="18" charset="2"/>
                <a:sym typeface="Symbol" pitchFamily="18" charset="2"/>
              </a:rPr>
              <a:t>a</a:t>
            </a:r>
            <a:r>
              <a:rPr lang="en-US" sz="2000" baseline="0" dirty="0">
                <a:solidFill>
                  <a:schemeClr val="bg1"/>
                </a:solidFill>
                <a:sym typeface="Symbol" pitchFamily="18" charset="2"/>
              </a:rPr>
              <a:t>-adrenergic </a:t>
            </a:r>
            <a:r>
              <a:rPr lang="en-US" sz="2000" baseline="0" dirty="0" smtClean="0">
                <a:solidFill>
                  <a:schemeClr val="bg1"/>
                </a:solidFill>
                <a:sym typeface="Symbol" pitchFamily="18" charset="2"/>
              </a:rPr>
              <a:t>blockers</a:t>
            </a:r>
          </a:p>
          <a:p>
            <a:pPr marL="742950" lvl="1" indent="-285750" eaLnBrk="0" hangingPunct="0">
              <a:spcBef>
                <a:spcPct val="20000"/>
              </a:spcBef>
              <a:buClr>
                <a:schemeClr val="accent1"/>
              </a:buClr>
              <a:buSzPct val="100000"/>
              <a:buFont typeface="Arial" pitchFamily="34" charset="0"/>
              <a:buChar char="•"/>
            </a:pPr>
            <a:r>
              <a:rPr lang="en-US" sz="2000" baseline="0" dirty="0" smtClean="0">
                <a:solidFill>
                  <a:schemeClr val="bg1"/>
                </a:solidFill>
                <a:sym typeface="Symbol" pitchFamily="18" charset="2"/>
              </a:rPr>
              <a:t>In </a:t>
            </a:r>
            <a:r>
              <a:rPr lang="en-US" sz="2000" baseline="0" dirty="0">
                <a:solidFill>
                  <a:schemeClr val="bg1"/>
                </a:solidFill>
                <a:sym typeface="Symbol" pitchFamily="18" charset="2"/>
              </a:rPr>
              <a:t>addition to </a:t>
            </a:r>
            <a:r>
              <a:rPr lang="en-US" sz="2000" baseline="0" dirty="0" err="1">
                <a:solidFill>
                  <a:schemeClr val="bg1"/>
                </a:solidFill>
                <a:sym typeface="Symbol" pitchFamily="18" charset="2"/>
              </a:rPr>
              <a:t>statin</a:t>
            </a:r>
            <a:r>
              <a:rPr lang="en-US" sz="2000" baseline="0" dirty="0">
                <a:solidFill>
                  <a:schemeClr val="bg1"/>
                </a:solidFill>
                <a:sym typeface="Symbol" pitchFamily="18" charset="2"/>
              </a:rPr>
              <a:t>, </a:t>
            </a:r>
            <a:r>
              <a:rPr lang="en-US" sz="2000" baseline="0" dirty="0" err="1">
                <a:solidFill>
                  <a:schemeClr val="bg1"/>
                </a:solidFill>
                <a:sym typeface="Symbol" pitchFamily="18" charset="2"/>
              </a:rPr>
              <a:t>fenofibrate</a:t>
            </a:r>
            <a:r>
              <a:rPr lang="en-US" sz="2000" baseline="0" dirty="0">
                <a:solidFill>
                  <a:schemeClr val="bg1"/>
                </a:solidFill>
                <a:sym typeface="Symbol" pitchFamily="18" charset="2"/>
              </a:rPr>
              <a:t> where serum triglycerides </a:t>
            </a:r>
            <a:br>
              <a:rPr lang="en-US" sz="2000" baseline="0" dirty="0">
                <a:solidFill>
                  <a:schemeClr val="bg1"/>
                </a:solidFill>
                <a:sym typeface="Symbol" pitchFamily="18" charset="2"/>
              </a:rPr>
            </a:br>
            <a:r>
              <a:rPr lang="en-US" sz="2000" baseline="0" dirty="0">
                <a:solidFill>
                  <a:schemeClr val="bg1"/>
                </a:solidFill>
                <a:sym typeface="Symbol" pitchFamily="18" charset="2"/>
              </a:rPr>
              <a:t>are 2.3 </a:t>
            </a:r>
            <a:r>
              <a:rPr lang="en-US" sz="2000" baseline="0" dirty="0" err="1" smtClean="0">
                <a:solidFill>
                  <a:schemeClr val="bg1"/>
                </a:solidFill>
                <a:sym typeface="Symbol" pitchFamily="18" charset="2"/>
              </a:rPr>
              <a:t>mmol</a:t>
            </a:r>
            <a:r>
              <a:rPr lang="en-US" sz="2000" baseline="0" dirty="0" smtClean="0">
                <a:solidFill>
                  <a:schemeClr val="bg1"/>
                </a:solidFill>
                <a:sym typeface="Symbol" pitchFamily="18" charset="2"/>
              </a:rPr>
              <a:t>/L</a:t>
            </a:r>
          </a:p>
          <a:p>
            <a:pPr marL="742950" lvl="1" indent="-285750" eaLnBrk="0" hangingPunct="0">
              <a:spcBef>
                <a:spcPct val="20000"/>
              </a:spcBef>
              <a:buClr>
                <a:schemeClr val="accent1"/>
              </a:buClr>
              <a:buSzPct val="100000"/>
              <a:buFont typeface="Arial" pitchFamily="34" charset="0"/>
              <a:buChar char="•"/>
            </a:pPr>
            <a:r>
              <a:rPr lang="en-US" sz="2000" baseline="0" dirty="0" smtClean="0">
                <a:solidFill>
                  <a:schemeClr val="bg1"/>
                </a:solidFill>
                <a:sym typeface="Symbol" pitchFamily="18" charset="2"/>
              </a:rPr>
              <a:t>Aspirin</a:t>
            </a:r>
            <a:endParaRPr lang="en-US" sz="2000" baseline="0" dirty="0">
              <a:solidFill>
                <a:schemeClr val="bg1"/>
              </a:solidFill>
              <a:sym typeface="Symbol" pitchFamily="18" charset="2"/>
            </a:endParaRPr>
          </a:p>
          <a:p>
            <a:pPr marL="171450" indent="-171450" eaLnBrk="0" hangingPunct="0">
              <a:spcBef>
                <a:spcPct val="20000"/>
              </a:spcBef>
              <a:buClr>
                <a:srgbClr val="BE0023"/>
              </a:buClr>
              <a:buSzPct val="85000"/>
              <a:buFont typeface="Wingdings" pitchFamily="2" charset="2"/>
              <a:buChar char="§"/>
            </a:pPr>
            <a:endParaRPr lang="en-US" sz="2400" baseline="0" dirty="0">
              <a:solidFill>
                <a:schemeClr val="bg1"/>
              </a:solidFill>
            </a:endParaRPr>
          </a:p>
        </p:txBody>
      </p:sp>
      <p:sp>
        <p:nvSpPr>
          <p:cNvPr id="125959" name="Text Box 5"/>
          <p:cNvSpPr txBox="1">
            <a:spLocks noChangeArrowheads="1"/>
          </p:cNvSpPr>
          <p:nvPr>
            <p:custDataLst>
              <p:tags r:id="rId1"/>
            </p:custDataLst>
          </p:nvPr>
        </p:nvSpPr>
        <p:spPr bwMode="auto">
          <a:xfrm>
            <a:off x="409575" y="6355080"/>
            <a:ext cx="4695825" cy="502920"/>
          </a:xfrm>
          <a:prstGeom prst="rect">
            <a:avLst/>
          </a:prstGeom>
          <a:noFill/>
          <a:ln w="9525">
            <a:noFill/>
            <a:miter lim="800000"/>
            <a:headEnd/>
            <a:tailEnd/>
          </a:ln>
        </p:spPr>
        <p:txBody>
          <a:bodyPr wrap="none"/>
          <a:lstStyle/>
          <a:p>
            <a:pPr marL="114300" indent="-114300">
              <a:spcBef>
                <a:spcPts val="0"/>
              </a:spcBef>
              <a:buClr>
                <a:schemeClr val="tx1"/>
              </a:buClr>
              <a:buSzPct val="100000"/>
            </a:pPr>
            <a:r>
              <a:rPr lang="en-US" sz="1100" dirty="0" smtClean="0">
                <a:solidFill>
                  <a:schemeClr val="bg1"/>
                </a:solidFill>
                <a:latin typeface="Arial Narrow" pitchFamily="34" charset="0"/>
                <a:cs typeface="Times New Roman" pitchFamily="18" charset="0"/>
              </a:rPr>
              <a:t>1. </a:t>
            </a:r>
            <a:r>
              <a:rPr lang="en-US" sz="1100" baseline="0" dirty="0" smtClean="0">
                <a:solidFill>
                  <a:schemeClr val="bg1"/>
                </a:solidFill>
                <a:latin typeface="Arial Narrow" pitchFamily="34" charset="0"/>
                <a:cs typeface="Times New Roman" pitchFamily="18" charset="0"/>
              </a:rPr>
              <a:t>ADA</a:t>
            </a:r>
            <a:r>
              <a:rPr lang="en-US" sz="1100" baseline="0" dirty="0">
                <a:solidFill>
                  <a:schemeClr val="bg1"/>
                </a:solidFill>
                <a:latin typeface="Arial Narrow" pitchFamily="34" charset="0"/>
                <a:cs typeface="Times New Roman" pitchFamily="18" charset="0"/>
              </a:rPr>
              <a:t>. </a:t>
            </a:r>
            <a:r>
              <a:rPr lang="en-US" sz="1100" i="1" baseline="0" dirty="0">
                <a:solidFill>
                  <a:schemeClr val="bg1"/>
                </a:solidFill>
                <a:latin typeface="Arial Narrow" pitchFamily="34" charset="0"/>
                <a:cs typeface="Times New Roman" pitchFamily="18" charset="0"/>
              </a:rPr>
              <a:t>Diabetes </a:t>
            </a:r>
            <a:r>
              <a:rPr lang="en-US" sz="1100" i="1" baseline="0" dirty="0" smtClean="0">
                <a:solidFill>
                  <a:schemeClr val="bg1"/>
                </a:solidFill>
                <a:latin typeface="Arial Narrow" pitchFamily="34" charset="0"/>
                <a:cs typeface="Times New Roman" pitchFamily="18" charset="0"/>
              </a:rPr>
              <a:t>Care</a:t>
            </a:r>
            <a:r>
              <a:rPr lang="en-US" sz="1100" baseline="0" dirty="0" smtClean="0">
                <a:solidFill>
                  <a:schemeClr val="bg1"/>
                </a:solidFill>
                <a:latin typeface="Arial Narrow" pitchFamily="34" charset="0"/>
                <a:cs typeface="Times New Roman" pitchFamily="18" charset="0"/>
              </a:rPr>
              <a:t> </a:t>
            </a:r>
            <a:r>
              <a:rPr lang="en-US" sz="1100" baseline="0" dirty="0">
                <a:solidFill>
                  <a:schemeClr val="bg1"/>
                </a:solidFill>
                <a:latin typeface="Arial Narrow" pitchFamily="34" charset="0"/>
                <a:cs typeface="Times New Roman" pitchFamily="18" charset="0"/>
              </a:rPr>
              <a:t>2009;32 (</a:t>
            </a:r>
            <a:r>
              <a:rPr lang="en-US" sz="1100" baseline="0" dirty="0" err="1">
                <a:solidFill>
                  <a:schemeClr val="bg1"/>
                </a:solidFill>
                <a:latin typeface="Arial Narrow" pitchFamily="34" charset="0"/>
                <a:cs typeface="Times New Roman" pitchFamily="18" charset="0"/>
              </a:rPr>
              <a:t>suppl</a:t>
            </a:r>
            <a:r>
              <a:rPr lang="en-US" sz="1100" baseline="0" dirty="0">
                <a:solidFill>
                  <a:schemeClr val="bg1"/>
                </a:solidFill>
                <a:latin typeface="Arial Narrow" pitchFamily="34" charset="0"/>
                <a:cs typeface="Times New Roman" pitchFamily="18" charset="0"/>
              </a:rPr>
              <a:t> 1):S6-12 </a:t>
            </a:r>
          </a:p>
          <a:p>
            <a:pPr marL="114300" indent="-114300">
              <a:spcBef>
                <a:spcPts val="0"/>
              </a:spcBef>
            </a:pPr>
            <a:r>
              <a:rPr lang="en-US" sz="1100" baseline="0" dirty="0" smtClean="0">
                <a:solidFill>
                  <a:schemeClr val="bg1"/>
                </a:solidFill>
                <a:latin typeface="Arial Narrow" pitchFamily="34" charset="0"/>
              </a:rPr>
              <a:t>2. </a:t>
            </a:r>
            <a:r>
              <a:rPr lang="en-US" sz="1100" baseline="0" dirty="0" err="1" smtClean="0">
                <a:solidFill>
                  <a:schemeClr val="bg1"/>
                </a:solidFill>
                <a:latin typeface="Arial Narrow" pitchFamily="34" charset="0"/>
              </a:rPr>
              <a:t>Ryden</a:t>
            </a:r>
            <a:r>
              <a:rPr lang="en-US" sz="1100" baseline="0" dirty="0" smtClean="0">
                <a:solidFill>
                  <a:schemeClr val="bg1"/>
                </a:solidFill>
                <a:latin typeface="Arial Narrow" pitchFamily="34" charset="0"/>
              </a:rPr>
              <a:t> et </a:t>
            </a:r>
            <a:r>
              <a:rPr lang="en-US" sz="1100" baseline="0" dirty="0">
                <a:solidFill>
                  <a:schemeClr val="bg1"/>
                </a:solidFill>
                <a:latin typeface="Arial Narrow" pitchFamily="34" charset="0"/>
              </a:rPr>
              <a:t>al. </a:t>
            </a:r>
            <a:r>
              <a:rPr lang="en-US" sz="1100" i="1" baseline="0" dirty="0" err="1">
                <a:solidFill>
                  <a:schemeClr val="bg1"/>
                </a:solidFill>
                <a:latin typeface="Arial Narrow" pitchFamily="34" charset="0"/>
              </a:rPr>
              <a:t>Eur</a:t>
            </a:r>
            <a:r>
              <a:rPr lang="en-US" sz="1100" i="1" baseline="0" dirty="0">
                <a:solidFill>
                  <a:schemeClr val="bg1"/>
                </a:solidFill>
                <a:latin typeface="Arial Narrow" pitchFamily="34" charset="0"/>
              </a:rPr>
              <a:t> Heart </a:t>
            </a:r>
            <a:r>
              <a:rPr lang="en-US" sz="1100" i="1" baseline="0" dirty="0" smtClean="0">
                <a:solidFill>
                  <a:schemeClr val="bg1"/>
                </a:solidFill>
                <a:latin typeface="Arial Narrow" pitchFamily="34" charset="0"/>
              </a:rPr>
              <a:t>J </a:t>
            </a:r>
            <a:r>
              <a:rPr lang="en-US" sz="1100" baseline="0" dirty="0">
                <a:solidFill>
                  <a:schemeClr val="bg1"/>
                </a:solidFill>
                <a:latin typeface="Arial Narrow" pitchFamily="34" charset="0"/>
              </a:rPr>
              <a:t>2007;28(1):88-136</a:t>
            </a:r>
            <a:r>
              <a:rPr lang="en-US" sz="1100" baseline="0" dirty="0" smtClean="0">
                <a:solidFill>
                  <a:schemeClr val="bg1"/>
                </a:solidFill>
                <a:latin typeface="Arial Narrow" pitchFamily="34" charset="0"/>
              </a:rPr>
              <a:t>.</a:t>
            </a:r>
            <a:endParaRPr lang="en-US" sz="1100" baseline="0" dirty="0">
              <a:solidFill>
                <a:schemeClr val="bg1"/>
              </a:solidFill>
              <a:latin typeface="Arial Narrow" pitchFamily="34" charset="0"/>
            </a:endParaRPr>
          </a:p>
        </p:txBody>
      </p:sp>
      <p:sp>
        <p:nvSpPr>
          <p:cNvPr id="8" name="Text Box 5"/>
          <p:cNvSpPr txBox="1">
            <a:spLocks noChangeArrowheads="1"/>
          </p:cNvSpPr>
          <p:nvPr>
            <p:custDataLst>
              <p:tags r:id="rId2"/>
            </p:custDataLst>
          </p:nvPr>
        </p:nvSpPr>
        <p:spPr bwMode="auto">
          <a:xfrm>
            <a:off x="4572000" y="6400800"/>
            <a:ext cx="4724400" cy="336550"/>
          </a:xfrm>
          <a:prstGeom prst="rect">
            <a:avLst/>
          </a:prstGeom>
          <a:noFill/>
          <a:ln w="9525">
            <a:noFill/>
            <a:miter lim="800000"/>
            <a:headEnd/>
            <a:tailEnd/>
          </a:ln>
        </p:spPr>
        <p:txBody>
          <a:bodyPr wrap="none"/>
          <a:lstStyle/>
          <a:p>
            <a:pPr marL="114300" indent="-114300">
              <a:lnSpc>
                <a:spcPts val="800"/>
              </a:lnSpc>
              <a:spcBef>
                <a:spcPts val="600"/>
              </a:spcBef>
            </a:pPr>
            <a:r>
              <a:rPr lang="en-US" sz="1100" baseline="0" dirty="0" smtClean="0">
                <a:solidFill>
                  <a:schemeClr val="bg1"/>
                </a:solidFill>
                <a:latin typeface="Arial Narrow" pitchFamily="34" charset="0"/>
                <a:cs typeface="Times New Roman" pitchFamily="18" charset="0"/>
              </a:rPr>
              <a:t>3. </a:t>
            </a:r>
            <a:r>
              <a:rPr lang="en-US" sz="1100" baseline="0" dirty="0" err="1" smtClean="0">
                <a:solidFill>
                  <a:schemeClr val="bg1"/>
                </a:solidFill>
                <a:latin typeface="Arial Narrow" pitchFamily="34" charset="0"/>
                <a:cs typeface="Times New Roman" pitchFamily="18" charset="0"/>
              </a:rPr>
              <a:t>Rodbard</a:t>
            </a:r>
            <a:r>
              <a:rPr lang="en-US" sz="1100" baseline="0" dirty="0" smtClean="0">
                <a:solidFill>
                  <a:schemeClr val="bg1"/>
                </a:solidFill>
                <a:latin typeface="Arial Narrow" pitchFamily="34" charset="0"/>
                <a:cs typeface="Times New Roman" pitchFamily="18" charset="0"/>
              </a:rPr>
              <a:t> </a:t>
            </a:r>
            <a:r>
              <a:rPr lang="en-US" sz="1100" baseline="0" dirty="0">
                <a:solidFill>
                  <a:schemeClr val="bg1"/>
                </a:solidFill>
                <a:latin typeface="Arial Narrow" pitchFamily="34" charset="0"/>
                <a:cs typeface="Times New Roman" pitchFamily="18" charset="0"/>
              </a:rPr>
              <a:t>HW, et al. </a:t>
            </a:r>
            <a:r>
              <a:rPr lang="en-US" sz="1100" i="1" baseline="0" dirty="0" err="1">
                <a:solidFill>
                  <a:schemeClr val="bg1"/>
                </a:solidFill>
                <a:latin typeface="Arial Narrow" pitchFamily="34" charset="0"/>
                <a:cs typeface="Times New Roman" pitchFamily="18" charset="0"/>
              </a:rPr>
              <a:t>Endocr</a:t>
            </a:r>
            <a:r>
              <a:rPr lang="en-US" sz="1100" i="1" baseline="0" dirty="0">
                <a:solidFill>
                  <a:schemeClr val="bg1"/>
                </a:solidFill>
                <a:latin typeface="Arial Narrow" pitchFamily="34" charset="0"/>
                <a:cs typeface="Times New Roman" pitchFamily="18" charset="0"/>
              </a:rPr>
              <a:t> </a:t>
            </a:r>
            <a:r>
              <a:rPr lang="en-US" sz="1100" i="1" baseline="0" dirty="0" err="1" smtClean="0">
                <a:solidFill>
                  <a:schemeClr val="bg1"/>
                </a:solidFill>
                <a:latin typeface="Arial Narrow" pitchFamily="34" charset="0"/>
                <a:cs typeface="Times New Roman" pitchFamily="18" charset="0"/>
              </a:rPr>
              <a:t>Pract</a:t>
            </a:r>
            <a:r>
              <a:rPr lang="en-US" sz="1100" baseline="0" dirty="0" smtClean="0">
                <a:solidFill>
                  <a:schemeClr val="bg1"/>
                </a:solidFill>
                <a:latin typeface="Arial Narrow" pitchFamily="34" charset="0"/>
                <a:cs typeface="Times New Roman" pitchFamily="18" charset="0"/>
              </a:rPr>
              <a:t> </a:t>
            </a:r>
            <a:r>
              <a:rPr lang="en-US" sz="1100" baseline="0" dirty="0">
                <a:solidFill>
                  <a:schemeClr val="bg1"/>
                </a:solidFill>
                <a:latin typeface="Arial Narrow" pitchFamily="34" charset="0"/>
                <a:cs typeface="Times New Roman" pitchFamily="18" charset="0"/>
              </a:rPr>
              <a:t>2007;13(</a:t>
            </a:r>
            <a:r>
              <a:rPr lang="en-US" sz="1100" baseline="0" dirty="0" err="1">
                <a:solidFill>
                  <a:schemeClr val="bg1"/>
                </a:solidFill>
                <a:latin typeface="Arial Narrow" pitchFamily="34" charset="0"/>
                <a:cs typeface="Times New Roman" pitchFamily="18" charset="0"/>
              </a:rPr>
              <a:t>suppl</a:t>
            </a:r>
            <a:r>
              <a:rPr lang="en-US" sz="1100" baseline="0" dirty="0">
                <a:solidFill>
                  <a:schemeClr val="bg1"/>
                </a:solidFill>
                <a:latin typeface="Arial Narrow" pitchFamily="34" charset="0"/>
                <a:cs typeface="Times New Roman" pitchFamily="18" charset="0"/>
              </a:rPr>
              <a:t> 1):</a:t>
            </a:r>
            <a:r>
              <a:rPr lang="en-US" sz="1100" baseline="0" dirty="0" smtClean="0">
                <a:solidFill>
                  <a:schemeClr val="bg1"/>
                </a:solidFill>
                <a:latin typeface="Arial Narrow" pitchFamily="34" charset="0"/>
                <a:cs typeface="Times New Roman" pitchFamily="18" charset="0"/>
              </a:rPr>
              <a:t>1-68.</a:t>
            </a:r>
            <a:r>
              <a:rPr lang="en-US" sz="1100" dirty="0" smtClean="0">
                <a:solidFill>
                  <a:schemeClr val="bg1"/>
                </a:solidFill>
                <a:latin typeface="Arial Narrow" pitchFamily="34" charset="0"/>
                <a:cs typeface="Times New Roman" pitchFamily="18" charset="0"/>
              </a:rPr>
              <a:t> </a:t>
            </a:r>
          </a:p>
          <a:p>
            <a:pPr marL="114300" indent="-114300">
              <a:lnSpc>
                <a:spcPts val="900"/>
              </a:lnSpc>
              <a:spcBef>
                <a:spcPts val="600"/>
              </a:spcBef>
            </a:pPr>
            <a:r>
              <a:rPr lang="en-US" sz="1100" baseline="0" dirty="0" smtClean="0">
                <a:solidFill>
                  <a:schemeClr val="bg1"/>
                </a:solidFill>
                <a:latin typeface="Arial Narrow" pitchFamily="34" charset="0"/>
                <a:cs typeface="Times New Roman" pitchFamily="18" charset="0"/>
              </a:rPr>
              <a:t>4. International </a:t>
            </a:r>
            <a:r>
              <a:rPr lang="en-US" sz="1100" baseline="0" dirty="0">
                <a:solidFill>
                  <a:schemeClr val="bg1"/>
                </a:solidFill>
                <a:latin typeface="Arial Narrow" pitchFamily="34" charset="0"/>
                <a:cs typeface="Times New Roman" pitchFamily="18" charset="0"/>
              </a:rPr>
              <a:t>Diabetes Federation. Available at: </a:t>
            </a:r>
            <a:endParaRPr lang="en-US" sz="1100" baseline="0" dirty="0" smtClean="0">
              <a:solidFill>
                <a:schemeClr val="bg1"/>
              </a:solidFill>
              <a:latin typeface="Arial Narrow" pitchFamily="34" charset="0"/>
              <a:cs typeface="Times New Roman" pitchFamily="18" charset="0"/>
            </a:endParaRPr>
          </a:p>
          <a:p>
            <a:pPr marL="114300" indent="-114300">
              <a:lnSpc>
                <a:spcPts val="900"/>
              </a:lnSpc>
              <a:spcBef>
                <a:spcPts val="0"/>
              </a:spcBef>
              <a:buClr>
                <a:schemeClr val="tx1"/>
              </a:buClr>
              <a:buSzPct val="100000"/>
            </a:pPr>
            <a:r>
              <a:rPr lang="en-US" sz="1100" baseline="0" dirty="0" smtClean="0">
                <a:solidFill>
                  <a:schemeClr val="bg1"/>
                </a:solidFill>
                <a:latin typeface="Arial Narrow" pitchFamily="34" charset="0"/>
                <a:cs typeface="Times New Roman" pitchFamily="18" charset="0"/>
              </a:rPr>
              <a:t>	http://www.idf.org/webdata/docs/IDF%20GGT2D.pdf. Accessed March 14, 2009.</a:t>
            </a:r>
            <a:endParaRPr lang="en-US" sz="1100" baseline="0" dirty="0">
              <a:solidFill>
                <a:schemeClr val="bg1"/>
              </a:solidFill>
              <a:latin typeface="Arial Narrow" pitchFamily="34" charset="0"/>
              <a:cs typeface="Times New Roman" pitchFamily="18" charset="0"/>
            </a:endParaRPr>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5"/>
          <p:cNvSpPr>
            <a:spLocks noGrp="1" noChangeArrowheads="1"/>
          </p:cNvSpPr>
          <p:nvPr>
            <p:ph type="ctrTitle"/>
          </p:nvPr>
        </p:nvSpPr>
        <p:spPr>
          <a:xfrm>
            <a:off x="685800" y="1838325"/>
            <a:ext cx="7772400" cy="1470025"/>
          </a:xfrm>
        </p:spPr>
        <p:txBody>
          <a:bodyPr>
            <a:normAutofit/>
          </a:bodyPr>
          <a:lstStyle/>
          <a:p>
            <a:pPr algn="ctr" eaLnBrk="1" hangingPunct="1"/>
            <a:r>
              <a:rPr lang="en-US" sz="8800" dirty="0" smtClean="0"/>
              <a:t>Steno-2</a:t>
            </a:r>
          </a:p>
        </p:txBody>
      </p:sp>
      <p:sp>
        <p:nvSpPr>
          <p:cNvPr id="128003" name="Rectangle 6"/>
          <p:cNvSpPr>
            <a:spLocks noGrp="1" noChangeArrowheads="1"/>
          </p:cNvSpPr>
          <p:nvPr>
            <p:ph type="subTitle" idx="1"/>
          </p:nvPr>
        </p:nvSpPr>
        <p:spPr>
          <a:xfrm>
            <a:off x="1371600" y="3187700"/>
            <a:ext cx="6400800" cy="762000"/>
          </a:xfrm>
        </p:spPr>
        <p:txBody>
          <a:bodyPr/>
          <a:lstStyle/>
          <a:p>
            <a:pPr eaLnBrk="1" hangingPunct="1">
              <a:buFont typeface="Wingdings" pitchFamily="2" charset="2"/>
              <a:buNone/>
            </a:pPr>
            <a:r>
              <a:rPr lang="en-US" sz="3600" b="1" dirty="0" err="1" smtClean="0">
                <a:effectLst>
                  <a:outerShdw blurRad="38100" dist="38100" dir="2700000" algn="tl">
                    <a:srgbClr val="000000">
                      <a:alpha val="43137"/>
                    </a:srgbClr>
                  </a:outerShdw>
                </a:effectLst>
              </a:rPr>
              <a:t>Multifactorial</a:t>
            </a:r>
            <a:r>
              <a:rPr lang="en-US" sz="3600" b="1" dirty="0" smtClean="0">
                <a:effectLst>
                  <a:outerShdw blurRad="38100" dist="38100" dir="2700000" algn="tl">
                    <a:srgbClr val="000000">
                      <a:alpha val="43137"/>
                    </a:srgbClr>
                  </a:outerShdw>
                </a:effectLst>
              </a:rPr>
              <a:t> Intervention and Cardiovascular Disease in Patients </a:t>
            </a:r>
            <a:br>
              <a:rPr lang="en-US" sz="3600" b="1" dirty="0" smtClean="0">
                <a:effectLst>
                  <a:outerShdw blurRad="38100" dist="38100" dir="2700000" algn="tl">
                    <a:srgbClr val="000000">
                      <a:alpha val="43137"/>
                    </a:srgbClr>
                  </a:outerShdw>
                </a:effectLst>
              </a:rPr>
            </a:br>
            <a:r>
              <a:rPr lang="en-US" sz="3600" b="1" dirty="0" smtClean="0">
                <a:effectLst>
                  <a:outerShdw blurRad="38100" dist="38100" dir="2700000" algn="tl">
                    <a:srgbClr val="000000">
                      <a:alpha val="43137"/>
                    </a:srgbClr>
                  </a:outerShdw>
                </a:effectLst>
              </a:rPr>
              <a:t>With Type 2 Diabetes</a:t>
            </a:r>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1" name="Rectangle 10"/>
          <p:cNvSpPr>
            <a:spLocks noGrp="1" noChangeArrowheads="1"/>
          </p:cNvSpPr>
          <p:nvPr>
            <p:ph type="title"/>
          </p:nvPr>
        </p:nvSpPr>
        <p:spPr>
          <a:xfrm>
            <a:off x="457200" y="369888"/>
            <a:ext cx="8189912" cy="1143000"/>
          </a:xfrm>
        </p:spPr>
        <p:txBody>
          <a:bodyPr>
            <a:normAutofit/>
          </a:bodyPr>
          <a:lstStyle/>
          <a:p>
            <a:pPr eaLnBrk="1" hangingPunct="1">
              <a:lnSpc>
                <a:spcPct val="100000"/>
              </a:lnSpc>
            </a:pPr>
            <a:r>
              <a:rPr lang="en-GB" sz="2800" dirty="0" smtClean="0"/>
              <a:t>Steno-2 Background Information</a:t>
            </a:r>
          </a:p>
        </p:txBody>
      </p:sp>
      <p:sp>
        <p:nvSpPr>
          <p:cNvPr id="130052" name="Rectangle 11"/>
          <p:cNvSpPr>
            <a:spLocks noGrp="1" noChangeArrowheads="1"/>
          </p:cNvSpPr>
          <p:nvPr>
            <p:ph idx="1"/>
          </p:nvPr>
        </p:nvSpPr>
        <p:spPr>
          <a:xfrm>
            <a:off x="444500" y="1057148"/>
            <a:ext cx="8229600" cy="4876800"/>
          </a:xfrm>
        </p:spPr>
        <p:txBody>
          <a:bodyPr anchor="t" anchorCtr="0"/>
          <a:lstStyle/>
          <a:p>
            <a:pPr eaLnBrk="1" hangingPunct="1">
              <a:lnSpc>
                <a:spcPct val="100000"/>
              </a:lnSpc>
            </a:pPr>
            <a:r>
              <a:rPr lang="en-GB" sz="2400" dirty="0" smtClean="0"/>
              <a:t>Open-parallel study of patients with type 2 diabetes</a:t>
            </a:r>
          </a:p>
          <a:p>
            <a:pPr eaLnBrk="1" hangingPunct="1">
              <a:lnSpc>
                <a:spcPct val="100000"/>
              </a:lnSpc>
              <a:buNone/>
            </a:pPr>
            <a:r>
              <a:rPr lang="en-GB" sz="2400" dirty="0" smtClean="0"/>
              <a:t>     and </a:t>
            </a:r>
            <a:r>
              <a:rPr lang="en-GB" sz="2400" dirty="0" err="1" smtClean="0"/>
              <a:t>microalbuminuria</a:t>
            </a:r>
            <a:r>
              <a:rPr lang="en-GB" sz="2400" dirty="0" smtClean="0"/>
              <a:t> (N=160) randomised to: </a:t>
            </a:r>
          </a:p>
          <a:p>
            <a:pPr lvl="1" eaLnBrk="1" hangingPunct="1">
              <a:lnSpc>
                <a:spcPct val="100000"/>
              </a:lnSpc>
            </a:pPr>
            <a:r>
              <a:rPr lang="en-GB" sz="2000" dirty="0" smtClean="0"/>
              <a:t> Conventional treatment (n=80)</a:t>
            </a:r>
          </a:p>
          <a:p>
            <a:pPr lvl="2" eaLnBrk="1" hangingPunct="1">
              <a:lnSpc>
                <a:spcPct val="100000"/>
              </a:lnSpc>
            </a:pPr>
            <a:r>
              <a:rPr lang="en-GB" sz="1800" dirty="0" smtClean="0"/>
              <a:t>Addressing multiple risk factors in accordance with national guidelines overseen  by patients’ general practitioners </a:t>
            </a:r>
          </a:p>
          <a:p>
            <a:pPr lvl="1" eaLnBrk="1" hangingPunct="1">
              <a:lnSpc>
                <a:spcPct val="100000"/>
              </a:lnSpc>
            </a:pPr>
            <a:r>
              <a:rPr lang="en-GB" sz="2000" dirty="0" smtClean="0"/>
              <a:t>Intensive treatment (n=80)</a:t>
            </a:r>
          </a:p>
          <a:p>
            <a:pPr lvl="2" eaLnBrk="1" hangingPunct="1">
              <a:lnSpc>
                <a:spcPct val="100000"/>
              </a:lnSpc>
            </a:pPr>
            <a:r>
              <a:rPr lang="en-GB" sz="1800" dirty="0" smtClean="0"/>
              <a:t>Undergoing intensive </a:t>
            </a:r>
            <a:r>
              <a:rPr lang="en-GB" sz="1800" dirty="0" err="1" smtClean="0"/>
              <a:t>multifactorial</a:t>
            </a:r>
            <a:r>
              <a:rPr lang="en-GB" sz="1800" dirty="0" smtClean="0"/>
              <a:t> intervention involving strict treatment goals overseen by a multidisciplinary project team  </a:t>
            </a:r>
          </a:p>
          <a:p>
            <a:pPr eaLnBrk="1" hangingPunct="1">
              <a:lnSpc>
                <a:spcPct val="100000"/>
              </a:lnSpc>
            </a:pPr>
            <a:r>
              <a:rPr lang="en-GB" sz="2400" dirty="0" smtClean="0"/>
              <a:t>Primary endpoints</a:t>
            </a:r>
          </a:p>
          <a:p>
            <a:pPr lvl="1" eaLnBrk="1" hangingPunct="1">
              <a:lnSpc>
                <a:spcPct val="100000"/>
              </a:lnSpc>
            </a:pPr>
            <a:r>
              <a:rPr lang="en-GB" sz="2000" dirty="0" smtClean="0"/>
              <a:t>Development of diabetic nephropathy after 4 years of intervention</a:t>
            </a:r>
          </a:p>
          <a:p>
            <a:pPr lvl="1" eaLnBrk="1" hangingPunct="1">
              <a:lnSpc>
                <a:spcPct val="100000"/>
              </a:lnSpc>
            </a:pPr>
            <a:r>
              <a:rPr lang="en-GB" sz="2000" dirty="0" err="1" smtClean="0"/>
              <a:t>Macrovascular</a:t>
            </a:r>
            <a:r>
              <a:rPr lang="en-GB" sz="2000" dirty="0" smtClean="0"/>
              <a:t> disease after 8 years of intervention</a:t>
            </a:r>
          </a:p>
          <a:p>
            <a:pPr eaLnBrk="1" hangingPunct="1">
              <a:lnSpc>
                <a:spcPct val="100000"/>
              </a:lnSpc>
            </a:pPr>
            <a:r>
              <a:rPr lang="en-GB" sz="2400" dirty="0" smtClean="0"/>
              <a:t>Mean follow-up period: 7.8 years</a:t>
            </a:r>
          </a:p>
          <a:p>
            <a:pPr eaLnBrk="1" hangingPunct="1">
              <a:lnSpc>
                <a:spcPct val="100000"/>
              </a:lnSpc>
            </a:pPr>
            <a:r>
              <a:rPr lang="en-GB" sz="2400" dirty="0" smtClean="0"/>
              <a:t>Mean age: 55.1 years</a:t>
            </a:r>
          </a:p>
        </p:txBody>
      </p:sp>
      <p:sp>
        <p:nvSpPr>
          <p:cNvPr id="130053" name="Text Box 4"/>
          <p:cNvSpPr txBox="1">
            <a:spLocks noChangeArrowheads="1"/>
          </p:cNvSpPr>
          <p:nvPr>
            <p:custDataLst>
              <p:tags r:id="rId1"/>
            </p:custDataLst>
          </p:nvPr>
        </p:nvSpPr>
        <p:spPr bwMode="auto">
          <a:xfrm>
            <a:off x="457200" y="6355080"/>
            <a:ext cx="8340725" cy="271462"/>
          </a:xfrm>
          <a:prstGeom prst="rect">
            <a:avLst/>
          </a:prstGeom>
          <a:noFill/>
          <a:ln w="9525">
            <a:noFill/>
            <a:miter lim="800000"/>
            <a:headEnd/>
            <a:tailEnd/>
          </a:ln>
        </p:spPr>
        <p:txBody>
          <a:bodyPr wrap="none"/>
          <a:lstStyle/>
          <a:p>
            <a:pPr marL="114300" indent="-114300" algn="r">
              <a:buClr>
                <a:srgbClr val="3F3F3F"/>
              </a:buClr>
              <a:buSzPct val="100000"/>
            </a:pPr>
            <a:r>
              <a:rPr lang="en-US" sz="1400" baseline="0" dirty="0" err="1">
                <a:solidFill>
                  <a:schemeClr val="bg1"/>
                </a:solidFill>
                <a:latin typeface="Arial Narrow" pitchFamily="34" charset="0"/>
                <a:cs typeface="Times New Roman" pitchFamily="18" charset="0"/>
              </a:rPr>
              <a:t>Gaede</a:t>
            </a:r>
            <a:r>
              <a:rPr lang="en-US" sz="1400" baseline="0" dirty="0">
                <a:solidFill>
                  <a:schemeClr val="bg1"/>
                </a:solidFill>
                <a:latin typeface="Arial Narrow" pitchFamily="34" charset="0"/>
                <a:cs typeface="Times New Roman" pitchFamily="18" charset="0"/>
              </a:rPr>
              <a:t> </a:t>
            </a:r>
            <a:r>
              <a:rPr lang="en-US" sz="1400" baseline="0" dirty="0" smtClean="0">
                <a:solidFill>
                  <a:schemeClr val="bg1"/>
                </a:solidFill>
                <a:latin typeface="Arial Narrow" pitchFamily="34" charset="0"/>
                <a:cs typeface="Times New Roman" pitchFamily="18" charset="0"/>
              </a:rPr>
              <a:t>et </a:t>
            </a:r>
            <a:r>
              <a:rPr lang="en-US" sz="1400" baseline="0" dirty="0">
                <a:solidFill>
                  <a:schemeClr val="bg1"/>
                </a:solidFill>
                <a:latin typeface="Arial Narrow" pitchFamily="34" charset="0"/>
                <a:cs typeface="Times New Roman" pitchFamily="18" charset="0"/>
              </a:rPr>
              <a:t>al. </a:t>
            </a:r>
            <a:r>
              <a:rPr lang="en-US" sz="1400" i="1" baseline="0" dirty="0">
                <a:solidFill>
                  <a:schemeClr val="bg1"/>
                </a:solidFill>
                <a:latin typeface="Arial Narrow" pitchFamily="34" charset="0"/>
                <a:cs typeface="Times New Roman" pitchFamily="18" charset="0"/>
              </a:rPr>
              <a:t>N </a:t>
            </a:r>
            <a:r>
              <a:rPr lang="en-US" sz="1400" i="1" baseline="0" dirty="0" err="1">
                <a:solidFill>
                  <a:schemeClr val="bg1"/>
                </a:solidFill>
                <a:latin typeface="Arial Narrow" pitchFamily="34" charset="0"/>
                <a:cs typeface="Times New Roman" pitchFamily="18" charset="0"/>
              </a:rPr>
              <a:t>Engl</a:t>
            </a:r>
            <a:r>
              <a:rPr lang="en-US" sz="1400" i="1" baseline="0" dirty="0">
                <a:solidFill>
                  <a:schemeClr val="bg1"/>
                </a:solidFill>
                <a:latin typeface="Arial Narrow" pitchFamily="34" charset="0"/>
                <a:cs typeface="Times New Roman" pitchFamily="18" charset="0"/>
              </a:rPr>
              <a:t> J </a:t>
            </a:r>
            <a:r>
              <a:rPr lang="en-US" sz="1400" i="1" baseline="0" dirty="0" smtClean="0">
                <a:solidFill>
                  <a:schemeClr val="bg1"/>
                </a:solidFill>
                <a:latin typeface="Arial Narrow" pitchFamily="34" charset="0"/>
                <a:cs typeface="Times New Roman" pitchFamily="18" charset="0"/>
              </a:rPr>
              <a:t>Med</a:t>
            </a:r>
            <a:r>
              <a:rPr lang="en-US" sz="1400" baseline="0" dirty="0" smtClean="0">
                <a:solidFill>
                  <a:schemeClr val="bg1"/>
                </a:solidFill>
                <a:latin typeface="Arial Narrow" pitchFamily="34" charset="0"/>
                <a:cs typeface="Times New Roman" pitchFamily="18" charset="0"/>
              </a:rPr>
              <a:t> </a:t>
            </a:r>
            <a:r>
              <a:rPr lang="en-US" sz="1400" baseline="0" dirty="0">
                <a:solidFill>
                  <a:schemeClr val="bg1"/>
                </a:solidFill>
                <a:latin typeface="Arial Narrow" pitchFamily="34" charset="0"/>
                <a:cs typeface="Times New Roman" pitchFamily="18" charset="0"/>
              </a:rPr>
              <a:t>2003;348(5):383-393.</a:t>
            </a:r>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Straight Connector 40"/>
          <p:cNvCxnSpPr>
            <a:stCxn id="132115" idx="2"/>
            <a:endCxn id="132122" idx="0"/>
          </p:cNvCxnSpPr>
          <p:nvPr/>
        </p:nvCxnSpPr>
        <p:spPr>
          <a:xfrm rot="5400000">
            <a:off x="3219868" y="3555598"/>
            <a:ext cx="481767" cy="12779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132115" idx="2"/>
            <a:endCxn id="132123" idx="0"/>
          </p:cNvCxnSpPr>
          <p:nvPr/>
        </p:nvCxnSpPr>
        <p:spPr>
          <a:xfrm rot="16200000" flipH="1">
            <a:off x="4493172" y="3560229"/>
            <a:ext cx="481507" cy="12684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132122" idx="2"/>
            <a:endCxn id="132105" idx="0"/>
          </p:cNvCxnSpPr>
          <p:nvPr/>
        </p:nvCxnSpPr>
        <p:spPr>
          <a:xfrm>
            <a:off x="2821782" y="4703216"/>
            <a:ext cx="5556" cy="9495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a:stCxn id="132123" idx="0"/>
            <a:endCxn id="132126" idx="0"/>
          </p:cNvCxnSpPr>
          <p:nvPr/>
        </p:nvCxnSpPr>
        <p:spPr>
          <a:xfrm>
            <a:off x="5368132" y="4435190"/>
            <a:ext cx="794" cy="12176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132101" idx="2"/>
            <a:endCxn id="132115" idx="0"/>
          </p:cNvCxnSpPr>
          <p:nvPr/>
        </p:nvCxnSpPr>
        <p:spPr>
          <a:xfrm>
            <a:off x="4099719" y="1967123"/>
            <a:ext cx="0" cy="13679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2114" name="Rectangle 16"/>
          <p:cNvSpPr>
            <a:spLocks noChangeArrowheads="1"/>
          </p:cNvSpPr>
          <p:nvPr>
            <p:custDataLst>
              <p:tags r:id="rId1"/>
            </p:custDataLst>
          </p:nvPr>
        </p:nvSpPr>
        <p:spPr bwMode="auto">
          <a:xfrm>
            <a:off x="5368926" y="6355080"/>
            <a:ext cx="3416320" cy="307777"/>
          </a:xfrm>
          <a:prstGeom prst="rect">
            <a:avLst/>
          </a:prstGeom>
          <a:noFill/>
          <a:ln w="9525">
            <a:noFill/>
            <a:miter lim="800000"/>
            <a:headEnd/>
            <a:tailEnd/>
          </a:ln>
        </p:spPr>
        <p:txBody>
          <a:bodyPr wrap="none">
            <a:spAutoFit/>
          </a:bodyPr>
          <a:lstStyle/>
          <a:p>
            <a:pPr marL="114300" indent="-114300"/>
            <a:r>
              <a:rPr lang="en-US" sz="1400" baseline="0" dirty="0" err="1">
                <a:solidFill>
                  <a:schemeClr val="bg1"/>
                </a:solidFill>
                <a:latin typeface="Arial Narrow" pitchFamily="34" charset="0"/>
              </a:rPr>
              <a:t>Gaede</a:t>
            </a:r>
            <a:r>
              <a:rPr lang="en-US" sz="1400" baseline="0" dirty="0">
                <a:solidFill>
                  <a:schemeClr val="bg1"/>
                </a:solidFill>
                <a:latin typeface="Arial Narrow" pitchFamily="34" charset="0"/>
              </a:rPr>
              <a:t> </a:t>
            </a:r>
            <a:r>
              <a:rPr lang="en-US" sz="1400" baseline="0" dirty="0" smtClean="0">
                <a:solidFill>
                  <a:schemeClr val="bg1"/>
                </a:solidFill>
                <a:latin typeface="Arial Narrow" pitchFamily="34" charset="0"/>
              </a:rPr>
              <a:t>et </a:t>
            </a:r>
            <a:r>
              <a:rPr lang="en-US" sz="1400" baseline="0" dirty="0">
                <a:solidFill>
                  <a:schemeClr val="bg1"/>
                </a:solidFill>
                <a:latin typeface="Arial Narrow" pitchFamily="34" charset="0"/>
              </a:rPr>
              <a:t>al. </a:t>
            </a:r>
            <a:r>
              <a:rPr lang="en-US" sz="1400" i="1" baseline="0" dirty="0">
                <a:solidFill>
                  <a:schemeClr val="bg1"/>
                </a:solidFill>
                <a:latin typeface="Arial Narrow" pitchFamily="34" charset="0"/>
              </a:rPr>
              <a:t>N </a:t>
            </a:r>
            <a:r>
              <a:rPr lang="en-US" sz="1400" i="1" baseline="0" dirty="0" err="1">
                <a:solidFill>
                  <a:schemeClr val="bg1"/>
                </a:solidFill>
                <a:latin typeface="Arial Narrow" pitchFamily="34" charset="0"/>
              </a:rPr>
              <a:t>Engl</a:t>
            </a:r>
            <a:r>
              <a:rPr lang="en-US" sz="1400" i="1" baseline="0" dirty="0">
                <a:solidFill>
                  <a:schemeClr val="bg1"/>
                </a:solidFill>
                <a:latin typeface="Arial Narrow" pitchFamily="34" charset="0"/>
              </a:rPr>
              <a:t> J </a:t>
            </a:r>
            <a:r>
              <a:rPr lang="en-US" sz="1400" i="1" baseline="0" dirty="0" smtClean="0">
                <a:solidFill>
                  <a:schemeClr val="bg1"/>
                </a:solidFill>
                <a:latin typeface="Arial Narrow" pitchFamily="34" charset="0"/>
              </a:rPr>
              <a:t>Med</a:t>
            </a:r>
            <a:r>
              <a:rPr lang="en-US" sz="1400" baseline="0" dirty="0" smtClean="0">
                <a:solidFill>
                  <a:schemeClr val="bg1"/>
                </a:solidFill>
                <a:latin typeface="Arial Narrow" pitchFamily="34" charset="0"/>
              </a:rPr>
              <a:t> </a:t>
            </a:r>
            <a:r>
              <a:rPr lang="en-US" sz="1400" baseline="0" dirty="0">
                <a:solidFill>
                  <a:schemeClr val="bg1"/>
                </a:solidFill>
                <a:latin typeface="Arial Narrow" pitchFamily="34" charset="0"/>
              </a:rPr>
              <a:t>2008;358(6):580-591.</a:t>
            </a:r>
          </a:p>
        </p:txBody>
      </p:sp>
      <p:sp>
        <p:nvSpPr>
          <p:cNvPr id="132101" name="Text Box 34"/>
          <p:cNvSpPr txBox="1">
            <a:spLocks noChangeArrowheads="1"/>
          </p:cNvSpPr>
          <p:nvPr/>
        </p:nvSpPr>
        <p:spPr bwMode="auto">
          <a:xfrm>
            <a:off x="3424238" y="1505458"/>
            <a:ext cx="1350962" cy="461665"/>
          </a:xfrm>
          <a:prstGeom prst="rect">
            <a:avLst/>
          </a:prstGeom>
          <a:noFill/>
          <a:ln w="9525">
            <a:solidFill>
              <a:schemeClr val="bg1"/>
            </a:solidFill>
            <a:miter lim="800000"/>
            <a:headEnd/>
            <a:tailEnd/>
          </a:ln>
        </p:spPr>
        <p:txBody>
          <a:bodyPr lIns="45720" rIns="45720">
            <a:spAutoFit/>
          </a:bodyPr>
          <a:lstStyle/>
          <a:p>
            <a:pPr algn="ctr"/>
            <a:r>
              <a:rPr lang="en-US" sz="1200" b="1" baseline="0" dirty="0">
                <a:solidFill>
                  <a:schemeClr val="bg1"/>
                </a:solidFill>
              </a:rPr>
              <a:t>Patients screened</a:t>
            </a:r>
          </a:p>
          <a:p>
            <a:pPr algn="ctr"/>
            <a:r>
              <a:rPr lang="en-US" sz="1200" b="1" baseline="0" dirty="0">
                <a:solidFill>
                  <a:schemeClr val="bg1"/>
                </a:solidFill>
              </a:rPr>
              <a:t>(N=315)</a:t>
            </a:r>
          </a:p>
        </p:txBody>
      </p:sp>
      <p:sp>
        <p:nvSpPr>
          <p:cNvPr id="132102" name="Text Box 36"/>
          <p:cNvSpPr txBox="1">
            <a:spLocks noChangeArrowheads="1"/>
          </p:cNvSpPr>
          <p:nvPr/>
        </p:nvSpPr>
        <p:spPr bwMode="auto">
          <a:xfrm>
            <a:off x="5984082" y="1309402"/>
            <a:ext cx="2173287" cy="1060450"/>
          </a:xfrm>
          <a:prstGeom prst="rect">
            <a:avLst/>
          </a:prstGeom>
          <a:noFill/>
          <a:ln w="9525">
            <a:solidFill>
              <a:schemeClr val="bg1"/>
            </a:solidFill>
            <a:miter lim="800000"/>
            <a:headEnd/>
            <a:tailEnd/>
          </a:ln>
        </p:spPr>
        <p:txBody>
          <a:bodyPr wrap="none" lIns="45720" rIns="45720" anchor="ctr"/>
          <a:lstStyle/>
          <a:p>
            <a:pPr>
              <a:lnSpc>
                <a:spcPts val="1438"/>
              </a:lnSpc>
              <a:spcBef>
                <a:spcPts val="200"/>
              </a:spcBef>
            </a:pPr>
            <a:r>
              <a:rPr lang="en-US" sz="1200" b="1" baseline="0">
                <a:solidFill>
                  <a:schemeClr val="bg1"/>
                </a:solidFill>
              </a:rPr>
              <a:t>Excluded (n=146)</a:t>
            </a:r>
          </a:p>
          <a:p>
            <a:pPr marL="114300" lvl="1" indent="-114300">
              <a:lnSpc>
                <a:spcPts val="1438"/>
              </a:lnSpc>
              <a:spcBef>
                <a:spcPts val="200"/>
              </a:spcBef>
              <a:buFont typeface="Arial" pitchFamily="34" charset="0"/>
              <a:buChar char="•"/>
            </a:pPr>
            <a:r>
              <a:rPr lang="en-US" sz="1200" baseline="0">
                <a:solidFill>
                  <a:schemeClr val="bg1"/>
                </a:solidFill>
              </a:rPr>
              <a:t>Declined to enroll (n=37)</a:t>
            </a:r>
          </a:p>
          <a:p>
            <a:pPr marL="114300" lvl="1" indent="-114300">
              <a:lnSpc>
                <a:spcPts val="1438"/>
              </a:lnSpc>
              <a:spcBef>
                <a:spcPts val="200"/>
              </a:spcBef>
              <a:buFont typeface="Arial" pitchFamily="34" charset="0"/>
              <a:buChar char="•"/>
            </a:pPr>
            <a:r>
              <a:rPr lang="en-US" sz="1200" baseline="0">
                <a:solidFill>
                  <a:schemeClr val="bg1"/>
                </a:solidFill>
              </a:rPr>
              <a:t>Normoalbuminuria (n=97)</a:t>
            </a:r>
          </a:p>
          <a:p>
            <a:pPr marL="114300" lvl="1" indent="-114300">
              <a:lnSpc>
                <a:spcPts val="1438"/>
              </a:lnSpc>
              <a:spcBef>
                <a:spcPts val="200"/>
              </a:spcBef>
              <a:buFont typeface="Arial" pitchFamily="34" charset="0"/>
              <a:buChar char="•"/>
            </a:pPr>
            <a:r>
              <a:rPr lang="en-US" sz="1200" baseline="0">
                <a:solidFill>
                  <a:schemeClr val="bg1"/>
                </a:solidFill>
              </a:rPr>
              <a:t>Macroalbuminuria (n=7)</a:t>
            </a:r>
          </a:p>
          <a:p>
            <a:pPr marL="114300" lvl="1" indent="-114300">
              <a:lnSpc>
                <a:spcPts val="1438"/>
              </a:lnSpc>
              <a:spcBef>
                <a:spcPts val="200"/>
              </a:spcBef>
              <a:buFont typeface="Arial" pitchFamily="34" charset="0"/>
              <a:buChar char="•"/>
            </a:pPr>
            <a:r>
              <a:rPr lang="en-US" sz="1200" baseline="0">
                <a:solidFill>
                  <a:schemeClr val="bg1"/>
                </a:solidFill>
              </a:rPr>
              <a:t>Other exclusion criteria (n=5)</a:t>
            </a:r>
          </a:p>
        </p:txBody>
      </p:sp>
      <p:sp>
        <p:nvSpPr>
          <p:cNvPr id="132104" name="Text Box 38"/>
          <p:cNvSpPr txBox="1">
            <a:spLocks noChangeArrowheads="1"/>
          </p:cNvSpPr>
          <p:nvPr/>
        </p:nvSpPr>
        <p:spPr bwMode="auto">
          <a:xfrm>
            <a:off x="5971382" y="2600833"/>
            <a:ext cx="2586037" cy="443198"/>
          </a:xfrm>
          <a:prstGeom prst="rect">
            <a:avLst/>
          </a:prstGeom>
          <a:noFill/>
          <a:ln w="9525">
            <a:solidFill>
              <a:schemeClr val="bg1"/>
            </a:solidFill>
            <a:miter lim="800000"/>
            <a:headEnd/>
            <a:tailEnd/>
          </a:ln>
        </p:spPr>
        <p:txBody>
          <a:bodyPr lIns="45720" rIns="45720">
            <a:spAutoFit/>
          </a:bodyPr>
          <a:lstStyle/>
          <a:p>
            <a:pPr indent="114300" algn="ctr">
              <a:lnSpc>
                <a:spcPct val="95000"/>
              </a:lnSpc>
              <a:spcBef>
                <a:spcPct val="15000"/>
              </a:spcBef>
            </a:pPr>
            <a:r>
              <a:rPr lang="en-US" sz="1200" b="1" baseline="0">
                <a:solidFill>
                  <a:schemeClr val="bg1"/>
                </a:solidFill>
              </a:rPr>
              <a:t>Excluded because of stimulated </a:t>
            </a:r>
            <a:br>
              <a:rPr lang="en-US" sz="1200" b="1" baseline="0">
                <a:solidFill>
                  <a:schemeClr val="bg1"/>
                </a:solidFill>
              </a:rPr>
            </a:br>
            <a:r>
              <a:rPr lang="en-US" sz="1200" b="1" baseline="0">
                <a:solidFill>
                  <a:schemeClr val="bg1"/>
                </a:solidFill>
              </a:rPr>
              <a:t>  C-peptide of &lt;600 pmol/L (n=9) </a:t>
            </a:r>
          </a:p>
        </p:txBody>
      </p:sp>
      <p:sp>
        <p:nvSpPr>
          <p:cNvPr id="132106" name="Text Box 43"/>
          <p:cNvSpPr txBox="1">
            <a:spLocks noChangeArrowheads="1"/>
          </p:cNvSpPr>
          <p:nvPr/>
        </p:nvSpPr>
        <p:spPr bwMode="auto">
          <a:xfrm>
            <a:off x="586582" y="5772066"/>
            <a:ext cx="877887" cy="204671"/>
          </a:xfrm>
          <a:prstGeom prst="rect">
            <a:avLst/>
          </a:prstGeom>
          <a:noFill/>
          <a:ln w="9525">
            <a:noFill/>
            <a:miter lim="800000"/>
            <a:headEnd/>
            <a:tailEnd/>
          </a:ln>
        </p:spPr>
        <p:txBody>
          <a:bodyPr lIns="0" tIns="0" rIns="0" bIns="0" anchor="ctr">
            <a:spAutoFit/>
          </a:bodyPr>
          <a:lstStyle/>
          <a:p>
            <a:pPr algn="ctr">
              <a:lnSpc>
                <a:spcPct val="95000"/>
              </a:lnSpc>
              <a:spcBef>
                <a:spcPct val="15000"/>
              </a:spcBef>
            </a:pPr>
            <a:r>
              <a:rPr lang="en-US" sz="1400" b="1" baseline="0" dirty="0">
                <a:solidFill>
                  <a:schemeClr val="bg1"/>
                </a:solidFill>
              </a:rPr>
              <a:t>Analysis</a:t>
            </a:r>
          </a:p>
        </p:txBody>
      </p:sp>
      <p:sp>
        <p:nvSpPr>
          <p:cNvPr id="132107" name="Text Box 45"/>
          <p:cNvSpPr txBox="1">
            <a:spLocks noChangeArrowheads="1"/>
          </p:cNvSpPr>
          <p:nvPr/>
        </p:nvSpPr>
        <p:spPr bwMode="auto">
          <a:xfrm>
            <a:off x="586582" y="4466998"/>
            <a:ext cx="936625" cy="204671"/>
          </a:xfrm>
          <a:prstGeom prst="rect">
            <a:avLst/>
          </a:prstGeom>
          <a:noFill/>
          <a:ln w="9525">
            <a:noFill/>
            <a:miter lim="800000"/>
            <a:headEnd/>
            <a:tailEnd/>
          </a:ln>
        </p:spPr>
        <p:txBody>
          <a:bodyPr lIns="0" tIns="0" rIns="0" bIns="0" anchor="ctr">
            <a:spAutoFit/>
          </a:bodyPr>
          <a:lstStyle/>
          <a:p>
            <a:pPr algn="ctr">
              <a:lnSpc>
                <a:spcPct val="95000"/>
              </a:lnSpc>
              <a:spcBef>
                <a:spcPct val="15000"/>
              </a:spcBef>
            </a:pPr>
            <a:r>
              <a:rPr lang="en-US" sz="1400" b="1" baseline="0" dirty="0">
                <a:solidFill>
                  <a:schemeClr val="bg1"/>
                </a:solidFill>
              </a:rPr>
              <a:t>Allocation</a:t>
            </a:r>
          </a:p>
        </p:txBody>
      </p:sp>
      <p:sp>
        <p:nvSpPr>
          <p:cNvPr id="132108" name="Text Box 46"/>
          <p:cNvSpPr txBox="1">
            <a:spLocks noChangeArrowheads="1"/>
          </p:cNvSpPr>
          <p:nvPr/>
        </p:nvSpPr>
        <p:spPr bwMode="auto">
          <a:xfrm>
            <a:off x="586582" y="1737292"/>
            <a:ext cx="1246187" cy="204671"/>
          </a:xfrm>
          <a:prstGeom prst="rect">
            <a:avLst/>
          </a:prstGeom>
          <a:noFill/>
          <a:ln w="9525">
            <a:noFill/>
            <a:miter lim="800000"/>
            <a:headEnd/>
            <a:tailEnd/>
          </a:ln>
        </p:spPr>
        <p:txBody>
          <a:bodyPr lIns="0" tIns="0" rIns="0" bIns="0" anchor="ctr">
            <a:spAutoFit/>
          </a:bodyPr>
          <a:lstStyle/>
          <a:p>
            <a:pPr algn="ctr">
              <a:lnSpc>
                <a:spcPct val="95000"/>
              </a:lnSpc>
              <a:spcBef>
                <a:spcPct val="15000"/>
              </a:spcBef>
            </a:pPr>
            <a:r>
              <a:rPr lang="en-US" sz="1400" b="1" baseline="0" dirty="0">
                <a:solidFill>
                  <a:schemeClr val="bg1"/>
                </a:solidFill>
              </a:rPr>
              <a:t>Enrollment</a:t>
            </a:r>
          </a:p>
        </p:txBody>
      </p:sp>
      <p:sp>
        <p:nvSpPr>
          <p:cNvPr id="132115" name="Text Box 19"/>
          <p:cNvSpPr txBox="1">
            <a:spLocks noChangeArrowheads="1"/>
          </p:cNvSpPr>
          <p:nvPr/>
        </p:nvSpPr>
        <p:spPr bwMode="auto">
          <a:xfrm>
            <a:off x="3112294" y="3335052"/>
            <a:ext cx="1974850" cy="618631"/>
          </a:xfrm>
          <a:prstGeom prst="rect">
            <a:avLst/>
          </a:prstGeom>
          <a:noFill/>
          <a:ln w="9525">
            <a:solidFill>
              <a:schemeClr val="bg1"/>
            </a:solidFill>
            <a:miter lim="800000"/>
            <a:headEnd/>
            <a:tailEnd/>
          </a:ln>
        </p:spPr>
        <p:txBody>
          <a:bodyPr lIns="45720" rIns="45720">
            <a:spAutoFit/>
          </a:bodyPr>
          <a:lstStyle/>
          <a:p>
            <a:pPr algn="ctr">
              <a:lnSpc>
                <a:spcPct val="95000"/>
              </a:lnSpc>
              <a:spcBef>
                <a:spcPct val="15000"/>
              </a:spcBef>
            </a:pPr>
            <a:r>
              <a:rPr lang="en-US" sz="1200" b="1" baseline="0">
                <a:solidFill>
                  <a:schemeClr val="bg1"/>
                </a:solidFill>
              </a:rPr>
              <a:t>Stratified according to urinary albumin excretion then randomised (n=160)</a:t>
            </a:r>
          </a:p>
        </p:txBody>
      </p:sp>
      <p:sp>
        <p:nvSpPr>
          <p:cNvPr id="132116" name="Text Box 18"/>
          <p:cNvSpPr txBox="1">
            <a:spLocks noChangeArrowheads="1"/>
          </p:cNvSpPr>
          <p:nvPr/>
        </p:nvSpPr>
        <p:spPr bwMode="auto">
          <a:xfrm>
            <a:off x="3242469" y="2550827"/>
            <a:ext cx="2232025" cy="457200"/>
          </a:xfrm>
          <a:prstGeom prst="rect">
            <a:avLst/>
          </a:prstGeom>
          <a:noFill/>
          <a:ln w="9525">
            <a:noFill/>
            <a:miter lim="800000"/>
            <a:headEnd/>
            <a:tailEnd/>
          </a:ln>
        </p:spPr>
        <p:txBody>
          <a:bodyPr>
            <a:spAutoFit/>
          </a:bodyPr>
          <a:lstStyle/>
          <a:p>
            <a:pPr algn="ctr">
              <a:spcBef>
                <a:spcPct val="50000"/>
              </a:spcBef>
            </a:pPr>
            <a:r>
              <a:rPr lang="en-US" sz="1200" b="1" baseline="0">
                <a:solidFill>
                  <a:schemeClr val="bg1"/>
                </a:solidFill>
              </a:rPr>
              <a:t>Positive microalbuminuria </a:t>
            </a:r>
            <a:br>
              <a:rPr lang="en-US" sz="1200" b="1" baseline="0">
                <a:solidFill>
                  <a:schemeClr val="bg1"/>
                </a:solidFill>
              </a:rPr>
            </a:br>
            <a:r>
              <a:rPr lang="en-US" sz="1200" b="1" baseline="0">
                <a:solidFill>
                  <a:schemeClr val="bg1"/>
                </a:solidFill>
              </a:rPr>
              <a:t>n=169</a:t>
            </a:r>
          </a:p>
        </p:txBody>
      </p:sp>
      <p:sp>
        <p:nvSpPr>
          <p:cNvPr id="132120" name="Text Box 37"/>
          <p:cNvSpPr txBox="1">
            <a:spLocks noChangeArrowheads="1"/>
          </p:cNvSpPr>
          <p:nvPr/>
        </p:nvSpPr>
        <p:spPr bwMode="auto">
          <a:xfrm>
            <a:off x="2621757" y="2600833"/>
            <a:ext cx="2943225" cy="355482"/>
          </a:xfrm>
          <a:prstGeom prst="rect">
            <a:avLst/>
          </a:prstGeom>
          <a:noFill/>
          <a:ln w="9525">
            <a:solidFill>
              <a:schemeClr val="bg1"/>
            </a:solidFill>
            <a:miter lim="800000"/>
            <a:headEnd/>
            <a:tailEnd/>
          </a:ln>
        </p:spPr>
        <p:txBody>
          <a:bodyPr lIns="45720" rIns="45720">
            <a:spAutoFit/>
          </a:bodyPr>
          <a:lstStyle/>
          <a:p>
            <a:pPr indent="114300">
              <a:lnSpc>
                <a:spcPct val="95000"/>
              </a:lnSpc>
              <a:spcBef>
                <a:spcPct val="15000"/>
              </a:spcBef>
              <a:buFontTx/>
              <a:buChar char="•"/>
            </a:pPr>
            <a:endParaRPr lang="en-US" b="1" baseline="0">
              <a:solidFill>
                <a:schemeClr val="bg1"/>
              </a:solidFill>
            </a:endParaRPr>
          </a:p>
        </p:txBody>
      </p:sp>
      <p:sp>
        <p:nvSpPr>
          <p:cNvPr id="132103" name="Text Box 37"/>
          <p:cNvSpPr txBox="1">
            <a:spLocks noChangeArrowheads="1"/>
          </p:cNvSpPr>
          <p:nvPr/>
        </p:nvSpPr>
        <p:spPr bwMode="auto">
          <a:xfrm>
            <a:off x="1629569" y="4947952"/>
            <a:ext cx="2384425" cy="443198"/>
          </a:xfrm>
          <a:prstGeom prst="rect">
            <a:avLst/>
          </a:prstGeom>
          <a:noFill/>
          <a:ln w="9525">
            <a:solidFill>
              <a:schemeClr val="bg1"/>
            </a:solidFill>
            <a:miter lim="800000"/>
            <a:headEnd/>
            <a:tailEnd/>
          </a:ln>
        </p:spPr>
        <p:txBody>
          <a:bodyPr lIns="45720" rIns="45720">
            <a:spAutoFit/>
          </a:bodyPr>
          <a:lstStyle/>
          <a:p>
            <a:pPr indent="114300" algn="ctr">
              <a:lnSpc>
                <a:spcPct val="95000"/>
              </a:lnSpc>
              <a:spcBef>
                <a:spcPct val="15000"/>
              </a:spcBef>
            </a:pPr>
            <a:r>
              <a:rPr lang="en-US" sz="1200" b="1" baseline="0">
                <a:solidFill>
                  <a:schemeClr val="bg1"/>
                </a:solidFill>
              </a:rPr>
              <a:t>Completed interventional study (n=67) </a:t>
            </a:r>
          </a:p>
        </p:txBody>
      </p:sp>
      <p:sp>
        <p:nvSpPr>
          <p:cNvPr id="132105" name="Text Box 42"/>
          <p:cNvSpPr txBox="1">
            <a:spLocks noChangeArrowheads="1"/>
          </p:cNvSpPr>
          <p:nvPr/>
        </p:nvSpPr>
        <p:spPr bwMode="auto">
          <a:xfrm>
            <a:off x="1629569" y="5652802"/>
            <a:ext cx="2395538" cy="267766"/>
          </a:xfrm>
          <a:prstGeom prst="rect">
            <a:avLst/>
          </a:prstGeom>
          <a:noFill/>
          <a:ln w="9525">
            <a:solidFill>
              <a:schemeClr val="bg1"/>
            </a:solidFill>
            <a:miter lim="800000"/>
            <a:headEnd/>
            <a:tailEnd/>
          </a:ln>
        </p:spPr>
        <p:txBody>
          <a:bodyPr lIns="45720" rIns="45720">
            <a:spAutoFit/>
          </a:bodyPr>
          <a:lstStyle/>
          <a:p>
            <a:pPr algn="ctr">
              <a:lnSpc>
                <a:spcPct val="95000"/>
              </a:lnSpc>
              <a:spcBef>
                <a:spcPct val="15000"/>
              </a:spcBef>
            </a:pPr>
            <a:r>
              <a:rPr lang="en-US" sz="1200" b="1" baseline="0">
                <a:solidFill>
                  <a:schemeClr val="bg1"/>
                </a:solidFill>
              </a:rPr>
              <a:t>Completed follow-up study (n=55)</a:t>
            </a:r>
          </a:p>
        </p:txBody>
      </p:sp>
      <p:sp>
        <p:nvSpPr>
          <p:cNvPr id="132122" name="Text Box 23"/>
          <p:cNvSpPr txBox="1">
            <a:spLocks noChangeArrowheads="1"/>
          </p:cNvSpPr>
          <p:nvPr/>
        </p:nvSpPr>
        <p:spPr bwMode="auto">
          <a:xfrm>
            <a:off x="1629569" y="4435450"/>
            <a:ext cx="2384425" cy="267766"/>
          </a:xfrm>
          <a:prstGeom prst="rect">
            <a:avLst/>
          </a:prstGeom>
          <a:noFill/>
          <a:ln w="9525">
            <a:solidFill>
              <a:schemeClr val="bg1"/>
            </a:solidFill>
            <a:miter lim="800000"/>
            <a:headEnd/>
            <a:tailEnd/>
          </a:ln>
        </p:spPr>
        <p:txBody>
          <a:bodyPr lIns="45720" rIns="45720">
            <a:spAutoFit/>
          </a:bodyPr>
          <a:lstStyle/>
          <a:p>
            <a:pPr algn="ctr">
              <a:lnSpc>
                <a:spcPct val="95000"/>
              </a:lnSpc>
              <a:spcBef>
                <a:spcPct val="60000"/>
              </a:spcBef>
            </a:pPr>
            <a:r>
              <a:rPr lang="en-US" sz="1200" b="1" baseline="0" dirty="0">
                <a:solidFill>
                  <a:schemeClr val="bg1"/>
                </a:solidFill>
              </a:rPr>
              <a:t>Intensive treatment (n=80)</a:t>
            </a:r>
          </a:p>
        </p:txBody>
      </p:sp>
      <p:sp>
        <p:nvSpPr>
          <p:cNvPr id="132123" name="Text Box 23"/>
          <p:cNvSpPr txBox="1">
            <a:spLocks noChangeArrowheads="1"/>
          </p:cNvSpPr>
          <p:nvPr/>
        </p:nvSpPr>
        <p:spPr bwMode="auto">
          <a:xfrm>
            <a:off x="4166394" y="4435190"/>
            <a:ext cx="2403475" cy="268287"/>
          </a:xfrm>
          <a:prstGeom prst="rect">
            <a:avLst/>
          </a:prstGeom>
          <a:noFill/>
          <a:ln w="9525">
            <a:solidFill>
              <a:schemeClr val="bg1"/>
            </a:solidFill>
            <a:miter lim="800000"/>
            <a:headEnd/>
            <a:tailEnd/>
          </a:ln>
        </p:spPr>
        <p:txBody>
          <a:bodyPr lIns="45720" rIns="45720">
            <a:spAutoFit/>
          </a:bodyPr>
          <a:lstStyle/>
          <a:p>
            <a:pPr algn="ctr">
              <a:lnSpc>
                <a:spcPct val="95000"/>
              </a:lnSpc>
              <a:spcBef>
                <a:spcPct val="60000"/>
              </a:spcBef>
            </a:pPr>
            <a:r>
              <a:rPr lang="en-US" sz="1200" b="1" baseline="0">
                <a:solidFill>
                  <a:schemeClr val="bg1"/>
                </a:solidFill>
              </a:rPr>
              <a:t>Conventional treatment (n=80)</a:t>
            </a:r>
          </a:p>
        </p:txBody>
      </p:sp>
      <p:sp>
        <p:nvSpPr>
          <p:cNvPr id="132125" name="Text Box 37"/>
          <p:cNvSpPr txBox="1">
            <a:spLocks noChangeArrowheads="1"/>
          </p:cNvSpPr>
          <p:nvPr/>
        </p:nvSpPr>
        <p:spPr bwMode="auto">
          <a:xfrm>
            <a:off x="4160044" y="4947952"/>
            <a:ext cx="2409825" cy="443198"/>
          </a:xfrm>
          <a:prstGeom prst="rect">
            <a:avLst/>
          </a:prstGeom>
          <a:noFill/>
          <a:ln w="9525">
            <a:solidFill>
              <a:schemeClr val="bg1"/>
            </a:solidFill>
            <a:miter lim="800000"/>
            <a:headEnd/>
            <a:tailEnd/>
          </a:ln>
        </p:spPr>
        <p:txBody>
          <a:bodyPr lIns="45720" rIns="45720">
            <a:spAutoFit/>
          </a:bodyPr>
          <a:lstStyle/>
          <a:p>
            <a:pPr indent="114300" algn="ctr">
              <a:lnSpc>
                <a:spcPct val="95000"/>
              </a:lnSpc>
              <a:spcBef>
                <a:spcPct val="15000"/>
              </a:spcBef>
            </a:pPr>
            <a:r>
              <a:rPr lang="en-US" sz="1200" b="1" baseline="0">
                <a:solidFill>
                  <a:schemeClr val="bg1"/>
                </a:solidFill>
              </a:rPr>
              <a:t>Completed interventional study (n=63) </a:t>
            </a:r>
          </a:p>
        </p:txBody>
      </p:sp>
      <p:sp>
        <p:nvSpPr>
          <p:cNvPr id="132126" name="Text Box 42"/>
          <p:cNvSpPr txBox="1">
            <a:spLocks noChangeArrowheads="1"/>
          </p:cNvSpPr>
          <p:nvPr/>
        </p:nvSpPr>
        <p:spPr bwMode="auto">
          <a:xfrm>
            <a:off x="4167982" y="5652802"/>
            <a:ext cx="2401887" cy="267766"/>
          </a:xfrm>
          <a:prstGeom prst="rect">
            <a:avLst/>
          </a:prstGeom>
          <a:noFill/>
          <a:ln w="9525">
            <a:solidFill>
              <a:schemeClr val="bg1"/>
            </a:solidFill>
            <a:miter lim="800000"/>
            <a:headEnd/>
            <a:tailEnd/>
          </a:ln>
        </p:spPr>
        <p:txBody>
          <a:bodyPr lIns="45720" rIns="45720">
            <a:spAutoFit/>
          </a:bodyPr>
          <a:lstStyle/>
          <a:p>
            <a:pPr algn="ctr">
              <a:lnSpc>
                <a:spcPct val="95000"/>
              </a:lnSpc>
              <a:spcBef>
                <a:spcPct val="15000"/>
              </a:spcBef>
            </a:pPr>
            <a:r>
              <a:rPr lang="en-US" sz="1200" b="1" baseline="0">
                <a:solidFill>
                  <a:schemeClr val="bg1"/>
                </a:solidFill>
              </a:rPr>
              <a:t>Completed follow-up study (n=38)</a:t>
            </a:r>
          </a:p>
        </p:txBody>
      </p:sp>
      <p:cxnSp>
        <p:nvCxnSpPr>
          <p:cNvPr id="35" name="Straight Connector 34"/>
          <p:cNvCxnSpPr>
            <a:stCxn id="132101" idx="3"/>
            <a:endCxn id="132102" idx="1"/>
          </p:cNvCxnSpPr>
          <p:nvPr/>
        </p:nvCxnSpPr>
        <p:spPr>
          <a:xfrm>
            <a:off x="4775200" y="1736291"/>
            <a:ext cx="1208882" cy="1033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132120" idx="3"/>
            <a:endCxn id="132104" idx="1"/>
          </p:cNvCxnSpPr>
          <p:nvPr/>
        </p:nvCxnSpPr>
        <p:spPr>
          <a:xfrm>
            <a:off x="5564982" y="2778574"/>
            <a:ext cx="406400" cy="438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Rectangle 10"/>
          <p:cNvSpPr txBox="1">
            <a:spLocks noChangeArrowheads="1"/>
          </p:cNvSpPr>
          <p:nvPr/>
        </p:nvSpPr>
        <p:spPr>
          <a:xfrm>
            <a:off x="367507" y="153988"/>
            <a:ext cx="8189912" cy="1143000"/>
          </a:xfrm>
          <a:prstGeom prst="rect">
            <a:avLst/>
          </a:prstGeom>
        </p:spPr>
        <p:txBody>
          <a:bodyPr anchor="ctr" anchorCtr="0"/>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4000" b="1" i="0" u="none" strike="noStrike" kern="0" cap="none" spc="0" normalizeH="0" baseline="0" noProof="0" dirty="0" smtClean="0">
                <a:ln>
                  <a:noFill/>
                </a:ln>
                <a:solidFill>
                  <a:srgbClr val="FFFF00"/>
                </a:solidFill>
                <a:uLnTx/>
                <a:uFillTx/>
                <a:latin typeface="Verdana" pitchFamily="34" charset="0"/>
                <a:ea typeface="Verdana" pitchFamily="34" charset="0"/>
                <a:cs typeface="Verdana" pitchFamily="34" charset="0"/>
              </a:rPr>
              <a:t>Steno-2 Study Design</a:t>
            </a:r>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8" name="Text Box 6"/>
          <p:cNvSpPr txBox="1">
            <a:spLocks noChangeArrowheads="1"/>
          </p:cNvSpPr>
          <p:nvPr>
            <p:custDataLst>
              <p:tags r:id="rId1"/>
            </p:custDataLst>
          </p:nvPr>
        </p:nvSpPr>
        <p:spPr bwMode="auto">
          <a:xfrm>
            <a:off x="457200" y="5989320"/>
            <a:ext cx="8340725" cy="336550"/>
          </a:xfrm>
          <a:prstGeom prst="rect">
            <a:avLst/>
          </a:prstGeom>
          <a:noFill/>
          <a:ln w="9525">
            <a:noFill/>
            <a:miter lim="800000"/>
            <a:headEnd/>
            <a:tailEnd/>
          </a:ln>
        </p:spPr>
        <p:txBody>
          <a:bodyPr wrap="none"/>
          <a:lstStyle/>
          <a:p>
            <a:pPr marL="171450" indent="-171450">
              <a:buClr>
                <a:schemeClr val="accent1"/>
              </a:buClr>
              <a:buSzPct val="100000"/>
              <a:buFont typeface="Arial" pitchFamily="34" charset="0"/>
              <a:buChar char="•"/>
            </a:pPr>
            <a:r>
              <a:rPr lang="en-US" sz="1400" baseline="0" dirty="0">
                <a:solidFill>
                  <a:schemeClr val="bg1"/>
                </a:solidFill>
                <a:cs typeface="Times New Roman" pitchFamily="18" charset="0"/>
              </a:rPr>
              <a:t>CABG=coronary artery bypass </a:t>
            </a:r>
            <a:r>
              <a:rPr lang="en-US" sz="1400" baseline="0" dirty="0" smtClean="0">
                <a:solidFill>
                  <a:schemeClr val="bg1"/>
                </a:solidFill>
                <a:cs typeface="Times New Roman" pitchFamily="18" charset="0"/>
              </a:rPr>
              <a:t>graft;</a:t>
            </a:r>
            <a:r>
              <a:rPr lang="en-US" sz="1400" dirty="0" smtClean="0">
                <a:solidFill>
                  <a:schemeClr val="bg1"/>
                </a:solidFill>
                <a:cs typeface="Times New Roman" pitchFamily="18" charset="0"/>
              </a:rPr>
              <a:t> </a:t>
            </a:r>
            <a:r>
              <a:rPr lang="en-US" sz="1400" baseline="0" dirty="0" smtClean="0">
                <a:solidFill>
                  <a:schemeClr val="bg1"/>
                </a:solidFill>
                <a:cs typeface="Times New Roman" pitchFamily="18" charset="0"/>
              </a:rPr>
              <a:t>PCI=</a:t>
            </a:r>
            <a:r>
              <a:rPr lang="en-US" sz="1400" baseline="0" dirty="0" err="1" smtClean="0">
                <a:solidFill>
                  <a:schemeClr val="bg1"/>
                </a:solidFill>
                <a:cs typeface="Times New Roman" pitchFamily="18" charset="0"/>
              </a:rPr>
              <a:t>percutaneous</a:t>
            </a:r>
            <a:r>
              <a:rPr lang="en-US" sz="1400" baseline="0" dirty="0" smtClean="0">
                <a:solidFill>
                  <a:schemeClr val="bg1"/>
                </a:solidFill>
                <a:cs typeface="Times New Roman" pitchFamily="18" charset="0"/>
              </a:rPr>
              <a:t> </a:t>
            </a:r>
            <a:r>
              <a:rPr lang="en-US" sz="1400" baseline="0" dirty="0">
                <a:solidFill>
                  <a:schemeClr val="bg1"/>
                </a:solidFill>
                <a:cs typeface="Times New Roman" pitchFamily="18" charset="0"/>
              </a:rPr>
              <a:t>coronary intervention</a:t>
            </a:r>
            <a:r>
              <a:rPr lang="en-US" sz="1400" baseline="0" dirty="0" smtClean="0">
                <a:solidFill>
                  <a:schemeClr val="bg1"/>
                </a:solidFill>
                <a:cs typeface="Times New Roman" pitchFamily="18" charset="0"/>
              </a:rPr>
              <a:t>.</a:t>
            </a:r>
            <a:endParaRPr lang="en-US" sz="1400" baseline="0" dirty="0">
              <a:solidFill>
                <a:schemeClr val="bg1"/>
              </a:solidFill>
              <a:cs typeface="Times New Roman" pitchFamily="18" charset="0"/>
            </a:endParaRPr>
          </a:p>
        </p:txBody>
      </p:sp>
      <p:sp>
        <p:nvSpPr>
          <p:cNvPr id="134161" name="Text Box 17"/>
          <p:cNvSpPr txBox="1">
            <a:spLocks noChangeArrowheads="1"/>
          </p:cNvSpPr>
          <p:nvPr/>
        </p:nvSpPr>
        <p:spPr bwMode="auto">
          <a:xfrm>
            <a:off x="867110" y="4877216"/>
            <a:ext cx="91372" cy="215444"/>
          </a:xfrm>
          <a:prstGeom prst="rect">
            <a:avLst/>
          </a:prstGeom>
          <a:noFill/>
          <a:ln w="9525">
            <a:noFill/>
            <a:miter lim="800000"/>
            <a:headEnd/>
            <a:tailEnd/>
          </a:ln>
        </p:spPr>
        <p:txBody>
          <a:bodyPr wrap="none" lIns="0" tIns="0" rIns="0" bIns="0">
            <a:spAutoFit/>
          </a:bodyPr>
          <a:lstStyle/>
          <a:p>
            <a:r>
              <a:rPr lang="en-US" sz="1400" b="1" baseline="0">
                <a:solidFill>
                  <a:schemeClr val="bg1"/>
                </a:solidFill>
              </a:rPr>
              <a:t>0</a:t>
            </a:r>
          </a:p>
        </p:txBody>
      </p:sp>
      <p:sp>
        <p:nvSpPr>
          <p:cNvPr id="134162" name="Text Box 18"/>
          <p:cNvSpPr txBox="1">
            <a:spLocks noChangeArrowheads="1"/>
          </p:cNvSpPr>
          <p:nvPr/>
        </p:nvSpPr>
        <p:spPr bwMode="auto">
          <a:xfrm>
            <a:off x="874164" y="4547016"/>
            <a:ext cx="91371" cy="215444"/>
          </a:xfrm>
          <a:prstGeom prst="rect">
            <a:avLst/>
          </a:prstGeom>
          <a:noFill/>
          <a:ln w="9525">
            <a:noFill/>
            <a:miter lim="800000"/>
            <a:headEnd/>
            <a:tailEnd/>
          </a:ln>
        </p:spPr>
        <p:txBody>
          <a:bodyPr wrap="none" lIns="0" tIns="0" rIns="0" bIns="0">
            <a:spAutoFit/>
          </a:bodyPr>
          <a:lstStyle/>
          <a:p>
            <a:pPr algn="r"/>
            <a:r>
              <a:rPr lang="en-US" sz="1400" b="1" baseline="0">
                <a:solidFill>
                  <a:schemeClr val="bg1"/>
                </a:solidFill>
              </a:rPr>
              <a:t>5</a:t>
            </a:r>
          </a:p>
        </p:txBody>
      </p:sp>
      <p:sp>
        <p:nvSpPr>
          <p:cNvPr id="134163" name="Text Box 19"/>
          <p:cNvSpPr txBox="1">
            <a:spLocks noChangeArrowheads="1"/>
          </p:cNvSpPr>
          <p:nvPr/>
        </p:nvSpPr>
        <p:spPr bwMode="auto">
          <a:xfrm>
            <a:off x="782793" y="4197766"/>
            <a:ext cx="182742" cy="215444"/>
          </a:xfrm>
          <a:prstGeom prst="rect">
            <a:avLst/>
          </a:prstGeom>
          <a:noFill/>
          <a:ln w="9525">
            <a:noFill/>
            <a:miter lim="800000"/>
            <a:headEnd/>
            <a:tailEnd/>
          </a:ln>
        </p:spPr>
        <p:txBody>
          <a:bodyPr wrap="none" lIns="0" tIns="0" rIns="0" bIns="0">
            <a:spAutoFit/>
          </a:bodyPr>
          <a:lstStyle/>
          <a:p>
            <a:pPr algn="r"/>
            <a:r>
              <a:rPr lang="en-US" sz="1400" b="1" baseline="0">
                <a:solidFill>
                  <a:schemeClr val="bg1"/>
                </a:solidFill>
              </a:rPr>
              <a:t>10</a:t>
            </a:r>
          </a:p>
        </p:txBody>
      </p:sp>
      <p:sp>
        <p:nvSpPr>
          <p:cNvPr id="134164" name="Text Box 20"/>
          <p:cNvSpPr txBox="1">
            <a:spLocks noChangeArrowheads="1"/>
          </p:cNvSpPr>
          <p:nvPr/>
        </p:nvSpPr>
        <p:spPr bwMode="auto">
          <a:xfrm>
            <a:off x="782793" y="3867566"/>
            <a:ext cx="182742" cy="215444"/>
          </a:xfrm>
          <a:prstGeom prst="rect">
            <a:avLst/>
          </a:prstGeom>
          <a:noFill/>
          <a:ln w="9525">
            <a:noFill/>
            <a:miter lim="800000"/>
            <a:headEnd/>
            <a:tailEnd/>
          </a:ln>
        </p:spPr>
        <p:txBody>
          <a:bodyPr wrap="none" lIns="0" tIns="0" rIns="0" bIns="0">
            <a:spAutoFit/>
          </a:bodyPr>
          <a:lstStyle/>
          <a:p>
            <a:pPr algn="r"/>
            <a:r>
              <a:rPr lang="en-US" sz="1400" b="1" baseline="0">
                <a:solidFill>
                  <a:schemeClr val="bg1"/>
                </a:solidFill>
              </a:rPr>
              <a:t>15</a:t>
            </a:r>
          </a:p>
        </p:txBody>
      </p:sp>
      <p:sp>
        <p:nvSpPr>
          <p:cNvPr id="134165" name="Text Box 21"/>
          <p:cNvSpPr txBox="1">
            <a:spLocks noChangeArrowheads="1"/>
          </p:cNvSpPr>
          <p:nvPr/>
        </p:nvSpPr>
        <p:spPr bwMode="auto">
          <a:xfrm>
            <a:off x="782793" y="3534191"/>
            <a:ext cx="182742" cy="215444"/>
          </a:xfrm>
          <a:prstGeom prst="rect">
            <a:avLst/>
          </a:prstGeom>
          <a:noFill/>
          <a:ln w="9525">
            <a:noFill/>
            <a:miter lim="800000"/>
            <a:headEnd/>
            <a:tailEnd/>
          </a:ln>
        </p:spPr>
        <p:txBody>
          <a:bodyPr wrap="none" lIns="0" tIns="0" rIns="0" bIns="0">
            <a:spAutoFit/>
          </a:bodyPr>
          <a:lstStyle/>
          <a:p>
            <a:pPr algn="r"/>
            <a:r>
              <a:rPr lang="en-US" sz="1400" b="1" baseline="0">
                <a:solidFill>
                  <a:schemeClr val="bg1"/>
                </a:solidFill>
              </a:rPr>
              <a:t>20</a:t>
            </a:r>
          </a:p>
        </p:txBody>
      </p:sp>
      <p:sp>
        <p:nvSpPr>
          <p:cNvPr id="134166" name="Text Box 22"/>
          <p:cNvSpPr txBox="1">
            <a:spLocks noChangeArrowheads="1"/>
          </p:cNvSpPr>
          <p:nvPr/>
        </p:nvSpPr>
        <p:spPr bwMode="auto">
          <a:xfrm>
            <a:off x="782793" y="3184941"/>
            <a:ext cx="182742" cy="215444"/>
          </a:xfrm>
          <a:prstGeom prst="rect">
            <a:avLst/>
          </a:prstGeom>
          <a:noFill/>
          <a:ln w="9525">
            <a:noFill/>
            <a:miter lim="800000"/>
            <a:headEnd/>
            <a:tailEnd/>
          </a:ln>
        </p:spPr>
        <p:txBody>
          <a:bodyPr wrap="none" lIns="0" tIns="0" rIns="0" bIns="0">
            <a:spAutoFit/>
          </a:bodyPr>
          <a:lstStyle/>
          <a:p>
            <a:pPr algn="r"/>
            <a:r>
              <a:rPr lang="en-US" sz="1400" b="1" baseline="0">
                <a:solidFill>
                  <a:schemeClr val="bg1"/>
                </a:solidFill>
              </a:rPr>
              <a:t>25</a:t>
            </a:r>
          </a:p>
        </p:txBody>
      </p:sp>
      <p:sp>
        <p:nvSpPr>
          <p:cNvPr id="134167" name="Text Box 23"/>
          <p:cNvSpPr txBox="1">
            <a:spLocks noChangeArrowheads="1"/>
          </p:cNvSpPr>
          <p:nvPr/>
        </p:nvSpPr>
        <p:spPr bwMode="auto">
          <a:xfrm>
            <a:off x="782793" y="2848391"/>
            <a:ext cx="182742" cy="215444"/>
          </a:xfrm>
          <a:prstGeom prst="rect">
            <a:avLst/>
          </a:prstGeom>
          <a:noFill/>
          <a:ln w="9525">
            <a:noFill/>
            <a:miter lim="800000"/>
            <a:headEnd/>
            <a:tailEnd/>
          </a:ln>
        </p:spPr>
        <p:txBody>
          <a:bodyPr wrap="none" lIns="0" tIns="0" rIns="0" bIns="0">
            <a:spAutoFit/>
          </a:bodyPr>
          <a:lstStyle/>
          <a:p>
            <a:pPr algn="r"/>
            <a:r>
              <a:rPr lang="en-US" sz="1400" b="1" baseline="0">
                <a:solidFill>
                  <a:schemeClr val="bg1"/>
                </a:solidFill>
              </a:rPr>
              <a:t>30</a:t>
            </a:r>
          </a:p>
        </p:txBody>
      </p:sp>
      <p:sp>
        <p:nvSpPr>
          <p:cNvPr id="134168" name="Text Box 24"/>
          <p:cNvSpPr txBox="1">
            <a:spLocks noChangeArrowheads="1"/>
          </p:cNvSpPr>
          <p:nvPr/>
        </p:nvSpPr>
        <p:spPr bwMode="auto">
          <a:xfrm>
            <a:off x="782793" y="2499141"/>
            <a:ext cx="182742" cy="215444"/>
          </a:xfrm>
          <a:prstGeom prst="rect">
            <a:avLst/>
          </a:prstGeom>
          <a:noFill/>
          <a:ln w="9525">
            <a:noFill/>
            <a:miter lim="800000"/>
            <a:headEnd/>
            <a:tailEnd/>
          </a:ln>
        </p:spPr>
        <p:txBody>
          <a:bodyPr wrap="none" lIns="0" tIns="0" rIns="0" bIns="0">
            <a:spAutoFit/>
          </a:bodyPr>
          <a:lstStyle/>
          <a:p>
            <a:pPr algn="r"/>
            <a:r>
              <a:rPr lang="en-US" sz="1400" b="1" baseline="0">
                <a:solidFill>
                  <a:schemeClr val="bg1"/>
                </a:solidFill>
              </a:rPr>
              <a:t>35</a:t>
            </a:r>
          </a:p>
        </p:txBody>
      </p:sp>
      <p:sp>
        <p:nvSpPr>
          <p:cNvPr id="134169" name="Text Box 25"/>
          <p:cNvSpPr txBox="1">
            <a:spLocks noChangeArrowheads="1"/>
          </p:cNvSpPr>
          <p:nvPr/>
        </p:nvSpPr>
        <p:spPr bwMode="auto">
          <a:xfrm>
            <a:off x="782793" y="2167354"/>
            <a:ext cx="182742" cy="215444"/>
          </a:xfrm>
          <a:prstGeom prst="rect">
            <a:avLst/>
          </a:prstGeom>
          <a:noFill/>
          <a:ln w="9525">
            <a:noFill/>
            <a:miter lim="800000"/>
            <a:headEnd/>
            <a:tailEnd/>
          </a:ln>
        </p:spPr>
        <p:txBody>
          <a:bodyPr wrap="none" lIns="0" tIns="0" rIns="0" bIns="0">
            <a:spAutoFit/>
          </a:bodyPr>
          <a:lstStyle/>
          <a:p>
            <a:pPr algn="r"/>
            <a:r>
              <a:rPr lang="en-US" sz="1400" b="1" baseline="0" dirty="0">
                <a:solidFill>
                  <a:schemeClr val="bg1"/>
                </a:solidFill>
              </a:rPr>
              <a:t>40</a:t>
            </a:r>
          </a:p>
        </p:txBody>
      </p:sp>
      <p:sp>
        <p:nvSpPr>
          <p:cNvPr id="134170" name="Text Box 26"/>
          <p:cNvSpPr txBox="1">
            <a:spLocks noChangeArrowheads="1"/>
          </p:cNvSpPr>
          <p:nvPr/>
        </p:nvSpPr>
        <p:spPr bwMode="auto">
          <a:xfrm>
            <a:off x="1039319" y="5118556"/>
            <a:ext cx="936410" cy="553998"/>
          </a:xfrm>
          <a:prstGeom prst="rect">
            <a:avLst/>
          </a:prstGeom>
          <a:noFill/>
          <a:ln w="9525">
            <a:noFill/>
            <a:miter lim="800000"/>
            <a:headEnd/>
            <a:tailEnd/>
          </a:ln>
        </p:spPr>
        <p:txBody>
          <a:bodyPr wrap="none" lIns="0" tIns="0" rIns="0" bIns="0">
            <a:spAutoFit/>
          </a:bodyPr>
          <a:lstStyle/>
          <a:p>
            <a:pPr algn="ctr"/>
            <a:r>
              <a:rPr lang="en-US" sz="1200" b="1" baseline="0" dirty="0">
                <a:solidFill>
                  <a:schemeClr val="bg1"/>
                </a:solidFill>
              </a:rPr>
              <a:t>Death from</a:t>
            </a:r>
            <a:br>
              <a:rPr lang="en-US" sz="1200" b="1" baseline="0" dirty="0">
                <a:solidFill>
                  <a:schemeClr val="bg1"/>
                </a:solidFill>
              </a:rPr>
            </a:br>
            <a:r>
              <a:rPr lang="en-US" sz="1200" b="1" baseline="0" dirty="0">
                <a:solidFill>
                  <a:schemeClr val="bg1"/>
                </a:solidFill>
              </a:rPr>
              <a:t>Cardiovascular</a:t>
            </a:r>
            <a:br>
              <a:rPr lang="en-US" sz="1200" b="1" baseline="0" dirty="0">
                <a:solidFill>
                  <a:schemeClr val="bg1"/>
                </a:solidFill>
              </a:rPr>
            </a:br>
            <a:r>
              <a:rPr lang="en-US" sz="1200" b="1" baseline="0" dirty="0">
                <a:solidFill>
                  <a:schemeClr val="bg1"/>
                </a:solidFill>
              </a:rPr>
              <a:t>Cause</a:t>
            </a:r>
          </a:p>
        </p:txBody>
      </p:sp>
      <p:sp>
        <p:nvSpPr>
          <p:cNvPr id="134171" name="Text Box 27"/>
          <p:cNvSpPr txBox="1">
            <a:spLocks noChangeArrowheads="1"/>
          </p:cNvSpPr>
          <p:nvPr/>
        </p:nvSpPr>
        <p:spPr bwMode="auto">
          <a:xfrm>
            <a:off x="2457773" y="5118556"/>
            <a:ext cx="407484" cy="184666"/>
          </a:xfrm>
          <a:prstGeom prst="rect">
            <a:avLst/>
          </a:prstGeom>
          <a:noFill/>
          <a:ln w="9525">
            <a:noFill/>
            <a:miter lim="800000"/>
            <a:headEnd/>
            <a:tailEnd/>
          </a:ln>
        </p:spPr>
        <p:txBody>
          <a:bodyPr wrap="none" lIns="0" tIns="0" rIns="0" bIns="0">
            <a:spAutoFit/>
          </a:bodyPr>
          <a:lstStyle/>
          <a:p>
            <a:pPr algn="ctr"/>
            <a:r>
              <a:rPr lang="en-US" sz="1200" b="1" baseline="0" dirty="0">
                <a:solidFill>
                  <a:schemeClr val="bg1"/>
                </a:solidFill>
              </a:rPr>
              <a:t>Stroke</a:t>
            </a:r>
          </a:p>
        </p:txBody>
      </p:sp>
      <p:sp>
        <p:nvSpPr>
          <p:cNvPr id="134172" name="Text Box 28"/>
          <p:cNvSpPr txBox="1">
            <a:spLocks noChangeArrowheads="1"/>
          </p:cNvSpPr>
          <p:nvPr/>
        </p:nvSpPr>
        <p:spPr bwMode="auto">
          <a:xfrm>
            <a:off x="3360348" y="5118556"/>
            <a:ext cx="715324" cy="369332"/>
          </a:xfrm>
          <a:prstGeom prst="rect">
            <a:avLst/>
          </a:prstGeom>
          <a:noFill/>
          <a:ln w="9525">
            <a:noFill/>
            <a:miter lim="800000"/>
            <a:headEnd/>
            <a:tailEnd/>
          </a:ln>
        </p:spPr>
        <p:txBody>
          <a:bodyPr wrap="none" lIns="0" tIns="0" rIns="0" bIns="0">
            <a:spAutoFit/>
          </a:bodyPr>
          <a:lstStyle/>
          <a:p>
            <a:pPr algn="ctr"/>
            <a:r>
              <a:rPr lang="en-US" sz="1200" b="1" baseline="0" dirty="0">
                <a:solidFill>
                  <a:schemeClr val="bg1"/>
                </a:solidFill>
              </a:rPr>
              <a:t>Myocardial</a:t>
            </a:r>
            <a:br>
              <a:rPr lang="en-US" sz="1200" b="1" baseline="0" dirty="0">
                <a:solidFill>
                  <a:schemeClr val="bg1"/>
                </a:solidFill>
              </a:rPr>
            </a:br>
            <a:r>
              <a:rPr lang="en-US" sz="1200" b="1" baseline="0" dirty="0">
                <a:solidFill>
                  <a:schemeClr val="bg1"/>
                </a:solidFill>
              </a:rPr>
              <a:t>Infarction</a:t>
            </a:r>
          </a:p>
        </p:txBody>
      </p:sp>
      <p:sp>
        <p:nvSpPr>
          <p:cNvPr id="134173" name="Text Box 29"/>
          <p:cNvSpPr txBox="1">
            <a:spLocks noChangeArrowheads="1"/>
          </p:cNvSpPr>
          <p:nvPr/>
        </p:nvSpPr>
        <p:spPr bwMode="auto">
          <a:xfrm>
            <a:off x="4628403" y="5118556"/>
            <a:ext cx="359073" cy="184666"/>
          </a:xfrm>
          <a:prstGeom prst="rect">
            <a:avLst/>
          </a:prstGeom>
          <a:noFill/>
          <a:ln w="9525">
            <a:noFill/>
            <a:miter lim="800000"/>
            <a:headEnd/>
            <a:tailEnd/>
          </a:ln>
        </p:spPr>
        <p:txBody>
          <a:bodyPr wrap="none" lIns="0" tIns="0" rIns="0" bIns="0">
            <a:spAutoFit/>
          </a:bodyPr>
          <a:lstStyle/>
          <a:p>
            <a:pPr algn="ctr"/>
            <a:r>
              <a:rPr lang="en-US" sz="1200" b="1" baseline="0" dirty="0">
                <a:solidFill>
                  <a:schemeClr val="bg1"/>
                </a:solidFill>
              </a:rPr>
              <a:t>CABG</a:t>
            </a:r>
          </a:p>
        </p:txBody>
      </p:sp>
      <p:sp>
        <p:nvSpPr>
          <p:cNvPr id="134174" name="Text Box 30"/>
          <p:cNvSpPr txBox="1">
            <a:spLocks noChangeArrowheads="1"/>
          </p:cNvSpPr>
          <p:nvPr/>
        </p:nvSpPr>
        <p:spPr bwMode="auto">
          <a:xfrm>
            <a:off x="5821611" y="5118556"/>
            <a:ext cx="205184" cy="184666"/>
          </a:xfrm>
          <a:prstGeom prst="rect">
            <a:avLst/>
          </a:prstGeom>
          <a:noFill/>
          <a:ln w="9525">
            <a:noFill/>
            <a:miter lim="800000"/>
            <a:headEnd/>
            <a:tailEnd/>
          </a:ln>
        </p:spPr>
        <p:txBody>
          <a:bodyPr wrap="none" lIns="0" tIns="0" rIns="0" bIns="0">
            <a:spAutoFit/>
          </a:bodyPr>
          <a:lstStyle/>
          <a:p>
            <a:pPr algn="ctr"/>
            <a:r>
              <a:rPr lang="en-US" sz="1200" b="1" baseline="0" dirty="0">
                <a:solidFill>
                  <a:schemeClr val="bg1"/>
                </a:solidFill>
              </a:rPr>
              <a:t>PCI</a:t>
            </a:r>
          </a:p>
        </p:txBody>
      </p:sp>
      <p:sp>
        <p:nvSpPr>
          <p:cNvPr id="134175" name="Text Box 31"/>
          <p:cNvSpPr txBox="1">
            <a:spLocks noChangeArrowheads="1"/>
          </p:cNvSpPr>
          <p:nvPr/>
        </p:nvSpPr>
        <p:spPr bwMode="auto">
          <a:xfrm>
            <a:off x="6505878" y="5118556"/>
            <a:ext cx="1113831" cy="184666"/>
          </a:xfrm>
          <a:prstGeom prst="rect">
            <a:avLst/>
          </a:prstGeom>
          <a:noFill/>
          <a:ln w="9525">
            <a:noFill/>
            <a:miter lim="800000"/>
            <a:headEnd/>
            <a:tailEnd/>
          </a:ln>
        </p:spPr>
        <p:txBody>
          <a:bodyPr wrap="none" lIns="0" tIns="0" rIns="0" bIns="0">
            <a:spAutoFit/>
          </a:bodyPr>
          <a:lstStyle/>
          <a:p>
            <a:pPr algn="ctr"/>
            <a:r>
              <a:rPr lang="en-US" sz="1200" b="1" baseline="0" dirty="0" err="1">
                <a:solidFill>
                  <a:schemeClr val="bg1"/>
                </a:solidFill>
              </a:rPr>
              <a:t>Revascularisation</a:t>
            </a:r>
            <a:endParaRPr lang="en-US" sz="1200" b="1" baseline="0" dirty="0">
              <a:solidFill>
                <a:schemeClr val="bg1"/>
              </a:solidFill>
            </a:endParaRPr>
          </a:p>
        </p:txBody>
      </p:sp>
      <p:sp>
        <p:nvSpPr>
          <p:cNvPr id="134176" name="Text Box 32"/>
          <p:cNvSpPr txBox="1">
            <a:spLocks noChangeArrowheads="1"/>
          </p:cNvSpPr>
          <p:nvPr/>
        </p:nvSpPr>
        <p:spPr bwMode="auto">
          <a:xfrm>
            <a:off x="7777163" y="5118556"/>
            <a:ext cx="960437" cy="184666"/>
          </a:xfrm>
          <a:prstGeom prst="rect">
            <a:avLst/>
          </a:prstGeom>
          <a:noFill/>
          <a:ln w="9525">
            <a:noFill/>
            <a:miter lim="800000"/>
            <a:headEnd/>
            <a:tailEnd/>
          </a:ln>
        </p:spPr>
        <p:txBody>
          <a:bodyPr lIns="0" tIns="0" rIns="0" bIns="0">
            <a:spAutoFit/>
          </a:bodyPr>
          <a:lstStyle/>
          <a:p>
            <a:pPr algn="ctr"/>
            <a:r>
              <a:rPr lang="en-US" sz="1200" b="1" baseline="0" dirty="0">
                <a:solidFill>
                  <a:schemeClr val="bg1"/>
                </a:solidFill>
              </a:rPr>
              <a:t>Amputation</a:t>
            </a:r>
          </a:p>
        </p:txBody>
      </p:sp>
      <p:grpSp>
        <p:nvGrpSpPr>
          <p:cNvPr id="2" name="Group 72"/>
          <p:cNvGrpSpPr/>
          <p:nvPr/>
        </p:nvGrpSpPr>
        <p:grpSpPr>
          <a:xfrm>
            <a:off x="1014413" y="2277082"/>
            <a:ext cx="7573962" cy="2711450"/>
            <a:chOff x="1085850" y="2065339"/>
            <a:chExt cx="7573962" cy="2711450"/>
          </a:xfrm>
        </p:grpSpPr>
        <p:sp>
          <p:nvSpPr>
            <p:cNvPr id="134153" name="Line 9"/>
            <p:cNvSpPr>
              <a:spLocks noChangeShapeType="1"/>
            </p:cNvSpPr>
            <p:nvPr/>
          </p:nvSpPr>
          <p:spPr bwMode="auto">
            <a:xfrm>
              <a:off x="1085850" y="4441826"/>
              <a:ext cx="76200" cy="0"/>
            </a:xfrm>
            <a:prstGeom prst="line">
              <a:avLst/>
            </a:prstGeom>
            <a:noFill/>
            <a:ln w="9525">
              <a:solidFill>
                <a:schemeClr val="tx1"/>
              </a:solidFill>
              <a:round/>
              <a:headEnd/>
              <a:tailEnd/>
            </a:ln>
          </p:spPr>
          <p:txBody>
            <a:bodyPr/>
            <a:lstStyle/>
            <a:p>
              <a:endParaRPr lang="en-US">
                <a:solidFill>
                  <a:schemeClr val="bg1"/>
                </a:solidFill>
              </a:endParaRPr>
            </a:p>
          </p:txBody>
        </p:sp>
        <p:sp>
          <p:nvSpPr>
            <p:cNvPr id="134154" name="Line 10"/>
            <p:cNvSpPr>
              <a:spLocks noChangeShapeType="1"/>
            </p:cNvSpPr>
            <p:nvPr/>
          </p:nvSpPr>
          <p:spPr bwMode="auto">
            <a:xfrm>
              <a:off x="1085850" y="4092576"/>
              <a:ext cx="76200" cy="0"/>
            </a:xfrm>
            <a:prstGeom prst="line">
              <a:avLst/>
            </a:prstGeom>
            <a:noFill/>
            <a:ln w="9525">
              <a:solidFill>
                <a:schemeClr val="tx1"/>
              </a:solidFill>
              <a:round/>
              <a:headEnd/>
              <a:tailEnd/>
            </a:ln>
          </p:spPr>
          <p:txBody>
            <a:bodyPr/>
            <a:lstStyle/>
            <a:p>
              <a:endParaRPr lang="en-US">
                <a:solidFill>
                  <a:schemeClr val="bg1"/>
                </a:solidFill>
              </a:endParaRPr>
            </a:p>
          </p:txBody>
        </p:sp>
        <p:sp>
          <p:nvSpPr>
            <p:cNvPr id="134155" name="Line 11"/>
            <p:cNvSpPr>
              <a:spLocks noChangeShapeType="1"/>
            </p:cNvSpPr>
            <p:nvPr/>
          </p:nvSpPr>
          <p:spPr bwMode="auto">
            <a:xfrm>
              <a:off x="1085850" y="3759201"/>
              <a:ext cx="76200" cy="0"/>
            </a:xfrm>
            <a:prstGeom prst="line">
              <a:avLst/>
            </a:prstGeom>
            <a:noFill/>
            <a:ln w="9525">
              <a:solidFill>
                <a:schemeClr val="tx1"/>
              </a:solidFill>
              <a:round/>
              <a:headEnd/>
              <a:tailEnd/>
            </a:ln>
          </p:spPr>
          <p:txBody>
            <a:bodyPr/>
            <a:lstStyle/>
            <a:p>
              <a:endParaRPr lang="en-US">
                <a:solidFill>
                  <a:schemeClr val="bg1"/>
                </a:solidFill>
              </a:endParaRPr>
            </a:p>
          </p:txBody>
        </p:sp>
        <p:sp>
          <p:nvSpPr>
            <p:cNvPr id="134156" name="Line 12"/>
            <p:cNvSpPr>
              <a:spLocks noChangeShapeType="1"/>
            </p:cNvSpPr>
            <p:nvPr/>
          </p:nvSpPr>
          <p:spPr bwMode="auto">
            <a:xfrm>
              <a:off x="1085850" y="3425826"/>
              <a:ext cx="76200" cy="0"/>
            </a:xfrm>
            <a:prstGeom prst="line">
              <a:avLst/>
            </a:prstGeom>
            <a:noFill/>
            <a:ln w="9525">
              <a:solidFill>
                <a:schemeClr val="tx1"/>
              </a:solidFill>
              <a:round/>
              <a:headEnd/>
              <a:tailEnd/>
            </a:ln>
          </p:spPr>
          <p:txBody>
            <a:bodyPr/>
            <a:lstStyle/>
            <a:p>
              <a:endParaRPr lang="en-US">
                <a:solidFill>
                  <a:schemeClr val="bg1"/>
                </a:solidFill>
              </a:endParaRPr>
            </a:p>
          </p:txBody>
        </p:sp>
        <p:sp>
          <p:nvSpPr>
            <p:cNvPr id="134157" name="Line 13"/>
            <p:cNvSpPr>
              <a:spLocks noChangeShapeType="1"/>
            </p:cNvSpPr>
            <p:nvPr/>
          </p:nvSpPr>
          <p:spPr bwMode="auto">
            <a:xfrm>
              <a:off x="1085850" y="3079751"/>
              <a:ext cx="76200" cy="0"/>
            </a:xfrm>
            <a:prstGeom prst="line">
              <a:avLst/>
            </a:prstGeom>
            <a:noFill/>
            <a:ln w="9525">
              <a:solidFill>
                <a:schemeClr val="tx1"/>
              </a:solidFill>
              <a:round/>
              <a:headEnd/>
              <a:tailEnd/>
            </a:ln>
          </p:spPr>
          <p:txBody>
            <a:bodyPr/>
            <a:lstStyle/>
            <a:p>
              <a:endParaRPr lang="en-US">
                <a:solidFill>
                  <a:schemeClr val="bg1"/>
                </a:solidFill>
              </a:endParaRPr>
            </a:p>
          </p:txBody>
        </p:sp>
        <p:sp>
          <p:nvSpPr>
            <p:cNvPr id="134158" name="Line 14"/>
            <p:cNvSpPr>
              <a:spLocks noChangeShapeType="1"/>
            </p:cNvSpPr>
            <p:nvPr/>
          </p:nvSpPr>
          <p:spPr bwMode="auto">
            <a:xfrm>
              <a:off x="1085850" y="2746376"/>
              <a:ext cx="76200" cy="0"/>
            </a:xfrm>
            <a:prstGeom prst="line">
              <a:avLst/>
            </a:prstGeom>
            <a:noFill/>
            <a:ln w="9525">
              <a:solidFill>
                <a:schemeClr val="tx1"/>
              </a:solidFill>
              <a:round/>
              <a:headEnd/>
              <a:tailEnd/>
            </a:ln>
          </p:spPr>
          <p:txBody>
            <a:bodyPr/>
            <a:lstStyle/>
            <a:p>
              <a:endParaRPr lang="en-US">
                <a:solidFill>
                  <a:schemeClr val="bg1"/>
                </a:solidFill>
              </a:endParaRPr>
            </a:p>
          </p:txBody>
        </p:sp>
        <p:sp>
          <p:nvSpPr>
            <p:cNvPr id="134159" name="Line 15"/>
            <p:cNvSpPr>
              <a:spLocks noChangeShapeType="1"/>
            </p:cNvSpPr>
            <p:nvPr/>
          </p:nvSpPr>
          <p:spPr bwMode="auto">
            <a:xfrm>
              <a:off x="1085850" y="2397126"/>
              <a:ext cx="76200" cy="0"/>
            </a:xfrm>
            <a:prstGeom prst="line">
              <a:avLst/>
            </a:prstGeom>
            <a:noFill/>
            <a:ln w="9525">
              <a:solidFill>
                <a:schemeClr val="tx1"/>
              </a:solidFill>
              <a:round/>
              <a:headEnd/>
              <a:tailEnd/>
            </a:ln>
          </p:spPr>
          <p:txBody>
            <a:bodyPr/>
            <a:lstStyle/>
            <a:p>
              <a:endParaRPr lang="en-US">
                <a:solidFill>
                  <a:schemeClr val="bg1"/>
                </a:solidFill>
              </a:endParaRPr>
            </a:p>
          </p:txBody>
        </p:sp>
        <p:sp>
          <p:nvSpPr>
            <p:cNvPr id="134160" name="Line 16"/>
            <p:cNvSpPr>
              <a:spLocks noChangeShapeType="1"/>
            </p:cNvSpPr>
            <p:nvPr/>
          </p:nvSpPr>
          <p:spPr bwMode="auto">
            <a:xfrm>
              <a:off x="1085850" y="2065339"/>
              <a:ext cx="76200" cy="0"/>
            </a:xfrm>
            <a:prstGeom prst="line">
              <a:avLst/>
            </a:prstGeom>
            <a:noFill/>
            <a:ln w="9525">
              <a:solidFill>
                <a:schemeClr val="tx1"/>
              </a:solidFill>
              <a:round/>
              <a:headEnd/>
              <a:tailEnd/>
            </a:ln>
          </p:spPr>
          <p:txBody>
            <a:bodyPr/>
            <a:lstStyle/>
            <a:p>
              <a:endParaRPr lang="en-US">
                <a:solidFill>
                  <a:schemeClr val="bg1"/>
                </a:solidFill>
              </a:endParaRPr>
            </a:p>
          </p:txBody>
        </p:sp>
        <p:sp>
          <p:nvSpPr>
            <p:cNvPr id="57" name="Line 9"/>
            <p:cNvSpPr>
              <a:spLocks noChangeShapeType="1"/>
            </p:cNvSpPr>
            <p:nvPr/>
          </p:nvSpPr>
          <p:spPr bwMode="auto">
            <a:xfrm>
              <a:off x="1085850" y="4776789"/>
              <a:ext cx="76200" cy="0"/>
            </a:xfrm>
            <a:prstGeom prst="line">
              <a:avLst/>
            </a:prstGeom>
            <a:noFill/>
            <a:ln w="9525">
              <a:solidFill>
                <a:schemeClr val="tx1"/>
              </a:solidFill>
              <a:round/>
              <a:headEnd/>
              <a:tailEnd/>
            </a:ln>
          </p:spPr>
          <p:txBody>
            <a:bodyPr/>
            <a:lstStyle/>
            <a:p>
              <a:endParaRPr lang="en-US">
                <a:solidFill>
                  <a:schemeClr val="bg1"/>
                </a:solidFill>
              </a:endParaRPr>
            </a:p>
          </p:txBody>
        </p:sp>
        <p:sp>
          <p:nvSpPr>
            <p:cNvPr id="134151" name="Rectangle 54"/>
            <p:cNvSpPr>
              <a:spLocks noChangeArrowheads="1"/>
            </p:cNvSpPr>
            <p:nvPr/>
          </p:nvSpPr>
          <p:spPr bwMode="auto">
            <a:xfrm>
              <a:off x="1152525" y="2065339"/>
              <a:ext cx="7507287" cy="2711450"/>
            </a:xfrm>
            <a:prstGeom prst="rect">
              <a:avLst/>
            </a:prstGeom>
            <a:noFill/>
            <a:ln w="9525">
              <a:solidFill>
                <a:schemeClr val="bg1"/>
              </a:solidFill>
              <a:miter lim="800000"/>
              <a:headEnd/>
              <a:tailEnd/>
            </a:ln>
          </p:spPr>
          <p:txBody>
            <a:bodyPr wrap="none" anchor="ctr"/>
            <a:lstStyle/>
            <a:p>
              <a:endParaRPr lang="en-US" sz="1000" baseline="0">
                <a:solidFill>
                  <a:schemeClr val="bg1"/>
                </a:solidFill>
              </a:endParaRPr>
            </a:p>
          </p:txBody>
        </p:sp>
        <p:grpSp>
          <p:nvGrpSpPr>
            <p:cNvPr id="3" name="Group 57"/>
            <p:cNvGrpSpPr/>
            <p:nvPr/>
          </p:nvGrpSpPr>
          <p:grpSpPr>
            <a:xfrm>
              <a:off x="1295400" y="3487739"/>
              <a:ext cx="584200" cy="1289050"/>
              <a:chOff x="1212850" y="3487739"/>
              <a:chExt cx="584200" cy="1289050"/>
            </a:xfrm>
          </p:grpSpPr>
          <p:sp>
            <p:nvSpPr>
              <p:cNvPr id="134188" name="Rectangle 33"/>
              <p:cNvSpPr>
                <a:spLocks noChangeArrowheads="1"/>
              </p:cNvSpPr>
              <p:nvPr/>
            </p:nvSpPr>
            <p:spPr bwMode="auto">
              <a:xfrm>
                <a:off x="1212850" y="4160839"/>
                <a:ext cx="288925" cy="615950"/>
              </a:xfrm>
              <a:prstGeom prst="rect">
                <a:avLst/>
              </a:prstGeom>
              <a:solidFill>
                <a:srgbClr val="990000"/>
              </a:solidFill>
              <a:ln w="9525">
                <a:solidFill>
                  <a:schemeClr val="tx1"/>
                </a:solidFill>
                <a:miter lim="800000"/>
                <a:headEnd/>
                <a:tailEnd/>
              </a:ln>
            </p:spPr>
            <p:txBody>
              <a:bodyPr wrap="none" anchor="ctr"/>
              <a:lstStyle/>
              <a:p>
                <a:endParaRPr lang="en-US" sz="1000" baseline="0">
                  <a:solidFill>
                    <a:schemeClr val="bg1"/>
                  </a:solidFill>
                </a:endParaRPr>
              </a:p>
            </p:txBody>
          </p:sp>
          <p:sp>
            <p:nvSpPr>
              <p:cNvPr id="134181" name="Rectangle 40"/>
              <p:cNvSpPr>
                <a:spLocks noChangeArrowheads="1"/>
              </p:cNvSpPr>
              <p:nvPr/>
            </p:nvSpPr>
            <p:spPr bwMode="auto">
              <a:xfrm>
                <a:off x="1508125" y="3487739"/>
                <a:ext cx="288925" cy="1289050"/>
              </a:xfrm>
              <a:prstGeom prst="rect">
                <a:avLst/>
              </a:prstGeom>
              <a:solidFill>
                <a:srgbClr val="969696"/>
              </a:solidFill>
              <a:ln w="9525">
                <a:solidFill>
                  <a:schemeClr val="tx1"/>
                </a:solidFill>
                <a:miter lim="800000"/>
                <a:headEnd/>
                <a:tailEnd/>
              </a:ln>
            </p:spPr>
            <p:txBody>
              <a:bodyPr wrap="none" anchor="ctr"/>
              <a:lstStyle/>
              <a:p>
                <a:endParaRPr lang="en-US" sz="1000" baseline="0">
                  <a:solidFill>
                    <a:schemeClr val="bg1"/>
                  </a:solidFill>
                </a:endParaRPr>
              </a:p>
            </p:txBody>
          </p:sp>
        </p:grpSp>
        <p:grpSp>
          <p:nvGrpSpPr>
            <p:cNvPr id="4" name="Group 58"/>
            <p:cNvGrpSpPr/>
            <p:nvPr/>
          </p:nvGrpSpPr>
          <p:grpSpPr>
            <a:xfrm>
              <a:off x="2407047" y="2751139"/>
              <a:ext cx="577850" cy="2025650"/>
              <a:chOff x="2316163" y="2751139"/>
              <a:chExt cx="577850" cy="2025650"/>
            </a:xfrm>
          </p:grpSpPr>
          <p:sp>
            <p:nvSpPr>
              <p:cNvPr id="134189" name="Rectangle 34"/>
              <p:cNvSpPr>
                <a:spLocks noChangeArrowheads="1"/>
              </p:cNvSpPr>
              <p:nvPr/>
            </p:nvSpPr>
            <p:spPr bwMode="auto">
              <a:xfrm>
                <a:off x="2316163" y="4357689"/>
                <a:ext cx="288925" cy="419100"/>
              </a:xfrm>
              <a:prstGeom prst="rect">
                <a:avLst/>
              </a:prstGeom>
              <a:solidFill>
                <a:srgbClr val="990000"/>
              </a:solidFill>
              <a:ln w="9525">
                <a:solidFill>
                  <a:schemeClr val="tx1"/>
                </a:solidFill>
                <a:miter lim="800000"/>
                <a:headEnd/>
                <a:tailEnd/>
              </a:ln>
            </p:spPr>
            <p:txBody>
              <a:bodyPr wrap="none" anchor="ctr"/>
              <a:lstStyle/>
              <a:p>
                <a:endParaRPr lang="en-US" sz="1000" baseline="0">
                  <a:solidFill>
                    <a:schemeClr val="bg1"/>
                  </a:solidFill>
                </a:endParaRPr>
              </a:p>
            </p:txBody>
          </p:sp>
          <p:sp>
            <p:nvSpPr>
              <p:cNvPr id="134182" name="Rectangle 41"/>
              <p:cNvSpPr>
                <a:spLocks noChangeArrowheads="1"/>
              </p:cNvSpPr>
              <p:nvPr/>
            </p:nvSpPr>
            <p:spPr bwMode="auto">
              <a:xfrm>
                <a:off x="2605088" y="2751139"/>
                <a:ext cx="288925" cy="2025650"/>
              </a:xfrm>
              <a:prstGeom prst="rect">
                <a:avLst/>
              </a:prstGeom>
              <a:solidFill>
                <a:srgbClr val="969696"/>
              </a:solidFill>
              <a:ln w="9525">
                <a:solidFill>
                  <a:schemeClr val="tx1"/>
                </a:solidFill>
                <a:miter lim="800000"/>
                <a:headEnd/>
                <a:tailEnd/>
              </a:ln>
            </p:spPr>
            <p:txBody>
              <a:bodyPr wrap="none" anchor="ctr"/>
              <a:lstStyle/>
              <a:p>
                <a:endParaRPr lang="en-US" sz="1000" baseline="0">
                  <a:solidFill>
                    <a:schemeClr val="bg1"/>
                  </a:solidFill>
                </a:endParaRPr>
              </a:p>
            </p:txBody>
          </p:sp>
        </p:grpSp>
        <p:grpSp>
          <p:nvGrpSpPr>
            <p:cNvPr id="5" name="Group 59"/>
            <p:cNvGrpSpPr/>
            <p:nvPr/>
          </p:nvGrpSpPr>
          <p:grpSpPr>
            <a:xfrm>
              <a:off x="3512344" y="2408239"/>
              <a:ext cx="574675" cy="2368550"/>
              <a:chOff x="3429000" y="2408239"/>
              <a:chExt cx="574675" cy="2368550"/>
            </a:xfrm>
          </p:grpSpPr>
          <p:sp>
            <p:nvSpPr>
              <p:cNvPr id="134190" name="Rectangle 35"/>
              <p:cNvSpPr>
                <a:spLocks noChangeArrowheads="1"/>
              </p:cNvSpPr>
              <p:nvPr/>
            </p:nvSpPr>
            <p:spPr bwMode="auto">
              <a:xfrm>
                <a:off x="3429000" y="4160839"/>
                <a:ext cx="288925" cy="615950"/>
              </a:xfrm>
              <a:prstGeom prst="rect">
                <a:avLst/>
              </a:prstGeom>
              <a:solidFill>
                <a:srgbClr val="990000"/>
              </a:solidFill>
              <a:ln w="9525">
                <a:solidFill>
                  <a:schemeClr val="tx1"/>
                </a:solidFill>
                <a:miter lim="800000"/>
                <a:headEnd/>
                <a:tailEnd/>
              </a:ln>
            </p:spPr>
            <p:txBody>
              <a:bodyPr wrap="none" anchor="ctr"/>
              <a:lstStyle/>
              <a:p>
                <a:endParaRPr lang="en-US" sz="1000" baseline="0">
                  <a:solidFill>
                    <a:schemeClr val="bg1"/>
                  </a:solidFill>
                </a:endParaRPr>
              </a:p>
            </p:txBody>
          </p:sp>
          <p:sp>
            <p:nvSpPr>
              <p:cNvPr id="134183" name="Rectangle 42"/>
              <p:cNvSpPr>
                <a:spLocks noChangeArrowheads="1"/>
              </p:cNvSpPr>
              <p:nvPr/>
            </p:nvSpPr>
            <p:spPr bwMode="auto">
              <a:xfrm>
                <a:off x="3714750" y="2408239"/>
                <a:ext cx="288925" cy="2368550"/>
              </a:xfrm>
              <a:prstGeom prst="rect">
                <a:avLst/>
              </a:prstGeom>
              <a:solidFill>
                <a:srgbClr val="969696"/>
              </a:solidFill>
              <a:ln w="9525">
                <a:solidFill>
                  <a:schemeClr val="tx1"/>
                </a:solidFill>
                <a:miter lim="800000"/>
                <a:headEnd/>
                <a:tailEnd/>
              </a:ln>
            </p:spPr>
            <p:txBody>
              <a:bodyPr wrap="none" anchor="ctr"/>
              <a:lstStyle/>
              <a:p>
                <a:endParaRPr lang="en-US" sz="1000" baseline="0">
                  <a:solidFill>
                    <a:schemeClr val="bg1"/>
                  </a:solidFill>
                </a:endParaRPr>
              </a:p>
            </p:txBody>
          </p:sp>
        </p:grpSp>
        <p:grpSp>
          <p:nvGrpSpPr>
            <p:cNvPr id="6" name="Group 60"/>
            <p:cNvGrpSpPr/>
            <p:nvPr/>
          </p:nvGrpSpPr>
          <p:grpSpPr>
            <a:xfrm>
              <a:off x="4614466" y="3894139"/>
              <a:ext cx="573088" cy="882650"/>
              <a:chOff x="4540250" y="3894139"/>
              <a:chExt cx="573088" cy="882650"/>
            </a:xfrm>
          </p:grpSpPr>
          <p:sp>
            <p:nvSpPr>
              <p:cNvPr id="134191" name="Rectangle 36"/>
              <p:cNvSpPr>
                <a:spLocks noChangeArrowheads="1"/>
              </p:cNvSpPr>
              <p:nvPr/>
            </p:nvSpPr>
            <p:spPr bwMode="auto">
              <a:xfrm>
                <a:off x="4540250" y="4237039"/>
                <a:ext cx="288925" cy="539750"/>
              </a:xfrm>
              <a:prstGeom prst="rect">
                <a:avLst/>
              </a:prstGeom>
              <a:solidFill>
                <a:srgbClr val="990000"/>
              </a:solidFill>
              <a:ln w="9525">
                <a:solidFill>
                  <a:schemeClr val="tx1"/>
                </a:solidFill>
                <a:miter lim="800000"/>
                <a:headEnd/>
                <a:tailEnd/>
              </a:ln>
            </p:spPr>
            <p:txBody>
              <a:bodyPr wrap="none" anchor="ctr"/>
              <a:lstStyle/>
              <a:p>
                <a:endParaRPr lang="en-US" sz="1000" baseline="0">
                  <a:solidFill>
                    <a:schemeClr val="bg1"/>
                  </a:solidFill>
                </a:endParaRPr>
              </a:p>
            </p:txBody>
          </p:sp>
          <p:sp>
            <p:nvSpPr>
              <p:cNvPr id="134184" name="Rectangle 43"/>
              <p:cNvSpPr>
                <a:spLocks noChangeArrowheads="1"/>
              </p:cNvSpPr>
              <p:nvPr/>
            </p:nvSpPr>
            <p:spPr bwMode="auto">
              <a:xfrm>
                <a:off x="4824413" y="3894139"/>
                <a:ext cx="288925" cy="882650"/>
              </a:xfrm>
              <a:prstGeom prst="rect">
                <a:avLst/>
              </a:prstGeom>
              <a:solidFill>
                <a:srgbClr val="969696"/>
              </a:solidFill>
              <a:ln w="9525">
                <a:solidFill>
                  <a:schemeClr val="tx1"/>
                </a:solidFill>
                <a:miter lim="800000"/>
                <a:headEnd/>
                <a:tailEnd/>
              </a:ln>
            </p:spPr>
            <p:txBody>
              <a:bodyPr wrap="none" anchor="ctr"/>
              <a:lstStyle/>
              <a:p>
                <a:endParaRPr lang="en-US" sz="1000" baseline="0">
                  <a:solidFill>
                    <a:schemeClr val="bg1"/>
                  </a:solidFill>
                </a:endParaRPr>
              </a:p>
            </p:txBody>
          </p:sp>
        </p:grpSp>
        <p:grpSp>
          <p:nvGrpSpPr>
            <p:cNvPr id="7" name="Group 61"/>
            <p:cNvGrpSpPr/>
            <p:nvPr/>
          </p:nvGrpSpPr>
          <p:grpSpPr>
            <a:xfrm>
              <a:off x="5715001" y="4033839"/>
              <a:ext cx="573087" cy="742950"/>
              <a:chOff x="5640388" y="4033839"/>
              <a:chExt cx="573087" cy="742950"/>
            </a:xfrm>
          </p:grpSpPr>
          <p:sp>
            <p:nvSpPr>
              <p:cNvPr id="134192" name="Rectangle 37"/>
              <p:cNvSpPr>
                <a:spLocks noChangeArrowheads="1"/>
              </p:cNvSpPr>
              <p:nvPr/>
            </p:nvSpPr>
            <p:spPr bwMode="auto">
              <a:xfrm>
                <a:off x="5640388" y="4733926"/>
                <a:ext cx="288925" cy="42863"/>
              </a:xfrm>
              <a:prstGeom prst="rect">
                <a:avLst/>
              </a:prstGeom>
              <a:solidFill>
                <a:srgbClr val="990000"/>
              </a:solidFill>
              <a:ln w="9525">
                <a:solidFill>
                  <a:schemeClr val="tx1"/>
                </a:solidFill>
                <a:miter lim="800000"/>
                <a:headEnd/>
                <a:tailEnd/>
              </a:ln>
            </p:spPr>
            <p:txBody>
              <a:bodyPr wrap="none" anchor="ctr"/>
              <a:lstStyle/>
              <a:p>
                <a:endParaRPr lang="en-US" sz="1000" baseline="0">
                  <a:solidFill>
                    <a:schemeClr val="bg1"/>
                  </a:solidFill>
                </a:endParaRPr>
              </a:p>
            </p:txBody>
          </p:sp>
          <p:sp>
            <p:nvSpPr>
              <p:cNvPr id="134185" name="Rectangle 44"/>
              <p:cNvSpPr>
                <a:spLocks noChangeArrowheads="1"/>
              </p:cNvSpPr>
              <p:nvPr/>
            </p:nvSpPr>
            <p:spPr bwMode="auto">
              <a:xfrm>
                <a:off x="5924550" y="4033839"/>
                <a:ext cx="288925" cy="742950"/>
              </a:xfrm>
              <a:prstGeom prst="rect">
                <a:avLst/>
              </a:prstGeom>
              <a:solidFill>
                <a:srgbClr val="969696"/>
              </a:solidFill>
              <a:ln w="9525">
                <a:solidFill>
                  <a:schemeClr val="tx1"/>
                </a:solidFill>
                <a:miter lim="800000"/>
                <a:headEnd/>
                <a:tailEnd/>
              </a:ln>
            </p:spPr>
            <p:txBody>
              <a:bodyPr wrap="none" anchor="ctr"/>
              <a:lstStyle/>
              <a:p>
                <a:endParaRPr lang="en-US" sz="1000" baseline="0">
                  <a:solidFill>
                    <a:schemeClr val="bg1"/>
                  </a:solidFill>
                </a:endParaRPr>
              </a:p>
            </p:txBody>
          </p:sp>
        </p:grpSp>
        <p:grpSp>
          <p:nvGrpSpPr>
            <p:cNvPr id="8" name="Group 62"/>
            <p:cNvGrpSpPr/>
            <p:nvPr/>
          </p:nvGrpSpPr>
          <p:grpSpPr>
            <a:xfrm>
              <a:off x="6815535" y="3633789"/>
              <a:ext cx="577850" cy="1143000"/>
              <a:chOff x="6740525" y="3633789"/>
              <a:chExt cx="577850" cy="1143000"/>
            </a:xfrm>
          </p:grpSpPr>
          <p:sp>
            <p:nvSpPr>
              <p:cNvPr id="134193" name="Rectangle 38"/>
              <p:cNvSpPr>
                <a:spLocks noChangeArrowheads="1"/>
              </p:cNvSpPr>
              <p:nvPr/>
            </p:nvSpPr>
            <p:spPr bwMode="auto">
              <a:xfrm>
                <a:off x="6740525" y="4238626"/>
                <a:ext cx="288925" cy="538163"/>
              </a:xfrm>
              <a:prstGeom prst="rect">
                <a:avLst/>
              </a:prstGeom>
              <a:solidFill>
                <a:srgbClr val="990000"/>
              </a:solidFill>
              <a:ln w="9525">
                <a:solidFill>
                  <a:schemeClr val="tx1"/>
                </a:solidFill>
                <a:miter lim="800000"/>
                <a:headEnd/>
                <a:tailEnd/>
              </a:ln>
            </p:spPr>
            <p:txBody>
              <a:bodyPr wrap="none" anchor="ctr"/>
              <a:lstStyle/>
              <a:p>
                <a:endParaRPr lang="en-US" sz="1000" baseline="0">
                  <a:solidFill>
                    <a:schemeClr val="bg1"/>
                  </a:solidFill>
                </a:endParaRPr>
              </a:p>
            </p:txBody>
          </p:sp>
          <p:sp>
            <p:nvSpPr>
              <p:cNvPr id="134186" name="Rectangle 45"/>
              <p:cNvSpPr>
                <a:spLocks noChangeArrowheads="1"/>
              </p:cNvSpPr>
              <p:nvPr/>
            </p:nvSpPr>
            <p:spPr bwMode="auto">
              <a:xfrm>
                <a:off x="7029450" y="3633789"/>
                <a:ext cx="288925" cy="1143000"/>
              </a:xfrm>
              <a:prstGeom prst="rect">
                <a:avLst/>
              </a:prstGeom>
              <a:solidFill>
                <a:srgbClr val="969696"/>
              </a:solidFill>
              <a:ln w="9525">
                <a:solidFill>
                  <a:schemeClr val="tx1"/>
                </a:solidFill>
                <a:miter lim="800000"/>
                <a:headEnd/>
                <a:tailEnd/>
              </a:ln>
            </p:spPr>
            <p:txBody>
              <a:bodyPr wrap="none" anchor="ctr"/>
              <a:lstStyle/>
              <a:p>
                <a:endParaRPr lang="en-US" sz="1000" baseline="0">
                  <a:solidFill>
                    <a:schemeClr val="bg1"/>
                  </a:solidFill>
                </a:endParaRPr>
              </a:p>
            </p:txBody>
          </p:sp>
        </p:grpSp>
        <p:grpSp>
          <p:nvGrpSpPr>
            <p:cNvPr id="9" name="Group 63"/>
            <p:cNvGrpSpPr/>
            <p:nvPr/>
          </p:nvGrpSpPr>
          <p:grpSpPr>
            <a:xfrm>
              <a:off x="7920831" y="2541589"/>
              <a:ext cx="571500" cy="2235200"/>
              <a:chOff x="7854950" y="2541589"/>
              <a:chExt cx="571500" cy="2235200"/>
            </a:xfrm>
          </p:grpSpPr>
          <p:sp>
            <p:nvSpPr>
              <p:cNvPr id="134194" name="Rectangle 39"/>
              <p:cNvSpPr>
                <a:spLocks noChangeArrowheads="1"/>
              </p:cNvSpPr>
              <p:nvPr/>
            </p:nvSpPr>
            <p:spPr bwMode="auto">
              <a:xfrm>
                <a:off x="7854950" y="4098926"/>
                <a:ext cx="288925" cy="677863"/>
              </a:xfrm>
              <a:prstGeom prst="rect">
                <a:avLst/>
              </a:prstGeom>
              <a:solidFill>
                <a:srgbClr val="990000"/>
              </a:solidFill>
              <a:ln w="9525">
                <a:solidFill>
                  <a:schemeClr val="tx1"/>
                </a:solidFill>
                <a:miter lim="800000"/>
                <a:headEnd/>
                <a:tailEnd/>
              </a:ln>
            </p:spPr>
            <p:txBody>
              <a:bodyPr wrap="none" anchor="ctr"/>
              <a:lstStyle/>
              <a:p>
                <a:endParaRPr lang="en-US" sz="1000" baseline="0">
                  <a:solidFill>
                    <a:schemeClr val="bg1"/>
                  </a:solidFill>
                </a:endParaRPr>
              </a:p>
            </p:txBody>
          </p:sp>
          <p:sp>
            <p:nvSpPr>
              <p:cNvPr id="134187" name="Rectangle 46"/>
              <p:cNvSpPr>
                <a:spLocks noChangeArrowheads="1"/>
              </p:cNvSpPr>
              <p:nvPr/>
            </p:nvSpPr>
            <p:spPr bwMode="auto">
              <a:xfrm>
                <a:off x="8137525" y="2541589"/>
                <a:ext cx="288925" cy="2235200"/>
              </a:xfrm>
              <a:prstGeom prst="rect">
                <a:avLst/>
              </a:prstGeom>
              <a:solidFill>
                <a:srgbClr val="969696"/>
              </a:solidFill>
              <a:ln w="9525">
                <a:solidFill>
                  <a:schemeClr val="tx1"/>
                </a:solidFill>
                <a:miter lim="800000"/>
                <a:headEnd/>
                <a:tailEnd/>
              </a:ln>
            </p:spPr>
            <p:txBody>
              <a:bodyPr wrap="none" anchor="ctr"/>
              <a:lstStyle/>
              <a:p>
                <a:endParaRPr lang="en-US" sz="1000" baseline="0">
                  <a:solidFill>
                    <a:schemeClr val="bg1"/>
                  </a:solidFill>
                </a:endParaRPr>
              </a:p>
            </p:txBody>
          </p:sp>
        </p:grpSp>
      </p:grpSp>
      <p:sp>
        <p:nvSpPr>
          <p:cNvPr id="134179" name="Text Box 55"/>
          <p:cNvSpPr txBox="1">
            <a:spLocks noChangeArrowheads="1"/>
          </p:cNvSpPr>
          <p:nvPr/>
        </p:nvSpPr>
        <p:spPr bwMode="auto">
          <a:xfrm rot="16200000">
            <a:off x="-866015" y="3469203"/>
            <a:ext cx="2646430" cy="307777"/>
          </a:xfrm>
          <a:prstGeom prst="rect">
            <a:avLst/>
          </a:prstGeom>
          <a:noFill/>
          <a:ln w="9525">
            <a:noFill/>
            <a:miter lim="800000"/>
            <a:headEnd/>
            <a:tailEnd/>
          </a:ln>
        </p:spPr>
        <p:txBody>
          <a:bodyPr wrap="none">
            <a:spAutoFit/>
          </a:bodyPr>
          <a:lstStyle/>
          <a:p>
            <a:r>
              <a:rPr lang="en-US" sz="1400" b="1" baseline="0" dirty="0">
                <a:solidFill>
                  <a:schemeClr val="bg1"/>
                </a:solidFill>
              </a:rPr>
              <a:t>Number of Cardiovascular Events</a:t>
            </a:r>
          </a:p>
        </p:txBody>
      </p:sp>
      <p:sp>
        <p:nvSpPr>
          <p:cNvPr id="134195" name="Rectangle 57"/>
          <p:cNvSpPr>
            <a:spLocks noChangeArrowheads="1"/>
          </p:cNvSpPr>
          <p:nvPr/>
        </p:nvSpPr>
        <p:spPr bwMode="auto">
          <a:xfrm>
            <a:off x="5486400" y="2475329"/>
            <a:ext cx="119063" cy="119063"/>
          </a:xfrm>
          <a:prstGeom prst="rect">
            <a:avLst/>
          </a:prstGeom>
          <a:solidFill>
            <a:srgbClr val="990000"/>
          </a:solidFill>
          <a:ln w="9525">
            <a:solidFill>
              <a:schemeClr val="tx1"/>
            </a:solidFill>
            <a:miter lim="800000"/>
            <a:headEnd/>
            <a:tailEnd/>
          </a:ln>
        </p:spPr>
        <p:txBody>
          <a:bodyPr wrap="none" anchor="ctr"/>
          <a:lstStyle/>
          <a:p>
            <a:endParaRPr lang="en-US" sz="1000" baseline="0">
              <a:solidFill>
                <a:schemeClr val="bg1"/>
              </a:solidFill>
            </a:endParaRPr>
          </a:p>
        </p:txBody>
      </p:sp>
      <p:sp>
        <p:nvSpPr>
          <p:cNvPr id="134196" name="Rectangle 58"/>
          <p:cNvSpPr>
            <a:spLocks noChangeArrowheads="1"/>
          </p:cNvSpPr>
          <p:nvPr/>
        </p:nvSpPr>
        <p:spPr bwMode="auto">
          <a:xfrm>
            <a:off x="5486400" y="2665829"/>
            <a:ext cx="119063" cy="119063"/>
          </a:xfrm>
          <a:prstGeom prst="rect">
            <a:avLst/>
          </a:prstGeom>
          <a:solidFill>
            <a:srgbClr val="969696"/>
          </a:solidFill>
          <a:ln w="9525">
            <a:solidFill>
              <a:schemeClr val="tx1"/>
            </a:solidFill>
            <a:miter lim="800000"/>
            <a:headEnd/>
            <a:tailEnd/>
          </a:ln>
        </p:spPr>
        <p:txBody>
          <a:bodyPr wrap="none" anchor="ctr"/>
          <a:lstStyle/>
          <a:p>
            <a:endParaRPr lang="en-US" sz="1000" baseline="0">
              <a:solidFill>
                <a:schemeClr val="bg1"/>
              </a:solidFill>
            </a:endParaRPr>
          </a:p>
        </p:txBody>
      </p:sp>
      <p:sp>
        <p:nvSpPr>
          <p:cNvPr id="134197" name="Text Box 59"/>
          <p:cNvSpPr txBox="1">
            <a:spLocks noChangeArrowheads="1"/>
          </p:cNvSpPr>
          <p:nvPr/>
        </p:nvSpPr>
        <p:spPr bwMode="auto">
          <a:xfrm>
            <a:off x="5589588" y="2395954"/>
            <a:ext cx="1562031" cy="461665"/>
          </a:xfrm>
          <a:prstGeom prst="rect">
            <a:avLst/>
          </a:prstGeom>
          <a:noFill/>
          <a:ln w="9525">
            <a:noFill/>
            <a:miter lim="800000"/>
            <a:headEnd/>
            <a:tailEnd/>
          </a:ln>
        </p:spPr>
        <p:txBody>
          <a:bodyPr wrap="none">
            <a:spAutoFit/>
          </a:bodyPr>
          <a:lstStyle/>
          <a:p>
            <a:r>
              <a:rPr lang="en-US" sz="1200" b="1" baseline="0" dirty="0">
                <a:solidFill>
                  <a:schemeClr val="bg1"/>
                </a:solidFill>
              </a:rPr>
              <a:t>Intensive therapy</a:t>
            </a:r>
          </a:p>
          <a:p>
            <a:r>
              <a:rPr lang="en-US" sz="1200" b="1" baseline="0" dirty="0">
                <a:solidFill>
                  <a:schemeClr val="bg1"/>
                </a:solidFill>
              </a:rPr>
              <a:t>Conventional therapy</a:t>
            </a:r>
          </a:p>
        </p:txBody>
      </p:sp>
      <p:sp>
        <p:nvSpPr>
          <p:cNvPr id="66" name="Rectangle 10"/>
          <p:cNvSpPr txBox="1">
            <a:spLocks noChangeArrowheads="1"/>
          </p:cNvSpPr>
          <p:nvPr/>
        </p:nvSpPr>
        <p:spPr>
          <a:xfrm>
            <a:off x="457200" y="153988"/>
            <a:ext cx="8189912" cy="1143000"/>
          </a:xfrm>
          <a:prstGeom prst="rect">
            <a:avLst/>
          </a:prstGeom>
        </p:spPr>
        <p:txBody>
          <a:bodyPr anchor="ctr" anchorCtr="0"/>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4000" b="1" kern="0" dirty="0" smtClean="0">
                <a:solidFill>
                  <a:srgbClr val="FFFF00"/>
                </a:solidFill>
                <a:latin typeface="Verdana" pitchFamily="34" charset="0"/>
                <a:ea typeface="Verdana" pitchFamily="34" charset="0"/>
                <a:cs typeface="Verdana" pitchFamily="34" charset="0"/>
              </a:rPr>
              <a:t>Steno-2: Cardiovascular </a:t>
            </a:r>
            <a:r>
              <a:rPr lang="en-GB" sz="4000" b="1" kern="0" dirty="0" smtClean="0">
                <a:solidFill>
                  <a:srgbClr val="FFFF00"/>
                </a:solidFill>
                <a:latin typeface="Verdana" pitchFamily="34" charset="0"/>
                <a:ea typeface="Verdana" pitchFamily="34" charset="0"/>
                <a:cs typeface="Verdana" pitchFamily="34" charset="0"/>
              </a:rPr>
              <a:t>Events</a:t>
            </a:r>
            <a:endParaRPr kumimoji="0" lang="en-GB" sz="4000" b="1" i="0" u="none" strike="noStrike" kern="0" cap="none" spc="0" normalizeH="0" baseline="0" noProof="0" dirty="0" smtClean="0">
              <a:ln>
                <a:noFill/>
              </a:ln>
              <a:solidFill>
                <a:srgbClr val="FFFF00"/>
              </a:solidFill>
              <a:uLnTx/>
              <a:uFillTx/>
              <a:latin typeface="Verdana" pitchFamily="34" charset="0"/>
              <a:ea typeface="Verdana" pitchFamily="34" charset="0"/>
              <a:cs typeface="Verdana" pitchFamily="34" charset="0"/>
            </a:endParaRPr>
          </a:p>
        </p:txBody>
      </p:sp>
      <p:sp>
        <p:nvSpPr>
          <p:cNvPr id="69" name="Rectangle 68"/>
          <p:cNvSpPr/>
          <p:nvPr/>
        </p:nvSpPr>
        <p:spPr>
          <a:xfrm>
            <a:off x="1295399" y="1816100"/>
            <a:ext cx="6858001" cy="461665"/>
          </a:xfrm>
          <a:prstGeom prst="rect">
            <a:avLst/>
          </a:prstGeom>
        </p:spPr>
        <p:txBody>
          <a:bodyPr wrap="square">
            <a:spAutoFit/>
          </a:bodyPr>
          <a:lstStyle/>
          <a:p>
            <a:pPr algn="ctr"/>
            <a:r>
              <a:rPr lang="en-US" sz="2400" b="1" dirty="0" smtClean="0">
                <a:solidFill>
                  <a:schemeClr val="bg1"/>
                </a:solidFill>
              </a:rPr>
              <a:t>Cardiovascular Events in the Steno-2 Study</a:t>
            </a:r>
            <a:endParaRPr lang="en-US" sz="2400" b="1" dirty="0">
              <a:solidFill>
                <a:schemeClr val="bg1"/>
              </a:solidFill>
            </a:endParaRPr>
          </a:p>
        </p:txBody>
      </p:sp>
      <p:sp>
        <p:nvSpPr>
          <p:cNvPr id="70" name="Rectangle 16"/>
          <p:cNvSpPr>
            <a:spLocks noChangeArrowheads="1"/>
          </p:cNvSpPr>
          <p:nvPr>
            <p:custDataLst>
              <p:tags r:id="rId2"/>
            </p:custDataLst>
          </p:nvPr>
        </p:nvSpPr>
        <p:spPr bwMode="auto">
          <a:xfrm>
            <a:off x="5486400" y="6325870"/>
            <a:ext cx="3416320" cy="307777"/>
          </a:xfrm>
          <a:prstGeom prst="rect">
            <a:avLst/>
          </a:prstGeom>
          <a:noFill/>
          <a:ln w="9525">
            <a:noFill/>
            <a:miter lim="800000"/>
            <a:headEnd/>
            <a:tailEnd/>
          </a:ln>
        </p:spPr>
        <p:txBody>
          <a:bodyPr wrap="none">
            <a:spAutoFit/>
          </a:bodyPr>
          <a:lstStyle/>
          <a:p>
            <a:pPr marL="114300" indent="-114300"/>
            <a:r>
              <a:rPr lang="en-US" sz="1400" baseline="0" dirty="0" err="1">
                <a:solidFill>
                  <a:schemeClr val="bg1"/>
                </a:solidFill>
                <a:latin typeface="Arial Narrow" pitchFamily="34" charset="0"/>
              </a:rPr>
              <a:t>Gaede</a:t>
            </a:r>
            <a:r>
              <a:rPr lang="en-US" sz="1400" baseline="0" dirty="0">
                <a:solidFill>
                  <a:schemeClr val="bg1"/>
                </a:solidFill>
                <a:latin typeface="Arial Narrow" pitchFamily="34" charset="0"/>
              </a:rPr>
              <a:t> </a:t>
            </a:r>
            <a:r>
              <a:rPr lang="en-US" sz="1400" baseline="0" dirty="0" smtClean="0">
                <a:solidFill>
                  <a:schemeClr val="bg1"/>
                </a:solidFill>
                <a:latin typeface="Arial Narrow" pitchFamily="34" charset="0"/>
              </a:rPr>
              <a:t>et </a:t>
            </a:r>
            <a:r>
              <a:rPr lang="en-US" sz="1400" baseline="0" dirty="0">
                <a:solidFill>
                  <a:schemeClr val="bg1"/>
                </a:solidFill>
                <a:latin typeface="Arial Narrow" pitchFamily="34" charset="0"/>
              </a:rPr>
              <a:t>al. </a:t>
            </a:r>
            <a:r>
              <a:rPr lang="en-US" sz="1400" i="1" baseline="0" dirty="0">
                <a:solidFill>
                  <a:schemeClr val="bg1"/>
                </a:solidFill>
                <a:latin typeface="Arial Narrow" pitchFamily="34" charset="0"/>
              </a:rPr>
              <a:t>N </a:t>
            </a:r>
            <a:r>
              <a:rPr lang="en-US" sz="1400" i="1" baseline="0" dirty="0" err="1">
                <a:solidFill>
                  <a:schemeClr val="bg1"/>
                </a:solidFill>
                <a:latin typeface="Arial Narrow" pitchFamily="34" charset="0"/>
              </a:rPr>
              <a:t>Engl</a:t>
            </a:r>
            <a:r>
              <a:rPr lang="en-US" sz="1400" i="1" baseline="0" dirty="0">
                <a:solidFill>
                  <a:schemeClr val="bg1"/>
                </a:solidFill>
                <a:latin typeface="Arial Narrow" pitchFamily="34" charset="0"/>
              </a:rPr>
              <a:t> J </a:t>
            </a:r>
            <a:r>
              <a:rPr lang="en-US" sz="1400" i="1" baseline="0" dirty="0" smtClean="0">
                <a:solidFill>
                  <a:schemeClr val="bg1"/>
                </a:solidFill>
                <a:latin typeface="Arial Narrow" pitchFamily="34" charset="0"/>
              </a:rPr>
              <a:t>Med</a:t>
            </a:r>
            <a:r>
              <a:rPr lang="en-US" sz="1400" baseline="0" dirty="0" smtClean="0">
                <a:solidFill>
                  <a:schemeClr val="bg1"/>
                </a:solidFill>
                <a:latin typeface="Arial Narrow" pitchFamily="34" charset="0"/>
              </a:rPr>
              <a:t> </a:t>
            </a:r>
            <a:r>
              <a:rPr lang="en-US" sz="1400" baseline="0" dirty="0">
                <a:solidFill>
                  <a:schemeClr val="bg1"/>
                </a:solidFill>
                <a:latin typeface="Arial Narrow" pitchFamily="34" charset="0"/>
              </a:rPr>
              <a:t>2008;358(6):580-591.</a:t>
            </a:r>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269" name="Text Box 79"/>
          <p:cNvSpPr txBox="1">
            <a:spLocks noChangeArrowheads="1"/>
          </p:cNvSpPr>
          <p:nvPr/>
        </p:nvSpPr>
        <p:spPr bwMode="auto">
          <a:xfrm>
            <a:off x="1312862" y="5727700"/>
            <a:ext cx="182742" cy="215444"/>
          </a:xfrm>
          <a:prstGeom prst="rect">
            <a:avLst/>
          </a:prstGeom>
          <a:noFill/>
          <a:ln w="9525">
            <a:noFill/>
            <a:miter lim="800000"/>
            <a:headEnd/>
            <a:tailEnd/>
          </a:ln>
        </p:spPr>
        <p:txBody>
          <a:bodyPr wrap="none" lIns="0" tIns="0" rIns="0" bIns="0">
            <a:spAutoFit/>
          </a:bodyPr>
          <a:lstStyle/>
          <a:p>
            <a:r>
              <a:rPr lang="en-US" sz="1400" b="1" baseline="0">
                <a:solidFill>
                  <a:schemeClr val="bg1"/>
                </a:solidFill>
              </a:rPr>
              <a:t>80</a:t>
            </a:r>
          </a:p>
        </p:txBody>
      </p:sp>
      <p:sp>
        <p:nvSpPr>
          <p:cNvPr id="136270" name="Text Box 80"/>
          <p:cNvSpPr txBox="1">
            <a:spLocks noChangeArrowheads="1"/>
          </p:cNvSpPr>
          <p:nvPr/>
        </p:nvSpPr>
        <p:spPr bwMode="auto">
          <a:xfrm>
            <a:off x="2081212" y="5727700"/>
            <a:ext cx="182742" cy="215444"/>
          </a:xfrm>
          <a:prstGeom prst="rect">
            <a:avLst/>
          </a:prstGeom>
          <a:noFill/>
          <a:ln w="9525">
            <a:noFill/>
            <a:miter lim="800000"/>
            <a:headEnd/>
            <a:tailEnd/>
          </a:ln>
        </p:spPr>
        <p:txBody>
          <a:bodyPr wrap="none" lIns="0" tIns="0" rIns="0" bIns="0">
            <a:spAutoFit/>
          </a:bodyPr>
          <a:lstStyle/>
          <a:p>
            <a:r>
              <a:rPr lang="en-US" sz="1400" b="1" baseline="0">
                <a:solidFill>
                  <a:schemeClr val="bg1"/>
                </a:solidFill>
              </a:rPr>
              <a:t>72</a:t>
            </a:r>
          </a:p>
        </p:txBody>
      </p:sp>
      <p:sp>
        <p:nvSpPr>
          <p:cNvPr id="136271" name="Text Box 81"/>
          <p:cNvSpPr txBox="1">
            <a:spLocks noChangeArrowheads="1"/>
          </p:cNvSpPr>
          <p:nvPr/>
        </p:nvSpPr>
        <p:spPr bwMode="auto">
          <a:xfrm>
            <a:off x="2847974" y="5727700"/>
            <a:ext cx="182742" cy="215444"/>
          </a:xfrm>
          <a:prstGeom prst="rect">
            <a:avLst/>
          </a:prstGeom>
          <a:noFill/>
          <a:ln w="9525">
            <a:noFill/>
            <a:miter lim="800000"/>
            <a:headEnd/>
            <a:tailEnd/>
          </a:ln>
        </p:spPr>
        <p:txBody>
          <a:bodyPr wrap="none" lIns="0" tIns="0" rIns="0" bIns="0">
            <a:spAutoFit/>
          </a:bodyPr>
          <a:lstStyle/>
          <a:p>
            <a:r>
              <a:rPr lang="en-US" sz="1400" b="1" baseline="0">
                <a:solidFill>
                  <a:schemeClr val="bg1"/>
                </a:solidFill>
              </a:rPr>
              <a:t>65</a:t>
            </a:r>
          </a:p>
        </p:txBody>
      </p:sp>
      <p:sp>
        <p:nvSpPr>
          <p:cNvPr id="136272" name="Text Box 82"/>
          <p:cNvSpPr txBox="1">
            <a:spLocks noChangeArrowheads="1"/>
          </p:cNvSpPr>
          <p:nvPr/>
        </p:nvSpPr>
        <p:spPr bwMode="auto">
          <a:xfrm>
            <a:off x="3636962" y="5727700"/>
            <a:ext cx="182742" cy="215444"/>
          </a:xfrm>
          <a:prstGeom prst="rect">
            <a:avLst/>
          </a:prstGeom>
          <a:noFill/>
          <a:ln w="9525">
            <a:noFill/>
            <a:miter lim="800000"/>
            <a:headEnd/>
            <a:tailEnd/>
          </a:ln>
        </p:spPr>
        <p:txBody>
          <a:bodyPr wrap="none" lIns="0" tIns="0" rIns="0" bIns="0">
            <a:spAutoFit/>
          </a:bodyPr>
          <a:lstStyle/>
          <a:p>
            <a:r>
              <a:rPr lang="en-US" sz="1400" b="1" baseline="0">
                <a:solidFill>
                  <a:schemeClr val="bg1"/>
                </a:solidFill>
              </a:rPr>
              <a:t>61</a:t>
            </a:r>
          </a:p>
        </p:txBody>
      </p:sp>
      <p:sp>
        <p:nvSpPr>
          <p:cNvPr id="136273" name="Text Box 83"/>
          <p:cNvSpPr txBox="1">
            <a:spLocks noChangeArrowheads="1"/>
          </p:cNvSpPr>
          <p:nvPr/>
        </p:nvSpPr>
        <p:spPr bwMode="auto">
          <a:xfrm>
            <a:off x="1312862" y="6130925"/>
            <a:ext cx="182742"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80</a:t>
            </a:r>
          </a:p>
        </p:txBody>
      </p:sp>
      <p:sp>
        <p:nvSpPr>
          <p:cNvPr id="136274" name="Text Box 84"/>
          <p:cNvSpPr txBox="1">
            <a:spLocks noChangeArrowheads="1"/>
          </p:cNvSpPr>
          <p:nvPr/>
        </p:nvSpPr>
        <p:spPr bwMode="auto">
          <a:xfrm>
            <a:off x="2081212" y="6130925"/>
            <a:ext cx="182742" cy="215444"/>
          </a:xfrm>
          <a:prstGeom prst="rect">
            <a:avLst/>
          </a:prstGeom>
          <a:noFill/>
          <a:ln w="9525">
            <a:noFill/>
            <a:miter lim="800000"/>
            <a:headEnd/>
            <a:tailEnd/>
          </a:ln>
        </p:spPr>
        <p:txBody>
          <a:bodyPr wrap="none" lIns="0" tIns="0" rIns="0" bIns="0">
            <a:spAutoFit/>
          </a:bodyPr>
          <a:lstStyle/>
          <a:p>
            <a:r>
              <a:rPr lang="en-US" sz="1400" b="1" baseline="0">
                <a:solidFill>
                  <a:schemeClr val="bg1"/>
                </a:solidFill>
              </a:rPr>
              <a:t>70</a:t>
            </a:r>
          </a:p>
        </p:txBody>
      </p:sp>
      <p:sp>
        <p:nvSpPr>
          <p:cNvPr id="136275" name="Text Box 85"/>
          <p:cNvSpPr txBox="1">
            <a:spLocks noChangeArrowheads="1"/>
          </p:cNvSpPr>
          <p:nvPr/>
        </p:nvSpPr>
        <p:spPr bwMode="auto">
          <a:xfrm>
            <a:off x="2847974" y="6130925"/>
            <a:ext cx="182742" cy="215444"/>
          </a:xfrm>
          <a:prstGeom prst="rect">
            <a:avLst/>
          </a:prstGeom>
          <a:noFill/>
          <a:ln w="9525">
            <a:noFill/>
            <a:miter lim="800000"/>
            <a:headEnd/>
            <a:tailEnd/>
          </a:ln>
        </p:spPr>
        <p:txBody>
          <a:bodyPr wrap="none" lIns="0" tIns="0" rIns="0" bIns="0">
            <a:spAutoFit/>
          </a:bodyPr>
          <a:lstStyle/>
          <a:p>
            <a:r>
              <a:rPr lang="en-US" sz="1400" b="1" baseline="0">
                <a:solidFill>
                  <a:schemeClr val="bg1"/>
                </a:solidFill>
              </a:rPr>
              <a:t>60</a:t>
            </a:r>
          </a:p>
        </p:txBody>
      </p:sp>
      <p:sp>
        <p:nvSpPr>
          <p:cNvPr id="136276" name="Text Box 86"/>
          <p:cNvSpPr txBox="1">
            <a:spLocks noChangeArrowheads="1"/>
          </p:cNvSpPr>
          <p:nvPr/>
        </p:nvSpPr>
        <p:spPr bwMode="auto">
          <a:xfrm>
            <a:off x="3636962" y="6130925"/>
            <a:ext cx="182742" cy="215444"/>
          </a:xfrm>
          <a:prstGeom prst="rect">
            <a:avLst/>
          </a:prstGeom>
          <a:noFill/>
          <a:ln w="9525">
            <a:noFill/>
            <a:miter lim="800000"/>
            <a:headEnd/>
            <a:tailEnd/>
          </a:ln>
        </p:spPr>
        <p:txBody>
          <a:bodyPr wrap="none" lIns="0" tIns="0" rIns="0" bIns="0">
            <a:spAutoFit/>
          </a:bodyPr>
          <a:lstStyle/>
          <a:p>
            <a:r>
              <a:rPr lang="en-US" sz="1400" b="1" baseline="0">
                <a:solidFill>
                  <a:schemeClr val="bg1"/>
                </a:solidFill>
              </a:rPr>
              <a:t>46</a:t>
            </a:r>
          </a:p>
        </p:txBody>
      </p:sp>
      <p:sp>
        <p:nvSpPr>
          <p:cNvPr id="136277" name="Text Box 87"/>
          <p:cNvSpPr txBox="1">
            <a:spLocks noChangeArrowheads="1"/>
          </p:cNvSpPr>
          <p:nvPr/>
        </p:nvSpPr>
        <p:spPr bwMode="auto">
          <a:xfrm>
            <a:off x="4384675" y="5727700"/>
            <a:ext cx="182742" cy="215444"/>
          </a:xfrm>
          <a:prstGeom prst="rect">
            <a:avLst/>
          </a:prstGeom>
          <a:noFill/>
          <a:ln w="9525">
            <a:noFill/>
            <a:miter lim="800000"/>
            <a:headEnd/>
            <a:tailEnd/>
          </a:ln>
        </p:spPr>
        <p:txBody>
          <a:bodyPr wrap="none" lIns="0" tIns="0" rIns="0" bIns="0">
            <a:spAutoFit/>
          </a:bodyPr>
          <a:lstStyle/>
          <a:p>
            <a:r>
              <a:rPr lang="en-US" sz="1400" b="1" baseline="0">
                <a:solidFill>
                  <a:schemeClr val="bg1"/>
                </a:solidFill>
              </a:rPr>
              <a:t>56</a:t>
            </a:r>
          </a:p>
        </p:txBody>
      </p:sp>
      <p:sp>
        <p:nvSpPr>
          <p:cNvPr id="136278" name="Text Box 88"/>
          <p:cNvSpPr txBox="1">
            <a:spLocks noChangeArrowheads="1"/>
          </p:cNvSpPr>
          <p:nvPr/>
        </p:nvSpPr>
        <p:spPr bwMode="auto">
          <a:xfrm>
            <a:off x="5184775" y="5727700"/>
            <a:ext cx="182742" cy="215444"/>
          </a:xfrm>
          <a:prstGeom prst="rect">
            <a:avLst/>
          </a:prstGeom>
          <a:noFill/>
          <a:ln w="9525">
            <a:noFill/>
            <a:miter lim="800000"/>
            <a:headEnd/>
            <a:tailEnd/>
          </a:ln>
        </p:spPr>
        <p:txBody>
          <a:bodyPr wrap="none" lIns="0" tIns="0" rIns="0" bIns="0">
            <a:spAutoFit/>
          </a:bodyPr>
          <a:lstStyle/>
          <a:p>
            <a:r>
              <a:rPr lang="en-US" sz="1400" b="1" baseline="0">
                <a:solidFill>
                  <a:schemeClr val="bg1"/>
                </a:solidFill>
              </a:rPr>
              <a:t>50</a:t>
            </a:r>
          </a:p>
        </p:txBody>
      </p:sp>
      <p:sp>
        <p:nvSpPr>
          <p:cNvPr id="136279" name="Text Box 89"/>
          <p:cNvSpPr txBox="1">
            <a:spLocks noChangeArrowheads="1"/>
          </p:cNvSpPr>
          <p:nvPr/>
        </p:nvSpPr>
        <p:spPr bwMode="auto">
          <a:xfrm>
            <a:off x="5953125" y="5727700"/>
            <a:ext cx="182742" cy="215444"/>
          </a:xfrm>
          <a:prstGeom prst="rect">
            <a:avLst/>
          </a:prstGeom>
          <a:noFill/>
          <a:ln w="9525">
            <a:noFill/>
            <a:miter lim="800000"/>
            <a:headEnd/>
            <a:tailEnd/>
          </a:ln>
        </p:spPr>
        <p:txBody>
          <a:bodyPr wrap="none" lIns="0" tIns="0" rIns="0" bIns="0">
            <a:spAutoFit/>
          </a:bodyPr>
          <a:lstStyle/>
          <a:p>
            <a:r>
              <a:rPr lang="en-US" sz="1400" b="1" baseline="0">
                <a:solidFill>
                  <a:schemeClr val="bg1"/>
                </a:solidFill>
              </a:rPr>
              <a:t>47</a:t>
            </a:r>
          </a:p>
        </p:txBody>
      </p:sp>
      <p:sp>
        <p:nvSpPr>
          <p:cNvPr id="136280" name="Text Box 90"/>
          <p:cNvSpPr txBox="1">
            <a:spLocks noChangeArrowheads="1"/>
          </p:cNvSpPr>
          <p:nvPr/>
        </p:nvSpPr>
        <p:spPr bwMode="auto">
          <a:xfrm>
            <a:off x="6354762" y="5727700"/>
            <a:ext cx="182742" cy="215444"/>
          </a:xfrm>
          <a:prstGeom prst="rect">
            <a:avLst/>
          </a:prstGeom>
          <a:noFill/>
          <a:ln w="9525">
            <a:noFill/>
            <a:miter lim="800000"/>
            <a:headEnd/>
            <a:tailEnd/>
          </a:ln>
        </p:spPr>
        <p:txBody>
          <a:bodyPr wrap="none" lIns="0" tIns="0" rIns="0" bIns="0">
            <a:spAutoFit/>
          </a:bodyPr>
          <a:lstStyle/>
          <a:p>
            <a:r>
              <a:rPr lang="en-US" sz="1400" b="1" baseline="0">
                <a:solidFill>
                  <a:schemeClr val="bg1"/>
                </a:solidFill>
              </a:rPr>
              <a:t>31</a:t>
            </a:r>
          </a:p>
        </p:txBody>
      </p:sp>
      <p:sp>
        <p:nvSpPr>
          <p:cNvPr id="136281" name="Text Box 91"/>
          <p:cNvSpPr txBox="1">
            <a:spLocks noChangeArrowheads="1"/>
          </p:cNvSpPr>
          <p:nvPr/>
        </p:nvSpPr>
        <p:spPr bwMode="auto">
          <a:xfrm>
            <a:off x="4384675" y="6130925"/>
            <a:ext cx="182742" cy="215444"/>
          </a:xfrm>
          <a:prstGeom prst="rect">
            <a:avLst/>
          </a:prstGeom>
          <a:noFill/>
          <a:ln w="9525">
            <a:noFill/>
            <a:miter lim="800000"/>
            <a:headEnd/>
            <a:tailEnd/>
          </a:ln>
        </p:spPr>
        <p:txBody>
          <a:bodyPr wrap="none" lIns="0" tIns="0" rIns="0" bIns="0">
            <a:spAutoFit/>
          </a:bodyPr>
          <a:lstStyle/>
          <a:p>
            <a:r>
              <a:rPr lang="en-US" sz="1400" b="1" baseline="0">
                <a:solidFill>
                  <a:schemeClr val="bg1"/>
                </a:solidFill>
              </a:rPr>
              <a:t>38</a:t>
            </a:r>
          </a:p>
        </p:txBody>
      </p:sp>
      <p:sp>
        <p:nvSpPr>
          <p:cNvPr id="136282" name="Text Box 92"/>
          <p:cNvSpPr txBox="1">
            <a:spLocks noChangeArrowheads="1"/>
          </p:cNvSpPr>
          <p:nvPr/>
        </p:nvSpPr>
        <p:spPr bwMode="auto">
          <a:xfrm>
            <a:off x="5184775" y="6130925"/>
            <a:ext cx="182742" cy="215444"/>
          </a:xfrm>
          <a:prstGeom prst="rect">
            <a:avLst/>
          </a:prstGeom>
          <a:noFill/>
          <a:ln w="9525">
            <a:noFill/>
            <a:miter lim="800000"/>
            <a:headEnd/>
            <a:tailEnd/>
          </a:ln>
        </p:spPr>
        <p:txBody>
          <a:bodyPr wrap="none" lIns="0" tIns="0" rIns="0" bIns="0">
            <a:spAutoFit/>
          </a:bodyPr>
          <a:lstStyle/>
          <a:p>
            <a:r>
              <a:rPr lang="en-US" sz="1400" b="1" baseline="0">
                <a:solidFill>
                  <a:schemeClr val="bg1"/>
                </a:solidFill>
              </a:rPr>
              <a:t>29</a:t>
            </a:r>
          </a:p>
        </p:txBody>
      </p:sp>
      <p:sp>
        <p:nvSpPr>
          <p:cNvPr id="136283" name="Text Box 93"/>
          <p:cNvSpPr txBox="1">
            <a:spLocks noChangeArrowheads="1"/>
          </p:cNvSpPr>
          <p:nvPr/>
        </p:nvSpPr>
        <p:spPr bwMode="auto">
          <a:xfrm>
            <a:off x="5953125" y="6130925"/>
            <a:ext cx="182742" cy="215444"/>
          </a:xfrm>
          <a:prstGeom prst="rect">
            <a:avLst/>
          </a:prstGeom>
          <a:noFill/>
          <a:ln w="9525">
            <a:noFill/>
            <a:miter lim="800000"/>
            <a:headEnd/>
            <a:tailEnd/>
          </a:ln>
        </p:spPr>
        <p:txBody>
          <a:bodyPr wrap="none" lIns="0" tIns="0" rIns="0" bIns="0">
            <a:spAutoFit/>
          </a:bodyPr>
          <a:lstStyle/>
          <a:p>
            <a:r>
              <a:rPr lang="en-US" sz="1400" b="1" baseline="0">
                <a:solidFill>
                  <a:schemeClr val="bg1"/>
                </a:solidFill>
              </a:rPr>
              <a:t>25</a:t>
            </a:r>
          </a:p>
        </p:txBody>
      </p:sp>
      <p:sp>
        <p:nvSpPr>
          <p:cNvPr id="136284" name="Text Box 94"/>
          <p:cNvSpPr txBox="1">
            <a:spLocks noChangeArrowheads="1"/>
          </p:cNvSpPr>
          <p:nvPr/>
        </p:nvSpPr>
        <p:spPr bwMode="auto">
          <a:xfrm>
            <a:off x="6354762" y="6130925"/>
            <a:ext cx="182742" cy="215444"/>
          </a:xfrm>
          <a:prstGeom prst="rect">
            <a:avLst/>
          </a:prstGeom>
          <a:noFill/>
          <a:ln w="9525">
            <a:noFill/>
            <a:miter lim="800000"/>
            <a:headEnd/>
            <a:tailEnd/>
          </a:ln>
        </p:spPr>
        <p:txBody>
          <a:bodyPr wrap="none" lIns="0" tIns="0" rIns="0" bIns="0">
            <a:spAutoFit/>
          </a:bodyPr>
          <a:lstStyle/>
          <a:p>
            <a:r>
              <a:rPr lang="en-US" sz="1400" b="1" baseline="0">
                <a:solidFill>
                  <a:schemeClr val="bg1"/>
                </a:solidFill>
              </a:rPr>
              <a:t>14</a:t>
            </a:r>
          </a:p>
        </p:txBody>
      </p:sp>
      <p:sp>
        <p:nvSpPr>
          <p:cNvPr id="136198" name="Text Box 72"/>
          <p:cNvSpPr txBox="1">
            <a:spLocks noChangeArrowheads="1"/>
          </p:cNvSpPr>
          <p:nvPr/>
        </p:nvSpPr>
        <p:spPr bwMode="auto">
          <a:xfrm>
            <a:off x="1397794" y="5270956"/>
            <a:ext cx="5434012" cy="215444"/>
          </a:xfrm>
          <a:prstGeom prst="rect">
            <a:avLst/>
          </a:prstGeom>
          <a:noFill/>
          <a:ln w="9525">
            <a:noFill/>
            <a:miter lim="800000"/>
            <a:headEnd/>
            <a:tailEnd/>
          </a:ln>
        </p:spPr>
        <p:txBody>
          <a:bodyPr lIns="0" tIns="0" rIns="0" bIns="0">
            <a:spAutoFit/>
          </a:bodyPr>
          <a:lstStyle/>
          <a:p>
            <a:pPr algn="ctr"/>
            <a:r>
              <a:rPr lang="en-US" sz="1400" b="1" baseline="0" dirty="0">
                <a:solidFill>
                  <a:schemeClr val="bg1"/>
                </a:solidFill>
              </a:rPr>
              <a:t>Years of Follow-Up</a:t>
            </a:r>
            <a:endParaRPr lang="en-US" sz="1400" b="1" baseline="0" dirty="0">
              <a:solidFill>
                <a:schemeClr val="bg1"/>
              </a:solidFill>
              <a:sym typeface="Symbol" pitchFamily="18" charset="2"/>
            </a:endParaRPr>
          </a:p>
        </p:txBody>
      </p:sp>
      <p:sp>
        <p:nvSpPr>
          <p:cNvPr id="136224" name="Text Box 31"/>
          <p:cNvSpPr txBox="1">
            <a:spLocks noChangeArrowheads="1"/>
          </p:cNvSpPr>
          <p:nvPr/>
        </p:nvSpPr>
        <p:spPr bwMode="auto">
          <a:xfrm>
            <a:off x="1204029" y="4681538"/>
            <a:ext cx="91371" cy="215444"/>
          </a:xfrm>
          <a:prstGeom prst="rect">
            <a:avLst/>
          </a:prstGeom>
          <a:noFill/>
          <a:ln w="9525">
            <a:noFill/>
            <a:miter lim="800000"/>
            <a:headEnd/>
            <a:tailEnd/>
          </a:ln>
        </p:spPr>
        <p:txBody>
          <a:bodyPr wrap="none" lIns="0" tIns="0" rIns="0" bIns="0">
            <a:spAutoFit/>
          </a:bodyPr>
          <a:lstStyle/>
          <a:p>
            <a:pPr algn="r"/>
            <a:r>
              <a:rPr lang="en-US" sz="1400" b="1" baseline="0">
                <a:solidFill>
                  <a:schemeClr val="bg1"/>
                </a:solidFill>
              </a:rPr>
              <a:t>0</a:t>
            </a:r>
          </a:p>
        </p:txBody>
      </p:sp>
      <p:sp>
        <p:nvSpPr>
          <p:cNvPr id="136225" name="Text Box 32"/>
          <p:cNvSpPr txBox="1">
            <a:spLocks noChangeArrowheads="1"/>
          </p:cNvSpPr>
          <p:nvPr/>
        </p:nvSpPr>
        <p:spPr bwMode="auto">
          <a:xfrm>
            <a:off x="1106309" y="4286250"/>
            <a:ext cx="182742" cy="215444"/>
          </a:xfrm>
          <a:prstGeom prst="rect">
            <a:avLst/>
          </a:prstGeom>
          <a:noFill/>
          <a:ln w="9525">
            <a:noFill/>
            <a:miter lim="800000"/>
            <a:headEnd/>
            <a:tailEnd/>
          </a:ln>
        </p:spPr>
        <p:txBody>
          <a:bodyPr wrap="none" lIns="0" tIns="0" rIns="0" bIns="0">
            <a:spAutoFit/>
          </a:bodyPr>
          <a:lstStyle/>
          <a:p>
            <a:pPr algn="r"/>
            <a:r>
              <a:rPr lang="en-US" sz="1400" b="1" baseline="0">
                <a:solidFill>
                  <a:schemeClr val="bg1"/>
                </a:solidFill>
              </a:rPr>
              <a:t>10</a:t>
            </a:r>
          </a:p>
        </p:txBody>
      </p:sp>
      <p:sp>
        <p:nvSpPr>
          <p:cNvPr id="136226" name="Text Box 33"/>
          <p:cNvSpPr txBox="1">
            <a:spLocks noChangeArrowheads="1"/>
          </p:cNvSpPr>
          <p:nvPr/>
        </p:nvSpPr>
        <p:spPr bwMode="auto">
          <a:xfrm>
            <a:off x="1106309" y="3902075"/>
            <a:ext cx="182742" cy="215444"/>
          </a:xfrm>
          <a:prstGeom prst="rect">
            <a:avLst/>
          </a:prstGeom>
          <a:noFill/>
          <a:ln w="9525">
            <a:noFill/>
            <a:miter lim="800000"/>
            <a:headEnd/>
            <a:tailEnd/>
          </a:ln>
        </p:spPr>
        <p:txBody>
          <a:bodyPr wrap="none" lIns="0" tIns="0" rIns="0" bIns="0">
            <a:spAutoFit/>
          </a:bodyPr>
          <a:lstStyle/>
          <a:p>
            <a:pPr algn="r"/>
            <a:r>
              <a:rPr lang="en-US" sz="1400" b="1" baseline="0">
                <a:solidFill>
                  <a:schemeClr val="bg1"/>
                </a:solidFill>
              </a:rPr>
              <a:t>20</a:t>
            </a:r>
          </a:p>
        </p:txBody>
      </p:sp>
      <p:sp>
        <p:nvSpPr>
          <p:cNvPr id="136227" name="Text Box 34"/>
          <p:cNvSpPr txBox="1">
            <a:spLocks noChangeArrowheads="1"/>
          </p:cNvSpPr>
          <p:nvPr/>
        </p:nvSpPr>
        <p:spPr bwMode="auto">
          <a:xfrm>
            <a:off x="1106309" y="3519488"/>
            <a:ext cx="182742" cy="215444"/>
          </a:xfrm>
          <a:prstGeom prst="rect">
            <a:avLst/>
          </a:prstGeom>
          <a:noFill/>
          <a:ln w="9525">
            <a:noFill/>
            <a:miter lim="800000"/>
            <a:headEnd/>
            <a:tailEnd/>
          </a:ln>
        </p:spPr>
        <p:txBody>
          <a:bodyPr wrap="none" lIns="0" tIns="0" rIns="0" bIns="0">
            <a:spAutoFit/>
          </a:bodyPr>
          <a:lstStyle/>
          <a:p>
            <a:pPr algn="r"/>
            <a:r>
              <a:rPr lang="en-US" sz="1400" b="1" baseline="0">
                <a:solidFill>
                  <a:schemeClr val="bg1"/>
                </a:solidFill>
              </a:rPr>
              <a:t>30</a:t>
            </a:r>
          </a:p>
        </p:txBody>
      </p:sp>
      <p:sp>
        <p:nvSpPr>
          <p:cNvPr id="136228" name="Text Box 35"/>
          <p:cNvSpPr txBox="1">
            <a:spLocks noChangeArrowheads="1"/>
          </p:cNvSpPr>
          <p:nvPr/>
        </p:nvSpPr>
        <p:spPr bwMode="auto">
          <a:xfrm>
            <a:off x="1106309" y="3140075"/>
            <a:ext cx="182742" cy="215444"/>
          </a:xfrm>
          <a:prstGeom prst="rect">
            <a:avLst/>
          </a:prstGeom>
          <a:noFill/>
          <a:ln w="9525">
            <a:noFill/>
            <a:miter lim="800000"/>
            <a:headEnd/>
            <a:tailEnd/>
          </a:ln>
        </p:spPr>
        <p:txBody>
          <a:bodyPr wrap="none" lIns="0" tIns="0" rIns="0" bIns="0">
            <a:spAutoFit/>
          </a:bodyPr>
          <a:lstStyle/>
          <a:p>
            <a:pPr algn="r"/>
            <a:r>
              <a:rPr lang="en-US" sz="1400" b="1" baseline="0">
                <a:solidFill>
                  <a:schemeClr val="bg1"/>
                </a:solidFill>
              </a:rPr>
              <a:t>40</a:t>
            </a:r>
          </a:p>
        </p:txBody>
      </p:sp>
      <p:sp>
        <p:nvSpPr>
          <p:cNvPr id="136229" name="Text Box 36"/>
          <p:cNvSpPr txBox="1">
            <a:spLocks noChangeArrowheads="1"/>
          </p:cNvSpPr>
          <p:nvPr/>
        </p:nvSpPr>
        <p:spPr bwMode="auto">
          <a:xfrm>
            <a:off x="1106309" y="2751138"/>
            <a:ext cx="182742" cy="215444"/>
          </a:xfrm>
          <a:prstGeom prst="rect">
            <a:avLst/>
          </a:prstGeom>
          <a:noFill/>
          <a:ln w="9525">
            <a:noFill/>
            <a:miter lim="800000"/>
            <a:headEnd/>
            <a:tailEnd/>
          </a:ln>
        </p:spPr>
        <p:txBody>
          <a:bodyPr wrap="none" lIns="0" tIns="0" rIns="0" bIns="0">
            <a:spAutoFit/>
          </a:bodyPr>
          <a:lstStyle/>
          <a:p>
            <a:pPr algn="r"/>
            <a:r>
              <a:rPr lang="en-US" sz="1400" b="1" baseline="0">
                <a:solidFill>
                  <a:schemeClr val="bg1"/>
                </a:solidFill>
              </a:rPr>
              <a:t>50</a:t>
            </a:r>
          </a:p>
        </p:txBody>
      </p:sp>
      <p:sp>
        <p:nvSpPr>
          <p:cNvPr id="136230" name="Text Box 37"/>
          <p:cNvSpPr txBox="1">
            <a:spLocks noChangeArrowheads="1"/>
          </p:cNvSpPr>
          <p:nvPr/>
        </p:nvSpPr>
        <p:spPr bwMode="auto">
          <a:xfrm>
            <a:off x="1106309" y="2373313"/>
            <a:ext cx="182742" cy="215444"/>
          </a:xfrm>
          <a:prstGeom prst="rect">
            <a:avLst/>
          </a:prstGeom>
          <a:noFill/>
          <a:ln w="9525">
            <a:noFill/>
            <a:miter lim="800000"/>
            <a:headEnd/>
            <a:tailEnd/>
          </a:ln>
        </p:spPr>
        <p:txBody>
          <a:bodyPr wrap="none" lIns="0" tIns="0" rIns="0" bIns="0">
            <a:spAutoFit/>
          </a:bodyPr>
          <a:lstStyle/>
          <a:p>
            <a:pPr algn="r"/>
            <a:r>
              <a:rPr lang="en-US" sz="1400" b="1" baseline="0">
                <a:solidFill>
                  <a:schemeClr val="bg1"/>
                </a:solidFill>
              </a:rPr>
              <a:t>60</a:t>
            </a:r>
          </a:p>
        </p:txBody>
      </p:sp>
      <p:sp>
        <p:nvSpPr>
          <p:cNvPr id="136231" name="Text Box 38"/>
          <p:cNvSpPr txBox="1">
            <a:spLocks noChangeArrowheads="1"/>
          </p:cNvSpPr>
          <p:nvPr/>
        </p:nvSpPr>
        <p:spPr bwMode="auto">
          <a:xfrm>
            <a:off x="1106309" y="1984375"/>
            <a:ext cx="182742" cy="215444"/>
          </a:xfrm>
          <a:prstGeom prst="rect">
            <a:avLst/>
          </a:prstGeom>
          <a:noFill/>
          <a:ln w="9525">
            <a:noFill/>
            <a:miter lim="800000"/>
            <a:headEnd/>
            <a:tailEnd/>
          </a:ln>
        </p:spPr>
        <p:txBody>
          <a:bodyPr wrap="none" lIns="0" tIns="0" rIns="0" bIns="0">
            <a:spAutoFit/>
          </a:bodyPr>
          <a:lstStyle/>
          <a:p>
            <a:pPr algn="r"/>
            <a:r>
              <a:rPr lang="en-US" sz="1400" b="1" baseline="0">
                <a:solidFill>
                  <a:schemeClr val="bg1"/>
                </a:solidFill>
              </a:rPr>
              <a:t>70</a:t>
            </a:r>
          </a:p>
        </p:txBody>
      </p:sp>
      <p:sp>
        <p:nvSpPr>
          <p:cNvPr id="136232" name="Text Box 39"/>
          <p:cNvSpPr txBox="1">
            <a:spLocks noChangeArrowheads="1"/>
          </p:cNvSpPr>
          <p:nvPr/>
        </p:nvSpPr>
        <p:spPr bwMode="auto">
          <a:xfrm>
            <a:off x="1106309" y="1600200"/>
            <a:ext cx="182742" cy="215444"/>
          </a:xfrm>
          <a:prstGeom prst="rect">
            <a:avLst/>
          </a:prstGeom>
          <a:noFill/>
          <a:ln w="9525">
            <a:noFill/>
            <a:miter lim="800000"/>
            <a:headEnd/>
            <a:tailEnd/>
          </a:ln>
        </p:spPr>
        <p:txBody>
          <a:bodyPr wrap="none" lIns="0" tIns="0" rIns="0" bIns="0">
            <a:spAutoFit/>
          </a:bodyPr>
          <a:lstStyle/>
          <a:p>
            <a:pPr algn="r"/>
            <a:r>
              <a:rPr lang="en-US" sz="1400" b="1" baseline="0">
                <a:solidFill>
                  <a:schemeClr val="bg1"/>
                </a:solidFill>
              </a:rPr>
              <a:t>80</a:t>
            </a:r>
          </a:p>
        </p:txBody>
      </p:sp>
      <p:sp>
        <p:nvSpPr>
          <p:cNvPr id="136233" name="Text Box 40"/>
          <p:cNvSpPr txBox="1">
            <a:spLocks noChangeArrowheads="1"/>
          </p:cNvSpPr>
          <p:nvPr/>
        </p:nvSpPr>
        <p:spPr bwMode="auto">
          <a:xfrm>
            <a:off x="1375607" y="4953000"/>
            <a:ext cx="91372" cy="215444"/>
          </a:xfrm>
          <a:prstGeom prst="rect">
            <a:avLst/>
          </a:prstGeom>
          <a:noFill/>
          <a:ln w="9525">
            <a:noFill/>
            <a:miter lim="800000"/>
            <a:headEnd/>
            <a:tailEnd/>
          </a:ln>
        </p:spPr>
        <p:txBody>
          <a:bodyPr wrap="none" lIns="0" tIns="0" rIns="0" bIns="0">
            <a:spAutoFit/>
          </a:bodyPr>
          <a:lstStyle/>
          <a:p>
            <a:pPr algn="ctr"/>
            <a:r>
              <a:rPr lang="en-US" sz="1400" b="1" baseline="0">
                <a:solidFill>
                  <a:schemeClr val="bg1"/>
                </a:solidFill>
              </a:rPr>
              <a:t>0</a:t>
            </a:r>
          </a:p>
        </p:txBody>
      </p:sp>
      <p:sp>
        <p:nvSpPr>
          <p:cNvPr id="136234" name="Text Box 41"/>
          <p:cNvSpPr txBox="1">
            <a:spLocks noChangeArrowheads="1"/>
          </p:cNvSpPr>
          <p:nvPr/>
        </p:nvSpPr>
        <p:spPr bwMode="auto">
          <a:xfrm>
            <a:off x="1751844" y="4953000"/>
            <a:ext cx="91372" cy="215444"/>
          </a:xfrm>
          <a:prstGeom prst="rect">
            <a:avLst/>
          </a:prstGeom>
          <a:noFill/>
          <a:ln w="9525">
            <a:noFill/>
            <a:miter lim="800000"/>
            <a:headEnd/>
            <a:tailEnd/>
          </a:ln>
        </p:spPr>
        <p:txBody>
          <a:bodyPr wrap="none" lIns="0" tIns="0" rIns="0" bIns="0">
            <a:spAutoFit/>
          </a:bodyPr>
          <a:lstStyle/>
          <a:p>
            <a:pPr algn="ctr"/>
            <a:r>
              <a:rPr lang="en-US" sz="1400" b="1" baseline="0">
                <a:solidFill>
                  <a:schemeClr val="bg1"/>
                </a:solidFill>
              </a:rPr>
              <a:t>1</a:t>
            </a:r>
          </a:p>
        </p:txBody>
      </p:sp>
      <p:sp>
        <p:nvSpPr>
          <p:cNvPr id="136235" name="Text Box 42"/>
          <p:cNvSpPr txBox="1">
            <a:spLocks noChangeArrowheads="1"/>
          </p:cNvSpPr>
          <p:nvPr/>
        </p:nvSpPr>
        <p:spPr bwMode="auto">
          <a:xfrm>
            <a:off x="2142369" y="4953000"/>
            <a:ext cx="91372" cy="215444"/>
          </a:xfrm>
          <a:prstGeom prst="rect">
            <a:avLst/>
          </a:prstGeom>
          <a:noFill/>
          <a:ln w="9525">
            <a:noFill/>
            <a:miter lim="800000"/>
            <a:headEnd/>
            <a:tailEnd/>
          </a:ln>
        </p:spPr>
        <p:txBody>
          <a:bodyPr wrap="none" lIns="0" tIns="0" rIns="0" bIns="0">
            <a:spAutoFit/>
          </a:bodyPr>
          <a:lstStyle/>
          <a:p>
            <a:pPr algn="ctr"/>
            <a:r>
              <a:rPr lang="en-US" sz="1400" b="1" baseline="0">
                <a:solidFill>
                  <a:schemeClr val="bg1"/>
                </a:solidFill>
              </a:rPr>
              <a:t>2</a:t>
            </a:r>
          </a:p>
        </p:txBody>
      </p:sp>
      <p:sp>
        <p:nvSpPr>
          <p:cNvPr id="136236" name="Text Box 43"/>
          <p:cNvSpPr txBox="1">
            <a:spLocks noChangeArrowheads="1"/>
          </p:cNvSpPr>
          <p:nvPr/>
        </p:nvSpPr>
        <p:spPr bwMode="auto">
          <a:xfrm>
            <a:off x="2529719" y="4953000"/>
            <a:ext cx="91372" cy="215444"/>
          </a:xfrm>
          <a:prstGeom prst="rect">
            <a:avLst/>
          </a:prstGeom>
          <a:noFill/>
          <a:ln w="9525">
            <a:noFill/>
            <a:miter lim="800000"/>
            <a:headEnd/>
            <a:tailEnd/>
          </a:ln>
        </p:spPr>
        <p:txBody>
          <a:bodyPr wrap="none" lIns="0" tIns="0" rIns="0" bIns="0">
            <a:spAutoFit/>
          </a:bodyPr>
          <a:lstStyle/>
          <a:p>
            <a:pPr algn="ctr"/>
            <a:r>
              <a:rPr lang="en-US" sz="1400" b="1" baseline="0">
                <a:solidFill>
                  <a:schemeClr val="bg1"/>
                </a:solidFill>
              </a:rPr>
              <a:t>3</a:t>
            </a:r>
          </a:p>
        </p:txBody>
      </p:sp>
      <p:sp>
        <p:nvSpPr>
          <p:cNvPr id="136237" name="Text Box 44"/>
          <p:cNvSpPr txBox="1">
            <a:spLocks noChangeArrowheads="1"/>
          </p:cNvSpPr>
          <p:nvPr/>
        </p:nvSpPr>
        <p:spPr bwMode="auto">
          <a:xfrm>
            <a:off x="2932944" y="4953000"/>
            <a:ext cx="91372" cy="215444"/>
          </a:xfrm>
          <a:prstGeom prst="rect">
            <a:avLst/>
          </a:prstGeom>
          <a:noFill/>
          <a:ln w="9525">
            <a:noFill/>
            <a:miter lim="800000"/>
            <a:headEnd/>
            <a:tailEnd/>
          </a:ln>
        </p:spPr>
        <p:txBody>
          <a:bodyPr wrap="none" lIns="0" tIns="0" rIns="0" bIns="0">
            <a:spAutoFit/>
          </a:bodyPr>
          <a:lstStyle/>
          <a:p>
            <a:pPr algn="ctr"/>
            <a:r>
              <a:rPr lang="en-US" sz="1400" b="1" baseline="0">
                <a:solidFill>
                  <a:schemeClr val="bg1"/>
                </a:solidFill>
              </a:rPr>
              <a:t>4</a:t>
            </a:r>
          </a:p>
        </p:txBody>
      </p:sp>
      <p:sp>
        <p:nvSpPr>
          <p:cNvPr id="136238" name="Text Box 45"/>
          <p:cNvSpPr txBox="1">
            <a:spLocks noChangeArrowheads="1"/>
          </p:cNvSpPr>
          <p:nvPr/>
        </p:nvSpPr>
        <p:spPr bwMode="auto">
          <a:xfrm>
            <a:off x="3315532" y="4953000"/>
            <a:ext cx="91372" cy="215444"/>
          </a:xfrm>
          <a:prstGeom prst="rect">
            <a:avLst/>
          </a:prstGeom>
          <a:noFill/>
          <a:ln w="9525">
            <a:noFill/>
            <a:miter lim="800000"/>
            <a:headEnd/>
            <a:tailEnd/>
          </a:ln>
        </p:spPr>
        <p:txBody>
          <a:bodyPr wrap="none" lIns="0" tIns="0" rIns="0" bIns="0">
            <a:spAutoFit/>
          </a:bodyPr>
          <a:lstStyle/>
          <a:p>
            <a:pPr algn="ctr"/>
            <a:r>
              <a:rPr lang="en-US" sz="1400" b="1" baseline="0">
                <a:solidFill>
                  <a:schemeClr val="bg1"/>
                </a:solidFill>
              </a:rPr>
              <a:t>5</a:t>
            </a:r>
          </a:p>
        </p:txBody>
      </p:sp>
      <p:sp>
        <p:nvSpPr>
          <p:cNvPr id="136239" name="Text Box 46"/>
          <p:cNvSpPr txBox="1">
            <a:spLocks noChangeArrowheads="1"/>
          </p:cNvSpPr>
          <p:nvPr/>
        </p:nvSpPr>
        <p:spPr bwMode="auto">
          <a:xfrm>
            <a:off x="3710819" y="4953000"/>
            <a:ext cx="91372" cy="215444"/>
          </a:xfrm>
          <a:prstGeom prst="rect">
            <a:avLst/>
          </a:prstGeom>
          <a:noFill/>
          <a:ln w="9525">
            <a:noFill/>
            <a:miter lim="800000"/>
            <a:headEnd/>
            <a:tailEnd/>
          </a:ln>
        </p:spPr>
        <p:txBody>
          <a:bodyPr wrap="none" lIns="0" tIns="0" rIns="0" bIns="0">
            <a:spAutoFit/>
          </a:bodyPr>
          <a:lstStyle/>
          <a:p>
            <a:pPr algn="ctr"/>
            <a:r>
              <a:rPr lang="en-US" sz="1400" b="1" baseline="0">
                <a:solidFill>
                  <a:schemeClr val="bg1"/>
                </a:solidFill>
              </a:rPr>
              <a:t>6</a:t>
            </a:r>
          </a:p>
        </p:txBody>
      </p:sp>
      <p:sp>
        <p:nvSpPr>
          <p:cNvPr id="136240" name="Text Box 47"/>
          <p:cNvSpPr txBox="1">
            <a:spLocks noChangeArrowheads="1"/>
          </p:cNvSpPr>
          <p:nvPr/>
        </p:nvSpPr>
        <p:spPr bwMode="auto">
          <a:xfrm>
            <a:off x="4094994" y="4953000"/>
            <a:ext cx="91372" cy="215444"/>
          </a:xfrm>
          <a:prstGeom prst="rect">
            <a:avLst/>
          </a:prstGeom>
          <a:noFill/>
          <a:ln w="9525">
            <a:noFill/>
            <a:miter lim="800000"/>
            <a:headEnd/>
            <a:tailEnd/>
          </a:ln>
        </p:spPr>
        <p:txBody>
          <a:bodyPr wrap="none" lIns="0" tIns="0" rIns="0" bIns="0">
            <a:spAutoFit/>
          </a:bodyPr>
          <a:lstStyle/>
          <a:p>
            <a:pPr algn="ctr"/>
            <a:r>
              <a:rPr lang="en-US" sz="1400" b="1" baseline="0">
                <a:solidFill>
                  <a:schemeClr val="bg1"/>
                </a:solidFill>
              </a:rPr>
              <a:t>7</a:t>
            </a:r>
          </a:p>
        </p:txBody>
      </p:sp>
      <p:sp>
        <p:nvSpPr>
          <p:cNvPr id="136241" name="Text Box 48"/>
          <p:cNvSpPr txBox="1">
            <a:spLocks noChangeArrowheads="1"/>
          </p:cNvSpPr>
          <p:nvPr/>
        </p:nvSpPr>
        <p:spPr bwMode="auto">
          <a:xfrm>
            <a:off x="4483932" y="4953000"/>
            <a:ext cx="91372" cy="215444"/>
          </a:xfrm>
          <a:prstGeom prst="rect">
            <a:avLst/>
          </a:prstGeom>
          <a:noFill/>
          <a:ln w="9525">
            <a:noFill/>
            <a:miter lim="800000"/>
            <a:headEnd/>
            <a:tailEnd/>
          </a:ln>
        </p:spPr>
        <p:txBody>
          <a:bodyPr wrap="none" lIns="0" tIns="0" rIns="0" bIns="0">
            <a:spAutoFit/>
          </a:bodyPr>
          <a:lstStyle/>
          <a:p>
            <a:pPr algn="ctr"/>
            <a:r>
              <a:rPr lang="en-US" sz="1400" b="1" baseline="0">
                <a:solidFill>
                  <a:schemeClr val="bg1"/>
                </a:solidFill>
              </a:rPr>
              <a:t>8</a:t>
            </a:r>
          </a:p>
        </p:txBody>
      </p:sp>
      <p:sp>
        <p:nvSpPr>
          <p:cNvPr id="136242" name="Text Box 49"/>
          <p:cNvSpPr txBox="1">
            <a:spLocks noChangeArrowheads="1"/>
          </p:cNvSpPr>
          <p:nvPr/>
        </p:nvSpPr>
        <p:spPr bwMode="auto">
          <a:xfrm>
            <a:off x="4879219" y="4953000"/>
            <a:ext cx="91372" cy="215444"/>
          </a:xfrm>
          <a:prstGeom prst="rect">
            <a:avLst/>
          </a:prstGeom>
          <a:noFill/>
          <a:ln w="9525">
            <a:noFill/>
            <a:miter lim="800000"/>
            <a:headEnd/>
            <a:tailEnd/>
          </a:ln>
        </p:spPr>
        <p:txBody>
          <a:bodyPr wrap="none" lIns="0" tIns="0" rIns="0" bIns="0">
            <a:spAutoFit/>
          </a:bodyPr>
          <a:lstStyle/>
          <a:p>
            <a:pPr algn="ctr"/>
            <a:r>
              <a:rPr lang="en-US" sz="1400" b="1" baseline="0">
                <a:solidFill>
                  <a:schemeClr val="bg1"/>
                </a:solidFill>
              </a:rPr>
              <a:t>9</a:t>
            </a:r>
          </a:p>
        </p:txBody>
      </p:sp>
      <p:sp>
        <p:nvSpPr>
          <p:cNvPr id="136243" name="Text Box 50"/>
          <p:cNvSpPr txBox="1">
            <a:spLocks noChangeArrowheads="1"/>
          </p:cNvSpPr>
          <p:nvPr/>
        </p:nvSpPr>
        <p:spPr bwMode="auto">
          <a:xfrm>
            <a:off x="5218190" y="4953000"/>
            <a:ext cx="182742" cy="215444"/>
          </a:xfrm>
          <a:prstGeom prst="rect">
            <a:avLst/>
          </a:prstGeom>
          <a:noFill/>
          <a:ln w="9525">
            <a:noFill/>
            <a:miter lim="800000"/>
            <a:headEnd/>
            <a:tailEnd/>
          </a:ln>
        </p:spPr>
        <p:txBody>
          <a:bodyPr wrap="none" lIns="0" tIns="0" rIns="0" bIns="0">
            <a:spAutoFit/>
          </a:bodyPr>
          <a:lstStyle/>
          <a:p>
            <a:pPr algn="ctr"/>
            <a:r>
              <a:rPr lang="en-US" sz="1400" b="1" baseline="0" dirty="0">
                <a:solidFill>
                  <a:schemeClr val="bg1"/>
                </a:solidFill>
              </a:rPr>
              <a:t>10</a:t>
            </a:r>
          </a:p>
        </p:txBody>
      </p:sp>
      <p:sp>
        <p:nvSpPr>
          <p:cNvPr id="136244" name="Text Box 51"/>
          <p:cNvSpPr txBox="1">
            <a:spLocks noChangeArrowheads="1"/>
          </p:cNvSpPr>
          <p:nvPr/>
        </p:nvSpPr>
        <p:spPr bwMode="auto">
          <a:xfrm>
            <a:off x="5603875" y="4953000"/>
            <a:ext cx="188898" cy="215444"/>
          </a:xfrm>
          <a:prstGeom prst="rect">
            <a:avLst/>
          </a:prstGeom>
          <a:noFill/>
          <a:ln w="9525">
            <a:noFill/>
            <a:miter lim="800000"/>
            <a:headEnd/>
            <a:tailEnd/>
          </a:ln>
        </p:spPr>
        <p:txBody>
          <a:bodyPr wrap="none" lIns="0" tIns="0" rIns="0" bIns="0">
            <a:spAutoFit/>
          </a:bodyPr>
          <a:lstStyle/>
          <a:p>
            <a:pPr algn="ctr"/>
            <a:r>
              <a:rPr lang="en-US" sz="1400" b="1" baseline="0">
                <a:solidFill>
                  <a:schemeClr val="bg1"/>
                </a:solidFill>
              </a:rPr>
              <a:t>11</a:t>
            </a:r>
          </a:p>
        </p:txBody>
      </p:sp>
      <p:sp>
        <p:nvSpPr>
          <p:cNvPr id="136245" name="Text Box 52"/>
          <p:cNvSpPr txBox="1">
            <a:spLocks noChangeArrowheads="1"/>
          </p:cNvSpPr>
          <p:nvPr/>
        </p:nvSpPr>
        <p:spPr bwMode="auto">
          <a:xfrm>
            <a:off x="6005590" y="4953000"/>
            <a:ext cx="182742" cy="215444"/>
          </a:xfrm>
          <a:prstGeom prst="rect">
            <a:avLst/>
          </a:prstGeom>
          <a:noFill/>
          <a:ln w="9525">
            <a:noFill/>
            <a:miter lim="800000"/>
            <a:headEnd/>
            <a:tailEnd/>
          </a:ln>
        </p:spPr>
        <p:txBody>
          <a:bodyPr wrap="none" lIns="0" tIns="0" rIns="0" bIns="0">
            <a:spAutoFit/>
          </a:bodyPr>
          <a:lstStyle/>
          <a:p>
            <a:pPr algn="ctr"/>
            <a:r>
              <a:rPr lang="en-US" sz="1400" b="1" baseline="0">
                <a:solidFill>
                  <a:schemeClr val="bg1"/>
                </a:solidFill>
              </a:rPr>
              <a:t>12</a:t>
            </a:r>
          </a:p>
        </p:txBody>
      </p:sp>
      <p:sp>
        <p:nvSpPr>
          <p:cNvPr id="136258" name="Text Box 69"/>
          <p:cNvSpPr txBox="1">
            <a:spLocks noChangeArrowheads="1"/>
          </p:cNvSpPr>
          <p:nvPr/>
        </p:nvSpPr>
        <p:spPr bwMode="auto">
          <a:xfrm>
            <a:off x="6386590" y="4953000"/>
            <a:ext cx="182742" cy="215444"/>
          </a:xfrm>
          <a:prstGeom prst="rect">
            <a:avLst/>
          </a:prstGeom>
          <a:noFill/>
          <a:ln w="9525">
            <a:noFill/>
            <a:miter lim="800000"/>
            <a:headEnd/>
            <a:tailEnd/>
          </a:ln>
        </p:spPr>
        <p:txBody>
          <a:bodyPr wrap="none" lIns="0" tIns="0" rIns="0" bIns="0">
            <a:spAutoFit/>
          </a:bodyPr>
          <a:lstStyle/>
          <a:p>
            <a:pPr algn="ctr"/>
            <a:r>
              <a:rPr lang="en-US" sz="1400" b="1" baseline="0">
                <a:solidFill>
                  <a:schemeClr val="bg1"/>
                </a:solidFill>
              </a:rPr>
              <a:t>13</a:t>
            </a:r>
          </a:p>
        </p:txBody>
      </p:sp>
      <p:sp>
        <p:nvSpPr>
          <p:cNvPr id="136260" name="Text Box 71"/>
          <p:cNvSpPr txBox="1">
            <a:spLocks noChangeArrowheads="1"/>
          </p:cNvSpPr>
          <p:nvPr/>
        </p:nvSpPr>
        <p:spPr bwMode="auto">
          <a:xfrm rot="16200000">
            <a:off x="-897393" y="3213557"/>
            <a:ext cx="3140075" cy="430887"/>
          </a:xfrm>
          <a:prstGeom prst="rect">
            <a:avLst/>
          </a:prstGeom>
          <a:noFill/>
          <a:ln w="9525">
            <a:noFill/>
            <a:miter lim="800000"/>
            <a:headEnd/>
            <a:tailEnd/>
          </a:ln>
        </p:spPr>
        <p:txBody>
          <a:bodyPr lIns="0" tIns="0" rIns="0" bIns="0">
            <a:spAutoFit/>
          </a:bodyPr>
          <a:lstStyle/>
          <a:p>
            <a:pPr algn="ctr"/>
            <a:r>
              <a:rPr lang="en-US" sz="1400" b="1" baseline="0" dirty="0">
                <a:solidFill>
                  <a:schemeClr val="bg1"/>
                </a:solidFill>
              </a:rPr>
              <a:t>Cumulative Incidence of Any</a:t>
            </a:r>
            <a:br>
              <a:rPr lang="en-US" sz="1400" b="1" baseline="0" dirty="0">
                <a:solidFill>
                  <a:schemeClr val="bg1"/>
                </a:solidFill>
              </a:rPr>
            </a:br>
            <a:r>
              <a:rPr lang="en-US" sz="1400" b="1" baseline="0" dirty="0">
                <a:solidFill>
                  <a:schemeClr val="bg1"/>
                </a:solidFill>
              </a:rPr>
              <a:t>Cardiovascular Event (%)</a:t>
            </a:r>
            <a:endParaRPr lang="en-US" sz="1400" b="1" baseline="0" dirty="0">
              <a:solidFill>
                <a:schemeClr val="bg1"/>
              </a:solidFill>
              <a:sym typeface="Symbol" pitchFamily="18" charset="2"/>
            </a:endParaRPr>
          </a:p>
        </p:txBody>
      </p:sp>
      <p:sp>
        <p:nvSpPr>
          <p:cNvPr id="136200" name="Rectangle 73"/>
          <p:cNvSpPr>
            <a:spLocks noChangeArrowheads="1"/>
          </p:cNvSpPr>
          <p:nvPr/>
        </p:nvSpPr>
        <p:spPr bwMode="auto">
          <a:xfrm>
            <a:off x="1433512" y="1709928"/>
            <a:ext cx="5500688" cy="3078163"/>
          </a:xfrm>
          <a:prstGeom prst="rect">
            <a:avLst/>
          </a:prstGeom>
          <a:noFill/>
          <a:ln w="9525">
            <a:solidFill>
              <a:schemeClr val="bg1"/>
            </a:solidFill>
            <a:miter lim="800000"/>
            <a:headEnd/>
            <a:tailEnd/>
          </a:ln>
        </p:spPr>
        <p:txBody>
          <a:bodyPr wrap="none" anchor="ctr"/>
          <a:lstStyle/>
          <a:p>
            <a:endParaRPr lang="en-US" sz="1000" baseline="0">
              <a:solidFill>
                <a:schemeClr val="bg1"/>
              </a:solidFill>
            </a:endParaRPr>
          </a:p>
        </p:txBody>
      </p:sp>
      <p:sp>
        <p:nvSpPr>
          <p:cNvPr id="136204" name="Line 11"/>
          <p:cNvSpPr>
            <a:spLocks noChangeShapeType="1"/>
          </p:cNvSpPr>
          <p:nvPr/>
        </p:nvSpPr>
        <p:spPr bwMode="auto">
          <a:xfrm>
            <a:off x="1343024" y="4019741"/>
            <a:ext cx="88900" cy="0"/>
          </a:xfrm>
          <a:prstGeom prst="line">
            <a:avLst/>
          </a:prstGeom>
          <a:noFill/>
          <a:ln w="9525">
            <a:solidFill>
              <a:schemeClr val="tx1"/>
            </a:solidFill>
            <a:round/>
            <a:headEnd/>
            <a:tailEnd/>
          </a:ln>
        </p:spPr>
        <p:txBody>
          <a:bodyPr/>
          <a:lstStyle/>
          <a:p>
            <a:endParaRPr lang="en-US">
              <a:solidFill>
                <a:schemeClr val="bg1"/>
              </a:solidFill>
            </a:endParaRPr>
          </a:p>
        </p:txBody>
      </p:sp>
      <p:sp>
        <p:nvSpPr>
          <p:cNvPr id="136205" name="Line 12"/>
          <p:cNvSpPr>
            <a:spLocks noChangeShapeType="1"/>
          </p:cNvSpPr>
          <p:nvPr/>
        </p:nvSpPr>
        <p:spPr bwMode="auto">
          <a:xfrm>
            <a:off x="1343024" y="3637153"/>
            <a:ext cx="88900" cy="0"/>
          </a:xfrm>
          <a:prstGeom prst="line">
            <a:avLst/>
          </a:prstGeom>
          <a:noFill/>
          <a:ln w="9525">
            <a:solidFill>
              <a:schemeClr val="tx1"/>
            </a:solidFill>
            <a:round/>
            <a:headEnd/>
            <a:tailEnd/>
          </a:ln>
        </p:spPr>
        <p:txBody>
          <a:bodyPr/>
          <a:lstStyle/>
          <a:p>
            <a:endParaRPr lang="en-US">
              <a:solidFill>
                <a:schemeClr val="bg1"/>
              </a:solidFill>
            </a:endParaRPr>
          </a:p>
        </p:txBody>
      </p:sp>
      <p:sp>
        <p:nvSpPr>
          <p:cNvPr id="136206" name="Line 13"/>
          <p:cNvSpPr>
            <a:spLocks noChangeShapeType="1"/>
          </p:cNvSpPr>
          <p:nvPr/>
        </p:nvSpPr>
        <p:spPr bwMode="auto">
          <a:xfrm>
            <a:off x="1343024" y="3252978"/>
            <a:ext cx="88900" cy="0"/>
          </a:xfrm>
          <a:prstGeom prst="line">
            <a:avLst/>
          </a:prstGeom>
          <a:noFill/>
          <a:ln w="9525">
            <a:solidFill>
              <a:schemeClr val="tx1"/>
            </a:solidFill>
            <a:round/>
            <a:headEnd/>
            <a:tailEnd/>
          </a:ln>
        </p:spPr>
        <p:txBody>
          <a:bodyPr/>
          <a:lstStyle/>
          <a:p>
            <a:endParaRPr lang="en-US">
              <a:solidFill>
                <a:schemeClr val="bg1"/>
              </a:solidFill>
            </a:endParaRPr>
          </a:p>
        </p:txBody>
      </p:sp>
      <p:sp>
        <p:nvSpPr>
          <p:cNvPr id="136207" name="Line 14"/>
          <p:cNvSpPr>
            <a:spLocks noChangeShapeType="1"/>
          </p:cNvSpPr>
          <p:nvPr/>
        </p:nvSpPr>
        <p:spPr bwMode="auto">
          <a:xfrm>
            <a:off x="1343024" y="2868803"/>
            <a:ext cx="88900" cy="0"/>
          </a:xfrm>
          <a:prstGeom prst="line">
            <a:avLst/>
          </a:prstGeom>
          <a:noFill/>
          <a:ln w="9525">
            <a:solidFill>
              <a:schemeClr val="tx1"/>
            </a:solidFill>
            <a:round/>
            <a:headEnd/>
            <a:tailEnd/>
          </a:ln>
        </p:spPr>
        <p:txBody>
          <a:bodyPr/>
          <a:lstStyle/>
          <a:p>
            <a:endParaRPr lang="en-US">
              <a:solidFill>
                <a:schemeClr val="bg1"/>
              </a:solidFill>
            </a:endParaRPr>
          </a:p>
        </p:txBody>
      </p:sp>
      <p:sp>
        <p:nvSpPr>
          <p:cNvPr id="136208" name="Line 15"/>
          <p:cNvSpPr>
            <a:spLocks noChangeShapeType="1"/>
          </p:cNvSpPr>
          <p:nvPr/>
        </p:nvSpPr>
        <p:spPr bwMode="auto">
          <a:xfrm>
            <a:off x="1343024" y="2484628"/>
            <a:ext cx="88900" cy="0"/>
          </a:xfrm>
          <a:prstGeom prst="line">
            <a:avLst/>
          </a:prstGeom>
          <a:noFill/>
          <a:ln w="9525">
            <a:solidFill>
              <a:schemeClr val="tx1"/>
            </a:solidFill>
            <a:round/>
            <a:headEnd/>
            <a:tailEnd/>
          </a:ln>
        </p:spPr>
        <p:txBody>
          <a:bodyPr/>
          <a:lstStyle/>
          <a:p>
            <a:endParaRPr lang="en-US">
              <a:solidFill>
                <a:schemeClr val="bg1"/>
              </a:solidFill>
            </a:endParaRPr>
          </a:p>
        </p:txBody>
      </p:sp>
      <p:sp>
        <p:nvSpPr>
          <p:cNvPr id="136209" name="Line 16"/>
          <p:cNvSpPr>
            <a:spLocks noChangeShapeType="1"/>
          </p:cNvSpPr>
          <p:nvPr/>
        </p:nvSpPr>
        <p:spPr bwMode="auto">
          <a:xfrm>
            <a:off x="1343024" y="2102041"/>
            <a:ext cx="88900" cy="0"/>
          </a:xfrm>
          <a:prstGeom prst="line">
            <a:avLst/>
          </a:prstGeom>
          <a:noFill/>
          <a:ln w="9525">
            <a:solidFill>
              <a:schemeClr val="tx1"/>
            </a:solidFill>
            <a:round/>
            <a:headEnd/>
            <a:tailEnd/>
          </a:ln>
        </p:spPr>
        <p:txBody>
          <a:bodyPr/>
          <a:lstStyle/>
          <a:p>
            <a:endParaRPr lang="en-US">
              <a:solidFill>
                <a:schemeClr val="bg1"/>
              </a:solidFill>
            </a:endParaRPr>
          </a:p>
        </p:txBody>
      </p:sp>
      <p:sp>
        <p:nvSpPr>
          <p:cNvPr id="136210" name="Line 17"/>
          <p:cNvSpPr>
            <a:spLocks noChangeShapeType="1"/>
          </p:cNvSpPr>
          <p:nvPr/>
        </p:nvSpPr>
        <p:spPr bwMode="auto">
          <a:xfrm>
            <a:off x="1343024" y="1709928"/>
            <a:ext cx="88900" cy="0"/>
          </a:xfrm>
          <a:prstGeom prst="line">
            <a:avLst/>
          </a:prstGeom>
          <a:noFill/>
          <a:ln w="9525">
            <a:solidFill>
              <a:schemeClr val="tx1"/>
            </a:solidFill>
            <a:round/>
            <a:headEnd/>
            <a:tailEnd/>
          </a:ln>
        </p:spPr>
        <p:txBody>
          <a:bodyPr/>
          <a:lstStyle/>
          <a:p>
            <a:endParaRPr lang="en-US">
              <a:solidFill>
                <a:schemeClr val="bg1"/>
              </a:solidFill>
            </a:endParaRPr>
          </a:p>
        </p:txBody>
      </p:sp>
      <p:sp>
        <p:nvSpPr>
          <p:cNvPr id="136211" name="Line 18"/>
          <p:cNvSpPr>
            <a:spLocks noChangeShapeType="1"/>
          </p:cNvSpPr>
          <p:nvPr/>
        </p:nvSpPr>
        <p:spPr bwMode="auto">
          <a:xfrm>
            <a:off x="1816099" y="4792853"/>
            <a:ext cx="0" cy="88900"/>
          </a:xfrm>
          <a:prstGeom prst="line">
            <a:avLst/>
          </a:prstGeom>
          <a:noFill/>
          <a:ln w="9525">
            <a:solidFill>
              <a:schemeClr val="tx1"/>
            </a:solidFill>
            <a:round/>
            <a:headEnd/>
            <a:tailEnd/>
          </a:ln>
        </p:spPr>
        <p:txBody>
          <a:bodyPr/>
          <a:lstStyle/>
          <a:p>
            <a:endParaRPr lang="en-US">
              <a:solidFill>
                <a:schemeClr val="bg1"/>
              </a:solidFill>
            </a:endParaRPr>
          </a:p>
        </p:txBody>
      </p:sp>
      <p:sp>
        <p:nvSpPr>
          <p:cNvPr id="136212" name="Line 19"/>
          <p:cNvSpPr>
            <a:spLocks noChangeShapeType="1"/>
          </p:cNvSpPr>
          <p:nvPr/>
        </p:nvSpPr>
        <p:spPr bwMode="auto">
          <a:xfrm>
            <a:off x="2205037" y="4792853"/>
            <a:ext cx="0" cy="88900"/>
          </a:xfrm>
          <a:prstGeom prst="line">
            <a:avLst/>
          </a:prstGeom>
          <a:noFill/>
          <a:ln w="9525">
            <a:solidFill>
              <a:schemeClr val="tx1"/>
            </a:solidFill>
            <a:round/>
            <a:headEnd/>
            <a:tailEnd/>
          </a:ln>
        </p:spPr>
        <p:txBody>
          <a:bodyPr/>
          <a:lstStyle/>
          <a:p>
            <a:endParaRPr lang="en-US">
              <a:solidFill>
                <a:schemeClr val="bg1"/>
              </a:solidFill>
            </a:endParaRPr>
          </a:p>
        </p:txBody>
      </p:sp>
      <p:sp>
        <p:nvSpPr>
          <p:cNvPr id="136213" name="Line 20"/>
          <p:cNvSpPr>
            <a:spLocks noChangeShapeType="1"/>
          </p:cNvSpPr>
          <p:nvPr/>
        </p:nvSpPr>
        <p:spPr bwMode="auto">
          <a:xfrm>
            <a:off x="2600324" y="4792853"/>
            <a:ext cx="0" cy="88900"/>
          </a:xfrm>
          <a:prstGeom prst="line">
            <a:avLst/>
          </a:prstGeom>
          <a:noFill/>
          <a:ln w="9525">
            <a:solidFill>
              <a:schemeClr val="tx1"/>
            </a:solidFill>
            <a:round/>
            <a:headEnd/>
            <a:tailEnd/>
          </a:ln>
        </p:spPr>
        <p:txBody>
          <a:bodyPr/>
          <a:lstStyle/>
          <a:p>
            <a:endParaRPr lang="en-US">
              <a:solidFill>
                <a:schemeClr val="bg1"/>
              </a:solidFill>
            </a:endParaRPr>
          </a:p>
        </p:txBody>
      </p:sp>
      <p:sp>
        <p:nvSpPr>
          <p:cNvPr id="136214" name="Line 21"/>
          <p:cNvSpPr>
            <a:spLocks noChangeShapeType="1"/>
          </p:cNvSpPr>
          <p:nvPr/>
        </p:nvSpPr>
        <p:spPr bwMode="auto">
          <a:xfrm>
            <a:off x="2989262" y="4792853"/>
            <a:ext cx="0" cy="88900"/>
          </a:xfrm>
          <a:prstGeom prst="line">
            <a:avLst/>
          </a:prstGeom>
          <a:noFill/>
          <a:ln w="9525">
            <a:solidFill>
              <a:schemeClr val="tx1"/>
            </a:solidFill>
            <a:round/>
            <a:headEnd/>
            <a:tailEnd/>
          </a:ln>
        </p:spPr>
        <p:txBody>
          <a:bodyPr/>
          <a:lstStyle/>
          <a:p>
            <a:endParaRPr lang="en-US">
              <a:solidFill>
                <a:schemeClr val="bg1"/>
              </a:solidFill>
            </a:endParaRPr>
          </a:p>
        </p:txBody>
      </p:sp>
      <p:sp>
        <p:nvSpPr>
          <p:cNvPr id="136215" name="Line 22"/>
          <p:cNvSpPr>
            <a:spLocks noChangeShapeType="1"/>
          </p:cNvSpPr>
          <p:nvPr/>
        </p:nvSpPr>
        <p:spPr bwMode="auto">
          <a:xfrm>
            <a:off x="3378199" y="4792853"/>
            <a:ext cx="0" cy="88900"/>
          </a:xfrm>
          <a:prstGeom prst="line">
            <a:avLst/>
          </a:prstGeom>
          <a:noFill/>
          <a:ln w="9525">
            <a:solidFill>
              <a:schemeClr val="tx1"/>
            </a:solidFill>
            <a:round/>
            <a:headEnd/>
            <a:tailEnd/>
          </a:ln>
        </p:spPr>
        <p:txBody>
          <a:bodyPr/>
          <a:lstStyle/>
          <a:p>
            <a:endParaRPr lang="en-US">
              <a:solidFill>
                <a:schemeClr val="bg1"/>
              </a:solidFill>
            </a:endParaRPr>
          </a:p>
        </p:txBody>
      </p:sp>
      <p:sp>
        <p:nvSpPr>
          <p:cNvPr id="136216" name="Line 23"/>
          <p:cNvSpPr>
            <a:spLocks noChangeShapeType="1"/>
          </p:cNvSpPr>
          <p:nvPr/>
        </p:nvSpPr>
        <p:spPr bwMode="auto">
          <a:xfrm>
            <a:off x="3762374" y="4792853"/>
            <a:ext cx="0" cy="88900"/>
          </a:xfrm>
          <a:prstGeom prst="line">
            <a:avLst/>
          </a:prstGeom>
          <a:noFill/>
          <a:ln w="9525">
            <a:solidFill>
              <a:schemeClr val="tx1"/>
            </a:solidFill>
            <a:round/>
            <a:headEnd/>
            <a:tailEnd/>
          </a:ln>
        </p:spPr>
        <p:txBody>
          <a:bodyPr/>
          <a:lstStyle/>
          <a:p>
            <a:endParaRPr lang="en-US">
              <a:solidFill>
                <a:schemeClr val="bg1"/>
              </a:solidFill>
            </a:endParaRPr>
          </a:p>
        </p:txBody>
      </p:sp>
      <p:sp>
        <p:nvSpPr>
          <p:cNvPr id="136217" name="Line 24"/>
          <p:cNvSpPr>
            <a:spLocks noChangeShapeType="1"/>
          </p:cNvSpPr>
          <p:nvPr/>
        </p:nvSpPr>
        <p:spPr bwMode="auto">
          <a:xfrm>
            <a:off x="4162424" y="4792853"/>
            <a:ext cx="0" cy="88900"/>
          </a:xfrm>
          <a:prstGeom prst="line">
            <a:avLst/>
          </a:prstGeom>
          <a:noFill/>
          <a:ln w="9525">
            <a:solidFill>
              <a:schemeClr val="tx1"/>
            </a:solidFill>
            <a:round/>
            <a:headEnd/>
            <a:tailEnd/>
          </a:ln>
        </p:spPr>
        <p:txBody>
          <a:bodyPr/>
          <a:lstStyle/>
          <a:p>
            <a:endParaRPr lang="en-US">
              <a:solidFill>
                <a:schemeClr val="bg1"/>
              </a:solidFill>
            </a:endParaRPr>
          </a:p>
        </p:txBody>
      </p:sp>
      <p:sp>
        <p:nvSpPr>
          <p:cNvPr id="136218" name="Line 25"/>
          <p:cNvSpPr>
            <a:spLocks noChangeShapeType="1"/>
          </p:cNvSpPr>
          <p:nvPr/>
        </p:nvSpPr>
        <p:spPr bwMode="auto">
          <a:xfrm>
            <a:off x="4546599" y="4792853"/>
            <a:ext cx="0" cy="88900"/>
          </a:xfrm>
          <a:prstGeom prst="line">
            <a:avLst/>
          </a:prstGeom>
          <a:noFill/>
          <a:ln w="9525">
            <a:solidFill>
              <a:schemeClr val="tx1"/>
            </a:solidFill>
            <a:round/>
            <a:headEnd/>
            <a:tailEnd/>
          </a:ln>
        </p:spPr>
        <p:txBody>
          <a:bodyPr/>
          <a:lstStyle/>
          <a:p>
            <a:endParaRPr lang="en-US">
              <a:solidFill>
                <a:schemeClr val="bg1"/>
              </a:solidFill>
            </a:endParaRPr>
          </a:p>
        </p:txBody>
      </p:sp>
      <p:sp>
        <p:nvSpPr>
          <p:cNvPr id="136219" name="Line 26"/>
          <p:cNvSpPr>
            <a:spLocks noChangeShapeType="1"/>
          </p:cNvSpPr>
          <p:nvPr/>
        </p:nvSpPr>
        <p:spPr bwMode="auto">
          <a:xfrm>
            <a:off x="4930774" y="4792853"/>
            <a:ext cx="0" cy="88900"/>
          </a:xfrm>
          <a:prstGeom prst="line">
            <a:avLst/>
          </a:prstGeom>
          <a:noFill/>
          <a:ln w="9525">
            <a:solidFill>
              <a:schemeClr val="tx1"/>
            </a:solidFill>
            <a:round/>
            <a:headEnd/>
            <a:tailEnd/>
          </a:ln>
        </p:spPr>
        <p:txBody>
          <a:bodyPr/>
          <a:lstStyle/>
          <a:p>
            <a:endParaRPr lang="en-US">
              <a:solidFill>
                <a:schemeClr val="bg1"/>
              </a:solidFill>
            </a:endParaRPr>
          </a:p>
        </p:txBody>
      </p:sp>
      <p:sp>
        <p:nvSpPr>
          <p:cNvPr id="136220" name="Line 27"/>
          <p:cNvSpPr>
            <a:spLocks noChangeShapeType="1"/>
          </p:cNvSpPr>
          <p:nvPr/>
        </p:nvSpPr>
        <p:spPr bwMode="auto">
          <a:xfrm>
            <a:off x="5319712" y="4792853"/>
            <a:ext cx="0" cy="88900"/>
          </a:xfrm>
          <a:prstGeom prst="line">
            <a:avLst/>
          </a:prstGeom>
          <a:noFill/>
          <a:ln w="9525">
            <a:solidFill>
              <a:schemeClr val="tx1"/>
            </a:solidFill>
            <a:round/>
            <a:headEnd/>
            <a:tailEnd/>
          </a:ln>
        </p:spPr>
        <p:txBody>
          <a:bodyPr/>
          <a:lstStyle/>
          <a:p>
            <a:endParaRPr lang="en-US">
              <a:solidFill>
                <a:schemeClr val="bg1"/>
              </a:solidFill>
            </a:endParaRPr>
          </a:p>
        </p:txBody>
      </p:sp>
      <p:sp>
        <p:nvSpPr>
          <p:cNvPr id="136221" name="Line 28"/>
          <p:cNvSpPr>
            <a:spLocks noChangeShapeType="1"/>
          </p:cNvSpPr>
          <p:nvPr/>
        </p:nvSpPr>
        <p:spPr bwMode="auto">
          <a:xfrm>
            <a:off x="5719762" y="4792853"/>
            <a:ext cx="0" cy="88900"/>
          </a:xfrm>
          <a:prstGeom prst="line">
            <a:avLst/>
          </a:prstGeom>
          <a:noFill/>
          <a:ln w="9525">
            <a:solidFill>
              <a:schemeClr val="tx1"/>
            </a:solidFill>
            <a:round/>
            <a:headEnd/>
            <a:tailEnd/>
          </a:ln>
        </p:spPr>
        <p:txBody>
          <a:bodyPr/>
          <a:lstStyle/>
          <a:p>
            <a:endParaRPr lang="en-US">
              <a:solidFill>
                <a:schemeClr val="bg1"/>
              </a:solidFill>
            </a:endParaRPr>
          </a:p>
        </p:txBody>
      </p:sp>
      <p:sp>
        <p:nvSpPr>
          <p:cNvPr id="136222" name="Line 29"/>
          <p:cNvSpPr>
            <a:spLocks noChangeShapeType="1"/>
          </p:cNvSpPr>
          <p:nvPr/>
        </p:nvSpPr>
        <p:spPr bwMode="auto">
          <a:xfrm>
            <a:off x="6108699" y="4792853"/>
            <a:ext cx="0" cy="88900"/>
          </a:xfrm>
          <a:prstGeom prst="line">
            <a:avLst/>
          </a:prstGeom>
          <a:noFill/>
          <a:ln w="9525">
            <a:solidFill>
              <a:schemeClr val="tx1"/>
            </a:solidFill>
            <a:round/>
            <a:headEnd/>
            <a:tailEnd/>
          </a:ln>
        </p:spPr>
        <p:txBody>
          <a:bodyPr/>
          <a:lstStyle/>
          <a:p>
            <a:endParaRPr lang="en-US">
              <a:solidFill>
                <a:schemeClr val="bg1"/>
              </a:solidFill>
            </a:endParaRPr>
          </a:p>
        </p:txBody>
      </p:sp>
      <p:sp>
        <p:nvSpPr>
          <p:cNvPr id="136223" name="Line 30"/>
          <p:cNvSpPr>
            <a:spLocks noChangeShapeType="1"/>
          </p:cNvSpPr>
          <p:nvPr/>
        </p:nvSpPr>
        <p:spPr bwMode="auto">
          <a:xfrm>
            <a:off x="6488112" y="4792853"/>
            <a:ext cx="0" cy="88900"/>
          </a:xfrm>
          <a:prstGeom prst="line">
            <a:avLst/>
          </a:prstGeom>
          <a:noFill/>
          <a:ln w="9525">
            <a:solidFill>
              <a:schemeClr val="tx1"/>
            </a:solidFill>
            <a:round/>
            <a:headEnd/>
            <a:tailEnd/>
          </a:ln>
        </p:spPr>
        <p:txBody>
          <a:bodyPr/>
          <a:lstStyle/>
          <a:p>
            <a:endParaRPr lang="en-US">
              <a:solidFill>
                <a:schemeClr val="bg1"/>
              </a:solidFill>
            </a:endParaRPr>
          </a:p>
        </p:txBody>
      </p:sp>
      <p:sp>
        <p:nvSpPr>
          <p:cNvPr id="136246" name="Line 57"/>
          <p:cNvSpPr>
            <a:spLocks noChangeShapeType="1"/>
          </p:cNvSpPr>
          <p:nvPr/>
        </p:nvSpPr>
        <p:spPr bwMode="auto">
          <a:xfrm flipV="1">
            <a:off x="2995612" y="3997516"/>
            <a:ext cx="0" cy="161925"/>
          </a:xfrm>
          <a:prstGeom prst="line">
            <a:avLst/>
          </a:prstGeom>
          <a:noFill/>
          <a:ln w="9525">
            <a:solidFill>
              <a:schemeClr val="tx1"/>
            </a:solidFill>
            <a:round/>
            <a:headEnd/>
            <a:tailEnd/>
          </a:ln>
        </p:spPr>
        <p:txBody>
          <a:bodyPr/>
          <a:lstStyle/>
          <a:p>
            <a:endParaRPr lang="en-US">
              <a:solidFill>
                <a:schemeClr val="bg1"/>
              </a:solidFill>
            </a:endParaRPr>
          </a:p>
        </p:txBody>
      </p:sp>
      <p:sp>
        <p:nvSpPr>
          <p:cNvPr id="136247" name="Line 58"/>
          <p:cNvSpPr>
            <a:spLocks noChangeShapeType="1"/>
          </p:cNvSpPr>
          <p:nvPr/>
        </p:nvSpPr>
        <p:spPr bwMode="auto">
          <a:xfrm>
            <a:off x="2944812" y="4003866"/>
            <a:ext cx="95250" cy="0"/>
          </a:xfrm>
          <a:prstGeom prst="line">
            <a:avLst/>
          </a:prstGeom>
          <a:noFill/>
          <a:ln w="9525">
            <a:solidFill>
              <a:schemeClr val="tx1"/>
            </a:solidFill>
            <a:round/>
            <a:headEnd/>
            <a:tailEnd/>
          </a:ln>
        </p:spPr>
        <p:txBody>
          <a:bodyPr/>
          <a:lstStyle/>
          <a:p>
            <a:endParaRPr lang="en-US">
              <a:solidFill>
                <a:schemeClr val="bg1"/>
              </a:solidFill>
            </a:endParaRPr>
          </a:p>
        </p:txBody>
      </p:sp>
      <p:sp>
        <p:nvSpPr>
          <p:cNvPr id="136248" name="Line 59"/>
          <p:cNvSpPr>
            <a:spLocks noChangeShapeType="1"/>
          </p:cNvSpPr>
          <p:nvPr/>
        </p:nvSpPr>
        <p:spPr bwMode="auto">
          <a:xfrm flipV="1">
            <a:off x="2995612" y="3681603"/>
            <a:ext cx="0" cy="160338"/>
          </a:xfrm>
          <a:prstGeom prst="line">
            <a:avLst/>
          </a:prstGeom>
          <a:noFill/>
          <a:ln w="9525">
            <a:solidFill>
              <a:schemeClr val="tx1"/>
            </a:solidFill>
            <a:round/>
            <a:headEnd/>
            <a:tailEnd/>
          </a:ln>
        </p:spPr>
        <p:txBody>
          <a:bodyPr/>
          <a:lstStyle/>
          <a:p>
            <a:endParaRPr lang="en-US">
              <a:solidFill>
                <a:schemeClr val="bg1"/>
              </a:solidFill>
            </a:endParaRPr>
          </a:p>
        </p:txBody>
      </p:sp>
      <p:sp>
        <p:nvSpPr>
          <p:cNvPr id="136249" name="Line 60"/>
          <p:cNvSpPr>
            <a:spLocks noChangeShapeType="1"/>
          </p:cNvSpPr>
          <p:nvPr/>
        </p:nvSpPr>
        <p:spPr bwMode="auto">
          <a:xfrm>
            <a:off x="2944812" y="3686366"/>
            <a:ext cx="95250" cy="0"/>
          </a:xfrm>
          <a:prstGeom prst="line">
            <a:avLst/>
          </a:prstGeom>
          <a:noFill/>
          <a:ln w="9525">
            <a:solidFill>
              <a:schemeClr val="tx1"/>
            </a:solidFill>
            <a:round/>
            <a:headEnd/>
            <a:tailEnd/>
          </a:ln>
        </p:spPr>
        <p:txBody>
          <a:bodyPr/>
          <a:lstStyle/>
          <a:p>
            <a:endParaRPr lang="en-US">
              <a:solidFill>
                <a:schemeClr val="bg1"/>
              </a:solidFill>
            </a:endParaRPr>
          </a:p>
        </p:txBody>
      </p:sp>
      <p:sp>
        <p:nvSpPr>
          <p:cNvPr id="136250" name="Line 61"/>
          <p:cNvSpPr>
            <a:spLocks noChangeShapeType="1"/>
          </p:cNvSpPr>
          <p:nvPr/>
        </p:nvSpPr>
        <p:spPr bwMode="auto">
          <a:xfrm flipV="1">
            <a:off x="4552949" y="2819591"/>
            <a:ext cx="0" cy="200025"/>
          </a:xfrm>
          <a:prstGeom prst="line">
            <a:avLst/>
          </a:prstGeom>
          <a:noFill/>
          <a:ln w="9525">
            <a:solidFill>
              <a:schemeClr val="tx1"/>
            </a:solidFill>
            <a:round/>
            <a:headEnd/>
            <a:tailEnd/>
          </a:ln>
        </p:spPr>
        <p:txBody>
          <a:bodyPr/>
          <a:lstStyle/>
          <a:p>
            <a:endParaRPr lang="en-US">
              <a:solidFill>
                <a:schemeClr val="bg1"/>
              </a:solidFill>
            </a:endParaRPr>
          </a:p>
        </p:txBody>
      </p:sp>
      <p:sp>
        <p:nvSpPr>
          <p:cNvPr id="136251" name="Line 62"/>
          <p:cNvSpPr>
            <a:spLocks noChangeShapeType="1"/>
          </p:cNvSpPr>
          <p:nvPr/>
        </p:nvSpPr>
        <p:spPr bwMode="auto">
          <a:xfrm>
            <a:off x="4502149" y="2821178"/>
            <a:ext cx="95250" cy="0"/>
          </a:xfrm>
          <a:prstGeom prst="line">
            <a:avLst/>
          </a:prstGeom>
          <a:noFill/>
          <a:ln w="9525">
            <a:solidFill>
              <a:schemeClr val="tx1"/>
            </a:solidFill>
            <a:round/>
            <a:headEnd/>
            <a:tailEnd/>
          </a:ln>
        </p:spPr>
        <p:txBody>
          <a:bodyPr/>
          <a:lstStyle/>
          <a:p>
            <a:endParaRPr lang="en-US">
              <a:solidFill>
                <a:schemeClr val="bg1"/>
              </a:solidFill>
            </a:endParaRPr>
          </a:p>
        </p:txBody>
      </p:sp>
      <p:sp>
        <p:nvSpPr>
          <p:cNvPr id="136252" name="Line 63"/>
          <p:cNvSpPr>
            <a:spLocks noChangeShapeType="1"/>
          </p:cNvSpPr>
          <p:nvPr/>
        </p:nvSpPr>
        <p:spPr bwMode="auto">
          <a:xfrm flipV="1">
            <a:off x="6792912" y="2032191"/>
            <a:ext cx="0" cy="201613"/>
          </a:xfrm>
          <a:prstGeom prst="line">
            <a:avLst/>
          </a:prstGeom>
          <a:noFill/>
          <a:ln w="9525">
            <a:solidFill>
              <a:schemeClr val="tx1"/>
            </a:solidFill>
            <a:round/>
            <a:headEnd/>
            <a:tailEnd/>
          </a:ln>
        </p:spPr>
        <p:txBody>
          <a:bodyPr/>
          <a:lstStyle/>
          <a:p>
            <a:endParaRPr lang="en-US">
              <a:solidFill>
                <a:schemeClr val="bg1"/>
              </a:solidFill>
            </a:endParaRPr>
          </a:p>
        </p:txBody>
      </p:sp>
      <p:sp>
        <p:nvSpPr>
          <p:cNvPr id="136253" name="Line 64"/>
          <p:cNvSpPr>
            <a:spLocks noChangeShapeType="1"/>
          </p:cNvSpPr>
          <p:nvPr/>
        </p:nvSpPr>
        <p:spPr bwMode="auto">
          <a:xfrm>
            <a:off x="6743699" y="2027428"/>
            <a:ext cx="93663" cy="0"/>
          </a:xfrm>
          <a:prstGeom prst="line">
            <a:avLst/>
          </a:prstGeom>
          <a:noFill/>
          <a:ln w="9525">
            <a:solidFill>
              <a:schemeClr val="tx1"/>
            </a:solidFill>
            <a:round/>
            <a:headEnd/>
            <a:tailEnd/>
          </a:ln>
        </p:spPr>
        <p:txBody>
          <a:bodyPr/>
          <a:lstStyle/>
          <a:p>
            <a:endParaRPr lang="en-US">
              <a:solidFill>
                <a:schemeClr val="bg1"/>
              </a:solidFill>
            </a:endParaRPr>
          </a:p>
        </p:txBody>
      </p:sp>
      <p:sp>
        <p:nvSpPr>
          <p:cNvPr id="136254" name="Line 65"/>
          <p:cNvSpPr>
            <a:spLocks noChangeShapeType="1"/>
          </p:cNvSpPr>
          <p:nvPr/>
        </p:nvSpPr>
        <p:spPr bwMode="auto">
          <a:xfrm flipV="1">
            <a:off x="6788149" y="3341878"/>
            <a:ext cx="0" cy="200025"/>
          </a:xfrm>
          <a:prstGeom prst="line">
            <a:avLst/>
          </a:prstGeom>
          <a:noFill/>
          <a:ln w="9525">
            <a:solidFill>
              <a:schemeClr val="tx1"/>
            </a:solidFill>
            <a:round/>
            <a:headEnd/>
            <a:tailEnd/>
          </a:ln>
        </p:spPr>
        <p:txBody>
          <a:bodyPr/>
          <a:lstStyle/>
          <a:p>
            <a:endParaRPr lang="en-US">
              <a:solidFill>
                <a:schemeClr val="bg1"/>
              </a:solidFill>
            </a:endParaRPr>
          </a:p>
        </p:txBody>
      </p:sp>
      <p:sp>
        <p:nvSpPr>
          <p:cNvPr id="136255" name="Line 66"/>
          <p:cNvSpPr>
            <a:spLocks noChangeShapeType="1"/>
          </p:cNvSpPr>
          <p:nvPr/>
        </p:nvSpPr>
        <p:spPr bwMode="auto">
          <a:xfrm>
            <a:off x="6737349" y="3340291"/>
            <a:ext cx="95250" cy="0"/>
          </a:xfrm>
          <a:prstGeom prst="line">
            <a:avLst/>
          </a:prstGeom>
          <a:noFill/>
          <a:ln w="9525">
            <a:solidFill>
              <a:schemeClr val="tx1"/>
            </a:solidFill>
            <a:round/>
            <a:headEnd/>
            <a:tailEnd/>
          </a:ln>
        </p:spPr>
        <p:txBody>
          <a:bodyPr/>
          <a:lstStyle/>
          <a:p>
            <a:endParaRPr lang="en-US">
              <a:solidFill>
                <a:schemeClr val="bg1"/>
              </a:solidFill>
            </a:endParaRPr>
          </a:p>
        </p:txBody>
      </p:sp>
      <p:sp>
        <p:nvSpPr>
          <p:cNvPr id="136256" name="Line 67"/>
          <p:cNvSpPr>
            <a:spLocks noChangeShapeType="1"/>
          </p:cNvSpPr>
          <p:nvPr/>
        </p:nvSpPr>
        <p:spPr bwMode="auto">
          <a:xfrm flipV="1">
            <a:off x="4552949" y="3678428"/>
            <a:ext cx="0" cy="174625"/>
          </a:xfrm>
          <a:prstGeom prst="line">
            <a:avLst/>
          </a:prstGeom>
          <a:noFill/>
          <a:ln w="9525">
            <a:solidFill>
              <a:schemeClr val="tx1"/>
            </a:solidFill>
            <a:round/>
            <a:headEnd/>
            <a:tailEnd/>
          </a:ln>
        </p:spPr>
        <p:txBody>
          <a:bodyPr/>
          <a:lstStyle/>
          <a:p>
            <a:endParaRPr lang="en-US">
              <a:solidFill>
                <a:schemeClr val="bg1"/>
              </a:solidFill>
            </a:endParaRPr>
          </a:p>
        </p:txBody>
      </p:sp>
      <p:sp>
        <p:nvSpPr>
          <p:cNvPr id="136257" name="Line 68"/>
          <p:cNvSpPr>
            <a:spLocks noChangeShapeType="1"/>
          </p:cNvSpPr>
          <p:nvPr/>
        </p:nvSpPr>
        <p:spPr bwMode="auto">
          <a:xfrm>
            <a:off x="4502149" y="3686366"/>
            <a:ext cx="95250" cy="0"/>
          </a:xfrm>
          <a:prstGeom prst="line">
            <a:avLst/>
          </a:prstGeom>
          <a:noFill/>
          <a:ln w="9525">
            <a:solidFill>
              <a:schemeClr val="tx1"/>
            </a:solidFill>
            <a:round/>
            <a:headEnd/>
            <a:tailEnd/>
          </a:ln>
        </p:spPr>
        <p:txBody>
          <a:bodyPr/>
          <a:lstStyle/>
          <a:p>
            <a:endParaRPr lang="en-US">
              <a:solidFill>
                <a:schemeClr val="bg1"/>
              </a:solidFill>
            </a:endParaRPr>
          </a:p>
        </p:txBody>
      </p:sp>
      <p:sp>
        <p:nvSpPr>
          <p:cNvPr id="136261" name="Freeform 53"/>
          <p:cNvSpPr>
            <a:spLocks/>
          </p:cNvSpPr>
          <p:nvPr/>
        </p:nvSpPr>
        <p:spPr bwMode="auto">
          <a:xfrm>
            <a:off x="1438274" y="3559366"/>
            <a:ext cx="5438775" cy="1233488"/>
          </a:xfrm>
          <a:custGeom>
            <a:avLst/>
            <a:gdLst>
              <a:gd name="T0" fmla="*/ 0 w 2934"/>
              <a:gd name="T1" fmla="*/ 2147483647 h 666"/>
              <a:gd name="T2" fmla="*/ 2147483647 w 2934"/>
              <a:gd name="T3" fmla="*/ 2147483647 h 666"/>
              <a:gd name="T4" fmla="*/ 2147483647 w 2934"/>
              <a:gd name="T5" fmla="*/ 2147483647 h 666"/>
              <a:gd name="T6" fmla="*/ 2147483647 w 2934"/>
              <a:gd name="T7" fmla="*/ 2147483647 h 666"/>
              <a:gd name="T8" fmla="*/ 2147483647 w 2934"/>
              <a:gd name="T9" fmla="*/ 2147483647 h 666"/>
              <a:gd name="T10" fmla="*/ 2147483647 w 2934"/>
              <a:gd name="T11" fmla="*/ 2147483647 h 666"/>
              <a:gd name="T12" fmla="*/ 2147483647 w 2934"/>
              <a:gd name="T13" fmla="*/ 2147483647 h 666"/>
              <a:gd name="T14" fmla="*/ 2147483647 w 2934"/>
              <a:gd name="T15" fmla="*/ 2147483647 h 666"/>
              <a:gd name="T16" fmla="*/ 2147483647 w 2934"/>
              <a:gd name="T17" fmla="*/ 2147483647 h 666"/>
              <a:gd name="T18" fmla="*/ 2147483647 w 2934"/>
              <a:gd name="T19" fmla="*/ 2147483647 h 666"/>
              <a:gd name="T20" fmla="*/ 2147483647 w 2934"/>
              <a:gd name="T21" fmla="*/ 2147483647 h 666"/>
              <a:gd name="T22" fmla="*/ 2147483647 w 2934"/>
              <a:gd name="T23" fmla="*/ 2147483647 h 666"/>
              <a:gd name="T24" fmla="*/ 2147483647 w 2934"/>
              <a:gd name="T25" fmla="*/ 2147483647 h 666"/>
              <a:gd name="T26" fmla="*/ 2147483647 w 2934"/>
              <a:gd name="T27" fmla="*/ 2147483647 h 666"/>
              <a:gd name="T28" fmla="*/ 2147483647 w 2934"/>
              <a:gd name="T29" fmla="*/ 2147483647 h 666"/>
              <a:gd name="T30" fmla="*/ 2147483647 w 2934"/>
              <a:gd name="T31" fmla="*/ 2147483647 h 666"/>
              <a:gd name="T32" fmla="*/ 2147483647 w 2934"/>
              <a:gd name="T33" fmla="*/ 2147483647 h 666"/>
              <a:gd name="T34" fmla="*/ 2147483647 w 2934"/>
              <a:gd name="T35" fmla="*/ 2147483647 h 666"/>
              <a:gd name="T36" fmla="*/ 2147483647 w 2934"/>
              <a:gd name="T37" fmla="*/ 2147483647 h 666"/>
              <a:gd name="T38" fmla="*/ 2147483647 w 2934"/>
              <a:gd name="T39" fmla="*/ 2147483647 h 666"/>
              <a:gd name="T40" fmla="*/ 2147483647 w 2934"/>
              <a:gd name="T41" fmla="*/ 2147483647 h 666"/>
              <a:gd name="T42" fmla="*/ 2147483647 w 2934"/>
              <a:gd name="T43" fmla="*/ 2147483647 h 666"/>
              <a:gd name="T44" fmla="*/ 2147483647 w 2934"/>
              <a:gd name="T45" fmla="*/ 2147483647 h 666"/>
              <a:gd name="T46" fmla="*/ 2147483647 w 2934"/>
              <a:gd name="T47" fmla="*/ 2147483647 h 666"/>
              <a:gd name="T48" fmla="*/ 2147483647 w 2934"/>
              <a:gd name="T49" fmla="*/ 2147483647 h 666"/>
              <a:gd name="T50" fmla="*/ 2147483647 w 2934"/>
              <a:gd name="T51" fmla="*/ 2147483647 h 666"/>
              <a:gd name="T52" fmla="*/ 2147483647 w 2934"/>
              <a:gd name="T53" fmla="*/ 2147483647 h 666"/>
              <a:gd name="T54" fmla="*/ 2147483647 w 2934"/>
              <a:gd name="T55" fmla="*/ 2147483647 h 666"/>
              <a:gd name="T56" fmla="*/ 2147483647 w 2934"/>
              <a:gd name="T57" fmla="*/ 2147483647 h 666"/>
              <a:gd name="T58" fmla="*/ 2147483647 w 2934"/>
              <a:gd name="T59" fmla="*/ 2147483647 h 666"/>
              <a:gd name="T60" fmla="*/ 2147483647 w 2934"/>
              <a:gd name="T61" fmla="*/ 2147483647 h 666"/>
              <a:gd name="T62" fmla="*/ 2147483647 w 2934"/>
              <a:gd name="T63" fmla="*/ 2147483647 h 666"/>
              <a:gd name="T64" fmla="*/ 2147483647 w 2934"/>
              <a:gd name="T65" fmla="*/ 2147483647 h 666"/>
              <a:gd name="T66" fmla="*/ 2147483647 w 2934"/>
              <a:gd name="T67" fmla="*/ 2147483647 h 666"/>
              <a:gd name="T68" fmla="*/ 2147483647 w 2934"/>
              <a:gd name="T69" fmla="*/ 2147483647 h 666"/>
              <a:gd name="T70" fmla="*/ 2147483647 w 2934"/>
              <a:gd name="T71" fmla="*/ 2147483647 h 666"/>
              <a:gd name="T72" fmla="*/ 2147483647 w 2934"/>
              <a:gd name="T73" fmla="*/ 2147483647 h 666"/>
              <a:gd name="T74" fmla="*/ 2147483647 w 2934"/>
              <a:gd name="T75" fmla="*/ 2147483647 h 666"/>
              <a:gd name="T76" fmla="*/ 2147483647 w 2934"/>
              <a:gd name="T77" fmla="*/ 2147483647 h 666"/>
              <a:gd name="T78" fmla="*/ 2147483647 w 2934"/>
              <a:gd name="T79" fmla="*/ 2147483647 h 666"/>
              <a:gd name="T80" fmla="*/ 2147483647 w 2934"/>
              <a:gd name="T81" fmla="*/ 2147483647 h 666"/>
              <a:gd name="T82" fmla="*/ 2147483647 w 2934"/>
              <a:gd name="T83" fmla="*/ 2147483647 h 666"/>
              <a:gd name="T84" fmla="*/ 2147483647 w 2934"/>
              <a:gd name="T85" fmla="*/ 2147483647 h 666"/>
              <a:gd name="T86" fmla="*/ 2147483647 w 2934"/>
              <a:gd name="T87" fmla="*/ 2147483647 h 666"/>
              <a:gd name="T88" fmla="*/ 2147483647 w 2934"/>
              <a:gd name="T89" fmla="*/ 2147483647 h 666"/>
              <a:gd name="T90" fmla="*/ 2147483647 w 2934"/>
              <a:gd name="T91" fmla="*/ 0 h 666"/>
              <a:gd name="T92" fmla="*/ 2147483647 w 2934"/>
              <a:gd name="T93" fmla="*/ 0 h 66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934"/>
              <a:gd name="T142" fmla="*/ 0 h 666"/>
              <a:gd name="T143" fmla="*/ 2934 w 2934"/>
              <a:gd name="T144" fmla="*/ 666 h 66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934" h="666">
                <a:moveTo>
                  <a:pt x="0" y="666"/>
                </a:moveTo>
                <a:lnTo>
                  <a:pt x="108" y="666"/>
                </a:lnTo>
                <a:lnTo>
                  <a:pt x="108" y="636"/>
                </a:lnTo>
                <a:lnTo>
                  <a:pt x="165" y="636"/>
                </a:lnTo>
                <a:lnTo>
                  <a:pt x="165" y="615"/>
                </a:lnTo>
                <a:lnTo>
                  <a:pt x="348" y="615"/>
                </a:lnTo>
                <a:lnTo>
                  <a:pt x="345" y="567"/>
                </a:lnTo>
                <a:lnTo>
                  <a:pt x="387" y="564"/>
                </a:lnTo>
                <a:lnTo>
                  <a:pt x="384" y="543"/>
                </a:lnTo>
                <a:lnTo>
                  <a:pt x="384" y="516"/>
                </a:lnTo>
                <a:lnTo>
                  <a:pt x="414" y="510"/>
                </a:lnTo>
                <a:lnTo>
                  <a:pt x="408" y="480"/>
                </a:lnTo>
                <a:lnTo>
                  <a:pt x="498" y="480"/>
                </a:lnTo>
                <a:lnTo>
                  <a:pt x="498" y="459"/>
                </a:lnTo>
                <a:lnTo>
                  <a:pt x="576" y="462"/>
                </a:lnTo>
                <a:lnTo>
                  <a:pt x="576" y="429"/>
                </a:lnTo>
                <a:lnTo>
                  <a:pt x="615" y="432"/>
                </a:lnTo>
                <a:lnTo>
                  <a:pt x="615" y="405"/>
                </a:lnTo>
                <a:lnTo>
                  <a:pt x="774" y="405"/>
                </a:lnTo>
                <a:lnTo>
                  <a:pt x="777" y="378"/>
                </a:lnTo>
                <a:lnTo>
                  <a:pt x="792" y="351"/>
                </a:lnTo>
                <a:lnTo>
                  <a:pt x="834" y="354"/>
                </a:lnTo>
                <a:lnTo>
                  <a:pt x="834" y="327"/>
                </a:lnTo>
                <a:lnTo>
                  <a:pt x="879" y="327"/>
                </a:lnTo>
                <a:lnTo>
                  <a:pt x="879" y="303"/>
                </a:lnTo>
                <a:lnTo>
                  <a:pt x="903" y="300"/>
                </a:lnTo>
                <a:lnTo>
                  <a:pt x="909" y="273"/>
                </a:lnTo>
                <a:lnTo>
                  <a:pt x="1080" y="276"/>
                </a:lnTo>
                <a:lnTo>
                  <a:pt x="1083" y="252"/>
                </a:lnTo>
                <a:lnTo>
                  <a:pt x="1125" y="252"/>
                </a:lnTo>
                <a:lnTo>
                  <a:pt x="1128" y="228"/>
                </a:lnTo>
                <a:lnTo>
                  <a:pt x="1410" y="228"/>
                </a:lnTo>
                <a:lnTo>
                  <a:pt x="1410" y="198"/>
                </a:lnTo>
                <a:lnTo>
                  <a:pt x="1470" y="198"/>
                </a:lnTo>
                <a:lnTo>
                  <a:pt x="1470" y="162"/>
                </a:lnTo>
                <a:lnTo>
                  <a:pt x="1677" y="162"/>
                </a:lnTo>
                <a:lnTo>
                  <a:pt x="1692" y="141"/>
                </a:lnTo>
                <a:lnTo>
                  <a:pt x="1692" y="111"/>
                </a:lnTo>
                <a:lnTo>
                  <a:pt x="1731" y="108"/>
                </a:lnTo>
                <a:lnTo>
                  <a:pt x="1743" y="81"/>
                </a:lnTo>
                <a:lnTo>
                  <a:pt x="2079" y="81"/>
                </a:lnTo>
                <a:lnTo>
                  <a:pt x="2082" y="57"/>
                </a:lnTo>
                <a:lnTo>
                  <a:pt x="2289" y="57"/>
                </a:lnTo>
                <a:lnTo>
                  <a:pt x="2289" y="27"/>
                </a:lnTo>
                <a:lnTo>
                  <a:pt x="2571" y="27"/>
                </a:lnTo>
                <a:lnTo>
                  <a:pt x="2571" y="0"/>
                </a:lnTo>
                <a:lnTo>
                  <a:pt x="2934" y="0"/>
                </a:lnTo>
              </a:path>
            </a:pathLst>
          </a:custGeom>
          <a:noFill/>
          <a:ln w="34925">
            <a:solidFill>
              <a:srgbClr val="990000"/>
            </a:solidFill>
            <a:round/>
            <a:headEnd/>
            <a:tailEnd/>
          </a:ln>
        </p:spPr>
        <p:txBody>
          <a:bodyPr/>
          <a:lstStyle/>
          <a:p>
            <a:endParaRPr lang="en-US" sz="1000" baseline="0">
              <a:solidFill>
                <a:schemeClr val="bg1"/>
              </a:solidFill>
            </a:endParaRPr>
          </a:p>
        </p:txBody>
      </p:sp>
      <p:sp>
        <p:nvSpPr>
          <p:cNvPr id="136262" name="Text Box 98"/>
          <p:cNvSpPr txBox="1">
            <a:spLocks noChangeArrowheads="1"/>
          </p:cNvSpPr>
          <p:nvPr/>
        </p:nvSpPr>
        <p:spPr bwMode="auto">
          <a:xfrm>
            <a:off x="7316787" y="1868678"/>
            <a:ext cx="1562031" cy="507831"/>
          </a:xfrm>
          <a:prstGeom prst="rect">
            <a:avLst/>
          </a:prstGeom>
          <a:noFill/>
          <a:ln w="9525">
            <a:noFill/>
            <a:miter lim="800000"/>
            <a:headEnd/>
            <a:tailEnd/>
          </a:ln>
        </p:spPr>
        <p:txBody>
          <a:bodyPr wrap="none">
            <a:spAutoFit/>
          </a:bodyPr>
          <a:lstStyle/>
          <a:p>
            <a:pPr>
              <a:spcBef>
                <a:spcPct val="25000"/>
              </a:spcBef>
            </a:pPr>
            <a:r>
              <a:rPr lang="en-US" sz="1200" b="1" baseline="0" dirty="0">
                <a:solidFill>
                  <a:schemeClr val="bg1"/>
                </a:solidFill>
              </a:rPr>
              <a:t>Intensive therapy</a:t>
            </a:r>
          </a:p>
          <a:p>
            <a:pPr>
              <a:spcBef>
                <a:spcPct val="25000"/>
              </a:spcBef>
            </a:pPr>
            <a:r>
              <a:rPr lang="en-US" sz="1200" b="1" baseline="0" dirty="0">
                <a:solidFill>
                  <a:schemeClr val="bg1"/>
                </a:solidFill>
              </a:rPr>
              <a:t>Conventional therapy</a:t>
            </a:r>
          </a:p>
        </p:txBody>
      </p:sp>
      <p:sp>
        <p:nvSpPr>
          <p:cNvPr id="136263" name="Line 97"/>
          <p:cNvSpPr>
            <a:spLocks noChangeShapeType="1"/>
          </p:cNvSpPr>
          <p:nvPr/>
        </p:nvSpPr>
        <p:spPr bwMode="auto">
          <a:xfrm>
            <a:off x="7162800" y="2009966"/>
            <a:ext cx="165100" cy="0"/>
          </a:xfrm>
          <a:prstGeom prst="line">
            <a:avLst/>
          </a:prstGeom>
          <a:noFill/>
          <a:ln w="19050">
            <a:solidFill>
              <a:srgbClr val="990000"/>
            </a:solidFill>
            <a:round/>
            <a:headEnd/>
            <a:tailEnd/>
          </a:ln>
        </p:spPr>
        <p:txBody>
          <a:bodyPr/>
          <a:lstStyle/>
          <a:p>
            <a:endParaRPr lang="en-US">
              <a:solidFill>
                <a:schemeClr val="bg1"/>
              </a:solidFill>
            </a:endParaRPr>
          </a:p>
        </p:txBody>
      </p:sp>
      <p:sp>
        <p:nvSpPr>
          <p:cNvPr id="136264" name="Line 98"/>
          <p:cNvSpPr>
            <a:spLocks noChangeShapeType="1"/>
          </p:cNvSpPr>
          <p:nvPr/>
        </p:nvSpPr>
        <p:spPr bwMode="auto">
          <a:xfrm>
            <a:off x="7162800" y="2227453"/>
            <a:ext cx="165100" cy="0"/>
          </a:xfrm>
          <a:prstGeom prst="line">
            <a:avLst/>
          </a:prstGeom>
          <a:noFill/>
          <a:ln w="19050">
            <a:solidFill>
              <a:srgbClr val="969696"/>
            </a:solidFill>
            <a:round/>
            <a:headEnd/>
            <a:tailEnd/>
          </a:ln>
        </p:spPr>
        <p:txBody>
          <a:bodyPr/>
          <a:lstStyle/>
          <a:p>
            <a:endParaRPr lang="en-US">
              <a:solidFill>
                <a:schemeClr val="bg1"/>
              </a:solidFill>
            </a:endParaRPr>
          </a:p>
        </p:txBody>
      </p:sp>
      <p:sp>
        <p:nvSpPr>
          <p:cNvPr id="136265" name="Freeform 104"/>
          <p:cNvSpPr>
            <a:spLocks/>
          </p:cNvSpPr>
          <p:nvPr/>
        </p:nvSpPr>
        <p:spPr bwMode="auto">
          <a:xfrm>
            <a:off x="1493837" y="2241741"/>
            <a:ext cx="5381625" cy="2500313"/>
          </a:xfrm>
          <a:custGeom>
            <a:avLst/>
            <a:gdLst>
              <a:gd name="T0" fmla="*/ 66 w 3390"/>
              <a:gd name="T1" fmla="*/ 1575 h 1575"/>
              <a:gd name="T2" fmla="*/ 150 w 3390"/>
              <a:gd name="T3" fmla="*/ 1539 h 1575"/>
              <a:gd name="T4" fmla="*/ 189 w 3390"/>
              <a:gd name="T5" fmla="*/ 1482 h 1575"/>
              <a:gd name="T6" fmla="*/ 234 w 3390"/>
              <a:gd name="T7" fmla="*/ 1389 h 1575"/>
              <a:gd name="T8" fmla="*/ 348 w 3390"/>
              <a:gd name="T9" fmla="*/ 1359 h 1575"/>
              <a:gd name="T10" fmla="*/ 462 w 3390"/>
              <a:gd name="T11" fmla="*/ 1335 h 1575"/>
              <a:gd name="T12" fmla="*/ 513 w 3390"/>
              <a:gd name="T13" fmla="*/ 1200 h 1575"/>
              <a:gd name="T14" fmla="*/ 630 w 3390"/>
              <a:gd name="T15" fmla="*/ 1176 h 1575"/>
              <a:gd name="T16" fmla="*/ 666 w 3390"/>
              <a:gd name="T17" fmla="*/ 1152 h 1575"/>
              <a:gd name="T18" fmla="*/ 747 w 3390"/>
              <a:gd name="T19" fmla="*/ 1119 h 1575"/>
              <a:gd name="T20" fmla="*/ 828 w 3390"/>
              <a:gd name="T21" fmla="*/ 1086 h 1575"/>
              <a:gd name="T22" fmla="*/ 891 w 3390"/>
              <a:gd name="T23" fmla="*/ 1059 h 1575"/>
              <a:gd name="T24" fmla="*/ 942 w 3390"/>
              <a:gd name="T25" fmla="*/ 1014 h 1575"/>
              <a:gd name="T26" fmla="*/ 1074 w 3390"/>
              <a:gd name="T27" fmla="*/ 990 h 1575"/>
              <a:gd name="T28" fmla="*/ 1122 w 3390"/>
              <a:gd name="T29" fmla="*/ 966 h 1575"/>
              <a:gd name="T30" fmla="*/ 1152 w 3390"/>
              <a:gd name="T31" fmla="*/ 912 h 1575"/>
              <a:gd name="T32" fmla="*/ 1176 w 3390"/>
              <a:gd name="T33" fmla="*/ 831 h 1575"/>
              <a:gd name="T34" fmla="*/ 1359 w 3390"/>
              <a:gd name="T35" fmla="*/ 753 h 1575"/>
              <a:gd name="T36" fmla="*/ 1392 w 3390"/>
              <a:gd name="T37" fmla="*/ 726 h 1575"/>
              <a:gd name="T38" fmla="*/ 1419 w 3390"/>
              <a:gd name="T39" fmla="*/ 693 h 1575"/>
              <a:gd name="T40" fmla="*/ 1587 w 3390"/>
              <a:gd name="T41" fmla="*/ 627 h 1575"/>
              <a:gd name="T42" fmla="*/ 1761 w 3390"/>
              <a:gd name="T43" fmla="*/ 603 h 1575"/>
              <a:gd name="T44" fmla="*/ 1818 w 3390"/>
              <a:gd name="T45" fmla="*/ 570 h 1575"/>
              <a:gd name="T46" fmla="*/ 1923 w 3390"/>
              <a:gd name="T47" fmla="*/ 495 h 1575"/>
              <a:gd name="T48" fmla="*/ 1989 w 3390"/>
              <a:gd name="T49" fmla="*/ 435 h 1575"/>
              <a:gd name="T50" fmla="*/ 2118 w 3390"/>
              <a:gd name="T51" fmla="*/ 387 h 1575"/>
              <a:gd name="T52" fmla="*/ 2181 w 3390"/>
              <a:gd name="T53" fmla="*/ 354 h 1575"/>
              <a:gd name="T54" fmla="*/ 2229 w 3390"/>
              <a:gd name="T55" fmla="*/ 321 h 1575"/>
              <a:gd name="T56" fmla="*/ 2268 w 3390"/>
              <a:gd name="T57" fmla="*/ 273 h 1575"/>
              <a:gd name="T58" fmla="*/ 2310 w 3390"/>
              <a:gd name="T59" fmla="*/ 246 h 1575"/>
              <a:gd name="T60" fmla="*/ 2436 w 3390"/>
              <a:gd name="T61" fmla="*/ 210 h 1575"/>
              <a:gd name="T62" fmla="*/ 2472 w 3390"/>
              <a:gd name="T63" fmla="*/ 162 h 1575"/>
              <a:gd name="T64" fmla="*/ 2766 w 3390"/>
              <a:gd name="T65" fmla="*/ 135 h 1575"/>
              <a:gd name="T66" fmla="*/ 2907 w 3390"/>
              <a:gd name="T67" fmla="*/ 93 h 1575"/>
              <a:gd name="T68" fmla="*/ 3030 w 3390"/>
              <a:gd name="T69" fmla="*/ 54 h 1575"/>
              <a:gd name="T70" fmla="*/ 3138 w 3390"/>
              <a:gd name="T71" fmla="*/ 0 h 157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390"/>
              <a:gd name="T109" fmla="*/ 0 h 1575"/>
              <a:gd name="T110" fmla="*/ 3390 w 3390"/>
              <a:gd name="T111" fmla="*/ 1575 h 157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390" h="1575">
                <a:moveTo>
                  <a:pt x="0" y="1575"/>
                </a:moveTo>
                <a:lnTo>
                  <a:pt x="66" y="1575"/>
                </a:lnTo>
                <a:lnTo>
                  <a:pt x="75" y="1539"/>
                </a:lnTo>
                <a:lnTo>
                  <a:pt x="150" y="1539"/>
                </a:lnTo>
                <a:lnTo>
                  <a:pt x="168" y="1503"/>
                </a:lnTo>
                <a:lnTo>
                  <a:pt x="189" y="1482"/>
                </a:lnTo>
                <a:lnTo>
                  <a:pt x="195" y="1392"/>
                </a:lnTo>
                <a:lnTo>
                  <a:pt x="234" y="1389"/>
                </a:lnTo>
                <a:lnTo>
                  <a:pt x="243" y="1359"/>
                </a:lnTo>
                <a:lnTo>
                  <a:pt x="348" y="1359"/>
                </a:lnTo>
                <a:lnTo>
                  <a:pt x="360" y="1335"/>
                </a:lnTo>
                <a:lnTo>
                  <a:pt x="462" y="1335"/>
                </a:lnTo>
                <a:lnTo>
                  <a:pt x="471" y="1266"/>
                </a:lnTo>
                <a:lnTo>
                  <a:pt x="513" y="1200"/>
                </a:lnTo>
                <a:lnTo>
                  <a:pt x="516" y="1176"/>
                </a:lnTo>
                <a:lnTo>
                  <a:pt x="630" y="1176"/>
                </a:lnTo>
                <a:lnTo>
                  <a:pt x="633" y="1152"/>
                </a:lnTo>
                <a:lnTo>
                  <a:pt x="666" y="1152"/>
                </a:lnTo>
                <a:lnTo>
                  <a:pt x="669" y="1119"/>
                </a:lnTo>
                <a:lnTo>
                  <a:pt x="747" y="1119"/>
                </a:lnTo>
                <a:lnTo>
                  <a:pt x="753" y="1086"/>
                </a:lnTo>
                <a:lnTo>
                  <a:pt x="828" y="1086"/>
                </a:lnTo>
                <a:lnTo>
                  <a:pt x="834" y="1059"/>
                </a:lnTo>
                <a:lnTo>
                  <a:pt x="891" y="1059"/>
                </a:lnTo>
                <a:lnTo>
                  <a:pt x="894" y="1014"/>
                </a:lnTo>
                <a:lnTo>
                  <a:pt x="942" y="1014"/>
                </a:lnTo>
                <a:lnTo>
                  <a:pt x="948" y="990"/>
                </a:lnTo>
                <a:lnTo>
                  <a:pt x="1074" y="990"/>
                </a:lnTo>
                <a:lnTo>
                  <a:pt x="1083" y="966"/>
                </a:lnTo>
                <a:lnTo>
                  <a:pt x="1122" y="966"/>
                </a:lnTo>
                <a:lnTo>
                  <a:pt x="1128" y="930"/>
                </a:lnTo>
                <a:lnTo>
                  <a:pt x="1152" y="912"/>
                </a:lnTo>
                <a:lnTo>
                  <a:pt x="1158" y="873"/>
                </a:lnTo>
                <a:lnTo>
                  <a:pt x="1176" y="831"/>
                </a:lnTo>
                <a:lnTo>
                  <a:pt x="1326" y="831"/>
                </a:lnTo>
                <a:lnTo>
                  <a:pt x="1359" y="753"/>
                </a:lnTo>
                <a:lnTo>
                  <a:pt x="1389" y="747"/>
                </a:lnTo>
                <a:lnTo>
                  <a:pt x="1392" y="726"/>
                </a:lnTo>
                <a:lnTo>
                  <a:pt x="1416" y="726"/>
                </a:lnTo>
                <a:lnTo>
                  <a:pt x="1419" y="693"/>
                </a:lnTo>
                <a:lnTo>
                  <a:pt x="1578" y="693"/>
                </a:lnTo>
                <a:lnTo>
                  <a:pt x="1587" y="627"/>
                </a:lnTo>
                <a:lnTo>
                  <a:pt x="1758" y="630"/>
                </a:lnTo>
                <a:lnTo>
                  <a:pt x="1761" y="603"/>
                </a:lnTo>
                <a:lnTo>
                  <a:pt x="1806" y="603"/>
                </a:lnTo>
                <a:lnTo>
                  <a:pt x="1818" y="570"/>
                </a:lnTo>
                <a:lnTo>
                  <a:pt x="1896" y="558"/>
                </a:lnTo>
                <a:lnTo>
                  <a:pt x="1923" y="495"/>
                </a:lnTo>
                <a:lnTo>
                  <a:pt x="1950" y="492"/>
                </a:lnTo>
                <a:lnTo>
                  <a:pt x="1989" y="435"/>
                </a:lnTo>
                <a:lnTo>
                  <a:pt x="2100" y="429"/>
                </a:lnTo>
                <a:lnTo>
                  <a:pt x="2118" y="387"/>
                </a:lnTo>
                <a:lnTo>
                  <a:pt x="2172" y="384"/>
                </a:lnTo>
                <a:lnTo>
                  <a:pt x="2181" y="354"/>
                </a:lnTo>
                <a:lnTo>
                  <a:pt x="2223" y="342"/>
                </a:lnTo>
                <a:lnTo>
                  <a:pt x="2229" y="321"/>
                </a:lnTo>
                <a:lnTo>
                  <a:pt x="2256" y="315"/>
                </a:lnTo>
                <a:lnTo>
                  <a:pt x="2268" y="273"/>
                </a:lnTo>
                <a:lnTo>
                  <a:pt x="2301" y="273"/>
                </a:lnTo>
                <a:lnTo>
                  <a:pt x="2310" y="246"/>
                </a:lnTo>
                <a:lnTo>
                  <a:pt x="2427" y="246"/>
                </a:lnTo>
                <a:lnTo>
                  <a:pt x="2436" y="210"/>
                </a:lnTo>
                <a:lnTo>
                  <a:pt x="2463" y="207"/>
                </a:lnTo>
                <a:lnTo>
                  <a:pt x="2472" y="162"/>
                </a:lnTo>
                <a:lnTo>
                  <a:pt x="2754" y="162"/>
                </a:lnTo>
                <a:lnTo>
                  <a:pt x="2766" y="135"/>
                </a:lnTo>
                <a:lnTo>
                  <a:pt x="2901" y="135"/>
                </a:lnTo>
                <a:lnTo>
                  <a:pt x="2907" y="93"/>
                </a:lnTo>
                <a:lnTo>
                  <a:pt x="3027" y="93"/>
                </a:lnTo>
                <a:lnTo>
                  <a:pt x="3030" y="54"/>
                </a:lnTo>
                <a:lnTo>
                  <a:pt x="3135" y="54"/>
                </a:lnTo>
                <a:lnTo>
                  <a:pt x="3138" y="0"/>
                </a:lnTo>
                <a:lnTo>
                  <a:pt x="3390" y="0"/>
                </a:lnTo>
              </a:path>
            </a:pathLst>
          </a:custGeom>
          <a:noFill/>
          <a:ln w="34925">
            <a:solidFill>
              <a:srgbClr val="969696"/>
            </a:solidFill>
            <a:round/>
            <a:headEnd/>
            <a:tailEnd/>
          </a:ln>
        </p:spPr>
        <p:txBody>
          <a:bodyPr/>
          <a:lstStyle/>
          <a:p>
            <a:endParaRPr lang="en-US" baseline="0">
              <a:solidFill>
                <a:schemeClr val="bg1"/>
              </a:solidFill>
            </a:endParaRPr>
          </a:p>
        </p:txBody>
      </p:sp>
      <p:sp>
        <p:nvSpPr>
          <p:cNvPr id="136203" name="Line 10"/>
          <p:cNvSpPr>
            <a:spLocks noChangeShapeType="1"/>
          </p:cNvSpPr>
          <p:nvPr/>
        </p:nvSpPr>
        <p:spPr bwMode="auto">
          <a:xfrm>
            <a:off x="1343024" y="4403916"/>
            <a:ext cx="88900" cy="0"/>
          </a:xfrm>
          <a:prstGeom prst="line">
            <a:avLst/>
          </a:prstGeom>
          <a:noFill/>
          <a:ln w="9525">
            <a:solidFill>
              <a:schemeClr val="tx1"/>
            </a:solidFill>
            <a:round/>
            <a:headEnd/>
            <a:tailEnd/>
          </a:ln>
        </p:spPr>
        <p:txBody>
          <a:bodyPr/>
          <a:lstStyle/>
          <a:p>
            <a:endParaRPr lang="en-US">
              <a:solidFill>
                <a:schemeClr val="bg1"/>
              </a:solidFill>
            </a:endParaRPr>
          </a:p>
        </p:txBody>
      </p:sp>
      <p:sp>
        <p:nvSpPr>
          <p:cNvPr id="94" name="Line 10"/>
          <p:cNvSpPr>
            <a:spLocks noChangeShapeType="1"/>
          </p:cNvSpPr>
          <p:nvPr/>
        </p:nvSpPr>
        <p:spPr bwMode="auto">
          <a:xfrm>
            <a:off x="1343024" y="4788091"/>
            <a:ext cx="88900" cy="0"/>
          </a:xfrm>
          <a:prstGeom prst="line">
            <a:avLst/>
          </a:prstGeom>
          <a:noFill/>
          <a:ln w="9525">
            <a:solidFill>
              <a:schemeClr val="tx1"/>
            </a:solidFill>
            <a:round/>
            <a:headEnd/>
            <a:tailEnd/>
          </a:ln>
        </p:spPr>
        <p:txBody>
          <a:bodyPr/>
          <a:lstStyle/>
          <a:p>
            <a:endParaRPr lang="en-US">
              <a:solidFill>
                <a:schemeClr val="bg1"/>
              </a:solidFill>
            </a:endParaRPr>
          </a:p>
        </p:txBody>
      </p:sp>
      <p:sp>
        <p:nvSpPr>
          <p:cNvPr id="95" name="Line 18"/>
          <p:cNvSpPr>
            <a:spLocks noChangeShapeType="1"/>
          </p:cNvSpPr>
          <p:nvPr/>
        </p:nvSpPr>
        <p:spPr bwMode="auto">
          <a:xfrm>
            <a:off x="1433512" y="4792853"/>
            <a:ext cx="0" cy="88900"/>
          </a:xfrm>
          <a:prstGeom prst="line">
            <a:avLst/>
          </a:prstGeom>
          <a:noFill/>
          <a:ln w="9525">
            <a:solidFill>
              <a:schemeClr val="tx1"/>
            </a:solidFill>
            <a:round/>
            <a:headEnd/>
            <a:tailEnd/>
          </a:ln>
        </p:spPr>
        <p:txBody>
          <a:bodyPr/>
          <a:lstStyle/>
          <a:p>
            <a:endParaRPr lang="en-US">
              <a:solidFill>
                <a:schemeClr val="bg1"/>
              </a:solidFill>
            </a:endParaRPr>
          </a:p>
        </p:txBody>
      </p:sp>
      <p:sp>
        <p:nvSpPr>
          <p:cNvPr id="96" name="TextBox 95"/>
          <p:cNvSpPr txBox="1"/>
          <p:nvPr/>
        </p:nvSpPr>
        <p:spPr bwMode="auto">
          <a:xfrm>
            <a:off x="7315200" y="2438400"/>
            <a:ext cx="1676400" cy="276999"/>
          </a:xfrm>
          <a:prstGeom prst="rect">
            <a:avLst/>
          </a:prstGeom>
          <a:noFill/>
          <a:ln w="9525">
            <a:noFill/>
            <a:miter lim="800000"/>
            <a:headEnd/>
            <a:tailEnd/>
          </a:ln>
        </p:spPr>
        <p:txBody>
          <a:bodyPr wrap="square" rtlCol="0">
            <a:spAutoFit/>
          </a:bodyPr>
          <a:lstStyle/>
          <a:p>
            <a:pPr marL="114300" indent="-114300">
              <a:buClr>
                <a:schemeClr val="tx1"/>
              </a:buClr>
              <a:buSzPct val="100000"/>
            </a:pPr>
            <a:r>
              <a:rPr lang="en-US" sz="1200" b="1" dirty="0" smtClean="0">
                <a:solidFill>
                  <a:schemeClr val="bg1"/>
                </a:solidFill>
                <a:latin typeface="+mj-lt"/>
                <a:cs typeface="Times New Roman" pitchFamily="18" charset="0"/>
              </a:rPr>
              <a:t>p&lt;.001</a:t>
            </a:r>
            <a:endParaRPr lang="en-US" sz="1200" b="1" baseline="0" dirty="0">
              <a:solidFill>
                <a:schemeClr val="bg1"/>
              </a:solidFill>
              <a:latin typeface="+mj-lt"/>
              <a:cs typeface="Times New Roman" pitchFamily="18" charset="0"/>
            </a:endParaRPr>
          </a:p>
        </p:txBody>
      </p:sp>
      <p:sp>
        <p:nvSpPr>
          <p:cNvPr id="98" name="Text Box 72"/>
          <p:cNvSpPr txBox="1">
            <a:spLocks noChangeArrowheads="1"/>
          </p:cNvSpPr>
          <p:nvPr/>
        </p:nvSpPr>
        <p:spPr bwMode="auto">
          <a:xfrm>
            <a:off x="228600" y="5301734"/>
            <a:ext cx="981231" cy="184666"/>
          </a:xfrm>
          <a:prstGeom prst="rect">
            <a:avLst/>
          </a:prstGeom>
          <a:noFill/>
          <a:ln w="9525">
            <a:noFill/>
            <a:miter lim="800000"/>
            <a:headEnd/>
            <a:tailEnd/>
          </a:ln>
        </p:spPr>
        <p:txBody>
          <a:bodyPr wrap="none" lIns="0" tIns="0" rIns="0" bIns="0">
            <a:spAutoFit/>
          </a:bodyPr>
          <a:lstStyle/>
          <a:p>
            <a:r>
              <a:rPr lang="en-US" sz="1200" b="1" baseline="0" dirty="0">
                <a:solidFill>
                  <a:schemeClr val="bg1"/>
                </a:solidFill>
              </a:rPr>
              <a:t>Number at Risk</a:t>
            </a:r>
          </a:p>
        </p:txBody>
      </p:sp>
      <p:sp>
        <p:nvSpPr>
          <p:cNvPr id="99" name="Text Box 73"/>
          <p:cNvSpPr txBox="1">
            <a:spLocks noChangeArrowheads="1"/>
          </p:cNvSpPr>
          <p:nvPr/>
        </p:nvSpPr>
        <p:spPr bwMode="auto">
          <a:xfrm>
            <a:off x="228600" y="5574268"/>
            <a:ext cx="617285" cy="369332"/>
          </a:xfrm>
          <a:prstGeom prst="rect">
            <a:avLst/>
          </a:prstGeom>
          <a:noFill/>
          <a:ln w="9525">
            <a:noFill/>
            <a:miter lim="800000"/>
            <a:headEnd/>
            <a:tailEnd/>
          </a:ln>
        </p:spPr>
        <p:txBody>
          <a:bodyPr wrap="none" lIns="0" tIns="0" rIns="0" bIns="0">
            <a:spAutoFit/>
          </a:bodyPr>
          <a:lstStyle/>
          <a:p>
            <a:r>
              <a:rPr lang="en-US" sz="1200" b="1" baseline="0" dirty="0">
                <a:solidFill>
                  <a:schemeClr val="bg1"/>
                </a:solidFill>
              </a:rPr>
              <a:t>Intensive </a:t>
            </a:r>
            <a:endParaRPr lang="en-US" sz="1200" b="1" baseline="0" dirty="0" smtClean="0">
              <a:solidFill>
                <a:schemeClr val="bg1"/>
              </a:solidFill>
            </a:endParaRPr>
          </a:p>
          <a:p>
            <a:r>
              <a:rPr lang="en-US" sz="1200" b="1" baseline="0" dirty="0" smtClean="0">
                <a:solidFill>
                  <a:schemeClr val="bg1"/>
                </a:solidFill>
              </a:rPr>
              <a:t>therapy</a:t>
            </a:r>
            <a:endParaRPr lang="en-US" sz="1200" b="1" baseline="0" dirty="0">
              <a:solidFill>
                <a:schemeClr val="bg1"/>
              </a:solidFill>
            </a:endParaRPr>
          </a:p>
        </p:txBody>
      </p:sp>
      <p:sp>
        <p:nvSpPr>
          <p:cNvPr id="100" name="Text Box 74"/>
          <p:cNvSpPr txBox="1">
            <a:spLocks noChangeArrowheads="1"/>
          </p:cNvSpPr>
          <p:nvPr/>
        </p:nvSpPr>
        <p:spPr bwMode="auto">
          <a:xfrm>
            <a:off x="228600" y="5977493"/>
            <a:ext cx="883062" cy="369332"/>
          </a:xfrm>
          <a:prstGeom prst="rect">
            <a:avLst/>
          </a:prstGeom>
          <a:noFill/>
          <a:ln w="9525">
            <a:noFill/>
            <a:miter lim="800000"/>
            <a:headEnd/>
            <a:tailEnd/>
          </a:ln>
        </p:spPr>
        <p:txBody>
          <a:bodyPr wrap="none" lIns="0" tIns="0" rIns="0" bIns="0">
            <a:spAutoFit/>
          </a:bodyPr>
          <a:lstStyle/>
          <a:p>
            <a:r>
              <a:rPr lang="en-US" sz="1200" b="1" baseline="0" dirty="0">
                <a:solidFill>
                  <a:schemeClr val="bg1"/>
                </a:solidFill>
              </a:rPr>
              <a:t>Conventional </a:t>
            </a:r>
            <a:endParaRPr lang="en-US" sz="1200" b="1" baseline="0" dirty="0" smtClean="0">
              <a:solidFill>
                <a:schemeClr val="bg1"/>
              </a:solidFill>
            </a:endParaRPr>
          </a:p>
          <a:p>
            <a:r>
              <a:rPr lang="en-US" sz="1200" b="1" baseline="0" dirty="0" smtClean="0">
                <a:solidFill>
                  <a:schemeClr val="bg1"/>
                </a:solidFill>
              </a:rPr>
              <a:t>therapy</a:t>
            </a:r>
            <a:endParaRPr lang="en-US" sz="1200" b="1" baseline="0" dirty="0">
              <a:solidFill>
                <a:schemeClr val="bg1"/>
              </a:solidFill>
            </a:endParaRPr>
          </a:p>
        </p:txBody>
      </p:sp>
      <p:sp>
        <p:nvSpPr>
          <p:cNvPr id="101" name="Rectangle 10"/>
          <p:cNvSpPr txBox="1">
            <a:spLocks noChangeArrowheads="1"/>
          </p:cNvSpPr>
          <p:nvPr/>
        </p:nvSpPr>
        <p:spPr>
          <a:xfrm>
            <a:off x="228600" y="152400"/>
            <a:ext cx="8189912" cy="1143000"/>
          </a:xfrm>
          <a:prstGeom prst="rect">
            <a:avLst/>
          </a:prstGeom>
        </p:spPr>
        <p:txBody>
          <a:bodyPr anchor="ctr" anchorCtr="0"/>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3600" b="1" kern="0" dirty="0" smtClean="0">
                <a:solidFill>
                  <a:srgbClr val="FFFF00"/>
                </a:solidFill>
                <a:latin typeface="Verdana" pitchFamily="34" charset="0"/>
                <a:ea typeface="Verdana" pitchFamily="34" charset="0"/>
                <a:cs typeface="Verdana" pitchFamily="34" charset="0"/>
              </a:rPr>
              <a:t>Steno-2: Incidence </a:t>
            </a:r>
            <a:r>
              <a:rPr lang="en-GB" sz="3600" b="1" kern="0" dirty="0" smtClean="0">
                <a:solidFill>
                  <a:srgbClr val="FFFF00"/>
                </a:solidFill>
                <a:latin typeface="Verdana" pitchFamily="34" charset="0"/>
                <a:ea typeface="Verdana" pitchFamily="34" charset="0"/>
                <a:cs typeface="Verdana" pitchFamily="34" charset="0"/>
              </a:rPr>
              <a:t>of Cardiovascular Events</a:t>
            </a:r>
            <a:endParaRPr kumimoji="0" lang="en-GB" sz="3600" b="1" i="0" u="none" strike="noStrike" kern="0" cap="none" spc="0" normalizeH="0" baseline="0" noProof="0" dirty="0" smtClean="0">
              <a:ln>
                <a:noFill/>
              </a:ln>
              <a:solidFill>
                <a:srgbClr val="FFFF00"/>
              </a:solidFill>
              <a:uLnTx/>
              <a:uFillTx/>
              <a:latin typeface="Verdana" pitchFamily="34" charset="0"/>
              <a:ea typeface="Verdana" pitchFamily="34" charset="0"/>
              <a:cs typeface="Verdana" pitchFamily="34" charset="0"/>
            </a:endParaRPr>
          </a:p>
        </p:txBody>
      </p:sp>
      <p:sp>
        <p:nvSpPr>
          <p:cNvPr id="103" name="Rectangle 102"/>
          <p:cNvSpPr/>
          <p:nvPr/>
        </p:nvSpPr>
        <p:spPr>
          <a:xfrm>
            <a:off x="838200" y="1295400"/>
            <a:ext cx="6858001" cy="369332"/>
          </a:xfrm>
          <a:prstGeom prst="rect">
            <a:avLst/>
          </a:prstGeom>
        </p:spPr>
        <p:txBody>
          <a:bodyPr wrap="square">
            <a:spAutoFit/>
          </a:bodyPr>
          <a:lstStyle/>
          <a:p>
            <a:r>
              <a:rPr lang="en-US" b="1" dirty="0" smtClean="0">
                <a:solidFill>
                  <a:schemeClr val="bg1"/>
                </a:solidFill>
              </a:rPr>
              <a:t>Cumulative Incidence of Cardiovascular Events in the Steno-2 Study</a:t>
            </a:r>
            <a:endParaRPr lang="en-US" b="1" dirty="0">
              <a:solidFill>
                <a:schemeClr val="bg1"/>
              </a:solidFill>
            </a:endParaRPr>
          </a:p>
        </p:txBody>
      </p:sp>
      <p:sp>
        <p:nvSpPr>
          <p:cNvPr id="104" name="Rectangle 16"/>
          <p:cNvSpPr>
            <a:spLocks noChangeArrowheads="1"/>
          </p:cNvSpPr>
          <p:nvPr>
            <p:custDataLst>
              <p:tags r:id="rId1"/>
            </p:custDataLst>
          </p:nvPr>
        </p:nvSpPr>
        <p:spPr bwMode="auto">
          <a:xfrm>
            <a:off x="5719762" y="6508968"/>
            <a:ext cx="3416320" cy="307777"/>
          </a:xfrm>
          <a:prstGeom prst="rect">
            <a:avLst/>
          </a:prstGeom>
          <a:noFill/>
          <a:ln w="9525">
            <a:noFill/>
            <a:miter lim="800000"/>
            <a:headEnd/>
            <a:tailEnd/>
          </a:ln>
        </p:spPr>
        <p:txBody>
          <a:bodyPr wrap="none">
            <a:spAutoFit/>
          </a:bodyPr>
          <a:lstStyle/>
          <a:p>
            <a:pPr marL="114300" indent="-114300"/>
            <a:r>
              <a:rPr lang="en-US" sz="1400" baseline="0" dirty="0" err="1">
                <a:solidFill>
                  <a:schemeClr val="bg1"/>
                </a:solidFill>
                <a:latin typeface="Arial Narrow" pitchFamily="34" charset="0"/>
              </a:rPr>
              <a:t>Gaede</a:t>
            </a:r>
            <a:r>
              <a:rPr lang="en-US" sz="1400" baseline="0" dirty="0">
                <a:solidFill>
                  <a:schemeClr val="bg1"/>
                </a:solidFill>
                <a:latin typeface="Arial Narrow" pitchFamily="34" charset="0"/>
              </a:rPr>
              <a:t> </a:t>
            </a:r>
            <a:r>
              <a:rPr lang="en-US" sz="1400" baseline="0" dirty="0" smtClean="0">
                <a:solidFill>
                  <a:schemeClr val="bg1"/>
                </a:solidFill>
                <a:latin typeface="Arial Narrow" pitchFamily="34" charset="0"/>
              </a:rPr>
              <a:t>et </a:t>
            </a:r>
            <a:r>
              <a:rPr lang="en-US" sz="1400" baseline="0" dirty="0">
                <a:solidFill>
                  <a:schemeClr val="bg1"/>
                </a:solidFill>
                <a:latin typeface="Arial Narrow" pitchFamily="34" charset="0"/>
              </a:rPr>
              <a:t>al. </a:t>
            </a:r>
            <a:r>
              <a:rPr lang="en-US" sz="1400" i="1" baseline="0" dirty="0">
                <a:solidFill>
                  <a:schemeClr val="bg1"/>
                </a:solidFill>
                <a:latin typeface="Arial Narrow" pitchFamily="34" charset="0"/>
              </a:rPr>
              <a:t>N </a:t>
            </a:r>
            <a:r>
              <a:rPr lang="en-US" sz="1400" i="1" baseline="0" dirty="0" err="1">
                <a:solidFill>
                  <a:schemeClr val="bg1"/>
                </a:solidFill>
                <a:latin typeface="Arial Narrow" pitchFamily="34" charset="0"/>
              </a:rPr>
              <a:t>Engl</a:t>
            </a:r>
            <a:r>
              <a:rPr lang="en-US" sz="1400" i="1" baseline="0" dirty="0">
                <a:solidFill>
                  <a:schemeClr val="bg1"/>
                </a:solidFill>
                <a:latin typeface="Arial Narrow" pitchFamily="34" charset="0"/>
              </a:rPr>
              <a:t> J </a:t>
            </a:r>
            <a:r>
              <a:rPr lang="en-US" sz="1400" i="1" baseline="0" dirty="0" smtClean="0">
                <a:solidFill>
                  <a:schemeClr val="bg1"/>
                </a:solidFill>
                <a:latin typeface="Arial Narrow" pitchFamily="34" charset="0"/>
              </a:rPr>
              <a:t>Med</a:t>
            </a:r>
            <a:r>
              <a:rPr lang="en-US" sz="1400" baseline="0" dirty="0" smtClean="0">
                <a:solidFill>
                  <a:schemeClr val="bg1"/>
                </a:solidFill>
                <a:latin typeface="Arial Narrow" pitchFamily="34" charset="0"/>
              </a:rPr>
              <a:t> </a:t>
            </a:r>
            <a:r>
              <a:rPr lang="en-US" sz="1400" baseline="0" dirty="0">
                <a:solidFill>
                  <a:schemeClr val="bg1"/>
                </a:solidFill>
                <a:latin typeface="Arial Narrow" pitchFamily="34" charset="0"/>
              </a:rPr>
              <a:t>2008;358(6):580-591.</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Text Box 19"/>
          <p:cNvSpPr txBox="1">
            <a:spLocks noChangeArrowheads="1"/>
          </p:cNvSpPr>
          <p:nvPr/>
        </p:nvSpPr>
        <p:spPr bwMode="auto">
          <a:xfrm>
            <a:off x="1106424" y="1298448"/>
            <a:ext cx="5934075" cy="461665"/>
          </a:xfrm>
          <a:prstGeom prst="rect">
            <a:avLst/>
          </a:prstGeom>
          <a:noFill/>
          <a:ln w="9525">
            <a:noFill/>
            <a:miter lim="800000"/>
            <a:headEnd/>
            <a:tailEnd/>
          </a:ln>
        </p:spPr>
        <p:txBody>
          <a:bodyPr>
            <a:spAutoFit/>
          </a:bodyPr>
          <a:lstStyle/>
          <a:p>
            <a:pPr algn="ctr">
              <a:spcBef>
                <a:spcPts val="0"/>
              </a:spcBef>
            </a:pPr>
            <a:r>
              <a:rPr lang="en-US" sz="2400" b="1" baseline="0" dirty="0">
                <a:solidFill>
                  <a:schemeClr val="bg1"/>
                </a:solidFill>
              </a:rPr>
              <a:t>Metformin </a:t>
            </a:r>
            <a:r>
              <a:rPr lang="en-US" sz="2400" b="1" baseline="0" dirty="0" err="1">
                <a:solidFill>
                  <a:schemeClr val="bg1"/>
                </a:solidFill>
              </a:rPr>
              <a:t>vs</a:t>
            </a:r>
            <a:r>
              <a:rPr lang="en-US" sz="2400" b="1" baseline="0" dirty="0">
                <a:solidFill>
                  <a:schemeClr val="bg1"/>
                </a:solidFill>
              </a:rPr>
              <a:t> Conventional</a:t>
            </a:r>
          </a:p>
        </p:txBody>
      </p:sp>
      <p:sp>
        <p:nvSpPr>
          <p:cNvPr id="27663" name="Text Box 78"/>
          <p:cNvSpPr txBox="1">
            <a:spLocks noChangeArrowheads="1"/>
          </p:cNvSpPr>
          <p:nvPr/>
        </p:nvSpPr>
        <p:spPr bwMode="auto">
          <a:xfrm>
            <a:off x="1805696" y="5486400"/>
            <a:ext cx="365485" cy="215444"/>
          </a:xfrm>
          <a:prstGeom prst="rect">
            <a:avLst/>
          </a:prstGeom>
          <a:noFill/>
          <a:ln w="9525">
            <a:noFill/>
            <a:miter lim="800000"/>
            <a:headEnd/>
            <a:tailEnd/>
          </a:ln>
        </p:spPr>
        <p:txBody>
          <a:bodyPr wrap="none" lIns="0" tIns="0" rIns="0" bIns="0">
            <a:spAutoFit/>
          </a:bodyPr>
          <a:lstStyle/>
          <a:p>
            <a:pPr algn="ctr"/>
            <a:r>
              <a:rPr lang="en-US" sz="1400" b="1" baseline="0" dirty="0">
                <a:solidFill>
                  <a:schemeClr val="bg1"/>
                </a:solidFill>
              </a:rPr>
              <a:t>1997</a:t>
            </a:r>
          </a:p>
        </p:txBody>
      </p:sp>
      <p:sp>
        <p:nvSpPr>
          <p:cNvPr id="27664" name="Text Box 79"/>
          <p:cNvSpPr txBox="1">
            <a:spLocks noChangeArrowheads="1"/>
          </p:cNvSpPr>
          <p:nvPr/>
        </p:nvSpPr>
        <p:spPr bwMode="auto">
          <a:xfrm>
            <a:off x="2711241" y="5486400"/>
            <a:ext cx="365485" cy="215444"/>
          </a:xfrm>
          <a:prstGeom prst="rect">
            <a:avLst/>
          </a:prstGeom>
          <a:noFill/>
          <a:ln w="9525">
            <a:noFill/>
            <a:miter lim="800000"/>
            <a:headEnd/>
            <a:tailEnd/>
          </a:ln>
        </p:spPr>
        <p:txBody>
          <a:bodyPr wrap="none" lIns="0" tIns="0" rIns="0" bIns="0">
            <a:spAutoFit/>
          </a:bodyPr>
          <a:lstStyle/>
          <a:p>
            <a:pPr algn="ctr"/>
            <a:r>
              <a:rPr lang="en-US" sz="1400" b="1" baseline="0" dirty="0">
                <a:solidFill>
                  <a:schemeClr val="bg1"/>
                </a:solidFill>
              </a:rPr>
              <a:t>1998</a:t>
            </a:r>
          </a:p>
        </p:txBody>
      </p:sp>
      <p:sp>
        <p:nvSpPr>
          <p:cNvPr id="27665" name="Text Box 80"/>
          <p:cNvSpPr txBox="1">
            <a:spLocks noChangeArrowheads="1"/>
          </p:cNvSpPr>
          <p:nvPr/>
        </p:nvSpPr>
        <p:spPr bwMode="auto">
          <a:xfrm>
            <a:off x="3651041" y="5486400"/>
            <a:ext cx="365485" cy="215444"/>
          </a:xfrm>
          <a:prstGeom prst="rect">
            <a:avLst/>
          </a:prstGeom>
          <a:noFill/>
          <a:ln w="9525">
            <a:noFill/>
            <a:miter lim="800000"/>
            <a:headEnd/>
            <a:tailEnd/>
          </a:ln>
        </p:spPr>
        <p:txBody>
          <a:bodyPr wrap="none" lIns="0" tIns="0" rIns="0" bIns="0">
            <a:spAutoFit/>
          </a:bodyPr>
          <a:lstStyle/>
          <a:p>
            <a:pPr algn="ctr"/>
            <a:r>
              <a:rPr lang="en-US" sz="1400" b="1" baseline="0" dirty="0">
                <a:solidFill>
                  <a:schemeClr val="bg1"/>
                </a:solidFill>
              </a:rPr>
              <a:t>1999</a:t>
            </a:r>
          </a:p>
        </p:txBody>
      </p:sp>
      <p:sp>
        <p:nvSpPr>
          <p:cNvPr id="27666" name="Text Box 81"/>
          <p:cNvSpPr txBox="1">
            <a:spLocks noChangeArrowheads="1"/>
          </p:cNvSpPr>
          <p:nvPr/>
        </p:nvSpPr>
        <p:spPr bwMode="auto">
          <a:xfrm>
            <a:off x="4565441" y="5486400"/>
            <a:ext cx="365485" cy="215444"/>
          </a:xfrm>
          <a:prstGeom prst="rect">
            <a:avLst/>
          </a:prstGeom>
          <a:noFill/>
          <a:ln w="9525">
            <a:noFill/>
            <a:miter lim="800000"/>
            <a:headEnd/>
            <a:tailEnd/>
          </a:ln>
        </p:spPr>
        <p:txBody>
          <a:bodyPr wrap="none" lIns="0" tIns="0" rIns="0" bIns="0">
            <a:spAutoFit/>
          </a:bodyPr>
          <a:lstStyle/>
          <a:p>
            <a:pPr algn="ctr"/>
            <a:r>
              <a:rPr lang="en-US" sz="1400" b="1" baseline="0" dirty="0">
                <a:solidFill>
                  <a:schemeClr val="bg1"/>
                </a:solidFill>
              </a:rPr>
              <a:t>2000</a:t>
            </a:r>
          </a:p>
        </p:txBody>
      </p:sp>
      <p:sp>
        <p:nvSpPr>
          <p:cNvPr id="27667" name="Text Box 82"/>
          <p:cNvSpPr txBox="1">
            <a:spLocks noChangeArrowheads="1"/>
          </p:cNvSpPr>
          <p:nvPr/>
        </p:nvSpPr>
        <p:spPr bwMode="auto">
          <a:xfrm>
            <a:off x="5556041" y="5486400"/>
            <a:ext cx="365485" cy="215444"/>
          </a:xfrm>
          <a:prstGeom prst="rect">
            <a:avLst/>
          </a:prstGeom>
          <a:noFill/>
          <a:ln w="9525">
            <a:noFill/>
            <a:miter lim="800000"/>
            <a:headEnd/>
            <a:tailEnd/>
          </a:ln>
        </p:spPr>
        <p:txBody>
          <a:bodyPr wrap="none" lIns="0" tIns="0" rIns="0" bIns="0">
            <a:spAutoFit/>
          </a:bodyPr>
          <a:lstStyle/>
          <a:p>
            <a:pPr algn="ctr"/>
            <a:r>
              <a:rPr lang="en-US" sz="1400" b="1" baseline="0" dirty="0">
                <a:solidFill>
                  <a:schemeClr val="bg1"/>
                </a:solidFill>
              </a:rPr>
              <a:t>2001</a:t>
            </a:r>
          </a:p>
        </p:txBody>
      </p:sp>
      <p:sp>
        <p:nvSpPr>
          <p:cNvPr id="27668" name="Text Box 83"/>
          <p:cNvSpPr txBox="1">
            <a:spLocks noChangeArrowheads="1"/>
          </p:cNvSpPr>
          <p:nvPr/>
        </p:nvSpPr>
        <p:spPr bwMode="auto">
          <a:xfrm>
            <a:off x="6470441" y="5486400"/>
            <a:ext cx="365485" cy="215444"/>
          </a:xfrm>
          <a:prstGeom prst="rect">
            <a:avLst/>
          </a:prstGeom>
          <a:noFill/>
          <a:ln w="9525">
            <a:noFill/>
            <a:miter lim="800000"/>
            <a:headEnd/>
            <a:tailEnd/>
          </a:ln>
        </p:spPr>
        <p:txBody>
          <a:bodyPr wrap="none" lIns="0" tIns="0" rIns="0" bIns="0">
            <a:spAutoFit/>
          </a:bodyPr>
          <a:lstStyle/>
          <a:p>
            <a:pPr algn="ctr"/>
            <a:r>
              <a:rPr lang="en-US" sz="1400" b="1" baseline="0" dirty="0">
                <a:solidFill>
                  <a:schemeClr val="bg1"/>
                </a:solidFill>
              </a:rPr>
              <a:t>2002</a:t>
            </a:r>
          </a:p>
        </p:txBody>
      </p:sp>
      <p:sp>
        <p:nvSpPr>
          <p:cNvPr id="27669" name="Text Box 84"/>
          <p:cNvSpPr txBox="1">
            <a:spLocks noChangeArrowheads="1"/>
          </p:cNvSpPr>
          <p:nvPr/>
        </p:nvSpPr>
        <p:spPr bwMode="auto">
          <a:xfrm>
            <a:off x="1181440" y="5257800"/>
            <a:ext cx="91371" cy="215444"/>
          </a:xfrm>
          <a:prstGeom prst="rect">
            <a:avLst/>
          </a:prstGeom>
          <a:noFill/>
          <a:ln w="9525">
            <a:noFill/>
            <a:miter lim="800000"/>
            <a:headEnd/>
            <a:tailEnd/>
          </a:ln>
        </p:spPr>
        <p:txBody>
          <a:bodyPr wrap="none" lIns="0" tIns="0" rIns="0" bIns="0">
            <a:spAutoFit/>
          </a:bodyPr>
          <a:lstStyle/>
          <a:p>
            <a:pPr algn="r"/>
            <a:r>
              <a:rPr lang="en-US" sz="1400" b="1" baseline="0" dirty="0">
                <a:solidFill>
                  <a:schemeClr val="bg1"/>
                </a:solidFill>
              </a:rPr>
              <a:t>0</a:t>
            </a:r>
          </a:p>
        </p:txBody>
      </p:sp>
      <p:sp>
        <p:nvSpPr>
          <p:cNvPr id="27670" name="Text Box 85"/>
          <p:cNvSpPr txBox="1">
            <a:spLocks noChangeArrowheads="1"/>
          </p:cNvSpPr>
          <p:nvPr/>
        </p:nvSpPr>
        <p:spPr bwMode="auto">
          <a:xfrm>
            <a:off x="1181440" y="4508956"/>
            <a:ext cx="91371" cy="215444"/>
          </a:xfrm>
          <a:prstGeom prst="rect">
            <a:avLst/>
          </a:prstGeom>
          <a:noFill/>
          <a:ln w="9525">
            <a:noFill/>
            <a:miter lim="800000"/>
            <a:headEnd/>
            <a:tailEnd/>
          </a:ln>
        </p:spPr>
        <p:txBody>
          <a:bodyPr wrap="none" lIns="0" tIns="0" rIns="0" bIns="0">
            <a:spAutoFit/>
          </a:bodyPr>
          <a:lstStyle/>
          <a:p>
            <a:pPr algn="r"/>
            <a:r>
              <a:rPr lang="en-US" sz="1400" b="1" baseline="0" dirty="0">
                <a:solidFill>
                  <a:schemeClr val="bg1"/>
                </a:solidFill>
              </a:rPr>
              <a:t>7</a:t>
            </a:r>
          </a:p>
        </p:txBody>
      </p:sp>
      <p:sp>
        <p:nvSpPr>
          <p:cNvPr id="27671" name="Text Box 86"/>
          <p:cNvSpPr txBox="1">
            <a:spLocks noChangeArrowheads="1"/>
          </p:cNvSpPr>
          <p:nvPr/>
        </p:nvSpPr>
        <p:spPr bwMode="auto">
          <a:xfrm>
            <a:off x="1181440" y="3594556"/>
            <a:ext cx="91371" cy="215444"/>
          </a:xfrm>
          <a:prstGeom prst="rect">
            <a:avLst/>
          </a:prstGeom>
          <a:noFill/>
          <a:ln w="9525">
            <a:noFill/>
            <a:miter lim="800000"/>
            <a:headEnd/>
            <a:tailEnd/>
          </a:ln>
        </p:spPr>
        <p:txBody>
          <a:bodyPr wrap="none" lIns="0" tIns="0" rIns="0" bIns="0">
            <a:spAutoFit/>
          </a:bodyPr>
          <a:lstStyle/>
          <a:p>
            <a:pPr algn="r"/>
            <a:r>
              <a:rPr lang="en-US" sz="1400" b="1" baseline="0" dirty="0">
                <a:solidFill>
                  <a:schemeClr val="bg1"/>
                </a:solidFill>
              </a:rPr>
              <a:t>8</a:t>
            </a:r>
          </a:p>
        </p:txBody>
      </p:sp>
      <p:sp>
        <p:nvSpPr>
          <p:cNvPr id="27672" name="Text Box 87"/>
          <p:cNvSpPr txBox="1">
            <a:spLocks noChangeArrowheads="1"/>
          </p:cNvSpPr>
          <p:nvPr/>
        </p:nvSpPr>
        <p:spPr bwMode="auto">
          <a:xfrm>
            <a:off x="1181440" y="2680156"/>
            <a:ext cx="91371" cy="215444"/>
          </a:xfrm>
          <a:prstGeom prst="rect">
            <a:avLst/>
          </a:prstGeom>
          <a:noFill/>
          <a:ln w="9525">
            <a:noFill/>
            <a:miter lim="800000"/>
            <a:headEnd/>
            <a:tailEnd/>
          </a:ln>
        </p:spPr>
        <p:txBody>
          <a:bodyPr wrap="none" lIns="0" tIns="0" rIns="0" bIns="0">
            <a:spAutoFit/>
          </a:bodyPr>
          <a:lstStyle/>
          <a:p>
            <a:pPr algn="r"/>
            <a:r>
              <a:rPr lang="en-US" sz="1400" b="1" baseline="0" dirty="0">
                <a:solidFill>
                  <a:schemeClr val="bg1"/>
                </a:solidFill>
              </a:rPr>
              <a:t>9</a:t>
            </a:r>
          </a:p>
        </p:txBody>
      </p:sp>
      <p:sp>
        <p:nvSpPr>
          <p:cNvPr id="27673" name="Text Box 88"/>
          <p:cNvSpPr txBox="1">
            <a:spLocks noChangeArrowheads="1"/>
          </p:cNvSpPr>
          <p:nvPr/>
        </p:nvSpPr>
        <p:spPr bwMode="auto">
          <a:xfrm>
            <a:off x="1090069" y="1752600"/>
            <a:ext cx="182742" cy="215444"/>
          </a:xfrm>
          <a:prstGeom prst="rect">
            <a:avLst/>
          </a:prstGeom>
          <a:noFill/>
          <a:ln w="9525">
            <a:noFill/>
            <a:miter lim="800000"/>
            <a:headEnd/>
            <a:tailEnd/>
          </a:ln>
        </p:spPr>
        <p:txBody>
          <a:bodyPr wrap="none" lIns="0" tIns="0" rIns="0" bIns="0">
            <a:spAutoFit/>
          </a:bodyPr>
          <a:lstStyle/>
          <a:p>
            <a:pPr algn="r"/>
            <a:r>
              <a:rPr lang="en-US" sz="1400" b="1" baseline="0" dirty="0">
                <a:solidFill>
                  <a:schemeClr val="bg1"/>
                </a:solidFill>
              </a:rPr>
              <a:t>10</a:t>
            </a:r>
          </a:p>
        </p:txBody>
      </p:sp>
      <p:sp>
        <p:nvSpPr>
          <p:cNvPr id="71" name="TextBox 8"/>
          <p:cNvSpPr txBox="1">
            <a:spLocks noChangeArrowheads="1"/>
          </p:cNvSpPr>
          <p:nvPr>
            <p:custDataLst>
              <p:tags r:id="rId1"/>
            </p:custDataLst>
          </p:nvPr>
        </p:nvSpPr>
        <p:spPr bwMode="auto">
          <a:xfrm>
            <a:off x="457200" y="5989320"/>
            <a:ext cx="8340725" cy="336550"/>
          </a:xfrm>
          <a:prstGeom prst="rect">
            <a:avLst/>
          </a:prstGeom>
          <a:noFill/>
          <a:ln w="9525">
            <a:noFill/>
            <a:miter lim="800000"/>
            <a:headEnd/>
            <a:tailEnd/>
          </a:ln>
        </p:spPr>
        <p:txBody>
          <a:bodyPr wrap="none"/>
          <a:lstStyle/>
          <a:p>
            <a:pPr marL="174625" indent="-174625">
              <a:buClr>
                <a:schemeClr val="accent1"/>
              </a:buClr>
              <a:buSzPct val="100000"/>
              <a:buFont typeface="Arial" pitchFamily="34" charset="0"/>
              <a:buChar char="•"/>
            </a:pPr>
            <a:r>
              <a:rPr lang="en-US" sz="1400" baseline="0" dirty="0">
                <a:solidFill>
                  <a:schemeClr val="bg1"/>
                </a:solidFill>
                <a:cs typeface="Times New Roman" pitchFamily="18" charset="0"/>
              </a:rPr>
              <a:t>Vertical bars represent 95% </a:t>
            </a:r>
            <a:r>
              <a:rPr lang="en-US" sz="1400" baseline="0" dirty="0" smtClean="0">
                <a:solidFill>
                  <a:schemeClr val="bg1"/>
                </a:solidFill>
                <a:cs typeface="Times New Roman" pitchFamily="18" charset="0"/>
              </a:rPr>
              <a:t>CI.</a:t>
            </a:r>
            <a:endParaRPr lang="en-US" sz="1400" baseline="0" dirty="0">
              <a:solidFill>
                <a:schemeClr val="bg1"/>
              </a:solidFill>
              <a:cs typeface="Times New Roman" pitchFamily="18" charset="0"/>
            </a:endParaRPr>
          </a:p>
        </p:txBody>
      </p:sp>
      <p:sp>
        <p:nvSpPr>
          <p:cNvPr id="75" name="Text Box 71"/>
          <p:cNvSpPr txBox="1">
            <a:spLocks noChangeArrowheads="1"/>
          </p:cNvSpPr>
          <p:nvPr/>
        </p:nvSpPr>
        <p:spPr bwMode="auto">
          <a:xfrm rot="16200000">
            <a:off x="-1144156" y="3328781"/>
            <a:ext cx="3983038" cy="336550"/>
          </a:xfrm>
          <a:prstGeom prst="rect">
            <a:avLst/>
          </a:prstGeom>
          <a:noFill/>
          <a:ln w="9525">
            <a:noFill/>
            <a:miter lim="800000"/>
            <a:headEnd/>
            <a:tailEnd/>
          </a:ln>
        </p:spPr>
        <p:txBody>
          <a:bodyPr>
            <a:spAutoFit/>
          </a:bodyPr>
          <a:lstStyle/>
          <a:p>
            <a:pPr algn="ctr"/>
            <a:r>
              <a:rPr lang="en-US" sz="1600" b="1" baseline="0" dirty="0">
                <a:solidFill>
                  <a:schemeClr val="bg1"/>
                </a:solidFill>
              </a:rPr>
              <a:t>HbA1c (%)</a:t>
            </a:r>
          </a:p>
        </p:txBody>
      </p:sp>
      <p:sp>
        <p:nvSpPr>
          <p:cNvPr id="27694" name="Line 69"/>
          <p:cNvSpPr>
            <a:spLocks noChangeShapeType="1"/>
          </p:cNvSpPr>
          <p:nvPr/>
        </p:nvSpPr>
        <p:spPr bwMode="auto">
          <a:xfrm>
            <a:off x="1979375" y="5305298"/>
            <a:ext cx="0" cy="96520"/>
          </a:xfrm>
          <a:prstGeom prst="line">
            <a:avLst/>
          </a:prstGeom>
          <a:noFill/>
          <a:ln w="9525">
            <a:solidFill>
              <a:schemeClr val="tx1"/>
            </a:solidFill>
            <a:round/>
            <a:headEnd/>
            <a:tailEnd/>
          </a:ln>
        </p:spPr>
        <p:txBody>
          <a:bodyPr/>
          <a:lstStyle/>
          <a:p>
            <a:endParaRPr lang="en-US">
              <a:solidFill>
                <a:schemeClr val="bg1"/>
              </a:solidFill>
            </a:endParaRPr>
          </a:p>
        </p:txBody>
      </p:sp>
      <p:sp>
        <p:nvSpPr>
          <p:cNvPr id="27695" name="Line 70"/>
          <p:cNvSpPr>
            <a:spLocks noChangeShapeType="1"/>
          </p:cNvSpPr>
          <p:nvPr/>
        </p:nvSpPr>
        <p:spPr bwMode="auto">
          <a:xfrm>
            <a:off x="2909888" y="5305298"/>
            <a:ext cx="0" cy="96520"/>
          </a:xfrm>
          <a:prstGeom prst="line">
            <a:avLst/>
          </a:prstGeom>
          <a:noFill/>
          <a:ln w="9525">
            <a:solidFill>
              <a:schemeClr val="tx1"/>
            </a:solidFill>
            <a:round/>
            <a:headEnd/>
            <a:tailEnd/>
          </a:ln>
        </p:spPr>
        <p:txBody>
          <a:bodyPr/>
          <a:lstStyle/>
          <a:p>
            <a:endParaRPr lang="en-US">
              <a:solidFill>
                <a:schemeClr val="bg1"/>
              </a:solidFill>
            </a:endParaRPr>
          </a:p>
        </p:txBody>
      </p:sp>
      <p:sp>
        <p:nvSpPr>
          <p:cNvPr id="27696" name="Line 71"/>
          <p:cNvSpPr>
            <a:spLocks noChangeShapeType="1"/>
          </p:cNvSpPr>
          <p:nvPr/>
        </p:nvSpPr>
        <p:spPr bwMode="auto">
          <a:xfrm>
            <a:off x="3840401" y="5305298"/>
            <a:ext cx="0" cy="96520"/>
          </a:xfrm>
          <a:prstGeom prst="line">
            <a:avLst/>
          </a:prstGeom>
          <a:noFill/>
          <a:ln w="9525">
            <a:solidFill>
              <a:schemeClr val="tx1"/>
            </a:solidFill>
            <a:round/>
            <a:headEnd/>
            <a:tailEnd/>
          </a:ln>
        </p:spPr>
        <p:txBody>
          <a:bodyPr/>
          <a:lstStyle/>
          <a:p>
            <a:endParaRPr lang="en-US">
              <a:solidFill>
                <a:schemeClr val="bg1"/>
              </a:solidFill>
            </a:endParaRPr>
          </a:p>
        </p:txBody>
      </p:sp>
      <p:sp>
        <p:nvSpPr>
          <p:cNvPr id="27697" name="Line 72"/>
          <p:cNvSpPr>
            <a:spLocks noChangeShapeType="1"/>
          </p:cNvSpPr>
          <p:nvPr/>
        </p:nvSpPr>
        <p:spPr bwMode="auto">
          <a:xfrm>
            <a:off x="4770914" y="5305298"/>
            <a:ext cx="0" cy="96520"/>
          </a:xfrm>
          <a:prstGeom prst="line">
            <a:avLst/>
          </a:prstGeom>
          <a:noFill/>
          <a:ln w="9525">
            <a:solidFill>
              <a:schemeClr val="tx1"/>
            </a:solidFill>
            <a:round/>
            <a:headEnd/>
            <a:tailEnd/>
          </a:ln>
        </p:spPr>
        <p:txBody>
          <a:bodyPr/>
          <a:lstStyle/>
          <a:p>
            <a:endParaRPr lang="en-US">
              <a:solidFill>
                <a:schemeClr val="bg1"/>
              </a:solidFill>
            </a:endParaRPr>
          </a:p>
        </p:txBody>
      </p:sp>
      <p:sp>
        <p:nvSpPr>
          <p:cNvPr id="27698" name="Line 73"/>
          <p:cNvSpPr>
            <a:spLocks noChangeShapeType="1"/>
          </p:cNvSpPr>
          <p:nvPr/>
        </p:nvSpPr>
        <p:spPr bwMode="auto">
          <a:xfrm>
            <a:off x="5701428" y="5305298"/>
            <a:ext cx="0" cy="96520"/>
          </a:xfrm>
          <a:prstGeom prst="line">
            <a:avLst/>
          </a:prstGeom>
          <a:noFill/>
          <a:ln w="9525">
            <a:solidFill>
              <a:schemeClr val="tx1"/>
            </a:solidFill>
            <a:round/>
            <a:headEnd/>
            <a:tailEnd/>
          </a:ln>
        </p:spPr>
        <p:txBody>
          <a:bodyPr/>
          <a:lstStyle/>
          <a:p>
            <a:endParaRPr lang="en-US">
              <a:solidFill>
                <a:schemeClr val="bg1"/>
              </a:solidFill>
            </a:endParaRPr>
          </a:p>
        </p:txBody>
      </p:sp>
      <p:sp>
        <p:nvSpPr>
          <p:cNvPr id="27699" name="Line 74"/>
          <p:cNvSpPr>
            <a:spLocks noChangeShapeType="1"/>
          </p:cNvSpPr>
          <p:nvPr/>
        </p:nvSpPr>
        <p:spPr bwMode="auto">
          <a:xfrm>
            <a:off x="6631940" y="5305298"/>
            <a:ext cx="0" cy="96520"/>
          </a:xfrm>
          <a:prstGeom prst="line">
            <a:avLst/>
          </a:prstGeom>
          <a:noFill/>
          <a:ln w="9525">
            <a:solidFill>
              <a:schemeClr val="tx1"/>
            </a:solidFill>
            <a:round/>
            <a:headEnd/>
            <a:tailEnd/>
          </a:ln>
        </p:spPr>
        <p:txBody>
          <a:bodyPr/>
          <a:lstStyle/>
          <a:p>
            <a:endParaRPr lang="en-US">
              <a:solidFill>
                <a:schemeClr val="bg1"/>
              </a:solidFill>
            </a:endParaRPr>
          </a:p>
        </p:txBody>
      </p:sp>
      <p:sp>
        <p:nvSpPr>
          <p:cNvPr id="27659" name="Line 74"/>
          <p:cNvSpPr>
            <a:spLocks noChangeShapeType="1"/>
          </p:cNvSpPr>
          <p:nvPr/>
        </p:nvSpPr>
        <p:spPr bwMode="auto">
          <a:xfrm>
            <a:off x="1345963" y="4608544"/>
            <a:ext cx="135731" cy="0"/>
          </a:xfrm>
          <a:prstGeom prst="line">
            <a:avLst/>
          </a:prstGeom>
          <a:noFill/>
          <a:ln w="9525">
            <a:solidFill>
              <a:schemeClr val="tx1"/>
            </a:solidFill>
            <a:round/>
            <a:headEnd/>
            <a:tailEnd/>
          </a:ln>
        </p:spPr>
        <p:txBody>
          <a:bodyPr/>
          <a:lstStyle/>
          <a:p>
            <a:endParaRPr lang="en-US">
              <a:solidFill>
                <a:schemeClr val="bg1"/>
              </a:solidFill>
            </a:endParaRPr>
          </a:p>
        </p:txBody>
      </p:sp>
      <p:sp>
        <p:nvSpPr>
          <p:cNvPr id="27660" name="Line 75"/>
          <p:cNvSpPr>
            <a:spLocks noChangeShapeType="1"/>
          </p:cNvSpPr>
          <p:nvPr/>
        </p:nvSpPr>
        <p:spPr bwMode="auto">
          <a:xfrm>
            <a:off x="1345963" y="3697637"/>
            <a:ext cx="135731" cy="0"/>
          </a:xfrm>
          <a:prstGeom prst="line">
            <a:avLst/>
          </a:prstGeom>
          <a:noFill/>
          <a:ln w="9525">
            <a:solidFill>
              <a:schemeClr val="tx1"/>
            </a:solidFill>
            <a:round/>
            <a:headEnd/>
            <a:tailEnd/>
          </a:ln>
        </p:spPr>
        <p:txBody>
          <a:bodyPr/>
          <a:lstStyle/>
          <a:p>
            <a:endParaRPr lang="en-US">
              <a:solidFill>
                <a:schemeClr val="bg1"/>
              </a:solidFill>
            </a:endParaRPr>
          </a:p>
        </p:txBody>
      </p:sp>
      <p:sp>
        <p:nvSpPr>
          <p:cNvPr id="27661" name="Line 76"/>
          <p:cNvSpPr>
            <a:spLocks noChangeShapeType="1"/>
          </p:cNvSpPr>
          <p:nvPr/>
        </p:nvSpPr>
        <p:spPr bwMode="auto">
          <a:xfrm>
            <a:off x="1345963" y="2788238"/>
            <a:ext cx="135731" cy="0"/>
          </a:xfrm>
          <a:prstGeom prst="line">
            <a:avLst/>
          </a:prstGeom>
          <a:noFill/>
          <a:ln w="9525">
            <a:solidFill>
              <a:schemeClr val="tx1"/>
            </a:solidFill>
            <a:round/>
            <a:headEnd/>
            <a:tailEnd/>
          </a:ln>
        </p:spPr>
        <p:txBody>
          <a:bodyPr/>
          <a:lstStyle/>
          <a:p>
            <a:endParaRPr lang="en-US">
              <a:solidFill>
                <a:schemeClr val="bg1"/>
              </a:solidFill>
            </a:endParaRPr>
          </a:p>
        </p:txBody>
      </p:sp>
      <p:sp>
        <p:nvSpPr>
          <p:cNvPr id="27662" name="Line 77"/>
          <p:cNvSpPr>
            <a:spLocks noChangeShapeType="1"/>
          </p:cNvSpPr>
          <p:nvPr/>
        </p:nvSpPr>
        <p:spPr bwMode="auto">
          <a:xfrm>
            <a:off x="1345963" y="1878838"/>
            <a:ext cx="135731" cy="0"/>
          </a:xfrm>
          <a:prstGeom prst="line">
            <a:avLst/>
          </a:prstGeom>
          <a:noFill/>
          <a:ln w="9525">
            <a:solidFill>
              <a:schemeClr val="tx1"/>
            </a:solidFill>
            <a:round/>
            <a:headEnd/>
            <a:tailEnd/>
          </a:ln>
        </p:spPr>
        <p:txBody>
          <a:bodyPr/>
          <a:lstStyle/>
          <a:p>
            <a:endParaRPr lang="en-US">
              <a:solidFill>
                <a:schemeClr val="bg1"/>
              </a:solidFill>
            </a:endParaRPr>
          </a:p>
        </p:txBody>
      </p:sp>
      <p:sp>
        <p:nvSpPr>
          <p:cNvPr id="27656" name="Rectangle 71"/>
          <p:cNvSpPr>
            <a:spLocks noChangeArrowheads="1"/>
          </p:cNvSpPr>
          <p:nvPr/>
        </p:nvSpPr>
        <p:spPr bwMode="auto">
          <a:xfrm>
            <a:off x="1422877" y="1709928"/>
            <a:ext cx="5739923" cy="3646646"/>
          </a:xfrm>
          <a:prstGeom prst="rect">
            <a:avLst/>
          </a:prstGeom>
          <a:noFill/>
          <a:ln w="9525">
            <a:solidFill>
              <a:schemeClr val="bg1"/>
            </a:solidFill>
            <a:miter lim="800000"/>
            <a:headEnd/>
            <a:tailEnd/>
          </a:ln>
        </p:spPr>
        <p:txBody>
          <a:bodyPr wrap="none" anchor="ctr"/>
          <a:lstStyle/>
          <a:p>
            <a:endParaRPr lang="en-US" sz="1000" baseline="0">
              <a:solidFill>
                <a:schemeClr val="bg1"/>
              </a:solidFill>
            </a:endParaRPr>
          </a:p>
        </p:txBody>
      </p:sp>
      <p:sp>
        <p:nvSpPr>
          <p:cNvPr id="27681" name="Line 108"/>
          <p:cNvSpPr>
            <a:spLocks noChangeShapeType="1"/>
          </p:cNvSpPr>
          <p:nvPr/>
        </p:nvSpPr>
        <p:spPr bwMode="auto">
          <a:xfrm>
            <a:off x="3873580" y="2184988"/>
            <a:ext cx="0" cy="1215549"/>
          </a:xfrm>
          <a:prstGeom prst="line">
            <a:avLst/>
          </a:prstGeom>
          <a:noFill/>
          <a:ln w="19050">
            <a:solidFill>
              <a:srgbClr val="990000"/>
            </a:solidFill>
            <a:round/>
            <a:headEnd/>
            <a:tailEnd/>
          </a:ln>
        </p:spPr>
        <p:txBody>
          <a:bodyPr/>
          <a:lstStyle/>
          <a:p>
            <a:endParaRPr lang="en-US">
              <a:solidFill>
                <a:schemeClr val="bg1"/>
              </a:solidFill>
            </a:endParaRPr>
          </a:p>
        </p:txBody>
      </p:sp>
      <p:sp>
        <p:nvSpPr>
          <p:cNvPr id="27682" name="Line 109"/>
          <p:cNvSpPr>
            <a:spLocks noChangeShapeType="1"/>
          </p:cNvSpPr>
          <p:nvPr/>
        </p:nvSpPr>
        <p:spPr bwMode="auto">
          <a:xfrm>
            <a:off x="5749688" y="2604247"/>
            <a:ext cx="0" cy="1076801"/>
          </a:xfrm>
          <a:prstGeom prst="line">
            <a:avLst/>
          </a:prstGeom>
          <a:noFill/>
          <a:ln w="19050">
            <a:solidFill>
              <a:srgbClr val="990000"/>
            </a:solidFill>
            <a:round/>
            <a:headEnd/>
            <a:tailEnd/>
          </a:ln>
        </p:spPr>
        <p:txBody>
          <a:bodyPr/>
          <a:lstStyle/>
          <a:p>
            <a:endParaRPr lang="en-US">
              <a:solidFill>
                <a:schemeClr val="bg1"/>
              </a:solidFill>
            </a:endParaRPr>
          </a:p>
        </p:txBody>
      </p:sp>
      <p:sp>
        <p:nvSpPr>
          <p:cNvPr id="27683" name="Line 110"/>
          <p:cNvSpPr>
            <a:spLocks noChangeShapeType="1"/>
          </p:cNvSpPr>
          <p:nvPr/>
        </p:nvSpPr>
        <p:spPr bwMode="auto">
          <a:xfrm>
            <a:off x="6681709" y="3216545"/>
            <a:ext cx="0" cy="986314"/>
          </a:xfrm>
          <a:prstGeom prst="line">
            <a:avLst/>
          </a:prstGeom>
          <a:noFill/>
          <a:ln w="19050">
            <a:solidFill>
              <a:srgbClr val="990000"/>
            </a:solidFill>
            <a:round/>
            <a:headEnd/>
            <a:tailEnd/>
          </a:ln>
        </p:spPr>
        <p:txBody>
          <a:bodyPr/>
          <a:lstStyle/>
          <a:p>
            <a:endParaRPr lang="en-US">
              <a:solidFill>
                <a:schemeClr val="bg1"/>
              </a:solidFill>
            </a:endParaRPr>
          </a:p>
        </p:txBody>
      </p:sp>
      <p:sp>
        <p:nvSpPr>
          <p:cNvPr id="27684" name="Line 111"/>
          <p:cNvSpPr>
            <a:spLocks noChangeShapeType="1"/>
          </p:cNvSpPr>
          <p:nvPr/>
        </p:nvSpPr>
        <p:spPr bwMode="auto">
          <a:xfrm>
            <a:off x="1863249" y="2647982"/>
            <a:ext cx="0" cy="665083"/>
          </a:xfrm>
          <a:prstGeom prst="line">
            <a:avLst/>
          </a:prstGeom>
          <a:noFill/>
          <a:ln w="19050">
            <a:solidFill>
              <a:srgbClr val="969696"/>
            </a:solidFill>
            <a:round/>
            <a:headEnd/>
            <a:tailEnd/>
          </a:ln>
        </p:spPr>
        <p:txBody>
          <a:bodyPr/>
          <a:lstStyle/>
          <a:p>
            <a:endParaRPr lang="en-US">
              <a:solidFill>
                <a:schemeClr val="bg1"/>
              </a:solidFill>
            </a:endParaRPr>
          </a:p>
        </p:txBody>
      </p:sp>
      <p:sp>
        <p:nvSpPr>
          <p:cNvPr id="27685" name="Line 112"/>
          <p:cNvSpPr>
            <a:spLocks noChangeShapeType="1"/>
          </p:cNvSpPr>
          <p:nvPr/>
        </p:nvSpPr>
        <p:spPr bwMode="auto">
          <a:xfrm>
            <a:off x="2807335" y="2500185"/>
            <a:ext cx="0" cy="769144"/>
          </a:xfrm>
          <a:prstGeom prst="line">
            <a:avLst/>
          </a:prstGeom>
          <a:noFill/>
          <a:ln w="19050">
            <a:solidFill>
              <a:srgbClr val="969696"/>
            </a:solidFill>
            <a:round/>
            <a:headEnd/>
            <a:tailEnd/>
          </a:ln>
        </p:spPr>
        <p:txBody>
          <a:bodyPr/>
          <a:lstStyle/>
          <a:p>
            <a:endParaRPr lang="en-US">
              <a:solidFill>
                <a:schemeClr val="bg1"/>
              </a:solidFill>
            </a:endParaRPr>
          </a:p>
        </p:txBody>
      </p:sp>
      <p:sp>
        <p:nvSpPr>
          <p:cNvPr id="27686" name="Line 113"/>
          <p:cNvSpPr>
            <a:spLocks noChangeShapeType="1"/>
          </p:cNvSpPr>
          <p:nvPr/>
        </p:nvSpPr>
        <p:spPr bwMode="auto">
          <a:xfrm>
            <a:off x="3739357" y="2910395"/>
            <a:ext cx="0" cy="699770"/>
          </a:xfrm>
          <a:prstGeom prst="line">
            <a:avLst/>
          </a:prstGeom>
          <a:noFill/>
          <a:ln w="19050">
            <a:solidFill>
              <a:srgbClr val="969696"/>
            </a:solidFill>
            <a:round/>
            <a:headEnd/>
            <a:tailEnd/>
          </a:ln>
        </p:spPr>
        <p:txBody>
          <a:bodyPr/>
          <a:lstStyle/>
          <a:p>
            <a:endParaRPr lang="en-US">
              <a:solidFill>
                <a:schemeClr val="bg1"/>
              </a:solidFill>
            </a:endParaRPr>
          </a:p>
        </p:txBody>
      </p:sp>
      <p:sp>
        <p:nvSpPr>
          <p:cNvPr id="27687" name="Line 114"/>
          <p:cNvSpPr>
            <a:spLocks noChangeShapeType="1"/>
          </p:cNvSpPr>
          <p:nvPr/>
        </p:nvSpPr>
        <p:spPr bwMode="auto">
          <a:xfrm>
            <a:off x="4660821" y="2831973"/>
            <a:ext cx="0" cy="665083"/>
          </a:xfrm>
          <a:prstGeom prst="line">
            <a:avLst/>
          </a:prstGeom>
          <a:noFill/>
          <a:ln w="19050">
            <a:solidFill>
              <a:srgbClr val="969696"/>
            </a:solidFill>
            <a:round/>
            <a:headEnd/>
            <a:tailEnd/>
          </a:ln>
        </p:spPr>
        <p:txBody>
          <a:bodyPr/>
          <a:lstStyle/>
          <a:p>
            <a:endParaRPr lang="en-US">
              <a:solidFill>
                <a:schemeClr val="bg1"/>
              </a:solidFill>
            </a:endParaRPr>
          </a:p>
        </p:txBody>
      </p:sp>
      <p:sp>
        <p:nvSpPr>
          <p:cNvPr id="27688" name="Line 115"/>
          <p:cNvSpPr>
            <a:spLocks noChangeShapeType="1"/>
          </p:cNvSpPr>
          <p:nvPr/>
        </p:nvSpPr>
        <p:spPr bwMode="auto">
          <a:xfrm>
            <a:off x="5603399" y="3129074"/>
            <a:ext cx="0" cy="779700"/>
          </a:xfrm>
          <a:prstGeom prst="line">
            <a:avLst/>
          </a:prstGeom>
          <a:noFill/>
          <a:ln w="19050">
            <a:solidFill>
              <a:srgbClr val="969696"/>
            </a:solidFill>
            <a:round/>
            <a:headEnd/>
            <a:tailEnd/>
          </a:ln>
        </p:spPr>
        <p:txBody>
          <a:bodyPr/>
          <a:lstStyle/>
          <a:p>
            <a:endParaRPr lang="en-US">
              <a:solidFill>
                <a:schemeClr val="bg1"/>
              </a:solidFill>
            </a:endParaRPr>
          </a:p>
        </p:txBody>
      </p:sp>
      <p:sp>
        <p:nvSpPr>
          <p:cNvPr id="27689" name="Line 116"/>
          <p:cNvSpPr>
            <a:spLocks noChangeShapeType="1"/>
          </p:cNvSpPr>
          <p:nvPr/>
        </p:nvSpPr>
        <p:spPr bwMode="auto">
          <a:xfrm>
            <a:off x="6535420" y="3383947"/>
            <a:ext cx="0" cy="646985"/>
          </a:xfrm>
          <a:prstGeom prst="line">
            <a:avLst/>
          </a:prstGeom>
          <a:noFill/>
          <a:ln w="19050">
            <a:solidFill>
              <a:srgbClr val="969696"/>
            </a:solidFill>
            <a:round/>
            <a:headEnd/>
            <a:tailEnd/>
          </a:ln>
        </p:spPr>
        <p:txBody>
          <a:bodyPr/>
          <a:lstStyle/>
          <a:p>
            <a:endParaRPr lang="en-US">
              <a:solidFill>
                <a:schemeClr val="bg1"/>
              </a:solidFill>
            </a:endParaRPr>
          </a:p>
        </p:txBody>
      </p:sp>
      <p:sp>
        <p:nvSpPr>
          <p:cNvPr id="27690" name="Freeform 117"/>
          <p:cNvSpPr>
            <a:spLocks/>
          </p:cNvSpPr>
          <p:nvPr/>
        </p:nvSpPr>
        <p:spPr bwMode="auto">
          <a:xfrm>
            <a:off x="1885872" y="2884758"/>
            <a:ext cx="4638992" cy="821928"/>
          </a:xfrm>
          <a:custGeom>
            <a:avLst/>
            <a:gdLst>
              <a:gd name="T0" fmla="*/ 0 w 2478"/>
              <a:gd name="T1" fmla="*/ 58 h 564"/>
              <a:gd name="T2" fmla="*/ 1168 w 2478"/>
              <a:gd name="T3" fmla="*/ 0 h 564"/>
              <a:gd name="T4" fmla="*/ 2336 w 2478"/>
              <a:gd name="T5" fmla="*/ 225 h 564"/>
              <a:gd name="T6" fmla="*/ 3519 w 2478"/>
              <a:gd name="T7" fmla="*/ 168 h 564"/>
              <a:gd name="T8" fmla="*/ 4701 w 2478"/>
              <a:gd name="T9" fmla="*/ 376 h 564"/>
              <a:gd name="T10" fmla="*/ 5883 w 2478"/>
              <a:gd name="T11" fmla="*/ 492 h 564"/>
              <a:gd name="T12" fmla="*/ 0 60000 65536"/>
              <a:gd name="T13" fmla="*/ 0 60000 65536"/>
              <a:gd name="T14" fmla="*/ 0 60000 65536"/>
              <a:gd name="T15" fmla="*/ 0 60000 65536"/>
              <a:gd name="T16" fmla="*/ 0 60000 65536"/>
              <a:gd name="T17" fmla="*/ 0 60000 65536"/>
              <a:gd name="T18" fmla="*/ 0 w 2478"/>
              <a:gd name="T19" fmla="*/ 0 h 564"/>
              <a:gd name="T20" fmla="*/ 2478 w 2478"/>
              <a:gd name="T21" fmla="*/ 564 h 564"/>
            </a:gdLst>
            <a:ahLst/>
            <a:cxnLst>
              <a:cxn ang="T12">
                <a:pos x="T0" y="T1"/>
              </a:cxn>
              <a:cxn ang="T13">
                <a:pos x="T2" y="T3"/>
              </a:cxn>
              <a:cxn ang="T14">
                <a:pos x="T4" y="T5"/>
              </a:cxn>
              <a:cxn ang="T15">
                <a:pos x="T6" y="T7"/>
              </a:cxn>
              <a:cxn ang="T16">
                <a:pos x="T8" y="T9"/>
              </a:cxn>
              <a:cxn ang="T17">
                <a:pos x="T10" y="T11"/>
              </a:cxn>
            </a:cxnLst>
            <a:rect l="T18" t="T19" r="T20" b="T21"/>
            <a:pathLst>
              <a:path w="2478" h="564">
                <a:moveTo>
                  <a:pt x="0" y="66"/>
                </a:moveTo>
                <a:lnTo>
                  <a:pt x="492" y="0"/>
                </a:lnTo>
                <a:lnTo>
                  <a:pt x="984" y="258"/>
                </a:lnTo>
                <a:lnTo>
                  <a:pt x="1482" y="192"/>
                </a:lnTo>
                <a:lnTo>
                  <a:pt x="1980" y="432"/>
                </a:lnTo>
                <a:lnTo>
                  <a:pt x="2478" y="564"/>
                </a:lnTo>
              </a:path>
            </a:pathLst>
          </a:custGeom>
          <a:noFill/>
          <a:ln w="19050">
            <a:solidFill>
              <a:srgbClr val="969696"/>
            </a:solidFill>
            <a:round/>
            <a:headEnd/>
            <a:tailEnd/>
          </a:ln>
        </p:spPr>
        <p:txBody>
          <a:bodyPr/>
          <a:lstStyle/>
          <a:p>
            <a:endParaRPr lang="en-US" sz="1000" baseline="0">
              <a:solidFill>
                <a:schemeClr val="bg1"/>
              </a:solidFill>
            </a:endParaRPr>
          </a:p>
        </p:txBody>
      </p:sp>
      <p:sp>
        <p:nvSpPr>
          <p:cNvPr id="27691" name="Line 119"/>
          <p:cNvSpPr>
            <a:spLocks noChangeShapeType="1"/>
          </p:cNvSpPr>
          <p:nvPr/>
        </p:nvSpPr>
        <p:spPr bwMode="auto">
          <a:xfrm>
            <a:off x="2931002" y="2421763"/>
            <a:ext cx="0" cy="978773"/>
          </a:xfrm>
          <a:prstGeom prst="line">
            <a:avLst/>
          </a:prstGeom>
          <a:noFill/>
          <a:ln w="19050">
            <a:solidFill>
              <a:srgbClr val="990000"/>
            </a:solidFill>
            <a:round/>
            <a:headEnd/>
            <a:tailEnd/>
          </a:ln>
        </p:spPr>
        <p:txBody>
          <a:bodyPr/>
          <a:lstStyle/>
          <a:p>
            <a:endParaRPr lang="en-US">
              <a:solidFill>
                <a:schemeClr val="bg1"/>
              </a:solidFill>
            </a:endParaRPr>
          </a:p>
        </p:txBody>
      </p:sp>
      <p:sp>
        <p:nvSpPr>
          <p:cNvPr id="27692" name="Line 120"/>
          <p:cNvSpPr>
            <a:spLocks noChangeShapeType="1"/>
          </p:cNvSpPr>
          <p:nvPr/>
        </p:nvSpPr>
        <p:spPr bwMode="auto">
          <a:xfrm>
            <a:off x="2009538" y="2657031"/>
            <a:ext cx="0" cy="1024016"/>
          </a:xfrm>
          <a:prstGeom prst="line">
            <a:avLst/>
          </a:prstGeom>
          <a:noFill/>
          <a:ln w="19050">
            <a:solidFill>
              <a:srgbClr val="990000"/>
            </a:solidFill>
            <a:round/>
            <a:headEnd/>
            <a:tailEnd/>
          </a:ln>
        </p:spPr>
        <p:txBody>
          <a:bodyPr/>
          <a:lstStyle/>
          <a:p>
            <a:endParaRPr lang="en-US">
              <a:solidFill>
                <a:schemeClr val="bg1"/>
              </a:solidFill>
            </a:endParaRPr>
          </a:p>
        </p:txBody>
      </p:sp>
      <p:sp>
        <p:nvSpPr>
          <p:cNvPr id="27693" name="Line 123"/>
          <p:cNvSpPr>
            <a:spLocks noChangeShapeType="1"/>
          </p:cNvSpPr>
          <p:nvPr/>
        </p:nvSpPr>
        <p:spPr bwMode="auto">
          <a:xfrm>
            <a:off x="4805601" y="2727913"/>
            <a:ext cx="0" cy="865664"/>
          </a:xfrm>
          <a:prstGeom prst="line">
            <a:avLst/>
          </a:prstGeom>
          <a:noFill/>
          <a:ln w="19050">
            <a:solidFill>
              <a:srgbClr val="990000"/>
            </a:solidFill>
            <a:round/>
            <a:headEnd/>
            <a:tailEnd/>
          </a:ln>
        </p:spPr>
        <p:txBody>
          <a:bodyPr/>
          <a:lstStyle/>
          <a:p>
            <a:endParaRPr lang="en-US">
              <a:solidFill>
                <a:schemeClr val="bg1"/>
              </a:solidFill>
            </a:endParaRPr>
          </a:p>
        </p:txBody>
      </p:sp>
      <p:sp>
        <p:nvSpPr>
          <p:cNvPr id="27702" name="Rectangle 75"/>
          <p:cNvSpPr>
            <a:spLocks noChangeArrowheads="1"/>
          </p:cNvSpPr>
          <p:nvPr/>
        </p:nvSpPr>
        <p:spPr bwMode="auto">
          <a:xfrm>
            <a:off x="6628924" y="3643344"/>
            <a:ext cx="114617" cy="126683"/>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27703" name="Rectangle 75"/>
          <p:cNvSpPr>
            <a:spLocks noChangeArrowheads="1"/>
          </p:cNvSpPr>
          <p:nvPr/>
        </p:nvSpPr>
        <p:spPr bwMode="auto">
          <a:xfrm>
            <a:off x="5696903" y="3100419"/>
            <a:ext cx="114617" cy="126683"/>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27704" name="Rectangle 75"/>
          <p:cNvSpPr>
            <a:spLocks noChangeArrowheads="1"/>
          </p:cNvSpPr>
          <p:nvPr/>
        </p:nvSpPr>
        <p:spPr bwMode="auto">
          <a:xfrm>
            <a:off x="4746784" y="3100419"/>
            <a:ext cx="114617" cy="126683"/>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27705" name="Rectangle 75"/>
          <p:cNvSpPr>
            <a:spLocks noChangeArrowheads="1"/>
          </p:cNvSpPr>
          <p:nvPr/>
        </p:nvSpPr>
        <p:spPr bwMode="auto">
          <a:xfrm>
            <a:off x="3817779" y="2729420"/>
            <a:ext cx="114617" cy="126683"/>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27706" name="Rectangle 75"/>
          <p:cNvSpPr>
            <a:spLocks noChangeArrowheads="1"/>
          </p:cNvSpPr>
          <p:nvPr/>
        </p:nvSpPr>
        <p:spPr bwMode="auto">
          <a:xfrm>
            <a:off x="1953737" y="3118517"/>
            <a:ext cx="114617" cy="126683"/>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27707" name="AutoShape 76"/>
          <p:cNvSpPr>
            <a:spLocks noChangeArrowheads="1"/>
          </p:cNvSpPr>
          <p:nvPr/>
        </p:nvSpPr>
        <p:spPr bwMode="auto">
          <a:xfrm>
            <a:off x="6458506" y="3625247"/>
            <a:ext cx="147796" cy="180975"/>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27708" name="AutoShape 76"/>
          <p:cNvSpPr>
            <a:spLocks noChangeArrowheads="1"/>
          </p:cNvSpPr>
          <p:nvPr/>
        </p:nvSpPr>
        <p:spPr bwMode="auto">
          <a:xfrm>
            <a:off x="5529501" y="3438239"/>
            <a:ext cx="147796" cy="180975"/>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27709" name="AutoShape 76"/>
          <p:cNvSpPr>
            <a:spLocks noChangeArrowheads="1"/>
          </p:cNvSpPr>
          <p:nvPr/>
        </p:nvSpPr>
        <p:spPr bwMode="auto">
          <a:xfrm>
            <a:off x="4582399" y="3082322"/>
            <a:ext cx="147796" cy="180975"/>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27710" name="AutoShape 76"/>
          <p:cNvSpPr>
            <a:spLocks noChangeArrowheads="1"/>
          </p:cNvSpPr>
          <p:nvPr/>
        </p:nvSpPr>
        <p:spPr bwMode="auto">
          <a:xfrm>
            <a:off x="3665459" y="3166777"/>
            <a:ext cx="147796" cy="180975"/>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27711" name="AutoShape 76"/>
          <p:cNvSpPr>
            <a:spLocks noChangeArrowheads="1"/>
          </p:cNvSpPr>
          <p:nvPr/>
        </p:nvSpPr>
        <p:spPr bwMode="auto">
          <a:xfrm>
            <a:off x="2730422" y="2798794"/>
            <a:ext cx="147796" cy="180975"/>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27712" name="AutoShape 76"/>
          <p:cNvSpPr>
            <a:spLocks noChangeArrowheads="1"/>
          </p:cNvSpPr>
          <p:nvPr/>
        </p:nvSpPr>
        <p:spPr bwMode="auto">
          <a:xfrm>
            <a:off x="1789352" y="2889282"/>
            <a:ext cx="147796" cy="180975"/>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27713" name="Freeform 121"/>
          <p:cNvSpPr>
            <a:spLocks/>
          </p:cNvSpPr>
          <p:nvPr/>
        </p:nvSpPr>
        <p:spPr bwMode="auto">
          <a:xfrm>
            <a:off x="2020094" y="2797287"/>
            <a:ext cx="4673678" cy="918448"/>
          </a:xfrm>
          <a:custGeom>
            <a:avLst/>
            <a:gdLst>
              <a:gd name="T0" fmla="*/ 0 w 2496"/>
              <a:gd name="T1" fmla="*/ 230 h 630"/>
              <a:gd name="T2" fmla="*/ 1155 w 2496"/>
              <a:gd name="T3" fmla="*/ 58 h 630"/>
              <a:gd name="T4" fmla="*/ 2368 w 2496"/>
              <a:gd name="T5" fmla="*/ 0 h 630"/>
              <a:gd name="T6" fmla="*/ 3535 w 2496"/>
              <a:gd name="T7" fmla="*/ 220 h 630"/>
              <a:gd name="T8" fmla="*/ 4733 w 2496"/>
              <a:gd name="T9" fmla="*/ 220 h 630"/>
              <a:gd name="T10" fmla="*/ 5932 w 2496"/>
              <a:gd name="T11" fmla="*/ 550 h 630"/>
              <a:gd name="T12" fmla="*/ 0 60000 65536"/>
              <a:gd name="T13" fmla="*/ 0 60000 65536"/>
              <a:gd name="T14" fmla="*/ 0 60000 65536"/>
              <a:gd name="T15" fmla="*/ 0 60000 65536"/>
              <a:gd name="T16" fmla="*/ 0 60000 65536"/>
              <a:gd name="T17" fmla="*/ 0 60000 65536"/>
              <a:gd name="T18" fmla="*/ 0 w 2496"/>
              <a:gd name="T19" fmla="*/ 0 h 630"/>
              <a:gd name="T20" fmla="*/ 2496 w 2496"/>
              <a:gd name="T21" fmla="*/ 630 h 630"/>
            </a:gdLst>
            <a:ahLst/>
            <a:cxnLst>
              <a:cxn ang="T12">
                <a:pos x="T0" y="T1"/>
              </a:cxn>
              <a:cxn ang="T13">
                <a:pos x="T2" y="T3"/>
              </a:cxn>
              <a:cxn ang="T14">
                <a:pos x="T4" y="T5"/>
              </a:cxn>
              <a:cxn ang="T15">
                <a:pos x="T6" y="T7"/>
              </a:cxn>
              <a:cxn ang="T16">
                <a:pos x="T8" y="T9"/>
              </a:cxn>
              <a:cxn ang="T17">
                <a:pos x="T10" y="T11"/>
              </a:cxn>
            </a:cxnLst>
            <a:rect l="T18" t="T19" r="T20" b="T21"/>
            <a:pathLst>
              <a:path w="2496" h="630">
                <a:moveTo>
                  <a:pt x="0" y="264"/>
                </a:moveTo>
                <a:lnTo>
                  <a:pt x="486" y="66"/>
                </a:lnTo>
                <a:lnTo>
                  <a:pt x="996" y="0"/>
                </a:lnTo>
                <a:lnTo>
                  <a:pt x="1488" y="252"/>
                </a:lnTo>
                <a:lnTo>
                  <a:pt x="1992" y="252"/>
                </a:lnTo>
                <a:lnTo>
                  <a:pt x="2496" y="630"/>
                </a:lnTo>
              </a:path>
            </a:pathLst>
          </a:custGeom>
          <a:noFill/>
          <a:ln w="19050">
            <a:solidFill>
              <a:srgbClr val="990000"/>
            </a:solidFill>
            <a:round/>
            <a:headEnd/>
            <a:tailEnd/>
          </a:ln>
        </p:spPr>
        <p:txBody>
          <a:bodyPr/>
          <a:lstStyle/>
          <a:p>
            <a:endParaRPr lang="en-US" sz="1000" baseline="0">
              <a:solidFill>
                <a:schemeClr val="bg1"/>
              </a:solidFill>
            </a:endParaRPr>
          </a:p>
        </p:txBody>
      </p:sp>
      <p:sp>
        <p:nvSpPr>
          <p:cNvPr id="27714" name="Rectangle 75"/>
          <p:cNvSpPr>
            <a:spLocks noChangeArrowheads="1"/>
          </p:cNvSpPr>
          <p:nvPr/>
        </p:nvSpPr>
        <p:spPr bwMode="auto">
          <a:xfrm>
            <a:off x="2876709" y="2828957"/>
            <a:ext cx="114617" cy="126683"/>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73" name="Line 74"/>
          <p:cNvSpPr>
            <a:spLocks noChangeShapeType="1"/>
          </p:cNvSpPr>
          <p:nvPr/>
        </p:nvSpPr>
        <p:spPr bwMode="auto">
          <a:xfrm>
            <a:off x="1350487" y="5356574"/>
            <a:ext cx="135731" cy="0"/>
          </a:xfrm>
          <a:prstGeom prst="line">
            <a:avLst/>
          </a:prstGeom>
          <a:noFill/>
          <a:ln w="9525">
            <a:solidFill>
              <a:schemeClr val="tx1"/>
            </a:solidFill>
            <a:round/>
            <a:headEnd/>
            <a:tailEnd/>
          </a:ln>
        </p:spPr>
        <p:txBody>
          <a:bodyPr/>
          <a:lstStyle/>
          <a:p>
            <a:endParaRPr lang="en-US">
              <a:solidFill>
                <a:schemeClr val="bg1"/>
              </a:solidFill>
            </a:endParaRPr>
          </a:p>
        </p:txBody>
      </p:sp>
      <p:grpSp>
        <p:nvGrpSpPr>
          <p:cNvPr id="2" name="Group 75"/>
          <p:cNvGrpSpPr/>
          <p:nvPr/>
        </p:nvGrpSpPr>
        <p:grpSpPr>
          <a:xfrm rot="3379457">
            <a:off x="1401073" y="4810500"/>
            <a:ext cx="43433" cy="145100"/>
            <a:chOff x="609600" y="4419600"/>
            <a:chExt cx="77789" cy="229394"/>
          </a:xfrm>
        </p:grpSpPr>
        <p:sp>
          <p:nvSpPr>
            <p:cNvPr id="77" name="Rectangle 76"/>
            <p:cNvSpPr/>
            <p:nvPr/>
          </p:nvSpPr>
          <p:spPr>
            <a:xfrm>
              <a:off x="609600" y="4419600"/>
              <a:ext cx="76200" cy="228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78" name="Straight Connector 77"/>
            <p:cNvCxnSpPr/>
            <p:nvPr/>
          </p:nvCxnSpPr>
          <p:spPr>
            <a:xfrm rot="16200000" flipH="1">
              <a:off x="496095" y="4533900"/>
              <a:ext cx="228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16200000" flipH="1">
              <a:off x="572295" y="4533106"/>
              <a:ext cx="228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6" name="TextBox 85"/>
          <p:cNvSpPr txBox="1"/>
          <p:nvPr/>
        </p:nvSpPr>
        <p:spPr bwMode="auto">
          <a:xfrm>
            <a:off x="1806027" y="2336343"/>
            <a:ext cx="304892" cy="369332"/>
          </a:xfrm>
          <a:prstGeom prst="rect">
            <a:avLst/>
          </a:prstGeom>
          <a:noFill/>
          <a:ln w="9525">
            <a:noFill/>
            <a:miter lim="800000"/>
            <a:headEnd/>
            <a:tailEnd/>
          </a:ln>
        </p:spPr>
        <p:txBody>
          <a:bodyPr wrap="square" rtlCol="0">
            <a:spAutoFit/>
          </a:bodyPr>
          <a:lstStyle/>
          <a:p>
            <a:pPr marL="114300" indent="-114300">
              <a:buClr>
                <a:schemeClr val="tx1"/>
              </a:buClr>
              <a:buSzPct val="100000"/>
            </a:pPr>
            <a:r>
              <a:rPr lang="en-US" sz="1800" baseline="0" dirty="0" smtClean="0">
                <a:solidFill>
                  <a:schemeClr val="bg1"/>
                </a:solidFill>
                <a:latin typeface="+mj-lt"/>
                <a:cs typeface="Times New Roman" pitchFamily="18" charset="0"/>
              </a:rPr>
              <a:t>*</a:t>
            </a:r>
            <a:endParaRPr lang="en-US" sz="1800" baseline="0" dirty="0">
              <a:solidFill>
                <a:schemeClr val="bg1"/>
              </a:solidFill>
              <a:latin typeface="+mj-lt"/>
              <a:cs typeface="Times New Roman" pitchFamily="18" charset="0"/>
            </a:endParaRPr>
          </a:p>
        </p:txBody>
      </p:sp>
      <p:sp>
        <p:nvSpPr>
          <p:cNvPr id="87" name="TextBox 86"/>
          <p:cNvSpPr txBox="1"/>
          <p:nvPr/>
        </p:nvSpPr>
        <p:spPr bwMode="auto">
          <a:xfrm>
            <a:off x="2720611" y="2209800"/>
            <a:ext cx="304892" cy="276999"/>
          </a:xfrm>
          <a:prstGeom prst="rect">
            <a:avLst/>
          </a:prstGeom>
          <a:noFill/>
          <a:ln w="9525">
            <a:noFill/>
            <a:miter lim="800000"/>
            <a:headEnd/>
            <a:tailEnd/>
          </a:ln>
        </p:spPr>
        <p:txBody>
          <a:bodyPr wrap="square" rtlCol="0">
            <a:spAutoFit/>
          </a:bodyPr>
          <a:lstStyle/>
          <a:p>
            <a:pPr marL="114300" indent="-114300">
              <a:buClr>
                <a:schemeClr val="tx1"/>
              </a:buClr>
              <a:buSzPct val="100000"/>
            </a:pPr>
            <a:r>
              <a:rPr lang="en-US" sz="1800" baseline="30000" dirty="0" smtClean="0">
                <a:solidFill>
                  <a:schemeClr val="bg1"/>
                </a:solidFill>
                <a:latin typeface="+mj-lt"/>
                <a:cs typeface="Times New Roman" pitchFamily="18" charset="0"/>
              </a:rPr>
              <a:t>†</a:t>
            </a:r>
            <a:endParaRPr lang="en-US" sz="1800" baseline="30000" dirty="0">
              <a:solidFill>
                <a:schemeClr val="bg1"/>
              </a:solidFill>
              <a:latin typeface="+mj-lt"/>
              <a:cs typeface="Times New Roman" pitchFamily="18" charset="0"/>
            </a:endParaRPr>
          </a:p>
        </p:txBody>
      </p:sp>
      <p:sp>
        <p:nvSpPr>
          <p:cNvPr id="88" name="TextBox 87"/>
          <p:cNvSpPr txBox="1"/>
          <p:nvPr/>
        </p:nvSpPr>
        <p:spPr bwMode="auto">
          <a:xfrm>
            <a:off x="3634919" y="2009001"/>
            <a:ext cx="304892" cy="276999"/>
          </a:xfrm>
          <a:prstGeom prst="rect">
            <a:avLst/>
          </a:prstGeom>
          <a:noFill/>
          <a:ln w="9525">
            <a:noFill/>
            <a:miter lim="800000"/>
            <a:headEnd/>
            <a:tailEnd/>
          </a:ln>
        </p:spPr>
        <p:txBody>
          <a:bodyPr wrap="square" rtlCol="0">
            <a:spAutoFit/>
          </a:bodyPr>
          <a:lstStyle/>
          <a:p>
            <a:pPr marL="114300" indent="-114300">
              <a:buClr>
                <a:schemeClr val="tx1"/>
              </a:buClr>
              <a:buSzPct val="100000"/>
            </a:pPr>
            <a:r>
              <a:rPr lang="en-US" sz="1800" baseline="30000" dirty="0" smtClean="0">
                <a:solidFill>
                  <a:schemeClr val="bg1"/>
                </a:solidFill>
                <a:latin typeface="+mj-lt"/>
                <a:cs typeface="Times New Roman" pitchFamily="18" charset="0"/>
              </a:rPr>
              <a:t>‡</a:t>
            </a:r>
            <a:endParaRPr lang="en-US" sz="1800" baseline="30000" dirty="0">
              <a:solidFill>
                <a:schemeClr val="bg1"/>
              </a:solidFill>
              <a:latin typeface="+mj-lt"/>
              <a:cs typeface="Times New Roman" pitchFamily="18" charset="0"/>
            </a:endParaRPr>
          </a:p>
        </p:txBody>
      </p:sp>
      <p:sp>
        <p:nvSpPr>
          <p:cNvPr id="89" name="TextBox 88"/>
          <p:cNvSpPr txBox="1"/>
          <p:nvPr/>
        </p:nvSpPr>
        <p:spPr bwMode="auto">
          <a:xfrm>
            <a:off x="4549411" y="2559556"/>
            <a:ext cx="304892" cy="276999"/>
          </a:xfrm>
          <a:prstGeom prst="rect">
            <a:avLst/>
          </a:prstGeom>
          <a:noFill/>
          <a:ln w="9525">
            <a:noFill/>
            <a:miter lim="800000"/>
            <a:headEnd/>
            <a:tailEnd/>
          </a:ln>
        </p:spPr>
        <p:txBody>
          <a:bodyPr wrap="square" rtlCol="0">
            <a:spAutoFit/>
          </a:bodyPr>
          <a:lstStyle/>
          <a:p>
            <a:pPr marL="114300" indent="-114300">
              <a:buClr>
                <a:schemeClr val="tx1"/>
              </a:buClr>
              <a:buSzPct val="100000"/>
            </a:pPr>
            <a:r>
              <a:rPr lang="en-US" sz="1800" baseline="30000" dirty="0" smtClean="0">
                <a:solidFill>
                  <a:schemeClr val="bg1"/>
                </a:solidFill>
                <a:latin typeface="+mj-lt"/>
                <a:cs typeface="Times New Roman" pitchFamily="18" charset="0"/>
              </a:rPr>
              <a:t>§</a:t>
            </a:r>
            <a:endParaRPr lang="en-US" sz="1800" baseline="30000" dirty="0">
              <a:solidFill>
                <a:schemeClr val="bg1"/>
              </a:solidFill>
              <a:latin typeface="+mj-lt"/>
              <a:cs typeface="Times New Roman" pitchFamily="18" charset="0"/>
            </a:endParaRPr>
          </a:p>
        </p:txBody>
      </p:sp>
      <p:sp>
        <p:nvSpPr>
          <p:cNvPr id="90" name="TextBox 89"/>
          <p:cNvSpPr txBox="1"/>
          <p:nvPr/>
        </p:nvSpPr>
        <p:spPr bwMode="auto">
          <a:xfrm>
            <a:off x="5463811" y="2781875"/>
            <a:ext cx="304892" cy="276999"/>
          </a:xfrm>
          <a:prstGeom prst="rect">
            <a:avLst/>
          </a:prstGeom>
          <a:noFill/>
          <a:ln w="9525">
            <a:noFill/>
            <a:miter lim="800000"/>
            <a:headEnd/>
            <a:tailEnd/>
          </a:ln>
        </p:spPr>
        <p:txBody>
          <a:bodyPr wrap="square" rtlCol="0">
            <a:spAutoFit/>
          </a:bodyPr>
          <a:lstStyle/>
          <a:p>
            <a:pPr marL="114300" indent="-114300">
              <a:buClr>
                <a:schemeClr val="tx1"/>
              </a:buClr>
              <a:buSzPct val="100000"/>
            </a:pPr>
            <a:r>
              <a:rPr lang="en-US" sz="1800" baseline="30000" dirty="0" smtClean="0">
                <a:solidFill>
                  <a:schemeClr val="bg1"/>
                </a:solidFill>
                <a:latin typeface="+mj-lt"/>
                <a:cs typeface="Times New Roman" pitchFamily="18" charset="0"/>
              </a:rPr>
              <a:t>║</a:t>
            </a:r>
            <a:endParaRPr lang="en-US" sz="1800" baseline="30000" dirty="0">
              <a:solidFill>
                <a:schemeClr val="bg1"/>
              </a:solidFill>
              <a:latin typeface="+mj-lt"/>
              <a:cs typeface="Times New Roman" pitchFamily="18" charset="0"/>
            </a:endParaRPr>
          </a:p>
        </p:txBody>
      </p:sp>
      <p:sp>
        <p:nvSpPr>
          <p:cNvPr id="91" name="TextBox 90"/>
          <p:cNvSpPr txBox="1"/>
          <p:nvPr/>
        </p:nvSpPr>
        <p:spPr bwMode="auto">
          <a:xfrm>
            <a:off x="6454319" y="3152001"/>
            <a:ext cx="304892" cy="276999"/>
          </a:xfrm>
          <a:prstGeom prst="rect">
            <a:avLst/>
          </a:prstGeom>
          <a:noFill/>
          <a:ln w="9525">
            <a:noFill/>
            <a:miter lim="800000"/>
            <a:headEnd/>
            <a:tailEnd/>
          </a:ln>
        </p:spPr>
        <p:txBody>
          <a:bodyPr wrap="square" rtlCol="0">
            <a:spAutoFit/>
          </a:bodyPr>
          <a:lstStyle/>
          <a:p>
            <a:pPr marL="114300" indent="-114300">
              <a:buClr>
                <a:schemeClr val="tx1"/>
              </a:buClr>
              <a:buSzPct val="100000"/>
            </a:pPr>
            <a:r>
              <a:rPr lang="en-US" sz="1800" baseline="30000" dirty="0" smtClean="0">
                <a:solidFill>
                  <a:schemeClr val="bg1"/>
                </a:solidFill>
                <a:latin typeface="+mj-lt"/>
                <a:cs typeface="Times New Roman" pitchFamily="18" charset="0"/>
              </a:rPr>
              <a:t>¶</a:t>
            </a:r>
            <a:endParaRPr lang="en-US" sz="1800" baseline="30000" dirty="0">
              <a:solidFill>
                <a:schemeClr val="bg1"/>
              </a:solidFill>
              <a:latin typeface="+mj-lt"/>
              <a:cs typeface="Times New Roman" pitchFamily="18" charset="0"/>
            </a:endParaRPr>
          </a:p>
        </p:txBody>
      </p:sp>
      <p:sp>
        <p:nvSpPr>
          <p:cNvPr id="101" name="Rectangle 75"/>
          <p:cNvSpPr>
            <a:spLocks noChangeArrowheads="1"/>
          </p:cNvSpPr>
          <p:nvPr/>
        </p:nvSpPr>
        <p:spPr bwMode="auto">
          <a:xfrm>
            <a:off x="7346950" y="1927741"/>
            <a:ext cx="120650" cy="133350"/>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102" name="AutoShape 76"/>
          <p:cNvSpPr>
            <a:spLocks noChangeArrowheads="1"/>
          </p:cNvSpPr>
          <p:nvPr/>
        </p:nvSpPr>
        <p:spPr bwMode="auto">
          <a:xfrm>
            <a:off x="7315200" y="2146816"/>
            <a:ext cx="155575" cy="190500"/>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103" name="Text Box 49"/>
          <p:cNvSpPr txBox="1">
            <a:spLocks noChangeArrowheads="1"/>
          </p:cNvSpPr>
          <p:nvPr/>
        </p:nvSpPr>
        <p:spPr bwMode="auto">
          <a:xfrm>
            <a:off x="7467600" y="1809750"/>
            <a:ext cx="1676400" cy="415498"/>
          </a:xfrm>
          <a:prstGeom prst="rect">
            <a:avLst/>
          </a:prstGeom>
          <a:noFill/>
          <a:ln w="9525">
            <a:noFill/>
            <a:miter lim="800000"/>
            <a:headEnd/>
            <a:tailEnd/>
          </a:ln>
        </p:spPr>
        <p:txBody>
          <a:bodyPr wrap="square">
            <a:spAutoFit/>
          </a:bodyPr>
          <a:lstStyle/>
          <a:p>
            <a:pPr>
              <a:lnSpc>
                <a:spcPct val="150000"/>
              </a:lnSpc>
            </a:pPr>
            <a:r>
              <a:rPr lang="en-US" sz="1400" b="1" baseline="0" dirty="0" smtClean="0">
                <a:solidFill>
                  <a:schemeClr val="bg1"/>
                </a:solidFill>
              </a:rPr>
              <a:t>Metformin</a:t>
            </a:r>
            <a:endParaRPr lang="en-US" sz="1400" b="1" baseline="0" dirty="0">
              <a:solidFill>
                <a:schemeClr val="bg1"/>
              </a:solidFill>
            </a:endParaRPr>
          </a:p>
        </p:txBody>
      </p:sp>
      <p:sp>
        <p:nvSpPr>
          <p:cNvPr id="104" name="Rectangle 103"/>
          <p:cNvSpPr/>
          <p:nvPr/>
        </p:nvSpPr>
        <p:spPr>
          <a:xfrm>
            <a:off x="7467600" y="2057400"/>
            <a:ext cx="1169423" cy="415498"/>
          </a:xfrm>
          <a:prstGeom prst="rect">
            <a:avLst/>
          </a:prstGeom>
        </p:spPr>
        <p:txBody>
          <a:bodyPr wrap="none">
            <a:spAutoFit/>
          </a:bodyPr>
          <a:lstStyle/>
          <a:p>
            <a:pPr>
              <a:lnSpc>
                <a:spcPct val="150000"/>
              </a:lnSpc>
            </a:pPr>
            <a:r>
              <a:rPr lang="en-US" sz="1400" b="1" dirty="0" smtClean="0">
                <a:solidFill>
                  <a:schemeClr val="bg1"/>
                </a:solidFill>
              </a:rPr>
              <a:t>Conventional</a:t>
            </a:r>
            <a:endParaRPr lang="en-US" sz="1400" b="1" dirty="0">
              <a:solidFill>
                <a:schemeClr val="bg1"/>
              </a:solidFill>
            </a:endParaRPr>
          </a:p>
        </p:txBody>
      </p:sp>
      <p:sp>
        <p:nvSpPr>
          <p:cNvPr id="105" name="Rectangle 1026"/>
          <p:cNvSpPr txBox="1">
            <a:spLocks noChangeArrowheads="1"/>
          </p:cNvSpPr>
          <p:nvPr/>
        </p:nvSpPr>
        <p:spPr>
          <a:xfrm>
            <a:off x="457200" y="153988"/>
            <a:ext cx="7429500" cy="1143000"/>
          </a:xfrm>
          <a:prstGeom prst="rect">
            <a:avLst/>
          </a:prstGeom>
        </p:spPr>
        <p:txBody>
          <a:bodyPr anchor="ctr" anchorCtr="0"/>
          <a:lstStyle/>
          <a:p>
            <a:pPr lvl="0" eaLnBrk="0" hangingPunct="0"/>
            <a:r>
              <a:rPr lang="en-US" sz="3600" b="1" kern="0" dirty="0" err="1" smtClean="0">
                <a:solidFill>
                  <a:srgbClr val="FFFF00"/>
                </a:solidFill>
                <a:latin typeface="Verdana" pitchFamily="34" charset="0"/>
                <a:ea typeface="Verdana" pitchFamily="34" charset="0"/>
                <a:cs typeface="Verdana" pitchFamily="34" charset="0"/>
              </a:rPr>
              <a:t>Posttrial</a:t>
            </a:r>
            <a:r>
              <a:rPr lang="en-US" sz="3600" b="1" kern="0" dirty="0" smtClean="0">
                <a:solidFill>
                  <a:srgbClr val="FFFF00"/>
                </a:solidFill>
                <a:latin typeface="Verdana" pitchFamily="34" charset="0"/>
                <a:ea typeface="Verdana" pitchFamily="34" charset="0"/>
                <a:cs typeface="Verdana" pitchFamily="34" charset="0"/>
              </a:rPr>
              <a:t> Changes in HbA1c</a:t>
            </a:r>
            <a:endParaRPr kumimoji="0" lang="en-US" sz="3600" b="1" i="0" u="none" strike="noStrike" kern="0" cap="none" spc="0" normalizeH="0" baseline="0" noProof="0" dirty="0">
              <a:ln>
                <a:noFill/>
              </a:ln>
              <a:solidFill>
                <a:srgbClr val="FFFF00"/>
              </a:solidFill>
              <a:uLnTx/>
              <a:uFillTx/>
              <a:latin typeface="Verdana" pitchFamily="34" charset="0"/>
              <a:ea typeface="Verdana" pitchFamily="34" charset="0"/>
              <a:cs typeface="Verdana" pitchFamily="34" charset="0"/>
            </a:endParaRPr>
          </a:p>
        </p:txBody>
      </p:sp>
      <p:sp>
        <p:nvSpPr>
          <p:cNvPr id="106" name="TextBox 8"/>
          <p:cNvSpPr txBox="1">
            <a:spLocks noChangeArrowheads="1"/>
          </p:cNvSpPr>
          <p:nvPr>
            <p:custDataLst>
              <p:tags r:id="rId2"/>
            </p:custDataLst>
          </p:nvPr>
        </p:nvSpPr>
        <p:spPr bwMode="auto">
          <a:xfrm>
            <a:off x="457200" y="6355080"/>
            <a:ext cx="8340725" cy="336550"/>
          </a:xfrm>
          <a:prstGeom prst="rect">
            <a:avLst/>
          </a:prstGeom>
          <a:noFill/>
          <a:ln w="9525">
            <a:noFill/>
            <a:miter lim="800000"/>
            <a:headEnd/>
            <a:tailEnd/>
          </a:ln>
        </p:spPr>
        <p:txBody>
          <a:bodyPr wrap="none"/>
          <a:lstStyle/>
          <a:p>
            <a:pPr algn="r">
              <a:lnSpc>
                <a:spcPct val="125000"/>
              </a:lnSpc>
              <a:buClr>
                <a:srgbClr val="3F3F3F"/>
              </a:buClr>
              <a:buSzPct val="100000"/>
            </a:pPr>
            <a:r>
              <a:rPr lang="en-US" sz="1400" baseline="0" dirty="0" smtClean="0">
                <a:solidFill>
                  <a:schemeClr val="bg1"/>
                </a:solidFill>
                <a:latin typeface="Arial Narrow" pitchFamily="34" charset="0"/>
                <a:cs typeface="Times New Roman" pitchFamily="18" charset="0"/>
              </a:rPr>
              <a:t>Holman et </a:t>
            </a:r>
            <a:r>
              <a:rPr lang="en-US" sz="1400" baseline="0" dirty="0">
                <a:solidFill>
                  <a:schemeClr val="bg1"/>
                </a:solidFill>
                <a:latin typeface="Arial Narrow" pitchFamily="34" charset="0"/>
                <a:cs typeface="Times New Roman" pitchFamily="18" charset="0"/>
              </a:rPr>
              <a:t>al. </a:t>
            </a:r>
            <a:r>
              <a:rPr lang="en-US" sz="1400" i="1" baseline="0" dirty="0">
                <a:solidFill>
                  <a:schemeClr val="bg1"/>
                </a:solidFill>
                <a:latin typeface="Arial Narrow" pitchFamily="34" charset="0"/>
                <a:cs typeface="Times New Roman" pitchFamily="18" charset="0"/>
              </a:rPr>
              <a:t>N </a:t>
            </a:r>
            <a:r>
              <a:rPr lang="en-US" sz="1400" i="1" baseline="0" dirty="0" err="1">
                <a:solidFill>
                  <a:schemeClr val="bg1"/>
                </a:solidFill>
                <a:latin typeface="Arial Narrow" pitchFamily="34" charset="0"/>
                <a:cs typeface="Times New Roman" pitchFamily="18" charset="0"/>
              </a:rPr>
              <a:t>Engl</a:t>
            </a:r>
            <a:r>
              <a:rPr lang="en-US" sz="1400" i="1" baseline="0" dirty="0">
                <a:solidFill>
                  <a:schemeClr val="bg1"/>
                </a:solidFill>
                <a:latin typeface="Arial Narrow" pitchFamily="34" charset="0"/>
                <a:cs typeface="Times New Roman" pitchFamily="18" charset="0"/>
              </a:rPr>
              <a:t> J </a:t>
            </a:r>
            <a:r>
              <a:rPr lang="en-US" sz="1400" i="1" baseline="0" dirty="0" smtClean="0">
                <a:solidFill>
                  <a:schemeClr val="bg1"/>
                </a:solidFill>
                <a:latin typeface="Arial Narrow" pitchFamily="34" charset="0"/>
                <a:cs typeface="Times New Roman" pitchFamily="18" charset="0"/>
              </a:rPr>
              <a:t>Med</a:t>
            </a:r>
            <a:r>
              <a:rPr lang="en-US" sz="1400" baseline="0" dirty="0" smtClean="0">
                <a:solidFill>
                  <a:schemeClr val="bg1"/>
                </a:solidFill>
                <a:latin typeface="Arial Narrow" pitchFamily="34" charset="0"/>
                <a:cs typeface="Times New Roman" pitchFamily="18" charset="0"/>
              </a:rPr>
              <a:t> </a:t>
            </a:r>
            <a:r>
              <a:rPr lang="en-US" sz="1400" baseline="0" dirty="0">
                <a:solidFill>
                  <a:schemeClr val="bg1"/>
                </a:solidFill>
                <a:latin typeface="Arial Narrow" pitchFamily="34" charset="0"/>
                <a:cs typeface="Times New Roman" pitchFamily="18" charset="0"/>
              </a:rPr>
              <a:t>2008;359(15):1577-1589.</a:t>
            </a:r>
          </a:p>
        </p:txBody>
      </p:sp>
      <p:sp>
        <p:nvSpPr>
          <p:cNvPr id="80" name="Text Box 89"/>
          <p:cNvSpPr txBox="1">
            <a:spLocks noChangeArrowheads="1"/>
          </p:cNvSpPr>
          <p:nvPr/>
        </p:nvSpPr>
        <p:spPr bwMode="auto">
          <a:xfrm>
            <a:off x="1780652" y="5105400"/>
            <a:ext cx="416781" cy="215444"/>
          </a:xfrm>
          <a:prstGeom prst="rect">
            <a:avLst/>
          </a:prstGeom>
          <a:noFill/>
          <a:ln w="9525">
            <a:noFill/>
            <a:miter lim="800000"/>
            <a:headEnd/>
            <a:tailEnd/>
          </a:ln>
        </p:spPr>
        <p:txBody>
          <a:bodyPr wrap="none" lIns="0" tIns="0" rIns="0" bIns="0">
            <a:spAutoFit/>
          </a:bodyPr>
          <a:lstStyle/>
          <a:p>
            <a:pPr algn="ctr"/>
            <a:r>
              <a:rPr lang="en-US" sz="1400" b="1" baseline="0" dirty="0" smtClean="0">
                <a:solidFill>
                  <a:schemeClr val="bg1"/>
                </a:solidFill>
              </a:rPr>
              <a:t>p=.</a:t>
            </a:r>
            <a:r>
              <a:rPr lang="en-US" sz="1400" b="1" baseline="0" dirty="0">
                <a:solidFill>
                  <a:schemeClr val="bg1"/>
                </a:solidFill>
              </a:rPr>
              <a:t>59</a:t>
            </a:r>
          </a:p>
        </p:txBody>
      </p:sp>
      <p:sp>
        <p:nvSpPr>
          <p:cNvPr id="81" name="Text Box 90"/>
          <p:cNvSpPr txBox="1">
            <a:spLocks noChangeArrowheads="1"/>
          </p:cNvSpPr>
          <p:nvPr/>
        </p:nvSpPr>
        <p:spPr bwMode="auto">
          <a:xfrm>
            <a:off x="2695052" y="5105400"/>
            <a:ext cx="416781" cy="215444"/>
          </a:xfrm>
          <a:prstGeom prst="rect">
            <a:avLst/>
          </a:prstGeom>
          <a:noFill/>
          <a:ln w="9525">
            <a:noFill/>
            <a:miter lim="800000"/>
            <a:headEnd/>
            <a:tailEnd/>
          </a:ln>
        </p:spPr>
        <p:txBody>
          <a:bodyPr wrap="none" lIns="0" tIns="0" rIns="0" bIns="0">
            <a:spAutoFit/>
          </a:bodyPr>
          <a:lstStyle/>
          <a:p>
            <a:pPr algn="ctr"/>
            <a:r>
              <a:rPr lang="en-US" sz="1400" b="1" baseline="0" dirty="0" smtClean="0">
                <a:solidFill>
                  <a:schemeClr val="bg1"/>
                </a:solidFill>
              </a:rPr>
              <a:t>p=.</a:t>
            </a:r>
            <a:r>
              <a:rPr lang="en-US" sz="1400" b="1" baseline="0" dirty="0">
                <a:solidFill>
                  <a:schemeClr val="bg1"/>
                </a:solidFill>
              </a:rPr>
              <a:t>99</a:t>
            </a:r>
          </a:p>
        </p:txBody>
      </p:sp>
      <p:sp>
        <p:nvSpPr>
          <p:cNvPr id="82" name="Text Box 91"/>
          <p:cNvSpPr txBox="1">
            <a:spLocks noChangeArrowheads="1"/>
          </p:cNvSpPr>
          <p:nvPr/>
        </p:nvSpPr>
        <p:spPr bwMode="auto">
          <a:xfrm>
            <a:off x="3669966" y="5105400"/>
            <a:ext cx="416781" cy="215444"/>
          </a:xfrm>
          <a:prstGeom prst="rect">
            <a:avLst/>
          </a:prstGeom>
          <a:noFill/>
          <a:ln w="9525">
            <a:noFill/>
            <a:miter lim="800000"/>
            <a:headEnd/>
            <a:tailEnd/>
          </a:ln>
        </p:spPr>
        <p:txBody>
          <a:bodyPr wrap="none" lIns="0" tIns="0" rIns="0" bIns="0">
            <a:spAutoFit/>
          </a:bodyPr>
          <a:lstStyle/>
          <a:p>
            <a:pPr algn="ctr"/>
            <a:r>
              <a:rPr lang="en-US" sz="1400" b="1" baseline="0" dirty="0" smtClean="0">
                <a:solidFill>
                  <a:schemeClr val="bg1"/>
                </a:solidFill>
              </a:rPr>
              <a:t>p=.</a:t>
            </a:r>
            <a:r>
              <a:rPr lang="en-US" sz="1400" b="1" baseline="0" dirty="0">
                <a:solidFill>
                  <a:schemeClr val="bg1"/>
                </a:solidFill>
              </a:rPr>
              <a:t>18</a:t>
            </a:r>
          </a:p>
        </p:txBody>
      </p:sp>
      <p:sp>
        <p:nvSpPr>
          <p:cNvPr id="83" name="Text Box 92"/>
          <p:cNvSpPr txBox="1">
            <a:spLocks noChangeArrowheads="1"/>
          </p:cNvSpPr>
          <p:nvPr/>
        </p:nvSpPr>
        <p:spPr bwMode="auto">
          <a:xfrm>
            <a:off x="4584366" y="5105400"/>
            <a:ext cx="416781" cy="215444"/>
          </a:xfrm>
          <a:prstGeom prst="rect">
            <a:avLst/>
          </a:prstGeom>
          <a:noFill/>
          <a:ln w="9525">
            <a:noFill/>
            <a:miter lim="800000"/>
            <a:headEnd/>
            <a:tailEnd/>
          </a:ln>
        </p:spPr>
        <p:txBody>
          <a:bodyPr wrap="none" lIns="0" tIns="0" rIns="0" bIns="0">
            <a:spAutoFit/>
          </a:bodyPr>
          <a:lstStyle/>
          <a:p>
            <a:pPr algn="ctr"/>
            <a:r>
              <a:rPr lang="en-US" sz="1400" b="1" baseline="0" dirty="0" smtClean="0">
                <a:solidFill>
                  <a:schemeClr val="bg1"/>
                </a:solidFill>
              </a:rPr>
              <a:t>p=.</a:t>
            </a:r>
            <a:r>
              <a:rPr lang="en-US" sz="1400" b="1" baseline="0" dirty="0">
                <a:solidFill>
                  <a:schemeClr val="bg1"/>
                </a:solidFill>
              </a:rPr>
              <a:t>89</a:t>
            </a:r>
          </a:p>
        </p:txBody>
      </p:sp>
      <p:sp>
        <p:nvSpPr>
          <p:cNvPr id="84" name="Text Box 93"/>
          <p:cNvSpPr txBox="1">
            <a:spLocks noChangeArrowheads="1"/>
          </p:cNvSpPr>
          <p:nvPr/>
        </p:nvSpPr>
        <p:spPr bwMode="auto">
          <a:xfrm>
            <a:off x="5514452" y="5105400"/>
            <a:ext cx="416781" cy="215444"/>
          </a:xfrm>
          <a:prstGeom prst="rect">
            <a:avLst/>
          </a:prstGeom>
          <a:noFill/>
          <a:ln w="9525">
            <a:noFill/>
            <a:miter lim="800000"/>
            <a:headEnd/>
            <a:tailEnd/>
          </a:ln>
        </p:spPr>
        <p:txBody>
          <a:bodyPr wrap="none" lIns="0" tIns="0" rIns="0" bIns="0">
            <a:spAutoFit/>
          </a:bodyPr>
          <a:lstStyle/>
          <a:p>
            <a:pPr algn="ctr"/>
            <a:r>
              <a:rPr lang="en-US" sz="1400" b="1" baseline="0" dirty="0" smtClean="0">
                <a:solidFill>
                  <a:schemeClr val="bg1"/>
                </a:solidFill>
              </a:rPr>
              <a:t>p=.</a:t>
            </a:r>
            <a:r>
              <a:rPr lang="en-US" sz="1400" b="1" baseline="0" dirty="0">
                <a:solidFill>
                  <a:schemeClr val="bg1"/>
                </a:solidFill>
              </a:rPr>
              <a:t>37</a:t>
            </a:r>
          </a:p>
        </p:txBody>
      </p:sp>
      <p:sp>
        <p:nvSpPr>
          <p:cNvPr id="85" name="Text Box 94"/>
          <p:cNvSpPr txBox="1">
            <a:spLocks noChangeArrowheads="1"/>
          </p:cNvSpPr>
          <p:nvPr/>
        </p:nvSpPr>
        <p:spPr bwMode="auto">
          <a:xfrm>
            <a:off x="6428852" y="5105400"/>
            <a:ext cx="416781" cy="215444"/>
          </a:xfrm>
          <a:prstGeom prst="rect">
            <a:avLst/>
          </a:prstGeom>
          <a:noFill/>
          <a:ln w="9525">
            <a:noFill/>
            <a:miter lim="800000"/>
            <a:headEnd/>
            <a:tailEnd/>
          </a:ln>
        </p:spPr>
        <p:txBody>
          <a:bodyPr wrap="none" lIns="0" tIns="0" rIns="0" bIns="0">
            <a:spAutoFit/>
          </a:bodyPr>
          <a:lstStyle/>
          <a:p>
            <a:pPr algn="ctr"/>
            <a:r>
              <a:rPr lang="en-US" sz="1400" b="1" baseline="0" dirty="0" smtClean="0">
                <a:solidFill>
                  <a:schemeClr val="bg1"/>
                </a:solidFill>
              </a:rPr>
              <a:t>p=.</a:t>
            </a:r>
            <a:r>
              <a:rPr lang="en-US" sz="1400" b="1" baseline="0" dirty="0">
                <a:solidFill>
                  <a:schemeClr val="bg1"/>
                </a:solidFill>
              </a:rPr>
              <a:t>86</a:t>
            </a:r>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50" name="Text Box 109"/>
          <p:cNvSpPr txBox="1">
            <a:spLocks noChangeArrowheads="1"/>
          </p:cNvSpPr>
          <p:nvPr/>
        </p:nvSpPr>
        <p:spPr bwMode="auto">
          <a:xfrm rot="16200000">
            <a:off x="105201" y="3285430"/>
            <a:ext cx="1073884" cy="307777"/>
          </a:xfrm>
          <a:prstGeom prst="rect">
            <a:avLst/>
          </a:prstGeom>
          <a:noFill/>
          <a:ln w="9525">
            <a:noFill/>
            <a:miter lim="800000"/>
            <a:headEnd/>
            <a:tailEnd/>
          </a:ln>
        </p:spPr>
        <p:txBody>
          <a:bodyPr wrap="none">
            <a:spAutoFit/>
          </a:bodyPr>
          <a:lstStyle/>
          <a:p>
            <a:r>
              <a:rPr lang="en-US" sz="1400" b="1" baseline="0" dirty="0">
                <a:solidFill>
                  <a:schemeClr val="bg1"/>
                </a:solidFill>
              </a:rPr>
              <a:t>Patients (%)</a:t>
            </a:r>
          </a:p>
        </p:txBody>
      </p:sp>
      <p:sp>
        <p:nvSpPr>
          <p:cNvPr id="138261" name="Text Box 72"/>
          <p:cNvSpPr txBox="1">
            <a:spLocks noChangeArrowheads="1"/>
          </p:cNvSpPr>
          <p:nvPr/>
        </p:nvSpPr>
        <p:spPr bwMode="auto">
          <a:xfrm>
            <a:off x="994277" y="4779963"/>
            <a:ext cx="91372" cy="215444"/>
          </a:xfrm>
          <a:prstGeom prst="rect">
            <a:avLst/>
          </a:prstGeom>
          <a:noFill/>
          <a:ln w="9525">
            <a:noFill/>
            <a:miter lim="800000"/>
            <a:headEnd/>
            <a:tailEnd/>
          </a:ln>
        </p:spPr>
        <p:txBody>
          <a:bodyPr wrap="none" lIns="0" tIns="0" rIns="0" bIns="0">
            <a:spAutoFit/>
          </a:bodyPr>
          <a:lstStyle/>
          <a:p>
            <a:r>
              <a:rPr lang="en-US" sz="1400" b="1" baseline="0">
                <a:solidFill>
                  <a:schemeClr val="bg1"/>
                </a:solidFill>
              </a:rPr>
              <a:t>0</a:t>
            </a:r>
          </a:p>
        </p:txBody>
      </p:sp>
      <p:sp>
        <p:nvSpPr>
          <p:cNvPr id="138262" name="Text Box 73"/>
          <p:cNvSpPr txBox="1">
            <a:spLocks noChangeArrowheads="1"/>
          </p:cNvSpPr>
          <p:nvPr/>
        </p:nvSpPr>
        <p:spPr bwMode="auto">
          <a:xfrm>
            <a:off x="909960" y="4510088"/>
            <a:ext cx="182742" cy="215444"/>
          </a:xfrm>
          <a:prstGeom prst="rect">
            <a:avLst/>
          </a:prstGeom>
          <a:noFill/>
          <a:ln w="9525">
            <a:noFill/>
            <a:miter lim="800000"/>
            <a:headEnd/>
            <a:tailEnd/>
          </a:ln>
        </p:spPr>
        <p:txBody>
          <a:bodyPr wrap="none" lIns="0" tIns="0" rIns="0" bIns="0">
            <a:spAutoFit/>
          </a:bodyPr>
          <a:lstStyle/>
          <a:p>
            <a:pPr algn="r"/>
            <a:r>
              <a:rPr lang="en-US" sz="1400" b="1" baseline="0">
                <a:solidFill>
                  <a:schemeClr val="bg1"/>
                </a:solidFill>
              </a:rPr>
              <a:t>10</a:t>
            </a:r>
          </a:p>
        </p:txBody>
      </p:sp>
      <p:sp>
        <p:nvSpPr>
          <p:cNvPr id="138263" name="Text Box 74"/>
          <p:cNvSpPr txBox="1">
            <a:spLocks noChangeArrowheads="1"/>
          </p:cNvSpPr>
          <p:nvPr/>
        </p:nvSpPr>
        <p:spPr bwMode="auto">
          <a:xfrm>
            <a:off x="909960" y="4230688"/>
            <a:ext cx="182742" cy="215444"/>
          </a:xfrm>
          <a:prstGeom prst="rect">
            <a:avLst/>
          </a:prstGeom>
          <a:noFill/>
          <a:ln w="9525">
            <a:noFill/>
            <a:miter lim="800000"/>
            <a:headEnd/>
            <a:tailEnd/>
          </a:ln>
        </p:spPr>
        <p:txBody>
          <a:bodyPr wrap="none" lIns="0" tIns="0" rIns="0" bIns="0">
            <a:spAutoFit/>
          </a:bodyPr>
          <a:lstStyle/>
          <a:p>
            <a:pPr algn="r"/>
            <a:r>
              <a:rPr lang="en-US" sz="1400" b="1" baseline="0">
                <a:solidFill>
                  <a:schemeClr val="bg1"/>
                </a:solidFill>
              </a:rPr>
              <a:t>20</a:t>
            </a:r>
          </a:p>
        </p:txBody>
      </p:sp>
      <p:sp>
        <p:nvSpPr>
          <p:cNvPr id="138264" name="Text Box 75"/>
          <p:cNvSpPr txBox="1">
            <a:spLocks noChangeArrowheads="1"/>
          </p:cNvSpPr>
          <p:nvPr/>
        </p:nvSpPr>
        <p:spPr bwMode="auto">
          <a:xfrm>
            <a:off x="909960" y="3417888"/>
            <a:ext cx="182742" cy="215444"/>
          </a:xfrm>
          <a:prstGeom prst="rect">
            <a:avLst/>
          </a:prstGeom>
          <a:noFill/>
          <a:ln w="9525">
            <a:noFill/>
            <a:miter lim="800000"/>
            <a:headEnd/>
            <a:tailEnd/>
          </a:ln>
        </p:spPr>
        <p:txBody>
          <a:bodyPr wrap="none" lIns="0" tIns="0" rIns="0" bIns="0">
            <a:spAutoFit/>
          </a:bodyPr>
          <a:lstStyle/>
          <a:p>
            <a:pPr algn="r"/>
            <a:r>
              <a:rPr lang="en-US" sz="1400" b="1" baseline="0">
                <a:solidFill>
                  <a:schemeClr val="bg1"/>
                </a:solidFill>
              </a:rPr>
              <a:t>50</a:t>
            </a:r>
          </a:p>
        </p:txBody>
      </p:sp>
      <p:sp>
        <p:nvSpPr>
          <p:cNvPr id="138265" name="Text Box 76"/>
          <p:cNvSpPr txBox="1">
            <a:spLocks noChangeArrowheads="1"/>
          </p:cNvSpPr>
          <p:nvPr/>
        </p:nvSpPr>
        <p:spPr bwMode="auto">
          <a:xfrm>
            <a:off x="909960" y="3135313"/>
            <a:ext cx="182742" cy="215444"/>
          </a:xfrm>
          <a:prstGeom prst="rect">
            <a:avLst/>
          </a:prstGeom>
          <a:noFill/>
          <a:ln w="9525">
            <a:noFill/>
            <a:miter lim="800000"/>
            <a:headEnd/>
            <a:tailEnd/>
          </a:ln>
        </p:spPr>
        <p:txBody>
          <a:bodyPr wrap="none" lIns="0" tIns="0" rIns="0" bIns="0">
            <a:spAutoFit/>
          </a:bodyPr>
          <a:lstStyle/>
          <a:p>
            <a:pPr algn="r"/>
            <a:r>
              <a:rPr lang="en-US" sz="1400" b="1" baseline="0">
                <a:solidFill>
                  <a:schemeClr val="bg1"/>
                </a:solidFill>
              </a:rPr>
              <a:t>60</a:t>
            </a:r>
          </a:p>
        </p:txBody>
      </p:sp>
      <p:sp>
        <p:nvSpPr>
          <p:cNvPr id="138266" name="Text Box 77"/>
          <p:cNvSpPr txBox="1">
            <a:spLocks noChangeArrowheads="1"/>
          </p:cNvSpPr>
          <p:nvPr/>
        </p:nvSpPr>
        <p:spPr bwMode="auto">
          <a:xfrm>
            <a:off x="909960" y="2870200"/>
            <a:ext cx="182742" cy="215444"/>
          </a:xfrm>
          <a:prstGeom prst="rect">
            <a:avLst/>
          </a:prstGeom>
          <a:noFill/>
          <a:ln w="9525">
            <a:noFill/>
            <a:miter lim="800000"/>
            <a:headEnd/>
            <a:tailEnd/>
          </a:ln>
        </p:spPr>
        <p:txBody>
          <a:bodyPr wrap="none" lIns="0" tIns="0" rIns="0" bIns="0">
            <a:spAutoFit/>
          </a:bodyPr>
          <a:lstStyle/>
          <a:p>
            <a:pPr algn="r"/>
            <a:r>
              <a:rPr lang="en-US" sz="1400" b="1" baseline="0">
                <a:solidFill>
                  <a:schemeClr val="bg1"/>
                </a:solidFill>
              </a:rPr>
              <a:t>70</a:t>
            </a:r>
          </a:p>
        </p:txBody>
      </p:sp>
      <p:sp>
        <p:nvSpPr>
          <p:cNvPr id="138267" name="Text Box 78"/>
          <p:cNvSpPr txBox="1">
            <a:spLocks noChangeArrowheads="1"/>
          </p:cNvSpPr>
          <p:nvPr/>
        </p:nvSpPr>
        <p:spPr bwMode="auto">
          <a:xfrm>
            <a:off x="909960" y="2593975"/>
            <a:ext cx="182742" cy="215444"/>
          </a:xfrm>
          <a:prstGeom prst="rect">
            <a:avLst/>
          </a:prstGeom>
          <a:noFill/>
          <a:ln w="9525">
            <a:noFill/>
            <a:miter lim="800000"/>
            <a:headEnd/>
            <a:tailEnd/>
          </a:ln>
        </p:spPr>
        <p:txBody>
          <a:bodyPr wrap="none" lIns="0" tIns="0" rIns="0" bIns="0">
            <a:spAutoFit/>
          </a:bodyPr>
          <a:lstStyle/>
          <a:p>
            <a:pPr algn="r"/>
            <a:r>
              <a:rPr lang="en-US" sz="1400" b="1" baseline="0">
                <a:solidFill>
                  <a:schemeClr val="bg1"/>
                </a:solidFill>
              </a:rPr>
              <a:t>80</a:t>
            </a:r>
          </a:p>
        </p:txBody>
      </p:sp>
      <p:sp>
        <p:nvSpPr>
          <p:cNvPr id="138268" name="Text Box 79"/>
          <p:cNvSpPr txBox="1">
            <a:spLocks noChangeArrowheads="1"/>
          </p:cNvSpPr>
          <p:nvPr/>
        </p:nvSpPr>
        <p:spPr bwMode="auto">
          <a:xfrm>
            <a:off x="909960" y="2319338"/>
            <a:ext cx="182742" cy="215444"/>
          </a:xfrm>
          <a:prstGeom prst="rect">
            <a:avLst/>
          </a:prstGeom>
          <a:noFill/>
          <a:ln w="9525">
            <a:noFill/>
            <a:miter lim="800000"/>
            <a:headEnd/>
            <a:tailEnd/>
          </a:ln>
        </p:spPr>
        <p:txBody>
          <a:bodyPr wrap="none" lIns="0" tIns="0" rIns="0" bIns="0">
            <a:spAutoFit/>
          </a:bodyPr>
          <a:lstStyle/>
          <a:p>
            <a:pPr algn="r"/>
            <a:r>
              <a:rPr lang="en-US" sz="1400" b="1" baseline="0">
                <a:solidFill>
                  <a:schemeClr val="bg1"/>
                </a:solidFill>
              </a:rPr>
              <a:t>90</a:t>
            </a:r>
          </a:p>
        </p:txBody>
      </p:sp>
      <p:sp>
        <p:nvSpPr>
          <p:cNvPr id="138269" name="Text Box 80"/>
          <p:cNvSpPr txBox="1">
            <a:spLocks noChangeArrowheads="1"/>
          </p:cNvSpPr>
          <p:nvPr/>
        </p:nvSpPr>
        <p:spPr bwMode="auto">
          <a:xfrm>
            <a:off x="818590" y="2057400"/>
            <a:ext cx="274113" cy="215444"/>
          </a:xfrm>
          <a:prstGeom prst="rect">
            <a:avLst/>
          </a:prstGeom>
          <a:noFill/>
          <a:ln w="9525">
            <a:noFill/>
            <a:miter lim="800000"/>
            <a:headEnd/>
            <a:tailEnd/>
          </a:ln>
        </p:spPr>
        <p:txBody>
          <a:bodyPr wrap="none" lIns="0" tIns="0" rIns="0" bIns="0">
            <a:spAutoFit/>
          </a:bodyPr>
          <a:lstStyle/>
          <a:p>
            <a:pPr algn="r"/>
            <a:r>
              <a:rPr lang="en-US" sz="1400" b="1" baseline="0">
                <a:solidFill>
                  <a:schemeClr val="bg1"/>
                </a:solidFill>
              </a:rPr>
              <a:t>100</a:t>
            </a:r>
          </a:p>
        </p:txBody>
      </p:sp>
      <p:sp>
        <p:nvSpPr>
          <p:cNvPr id="138277" name="Text Box 117"/>
          <p:cNvSpPr txBox="1">
            <a:spLocks noChangeArrowheads="1"/>
          </p:cNvSpPr>
          <p:nvPr/>
        </p:nvSpPr>
        <p:spPr bwMode="auto">
          <a:xfrm>
            <a:off x="909960" y="3968750"/>
            <a:ext cx="182742" cy="215444"/>
          </a:xfrm>
          <a:prstGeom prst="rect">
            <a:avLst/>
          </a:prstGeom>
          <a:noFill/>
          <a:ln w="9525">
            <a:noFill/>
            <a:miter lim="800000"/>
            <a:headEnd/>
            <a:tailEnd/>
          </a:ln>
        </p:spPr>
        <p:txBody>
          <a:bodyPr wrap="none" lIns="0" tIns="0" rIns="0" bIns="0">
            <a:spAutoFit/>
          </a:bodyPr>
          <a:lstStyle/>
          <a:p>
            <a:pPr algn="r"/>
            <a:r>
              <a:rPr lang="en-US" sz="1400" b="1" baseline="0">
                <a:solidFill>
                  <a:schemeClr val="bg1"/>
                </a:solidFill>
              </a:rPr>
              <a:t>30</a:t>
            </a:r>
          </a:p>
        </p:txBody>
      </p:sp>
      <p:sp>
        <p:nvSpPr>
          <p:cNvPr id="138278" name="Text Box 118"/>
          <p:cNvSpPr txBox="1">
            <a:spLocks noChangeArrowheads="1"/>
          </p:cNvSpPr>
          <p:nvPr/>
        </p:nvSpPr>
        <p:spPr bwMode="auto">
          <a:xfrm>
            <a:off x="909960" y="3687763"/>
            <a:ext cx="182742" cy="215444"/>
          </a:xfrm>
          <a:prstGeom prst="rect">
            <a:avLst/>
          </a:prstGeom>
          <a:noFill/>
          <a:ln w="9525">
            <a:noFill/>
            <a:miter lim="800000"/>
            <a:headEnd/>
            <a:tailEnd/>
          </a:ln>
        </p:spPr>
        <p:txBody>
          <a:bodyPr wrap="none" lIns="0" tIns="0" rIns="0" bIns="0">
            <a:spAutoFit/>
          </a:bodyPr>
          <a:lstStyle/>
          <a:p>
            <a:pPr algn="r"/>
            <a:r>
              <a:rPr lang="en-US" sz="1400" b="1" baseline="0">
                <a:solidFill>
                  <a:schemeClr val="bg1"/>
                </a:solidFill>
              </a:rPr>
              <a:t>40</a:t>
            </a:r>
          </a:p>
        </p:txBody>
      </p:sp>
      <p:sp>
        <p:nvSpPr>
          <p:cNvPr id="138273" name="Text Box 84"/>
          <p:cNvSpPr txBox="1">
            <a:spLocks noChangeArrowheads="1"/>
          </p:cNvSpPr>
          <p:nvPr/>
        </p:nvSpPr>
        <p:spPr bwMode="auto">
          <a:xfrm>
            <a:off x="4812534" y="5029200"/>
            <a:ext cx="886525" cy="553998"/>
          </a:xfrm>
          <a:prstGeom prst="rect">
            <a:avLst/>
          </a:prstGeom>
          <a:noFill/>
          <a:ln w="9525">
            <a:noFill/>
            <a:miter lim="800000"/>
            <a:headEnd/>
            <a:tailEnd/>
          </a:ln>
        </p:spPr>
        <p:txBody>
          <a:bodyPr wrap="none" lIns="0" tIns="0" rIns="0" bIns="0">
            <a:spAutoFit/>
          </a:bodyPr>
          <a:lstStyle/>
          <a:p>
            <a:pPr algn="ctr"/>
            <a:r>
              <a:rPr lang="en-US" sz="1200" b="1" baseline="0" dirty="0">
                <a:solidFill>
                  <a:schemeClr val="bg1"/>
                </a:solidFill>
              </a:rPr>
              <a:t>Systolic Blood</a:t>
            </a:r>
            <a:br>
              <a:rPr lang="en-US" sz="1200" b="1" baseline="0" dirty="0">
                <a:solidFill>
                  <a:schemeClr val="bg1"/>
                </a:solidFill>
              </a:rPr>
            </a:br>
            <a:r>
              <a:rPr lang="en-US" sz="1200" b="1" baseline="0" dirty="0">
                <a:solidFill>
                  <a:schemeClr val="bg1"/>
                </a:solidFill>
              </a:rPr>
              <a:t>Pressure</a:t>
            </a:r>
            <a:br>
              <a:rPr lang="en-US" sz="1200" b="1" baseline="0" dirty="0">
                <a:solidFill>
                  <a:schemeClr val="bg1"/>
                </a:solidFill>
              </a:rPr>
            </a:br>
            <a:r>
              <a:rPr lang="en-US" sz="1200" b="1" baseline="0" dirty="0">
                <a:solidFill>
                  <a:schemeClr val="bg1"/>
                </a:solidFill>
                <a:sym typeface="Symbol" pitchFamily="18" charset="2"/>
              </a:rPr>
              <a:t></a:t>
            </a:r>
            <a:r>
              <a:rPr lang="en-US" sz="1200" b="1" baseline="0" dirty="0">
                <a:solidFill>
                  <a:schemeClr val="bg1"/>
                </a:solidFill>
              </a:rPr>
              <a:t>130 mm Hg</a:t>
            </a:r>
          </a:p>
        </p:txBody>
      </p:sp>
      <p:sp>
        <p:nvSpPr>
          <p:cNvPr id="138274" name="Text Box 85"/>
          <p:cNvSpPr txBox="1">
            <a:spLocks noChangeArrowheads="1"/>
          </p:cNvSpPr>
          <p:nvPr/>
        </p:nvSpPr>
        <p:spPr bwMode="auto">
          <a:xfrm>
            <a:off x="5970852" y="5029200"/>
            <a:ext cx="956993" cy="553998"/>
          </a:xfrm>
          <a:prstGeom prst="rect">
            <a:avLst/>
          </a:prstGeom>
          <a:noFill/>
          <a:ln w="9525">
            <a:noFill/>
            <a:miter lim="800000"/>
            <a:headEnd/>
            <a:tailEnd/>
          </a:ln>
        </p:spPr>
        <p:txBody>
          <a:bodyPr wrap="none" lIns="0" tIns="0" rIns="0" bIns="0">
            <a:spAutoFit/>
          </a:bodyPr>
          <a:lstStyle/>
          <a:p>
            <a:pPr algn="ctr"/>
            <a:r>
              <a:rPr lang="en-US" sz="1200" b="1" baseline="0" dirty="0">
                <a:solidFill>
                  <a:schemeClr val="bg1"/>
                </a:solidFill>
              </a:rPr>
              <a:t>Diastolic Blood</a:t>
            </a:r>
            <a:br>
              <a:rPr lang="en-US" sz="1200" b="1" baseline="0" dirty="0">
                <a:solidFill>
                  <a:schemeClr val="bg1"/>
                </a:solidFill>
              </a:rPr>
            </a:br>
            <a:r>
              <a:rPr lang="en-US" sz="1200" b="1" baseline="0" dirty="0">
                <a:solidFill>
                  <a:schemeClr val="bg1"/>
                </a:solidFill>
              </a:rPr>
              <a:t>Pressure</a:t>
            </a:r>
            <a:br>
              <a:rPr lang="en-US" sz="1200" b="1" baseline="0" dirty="0">
                <a:solidFill>
                  <a:schemeClr val="bg1"/>
                </a:solidFill>
              </a:rPr>
            </a:br>
            <a:r>
              <a:rPr lang="en-US" sz="1200" b="1" baseline="0" dirty="0">
                <a:solidFill>
                  <a:schemeClr val="bg1"/>
                </a:solidFill>
                <a:sym typeface="Symbol" pitchFamily="18" charset="2"/>
              </a:rPr>
              <a:t></a:t>
            </a:r>
            <a:r>
              <a:rPr lang="en-US" sz="1200" b="1" baseline="0" dirty="0">
                <a:solidFill>
                  <a:schemeClr val="bg1"/>
                </a:solidFill>
              </a:rPr>
              <a:t>80 mm Hg</a:t>
            </a:r>
          </a:p>
        </p:txBody>
      </p:sp>
      <p:sp>
        <p:nvSpPr>
          <p:cNvPr id="138272" name="Text Box 83"/>
          <p:cNvSpPr txBox="1">
            <a:spLocks noChangeArrowheads="1"/>
          </p:cNvSpPr>
          <p:nvPr/>
        </p:nvSpPr>
        <p:spPr bwMode="auto">
          <a:xfrm>
            <a:off x="3655811" y="5029200"/>
            <a:ext cx="799706" cy="369332"/>
          </a:xfrm>
          <a:prstGeom prst="rect">
            <a:avLst/>
          </a:prstGeom>
          <a:noFill/>
          <a:ln w="9525">
            <a:noFill/>
            <a:miter lim="800000"/>
            <a:headEnd/>
            <a:tailEnd/>
          </a:ln>
        </p:spPr>
        <p:txBody>
          <a:bodyPr wrap="none" lIns="0" tIns="0" rIns="0" bIns="0">
            <a:spAutoFit/>
          </a:bodyPr>
          <a:lstStyle/>
          <a:p>
            <a:pPr algn="ctr"/>
            <a:r>
              <a:rPr lang="en-US" sz="1200" b="1" baseline="0" dirty="0">
                <a:solidFill>
                  <a:schemeClr val="bg1"/>
                </a:solidFill>
              </a:rPr>
              <a:t>Triglycerides</a:t>
            </a:r>
            <a:br>
              <a:rPr lang="en-US" sz="1200" b="1" baseline="0" dirty="0">
                <a:solidFill>
                  <a:schemeClr val="bg1"/>
                </a:solidFill>
              </a:rPr>
            </a:br>
            <a:r>
              <a:rPr lang="en-US" sz="1200" b="1" baseline="0" dirty="0">
                <a:solidFill>
                  <a:schemeClr val="bg1"/>
                </a:solidFill>
                <a:sym typeface="Symbol" pitchFamily="18" charset="2"/>
              </a:rPr>
              <a:t></a:t>
            </a:r>
            <a:r>
              <a:rPr lang="en-US" sz="1200" b="1" baseline="0" dirty="0">
                <a:solidFill>
                  <a:schemeClr val="bg1"/>
                </a:solidFill>
              </a:rPr>
              <a:t>150 mg/</a:t>
            </a:r>
            <a:r>
              <a:rPr lang="en-US" sz="1200" b="1" baseline="0" dirty="0" err="1">
                <a:solidFill>
                  <a:schemeClr val="bg1"/>
                </a:solidFill>
              </a:rPr>
              <a:t>dL</a:t>
            </a:r>
            <a:endParaRPr lang="en-US" sz="1200" b="1" baseline="0" dirty="0">
              <a:solidFill>
                <a:schemeClr val="bg1"/>
              </a:solidFill>
            </a:endParaRPr>
          </a:p>
        </p:txBody>
      </p:sp>
      <p:sp>
        <p:nvSpPr>
          <p:cNvPr id="138271" name="Text Box 82"/>
          <p:cNvSpPr txBox="1">
            <a:spLocks noChangeArrowheads="1"/>
          </p:cNvSpPr>
          <p:nvPr/>
        </p:nvSpPr>
        <p:spPr bwMode="auto">
          <a:xfrm>
            <a:off x="2537901" y="5029200"/>
            <a:ext cx="773930" cy="369332"/>
          </a:xfrm>
          <a:prstGeom prst="rect">
            <a:avLst/>
          </a:prstGeom>
          <a:noFill/>
          <a:ln w="9525">
            <a:noFill/>
            <a:miter lim="800000"/>
            <a:headEnd/>
            <a:tailEnd/>
          </a:ln>
        </p:spPr>
        <p:txBody>
          <a:bodyPr wrap="none" lIns="0" tIns="0" rIns="0" bIns="0">
            <a:spAutoFit/>
          </a:bodyPr>
          <a:lstStyle/>
          <a:p>
            <a:pPr algn="ctr"/>
            <a:r>
              <a:rPr lang="en-US" sz="1200" b="1" baseline="0" dirty="0">
                <a:solidFill>
                  <a:schemeClr val="bg1"/>
                </a:solidFill>
              </a:rPr>
              <a:t>Cholesterol</a:t>
            </a:r>
            <a:br>
              <a:rPr lang="en-US" sz="1200" b="1" baseline="0" dirty="0">
                <a:solidFill>
                  <a:schemeClr val="bg1"/>
                </a:solidFill>
              </a:rPr>
            </a:br>
            <a:r>
              <a:rPr lang="en-US" sz="1200" b="1" baseline="0" dirty="0">
                <a:solidFill>
                  <a:schemeClr val="bg1"/>
                </a:solidFill>
                <a:sym typeface="Symbol" pitchFamily="18" charset="2"/>
              </a:rPr>
              <a:t></a:t>
            </a:r>
            <a:r>
              <a:rPr lang="en-US" sz="1200" b="1" baseline="0" dirty="0">
                <a:solidFill>
                  <a:schemeClr val="bg1"/>
                </a:solidFill>
              </a:rPr>
              <a:t>175 mg/</a:t>
            </a:r>
            <a:r>
              <a:rPr lang="en-US" sz="1200" b="1" baseline="0" dirty="0" err="1">
                <a:solidFill>
                  <a:schemeClr val="bg1"/>
                </a:solidFill>
              </a:rPr>
              <a:t>dL</a:t>
            </a:r>
            <a:endParaRPr lang="en-US" sz="1200" b="1" baseline="0" dirty="0">
              <a:solidFill>
                <a:schemeClr val="bg1"/>
              </a:solidFill>
            </a:endParaRPr>
          </a:p>
        </p:txBody>
      </p:sp>
      <p:sp>
        <p:nvSpPr>
          <p:cNvPr id="138270" name="Text Box 81"/>
          <p:cNvSpPr txBox="1">
            <a:spLocks noChangeArrowheads="1"/>
          </p:cNvSpPr>
          <p:nvPr/>
        </p:nvSpPr>
        <p:spPr bwMode="auto">
          <a:xfrm>
            <a:off x="1276908" y="5029200"/>
            <a:ext cx="847989" cy="184666"/>
          </a:xfrm>
          <a:prstGeom prst="rect">
            <a:avLst/>
          </a:prstGeom>
          <a:noFill/>
          <a:ln w="9525">
            <a:noFill/>
            <a:miter lim="800000"/>
            <a:headEnd/>
            <a:tailEnd/>
          </a:ln>
        </p:spPr>
        <p:txBody>
          <a:bodyPr wrap="none" lIns="0" tIns="0" rIns="0" bIns="0">
            <a:spAutoFit/>
          </a:bodyPr>
          <a:lstStyle/>
          <a:p>
            <a:pPr algn="ctr"/>
            <a:r>
              <a:rPr lang="en-US" sz="1200" b="1" baseline="0" dirty="0">
                <a:solidFill>
                  <a:schemeClr val="bg1"/>
                </a:solidFill>
              </a:rPr>
              <a:t>HbA1c </a:t>
            </a:r>
            <a:r>
              <a:rPr lang="en-US" sz="1200" b="1" baseline="0" dirty="0">
                <a:solidFill>
                  <a:schemeClr val="bg1"/>
                </a:solidFill>
                <a:sym typeface="Symbol" pitchFamily="18" charset="2"/>
              </a:rPr>
              <a:t></a:t>
            </a:r>
            <a:r>
              <a:rPr lang="en-US" sz="1200" b="1" baseline="0" dirty="0">
                <a:solidFill>
                  <a:schemeClr val="bg1"/>
                </a:solidFill>
              </a:rPr>
              <a:t>6.5%</a:t>
            </a:r>
          </a:p>
        </p:txBody>
      </p:sp>
      <p:sp>
        <p:nvSpPr>
          <p:cNvPr id="138253" name="Line 64"/>
          <p:cNvSpPr>
            <a:spLocks noChangeShapeType="1"/>
          </p:cNvSpPr>
          <p:nvPr/>
        </p:nvSpPr>
        <p:spPr bwMode="auto">
          <a:xfrm>
            <a:off x="1141413" y="4611877"/>
            <a:ext cx="76200" cy="0"/>
          </a:xfrm>
          <a:prstGeom prst="line">
            <a:avLst/>
          </a:prstGeom>
          <a:noFill/>
          <a:ln w="9525">
            <a:solidFill>
              <a:schemeClr val="tx1"/>
            </a:solidFill>
            <a:round/>
            <a:headEnd/>
            <a:tailEnd/>
          </a:ln>
        </p:spPr>
        <p:txBody>
          <a:bodyPr/>
          <a:lstStyle/>
          <a:p>
            <a:endParaRPr lang="en-US">
              <a:solidFill>
                <a:schemeClr val="bg1"/>
              </a:solidFill>
            </a:endParaRPr>
          </a:p>
        </p:txBody>
      </p:sp>
      <p:sp>
        <p:nvSpPr>
          <p:cNvPr id="138254" name="Line 65"/>
          <p:cNvSpPr>
            <a:spLocks noChangeShapeType="1"/>
          </p:cNvSpPr>
          <p:nvPr/>
        </p:nvSpPr>
        <p:spPr bwMode="auto">
          <a:xfrm>
            <a:off x="1141413" y="4342002"/>
            <a:ext cx="76200" cy="0"/>
          </a:xfrm>
          <a:prstGeom prst="line">
            <a:avLst/>
          </a:prstGeom>
          <a:noFill/>
          <a:ln w="9525">
            <a:solidFill>
              <a:schemeClr val="tx1"/>
            </a:solidFill>
            <a:round/>
            <a:headEnd/>
            <a:tailEnd/>
          </a:ln>
        </p:spPr>
        <p:txBody>
          <a:bodyPr/>
          <a:lstStyle/>
          <a:p>
            <a:endParaRPr lang="en-US">
              <a:solidFill>
                <a:schemeClr val="bg1"/>
              </a:solidFill>
            </a:endParaRPr>
          </a:p>
        </p:txBody>
      </p:sp>
      <p:sp>
        <p:nvSpPr>
          <p:cNvPr id="138255" name="Line 66"/>
          <p:cNvSpPr>
            <a:spLocks noChangeShapeType="1"/>
          </p:cNvSpPr>
          <p:nvPr/>
        </p:nvSpPr>
        <p:spPr bwMode="auto">
          <a:xfrm>
            <a:off x="1141413" y="4078477"/>
            <a:ext cx="76200" cy="0"/>
          </a:xfrm>
          <a:prstGeom prst="line">
            <a:avLst/>
          </a:prstGeom>
          <a:noFill/>
          <a:ln w="9525">
            <a:solidFill>
              <a:schemeClr val="tx1"/>
            </a:solidFill>
            <a:round/>
            <a:headEnd/>
            <a:tailEnd/>
          </a:ln>
        </p:spPr>
        <p:txBody>
          <a:bodyPr/>
          <a:lstStyle/>
          <a:p>
            <a:endParaRPr lang="en-US">
              <a:solidFill>
                <a:schemeClr val="bg1"/>
              </a:solidFill>
            </a:endParaRPr>
          </a:p>
        </p:txBody>
      </p:sp>
      <p:sp>
        <p:nvSpPr>
          <p:cNvPr id="138256" name="Line 67"/>
          <p:cNvSpPr>
            <a:spLocks noChangeShapeType="1"/>
          </p:cNvSpPr>
          <p:nvPr/>
        </p:nvSpPr>
        <p:spPr bwMode="auto">
          <a:xfrm>
            <a:off x="1136650" y="3524440"/>
            <a:ext cx="76200" cy="0"/>
          </a:xfrm>
          <a:prstGeom prst="line">
            <a:avLst/>
          </a:prstGeom>
          <a:noFill/>
          <a:ln w="9525">
            <a:solidFill>
              <a:schemeClr val="tx1"/>
            </a:solidFill>
            <a:round/>
            <a:headEnd/>
            <a:tailEnd/>
          </a:ln>
        </p:spPr>
        <p:txBody>
          <a:bodyPr/>
          <a:lstStyle/>
          <a:p>
            <a:endParaRPr lang="en-US">
              <a:solidFill>
                <a:schemeClr val="bg1"/>
              </a:solidFill>
            </a:endParaRPr>
          </a:p>
        </p:txBody>
      </p:sp>
      <p:sp>
        <p:nvSpPr>
          <p:cNvPr id="138257" name="Line 68"/>
          <p:cNvSpPr>
            <a:spLocks noChangeShapeType="1"/>
          </p:cNvSpPr>
          <p:nvPr/>
        </p:nvSpPr>
        <p:spPr bwMode="auto">
          <a:xfrm>
            <a:off x="1136650" y="3243452"/>
            <a:ext cx="76200" cy="0"/>
          </a:xfrm>
          <a:prstGeom prst="line">
            <a:avLst/>
          </a:prstGeom>
          <a:noFill/>
          <a:ln w="9525">
            <a:solidFill>
              <a:schemeClr val="tx1"/>
            </a:solidFill>
            <a:round/>
            <a:headEnd/>
            <a:tailEnd/>
          </a:ln>
        </p:spPr>
        <p:txBody>
          <a:bodyPr/>
          <a:lstStyle/>
          <a:p>
            <a:endParaRPr lang="en-US">
              <a:solidFill>
                <a:schemeClr val="bg1"/>
              </a:solidFill>
            </a:endParaRPr>
          </a:p>
        </p:txBody>
      </p:sp>
      <p:sp>
        <p:nvSpPr>
          <p:cNvPr id="138258" name="Line 69"/>
          <p:cNvSpPr>
            <a:spLocks noChangeShapeType="1"/>
          </p:cNvSpPr>
          <p:nvPr/>
        </p:nvSpPr>
        <p:spPr bwMode="auto">
          <a:xfrm>
            <a:off x="1136650" y="2979927"/>
            <a:ext cx="76200" cy="0"/>
          </a:xfrm>
          <a:prstGeom prst="line">
            <a:avLst/>
          </a:prstGeom>
          <a:noFill/>
          <a:ln w="9525">
            <a:solidFill>
              <a:schemeClr val="tx1"/>
            </a:solidFill>
            <a:round/>
            <a:headEnd/>
            <a:tailEnd/>
          </a:ln>
        </p:spPr>
        <p:txBody>
          <a:bodyPr/>
          <a:lstStyle/>
          <a:p>
            <a:endParaRPr lang="en-US">
              <a:solidFill>
                <a:schemeClr val="bg1"/>
              </a:solidFill>
            </a:endParaRPr>
          </a:p>
        </p:txBody>
      </p:sp>
      <p:sp>
        <p:nvSpPr>
          <p:cNvPr id="138259" name="Line 70"/>
          <p:cNvSpPr>
            <a:spLocks noChangeShapeType="1"/>
          </p:cNvSpPr>
          <p:nvPr/>
        </p:nvSpPr>
        <p:spPr bwMode="auto">
          <a:xfrm>
            <a:off x="1141413" y="2700527"/>
            <a:ext cx="76200" cy="0"/>
          </a:xfrm>
          <a:prstGeom prst="line">
            <a:avLst/>
          </a:prstGeom>
          <a:noFill/>
          <a:ln w="9525">
            <a:solidFill>
              <a:schemeClr val="tx1"/>
            </a:solidFill>
            <a:round/>
            <a:headEnd/>
            <a:tailEnd/>
          </a:ln>
        </p:spPr>
        <p:txBody>
          <a:bodyPr/>
          <a:lstStyle/>
          <a:p>
            <a:endParaRPr lang="en-US">
              <a:solidFill>
                <a:schemeClr val="bg1"/>
              </a:solidFill>
            </a:endParaRPr>
          </a:p>
        </p:txBody>
      </p:sp>
      <p:sp>
        <p:nvSpPr>
          <p:cNvPr id="138260" name="Line 71"/>
          <p:cNvSpPr>
            <a:spLocks noChangeShapeType="1"/>
          </p:cNvSpPr>
          <p:nvPr/>
        </p:nvSpPr>
        <p:spPr bwMode="auto">
          <a:xfrm>
            <a:off x="1141413" y="2167128"/>
            <a:ext cx="76200" cy="0"/>
          </a:xfrm>
          <a:prstGeom prst="line">
            <a:avLst/>
          </a:prstGeom>
          <a:noFill/>
          <a:ln w="9525">
            <a:solidFill>
              <a:schemeClr val="tx1"/>
            </a:solidFill>
            <a:round/>
            <a:headEnd/>
            <a:tailEnd/>
          </a:ln>
        </p:spPr>
        <p:txBody>
          <a:bodyPr/>
          <a:lstStyle/>
          <a:p>
            <a:endParaRPr lang="en-US">
              <a:solidFill>
                <a:schemeClr val="bg1"/>
              </a:solidFill>
            </a:endParaRPr>
          </a:p>
        </p:txBody>
      </p:sp>
      <p:sp>
        <p:nvSpPr>
          <p:cNvPr id="138275" name="Line 115"/>
          <p:cNvSpPr>
            <a:spLocks noChangeShapeType="1"/>
          </p:cNvSpPr>
          <p:nvPr/>
        </p:nvSpPr>
        <p:spPr bwMode="auto">
          <a:xfrm>
            <a:off x="1131888" y="3797490"/>
            <a:ext cx="76200" cy="0"/>
          </a:xfrm>
          <a:prstGeom prst="line">
            <a:avLst/>
          </a:prstGeom>
          <a:noFill/>
          <a:ln w="9525">
            <a:solidFill>
              <a:schemeClr val="tx1"/>
            </a:solidFill>
            <a:round/>
            <a:headEnd/>
            <a:tailEnd/>
          </a:ln>
        </p:spPr>
        <p:txBody>
          <a:bodyPr/>
          <a:lstStyle/>
          <a:p>
            <a:endParaRPr lang="en-US">
              <a:solidFill>
                <a:schemeClr val="bg1"/>
              </a:solidFill>
            </a:endParaRPr>
          </a:p>
        </p:txBody>
      </p:sp>
      <p:sp>
        <p:nvSpPr>
          <p:cNvPr id="138276" name="Line 116"/>
          <p:cNvSpPr>
            <a:spLocks noChangeShapeType="1"/>
          </p:cNvSpPr>
          <p:nvPr/>
        </p:nvSpPr>
        <p:spPr bwMode="auto">
          <a:xfrm>
            <a:off x="1136650" y="2429065"/>
            <a:ext cx="76200" cy="0"/>
          </a:xfrm>
          <a:prstGeom prst="line">
            <a:avLst/>
          </a:prstGeom>
          <a:noFill/>
          <a:ln w="9525">
            <a:solidFill>
              <a:schemeClr val="tx1"/>
            </a:solidFill>
            <a:round/>
            <a:headEnd/>
            <a:tailEnd/>
          </a:ln>
        </p:spPr>
        <p:txBody>
          <a:bodyPr/>
          <a:lstStyle/>
          <a:p>
            <a:endParaRPr lang="en-US">
              <a:solidFill>
                <a:schemeClr val="bg1"/>
              </a:solidFill>
            </a:endParaRPr>
          </a:p>
        </p:txBody>
      </p:sp>
      <p:sp>
        <p:nvSpPr>
          <p:cNvPr id="138251" name="Rectangle 136"/>
          <p:cNvSpPr>
            <a:spLocks noChangeArrowheads="1"/>
          </p:cNvSpPr>
          <p:nvPr/>
        </p:nvSpPr>
        <p:spPr bwMode="auto">
          <a:xfrm>
            <a:off x="1206500" y="2167128"/>
            <a:ext cx="5803900" cy="2724150"/>
          </a:xfrm>
          <a:prstGeom prst="rect">
            <a:avLst/>
          </a:prstGeom>
          <a:noFill/>
          <a:ln w="9525">
            <a:solidFill>
              <a:schemeClr val="bg1"/>
            </a:solidFill>
            <a:miter lim="800000"/>
            <a:headEnd/>
            <a:tailEnd/>
          </a:ln>
        </p:spPr>
        <p:txBody>
          <a:bodyPr wrap="none" anchor="ctr"/>
          <a:lstStyle/>
          <a:p>
            <a:endParaRPr lang="en-US" sz="1000" baseline="0">
              <a:solidFill>
                <a:schemeClr val="bg1"/>
              </a:solidFill>
            </a:endParaRPr>
          </a:p>
        </p:txBody>
      </p:sp>
      <p:sp>
        <p:nvSpPr>
          <p:cNvPr id="138294" name="Rectangle 126"/>
          <p:cNvSpPr>
            <a:spLocks noChangeArrowheads="1"/>
          </p:cNvSpPr>
          <p:nvPr/>
        </p:nvSpPr>
        <p:spPr bwMode="auto">
          <a:xfrm>
            <a:off x="4929395" y="4205478"/>
            <a:ext cx="349250" cy="685800"/>
          </a:xfrm>
          <a:prstGeom prst="rect">
            <a:avLst/>
          </a:prstGeom>
          <a:solidFill>
            <a:srgbClr val="990000"/>
          </a:solidFill>
          <a:ln w="9525">
            <a:solidFill>
              <a:schemeClr val="tx1"/>
            </a:solidFill>
            <a:miter lim="800000"/>
            <a:headEnd/>
            <a:tailEnd/>
          </a:ln>
        </p:spPr>
        <p:txBody>
          <a:bodyPr wrap="none" anchor="ctr"/>
          <a:lstStyle/>
          <a:p>
            <a:endParaRPr lang="en-US" sz="1000" baseline="0">
              <a:solidFill>
                <a:schemeClr val="bg1"/>
              </a:solidFill>
            </a:endParaRPr>
          </a:p>
        </p:txBody>
      </p:sp>
      <p:sp>
        <p:nvSpPr>
          <p:cNvPr id="138283" name="Rectangle 127"/>
          <p:cNvSpPr>
            <a:spLocks noChangeArrowheads="1"/>
          </p:cNvSpPr>
          <p:nvPr/>
        </p:nvSpPr>
        <p:spPr bwMode="auto">
          <a:xfrm>
            <a:off x="5284995" y="4445190"/>
            <a:ext cx="349250" cy="446088"/>
          </a:xfrm>
          <a:prstGeom prst="rect">
            <a:avLst/>
          </a:prstGeom>
          <a:solidFill>
            <a:srgbClr val="969696"/>
          </a:solidFill>
          <a:ln w="9525">
            <a:solidFill>
              <a:schemeClr val="tx1"/>
            </a:solidFill>
            <a:miter lim="800000"/>
            <a:headEnd/>
            <a:tailEnd/>
          </a:ln>
        </p:spPr>
        <p:txBody>
          <a:bodyPr wrap="none" anchor="ctr"/>
          <a:lstStyle/>
          <a:p>
            <a:endParaRPr lang="en-US" sz="1000" baseline="0">
              <a:solidFill>
                <a:schemeClr val="bg1"/>
              </a:solidFill>
            </a:endParaRPr>
          </a:p>
        </p:txBody>
      </p:sp>
      <p:sp>
        <p:nvSpPr>
          <p:cNvPr id="138295" name="Rectangle 129"/>
          <p:cNvSpPr>
            <a:spLocks noChangeArrowheads="1"/>
          </p:cNvSpPr>
          <p:nvPr/>
        </p:nvSpPr>
        <p:spPr bwMode="auto">
          <a:xfrm>
            <a:off x="6108113" y="2957703"/>
            <a:ext cx="349250" cy="1933575"/>
          </a:xfrm>
          <a:prstGeom prst="rect">
            <a:avLst/>
          </a:prstGeom>
          <a:solidFill>
            <a:srgbClr val="990000"/>
          </a:solidFill>
          <a:ln w="9525">
            <a:solidFill>
              <a:schemeClr val="tx1"/>
            </a:solidFill>
            <a:miter lim="800000"/>
            <a:headEnd/>
            <a:tailEnd/>
          </a:ln>
        </p:spPr>
        <p:txBody>
          <a:bodyPr wrap="none" anchor="ctr"/>
          <a:lstStyle/>
          <a:p>
            <a:endParaRPr lang="en-US" sz="1000" baseline="0">
              <a:solidFill>
                <a:schemeClr val="bg1"/>
              </a:solidFill>
            </a:endParaRPr>
          </a:p>
        </p:txBody>
      </p:sp>
      <p:sp>
        <p:nvSpPr>
          <p:cNvPr id="138284" name="Rectangle 130"/>
          <p:cNvSpPr>
            <a:spLocks noChangeArrowheads="1"/>
          </p:cNvSpPr>
          <p:nvPr/>
        </p:nvSpPr>
        <p:spPr bwMode="auto">
          <a:xfrm>
            <a:off x="6454188" y="2592578"/>
            <a:ext cx="349250" cy="2298700"/>
          </a:xfrm>
          <a:prstGeom prst="rect">
            <a:avLst/>
          </a:prstGeom>
          <a:solidFill>
            <a:srgbClr val="969696"/>
          </a:solidFill>
          <a:ln w="9525">
            <a:solidFill>
              <a:schemeClr val="tx1"/>
            </a:solidFill>
            <a:miter lim="800000"/>
            <a:headEnd/>
            <a:tailEnd/>
          </a:ln>
        </p:spPr>
        <p:txBody>
          <a:bodyPr wrap="none" anchor="ctr"/>
          <a:lstStyle/>
          <a:p>
            <a:endParaRPr lang="en-US" sz="1000" baseline="0">
              <a:solidFill>
                <a:schemeClr val="bg1"/>
              </a:solidFill>
            </a:endParaRPr>
          </a:p>
        </p:txBody>
      </p:sp>
      <p:sp>
        <p:nvSpPr>
          <p:cNvPr id="138293" name="Rectangle 123"/>
          <p:cNvSpPr>
            <a:spLocks noChangeArrowheads="1"/>
          </p:cNvSpPr>
          <p:nvPr/>
        </p:nvSpPr>
        <p:spPr bwMode="auto">
          <a:xfrm>
            <a:off x="3750676" y="2710053"/>
            <a:ext cx="349250" cy="2181225"/>
          </a:xfrm>
          <a:prstGeom prst="rect">
            <a:avLst/>
          </a:prstGeom>
          <a:solidFill>
            <a:srgbClr val="990000"/>
          </a:solidFill>
          <a:ln w="9525">
            <a:solidFill>
              <a:schemeClr val="tx1"/>
            </a:solidFill>
            <a:miter lim="800000"/>
            <a:headEnd/>
            <a:tailEnd/>
          </a:ln>
        </p:spPr>
        <p:txBody>
          <a:bodyPr wrap="none" anchor="ctr"/>
          <a:lstStyle/>
          <a:p>
            <a:endParaRPr lang="en-US" sz="1000" baseline="0">
              <a:solidFill>
                <a:schemeClr val="bg1"/>
              </a:solidFill>
            </a:endParaRPr>
          </a:p>
        </p:txBody>
      </p:sp>
      <p:sp>
        <p:nvSpPr>
          <p:cNvPr id="138282" name="Rectangle 124"/>
          <p:cNvSpPr>
            <a:spLocks noChangeArrowheads="1"/>
          </p:cNvSpPr>
          <p:nvPr/>
        </p:nvSpPr>
        <p:spPr bwMode="auto">
          <a:xfrm>
            <a:off x="4106276" y="3454590"/>
            <a:ext cx="349250" cy="1436688"/>
          </a:xfrm>
          <a:prstGeom prst="rect">
            <a:avLst/>
          </a:prstGeom>
          <a:solidFill>
            <a:srgbClr val="969696"/>
          </a:solidFill>
          <a:ln w="9525">
            <a:solidFill>
              <a:schemeClr val="tx1"/>
            </a:solidFill>
            <a:miter lim="800000"/>
            <a:headEnd/>
            <a:tailEnd/>
          </a:ln>
        </p:spPr>
        <p:txBody>
          <a:bodyPr wrap="none" anchor="ctr"/>
          <a:lstStyle/>
          <a:p>
            <a:endParaRPr lang="en-US" sz="1000" baseline="0">
              <a:solidFill>
                <a:schemeClr val="bg1"/>
              </a:solidFill>
            </a:endParaRPr>
          </a:p>
        </p:txBody>
      </p:sp>
      <p:sp>
        <p:nvSpPr>
          <p:cNvPr id="138291" name="Rectangle 95"/>
          <p:cNvSpPr>
            <a:spLocks noChangeArrowheads="1"/>
          </p:cNvSpPr>
          <p:nvPr/>
        </p:nvSpPr>
        <p:spPr bwMode="auto">
          <a:xfrm>
            <a:off x="2567216" y="2648140"/>
            <a:ext cx="349250" cy="2243138"/>
          </a:xfrm>
          <a:prstGeom prst="rect">
            <a:avLst/>
          </a:prstGeom>
          <a:solidFill>
            <a:srgbClr val="990000"/>
          </a:solidFill>
          <a:ln w="9525">
            <a:solidFill>
              <a:schemeClr val="tx1"/>
            </a:solidFill>
            <a:miter lim="800000"/>
            <a:headEnd/>
            <a:tailEnd/>
          </a:ln>
        </p:spPr>
        <p:txBody>
          <a:bodyPr wrap="none" anchor="ctr"/>
          <a:lstStyle/>
          <a:p>
            <a:endParaRPr lang="en-US" sz="1000" baseline="0">
              <a:solidFill>
                <a:schemeClr val="bg1"/>
              </a:solidFill>
            </a:endParaRPr>
          </a:p>
        </p:txBody>
      </p:sp>
      <p:sp>
        <p:nvSpPr>
          <p:cNvPr id="138280" name="Rectangle 96"/>
          <p:cNvSpPr>
            <a:spLocks noChangeArrowheads="1"/>
          </p:cNvSpPr>
          <p:nvPr/>
        </p:nvSpPr>
        <p:spPr bwMode="auto">
          <a:xfrm>
            <a:off x="2922816" y="2864040"/>
            <a:ext cx="349250" cy="2027238"/>
          </a:xfrm>
          <a:prstGeom prst="rect">
            <a:avLst/>
          </a:prstGeom>
          <a:solidFill>
            <a:srgbClr val="969696"/>
          </a:solidFill>
          <a:ln w="9525">
            <a:solidFill>
              <a:schemeClr val="tx1"/>
            </a:solidFill>
            <a:miter lim="800000"/>
            <a:headEnd/>
            <a:tailEnd/>
          </a:ln>
        </p:spPr>
        <p:txBody>
          <a:bodyPr wrap="none" anchor="ctr"/>
          <a:lstStyle/>
          <a:p>
            <a:endParaRPr lang="en-US" sz="1000" baseline="0">
              <a:solidFill>
                <a:schemeClr val="bg1"/>
              </a:solidFill>
            </a:endParaRPr>
          </a:p>
        </p:txBody>
      </p:sp>
      <p:grpSp>
        <p:nvGrpSpPr>
          <p:cNvPr id="2" name="Group 56"/>
          <p:cNvGrpSpPr/>
          <p:nvPr/>
        </p:nvGrpSpPr>
        <p:grpSpPr>
          <a:xfrm>
            <a:off x="1366043" y="4395978"/>
            <a:ext cx="704850" cy="495300"/>
            <a:chOff x="1430338" y="4406901"/>
            <a:chExt cx="704850" cy="495300"/>
          </a:xfrm>
        </p:grpSpPr>
        <p:sp>
          <p:nvSpPr>
            <p:cNvPr id="138292" name="Rectangle 120"/>
            <p:cNvSpPr>
              <a:spLocks noChangeArrowheads="1"/>
            </p:cNvSpPr>
            <p:nvPr/>
          </p:nvSpPr>
          <p:spPr bwMode="auto">
            <a:xfrm>
              <a:off x="1430338" y="4406901"/>
              <a:ext cx="349250" cy="495300"/>
            </a:xfrm>
            <a:prstGeom prst="rect">
              <a:avLst/>
            </a:prstGeom>
            <a:solidFill>
              <a:srgbClr val="990000"/>
            </a:solidFill>
            <a:ln w="9525">
              <a:solidFill>
                <a:schemeClr val="tx1"/>
              </a:solidFill>
              <a:miter lim="800000"/>
              <a:headEnd/>
              <a:tailEnd/>
            </a:ln>
          </p:spPr>
          <p:txBody>
            <a:bodyPr wrap="none" anchor="ctr"/>
            <a:lstStyle/>
            <a:p>
              <a:endParaRPr lang="en-US" sz="1000" baseline="0">
                <a:solidFill>
                  <a:schemeClr val="bg1"/>
                </a:solidFill>
              </a:endParaRPr>
            </a:p>
          </p:txBody>
        </p:sp>
        <p:sp>
          <p:nvSpPr>
            <p:cNvPr id="138281" name="Rectangle 121"/>
            <p:cNvSpPr>
              <a:spLocks noChangeArrowheads="1"/>
            </p:cNvSpPr>
            <p:nvPr/>
          </p:nvSpPr>
          <p:spPr bwMode="auto">
            <a:xfrm>
              <a:off x="1785938" y="4594226"/>
              <a:ext cx="349250" cy="307975"/>
            </a:xfrm>
            <a:prstGeom prst="rect">
              <a:avLst/>
            </a:prstGeom>
            <a:solidFill>
              <a:srgbClr val="969696"/>
            </a:solidFill>
            <a:ln w="9525">
              <a:solidFill>
                <a:schemeClr val="tx1"/>
              </a:solidFill>
              <a:miter lim="800000"/>
              <a:headEnd/>
              <a:tailEnd/>
            </a:ln>
          </p:spPr>
          <p:txBody>
            <a:bodyPr wrap="none" anchor="ctr"/>
            <a:lstStyle/>
            <a:p>
              <a:endParaRPr lang="en-US" sz="1000" baseline="0">
                <a:solidFill>
                  <a:schemeClr val="bg1"/>
                </a:solidFill>
              </a:endParaRPr>
            </a:p>
          </p:txBody>
        </p:sp>
      </p:grpSp>
      <p:sp>
        <p:nvSpPr>
          <p:cNvPr id="63" name="Line 64"/>
          <p:cNvSpPr>
            <a:spLocks noChangeShapeType="1"/>
          </p:cNvSpPr>
          <p:nvPr/>
        </p:nvSpPr>
        <p:spPr bwMode="auto">
          <a:xfrm>
            <a:off x="1141413" y="4891278"/>
            <a:ext cx="76200" cy="0"/>
          </a:xfrm>
          <a:prstGeom prst="line">
            <a:avLst/>
          </a:prstGeom>
          <a:noFill/>
          <a:ln w="9525">
            <a:solidFill>
              <a:schemeClr val="tx1"/>
            </a:solidFill>
            <a:round/>
            <a:headEnd/>
            <a:tailEnd/>
          </a:ln>
        </p:spPr>
        <p:txBody>
          <a:bodyPr/>
          <a:lstStyle/>
          <a:p>
            <a:endParaRPr lang="en-US">
              <a:solidFill>
                <a:schemeClr val="bg1"/>
              </a:solidFill>
            </a:endParaRPr>
          </a:p>
        </p:txBody>
      </p:sp>
      <p:grpSp>
        <p:nvGrpSpPr>
          <p:cNvPr id="3" name="Group 87"/>
          <p:cNvGrpSpPr/>
          <p:nvPr/>
        </p:nvGrpSpPr>
        <p:grpSpPr>
          <a:xfrm>
            <a:off x="7145337" y="2209800"/>
            <a:ext cx="1665219" cy="461665"/>
            <a:chOff x="7145337" y="1752600"/>
            <a:chExt cx="1665219" cy="461665"/>
          </a:xfrm>
        </p:grpSpPr>
        <p:sp>
          <p:nvSpPr>
            <p:cNvPr id="68" name="Rectangle 57"/>
            <p:cNvSpPr>
              <a:spLocks noChangeArrowheads="1"/>
            </p:cNvSpPr>
            <p:nvPr/>
          </p:nvSpPr>
          <p:spPr bwMode="auto">
            <a:xfrm>
              <a:off x="7145337" y="1831975"/>
              <a:ext cx="119063" cy="119063"/>
            </a:xfrm>
            <a:prstGeom prst="rect">
              <a:avLst/>
            </a:prstGeom>
            <a:solidFill>
              <a:srgbClr val="990000"/>
            </a:solidFill>
            <a:ln w="9525">
              <a:solidFill>
                <a:schemeClr val="tx1"/>
              </a:solidFill>
              <a:miter lim="800000"/>
              <a:headEnd/>
              <a:tailEnd/>
            </a:ln>
          </p:spPr>
          <p:txBody>
            <a:bodyPr wrap="none" anchor="ctr"/>
            <a:lstStyle/>
            <a:p>
              <a:endParaRPr lang="en-US" sz="1000" baseline="0">
                <a:solidFill>
                  <a:schemeClr val="bg1"/>
                </a:solidFill>
              </a:endParaRPr>
            </a:p>
          </p:txBody>
        </p:sp>
        <p:sp>
          <p:nvSpPr>
            <p:cNvPr id="69" name="Rectangle 58"/>
            <p:cNvSpPr>
              <a:spLocks noChangeArrowheads="1"/>
            </p:cNvSpPr>
            <p:nvPr/>
          </p:nvSpPr>
          <p:spPr bwMode="auto">
            <a:xfrm>
              <a:off x="7145337" y="2022475"/>
              <a:ext cx="119063" cy="119063"/>
            </a:xfrm>
            <a:prstGeom prst="rect">
              <a:avLst/>
            </a:prstGeom>
            <a:solidFill>
              <a:srgbClr val="969696"/>
            </a:solidFill>
            <a:ln w="9525">
              <a:solidFill>
                <a:schemeClr val="tx1"/>
              </a:solidFill>
              <a:miter lim="800000"/>
              <a:headEnd/>
              <a:tailEnd/>
            </a:ln>
          </p:spPr>
          <p:txBody>
            <a:bodyPr wrap="none" anchor="ctr"/>
            <a:lstStyle/>
            <a:p>
              <a:endParaRPr lang="en-US" sz="1000" baseline="0">
                <a:solidFill>
                  <a:schemeClr val="bg1"/>
                </a:solidFill>
              </a:endParaRPr>
            </a:p>
          </p:txBody>
        </p:sp>
        <p:sp>
          <p:nvSpPr>
            <p:cNvPr id="70" name="Text Box 59"/>
            <p:cNvSpPr txBox="1">
              <a:spLocks noChangeArrowheads="1"/>
            </p:cNvSpPr>
            <p:nvPr/>
          </p:nvSpPr>
          <p:spPr bwMode="auto">
            <a:xfrm>
              <a:off x="7248525" y="1752600"/>
              <a:ext cx="1562031" cy="461665"/>
            </a:xfrm>
            <a:prstGeom prst="rect">
              <a:avLst/>
            </a:prstGeom>
            <a:noFill/>
            <a:ln w="9525">
              <a:noFill/>
              <a:miter lim="800000"/>
              <a:headEnd/>
              <a:tailEnd/>
            </a:ln>
          </p:spPr>
          <p:txBody>
            <a:bodyPr wrap="none">
              <a:spAutoFit/>
            </a:bodyPr>
            <a:lstStyle/>
            <a:p>
              <a:r>
                <a:rPr lang="en-US" sz="1200" b="1" baseline="0" dirty="0">
                  <a:solidFill>
                    <a:schemeClr val="bg1"/>
                  </a:solidFill>
                </a:rPr>
                <a:t>Intensive therapy</a:t>
              </a:r>
            </a:p>
            <a:p>
              <a:r>
                <a:rPr lang="en-US" sz="1200" b="1" baseline="0" dirty="0">
                  <a:solidFill>
                    <a:schemeClr val="bg1"/>
                  </a:solidFill>
                </a:rPr>
                <a:t>Conventional therapy</a:t>
              </a:r>
            </a:p>
          </p:txBody>
        </p:sp>
      </p:grpSp>
      <p:sp>
        <p:nvSpPr>
          <p:cNvPr id="89" name="Rectangle 187"/>
          <p:cNvSpPr txBox="1">
            <a:spLocks noChangeArrowheads="1"/>
          </p:cNvSpPr>
          <p:nvPr/>
        </p:nvSpPr>
        <p:spPr bwMode="auto">
          <a:xfrm>
            <a:off x="457200" y="155448"/>
            <a:ext cx="73660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z="3200" b="1" dirty="0" smtClean="0">
                <a:solidFill>
                  <a:srgbClr val="FFFF00"/>
                </a:solidFill>
                <a:latin typeface="Verdana" pitchFamily="34" charset="0"/>
                <a:ea typeface="Verdana" pitchFamily="34" charset="0"/>
                <a:cs typeface="Verdana" pitchFamily="34" charset="0"/>
              </a:rPr>
              <a:t>Metabolic </a:t>
            </a:r>
            <a:r>
              <a:rPr lang="en-US" sz="3200" b="1" dirty="0" smtClean="0">
                <a:solidFill>
                  <a:srgbClr val="FFFF00"/>
                </a:solidFill>
                <a:latin typeface="Verdana" pitchFamily="34" charset="0"/>
                <a:ea typeface="Verdana" pitchFamily="34" charset="0"/>
                <a:cs typeface="Verdana" pitchFamily="34" charset="0"/>
              </a:rPr>
              <a:t>Goals Are Difficult to Achieve: Steno-2 Results </a:t>
            </a:r>
            <a:endParaRPr kumimoji="0" lang="en-US" sz="3200" b="1" i="0" u="none" strike="noStrike" kern="0" cap="none" spc="0" normalizeH="0" baseline="0" noProof="0" dirty="0" smtClean="0">
              <a:ln>
                <a:noFill/>
              </a:ln>
              <a:solidFill>
                <a:srgbClr val="FFFF00"/>
              </a:solidFill>
              <a:uLnTx/>
              <a:uFillTx/>
              <a:latin typeface="Verdana" pitchFamily="34" charset="0"/>
              <a:ea typeface="Verdana" pitchFamily="34" charset="0"/>
              <a:cs typeface="Verdana" pitchFamily="34" charset="0"/>
            </a:endParaRPr>
          </a:p>
        </p:txBody>
      </p:sp>
      <p:sp>
        <p:nvSpPr>
          <p:cNvPr id="91" name="Rectangle 90"/>
          <p:cNvSpPr/>
          <p:nvPr/>
        </p:nvSpPr>
        <p:spPr>
          <a:xfrm>
            <a:off x="685799" y="1472625"/>
            <a:ext cx="6858001" cy="584775"/>
          </a:xfrm>
          <a:prstGeom prst="rect">
            <a:avLst/>
          </a:prstGeom>
        </p:spPr>
        <p:txBody>
          <a:bodyPr wrap="square">
            <a:spAutoFit/>
          </a:bodyPr>
          <a:lstStyle/>
          <a:p>
            <a:pPr algn="ctr"/>
            <a:r>
              <a:rPr lang="en-US" sz="1600" b="1" dirty="0" smtClean="0">
                <a:solidFill>
                  <a:schemeClr val="bg1"/>
                </a:solidFill>
              </a:rPr>
              <a:t>Percentage of Patients Reaching Intensive-Therapy </a:t>
            </a:r>
          </a:p>
          <a:p>
            <a:pPr algn="ctr"/>
            <a:r>
              <a:rPr lang="en-US" sz="1600" b="1" dirty="0" smtClean="0">
                <a:solidFill>
                  <a:schemeClr val="bg1"/>
                </a:solidFill>
              </a:rPr>
              <a:t>Treatment Goals at the end of the Steno-2 Study</a:t>
            </a:r>
            <a:endParaRPr lang="en-US" sz="1600" b="1" dirty="0">
              <a:solidFill>
                <a:schemeClr val="bg1"/>
              </a:solidFill>
            </a:endParaRPr>
          </a:p>
        </p:txBody>
      </p:sp>
      <p:sp>
        <p:nvSpPr>
          <p:cNvPr id="92" name="Rectangle 16"/>
          <p:cNvSpPr>
            <a:spLocks noChangeArrowheads="1"/>
          </p:cNvSpPr>
          <p:nvPr>
            <p:custDataLst>
              <p:tags r:id="rId1"/>
            </p:custDataLst>
          </p:nvPr>
        </p:nvSpPr>
        <p:spPr bwMode="auto">
          <a:xfrm>
            <a:off x="5634245" y="6355080"/>
            <a:ext cx="3416320" cy="307777"/>
          </a:xfrm>
          <a:prstGeom prst="rect">
            <a:avLst/>
          </a:prstGeom>
          <a:noFill/>
          <a:ln w="9525">
            <a:noFill/>
            <a:miter lim="800000"/>
            <a:headEnd/>
            <a:tailEnd/>
          </a:ln>
        </p:spPr>
        <p:txBody>
          <a:bodyPr wrap="none">
            <a:spAutoFit/>
          </a:bodyPr>
          <a:lstStyle/>
          <a:p>
            <a:pPr marL="114300" indent="-114300"/>
            <a:r>
              <a:rPr lang="en-US" sz="1400" baseline="0" dirty="0" err="1">
                <a:solidFill>
                  <a:schemeClr val="bg1"/>
                </a:solidFill>
                <a:latin typeface="Arial Narrow" pitchFamily="34" charset="0"/>
              </a:rPr>
              <a:t>Gaede</a:t>
            </a:r>
            <a:r>
              <a:rPr lang="en-US" sz="1400" baseline="0" dirty="0">
                <a:solidFill>
                  <a:schemeClr val="bg1"/>
                </a:solidFill>
                <a:latin typeface="Arial Narrow" pitchFamily="34" charset="0"/>
              </a:rPr>
              <a:t> </a:t>
            </a:r>
            <a:r>
              <a:rPr lang="en-US" sz="1400" baseline="0" dirty="0" smtClean="0">
                <a:solidFill>
                  <a:schemeClr val="bg1"/>
                </a:solidFill>
                <a:latin typeface="Arial Narrow" pitchFamily="34" charset="0"/>
              </a:rPr>
              <a:t>et </a:t>
            </a:r>
            <a:r>
              <a:rPr lang="en-US" sz="1400" baseline="0" dirty="0">
                <a:solidFill>
                  <a:schemeClr val="bg1"/>
                </a:solidFill>
                <a:latin typeface="Arial Narrow" pitchFamily="34" charset="0"/>
              </a:rPr>
              <a:t>al. </a:t>
            </a:r>
            <a:r>
              <a:rPr lang="en-US" sz="1400" i="1" baseline="0" dirty="0">
                <a:solidFill>
                  <a:schemeClr val="bg1"/>
                </a:solidFill>
                <a:latin typeface="Arial Narrow" pitchFamily="34" charset="0"/>
              </a:rPr>
              <a:t>N </a:t>
            </a:r>
            <a:r>
              <a:rPr lang="en-US" sz="1400" i="1" baseline="0" dirty="0" err="1">
                <a:solidFill>
                  <a:schemeClr val="bg1"/>
                </a:solidFill>
                <a:latin typeface="Arial Narrow" pitchFamily="34" charset="0"/>
              </a:rPr>
              <a:t>Engl</a:t>
            </a:r>
            <a:r>
              <a:rPr lang="en-US" sz="1400" i="1" baseline="0" dirty="0">
                <a:solidFill>
                  <a:schemeClr val="bg1"/>
                </a:solidFill>
                <a:latin typeface="Arial Narrow" pitchFamily="34" charset="0"/>
              </a:rPr>
              <a:t> J </a:t>
            </a:r>
            <a:r>
              <a:rPr lang="en-US" sz="1400" i="1" baseline="0" dirty="0" smtClean="0">
                <a:solidFill>
                  <a:schemeClr val="bg1"/>
                </a:solidFill>
                <a:latin typeface="Arial Narrow" pitchFamily="34" charset="0"/>
              </a:rPr>
              <a:t>Med</a:t>
            </a:r>
            <a:r>
              <a:rPr lang="en-US" sz="1400" baseline="0" dirty="0" smtClean="0">
                <a:solidFill>
                  <a:schemeClr val="bg1"/>
                </a:solidFill>
                <a:latin typeface="Arial Narrow" pitchFamily="34" charset="0"/>
              </a:rPr>
              <a:t> </a:t>
            </a:r>
            <a:r>
              <a:rPr lang="en-US" sz="1400" baseline="0" dirty="0">
                <a:solidFill>
                  <a:schemeClr val="bg1"/>
                </a:solidFill>
                <a:latin typeface="Arial Narrow" pitchFamily="34" charset="0"/>
              </a:rPr>
              <a:t>2008;358(6):580-591.</a:t>
            </a:r>
          </a:p>
        </p:txBody>
      </p:sp>
      <p:sp>
        <p:nvSpPr>
          <p:cNvPr id="60" name="Text Box 131"/>
          <p:cNvSpPr txBox="1">
            <a:spLocks noChangeArrowheads="1"/>
          </p:cNvSpPr>
          <p:nvPr/>
        </p:nvSpPr>
        <p:spPr bwMode="auto">
          <a:xfrm>
            <a:off x="5099108" y="3856037"/>
            <a:ext cx="359073" cy="184666"/>
          </a:xfrm>
          <a:prstGeom prst="rect">
            <a:avLst/>
          </a:prstGeom>
          <a:noFill/>
          <a:ln w="9525">
            <a:noFill/>
            <a:miter lim="800000"/>
            <a:headEnd/>
            <a:tailEnd/>
          </a:ln>
        </p:spPr>
        <p:txBody>
          <a:bodyPr wrap="none" lIns="0" tIns="0" rIns="0" bIns="0">
            <a:spAutoFit/>
          </a:bodyPr>
          <a:lstStyle/>
          <a:p>
            <a:pPr algn="ctr"/>
            <a:r>
              <a:rPr lang="en-US" sz="1200" b="1" baseline="0" dirty="0" smtClean="0">
                <a:solidFill>
                  <a:schemeClr val="bg1"/>
                </a:solidFill>
              </a:rPr>
              <a:t>p=.</a:t>
            </a:r>
            <a:r>
              <a:rPr lang="en-US" sz="1200" b="1" baseline="0" dirty="0">
                <a:solidFill>
                  <a:schemeClr val="bg1"/>
                </a:solidFill>
              </a:rPr>
              <a:t>27</a:t>
            </a:r>
          </a:p>
        </p:txBody>
      </p:sp>
      <p:sp>
        <p:nvSpPr>
          <p:cNvPr id="61" name="Text Box 132"/>
          <p:cNvSpPr txBox="1">
            <a:spLocks noChangeArrowheads="1"/>
          </p:cNvSpPr>
          <p:nvPr/>
        </p:nvSpPr>
        <p:spPr bwMode="auto">
          <a:xfrm>
            <a:off x="6323283" y="2296060"/>
            <a:ext cx="359073" cy="184666"/>
          </a:xfrm>
          <a:prstGeom prst="rect">
            <a:avLst/>
          </a:prstGeom>
          <a:noFill/>
          <a:ln w="9525">
            <a:noFill/>
            <a:miter lim="800000"/>
            <a:headEnd/>
            <a:tailEnd/>
          </a:ln>
        </p:spPr>
        <p:txBody>
          <a:bodyPr wrap="none" lIns="0" tIns="0" rIns="0" bIns="0">
            <a:spAutoFit/>
          </a:bodyPr>
          <a:lstStyle/>
          <a:p>
            <a:pPr algn="ctr"/>
            <a:r>
              <a:rPr lang="en-US" sz="1200" b="1" baseline="0" dirty="0" smtClean="0">
                <a:solidFill>
                  <a:schemeClr val="bg1"/>
                </a:solidFill>
              </a:rPr>
              <a:t>p=.</a:t>
            </a:r>
            <a:r>
              <a:rPr lang="en-US" sz="1200" b="1" baseline="0" dirty="0">
                <a:solidFill>
                  <a:schemeClr val="bg1"/>
                </a:solidFill>
              </a:rPr>
              <a:t>14</a:t>
            </a:r>
          </a:p>
        </p:txBody>
      </p:sp>
      <p:sp>
        <p:nvSpPr>
          <p:cNvPr id="62" name="Text Box 133"/>
          <p:cNvSpPr txBox="1">
            <a:spLocks noChangeArrowheads="1"/>
          </p:cNvSpPr>
          <p:nvPr/>
        </p:nvSpPr>
        <p:spPr bwMode="auto">
          <a:xfrm>
            <a:off x="3881116" y="2387342"/>
            <a:ext cx="437619" cy="184666"/>
          </a:xfrm>
          <a:prstGeom prst="rect">
            <a:avLst/>
          </a:prstGeom>
          <a:noFill/>
          <a:ln w="9525">
            <a:noFill/>
            <a:miter lim="800000"/>
            <a:headEnd/>
            <a:tailEnd/>
          </a:ln>
        </p:spPr>
        <p:txBody>
          <a:bodyPr wrap="none" lIns="0" tIns="0" rIns="0" bIns="0">
            <a:spAutoFit/>
          </a:bodyPr>
          <a:lstStyle/>
          <a:p>
            <a:pPr algn="ctr"/>
            <a:r>
              <a:rPr lang="en-US" sz="1200" b="1" baseline="0" dirty="0" smtClean="0">
                <a:solidFill>
                  <a:schemeClr val="bg1"/>
                </a:solidFill>
              </a:rPr>
              <a:t>p=.</a:t>
            </a:r>
            <a:r>
              <a:rPr lang="en-US" sz="1200" b="1" baseline="0" dirty="0">
                <a:solidFill>
                  <a:schemeClr val="bg1"/>
                </a:solidFill>
              </a:rPr>
              <a:t>005</a:t>
            </a:r>
          </a:p>
        </p:txBody>
      </p:sp>
      <p:sp>
        <p:nvSpPr>
          <p:cNvPr id="64" name="Text Box 134"/>
          <p:cNvSpPr txBox="1">
            <a:spLocks noChangeArrowheads="1"/>
          </p:cNvSpPr>
          <p:nvPr/>
        </p:nvSpPr>
        <p:spPr bwMode="auto">
          <a:xfrm>
            <a:off x="2731564" y="2387342"/>
            <a:ext cx="359073" cy="184666"/>
          </a:xfrm>
          <a:prstGeom prst="rect">
            <a:avLst/>
          </a:prstGeom>
          <a:noFill/>
          <a:ln w="9525">
            <a:noFill/>
            <a:miter lim="800000"/>
            <a:headEnd/>
            <a:tailEnd/>
          </a:ln>
        </p:spPr>
        <p:txBody>
          <a:bodyPr wrap="none" lIns="0" tIns="0" rIns="0" bIns="0">
            <a:spAutoFit/>
          </a:bodyPr>
          <a:lstStyle/>
          <a:p>
            <a:pPr algn="ctr"/>
            <a:r>
              <a:rPr lang="en-US" sz="1200" b="1" baseline="0" dirty="0" smtClean="0">
                <a:solidFill>
                  <a:schemeClr val="bg1"/>
                </a:solidFill>
              </a:rPr>
              <a:t>p=.</a:t>
            </a:r>
            <a:r>
              <a:rPr lang="en-US" sz="1200" b="1" baseline="0" dirty="0">
                <a:solidFill>
                  <a:schemeClr val="bg1"/>
                </a:solidFill>
              </a:rPr>
              <a:t>35</a:t>
            </a:r>
          </a:p>
        </p:txBody>
      </p:sp>
      <p:sp>
        <p:nvSpPr>
          <p:cNvPr id="65" name="Text Box 135"/>
          <p:cNvSpPr txBox="1">
            <a:spLocks noChangeArrowheads="1"/>
          </p:cNvSpPr>
          <p:nvPr/>
        </p:nvSpPr>
        <p:spPr bwMode="auto">
          <a:xfrm>
            <a:off x="1535756" y="4091861"/>
            <a:ext cx="359073" cy="184666"/>
          </a:xfrm>
          <a:prstGeom prst="rect">
            <a:avLst/>
          </a:prstGeom>
          <a:noFill/>
          <a:ln w="9525">
            <a:noFill/>
            <a:miter lim="800000"/>
            <a:headEnd/>
            <a:tailEnd/>
          </a:ln>
        </p:spPr>
        <p:txBody>
          <a:bodyPr wrap="none" lIns="0" tIns="0" rIns="0" bIns="0">
            <a:spAutoFit/>
          </a:bodyPr>
          <a:lstStyle/>
          <a:p>
            <a:pPr algn="ctr"/>
            <a:r>
              <a:rPr lang="en-US" sz="1200" b="1" baseline="0" dirty="0" smtClean="0">
                <a:solidFill>
                  <a:schemeClr val="bg1"/>
                </a:solidFill>
              </a:rPr>
              <a:t>p=.</a:t>
            </a:r>
            <a:r>
              <a:rPr lang="en-US" sz="1200" b="1" baseline="0" dirty="0">
                <a:solidFill>
                  <a:schemeClr val="bg1"/>
                </a:solidFill>
              </a:rPr>
              <a:t>31</a:t>
            </a:r>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361" name="Text Box 72"/>
          <p:cNvSpPr txBox="1">
            <a:spLocks noChangeArrowheads="1"/>
          </p:cNvSpPr>
          <p:nvPr/>
        </p:nvSpPr>
        <p:spPr bwMode="auto">
          <a:xfrm>
            <a:off x="228600" y="5301734"/>
            <a:ext cx="981231" cy="184666"/>
          </a:xfrm>
          <a:prstGeom prst="rect">
            <a:avLst/>
          </a:prstGeom>
          <a:noFill/>
          <a:ln w="9525">
            <a:noFill/>
            <a:miter lim="800000"/>
            <a:headEnd/>
            <a:tailEnd/>
          </a:ln>
        </p:spPr>
        <p:txBody>
          <a:bodyPr wrap="none" lIns="0" tIns="0" rIns="0" bIns="0">
            <a:spAutoFit/>
          </a:bodyPr>
          <a:lstStyle/>
          <a:p>
            <a:r>
              <a:rPr lang="en-US" sz="1200" b="1" baseline="0" dirty="0">
                <a:solidFill>
                  <a:schemeClr val="bg1"/>
                </a:solidFill>
              </a:rPr>
              <a:t>Number at Risk</a:t>
            </a:r>
          </a:p>
        </p:txBody>
      </p:sp>
      <p:sp>
        <p:nvSpPr>
          <p:cNvPr id="140362" name="Text Box 73"/>
          <p:cNvSpPr txBox="1">
            <a:spLocks noChangeArrowheads="1"/>
          </p:cNvSpPr>
          <p:nvPr/>
        </p:nvSpPr>
        <p:spPr bwMode="auto">
          <a:xfrm>
            <a:off x="228600" y="5561568"/>
            <a:ext cx="617285" cy="369332"/>
          </a:xfrm>
          <a:prstGeom prst="rect">
            <a:avLst/>
          </a:prstGeom>
          <a:noFill/>
          <a:ln w="9525">
            <a:noFill/>
            <a:miter lim="800000"/>
            <a:headEnd/>
            <a:tailEnd/>
          </a:ln>
        </p:spPr>
        <p:txBody>
          <a:bodyPr wrap="none" lIns="0" tIns="0" rIns="0" bIns="0">
            <a:spAutoFit/>
          </a:bodyPr>
          <a:lstStyle/>
          <a:p>
            <a:r>
              <a:rPr lang="en-US" sz="1200" b="1" baseline="0" dirty="0">
                <a:solidFill>
                  <a:schemeClr val="bg1"/>
                </a:solidFill>
              </a:rPr>
              <a:t>Intensive </a:t>
            </a:r>
            <a:endParaRPr lang="en-US" sz="1200" b="1" baseline="0" dirty="0" smtClean="0">
              <a:solidFill>
                <a:schemeClr val="bg1"/>
              </a:solidFill>
            </a:endParaRPr>
          </a:p>
          <a:p>
            <a:r>
              <a:rPr lang="en-US" sz="1200" b="1" baseline="0" dirty="0" smtClean="0">
                <a:solidFill>
                  <a:schemeClr val="bg1"/>
                </a:solidFill>
              </a:rPr>
              <a:t>therapy</a:t>
            </a:r>
            <a:endParaRPr lang="en-US" sz="1200" b="1" baseline="0" dirty="0">
              <a:solidFill>
                <a:schemeClr val="bg1"/>
              </a:solidFill>
            </a:endParaRPr>
          </a:p>
        </p:txBody>
      </p:sp>
      <p:sp>
        <p:nvSpPr>
          <p:cNvPr id="140363" name="Text Box 74"/>
          <p:cNvSpPr txBox="1">
            <a:spLocks noChangeArrowheads="1"/>
          </p:cNvSpPr>
          <p:nvPr/>
        </p:nvSpPr>
        <p:spPr bwMode="auto">
          <a:xfrm>
            <a:off x="228600" y="5996543"/>
            <a:ext cx="883062" cy="369332"/>
          </a:xfrm>
          <a:prstGeom prst="rect">
            <a:avLst/>
          </a:prstGeom>
          <a:noFill/>
          <a:ln w="9525">
            <a:noFill/>
            <a:miter lim="800000"/>
            <a:headEnd/>
            <a:tailEnd/>
          </a:ln>
        </p:spPr>
        <p:txBody>
          <a:bodyPr wrap="none" lIns="0" tIns="0" rIns="0" bIns="0">
            <a:spAutoFit/>
          </a:bodyPr>
          <a:lstStyle/>
          <a:p>
            <a:r>
              <a:rPr lang="en-US" sz="1200" b="1" baseline="0" dirty="0">
                <a:solidFill>
                  <a:schemeClr val="bg1"/>
                </a:solidFill>
              </a:rPr>
              <a:t>Conventional </a:t>
            </a:r>
            <a:endParaRPr lang="en-US" sz="1200" b="1" baseline="0" dirty="0" smtClean="0">
              <a:solidFill>
                <a:schemeClr val="bg1"/>
              </a:solidFill>
            </a:endParaRPr>
          </a:p>
          <a:p>
            <a:r>
              <a:rPr lang="en-US" sz="1200" b="1" baseline="0" dirty="0" smtClean="0">
                <a:solidFill>
                  <a:schemeClr val="bg1"/>
                </a:solidFill>
              </a:rPr>
              <a:t>therapy</a:t>
            </a:r>
            <a:endParaRPr lang="en-US" sz="1200" b="1" baseline="0" dirty="0">
              <a:solidFill>
                <a:schemeClr val="bg1"/>
              </a:solidFill>
            </a:endParaRPr>
          </a:p>
        </p:txBody>
      </p:sp>
      <p:sp>
        <p:nvSpPr>
          <p:cNvPr id="140364" name="Text Box 75"/>
          <p:cNvSpPr txBox="1">
            <a:spLocks noChangeArrowheads="1"/>
          </p:cNvSpPr>
          <p:nvPr/>
        </p:nvSpPr>
        <p:spPr bwMode="auto">
          <a:xfrm>
            <a:off x="1325562" y="5715000"/>
            <a:ext cx="182742"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80</a:t>
            </a:r>
          </a:p>
        </p:txBody>
      </p:sp>
      <p:sp>
        <p:nvSpPr>
          <p:cNvPr id="140365" name="Text Box 76"/>
          <p:cNvSpPr txBox="1">
            <a:spLocks noChangeArrowheads="1"/>
          </p:cNvSpPr>
          <p:nvPr/>
        </p:nvSpPr>
        <p:spPr bwMode="auto">
          <a:xfrm>
            <a:off x="2081212" y="5715000"/>
            <a:ext cx="182742"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78</a:t>
            </a:r>
          </a:p>
        </p:txBody>
      </p:sp>
      <p:sp>
        <p:nvSpPr>
          <p:cNvPr id="140366" name="Text Box 77"/>
          <p:cNvSpPr txBox="1">
            <a:spLocks noChangeArrowheads="1"/>
          </p:cNvSpPr>
          <p:nvPr/>
        </p:nvSpPr>
        <p:spPr bwMode="auto">
          <a:xfrm>
            <a:off x="2860674" y="5715000"/>
            <a:ext cx="182742" cy="215444"/>
          </a:xfrm>
          <a:prstGeom prst="rect">
            <a:avLst/>
          </a:prstGeom>
          <a:noFill/>
          <a:ln w="9525">
            <a:noFill/>
            <a:miter lim="800000"/>
            <a:headEnd/>
            <a:tailEnd/>
          </a:ln>
        </p:spPr>
        <p:txBody>
          <a:bodyPr wrap="none" lIns="0" tIns="0" rIns="0" bIns="0">
            <a:spAutoFit/>
          </a:bodyPr>
          <a:lstStyle/>
          <a:p>
            <a:r>
              <a:rPr lang="en-US" sz="1400" b="1" baseline="0">
                <a:solidFill>
                  <a:schemeClr val="bg1"/>
                </a:solidFill>
              </a:rPr>
              <a:t>75</a:t>
            </a:r>
          </a:p>
        </p:txBody>
      </p:sp>
      <p:sp>
        <p:nvSpPr>
          <p:cNvPr id="140367" name="Text Box 78"/>
          <p:cNvSpPr txBox="1">
            <a:spLocks noChangeArrowheads="1"/>
          </p:cNvSpPr>
          <p:nvPr/>
        </p:nvSpPr>
        <p:spPr bwMode="auto">
          <a:xfrm>
            <a:off x="3627437" y="5715000"/>
            <a:ext cx="182742" cy="215444"/>
          </a:xfrm>
          <a:prstGeom prst="rect">
            <a:avLst/>
          </a:prstGeom>
          <a:noFill/>
          <a:ln w="9525">
            <a:noFill/>
            <a:miter lim="800000"/>
            <a:headEnd/>
            <a:tailEnd/>
          </a:ln>
        </p:spPr>
        <p:txBody>
          <a:bodyPr wrap="none" lIns="0" tIns="0" rIns="0" bIns="0">
            <a:spAutoFit/>
          </a:bodyPr>
          <a:lstStyle/>
          <a:p>
            <a:r>
              <a:rPr lang="en-US" sz="1400" b="1" baseline="0">
                <a:solidFill>
                  <a:schemeClr val="bg1"/>
                </a:solidFill>
              </a:rPr>
              <a:t>72</a:t>
            </a:r>
          </a:p>
        </p:txBody>
      </p:sp>
      <p:sp>
        <p:nvSpPr>
          <p:cNvPr id="140368" name="Text Box 79"/>
          <p:cNvSpPr txBox="1">
            <a:spLocks noChangeArrowheads="1"/>
          </p:cNvSpPr>
          <p:nvPr/>
        </p:nvSpPr>
        <p:spPr bwMode="auto">
          <a:xfrm>
            <a:off x="1325562" y="6149975"/>
            <a:ext cx="182742" cy="215444"/>
          </a:xfrm>
          <a:prstGeom prst="rect">
            <a:avLst/>
          </a:prstGeom>
          <a:noFill/>
          <a:ln w="9525">
            <a:noFill/>
            <a:miter lim="800000"/>
            <a:headEnd/>
            <a:tailEnd/>
          </a:ln>
        </p:spPr>
        <p:txBody>
          <a:bodyPr wrap="none" lIns="0" tIns="0" rIns="0" bIns="0">
            <a:spAutoFit/>
          </a:bodyPr>
          <a:lstStyle/>
          <a:p>
            <a:r>
              <a:rPr lang="en-US" sz="1400" b="1" baseline="0">
                <a:solidFill>
                  <a:schemeClr val="bg1"/>
                </a:solidFill>
              </a:rPr>
              <a:t>80</a:t>
            </a:r>
          </a:p>
        </p:txBody>
      </p:sp>
      <p:sp>
        <p:nvSpPr>
          <p:cNvPr id="140369" name="Text Box 80"/>
          <p:cNvSpPr txBox="1">
            <a:spLocks noChangeArrowheads="1"/>
          </p:cNvSpPr>
          <p:nvPr/>
        </p:nvSpPr>
        <p:spPr bwMode="auto">
          <a:xfrm>
            <a:off x="2081212" y="6149975"/>
            <a:ext cx="182742" cy="215444"/>
          </a:xfrm>
          <a:prstGeom prst="rect">
            <a:avLst/>
          </a:prstGeom>
          <a:noFill/>
          <a:ln w="9525">
            <a:noFill/>
            <a:miter lim="800000"/>
            <a:headEnd/>
            <a:tailEnd/>
          </a:ln>
        </p:spPr>
        <p:txBody>
          <a:bodyPr wrap="none" lIns="0" tIns="0" rIns="0" bIns="0">
            <a:spAutoFit/>
          </a:bodyPr>
          <a:lstStyle/>
          <a:p>
            <a:r>
              <a:rPr lang="en-US" sz="1400" b="1" baseline="0">
                <a:solidFill>
                  <a:schemeClr val="bg1"/>
                </a:solidFill>
              </a:rPr>
              <a:t>80</a:t>
            </a:r>
          </a:p>
        </p:txBody>
      </p:sp>
      <p:sp>
        <p:nvSpPr>
          <p:cNvPr id="140370" name="Text Box 81"/>
          <p:cNvSpPr txBox="1">
            <a:spLocks noChangeArrowheads="1"/>
          </p:cNvSpPr>
          <p:nvPr/>
        </p:nvSpPr>
        <p:spPr bwMode="auto">
          <a:xfrm>
            <a:off x="2860674" y="6149975"/>
            <a:ext cx="182742" cy="215444"/>
          </a:xfrm>
          <a:prstGeom prst="rect">
            <a:avLst/>
          </a:prstGeom>
          <a:noFill/>
          <a:ln w="9525">
            <a:noFill/>
            <a:miter lim="800000"/>
            <a:headEnd/>
            <a:tailEnd/>
          </a:ln>
        </p:spPr>
        <p:txBody>
          <a:bodyPr wrap="none" lIns="0" tIns="0" rIns="0" bIns="0">
            <a:spAutoFit/>
          </a:bodyPr>
          <a:lstStyle/>
          <a:p>
            <a:r>
              <a:rPr lang="en-US" sz="1400" b="1" baseline="0">
                <a:solidFill>
                  <a:schemeClr val="bg1"/>
                </a:solidFill>
              </a:rPr>
              <a:t>77</a:t>
            </a:r>
          </a:p>
        </p:txBody>
      </p:sp>
      <p:sp>
        <p:nvSpPr>
          <p:cNvPr id="140371" name="Text Box 82"/>
          <p:cNvSpPr txBox="1">
            <a:spLocks noChangeArrowheads="1"/>
          </p:cNvSpPr>
          <p:nvPr/>
        </p:nvSpPr>
        <p:spPr bwMode="auto">
          <a:xfrm>
            <a:off x="3627437" y="6149975"/>
            <a:ext cx="182742" cy="215444"/>
          </a:xfrm>
          <a:prstGeom prst="rect">
            <a:avLst/>
          </a:prstGeom>
          <a:noFill/>
          <a:ln w="9525">
            <a:noFill/>
            <a:miter lim="800000"/>
            <a:headEnd/>
            <a:tailEnd/>
          </a:ln>
        </p:spPr>
        <p:txBody>
          <a:bodyPr wrap="none" lIns="0" tIns="0" rIns="0" bIns="0">
            <a:spAutoFit/>
          </a:bodyPr>
          <a:lstStyle/>
          <a:p>
            <a:r>
              <a:rPr lang="en-US" sz="1400" b="1" baseline="0">
                <a:solidFill>
                  <a:schemeClr val="bg1"/>
                </a:solidFill>
              </a:rPr>
              <a:t>69</a:t>
            </a:r>
          </a:p>
        </p:txBody>
      </p:sp>
      <p:sp>
        <p:nvSpPr>
          <p:cNvPr id="140372" name="Text Box 83"/>
          <p:cNvSpPr txBox="1">
            <a:spLocks noChangeArrowheads="1"/>
          </p:cNvSpPr>
          <p:nvPr/>
        </p:nvSpPr>
        <p:spPr bwMode="auto">
          <a:xfrm>
            <a:off x="4429125" y="5776357"/>
            <a:ext cx="182742" cy="215444"/>
          </a:xfrm>
          <a:prstGeom prst="rect">
            <a:avLst/>
          </a:prstGeom>
          <a:noFill/>
          <a:ln w="9525">
            <a:noFill/>
            <a:miter lim="800000"/>
            <a:headEnd/>
            <a:tailEnd/>
          </a:ln>
        </p:spPr>
        <p:txBody>
          <a:bodyPr wrap="none" lIns="0" tIns="0" rIns="0" bIns="0">
            <a:spAutoFit/>
          </a:bodyPr>
          <a:lstStyle/>
          <a:p>
            <a:r>
              <a:rPr lang="en-US" sz="1400" b="1" baseline="0">
                <a:solidFill>
                  <a:schemeClr val="bg1"/>
                </a:solidFill>
              </a:rPr>
              <a:t>65</a:t>
            </a:r>
          </a:p>
        </p:txBody>
      </p:sp>
      <p:sp>
        <p:nvSpPr>
          <p:cNvPr id="140373" name="Text Box 84"/>
          <p:cNvSpPr txBox="1">
            <a:spLocks noChangeArrowheads="1"/>
          </p:cNvSpPr>
          <p:nvPr/>
        </p:nvSpPr>
        <p:spPr bwMode="auto">
          <a:xfrm>
            <a:off x="5186362" y="5776357"/>
            <a:ext cx="182742" cy="215444"/>
          </a:xfrm>
          <a:prstGeom prst="rect">
            <a:avLst/>
          </a:prstGeom>
          <a:noFill/>
          <a:ln w="9525">
            <a:noFill/>
            <a:miter lim="800000"/>
            <a:headEnd/>
            <a:tailEnd/>
          </a:ln>
        </p:spPr>
        <p:txBody>
          <a:bodyPr wrap="none" lIns="0" tIns="0" rIns="0" bIns="0">
            <a:spAutoFit/>
          </a:bodyPr>
          <a:lstStyle/>
          <a:p>
            <a:r>
              <a:rPr lang="en-US" sz="1400" b="1" baseline="0">
                <a:solidFill>
                  <a:schemeClr val="bg1"/>
                </a:solidFill>
              </a:rPr>
              <a:t>62</a:t>
            </a:r>
          </a:p>
        </p:txBody>
      </p:sp>
      <p:sp>
        <p:nvSpPr>
          <p:cNvPr id="140374" name="Text Box 85"/>
          <p:cNvSpPr txBox="1">
            <a:spLocks noChangeArrowheads="1"/>
          </p:cNvSpPr>
          <p:nvPr/>
        </p:nvSpPr>
        <p:spPr bwMode="auto">
          <a:xfrm>
            <a:off x="5975350" y="5776357"/>
            <a:ext cx="182742" cy="215444"/>
          </a:xfrm>
          <a:prstGeom prst="rect">
            <a:avLst/>
          </a:prstGeom>
          <a:noFill/>
          <a:ln w="9525">
            <a:noFill/>
            <a:miter lim="800000"/>
            <a:headEnd/>
            <a:tailEnd/>
          </a:ln>
        </p:spPr>
        <p:txBody>
          <a:bodyPr wrap="none" lIns="0" tIns="0" rIns="0" bIns="0">
            <a:spAutoFit/>
          </a:bodyPr>
          <a:lstStyle/>
          <a:p>
            <a:r>
              <a:rPr lang="en-US" sz="1400" b="1" baseline="0">
                <a:solidFill>
                  <a:schemeClr val="bg1"/>
                </a:solidFill>
              </a:rPr>
              <a:t>57</a:t>
            </a:r>
          </a:p>
        </p:txBody>
      </p:sp>
      <p:sp>
        <p:nvSpPr>
          <p:cNvPr id="140375" name="Text Box 86"/>
          <p:cNvSpPr txBox="1">
            <a:spLocks noChangeArrowheads="1"/>
          </p:cNvSpPr>
          <p:nvPr/>
        </p:nvSpPr>
        <p:spPr bwMode="auto">
          <a:xfrm>
            <a:off x="6354762" y="5776357"/>
            <a:ext cx="182742" cy="215444"/>
          </a:xfrm>
          <a:prstGeom prst="rect">
            <a:avLst/>
          </a:prstGeom>
          <a:noFill/>
          <a:ln w="9525">
            <a:noFill/>
            <a:miter lim="800000"/>
            <a:headEnd/>
            <a:tailEnd/>
          </a:ln>
        </p:spPr>
        <p:txBody>
          <a:bodyPr wrap="none" lIns="0" tIns="0" rIns="0" bIns="0">
            <a:spAutoFit/>
          </a:bodyPr>
          <a:lstStyle/>
          <a:p>
            <a:r>
              <a:rPr lang="en-US" sz="1400" b="1" baseline="0">
                <a:solidFill>
                  <a:schemeClr val="bg1"/>
                </a:solidFill>
              </a:rPr>
              <a:t>39</a:t>
            </a:r>
          </a:p>
        </p:txBody>
      </p:sp>
      <p:sp>
        <p:nvSpPr>
          <p:cNvPr id="140376" name="Text Box 87"/>
          <p:cNvSpPr txBox="1">
            <a:spLocks noChangeArrowheads="1"/>
          </p:cNvSpPr>
          <p:nvPr/>
        </p:nvSpPr>
        <p:spPr bwMode="auto">
          <a:xfrm>
            <a:off x="4429125" y="6149975"/>
            <a:ext cx="182742" cy="215444"/>
          </a:xfrm>
          <a:prstGeom prst="rect">
            <a:avLst/>
          </a:prstGeom>
          <a:noFill/>
          <a:ln w="9525">
            <a:noFill/>
            <a:miter lim="800000"/>
            <a:headEnd/>
            <a:tailEnd/>
          </a:ln>
        </p:spPr>
        <p:txBody>
          <a:bodyPr wrap="none" lIns="0" tIns="0" rIns="0" bIns="0">
            <a:spAutoFit/>
          </a:bodyPr>
          <a:lstStyle/>
          <a:p>
            <a:r>
              <a:rPr lang="en-US" sz="1400" b="1" baseline="0">
                <a:solidFill>
                  <a:schemeClr val="bg1"/>
                </a:solidFill>
              </a:rPr>
              <a:t>63</a:t>
            </a:r>
          </a:p>
        </p:txBody>
      </p:sp>
      <p:sp>
        <p:nvSpPr>
          <p:cNvPr id="140377" name="Text Box 88"/>
          <p:cNvSpPr txBox="1">
            <a:spLocks noChangeArrowheads="1"/>
          </p:cNvSpPr>
          <p:nvPr/>
        </p:nvSpPr>
        <p:spPr bwMode="auto">
          <a:xfrm>
            <a:off x="5183187" y="6149975"/>
            <a:ext cx="182742" cy="215444"/>
          </a:xfrm>
          <a:prstGeom prst="rect">
            <a:avLst/>
          </a:prstGeom>
          <a:noFill/>
          <a:ln w="9525">
            <a:noFill/>
            <a:miter lim="800000"/>
            <a:headEnd/>
            <a:tailEnd/>
          </a:ln>
        </p:spPr>
        <p:txBody>
          <a:bodyPr wrap="none" lIns="0" tIns="0" rIns="0" bIns="0">
            <a:spAutoFit/>
          </a:bodyPr>
          <a:lstStyle/>
          <a:p>
            <a:r>
              <a:rPr lang="en-US" sz="1400" b="1" baseline="0">
                <a:solidFill>
                  <a:schemeClr val="bg1"/>
                </a:solidFill>
              </a:rPr>
              <a:t>51</a:t>
            </a:r>
          </a:p>
        </p:txBody>
      </p:sp>
      <p:sp>
        <p:nvSpPr>
          <p:cNvPr id="140378" name="Text Box 89"/>
          <p:cNvSpPr txBox="1">
            <a:spLocks noChangeArrowheads="1"/>
          </p:cNvSpPr>
          <p:nvPr/>
        </p:nvSpPr>
        <p:spPr bwMode="auto">
          <a:xfrm>
            <a:off x="5973762" y="6149975"/>
            <a:ext cx="182742" cy="215444"/>
          </a:xfrm>
          <a:prstGeom prst="rect">
            <a:avLst/>
          </a:prstGeom>
          <a:noFill/>
          <a:ln w="9525">
            <a:noFill/>
            <a:miter lim="800000"/>
            <a:headEnd/>
            <a:tailEnd/>
          </a:ln>
        </p:spPr>
        <p:txBody>
          <a:bodyPr wrap="none" lIns="0" tIns="0" rIns="0" bIns="0">
            <a:spAutoFit/>
          </a:bodyPr>
          <a:lstStyle/>
          <a:p>
            <a:r>
              <a:rPr lang="en-US" sz="1400" b="1" baseline="0">
                <a:solidFill>
                  <a:schemeClr val="bg1"/>
                </a:solidFill>
              </a:rPr>
              <a:t>43</a:t>
            </a:r>
          </a:p>
        </p:txBody>
      </p:sp>
      <p:sp>
        <p:nvSpPr>
          <p:cNvPr id="140379" name="Text Box 90"/>
          <p:cNvSpPr txBox="1">
            <a:spLocks noChangeArrowheads="1"/>
          </p:cNvSpPr>
          <p:nvPr/>
        </p:nvSpPr>
        <p:spPr bwMode="auto">
          <a:xfrm>
            <a:off x="6354762" y="6149975"/>
            <a:ext cx="182742" cy="215444"/>
          </a:xfrm>
          <a:prstGeom prst="rect">
            <a:avLst/>
          </a:prstGeom>
          <a:noFill/>
          <a:ln w="9525">
            <a:noFill/>
            <a:miter lim="800000"/>
            <a:headEnd/>
            <a:tailEnd/>
          </a:ln>
        </p:spPr>
        <p:txBody>
          <a:bodyPr wrap="none" lIns="0" tIns="0" rIns="0" bIns="0">
            <a:spAutoFit/>
          </a:bodyPr>
          <a:lstStyle/>
          <a:p>
            <a:r>
              <a:rPr lang="en-US" sz="1400" b="1" baseline="0">
                <a:solidFill>
                  <a:schemeClr val="bg1"/>
                </a:solidFill>
              </a:rPr>
              <a:t>30</a:t>
            </a:r>
          </a:p>
        </p:txBody>
      </p:sp>
      <p:sp>
        <p:nvSpPr>
          <p:cNvPr id="140320" name="Text Box 31"/>
          <p:cNvSpPr txBox="1">
            <a:spLocks noChangeArrowheads="1"/>
          </p:cNvSpPr>
          <p:nvPr/>
        </p:nvSpPr>
        <p:spPr bwMode="auto">
          <a:xfrm>
            <a:off x="1201981" y="4678362"/>
            <a:ext cx="91371" cy="215444"/>
          </a:xfrm>
          <a:prstGeom prst="rect">
            <a:avLst/>
          </a:prstGeom>
          <a:noFill/>
          <a:ln w="9525">
            <a:noFill/>
            <a:miter lim="800000"/>
            <a:headEnd/>
            <a:tailEnd/>
          </a:ln>
        </p:spPr>
        <p:txBody>
          <a:bodyPr wrap="none" lIns="0" tIns="0" rIns="0" bIns="0">
            <a:spAutoFit/>
          </a:bodyPr>
          <a:lstStyle/>
          <a:p>
            <a:pPr algn="r"/>
            <a:r>
              <a:rPr lang="en-US" sz="1400" b="1" baseline="0">
                <a:solidFill>
                  <a:schemeClr val="bg1"/>
                </a:solidFill>
              </a:rPr>
              <a:t>0</a:t>
            </a:r>
          </a:p>
        </p:txBody>
      </p:sp>
      <p:sp>
        <p:nvSpPr>
          <p:cNvPr id="140321" name="Text Box 32"/>
          <p:cNvSpPr txBox="1">
            <a:spLocks noChangeArrowheads="1"/>
          </p:cNvSpPr>
          <p:nvPr/>
        </p:nvSpPr>
        <p:spPr bwMode="auto">
          <a:xfrm>
            <a:off x="1105848" y="4283075"/>
            <a:ext cx="182742" cy="215444"/>
          </a:xfrm>
          <a:prstGeom prst="rect">
            <a:avLst/>
          </a:prstGeom>
          <a:noFill/>
          <a:ln w="9525">
            <a:noFill/>
            <a:miter lim="800000"/>
            <a:headEnd/>
            <a:tailEnd/>
          </a:ln>
        </p:spPr>
        <p:txBody>
          <a:bodyPr wrap="none" lIns="0" tIns="0" rIns="0" bIns="0">
            <a:spAutoFit/>
          </a:bodyPr>
          <a:lstStyle/>
          <a:p>
            <a:pPr algn="r"/>
            <a:r>
              <a:rPr lang="en-US" sz="1400" b="1" baseline="0">
                <a:solidFill>
                  <a:schemeClr val="bg1"/>
                </a:solidFill>
              </a:rPr>
              <a:t>10</a:t>
            </a:r>
          </a:p>
        </p:txBody>
      </p:sp>
      <p:sp>
        <p:nvSpPr>
          <p:cNvPr id="140322" name="Text Box 33"/>
          <p:cNvSpPr txBox="1">
            <a:spLocks noChangeArrowheads="1"/>
          </p:cNvSpPr>
          <p:nvPr/>
        </p:nvSpPr>
        <p:spPr bwMode="auto">
          <a:xfrm>
            <a:off x="1105848" y="3900487"/>
            <a:ext cx="182742" cy="215444"/>
          </a:xfrm>
          <a:prstGeom prst="rect">
            <a:avLst/>
          </a:prstGeom>
          <a:noFill/>
          <a:ln w="9525">
            <a:noFill/>
            <a:miter lim="800000"/>
            <a:headEnd/>
            <a:tailEnd/>
          </a:ln>
        </p:spPr>
        <p:txBody>
          <a:bodyPr wrap="none" lIns="0" tIns="0" rIns="0" bIns="0">
            <a:spAutoFit/>
          </a:bodyPr>
          <a:lstStyle/>
          <a:p>
            <a:pPr algn="r"/>
            <a:r>
              <a:rPr lang="en-US" sz="1400" b="1" baseline="0">
                <a:solidFill>
                  <a:schemeClr val="bg1"/>
                </a:solidFill>
              </a:rPr>
              <a:t>20</a:t>
            </a:r>
          </a:p>
        </p:txBody>
      </p:sp>
      <p:sp>
        <p:nvSpPr>
          <p:cNvPr id="140323" name="Text Box 34"/>
          <p:cNvSpPr txBox="1">
            <a:spLocks noChangeArrowheads="1"/>
          </p:cNvSpPr>
          <p:nvPr/>
        </p:nvSpPr>
        <p:spPr bwMode="auto">
          <a:xfrm>
            <a:off x="1105848" y="3516312"/>
            <a:ext cx="182742" cy="215444"/>
          </a:xfrm>
          <a:prstGeom prst="rect">
            <a:avLst/>
          </a:prstGeom>
          <a:noFill/>
          <a:ln w="9525">
            <a:noFill/>
            <a:miter lim="800000"/>
            <a:headEnd/>
            <a:tailEnd/>
          </a:ln>
        </p:spPr>
        <p:txBody>
          <a:bodyPr wrap="none" lIns="0" tIns="0" rIns="0" bIns="0">
            <a:spAutoFit/>
          </a:bodyPr>
          <a:lstStyle/>
          <a:p>
            <a:pPr algn="r"/>
            <a:r>
              <a:rPr lang="en-US" sz="1400" b="1" baseline="0">
                <a:solidFill>
                  <a:schemeClr val="bg1"/>
                </a:solidFill>
              </a:rPr>
              <a:t>30</a:t>
            </a:r>
          </a:p>
        </p:txBody>
      </p:sp>
      <p:sp>
        <p:nvSpPr>
          <p:cNvPr id="140324" name="Text Box 35"/>
          <p:cNvSpPr txBox="1">
            <a:spLocks noChangeArrowheads="1"/>
          </p:cNvSpPr>
          <p:nvPr/>
        </p:nvSpPr>
        <p:spPr bwMode="auto">
          <a:xfrm>
            <a:off x="1105848" y="3138487"/>
            <a:ext cx="182742" cy="215444"/>
          </a:xfrm>
          <a:prstGeom prst="rect">
            <a:avLst/>
          </a:prstGeom>
          <a:noFill/>
          <a:ln w="9525">
            <a:noFill/>
            <a:miter lim="800000"/>
            <a:headEnd/>
            <a:tailEnd/>
          </a:ln>
        </p:spPr>
        <p:txBody>
          <a:bodyPr wrap="none" lIns="0" tIns="0" rIns="0" bIns="0">
            <a:spAutoFit/>
          </a:bodyPr>
          <a:lstStyle/>
          <a:p>
            <a:pPr algn="r"/>
            <a:r>
              <a:rPr lang="en-US" sz="1400" b="1" baseline="0">
                <a:solidFill>
                  <a:schemeClr val="bg1"/>
                </a:solidFill>
              </a:rPr>
              <a:t>40</a:t>
            </a:r>
          </a:p>
        </p:txBody>
      </p:sp>
      <p:sp>
        <p:nvSpPr>
          <p:cNvPr id="140325" name="Text Box 36"/>
          <p:cNvSpPr txBox="1">
            <a:spLocks noChangeArrowheads="1"/>
          </p:cNvSpPr>
          <p:nvPr/>
        </p:nvSpPr>
        <p:spPr bwMode="auto">
          <a:xfrm>
            <a:off x="1105848" y="2749550"/>
            <a:ext cx="182742" cy="215444"/>
          </a:xfrm>
          <a:prstGeom prst="rect">
            <a:avLst/>
          </a:prstGeom>
          <a:noFill/>
          <a:ln w="9525">
            <a:noFill/>
            <a:miter lim="800000"/>
            <a:headEnd/>
            <a:tailEnd/>
          </a:ln>
        </p:spPr>
        <p:txBody>
          <a:bodyPr wrap="none" lIns="0" tIns="0" rIns="0" bIns="0">
            <a:spAutoFit/>
          </a:bodyPr>
          <a:lstStyle/>
          <a:p>
            <a:pPr algn="r"/>
            <a:r>
              <a:rPr lang="en-US" sz="1400" b="1" baseline="0">
                <a:solidFill>
                  <a:schemeClr val="bg1"/>
                </a:solidFill>
              </a:rPr>
              <a:t>50</a:t>
            </a:r>
          </a:p>
        </p:txBody>
      </p:sp>
      <p:sp>
        <p:nvSpPr>
          <p:cNvPr id="140326" name="Text Box 37"/>
          <p:cNvSpPr txBox="1">
            <a:spLocks noChangeArrowheads="1"/>
          </p:cNvSpPr>
          <p:nvPr/>
        </p:nvSpPr>
        <p:spPr bwMode="auto">
          <a:xfrm>
            <a:off x="1105848" y="2371725"/>
            <a:ext cx="182742" cy="215444"/>
          </a:xfrm>
          <a:prstGeom prst="rect">
            <a:avLst/>
          </a:prstGeom>
          <a:noFill/>
          <a:ln w="9525">
            <a:noFill/>
            <a:miter lim="800000"/>
            <a:headEnd/>
            <a:tailEnd/>
          </a:ln>
        </p:spPr>
        <p:txBody>
          <a:bodyPr wrap="none" lIns="0" tIns="0" rIns="0" bIns="0">
            <a:spAutoFit/>
          </a:bodyPr>
          <a:lstStyle/>
          <a:p>
            <a:pPr algn="r"/>
            <a:r>
              <a:rPr lang="en-US" sz="1400" b="1" baseline="0">
                <a:solidFill>
                  <a:schemeClr val="bg1"/>
                </a:solidFill>
              </a:rPr>
              <a:t>60</a:t>
            </a:r>
          </a:p>
        </p:txBody>
      </p:sp>
      <p:sp>
        <p:nvSpPr>
          <p:cNvPr id="140327" name="Text Box 38"/>
          <p:cNvSpPr txBox="1">
            <a:spLocks noChangeArrowheads="1"/>
          </p:cNvSpPr>
          <p:nvPr/>
        </p:nvSpPr>
        <p:spPr bwMode="auto">
          <a:xfrm>
            <a:off x="1105848" y="1982787"/>
            <a:ext cx="182742" cy="215444"/>
          </a:xfrm>
          <a:prstGeom prst="rect">
            <a:avLst/>
          </a:prstGeom>
          <a:noFill/>
          <a:ln w="9525">
            <a:noFill/>
            <a:miter lim="800000"/>
            <a:headEnd/>
            <a:tailEnd/>
          </a:ln>
        </p:spPr>
        <p:txBody>
          <a:bodyPr wrap="none" lIns="0" tIns="0" rIns="0" bIns="0">
            <a:spAutoFit/>
          </a:bodyPr>
          <a:lstStyle/>
          <a:p>
            <a:pPr algn="r"/>
            <a:r>
              <a:rPr lang="en-US" sz="1400" b="1" baseline="0">
                <a:solidFill>
                  <a:schemeClr val="bg1"/>
                </a:solidFill>
              </a:rPr>
              <a:t>70</a:t>
            </a:r>
          </a:p>
        </p:txBody>
      </p:sp>
      <p:sp>
        <p:nvSpPr>
          <p:cNvPr id="140328" name="Text Box 39"/>
          <p:cNvSpPr txBox="1">
            <a:spLocks noChangeArrowheads="1"/>
          </p:cNvSpPr>
          <p:nvPr/>
        </p:nvSpPr>
        <p:spPr bwMode="auto">
          <a:xfrm>
            <a:off x="1105848" y="1600200"/>
            <a:ext cx="182742" cy="215444"/>
          </a:xfrm>
          <a:prstGeom prst="rect">
            <a:avLst/>
          </a:prstGeom>
          <a:noFill/>
          <a:ln w="9525">
            <a:noFill/>
            <a:miter lim="800000"/>
            <a:headEnd/>
            <a:tailEnd/>
          </a:ln>
        </p:spPr>
        <p:txBody>
          <a:bodyPr wrap="none" lIns="0" tIns="0" rIns="0" bIns="0">
            <a:spAutoFit/>
          </a:bodyPr>
          <a:lstStyle/>
          <a:p>
            <a:pPr algn="r"/>
            <a:r>
              <a:rPr lang="en-US" sz="1400" b="1" baseline="0">
                <a:solidFill>
                  <a:schemeClr val="bg1"/>
                </a:solidFill>
              </a:rPr>
              <a:t>80</a:t>
            </a:r>
          </a:p>
        </p:txBody>
      </p:sp>
      <p:sp>
        <p:nvSpPr>
          <p:cNvPr id="140329" name="Text Box 40"/>
          <p:cNvSpPr txBox="1">
            <a:spLocks noChangeArrowheads="1"/>
          </p:cNvSpPr>
          <p:nvPr/>
        </p:nvSpPr>
        <p:spPr bwMode="auto">
          <a:xfrm>
            <a:off x="1398625" y="4953000"/>
            <a:ext cx="91372" cy="215444"/>
          </a:xfrm>
          <a:prstGeom prst="rect">
            <a:avLst/>
          </a:prstGeom>
          <a:noFill/>
          <a:ln w="9525">
            <a:noFill/>
            <a:miter lim="800000"/>
            <a:headEnd/>
            <a:tailEnd/>
          </a:ln>
        </p:spPr>
        <p:txBody>
          <a:bodyPr wrap="none" lIns="0" tIns="0" rIns="0" bIns="0">
            <a:spAutoFit/>
          </a:bodyPr>
          <a:lstStyle/>
          <a:p>
            <a:pPr algn="ctr"/>
            <a:r>
              <a:rPr lang="en-US" sz="1400" b="1" baseline="0">
                <a:solidFill>
                  <a:schemeClr val="bg1"/>
                </a:solidFill>
              </a:rPr>
              <a:t>0</a:t>
            </a:r>
          </a:p>
        </p:txBody>
      </p:sp>
      <p:sp>
        <p:nvSpPr>
          <p:cNvPr id="140330" name="Text Box 41"/>
          <p:cNvSpPr txBox="1">
            <a:spLocks noChangeArrowheads="1"/>
          </p:cNvSpPr>
          <p:nvPr/>
        </p:nvSpPr>
        <p:spPr bwMode="auto">
          <a:xfrm>
            <a:off x="1776450" y="4953000"/>
            <a:ext cx="91372" cy="215444"/>
          </a:xfrm>
          <a:prstGeom prst="rect">
            <a:avLst/>
          </a:prstGeom>
          <a:noFill/>
          <a:ln w="9525">
            <a:noFill/>
            <a:miter lim="800000"/>
            <a:headEnd/>
            <a:tailEnd/>
          </a:ln>
        </p:spPr>
        <p:txBody>
          <a:bodyPr wrap="none" lIns="0" tIns="0" rIns="0" bIns="0">
            <a:spAutoFit/>
          </a:bodyPr>
          <a:lstStyle/>
          <a:p>
            <a:pPr algn="ctr"/>
            <a:r>
              <a:rPr lang="en-US" sz="1400" b="1" baseline="0">
                <a:solidFill>
                  <a:schemeClr val="bg1"/>
                </a:solidFill>
              </a:rPr>
              <a:t>1</a:t>
            </a:r>
          </a:p>
        </p:txBody>
      </p:sp>
      <p:sp>
        <p:nvSpPr>
          <p:cNvPr id="140331" name="Text Box 42"/>
          <p:cNvSpPr txBox="1">
            <a:spLocks noChangeArrowheads="1"/>
          </p:cNvSpPr>
          <p:nvPr/>
        </p:nvSpPr>
        <p:spPr bwMode="auto">
          <a:xfrm>
            <a:off x="2165387" y="4953000"/>
            <a:ext cx="91372" cy="215444"/>
          </a:xfrm>
          <a:prstGeom prst="rect">
            <a:avLst/>
          </a:prstGeom>
          <a:noFill/>
          <a:ln w="9525">
            <a:noFill/>
            <a:miter lim="800000"/>
            <a:headEnd/>
            <a:tailEnd/>
          </a:ln>
        </p:spPr>
        <p:txBody>
          <a:bodyPr wrap="none" lIns="0" tIns="0" rIns="0" bIns="0">
            <a:spAutoFit/>
          </a:bodyPr>
          <a:lstStyle/>
          <a:p>
            <a:pPr algn="ctr"/>
            <a:r>
              <a:rPr lang="en-US" sz="1400" b="1" baseline="0">
                <a:solidFill>
                  <a:schemeClr val="bg1"/>
                </a:solidFill>
              </a:rPr>
              <a:t>2</a:t>
            </a:r>
          </a:p>
        </p:txBody>
      </p:sp>
      <p:sp>
        <p:nvSpPr>
          <p:cNvPr id="140332" name="Text Box 43"/>
          <p:cNvSpPr txBox="1">
            <a:spLocks noChangeArrowheads="1"/>
          </p:cNvSpPr>
          <p:nvPr/>
        </p:nvSpPr>
        <p:spPr bwMode="auto">
          <a:xfrm>
            <a:off x="2555912" y="4953000"/>
            <a:ext cx="91372" cy="215444"/>
          </a:xfrm>
          <a:prstGeom prst="rect">
            <a:avLst/>
          </a:prstGeom>
          <a:noFill/>
          <a:ln w="9525">
            <a:noFill/>
            <a:miter lim="800000"/>
            <a:headEnd/>
            <a:tailEnd/>
          </a:ln>
        </p:spPr>
        <p:txBody>
          <a:bodyPr wrap="none" lIns="0" tIns="0" rIns="0" bIns="0">
            <a:spAutoFit/>
          </a:bodyPr>
          <a:lstStyle/>
          <a:p>
            <a:pPr algn="ctr"/>
            <a:r>
              <a:rPr lang="en-US" sz="1400" b="1" baseline="0">
                <a:solidFill>
                  <a:schemeClr val="bg1"/>
                </a:solidFill>
              </a:rPr>
              <a:t>3</a:t>
            </a:r>
          </a:p>
        </p:txBody>
      </p:sp>
      <p:sp>
        <p:nvSpPr>
          <p:cNvPr id="140333" name="Text Box 44"/>
          <p:cNvSpPr txBox="1">
            <a:spLocks noChangeArrowheads="1"/>
          </p:cNvSpPr>
          <p:nvPr/>
        </p:nvSpPr>
        <p:spPr bwMode="auto">
          <a:xfrm>
            <a:off x="2957550" y="4953000"/>
            <a:ext cx="91372" cy="215444"/>
          </a:xfrm>
          <a:prstGeom prst="rect">
            <a:avLst/>
          </a:prstGeom>
          <a:noFill/>
          <a:ln w="9525">
            <a:noFill/>
            <a:miter lim="800000"/>
            <a:headEnd/>
            <a:tailEnd/>
          </a:ln>
        </p:spPr>
        <p:txBody>
          <a:bodyPr wrap="none" lIns="0" tIns="0" rIns="0" bIns="0">
            <a:spAutoFit/>
          </a:bodyPr>
          <a:lstStyle/>
          <a:p>
            <a:pPr algn="ctr"/>
            <a:r>
              <a:rPr lang="en-US" sz="1400" b="1" baseline="0">
                <a:solidFill>
                  <a:schemeClr val="bg1"/>
                </a:solidFill>
              </a:rPr>
              <a:t>4</a:t>
            </a:r>
          </a:p>
        </p:txBody>
      </p:sp>
      <p:sp>
        <p:nvSpPr>
          <p:cNvPr id="140334" name="Text Box 45"/>
          <p:cNvSpPr txBox="1">
            <a:spLocks noChangeArrowheads="1"/>
          </p:cNvSpPr>
          <p:nvPr/>
        </p:nvSpPr>
        <p:spPr bwMode="auto">
          <a:xfrm>
            <a:off x="3338550" y="4953000"/>
            <a:ext cx="91372" cy="215444"/>
          </a:xfrm>
          <a:prstGeom prst="rect">
            <a:avLst/>
          </a:prstGeom>
          <a:noFill/>
          <a:ln w="9525">
            <a:noFill/>
            <a:miter lim="800000"/>
            <a:headEnd/>
            <a:tailEnd/>
          </a:ln>
        </p:spPr>
        <p:txBody>
          <a:bodyPr wrap="none" lIns="0" tIns="0" rIns="0" bIns="0">
            <a:spAutoFit/>
          </a:bodyPr>
          <a:lstStyle/>
          <a:p>
            <a:pPr algn="ctr"/>
            <a:r>
              <a:rPr lang="en-US" sz="1400" b="1" baseline="0">
                <a:solidFill>
                  <a:schemeClr val="bg1"/>
                </a:solidFill>
              </a:rPr>
              <a:t>5</a:t>
            </a:r>
          </a:p>
        </p:txBody>
      </p:sp>
      <p:sp>
        <p:nvSpPr>
          <p:cNvPr id="140335" name="Text Box 46"/>
          <p:cNvSpPr txBox="1">
            <a:spLocks noChangeArrowheads="1"/>
          </p:cNvSpPr>
          <p:nvPr/>
        </p:nvSpPr>
        <p:spPr bwMode="auto">
          <a:xfrm>
            <a:off x="3733837" y="4953000"/>
            <a:ext cx="91372" cy="215444"/>
          </a:xfrm>
          <a:prstGeom prst="rect">
            <a:avLst/>
          </a:prstGeom>
          <a:noFill/>
          <a:ln w="9525">
            <a:noFill/>
            <a:miter lim="800000"/>
            <a:headEnd/>
            <a:tailEnd/>
          </a:ln>
        </p:spPr>
        <p:txBody>
          <a:bodyPr wrap="none" lIns="0" tIns="0" rIns="0" bIns="0">
            <a:spAutoFit/>
          </a:bodyPr>
          <a:lstStyle/>
          <a:p>
            <a:pPr algn="ctr"/>
            <a:r>
              <a:rPr lang="en-US" sz="1400" b="1" baseline="0">
                <a:solidFill>
                  <a:schemeClr val="bg1"/>
                </a:solidFill>
              </a:rPr>
              <a:t>6</a:t>
            </a:r>
          </a:p>
        </p:txBody>
      </p:sp>
      <p:sp>
        <p:nvSpPr>
          <p:cNvPr id="140336" name="Text Box 47"/>
          <p:cNvSpPr txBox="1">
            <a:spLocks noChangeArrowheads="1"/>
          </p:cNvSpPr>
          <p:nvPr/>
        </p:nvSpPr>
        <p:spPr bwMode="auto">
          <a:xfrm>
            <a:off x="4118012" y="4953000"/>
            <a:ext cx="91372" cy="215444"/>
          </a:xfrm>
          <a:prstGeom prst="rect">
            <a:avLst/>
          </a:prstGeom>
          <a:noFill/>
          <a:ln w="9525">
            <a:noFill/>
            <a:miter lim="800000"/>
            <a:headEnd/>
            <a:tailEnd/>
          </a:ln>
        </p:spPr>
        <p:txBody>
          <a:bodyPr wrap="none" lIns="0" tIns="0" rIns="0" bIns="0">
            <a:spAutoFit/>
          </a:bodyPr>
          <a:lstStyle/>
          <a:p>
            <a:pPr algn="ctr"/>
            <a:r>
              <a:rPr lang="en-US" sz="1400" b="1" baseline="0">
                <a:solidFill>
                  <a:schemeClr val="bg1"/>
                </a:solidFill>
              </a:rPr>
              <a:t>7</a:t>
            </a:r>
          </a:p>
        </p:txBody>
      </p:sp>
      <p:sp>
        <p:nvSpPr>
          <p:cNvPr id="140337" name="Text Box 48"/>
          <p:cNvSpPr txBox="1">
            <a:spLocks noChangeArrowheads="1"/>
          </p:cNvSpPr>
          <p:nvPr/>
        </p:nvSpPr>
        <p:spPr bwMode="auto">
          <a:xfrm>
            <a:off x="4506950" y="4953000"/>
            <a:ext cx="91372" cy="215444"/>
          </a:xfrm>
          <a:prstGeom prst="rect">
            <a:avLst/>
          </a:prstGeom>
          <a:noFill/>
          <a:ln w="9525">
            <a:noFill/>
            <a:miter lim="800000"/>
            <a:headEnd/>
            <a:tailEnd/>
          </a:ln>
        </p:spPr>
        <p:txBody>
          <a:bodyPr wrap="none" lIns="0" tIns="0" rIns="0" bIns="0">
            <a:spAutoFit/>
          </a:bodyPr>
          <a:lstStyle/>
          <a:p>
            <a:pPr algn="ctr"/>
            <a:r>
              <a:rPr lang="en-US" sz="1400" b="1" baseline="0">
                <a:solidFill>
                  <a:schemeClr val="bg1"/>
                </a:solidFill>
              </a:rPr>
              <a:t>8</a:t>
            </a:r>
          </a:p>
        </p:txBody>
      </p:sp>
      <p:sp>
        <p:nvSpPr>
          <p:cNvPr id="140338" name="Text Box 49"/>
          <p:cNvSpPr txBox="1">
            <a:spLocks noChangeArrowheads="1"/>
          </p:cNvSpPr>
          <p:nvPr/>
        </p:nvSpPr>
        <p:spPr bwMode="auto">
          <a:xfrm>
            <a:off x="4900650" y="4953000"/>
            <a:ext cx="91372" cy="215444"/>
          </a:xfrm>
          <a:prstGeom prst="rect">
            <a:avLst/>
          </a:prstGeom>
          <a:noFill/>
          <a:ln w="9525">
            <a:noFill/>
            <a:miter lim="800000"/>
            <a:headEnd/>
            <a:tailEnd/>
          </a:ln>
        </p:spPr>
        <p:txBody>
          <a:bodyPr wrap="none" lIns="0" tIns="0" rIns="0" bIns="0">
            <a:spAutoFit/>
          </a:bodyPr>
          <a:lstStyle/>
          <a:p>
            <a:pPr algn="ctr"/>
            <a:r>
              <a:rPr lang="en-US" sz="1400" b="1" baseline="0">
                <a:solidFill>
                  <a:schemeClr val="bg1"/>
                </a:solidFill>
              </a:rPr>
              <a:t>9</a:t>
            </a:r>
          </a:p>
        </p:txBody>
      </p:sp>
      <p:sp>
        <p:nvSpPr>
          <p:cNvPr id="140339" name="Text Box 50"/>
          <p:cNvSpPr txBox="1">
            <a:spLocks noChangeArrowheads="1"/>
          </p:cNvSpPr>
          <p:nvPr/>
        </p:nvSpPr>
        <p:spPr bwMode="auto">
          <a:xfrm>
            <a:off x="5239620" y="4953000"/>
            <a:ext cx="182742" cy="215444"/>
          </a:xfrm>
          <a:prstGeom prst="rect">
            <a:avLst/>
          </a:prstGeom>
          <a:noFill/>
          <a:ln w="9525">
            <a:noFill/>
            <a:miter lim="800000"/>
            <a:headEnd/>
            <a:tailEnd/>
          </a:ln>
        </p:spPr>
        <p:txBody>
          <a:bodyPr wrap="none" lIns="0" tIns="0" rIns="0" bIns="0">
            <a:spAutoFit/>
          </a:bodyPr>
          <a:lstStyle/>
          <a:p>
            <a:pPr algn="ctr"/>
            <a:r>
              <a:rPr lang="en-US" sz="1400" b="1" baseline="0">
                <a:solidFill>
                  <a:schemeClr val="bg1"/>
                </a:solidFill>
              </a:rPr>
              <a:t>10</a:t>
            </a:r>
          </a:p>
        </p:txBody>
      </p:sp>
      <p:sp>
        <p:nvSpPr>
          <p:cNvPr id="140340" name="Text Box 51"/>
          <p:cNvSpPr txBox="1">
            <a:spLocks noChangeArrowheads="1"/>
          </p:cNvSpPr>
          <p:nvPr/>
        </p:nvSpPr>
        <p:spPr bwMode="auto">
          <a:xfrm>
            <a:off x="5625305" y="4953000"/>
            <a:ext cx="188898" cy="215444"/>
          </a:xfrm>
          <a:prstGeom prst="rect">
            <a:avLst/>
          </a:prstGeom>
          <a:noFill/>
          <a:ln w="9525">
            <a:noFill/>
            <a:miter lim="800000"/>
            <a:headEnd/>
            <a:tailEnd/>
          </a:ln>
        </p:spPr>
        <p:txBody>
          <a:bodyPr wrap="none" lIns="0" tIns="0" rIns="0" bIns="0">
            <a:spAutoFit/>
          </a:bodyPr>
          <a:lstStyle/>
          <a:p>
            <a:pPr algn="ctr"/>
            <a:r>
              <a:rPr lang="en-US" sz="1400" b="1" baseline="0">
                <a:solidFill>
                  <a:schemeClr val="bg1"/>
                </a:solidFill>
              </a:rPr>
              <a:t>11</a:t>
            </a:r>
          </a:p>
        </p:txBody>
      </p:sp>
      <p:sp>
        <p:nvSpPr>
          <p:cNvPr id="140341" name="Text Box 52"/>
          <p:cNvSpPr txBox="1">
            <a:spLocks noChangeArrowheads="1"/>
          </p:cNvSpPr>
          <p:nvPr/>
        </p:nvSpPr>
        <p:spPr bwMode="auto">
          <a:xfrm>
            <a:off x="6028608" y="4953000"/>
            <a:ext cx="182742" cy="215444"/>
          </a:xfrm>
          <a:prstGeom prst="rect">
            <a:avLst/>
          </a:prstGeom>
          <a:noFill/>
          <a:ln w="9525">
            <a:noFill/>
            <a:miter lim="800000"/>
            <a:headEnd/>
            <a:tailEnd/>
          </a:ln>
        </p:spPr>
        <p:txBody>
          <a:bodyPr wrap="none" lIns="0" tIns="0" rIns="0" bIns="0">
            <a:spAutoFit/>
          </a:bodyPr>
          <a:lstStyle/>
          <a:p>
            <a:pPr algn="ctr"/>
            <a:r>
              <a:rPr lang="en-US" sz="1400" b="1" baseline="0">
                <a:solidFill>
                  <a:schemeClr val="bg1"/>
                </a:solidFill>
              </a:rPr>
              <a:t>12</a:t>
            </a:r>
          </a:p>
        </p:txBody>
      </p:sp>
      <p:sp>
        <p:nvSpPr>
          <p:cNvPr id="140344" name="Text Box 65"/>
          <p:cNvSpPr txBox="1">
            <a:spLocks noChangeArrowheads="1"/>
          </p:cNvSpPr>
          <p:nvPr/>
        </p:nvSpPr>
        <p:spPr bwMode="auto">
          <a:xfrm>
            <a:off x="6408020" y="4953000"/>
            <a:ext cx="182742" cy="215444"/>
          </a:xfrm>
          <a:prstGeom prst="rect">
            <a:avLst/>
          </a:prstGeom>
          <a:noFill/>
          <a:ln w="9525">
            <a:noFill/>
            <a:miter lim="800000"/>
            <a:headEnd/>
            <a:tailEnd/>
          </a:ln>
        </p:spPr>
        <p:txBody>
          <a:bodyPr wrap="none" lIns="0" tIns="0" rIns="0" bIns="0">
            <a:spAutoFit/>
          </a:bodyPr>
          <a:lstStyle/>
          <a:p>
            <a:pPr algn="ctr"/>
            <a:r>
              <a:rPr lang="en-US" sz="1400" b="1" baseline="0" dirty="0">
                <a:solidFill>
                  <a:schemeClr val="bg1"/>
                </a:solidFill>
              </a:rPr>
              <a:t>13</a:t>
            </a:r>
          </a:p>
        </p:txBody>
      </p:sp>
      <p:sp>
        <p:nvSpPr>
          <p:cNvPr id="140346" name="Text Box 67"/>
          <p:cNvSpPr txBox="1">
            <a:spLocks noChangeArrowheads="1"/>
          </p:cNvSpPr>
          <p:nvPr/>
        </p:nvSpPr>
        <p:spPr bwMode="auto">
          <a:xfrm rot="16200000">
            <a:off x="-1116241" y="3196660"/>
            <a:ext cx="3560763" cy="215444"/>
          </a:xfrm>
          <a:prstGeom prst="rect">
            <a:avLst/>
          </a:prstGeom>
          <a:noFill/>
          <a:ln w="9525">
            <a:noFill/>
            <a:miter lim="800000"/>
            <a:headEnd/>
            <a:tailEnd/>
          </a:ln>
        </p:spPr>
        <p:txBody>
          <a:bodyPr lIns="0" tIns="0" rIns="0" bIns="0">
            <a:spAutoFit/>
          </a:bodyPr>
          <a:lstStyle/>
          <a:p>
            <a:pPr algn="ctr"/>
            <a:r>
              <a:rPr lang="en-US" sz="1400" b="1" baseline="0" dirty="0">
                <a:solidFill>
                  <a:schemeClr val="bg1"/>
                </a:solidFill>
              </a:rPr>
              <a:t>Cumulative Incidence of Death (%)</a:t>
            </a:r>
            <a:endParaRPr lang="en-US" sz="1400" b="1" baseline="0" dirty="0">
              <a:solidFill>
                <a:schemeClr val="bg1"/>
              </a:solidFill>
              <a:sym typeface="Symbol" pitchFamily="18" charset="2"/>
            </a:endParaRPr>
          </a:p>
        </p:txBody>
      </p:sp>
      <p:sp>
        <p:nvSpPr>
          <p:cNvPr id="99" name="Text Box 72"/>
          <p:cNvSpPr txBox="1">
            <a:spLocks noChangeArrowheads="1"/>
          </p:cNvSpPr>
          <p:nvPr/>
        </p:nvSpPr>
        <p:spPr bwMode="auto">
          <a:xfrm>
            <a:off x="1420812" y="5270956"/>
            <a:ext cx="5434012" cy="215444"/>
          </a:xfrm>
          <a:prstGeom prst="rect">
            <a:avLst/>
          </a:prstGeom>
          <a:noFill/>
          <a:ln w="9525">
            <a:noFill/>
            <a:miter lim="800000"/>
            <a:headEnd/>
            <a:tailEnd/>
          </a:ln>
        </p:spPr>
        <p:txBody>
          <a:bodyPr lIns="0" tIns="0" rIns="0" bIns="0">
            <a:spAutoFit/>
          </a:bodyPr>
          <a:lstStyle/>
          <a:p>
            <a:pPr algn="ctr"/>
            <a:r>
              <a:rPr lang="en-US" sz="1400" b="1" baseline="0" dirty="0">
                <a:solidFill>
                  <a:schemeClr val="bg1"/>
                </a:solidFill>
              </a:rPr>
              <a:t>Years of Follow-Up</a:t>
            </a:r>
            <a:endParaRPr lang="en-US" sz="1400" b="1" baseline="0" dirty="0">
              <a:solidFill>
                <a:schemeClr val="bg1"/>
              </a:solidFill>
              <a:sym typeface="Symbol" pitchFamily="18" charset="2"/>
            </a:endParaRPr>
          </a:p>
        </p:txBody>
      </p:sp>
      <p:sp>
        <p:nvSpPr>
          <p:cNvPr id="140299" name="Line 10"/>
          <p:cNvSpPr>
            <a:spLocks noChangeShapeType="1"/>
          </p:cNvSpPr>
          <p:nvPr/>
        </p:nvSpPr>
        <p:spPr bwMode="auto">
          <a:xfrm>
            <a:off x="1341437" y="4402328"/>
            <a:ext cx="88900" cy="0"/>
          </a:xfrm>
          <a:prstGeom prst="line">
            <a:avLst/>
          </a:prstGeom>
          <a:noFill/>
          <a:ln w="9525">
            <a:solidFill>
              <a:schemeClr val="tx1"/>
            </a:solidFill>
            <a:round/>
            <a:headEnd/>
            <a:tailEnd/>
          </a:ln>
        </p:spPr>
        <p:txBody>
          <a:bodyPr/>
          <a:lstStyle/>
          <a:p>
            <a:endParaRPr lang="en-US" dirty="0">
              <a:solidFill>
                <a:schemeClr val="bg1"/>
              </a:solidFill>
            </a:endParaRPr>
          </a:p>
        </p:txBody>
      </p:sp>
      <p:sp>
        <p:nvSpPr>
          <p:cNvPr id="140300" name="Line 11"/>
          <p:cNvSpPr>
            <a:spLocks noChangeShapeType="1"/>
          </p:cNvSpPr>
          <p:nvPr/>
        </p:nvSpPr>
        <p:spPr bwMode="auto">
          <a:xfrm>
            <a:off x="1341437" y="4019741"/>
            <a:ext cx="88900" cy="0"/>
          </a:xfrm>
          <a:prstGeom prst="line">
            <a:avLst/>
          </a:prstGeom>
          <a:noFill/>
          <a:ln w="9525">
            <a:solidFill>
              <a:schemeClr val="tx1"/>
            </a:solidFill>
            <a:round/>
            <a:headEnd/>
            <a:tailEnd/>
          </a:ln>
        </p:spPr>
        <p:txBody>
          <a:bodyPr/>
          <a:lstStyle/>
          <a:p>
            <a:endParaRPr lang="en-US">
              <a:solidFill>
                <a:schemeClr val="bg1"/>
              </a:solidFill>
            </a:endParaRPr>
          </a:p>
        </p:txBody>
      </p:sp>
      <p:sp>
        <p:nvSpPr>
          <p:cNvPr id="140301" name="Line 12"/>
          <p:cNvSpPr>
            <a:spLocks noChangeShapeType="1"/>
          </p:cNvSpPr>
          <p:nvPr/>
        </p:nvSpPr>
        <p:spPr bwMode="auto">
          <a:xfrm>
            <a:off x="1341437" y="3635566"/>
            <a:ext cx="88900" cy="0"/>
          </a:xfrm>
          <a:prstGeom prst="line">
            <a:avLst/>
          </a:prstGeom>
          <a:noFill/>
          <a:ln w="9525">
            <a:solidFill>
              <a:schemeClr val="tx1"/>
            </a:solidFill>
            <a:round/>
            <a:headEnd/>
            <a:tailEnd/>
          </a:ln>
        </p:spPr>
        <p:txBody>
          <a:bodyPr/>
          <a:lstStyle/>
          <a:p>
            <a:endParaRPr lang="en-US">
              <a:solidFill>
                <a:schemeClr val="bg1"/>
              </a:solidFill>
            </a:endParaRPr>
          </a:p>
        </p:txBody>
      </p:sp>
      <p:sp>
        <p:nvSpPr>
          <p:cNvPr id="140302" name="Line 13"/>
          <p:cNvSpPr>
            <a:spLocks noChangeShapeType="1"/>
          </p:cNvSpPr>
          <p:nvPr/>
        </p:nvSpPr>
        <p:spPr bwMode="auto">
          <a:xfrm>
            <a:off x="1341437" y="3252978"/>
            <a:ext cx="88900" cy="0"/>
          </a:xfrm>
          <a:prstGeom prst="line">
            <a:avLst/>
          </a:prstGeom>
          <a:noFill/>
          <a:ln w="9525">
            <a:solidFill>
              <a:schemeClr val="tx1"/>
            </a:solidFill>
            <a:round/>
            <a:headEnd/>
            <a:tailEnd/>
          </a:ln>
        </p:spPr>
        <p:txBody>
          <a:bodyPr/>
          <a:lstStyle/>
          <a:p>
            <a:endParaRPr lang="en-US">
              <a:solidFill>
                <a:schemeClr val="bg1"/>
              </a:solidFill>
            </a:endParaRPr>
          </a:p>
        </p:txBody>
      </p:sp>
      <p:sp>
        <p:nvSpPr>
          <p:cNvPr id="140303" name="Line 14"/>
          <p:cNvSpPr>
            <a:spLocks noChangeShapeType="1"/>
          </p:cNvSpPr>
          <p:nvPr/>
        </p:nvSpPr>
        <p:spPr bwMode="auto">
          <a:xfrm>
            <a:off x="1341437" y="2868803"/>
            <a:ext cx="88900" cy="0"/>
          </a:xfrm>
          <a:prstGeom prst="line">
            <a:avLst/>
          </a:prstGeom>
          <a:noFill/>
          <a:ln w="9525">
            <a:solidFill>
              <a:schemeClr val="tx1"/>
            </a:solidFill>
            <a:round/>
            <a:headEnd/>
            <a:tailEnd/>
          </a:ln>
        </p:spPr>
        <p:txBody>
          <a:bodyPr/>
          <a:lstStyle/>
          <a:p>
            <a:endParaRPr lang="en-US">
              <a:solidFill>
                <a:schemeClr val="bg1"/>
              </a:solidFill>
            </a:endParaRPr>
          </a:p>
        </p:txBody>
      </p:sp>
      <p:sp>
        <p:nvSpPr>
          <p:cNvPr id="140304" name="Line 15"/>
          <p:cNvSpPr>
            <a:spLocks noChangeShapeType="1"/>
          </p:cNvSpPr>
          <p:nvPr/>
        </p:nvSpPr>
        <p:spPr bwMode="auto">
          <a:xfrm>
            <a:off x="1341437" y="2486216"/>
            <a:ext cx="88900" cy="0"/>
          </a:xfrm>
          <a:prstGeom prst="line">
            <a:avLst/>
          </a:prstGeom>
          <a:noFill/>
          <a:ln w="9525">
            <a:solidFill>
              <a:schemeClr val="tx1"/>
            </a:solidFill>
            <a:round/>
            <a:headEnd/>
            <a:tailEnd/>
          </a:ln>
        </p:spPr>
        <p:txBody>
          <a:bodyPr/>
          <a:lstStyle/>
          <a:p>
            <a:endParaRPr lang="en-US">
              <a:solidFill>
                <a:schemeClr val="bg1"/>
              </a:solidFill>
            </a:endParaRPr>
          </a:p>
        </p:txBody>
      </p:sp>
      <p:sp>
        <p:nvSpPr>
          <p:cNvPr id="140305" name="Line 16"/>
          <p:cNvSpPr>
            <a:spLocks noChangeShapeType="1"/>
          </p:cNvSpPr>
          <p:nvPr/>
        </p:nvSpPr>
        <p:spPr bwMode="auto">
          <a:xfrm>
            <a:off x="1341437" y="2102041"/>
            <a:ext cx="88900" cy="0"/>
          </a:xfrm>
          <a:prstGeom prst="line">
            <a:avLst/>
          </a:prstGeom>
          <a:noFill/>
          <a:ln w="9525">
            <a:solidFill>
              <a:schemeClr val="tx1"/>
            </a:solidFill>
            <a:round/>
            <a:headEnd/>
            <a:tailEnd/>
          </a:ln>
        </p:spPr>
        <p:txBody>
          <a:bodyPr/>
          <a:lstStyle/>
          <a:p>
            <a:endParaRPr lang="en-US">
              <a:solidFill>
                <a:schemeClr val="bg1"/>
              </a:solidFill>
            </a:endParaRPr>
          </a:p>
        </p:txBody>
      </p:sp>
      <p:sp>
        <p:nvSpPr>
          <p:cNvPr id="140306" name="Line 17"/>
          <p:cNvSpPr>
            <a:spLocks noChangeShapeType="1"/>
          </p:cNvSpPr>
          <p:nvPr/>
        </p:nvSpPr>
        <p:spPr bwMode="auto">
          <a:xfrm>
            <a:off x="1341437" y="1709928"/>
            <a:ext cx="88900" cy="0"/>
          </a:xfrm>
          <a:prstGeom prst="line">
            <a:avLst/>
          </a:prstGeom>
          <a:noFill/>
          <a:ln w="9525">
            <a:solidFill>
              <a:schemeClr val="tx1"/>
            </a:solidFill>
            <a:round/>
            <a:headEnd/>
            <a:tailEnd/>
          </a:ln>
        </p:spPr>
        <p:txBody>
          <a:bodyPr/>
          <a:lstStyle/>
          <a:p>
            <a:endParaRPr lang="en-US">
              <a:solidFill>
                <a:schemeClr val="bg1"/>
              </a:solidFill>
            </a:endParaRPr>
          </a:p>
        </p:txBody>
      </p:sp>
      <p:sp>
        <p:nvSpPr>
          <p:cNvPr id="140307" name="Line 18"/>
          <p:cNvSpPr>
            <a:spLocks noChangeShapeType="1"/>
          </p:cNvSpPr>
          <p:nvPr/>
        </p:nvSpPr>
        <p:spPr bwMode="auto">
          <a:xfrm>
            <a:off x="1814512" y="4791266"/>
            <a:ext cx="0" cy="88900"/>
          </a:xfrm>
          <a:prstGeom prst="line">
            <a:avLst/>
          </a:prstGeom>
          <a:noFill/>
          <a:ln w="9525">
            <a:solidFill>
              <a:schemeClr val="tx1"/>
            </a:solidFill>
            <a:round/>
            <a:headEnd/>
            <a:tailEnd/>
          </a:ln>
        </p:spPr>
        <p:txBody>
          <a:bodyPr/>
          <a:lstStyle/>
          <a:p>
            <a:endParaRPr lang="en-US">
              <a:solidFill>
                <a:schemeClr val="bg1"/>
              </a:solidFill>
            </a:endParaRPr>
          </a:p>
        </p:txBody>
      </p:sp>
      <p:sp>
        <p:nvSpPr>
          <p:cNvPr id="140308" name="Line 19"/>
          <p:cNvSpPr>
            <a:spLocks noChangeShapeType="1"/>
          </p:cNvSpPr>
          <p:nvPr/>
        </p:nvSpPr>
        <p:spPr bwMode="auto">
          <a:xfrm>
            <a:off x="2203450" y="4791266"/>
            <a:ext cx="0" cy="88900"/>
          </a:xfrm>
          <a:prstGeom prst="line">
            <a:avLst/>
          </a:prstGeom>
          <a:noFill/>
          <a:ln w="9525">
            <a:solidFill>
              <a:schemeClr val="tx1"/>
            </a:solidFill>
            <a:round/>
            <a:headEnd/>
            <a:tailEnd/>
          </a:ln>
        </p:spPr>
        <p:txBody>
          <a:bodyPr/>
          <a:lstStyle/>
          <a:p>
            <a:endParaRPr lang="en-US">
              <a:solidFill>
                <a:schemeClr val="bg1"/>
              </a:solidFill>
            </a:endParaRPr>
          </a:p>
        </p:txBody>
      </p:sp>
      <p:sp>
        <p:nvSpPr>
          <p:cNvPr id="140309" name="Line 20"/>
          <p:cNvSpPr>
            <a:spLocks noChangeShapeType="1"/>
          </p:cNvSpPr>
          <p:nvPr/>
        </p:nvSpPr>
        <p:spPr bwMode="auto">
          <a:xfrm>
            <a:off x="2598737" y="4791266"/>
            <a:ext cx="0" cy="88900"/>
          </a:xfrm>
          <a:prstGeom prst="line">
            <a:avLst/>
          </a:prstGeom>
          <a:noFill/>
          <a:ln w="9525">
            <a:solidFill>
              <a:schemeClr val="tx1"/>
            </a:solidFill>
            <a:round/>
            <a:headEnd/>
            <a:tailEnd/>
          </a:ln>
        </p:spPr>
        <p:txBody>
          <a:bodyPr/>
          <a:lstStyle/>
          <a:p>
            <a:endParaRPr lang="en-US">
              <a:solidFill>
                <a:schemeClr val="bg1"/>
              </a:solidFill>
            </a:endParaRPr>
          </a:p>
        </p:txBody>
      </p:sp>
      <p:sp>
        <p:nvSpPr>
          <p:cNvPr id="140310" name="Line 21"/>
          <p:cNvSpPr>
            <a:spLocks noChangeShapeType="1"/>
          </p:cNvSpPr>
          <p:nvPr/>
        </p:nvSpPr>
        <p:spPr bwMode="auto">
          <a:xfrm>
            <a:off x="2987675" y="4791266"/>
            <a:ext cx="0" cy="88900"/>
          </a:xfrm>
          <a:prstGeom prst="line">
            <a:avLst/>
          </a:prstGeom>
          <a:noFill/>
          <a:ln w="9525">
            <a:solidFill>
              <a:schemeClr val="tx1"/>
            </a:solidFill>
            <a:round/>
            <a:headEnd/>
            <a:tailEnd/>
          </a:ln>
        </p:spPr>
        <p:txBody>
          <a:bodyPr/>
          <a:lstStyle/>
          <a:p>
            <a:endParaRPr lang="en-US">
              <a:solidFill>
                <a:schemeClr val="bg1"/>
              </a:solidFill>
            </a:endParaRPr>
          </a:p>
        </p:txBody>
      </p:sp>
      <p:sp>
        <p:nvSpPr>
          <p:cNvPr id="140311" name="Line 22"/>
          <p:cNvSpPr>
            <a:spLocks noChangeShapeType="1"/>
          </p:cNvSpPr>
          <p:nvPr/>
        </p:nvSpPr>
        <p:spPr bwMode="auto">
          <a:xfrm>
            <a:off x="3376612" y="4791266"/>
            <a:ext cx="0" cy="88900"/>
          </a:xfrm>
          <a:prstGeom prst="line">
            <a:avLst/>
          </a:prstGeom>
          <a:noFill/>
          <a:ln w="9525">
            <a:solidFill>
              <a:schemeClr val="tx1"/>
            </a:solidFill>
            <a:round/>
            <a:headEnd/>
            <a:tailEnd/>
          </a:ln>
        </p:spPr>
        <p:txBody>
          <a:bodyPr/>
          <a:lstStyle/>
          <a:p>
            <a:endParaRPr lang="en-US">
              <a:solidFill>
                <a:schemeClr val="bg1"/>
              </a:solidFill>
            </a:endParaRPr>
          </a:p>
        </p:txBody>
      </p:sp>
      <p:sp>
        <p:nvSpPr>
          <p:cNvPr id="140312" name="Line 23"/>
          <p:cNvSpPr>
            <a:spLocks noChangeShapeType="1"/>
          </p:cNvSpPr>
          <p:nvPr/>
        </p:nvSpPr>
        <p:spPr bwMode="auto">
          <a:xfrm>
            <a:off x="3760787" y="4791266"/>
            <a:ext cx="0" cy="88900"/>
          </a:xfrm>
          <a:prstGeom prst="line">
            <a:avLst/>
          </a:prstGeom>
          <a:noFill/>
          <a:ln w="9525">
            <a:solidFill>
              <a:schemeClr val="tx1"/>
            </a:solidFill>
            <a:round/>
            <a:headEnd/>
            <a:tailEnd/>
          </a:ln>
        </p:spPr>
        <p:txBody>
          <a:bodyPr/>
          <a:lstStyle/>
          <a:p>
            <a:endParaRPr lang="en-US">
              <a:solidFill>
                <a:schemeClr val="bg1"/>
              </a:solidFill>
            </a:endParaRPr>
          </a:p>
        </p:txBody>
      </p:sp>
      <p:sp>
        <p:nvSpPr>
          <p:cNvPr id="140313" name="Line 24"/>
          <p:cNvSpPr>
            <a:spLocks noChangeShapeType="1"/>
          </p:cNvSpPr>
          <p:nvPr/>
        </p:nvSpPr>
        <p:spPr bwMode="auto">
          <a:xfrm>
            <a:off x="4160837" y="4791266"/>
            <a:ext cx="0" cy="88900"/>
          </a:xfrm>
          <a:prstGeom prst="line">
            <a:avLst/>
          </a:prstGeom>
          <a:noFill/>
          <a:ln w="9525">
            <a:solidFill>
              <a:schemeClr val="tx1"/>
            </a:solidFill>
            <a:round/>
            <a:headEnd/>
            <a:tailEnd/>
          </a:ln>
        </p:spPr>
        <p:txBody>
          <a:bodyPr/>
          <a:lstStyle/>
          <a:p>
            <a:endParaRPr lang="en-US">
              <a:solidFill>
                <a:schemeClr val="bg1"/>
              </a:solidFill>
            </a:endParaRPr>
          </a:p>
        </p:txBody>
      </p:sp>
      <p:sp>
        <p:nvSpPr>
          <p:cNvPr id="140314" name="Line 25"/>
          <p:cNvSpPr>
            <a:spLocks noChangeShapeType="1"/>
          </p:cNvSpPr>
          <p:nvPr/>
        </p:nvSpPr>
        <p:spPr bwMode="auto">
          <a:xfrm>
            <a:off x="4543425" y="4791266"/>
            <a:ext cx="0" cy="88900"/>
          </a:xfrm>
          <a:prstGeom prst="line">
            <a:avLst/>
          </a:prstGeom>
          <a:noFill/>
          <a:ln w="9525">
            <a:solidFill>
              <a:schemeClr val="tx1"/>
            </a:solidFill>
            <a:round/>
            <a:headEnd/>
            <a:tailEnd/>
          </a:ln>
        </p:spPr>
        <p:txBody>
          <a:bodyPr/>
          <a:lstStyle/>
          <a:p>
            <a:endParaRPr lang="en-US">
              <a:solidFill>
                <a:schemeClr val="bg1"/>
              </a:solidFill>
            </a:endParaRPr>
          </a:p>
        </p:txBody>
      </p:sp>
      <p:sp>
        <p:nvSpPr>
          <p:cNvPr id="140315" name="Line 26"/>
          <p:cNvSpPr>
            <a:spLocks noChangeShapeType="1"/>
          </p:cNvSpPr>
          <p:nvPr/>
        </p:nvSpPr>
        <p:spPr bwMode="auto">
          <a:xfrm>
            <a:off x="4927600" y="4791266"/>
            <a:ext cx="0" cy="88900"/>
          </a:xfrm>
          <a:prstGeom prst="line">
            <a:avLst/>
          </a:prstGeom>
          <a:noFill/>
          <a:ln w="9525">
            <a:solidFill>
              <a:schemeClr val="tx1"/>
            </a:solidFill>
            <a:round/>
            <a:headEnd/>
            <a:tailEnd/>
          </a:ln>
        </p:spPr>
        <p:txBody>
          <a:bodyPr/>
          <a:lstStyle/>
          <a:p>
            <a:endParaRPr lang="en-US">
              <a:solidFill>
                <a:schemeClr val="bg1"/>
              </a:solidFill>
            </a:endParaRPr>
          </a:p>
        </p:txBody>
      </p:sp>
      <p:sp>
        <p:nvSpPr>
          <p:cNvPr id="140316" name="Line 27"/>
          <p:cNvSpPr>
            <a:spLocks noChangeShapeType="1"/>
          </p:cNvSpPr>
          <p:nvPr/>
        </p:nvSpPr>
        <p:spPr bwMode="auto">
          <a:xfrm>
            <a:off x="5316537" y="4791266"/>
            <a:ext cx="0" cy="88900"/>
          </a:xfrm>
          <a:prstGeom prst="line">
            <a:avLst/>
          </a:prstGeom>
          <a:noFill/>
          <a:ln w="9525">
            <a:solidFill>
              <a:schemeClr val="tx1"/>
            </a:solidFill>
            <a:round/>
            <a:headEnd/>
            <a:tailEnd/>
          </a:ln>
        </p:spPr>
        <p:txBody>
          <a:bodyPr/>
          <a:lstStyle/>
          <a:p>
            <a:endParaRPr lang="en-US">
              <a:solidFill>
                <a:schemeClr val="bg1"/>
              </a:solidFill>
            </a:endParaRPr>
          </a:p>
        </p:txBody>
      </p:sp>
      <p:sp>
        <p:nvSpPr>
          <p:cNvPr id="140317" name="Line 28"/>
          <p:cNvSpPr>
            <a:spLocks noChangeShapeType="1"/>
          </p:cNvSpPr>
          <p:nvPr/>
        </p:nvSpPr>
        <p:spPr bwMode="auto">
          <a:xfrm>
            <a:off x="5716587" y="4791266"/>
            <a:ext cx="0" cy="88900"/>
          </a:xfrm>
          <a:prstGeom prst="line">
            <a:avLst/>
          </a:prstGeom>
          <a:noFill/>
          <a:ln w="9525">
            <a:solidFill>
              <a:schemeClr val="tx1"/>
            </a:solidFill>
            <a:round/>
            <a:headEnd/>
            <a:tailEnd/>
          </a:ln>
        </p:spPr>
        <p:txBody>
          <a:bodyPr/>
          <a:lstStyle/>
          <a:p>
            <a:endParaRPr lang="en-US">
              <a:solidFill>
                <a:schemeClr val="bg1"/>
              </a:solidFill>
            </a:endParaRPr>
          </a:p>
        </p:txBody>
      </p:sp>
      <p:sp>
        <p:nvSpPr>
          <p:cNvPr id="140318" name="Line 29"/>
          <p:cNvSpPr>
            <a:spLocks noChangeShapeType="1"/>
          </p:cNvSpPr>
          <p:nvPr/>
        </p:nvSpPr>
        <p:spPr bwMode="auto">
          <a:xfrm>
            <a:off x="6105525" y="4791266"/>
            <a:ext cx="0" cy="88900"/>
          </a:xfrm>
          <a:prstGeom prst="line">
            <a:avLst/>
          </a:prstGeom>
          <a:noFill/>
          <a:ln w="9525">
            <a:solidFill>
              <a:schemeClr val="tx1"/>
            </a:solidFill>
            <a:round/>
            <a:headEnd/>
            <a:tailEnd/>
          </a:ln>
        </p:spPr>
        <p:txBody>
          <a:bodyPr/>
          <a:lstStyle/>
          <a:p>
            <a:endParaRPr lang="en-US">
              <a:solidFill>
                <a:schemeClr val="bg1"/>
              </a:solidFill>
            </a:endParaRPr>
          </a:p>
        </p:txBody>
      </p:sp>
      <p:sp>
        <p:nvSpPr>
          <p:cNvPr id="140319" name="Line 30"/>
          <p:cNvSpPr>
            <a:spLocks noChangeShapeType="1"/>
          </p:cNvSpPr>
          <p:nvPr/>
        </p:nvSpPr>
        <p:spPr bwMode="auto">
          <a:xfrm>
            <a:off x="6483350" y="4791266"/>
            <a:ext cx="0" cy="88900"/>
          </a:xfrm>
          <a:prstGeom prst="line">
            <a:avLst/>
          </a:prstGeom>
          <a:noFill/>
          <a:ln w="9525">
            <a:solidFill>
              <a:schemeClr val="tx1"/>
            </a:solidFill>
            <a:round/>
            <a:headEnd/>
            <a:tailEnd/>
          </a:ln>
        </p:spPr>
        <p:txBody>
          <a:bodyPr/>
          <a:lstStyle/>
          <a:p>
            <a:endParaRPr lang="en-US">
              <a:solidFill>
                <a:schemeClr val="bg1"/>
              </a:solidFill>
            </a:endParaRPr>
          </a:p>
        </p:txBody>
      </p:sp>
      <p:sp>
        <p:nvSpPr>
          <p:cNvPr id="140296" name="Rectangle 105"/>
          <p:cNvSpPr>
            <a:spLocks noChangeArrowheads="1"/>
          </p:cNvSpPr>
          <p:nvPr/>
        </p:nvSpPr>
        <p:spPr bwMode="auto">
          <a:xfrm>
            <a:off x="1427162" y="1709928"/>
            <a:ext cx="5507038" cy="3087688"/>
          </a:xfrm>
          <a:prstGeom prst="rect">
            <a:avLst/>
          </a:prstGeom>
          <a:noFill/>
          <a:ln w="9525">
            <a:solidFill>
              <a:schemeClr val="bg1"/>
            </a:solidFill>
            <a:miter lim="800000"/>
            <a:headEnd/>
            <a:tailEnd/>
          </a:ln>
        </p:spPr>
        <p:txBody>
          <a:bodyPr wrap="none" anchor="ctr"/>
          <a:lstStyle/>
          <a:p>
            <a:endParaRPr lang="en-US" sz="1000" baseline="0">
              <a:solidFill>
                <a:schemeClr val="bg1"/>
              </a:solidFill>
            </a:endParaRPr>
          </a:p>
        </p:txBody>
      </p:sp>
      <p:sp>
        <p:nvSpPr>
          <p:cNvPr id="140342" name="Line 61"/>
          <p:cNvSpPr>
            <a:spLocks noChangeShapeType="1"/>
          </p:cNvSpPr>
          <p:nvPr/>
        </p:nvSpPr>
        <p:spPr bwMode="auto">
          <a:xfrm flipV="1">
            <a:off x="6778625" y="3386328"/>
            <a:ext cx="0" cy="200025"/>
          </a:xfrm>
          <a:prstGeom prst="line">
            <a:avLst/>
          </a:prstGeom>
          <a:noFill/>
          <a:ln w="9525">
            <a:solidFill>
              <a:schemeClr val="tx1"/>
            </a:solidFill>
            <a:round/>
            <a:headEnd/>
            <a:tailEnd/>
          </a:ln>
        </p:spPr>
        <p:txBody>
          <a:bodyPr/>
          <a:lstStyle/>
          <a:p>
            <a:endParaRPr lang="en-US">
              <a:solidFill>
                <a:schemeClr val="bg1"/>
              </a:solidFill>
            </a:endParaRPr>
          </a:p>
        </p:txBody>
      </p:sp>
      <p:sp>
        <p:nvSpPr>
          <p:cNvPr id="140343" name="Line 62"/>
          <p:cNvSpPr>
            <a:spLocks noChangeShapeType="1"/>
          </p:cNvSpPr>
          <p:nvPr/>
        </p:nvSpPr>
        <p:spPr bwMode="auto">
          <a:xfrm>
            <a:off x="6734175" y="3394266"/>
            <a:ext cx="93663" cy="0"/>
          </a:xfrm>
          <a:prstGeom prst="line">
            <a:avLst/>
          </a:prstGeom>
          <a:noFill/>
          <a:ln w="9525">
            <a:solidFill>
              <a:schemeClr val="tx1"/>
            </a:solidFill>
            <a:round/>
            <a:headEnd/>
            <a:tailEnd/>
          </a:ln>
        </p:spPr>
        <p:txBody>
          <a:bodyPr/>
          <a:lstStyle/>
          <a:p>
            <a:endParaRPr lang="en-US">
              <a:solidFill>
                <a:schemeClr val="bg1"/>
              </a:solidFill>
            </a:endParaRPr>
          </a:p>
        </p:txBody>
      </p:sp>
      <p:sp>
        <p:nvSpPr>
          <p:cNvPr id="140347" name="Line 97"/>
          <p:cNvSpPr>
            <a:spLocks noChangeShapeType="1"/>
          </p:cNvSpPr>
          <p:nvPr/>
        </p:nvSpPr>
        <p:spPr bwMode="auto">
          <a:xfrm flipV="1">
            <a:off x="6767512" y="2276666"/>
            <a:ext cx="0" cy="282575"/>
          </a:xfrm>
          <a:prstGeom prst="line">
            <a:avLst/>
          </a:prstGeom>
          <a:noFill/>
          <a:ln w="9525">
            <a:solidFill>
              <a:schemeClr val="tx1"/>
            </a:solidFill>
            <a:round/>
            <a:headEnd/>
            <a:tailEnd/>
          </a:ln>
        </p:spPr>
        <p:txBody>
          <a:bodyPr/>
          <a:lstStyle/>
          <a:p>
            <a:endParaRPr lang="en-US">
              <a:solidFill>
                <a:schemeClr val="bg1"/>
              </a:solidFill>
            </a:endParaRPr>
          </a:p>
        </p:txBody>
      </p:sp>
      <p:sp>
        <p:nvSpPr>
          <p:cNvPr id="140348" name="Line 98"/>
          <p:cNvSpPr>
            <a:spLocks noChangeShapeType="1"/>
          </p:cNvSpPr>
          <p:nvPr/>
        </p:nvSpPr>
        <p:spPr bwMode="auto">
          <a:xfrm>
            <a:off x="6723062" y="2270316"/>
            <a:ext cx="93663" cy="0"/>
          </a:xfrm>
          <a:prstGeom prst="line">
            <a:avLst/>
          </a:prstGeom>
          <a:noFill/>
          <a:ln w="9525">
            <a:solidFill>
              <a:schemeClr val="tx1"/>
            </a:solidFill>
            <a:round/>
            <a:headEnd/>
            <a:tailEnd/>
          </a:ln>
        </p:spPr>
        <p:txBody>
          <a:bodyPr/>
          <a:lstStyle/>
          <a:p>
            <a:endParaRPr lang="en-US">
              <a:solidFill>
                <a:schemeClr val="bg1"/>
              </a:solidFill>
            </a:endParaRPr>
          </a:p>
        </p:txBody>
      </p:sp>
      <p:sp>
        <p:nvSpPr>
          <p:cNvPr id="140349" name="Line 99"/>
          <p:cNvSpPr>
            <a:spLocks noChangeShapeType="1"/>
          </p:cNvSpPr>
          <p:nvPr/>
        </p:nvSpPr>
        <p:spPr bwMode="auto">
          <a:xfrm flipV="1">
            <a:off x="4532312" y="3875278"/>
            <a:ext cx="0" cy="200025"/>
          </a:xfrm>
          <a:prstGeom prst="line">
            <a:avLst/>
          </a:prstGeom>
          <a:noFill/>
          <a:ln w="9525">
            <a:solidFill>
              <a:schemeClr val="tx1"/>
            </a:solidFill>
            <a:round/>
            <a:headEnd/>
            <a:tailEnd/>
          </a:ln>
        </p:spPr>
        <p:txBody>
          <a:bodyPr/>
          <a:lstStyle/>
          <a:p>
            <a:endParaRPr lang="en-US">
              <a:solidFill>
                <a:schemeClr val="bg1"/>
              </a:solidFill>
            </a:endParaRPr>
          </a:p>
        </p:txBody>
      </p:sp>
      <p:sp>
        <p:nvSpPr>
          <p:cNvPr id="140350" name="Line 100"/>
          <p:cNvSpPr>
            <a:spLocks noChangeShapeType="1"/>
          </p:cNvSpPr>
          <p:nvPr/>
        </p:nvSpPr>
        <p:spPr bwMode="auto">
          <a:xfrm>
            <a:off x="4487862" y="3873691"/>
            <a:ext cx="95250" cy="0"/>
          </a:xfrm>
          <a:prstGeom prst="line">
            <a:avLst/>
          </a:prstGeom>
          <a:noFill/>
          <a:ln w="9525">
            <a:solidFill>
              <a:schemeClr val="tx1"/>
            </a:solidFill>
            <a:round/>
            <a:headEnd/>
            <a:tailEnd/>
          </a:ln>
        </p:spPr>
        <p:txBody>
          <a:bodyPr/>
          <a:lstStyle/>
          <a:p>
            <a:endParaRPr lang="en-US">
              <a:solidFill>
                <a:schemeClr val="bg1"/>
              </a:solidFill>
            </a:endParaRPr>
          </a:p>
        </p:txBody>
      </p:sp>
      <p:sp>
        <p:nvSpPr>
          <p:cNvPr id="140351" name="Line 101"/>
          <p:cNvSpPr>
            <a:spLocks noChangeShapeType="1"/>
          </p:cNvSpPr>
          <p:nvPr/>
        </p:nvSpPr>
        <p:spPr bwMode="auto">
          <a:xfrm>
            <a:off x="4487862" y="3929253"/>
            <a:ext cx="95250" cy="0"/>
          </a:xfrm>
          <a:prstGeom prst="line">
            <a:avLst/>
          </a:prstGeom>
          <a:noFill/>
          <a:ln w="9525">
            <a:solidFill>
              <a:schemeClr val="tx1"/>
            </a:solidFill>
            <a:round/>
            <a:headEnd/>
            <a:tailEnd/>
          </a:ln>
        </p:spPr>
        <p:txBody>
          <a:bodyPr/>
          <a:lstStyle/>
          <a:p>
            <a:endParaRPr lang="en-US">
              <a:solidFill>
                <a:schemeClr val="bg1"/>
              </a:solidFill>
            </a:endParaRPr>
          </a:p>
        </p:txBody>
      </p:sp>
      <p:sp>
        <p:nvSpPr>
          <p:cNvPr id="140352" name="Line 102"/>
          <p:cNvSpPr>
            <a:spLocks noChangeShapeType="1"/>
          </p:cNvSpPr>
          <p:nvPr/>
        </p:nvSpPr>
        <p:spPr bwMode="auto">
          <a:xfrm flipV="1">
            <a:off x="2981325" y="4469003"/>
            <a:ext cx="0" cy="96838"/>
          </a:xfrm>
          <a:prstGeom prst="line">
            <a:avLst/>
          </a:prstGeom>
          <a:noFill/>
          <a:ln w="9525">
            <a:solidFill>
              <a:schemeClr val="tx1"/>
            </a:solidFill>
            <a:round/>
            <a:headEnd/>
            <a:tailEnd/>
          </a:ln>
        </p:spPr>
        <p:txBody>
          <a:bodyPr/>
          <a:lstStyle/>
          <a:p>
            <a:endParaRPr lang="en-US">
              <a:solidFill>
                <a:schemeClr val="bg1"/>
              </a:solidFill>
            </a:endParaRPr>
          </a:p>
        </p:txBody>
      </p:sp>
      <p:sp>
        <p:nvSpPr>
          <p:cNvPr id="140353" name="Line 103"/>
          <p:cNvSpPr>
            <a:spLocks noChangeShapeType="1"/>
          </p:cNvSpPr>
          <p:nvPr/>
        </p:nvSpPr>
        <p:spPr bwMode="auto">
          <a:xfrm>
            <a:off x="2936875" y="4473766"/>
            <a:ext cx="95250" cy="0"/>
          </a:xfrm>
          <a:prstGeom prst="line">
            <a:avLst/>
          </a:prstGeom>
          <a:noFill/>
          <a:ln w="9525">
            <a:solidFill>
              <a:schemeClr val="tx1"/>
            </a:solidFill>
            <a:round/>
            <a:headEnd/>
            <a:tailEnd/>
          </a:ln>
        </p:spPr>
        <p:txBody>
          <a:bodyPr/>
          <a:lstStyle/>
          <a:p>
            <a:endParaRPr lang="en-US">
              <a:solidFill>
                <a:schemeClr val="bg1"/>
              </a:solidFill>
            </a:endParaRPr>
          </a:p>
        </p:txBody>
      </p:sp>
      <p:sp>
        <p:nvSpPr>
          <p:cNvPr id="140354" name="Line 104"/>
          <p:cNvSpPr>
            <a:spLocks noChangeShapeType="1"/>
          </p:cNvSpPr>
          <p:nvPr/>
        </p:nvSpPr>
        <p:spPr bwMode="auto">
          <a:xfrm>
            <a:off x="2936875" y="4607116"/>
            <a:ext cx="95250" cy="0"/>
          </a:xfrm>
          <a:prstGeom prst="line">
            <a:avLst/>
          </a:prstGeom>
          <a:noFill/>
          <a:ln w="9525">
            <a:solidFill>
              <a:schemeClr val="tx1"/>
            </a:solidFill>
            <a:round/>
            <a:headEnd/>
            <a:tailEnd/>
          </a:ln>
        </p:spPr>
        <p:txBody>
          <a:bodyPr/>
          <a:lstStyle/>
          <a:p>
            <a:endParaRPr lang="en-US">
              <a:solidFill>
                <a:schemeClr val="bg1"/>
              </a:solidFill>
            </a:endParaRPr>
          </a:p>
        </p:txBody>
      </p:sp>
      <p:sp>
        <p:nvSpPr>
          <p:cNvPr id="140355" name="Freeform 95"/>
          <p:cNvSpPr>
            <a:spLocks/>
          </p:cNvSpPr>
          <p:nvPr/>
        </p:nvSpPr>
        <p:spPr bwMode="auto">
          <a:xfrm>
            <a:off x="1441450" y="2575116"/>
            <a:ext cx="5408613" cy="2189163"/>
          </a:xfrm>
          <a:custGeom>
            <a:avLst/>
            <a:gdLst>
              <a:gd name="T0" fmla="*/ 2147483647 w 2919"/>
              <a:gd name="T1" fmla="*/ 2147483647 h 1182"/>
              <a:gd name="T2" fmla="*/ 2147483647 w 2919"/>
              <a:gd name="T3" fmla="*/ 2147483647 h 1182"/>
              <a:gd name="T4" fmla="*/ 2147483647 w 2919"/>
              <a:gd name="T5" fmla="*/ 2147483647 h 1182"/>
              <a:gd name="T6" fmla="*/ 2147483647 w 2919"/>
              <a:gd name="T7" fmla="*/ 2147483647 h 1182"/>
              <a:gd name="T8" fmla="*/ 2147483647 w 2919"/>
              <a:gd name="T9" fmla="*/ 2147483647 h 1182"/>
              <a:gd name="T10" fmla="*/ 2147483647 w 2919"/>
              <a:gd name="T11" fmla="*/ 2147483647 h 1182"/>
              <a:gd name="T12" fmla="*/ 2147483647 w 2919"/>
              <a:gd name="T13" fmla="*/ 2147483647 h 1182"/>
              <a:gd name="T14" fmla="*/ 2147483647 w 2919"/>
              <a:gd name="T15" fmla="*/ 2147483647 h 1182"/>
              <a:gd name="T16" fmla="*/ 2147483647 w 2919"/>
              <a:gd name="T17" fmla="*/ 2147483647 h 1182"/>
              <a:gd name="T18" fmla="*/ 2147483647 w 2919"/>
              <a:gd name="T19" fmla="*/ 2147483647 h 1182"/>
              <a:gd name="T20" fmla="*/ 2147483647 w 2919"/>
              <a:gd name="T21" fmla="*/ 2147483647 h 1182"/>
              <a:gd name="T22" fmla="*/ 2147483647 w 2919"/>
              <a:gd name="T23" fmla="*/ 2147483647 h 1182"/>
              <a:gd name="T24" fmla="*/ 2147483647 w 2919"/>
              <a:gd name="T25" fmla="*/ 2147483647 h 1182"/>
              <a:gd name="T26" fmla="*/ 2147483647 w 2919"/>
              <a:gd name="T27" fmla="*/ 2147483647 h 1182"/>
              <a:gd name="T28" fmla="*/ 2147483647 w 2919"/>
              <a:gd name="T29" fmla="*/ 2147483647 h 1182"/>
              <a:gd name="T30" fmla="*/ 2147483647 w 2919"/>
              <a:gd name="T31" fmla="*/ 2147483647 h 1182"/>
              <a:gd name="T32" fmla="*/ 2147483647 w 2919"/>
              <a:gd name="T33" fmla="*/ 2147483647 h 1182"/>
              <a:gd name="T34" fmla="*/ 2147483647 w 2919"/>
              <a:gd name="T35" fmla="*/ 2147483647 h 1182"/>
              <a:gd name="T36" fmla="*/ 2147483647 w 2919"/>
              <a:gd name="T37" fmla="*/ 2147483647 h 1182"/>
              <a:gd name="T38" fmla="*/ 2147483647 w 2919"/>
              <a:gd name="T39" fmla="*/ 2147483647 h 1182"/>
              <a:gd name="T40" fmla="*/ 2147483647 w 2919"/>
              <a:gd name="T41" fmla="*/ 2147483647 h 1182"/>
              <a:gd name="T42" fmla="*/ 2147483647 w 2919"/>
              <a:gd name="T43" fmla="*/ 2147483647 h 1182"/>
              <a:gd name="T44" fmla="*/ 2147483647 w 2919"/>
              <a:gd name="T45" fmla="*/ 2147483647 h 1182"/>
              <a:gd name="T46" fmla="*/ 2147483647 w 2919"/>
              <a:gd name="T47" fmla="*/ 2147483647 h 1182"/>
              <a:gd name="T48" fmla="*/ 2147483647 w 2919"/>
              <a:gd name="T49" fmla="*/ 2147483647 h 1182"/>
              <a:gd name="T50" fmla="*/ 2147483647 w 2919"/>
              <a:gd name="T51" fmla="*/ 2147483647 h 1182"/>
              <a:gd name="T52" fmla="*/ 2147483647 w 2919"/>
              <a:gd name="T53" fmla="*/ 2147483647 h 1182"/>
              <a:gd name="T54" fmla="*/ 2147483647 w 2919"/>
              <a:gd name="T55" fmla="*/ 2147483647 h 1182"/>
              <a:gd name="T56" fmla="*/ 2147483647 w 2919"/>
              <a:gd name="T57" fmla="*/ 2147483647 h 1182"/>
              <a:gd name="T58" fmla="*/ 2147483647 w 2919"/>
              <a:gd name="T59" fmla="*/ 2147483647 h 1182"/>
              <a:gd name="T60" fmla="*/ 2147483647 w 2919"/>
              <a:gd name="T61" fmla="*/ 2147483647 h 1182"/>
              <a:gd name="T62" fmla="*/ 2147483647 w 2919"/>
              <a:gd name="T63" fmla="*/ 2147483647 h 1182"/>
              <a:gd name="T64" fmla="*/ 2147483647 w 2919"/>
              <a:gd name="T65" fmla="*/ 2147483647 h 1182"/>
              <a:gd name="T66" fmla="*/ 2147483647 w 2919"/>
              <a:gd name="T67" fmla="*/ 2147483647 h 1182"/>
              <a:gd name="T68" fmla="*/ 2147483647 w 2919"/>
              <a:gd name="T69" fmla="*/ 0 h 118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919"/>
              <a:gd name="T106" fmla="*/ 0 h 1182"/>
              <a:gd name="T107" fmla="*/ 2919 w 2919"/>
              <a:gd name="T108" fmla="*/ 1182 h 118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919" h="1182">
                <a:moveTo>
                  <a:pt x="0" y="1182"/>
                </a:moveTo>
                <a:lnTo>
                  <a:pt x="519" y="1182"/>
                </a:lnTo>
                <a:lnTo>
                  <a:pt x="522" y="1155"/>
                </a:lnTo>
                <a:lnTo>
                  <a:pt x="585" y="1155"/>
                </a:lnTo>
                <a:lnTo>
                  <a:pt x="585" y="1137"/>
                </a:lnTo>
                <a:lnTo>
                  <a:pt x="891" y="1137"/>
                </a:lnTo>
                <a:lnTo>
                  <a:pt x="891" y="1104"/>
                </a:lnTo>
                <a:lnTo>
                  <a:pt x="924" y="1107"/>
                </a:lnTo>
                <a:lnTo>
                  <a:pt x="927" y="1080"/>
                </a:lnTo>
                <a:lnTo>
                  <a:pt x="969" y="1074"/>
                </a:lnTo>
                <a:lnTo>
                  <a:pt x="969" y="1050"/>
                </a:lnTo>
                <a:lnTo>
                  <a:pt x="975" y="1032"/>
                </a:lnTo>
                <a:lnTo>
                  <a:pt x="1017" y="1032"/>
                </a:lnTo>
                <a:lnTo>
                  <a:pt x="1017" y="1002"/>
                </a:lnTo>
                <a:lnTo>
                  <a:pt x="1047" y="1005"/>
                </a:lnTo>
                <a:lnTo>
                  <a:pt x="1050" y="978"/>
                </a:lnTo>
                <a:lnTo>
                  <a:pt x="1128" y="978"/>
                </a:lnTo>
                <a:lnTo>
                  <a:pt x="1131" y="960"/>
                </a:lnTo>
                <a:lnTo>
                  <a:pt x="1227" y="960"/>
                </a:lnTo>
                <a:lnTo>
                  <a:pt x="1230" y="930"/>
                </a:lnTo>
                <a:lnTo>
                  <a:pt x="1311" y="930"/>
                </a:lnTo>
                <a:lnTo>
                  <a:pt x="1311" y="903"/>
                </a:lnTo>
                <a:lnTo>
                  <a:pt x="1410" y="903"/>
                </a:lnTo>
                <a:lnTo>
                  <a:pt x="1410" y="882"/>
                </a:lnTo>
                <a:lnTo>
                  <a:pt x="1449" y="879"/>
                </a:lnTo>
                <a:lnTo>
                  <a:pt x="1461" y="849"/>
                </a:lnTo>
                <a:lnTo>
                  <a:pt x="1494" y="846"/>
                </a:lnTo>
                <a:lnTo>
                  <a:pt x="1497" y="816"/>
                </a:lnTo>
                <a:lnTo>
                  <a:pt x="1566" y="813"/>
                </a:lnTo>
                <a:lnTo>
                  <a:pt x="1572" y="792"/>
                </a:lnTo>
                <a:lnTo>
                  <a:pt x="1683" y="786"/>
                </a:lnTo>
                <a:lnTo>
                  <a:pt x="1680" y="765"/>
                </a:lnTo>
                <a:lnTo>
                  <a:pt x="1728" y="765"/>
                </a:lnTo>
                <a:lnTo>
                  <a:pt x="1728" y="747"/>
                </a:lnTo>
                <a:lnTo>
                  <a:pt x="1803" y="747"/>
                </a:lnTo>
                <a:lnTo>
                  <a:pt x="1803" y="720"/>
                </a:lnTo>
                <a:lnTo>
                  <a:pt x="1836" y="717"/>
                </a:lnTo>
                <a:lnTo>
                  <a:pt x="1836" y="690"/>
                </a:lnTo>
                <a:lnTo>
                  <a:pt x="1881" y="693"/>
                </a:lnTo>
                <a:lnTo>
                  <a:pt x="1881" y="660"/>
                </a:lnTo>
                <a:lnTo>
                  <a:pt x="1914" y="657"/>
                </a:lnTo>
                <a:lnTo>
                  <a:pt x="1923" y="636"/>
                </a:lnTo>
                <a:lnTo>
                  <a:pt x="1926" y="609"/>
                </a:lnTo>
                <a:lnTo>
                  <a:pt x="1935" y="588"/>
                </a:lnTo>
                <a:lnTo>
                  <a:pt x="1938" y="558"/>
                </a:lnTo>
                <a:lnTo>
                  <a:pt x="1974" y="558"/>
                </a:lnTo>
                <a:lnTo>
                  <a:pt x="1977" y="534"/>
                </a:lnTo>
                <a:lnTo>
                  <a:pt x="2025" y="510"/>
                </a:lnTo>
                <a:lnTo>
                  <a:pt x="2022" y="492"/>
                </a:lnTo>
                <a:lnTo>
                  <a:pt x="2109" y="483"/>
                </a:lnTo>
                <a:lnTo>
                  <a:pt x="2109" y="429"/>
                </a:lnTo>
                <a:lnTo>
                  <a:pt x="2139" y="420"/>
                </a:lnTo>
                <a:lnTo>
                  <a:pt x="2136" y="399"/>
                </a:lnTo>
                <a:lnTo>
                  <a:pt x="2235" y="399"/>
                </a:lnTo>
                <a:lnTo>
                  <a:pt x="2232" y="375"/>
                </a:lnTo>
                <a:lnTo>
                  <a:pt x="2391" y="372"/>
                </a:lnTo>
                <a:lnTo>
                  <a:pt x="2391" y="345"/>
                </a:lnTo>
                <a:lnTo>
                  <a:pt x="2415" y="345"/>
                </a:lnTo>
                <a:lnTo>
                  <a:pt x="2430" y="285"/>
                </a:lnTo>
                <a:lnTo>
                  <a:pt x="2496" y="285"/>
                </a:lnTo>
                <a:lnTo>
                  <a:pt x="2499" y="264"/>
                </a:lnTo>
                <a:lnTo>
                  <a:pt x="2571" y="261"/>
                </a:lnTo>
                <a:lnTo>
                  <a:pt x="2568" y="237"/>
                </a:lnTo>
                <a:lnTo>
                  <a:pt x="2610" y="237"/>
                </a:lnTo>
                <a:lnTo>
                  <a:pt x="2619" y="210"/>
                </a:lnTo>
                <a:lnTo>
                  <a:pt x="2634" y="189"/>
                </a:lnTo>
                <a:lnTo>
                  <a:pt x="2730" y="189"/>
                </a:lnTo>
                <a:lnTo>
                  <a:pt x="2730" y="147"/>
                </a:lnTo>
                <a:lnTo>
                  <a:pt x="2859" y="147"/>
                </a:lnTo>
                <a:lnTo>
                  <a:pt x="2865" y="0"/>
                </a:lnTo>
                <a:lnTo>
                  <a:pt x="2919" y="0"/>
                </a:lnTo>
              </a:path>
            </a:pathLst>
          </a:custGeom>
          <a:noFill/>
          <a:ln w="38100">
            <a:solidFill>
              <a:srgbClr val="969696"/>
            </a:solidFill>
            <a:round/>
            <a:headEnd/>
            <a:tailEnd/>
          </a:ln>
        </p:spPr>
        <p:txBody>
          <a:bodyPr/>
          <a:lstStyle/>
          <a:p>
            <a:endParaRPr lang="en-US" sz="1000" baseline="0">
              <a:solidFill>
                <a:schemeClr val="bg1"/>
              </a:solidFill>
            </a:endParaRPr>
          </a:p>
        </p:txBody>
      </p:sp>
      <p:sp>
        <p:nvSpPr>
          <p:cNvPr id="140359" name="Line 102"/>
          <p:cNvSpPr>
            <a:spLocks noChangeShapeType="1"/>
          </p:cNvSpPr>
          <p:nvPr/>
        </p:nvSpPr>
        <p:spPr bwMode="auto">
          <a:xfrm flipV="1">
            <a:off x="2984500" y="4615053"/>
            <a:ext cx="0" cy="53975"/>
          </a:xfrm>
          <a:prstGeom prst="line">
            <a:avLst/>
          </a:prstGeom>
          <a:noFill/>
          <a:ln w="9525">
            <a:solidFill>
              <a:schemeClr val="tx1"/>
            </a:solidFill>
            <a:round/>
            <a:headEnd/>
            <a:tailEnd/>
          </a:ln>
        </p:spPr>
        <p:txBody>
          <a:bodyPr/>
          <a:lstStyle/>
          <a:p>
            <a:endParaRPr lang="en-US">
              <a:solidFill>
                <a:schemeClr val="bg1"/>
              </a:solidFill>
            </a:endParaRPr>
          </a:p>
        </p:txBody>
      </p:sp>
      <p:sp>
        <p:nvSpPr>
          <p:cNvPr id="140360" name="Freeform 106"/>
          <p:cNvSpPr>
            <a:spLocks/>
          </p:cNvSpPr>
          <p:nvPr/>
        </p:nvSpPr>
        <p:spPr bwMode="auto">
          <a:xfrm>
            <a:off x="1466850" y="3594291"/>
            <a:ext cx="5367338" cy="1171575"/>
          </a:xfrm>
          <a:custGeom>
            <a:avLst/>
            <a:gdLst>
              <a:gd name="T0" fmla="*/ 0 w 3372"/>
              <a:gd name="T1" fmla="*/ 735 h 738"/>
              <a:gd name="T2" fmla="*/ 372 w 3372"/>
              <a:gd name="T3" fmla="*/ 738 h 738"/>
              <a:gd name="T4" fmla="*/ 375 w 3372"/>
              <a:gd name="T5" fmla="*/ 717 h 738"/>
              <a:gd name="T6" fmla="*/ 414 w 3372"/>
              <a:gd name="T7" fmla="*/ 702 h 738"/>
              <a:gd name="T8" fmla="*/ 414 w 3372"/>
              <a:gd name="T9" fmla="*/ 681 h 738"/>
              <a:gd name="T10" fmla="*/ 657 w 3372"/>
              <a:gd name="T11" fmla="*/ 678 h 738"/>
              <a:gd name="T12" fmla="*/ 657 w 3372"/>
              <a:gd name="T13" fmla="*/ 651 h 738"/>
              <a:gd name="T14" fmla="*/ 828 w 3372"/>
              <a:gd name="T15" fmla="*/ 651 h 738"/>
              <a:gd name="T16" fmla="*/ 834 w 3372"/>
              <a:gd name="T17" fmla="*/ 618 h 738"/>
              <a:gd name="T18" fmla="*/ 1092 w 3372"/>
              <a:gd name="T19" fmla="*/ 618 h 738"/>
              <a:gd name="T20" fmla="*/ 1092 w 3372"/>
              <a:gd name="T21" fmla="*/ 594 h 738"/>
              <a:gd name="T22" fmla="*/ 1242 w 3372"/>
              <a:gd name="T23" fmla="*/ 594 h 738"/>
              <a:gd name="T24" fmla="*/ 1251 w 3372"/>
              <a:gd name="T25" fmla="*/ 567 h 738"/>
              <a:gd name="T26" fmla="*/ 1350 w 3372"/>
              <a:gd name="T27" fmla="*/ 567 h 738"/>
              <a:gd name="T28" fmla="*/ 1350 w 3372"/>
              <a:gd name="T29" fmla="*/ 528 h 738"/>
              <a:gd name="T30" fmla="*/ 1491 w 3372"/>
              <a:gd name="T31" fmla="*/ 528 h 738"/>
              <a:gd name="T32" fmla="*/ 1494 w 3372"/>
              <a:gd name="T33" fmla="*/ 498 h 738"/>
              <a:gd name="T34" fmla="*/ 1518 w 3372"/>
              <a:gd name="T35" fmla="*/ 492 h 738"/>
              <a:gd name="T36" fmla="*/ 1524 w 3372"/>
              <a:gd name="T37" fmla="*/ 471 h 738"/>
              <a:gd name="T38" fmla="*/ 1632 w 3372"/>
              <a:gd name="T39" fmla="*/ 471 h 738"/>
              <a:gd name="T40" fmla="*/ 1638 w 3372"/>
              <a:gd name="T41" fmla="*/ 438 h 738"/>
              <a:gd name="T42" fmla="*/ 1791 w 3372"/>
              <a:gd name="T43" fmla="*/ 438 h 738"/>
              <a:gd name="T44" fmla="*/ 1800 w 3372"/>
              <a:gd name="T45" fmla="*/ 411 h 738"/>
              <a:gd name="T46" fmla="*/ 1872 w 3372"/>
              <a:gd name="T47" fmla="*/ 408 h 738"/>
              <a:gd name="T48" fmla="*/ 1878 w 3372"/>
              <a:gd name="T49" fmla="*/ 384 h 738"/>
              <a:gd name="T50" fmla="*/ 1899 w 3372"/>
              <a:gd name="T51" fmla="*/ 381 h 738"/>
              <a:gd name="T52" fmla="*/ 1902 w 3372"/>
              <a:gd name="T53" fmla="*/ 342 h 738"/>
              <a:gd name="T54" fmla="*/ 1932 w 3372"/>
              <a:gd name="T55" fmla="*/ 336 h 738"/>
              <a:gd name="T56" fmla="*/ 1938 w 3372"/>
              <a:gd name="T57" fmla="*/ 309 h 738"/>
              <a:gd name="T58" fmla="*/ 2016 w 3372"/>
              <a:gd name="T59" fmla="*/ 303 h 738"/>
              <a:gd name="T60" fmla="*/ 2019 w 3372"/>
              <a:gd name="T61" fmla="*/ 279 h 738"/>
              <a:gd name="T62" fmla="*/ 2082 w 3372"/>
              <a:gd name="T63" fmla="*/ 276 h 738"/>
              <a:gd name="T64" fmla="*/ 2088 w 3372"/>
              <a:gd name="T65" fmla="*/ 246 h 738"/>
              <a:gd name="T66" fmla="*/ 2295 w 3372"/>
              <a:gd name="T67" fmla="*/ 246 h 738"/>
              <a:gd name="T68" fmla="*/ 2298 w 3372"/>
              <a:gd name="T69" fmla="*/ 216 h 738"/>
              <a:gd name="T70" fmla="*/ 2523 w 3372"/>
              <a:gd name="T71" fmla="*/ 216 h 738"/>
              <a:gd name="T72" fmla="*/ 2532 w 3372"/>
              <a:gd name="T73" fmla="*/ 192 h 738"/>
              <a:gd name="T74" fmla="*/ 2589 w 3372"/>
              <a:gd name="T75" fmla="*/ 192 h 738"/>
              <a:gd name="T76" fmla="*/ 2595 w 3372"/>
              <a:gd name="T77" fmla="*/ 135 h 738"/>
              <a:gd name="T78" fmla="*/ 2760 w 3372"/>
              <a:gd name="T79" fmla="*/ 135 h 738"/>
              <a:gd name="T80" fmla="*/ 2766 w 3372"/>
              <a:gd name="T81" fmla="*/ 102 h 738"/>
              <a:gd name="T82" fmla="*/ 2790 w 3372"/>
              <a:gd name="T83" fmla="*/ 102 h 738"/>
              <a:gd name="T84" fmla="*/ 2799 w 3372"/>
              <a:gd name="T85" fmla="*/ 78 h 738"/>
              <a:gd name="T86" fmla="*/ 2967 w 3372"/>
              <a:gd name="T87" fmla="*/ 69 h 738"/>
              <a:gd name="T88" fmla="*/ 2973 w 3372"/>
              <a:gd name="T89" fmla="*/ 48 h 738"/>
              <a:gd name="T90" fmla="*/ 3177 w 3372"/>
              <a:gd name="T91" fmla="*/ 45 h 738"/>
              <a:gd name="T92" fmla="*/ 3180 w 3372"/>
              <a:gd name="T93" fmla="*/ 0 h 738"/>
              <a:gd name="T94" fmla="*/ 3399 w 3372"/>
              <a:gd name="T95" fmla="*/ 0 h 73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372"/>
              <a:gd name="T145" fmla="*/ 0 h 738"/>
              <a:gd name="T146" fmla="*/ 3372 w 3372"/>
              <a:gd name="T147" fmla="*/ 738 h 738"/>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372" h="738">
                <a:moveTo>
                  <a:pt x="0" y="735"/>
                </a:moveTo>
                <a:lnTo>
                  <a:pt x="369" y="738"/>
                </a:lnTo>
                <a:lnTo>
                  <a:pt x="372" y="717"/>
                </a:lnTo>
                <a:lnTo>
                  <a:pt x="411" y="702"/>
                </a:lnTo>
                <a:lnTo>
                  <a:pt x="411" y="681"/>
                </a:lnTo>
                <a:lnTo>
                  <a:pt x="651" y="678"/>
                </a:lnTo>
                <a:lnTo>
                  <a:pt x="651" y="651"/>
                </a:lnTo>
                <a:lnTo>
                  <a:pt x="822" y="651"/>
                </a:lnTo>
                <a:lnTo>
                  <a:pt x="828" y="618"/>
                </a:lnTo>
                <a:lnTo>
                  <a:pt x="1083" y="618"/>
                </a:lnTo>
                <a:lnTo>
                  <a:pt x="1083" y="594"/>
                </a:lnTo>
                <a:lnTo>
                  <a:pt x="1233" y="594"/>
                </a:lnTo>
                <a:lnTo>
                  <a:pt x="1242" y="567"/>
                </a:lnTo>
                <a:lnTo>
                  <a:pt x="1338" y="567"/>
                </a:lnTo>
                <a:lnTo>
                  <a:pt x="1338" y="528"/>
                </a:lnTo>
                <a:lnTo>
                  <a:pt x="1479" y="528"/>
                </a:lnTo>
                <a:lnTo>
                  <a:pt x="1482" y="498"/>
                </a:lnTo>
                <a:lnTo>
                  <a:pt x="1506" y="492"/>
                </a:lnTo>
                <a:lnTo>
                  <a:pt x="1512" y="471"/>
                </a:lnTo>
                <a:lnTo>
                  <a:pt x="1620" y="471"/>
                </a:lnTo>
                <a:lnTo>
                  <a:pt x="1626" y="438"/>
                </a:lnTo>
                <a:lnTo>
                  <a:pt x="1776" y="438"/>
                </a:lnTo>
                <a:lnTo>
                  <a:pt x="1785" y="411"/>
                </a:lnTo>
                <a:lnTo>
                  <a:pt x="1857" y="408"/>
                </a:lnTo>
                <a:lnTo>
                  <a:pt x="1863" y="384"/>
                </a:lnTo>
                <a:lnTo>
                  <a:pt x="1884" y="381"/>
                </a:lnTo>
                <a:lnTo>
                  <a:pt x="1887" y="342"/>
                </a:lnTo>
                <a:lnTo>
                  <a:pt x="1917" y="336"/>
                </a:lnTo>
                <a:lnTo>
                  <a:pt x="1923" y="309"/>
                </a:lnTo>
                <a:lnTo>
                  <a:pt x="2001" y="303"/>
                </a:lnTo>
                <a:lnTo>
                  <a:pt x="2004" y="279"/>
                </a:lnTo>
                <a:lnTo>
                  <a:pt x="2064" y="276"/>
                </a:lnTo>
                <a:lnTo>
                  <a:pt x="2070" y="246"/>
                </a:lnTo>
                <a:lnTo>
                  <a:pt x="2277" y="246"/>
                </a:lnTo>
                <a:lnTo>
                  <a:pt x="2280" y="216"/>
                </a:lnTo>
                <a:lnTo>
                  <a:pt x="2502" y="216"/>
                </a:lnTo>
                <a:lnTo>
                  <a:pt x="2511" y="192"/>
                </a:lnTo>
                <a:lnTo>
                  <a:pt x="2568" y="192"/>
                </a:lnTo>
                <a:lnTo>
                  <a:pt x="2574" y="135"/>
                </a:lnTo>
                <a:lnTo>
                  <a:pt x="2739" y="135"/>
                </a:lnTo>
                <a:lnTo>
                  <a:pt x="2745" y="102"/>
                </a:lnTo>
                <a:lnTo>
                  <a:pt x="2769" y="102"/>
                </a:lnTo>
                <a:lnTo>
                  <a:pt x="2778" y="78"/>
                </a:lnTo>
                <a:lnTo>
                  <a:pt x="2943" y="69"/>
                </a:lnTo>
                <a:lnTo>
                  <a:pt x="2949" y="48"/>
                </a:lnTo>
                <a:lnTo>
                  <a:pt x="3153" y="45"/>
                </a:lnTo>
                <a:lnTo>
                  <a:pt x="3156" y="0"/>
                </a:lnTo>
                <a:lnTo>
                  <a:pt x="3372" y="0"/>
                </a:lnTo>
              </a:path>
            </a:pathLst>
          </a:custGeom>
          <a:noFill/>
          <a:ln w="38100">
            <a:solidFill>
              <a:srgbClr val="990000"/>
            </a:solidFill>
            <a:round/>
            <a:headEnd/>
            <a:tailEnd/>
          </a:ln>
        </p:spPr>
        <p:txBody>
          <a:bodyPr/>
          <a:lstStyle/>
          <a:p>
            <a:endParaRPr lang="en-US" baseline="0">
              <a:solidFill>
                <a:schemeClr val="bg1"/>
              </a:solidFill>
            </a:endParaRPr>
          </a:p>
        </p:txBody>
      </p:sp>
      <p:sp>
        <p:nvSpPr>
          <p:cNvPr id="96" name="Line 10"/>
          <p:cNvSpPr>
            <a:spLocks noChangeShapeType="1"/>
          </p:cNvSpPr>
          <p:nvPr/>
        </p:nvSpPr>
        <p:spPr bwMode="auto">
          <a:xfrm>
            <a:off x="1341437" y="4797616"/>
            <a:ext cx="88900" cy="0"/>
          </a:xfrm>
          <a:prstGeom prst="line">
            <a:avLst/>
          </a:prstGeom>
          <a:noFill/>
          <a:ln w="9525">
            <a:solidFill>
              <a:schemeClr val="tx1"/>
            </a:solidFill>
            <a:round/>
            <a:headEnd/>
            <a:tailEnd/>
          </a:ln>
        </p:spPr>
        <p:txBody>
          <a:bodyPr/>
          <a:lstStyle/>
          <a:p>
            <a:endParaRPr lang="en-US">
              <a:solidFill>
                <a:schemeClr val="bg1"/>
              </a:solidFill>
            </a:endParaRPr>
          </a:p>
        </p:txBody>
      </p:sp>
      <p:sp>
        <p:nvSpPr>
          <p:cNvPr id="97" name="Line 18"/>
          <p:cNvSpPr>
            <a:spLocks noChangeShapeType="1"/>
          </p:cNvSpPr>
          <p:nvPr/>
        </p:nvSpPr>
        <p:spPr bwMode="auto">
          <a:xfrm>
            <a:off x="1427162" y="4791266"/>
            <a:ext cx="0" cy="88900"/>
          </a:xfrm>
          <a:prstGeom prst="line">
            <a:avLst/>
          </a:prstGeom>
          <a:noFill/>
          <a:ln w="9525">
            <a:solidFill>
              <a:schemeClr val="tx1"/>
            </a:solidFill>
            <a:round/>
            <a:headEnd/>
            <a:tailEnd/>
          </a:ln>
        </p:spPr>
        <p:txBody>
          <a:bodyPr/>
          <a:lstStyle/>
          <a:p>
            <a:endParaRPr lang="en-US">
              <a:solidFill>
                <a:schemeClr val="bg1"/>
              </a:solidFill>
            </a:endParaRPr>
          </a:p>
        </p:txBody>
      </p:sp>
      <p:sp>
        <p:nvSpPr>
          <p:cNvPr id="91" name="Text Box 98"/>
          <p:cNvSpPr txBox="1">
            <a:spLocks noChangeArrowheads="1"/>
          </p:cNvSpPr>
          <p:nvPr/>
        </p:nvSpPr>
        <p:spPr bwMode="auto">
          <a:xfrm>
            <a:off x="7316787" y="1868678"/>
            <a:ext cx="1562031" cy="507831"/>
          </a:xfrm>
          <a:prstGeom prst="rect">
            <a:avLst/>
          </a:prstGeom>
          <a:noFill/>
          <a:ln w="9525">
            <a:noFill/>
            <a:miter lim="800000"/>
            <a:headEnd/>
            <a:tailEnd/>
          </a:ln>
        </p:spPr>
        <p:txBody>
          <a:bodyPr wrap="none">
            <a:spAutoFit/>
          </a:bodyPr>
          <a:lstStyle/>
          <a:p>
            <a:pPr>
              <a:spcBef>
                <a:spcPct val="25000"/>
              </a:spcBef>
            </a:pPr>
            <a:r>
              <a:rPr lang="en-US" sz="1200" b="1" baseline="0" dirty="0">
                <a:solidFill>
                  <a:schemeClr val="bg1"/>
                </a:solidFill>
              </a:rPr>
              <a:t>Intensive therapy</a:t>
            </a:r>
          </a:p>
          <a:p>
            <a:pPr>
              <a:spcBef>
                <a:spcPct val="25000"/>
              </a:spcBef>
            </a:pPr>
            <a:r>
              <a:rPr lang="en-US" sz="1200" b="1" baseline="0" dirty="0">
                <a:solidFill>
                  <a:schemeClr val="bg1"/>
                </a:solidFill>
              </a:rPr>
              <a:t>Conventional therapy</a:t>
            </a:r>
          </a:p>
        </p:txBody>
      </p:sp>
      <p:sp>
        <p:nvSpPr>
          <p:cNvPr id="93" name="Line 97"/>
          <p:cNvSpPr>
            <a:spLocks noChangeShapeType="1"/>
          </p:cNvSpPr>
          <p:nvPr/>
        </p:nvSpPr>
        <p:spPr bwMode="auto">
          <a:xfrm>
            <a:off x="7162800" y="2009966"/>
            <a:ext cx="165100" cy="0"/>
          </a:xfrm>
          <a:prstGeom prst="line">
            <a:avLst/>
          </a:prstGeom>
          <a:noFill/>
          <a:ln w="19050">
            <a:solidFill>
              <a:srgbClr val="990000"/>
            </a:solidFill>
            <a:round/>
            <a:headEnd/>
            <a:tailEnd/>
          </a:ln>
        </p:spPr>
        <p:txBody>
          <a:bodyPr/>
          <a:lstStyle/>
          <a:p>
            <a:endParaRPr lang="en-US">
              <a:solidFill>
                <a:schemeClr val="bg1"/>
              </a:solidFill>
            </a:endParaRPr>
          </a:p>
        </p:txBody>
      </p:sp>
      <p:sp>
        <p:nvSpPr>
          <p:cNvPr id="94" name="Line 98"/>
          <p:cNvSpPr>
            <a:spLocks noChangeShapeType="1"/>
          </p:cNvSpPr>
          <p:nvPr/>
        </p:nvSpPr>
        <p:spPr bwMode="auto">
          <a:xfrm>
            <a:off x="7162800" y="2227453"/>
            <a:ext cx="165100" cy="0"/>
          </a:xfrm>
          <a:prstGeom prst="line">
            <a:avLst/>
          </a:prstGeom>
          <a:noFill/>
          <a:ln w="19050">
            <a:solidFill>
              <a:srgbClr val="969696"/>
            </a:solidFill>
            <a:round/>
            <a:headEnd/>
            <a:tailEnd/>
          </a:ln>
        </p:spPr>
        <p:txBody>
          <a:bodyPr/>
          <a:lstStyle/>
          <a:p>
            <a:endParaRPr lang="en-US">
              <a:solidFill>
                <a:schemeClr val="bg1"/>
              </a:solidFill>
            </a:endParaRPr>
          </a:p>
        </p:txBody>
      </p:sp>
      <p:sp>
        <p:nvSpPr>
          <p:cNvPr id="95" name="TextBox 94"/>
          <p:cNvSpPr txBox="1"/>
          <p:nvPr/>
        </p:nvSpPr>
        <p:spPr bwMode="auto">
          <a:xfrm>
            <a:off x="7162800" y="2771001"/>
            <a:ext cx="1676400" cy="276999"/>
          </a:xfrm>
          <a:prstGeom prst="rect">
            <a:avLst/>
          </a:prstGeom>
          <a:noFill/>
          <a:ln w="9525">
            <a:noFill/>
            <a:miter lim="800000"/>
            <a:headEnd/>
            <a:tailEnd/>
          </a:ln>
        </p:spPr>
        <p:txBody>
          <a:bodyPr wrap="square" rtlCol="0">
            <a:spAutoFit/>
          </a:bodyPr>
          <a:lstStyle/>
          <a:p>
            <a:pPr marL="114300" indent="-114300">
              <a:buClr>
                <a:schemeClr val="tx1"/>
              </a:buClr>
              <a:buSzPct val="100000"/>
            </a:pPr>
            <a:r>
              <a:rPr lang="en-US" sz="1200" b="1" dirty="0" smtClean="0">
                <a:solidFill>
                  <a:schemeClr val="bg1"/>
                </a:solidFill>
                <a:latin typeface="+mj-lt"/>
                <a:cs typeface="Times New Roman" pitchFamily="18" charset="0"/>
              </a:rPr>
              <a:t>p=.02</a:t>
            </a:r>
            <a:endParaRPr lang="en-US" sz="1200" b="1" baseline="0" dirty="0">
              <a:solidFill>
                <a:schemeClr val="bg1"/>
              </a:solidFill>
              <a:latin typeface="+mj-lt"/>
              <a:cs typeface="Times New Roman" pitchFamily="18" charset="0"/>
            </a:endParaRPr>
          </a:p>
        </p:txBody>
      </p:sp>
      <p:sp>
        <p:nvSpPr>
          <p:cNvPr id="98" name="Rectangle 10"/>
          <p:cNvSpPr txBox="1">
            <a:spLocks noChangeArrowheads="1"/>
          </p:cNvSpPr>
          <p:nvPr/>
        </p:nvSpPr>
        <p:spPr>
          <a:xfrm>
            <a:off x="457200" y="153988"/>
            <a:ext cx="8189912" cy="1143000"/>
          </a:xfrm>
          <a:prstGeom prst="rect">
            <a:avLst/>
          </a:prstGeom>
        </p:spPr>
        <p:txBody>
          <a:bodyPr anchor="ctr" anchorCtr="0"/>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4000" b="1" kern="0" dirty="0" smtClean="0">
                <a:solidFill>
                  <a:srgbClr val="FFFF00"/>
                </a:solidFill>
                <a:latin typeface="Verdana" pitchFamily="34" charset="0"/>
                <a:ea typeface="Verdana" pitchFamily="34" charset="0"/>
                <a:cs typeface="Verdana" pitchFamily="34" charset="0"/>
              </a:rPr>
              <a:t>Steno-2: </a:t>
            </a:r>
          </a:p>
          <a:p>
            <a:pPr marL="0" marR="0" lvl="0" indent="0" algn="l" defTabSz="914400" rtl="0" eaLnBrk="1" fontAlgn="base" latinLnBrk="0" hangingPunct="1">
              <a:lnSpc>
                <a:spcPct val="100000"/>
              </a:lnSpc>
              <a:spcBef>
                <a:spcPct val="0"/>
              </a:spcBef>
              <a:spcAft>
                <a:spcPct val="0"/>
              </a:spcAft>
              <a:buClrTx/>
              <a:buSzTx/>
              <a:buFontTx/>
              <a:buNone/>
              <a:tabLst/>
              <a:defRPr/>
            </a:pPr>
            <a:r>
              <a:rPr lang="en-GB" sz="3600" b="1" kern="0" dirty="0" smtClean="0">
                <a:solidFill>
                  <a:srgbClr val="FFFF00"/>
                </a:solidFill>
                <a:latin typeface="Verdana" pitchFamily="34" charset="0"/>
                <a:ea typeface="Verdana" pitchFamily="34" charset="0"/>
                <a:cs typeface="Verdana" pitchFamily="34" charset="0"/>
              </a:rPr>
              <a:t>Incidence </a:t>
            </a:r>
            <a:r>
              <a:rPr lang="en-GB" sz="3600" b="1" kern="0" dirty="0" smtClean="0">
                <a:solidFill>
                  <a:srgbClr val="FFFF00"/>
                </a:solidFill>
                <a:latin typeface="Verdana" pitchFamily="34" charset="0"/>
                <a:ea typeface="Verdana" pitchFamily="34" charset="0"/>
                <a:cs typeface="Verdana" pitchFamily="34" charset="0"/>
              </a:rPr>
              <a:t>of Death</a:t>
            </a:r>
            <a:endParaRPr kumimoji="0" lang="en-GB" sz="3600" b="1" i="0" u="none" strike="noStrike" kern="0" cap="none" spc="0" normalizeH="0" baseline="0" noProof="0" dirty="0" smtClean="0">
              <a:ln>
                <a:noFill/>
              </a:ln>
              <a:solidFill>
                <a:srgbClr val="FFFF00"/>
              </a:solidFill>
              <a:uLnTx/>
              <a:uFillTx/>
              <a:latin typeface="Verdana" pitchFamily="34" charset="0"/>
              <a:ea typeface="Verdana" pitchFamily="34" charset="0"/>
              <a:cs typeface="Verdana" pitchFamily="34" charset="0"/>
            </a:endParaRPr>
          </a:p>
        </p:txBody>
      </p:sp>
      <p:sp>
        <p:nvSpPr>
          <p:cNvPr id="105" name="Rectangle 104"/>
          <p:cNvSpPr/>
          <p:nvPr/>
        </p:nvSpPr>
        <p:spPr>
          <a:xfrm>
            <a:off x="838200" y="1168400"/>
            <a:ext cx="6811963" cy="646331"/>
          </a:xfrm>
          <a:prstGeom prst="rect">
            <a:avLst/>
          </a:prstGeom>
        </p:spPr>
        <p:txBody>
          <a:bodyPr wrap="square">
            <a:spAutoFit/>
          </a:bodyPr>
          <a:lstStyle/>
          <a:p>
            <a:pPr algn="ctr"/>
            <a:r>
              <a:rPr lang="en-US" b="1" dirty="0" smtClean="0">
                <a:solidFill>
                  <a:schemeClr val="bg1"/>
                </a:solidFill>
              </a:rPr>
              <a:t>Cumulative Incidence of the Risk of Death from </a:t>
            </a:r>
          </a:p>
          <a:p>
            <a:pPr algn="ctr"/>
            <a:r>
              <a:rPr lang="en-US" b="1" dirty="0" smtClean="0">
                <a:solidFill>
                  <a:schemeClr val="bg1"/>
                </a:solidFill>
              </a:rPr>
              <a:t>any cause during the Steno-2 Study</a:t>
            </a:r>
            <a:endParaRPr lang="en-US" b="1" dirty="0">
              <a:solidFill>
                <a:schemeClr val="bg1"/>
              </a:solidFill>
            </a:endParaRPr>
          </a:p>
        </p:txBody>
      </p:sp>
      <p:sp>
        <p:nvSpPr>
          <p:cNvPr id="106" name="Rectangle 16"/>
          <p:cNvSpPr>
            <a:spLocks noChangeArrowheads="1"/>
          </p:cNvSpPr>
          <p:nvPr>
            <p:custDataLst>
              <p:tags r:id="rId1"/>
            </p:custDataLst>
          </p:nvPr>
        </p:nvSpPr>
        <p:spPr bwMode="auto">
          <a:xfrm>
            <a:off x="457200" y="6355080"/>
            <a:ext cx="3416320" cy="307777"/>
          </a:xfrm>
          <a:prstGeom prst="rect">
            <a:avLst/>
          </a:prstGeom>
          <a:noFill/>
          <a:ln w="9525">
            <a:noFill/>
            <a:miter lim="800000"/>
            <a:headEnd/>
            <a:tailEnd/>
          </a:ln>
        </p:spPr>
        <p:txBody>
          <a:bodyPr wrap="none">
            <a:spAutoFit/>
          </a:bodyPr>
          <a:lstStyle/>
          <a:p>
            <a:pPr marL="114300" indent="-114300"/>
            <a:r>
              <a:rPr lang="en-US" sz="1400" baseline="0" dirty="0" err="1">
                <a:solidFill>
                  <a:schemeClr val="bg1"/>
                </a:solidFill>
                <a:latin typeface="Arial Narrow" pitchFamily="34" charset="0"/>
              </a:rPr>
              <a:t>Gaede</a:t>
            </a:r>
            <a:r>
              <a:rPr lang="en-US" sz="1400" baseline="0" dirty="0">
                <a:solidFill>
                  <a:schemeClr val="bg1"/>
                </a:solidFill>
                <a:latin typeface="Arial Narrow" pitchFamily="34" charset="0"/>
              </a:rPr>
              <a:t> </a:t>
            </a:r>
            <a:r>
              <a:rPr lang="en-US" sz="1400" baseline="0" dirty="0" smtClean="0">
                <a:solidFill>
                  <a:schemeClr val="bg1"/>
                </a:solidFill>
                <a:latin typeface="Arial Narrow" pitchFamily="34" charset="0"/>
              </a:rPr>
              <a:t>et </a:t>
            </a:r>
            <a:r>
              <a:rPr lang="en-US" sz="1400" baseline="0" dirty="0">
                <a:solidFill>
                  <a:schemeClr val="bg1"/>
                </a:solidFill>
                <a:latin typeface="Arial Narrow" pitchFamily="34" charset="0"/>
              </a:rPr>
              <a:t>al. </a:t>
            </a:r>
            <a:r>
              <a:rPr lang="en-US" sz="1400" i="1" baseline="0" dirty="0">
                <a:solidFill>
                  <a:schemeClr val="bg1"/>
                </a:solidFill>
                <a:latin typeface="Arial Narrow" pitchFamily="34" charset="0"/>
              </a:rPr>
              <a:t>N </a:t>
            </a:r>
            <a:r>
              <a:rPr lang="en-US" sz="1400" i="1" baseline="0" dirty="0" err="1">
                <a:solidFill>
                  <a:schemeClr val="bg1"/>
                </a:solidFill>
                <a:latin typeface="Arial Narrow" pitchFamily="34" charset="0"/>
              </a:rPr>
              <a:t>Engl</a:t>
            </a:r>
            <a:r>
              <a:rPr lang="en-US" sz="1400" i="1" baseline="0" dirty="0">
                <a:solidFill>
                  <a:schemeClr val="bg1"/>
                </a:solidFill>
                <a:latin typeface="Arial Narrow" pitchFamily="34" charset="0"/>
              </a:rPr>
              <a:t> J </a:t>
            </a:r>
            <a:r>
              <a:rPr lang="en-US" sz="1400" i="1" baseline="0" dirty="0" smtClean="0">
                <a:solidFill>
                  <a:schemeClr val="bg1"/>
                </a:solidFill>
                <a:latin typeface="Arial Narrow" pitchFamily="34" charset="0"/>
              </a:rPr>
              <a:t>Med</a:t>
            </a:r>
            <a:r>
              <a:rPr lang="en-US" sz="1400" baseline="0" dirty="0" smtClean="0">
                <a:solidFill>
                  <a:schemeClr val="bg1"/>
                </a:solidFill>
                <a:latin typeface="Arial Narrow" pitchFamily="34" charset="0"/>
              </a:rPr>
              <a:t> </a:t>
            </a:r>
            <a:r>
              <a:rPr lang="en-US" sz="1400" baseline="0" dirty="0">
                <a:solidFill>
                  <a:schemeClr val="bg1"/>
                </a:solidFill>
                <a:latin typeface="Arial Narrow" pitchFamily="34" charset="0"/>
              </a:rPr>
              <a:t>2008;358(6):580-591.</a:t>
            </a:r>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9" name="Rectangle 10"/>
          <p:cNvSpPr>
            <a:spLocks noGrp="1" noChangeArrowheads="1"/>
          </p:cNvSpPr>
          <p:nvPr>
            <p:ph type="title"/>
          </p:nvPr>
        </p:nvSpPr>
        <p:spPr>
          <a:xfrm>
            <a:off x="457200" y="179388"/>
            <a:ext cx="8189912" cy="1143000"/>
          </a:xfrm>
        </p:spPr>
        <p:txBody>
          <a:bodyPr/>
          <a:lstStyle/>
          <a:p>
            <a:pPr eaLnBrk="1" hangingPunct="1">
              <a:lnSpc>
                <a:spcPct val="100000"/>
              </a:lnSpc>
            </a:pPr>
            <a:r>
              <a:rPr lang="en-US" sz="3600" dirty="0" smtClean="0"/>
              <a:t>Steno-2 Conclusions</a:t>
            </a:r>
          </a:p>
        </p:txBody>
      </p:sp>
      <p:sp>
        <p:nvSpPr>
          <p:cNvPr id="142340" name="Rectangle 11"/>
          <p:cNvSpPr>
            <a:spLocks noGrp="1" noChangeArrowheads="1"/>
          </p:cNvSpPr>
          <p:nvPr>
            <p:ph idx="1"/>
          </p:nvPr>
        </p:nvSpPr>
        <p:spPr>
          <a:xfrm>
            <a:off x="457200" y="1527048"/>
            <a:ext cx="8229600" cy="4876800"/>
          </a:xfrm>
        </p:spPr>
        <p:txBody>
          <a:bodyPr anchor="t" anchorCtr="0"/>
          <a:lstStyle/>
          <a:p>
            <a:pPr eaLnBrk="1" hangingPunct="1">
              <a:lnSpc>
                <a:spcPct val="100000"/>
              </a:lnSpc>
            </a:pPr>
            <a:r>
              <a:rPr lang="en-US" sz="2000" dirty="0" smtClean="0"/>
              <a:t>During the 13.3-year study period, the rate of death among </a:t>
            </a:r>
            <a:br>
              <a:rPr lang="en-US" sz="2000" dirty="0" smtClean="0"/>
            </a:br>
            <a:r>
              <a:rPr lang="en-US" sz="2000" dirty="0" smtClean="0"/>
              <a:t>patients was: </a:t>
            </a:r>
          </a:p>
          <a:p>
            <a:pPr lvl="1" eaLnBrk="1" hangingPunct="1">
              <a:lnSpc>
                <a:spcPct val="100000"/>
              </a:lnSpc>
              <a:buFont typeface="Arial" pitchFamily="34" charset="0"/>
              <a:buChar char="•"/>
            </a:pPr>
            <a:r>
              <a:rPr lang="en-US" sz="1400" dirty="0" smtClean="0"/>
              <a:t> </a:t>
            </a:r>
            <a:r>
              <a:rPr lang="en-US" sz="1800" dirty="0" smtClean="0"/>
              <a:t>50% in the conventional therapy group</a:t>
            </a:r>
          </a:p>
          <a:p>
            <a:pPr lvl="1" eaLnBrk="1" hangingPunct="1">
              <a:lnSpc>
                <a:spcPct val="100000"/>
              </a:lnSpc>
            </a:pPr>
            <a:r>
              <a:rPr lang="en-US" sz="1800" dirty="0" smtClean="0"/>
              <a:t>30% in the intensive therapy group</a:t>
            </a:r>
          </a:p>
          <a:p>
            <a:pPr eaLnBrk="1" hangingPunct="1">
              <a:lnSpc>
                <a:spcPct val="100000"/>
              </a:lnSpc>
            </a:pPr>
            <a:r>
              <a:rPr lang="en-US" sz="2000" dirty="0" smtClean="0"/>
              <a:t> In at-risk patients with type 2 diabetes, intensive therapy </a:t>
            </a:r>
            <a:br>
              <a:rPr lang="en-US" sz="2000" dirty="0" smtClean="0"/>
            </a:br>
            <a:r>
              <a:rPr lang="en-US" sz="2000" dirty="0" smtClean="0"/>
              <a:t> sustained beneficial effects with respect to:</a:t>
            </a:r>
          </a:p>
          <a:p>
            <a:pPr lvl="1" eaLnBrk="1" hangingPunct="1">
              <a:lnSpc>
                <a:spcPct val="100000"/>
              </a:lnSpc>
            </a:pPr>
            <a:r>
              <a:rPr lang="en-US" sz="1400" dirty="0" smtClean="0"/>
              <a:t> </a:t>
            </a:r>
            <a:r>
              <a:rPr lang="en-US" sz="1800" dirty="0" smtClean="0"/>
              <a:t>Vascular complications </a:t>
            </a:r>
          </a:p>
          <a:p>
            <a:pPr lvl="1" eaLnBrk="1" hangingPunct="1">
              <a:lnSpc>
                <a:spcPct val="100000"/>
              </a:lnSpc>
            </a:pPr>
            <a:r>
              <a:rPr lang="en-US" sz="1800" dirty="0" smtClean="0"/>
              <a:t>Rates of death from any cause   </a:t>
            </a:r>
          </a:p>
          <a:p>
            <a:pPr lvl="1" eaLnBrk="1" hangingPunct="1">
              <a:lnSpc>
                <a:spcPct val="100000"/>
              </a:lnSpc>
            </a:pPr>
            <a:r>
              <a:rPr lang="en-US" sz="1800" dirty="0" smtClean="0"/>
              <a:t>Rates of death from cardiovascular causes</a:t>
            </a:r>
          </a:p>
          <a:p>
            <a:pPr eaLnBrk="1" hangingPunct="1">
              <a:lnSpc>
                <a:spcPct val="100000"/>
              </a:lnSpc>
            </a:pPr>
            <a:r>
              <a:rPr lang="en-US" sz="2000" dirty="0" smtClean="0"/>
              <a:t> In patients with type 2 diabetes, metabolic goals were difficult </a:t>
            </a:r>
            <a:br>
              <a:rPr lang="en-US" sz="2000" dirty="0" smtClean="0"/>
            </a:br>
            <a:r>
              <a:rPr lang="en-US" sz="2000" dirty="0" smtClean="0"/>
              <a:t> to achieve</a:t>
            </a:r>
          </a:p>
          <a:p>
            <a:pPr lvl="1" eaLnBrk="1" hangingPunct="1">
              <a:lnSpc>
                <a:spcPct val="100000"/>
              </a:lnSpc>
            </a:pPr>
            <a:r>
              <a:rPr lang="en-US" sz="1800" dirty="0" smtClean="0"/>
              <a:t>Only one patient (in the intensive therapy group) reached all five </a:t>
            </a:r>
            <a:br>
              <a:rPr lang="en-US" sz="1800" dirty="0" smtClean="0"/>
            </a:br>
            <a:r>
              <a:rPr lang="en-US" sz="1800" dirty="0" smtClean="0"/>
              <a:t>treatment goals at the end of the follow-up</a:t>
            </a:r>
          </a:p>
          <a:p>
            <a:pPr eaLnBrk="1" hangingPunct="1">
              <a:lnSpc>
                <a:spcPct val="100000"/>
              </a:lnSpc>
            </a:pPr>
            <a:endParaRPr lang="en-US" sz="2000" dirty="0" smtClean="0"/>
          </a:p>
          <a:p>
            <a:pPr lvl="1" eaLnBrk="1" hangingPunct="1">
              <a:lnSpc>
                <a:spcPct val="100000"/>
              </a:lnSpc>
            </a:pPr>
            <a:endParaRPr lang="en-US" sz="1400" dirty="0" smtClean="0"/>
          </a:p>
        </p:txBody>
      </p:sp>
      <p:sp>
        <p:nvSpPr>
          <p:cNvPr id="7" name="Rectangle 16"/>
          <p:cNvSpPr>
            <a:spLocks noChangeArrowheads="1"/>
          </p:cNvSpPr>
          <p:nvPr>
            <p:custDataLst>
              <p:tags r:id="rId1"/>
            </p:custDataLst>
          </p:nvPr>
        </p:nvSpPr>
        <p:spPr bwMode="auto">
          <a:xfrm>
            <a:off x="5511800" y="6355080"/>
            <a:ext cx="3416320" cy="307777"/>
          </a:xfrm>
          <a:prstGeom prst="rect">
            <a:avLst/>
          </a:prstGeom>
          <a:noFill/>
          <a:ln w="9525">
            <a:noFill/>
            <a:miter lim="800000"/>
            <a:headEnd/>
            <a:tailEnd/>
          </a:ln>
        </p:spPr>
        <p:txBody>
          <a:bodyPr wrap="none">
            <a:spAutoFit/>
          </a:bodyPr>
          <a:lstStyle/>
          <a:p>
            <a:pPr marL="114300" indent="-114300"/>
            <a:r>
              <a:rPr lang="en-US" sz="1400" baseline="0" dirty="0" err="1">
                <a:solidFill>
                  <a:schemeClr val="bg1"/>
                </a:solidFill>
                <a:latin typeface="Arial Narrow" pitchFamily="34" charset="0"/>
              </a:rPr>
              <a:t>Gaede</a:t>
            </a:r>
            <a:r>
              <a:rPr lang="en-US" sz="1400" baseline="0" dirty="0">
                <a:solidFill>
                  <a:schemeClr val="bg1"/>
                </a:solidFill>
                <a:latin typeface="Arial Narrow" pitchFamily="34" charset="0"/>
              </a:rPr>
              <a:t> </a:t>
            </a:r>
            <a:r>
              <a:rPr lang="en-US" sz="1400" baseline="0" dirty="0" smtClean="0">
                <a:solidFill>
                  <a:schemeClr val="bg1"/>
                </a:solidFill>
                <a:latin typeface="Arial Narrow" pitchFamily="34" charset="0"/>
              </a:rPr>
              <a:t>et </a:t>
            </a:r>
            <a:r>
              <a:rPr lang="en-US" sz="1400" baseline="0" dirty="0">
                <a:solidFill>
                  <a:schemeClr val="bg1"/>
                </a:solidFill>
                <a:latin typeface="Arial Narrow" pitchFamily="34" charset="0"/>
              </a:rPr>
              <a:t>al. </a:t>
            </a:r>
            <a:r>
              <a:rPr lang="en-US" sz="1400" i="1" baseline="0" dirty="0">
                <a:solidFill>
                  <a:schemeClr val="bg1"/>
                </a:solidFill>
                <a:latin typeface="Arial Narrow" pitchFamily="34" charset="0"/>
              </a:rPr>
              <a:t>N </a:t>
            </a:r>
            <a:r>
              <a:rPr lang="en-US" sz="1400" i="1" baseline="0" dirty="0" err="1">
                <a:solidFill>
                  <a:schemeClr val="bg1"/>
                </a:solidFill>
                <a:latin typeface="Arial Narrow" pitchFamily="34" charset="0"/>
              </a:rPr>
              <a:t>Engl</a:t>
            </a:r>
            <a:r>
              <a:rPr lang="en-US" sz="1400" i="1" baseline="0" dirty="0">
                <a:solidFill>
                  <a:schemeClr val="bg1"/>
                </a:solidFill>
                <a:latin typeface="Arial Narrow" pitchFamily="34" charset="0"/>
              </a:rPr>
              <a:t> J </a:t>
            </a:r>
            <a:r>
              <a:rPr lang="en-US" sz="1400" i="1" baseline="0" dirty="0" smtClean="0">
                <a:solidFill>
                  <a:schemeClr val="bg1"/>
                </a:solidFill>
                <a:latin typeface="Arial Narrow" pitchFamily="34" charset="0"/>
              </a:rPr>
              <a:t>Med</a:t>
            </a:r>
            <a:r>
              <a:rPr lang="en-US" sz="1400" baseline="0" dirty="0" smtClean="0">
                <a:solidFill>
                  <a:schemeClr val="bg1"/>
                </a:solidFill>
                <a:latin typeface="Arial Narrow" pitchFamily="34" charset="0"/>
              </a:rPr>
              <a:t> </a:t>
            </a:r>
            <a:r>
              <a:rPr lang="en-US" sz="1400" baseline="0" dirty="0">
                <a:solidFill>
                  <a:schemeClr val="bg1"/>
                </a:solidFill>
                <a:latin typeface="Arial Narrow" pitchFamily="34" charset="0"/>
              </a:rPr>
              <a:t>2008;358(6):580-591.</a:t>
            </a:r>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5"/>
          <p:cNvSpPr>
            <a:spLocks noGrp="1" noChangeArrowheads="1"/>
          </p:cNvSpPr>
          <p:nvPr>
            <p:ph type="ctrTitle"/>
          </p:nvPr>
        </p:nvSpPr>
        <p:spPr>
          <a:xfrm>
            <a:off x="685800" y="2143125"/>
            <a:ext cx="7772400" cy="1470025"/>
          </a:xfrm>
        </p:spPr>
        <p:txBody>
          <a:bodyPr>
            <a:normAutofit/>
          </a:bodyPr>
          <a:lstStyle/>
          <a:p>
            <a:pPr algn="ctr" eaLnBrk="1" hangingPunct="1"/>
            <a:r>
              <a:rPr lang="en-US" sz="6000" dirty="0" smtClean="0"/>
              <a:t>DIGAMI Studies</a:t>
            </a:r>
          </a:p>
        </p:txBody>
      </p:sp>
      <p:sp>
        <p:nvSpPr>
          <p:cNvPr id="144387" name="Rectangle 6"/>
          <p:cNvSpPr>
            <a:spLocks noGrp="1" noChangeArrowheads="1"/>
          </p:cNvSpPr>
          <p:nvPr>
            <p:ph type="subTitle" idx="1"/>
          </p:nvPr>
        </p:nvSpPr>
        <p:spPr>
          <a:xfrm>
            <a:off x="1371600" y="3600450"/>
            <a:ext cx="6400800" cy="762000"/>
          </a:xfrm>
        </p:spPr>
        <p:txBody>
          <a:bodyPr/>
          <a:lstStyle/>
          <a:p>
            <a:pPr eaLnBrk="1" hangingPunct="1">
              <a:buFont typeface="Wingdings" pitchFamily="2" charset="2"/>
              <a:buNone/>
            </a:pPr>
            <a:r>
              <a:rPr lang="en-US" sz="3600" b="1" dirty="0" smtClean="0"/>
              <a:t>Diabetes Insulin-Glucose in Acute Myocardial Infarction</a:t>
            </a:r>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5" name="Rectangle 10"/>
          <p:cNvSpPr>
            <a:spLocks noGrp="1" noChangeArrowheads="1"/>
          </p:cNvSpPr>
          <p:nvPr>
            <p:ph type="title"/>
          </p:nvPr>
        </p:nvSpPr>
        <p:spPr>
          <a:xfrm>
            <a:off x="457200" y="207736"/>
            <a:ext cx="8189912" cy="1143000"/>
          </a:xfrm>
        </p:spPr>
        <p:txBody>
          <a:bodyPr/>
          <a:lstStyle/>
          <a:p>
            <a:pPr eaLnBrk="1" hangingPunct="1">
              <a:lnSpc>
                <a:spcPct val="100000"/>
              </a:lnSpc>
            </a:pPr>
            <a:r>
              <a:rPr lang="en-US" dirty="0" smtClean="0"/>
              <a:t>DIGAMI Background</a:t>
            </a:r>
          </a:p>
        </p:txBody>
      </p:sp>
      <p:sp>
        <p:nvSpPr>
          <p:cNvPr id="146436" name="Rectangle 11"/>
          <p:cNvSpPr>
            <a:spLocks noGrp="1" noChangeArrowheads="1"/>
          </p:cNvSpPr>
          <p:nvPr>
            <p:ph idx="1"/>
          </p:nvPr>
        </p:nvSpPr>
        <p:spPr>
          <a:xfrm>
            <a:off x="103187" y="1006158"/>
            <a:ext cx="8391525" cy="4818062"/>
          </a:xfrm>
        </p:spPr>
        <p:txBody>
          <a:bodyPr anchor="t" anchorCtr="0"/>
          <a:lstStyle/>
          <a:p>
            <a:pPr eaLnBrk="1" hangingPunct="1">
              <a:lnSpc>
                <a:spcPct val="100000"/>
              </a:lnSpc>
            </a:pPr>
            <a:r>
              <a:rPr lang="en-US" sz="2000" dirty="0" smtClean="0"/>
              <a:t>DIGAMI</a:t>
            </a:r>
          </a:p>
          <a:p>
            <a:pPr lvl="1" eaLnBrk="1" hangingPunct="1">
              <a:lnSpc>
                <a:spcPct val="100000"/>
              </a:lnSpc>
            </a:pPr>
            <a:r>
              <a:rPr lang="en-US" sz="1800" dirty="0" smtClean="0"/>
              <a:t>Prospective, </a:t>
            </a:r>
            <a:r>
              <a:rPr lang="en-US" sz="1800" dirty="0" err="1" smtClean="0"/>
              <a:t>randomised</a:t>
            </a:r>
            <a:r>
              <a:rPr lang="en-US" sz="1800" dirty="0" smtClean="0"/>
              <a:t>, open-label, parallel study of patients with diabetes (insulin and noninsulin-dependent) and </a:t>
            </a:r>
            <a:r>
              <a:rPr lang="en-US" sz="1800" dirty="0" err="1" smtClean="0"/>
              <a:t>hospitalised</a:t>
            </a:r>
            <a:r>
              <a:rPr lang="en-US" sz="1800" dirty="0" smtClean="0"/>
              <a:t> with acute myocardial infarction (N=620)</a:t>
            </a:r>
          </a:p>
          <a:p>
            <a:pPr lvl="2" eaLnBrk="1" hangingPunct="1">
              <a:lnSpc>
                <a:spcPct val="100000"/>
              </a:lnSpc>
            </a:pPr>
            <a:r>
              <a:rPr lang="en-US" sz="1600" dirty="0" smtClean="0"/>
              <a:t>Hypothesis</a:t>
            </a:r>
          </a:p>
          <a:p>
            <a:pPr lvl="3" eaLnBrk="1" hangingPunct="1">
              <a:buClr>
                <a:schemeClr val="accent1"/>
              </a:buClr>
              <a:buFont typeface="Wingdings" pitchFamily="2" charset="2"/>
              <a:buChar char="§"/>
            </a:pPr>
            <a:r>
              <a:rPr lang="en-US" sz="1400" dirty="0" smtClean="0"/>
              <a:t>Rapid improvement of metabolic control in patients with diabetes and acute myocardial infarction by means of insulin-glucose infusion will decrease the high initial mortality rate and that continued good metabolic control during early </a:t>
            </a:r>
            <a:r>
              <a:rPr lang="en-US" sz="1400" dirty="0" err="1" smtClean="0"/>
              <a:t>postinfarction</a:t>
            </a:r>
            <a:r>
              <a:rPr lang="en-US" sz="1400" dirty="0" smtClean="0"/>
              <a:t> period will improve subsequent prognosis</a:t>
            </a:r>
          </a:p>
          <a:p>
            <a:pPr lvl="1" eaLnBrk="1" hangingPunct="1">
              <a:lnSpc>
                <a:spcPct val="100000"/>
              </a:lnSpc>
            </a:pPr>
            <a:r>
              <a:rPr lang="en-US" sz="1800" dirty="0" smtClean="0"/>
              <a:t>Two treatment cohorts</a:t>
            </a:r>
          </a:p>
          <a:p>
            <a:pPr lvl="2" eaLnBrk="1" hangingPunct="1">
              <a:lnSpc>
                <a:spcPct val="100000"/>
              </a:lnSpc>
            </a:pPr>
            <a:r>
              <a:rPr lang="en-US" sz="1600" dirty="0" smtClean="0"/>
              <a:t>Treatment with insulin-glucose infusion followed by </a:t>
            </a:r>
            <a:r>
              <a:rPr lang="en-US" sz="1600" dirty="0" err="1" smtClean="0"/>
              <a:t>multidose</a:t>
            </a:r>
            <a:r>
              <a:rPr lang="en-US" sz="1600" dirty="0" smtClean="0"/>
              <a:t> subcutaneous insulin for </a:t>
            </a:r>
            <a:br>
              <a:rPr lang="en-US" sz="1600" dirty="0" smtClean="0"/>
            </a:br>
            <a:r>
              <a:rPr lang="en-US" sz="1600" dirty="0" smtClean="0"/>
              <a:t>≥3 months (n=306)</a:t>
            </a:r>
          </a:p>
          <a:p>
            <a:pPr lvl="2" eaLnBrk="1" hangingPunct="1">
              <a:lnSpc>
                <a:spcPct val="100000"/>
              </a:lnSpc>
            </a:pPr>
            <a:r>
              <a:rPr lang="en-US" sz="1600" dirty="0" smtClean="0"/>
              <a:t>Conventional therapy (n=314)</a:t>
            </a:r>
          </a:p>
          <a:p>
            <a:pPr lvl="2" eaLnBrk="1" hangingPunct="1">
              <a:lnSpc>
                <a:spcPct val="100000"/>
              </a:lnSpc>
            </a:pPr>
            <a:r>
              <a:rPr lang="en-US" sz="1600" dirty="0" smtClean="0"/>
              <a:t>Mean follow-up time 344 days</a:t>
            </a:r>
          </a:p>
          <a:p>
            <a:pPr lvl="1" eaLnBrk="1" hangingPunct="1">
              <a:lnSpc>
                <a:spcPct val="100000"/>
              </a:lnSpc>
            </a:pPr>
            <a:r>
              <a:rPr lang="en-US" sz="1800" dirty="0" smtClean="0"/>
              <a:t>Conclusions</a:t>
            </a:r>
          </a:p>
          <a:p>
            <a:pPr lvl="2" eaLnBrk="1" hangingPunct="1">
              <a:lnSpc>
                <a:spcPct val="100000"/>
              </a:lnSpc>
            </a:pPr>
            <a:r>
              <a:rPr lang="en-US" sz="1600" dirty="0" smtClean="0"/>
              <a:t>At 1 year: insulin-glucose infusion followed by a </a:t>
            </a:r>
            <a:r>
              <a:rPr lang="en-US" sz="1600" dirty="0" err="1" smtClean="0"/>
              <a:t>multidose</a:t>
            </a:r>
            <a:r>
              <a:rPr lang="en-US" sz="1600" dirty="0" smtClean="0"/>
              <a:t> insulin regimen improved long-term prognosis in patients with diabetes and acute myocardial infarction</a:t>
            </a:r>
          </a:p>
        </p:txBody>
      </p:sp>
      <p:sp>
        <p:nvSpPr>
          <p:cNvPr id="146437" name="Rectangle 5"/>
          <p:cNvSpPr>
            <a:spLocks noChangeArrowheads="1"/>
          </p:cNvSpPr>
          <p:nvPr>
            <p:custDataLst>
              <p:tags r:id="rId1"/>
            </p:custDataLst>
          </p:nvPr>
        </p:nvSpPr>
        <p:spPr bwMode="auto">
          <a:xfrm>
            <a:off x="3133939" y="6067326"/>
            <a:ext cx="5756704" cy="338554"/>
          </a:xfrm>
          <a:prstGeom prst="rect">
            <a:avLst/>
          </a:prstGeom>
          <a:noFill/>
          <a:ln w="9525">
            <a:noFill/>
            <a:miter lim="800000"/>
            <a:headEnd/>
            <a:tailEnd/>
          </a:ln>
        </p:spPr>
        <p:txBody>
          <a:bodyPr wrap="none">
            <a:spAutoFit/>
          </a:bodyPr>
          <a:lstStyle/>
          <a:p>
            <a:pPr marL="171450" indent="-171450">
              <a:buClr>
                <a:schemeClr val="accent1"/>
              </a:buClr>
              <a:buSzPct val="100000"/>
              <a:buFont typeface="Arial" pitchFamily="34" charset="0"/>
              <a:buChar char="•"/>
            </a:pPr>
            <a:r>
              <a:rPr lang="en-US" sz="1600" baseline="0" dirty="0">
                <a:solidFill>
                  <a:schemeClr val="bg1"/>
                </a:solidFill>
              </a:rPr>
              <a:t>DIGAMI=Diabetes Insulin-Glucose in Acute Myocardial Infarction</a:t>
            </a:r>
            <a:r>
              <a:rPr lang="en-US" sz="1600" baseline="0" dirty="0" smtClean="0">
                <a:solidFill>
                  <a:schemeClr val="bg1"/>
                </a:solidFill>
              </a:rPr>
              <a:t>.</a:t>
            </a:r>
            <a:endParaRPr lang="en-US" sz="1600" baseline="0" dirty="0">
              <a:solidFill>
                <a:schemeClr val="bg1"/>
              </a:solidFill>
            </a:endParaRPr>
          </a:p>
        </p:txBody>
      </p:sp>
      <p:sp>
        <p:nvSpPr>
          <p:cNvPr id="6" name="Rectangle 5"/>
          <p:cNvSpPr>
            <a:spLocks noChangeArrowheads="1"/>
          </p:cNvSpPr>
          <p:nvPr>
            <p:custDataLst>
              <p:tags r:id="rId2"/>
            </p:custDataLst>
          </p:nvPr>
        </p:nvSpPr>
        <p:spPr bwMode="auto">
          <a:xfrm>
            <a:off x="5516340" y="6355080"/>
            <a:ext cx="3627660" cy="307777"/>
          </a:xfrm>
          <a:prstGeom prst="rect">
            <a:avLst/>
          </a:prstGeom>
          <a:noFill/>
          <a:ln w="9525">
            <a:noFill/>
            <a:miter lim="800000"/>
            <a:headEnd/>
            <a:tailEnd/>
          </a:ln>
        </p:spPr>
        <p:txBody>
          <a:bodyPr wrap="none">
            <a:spAutoFit/>
          </a:bodyPr>
          <a:lstStyle/>
          <a:p>
            <a:pPr algn="r">
              <a:buClr>
                <a:srgbClr val="BE0023"/>
              </a:buClr>
              <a:buSzPct val="85000"/>
              <a:buFont typeface="Wingdings" pitchFamily="2" charset="2"/>
              <a:buNone/>
            </a:pPr>
            <a:r>
              <a:rPr lang="en-US" sz="1400" baseline="0" dirty="0" err="1" smtClean="0">
                <a:solidFill>
                  <a:schemeClr val="bg1"/>
                </a:solidFill>
                <a:latin typeface="Arial Narrow" pitchFamily="34" charset="0"/>
              </a:rPr>
              <a:t>Malmberg</a:t>
            </a:r>
            <a:r>
              <a:rPr lang="en-US" sz="1400" baseline="0" dirty="0" smtClean="0">
                <a:solidFill>
                  <a:schemeClr val="bg1"/>
                </a:solidFill>
                <a:latin typeface="Arial Narrow" pitchFamily="34" charset="0"/>
              </a:rPr>
              <a:t> et </a:t>
            </a:r>
            <a:r>
              <a:rPr lang="en-US" sz="1400" baseline="0" dirty="0">
                <a:solidFill>
                  <a:schemeClr val="bg1"/>
                </a:solidFill>
                <a:latin typeface="Arial Narrow" pitchFamily="34" charset="0"/>
              </a:rPr>
              <a:t>al. </a:t>
            </a:r>
            <a:r>
              <a:rPr lang="en-US" sz="1400" i="1" baseline="0" dirty="0">
                <a:solidFill>
                  <a:schemeClr val="bg1"/>
                </a:solidFill>
                <a:latin typeface="Arial Narrow" pitchFamily="34" charset="0"/>
              </a:rPr>
              <a:t>J Am </a:t>
            </a:r>
            <a:r>
              <a:rPr lang="en-US" sz="1400" i="1" baseline="0" dirty="0" err="1">
                <a:solidFill>
                  <a:schemeClr val="bg1"/>
                </a:solidFill>
                <a:latin typeface="Arial Narrow" pitchFamily="34" charset="0"/>
              </a:rPr>
              <a:t>Coll</a:t>
            </a:r>
            <a:r>
              <a:rPr lang="en-US" sz="1400" i="1" baseline="0" dirty="0">
                <a:solidFill>
                  <a:schemeClr val="bg1"/>
                </a:solidFill>
                <a:latin typeface="Arial Narrow" pitchFamily="34" charset="0"/>
              </a:rPr>
              <a:t> </a:t>
            </a:r>
            <a:r>
              <a:rPr lang="en-US" sz="1400" i="1" baseline="0" dirty="0" err="1" smtClean="0">
                <a:solidFill>
                  <a:schemeClr val="bg1"/>
                </a:solidFill>
                <a:latin typeface="Arial Narrow" pitchFamily="34" charset="0"/>
              </a:rPr>
              <a:t>Cardiol</a:t>
            </a:r>
            <a:r>
              <a:rPr lang="en-US" sz="1400" baseline="0" dirty="0" smtClean="0">
                <a:solidFill>
                  <a:schemeClr val="bg1"/>
                </a:solidFill>
                <a:latin typeface="Arial Narrow" pitchFamily="34" charset="0"/>
              </a:rPr>
              <a:t> </a:t>
            </a:r>
            <a:r>
              <a:rPr lang="en-US" sz="1400" baseline="0" dirty="0">
                <a:solidFill>
                  <a:schemeClr val="bg1"/>
                </a:solidFill>
                <a:latin typeface="Arial Narrow" pitchFamily="34" charset="0"/>
              </a:rPr>
              <a:t>1995;26(1):57-65.</a:t>
            </a:r>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3" name="Rectangle 10"/>
          <p:cNvSpPr>
            <a:spLocks noGrp="1" noChangeArrowheads="1"/>
          </p:cNvSpPr>
          <p:nvPr>
            <p:ph type="title"/>
          </p:nvPr>
        </p:nvSpPr>
        <p:spPr>
          <a:xfrm>
            <a:off x="457200" y="153988"/>
            <a:ext cx="7416800" cy="1143000"/>
          </a:xfrm>
        </p:spPr>
        <p:txBody>
          <a:bodyPr>
            <a:normAutofit fontScale="90000"/>
          </a:bodyPr>
          <a:lstStyle/>
          <a:p>
            <a:pPr eaLnBrk="1" hangingPunct="1">
              <a:lnSpc>
                <a:spcPct val="100000"/>
              </a:lnSpc>
            </a:pPr>
            <a:r>
              <a:rPr lang="en-US" sz="3600" dirty="0" smtClean="0"/>
              <a:t>DIGAMI 2 Background Information</a:t>
            </a:r>
          </a:p>
        </p:txBody>
      </p:sp>
      <p:sp>
        <p:nvSpPr>
          <p:cNvPr id="148484" name="Rectangle 11"/>
          <p:cNvSpPr>
            <a:spLocks noGrp="1" noChangeArrowheads="1"/>
          </p:cNvSpPr>
          <p:nvPr>
            <p:ph idx="1"/>
          </p:nvPr>
        </p:nvSpPr>
        <p:spPr>
          <a:xfrm>
            <a:off x="457200" y="1311148"/>
            <a:ext cx="8229600" cy="4876800"/>
          </a:xfrm>
        </p:spPr>
        <p:txBody>
          <a:bodyPr anchor="t" anchorCtr="0"/>
          <a:lstStyle/>
          <a:p>
            <a:pPr eaLnBrk="1" hangingPunct="1">
              <a:lnSpc>
                <a:spcPct val="100000"/>
              </a:lnSpc>
            </a:pPr>
            <a:r>
              <a:rPr lang="en-US" sz="2000" dirty="0" smtClean="0"/>
              <a:t>DIGAMI 2</a:t>
            </a:r>
          </a:p>
          <a:p>
            <a:pPr lvl="1" eaLnBrk="1" hangingPunct="1">
              <a:lnSpc>
                <a:spcPct val="100000"/>
              </a:lnSpc>
            </a:pPr>
            <a:r>
              <a:rPr lang="en-US" sz="1800" dirty="0" smtClean="0"/>
              <a:t>Prospective, </a:t>
            </a:r>
            <a:r>
              <a:rPr lang="en-US" sz="1800" dirty="0" err="1" smtClean="0"/>
              <a:t>randomised</a:t>
            </a:r>
            <a:r>
              <a:rPr lang="en-US" sz="1800" dirty="0" smtClean="0"/>
              <a:t>, open-label trial with blinded evaluation comparing 3 different treatment strategies in patients with type 2 diabetes and </a:t>
            </a:r>
            <a:r>
              <a:rPr lang="en-US" sz="1800" dirty="0" err="1" smtClean="0"/>
              <a:t>hospitalised</a:t>
            </a:r>
            <a:r>
              <a:rPr lang="en-US" sz="1800" dirty="0" smtClean="0"/>
              <a:t> with acute myocardial infarction (N=1253)</a:t>
            </a:r>
          </a:p>
          <a:p>
            <a:pPr lvl="2" eaLnBrk="1" hangingPunct="1">
              <a:lnSpc>
                <a:spcPct val="100000"/>
              </a:lnSpc>
            </a:pPr>
            <a:r>
              <a:rPr lang="en-US" sz="1600" dirty="0" smtClean="0"/>
              <a:t>Primary objective</a:t>
            </a:r>
          </a:p>
          <a:p>
            <a:pPr lvl="3" eaLnBrk="1" hangingPunct="1">
              <a:buClr>
                <a:schemeClr val="accent1"/>
              </a:buClr>
              <a:buFont typeface="Wingdings" pitchFamily="2" charset="2"/>
              <a:buChar char="§"/>
            </a:pPr>
            <a:r>
              <a:rPr lang="en-US" sz="1400" dirty="0" smtClean="0"/>
              <a:t>Compare total mortality between two cohorts (groups 1 and 2) </a:t>
            </a:r>
            <a:br>
              <a:rPr lang="en-US" sz="1400" dirty="0" smtClean="0"/>
            </a:br>
            <a:r>
              <a:rPr lang="en-US" sz="1400" dirty="0" smtClean="0"/>
              <a:t>receiving different treatment strategies for type 2 diabetes </a:t>
            </a:r>
            <a:br>
              <a:rPr lang="en-US" sz="1400" dirty="0" smtClean="0"/>
            </a:br>
            <a:r>
              <a:rPr lang="en-US" sz="1400" dirty="0" smtClean="0"/>
              <a:t>during time of follow-up (n=474 and n=473, respectively)</a:t>
            </a:r>
          </a:p>
          <a:p>
            <a:pPr lvl="2" eaLnBrk="1" hangingPunct="1">
              <a:lnSpc>
                <a:spcPct val="100000"/>
              </a:lnSpc>
            </a:pPr>
            <a:r>
              <a:rPr lang="en-US" sz="1600" dirty="0" smtClean="0"/>
              <a:t>Secondary objective</a:t>
            </a:r>
          </a:p>
          <a:p>
            <a:pPr lvl="3" eaLnBrk="1" hangingPunct="1">
              <a:buClr>
                <a:schemeClr val="accent1"/>
              </a:buClr>
              <a:buFont typeface="Wingdings" pitchFamily="2" charset="2"/>
              <a:buChar char="§"/>
            </a:pPr>
            <a:r>
              <a:rPr lang="en-US" sz="1400" dirty="0" smtClean="0"/>
              <a:t>Compare total mortality between two cohorts (groups 2 and 3) </a:t>
            </a:r>
            <a:br>
              <a:rPr lang="en-US" sz="1400" dirty="0" smtClean="0"/>
            </a:br>
            <a:r>
              <a:rPr lang="en-US" sz="1400" dirty="0" smtClean="0"/>
              <a:t>receiving different treatment strategies for type 2 diabetes </a:t>
            </a:r>
            <a:br>
              <a:rPr lang="en-US" sz="1400" dirty="0" smtClean="0"/>
            </a:br>
            <a:r>
              <a:rPr lang="en-US" sz="1400" dirty="0" smtClean="0"/>
              <a:t>during time of follow-up (n=473 and n=306, respectively)</a:t>
            </a:r>
          </a:p>
          <a:p>
            <a:pPr lvl="2" eaLnBrk="1" hangingPunct="1">
              <a:lnSpc>
                <a:spcPct val="100000"/>
              </a:lnSpc>
            </a:pPr>
            <a:r>
              <a:rPr lang="en-US" sz="1600" dirty="0" smtClean="0"/>
              <a:t>Tertiary objective</a:t>
            </a:r>
          </a:p>
          <a:p>
            <a:pPr lvl="3" eaLnBrk="1" hangingPunct="1">
              <a:buClr>
                <a:schemeClr val="accent1"/>
              </a:buClr>
              <a:buFont typeface="Wingdings" pitchFamily="2" charset="2"/>
              <a:buChar char="§"/>
            </a:pPr>
            <a:r>
              <a:rPr lang="en-US" sz="1400" dirty="0" smtClean="0"/>
              <a:t>Compare morbidity such as nonfatal infarction, congestive </a:t>
            </a:r>
            <a:br>
              <a:rPr lang="en-US" sz="1400" dirty="0" smtClean="0"/>
            </a:br>
            <a:r>
              <a:rPr lang="en-US" sz="1400" dirty="0" smtClean="0"/>
              <a:t>heart failure, and stroke among all cohorts (groups 1, 2, and 3)</a:t>
            </a:r>
          </a:p>
          <a:p>
            <a:pPr lvl="1" eaLnBrk="1" hangingPunct="1">
              <a:lnSpc>
                <a:spcPct val="100000"/>
              </a:lnSpc>
            </a:pPr>
            <a:r>
              <a:rPr lang="en-US" sz="1800" dirty="0" smtClean="0"/>
              <a:t>Conclusions</a:t>
            </a:r>
          </a:p>
          <a:p>
            <a:pPr lvl="2" eaLnBrk="1" hangingPunct="1">
              <a:lnSpc>
                <a:spcPct val="100000"/>
              </a:lnSpc>
            </a:pPr>
            <a:r>
              <a:rPr lang="en-US" sz="1600" dirty="0" smtClean="0"/>
              <a:t>Results of DIGAMI 2 did not verify the findings of DIGAMI</a:t>
            </a:r>
          </a:p>
        </p:txBody>
      </p:sp>
      <p:sp>
        <p:nvSpPr>
          <p:cNvPr id="6" name="Rectangle 5"/>
          <p:cNvSpPr>
            <a:spLocks noChangeArrowheads="1"/>
          </p:cNvSpPr>
          <p:nvPr>
            <p:custDataLst>
              <p:tags r:id="rId1"/>
            </p:custDataLst>
          </p:nvPr>
        </p:nvSpPr>
        <p:spPr bwMode="auto">
          <a:xfrm>
            <a:off x="1143000" y="6355080"/>
            <a:ext cx="7464425" cy="307777"/>
          </a:xfrm>
          <a:prstGeom prst="rect">
            <a:avLst/>
          </a:prstGeom>
          <a:noFill/>
          <a:ln w="9525">
            <a:noFill/>
            <a:miter lim="800000"/>
            <a:headEnd/>
            <a:tailEnd/>
          </a:ln>
        </p:spPr>
        <p:txBody>
          <a:bodyPr>
            <a:spAutoFit/>
          </a:bodyPr>
          <a:lstStyle/>
          <a:p>
            <a:pPr algn="r"/>
            <a:r>
              <a:rPr lang="en-US" sz="1400" baseline="0" dirty="0" err="1" smtClean="0">
                <a:solidFill>
                  <a:schemeClr val="bg1"/>
                </a:solidFill>
                <a:latin typeface="Arial Narrow" pitchFamily="34" charset="0"/>
              </a:rPr>
              <a:t>Malmberg</a:t>
            </a:r>
            <a:r>
              <a:rPr lang="en-US" sz="1400" baseline="0" dirty="0" smtClean="0">
                <a:solidFill>
                  <a:schemeClr val="bg1"/>
                </a:solidFill>
                <a:latin typeface="Arial Narrow" pitchFamily="34" charset="0"/>
              </a:rPr>
              <a:t> et </a:t>
            </a:r>
            <a:r>
              <a:rPr lang="en-US" sz="1400" baseline="0" dirty="0">
                <a:solidFill>
                  <a:schemeClr val="bg1"/>
                </a:solidFill>
                <a:latin typeface="Arial Narrow" pitchFamily="34" charset="0"/>
              </a:rPr>
              <a:t>al. </a:t>
            </a:r>
            <a:r>
              <a:rPr lang="en-US" sz="1400" i="1" baseline="0" dirty="0" err="1">
                <a:solidFill>
                  <a:schemeClr val="bg1"/>
                </a:solidFill>
                <a:latin typeface="Arial Narrow" pitchFamily="34" charset="0"/>
              </a:rPr>
              <a:t>Eur</a:t>
            </a:r>
            <a:r>
              <a:rPr lang="en-US" sz="1400" i="1" baseline="0" dirty="0">
                <a:solidFill>
                  <a:schemeClr val="bg1"/>
                </a:solidFill>
                <a:latin typeface="Arial Narrow" pitchFamily="34" charset="0"/>
              </a:rPr>
              <a:t> Heart </a:t>
            </a:r>
            <a:r>
              <a:rPr lang="en-US" sz="1400" i="1" baseline="0" dirty="0" smtClean="0">
                <a:solidFill>
                  <a:schemeClr val="bg1"/>
                </a:solidFill>
                <a:latin typeface="Arial Narrow" pitchFamily="34" charset="0"/>
              </a:rPr>
              <a:t>J</a:t>
            </a:r>
            <a:r>
              <a:rPr lang="en-US" sz="1400" baseline="0" dirty="0" smtClean="0">
                <a:solidFill>
                  <a:schemeClr val="bg1"/>
                </a:solidFill>
                <a:latin typeface="Arial Narrow" pitchFamily="34" charset="0"/>
              </a:rPr>
              <a:t> </a:t>
            </a:r>
            <a:r>
              <a:rPr lang="en-US" sz="1400" baseline="0" dirty="0">
                <a:solidFill>
                  <a:schemeClr val="bg1"/>
                </a:solidFill>
                <a:latin typeface="Arial Narrow" pitchFamily="34" charset="0"/>
              </a:rPr>
              <a:t>2005;26(7):650-661.</a:t>
            </a:r>
          </a:p>
        </p:txBody>
      </p:sp>
      <p:sp>
        <p:nvSpPr>
          <p:cNvPr id="8" name="Rectangle 5"/>
          <p:cNvSpPr>
            <a:spLocks noChangeArrowheads="1"/>
          </p:cNvSpPr>
          <p:nvPr>
            <p:custDataLst>
              <p:tags r:id="rId2"/>
            </p:custDataLst>
          </p:nvPr>
        </p:nvSpPr>
        <p:spPr bwMode="auto">
          <a:xfrm>
            <a:off x="457200" y="5989320"/>
            <a:ext cx="5756704" cy="338554"/>
          </a:xfrm>
          <a:prstGeom prst="rect">
            <a:avLst/>
          </a:prstGeom>
          <a:noFill/>
          <a:ln w="9525">
            <a:noFill/>
            <a:miter lim="800000"/>
            <a:headEnd/>
            <a:tailEnd/>
          </a:ln>
        </p:spPr>
        <p:txBody>
          <a:bodyPr wrap="none">
            <a:spAutoFit/>
          </a:bodyPr>
          <a:lstStyle/>
          <a:p>
            <a:pPr marL="171450" indent="-171450">
              <a:buClr>
                <a:schemeClr val="accent1"/>
              </a:buClr>
              <a:buSzPct val="100000"/>
              <a:buFont typeface="Arial" pitchFamily="34" charset="0"/>
              <a:buChar char="•"/>
            </a:pPr>
            <a:r>
              <a:rPr lang="en-US" sz="1600" baseline="0" dirty="0">
                <a:solidFill>
                  <a:schemeClr val="bg1"/>
                </a:solidFill>
              </a:rPr>
              <a:t>DIGAMI=Diabetes Insulin-Glucose in Acute Myocardial Infarction</a:t>
            </a:r>
            <a:r>
              <a:rPr lang="en-US" sz="1600" baseline="0" dirty="0" smtClean="0">
                <a:solidFill>
                  <a:schemeClr val="bg1"/>
                </a:solidFill>
              </a:rPr>
              <a:t>.</a:t>
            </a:r>
            <a:endParaRPr lang="en-US" sz="1600" baseline="0" dirty="0">
              <a:solidFill>
                <a:schemeClr val="bg1"/>
              </a:solidFill>
            </a:endParaRPr>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Straight Connector 42"/>
          <p:cNvCxnSpPr>
            <a:stCxn id="150559" idx="2"/>
            <a:endCxn id="150543" idx="0"/>
          </p:cNvCxnSpPr>
          <p:nvPr/>
        </p:nvCxnSpPr>
        <p:spPr>
          <a:xfrm>
            <a:off x="4584649" y="2093060"/>
            <a:ext cx="9576" cy="98669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 name="Group 10"/>
          <p:cNvGrpSpPr>
            <a:grpSpLocks/>
          </p:cNvGrpSpPr>
          <p:nvPr/>
        </p:nvGrpSpPr>
        <p:grpSpPr bwMode="auto">
          <a:xfrm>
            <a:off x="3476625" y="2443957"/>
            <a:ext cx="2232025" cy="457200"/>
            <a:chOff x="2013" y="1446"/>
            <a:chExt cx="1406" cy="288"/>
          </a:xfrm>
          <a:noFill/>
        </p:grpSpPr>
        <p:sp>
          <p:nvSpPr>
            <p:cNvPr id="150560" name="Text Box 19"/>
            <p:cNvSpPr txBox="1">
              <a:spLocks noChangeArrowheads="1"/>
            </p:cNvSpPr>
            <p:nvPr/>
          </p:nvSpPr>
          <p:spPr bwMode="auto">
            <a:xfrm>
              <a:off x="2057" y="1457"/>
              <a:ext cx="1244" cy="169"/>
            </a:xfrm>
            <a:prstGeom prst="rect">
              <a:avLst/>
            </a:prstGeom>
            <a:grpFill/>
            <a:ln w="9525">
              <a:solidFill>
                <a:schemeClr val="bg1"/>
              </a:solidFill>
              <a:miter lim="800000"/>
              <a:headEnd/>
              <a:tailEnd/>
            </a:ln>
          </p:spPr>
          <p:txBody>
            <a:bodyPr lIns="45720" rIns="45720">
              <a:spAutoFit/>
            </a:bodyPr>
            <a:lstStyle/>
            <a:p>
              <a:pPr algn="ctr">
                <a:lnSpc>
                  <a:spcPct val="95000"/>
                </a:lnSpc>
                <a:spcBef>
                  <a:spcPct val="15000"/>
                </a:spcBef>
              </a:pPr>
              <a:r>
                <a:rPr lang="en-US" sz="1200" b="1" baseline="0" dirty="0" err="1">
                  <a:solidFill>
                    <a:schemeClr val="bg1"/>
                  </a:solidFill>
                </a:rPr>
                <a:t>Randomisation</a:t>
              </a:r>
              <a:endParaRPr lang="en-US" sz="1200" b="1" baseline="0" dirty="0">
                <a:solidFill>
                  <a:schemeClr val="bg1"/>
                </a:solidFill>
              </a:endParaRPr>
            </a:p>
          </p:txBody>
        </p:sp>
        <p:sp>
          <p:nvSpPr>
            <p:cNvPr id="150561" name="Text Box 12"/>
            <p:cNvSpPr txBox="1">
              <a:spLocks noChangeArrowheads="1"/>
            </p:cNvSpPr>
            <p:nvPr/>
          </p:nvSpPr>
          <p:spPr bwMode="auto">
            <a:xfrm>
              <a:off x="2013" y="1446"/>
              <a:ext cx="1406" cy="288"/>
            </a:xfrm>
            <a:prstGeom prst="rect">
              <a:avLst/>
            </a:prstGeom>
            <a:grpFill/>
            <a:ln w="9525">
              <a:solidFill>
                <a:schemeClr val="bg1"/>
              </a:solidFill>
              <a:miter lim="800000"/>
              <a:headEnd/>
              <a:tailEnd/>
            </a:ln>
          </p:spPr>
          <p:txBody>
            <a:bodyPr>
              <a:spAutoFit/>
            </a:bodyPr>
            <a:lstStyle/>
            <a:p>
              <a:pPr algn="ctr">
                <a:spcBef>
                  <a:spcPct val="50000"/>
                </a:spcBef>
              </a:pPr>
              <a:r>
                <a:rPr lang="en-US" sz="1200" b="1" baseline="0">
                  <a:solidFill>
                    <a:schemeClr val="bg1"/>
                  </a:solidFill>
                </a:rPr>
                <a:t/>
              </a:r>
              <a:br>
                <a:rPr lang="en-US" sz="1200" b="1" baseline="0">
                  <a:solidFill>
                    <a:schemeClr val="bg1"/>
                  </a:solidFill>
                </a:rPr>
              </a:br>
              <a:endParaRPr lang="en-US" sz="1200" b="1" baseline="0">
                <a:solidFill>
                  <a:schemeClr val="bg1"/>
                </a:solidFill>
              </a:endParaRPr>
            </a:p>
          </p:txBody>
        </p:sp>
      </p:grpSp>
      <p:sp>
        <p:nvSpPr>
          <p:cNvPr id="150540" name="Rectangle 13"/>
          <p:cNvSpPr>
            <a:spLocks noChangeArrowheads="1"/>
          </p:cNvSpPr>
          <p:nvPr>
            <p:custDataLst>
              <p:tags r:id="rId1"/>
            </p:custDataLst>
          </p:nvPr>
        </p:nvSpPr>
        <p:spPr bwMode="auto">
          <a:xfrm>
            <a:off x="457200" y="5989320"/>
            <a:ext cx="8048625" cy="307777"/>
          </a:xfrm>
          <a:prstGeom prst="rect">
            <a:avLst/>
          </a:prstGeom>
          <a:noFill/>
          <a:ln w="9525">
            <a:noFill/>
            <a:miter lim="800000"/>
            <a:headEnd/>
            <a:tailEnd/>
          </a:ln>
        </p:spPr>
        <p:txBody>
          <a:bodyPr wrap="square">
            <a:spAutoFit/>
          </a:bodyPr>
          <a:lstStyle/>
          <a:p>
            <a:pPr marL="171450" indent="-171450">
              <a:buClr>
                <a:schemeClr val="accent1"/>
              </a:buClr>
              <a:buSzPct val="100000"/>
              <a:buFont typeface="Arial" pitchFamily="34" charset="0"/>
              <a:buChar char="•"/>
            </a:pPr>
            <a:r>
              <a:rPr lang="en-US" sz="1400" baseline="0" dirty="0">
                <a:solidFill>
                  <a:schemeClr val="bg1"/>
                </a:solidFill>
              </a:rPr>
              <a:t>DIGAMI=Diabetes Insulin-Glucose in Acute Myocardial </a:t>
            </a:r>
            <a:r>
              <a:rPr lang="en-US" sz="1400" baseline="0" dirty="0" smtClean="0">
                <a:solidFill>
                  <a:schemeClr val="bg1"/>
                </a:solidFill>
              </a:rPr>
              <a:t>Infarction;</a:t>
            </a:r>
            <a:r>
              <a:rPr lang="en-US" sz="1400" dirty="0" smtClean="0">
                <a:solidFill>
                  <a:schemeClr val="bg1"/>
                </a:solidFill>
              </a:rPr>
              <a:t> </a:t>
            </a:r>
            <a:r>
              <a:rPr lang="en-US" sz="1400" baseline="0" dirty="0" smtClean="0">
                <a:solidFill>
                  <a:schemeClr val="bg1"/>
                </a:solidFill>
              </a:rPr>
              <a:t>ECG=electrocardiogram.</a:t>
            </a:r>
            <a:endParaRPr lang="en-US" sz="1400" baseline="0" dirty="0">
              <a:solidFill>
                <a:schemeClr val="bg1"/>
              </a:solidFill>
            </a:endParaRPr>
          </a:p>
        </p:txBody>
      </p:sp>
      <p:grpSp>
        <p:nvGrpSpPr>
          <p:cNvPr id="3" name="Group 39"/>
          <p:cNvGrpSpPr/>
          <p:nvPr/>
        </p:nvGrpSpPr>
        <p:grpSpPr>
          <a:xfrm>
            <a:off x="158808" y="2989263"/>
            <a:ext cx="8488305" cy="1162050"/>
            <a:chOff x="158808" y="3176588"/>
            <a:chExt cx="8488305" cy="1162050"/>
          </a:xfrm>
          <a:noFill/>
        </p:grpSpPr>
        <p:sp>
          <p:nvSpPr>
            <p:cNvPr id="150533" name="Text Box 45"/>
            <p:cNvSpPr txBox="1">
              <a:spLocks noChangeArrowheads="1"/>
            </p:cNvSpPr>
            <p:nvPr/>
          </p:nvSpPr>
          <p:spPr bwMode="auto">
            <a:xfrm rot="-5400000">
              <a:off x="-275431" y="3655278"/>
              <a:ext cx="1073150" cy="204671"/>
            </a:xfrm>
            <a:prstGeom prst="rect">
              <a:avLst/>
            </a:prstGeom>
            <a:grpFill/>
            <a:ln w="9525">
              <a:solidFill>
                <a:schemeClr val="bg1"/>
              </a:solidFill>
              <a:miter lim="800000"/>
              <a:headEnd/>
              <a:tailEnd/>
            </a:ln>
          </p:spPr>
          <p:txBody>
            <a:bodyPr lIns="0" tIns="0" rIns="0" bIns="0" anchor="ctr">
              <a:spAutoFit/>
            </a:bodyPr>
            <a:lstStyle/>
            <a:p>
              <a:pPr algn="ctr">
                <a:lnSpc>
                  <a:spcPct val="95000"/>
                </a:lnSpc>
                <a:spcBef>
                  <a:spcPct val="15000"/>
                </a:spcBef>
              </a:pPr>
              <a:r>
                <a:rPr lang="en-US" sz="1400" b="1" baseline="0" dirty="0">
                  <a:solidFill>
                    <a:schemeClr val="bg1"/>
                  </a:solidFill>
                </a:rPr>
                <a:t>Allocation</a:t>
              </a:r>
            </a:p>
          </p:txBody>
        </p:sp>
        <p:grpSp>
          <p:nvGrpSpPr>
            <p:cNvPr id="4" name="Group 33"/>
            <p:cNvGrpSpPr/>
            <p:nvPr/>
          </p:nvGrpSpPr>
          <p:grpSpPr>
            <a:xfrm>
              <a:off x="461963" y="3176588"/>
              <a:ext cx="2540000" cy="1162050"/>
              <a:chOff x="461963" y="3179763"/>
              <a:chExt cx="2540000" cy="1162050"/>
            </a:xfrm>
            <a:grpFill/>
          </p:grpSpPr>
          <p:sp>
            <p:nvSpPr>
              <p:cNvPr id="150541" name="Text Box 23"/>
              <p:cNvSpPr txBox="1">
                <a:spLocks noChangeArrowheads="1"/>
              </p:cNvSpPr>
              <p:nvPr/>
            </p:nvSpPr>
            <p:spPr bwMode="auto">
              <a:xfrm>
                <a:off x="461963" y="3179763"/>
                <a:ext cx="2514600" cy="1162050"/>
              </a:xfrm>
              <a:prstGeom prst="rect">
                <a:avLst/>
              </a:prstGeom>
              <a:grpFill/>
              <a:ln w="9525">
                <a:solidFill>
                  <a:schemeClr val="bg1"/>
                </a:solidFill>
                <a:miter lim="800000"/>
                <a:headEnd/>
                <a:tailEnd/>
              </a:ln>
            </p:spPr>
            <p:txBody>
              <a:bodyPr lIns="45720" rIns="45720">
                <a:spAutoFit/>
              </a:bodyPr>
              <a:lstStyle/>
              <a:p>
                <a:pPr>
                  <a:lnSpc>
                    <a:spcPct val="95000"/>
                  </a:lnSpc>
                  <a:spcBef>
                    <a:spcPct val="60000"/>
                  </a:spcBef>
                </a:pPr>
                <a:endParaRPr lang="en-US" sz="7200" b="1" baseline="0">
                  <a:solidFill>
                    <a:schemeClr val="bg1"/>
                  </a:solidFill>
                </a:endParaRPr>
              </a:p>
            </p:txBody>
          </p:sp>
          <p:sp>
            <p:nvSpPr>
              <p:cNvPr id="150542" name="Text Box 16"/>
              <p:cNvSpPr txBox="1">
                <a:spLocks noChangeArrowheads="1"/>
              </p:cNvSpPr>
              <p:nvPr/>
            </p:nvSpPr>
            <p:spPr bwMode="auto">
              <a:xfrm>
                <a:off x="465138" y="3244850"/>
                <a:ext cx="2536825" cy="1015663"/>
              </a:xfrm>
              <a:prstGeom prst="rect">
                <a:avLst/>
              </a:prstGeom>
              <a:grpFill/>
              <a:ln w="9525">
                <a:solidFill>
                  <a:schemeClr val="bg1"/>
                </a:solidFill>
                <a:miter lim="800000"/>
                <a:headEnd/>
                <a:tailEnd/>
              </a:ln>
            </p:spPr>
            <p:txBody>
              <a:bodyPr>
                <a:spAutoFit/>
              </a:bodyPr>
              <a:lstStyle/>
              <a:p>
                <a:pPr algn="ctr"/>
                <a:r>
                  <a:rPr lang="en-US" sz="1200" b="1" baseline="0">
                    <a:solidFill>
                      <a:schemeClr val="bg1"/>
                    </a:solidFill>
                  </a:rPr>
                  <a:t>Group 1</a:t>
                </a:r>
              </a:p>
              <a:p>
                <a:pPr algn="ctr"/>
                <a:r>
                  <a:rPr lang="en-US" sz="1200" baseline="0">
                    <a:solidFill>
                      <a:schemeClr val="bg1"/>
                    </a:solidFill>
                  </a:rPr>
                  <a:t>24-hour insulin-glucose infusion followed by subcutaneous insulin-</a:t>
                </a:r>
                <a:br>
                  <a:rPr lang="en-US" sz="1200" baseline="0">
                    <a:solidFill>
                      <a:schemeClr val="bg1"/>
                    </a:solidFill>
                  </a:rPr>
                </a:br>
                <a:r>
                  <a:rPr lang="en-US" sz="1200" baseline="0">
                    <a:solidFill>
                      <a:schemeClr val="bg1"/>
                    </a:solidFill>
                  </a:rPr>
                  <a:t>based long-term glucose control (n=474)</a:t>
                </a:r>
              </a:p>
            </p:txBody>
          </p:sp>
        </p:grpSp>
        <p:grpSp>
          <p:nvGrpSpPr>
            <p:cNvPr id="5" name="Group 34"/>
            <p:cNvGrpSpPr/>
            <p:nvPr/>
          </p:nvGrpSpPr>
          <p:grpSpPr>
            <a:xfrm>
              <a:off x="3295650" y="3267076"/>
              <a:ext cx="2597150" cy="981075"/>
              <a:chOff x="3295650" y="3184525"/>
              <a:chExt cx="2597150" cy="981075"/>
            </a:xfrm>
            <a:grpFill/>
          </p:grpSpPr>
          <p:sp>
            <p:nvSpPr>
              <p:cNvPr id="150543" name="Text Box 23"/>
              <p:cNvSpPr txBox="1">
                <a:spLocks noChangeArrowheads="1"/>
              </p:cNvSpPr>
              <p:nvPr/>
            </p:nvSpPr>
            <p:spPr bwMode="auto">
              <a:xfrm>
                <a:off x="3295650" y="3184525"/>
                <a:ext cx="2597150" cy="981075"/>
              </a:xfrm>
              <a:prstGeom prst="rect">
                <a:avLst/>
              </a:prstGeom>
              <a:grpFill/>
              <a:ln w="9525">
                <a:solidFill>
                  <a:schemeClr val="bg1"/>
                </a:solidFill>
                <a:miter lim="800000"/>
                <a:headEnd/>
                <a:tailEnd/>
              </a:ln>
            </p:spPr>
            <p:txBody>
              <a:bodyPr wrap="none" lIns="45720" rIns="45720"/>
              <a:lstStyle/>
              <a:p>
                <a:pPr>
                  <a:lnSpc>
                    <a:spcPct val="95000"/>
                  </a:lnSpc>
                  <a:spcBef>
                    <a:spcPct val="60000"/>
                  </a:spcBef>
                </a:pPr>
                <a:endParaRPr lang="en-US" sz="6600" b="1" baseline="0">
                  <a:solidFill>
                    <a:schemeClr val="bg1"/>
                  </a:solidFill>
                </a:endParaRPr>
              </a:p>
            </p:txBody>
          </p:sp>
          <p:sp>
            <p:nvSpPr>
              <p:cNvPr id="150544" name="Text Box 19"/>
              <p:cNvSpPr txBox="1">
                <a:spLocks noChangeArrowheads="1"/>
              </p:cNvSpPr>
              <p:nvPr/>
            </p:nvSpPr>
            <p:spPr bwMode="auto">
              <a:xfrm>
                <a:off x="3309938" y="3244850"/>
                <a:ext cx="2574925" cy="830997"/>
              </a:xfrm>
              <a:prstGeom prst="rect">
                <a:avLst/>
              </a:prstGeom>
              <a:grpFill/>
              <a:ln w="9525">
                <a:solidFill>
                  <a:schemeClr val="bg1"/>
                </a:solidFill>
                <a:miter lim="800000"/>
                <a:headEnd/>
                <a:tailEnd/>
              </a:ln>
            </p:spPr>
            <p:txBody>
              <a:bodyPr>
                <a:spAutoFit/>
              </a:bodyPr>
              <a:lstStyle/>
              <a:p>
                <a:pPr algn="ctr"/>
                <a:r>
                  <a:rPr lang="en-US" sz="1200" b="1" baseline="0" dirty="0">
                    <a:solidFill>
                      <a:schemeClr val="bg1"/>
                    </a:solidFill>
                  </a:rPr>
                  <a:t>Group 2</a:t>
                </a:r>
              </a:p>
              <a:p>
                <a:pPr algn="ctr"/>
                <a:r>
                  <a:rPr lang="en-US" sz="1200" baseline="0" dirty="0">
                    <a:solidFill>
                      <a:schemeClr val="bg1"/>
                    </a:solidFill>
                  </a:rPr>
                  <a:t>24-hour insulin-glucose infusion followed by standard </a:t>
                </a:r>
                <a:br>
                  <a:rPr lang="en-US" sz="1200" baseline="0" dirty="0">
                    <a:solidFill>
                      <a:schemeClr val="bg1"/>
                    </a:solidFill>
                  </a:rPr>
                </a:br>
                <a:r>
                  <a:rPr lang="en-US" sz="1200" baseline="0" dirty="0">
                    <a:solidFill>
                      <a:schemeClr val="bg1"/>
                    </a:solidFill>
                  </a:rPr>
                  <a:t>glucose control (n=473)</a:t>
                </a:r>
              </a:p>
            </p:txBody>
          </p:sp>
        </p:grpSp>
        <p:sp>
          <p:nvSpPr>
            <p:cNvPr id="150545" name="Text Box 23"/>
            <p:cNvSpPr txBox="1">
              <a:spLocks noChangeArrowheads="1"/>
            </p:cNvSpPr>
            <p:nvPr/>
          </p:nvSpPr>
          <p:spPr bwMode="auto">
            <a:xfrm>
              <a:off x="6200775" y="3266282"/>
              <a:ext cx="2446338" cy="982662"/>
            </a:xfrm>
            <a:prstGeom prst="rect">
              <a:avLst/>
            </a:prstGeom>
            <a:grpFill/>
            <a:ln w="9525">
              <a:solidFill>
                <a:schemeClr val="bg1"/>
              </a:solidFill>
              <a:miter lim="800000"/>
              <a:headEnd/>
              <a:tailEnd/>
            </a:ln>
          </p:spPr>
          <p:txBody>
            <a:bodyPr lIns="45720" rIns="45720" anchor="ctr"/>
            <a:lstStyle/>
            <a:p>
              <a:pPr algn="ctr"/>
              <a:r>
                <a:rPr lang="en-US" sz="1200" b="1" baseline="0" dirty="0">
                  <a:solidFill>
                    <a:schemeClr val="bg1"/>
                  </a:solidFill>
                </a:rPr>
                <a:t>Group 3</a:t>
              </a:r>
            </a:p>
            <a:p>
              <a:pPr algn="ctr"/>
              <a:r>
                <a:rPr lang="en-US" sz="1200" baseline="0" dirty="0">
                  <a:solidFill>
                    <a:schemeClr val="bg1"/>
                  </a:solidFill>
                </a:rPr>
                <a:t>Routine metabolic </a:t>
              </a:r>
              <a:br>
                <a:rPr lang="en-US" sz="1200" baseline="0" dirty="0">
                  <a:solidFill>
                    <a:schemeClr val="bg1"/>
                  </a:solidFill>
                </a:rPr>
              </a:br>
              <a:r>
                <a:rPr lang="en-US" sz="1200" baseline="0" dirty="0">
                  <a:solidFill>
                    <a:schemeClr val="bg1"/>
                  </a:solidFill>
                </a:rPr>
                <a:t>management according to local practice (n=306)</a:t>
              </a:r>
            </a:p>
          </p:txBody>
        </p:sp>
      </p:grpSp>
      <p:grpSp>
        <p:nvGrpSpPr>
          <p:cNvPr id="6" name="Group 40"/>
          <p:cNvGrpSpPr/>
          <p:nvPr/>
        </p:nvGrpSpPr>
        <p:grpSpPr>
          <a:xfrm>
            <a:off x="158808" y="990601"/>
            <a:ext cx="6559492" cy="1365250"/>
            <a:chOff x="158808" y="990601"/>
            <a:chExt cx="6559492" cy="1365250"/>
          </a:xfrm>
          <a:noFill/>
        </p:grpSpPr>
        <p:sp>
          <p:nvSpPr>
            <p:cNvPr id="150534" name="Text Box 46"/>
            <p:cNvSpPr txBox="1">
              <a:spLocks noChangeArrowheads="1"/>
            </p:cNvSpPr>
            <p:nvPr/>
          </p:nvSpPr>
          <p:spPr bwMode="auto">
            <a:xfrm rot="-5400000">
              <a:off x="-421481" y="1570890"/>
              <a:ext cx="1365250" cy="204671"/>
            </a:xfrm>
            <a:prstGeom prst="rect">
              <a:avLst/>
            </a:prstGeom>
            <a:grpFill/>
            <a:ln w="9525">
              <a:solidFill>
                <a:schemeClr val="bg1"/>
              </a:solidFill>
              <a:miter lim="800000"/>
              <a:headEnd/>
              <a:tailEnd/>
            </a:ln>
          </p:spPr>
          <p:txBody>
            <a:bodyPr lIns="0" tIns="0" rIns="0" bIns="0" anchor="ctr">
              <a:spAutoFit/>
            </a:bodyPr>
            <a:lstStyle/>
            <a:p>
              <a:pPr algn="ctr">
                <a:lnSpc>
                  <a:spcPct val="95000"/>
                </a:lnSpc>
                <a:spcBef>
                  <a:spcPct val="15000"/>
                </a:spcBef>
              </a:pPr>
              <a:r>
                <a:rPr lang="en-US" sz="1400" b="1" baseline="0" dirty="0">
                  <a:solidFill>
                    <a:schemeClr val="bg1"/>
                  </a:solidFill>
                </a:rPr>
                <a:t>Enrollment</a:t>
              </a:r>
            </a:p>
          </p:txBody>
        </p:sp>
        <p:grpSp>
          <p:nvGrpSpPr>
            <p:cNvPr id="7" name="Group 21"/>
            <p:cNvGrpSpPr>
              <a:grpSpLocks/>
            </p:cNvGrpSpPr>
            <p:nvPr/>
          </p:nvGrpSpPr>
          <p:grpSpPr bwMode="auto">
            <a:xfrm>
              <a:off x="2449513" y="1262064"/>
              <a:ext cx="4268787" cy="830847"/>
              <a:chOff x="1242" y="705"/>
              <a:chExt cx="2875" cy="585"/>
            </a:xfrm>
            <a:grpFill/>
          </p:grpSpPr>
          <p:sp>
            <p:nvSpPr>
              <p:cNvPr id="150558" name="Text Box 36"/>
              <p:cNvSpPr txBox="1">
                <a:spLocks noChangeArrowheads="1"/>
              </p:cNvSpPr>
              <p:nvPr/>
            </p:nvSpPr>
            <p:spPr bwMode="auto">
              <a:xfrm>
                <a:off x="1242" y="709"/>
                <a:ext cx="2875" cy="563"/>
              </a:xfrm>
              <a:prstGeom prst="rect">
                <a:avLst/>
              </a:prstGeom>
              <a:grpFill/>
              <a:ln w="9525">
                <a:solidFill>
                  <a:schemeClr val="bg1"/>
                </a:solidFill>
                <a:miter lim="800000"/>
                <a:headEnd/>
                <a:tailEnd/>
              </a:ln>
            </p:spPr>
            <p:txBody>
              <a:bodyPr wrap="none" lIns="45720" rIns="45720"/>
              <a:lstStyle/>
              <a:p>
                <a:pPr>
                  <a:lnSpc>
                    <a:spcPct val="95000"/>
                  </a:lnSpc>
                  <a:spcBef>
                    <a:spcPct val="15000"/>
                  </a:spcBef>
                </a:pPr>
                <a:endParaRPr lang="en-US" sz="3200" b="1" baseline="0">
                  <a:solidFill>
                    <a:schemeClr val="bg1"/>
                  </a:solidFill>
                </a:endParaRPr>
              </a:p>
            </p:txBody>
          </p:sp>
          <p:sp>
            <p:nvSpPr>
              <p:cNvPr id="150559" name="Text Box 23"/>
              <p:cNvSpPr txBox="1">
                <a:spLocks noChangeArrowheads="1"/>
              </p:cNvSpPr>
              <p:nvPr/>
            </p:nvSpPr>
            <p:spPr bwMode="auto">
              <a:xfrm>
                <a:off x="1247" y="705"/>
                <a:ext cx="2866" cy="585"/>
              </a:xfrm>
              <a:prstGeom prst="rect">
                <a:avLst/>
              </a:prstGeom>
              <a:grpFill/>
              <a:ln w="9525">
                <a:solidFill>
                  <a:schemeClr val="bg1"/>
                </a:solidFill>
                <a:miter lim="800000"/>
                <a:headEnd/>
                <a:tailEnd/>
              </a:ln>
            </p:spPr>
            <p:txBody>
              <a:bodyPr>
                <a:spAutoFit/>
              </a:bodyPr>
              <a:lstStyle/>
              <a:p>
                <a:pPr algn="ctr"/>
                <a:r>
                  <a:rPr lang="en-US" sz="1200" b="1" baseline="0" dirty="0">
                    <a:solidFill>
                      <a:schemeClr val="bg1"/>
                    </a:solidFill>
                  </a:rPr>
                  <a:t>Patients with type 2 diabetes or admission glucose </a:t>
                </a:r>
                <a:br>
                  <a:rPr lang="en-US" sz="1200" b="1" baseline="0" dirty="0">
                    <a:solidFill>
                      <a:schemeClr val="bg1"/>
                    </a:solidFill>
                  </a:rPr>
                </a:br>
                <a:r>
                  <a:rPr lang="en-US" sz="1200" b="1" baseline="0" dirty="0">
                    <a:solidFill>
                      <a:schemeClr val="bg1"/>
                    </a:solidFill>
                  </a:rPr>
                  <a:t>&gt;11.0 </a:t>
                </a:r>
                <a:r>
                  <a:rPr lang="en-US" sz="1200" b="1" baseline="0" dirty="0" err="1">
                    <a:solidFill>
                      <a:schemeClr val="bg1"/>
                    </a:solidFill>
                  </a:rPr>
                  <a:t>mmol</a:t>
                </a:r>
                <a:r>
                  <a:rPr lang="en-US" sz="1200" b="1" baseline="0" dirty="0">
                    <a:solidFill>
                      <a:schemeClr val="bg1"/>
                    </a:solidFill>
                  </a:rPr>
                  <a:t>/L admitted to a coronary care unit with myocardial infarction and/or ECG changes</a:t>
                </a:r>
              </a:p>
              <a:p>
                <a:pPr algn="ctr"/>
                <a:r>
                  <a:rPr lang="en-US" sz="1200" b="1" baseline="0" dirty="0">
                    <a:solidFill>
                      <a:schemeClr val="bg1"/>
                    </a:solidFill>
                  </a:rPr>
                  <a:t>(N=1253)</a:t>
                </a:r>
              </a:p>
            </p:txBody>
          </p:sp>
        </p:grpSp>
      </p:grpSp>
      <p:grpSp>
        <p:nvGrpSpPr>
          <p:cNvPr id="8" name="Group 37"/>
          <p:cNvGrpSpPr/>
          <p:nvPr/>
        </p:nvGrpSpPr>
        <p:grpSpPr>
          <a:xfrm>
            <a:off x="158808" y="4239419"/>
            <a:ext cx="7057967" cy="1006475"/>
            <a:chOff x="158808" y="4597401"/>
            <a:chExt cx="7057967" cy="1006475"/>
          </a:xfrm>
          <a:noFill/>
        </p:grpSpPr>
        <p:sp>
          <p:nvSpPr>
            <p:cNvPr id="150532" name="Text Box 43"/>
            <p:cNvSpPr txBox="1">
              <a:spLocks noChangeArrowheads="1"/>
            </p:cNvSpPr>
            <p:nvPr/>
          </p:nvSpPr>
          <p:spPr bwMode="auto">
            <a:xfrm rot="-5400000">
              <a:off x="-242094" y="4998303"/>
              <a:ext cx="1006475" cy="204671"/>
            </a:xfrm>
            <a:prstGeom prst="rect">
              <a:avLst/>
            </a:prstGeom>
            <a:grpFill/>
            <a:ln w="9525">
              <a:solidFill>
                <a:schemeClr val="bg1"/>
              </a:solidFill>
              <a:miter lim="800000"/>
              <a:headEnd/>
              <a:tailEnd/>
            </a:ln>
          </p:spPr>
          <p:txBody>
            <a:bodyPr lIns="0" tIns="0" rIns="0" bIns="0" anchor="ctr">
              <a:spAutoFit/>
            </a:bodyPr>
            <a:lstStyle/>
            <a:p>
              <a:pPr algn="ctr">
                <a:lnSpc>
                  <a:spcPct val="95000"/>
                </a:lnSpc>
                <a:spcBef>
                  <a:spcPct val="15000"/>
                </a:spcBef>
              </a:pPr>
              <a:r>
                <a:rPr lang="en-US" sz="1400" b="1" baseline="0" dirty="0">
                  <a:solidFill>
                    <a:schemeClr val="bg1"/>
                  </a:solidFill>
                </a:rPr>
                <a:t>Analysis</a:t>
              </a:r>
            </a:p>
          </p:txBody>
        </p:sp>
        <p:grpSp>
          <p:nvGrpSpPr>
            <p:cNvPr id="9" name="Group 35"/>
            <p:cNvGrpSpPr/>
            <p:nvPr/>
          </p:nvGrpSpPr>
          <p:grpSpPr>
            <a:xfrm>
              <a:off x="612775" y="4722020"/>
              <a:ext cx="2146300" cy="757237"/>
              <a:chOff x="612775" y="4572000"/>
              <a:chExt cx="2146300" cy="757237"/>
            </a:xfrm>
            <a:grpFill/>
          </p:grpSpPr>
          <p:sp>
            <p:nvSpPr>
              <p:cNvPr id="150548" name="Text Box 37"/>
              <p:cNvSpPr txBox="1">
                <a:spLocks noChangeArrowheads="1"/>
              </p:cNvSpPr>
              <p:nvPr/>
            </p:nvSpPr>
            <p:spPr bwMode="auto">
              <a:xfrm>
                <a:off x="612775" y="4572000"/>
                <a:ext cx="2146300" cy="757237"/>
              </a:xfrm>
              <a:prstGeom prst="rect">
                <a:avLst/>
              </a:prstGeom>
              <a:grpFill/>
              <a:ln w="9525">
                <a:solidFill>
                  <a:schemeClr val="bg1"/>
                </a:solidFill>
                <a:miter lim="800000"/>
                <a:headEnd/>
                <a:tailEnd/>
              </a:ln>
            </p:spPr>
            <p:txBody>
              <a:bodyPr lIns="45720" rIns="45720"/>
              <a:lstStyle/>
              <a:p>
                <a:pPr indent="114300">
                  <a:lnSpc>
                    <a:spcPct val="95000"/>
                  </a:lnSpc>
                  <a:spcBef>
                    <a:spcPct val="15000"/>
                  </a:spcBef>
                  <a:buFontTx/>
                  <a:buChar char="•"/>
                </a:pPr>
                <a:endParaRPr lang="en-US" sz="4400" b="1" baseline="0">
                  <a:solidFill>
                    <a:schemeClr val="bg1"/>
                  </a:solidFill>
                </a:endParaRPr>
              </a:p>
            </p:txBody>
          </p:sp>
          <p:sp>
            <p:nvSpPr>
              <p:cNvPr id="150549" name="Text Box 27"/>
              <p:cNvSpPr txBox="1">
                <a:spLocks noChangeArrowheads="1"/>
              </p:cNvSpPr>
              <p:nvPr/>
            </p:nvSpPr>
            <p:spPr bwMode="auto">
              <a:xfrm>
                <a:off x="646113" y="4621212"/>
                <a:ext cx="2076450" cy="671513"/>
              </a:xfrm>
              <a:prstGeom prst="rect">
                <a:avLst/>
              </a:prstGeom>
              <a:grpFill/>
              <a:ln w="9525">
                <a:solidFill>
                  <a:schemeClr val="bg1"/>
                </a:solidFill>
                <a:miter lim="800000"/>
                <a:headEnd/>
                <a:tailEnd/>
              </a:ln>
            </p:spPr>
            <p:txBody>
              <a:bodyPr/>
              <a:lstStyle/>
              <a:p>
                <a:pPr algn="ctr"/>
                <a:r>
                  <a:rPr lang="en-US" sz="1200" b="1" baseline="0" dirty="0">
                    <a:solidFill>
                      <a:schemeClr val="bg1"/>
                    </a:solidFill>
                  </a:rPr>
                  <a:t>Primary objective</a:t>
                </a:r>
                <a:br>
                  <a:rPr lang="en-US" sz="1200" b="1" baseline="0" dirty="0">
                    <a:solidFill>
                      <a:schemeClr val="bg1"/>
                    </a:solidFill>
                  </a:rPr>
                </a:br>
                <a:r>
                  <a:rPr lang="en-US" sz="1200" baseline="0" dirty="0">
                    <a:solidFill>
                      <a:schemeClr val="bg1"/>
                    </a:solidFill>
                  </a:rPr>
                  <a:t>Groups 1 and 2:</a:t>
                </a:r>
              </a:p>
              <a:p>
                <a:pPr algn="ctr"/>
                <a:r>
                  <a:rPr lang="en-US" sz="1200" baseline="0" dirty="0">
                    <a:solidFill>
                      <a:schemeClr val="bg1"/>
                    </a:solidFill>
                  </a:rPr>
                  <a:t>compare total mortality </a:t>
                </a:r>
              </a:p>
            </p:txBody>
          </p:sp>
        </p:grpSp>
        <p:grpSp>
          <p:nvGrpSpPr>
            <p:cNvPr id="10" name="Group 36"/>
            <p:cNvGrpSpPr/>
            <p:nvPr/>
          </p:nvGrpSpPr>
          <p:grpSpPr>
            <a:xfrm>
              <a:off x="4999038" y="4750594"/>
              <a:ext cx="2217737" cy="700088"/>
              <a:chOff x="4999038" y="4592637"/>
              <a:chExt cx="2217737" cy="700088"/>
            </a:xfrm>
            <a:grpFill/>
          </p:grpSpPr>
          <p:sp>
            <p:nvSpPr>
              <p:cNvPr id="150550" name="Text Box 42"/>
              <p:cNvSpPr txBox="1">
                <a:spLocks noChangeArrowheads="1"/>
              </p:cNvSpPr>
              <p:nvPr/>
            </p:nvSpPr>
            <p:spPr bwMode="auto">
              <a:xfrm>
                <a:off x="4999038" y="4592637"/>
                <a:ext cx="2217737" cy="700088"/>
              </a:xfrm>
              <a:prstGeom prst="rect">
                <a:avLst/>
              </a:prstGeom>
              <a:grpFill/>
              <a:ln w="9525">
                <a:solidFill>
                  <a:schemeClr val="bg1"/>
                </a:solidFill>
                <a:miter lim="800000"/>
                <a:headEnd/>
                <a:tailEnd/>
              </a:ln>
            </p:spPr>
            <p:txBody>
              <a:bodyPr lIns="45720" rIns="45720">
                <a:spAutoFit/>
              </a:bodyPr>
              <a:lstStyle/>
              <a:p>
                <a:pPr algn="ctr">
                  <a:lnSpc>
                    <a:spcPct val="95000"/>
                  </a:lnSpc>
                  <a:spcBef>
                    <a:spcPct val="15000"/>
                  </a:spcBef>
                </a:pPr>
                <a:endParaRPr lang="en-US" sz="4000" b="1" baseline="0">
                  <a:solidFill>
                    <a:schemeClr val="bg1"/>
                  </a:solidFill>
                </a:endParaRPr>
              </a:p>
            </p:txBody>
          </p:sp>
          <p:sp>
            <p:nvSpPr>
              <p:cNvPr id="150551" name="Text Box 30"/>
              <p:cNvSpPr txBox="1">
                <a:spLocks noChangeArrowheads="1"/>
              </p:cNvSpPr>
              <p:nvPr/>
            </p:nvSpPr>
            <p:spPr bwMode="auto">
              <a:xfrm>
                <a:off x="5262527" y="4632325"/>
                <a:ext cx="1668534" cy="646331"/>
              </a:xfrm>
              <a:prstGeom prst="rect">
                <a:avLst/>
              </a:prstGeom>
              <a:grpFill/>
              <a:ln w="9525">
                <a:solidFill>
                  <a:schemeClr val="bg1"/>
                </a:solidFill>
                <a:miter lim="800000"/>
                <a:headEnd/>
                <a:tailEnd/>
              </a:ln>
            </p:spPr>
            <p:txBody>
              <a:bodyPr wrap="none">
                <a:spAutoFit/>
              </a:bodyPr>
              <a:lstStyle/>
              <a:p>
                <a:pPr algn="ctr"/>
                <a:r>
                  <a:rPr lang="en-US" sz="1200" b="1" baseline="0" dirty="0">
                    <a:solidFill>
                      <a:schemeClr val="bg1"/>
                    </a:solidFill>
                  </a:rPr>
                  <a:t>Secondary objective</a:t>
                </a:r>
              </a:p>
              <a:p>
                <a:pPr algn="ctr"/>
                <a:r>
                  <a:rPr lang="en-US" sz="1200" baseline="0" dirty="0">
                    <a:solidFill>
                      <a:schemeClr val="bg1"/>
                    </a:solidFill>
                  </a:rPr>
                  <a:t>Groups 2 and 3:</a:t>
                </a:r>
              </a:p>
              <a:p>
                <a:pPr algn="ctr"/>
                <a:r>
                  <a:rPr lang="en-US" sz="1200" baseline="0" dirty="0">
                    <a:solidFill>
                      <a:schemeClr val="bg1"/>
                    </a:solidFill>
                  </a:rPr>
                  <a:t>compare total mortality</a:t>
                </a:r>
              </a:p>
            </p:txBody>
          </p:sp>
        </p:grpSp>
      </p:grpSp>
      <p:sp>
        <p:nvSpPr>
          <p:cNvPr id="150553" name="Line 33"/>
          <p:cNvSpPr>
            <a:spLocks noChangeShapeType="1"/>
          </p:cNvSpPr>
          <p:nvPr/>
        </p:nvSpPr>
        <p:spPr bwMode="auto">
          <a:xfrm>
            <a:off x="4637088" y="5316537"/>
            <a:ext cx="0" cy="0"/>
          </a:xfrm>
          <a:prstGeom prst="line">
            <a:avLst/>
          </a:prstGeom>
          <a:noFill/>
          <a:ln w="9525">
            <a:solidFill>
              <a:schemeClr val="tx1"/>
            </a:solidFill>
            <a:round/>
            <a:headEnd/>
            <a:tailEnd/>
          </a:ln>
        </p:spPr>
        <p:txBody>
          <a:bodyPr/>
          <a:lstStyle/>
          <a:p>
            <a:endParaRPr lang="en-US">
              <a:solidFill>
                <a:schemeClr val="bg1"/>
              </a:solidFill>
            </a:endParaRPr>
          </a:p>
        </p:txBody>
      </p:sp>
      <p:sp>
        <p:nvSpPr>
          <p:cNvPr id="150555" name="Text Box 35"/>
          <p:cNvSpPr txBox="1">
            <a:spLocks noChangeArrowheads="1"/>
          </p:cNvSpPr>
          <p:nvPr/>
        </p:nvSpPr>
        <p:spPr bwMode="auto">
          <a:xfrm>
            <a:off x="6877050" y="5334000"/>
            <a:ext cx="2038350" cy="658813"/>
          </a:xfrm>
          <a:prstGeom prst="rect">
            <a:avLst/>
          </a:prstGeom>
          <a:noFill/>
          <a:ln w="9525">
            <a:solidFill>
              <a:schemeClr val="bg1"/>
            </a:solidFill>
            <a:miter lim="800000"/>
            <a:headEnd/>
            <a:tailEnd/>
          </a:ln>
        </p:spPr>
        <p:txBody>
          <a:bodyPr>
            <a:spAutoFit/>
          </a:bodyPr>
          <a:lstStyle/>
          <a:p>
            <a:pPr algn="ctr"/>
            <a:r>
              <a:rPr lang="en-US" sz="1200" b="1" baseline="0" dirty="0">
                <a:solidFill>
                  <a:schemeClr val="bg1"/>
                </a:solidFill>
              </a:rPr>
              <a:t>Tertiary objective</a:t>
            </a:r>
          </a:p>
          <a:p>
            <a:pPr algn="ctr"/>
            <a:r>
              <a:rPr lang="en-US" sz="1200" baseline="0" dirty="0">
                <a:solidFill>
                  <a:schemeClr val="bg1"/>
                </a:solidFill>
              </a:rPr>
              <a:t>Groups 1, 2, and 3:</a:t>
            </a:r>
          </a:p>
          <a:p>
            <a:pPr algn="ctr"/>
            <a:r>
              <a:rPr lang="en-US" sz="1200" baseline="0" dirty="0">
                <a:solidFill>
                  <a:schemeClr val="bg1"/>
                </a:solidFill>
              </a:rPr>
              <a:t>compare morbidity</a:t>
            </a:r>
          </a:p>
        </p:txBody>
      </p:sp>
      <p:sp>
        <p:nvSpPr>
          <p:cNvPr id="33" name="Rectangle 13"/>
          <p:cNvSpPr>
            <a:spLocks noChangeArrowheads="1"/>
          </p:cNvSpPr>
          <p:nvPr>
            <p:custDataLst>
              <p:tags r:id="rId2"/>
            </p:custDataLst>
          </p:nvPr>
        </p:nvSpPr>
        <p:spPr bwMode="auto">
          <a:xfrm>
            <a:off x="2238375" y="6355080"/>
            <a:ext cx="6267450" cy="523220"/>
          </a:xfrm>
          <a:prstGeom prst="rect">
            <a:avLst/>
          </a:prstGeom>
          <a:noFill/>
          <a:ln w="9525">
            <a:noFill/>
            <a:miter lim="800000"/>
            <a:headEnd/>
            <a:tailEnd/>
          </a:ln>
        </p:spPr>
        <p:txBody>
          <a:bodyPr>
            <a:spAutoFit/>
          </a:bodyPr>
          <a:lstStyle/>
          <a:p>
            <a:pPr algn="r"/>
            <a:r>
              <a:rPr lang="en-US" sz="1400" baseline="0" dirty="0" smtClean="0">
                <a:solidFill>
                  <a:schemeClr val="bg1"/>
                </a:solidFill>
                <a:latin typeface="Arial Narrow" pitchFamily="34" charset="0"/>
              </a:rPr>
              <a:t>1. </a:t>
            </a:r>
            <a:r>
              <a:rPr lang="en-US" sz="1400" baseline="0" dirty="0" err="1" smtClean="0">
                <a:solidFill>
                  <a:schemeClr val="bg1"/>
                </a:solidFill>
                <a:latin typeface="Arial Narrow" pitchFamily="34" charset="0"/>
              </a:rPr>
              <a:t>Malmberg</a:t>
            </a:r>
            <a:r>
              <a:rPr lang="en-US" sz="1400" dirty="0" smtClean="0">
                <a:solidFill>
                  <a:schemeClr val="bg1"/>
                </a:solidFill>
                <a:latin typeface="Arial Narrow" pitchFamily="34" charset="0"/>
              </a:rPr>
              <a:t> </a:t>
            </a:r>
            <a:r>
              <a:rPr lang="en-US" sz="1400" baseline="0" dirty="0" smtClean="0">
                <a:solidFill>
                  <a:schemeClr val="bg1"/>
                </a:solidFill>
                <a:latin typeface="Arial Narrow" pitchFamily="34" charset="0"/>
              </a:rPr>
              <a:t>et </a:t>
            </a:r>
            <a:r>
              <a:rPr lang="en-US" sz="1400" baseline="0" dirty="0">
                <a:solidFill>
                  <a:schemeClr val="bg1"/>
                </a:solidFill>
                <a:latin typeface="Arial Narrow" pitchFamily="34" charset="0"/>
              </a:rPr>
              <a:t>al. </a:t>
            </a:r>
            <a:r>
              <a:rPr lang="en-US" sz="1400" i="1" baseline="0" dirty="0" err="1">
                <a:solidFill>
                  <a:schemeClr val="bg1"/>
                </a:solidFill>
                <a:latin typeface="Arial Narrow" pitchFamily="34" charset="0"/>
              </a:rPr>
              <a:t>Eur</a:t>
            </a:r>
            <a:r>
              <a:rPr lang="en-US" sz="1400" i="1" baseline="0" dirty="0">
                <a:solidFill>
                  <a:schemeClr val="bg1"/>
                </a:solidFill>
                <a:latin typeface="Arial Narrow" pitchFamily="34" charset="0"/>
              </a:rPr>
              <a:t> Heart </a:t>
            </a:r>
            <a:r>
              <a:rPr lang="en-US" sz="1400" i="1" baseline="0" dirty="0" smtClean="0">
                <a:solidFill>
                  <a:schemeClr val="bg1"/>
                </a:solidFill>
                <a:latin typeface="Arial Narrow" pitchFamily="34" charset="0"/>
              </a:rPr>
              <a:t>J</a:t>
            </a:r>
            <a:r>
              <a:rPr lang="en-US" sz="1400" baseline="0" dirty="0" smtClean="0">
                <a:solidFill>
                  <a:schemeClr val="bg1"/>
                </a:solidFill>
                <a:latin typeface="Arial Narrow" pitchFamily="34" charset="0"/>
              </a:rPr>
              <a:t> </a:t>
            </a:r>
            <a:r>
              <a:rPr lang="en-US" sz="1400" baseline="0" dirty="0">
                <a:solidFill>
                  <a:schemeClr val="bg1"/>
                </a:solidFill>
                <a:latin typeface="Arial Narrow" pitchFamily="34" charset="0"/>
              </a:rPr>
              <a:t>2005;26(7):650-661.</a:t>
            </a:r>
          </a:p>
          <a:p>
            <a:pPr algn="r">
              <a:buClr>
                <a:srgbClr val="3F3F3F"/>
              </a:buClr>
              <a:buSzPct val="100000"/>
            </a:pPr>
            <a:r>
              <a:rPr lang="en-US" sz="1400" baseline="0" dirty="0" smtClean="0">
                <a:solidFill>
                  <a:schemeClr val="bg1"/>
                </a:solidFill>
                <a:latin typeface="Arial Narrow" pitchFamily="34" charset="0"/>
              </a:rPr>
              <a:t>2. </a:t>
            </a:r>
            <a:r>
              <a:rPr lang="en-US" sz="1400" baseline="0" dirty="0" err="1" smtClean="0">
                <a:solidFill>
                  <a:schemeClr val="bg1"/>
                </a:solidFill>
                <a:latin typeface="Arial Narrow" pitchFamily="34" charset="0"/>
              </a:rPr>
              <a:t>Mellbin</a:t>
            </a:r>
            <a:r>
              <a:rPr lang="en-US" sz="1400" baseline="0" dirty="0" smtClean="0">
                <a:solidFill>
                  <a:schemeClr val="bg1"/>
                </a:solidFill>
                <a:latin typeface="Arial Narrow" pitchFamily="34" charset="0"/>
              </a:rPr>
              <a:t> et </a:t>
            </a:r>
            <a:r>
              <a:rPr lang="en-US" sz="1400" baseline="0" dirty="0">
                <a:solidFill>
                  <a:schemeClr val="bg1"/>
                </a:solidFill>
                <a:latin typeface="Arial Narrow" pitchFamily="34" charset="0"/>
              </a:rPr>
              <a:t>al. </a:t>
            </a:r>
            <a:r>
              <a:rPr lang="en-US" sz="1400" i="1" baseline="0" dirty="0" err="1">
                <a:solidFill>
                  <a:schemeClr val="bg1"/>
                </a:solidFill>
                <a:latin typeface="Arial Narrow" pitchFamily="34" charset="0"/>
              </a:rPr>
              <a:t>Eur</a:t>
            </a:r>
            <a:r>
              <a:rPr lang="en-US" sz="1400" i="1" baseline="0" dirty="0">
                <a:solidFill>
                  <a:schemeClr val="bg1"/>
                </a:solidFill>
                <a:latin typeface="Arial Narrow" pitchFamily="34" charset="0"/>
              </a:rPr>
              <a:t> Heart </a:t>
            </a:r>
            <a:r>
              <a:rPr lang="en-US" sz="1400" i="1" baseline="0" dirty="0" smtClean="0">
                <a:solidFill>
                  <a:schemeClr val="bg1"/>
                </a:solidFill>
                <a:latin typeface="Arial Narrow" pitchFamily="34" charset="0"/>
              </a:rPr>
              <a:t>J</a:t>
            </a:r>
            <a:r>
              <a:rPr lang="en-US" sz="1400" baseline="0" dirty="0" smtClean="0">
                <a:solidFill>
                  <a:schemeClr val="bg1"/>
                </a:solidFill>
                <a:latin typeface="Arial Narrow" pitchFamily="34" charset="0"/>
              </a:rPr>
              <a:t> </a:t>
            </a:r>
            <a:r>
              <a:rPr lang="en-US" sz="1400" baseline="0" dirty="0">
                <a:solidFill>
                  <a:schemeClr val="bg1"/>
                </a:solidFill>
                <a:latin typeface="Arial Narrow" pitchFamily="34" charset="0"/>
              </a:rPr>
              <a:t>2008;29(2):166-176. </a:t>
            </a:r>
          </a:p>
        </p:txBody>
      </p:sp>
      <p:cxnSp>
        <p:nvCxnSpPr>
          <p:cNvPr id="45" name="Straight Connector 44"/>
          <p:cNvCxnSpPr>
            <a:stCxn id="150560" idx="1"/>
            <a:endCxn id="150541" idx="0"/>
          </p:cNvCxnSpPr>
          <p:nvPr/>
        </p:nvCxnSpPr>
        <p:spPr>
          <a:xfrm rot="10800000" flipV="1">
            <a:off x="1719263" y="2595563"/>
            <a:ext cx="1827212" cy="3936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a:stCxn id="150560" idx="3"/>
            <a:endCxn id="150545" idx="0"/>
          </p:cNvCxnSpPr>
          <p:nvPr/>
        </p:nvCxnSpPr>
        <p:spPr>
          <a:xfrm>
            <a:off x="5521325" y="2595564"/>
            <a:ext cx="1902619" cy="48339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150541" idx="2"/>
          </p:cNvCxnSpPr>
          <p:nvPr/>
        </p:nvCxnSpPr>
        <p:spPr>
          <a:xfrm rot="5400000">
            <a:off x="1612901" y="4257675"/>
            <a:ext cx="212725"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150543" idx="2"/>
            <a:endCxn id="150548" idx="0"/>
          </p:cNvCxnSpPr>
          <p:nvPr/>
        </p:nvCxnSpPr>
        <p:spPr>
          <a:xfrm rot="5400000">
            <a:off x="2988469" y="2758282"/>
            <a:ext cx="303212" cy="29083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150543" idx="2"/>
            <a:endCxn id="150550" idx="0"/>
          </p:cNvCxnSpPr>
          <p:nvPr/>
        </p:nvCxnSpPr>
        <p:spPr>
          <a:xfrm rot="16200000" flipH="1">
            <a:off x="5185173" y="3469878"/>
            <a:ext cx="331786" cy="15136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a:stCxn id="150545" idx="2"/>
            <a:endCxn id="150550" idx="0"/>
          </p:cNvCxnSpPr>
          <p:nvPr/>
        </p:nvCxnSpPr>
        <p:spPr>
          <a:xfrm rot="5400000">
            <a:off x="6600430" y="3569097"/>
            <a:ext cx="330993" cy="13160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Rectangle 10"/>
          <p:cNvSpPr txBox="1">
            <a:spLocks noChangeArrowheads="1"/>
          </p:cNvSpPr>
          <p:nvPr/>
        </p:nvSpPr>
        <p:spPr>
          <a:xfrm>
            <a:off x="431800" y="39688"/>
            <a:ext cx="8189912" cy="1143000"/>
          </a:xfrm>
          <a:prstGeom prst="rect">
            <a:avLst/>
          </a:prstGeom>
        </p:spPr>
        <p:txBody>
          <a:bodyPr anchor="ctr" anchorCtr="0"/>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4000" b="1" i="0" u="none" strike="noStrike" kern="0" cap="none" spc="0" normalizeH="0" baseline="0" noProof="0" dirty="0" smtClean="0">
                <a:ln>
                  <a:noFill/>
                </a:ln>
                <a:solidFill>
                  <a:srgbClr val="FFFF00"/>
                </a:solidFill>
                <a:uLnTx/>
                <a:uFillTx/>
                <a:latin typeface="Verdana" pitchFamily="34" charset="0"/>
                <a:ea typeface="Verdana" pitchFamily="34" charset="0"/>
                <a:cs typeface="Verdana" pitchFamily="34" charset="0"/>
              </a:rPr>
              <a:t>DIGAMI 2 Study Design</a:t>
            </a:r>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80" name="Rectangle 3"/>
          <p:cNvSpPr>
            <a:spLocks noGrp="1" noChangeArrowheads="1"/>
          </p:cNvSpPr>
          <p:nvPr>
            <p:ph type="body" idx="4294967295"/>
          </p:nvPr>
        </p:nvSpPr>
        <p:spPr>
          <a:xfrm>
            <a:off x="457200" y="982662"/>
            <a:ext cx="6543676" cy="757238"/>
          </a:xfrm>
          <a:prstGeom prst="rect">
            <a:avLst/>
          </a:prstGeom>
        </p:spPr>
        <p:txBody>
          <a:bodyPr anchor="t" anchorCtr="0"/>
          <a:lstStyle/>
          <a:p>
            <a:pPr eaLnBrk="1" hangingPunct="1">
              <a:lnSpc>
                <a:spcPct val="100000"/>
              </a:lnSpc>
            </a:pPr>
            <a:r>
              <a:rPr lang="en-US" sz="2400" dirty="0" smtClean="0">
                <a:solidFill>
                  <a:schemeClr val="accent1">
                    <a:lumMod val="20000"/>
                    <a:lumOff val="80000"/>
                  </a:schemeClr>
                </a:solidFill>
              </a:rPr>
              <a:t>Effect of different updated glucose-lowering treatments on mortality and morbidity</a:t>
            </a:r>
          </a:p>
        </p:txBody>
      </p:sp>
      <p:sp>
        <p:nvSpPr>
          <p:cNvPr id="152581" name="Text Box 93"/>
          <p:cNvSpPr txBox="1">
            <a:spLocks noChangeArrowheads="1"/>
          </p:cNvSpPr>
          <p:nvPr>
            <p:custDataLst>
              <p:tags r:id="rId1"/>
            </p:custDataLst>
          </p:nvPr>
        </p:nvSpPr>
        <p:spPr bwMode="auto">
          <a:xfrm>
            <a:off x="457200" y="5527675"/>
            <a:ext cx="8340725" cy="750887"/>
          </a:xfrm>
          <a:prstGeom prst="rect">
            <a:avLst/>
          </a:prstGeom>
          <a:noFill/>
          <a:ln w="9525">
            <a:noFill/>
            <a:miter lim="800000"/>
            <a:headEnd/>
            <a:tailEnd/>
          </a:ln>
        </p:spPr>
        <p:txBody>
          <a:bodyPr/>
          <a:lstStyle/>
          <a:p>
            <a:pPr marL="171450" indent="-171450">
              <a:buClr>
                <a:schemeClr val="accent1"/>
              </a:buClr>
              <a:buSzPct val="100000"/>
              <a:buFont typeface="Arial" pitchFamily="34" charset="0"/>
              <a:buChar char="•"/>
            </a:pPr>
            <a:r>
              <a:rPr lang="en-US" sz="1000" baseline="0" dirty="0">
                <a:solidFill>
                  <a:schemeClr val="bg1"/>
                </a:solidFill>
              </a:rPr>
              <a:t>*Number of patients using drug/number of patients not using drug </a:t>
            </a:r>
            <a:endParaRPr lang="en-US" sz="1000" baseline="0" dirty="0" smtClean="0">
              <a:solidFill>
                <a:schemeClr val="bg1"/>
              </a:solidFill>
            </a:endParaRPr>
          </a:p>
          <a:p>
            <a:pPr marL="171450" indent="-171450">
              <a:buClr>
                <a:schemeClr val="accent1"/>
              </a:buClr>
              <a:buSzPct val="100000"/>
            </a:pPr>
            <a:r>
              <a:rPr lang="en-US" sz="1000" dirty="0" smtClean="0">
                <a:solidFill>
                  <a:schemeClr val="bg1"/>
                </a:solidFill>
              </a:rPr>
              <a:t>	</a:t>
            </a:r>
            <a:r>
              <a:rPr lang="en-US" sz="1000" baseline="0" dirty="0" smtClean="0">
                <a:solidFill>
                  <a:schemeClr val="bg1"/>
                </a:solidFill>
              </a:rPr>
              <a:t>at </a:t>
            </a:r>
            <a:r>
              <a:rPr lang="en-US" sz="1000" baseline="0" dirty="0">
                <a:solidFill>
                  <a:schemeClr val="bg1"/>
                </a:solidFill>
              </a:rPr>
              <a:t>discharge</a:t>
            </a:r>
            <a:r>
              <a:rPr lang="en-US" sz="1000" baseline="0" dirty="0" smtClean="0">
                <a:solidFill>
                  <a:schemeClr val="bg1"/>
                </a:solidFill>
              </a:rPr>
              <a:t>.</a:t>
            </a:r>
          </a:p>
          <a:p>
            <a:pPr marL="171450" indent="-171450">
              <a:buClr>
                <a:schemeClr val="accent1"/>
              </a:buClr>
              <a:buSzPct val="100000"/>
              <a:buFont typeface="Arial" pitchFamily="34" charset="0"/>
              <a:buChar char="•"/>
            </a:pPr>
            <a:r>
              <a:rPr lang="en-US" sz="1000" baseline="0" dirty="0" smtClean="0">
                <a:solidFill>
                  <a:schemeClr val="bg1"/>
                </a:solidFill>
              </a:rPr>
              <a:t>**</a:t>
            </a:r>
            <a:r>
              <a:rPr lang="en-US" sz="1000" baseline="0" dirty="0">
                <a:solidFill>
                  <a:schemeClr val="bg1"/>
                </a:solidFill>
              </a:rPr>
              <a:t>Number of endpoints for patients using drug/number of endpoints for </a:t>
            </a:r>
            <a:endParaRPr lang="en-US" sz="1000" baseline="0" dirty="0" smtClean="0">
              <a:solidFill>
                <a:schemeClr val="bg1"/>
              </a:solidFill>
            </a:endParaRPr>
          </a:p>
          <a:p>
            <a:pPr marL="171450" indent="-171450">
              <a:buClr>
                <a:schemeClr val="accent1"/>
              </a:buClr>
              <a:buSzPct val="100000"/>
            </a:pPr>
            <a:r>
              <a:rPr lang="en-US" sz="1000" dirty="0" smtClean="0">
                <a:solidFill>
                  <a:schemeClr val="bg1"/>
                </a:solidFill>
              </a:rPr>
              <a:t>	</a:t>
            </a:r>
            <a:r>
              <a:rPr lang="en-US" sz="1000" baseline="0" dirty="0" smtClean="0">
                <a:solidFill>
                  <a:schemeClr val="bg1"/>
                </a:solidFill>
              </a:rPr>
              <a:t>patients </a:t>
            </a:r>
            <a:r>
              <a:rPr lang="en-US" sz="1000" baseline="0" dirty="0">
                <a:solidFill>
                  <a:schemeClr val="bg1"/>
                </a:solidFill>
              </a:rPr>
              <a:t>not using </a:t>
            </a:r>
            <a:r>
              <a:rPr lang="en-US" sz="1000" baseline="0" dirty="0" smtClean="0">
                <a:solidFill>
                  <a:schemeClr val="bg1"/>
                </a:solidFill>
              </a:rPr>
              <a:t>drug.</a:t>
            </a:r>
          </a:p>
          <a:p>
            <a:pPr marL="171450" indent="-171450">
              <a:buClr>
                <a:schemeClr val="accent1"/>
              </a:buClr>
              <a:buSzPct val="100000"/>
              <a:buFont typeface="Arial" pitchFamily="34" charset="0"/>
              <a:buChar char="•"/>
            </a:pPr>
            <a:r>
              <a:rPr lang="en-US" sz="1000" baseline="0" dirty="0" smtClean="0">
                <a:solidFill>
                  <a:schemeClr val="bg1"/>
                </a:solidFill>
              </a:rPr>
              <a:t>CV=cardiovascular</a:t>
            </a:r>
            <a:r>
              <a:rPr lang="en-US" sz="1000" baseline="0" dirty="0">
                <a:solidFill>
                  <a:schemeClr val="bg1"/>
                </a:solidFill>
              </a:rPr>
              <a:t>. </a:t>
            </a:r>
          </a:p>
        </p:txBody>
      </p:sp>
      <p:sp>
        <p:nvSpPr>
          <p:cNvPr id="152629" name="Text Box 14"/>
          <p:cNvSpPr txBox="1">
            <a:spLocks noChangeArrowheads="1"/>
          </p:cNvSpPr>
          <p:nvPr/>
        </p:nvSpPr>
        <p:spPr bwMode="invGray">
          <a:xfrm>
            <a:off x="5405438" y="5638800"/>
            <a:ext cx="277320" cy="184666"/>
          </a:xfrm>
          <a:prstGeom prst="rect">
            <a:avLst/>
          </a:prstGeom>
          <a:noFill/>
          <a:ln w="9525">
            <a:noFill/>
            <a:miter lim="800000"/>
            <a:headEnd/>
            <a:tailEnd/>
          </a:ln>
        </p:spPr>
        <p:txBody>
          <a:bodyPr wrap="none" lIns="0" tIns="0" rIns="0" bIns="0">
            <a:spAutoFit/>
          </a:bodyPr>
          <a:lstStyle/>
          <a:p>
            <a:r>
              <a:rPr lang="en-US" sz="1200" b="1" baseline="0">
                <a:solidFill>
                  <a:schemeClr val="bg1"/>
                </a:solidFill>
              </a:rPr>
              <a:t>0.50</a:t>
            </a:r>
          </a:p>
        </p:txBody>
      </p:sp>
      <p:sp>
        <p:nvSpPr>
          <p:cNvPr id="152630" name="Text Box 15"/>
          <p:cNvSpPr txBox="1">
            <a:spLocks noChangeArrowheads="1"/>
          </p:cNvSpPr>
          <p:nvPr/>
        </p:nvSpPr>
        <p:spPr bwMode="invGray">
          <a:xfrm>
            <a:off x="5881688" y="5638800"/>
            <a:ext cx="277320" cy="184666"/>
          </a:xfrm>
          <a:prstGeom prst="rect">
            <a:avLst/>
          </a:prstGeom>
          <a:noFill/>
          <a:ln w="9525">
            <a:noFill/>
            <a:miter lim="800000"/>
            <a:headEnd/>
            <a:tailEnd/>
          </a:ln>
        </p:spPr>
        <p:txBody>
          <a:bodyPr wrap="none" lIns="0" tIns="0" rIns="0" bIns="0">
            <a:spAutoFit/>
          </a:bodyPr>
          <a:lstStyle/>
          <a:p>
            <a:r>
              <a:rPr lang="en-US" sz="1200" b="1" baseline="0">
                <a:solidFill>
                  <a:schemeClr val="bg1"/>
                </a:solidFill>
              </a:rPr>
              <a:t>0.70</a:t>
            </a:r>
          </a:p>
        </p:txBody>
      </p:sp>
      <p:sp>
        <p:nvSpPr>
          <p:cNvPr id="152631" name="Text Box 16"/>
          <p:cNvSpPr txBox="1">
            <a:spLocks noChangeArrowheads="1"/>
          </p:cNvSpPr>
          <p:nvPr/>
        </p:nvSpPr>
        <p:spPr bwMode="invGray">
          <a:xfrm>
            <a:off x="6381751" y="5638800"/>
            <a:ext cx="277320" cy="184666"/>
          </a:xfrm>
          <a:prstGeom prst="rect">
            <a:avLst/>
          </a:prstGeom>
          <a:noFill/>
          <a:ln w="9525">
            <a:noFill/>
            <a:miter lim="800000"/>
            <a:headEnd/>
            <a:tailEnd/>
          </a:ln>
        </p:spPr>
        <p:txBody>
          <a:bodyPr wrap="none" lIns="0" tIns="0" rIns="0" bIns="0">
            <a:spAutoFit/>
          </a:bodyPr>
          <a:lstStyle/>
          <a:p>
            <a:r>
              <a:rPr lang="en-US" sz="1200" b="1" baseline="0">
                <a:solidFill>
                  <a:schemeClr val="bg1"/>
                </a:solidFill>
              </a:rPr>
              <a:t>1.00</a:t>
            </a:r>
          </a:p>
        </p:txBody>
      </p:sp>
      <p:sp>
        <p:nvSpPr>
          <p:cNvPr id="152632" name="Text Box 17"/>
          <p:cNvSpPr txBox="1">
            <a:spLocks noChangeArrowheads="1"/>
          </p:cNvSpPr>
          <p:nvPr/>
        </p:nvSpPr>
        <p:spPr bwMode="invGray">
          <a:xfrm>
            <a:off x="6896101" y="5638800"/>
            <a:ext cx="277320" cy="184666"/>
          </a:xfrm>
          <a:prstGeom prst="rect">
            <a:avLst/>
          </a:prstGeom>
          <a:noFill/>
          <a:ln w="9525">
            <a:noFill/>
            <a:miter lim="800000"/>
            <a:headEnd/>
            <a:tailEnd/>
          </a:ln>
        </p:spPr>
        <p:txBody>
          <a:bodyPr wrap="none" lIns="0" tIns="0" rIns="0" bIns="0">
            <a:spAutoFit/>
          </a:bodyPr>
          <a:lstStyle/>
          <a:p>
            <a:r>
              <a:rPr lang="en-US" sz="1200" b="1" baseline="0">
                <a:solidFill>
                  <a:schemeClr val="bg1"/>
                </a:solidFill>
              </a:rPr>
              <a:t>1.45</a:t>
            </a:r>
          </a:p>
        </p:txBody>
      </p:sp>
      <p:sp>
        <p:nvSpPr>
          <p:cNvPr id="152633" name="Text Box 18"/>
          <p:cNvSpPr txBox="1">
            <a:spLocks noChangeArrowheads="1"/>
          </p:cNvSpPr>
          <p:nvPr/>
        </p:nvSpPr>
        <p:spPr bwMode="invGray">
          <a:xfrm>
            <a:off x="7339013" y="5638800"/>
            <a:ext cx="277320" cy="184666"/>
          </a:xfrm>
          <a:prstGeom prst="rect">
            <a:avLst/>
          </a:prstGeom>
          <a:noFill/>
          <a:ln w="9525">
            <a:noFill/>
            <a:miter lim="800000"/>
            <a:headEnd/>
            <a:tailEnd/>
          </a:ln>
        </p:spPr>
        <p:txBody>
          <a:bodyPr wrap="none" lIns="0" tIns="0" rIns="0" bIns="0">
            <a:spAutoFit/>
          </a:bodyPr>
          <a:lstStyle/>
          <a:p>
            <a:r>
              <a:rPr lang="en-US" sz="1200" b="1" baseline="0">
                <a:solidFill>
                  <a:schemeClr val="bg1"/>
                </a:solidFill>
              </a:rPr>
              <a:t>2.00</a:t>
            </a:r>
          </a:p>
        </p:txBody>
      </p:sp>
      <p:sp>
        <p:nvSpPr>
          <p:cNvPr id="152634" name="Text Box 19"/>
          <p:cNvSpPr txBox="1">
            <a:spLocks noChangeArrowheads="1"/>
          </p:cNvSpPr>
          <p:nvPr/>
        </p:nvSpPr>
        <p:spPr bwMode="invGray">
          <a:xfrm>
            <a:off x="8301038" y="5638800"/>
            <a:ext cx="277320" cy="184666"/>
          </a:xfrm>
          <a:prstGeom prst="rect">
            <a:avLst/>
          </a:prstGeom>
          <a:noFill/>
          <a:ln w="9525">
            <a:noFill/>
            <a:miter lim="800000"/>
            <a:headEnd/>
            <a:tailEnd/>
          </a:ln>
        </p:spPr>
        <p:txBody>
          <a:bodyPr wrap="none" lIns="0" tIns="0" rIns="0" bIns="0">
            <a:spAutoFit/>
          </a:bodyPr>
          <a:lstStyle/>
          <a:p>
            <a:r>
              <a:rPr lang="en-US" sz="1200" b="1" baseline="0" dirty="0">
                <a:solidFill>
                  <a:schemeClr val="bg1"/>
                </a:solidFill>
              </a:rPr>
              <a:t>4.00</a:t>
            </a:r>
          </a:p>
        </p:txBody>
      </p:sp>
      <p:sp>
        <p:nvSpPr>
          <p:cNvPr id="152635" name="Text Box 20"/>
          <p:cNvSpPr txBox="1">
            <a:spLocks noChangeArrowheads="1"/>
          </p:cNvSpPr>
          <p:nvPr/>
        </p:nvSpPr>
        <p:spPr bwMode="invGray">
          <a:xfrm>
            <a:off x="5657851" y="5838825"/>
            <a:ext cx="740716" cy="184666"/>
          </a:xfrm>
          <a:prstGeom prst="rect">
            <a:avLst/>
          </a:prstGeom>
          <a:noFill/>
          <a:ln w="9525">
            <a:noFill/>
            <a:miter lim="800000"/>
            <a:headEnd/>
            <a:tailEnd/>
          </a:ln>
        </p:spPr>
        <p:txBody>
          <a:bodyPr wrap="none" lIns="0" tIns="0" rIns="0" bIns="0">
            <a:spAutoFit/>
          </a:bodyPr>
          <a:lstStyle/>
          <a:p>
            <a:r>
              <a:rPr lang="en-US" sz="1200" b="1" baseline="0">
                <a:solidFill>
                  <a:schemeClr val="bg1"/>
                </a:solidFill>
              </a:rPr>
              <a:t>Drug Better</a:t>
            </a:r>
          </a:p>
        </p:txBody>
      </p:sp>
      <p:sp>
        <p:nvSpPr>
          <p:cNvPr id="152636" name="Text Box 21"/>
          <p:cNvSpPr txBox="1">
            <a:spLocks noChangeArrowheads="1"/>
          </p:cNvSpPr>
          <p:nvPr/>
        </p:nvSpPr>
        <p:spPr bwMode="invGray">
          <a:xfrm>
            <a:off x="6596063" y="5838825"/>
            <a:ext cx="751937" cy="184666"/>
          </a:xfrm>
          <a:prstGeom prst="rect">
            <a:avLst/>
          </a:prstGeom>
          <a:noFill/>
          <a:ln w="9525">
            <a:noFill/>
            <a:miter lim="800000"/>
            <a:headEnd/>
            <a:tailEnd/>
          </a:ln>
        </p:spPr>
        <p:txBody>
          <a:bodyPr wrap="none" lIns="0" tIns="0" rIns="0" bIns="0">
            <a:spAutoFit/>
          </a:bodyPr>
          <a:lstStyle/>
          <a:p>
            <a:r>
              <a:rPr lang="en-US" sz="1200" b="1" baseline="0">
                <a:solidFill>
                  <a:schemeClr val="bg1"/>
                </a:solidFill>
              </a:rPr>
              <a:t>Drug Worse</a:t>
            </a:r>
          </a:p>
        </p:txBody>
      </p:sp>
      <p:grpSp>
        <p:nvGrpSpPr>
          <p:cNvPr id="2" name="Group 88"/>
          <p:cNvGrpSpPr/>
          <p:nvPr/>
        </p:nvGrpSpPr>
        <p:grpSpPr>
          <a:xfrm>
            <a:off x="5113338" y="1600200"/>
            <a:ext cx="3336925" cy="3937000"/>
            <a:chOff x="5113338" y="1981200"/>
            <a:chExt cx="3336925" cy="3937000"/>
          </a:xfrm>
        </p:grpSpPr>
        <p:sp>
          <p:nvSpPr>
            <p:cNvPr id="152622" name="Rectangle 88"/>
            <p:cNvSpPr>
              <a:spLocks noChangeArrowheads="1"/>
            </p:cNvSpPr>
            <p:nvPr/>
          </p:nvSpPr>
          <p:spPr bwMode="invGray">
            <a:xfrm>
              <a:off x="5113338" y="1981200"/>
              <a:ext cx="3336925" cy="3848100"/>
            </a:xfrm>
            <a:prstGeom prst="rect">
              <a:avLst/>
            </a:prstGeom>
            <a:noFill/>
            <a:ln w="9525">
              <a:noFill/>
              <a:miter lim="800000"/>
              <a:headEnd/>
              <a:tailEnd/>
            </a:ln>
          </p:spPr>
          <p:txBody>
            <a:bodyPr wrap="none" anchor="ctr"/>
            <a:lstStyle/>
            <a:p>
              <a:endParaRPr lang="en-US" sz="1000" baseline="0">
                <a:solidFill>
                  <a:schemeClr val="bg1"/>
                </a:solidFill>
              </a:endParaRPr>
            </a:p>
          </p:txBody>
        </p:sp>
        <p:sp>
          <p:nvSpPr>
            <p:cNvPr id="152623" name="Line 6"/>
            <p:cNvSpPr>
              <a:spLocks noChangeShapeType="1"/>
            </p:cNvSpPr>
            <p:nvPr/>
          </p:nvSpPr>
          <p:spPr bwMode="invGray">
            <a:xfrm>
              <a:off x="6529388" y="2006600"/>
              <a:ext cx="0" cy="3905250"/>
            </a:xfrm>
            <a:prstGeom prst="line">
              <a:avLst/>
            </a:prstGeom>
            <a:noFill/>
            <a:ln w="9525">
              <a:solidFill>
                <a:schemeClr val="bg1"/>
              </a:solidFill>
              <a:round/>
              <a:headEnd/>
              <a:tailEnd/>
            </a:ln>
          </p:spPr>
          <p:txBody>
            <a:bodyPr/>
            <a:lstStyle/>
            <a:p>
              <a:endParaRPr lang="en-US">
                <a:solidFill>
                  <a:schemeClr val="bg1"/>
                </a:solidFill>
              </a:endParaRPr>
            </a:p>
          </p:txBody>
        </p:sp>
        <p:sp>
          <p:nvSpPr>
            <p:cNvPr id="152624" name="Line 9"/>
            <p:cNvSpPr>
              <a:spLocks noChangeShapeType="1"/>
            </p:cNvSpPr>
            <p:nvPr/>
          </p:nvSpPr>
          <p:spPr bwMode="invGray">
            <a:xfrm>
              <a:off x="5557838" y="5822950"/>
              <a:ext cx="0" cy="85725"/>
            </a:xfrm>
            <a:prstGeom prst="line">
              <a:avLst/>
            </a:prstGeom>
            <a:noFill/>
            <a:ln w="9525">
              <a:solidFill>
                <a:schemeClr val="tx1"/>
              </a:solidFill>
              <a:round/>
              <a:headEnd/>
              <a:tailEnd/>
            </a:ln>
          </p:spPr>
          <p:txBody>
            <a:bodyPr/>
            <a:lstStyle/>
            <a:p>
              <a:endParaRPr lang="en-US">
                <a:solidFill>
                  <a:schemeClr val="bg1"/>
                </a:solidFill>
              </a:endParaRPr>
            </a:p>
          </p:txBody>
        </p:sp>
        <p:sp>
          <p:nvSpPr>
            <p:cNvPr id="152625" name="Line 10"/>
            <p:cNvSpPr>
              <a:spLocks noChangeShapeType="1"/>
            </p:cNvSpPr>
            <p:nvPr/>
          </p:nvSpPr>
          <p:spPr bwMode="invGray">
            <a:xfrm>
              <a:off x="6034088" y="5832475"/>
              <a:ext cx="0" cy="85725"/>
            </a:xfrm>
            <a:prstGeom prst="line">
              <a:avLst/>
            </a:prstGeom>
            <a:noFill/>
            <a:ln w="9525">
              <a:solidFill>
                <a:schemeClr val="tx1"/>
              </a:solidFill>
              <a:round/>
              <a:headEnd/>
              <a:tailEnd/>
            </a:ln>
          </p:spPr>
          <p:txBody>
            <a:bodyPr/>
            <a:lstStyle/>
            <a:p>
              <a:endParaRPr lang="en-US">
                <a:solidFill>
                  <a:schemeClr val="bg1"/>
                </a:solidFill>
              </a:endParaRPr>
            </a:p>
          </p:txBody>
        </p:sp>
        <p:sp>
          <p:nvSpPr>
            <p:cNvPr id="152626" name="Line 11"/>
            <p:cNvSpPr>
              <a:spLocks noChangeShapeType="1"/>
            </p:cNvSpPr>
            <p:nvPr/>
          </p:nvSpPr>
          <p:spPr bwMode="invGray">
            <a:xfrm>
              <a:off x="7491413" y="5827713"/>
              <a:ext cx="0" cy="85725"/>
            </a:xfrm>
            <a:prstGeom prst="line">
              <a:avLst/>
            </a:prstGeom>
            <a:noFill/>
            <a:ln w="9525">
              <a:solidFill>
                <a:schemeClr val="tx1"/>
              </a:solidFill>
              <a:round/>
              <a:headEnd/>
              <a:tailEnd/>
            </a:ln>
          </p:spPr>
          <p:txBody>
            <a:bodyPr/>
            <a:lstStyle/>
            <a:p>
              <a:endParaRPr lang="en-US">
                <a:solidFill>
                  <a:schemeClr val="bg1"/>
                </a:solidFill>
              </a:endParaRPr>
            </a:p>
          </p:txBody>
        </p:sp>
        <p:sp>
          <p:nvSpPr>
            <p:cNvPr id="152627" name="Line 12"/>
            <p:cNvSpPr>
              <a:spLocks noChangeShapeType="1"/>
            </p:cNvSpPr>
            <p:nvPr/>
          </p:nvSpPr>
          <p:spPr bwMode="invGray">
            <a:xfrm>
              <a:off x="7043738" y="5827713"/>
              <a:ext cx="0" cy="85725"/>
            </a:xfrm>
            <a:prstGeom prst="line">
              <a:avLst/>
            </a:prstGeom>
            <a:noFill/>
            <a:ln w="9525">
              <a:solidFill>
                <a:schemeClr val="tx1"/>
              </a:solidFill>
              <a:round/>
              <a:headEnd/>
              <a:tailEnd/>
            </a:ln>
          </p:spPr>
          <p:txBody>
            <a:bodyPr/>
            <a:lstStyle/>
            <a:p>
              <a:endParaRPr lang="en-US">
                <a:solidFill>
                  <a:schemeClr val="bg1"/>
                </a:solidFill>
              </a:endParaRPr>
            </a:p>
          </p:txBody>
        </p:sp>
        <p:sp>
          <p:nvSpPr>
            <p:cNvPr id="152628" name="Line 13"/>
            <p:cNvSpPr>
              <a:spLocks noChangeShapeType="1"/>
            </p:cNvSpPr>
            <p:nvPr/>
          </p:nvSpPr>
          <p:spPr bwMode="invGray">
            <a:xfrm>
              <a:off x="8443913" y="5822950"/>
              <a:ext cx="0" cy="85725"/>
            </a:xfrm>
            <a:prstGeom prst="line">
              <a:avLst/>
            </a:prstGeom>
            <a:noFill/>
            <a:ln w="9525">
              <a:solidFill>
                <a:schemeClr val="tx1"/>
              </a:solidFill>
              <a:round/>
              <a:headEnd/>
              <a:tailEnd/>
            </a:ln>
          </p:spPr>
          <p:txBody>
            <a:bodyPr/>
            <a:lstStyle/>
            <a:p>
              <a:endParaRPr lang="en-US">
                <a:solidFill>
                  <a:schemeClr val="bg1"/>
                </a:solidFill>
              </a:endParaRPr>
            </a:p>
          </p:txBody>
        </p:sp>
        <p:grpSp>
          <p:nvGrpSpPr>
            <p:cNvPr id="3" name="Group 96"/>
            <p:cNvGrpSpPr>
              <a:grpSpLocks/>
            </p:cNvGrpSpPr>
            <p:nvPr/>
          </p:nvGrpSpPr>
          <p:grpSpPr bwMode="auto">
            <a:xfrm>
              <a:off x="5319713" y="2312988"/>
              <a:ext cx="2400300" cy="3302000"/>
              <a:chOff x="3036" y="1353"/>
              <a:chExt cx="1512" cy="2080"/>
            </a:xfrm>
            <a:solidFill>
              <a:srgbClr val="969696"/>
            </a:solidFill>
          </p:grpSpPr>
          <p:sp>
            <p:nvSpPr>
              <p:cNvPr id="152639" name="Line 22"/>
              <p:cNvSpPr>
                <a:spLocks noChangeShapeType="1"/>
              </p:cNvSpPr>
              <p:nvPr/>
            </p:nvSpPr>
            <p:spPr bwMode="invGray">
              <a:xfrm>
                <a:off x="3372" y="1374"/>
                <a:ext cx="681" cy="0"/>
              </a:xfrm>
              <a:prstGeom prst="line">
                <a:avLst/>
              </a:prstGeom>
              <a:grpFill/>
              <a:ln w="19050">
                <a:solidFill>
                  <a:srgbClr val="969696"/>
                </a:solidFill>
                <a:round/>
                <a:headEnd/>
                <a:tailEnd/>
              </a:ln>
            </p:spPr>
            <p:txBody>
              <a:bodyPr/>
              <a:lstStyle/>
              <a:p>
                <a:endParaRPr lang="en-US">
                  <a:solidFill>
                    <a:schemeClr val="bg1"/>
                  </a:solidFill>
                </a:endParaRPr>
              </a:p>
            </p:txBody>
          </p:sp>
          <p:sp>
            <p:nvSpPr>
              <p:cNvPr id="152640" name="Line 23"/>
              <p:cNvSpPr>
                <a:spLocks noChangeShapeType="1"/>
              </p:cNvSpPr>
              <p:nvPr/>
            </p:nvSpPr>
            <p:spPr bwMode="invGray">
              <a:xfrm>
                <a:off x="3372" y="1354"/>
                <a:ext cx="0" cy="39"/>
              </a:xfrm>
              <a:prstGeom prst="line">
                <a:avLst/>
              </a:prstGeom>
              <a:grpFill/>
              <a:ln w="19050">
                <a:solidFill>
                  <a:srgbClr val="969696"/>
                </a:solidFill>
                <a:round/>
                <a:headEnd/>
                <a:tailEnd/>
              </a:ln>
            </p:spPr>
            <p:txBody>
              <a:bodyPr/>
              <a:lstStyle/>
              <a:p>
                <a:endParaRPr lang="en-US">
                  <a:solidFill>
                    <a:schemeClr val="bg1"/>
                  </a:solidFill>
                </a:endParaRPr>
              </a:p>
            </p:txBody>
          </p:sp>
          <p:sp>
            <p:nvSpPr>
              <p:cNvPr id="152641" name="Line 24"/>
              <p:cNvSpPr>
                <a:spLocks noChangeShapeType="1"/>
              </p:cNvSpPr>
              <p:nvPr/>
            </p:nvSpPr>
            <p:spPr bwMode="invGray">
              <a:xfrm>
                <a:off x="4050" y="1357"/>
                <a:ext cx="0" cy="39"/>
              </a:xfrm>
              <a:prstGeom prst="line">
                <a:avLst/>
              </a:prstGeom>
              <a:grpFill/>
              <a:ln w="19050">
                <a:solidFill>
                  <a:srgbClr val="969696"/>
                </a:solidFill>
                <a:round/>
                <a:headEnd/>
                <a:tailEnd/>
              </a:ln>
            </p:spPr>
            <p:txBody>
              <a:bodyPr/>
              <a:lstStyle/>
              <a:p>
                <a:endParaRPr lang="en-US">
                  <a:solidFill>
                    <a:schemeClr val="bg1"/>
                  </a:solidFill>
                </a:endParaRPr>
              </a:p>
            </p:txBody>
          </p:sp>
          <p:sp>
            <p:nvSpPr>
              <p:cNvPr id="152642" name="Rectangle 25"/>
              <p:cNvSpPr>
                <a:spLocks noChangeArrowheads="1"/>
              </p:cNvSpPr>
              <p:nvPr/>
            </p:nvSpPr>
            <p:spPr bwMode="invGray">
              <a:xfrm>
                <a:off x="3693" y="1353"/>
                <a:ext cx="40" cy="40"/>
              </a:xfrm>
              <a:prstGeom prst="rect">
                <a:avLst/>
              </a:prstGeom>
              <a:grpFill/>
              <a:ln w="9525">
                <a:solidFill>
                  <a:srgbClr val="969696"/>
                </a:solidFill>
                <a:miter lim="800000"/>
                <a:headEnd/>
                <a:tailEnd/>
              </a:ln>
            </p:spPr>
            <p:txBody>
              <a:bodyPr wrap="none" anchor="ctr"/>
              <a:lstStyle/>
              <a:p>
                <a:endParaRPr lang="en-US" sz="1000" baseline="0">
                  <a:solidFill>
                    <a:schemeClr val="bg1"/>
                  </a:solidFill>
                </a:endParaRPr>
              </a:p>
            </p:txBody>
          </p:sp>
          <p:sp>
            <p:nvSpPr>
              <p:cNvPr id="152643" name="Rectangle 26"/>
              <p:cNvSpPr>
                <a:spLocks noChangeArrowheads="1"/>
              </p:cNvSpPr>
              <p:nvPr/>
            </p:nvSpPr>
            <p:spPr bwMode="invGray">
              <a:xfrm>
                <a:off x="3552" y="1557"/>
                <a:ext cx="52" cy="52"/>
              </a:xfrm>
              <a:prstGeom prst="rect">
                <a:avLst/>
              </a:prstGeom>
              <a:grpFill/>
              <a:ln w="9525">
                <a:solidFill>
                  <a:srgbClr val="969696"/>
                </a:solidFill>
                <a:miter lim="800000"/>
                <a:headEnd/>
                <a:tailEnd/>
              </a:ln>
            </p:spPr>
            <p:txBody>
              <a:bodyPr wrap="none" anchor="ctr"/>
              <a:lstStyle/>
              <a:p>
                <a:endParaRPr lang="en-US" sz="1000" baseline="0">
                  <a:solidFill>
                    <a:schemeClr val="bg1"/>
                  </a:solidFill>
                </a:endParaRPr>
              </a:p>
            </p:txBody>
          </p:sp>
          <p:sp>
            <p:nvSpPr>
              <p:cNvPr id="152644" name="Rectangle 27"/>
              <p:cNvSpPr>
                <a:spLocks noChangeArrowheads="1"/>
              </p:cNvSpPr>
              <p:nvPr/>
            </p:nvSpPr>
            <p:spPr bwMode="invGray">
              <a:xfrm>
                <a:off x="3705" y="2130"/>
                <a:ext cx="63" cy="63"/>
              </a:xfrm>
              <a:prstGeom prst="rect">
                <a:avLst/>
              </a:prstGeom>
              <a:grpFill/>
              <a:ln w="9525">
                <a:solidFill>
                  <a:srgbClr val="969696"/>
                </a:solidFill>
                <a:miter lim="800000"/>
                <a:headEnd/>
                <a:tailEnd/>
              </a:ln>
            </p:spPr>
            <p:txBody>
              <a:bodyPr wrap="none" anchor="ctr"/>
              <a:lstStyle/>
              <a:p>
                <a:endParaRPr lang="en-US" sz="1000" baseline="0">
                  <a:solidFill>
                    <a:schemeClr val="bg1"/>
                  </a:solidFill>
                </a:endParaRPr>
              </a:p>
            </p:txBody>
          </p:sp>
          <p:sp>
            <p:nvSpPr>
              <p:cNvPr id="152645" name="Line 28"/>
              <p:cNvSpPr>
                <a:spLocks noChangeShapeType="1"/>
              </p:cNvSpPr>
              <p:nvPr/>
            </p:nvSpPr>
            <p:spPr bwMode="invGray">
              <a:xfrm>
                <a:off x="3357" y="1479"/>
                <a:ext cx="756" cy="0"/>
              </a:xfrm>
              <a:prstGeom prst="line">
                <a:avLst/>
              </a:prstGeom>
              <a:grpFill/>
              <a:ln w="19050">
                <a:solidFill>
                  <a:srgbClr val="969696"/>
                </a:solidFill>
                <a:round/>
                <a:headEnd/>
                <a:tailEnd/>
              </a:ln>
            </p:spPr>
            <p:txBody>
              <a:bodyPr/>
              <a:lstStyle/>
              <a:p>
                <a:endParaRPr lang="en-US">
                  <a:solidFill>
                    <a:schemeClr val="bg1"/>
                  </a:solidFill>
                </a:endParaRPr>
              </a:p>
            </p:txBody>
          </p:sp>
          <p:sp>
            <p:nvSpPr>
              <p:cNvPr id="152646" name="Line 29"/>
              <p:cNvSpPr>
                <a:spLocks noChangeShapeType="1"/>
              </p:cNvSpPr>
              <p:nvPr/>
            </p:nvSpPr>
            <p:spPr bwMode="invGray">
              <a:xfrm>
                <a:off x="3354" y="1459"/>
                <a:ext cx="0" cy="39"/>
              </a:xfrm>
              <a:prstGeom prst="line">
                <a:avLst/>
              </a:prstGeom>
              <a:grpFill/>
              <a:ln w="19050">
                <a:solidFill>
                  <a:srgbClr val="969696"/>
                </a:solidFill>
                <a:round/>
                <a:headEnd/>
                <a:tailEnd/>
              </a:ln>
            </p:spPr>
            <p:txBody>
              <a:bodyPr/>
              <a:lstStyle/>
              <a:p>
                <a:endParaRPr lang="en-US">
                  <a:solidFill>
                    <a:schemeClr val="bg1"/>
                  </a:solidFill>
                </a:endParaRPr>
              </a:p>
            </p:txBody>
          </p:sp>
          <p:sp>
            <p:nvSpPr>
              <p:cNvPr id="152647" name="Line 30"/>
              <p:cNvSpPr>
                <a:spLocks noChangeShapeType="1"/>
              </p:cNvSpPr>
              <p:nvPr/>
            </p:nvSpPr>
            <p:spPr bwMode="invGray">
              <a:xfrm>
                <a:off x="4110" y="1462"/>
                <a:ext cx="0" cy="39"/>
              </a:xfrm>
              <a:prstGeom prst="line">
                <a:avLst/>
              </a:prstGeom>
              <a:grpFill/>
              <a:ln w="19050">
                <a:solidFill>
                  <a:srgbClr val="969696"/>
                </a:solidFill>
                <a:round/>
                <a:headEnd/>
                <a:tailEnd/>
              </a:ln>
            </p:spPr>
            <p:txBody>
              <a:bodyPr/>
              <a:lstStyle/>
              <a:p>
                <a:endParaRPr lang="en-US">
                  <a:solidFill>
                    <a:schemeClr val="bg1"/>
                  </a:solidFill>
                </a:endParaRPr>
              </a:p>
            </p:txBody>
          </p:sp>
          <p:sp>
            <p:nvSpPr>
              <p:cNvPr id="152648" name="Rectangle 31"/>
              <p:cNvSpPr>
                <a:spLocks noChangeArrowheads="1"/>
              </p:cNvSpPr>
              <p:nvPr/>
            </p:nvSpPr>
            <p:spPr bwMode="invGray">
              <a:xfrm>
                <a:off x="3720" y="1458"/>
                <a:ext cx="40" cy="40"/>
              </a:xfrm>
              <a:prstGeom prst="rect">
                <a:avLst/>
              </a:prstGeom>
              <a:grpFill/>
              <a:ln w="9525">
                <a:solidFill>
                  <a:srgbClr val="969696"/>
                </a:solidFill>
                <a:miter lim="800000"/>
                <a:headEnd/>
                <a:tailEnd/>
              </a:ln>
            </p:spPr>
            <p:txBody>
              <a:bodyPr wrap="none" anchor="ctr"/>
              <a:lstStyle/>
              <a:p>
                <a:endParaRPr lang="en-US" sz="1000" baseline="0">
                  <a:solidFill>
                    <a:schemeClr val="bg1"/>
                  </a:solidFill>
                </a:endParaRPr>
              </a:p>
            </p:txBody>
          </p:sp>
          <p:sp>
            <p:nvSpPr>
              <p:cNvPr id="152649" name="Line 32"/>
              <p:cNvSpPr>
                <a:spLocks noChangeShapeType="1"/>
              </p:cNvSpPr>
              <p:nvPr/>
            </p:nvSpPr>
            <p:spPr bwMode="invGray">
              <a:xfrm flipV="1">
                <a:off x="3318" y="1581"/>
                <a:ext cx="516" cy="0"/>
              </a:xfrm>
              <a:prstGeom prst="line">
                <a:avLst/>
              </a:prstGeom>
              <a:grpFill/>
              <a:ln w="19050">
                <a:solidFill>
                  <a:srgbClr val="969696"/>
                </a:solidFill>
                <a:round/>
                <a:headEnd/>
                <a:tailEnd/>
              </a:ln>
            </p:spPr>
            <p:txBody>
              <a:bodyPr/>
              <a:lstStyle/>
              <a:p>
                <a:endParaRPr lang="en-US">
                  <a:solidFill>
                    <a:schemeClr val="bg1"/>
                  </a:solidFill>
                </a:endParaRPr>
              </a:p>
            </p:txBody>
          </p:sp>
          <p:sp>
            <p:nvSpPr>
              <p:cNvPr id="152650" name="Line 33"/>
              <p:cNvSpPr>
                <a:spLocks noChangeShapeType="1"/>
              </p:cNvSpPr>
              <p:nvPr/>
            </p:nvSpPr>
            <p:spPr bwMode="invGray">
              <a:xfrm>
                <a:off x="3324" y="1564"/>
                <a:ext cx="0" cy="39"/>
              </a:xfrm>
              <a:prstGeom prst="line">
                <a:avLst/>
              </a:prstGeom>
              <a:grpFill/>
              <a:ln w="19050">
                <a:solidFill>
                  <a:srgbClr val="969696"/>
                </a:solidFill>
                <a:round/>
                <a:headEnd/>
                <a:tailEnd/>
              </a:ln>
            </p:spPr>
            <p:txBody>
              <a:bodyPr/>
              <a:lstStyle/>
              <a:p>
                <a:endParaRPr lang="en-US">
                  <a:solidFill>
                    <a:schemeClr val="bg1"/>
                  </a:solidFill>
                </a:endParaRPr>
              </a:p>
            </p:txBody>
          </p:sp>
          <p:sp>
            <p:nvSpPr>
              <p:cNvPr id="152651" name="Line 34"/>
              <p:cNvSpPr>
                <a:spLocks noChangeShapeType="1"/>
              </p:cNvSpPr>
              <p:nvPr/>
            </p:nvSpPr>
            <p:spPr bwMode="invGray">
              <a:xfrm>
                <a:off x="3834" y="1567"/>
                <a:ext cx="0" cy="39"/>
              </a:xfrm>
              <a:prstGeom prst="line">
                <a:avLst/>
              </a:prstGeom>
              <a:grpFill/>
              <a:ln w="19050">
                <a:solidFill>
                  <a:srgbClr val="969696"/>
                </a:solidFill>
                <a:round/>
                <a:headEnd/>
                <a:tailEnd/>
              </a:ln>
            </p:spPr>
            <p:txBody>
              <a:bodyPr/>
              <a:lstStyle/>
              <a:p>
                <a:endParaRPr lang="en-US">
                  <a:solidFill>
                    <a:schemeClr val="bg1"/>
                  </a:solidFill>
                </a:endParaRPr>
              </a:p>
            </p:txBody>
          </p:sp>
          <p:sp>
            <p:nvSpPr>
              <p:cNvPr id="152652" name="Line 36"/>
              <p:cNvSpPr>
                <a:spLocks noChangeShapeType="1"/>
              </p:cNvSpPr>
              <p:nvPr/>
            </p:nvSpPr>
            <p:spPr bwMode="invGray">
              <a:xfrm>
                <a:off x="3036" y="1692"/>
                <a:ext cx="714" cy="0"/>
              </a:xfrm>
              <a:prstGeom prst="line">
                <a:avLst/>
              </a:prstGeom>
              <a:grpFill/>
              <a:ln w="19050">
                <a:solidFill>
                  <a:srgbClr val="969696"/>
                </a:solidFill>
                <a:round/>
                <a:headEnd/>
                <a:tailEnd/>
              </a:ln>
            </p:spPr>
            <p:txBody>
              <a:bodyPr/>
              <a:lstStyle/>
              <a:p>
                <a:endParaRPr lang="en-US">
                  <a:solidFill>
                    <a:schemeClr val="bg1"/>
                  </a:solidFill>
                </a:endParaRPr>
              </a:p>
            </p:txBody>
          </p:sp>
          <p:sp>
            <p:nvSpPr>
              <p:cNvPr id="152653" name="Line 37"/>
              <p:cNvSpPr>
                <a:spLocks noChangeShapeType="1"/>
              </p:cNvSpPr>
              <p:nvPr/>
            </p:nvSpPr>
            <p:spPr bwMode="invGray">
              <a:xfrm>
                <a:off x="3036" y="1672"/>
                <a:ext cx="0" cy="39"/>
              </a:xfrm>
              <a:prstGeom prst="line">
                <a:avLst/>
              </a:prstGeom>
              <a:grpFill/>
              <a:ln w="19050">
                <a:solidFill>
                  <a:srgbClr val="969696"/>
                </a:solidFill>
                <a:round/>
                <a:headEnd/>
                <a:tailEnd/>
              </a:ln>
            </p:spPr>
            <p:txBody>
              <a:bodyPr/>
              <a:lstStyle/>
              <a:p>
                <a:endParaRPr lang="en-US">
                  <a:solidFill>
                    <a:schemeClr val="bg1"/>
                  </a:solidFill>
                </a:endParaRPr>
              </a:p>
            </p:txBody>
          </p:sp>
          <p:sp>
            <p:nvSpPr>
              <p:cNvPr id="152654" name="Line 38"/>
              <p:cNvSpPr>
                <a:spLocks noChangeShapeType="1"/>
              </p:cNvSpPr>
              <p:nvPr/>
            </p:nvSpPr>
            <p:spPr bwMode="invGray">
              <a:xfrm>
                <a:off x="3750" y="1675"/>
                <a:ext cx="0" cy="39"/>
              </a:xfrm>
              <a:prstGeom prst="line">
                <a:avLst/>
              </a:prstGeom>
              <a:grpFill/>
              <a:ln w="19050">
                <a:solidFill>
                  <a:srgbClr val="969696"/>
                </a:solidFill>
                <a:round/>
                <a:headEnd/>
                <a:tailEnd/>
              </a:ln>
            </p:spPr>
            <p:txBody>
              <a:bodyPr/>
              <a:lstStyle/>
              <a:p>
                <a:endParaRPr lang="en-US">
                  <a:solidFill>
                    <a:schemeClr val="bg1"/>
                  </a:solidFill>
                </a:endParaRPr>
              </a:p>
            </p:txBody>
          </p:sp>
          <p:sp>
            <p:nvSpPr>
              <p:cNvPr id="152655" name="Rectangle 39"/>
              <p:cNvSpPr>
                <a:spLocks noChangeArrowheads="1"/>
              </p:cNvSpPr>
              <p:nvPr/>
            </p:nvSpPr>
            <p:spPr bwMode="invGray">
              <a:xfrm>
                <a:off x="3369" y="1671"/>
                <a:ext cx="40" cy="40"/>
              </a:xfrm>
              <a:prstGeom prst="rect">
                <a:avLst/>
              </a:prstGeom>
              <a:grpFill/>
              <a:ln w="9525">
                <a:solidFill>
                  <a:srgbClr val="969696"/>
                </a:solidFill>
                <a:miter lim="800000"/>
                <a:headEnd/>
                <a:tailEnd/>
              </a:ln>
            </p:spPr>
            <p:txBody>
              <a:bodyPr wrap="none" anchor="ctr"/>
              <a:lstStyle/>
              <a:p>
                <a:endParaRPr lang="en-US" sz="1000" baseline="0">
                  <a:solidFill>
                    <a:schemeClr val="bg1"/>
                  </a:solidFill>
                </a:endParaRPr>
              </a:p>
            </p:txBody>
          </p:sp>
          <p:sp>
            <p:nvSpPr>
              <p:cNvPr id="152656" name="Rectangle 40"/>
              <p:cNvSpPr>
                <a:spLocks noChangeArrowheads="1"/>
              </p:cNvSpPr>
              <p:nvPr/>
            </p:nvSpPr>
            <p:spPr bwMode="invGray">
              <a:xfrm>
                <a:off x="3837" y="1926"/>
                <a:ext cx="52" cy="52"/>
              </a:xfrm>
              <a:prstGeom prst="rect">
                <a:avLst/>
              </a:prstGeom>
              <a:grpFill/>
              <a:ln w="9525">
                <a:solidFill>
                  <a:srgbClr val="969696"/>
                </a:solidFill>
                <a:miter lim="800000"/>
                <a:headEnd/>
                <a:tailEnd/>
              </a:ln>
            </p:spPr>
            <p:txBody>
              <a:bodyPr wrap="none" anchor="ctr"/>
              <a:lstStyle/>
              <a:p>
                <a:endParaRPr lang="en-US" sz="1000" baseline="0">
                  <a:solidFill>
                    <a:schemeClr val="bg1"/>
                  </a:solidFill>
                </a:endParaRPr>
              </a:p>
            </p:txBody>
          </p:sp>
          <p:sp>
            <p:nvSpPr>
              <p:cNvPr id="152657" name="Line 41"/>
              <p:cNvSpPr>
                <a:spLocks noChangeShapeType="1"/>
              </p:cNvSpPr>
              <p:nvPr/>
            </p:nvSpPr>
            <p:spPr bwMode="invGray">
              <a:xfrm flipV="1">
                <a:off x="3573" y="1950"/>
                <a:ext cx="576" cy="0"/>
              </a:xfrm>
              <a:prstGeom prst="line">
                <a:avLst/>
              </a:prstGeom>
              <a:grpFill/>
              <a:ln w="19050">
                <a:solidFill>
                  <a:srgbClr val="969696"/>
                </a:solidFill>
                <a:round/>
                <a:headEnd/>
                <a:tailEnd/>
              </a:ln>
            </p:spPr>
            <p:txBody>
              <a:bodyPr/>
              <a:lstStyle/>
              <a:p>
                <a:endParaRPr lang="en-US">
                  <a:solidFill>
                    <a:schemeClr val="bg1"/>
                  </a:solidFill>
                </a:endParaRPr>
              </a:p>
            </p:txBody>
          </p:sp>
          <p:sp>
            <p:nvSpPr>
              <p:cNvPr id="152658" name="Line 42"/>
              <p:cNvSpPr>
                <a:spLocks noChangeShapeType="1"/>
              </p:cNvSpPr>
              <p:nvPr/>
            </p:nvSpPr>
            <p:spPr bwMode="invGray">
              <a:xfrm>
                <a:off x="4146" y="1930"/>
                <a:ext cx="0" cy="39"/>
              </a:xfrm>
              <a:prstGeom prst="line">
                <a:avLst/>
              </a:prstGeom>
              <a:grpFill/>
              <a:ln w="19050">
                <a:solidFill>
                  <a:srgbClr val="969696"/>
                </a:solidFill>
                <a:round/>
                <a:headEnd/>
                <a:tailEnd/>
              </a:ln>
            </p:spPr>
            <p:txBody>
              <a:bodyPr/>
              <a:lstStyle/>
              <a:p>
                <a:endParaRPr lang="en-US">
                  <a:solidFill>
                    <a:schemeClr val="bg1"/>
                  </a:solidFill>
                </a:endParaRPr>
              </a:p>
            </p:txBody>
          </p:sp>
          <p:sp>
            <p:nvSpPr>
              <p:cNvPr id="152659" name="Line 43"/>
              <p:cNvSpPr>
                <a:spLocks noChangeShapeType="1"/>
              </p:cNvSpPr>
              <p:nvPr/>
            </p:nvSpPr>
            <p:spPr bwMode="invGray">
              <a:xfrm>
                <a:off x="3579" y="1930"/>
                <a:ext cx="0" cy="39"/>
              </a:xfrm>
              <a:prstGeom prst="line">
                <a:avLst/>
              </a:prstGeom>
              <a:grpFill/>
              <a:ln w="19050">
                <a:solidFill>
                  <a:srgbClr val="969696"/>
                </a:solidFill>
                <a:round/>
                <a:headEnd/>
                <a:tailEnd/>
              </a:ln>
            </p:spPr>
            <p:txBody>
              <a:bodyPr/>
              <a:lstStyle/>
              <a:p>
                <a:endParaRPr lang="en-US">
                  <a:solidFill>
                    <a:schemeClr val="bg1"/>
                  </a:solidFill>
                </a:endParaRPr>
              </a:p>
            </p:txBody>
          </p:sp>
          <p:sp>
            <p:nvSpPr>
              <p:cNvPr id="152660" name="Rectangle 44"/>
              <p:cNvSpPr>
                <a:spLocks noChangeArrowheads="1"/>
              </p:cNvSpPr>
              <p:nvPr/>
            </p:nvSpPr>
            <p:spPr bwMode="invGray">
              <a:xfrm>
                <a:off x="3897" y="2028"/>
                <a:ext cx="52" cy="52"/>
              </a:xfrm>
              <a:prstGeom prst="rect">
                <a:avLst/>
              </a:prstGeom>
              <a:grpFill/>
              <a:ln w="9525">
                <a:solidFill>
                  <a:srgbClr val="969696"/>
                </a:solidFill>
                <a:miter lim="800000"/>
                <a:headEnd/>
                <a:tailEnd/>
              </a:ln>
            </p:spPr>
            <p:txBody>
              <a:bodyPr wrap="none" anchor="ctr"/>
              <a:lstStyle/>
              <a:p>
                <a:endParaRPr lang="en-US" sz="1000" baseline="0">
                  <a:solidFill>
                    <a:schemeClr val="bg1"/>
                  </a:solidFill>
                </a:endParaRPr>
              </a:p>
            </p:txBody>
          </p:sp>
          <p:sp>
            <p:nvSpPr>
              <p:cNvPr id="152661" name="Line 45"/>
              <p:cNvSpPr>
                <a:spLocks noChangeShapeType="1"/>
              </p:cNvSpPr>
              <p:nvPr/>
            </p:nvSpPr>
            <p:spPr bwMode="invGray">
              <a:xfrm flipV="1">
                <a:off x="3603" y="2052"/>
                <a:ext cx="627" cy="0"/>
              </a:xfrm>
              <a:prstGeom prst="line">
                <a:avLst/>
              </a:prstGeom>
              <a:grpFill/>
              <a:ln w="19050">
                <a:solidFill>
                  <a:srgbClr val="969696"/>
                </a:solidFill>
                <a:round/>
                <a:headEnd/>
                <a:tailEnd/>
              </a:ln>
            </p:spPr>
            <p:txBody>
              <a:bodyPr/>
              <a:lstStyle/>
              <a:p>
                <a:endParaRPr lang="en-US">
                  <a:solidFill>
                    <a:schemeClr val="bg1"/>
                  </a:solidFill>
                </a:endParaRPr>
              </a:p>
            </p:txBody>
          </p:sp>
          <p:sp>
            <p:nvSpPr>
              <p:cNvPr id="152662" name="Line 46"/>
              <p:cNvSpPr>
                <a:spLocks noChangeShapeType="1"/>
              </p:cNvSpPr>
              <p:nvPr/>
            </p:nvSpPr>
            <p:spPr bwMode="invGray">
              <a:xfrm>
                <a:off x="3603" y="2035"/>
                <a:ext cx="0" cy="39"/>
              </a:xfrm>
              <a:prstGeom prst="line">
                <a:avLst/>
              </a:prstGeom>
              <a:grpFill/>
              <a:ln w="19050">
                <a:solidFill>
                  <a:srgbClr val="969696"/>
                </a:solidFill>
                <a:round/>
                <a:headEnd/>
                <a:tailEnd/>
              </a:ln>
            </p:spPr>
            <p:txBody>
              <a:bodyPr/>
              <a:lstStyle/>
              <a:p>
                <a:endParaRPr lang="en-US">
                  <a:solidFill>
                    <a:schemeClr val="bg1"/>
                  </a:solidFill>
                </a:endParaRPr>
              </a:p>
            </p:txBody>
          </p:sp>
          <p:sp>
            <p:nvSpPr>
              <p:cNvPr id="152663" name="Line 47"/>
              <p:cNvSpPr>
                <a:spLocks noChangeShapeType="1"/>
              </p:cNvSpPr>
              <p:nvPr/>
            </p:nvSpPr>
            <p:spPr bwMode="invGray">
              <a:xfrm>
                <a:off x="4230" y="2035"/>
                <a:ext cx="0" cy="39"/>
              </a:xfrm>
              <a:prstGeom prst="line">
                <a:avLst/>
              </a:prstGeom>
              <a:grpFill/>
              <a:ln w="19050">
                <a:solidFill>
                  <a:srgbClr val="969696"/>
                </a:solidFill>
                <a:round/>
                <a:headEnd/>
                <a:tailEnd/>
              </a:ln>
            </p:spPr>
            <p:txBody>
              <a:bodyPr/>
              <a:lstStyle/>
              <a:p>
                <a:endParaRPr lang="en-US">
                  <a:solidFill>
                    <a:schemeClr val="bg1"/>
                  </a:solidFill>
                </a:endParaRPr>
              </a:p>
            </p:txBody>
          </p:sp>
          <p:sp>
            <p:nvSpPr>
              <p:cNvPr id="152664" name="Line 48"/>
              <p:cNvSpPr>
                <a:spLocks noChangeShapeType="1"/>
              </p:cNvSpPr>
              <p:nvPr/>
            </p:nvSpPr>
            <p:spPr bwMode="invGray">
              <a:xfrm flipV="1">
                <a:off x="3519" y="2157"/>
                <a:ext cx="432" cy="0"/>
              </a:xfrm>
              <a:prstGeom prst="line">
                <a:avLst/>
              </a:prstGeom>
              <a:grpFill/>
              <a:ln w="19050">
                <a:solidFill>
                  <a:srgbClr val="969696"/>
                </a:solidFill>
                <a:round/>
                <a:headEnd/>
                <a:tailEnd/>
              </a:ln>
            </p:spPr>
            <p:txBody>
              <a:bodyPr/>
              <a:lstStyle/>
              <a:p>
                <a:endParaRPr lang="en-US">
                  <a:solidFill>
                    <a:schemeClr val="bg1"/>
                  </a:solidFill>
                </a:endParaRPr>
              </a:p>
            </p:txBody>
          </p:sp>
          <p:sp>
            <p:nvSpPr>
              <p:cNvPr id="152665" name="Line 49"/>
              <p:cNvSpPr>
                <a:spLocks noChangeShapeType="1"/>
              </p:cNvSpPr>
              <p:nvPr/>
            </p:nvSpPr>
            <p:spPr bwMode="invGray">
              <a:xfrm>
                <a:off x="3957" y="2140"/>
                <a:ext cx="0" cy="39"/>
              </a:xfrm>
              <a:prstGeom prst="line">
                <a:avLst/>
              </a:prstGeom>
              <a:grpFill/>
              <a:ln w="19050">
                <a:solidFill>
                  <a:srgbClr val="969696"/>
                </a:solidFill>
                <a:round/>
                <a:headEnd/>
                <a:tailEnd/>
              </a:ln>
            </p:spPr>
            <p:txBody>
              <a:bodyPr/>
              <a:lstStyle/>
              <a:p>
                <a:endParaRPr lang="en-US">
                  <a:solidFill>
                    <a:schemeClr val="bg1"/>
                  </a:solidFill>
                </a:endParaRPr>
              </a:p>
            </p:txBody>
          </p:sp>
          <p:sp>
            <p:nvSpPr>
              <p:cNvPr id="152666" name="Line 50"/>
              <p:cNvSpPr>
                <a:spLocks noChangeShapeType="1"/>
              </p:cNvSpPr>
              <p:nvPr/>
            </p:nvSpPr>
            <p:spPr bwMode="invGray">
              <a:xfrm>
                <a:off x="3516" y="2137"/>
                <a:ext cx="0" cy="39"/>
              </a:xfrm>
              <a:prstGeom prst="line">
                <a:avLst/>
              </a:prstGeom>
              <a:grpFill/>
              <a:ln w="19050">
                <a:solidFill>
                  <a:srgbClr val="969696"/>
                </a:solidFill>
                <a:round/>
                <a:headEnd/>
                <a:tailEnd/>
              </a:ln>
            </p:spPr>
            <p:txBody>
              <a:bodyPr/>
              <a:lstStyle/>
              <a:p>
                <a:endParaRPr lang="en-US">
                  <a:solidFill>
                    <a:schemeClr val="bg1"/>
                  </a:solidFill>
                </a:endParaRPr>
              </a:p>
            </p:txBody>
          </p:sp>
          <p:sp>
            <p:nvSpPr>
              <p:cNvPr id="152667" name="Line 51"/>
              <p:cNvSpPr>
                <a:spLocks noChangeShapeType="1"/>
              </p:cNvSpPr>
              <p:nvPr/>
            </p:nvSpPr>
            <p:spPr bwMode="invGray">
              <a:xfrm>
                <a:off x="3306" y="2265"/>
                <a:ext cx="600" cy="0"/>
              </a:xfrm>
              <a:prstGeom prst="line">
                <a:avLst/>
              </a:prstGeom>
              <a:grpFill/>
              <a:ln w="19050">
                <a:solidFill>
                  <a:srgbClr val="969696"/>
                </a:solidFill>
                <a:round/>
                <a:headEnd/>
                <a:tailEnd/>
              </a:ln>
            </p:spPr>
            <p:txBody>
              <a:bodyPr/>
              <a:lstStyle/>
              <a:p>
                <a:endParaRPr lang="en-US">
                  <a:solidFill>
                    <a:schemeClr val="bg1"/>
                  </a:solidFill>
                </a:endParaRPr>
              </a:p>
            </p:txBody>
          </p:sp>
          <p:sp>
            <p:nvSpPr>
              <p:cNvPr id="152668" name="Rectangle 52"/>
              <p:cNvSpPr>
                <a:spLocks noChangeArrowheads="1"/>
              </p:cNvSpPr>
              <p:nvPr/>
            </p:nvSpPr>
            <p:spPr bwMode="invGray">
              <a:xfrm>
                <a:off x="3594" y="2244"/>
                <a:ext cx="40" cy="40"/>
              </a:xfrm>
              <a:prstGeom prst="rect">
                <a:avLst/>
              </a:prstGeom>
              <a:grpFill/>
              <a:ln w="9525">
                <a:solidFill>
                  <a:srgbClr val="969696"/>
                </a:solidFill>
                <a:miter lim="800000"/>
                <a:headEnd/>
                <a:tailEnd/>
              </a:ln>
            </p:spPr>
            <p:txBody>
              <a:bodyPr wrap="none" anchor="ctr"/>
              <a:lstStyle/>
              <a:p>
                <a:endParaRPr lang="en-US" sz="1000" baseline="0">
                  <a:solidFill>
                    <a:schemeClr val="bg1"/>
                  </a:solidFill>
                </a:endParaRPr>
              </a:p>
            </p:txBody>
          </p:sp>
          <p:sp>
            <p:nvSpPr>
              <p:cNvPr id="152669" name="Line 53"/>
              <p:cNvSpPr>
                <a:spLocks noChangeShapeType="1"/>
              </p:cNvSpPr>
              <p:nvPr/>
            </p:nvSpPr>
            <p:spPr bwMode="invGray">
              <a:xfrm>
                <a:off x="3300" y="2245"/>
                <a:ext cx="0" cy="39"/>
              </a:xfrm>
              <a:prstGeom prst="line">
                <a:avLst/>
              </a:prstGeom>
              <a:grpFill/>
              <a:ln w="19050">
                <a:solidFill>
                  <a:srgbClr val="969696"/>
                </a:solidFill>
                <a:round/>
                <a:headEnd/>
                <a:tailEnd/>
              </a:ln>
            </p:spPr>
            <p:txBody>
              <a:bodyPr/>
              <a:lstStyle/>
              <a:p>
                <a:endParaRPr lang="en-US">
                  <a:solidFill>
                    <a:schemeClr val="bg1"/>
                  </a:solidFill>
                </a:endParaRPr>
              </a:p>
            </p:txBody>
          </p:sp>
          <p:sp>
            <p:nvSpPr>
              <p:cNvPr id="152670" name="Line 54"/>
              <p:cNvSpPr>
                <a:spLocks noChangeShapeType="1"/>
              </p:cNvSpPr>
              <p:nvPr/>
            </p:nvSpPr>
            <p:spPr bwMode="invGray">
              <a:xfrm>
                <a:off x="3912" y="2245"/>
                <a:ext cx="0" cy="39"/>
              </a:xfrm>
              <a:prstGeom prst="line">
                <a:avLst/>
              </a:prstGeom>
              <a:grpFill/>
              <a:ln w="19050">
                <a:solidFill>
                  <a:srgbClr val="969696"/>
                </a:solidFill>
                <a:round/>
                <a:headEnd/>
                <a:tailEnd/>
              </a:ln>
            </p:spPr>
            <p:txBody>
              <a:bodyPr/>
              <a:lstStyle/>
              <a:p>
                <a:endParaRPr lang="en-US">
                  <a:solidFill>
                    <a:schemeClr val="bg1"/>
                  </a:solidFill>
                </a:endParaRPr>
              </a:p>
            </p:txBody>
          </p:sp>
          <p:sp>
            <p:nvSpPr>
              <p:cNvPr id="152671" name="Rectangle 55"/>
              <p:cNvSpPr>
                <a:spLocks noChangeArrowheads="1"/>
              </p:cNvSpPr>
              <p:nvPr/>
            </p:nvSpPr>
            <p:spPr bwMode="invGray">
              <a:xfrm>
                <a:off x="3870" y="2496"/>
                <a:ext cx="52" cy="52"/>
              </a:xfrm>
              <a:prstGeom prst="rect">
                <a:avLst/>
              </a:prstGeom>
              <a:grpFill/>
              <a:ln w="9525">
                <a:solidFill>
                  <a:srgbClr val="969696"/>
                </a:solidFill>
                <a:miter lim="800000"/>
                <a:headEnd/>
                <a:tailEnd/>
              </a:ln>
            </p:spPr>
            <p:txBody>
              <a:bodyPr wrap="none" anchor="ctr"/>
              <a:lstStyle/>
              <a:p>
                <a:endParaRPr lang="en-US" sz="1000" baseline="0">
                  <a:solidFill>
                    <a:schemeClr val="bg1"/>
                  </a:solidFill>
                </a:endParaRPr>
              </a:p>
            </p:txBody>
          </p:sp>
          <p:sp>
            <p:nvSpPr>
              <p:cNvPr id="152672" name="Line 56"/>
              <p:cNvSpPr>
                <a:spLocks noChangeShapeType="1"/>
              </p:cNvSpPr>
              <p:nvPr/>
            </p:nvSpPr>
            <p:spPr bwMode="invGray">
              <a:xfrm flipV="1">
                <a:off x="3630" y="2520"/>
                <a:ext cx="519" cy="0"/>
              </a:xfrm>
              <a:prstGeom prst="line">
                <a:avLst/>
              </a:prstGeom>
              <a:grpFill/>
              <a:ln w="19050">
                <a:solidFill>
                  <a:srgbClr val="969696"/>
                </a:solidFill>
                <a:round/>
                <a:headEnd/>
                <a:tailEnd/>
              </a:ln>
            </p:spPr>
            <p:txBody>
              <a:bodyPr/>
              <a:lstStyle/>
              <a:p>
                <a:endParaRPr lang="en-US">
                  <a:solidFill>
                    <a:schemeClr val="bg1"/>
                  </a:solidFill>
                </a:endParaRPr>
              </a:p>
            </p:txBody>
          </p:sp>
          <p:sp>
            <p:nvSpPr>
              <p:cNvPr id="152673" name="Line 57"/>
              <p:cNvSpPr>
                <a:spLocks noChangeShapeType="1"/>
              </p:cNvSpPr>
              <p:nvPr/>
            </p:nvSpPr>
            <p:spPr bwMode="invGray">
              <a:xfrm>
                <a:off x="4152" y="2503"/>
                <a:ext cx="0" cy="39"/>
              </a:xfrm>
              <a:prstGeom prst="line">
                <a:avLst/>
              </a:prstGeom>
              <a:grpFill/>
              <a:ln w="19050">
                <a:solidFill>
                  <a:srgbClr val="969696"/>
                </a:solidFill>
                <a:round/>
                <a:headEnd/>
                <a:tailEnd/>
              </a:ln>
            </p:spPr>
            <p:txBody>
              <a:bodyPr/>
              <a:lstStyle/>
              <a:p>
                <a:endParaRPr lang="en-US">
                  <a:solidFill>
                    <a:schemeClr val="bg1"/>
                  </a:solidFill>
                </a:endParaRPr>
              </a:p>
            </p:txBody>
          </p:sp>
          <p:sp>
            <p:nvSpPr>
              <p:cNvPr id="152674" name="Line 58"/>
              <p:cNvSpPr>
                <a:spLocks noChangeShapeType="1"/>
              </p:cNvSpPr>
              <p:nvPr/>
            </p:nvSpPr>
            <p:spPr bwMode="invGray">
              <a:xfrm>
                <a:off x="3633" y="2503"/>
                <a:ext cx="0" cy="39"/>
              </a:xfrm>
              <a:prstGeom prst="line">
                <a:avLst/>
              </a:prstGeom>
              <a:grpFill/>
              <a:ln w="19050">
                <a:solidFill>
                  <a:srgbClr val="969696"/>
                </a:solidFill>
                <a:round/>
                <a:headEnd/>
                <a:tailEnd/>
              </a:ln>
            </p:spPr>
            <p:txBody>
              <a:bodyPr/>
              <a:lstStyle/>
              <a:p>
                <a:endParaRPr lang="en-US">
                  <a:solidFill>
                    <a:schemeClr val="bg1"/>
                  </a:solidFill>
                </a:endParaRPr>
              </a:p>
            </p:txBody>
          </p:sp>
          <p:sp>
            <p:nvSpPr>
              <p:cNvPr id="152675" name="Rectangle 59"/>
              <p:cNvSpPr>
                <a:spLocks noChangeArrowheads="1"/>
              </p:cNvSpPr>
              <p:nvPr/>
            </p:nvSpPr>
            <p:spPr bwMode="invGray">
              <a:xfrm>
                <a:off x="3813" y="2601"/>
                <a:ext cx="52" cy="52"/>
              </a:xfrm>
              <a:prstGeom prst="rect">
                <a:avLst/>
              </a:prstGeom>
              <a:grpFill/>
              <a:ln w="9525">
                <a:solidFill>
                  <a:srgbClr val="969696"/>
                </a:solidFill>
                <a:miter lim="800000"/>
                <a:headEnd/>
                <a:tailEnd/>
              </a:ln>
            </p:spPr>
            <p:txBody>
              <a:bodyPr wrap="none" anchor="ctr"/>
              <a:lstStyle/>
              <a:p>
                <a:endParaRPr lang="en-US" sz="1000" baseline="0">
                  <a:solidFill>
                    <a:schemeClr val="bg1"/>
                  </a:solidFill>
                </a:endParaRPr>
              </a:p>
            </p:txBody>
          </p:sp>
          <p:sp>
            <p:nvSpPr>
              <p:cNvPr id="152676" name="Line 60"/>
              <p:cNvSpPr>
                <a:spLocks noChangeShapeType="1"/>
              </p:cNvSpPr>
              <p:nvPr/>
            </p:nvSpPr>
            <p:spPr bwMode="invGray">
              <a:xfrm flipV="1">
                <a:off x="3549" y="2625"/>
                <a:ext cx="579" cy="0"/>
              </a:xfrm>
              <a:prstGeom prst="line">
                <a:avLst/>
              </a:prstGeom>
              <a:grpFill/>
              <a:ln w="19050">
                <a:solidFill>
                  <a:srgbClr val="969696"/>
                </a:solidFill>
                <a:round/>
                <a:headEnd/>
                <a:tailEnd/>
              </a:ln>
            </p:spPr>
            <p:txBody>
              <a:bodyPr/>
              <a:lstStyle/>
              <a:p>
                <a:endParaRPr lang="en-US">
                  <a:solidFill>
                    <a:schemeClr val="bg1"/>
                  </a:solidFill>
                </a:endParaRPr>
              </a:p>
            </p:txBody>
          </p:sp>
          <p:sp>
            <p:nvSpPr>
              <p:cNvPr id="152677" name="Line 61"/>
              <p:cNvSpPr>
                <a:spLocks noChangeShapeType="1"/>
              </p:cNvSpPr>
              <p:nvPr/>
            </p:nvSpPr>
            <p:spPr bwMode="invGray">
              <a:xfrm>
                <a:off x="3552" y="2605"/>
                <a:ext cx="0" cy="39"/>
              </a:xfrm>
              <a:prstGeom prst="line">
                <a:avLst/>
              </a:prstGeom>
              <a:grpFill/>
              <a:ln w="19050">
                <a:solidFill>
                  <a:srgbClr val="969696"/>
                </a:solidFill>
                <a:round/>
                <a:headEnd/>
                <a:tailEnd/>
              </a:ln>
            </p:spPr>
            <p:txBody>
              <a:bodyPr/>
              <a:lstStyle/>
              <a:p>
                <a:endParaRPr lang="en-US">
                  <a:solidFill>
                    <a:schemeClr val="bg1"/>
                  </a:solidFill>
                </a:endParaRPr>
              </a:p>
            </p:txBody>
          </p:sp>
          <p:sp>
            <p:nvSpPr>
              <p:cNvPr id="152678" name="Line 62"/>
              <p:cNvSpPr>
                <a:spLocks noChangeShapeType="1"/>
              </p:cNvSpPr>
              <p:nvPr/>
            </p:nvSpPr>
            <p:spPr bwMode="invGray">
              <a:xfrm>
                <a:off x="4128" y="2608"/>
                <a:ext cx="0" cy="39"/>
              </a:xfrm>
              <a:prstGeom prst="line">
                <a:avLst/>
              </a:prstGeom>
              <a:grpFill/>
              <a:ln w="19050">
                <a:solidFill>
                  <a:srgbClr val="969696"/>
                </a:solidFill>
                <a:round/>
                <a:headEnd/>
                <a:tailEnd/>
              </a:ln>
            </p:spPr>
            <p:txBody>
              <a:bodyPr/>
              <a:lstStyle/>
              <a:p>
                <a:endParaRPr lang="en-US">
                  <a:solidFill>
                    <a:schemeClr val="bg1"/>
                  </a:solidFill>
                </a:endParaRPr>
              </a:p>
            </p:txBody>
          </p:sp>
          <p:sp>
            <p:nvSpPr>
              <p:cNvPr id="152679" name="Rectangle 63"/>
              <p:cNvSpPr>
                <a:spLocks noChangeArrowheads="1"/>
              </p:cNvSpPr>
              <p:nvPr/>
            </p:nvSpPr>
            <p:spPr bwMode="invGray">
              <a:xfrm>
                <a:off x="4071" y="2706"/>
                <a:ext cx="63" cy="63"/>
              </a:xfrm>
              <a:prstGeom prst="rect">
                <a:avLst/>
              </a:prstGeom>
              <a:grpFill/>
              <a:ln w="9525">
                <a:solidFill>
                  <a:srgbClr val="969696"/>
                </a:solidFill>
                <a:miter lim="800000"/>
                <a:headEnd/>
                <a:tailEnd/>
              </a:ln>
            </p:spPr>
            <p:txBody>
              <a:bodyPr wrap="none" anchor="ctr"/>
              <a:lstStyle/>
              <a:p>
                <a:endParaRPr lang="en-US" sz="1000" baseline="0">
                  <a:solidFill>
                    <a:schemeClr val="bg1"/>
                  </a:solidFill>
                </a:endParaRPr>
              </a:p>
            </p:txBody>
          </p:sp>
          <p:sp>
            <p:nvSpPr>
              <p:cNvPr id="152680" name="Line 64"/>
              <p:cNvSpPr>
                <a:spLocks noChangeShapeType="1"/>
              </p:cNvSpPr>
              <p:nvPr/>
            </p:nvSpPr>
            <p:spPr bwMode="invGray">
              <a:xfrm flipV="1">
                <a:off x="3903" y="2733"/>
                <a:ext cx="393" cy="0"/>
              </a:xfrm>
              <a:prstGeom prst="line">
                <a:avLst/>
              </a:prstGeom>
              <a:grpFill/>
              <a:ln w="19050">
                <a:solidFill>
                  <a:srgbClr val="969696"/>
                </a:solidFill>
                <a:round/>
                <a:headEnd/>
                <a:tailEnd/>
              </a:ln>
            </p:spPr>
            <p:txBody>
              <a:bodyPr/>
              <a:lstStyle/>
              <a:p>
                <a:endParaRPr lang="en-US">
                  <a:solidFill>
                    <a:schemeClr val="bg1"/>
                  </a:solidFill>
                </a:endParaRPr>
              </a:p>
            </p:txBody>
          </p:sp>
          <p:sp>
            <p:nvSpPr>
              <p:cNvPr id="152681" name="Line 65"/>
              <p:cNvSpPr>
                <a:spLocks noChangeShapeType="1"/>
              </p:cNvSpPr>
              <p:nvPr/>
            </p:nvSpPr>
            <p:spPr bwMode="invGray">
              <a:xfrm>
                <a:off x="4302" y="2716"/>
                <a:ext cx="0" cy="39"/>
              </a:xfrm>
              <a:prstGeom prst="line">
                <a:avLst/>
              </a:prstGeom>
              <a:grpFill/>
              <a:ln w="19050">
                <a:solidFill>
                  <a:srgbClr val="969696"/>
                </a:solidFill>
                <a:round/>
                <a:headEnd/>
                <a:tailEnd/>
              </a:ln>
            </p:spPr>
            <p:txBody>
              <a:bodyPr/>
              <a:lstStyle/>
              <a:p>
                <a:endParaRPr lang="en-US">
                  <a:solidFill>
                    <a:schemeClr val="bg1"/>
                  </a:solidFill>
                </a:endParaRPr>
              </a:p>
            </p:txBody>
          </p:sp>
          <p:sp>
            <p:nvSpPr>
              <p:cNvPr id="152682" name="Line 66"/>
              <p:cNvSpPr>
                <a:spLocks noChangeShapeType="1"/>
              </p:cNvSpPr>
              <p:nvPr/>
            </p:nvSpPr>
            <p:spPr bwMode="invGray">
              <a:xfrm>
                <a:off x="3903" y="2713"/>
                <a:ext cx="0" cy="39"/>
              </a:xfrm>
              <a:prstGeom prst="line">
                <a:avLst/>
              </a:prstGeom>
              <a:grpFill/>
              <a:ln w="19050">
                <a:solidFill>
                  <a:srgbClr val="969696"/>
                </a:solidFill>
                <a:round/>
                <a:headEnd/>
                <a:tailEnd/>
              </a:ln>
            </p:spPr>
            <p:txBody>
              <a:bodyPr/>
              <a:lstStyle/>
              <a:p>
                <a:endParaRPr lang="en-US">
                  <a:solidFill>
                    <a:schemeClr val="bg1"/>
                  </a:solidFill>
                </a:endParaRPr>
              </a:p>
            </p:txBody>
          </p:sp>
          <p:sp>
            <p:nvSpPr>
              <p:cNvPr id="152683" name="Rectangle 67"/>
              <p:cNvSpPr>
                <a:spLocks noChangeArrowheads="1"/>
              </p:cNvSpPr>
              <p:nvPr/>
            </p:nvSpPr>
            <p:spPr bwMode="invGray">
              <a:xfrm>
                <a:off x="4251" y="2814"/>
                <a:ext cx="52" cy="52"/>
              </a:xfrm>
              <a:prstGeom prst="rect">
                <a:avLst/>
              </a:prstGeom>
              <a:grpFill/>
              <a:ln w="9525">
                <a:solidFill>
                  <a:srgbClr val="969696"/>
                </a:solidFill>
                <a:miter lim="800000"/>
                <a:headEnd/>
                <a:tailEnd/>
              </a:ln>
            </p:spPr>
            <p:txBody>
              <a:bodyPr wrap="none" anchor="ctr"/>
              <a:lstStyle/>
              <a:p>
                <a:endParaRPr lang="en-US" sz="1000" baseline="0">
                  <a:solidFill>
                    <a:schemeClr val="bg1"/>
                  </a:solidFill>
                </a:endParaRPr>
              </a:p>
            </p:txBody>
          </p:sp>
          <p:sp>
            <p:nvSpPr>
              <p:cNvPr id="152684" name="Line 68"/>
              <p:cNvSpPr>
                <a:spLocks noChangeShapeType="1"/>
              </p:cNvSpPr>
              <p:nvPr/>
            </p:nvSpPr>
            <p:spPr bwMode="invGray">
              <a:xfrm flipV="1">
                <a:off x="4002" y="2838"/>
                <a:ext cx="543" cy="0"/>
              </a:xfrm>
              <a:prstGeom prst="line">
                <a:avLst/>
              </a:prstGeom>
              <a:grpFill/>
              <a:ln w="19050">
                <a:solidFill>
                  <a:srgbClr val="969696"/>
                </a:solidFill>
                <a:round/>
                <a:headEnd/>
                <a:tailEnd/>
              </a:ln>
            </p:spPr>
            <p:txBody>
              <a:bodyPr/>
              <a:lstStyle/>
              <a:p>
                <a:endParaRPr lang="en-US">
                  <a:solidFill>
                    <a:schemeClr val="bg1"/>
                  </a:solidFill>
                </a:endParaRPr>
              </a:p>
            </p:txBody>
          </p:sp>
          <p:sp>
            <p:nvSpPr>
              <p:cNvPr id="152685" name="Line 69"/>
              <p:cNvSpPr>
                <a:spLocks noChangeShapeType="1"/>
              </p:cNvSpPr>
              <p:nvPr/>
            </p:nvSpPr>
            <p:spPr bwMode="invGray">
              <a:xfrm>
                <a:off x="4548" y="2818"/>
                <a:ext cx="0" cy="39"/>
              </a:xfrm>
              <a:prstGeom prst="line">
                <a:avLst/>
              </a:prstGeom>
              <a:grpFill/>
              <a:ln w="19050">
                <a:solidFill>
                  <a:srgbClr val="969696"/>
                </a:solidFill>
                <a:round/>
                <a:headEnd/>
                <a:tailEnd/>
              </a:ln>
            </p:spPr>
            <p:txBody>
              <a:bodyPr/>
              <a:lstStyle/>
              <a:p>
                <a:endParaRPr lang="en-US">
                  <a:solidFill>
                    <a:schemeClr val="bg1"/>
                  </a:solidFill>
                </a:endParaRPr>
              </a:p>
            </p:txBody>
          </p:sp>
          <p:sp>
            <p:nvSpPr>
              <p:cNvPr id="152686" name="Line 70"/>
              <p:cNvSpPr>
                <a:spLocks noChangeShapeType="1"/>
              </p:cNvSpPr>
              <p:nvPr/>
            </p:nvSpPr>
            <p:spPr bwMode="invGray">
              <a:xfrm>
                <a:off x="3999" y="2818"/>
                <a:ext cx="0" cy="39"/>
              </a:xfrm>
              <a:prstGeom prst="line">
                <a:avLst/>
              </a:prstGeom>
              <a:grpFill/>
              <a:ln w="19050">
                <a:solidFill>
                  <a:srgbClr val="969696"/>
                </a:solidFill>
                <a:round/>
                <a:headEnd/>
                <a:tailEnd/>
              </a:ln>
            </p:spPr>
            <p:txBody>
              <a:bodyPr/>
              <a:lstStyle/>
              <a:p>
                <a:endParaRPr lang="en-US">
                  <a:solidFill>
                    <a:schemeClr val="bg1"/>
                  </a:solidFill>
                </a:endParaRPr>
              </a:p>
            </p:txBody>
          </p:sp>
          <p:sp>
            <p:nvSpPr>
              <p:cNvPr id="152687" name="Line 71"/>
              <p:cNvSpPr>
                <a:spLocks noChangeShapeType="1"/>
              </p:cNvSpPr>
              <p:nvPr/>
            </p:nvSpPr>
            <p:spPr bwMode="invGray">
              <a:xfrm>
                <a:off x="3357" y="3093"/>
                <a:ext cx="675" cy="0"/>
              </a:xfrm>
              <a:prstGeom prst="line">
                <a:avLst/>
              </a:prstGeom>
              <a:grpFill/>
              <a:ln w="19050">
                <a:solidFill>
                  <a:srgbClr val="969696"/>
                </a:solidFill>
                <a:round/>
                <a:headEnd/>
                <a:tailEnd/>
              </a:ln>
            </p:spPr>
            <p:txBody>
              <a:bodyPr/>
              <a:lstStyle/>
              <a:p>
                <a:endParaRPr lang="en-US">
                  <a:solidFill>
                    <a:schemeClr val="bg1"/>
                  </a:solidFill>
                </a:endParaRPr>
              </a:p>
            </p:txBody>
          </p:sp>
          <p:sp>
            <p:nvSpPr>
              <p:cNvPr id="152688" name="Rectangle 72"/>
              <p:cNvSpPr>
                <a:spLocks noChangeArrowheads="1"/>
              </p:cNvSpPr>
              <p:nvPr/>
            </p:nvSpPr>
            <p:spPr bwMode="invGray">
              <a:xfrm>
                <a:off x="3681" y="3072"/>
                <a:ext cx="40" cy="40"/>
              </a:xfrm>
              <a:prstGeom prst="rect">
                <a:avLst/>
              </a:prstGeom>
              <a:grpFill/>
              <a:ln w="9525">
                <a:solidFill>
                  <a:srgbClr val="969696"/>
                </a:solidFill>
                <a:miter lim="800000"/>
                <a:headEnd/>
                <a:tailEnd/>
              </a:ln>
            </p:spPr>
            <p:txBody>
              <a:bodyPr wrap="none" anchor="ctr"/>
              <a:lstStyle/>
              <a:p>
                <a:endParaRPr lang="en-US" sz="1000" baseline="0">
                  <a:solidFill>
                    <a:schemeClr val="bg1"/>
                  </a:solidFill>
                </a:endParaRPr>
              </a:p>
            </p:txBody>
          </p:sp>
          <p:sp>
            <p:nvSpPr>
              <p:cNvPr id="152689" name="Line 73"/>
              <p:cNvSpPr>
                <a:spLocks noChangeShapeType="1"/>
              </p:cNvSpPr>
              <p:nvPr/>
            </p:nvSpPr>
            <p:spPr bwMode="invGray">
              <a:xfrm>
                <a:off x="4032" y="3076"/>
                <a:ext cx="0" cy="39"/>
              </a:xfrm>
              <a:prstGeom prst="line">
                <a:avLst/>
              </a:prstGeom>
              <a:grpFill/>
              <a:ln w="19050">
                <a:solidFill>
                  <a:srgbClr val="969696"/>
                </a:solidFill>
                <a:round/>
                <a:headEnd/>
                <a:tailEnd/>
              </a:ln>
            </p:spPr>
            <p:txBody>
              <a:bodyPr/>
              <a:lstStyle/>
              <a:p>
                <a:endParaRPr lang="en-US">
                  <a:solidFill>
                    <a:schemeClr val="bg1"/>
                  </a:solidFill>
                </a:endParaRPr>
              </a:p>
            </p:txBody>
          </p:sp>
          <p:sp>
            <p:nvSpPr>
              <p:cNvPr id="152690" name="Line 75"/>
              <p:cNvSpPr>
                <a:spLocks noChangeShapeType="1"/>
              </p:cNvSpPr>
              <p:nvPr/>
            </p:nvSpPr>
            <p:spPr bwMode="invGray">
              <a:xfrm>
                <a:off x="3363" y="3073"/>
                <a:ext cx="0" cy="39"/>
              </a:xfrm>
              <a:prstGeom prst="line">
                <a:avLst/>
              </a:prstGeom>
              <a:grpFill/>
              <a:ln w="19050">
                <a:solidFill>
                  <a:srgbClr val="969696"/>
                </a:solidFill>
                <a:round/>
                <a:headEnd/>
                <a:tailEnd/>
              </a:ln>
            </p:spPr>
            <p:txBody>
              <a:bodyPr/>
              <a:lstStyle/>
              <a:p>
                <a:endParaRPr lang="en-US">
                  <a:solidFill>
                    <a:schemeClr val="bg1"/>
                  </a:solidFill>
                </a:endParaRPr>
              </a:p>
            </p:txBody>
          </p:sp>
          <p:sp>
            <p:nvSpPr>
              <p:cNvPr id="152691" name="Line 76"/>
              <p:cNvSpPr>
                <a:spLocks noChangeShapeType="1"/>
              </p:cNvSpPr>
              <p:nvPr/>
            </p:nvSpPr>
            <p:spPr bwMode="invGray">
              <a:xfrm>
                <a:off x="3285" y="3198"/>
                <a:ext cx="735" cy="0"/>
              </a:xfrm>
              <a:prstGeom prst="line">
                <a:avLst/>
              </a:prstGeom>
              <a:grpFill/>
              <a:ln w="19050">
                <a:solidFill>
                  <a:srgbClr val="969696"/>
                </a:solidFill>
                <a:round/>
                <a:headEnd/>
                <a:tailEnd/>
              </a:ln>
            </p:spPr>
            <p:txBody>
              <a:bodyPr/>
              <a:lstStyle/>
              <a:p>
                <a:endParaRPr lang="en-US">
                  <a:solidFill>
                    <a:schemeClr val="bg1"/>
                  </a:solidFill>
                </a:endParaRPr>
              </a:p>
            </p:txBody>
          </p:sp>
          <p:sp>
            <p:nvSpPr>
              <p:cNvPr id="152692" name="Rectangle 77"/>
              <p:cNvSpPr>
                <a:spLocks noChangeArrowheads="1"/>
              </p:cNvSpPr>
              <p:nvPr/>
            </p:nvSpPr>
            <p:spPr bwMode="invGray">
              <a:xfrm>
                <a:off x="3633" y="3177"/>
                <a:ext cx="40" cy="40"/>
              </a:xfrm>
              <a:prstGeom prst="rect">
                <a:avLst/>
              </a:prstGeom>
              <a:grpFill/>
              <a:ln w="9525">
                <a:solidFill>
                  <a:srgbClr val="969696"/>
                </a:solidFill>
                <a:miter lim="800000"/>
                <a:headEnd/>
                <a:tailEnd/>
              </a:ln>
            </p:spPr>
            <p:txBody>
              <a:bodyPr wrap="none" anchor="ctr"/>
              <a:lstStyle/>
              <a:p>
                <a:endParaRPr lang="en-US" sz="1000" baseline="0">
                  <a:solidFill>
                    <a:schemeClr val="bg1"/>
                  </a:solidFill>
                </a:endParaRPr>
              </a:p>
            </p:txBody>
          </p:sp>
          <p:sp>
            <p:nvSpPr>
              <p:cNvPr id="152693" name="Line 78"/>
              <p:cNvSpPr>
                <a:spLocks noChangeShapeType="1"/>
              </p:cNvSpPr>
              <p:nvPr/>
            </p:nvSpPr>
            <p:spPr bwMode="invGray">
              <a:xfrm>
                <a:off x="4020" y="3181"/>
                <a:ext cx="0" cy="39"/>
              </a:xfrm>
              <a:prstGeom prst="line">
                <a:avLst/>
              </a:prstGeom>
              <a:grpFill/>
              <a:ln w="19050">
                <a:solidFill>
                  <a:srgbClr val="969696"/>
                </a:solidFill>
                <a:round/>
                <a:headEnd/>
                <a:tailEnd/>
              </a:ln>
            </p:spPr>
            <p:txBody>
              <a:bodyPr/>
              <a:lstStyle/>
              <a:p>
                <a:endParaRPr lang="en-US">
                  <a:solidFill>
                    <a:schemeClr val="bg1"/>
                  </a:solidFill>
                </a:endParaRPr>
              </a:p>
            </p:txBody>
          </p:sp>
          <p:sp>
            <p:nvSpPr>
              <p:cNvPr id="152694" name="Line 79"/>
              <p:cNvSpPr>
                <a:spLocks noChangeShapeType="1"/>
              </p:cNvSpPr>
              <p:nvPr/>
            </p:nvSpPr>
            <p:spPr bwMode="invGray">
              <a:xfrm>
                <a:off x="3279" y="3178"/>
                <a:ext cx="0" cy="39"/>
              </a:xfrm>
              <a:prstGeom prst="line">
                <a:avLst/>
              </a:prstGeom>
              <a:grpFill/>
              <a:ln w="19050">
                <a:solidFill>
                  <a:srgbClr val="969696"/>
                </a:solidFill>
                <a:round/>
                <a:headEnd/>
                <a:tailEnd/>
              </a:ln>
            </p:spPr>
            <p:txBody>
              <a:bodyPr/>
              <a:lstStyle/>
              <a:p>
                <a:endParaRPr lang="en-US">
                  <a:solidFill>
                    <a:schemeClr val="bg1"/>
                  </a:solidFill>
                </a:endParaRPr>
              </a:p>
            </p:txBody>
          </p:sp>
          <p:sp>
            <p:nvSpPr>
              <p:cNvPr id="152695" name="Rectangle 80"/>
              <p:cNvSpPr>
                <a:spLocks noChangeArrowheads="1"/>
              </p:cNvSpPr>
              <p:nvPr/>
            </p:nvSpPr>
            <p:spPr bwMode="invGray">
              <a:xfrm>
                <a:off x="3810" y="3282"/>
                <a:ext cx="52" cy="52"/>
              </a:xfrm>
              <a:prstGeom prst="rect">
                <a:avLst/>
              </a:prstGeom>
              <a:grpFill/>
              <a:ln w="9525">
                <a:solidFill>
                  <a:srgbClr val="969696"/>
                </a:solidFill>
                <a:miter lim="800000"/>
                <a:headEnd/>
                <a:tailEnd/>
              </a:ln>
            </p:spPr>
            <p:txBody>
              <a:bodyPr wrap="none" anchor="ctr"/>
              <a:lstStyle/>
              <a:p>
                <a:endParaRPr lang="en-US" sz="1000" baseline="0">
                  <a:solidFill>
                    <a:schemeClr val="bg1"/>
                  </a:solidFill>
                </a:endParaRPr>
              </a:p>
            </p:txBody>
          </p:sp>
          <p:sp>
            <p:nvSpPr>
              <p:cNvPr id="152696" name="Line 81"/>
              <p:cNvSpPr>
                <a:spLocks noChangeShapeType="1"/>
              </p:cNvSpPr>
              <p:nvPr/>
            </p:nvSpPr>
            <p:spPr bwMode="invGray">
              <a:xfrm flipV="1">
                <a:off x="3570" y="3306"/>
                <a:ext cx="519" cy="0"/>
              </a:xfrm>
              <a:prstGeom prst="line">
                <a:avLst/>
              </a:prstGeom>
              <a:grpFill/>
              <a:ln w="19050">
                <a:solidFill>
                  <a:srgbClr val="969696"/>
                </a:solidFill>
                <a:round/>
                <a:headEnd/>
                <a:tailEnd/>
              </a:ln>
            </p:spPr>
            <p:txBody>
              <a:bodyPr/>
              <a:lstStyle/>
              <a:p>
                <a:endParaRPr lang="en-US">
                  <a:solidFill>
                    <a:schemeClr val="bg1"/>
                  </a:solidFill>
                </a:endParaRPr>
              </a:p>
            </p:txBody>
          </p:sp>
          <p:sp>
            <p:nvSpPr>
              <p:cNvPr id="152697" name="Line 82"/>
              <p:cNvSpPr>
                <a:spLocks noChangeShapeType="1"/>
              </p:cNvSpPr>
              <p:nvPr/>
            </p:nvSpPr>
            <p:spPr bwMode="invGray">
              <a:xfrm>
                <a:off x="4095" y="3289"/>
                <a:ext cx="0" cy="39"/>
              </a:xfrm>
              <a:prstGeom prst="line">
                <a:avLst/>
              </a:prstGeom>
              <a:grpFill/>
              <a:ln w="19050">
                <a:solidFill>
                  <a:srgbClr val="969696"/>
                </a:solidFill>
                <a:round/>
                <a:headEnd/>
                <a:tailEnd/>
              </a:ln>
            </p:spPr>
            <p:txBody>
              <a:bodyPr/>
              <a:lstStyle/>
              <a:p>
                <a:endParaRPr lang="en-US">
                  <a:solidFill>
                    <a:schemeClr val="bg1"/>
                  </a:solidFill>
                </a:endParaRPr>
              </a:p>
            </p:txBody>
          </p:sp>
          <p:sp>
            <p:nvSpPr>
              <p:cNvPr id="152698" name="Line 83"/>
              <p:cNvSpPr>
                <a:spLocks noChangeShapeType="1"/>
              </p:cNvSpPr>
              <p:nvPr/>
            </p:nvSpPr>
            <p:spPr bwMode="invGray">
              <a:xfrm>
                <a:off x="3567" y="3286"/>
                <a:ext cx="0" cy="39"/>
              </a:xfrm>
              <a:prstGeom prst="line">
                <a:avLst/>
              </a:prstGeom>
              <a:grpFill/>
              <a:ln w="19050">
                <a:solidFill>
                  <a:srgbClr val="969696"/>
                </a:solidFill>
                <a:round/>
                <a:headEnd/>
                <a:tailEnd/>
              </a:ln>
            </p:spPr>
            <p:txBody>
              <a:bodyPr/>
              <a:lstStyle/>
              <a:p>
                <a:endParaRPr lang="en-US">
                  <a:solidFill>
                    <a:schemeClr val="bg1"/>
                  </a:solidFill>
                </a:endParaRPr>
              </a:p>
            </p:txBody>
          </p:sp>
          <p:sp>
            <p:nvSpPr>
              <p:cNvPr id="152699" name="Line 84"/>
              <p:cNvSpPr>
                <a:spLocks noChangeShapeType="1"/>
              </p:cNvSpPr>
              <p:nvPr/>
            </p:nvSpPr>
            <p:spPr bwMode="invGray">
              <a:xfrm>
                <a:off x="3585" y="3411"/>
                <a:ext cx="735" cy="0"/>
              </a:xfrm>
              <a:prstGeom prst="line">
                <a:avLst/>
              </a:prstGeom>
              <a:grpFill/>
              <a:ln w="19050">
                <a:solidFill>
                  <a:srgbClr val="969696"/>
                </a:solidFill>
                <a:round/>
                <a:headEnd/>
                <a:tailEnd/>
              </a:ln>
            </p:spPr>
            <p:txBody>
              <a:bodyPr/>
              <a:lstStyle/>
              <a:p>
                <a:endParaRPr lang="en-US">
                  <a:solidFill>
                    <a:schemeClr val="bg1"/>
                  </a:solidFill>
                </a:endParaRPr>
              </a:p>
            </p:txBody>
          </p:sp>
          <p:sp>
            <p:nvSpPr>
              <p:cNvPr id="152700" name="Rectangle 85"/>
              <p:cNvSpPr>
                <a:spLocks noChangeArrowheads="1"/>
              </p:cNvSpPr>
              <p:nvPr/>
            </p:nvSpPr>
            <p:spPr bwMode="invGray">
              <a:xfrm>
                <a:off x="3933" y="3390"/>
                <a:ext cx="40" cy="40"/>
              </a:xfrm>
              <a:prstGeom prst="rect">
                <a:avLst/>
              </a:prstGeom>
              <a:grpFill/>
              <a:ln w="9525">
                <a:solidFill>
                  <a:srgbClr val="969696"/>
                </a:solidFill>
                <a:miter lim="800000"/>
                <a:headEnd/>
                <a:tailEnd/>
              </a:ln>
            </p:spPr>
            <p:txBody>
              <a:bodyPr wrap="none" anchor="ctr"/>
              <a:lstStyle/>
              <a:p>
                <a:endParaRPr lang="en-US" sz="1000" baseline="0">
                  <a:solidFill>
                    <a:schemeClr val="bg1"/>
                  </a:solidFill>
                </a:endParaRPr>
              </a:p>
            </p:txBody>
          </p:sp>
          <p:sp>
            <p:nvSpPr>
              <p:cNvPr id="152701" name="Line 86"/>
              <p:cNvSpPr>
                <a:spLocks noChangeShapeType="1"/>
              </p:cNvSpPr>
              <p:nvPr/>
            </p:nvSpPr>
            <p:spPr bwMode="invGray">
              <a:xfrm>
                <a:off x="4320" y="3391"/>
                <a:ext cx="0" cy="39"/>
              </a:xfrm>
              <a:prstGeom prst="line">
                <a:avLst/>
              </a:prstGeom>
              <a:grpFill/>
              <a:ln w="19050">
                <a:solidFill>
                  <a:srgbClr val="969696"/>
                </a:solidFill>
                <a:round/>
                <a:headEnd/>
                <a:tailEnd/>
              </a:ln>
            </p:spPr>
            <p:txBody>
              <a:bodyPr/>
              <a:lstStyle/>
              <a:p>
                <a:endParaRPr lang="en-US">
                  <a:solidFill>
                    <a:schemeClr val="bg1"/>
                  </a:solidFill>
                </a:endParaRPr>
              </a:p>
            </p:txBody>
          </p:sp>
          <p:sp>
            <p:nvSpPr>
              <p:cNvPr id="152702" name="Line 87"/>
              <p:cNvSpPr>
                <a:spLocks noChangeShapeType="1"/>
              </p:cNvSpPr>
              <p:nvPr/>
            </p:nvSpPr>
            <p:spPr bwMode="invGray">
              <a:xfrm>
                <a:off x="3582" y="3394"/>
                <a:ext cx="0" cy="39"/>
              </a:xfrm>
              <a:prstGeom prst="line">
                <a:avLst/>
              </a:prstGeom>
              <a:grpFill/>
              <a:ln w="19050">
                <a:solidFill>
                  <a:srgbClr val="969696"/>
                </a:solidFill>
                <a:round/>
                <a:headEnd/>
                <a:tailEnd/>
              </a:ln>
            </p:spPr>
            <p:txBody>
              <a:bodyPr/>
              <a:lstStyle/>
              <a:p>
                <a:endParaRPr lang="en-US">
                  <a:solidFill>
                    <a:schemeClr val="bg1"/>
                  </a:solidFill>
                </a:endParaRPr>
              </a:p>
            </p:txBody>
          </p:sp>
        </p:grpSp>
      </p:grpSp>
      <p:graphicFrame>
        <p:nvGraphicFramePr>
          <p:cNvPr id="90" name="Group 87"/>
          <p:cNvGraphicFramePr>
            <a:graphicFrameLocks noGrp="1"/>
          </p:cNvGraphicFramePr>
          <p:nvPr/>
        </p:nvGraphicFramePr>
        <p:xfrm>
          <a:off x="960438" y="1765299"/>
          <a:ext cx="3971925" cy="3606803"/>
        </p:xfrm>
        <a:graphic>
          <a:graphicData uri="http://schemas.openxmlformats.org/drawingml/2006/table">
            <a:tbl>
              <a:tblPr/>
              <a:tblGrid>
                <a:gridCol w="2411412"/>
                <a:gridCol w="1560513"/>
              </a:tblGrid>
              <a:tr h="193675">
                <a:tc>
                  <a:txBody>
                    <a:bodyPr/>
                    <a:lstStyle/>
                    <a:p>
                      <a:pPr marL="0" marR="0" lvl="0" indent="0" algn="l" defTabSz="914400" rtl="0" eaLnBrk="1" fontAlgn="base" latinLnBrk="0" hangingPunct="1">
                        <a:lnSpc>
                          <a:spcPct val="85000"/>
                        </a:lnSpc>
                        <a:spcBef>
                          <a:spcPct val="20000"/>
                        </a:spcBef>
                        <a:spcAft>
                          <a:spcPct val="0"/>
                        </a:spcAft>
                        <a:buClr>
                          <a:srgbClr val="BE0023"/>
                        </a:buClr>
                        <a:buSzPct val="85000"/>
                        <a:buFont typeface="Wingdings" pitchFamily="2" charset="2"/>
                        <a:buNone/>
                        <a:tabLst/>
                      </a:pPr>
                      <a:r>
                        <a:rPr kumimoji="0" lang="en-US" sz="1100" b="1" i="0" u="none" strike="noStrike" cap="none" normalizeH="0" baseline="0" dirty="0" smtClean="0">
                          <a:ln>
                            <a:noFill/>
                          </a:ln>
                          <a:solidFill>
                            <a:schemeClr val="bg1"/>
                          </a:solidFill>
                          <a:effectLst/>
                          <a:latin typeface="Arial" pitchFamily="34" charset="0"/>
                          <a:ea typeface="MS PGothic" pitchFamily="34" charset="-128"/>
                          <a:cs typeface="Arial" pitchFamily="34" charset="0"/>
                        </a:rPr>
                        <a:t>Metformin (200/981)*</a:t>
                      </a:r>
                    </a:p>
                  </a:txBody>
                  <a:tcPr marL="45720" marR="4572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BE0023"/>
                        </a:buClr>
                        <a:buSzPct val="85000"/>
                        <a:buFont typeface="Wingdings" pitchFamily="2" charset="2"/>
                        <a:buNone/>
                        <a:tabLst/>
                      </a:pPr>
                      <a:r>
                        <a:rPr kumimoji="0" lang="en-US" sz="1100" b="1" i="0" u="none" strike="noStrike" cap="none" normalizeH="0" baseline="0" smtClean="0">
                          <a:ln>
                            <a:noFill/>
                          </a:ln>
                          <a:solidFill>
                            <a:schemeClr val="bg1"/>
                          </a:solidFill>
                          <a:effectLst/>
                          <a:latin typeface="Arial" pitchFamily="34" charset="0"/>
                          <a:ea typeface="MS PGothic" pitchFamily="34" charset="-128"/>
                          <a:cs typeface="Arial" pitchFamily="34" charset="0"/>
                        </a:rPr>
                        <a:t>Hazard Ratio (95% CI)</a:t>
                      </a:r>
                    </a:p>
                  </a:txBody>
                  <a:tcPr marL="45720" marR="45720" marT="0" marB="0" anchor="ctr" horzOverflow="overflow">
                    <a:lnL>
                      <a:noFill/>
                    </a:lnL>
                    <a:lnR>
                      <a:noFill/>
                    </a:lnR>
                    <a:lnT>
                      <a:noFill/>
                    </a:lnT>
                    <a:lnB>
                      <a:noFill/>
                    </a:lnB>
                    <a:lnTlToBr>
                      <a:noFill/>
                    </a:lnTlToBr>
                    <a:lnBlToTr>
                      <a:noFill/>
                    </a:lnBlToTr>
                    <a:noFill/>
                  </a:tcPr>
                </a:tc>
              </a:tr>
              <a:tr h="160338">
                <a:tc>
                  <a:txBody>
                    <a:bodyPr/>
                    <a:lstStyle/>
                    <a:p>
                      <a:pPr marL="0" marR="0" lvl="0" indent="0" algn="l" defTabSz="914400" rtl="0" eaLnBrk="1" fontAlgn="base" latinLnBrk="0" hangingPunct="1">
                        <a:lnSpc>
                          <a:spcPct val="85000"/>
                        </a:lnSpc>
                        <a:spcBef>
                          <a:spcPct val="20000"/>
                        </a:spcBef>
                        <a:spcAft>
                          <a:spcPct val="0"/>
                        </a:spcAft>
                        <a:buClr>
                          <a:srgbClr val="BE0023"/>
                        </a:buClr>
                        <a:buSzPct val="85000"/>
                        <a:buFont typeface="Wingdings" pitchFamily="2" charset="2"/>
                        <a:buNone/>
                        <a:tabLst/>
                      </a:pPr>
                      <a:r>
                        <a:rPr kumimoji="0" lang="en-US" sz="1100" b="0" i="0" u="none" strike="noStrike" cap="none" normalizeH="0" baseline="0" smtClean="0">
                          <a:ln>
                            <a:noFill/>
                          </a:ln>
                          <a:solidFill>
                            <a:schemeClr val="bg1"/>
                          </a:solidFill>
                          <a:effectLst/>
                          <a:latin typeface="Arial" pitchFamily="34" charset="0"/>
                          <a:ea typeface="MS PGothic" pitchFamily="34" charset="-128"/>
                          <a:cs typeface="Arial" pitchFamily="34" charset="0"/>
                        </a:rPr>
                        <a:t>Death (33/173)**</a:t>
                      </a:r>
                    </a:p>
                  </a:txBody>
                  <a:tcPr marL="45720" marR="4572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BE0023"/>
                        </a:buClr>
                        <a:buSzPct val="85000"/>
                        <a:buFont typeface="Wingdings" pitchFamily="2" charset="2"/>
                        <a:buNone/>
                        <a:tabLst/>
                      </a:pPr>
                      <a:r>
                        <a:rPr kumimoji="0" lang="en-US" sz="1100" b="0" i="0" u="none" strike="noStrike" cap="none" normalizeH="0" baseline="0" smtClean="0">
                          <a:ln>
                            <a:noFill/>
                          </a:ln>
                          <a:solidFill>
                            <a:schemeClr val="bg1"/>
                          </a:solidFill>
                          <a:effectLst/>
                          <a:latin typeface="Arial" pitchFamily="34" charset="0"/>
                          <a:ea typeface="MS PGothic" pitchFamily="34" charset="-128"/>
                          <a:cs typeface="Arial" pitchFamily="34" charset="0"/>
                        </a:rPr>
                        <a:t>0.91 (0.61-1.34)</a:t>
                      </a:r>
                    </a:p>
                  </a:txBody>
                  <a:tcPr marL="45720" marR="45720" marT="0" marB="0" anchor="ctr" horzOverflow="overflow">
                    <a:lnL>
                      <a:noFill/>
                    </a:lnL>
                    <a:lnR>
                      <a:noFill/>
                    </a:lnR>
                    <a:lnT>
                      <a:noFill/>
                    </a:lnT>
                    <a:lnB>
                      <a:noFill/>
                    </a:lnB>
                    <a:lnTlToBr>
                      <a:noFill/>
                    </a:lnTlToBr>
                    <a:lnBlToTr>
                      <a:noFill/>
                    </a:lnBlToTr>
                    <a:noFill/>
                  </a:tcPr>
                </a:tc>
              </a:tr>
              <a:tr h="152400">
                <a:tc>
                  <a:txBody>
                    <a:bodyPr/>
                    <a:lstStyle/>
                    <a:p>
                      <a:pPr marL="0" marR="0" lvl="0" indent="0" algn="l" defTabSz="914400" rtl="0" eaLnBrk="1" fontAlgn="base" latinLnBrk="0" hangingPunct="1">
                        <a:lnSpc>
                          <a:spcPct val="85000"/>
                        </a:lnSpc>
                        <a:spcBef>
                          <a:spcPct val="20000"/>
                        </a:spcBef>
                        <a:spcAft>
                          <a:spcPct val="0"/>
                        </a:spcAft>
                        <a:buClr>
                          <a:srgbClr val="BE0023"/>
                        </a:buClr>
                        <a:buSzPct val="85000"/>
                        <a:buFont typeface="Wingdings" pitchFamily="2" charset="2"/>
                        <a:buNone/>
                        <a:tabLst/>
                      </a:pPr>
                      <a:r>
                        <a:rPr kumimoji="0" lang="en-US" sz="11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CV death (24/139)**</a:t>
                      </a:r>
                    </a:p>
                  </a:txBody>
                  <a:tcPr marL="45720" marR="4572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Tx/>
                        <a:buSzTx/>
                        <a:buFontTx/>
                        <a:buNone/>
                        <a:tabLst/>
                      </a:pPr>
                      <a:r>
                        <a:rPr kumimoji="0" lang="en-US" sz="1100" b="0" i="0" u="none" strike="noStrike" cap="none" normalizeH="0" baseline="0" smtClean="0">
                          <a:ln>
                            <a:noFill/>
                          </a:ln>
                          <a:solidFill>
                            <a:schemeClr val="bg1"/>
                          </a:solidFill>
                          <a:effectLst/>
                          <a:latin typeface="Arial" pitchFamily="34" charset="0"/>
                          <a:ea typeface="MS PGothic" pitchFamily="34" charset="-128"/>
                          <a:cs typeface="Arial" pitchFamily="34" charset="0"/>
                        </a:rPr>
                        <a:t>0.93 (0.60-1.43)</a:t>
                      </a:r>
                    </a:p>
                  </a:txBody>
                  <a:tcPr marL="45720" marR="45720" marT="0" marB="0" anchor="ctr" horzOverflow="overflow">
                    <a:lnL>
                      <a:noFill/>
                    </a:lnL>
                    <a:lnR>
                      <a:noFill/>
                    </a:lnR>
                    <a:lnT>
                      <a:noFill/>
                    </a:lnT>
                    <a:lnB>
                      <a:noFill/>
                    </a:lnB>
                    <a:lnTlToBr>
                      <a:noFill/>
                    </a:lnTlToBr>
                    <a:lnBlToTr>
                      <a:noFill/>
                    </a:lnBlToTr>
                    <a:noFill/>
                  </a:tcPr>
                </a:tc>
              </a:tr>
              <a:tr h="158750">
                <a:tc>
                  <a:txBody>
                    <a:bodyPr/>
                    <a:lstStyle/>
                    <a:p>
                      <a:pPr marL="0" marR="0" lvl="0" indent="0" algn="l" defTabSz="914400" rtl="0" eaLnBrk="1" fontAlgn="base" latinLnBrk="0" hangingPunct="1">
                        <a:lnSpc>
                          <a:spcPct val="85000"/>
                        </a:lnSpc>
                        <a:spcBef>
                          <a:spcPct val="20000"/>
                        </a:spcBef>
                        <a:spcAft>
                          <a:spcPct val="0"/>
                        </a:spcAft>
                        <a:buClr>
                          <a:srgbClr val="BE0023"/>
                        </a:buClr>
                        <a:buSzPct val="85000"/>
                        <a:buFont typeface="Wingdings" pitchFamily="2" charset="2"/>
                        <a:buNone/>
                        <a:tabLst/>
                      </a:pPr>
                      <a:r>
                        <a:rPr kumimoji="0" lang="en-US" sz="1100" b="0" i="0" u="none" strike="noStrike" cap="none" normalizeH="0" baseline="0" smtClean="0">
                          <a:ln>
                            <a:noFill/>
                          </a:ln>
                          <a:solidFill>
                            <a:schemeClr val="bg1"/>
                          </a:solidFill>
                          <a:effectLst/>
                          <a:latin typeface="Arial" pitchFamily="34" charset="0"/>
                          <a:ea typeface="MS PGothic" pitchFamily="34" charset="-128"/>
                          <a:cs typeface="Arial" pitchFamily="34" charset="0"/>
                        </a:rPr>
                        <a:t>Death/reinfarction/stroke (56/304)**</a:t>
                      </a:r>
                    </a:p>
                  </a:txBody>
                  <a:tcPr marL="45720" marR="4572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BE0023"/>
                        </a:buClr>
                        <a:buSzPct val="85000"/>
                        <a:buFont typeface="Wingdings" pitchFamily="2" charset="2"/>
                        <a:buNone/>
                        <a:tabLst/>
                      </a:pPr>
                      <a:r>
                        <a:rPr kumimoji="0" lang="en-US" sz="1100" b="0" i="0" u="none" strike="noStrike" cap="none" normalizeH="0" baseline="0" smtClean="0">
                          <a:ln>
                            <a:noFill/>
                          </a:ln>
                          <a:solidFill>
                            <a:schemeClr val="bg1"/>
                          </a:solidFill>
                          <a:effectLst/>
                          <a:latin typeface="Arial" pitchFamily="34" charset="0"/>
                          <a:ea typeface="MS PGothic" pitchFamily="34" charset="-128"/>
                          <a:cs typeface="Arial" pitchFamily="34" charset="0"/>
                        </a:rPr>
                        <a:t>0.78 (0.58-1.04)</a:t>
                      </a:r>
                    </a:p>
                  </a:txBody>
                  <a:tcPr marL="45720" marR="45720" marT="0" marB="0" anchor="ctr" horzOverflow="overflow">
                    <a:lnL>
                      <a:noFill/>
                    </a:lnL>
                    <a:lnR>
                      <a:noFill/>
                    </a:lnR>
                    <a:lnT>
                      <a:noFill/>
                    </a:lnT>
                    <a:lnB>
                      <a:noFill/>
                    </a:lnB>
                    <a:lnTlToBr>
                      <a:noFill/>
                    </a:lnTlToBr>
                    <a:lnBlToTr>
                      <a:noFill/>
                    </a:lnBlToTr>
                    <a:noFill/>
                  </a:tcPr>
                </a:tc>
              </a:tr>
              <a:tr h="184150">
                <a:tc>
                  <a:txBody>
                    <a:bodyPr/>
                    <a:lstStyle/>
                    <a:p>
                      <a:pPr marL="0" marR="0" lvl="0" indent="0" algn="l" defTabSz="914400" rtl="0" eaLnBrk="1" fontAlgn="base" latinLnBrk="0" hangingPunct="1">
                        <a:lnSpc>
                          <a:spcPct val="85000"/>
                        </a:lnSpc>
                        <a:spcBef>
                          <a:spcPct val="20000"/>
                        </a:spcBef>
                        <a:spcAft>
                          <a:spcPct val="0"/>
                        </a:spcAft>
                        <a:buClr>
                          <a:srgbClr val="BE0023"/>
                        </a:buClr>
                        <a:buSzPct val="85000"/>
                        <a:buFont typeface="Wingdings" pitchFamily="2" charset="2"/>
                        <a:buNone/>
                        <a:tabLst/>
                      </a:pPr>
                      <a:r>
                        <a:rPr kumimoji="0" lang="en-US" sz="1100" b="0" i="0" u="none" strike="noStrike" cap="none" normalizeH="0" baseline="0" dirty="0" err="1" smtClean="0">
                          <a:ln>
                            <a:noFill/>
                          </a:ln>
                          <a:solidFill>
                            <a:schemeClr val="bg1"/>
                          </a:solidFill>
                          <a:effectLst/>
                          <a:latin typeface="Arial" pitchFamily="34" charset="0"/>
                          <a:ea typeface="MS PGothic" pitchFamily="34" charset="-128"/>
                          <a:cs typeface="Arial" pitchFamily="34" charset="0"/>
                        </a:rPr>
                        <a:t>Reinfarction</a:t>
                      </a:r>
                      <a:r>
                        <a:rPr kumimoji="0" lang="en-US" sz="11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/stroke (28/176)**</a:t>
                      </a:r>
                    </a:p>
                  </a:txBody>
                  <a:tcPr marL="45720" marR="4572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BE0023"/>
                        </a:buClr>
                        <a:buSzPct val="85000"/>
                        <a:buFont typeface="Wingdings" pitchFamily="2" charset="2"/>
                        <a:buNone/>
                        <a:tabLst/>
                      </a:pPr>
                      <a:r>
                        <a:rPr kumimoji="0" lang="en-US" sz="1100" b="0" i="0" u="none" strike="noStrike" cap="none" normalizeH="0" baseline="0" smtClean="0">
                          <a:ln>
                            <a:noFill/>
                          </a:ln>
                          <a:solidFill>
                            <a:schemeClr val="bg1"/>
                          </a:solidFill>
                          <a:effectLst/>
                          <a:latin typeface="Arial" pitchFamily="34" charset="0"/>
                          <a:ea typeface="MS PGothic" pitchFamily="34" charset="-128"/>
                          <a:cs typeface="Arial" pitchFamily="34" charset="0"/>
                        </a:rPr>
                        <a:t>0.63 (0.42-0.95)</a:t>
                      </a:r>
                    </a:p>
                  </a:txBody>
                  <a:tcPr marL="45720" marR="45720" marT="0" marB="0" anchor="ctr" horzOverflow="overflow">
                    <a:lnL>
                      <a:noFill/>
                    </a:lnL>
                    <a:lnR>
                      <a:noFill/>
                    </a:lnR>
                    <a:lnT>
                      <a:noFill/>
                    </a:lnT>
                    <a:lnB>
                      <a:noFill/>
                    </a:lnB>
                    <a:lnTlToBr>
                      <a:noFill/>
                    </a:lnTlToBr>
                    <a:lnBlToTr>
                      <a:noFill/>
                    </a:lnBlToTr>
                    <a:noFill/>
                  </a:tcPr>
                </a:tc>
              </a:tr>
              <a:tr h="250825">
                <a:tc gridSpan="2">
                  <a:txBody>
                    <a:bodyPr/>
                    <a:lstStyle/>
                    <a:p>
                      <a:pPr marL="0" marR="0" lvl="0" indent="0" algn="l" defTabSz="914400" rtl="0" eaLnBrk="1" fontAlgn="base" latinLnBrk="0" hangingPunct="1">
                        <a:lnSpc>
                          <a:spcPct val="85000"/>
                        </a:lnSpc>
                        <a:spcBef>
                          <a:spcPct val="20000"/>
                        </a:spcBef>
                        <a:spcAft>
                          <a:spcPct val="0"/>
                        </a:spcAft>
                        <a:buClr>
                          <a:srgbClr val="BE0023"/>
                        </a:buClr>
                        <a:buSzPct val="85000"/>
                        <a:buFont typeface="Wingdings" pitchFamily="2" charset="2"/>
                        <a:buNone/>
                        <a:tabLst/>
                      </a:pPr>
                      <a:r>
                        <a:rPr kumimoji="0" lang="en-US" sz="1100" b="1" i="0" u="none" strike="noStrike" cap="none" normalizeH="0" baseline="0" smtClean="0">
                          <a:ln>
                            <a:noFill/>
                          </a:ln>
                          <a:solidFill>
                            <a:schemeClr val="bg1"/>
                          </a:solidFill>
                          <a:effectLst/>
                          <a:latin typeface="Arial" pitchFamily="34" charset="0"/>
                          <a:ea typeface="MS PGothic" pitchFamily="34" charset="-128"/>
                          <a:cs typeface="Arial" pitchFamily="34" charset="0"/>
                        </a:rPr>
                        <a:t>Sulfonylurea (268/913)*</a:t>
                      </a:r>
                    </a:p>
                  </a:txBody>
                  <a:tcPr marL="45720" marR="45720" marT="0" marB="0" anchor="ctr" horzOverflow="overflow">
                    <a:lnL>
                      <a:noFill/>
                    </a:lnL>
                    <a:lnR>
                      <a:noFill/>
                    </a:lnR>
                    <a:lnT>
                      <a:noFill/>
                    </a:lnT>
                    <a:lnB>
                      <a:noFill/>
                    </a:lnB>
                    <a:lnTlToBr>
                      <a:noFill/>
                    </a:lnTlToBr>
                    <a:lnBlToTr>
                      <a:noFill/>
                    </a:lnBlToTr>
                    <a:noFill/>
                  </a:tcPr>
                </a:tc>
                <a:tc hMerge="1">
                  <a:txBody>
                    <a:bodyPr/>
                    <a:lstStyle/>
                    <a:p>
                      <a:endParaRPr lang="en-US"/>
                    </a:p>
                  </a:txBody>
                  <a:tcPr/>
                </a:tc>
              </a:tr>
              <a:tr h="176213">
                <a:tc>
                  <a:txBody>
                    <a:bodyPr/>
                    <a:lstStyle/>
                    <a:p>
                      <a:pPr marL="0" marR="0" lvl="0" indent="0" algn="l" defTabSz="914400" rtl="0" eaLnBrk="1" fontAlgn="base" latinLnBrk="0" hangingPunct="1">
                        <a:lnSpc>
                          <a:spcPct val="85000"/>
                        </a:lnSpc>
                        <a:spcBef>
                          <a:spcPct val="20000"/>
                        </a:spcBef>
                        <a:spcAft>
                          <a:spcPct val="0"/>
                        </a:spcAft>
                        <a:buClr>
                          <a:srgbClr val="BE0023"/>
                        </a:buClr>
                        <a:buSzPct val="85000"/>
                        <a:buFont typeface="Wingdings" pitchFamily="2" charset="2"/>
                        <a:buNone/>
                        <a:tabLst/>
                      </a:pPr>
                      <a:r>
                        <a:rPr kumimoji="0" lang="en-US" sz="1100" b="0" i="0" u="none" strike="noStrike" cap="none" normalizeH="0" baseline="0" smtClean="0">
                          <a:ln>
                            <a:noFill/>
                          </a:ln>
                          <a:solidFill>
                            <a:schemeClr val="bg1"/>
                          </a:solidFill>
                          <a:effectLst/>
                          <a:latin typeface="Arial" pitchFamily="34" charset="0"/>
                          <a:ea typeface="MS PGothic" pitchFamily="34" charset="-128"/>
                          <a:cs typeface="Arial" pitchFamily="34" charset="0"/>
                        </a:rPr>
                        <a:t>Death (51/155)**</a:t>
                      </a:r>
                    </a:p>
                  </a:txBody>
                  <a:tcPr marL="45720" marR="4572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BE0023"/>
                        </a:buClr>
                        <a:buSzPct val="85000"/>
                        <a:buFont typeface="Wingdings" pitchFamily="2" charset="2"/>
                        <a:buNone/>
                        <a:tabLst/>
                      </a:pPr>
                      <a:r>
                        <a:rPr kumimoji="0" lang="en-US" sz="1100" b="0" i="0" u="none" strike="noStrike" cap="none" normalizeH="0" baseline="0" smtClean="0">
                          <a:ln>
                            <a:noFill/>
                          </a:ln>
                          <a:solidFill>
                            <a:schemeClr val="bg1"/>
                          </a:solidFill>
                          <a:effectLst/>
                          <a:latin typeface="Arial" pitchFamily="34" charset="0"/>
                          <a:ea typeface="MS PGothic" pitchFamily="34" charset="-128"/>
                          <a:cs typeface="Arial" pitchFamily="34" charset="0"/>
                        </a:rPr>
                        <a:t>1.08 (0.78-1.50)</a:t>
                      </a:r>
                    </a:p>
                  </a:txBody>
                  <a:tcPr marL="45720" marR="45720" marT="0" marB="0" anchor="ctr" horzOverflow="overflow">
                    <a:lnL>
                      <a:noFill/>
                    </a:lnL>
                    <a:lnR>
                      <a:noFill/>
                    </a:lnR>
                    <a:lnT>
                      <a:noFill/>
                    </a:lnT>
                    <a:lnB>
                      <a:noFill/>
                    </a:lnB>
                    <a:lnTlToBr>
                      <a:noFill/>
                    </a:lnTlToBr>
                    <a:lnBlToTr>
                      <a:noFill/>
                    </a:lnBlToTr>
                    <a:noFill/>
                  </a:tcPr>
                </a:tc>
              </a:tr>
              <a:tr h="166688">
                <a:tc>
                  <a:txBody>
                    <a:bodyPr/>
                    <a:lstStyle/>
                    <a:p>
                      <a:pPr marL="0" marR="0" lvl="0" indent="0" algn="l" defTabSz="914400" rtl="0" eaLnBrk="1" fontAlgn="base" latinLnBrk="0" hangingPunct="1">
                        <a:lnSpc>
                          <a:spcPct val="85000"/>
                        </a:lnSpc>
                        <a:spcBef>
                          <a:spcPct val="20000"/>
                        </a:spcBef>
                        <a:spcAft>
                          <a:spcPct val="0"/>
                        </a:spcAft>
                        <a:buClr>
                          <a:srgbClr val="BE0023"/>
                        </a:buClr>
                        <a:buSzPct val="85000"/>
                        <a:buFont typeface="Wingdings" pitchFamily="2" charset="2"/>
                        <a:buNone/>
                        <a:tabLst/>
                      </a:pPr>
                      <a:r>
                        <a:rPr kumimoji="0" lang="en-US" sz="1100" b="0" i="0" u="none" strike="noStrike" cap="none" normalizeH="0" baseline="0" smtClean="0">
                          <a:ln>
                            <a:noFill/>
                          </a:ln>
                          <a:solidFill>
                            <a:schemeClr val="bg1"/>
                          </a:solidFill>
                          <a:effectLst/>
                          <a:latin typeface="Arial" pitchFamily="34" charset="0"/>
                          <a:ea typeface="MS PGothic" pitchFamily="34" charset="-128"/>
                          <a:cs typeface="Arial" pitchFamily="34" charset="0"/>
                        </a:rPr>
                        <a:t>CV death (41/122)**</a:t>
                      </a:r>
                    </a:p>
                  </a:txBody>
                  <a:tcPr marL="45720" marR="4572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BE0023"/>
                        </a:buClr>
                        <a:buSzPct val="85000"/>
                        <a:buFont typeface="Wingdings" pitchFamily="2" charset="2"/>
                        <a:buNone/>
                        <a:tabLst/>
                      </a:pPr>
                      <a:r>
                        <a:rPr kumimoji="0" lang="en-US" sz="1100" b="0" i="0" u="none" strike="noStrike" cap="none" normalizeH="0" baseline="0" smtClean="0">
                          <a:ln>
                            <a:noFill/>
                          </a:ln>
                          <a:solidFill>
                            <a:schemeClr val="bg1"/>
                          </a:solidFill>
                          <a:effectLst/>
                          <a:latin typeface="Arial" pitchFamily="34" charset="0"/>
                          <a:ea typeface="MS PGothic" pitchFamily="34" charset="-128"/>
                          <a:cs typeface="Arial" pitchFamily="34" charset="0"/>
                        </a:rPr>
                        <a:t>1.15 (0.80-1.64)</a:t>
                      </a:r>
                    </a:p>
                  </a:txBody>
                  <a:tcPr marL="45720" marR="45720" marT="0" marB="0" anchor="ctr" horzOverflow="overflow">
                    <a:lnL>
                      <a:noFill/>
                    </a:lnL>
                    <a:lnR>
                      <a:noFill/>
                    </a:lnR>
                    <a:lnT>
                      <a:noFill/>
                    </a:lnT>
                    <a:lnB>
                      <a:noFill/>
                    </a:lnB>
                    <a:lnTlToBr>
                      <a:noFill/>
                    </a:lnTlToBr>
                    <a:lnBlToTr>
                      <a:noFill/>
                    </a:lnBlToTr>
                    <a:noFill/>
                  </a:tcPr>
                </a:tc>
              </a:tr>
              <a:tr h="158750">
                <a:tc>
                  <a:txBody>
                    <a:bodyPr/>
                    <a:lstStyle/>
                    <a:p>
                      <a:pPr marL="0" marR="0" lvl="0" indent="0" algn="l" defTabSz="914400" rtl="0" eaLnBrk="1" fontAlgn="base" latinLnBrk="0" hangingPunct="1">
                        <a:lnSpc>
                          <a:spcPct val="85000"/>
                        </a:lnSpc>
                        <a:spcBef>
                          <a:spcPct val="20000"/>
                        </a:spcBef>
                        <a:spcAft>
                          <a:spcPct val="0"/>
                        </a:spcAft>
                        <a:buClr>
                          <a:srgbClr val="BE0023"/>
                        </a:buClr>
                        <a:buSzPct val="85000"/>
                        <a:buFont typeface="Wingdings" pitchFamily="2" charset="2"/>
                        <a:buNone/>
                        <a:tabLst/>
                      </a:pPr>
                      <a:r>
                        <a:rPr kumimoji="0" lang="en-US" sz="1100" b="0" i="0" u="none" strike="noStrike" cap="none" normalizeH="0" baseline="0" smtClean="0">
                          <a:ln>
                            <a:noFill/>
                          </a:ln>
                          <a:solidFill>
                            <a:schemeClr val="bg1"/>
                          </a:solidFill>
                          <a:effectLst/>
                          <a:latin typeface="Arial" pitchFamily="34" charset="0"/>
                          <a:ea typeface="MS PGothic" pitchFamily="34" charset="-128"/>
                          <a:cs typeface="Arial" pitchFamily="34" charset="0"/>
                        </a:rPr>
                        <a:t>Death/reinfarction/stroke (80/280)**</a:t>
                      </a:r>
                    </a:p>
                  </a:txBody>
                  <a:tcPr marL="45720" marR="4572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Tx/>
                        <a:buSzTx/>
                        <a:buFontTx/>
                        <a:buNone/>
                        <a:tabLst/>
                      </a:pPr>
                      <a:r>
                        <a:rPr kumimoji="0" lang="en-US" sz="1100" b="0" i="0" u="none" strike="noStrike" cap="none" normalizeH="0" baseline="0" smtClean="0">
                          <a:ln>
                            <a:noFill/>
                          </a:ln>
                          <a:solidFill>
                            <a:schemeClr val="bg1"/>
                          </a:solidFill>
                          <a:effectLst/>
                          <a:latin typeface="Arial" pitchFamily="34" charset="0"/>
                          <a:ea typeface="MS PGothic" pitchFamily="34" charset="-128"/>
                          <a:cs typeface="Arial" pitchFamily="34" charset="0"/>
                        </a:rPr>
                        <a:t>0.93 (0.73-1.20)</a:t>
                      </a:r>
                    </a:p>
                  </a:txBody>
                  <a:tcPr marL="45720" marR="45720" marT="0" marB="0" anchor="ctr" horzOverflow="overflow">
                    <a:lnL>
                      <a:noFill/>
                    </a:lnL>
                    <a:lnR>
                      <a:noFill/>
                    </a:lnR>
                    <a:lnT>
                      <a:noFill/>
                    </a:lnT>
                    <a:lnB>
                      <a:noFill/>
                    </a:lnB>
                    <a:lnTlToBr>
                      <a:noFill/>
                    </a:lnTlToBr>
                    <a:lnBlToTr>
                      <a:noFill/>
                    </a:lnBlToTr>
                    <a:noFill/>
                  </a:tcPr>
                </a:tc>
              </a:tr>
              <a:tr h="190500">
                <a:tc>
                  <a:txBody>
                    <a:bodyPr/>
                    <a:lstStyle/>
                    <a:p>
                      <a:pPr marL="0" marR="0" lvl="0" indent="0" algn="l" defTabSz="914400" rtl="0" eaLnBrk="1" fontAlgn="base" latinLnBrk="0" hangingPunct="1">
                        <a:lnSpc>
                          <a:spcPct val="85000"/>
                        </a:lnSpc>
                        <a:spcBef>
                          <a:spcPct val="20000"/>
                        </a:spcBef>
                        <a:spcAft>
                          <a:spcPct val="0"/>
                        </a:spcAft>
                        <a:buClr>
                          <a:srgbClr val="BE0023"/>
                        </a:buClr>
                        <a:buSzPct val="85000"/>
                        <a:buFont typeface="Wingdings" pitchFamily="2" charset="2"/>
                        <a:buNone/>
                        <a:tabLst/>
                      </a:pPr>
                      <a:r>
                        <a:rPr kumimoji="0" lang="en-US" sz="1100" b="0" i="0" u="none" strike="noStrike" cap="none" normalizeH="0" baseline="0" smtClean="0">
                          <a:ln>
                            <a:noFill/>
                          </a:ln>
                          <a:solidFill>
                            <a:schemeClr val="bg1"/>
                          </a:solidFill>
                          <a:effectLst/>
                          <a:latin typeface="Arial" pitchFamily="34" charset="0"/>
                          <a:ea typeface="MS PGothic" pitchFamily="34" charset="-128"/>
                          <a:cs typeface="Arial" pitchFamily="34" charset="0"/>
                        </a:rPr>
                        <a:t>Reinfarction/stroke (40/164)**</a:t>
                      </a:r>
                    </a:p>
                  </a:txBody>
                  <a:tcPr marL="45720" marR="4572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BE0023"/>
                        </a:buClr>
                        <a:buSzPct val="85000"/>
                        <a:buFont typeface="Wingdings" pitchFamily="2" charset="2"/>
                        <a:buNone/>
                        <a:tabLst/>
                      </a:pPr>
                      <a:r>
                        <a:rPr kumimoji="0" lang="en-US" sz="1100" b="0" i="0" u="none" strike="noStrike" cap="none" normalizeH="0" baseline="0" smtClean="0">
                          <a:ln>
                            <a:noFill/>
                          </a:ln>
                          <a:solidFill>
                            <a:schemeClr val="bg1"/>
                          </a:solidFill>
                          <a:effectLst/>
                          <a:latin typeface="Arial" pitchFamily="34" charset="0"/>
                          <a:ea typeface="MS PGothic" pitchFamily="34" charset="-128"/>
                          <a:cs typeface="Arial" pitchFamily="34" charset="0"/>
                        </a:rPr>
                        <a:t>0.81 (0.57-1.14)</a:t>
                      </a:r>
                    </a:p>
                  </a:txBody>
                  <a:tcPr marL="45720" marR="45720" marT="0" marB="0" anchor="ctr" horzOverflow="overflow">
                    <a:lnL>
                      <a:noFill/>
                    </a:lnL>
                    <a:lnR>
                      <a:noFill/>
                    </a:lnR>
                    <a:lnT>
                      <a:noFill/>
                    </a:lnT>
                    <a:lnB>
                      <a:noFill/>
                    </a:lnB>
                    <a:lnTlToBr>
                      <a:noFill/>
                    </a:lnTlToBr>
                    <a:lnBlToTr>
                      <a:noFill/>
                    </a:lnBlToTr>
                    <a:noFill/>
                  </a:tcPr>
                </a:tc>
              </a:tr>
              <a:tr h="228600">
                <a:tc gridSpan="2">
                  <a:txBody>
                    <a:bodyPr/>
                    <a:lstStyle/>
                    <a:p>
                      <a:pPr marL="0" marR="0" lvl="0" indent="0" algn="l" defTabSz="914400" rtl="0" eaLnBrk="1" fontAlgn="base" latinLnBrk="0" hangingPunct="1">
                        <a:lnSpc>
                          <a:spcPct val="85000"/>
                        </a:lnSpc>
                        <a:spcBef>
                          <a:spcPct val="20000"/>
                        </a:spcBef>
                        <a:spcAft>
                          <a:spcPct val="0"/>
                        </a:spcAft>
                        <a:buClr>
                          <a:srgbClr val="BE0023"/>
                        </a:buClr>
                        <a:buSzPct val="85000"/>
                        <a:buFont typeface="Wingdings" pitchFamily="2" charset="2"/>
                        <a:buNone/>
                        <a:tabLst/>
                      </a:pPr>
                      <a:r>
                        <a:rPr kumimoji="0" lang="en-US" sz="1100" b="1" i="0" u="none" strike="noStrike" cap="none" normalizeH="0" baseline="0" smtClean="0">
                          <a:ln>
                            <a:noFill/>
                          </a:ln>
                          <a:solidFill>
                            <a:schemeClr val="bg1"/>
                          </a:solidFill>
                          <a:effectLst/>
                          <a:latin typeface="Arial" pitchFamily="34" charset="0"/>
                          <a:ea typeface="MS PGothic" pitchFamily="34" charset="-128"/>
                          <a:cs typeface="Arial" pitchFamily="34" charset="0"/>
                        </a:rPr>
                        <a:t>Insulin (690/491)*</a:t>
                      </a:r>
                    </a:p>
                  </a:txBody>
                  <a:tcPr marL="45720" marR="45720" marT="0" marB="0" anchor="ctr" horzOverflow="overflow">
                    <a:lnL>
                      <a:noFill/>
                    </a:lnL>
                    <a:lnR>
                      <a:noFill/>
                    </a:lnR>
                    <a:lnT>
                      <a:noFill/>
                    </a:lnT>
                    <a:lnB>
                      <a:noFill/>
                    </a:lnB>
                    <a:lnTlToBr>
                      <a:noFill/>
                    </a:lnTlToBr>
                    <a:lnBlToTr>
                      <a:noFill/>
                    </a:lnBlToTr>
                    <a:noFill/>
                  </a:tcPr>
                </a:tc>
                <a:tc hMerge="1">
                  <a:txBody>
                    <a:bodyPr/>
                    <a:lstStyle/>
                    <a:p>
                      <a:endParaRPr lang="en-US"/>
                    </a:p>
                  </a:txBody>
                  <a:tcPr/>
                </a:tc>
              </a:tr>
              <a:tr h="168275">
                <a:tc>
                  <a:txBody>
                    <a:bodyPr/>
                    <a:lstStyle/>
                    <a:p>
                      <a:pPr marL="0" marR="0" lvl="0" indent="0" algn="l" defTabSz="914400" rtl="0" eaLnBrk="1" fontAlgn="base" latinLnBrk="0" hangingPunct="1">
                        <a:lnSpc>
                          <a:spcPct val="85000"/>
                        </a:lnSpc>
                        <a:spcBef>
                          <a:spcPct val="20000"/>
                        </a:spcBef>
                        <a:spcAft>
                          <a:spcPct val="0"/>
                        </a:spcAft>
                        <a:buClr>
                          <a:srgbClr val="BE0023"/>
                        </a:buClr>
                        <a:buSzPct val="85000"/>
                        <a:buFont typeface="Wingdings" pitchFamily="2" charset="2"/>
                        <a:buNone/>
                        <a:tabLst/>
                      </a:pPr>
                      <a:r>
                        <a:rPr kumimoji="0" lang="en-US" sz="1100" b="0" i="0" u="none" strike="noStrike" cap="none" normalizeH="0" baseline="0" smtClean="0">
                          <a:ln>
                            <a:noFill/>
                          </a:ln>
                          <a:solidFill>
                            <a:schemeClr val="bg1"/>
                          </a:solidFill>
                          <a:effectLst/>
                          <a:latin typeface="Arial" pitchFamily="34" charset="0"/>
                          <a:ea typeface="MS PGothic" pitchFamily="34" charset="-128"/>
                          <a:cs typeface="Arial" pitchFamily="34" charset="0"/>
                        </a:rPr>
                        <a:t>Death (134/72)**</a:t>
                      </a:r>
                    </a:p>
                  </a:txBody>
                  <a:tcPr marL="45720" marR="4572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BE0023"/>
                        </a:buClr>
                        <a:buSzPct val="85000"/>
                        <a:buFont typeface="Wingdings" pitchFamily="2" charset="2"/>
                        <a:buNone/>
                        <a:tabLst/>
                      </a:pPr>
                      <a:r>
                        <a:rPr kumimoji="0" lang="en-US" sz="1100" b="0" i="0" u="none" strike="noStrike" cap="none" normalizeH="0" baseline="0" smtClean="0">
                          <a:ln>
                            <a:noFill/>
                          </a:ln>
                          <a:solidFill>
                            <a:schemeClr val="bg1"/>
                          </a:solidFill>
                          <a:effectLst/>
                          <a:latin typeface="Arial" pitchFamily="34" charset="0"/>
                          <a:ea typeface="MS PGothic" pitchFamily="34" charset="-128"/>
                          <a:cs typeface="Arial" pitchFamily="34" charset="0"/>
                        </a:rPr>
                        <a:t>1.12 (0.83-1.51)</a:t>
                      </a:r>
                    </a:p>
                  </a:txBody>
                  <a:tcPr marL="45720" marR="45720" marT="0" marB="0" anchor="ctr" horzOverflow="overflow">
                    <a:lnL>
                      <a:noFill/>
                    </a:lnL>
                    <a:lnR>
                      <a:noFill/>
                    </a:lnR>
                    <a:lnT>
                      <a:noFill/>
                    </a:lnT>
                    <a:lnB>
                      <a:noFill/>
                    </a:lnB>
                    <a:lnTlToBr>
                      <a:noFill/>
                    </a:lnTlToBr>
                    <a:lnBlToTr>
                      <a:noFill/>
                    </a:lnBlToTr>
                    <a:noFill/>
                  </a:tcPr>
                </a:tc>
              </a:tr>
              <a:tr h="155575">
                <a:tc>
                  <a:txBody>
                    <a:bodyPr/>
                    <a:lstStyle/>
                    <a:p>
                      <a:pPr marL="0" marR="0" lvl="0" indent="0" algn="l" defTabSz="914400" rtl="0" eaLnBrk="1" fontAlgn="base" latinLnBrk="0" hangingPunct="1">
                        <a:lnSpc>
                          <a:spcPct val="85000"/>
                        </a:lnSpc>
                        <a:spcBef>
                          <a:spcPct val="20000"/>
                        </a:spcBef>
                        <a:spcAft>
                          <a:spcPct val="0"/>
                        </a:spcAft>
                        <a:buClr>
                          <a:srgbClr val="BE0023"/>
                        </a:buClr>
                        <a:buSzPct val="85000"/>
                        <a:buFont typeface="Wingdings" pitchFamily="2" charset="2"/>
                        <a:buNone/>
                        <a:tabLst/>
                      </a:pPr>
                      <a:r>
                        <a:rPr kumimoji="0" lang="en-US" sz="1100" b="0" i="0" u="none" strike="noStrike" cap="none" normalizeH="0" baseline="0" smtClean="0">
                          <a:ln>
                            <a:noFill/>
                          </a:ln>
                          <a:solidFill>
                            <a:schemeClr val="bg1"/>
                          </a:solidFill>
                          <a:effectLst/>
                          <a:latin typeface="Arial" pitchFamily="34" charset="0"/>
                          <a:ea typeface="MS PGothic" pitchFamily="34" charset="-128"/>
                          <a:cs typeface="Arial" pitchFamily="34" charset="0"/>
                        </a:rPr>
                        <a:t>CV death (105/58)**</a:t>
                      </a:r>
                    </a:p>
                  </a:txBody>
                  <a:tcPr marL="45720" marR="4572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BE0023"/>
                        </a:buClr>
                        <a:buSzPct val="85000"/>
                        <a:buFont typeface="Wingdings" pitchFamily="2" charset="2"/>
                        <a:buNone/>
                        <a:tabLst/>
                      </a:pPr>
                      <a:r>
                        <a:rPr kumimoji="0" lang="en-US" sz="1100" b="0" i="0" u="none" strike="noStrike" cap="none" normalizeH="0" baseline="0" smtClean="0">
                          <a:ln>
                            <a:noFill/>
                          </a:ln>
                          <a:solidFill>
                            <a:schemeClr val="bg1"/>
                          </a:solidFill>
                          <a:effectLst/>
                          <a:latin typeface="Arial" pitchFamily="34" charset="0"/>
                          <a:ea typeface="MS PGothic" pitchFamily="34" charset="-128"/>
                          <a:cs typeface="Arial" pitchFamily="34" charset="0"/>
                        </a:rPr>
                        <a:t>1.05 (0.75-1.46)</a:t>
                      </a:r>
                    </a:p>
                  </a:txBody>
                  <a:tcPr marL="45720" marR="45720" marT="0" marB="0" anchor="ctr" horzOverflow="overflow">
                    <a:lnL>
                      <a:noFill/>
                    </a:lnL>
                    <a:lnR>
                      <a:noFill/>
                    </a:lnR>
                    <a:lnT>
                      <a:noFill/>
                    </a:lnT>
                    <a:lnB>
                      <a:noFill/>
                    </a:lnB>
                    <a:lnTlToBr>
                      <a:noFill/>
                    </a:lnTlToBr>
                    <a:lnBlToTr>
                      <a:noFill/>
                    </a:lnBlToTr>
                    <a:noFill/>
                  </a:tcPr>
                </a:tc>
              </a:tr>
              <a:tr h="160338">
                <a:tc>
                  <a:txBody>
                    <a:bodyPr/>
                    <a:lstStyle/>
                    <a:p>
                      <a:pPr marL="0" marR="0" lvl="0" indent="0" algn="l" defTabSz="914400" rtl="0" eaLnBrk="1" fontAlgn="base" latinLnBrk="0" hangingPunct="1">
                        <a:lnSpc>
                          <a:spcPct val="85000"/>
                        </a:lnSpc>
                        <a:spcBef>
                          <a:spcPct val="20000"/>
                        </a:spcBef>
                        <a:spcAft>
                          <a:spcPct val="0"/>
                        </a:spcAft>
                        <a:buClr>
                          <a:srgbClr val="BE0023"/>
                        </a:buClr>
                        <a:buSzPct val="85000"/>
                        <a:buFont typeface="Wingdings" pitchFamily="2" charset="2"/>
                        <a:buNone/>
                        <a:tabLst/>
                      </a:pPr>
                      <a:r>
                        <a:rPr kumimoji="0" lang="en-US" sz="1100" b="0" i="0" u="none" strike="noStrike" cap="none" normalizeH="0" baseline="0" smtClean="0">
                          <a:ln>
                            <a:noFill/>
                          </a:ln>
                          <a:solidFill>
                            <a:schemeClr val="bg1"/>
                          </a:solidFill>
                          <a:effectLst/>
                          <a:latin typeface="Arial" pitchFamily="34" charset="0"/>
                          <a:ea typeface="MS PGothic" pitchFamily="34" charset="-128"/>
                          <a:cs typeface="Arial" pitchFamily="34" charset="0"/>
                        </a:rPr>
                        <a:t>Death/reinfarction/stroke (243/117)**</a:t>
                      </a:r>
                    </a:p>
                  </a:txBody>
                  <a:tcPr marL="45720" marR="4572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BE0023"/>
                        </a:buClr>
                        <a:buSzPct val="85000"/>
                        <a:buFont typeface="Wingdings" pitchFamily="2" charset="2"/>
                        <a:buNone/>
                        <a:tabLst/>
                      </a:pPr>
                      <a:r>
                        <a:rPr kumimoji="0" lang="en-US" sz="1100" b="0" i="0" u="none" strike="noStrike" cap="none" normalizeH="0" baseline="0" smtClean="0">
                          <a:ln>
                            <a:noFill/>
                          </a:ln>
                          <a:solidFill>
                            <a:schemeClr val="bg1"/>
                          </a:solidFill>
                          <a:effectLst/>
                          <a:latin typeface="Arial" pitchFamily="34" charset="0"/>
                          <a:ea typeface="MS PGothic" pitchFamily="34" charset="-128"/>
                          <a:cs typeface="Arial" pitchFamily="34" charset="0"/>
                        </a:rPr>
                        <a:t>1.42 (1.13-1.78)</a:t>
                      </a:r>
                    </a:p>
                  </a:txBody>
                  <a:tcPr marL="45720" marR="45720" marT="0" marB="0" anchor="ctr" horzOverflow="overflow">
                    <a:lnL>
                      <a:noFill/>
                    </a:lnL>
                    <a:lnR>
                      <a:noFill/>
                    </a:lnR>
                    <a:lnT>
                      <a:noFill/>
                    </a:lnT>
                    <a:lnB>
                      <a:noFill/>
                    </a:lnB>
                    <a:lnTlToBr>
                      <a:noFill/>
                    </a:lnTlToBr>
                    <a:lnBlToTr>
                      <a:noFill/>
                    </a:lnBlToTr>
                    <a:noFill/>
                  </a:tcPr>
                </a:tc>
              </a:tr>
              <a:tr h="174625">
                <a:tc>
                  <a:txBody>
                    <a:bodyPr/>
                    <a:lstStyle/>
                    <a:p>
                      <a:pPr marL="0" marR="0" lvl="0" indent="0" algn="l" defTabSz="914400" rtl="0" eaLnBrk="1" fontAlgn="base" latinLnBrk="0" hangingPunct="1">
                        <a:lnSpc>
                          <a:spcPct val="85000"/>
                        </a:lnSpc>
                        <a:spcBef>
                          <a:spcPct val="20000"/>
                        </a:spcBef>
                        <a:spcAft>
                          <a:spcPct val="0"/>
                        </a:spcAft>
                        <a:buClr>
                          <a:srgbClr val="BE0023"/>
                        </a:buClr>
                        <a:buSzPct val="85000"/>
                        <a:buFont typeface="Wingdings" pitchFamily="2" charset="2"/>
                        <a:buNone/>
                        <a:tabLst/>
                      </a:pPr>
                      <a:r>
                        <a:rPr kumimoji="0" lang="en-US" sz="1100" b="0" i="0" u="none" strike="noStrike" cap="none" normalizeH="0" baseline="0" smtClean="0">
                          <a:ln>
                            <a:noFill/>
                          </a:ln>
                          <a:solidFill>
                            <a:schemeClr val="bg1"/>
                          </a:solidFill>
                          <a:effectLst/>
                          <a:latin typeface="Arial" pitchFamily="34" charset="0"/>
                          <a:ea typeface="MS PGothic" pitchFamily="34" charset="-128"/>
                          <a:cs typeface="Arial" pitchFamily="34" charset="0"/>
                        </a:rPr>
                        <a:t>Reinfarction/stroke (145/59)**</a:t>
                      </a:r>
                    </a:p>
                  </a:txBody>
                  <a:tcPr marL="45720" marR="4572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BE0023"/>
                        </a:buClr>
                        <a:buSzPct val="85000"/>
                        <a:buFont typeface="Wingdings" pitchFamily="2" charset="2"/>
                        <a:buNone/>
                        <a:tabLst/>
                      </a:pPr>
                      <a:r>
                        <a:rPr kumimoji="0" lang="en-US" sz="1100" b="0" i="0" u="none" strike="noStrike" cap="none" normalizeH="0" baseline="0" smtClean="0">
                          <a:ln>
                            <a:noFill/>
                          </a:ln>
                          <a:solidFill>
                            <a:schemeClr val="bg1"/>
                          </a:solidFill>
                          <a:effectLst/>
                          <a:latin typeface="Arial" pitchFamily="34" charset="0"/>
                          <a:ea typeface="MS PGothic" pitchFamily="34" charset="-128"/>
                          <a:cs typeface="Arial" pitchFamily="34" charset="0"/>
                        </a:rPr>
                        <a:t>1.73 (1.26-2.37)</a:t>
                      </a:r>
                    </a:p>
                  </a:txBody>
                  <a:tcPr marL="45720" marR="45720" marT="0" marB="0" anchor="ctr" horzOverflow="overflow">
                    <a:lnL>
                      <a:noFill/>
                    </a:lnL>
                    <a:lnR>
                      <a:noFill/>
                    </a:lnR>
                    <a:lnT>
                      <a:noFill/>
                    </a:lnT>
                    <a:lnB>
                      <a:noFill/>
                    </a:lnB>
                    <a:lnTlToBr>
                      <a:noFill/>
                    </a:lnTlToBr>
                    <a:lnBlToTr>
                      <a:noFill/>
                    </a:lnBlToTr>
                    <a:noFill/>
                  </a:tcPr>
                </a:tc>
              </a:tr>
              <a:tr h="249238">
                <a:tc gridSpan="2">
                  <a:txBody>
                    <a:bodyPr/>
                    <a:lstStyle/>
                    <a:p>
                      <a:pPr marL="0" marR="0" lvl="0" indent="0" algn="l" defTabSz="914400" rtl="0" eaLnBrk="1" fontAlgn="base" latinLnBrk="0" hangingPunct="1">
                        <a:lnSpc>
                          <a:spcPct val="85000"/>
                        </a:lnSpc>
                        <a:spcBef>
                          <a:spcPct val="20000"/>
                        </a:spcBef>
                        <a:spcAft>
                          <a:spcPct val="0"/>
                        </a:spcAft>
                        <a:buClr>
                          <a:srgbClr val="BE0023"/>
                        </a:buClr>
                        <a:buSzPct val="85000"/>
                        <a:buFont typeface="Wingdings" pitchFamily="2" charset="2"/>
                        <a:buNone/>
                        <a:tabLst/>
                      </a:pPr>
                      <a:r>
                        <a:rPr kumimoji="0" lang="en-US" sz="1100" b="1" i="0" u="none" strike="noStrike" cap="none" normalizeH="0" baseline="0" smtClean="0">
                          <a:ln>
                            <a:noFill/>
                          </a:ln>
                          <a:solidFill>
                            <a:schemeClr val="bg1"/>
                          </a:solidFill>
                          <a:effectLst/>
                          <a:latin typeface="Arial" pitchFamily="34" charset="0"/>
                          <a:ea typeface="MS PGothic" pitchFamily="34" charset="-128"/>
                          <a:cs typeface="Arial" pitchFamily="34" charset="0"/>
                        </a:rPr>
                        <a:t>Any glucose-lowering drug (1005/176)*</a:t>
                      </a:r>
                    </a:p>
                  </a:txBody>
                  <a:tcPr marL="45720" marR="45720" marT="0" marB="0" anchor="ctr" horzOverflow="overflow">
                    <a:lnL>
                      <a:noFill/>
                    </a:lnL>
                    <a:lnR>
                      <a:noFill/>
                    </a:lnR>
                    <a:lnT>
                      <a:noFill/>
                    </a:lnT>
                    <a:lnB>
                      <a:noFill/>
                    </a:lnB>
                    <a:lnTlToBr>
                      <a:noFill/>
                    </a:lnTlToBr>
                    <a:lnBlToTr>
                      <a:noFill/>
                    </a:lnBlToTr>
                    <a:noFill/>
                  </a:tcPr>
                </a:tc>
                <a:tc hMerge="1">
                  <a:txBody>
                    <a:bodyPr/>
                    <a:lstStyle/>
                    <a:p>
                      <a:endParaRPr lang="en-US"/>
                    </a:p>
                  </a:txBody>
                  <a:tcPr/>
                </a:tc>
              </a:tr>
              <a:tr h="152400">
                <a:tc>
                  <a:txBody>
                    <a:bodyPr/>
                    <a:lstStyle/>
                    <a:p>
                      <a:pPr marL="0" marR="0" lvl="0" indent="0" algn="l" defTabSz="914400" rtl="0" eaLnBrk="1" fontAlgn="base" latinLnBrk="0" hangingPunct="1">
                        <a:lnSpc>
                          <a:spcPct val="85000"/>
                        </a:lnSpc>
                        <a:spcBef>
                          <a:spcPct val="20000"/>
                        </a:spcBef>
                        <a:spcAft>
                          <a:spcPct val="0"/>
                        </a:spcAft>
                        <a:buClr>
                          <a:srgbClr val="BE0023"/>
                        </a:buClr>
                        <a:buSzPct val="85000"/>
                        <a:buFont typeface="Wingdings" pitchFamily="2" charset="2"/>
                        <a:buNone/>
                        <a:tabLst/>
                      </a:pPr>
                      <a:r>
                        <a:rPr kumimoji="0" lang="en-US" sz="1100" b="0" i="0" u="none" strike="noStrike" cap="none" normalizeH="0" baseline="0" smtClean="0">
                          <a:ln>
                            <a:noFill/>
                          </a:ln>
                          <a:solidFill>
                            <a:schemeClr val="bg1"/>
                          </a:solidFill>
                          <a:effectLst/>
                          <a:latin typeface="Arial" pitchFamily="34" charset="0"/>
                          <a:ea typeface="MS PGothic" pitchFamily="34" charset="-128"/>
                          <a:cs typeface="Arial" pitchFamily="34" charset="0"/>
                        </a:rPr>
                        <a:t>Death (176/30)**</a:t>
                      </a:r>
                    </a:p>
                  </a:txBody>
                  <a:tcPr marL="45720" marR="4572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BE0023"/>
                        </a:buClr>
                        <a:buSzPct val="85000"/>
                        <a:buFont typeface="Wingdings" pitchFamily="2" charset="2"/>
                        <a:buNone/>
                        <a:tabLst/>
                      </a:pPr>
                      <a:r>
                        <a:rPr kumimoji="0" lang="en-US" sz="1100" b="0" i="0" u="none" strike="noStrike" cap="none" normalizeH="0" baseline="0" smtClean="0">
                          <a:ln>
                            <a:noFill/>
                          </a:ln>
                          <a:solidFill>
                            <a:schemeClr val="bg1"/>
                          </a:solidFill>
                          <a:effectLst/>
                          <a:latin typeface="Arial" pitchFamily="34" charset="0"/>
                          <a:ea typeface="MS PGothic" pitchFamily="34" charset="-128"/>
                          <a:cs typeface="Arial" pitchFamily="34" charset="0"/>
                        </a:rPr>
                        <a:t>0.89 (0.61-1.31)</a:t>
                      </a:r>
                    </a:p>
                  </a:txBody>
                  <a:tcPr marL="45720" marR="45720" marT="0" marB="0" anchor="ctr" horzOverflow="overflow">
                    <a:lnL>
                      <a:noFill/>
                    </a:lnL>
                    <a:lnR>
                      <a:noFill/>
                    </a:lnR>
                    <a:lnT>
                      <a:noFill/>
                    </a:lnT>
                    <a:lnB>
                      <a:noFill/>
                    </a:lnB>
                    <a:lnTlToBr>
                      <a:noFill/>
                    </a:lnTlToBr>
                    <a:lnBlToTr>
                      <a:noFill/>
                    </a:lnBlToTr>
                    <a:noFill/>
                  </a:tcPr>
                </a:tc>
              </a:tr>
              <a:tr h="161925">
                <a:tc>
                  <a:txBody>
                    <a:bodyPr/>
                    <a:lstStyle/>
                    <a:p>
                      <a:pPr marL="0" marR="0" lvl="0" indent="0" algn="l" defTabSz="914400" rtl="0" eaLnBrk="1" fontAlgn="base" latinLnBrk="0" hangingPunct="1">
                        <a:lnSpc>
                          <a:spcPct val="85000"/>
                        </a:lnSpc>
                        <a:spcBef>
                          <a:spcPct val="20000"/>
                        </a:spcBef>
                        <a:spcAft>
                          <a:spcPct val="0"/>
                        </a:spcAft>
                        <a:buClr>
                          <a:srgbClr val="BE0023"/>
                        </a:buClr>
                        <a:buSzPct val="85000"/>
                        <a:buFont typeface="Wingdings" pitchFamily="2" charset="2"/>
                        <a:buNone/>
                        <a:tabLst/>
                      </a:pPr>
                      <a:r>
                        <a:rPr kumimoji="0" lang="en-US" sz="1100" b="0" i="0" u="none" strike="noStrike" cap="none" normalizeH="0" baseline="0" smtClean="0">
                          <a:ln>
                            <a:noFill/>
                          </a:ln>
                          <a:solidFill>
                            <a:schemeClr val="bg1"/>
                          </a:solidFill>
                          <a:effectLst/>
                          <a:latin typeface="Arial" pitchFamily="34" charset="0"/>
                          <a:ea typeface="MS PGothic" pitchFamily="34" charset="-128"/>
                          <a:cs typeface="Arial" pitchFamily="34" charset="0"/>
                        </a:rPr>
                        <a:t>CV death (139/24)**</a:t>
                      </a:r>
                    </a:p>
                  </a:txBody>
                  <a:tcPr marL="45720" marR="4572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BE0023"/>
                        </a:buClr>
                        <a:buSzPct val="85000"/>
                        <a:buFont typeface="Wingdings" pitchFamily="2" charset="2"/>
                        <a:buNone/>
                        <a:tabLst/>
                      </a:pPr>
                      <a:r>
                        <a:rPr kumimoji="0" lang="en-US" sz="1100" b="0" i="0" u="none" strike="noStrike" cap="none" normalizeH="0" baseline="0" smtClean="0">
                          <a:ln>
                            <a:noFill/>
                          </a:ln>
                          <a:solidFill>
                            <a:schemeClr val="bg1"/>
                          </a:solidFill>
                          <a:effectLst/>
                          <a:latin typeface="Arial" pitchFamily="34" charset="0"/>
                          <a:ea typeface="MS PGothic" pitchFamily="34" charset="-128"/>
                          <a:cs typeface="Arial" pitchFamily="34" charset="0"/>
                        </a:rPr>
                        <a:t>0.84 (0.55-1.29)</a:t>
                      </a:r>
                    </a:p>
                  </a:txBody>
                  <a:tcPr marL="45720" marR="45720" marT="0" marB="0" anchor="ctr" horzOverflow="overflow">
                    <a:lnL>
                      <a:noFill/>
                    </a:lnL>
                    <a:lnR>
                      <a:noFill/>
                    </a:lnR>
                    <a:lnT>
                      <a:noFill/>
                    </a:lnT>
                    <a:lnB>
                      <a:noFill/>
                    </a:lnB>
                    <a:lnTlToBr>
                      <a:noFill/>
                    </a:lnTlToBr>
                    <a:lnBlToTr>
                      <a:noFill/>
                    </a:lnBlToTr>
                    <a:noFill/>
                  </a:tcPr>
                </a:tc>
              </a:tr>
              <a:tr h="165100">
                <a:tc>
                  <a:txBody>
                    <a:bodyPr/>
                    <a:lstStyle/>
                    <a:p>
                      <a:pPr marL="0" marR="0" lvl="0" indent="0" algn="l" defTabSz="914400" rtl="0" eaLnBrk="1" fontAlgn="base" latinLnBrk="0" hangingPunct="1">
                        <a:lnSpc>
                          <a:spcPct val="85000"/>
                        </a:lnSpc>
                        <a:spcBef>
                          <a:spcPct val="20000"/>
                        </a:spcBef>
                        <a:spcAft>
                          <a:spcPct val="0"/>
                        </a:spcAft>
                        <a:buClr>
                          <a:srgbClr val="BE0023"/>
                        </a:buClr>
                        <a:buSzPct val="85000"/>
                        <a:buFont typeface="Wingdings" pitchFamily="2" charset="2"/>
                        <a:buNone/>
                        <a:tabLst/>
                      </a:pPr>
                      <a:r>
                        <a:rPr kumimoji="0" lang="en-US" sz="1100" b="0" i="0" u="none" strike="noStrike" cap="none" normalizeH="0" baseline="0" smtClean="0">
                          <a:ln>
                            <a:noFill/>
                          </a:ln>
                          <a:solidFill>
                            <a:schemeClr val="bg1"/>
                          </a:solidFill>
                          <a:effectLst/>
                          <a:latin typeface="Arial" pitchFamily="34" charset="0"/>
                          <a:ea typeface="MS PGothic" pitchFamily="34" charset="-128"/>
                          <a:cs typeface="Arial" pitchFamily="34" charset="0"/>
                        </a:rPr>
                        <a:t>Death/reinfarction/stroke (311/49)**</a:t>
                      </a:r>
                    </a:p>
                  </a:txBody>
                  <a:tcPr marL="45720" marR="4572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BE0023"/>
                        </a:buClr>
                        <a:buSzPct val="85000"/>
                        <a:buFont typeface="Wingdings" pitchFamily="2" charset="2"/>
                        <a:buNone/>
                        <a:tabLst/>
                      </a:pPr>
                      <a:r>
                        <a:rPr kumimoji="0" lang="en-US" sz="1100" b="0" i="0" u="none" strike="noStrike" cap="none" normalizeH="0" baseline="0" smtClean="0">
                          <a:ln>
                            <a:noFill/>
                          </a:ln>
                          <a:solidFill>
                            <a:schemeClr val="bg1"/>
                          </a:solidFill>
                          <a:effectLst/>
                          <a:latin typeface="Arial" pitchFamily="34" charset="0"/>
                          <a:ea typeface="MS PGothic" pitchFamily="34" charset="-128"/>
                          <a:cs typeface="Arial" pitchFamily="34" charset="0"/>
                        </a:rPr>
                        <a:t>1.04 (0.77-1.41)</a:t>
                      </a:r>
                    </a:p>
                  </a:txBody>
                  <a:tcPr marL="45720" marR="45720" marT="0" marB="0" anchor="ctr" horzOverflow="overflow">
                    <a:lnL>
                      <a:noFill/>
                    </a:lnL>
                    <a:lnR>
                      <a:noFill/>
                    </a:lnR>
                    <a:lnT>
                      <a:noFill/>
                    </a:lnT>
                    <a:lnB>
                      <a:noFill/>
                    </a:lnB>
                    <a:lnTlToBr>
                      <a:noFill/>
                    </a:lnTlToBr>
                    <a:lnBlToTr>
                      <a:noFill/>
                    </a:lnBlToTr>
                    <a:noFill/>
                  </a:tcPr>
                </a:tc>
              </a:tr>
              <a:tr h="198438">
                <a:tc>
                  <a:txBody>
                    <a:bodyPr/>
                    <a:lstStyle/>
                    <a:p>
                      <a:pPr marL="0" marR="0" lvl="0" indent="0" algn="l" defTabSz="914400" rtl="0" eaLnBrk="1" fontAlgn="base" latinLnBrk="0" hangingPunct="1">
                        <a:lnSpc>
                          <a:spcPct val="85000"/>
                        </a:lnSpc>
                        <a:spcBef>
                          <a:spcPct val="20000"/>
                        </a:spcBef>
                        <a:spcAft>
                          <a:spcPct val="0"/>
                        </a:spcAft>
                        <a:buClr>
                          <a:srgbClr val="BE0023"/>
                        </a:buClr>
                        <a:buSzPct val="85000"/>
                        <a:buFont typeface="Wingdings" pitchFamily="2" charset="2"/>
                        <a:buNone/>
                        <a:tabLst/>
                      </a:pPr>
                      <a:r>
                        <a:rPr kumimoji="0" lang="en-US" sz="1100" b="0" i="0" u="none" strike="noStrike" cap="none" normalizeH="0" baseline="0" dirty="0" err="1" smtClean="0">
                          <a:ln>
                            <a:noFill/>
                          </a:ln>
                          <a:solidFill>
                            <a:schemeClr val="bg1"/>
                          </a:solidFill>
                          <a:effectLst/>
                          <a:latin typeface="Arial" pitchFamily="34" charset="0"/>
                          <a:ea typeface="MS PGothic" pitchFamily="34" charset="-128"/>
                          <a:cs typeface="Arial" pitchFamily="34" charset="0"/>
                        </a:rPr>
                        <a:t>Reinfarction</a:t>
                      </a:r>
                      <a:r>
                        <a:rPr kumimoji="0" lang="en-US" sz="11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/stroke (179/25)**</a:t>
                      </a:r>
                    </a:p>
                  </a:txBody>
                  <a:tcPr marL="45720" marR="4572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BE0023"/>
                        </a:buClr>
                        <a:buSzPct val="85000"/>
                        <a:buFont typeface="Wingdings" pitchFamily="2" charset="2"/>
                        <a:buNone/>
                        <a:tabLst/>
                      </a:pPr>
                      <a:r>
                        <a:rPr kumimoji="0" lang="en-US" sz="1100" b="0" i="0" u="none" strike="noStrike" cap="none" normalizeH="0" baseline="0" dirty="0" smtClean="0">
                          <a:ln>
                            <a:noFill/>
                          </a:ln>
                          <a:solidFill>
                            <a:schemeClr val="bg1"/>
                          </a:solidFill>
                          <a:effectLst/>
                          <a:latin typeface="Arial" pitchFamily="34" charset="0"/>
                          <a:ea typeface="MS PGothic" pitchFamily="34" charset="-128"/>
                          <a:cs typeface="Arial" pitchFamily="34" charset="0"/>
                        </a:rPr>
                        <a:t>1.19 (0.78-1.83)</a:t>
                      </a:r>
                    </a:p>
                  </a:txBody>
                  <a:tcPr marL="45720" marR="45720" marT="0" marB="0" anchor="ctr" horzOverflow="overflow">
                    <a:lnL>
                      <a:noFill/>
                    </a:lnL>
                    <a:lnR>
                      <a:noFill/>
                    </a:lnR>
                    <a:lnT>
                      <a:noFill/>
                    </a:lnT>
                    <a:lnB>
                      <a:noFill/>
                    </a:lnB>
                    <a:lnTlToBr>
                      <a:noFill/>
                    </a:lnTlToBr>
                    <a:lnBlToTr>
                      <a:noFill/>
                    </a:lnBlToTr>
                    <a:noFill/>
                  </a:tcPr>
                </a:tc>
              </a:tr>
            </a:tbl>
          </a:graphicData>
        </a:graphic>
      </p:graphicFrame>
      <p:sp>
        <p:nvSpPr>
          <p:cNvPr id="91" name="Rectangle 90"/>
          <p:cNvSpPr/>
          <p:nvPr/>
        </p:nvSpPr>
        <p:spPr>
          <a:xfrm>
            <a:off x="3800476" y="6508968"/>
            <a:ext cx="4572000" cy="307777"/>
          </a:xfrm>
          <a:prstGeom prst="rect">
            <a:avLst/>
          </a:prstGeom>
        </p:spPr>
        <p:txBody>
          <a:bodyPr>
            <a:spAutoFit/>
          </a:bodyPr>
          <a:lstStyle/>
          <a:p>
            <a:pPr marL="114300" indent="-114300" algn="r">
              <a:buClr>
                <a:srgbClr val="3F3F3F"/>
              </a:buClr>
              <a:buSzPct val="100000"/>
            </a:pPr>
            <a:r>
              <a:rPr lang="en-US" sz="1400" dirty="0" err="1" smtClean="0">
                <a:solidFill>
                  <a:schemeClr val="bg1"/>
                </a:solidFill>
                <a:latin typeface="Arial Narrow" pitchFamily="34" charset="0"/>
                <a:cs typeface="Times New Roman" pitchFamily="18" charset="0"/>
              </a:rPr>
              <a:t>Mellbin</a:t>
            </a:r>
            <a:r>
              <a:rPr lang="en-US" sz="1400" dirty="0" smtClean="0">
                <a:solidFill>
                  <a:schemeClr val="bg1"/>
                </a:solidFill>
                <a:latin typeface="Arial Narrow" pitchFamily="34" charset="0"/>
                <a:cs typeface="Times New Roman" pitchFamily="18" charset="0"/>
              </a:rPr>
              <a:t> et al. </a:t>
            </a:r>
            <a:r>
              <a:rPr lang="en-US" sz="1400" i="1" dirty="0" err="1" smtClean="0">
                <a:solidFill>
                  <a:schemeClr val="bg1"/>
                </a:solidFill>
                <a:latin typeface="Arial Narrow" pitchFamily="34" charset="0"/>
                <a:cs typeface="Times New Roman" pitchFamily="18" charset="0"/>
              </a:rPr>
              <a:t>Eur</a:t>
            </a:r>
            <a:r>
              <a:rPr lang="en-US" sz="1400" i="1" dirty="0" smtClean="0">
                <a:solidFill>
                  <a:schemeClr val="bg1"/>
                </a:solidFill>
                <a:latin typeface="Arial Narrow" pitchFamily="34" charset="0"/>
                <a:cs typeface="Times New Roman" pitchFamily="18" charset="0"/>
              </a:rPr>
              <a:t> Heart J</a:t>
            </a:r>
            <a:r>
              <a:rPr lang="en-US" sz="1400" dirty="0" smtClean="0">
                <a:solidFill>
                  <a:schemeClr val="bg1"/>
                </a:solidFill>
                <a:latin typeface="Arial Narrow" pitchFamily="34" charset="0"/>
                <a:cs typeface="Times New Roman" pitchFamily="18" charset="0"/>
              </a:rPr>
              <a:t> 2008;29(2):166-176.</a:t>
            </a:r>
            <a:r>
              <a:rPr lang="en-US" sz="1400" dirty="0" smtClean="0">
                <a:solidFill>
                  <a:schemeClr val="bg1"/>
                </a:solidFill>
                <a:latin typeface="Arial Narrow" pitchFamily="34" charset="0"/>
              </a:rPr>
              <a:t> </a:t>
            </a:r>
            <a:endParaRPr lang="en-US" sz="1400" dirty="0">
              <a:solidFill>
                <a:schemeClr val="bg1"/>
              </a:solidFill>
              <a:latin typeface="Arial Narrow" pitchFamily="34" charset="0"/>
            </a:endParaRPr>
          </a:p>
        </p:txBody>
      </p:sp>
      <p:sp>
        <p:nvSpPr>
          <p:cNvPr id="88" name="Rectangle 10"/>
          <p:cNvSpPr txBox="1">
            <a:spLocks noChangeArrowheads="1"/>
          </p:cNvSpPr>
          <p:nvPr/>
        </p:nvSpPr>
        <p:spPr>
          <a:xfrm>
            <a:off x="457200" y="1588"/>
            <a:ext cx="8189912" cy="1143000"/>
          </a:xfrm>
          <a:prstGeom prst="rect">
            <a:avLst/>
          </a:prstGeom>
        </p:spPr>
        <p:txBody>
          <a:bodyPr anchor="ctr" anchorCtr="0"/>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4000" b="1" i="0" u="none" strike="noStrike" kern="0" cap="none" spc="0" normalizeH="0" baseline="0" noProof="0" dirty="0" smtClean="0">
                <a:ln>
                  <a:noFill/>
                </a:ln>
                <a:solidFill>
                  <a:srgbClr val="FFFF00"/>
                </a:solidFill>
                <a:uLnTx/>
                <a:uFillTx/>
                <a:latin typeface="Verdana" pitchFamily="34" charset="0"/>
                <a:ea typeface="Verdana" pitchFamily="34" charset="0"/>
                <a:cs typeface="Verdana" pitchFamily="34" charset="0"/>
              </a:rPr>
              <a:t>DIGAMI 2</a:t>
            </a:r>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7" name="Rectangle 8"/>
          <p:cNvSpPr>
            <a:spLocks noGrp="1" noChangeArrowheads="1"/>
          </p:cNvSpPr>
          <p:nvPr>
            <p:ph type="title"/>
          </p:nvPr>
        </p:nvSpPr>
        <p:spPr>
          <a:xfrm>
            <a:off x="457200" y="242888"/>
            <a:ext cx="8189912" cy="1143000"/>
          </a:xfrm>
        </p:spPr>
        <p:txBody>
          <a:bodyPr/>
          <a:lstStyle/>
          <a:p>
            <a:pPr eaLnBrk="1" hangingPunct="1">
              <a:lnSpc>
                <a:spcPct val="100000"/>
              </a:lnSpc>
            </a:pPr>
            <a:r>
              <a:rPr lang="en-US" sz="3600" dirty="0" smtClean="0"/>
              <a:t>DIGAMI 2 Conclusions</a:t>
            </a:r>
          </a:p>
        </p:txBody>
      </p:sp>
      <p:sp>
        <p:nvSpPr>
          <p:cNvPr id="154628" name="Rectangle 9"/>
          <p:cNvSpPr>
            <a:spLocks noGrp="1" noChangeArrowheads="1"/>
          </p:cNvSpPr>
          <p:nvPr>
            <p:ph idx="1"/>
          </p:nvPr>
        </p:nvSpPr>
        <p:spPr>
          <a:xfrm>
            <a:off x="457200" y="1527048"/>
            <a:ext cx="8229600" cy="4876800"/>
          </a:xfrm>
        </p:spPr>
        <p:txBody>
          <a:bodyPr anchor="t" anchorCtr="0"/>
          <a:lstStyle/>
          <a:p>
            <a:pPr eaLnBrk="1" hangingPunct="1">
              <a:lnSpc>
                <a:spcPct val="100000"/>
              </a:lnSpc>
            </a:pPr>
            <a:r>
              <a:rPr lang="en-US" sz="2400" dirty="0" smtClean="0"/>
              <a:t>The outcomes of DIGAMI 2 contrasted with the findings of DIGAMI</a:t>
            </a:r>
          </a:p>
          <a:p>
            <a:pPr lvl="1" eaLnBrk="1" hangingPunct="1">
              <a:lnSpc>
                <a:spcPct val="100000"/>
              </a:lnSpc>
            </a:pPr>
            <a:r>
              <a:rPr lang="en-US" sz="2000" dirty="0" smtClean="0"/>
              <a:t>Researchers cited differences in eligibility criteria, glucose goals, overall long-term glucose control, and other factors, which may have contributed to the differences in results</a:t>
            </a:r>
          </a:p>
          <a:p>
            <a:pPr eaLnBrk="1" hangingPunct="1">
              <a:lnSpc>
                <a:spcPct val="100000"/>
              </a:lnSpc>
            </a:pPr>
            <a:r>
              <a:rPr lang="en-US" sz="2400" dirty="0" smtClean="0"/>
              <a:t>An acutely introduced long-term insulin treatment did not improve survival in patients with type 2 diabetes following myocardial infarction when compared to conventional treatment at similar levels of glucose control</a:t>
            </a:r>
          </a:p>
          <a:p>
            <a:pPr eaLnBrk="1" hangingPunct="1">
              <a:lnSpc>
                <a:spcPct val="100000"/>
              </a:lnSpc>
            </a:pPr>
            <a:r>
              <a:rPr lang="en-US" sz="2400" dirty="0" smtClean="0"/>
              <a:t>Insulin-based treatment did not lower the number of nonfatal myocardial </a:t>
            </a:r>
            <a:r>
              <a:rPr lang="en-US" sz="2400" dirty="0" err="1" smtClean="0"/>
              <a:t>reinfarctions</a:t>
            </a:r>
            <a:r>
              <a:rPr lang="en-US" sz="2400" dirty="0" smtClean="0"/>
              <a:t> and strokes</a:t>
            </a:r>
          </a:p>
        </p:txBody>
      </p:sp>
      <p:sp>
        <p:nvSpPr>
          <p:cNvPr id="6" name="Rectangle 5"/>
          <p:cNvSpPr>
            <a:spLocks noChangeArrowheads="1"/>
          </p:cNvSpPr>
          <p:nvPr>
            <p:custDataLst>
              <p:tags r:id="rId1"/>
            </p:custDataLst>
          </p:nvPr>
        </p:nvSpPr>
        <p:spPr bwMode="auto">
          <a:xfrm>
            <a:off x="4241800" y="6403848"/>
            <a:ext cx="4724400" cy="523220"/>
          </a:xfrm>
          <a:prstGeom prst="rect">
            <a:avLst/>
          </a:prstGeom>
          <a:noFill/>
          <a:ln w="9525">
            <a:noFill/>
            <a:miter lim="800000"/>
            <a:headEnd/>
            <a:tailEnd/>
          </a:ln>
        </p:spPr>
        <p:txBody>
          <a:bodyPr wrap="square">
            <a:spAutoFit/>
          </a:bodyPr>
          <a:lstStyle/>
          <a:p>
            <a:pPr algn="r"/>
            <a:r>
              <a:rPr lang="en-US" sz="1400" baseline="0" dirty="0" smtClean="0">
                <a:solidFill>
                  <a:schemeClr val="bg1"/>
                </a:solidFill>
                <a:latin typeface="Arial Narrow" pitchFamily="34" charset="0"/>
              </a:rPr>
              <a:t>1. </a:t>
            </a:r>
            <a:r>
              <a:rPr lang="en-US" sz="1400" baseline="0" dirty="0" err="1" smtClean="0">
                <a:solidFill>
                  <a:schemeClr val="bg1"/>
                </a:solidFill>
                <a:latin typeface="Arial Narrow" pitchFamily="34" charset="0"/>
              </a:rPr>
              <a:t>Malmberg</a:t>
            </a:r>
            <a:r>
              <a:rPr lang="en-US" sz="1400" baseline="0" dirty="0" smtClean="0">
                <a:solidFill>
                  <a:schemeClr val="bg1"/>
                </a:solidFill>
                <a:latin typeface="Arial Narrow" pitchFamily="34" charset="0"/>
              </a:rPr>
              <a:t> et </a:t>
            </a:r>
            <a:r>
              <a:rPr lang="en-US" sz="1400" baseline="0" dirty="0">
                <a:solidFill>
                  <a:schemeClr val="bg1"/>
                </a:solidFill>
                <a:latin typeface="Arial Narrow" pitchFamily="34" charset="0"/>
              </a:rPr>
              <a:t>al. </a:t>
            </a:r>
            <a:r>
              <a:rPr lang="en-US" sz="1400" i="1" baseline="0" dirty="0" err="1">
                <a:solidFill>
                  <a:schemeClr val="bg1"/>
                </a:solidFill>
                <a:latin typeface="Arial Narrow" pitchFamily="34" charset="0"/>
              </a:rPr>
              <a:t>Eur</a:t>
            </a:r>
            <a:r>
              <a:rPr lang="en-US" sz="1400" i="1" baseline="0" dirty="0">
                <a:solidFill>
                  <a:schemeClr val="bg1"/>
                </a:solidFill>
                <a:latin typeface="Arial Narrow" pitchFamily="34" charset="0"/>
              </a:rPr>
              <a:t> Heart </a:t>
            </a:r>
            <a:r>
              <a:rPr lang="en-US" sz="1400" i="1" baseline="0" dirty="0" smtClean="0">
                <a:solidFill>
                  <a:schemeClr val="bg1"/>
                </a:solidFill>
                <a:latin typeface="Arial Narrow" pitchFamily="34" charset="0"/>
              </a:rPr>
              <a:t>J</a:t>
            </a:r>
            <a:r>
              <a:rPr lang="en-US" sz="1400" baseline="0" dirty="0" smtClean="0">
                <a:solidFill>
                  <a:schemeClr val="bg1"/>
                </a:solidFill>
                <a:latin typeface="Arial Narrow" pitchFamily="34" charset="0"/>
              </a:rPr>
              <a:t> </a:t>
            </a:r>
            <a:r>
              <a:rPr lang="en-US" sz="1400" baseline="0" dirty="0">
                <a:solidFill>
                  <a:schemeClr val="bg1"/>
                </a:solidFill>
                <a:latin typeface="Arial Narrow" pitchFamily="34" charset="0"/>
              </a:rPr>
              <a:t>2005;26(7):650-661.</a:t>
            </a:r>
          </a:p>
          <a:p>
            <a:pPr algn="r">
              <a:buClr>
                <a:srgbClr val="3F3F3F"/>
              </a:buClr>
              <a:buSzPct val="100000"/>
            </a:pPr>
            <a:r>
              <a:rPr lang="en-US" sz="1400" baseline="0" dirty="0" smtClean="0">
                <a:solidFill>
                  <a:schemeClr val="bg1"/>
                </a:solidFill>
                <a:latin typeface="Arial Narrow" pitchFamily="34" charset="0"/>
              </a:rPr>
              <a:t>2. </a:t>
            </a:r>
            <a:r>
              <a:rPr lang="en-US" sz="1400" baseline="0" dirty="0" err="1" smtClean="0">
                <a:solidFill>
                  <a:schemeClr val="bg1"/>
                </a:solidFill>
                <a:latin typeface="Arial Narrow" pitchFamily="34" charset="0"/>
              </a:rPr>
              <a:t>Mellbin</a:t>
            </a:r>
            <a:r>
              <a:rPr lang="en-US" sz="1400" baseline="0" dirty="0" smtClean="0">
                <a:solidFill>
                  <a:schemeClr val="bg1"/>
                </a:solidFill>
                <a:latin typeface="Arial Narrow" pitchFamily="34" charset="0"/>
              </a:rPr>
              <a:t> et </a:t>
            </a:r>
            <a:r>
              <a:rPr lang="en-US" sz="1400" baseline="0" dirty="0">
                <a:solidFill>
                  <a:schemeClr val="bg1"/>
                </a:solidFill>
                <a:latin typeface="Arial Narrow" pitchFamily="34" charset="0"/>
              </a:rPr>
              <a:t>al. </a:t>
            </a:r>
            <a:r>
              <a:rPr lang="en-US" sz="1400" i="1" baseline="0" dirty="0" err="1">
                <a:solidFill>
                  <a:schemeClr val="bg1"/>
                </a:solidFill>
                <a:latin typeface="Arial Narrow" pitchFamily="34" charset="0"/>
              </a:rPr>
              <a:t>Eur</a:t>
            </a:r>
            <a:r>
              <a:rPr lang="en-US" sz="1400" i="1" baseline="0" dirty="0">
                <a:solidFill>
                  <a:schemeClr val="bg1"/>
                </a:solidFill>
                <a:latin typeface="Arial Narrow" pitchFamily="34" charset="0"/>
              </a:rPr>
              <a:t> Heart </a:t>
            </a:r>
            <a:r>
              <a:rPr lang="en-US" sz="1400" i="1" baseline="0" dirty="0" smtClean="0">
                <a:solidFill>
                  <a:schemeClr val="bg1"/>
                </a:solidFill>
                <a:latin typeface="Arial Narrow" pitchFamily="34" charset="0"/>
              </a:rPr>
              <a:t>J</a:t>
            </a:r>
            <a:r>
              <a:rPr lang="en-US" sz="1400" baseline="0" dirty="0" smtClean="0">
                <a:solidFill>
                  <a:schemeClr val="bg1"/>
                </a:solidFill>
                <a:latin typeface="Arial Narrow" pitchFamily="34" charset="0"/>
              </a:rPr>
              <a:t> </a:t>
            </a:r>
            <a:r>
              <a:rPr lang="en-US" sz="1400" baseline="0" dirty="0">
                <a:solidFill>
                  <a:schemeClr val="bg1"/>
                </a:solidFill>
                <a:latin typeface="Arial Narrow" pitchFamily="34" charset="0"/>
              </a:rPr>
              <a:t>2008;29(2):166-176. </a:t>
            </a:r>
          </a:p>
        </p:txBody>
      </p:sp>
      <p:sp>
        <p:nvSpPr>
          <p:cNvPr id="7" name="Rectangle 5"/>
          <p:cNvSpPr>
            <a:spLocks noChangeArrowheads="1"/>
          </p:cNvSpPr>
          <p:nvPr>
            <p:custDataLst>
              <p:tags r:id="rId2"/>
            </p:custDataLst>
          </p:nvPr>
        </p:nvSpPr>
        <p:spPr bwMode="auto">
          <a:xfrm>
            <a:off x="457200" y="6065294"/>
            <a:ext cx="5756704" cy="338554"/>
          </a:xfrm>
          <a:prstGeom prst="rect">
            <a:avLst/>
          </a:prstGeom>
          <a:noFill/>
          <a:ln w="9525">
            <a:noFill/>
            <a:miter lim="800000"/>
            <a:headEnd/>
            <a:tailEnd/>
          </a:ln>
        </p:spPr>
        <p:txBody>
          <a:bodyPr wrap="none">
            <a:spAutoFit/>
          </a:bodyPr>
          <a:lstStyle/>
          <a:p>
            <a:pPr marL="171450" indent="-171450">
              <a:buClr>
                <a:schemeClr val="accent1"/>
              </a:buClr>
              <a:buSzPct val="100000"/>
              <a:buFont typeface="Arial" pitchFamily="34" charset="0"/>
              <a:buChar char="•"/>
            </a:pPr>
            <a:r>
              <a:rPr lang="en-US" sz="1600" baseline="0" dirty="0">
                <a:solidFill>
                  <a:schemeClr val="bg1"/>
                </a:solidFill>
              </a:rPr>
              <a:t>DIGAMI=Diabetes Insulin-Glucose in Acute Myocardial Infarction</a:t>
            </a:r>
            <a:r>
              <a:rPr lang="en-US" sz="1600" baseline="0" dirty="0" smtClean="0">
                <a:solidFill>
                  <a:schemeClr val="bg1"/>
                </a:solidFill>
              </a:rPr>
              <a:t>.</a:t>
            </a:r>
            <a:endParaRPr lang="en-US" sz="1600" baseline="0" dirty="0">
              <a:solidFill>
                <a:schemeClr val="bg1"/>
              </a:solidFill>
            </a:endParaRPr>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5"/>
          <p:cNvSpPr>
            <a:spLocks noGrp="1" noChangeArrowheads="1"/>
          </p:cNvSpPr>
          <p:nvPr>
            <p:ph type="ctrTitle"/>
          </p:nvPr>
        </p:nvSpPr>
        <p:spPr>
          <a:xfrm>
            <a:off x="685800" y="2105025"/>
            <a:ext cx="7772400" cy="1470025"/>
          </a:xfrm>
        </p:spPr>
        <p:txBody>
          <a:bodyPr>
            <a:normAutofit/>
          </a:bodyPr>
          <a:lstStyle/>
          <a:p>
            <a:pPr algn="ctr" eaLnBrk="1" hangingPunct="1"/>
            <a:r>
              <a:rPr lang="en-US" sz="8800" dirty="0" smtClean="0"/>
              <a:t>TODAY</a:t>
            </a:r>
          </a:p>
        </p:txBody>
      </p:sp>
      <p:sp>
        <p:nvSpPr>
          <p:cNvPr id="156675" name="Rectangle 6"/>
          <p:cNvSpPr>
            <a:spLocks noGrp="1" noChangeArrowheads="1"/>
          </p:cNvSpPr>
          <p:nvPr>
            <p:ph type="subTitle" idx="1"/>
          </p:nvPr>
        </p:nvSpPr>
        <p:spPr>
          <a:xfrm>
            <a:off x="1193800" y="3600450"/>
            <a:ext cx="6781800" cy="762000"/>
          </a:xfrm>
        </p:spPr>
        <p:txBody>
          <a:bodyPr/>
          <a:lstStyle/>
          <a:p>
            <a:pPr eaLnBrk="1" hangingPunct="1">
              <a:buFont typeface="Wingdings" pitchFamily="2" charset="2"/>
              <a:buNone/>
            </a:pPr>
            <a:r>
              <a:rPr lang="en-US" sz="4000" b="1" dirty="0" smtClean="0"/>
              <a:t>Treatment Options for Type 2 Diabetes </a:t>
            </a:r>
            <a:br>
              <a:rPr lang="en-US" sz="4000" b="1" dirty="0" smtClean="0"/>
            </a:br>
            <a:r>
              <a:rPr lang="en-US" sz="4000" b="1" dirty="0" smtClean="0"/>
              <a:t>in Adolescents and Youth</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10"/>
          <p:cNvSpPr>
            <a:spLocks noChangeArrowheads="1"/>
          </p:cNvSpPr>
          <p:nvPr>
            <p:custDataLst>
              <p:tags r:id="rId1"/>
            </p:custDataLst>
          </p:nvPr>
        </p:nvSpPr>
        <p:spPr bwMode="auto">
          <a:xfrm>
            <a:off x="457200" y="5989320"/>
            <a:ext cx="8340725" cy="336550"/>
          </a:xfrm>
          <a:prstGeom prst="rect">
            <a:avLst/>
          </a:prstGeom>
          <a:noFill/>
          <a:ln w="9525">
            <a:noFill/>
            <a:miter lim="800000"/>
            <a:headEnd/>
            <a:tailEnd/>
          </a:ln>
        </p:spPr>
        <p:txBody>
          <a:bodyPr wrap="none"/>
          <a:lstStyle/>
          <a:p>
            <a:pPr indent="-174625">
              <a:buClr>
                <a:schemeClr val="accent1"/>
              </a:buClr>
              <a:buSzPct val="100000"/>
              <a:buFont typeface="Arial" pitchFamily="34" charset="0"/>
              <a:buChar char="•"/>
            </a:pPr>
            <a:r>
              <a:rPr lang="en-US" sz="1200" baseline="30000" dirty="0">
                <a:solidFill>
                  <a:schemeClr val="bg1"/>
                </a:solidFill>
                <a:sym typeface="Symbol" pitchFamily="18" charset="2"/>
              </a:rPr>
              <a:t>*</a:t>
            </a:r>
            <a:r>
              <a:rPr lang="en-US" sz="1200" baseline="0" dirty="0">
                <a:solidFill>
                  <a:schemeClr val="bg1"/>
                </a:solidFill>
              </a:rPr>
              <a:t>Photocoagulation, vitreous </a:t>
            </a:r>
            <a:r>
              <a:rPr lang="en-US" sz="1200" baseline="0" dirty="0" err="1">
                <a:solidFill>
                  <a:schemeClr val="bg1"/>
                </a:solidFill>
              </a:rPr>
              <a:t>haemorrhage</a:t>
            </a:r>
            <a:r>
              <a:rPr lang="en-US" sz="1200" baseline="0" dirty="0">
                <a:solidFill>
                  <a:schemeClr val="bg1"/>
                </a:solidFill>
              </a:rPr>
              <a:t>, renal </a:t>
            </a:r>
            <a:r>
              <a:rPr lang="en-US" sz="1200" baseline="0" dirty="0" smtClean="0">
                <a:solidFill>
                  <a:schemeClr val="bg1"/>
                </a:solidFill>
              </a:rPr>
              <a:t>failure; </a:t>
            </a:r>
            <a:r>
              <a:rPr lang="en-US" sz="1200" dirty="0" smtClean="0">
                <a:solidFill>
                  <a:schemeClr val="bg1"/>
                </a:solidFill>
                <a:cs typeface="Times New Roman" pitchFamily="18" charset="0"/>
              </a:rPr>
              <a:t>Vertical bars represent 95% CI ;</a:t>
            </a:r>
            <a:r>
              <a:rPr lang="en-US" sz="1200" baseline="0" dirty="0" smtClean="0">
                <a:solidFill>
                  <a:schemeClr val="bg1"/>
                </a:solidFill>
              </a:rPr>
              <a:t>Con=conventional therapy;</a:t>
            </a:r>
            <a:r>
              <a:rPr lang="en-US" sz="1200" dirty="0" smtClean="0">
                <a:solidFill>
                  <a:schemeClr val="bg1"/>
                </a:solidFill>
              </a:rPr>
              <a:t>           </a:t>
            </a:r>
          </a:p>
          <a:p>
            <a:pPr marL="174625" indent="-174625">
              <a:buClr>
                <a:schemeClr val="accent1"/>
              </a:buClr>
              <a:buSzPct val="100000"/>
            </a:pPr>
            <a:r>
              <a:rPr lang="en-US" sz="1200" baseline="0" dirty="0" smtClean="0">
                <a:solidFill>
                  <a:schemeClr val="bg1"/>
                </a:solidFill>
              </a:rPr>
              <a:t>	</a:t>
            </a:r>
            <a:r>
              <a:rPr lang="en-US" sz="1200" baseline="0" dirty="0" err="1" smtClean="0">
                <a:solidFill>
                  <a:schemeClr val="bg1"/>
                </a:solidFill>
              </a:rPr>
              <a:t>Int</a:t>
            </a:r>
            <a:r>
              <a:rPr lang="en-US" sz="1200" baseline="0" dirty="0" smtClean="0">
                <a:solidFill>
                  <a:schemeClr val="bg1"/>
                </a:solidFill>
              </a:rPr>
              <a:t>=intensive therapy</a:t>
            </a:r>
            <a:r>
              <a:rPr lang="en-US" sz="1200" dirty="0" smtClean="0">
                <a:solidFill>
                  <a:schemeClr val="bg1"/>
                </a:solidFill>
              </a:rPr>
              <a:t>.</a:t>
            </a:r>
            <a:endParaRPr lang="en-US" sz="1200" baseline="0" dirty="0">
              <a:solidFill>
                <a:schemeClr val="bg1"/>
              </a:solidFill>
              <a:cs typeface="Times New Roman" pitchFamily="18" charset="0"/>
            </a:endParaRPr>
          </a:p>
        </p:txBody>
      </p:sp>
      <p:sp>
        <p:nvSpPr>
          <p:cNvPr id="29703" name="Text Box 19"/>
          <p:cNvSpPr txBox="1">
            <a:spLocks noChangeArrowheads="1"/>
          </p:cNvSpPr>
          <p:nvPr/>
        </p:nvSpPr>
        <p:spPr bwMode="auto">
          <a:xfrm>
            <a:off x="669835" y="1229074"/>
            <a:ext cx="7000965" cy="400110"/>
          </a:xfrm>
          <a:prstGeom prst="rect">
            <a:avLst/>
          </a:prstGeom>
          <a:noFill/>
          <a:ln w="9525">
            <a:noFill/>
            <a:miter lim="800000"/>
            <a:headEnd/>
            <a:tailEnd/>
          </a:ln>
        </p:spPr>
        <p:txBody>
          <a:bodyPr wrap="square">
            <a:spAutoFit/>
          </a:bodyPr>
          <a:lstStyle/>
          <a:p>
            <a:pPr algn="ctr">
              <a:spcBef>
                <a:spcPct val="50000"/>
              </a:spcBef>
            </a:pPr>
            <a:r>
              <a:rPr lang="en-US" sz="2000" b="1" baseline="0" dirty="0">
                <a:solidFill>
                  <a:schemeClr val="bg1"/>
                </a:solidFill>
              </a:rPr>
              <a:t>Intensive (Sulfonylurea/Insulin) </a:t>
            </a:r>
            <a:r>
              <a:rPr lang="en-US" sz="2000" b="1" baseline="0" dirty="0" err="1">
                <a:solidFill>
                  <a:schemeClr val="bg1"/>
                </a:solidFill>
              </a:rPr>
              <a:t>vs</a:t>
            </a:r>
            <a:r>
              <a:rPr lang="en-US" sz="2000" b="1" baseline="0" dirty="0">
                <a:solidFill>
                  <a:schemeClr val="bg1"/>
                </a:solidFill>
              </a:rPr>
              <a:t> Conventional Glucose Control</a:t>
            </a:r>
          </a:p>
        </p:txBody>
      </p:sp>
      <p:sp>
        <p:nvSpPr>
          <p:cNvPr id="29712" name="Text Box 19"/>
          <p:cNvSpPr txBox="1">
            <a:spLocks noChangeArrowheads="1"/>
          </p:cNvSpPr>
          <p:nvPr/>
        </p:nvSpPr>
        <p:spPr bwMode="auto">
          <a:xfrm>
            <a:off x="1144276" y="1613356"/>
            <a:ext cx="230832"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1.4</a:t>
            </a:r>
          </a:p>
        </p:txBody>
      </p:sp>
      <p:sp>
        <p:nvSpPr>
          <p:cNvPr id="29713" name="Text Box 20"/>
          <p:cNvSpPr txBox="1">
            <a:spLocks noChangeArrowheads="1"/>
          </p:cNvSpPr>
          <p:nvPr/>
        </p:nvSpPr>
        <p:spPr bwMode="auto">
          <a:xfrm>
            <a:off x="1144276" y="2209800"/>
            <a:ext cx="230832"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1.2</a:t>
            </a:r>
          </a:p>
        </p:txBody>
      </p:sp>
      <p:sp>
        <p:nvSpPr>
          <p:cNvPr id="29714" name="Text Box 21"/>
          <p:cNvSpPr txBox="1">
            <a:spLocks noChangeArrowheads="1"/>
          </p:cNvSpPr>
          <p:nvPr/>
        </p:nvSpPr>
        <p:spPr bwMode="auto">
          <a:xfrm>
            <a:off x="1144276" y="2832556"/>
            <a:ext cx="230832"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1.0</a:t>
            </a:r>
          </a:p>
        </p:txBody>
      </p:sp>
      <p:sp>
        <p:nvSpPr>
          <p:cNvPr id="29715" name="Text Box 22"/>
          <p:cNvSpPr txBox="1">
            <a:spLocks noChangeArrowheads="1"/>
          </p:cNvSpPr>
          <p:nvPr/>
        </p:nvSpPr>
        <p:spPr bwMode="auto">
          <a:xfrm>
            <a:off x="1144276" y="3505200"/>
            <a:ext cx="230832"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0.8</a:t>
            </a:r>
          </a:p>
        </p:txBody>
      </p:sp>
      <p:sp>
        <p:nvSpPr>
          <p:cNvPr id="29716" name="Text Box 23"/>
          <p:cNvSpPr txBox="1">
            <a:spLocks noChangeArrowheads="1"/>
          </p:cNvSpPr>
          <p:nvPr/>
        </p:nvSpPr>
        <p:spPr bwMode="auto">
          <a:xfrm>
            <a:off x="1144276" y="4114800"/>
            <a:ext cx="230832"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0.6</a:t>
            </a:r>
          </a:p>
        </p:txBody>
      </p:sp>
      <p:sp>
        <p:nvSpPr>
          <p:cNvPr id="29717" name="Text Box 24"/>
          <p:cNvSpPr txBox="1">
            <a:spLocks noChangeArrowheads="1"/>
          </p:cNvSpPr>
          <p:nvPr/>
        </p:nvSpPr>
        <p:spPr bwMode="auto">
          <a:xfrm>
            <a:off x="1144276" y="4737556"/>
            <a:ext cx="230832"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0.4</a:t>
            </a:r>
          </a:p>
        </p:txBody>
      </p:sp>
      <p:grpSp>
        <p:nvGrpSpPr>
          <p:cNvPr id="2" name="Group 66"/>
          <p:cNvGrpSpPr/>
          <p:nvPr/>
        </p:nvGrpSpPr>
        <p:grpSpPr>
          <a:xfrm>
            <a:off x="2007649" y="5728156"/>
            <a:ext cx="4954726" cy="215444"/>
            <a:chOff x="2252214" y="5791200"/>
            <a:chExt cx="4954726" cy="215444"/>
          </a:xfrm>
        </p:grpSpPr>
        <p:sp>
          <p:nvSpPr>
            <p:cNvPr id="29718" name="Text Box 25"/>
            <p:cNvSpPr txBox="1">
              <a:spLocks noChangeArrowheads="1"/>
            </p:cNvSpPr>
            <p:nvPr/>
          </p:nvSpPr>
          <p:spPr bwMode="auto">
            <a:xfrm>
              <a:off x="2252214" y="5791200"/>
              <a:ext cx="365485"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1997</a:t>
              </a:r>
            </a:p>
          </p:txBody>
        </p:sp>
        <p:sp>
          <p:nvSpPr>
            <p:cNvPr id="29719" name="Text Box 26"/>
            <p:cNvSpPr txBox="1">
              <a:spLocks noChangeArrowheads="1"/>
            </p:cNvSpPr>
            <p:nvPr/>
          </p:nvSpPr>
          <p:spPr bwMode="auto">
            <a:xfrm>
              <a:off x="3174330" y="5791200"/>
              <a:ext cx="365485" cy="215444"/>
            </a:xfrm>
            <a:prstGeom prst="rect">
              <a:avLst/>
            </a:prstGeom>
            <a:noFill/>
            <a:ln w="9525">
              <a:noFill/>
              <a:miter lim="800000"/>
              <a:headEnd/>
              <a:tailEnd/>
            </a:ln>
          </p:spPr>
          <p:txBody>
            <a:bodyPr wrap="none" lIns="0" tIns="0" rIns="0" bIns="0">
              <a:spAutoFit/>
            </a:bodyPr>
            <a:lstStyle/>
            <a:p>
              <a:r>
                <a:rPr lang="en-US" sz="1400" b="1" baseline="0">
                  <a:solidFill>
                    <a:schemeClr val="bg1"/>
                  </a:solidFill>
                </a:rPr>
                <a:t>1999</a:t>
              </a:r>
            </a:p>
          </p:txBody>
        </p:sp>
        <p:sp>
          <p:nvSpPr>
            <p:cNvPr id="29720" name="Text Box 27"/>
            <p:cNvSpPr txBox="1">
              <a:spLocks noChangeArrowheads="1"/>
            </p:cNvSpPr>
            <p:nvPr/>
          </p:nvSpPr>
          <p:spPr bwMode="auto">
            <a:xfrm>
              <a:off x="4098255" y="5791200"/>
              <a:ext cx="365485" cy="215444"/>
            </a:xfrm>
            <a:prstGeom prst="rect">
              <a:avLst/>
            </a:prstGeom>
            <a:noFill/>
            <a:ln w="9525">
              <a:noFill/>
              <a:miter lim="800000"/>
              <a:headEnd/>
              <a:tailEnd/>
            </a:ln>
          </p:spPr>
          <p:txBody>
            <a:bodyPr wrap="none" lIns="0" tIns="0" rIns="0" bIns="0">
              <a:spAutoFit/>
            </a:bodyPr>
            <a:lstStyle/>
            <a:p>
              <a:r>
                <a:rPr lang="en-US" sz="1400" b="1" baseline="0">
                  <a:solidFill>
                    <a:schemeClr val="bg1"/>
                  </a:solidFill>
                </a:rPr>
                <a:t>2001</a:t>
              </a:r>
            </a:p>
          </p:txBody>
        </p:sp>
        <p:sp>
          <p:nvSpPr>
            <p:cNvPr id="29721" name="Text Box 28"/>
            <p:cNvSpPr txBox="1">
              <a:spLocks noChangeArrowheads="1"/>
            </p:cNvSpPr>
            <p:nvPr/>
          </p:nvSpPr>
          <p:spPr bwMode="auto">
            <a:xfrm>
              <a:off x="5012655" y="5791200"/>
              <a:ext cx="365485" cy="215444"/>
            </a:xfrm>
            <a:prstGeom prst="rect">
              <a:avLst/>
            </a:prstGeom>
            <a:noFill/>
            <a:ln w="9525">
              <a:noFill/>
              <a:miter lim="800000"/>
              <a:headEnd/>
              <a:tailEnd/>
            </a:ln>
          </p:spPr>
          <p:txBody>
            <a:bodyPr wrap="none" lIns="0" tIns="0" rIns="0" bIns="0">
              <a:spAutoFit/>
            </a:bodyPr>
            <a:lstStyle/>
            <a:p>
              <a:r>
                <a:rPr lang="en-US" sz="1400" b="1" baseline="0">
                  <a:solidFill>
                    <a:schemeClr val="bg1"/>
                  </a:solidFill>
                </a:rPr>
                <a:t>2003</a:t>
              </a:r>
            </a:p>
          </p:txBody>
        </p:sp>
        <p:sp>
          <p:nvSpPr>
            <p:cNvPr id="29722" name="Text Box 29"/>
            <p:cNvSpPr txBox="1">
              <a:spLocks noChangeArrowheads="1"/>
            </p:cNvSpPr>
            <p:nvPr/>
          </p:nvSpPr>
          <p:spPr bwMode="auto">
            <a:xfrm>
              <a:off x="5927055" y="5791200"/>
              <a:ext cx="365485"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2005</a:t>
              </a:r>
            </a:p>
          </p:txBody>
        </p:sp>
        <p:sp>
          <p:nvSpPr>
            <p:cNvPr id="29723" name="Text Box 30"/>
            <p:cNvSpPr txBox="1">
              <a:spLocks noChangeArrowheads="1"/>
            </p:cNvSpPr>
            <p:nvPr/>
          </p:nvSpPr>
          <p:spPr bwMode="auto">
            <a:xfrm>
              <a:off x="6841455" y="5791200"/>
              <a:ext cx="365485"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2007</a:t>
              </a:r>
            </a:p>
          </p:txBody>
        </p:sp>
      </p:grpSp>
      <p:sp>
        <p:nvSpPr>
          <p:cNvPr id="29764" name="Text Box 19"/>
          <p:cNvSpPr txBox="1">
            <a:spLocks noChangeArrowheads="1"/>
          </p:cNvSpPr>
          <p:nvPr/>
        </p:nvSpPr>
        <p:spPr bwMode="auto">
          <a:xfrm rot="16200000">
            <a:off x="-1166108" y="3401568"/>
            <a:ext cx="4008438" cy="336550"/>
          </a:xfrm>
          <a:prstGeom prst="rect">
            <a:avLst/>
          </a:prstGeom>
          <a:noFill/>
          <a:ln w="9525">
            <a:noFill/>
            <a:miter lim="800000"/>
            <a:headEnd/>
            <a:tailEnd/>
          </a:ln>
        </p:spPr>
        <p:txBody>
          <a:bodyPr>
            <a:spAutoFit/>
          </a:bodyPr>
          <a:lstStyle/>
          <a:p>
            <a:pPr algn="ctr">
              <a:spcBef>
                <a:spcPct val="50000"/>
              </a:spcBef>
            </a:pPr>
            <a:r>
              <a:rPr lang="en-US" sz="1600" b="1" baseline="0" dirty="0">
                <a:solidFill>
                  <a:schemeClr val="bg1"/>
                </a:solidFill>
              </a:rPr>
              <a:t>Hazard Ratio</a:t>
            </a:r>
          </a:p>
        </p:txBody>
      </p:sp>
      <p:grpSp>
        <p:nvGrpSpPr>
          <p:cNvPr id="3" name="Group 73"/>
          <p:cNvGrpSpPr/>
          <p:nvPr/>
        </p:nvGrpSpPr>
        <p:grpSpPr>
          <a:xfrm>
            <a:off x="7162800" y="1809750"/>
            <a:ext cx="2043112" cy="663148"/>
            <a:chOff x="7239000" y="1809750"/>
            <a:chExt cx="2043112" cy="663148"/>
          </a:xfrm>
        </p:grpSpPr>
        <p:sp>
          <p:nvSpPr>
            <p:cNvPr id="75" name="Rectangle 75"/>
            <p:cNvSpPr>
              <a:spLocks noChangeArrowheads="1"/>
            </p:cNvSpPr>
            <p:nvPr/>
          </p:nvSpPr>
          <p:spPr bwMode="auto">
            <a:xfrm>
              <a:off x="7270750" y="1927741"/>
              <a:ext cx="120650" cy="133350"/>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76" name="AutoShape 76"/>
            <p:cNvSpPr>
              <a:spLocks noChangeArrowheads="1"/>
            </p:cNvSpPr>
            <p:nvPr/>
          </p:nvSpPr>
          <p:spPr bwMode="auto">
            <a:xfrm>
              <a:off x="7239000" y="2146816"/>
              <a:ext cx="155575" cy="190500"/>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77" name="Text Box 49"/>
            <p:cNvSpPr txBox="1">
              <a:spLocks noChangeArrowheads="1"/>
            </p:cNvSpPr>
            <p:nvPr/>
          </p:nvSpPr>
          <p:spPr bwMode="auto">
            <a:xfrm>
              <a:off x="7391400" y="1809750"/>
              <a:ext cx="1890712" cy="415498"/>
            </a:xfrm>
            <a:prstGeom prst="rect">
              <a:avLst/>
            </a:prstGeom>
            <a:noFill/>
            <a:ln w="9525">
              <a:noFill/>
              <a:miter lim="800000"/>
              <a:headEnd/>
              <a:tailEnd/>
            </a:ln>
          </p:spPr>
          <p:txBody>
            <a:bodyPr>
              <a:spAutoFit/>
            </a:bodyPr>
            <a:lstStyle/>
            <a:p>
              <a:pPr>
                <a:lnSpc>
                  <a:spcPct val="150000"/>
                </a:lnSpc>
              </a:pPr>
              <a:r>
                <a:rPr lang="en-US" sz="1400" b="1" baseline="0" dirty="0" smtClean="0">
                  <a:solidFill>
                    <a:schemeClr val="bg1"/>
                  </a:solidFill>
                </a:rPr>
                <a:t>Sulfonylurea/insulin</a:t>
              </a:r>
              <a:endParaRPr lang="en-US" sz="1400" b="1" baseline="0" dirty="0">
                <a:solidFill>
                  <a:schemeClr val="bg1"/>
                </a:solidFill>
              </a:endParaRPr>
            </a:p>
          </p:txBody>
        </p:sp>
        <p:sp>
          <p:nvSpPr>
            <p:cNvPr id="78" name="Rectangle 77"/>
            <p:cNvSpPr/>
            <p:nvPr/>
          </p:nvSpPr>
          <p:spPr>
            <a:xfrm>
              <a:off x="7391400" y="2057400"/>
              <a:ext cx="1169423" cy="415498"/>
            </a:xfrm>
            <a:prstGeom prst="rect">
              <a:avLst/>
            </a:prstGeom>
          </p:spPr>
          <p:txBody>
            <a:bodyPr wrap="none">
              <a:spAutoFit/>
            </a:bodyPr>
            <a:lstStyle/>
            <a:p>
              <a:pPr>
                <a:lnSpc>
                  <a:spcPct val="150000"/>
                </a:lnSpc>
              </a:pPr>
              <a:r>
                <a:rPr lang="en-US" sz="1400" b="1" dirty="0" smtClean="0">
                  <a:solidFill>
                    <a:schemeClr val="bg1"/>
                  </a:solidFill>
                </a:rPr>
                <a:t>Conventional</a:t>
              </a:r>
              <a:endParaRPr lang="en-US" sz="1400" b="1" dirty="0">
                <a:solidFill>
                  <a:schemeClr val="bg1"/>
                </a:solidFill>
              </a:endParaRPr>
            </a:p>
          </p:txBody>
        </p:sp>
      </p:grpSp>
      <p:sp>
        <p:nvSpPr>
          <p:cNvPr id="29706" name="Line 13"/>
          <p:cNvSpPr>
            <a:spLocks noChangeShapeType="1"/>
          </p:cNvSpPr>
          <p:nvPr/>
        </p:nvSpPr>
        <p:spPr bwMode="auto">
          <a:xfrm>
            <a:off x="1428786" y="1709927"/>
            <a:ext cx="68978" cy="0"/>
          </a:xfrm>
          <a:prstGeom prst="line">
            <a:avLst/>
          </a:prstGeom>
          <a:noFill/>
          <a:ln w="9525">
            <a:solidFill>
              <a:schemeClr val="tx1"/>
            </a:solidFill>
            <a:round/>
            <a:headEnd/>
            <a:tailEnd/>
          </a:ln>
        </p:spPr>
        <p:txBody>
          <a:bodyPr/>
          <a:lstStyle/>
          <a:p>
            <a:endParaRPr lang="en-US">
              <a:solidFill>
                <a:schemeClr val="bg1"/>
              </a:solidFill>
            </a:endParaRPr>
          </a:p>
        </p:txBody>
      </p:sp>
      <p:sp>
        <p:nvSpPr>
          <p:cNvPr id="29707" name="Line 14"/>
          <p:cNvSpPr>
            <a:spLocks noChangeShapeType="1"/>
          </p:cNvSpPr>
          <p:nvPr/>
        </p:nvSpPr>
        <p:spPr bwMode="auto">
          <a:xfrm>
            <a:off x="1435057" y="2318193"/>
            <a:ext cx="68978" cy="0"/>
          </a:xfrm>
          <a:prstGeom prst="line">
            <a:avLst/>
          </a:prstGeom>
          <a:noFill/>
          <a:ln w="9525">
            <a:solidFill>
              <a:schemeClr val="tx1"/>
            </a:solidFill>
            <a:round/>
            <a:headEnd/>
            <a:tailEnd/>
          </a:ln>
        </p:spPr>
        <p:txBody>
          <a:bodyPr/>
          <a:lstStyle/>
          <a:p>
            <a:endParaRPr lang="en-US">
              <a:solidFill>
                <a:schemeClr val="bg1"/>
              </a:solidFill>
            </a:endParaRPr>
          </a:p>
        </p:txBody>
      </p:sp>
      <p:sp>
        <p:nvSpPr>
          <p:cNvPr id="29708" name="Line 15"/>
          <p:cNvSpPr>
            <a:spLocks noChangeShapeType="1"/>
          </p:cNvSpPr>
          <p:nvPr/>
        </p:nvSpPr>
        <p:spPr bwMode="auto">
          <a:xfrm>
            <a:off x="1428786" y="2942921"/>
            <a:ext cx="68978" cy="0"/>
          </a:xfrm>
          <a:prstGeom prst="line">
            <a:avLst/>
          </a:prstGeom>
          <a:noFill/>
          <a:ln w="9525">
            <a:solidFill>
              <a:schemeClr val="tx1"/>
            </a:solidFill>
            <a:round/>
            <a:headEnd/>
            <a:tailEnd/>
          </a:ln>
        </p:spPr>
        <p:txBody>
          <a:bodyPr/>
          <a:lstStyle/>
          <a:p>
            <a:endParaRPr lang="en-US">
              <a:solidFill>
                <a:schemeClr val="bg1"/>
              </a:solidFill>
            </a:endParaRPr>
          </a:p>
        </p:txBody>
      </p:sp>
      <p:sp>
        <p:nvSpPr>
          <p:cNvPr id="29709" name="Line 16"/>
          <p:cNvSpPr>
            <a:spLocks noChangeShapeType="1"/>
          </p:cNvSpPr>
          <p:nvPr/>
        </p:nvSpPr>
        <p:spPr bwMode="auto">
          <a:xfrm>
            <a:off x="1428786" y="3578620"/>
            <a:ext cx="68978" cy="0"/>
          </a:xfrm>
          <a:prstGeom prst="line">
            <a:avLst/>
          </a:prstGeom>
          <a:noFill/>
          <a:ln w="9525">
            <a:solidFill>
              <a:schemeClr val="tx1"/>
            </a:solidFill>
            <a:round/>
            <a:headEnd/>
            <a:tailEnd/>
          </a:ln>
        </p:spPr>
        <p:txBody>
          <a:bodyPr/>
          <a:lstStyle/>
          <a:p>
            <a:endParaRPr lang="en-US">
              <a:solidFill>
                <a:schemeClr val="bg1"/>
              </a:solidFill>
            </a:endParaRPr>
          </a:p>
        </p:txBody>
      </p:sp>
      <p:sp>
        <p:nvSpPr>
          <p:cNvPr id="29710" name="Line 17"/>
          <p:cNvSpPr>
            <a:spLocks noChangeShapeType="1"/>
          </p:cNvSpPr>
          <p:nvPr/>
        </p:nvSpPr>
        <p:spPr bwMode="auto">
          <a:xfrm>
            <a:off x="1428786" y="4211970"/>
            <a:ext cx="68978" cy="0"/>
          </a:xfrm>
          <a:prstGeom prst="line">
            <a:avLst/>
          </a:prstGeom>
          <a:noFill/>
          <a:ln w="9525">
            <a:solidFill>
              <a:schemeClr val="tx1"/>
            </a:solidFill>
            <a:round/>
            <a:headEnd/>
            <a:tailEnd/>
          </a:ln>
        </p:spPr>
        <p:txBody>
          <a:bodyPr/>
          <a:lstStyle/>
          <a:p>
            <a:endParaRPr lang="en-US">
              <a:solidFill>
                <a:schemeClr val="bg1"/>
              </a:solidFill>
            </a:endParaRPr>
          </a:p>
        </p:txBody>
      </p:sp>
      <p:sp>
        <p:nvSpPr>
          <p:cNvPr id="29711" name="Line 18"/>
          <p:cNvSpPr>
            <a:spLocks noChangeShapeType="1"/>
          </p:cNvSpPr>
          <p:nvPr/>
        </p:nvSpPr>
        <p:spPr bwMode="auto">
          <a:xfrm>
            <a:off x="1435057" y="4851589"/>
            <a:ext cx="68978" cy="0"/>
          </a:xfrm>
          <a:prstGeom prst="line">
            <a:avLst/>
          </a:prstGeom>
          <a:noFill/>
          <a:ln w="9525">
            <a:solidFill>
              <a:schemeClr val="tx1"/>
            </a:solidFill>
            <a:round/>
            <a:headEnd/>
            <a:tailEnd/>
          </a:ln>
        </p:spPr>
        <p:txBody>
          <a:bodyPr/>
          <a:lstStyle/>
          <a:p>
            <a:endParaRPr lang="en-US">
              <a:solidFill>
                <a:schemeClr val="bg1"/>
              </a:solidFill>
            </a:endParaRPr>
          </a:p>
        </p:txBody>
      </p:sp>
      <p:sp>
        <p:nvSpPr>
          <p:cNvPr id="29728" name="Line 35"/>
          <p:cNvSpPr>
            <a:spLocks noChangeShapeType="1"/>
          </p:cNvSpPr>
          <p:nvPr/>
        </p:nvSpPr>
        <p:spPr bwMode="auto">
          <a:xfrm>
            <a:off x="2212634" y="5647979"/>
            <a:ext cx="0" cy="75249"/>
          </a:xfrm>
          <a:prstGeom prst="line">
            <a:avLst/>
          </a:prstGeom>
          <a:noFill/>
          <a:ln w="9525">
            <a:solidFill>
              <a:schemeClr val="tx1"/>
            </a:solidFill>
            <a:round/>
            <a:headEnd/>
            <a:tailEnd/>
          </a:ln>
        </p:spPr>
        <p:txBody>
          <a:bodyPr/>
          <a:lstStyle/>
          <a:p>
            <a:endParaRPr lang="en-US">
              <a:solidFill>
                <a:schemeClr val="bg1"/>
              </a:solidFill>
            </a:endParaRPr>
          </a:p>
        </p:txBody>
      </p:sp>
      <p:sp>
        <p:nvSpPr>
          <p:cNvPr id="29729" name="Line 36"/>
          <p:cNvSpPr>
            <a:spLocks noChangeShapeType="1"/>
          </p:cNvSpPr>
          <p:nvPr/>
        </p:nvSpPr>
        <p:spPr bwMode="auto">
          <a:xfrm>
            <a:off x="3121898" y="5660521"/>
            <a:ext cx="0" cy="75249"/>
          </a:xfrm>
          <a:prstGeom prst="line">
            <a:avLst/>
          </a:prstGeom>
          <a:noFill/>
          <a:ln w="9525">
            <a:solidFill>
              <a:schemeClr val="tx1"/>
            </a:solidFill>
            <a:round/>
            <a:headEnd/>
            <a:tailEnd/>
          </a:ln>
        </p:spPr>
        <p:txBody>
          <a:bodyPr/>
          <a:lstStyle/>
          <a:p>
            <a:endParaRPr lang="en-US">
              <a:solidFill>
                <a:schemeClr val="bg1"/>
              </a:solidFill>
            </a:endParaRPr>
          </a:p>
        </p:txBody>
      </p:sp>
      <p:sp>
        <p:nvSpPr>
          <p:cNvPr id="29730" name="Line 37"/>
          <p:cNvSpPr>
            <a:spLocks noChangeShapeType="1"/>
          </p:cNvSpPr>
          <p:nvPr/>
        </p:nvSpPr>
        <p:spPr bwMode="auto">
          <a:xfrm>
            <a:off x="4031161" y="5660521"/>
            <a:ext cx="0" cy="75249"/>
          </a:xfrm>
          <a:prstGeom prst="line">
            <a:avLst/>
          </a:prstGeom>
          <a:noFill/>
          <a:ln w="9525">
            <a:solidFill>
              <a:schemeClr val="tx1"/>
            </a:solidFill>
            <a:round/>
            <a:headEnd/>
            <a:tailEnd/>
          </a:ln>
        </p:spPr>
        <p:txBody>
          <a:bodyPr/>
          <a:lstStyle/>
          <a:p>
            <a:endParaRPr lang="en-US">
              <a:solidFill>
                <a:schemeClr val="bg1"/>
              </a:solidFill>
            </a:endParaRPr>
          </a:p>
        </p:txBody>
      </p:sp>
      <p:sp>
        <p:nvSpPr>
          <p:cNvPr id="29731" name="Line 38"/>
          <p:cNvSpPr>
            <a:spLocks noChangeShapeType="1"/>
          </p:cNvSpPr>
          <p:nvPr/>
        </p:nvSpPr>
        <p:spPr bwMode="auto">
          <a:xfrm>
            <a:off x="4934153" y="5660521"/>
            <a:ext cx="0" cy="75249"/>
          </a:xfrm>
          <a:prstGeom prst="line">
            <a:avLst/>
          </a:prstGeom>
          <a:noFill/>
          <a:ln w="9525">
            <a:solidFill>
              <a:schemeClr val="tx1"/>
            </a:solidFill>
            <a:round/>
            <a:headEnd/>
            <a:tailEnd/>
          </a:ln>
        </p:spPr>
        <p:txBody>
          <a:bodyPr/>
          <a:lstStyle/>
          <a:p>
            <a:endParaRPr lang="en-US">
              <a:solidFill>
                <a:schemeClr val="bg1"/>
              </a:solidFill>
            </a:endParaRPr>
          </a:p>
        </p:txBody>
      </p:sp>
      <p:sp>
        <p:nvSpPr>
          <p:cNvPr id="29732" name="Line 39"/>
          <p:cNvSpPr>
            <a:spLocks noChangeShapeType="1"/>
          </p:cNvSpPr>
          <p:nvPr/>
        </p:nvSpPr>
        <p:spPr bwMode="auto">
          <a:xfrm>
            <a:off x="5830875" y="5660521"/>
            <a:ext cx="0" cy="75249"/>
          </a:xfrm>
          <a:prstGeom prst="line">
            <a:avLst/>
          </a:prstGeom>
          <a:noFill/>
          <a:ln w="9525">
            <a:solidFill>
              <a:schemeClr val="tx1"/>
            </a:solidFill>
            <a:round/>
            <a:headEnd/>
            <a:tailEnd/>
          </a:ln>
        </p:spPr>
        <p:txBody>
          <a:bodyPr/>
          <a:lstStyle/>
          <a:p>
            <a:endParaRPr lang="en-US">
              <a:solidFill>
                <a:schemeClr val="bg1"/>
              </a:solidFill>
            </a:endParaRPr>
          </a:p>
        </p:txBody>
      </p:sp>
      <p:sp>
        <p:nvSpPr>
          <p:cNvPr id="29733" name="Line 40"/>
          <p:cNvSpPr>
            <a:spLocks noChangeShapeType="1"/>
          </p:cNvSpPr>
          <p:nvPr/>
        </p:nvSpPr>
        <p:spPr bwMode="auto">
          <a:xfrm>
            <a:off x="6733868" y="5647979"/>
            <a:ext cx="0" cy="75249"/>
          </a:xfrm>
          <a:prstGeom prst="line">
            <a:avLst/>
          </a:prstGeom>
          <a:noFill/>
          <a:ln w="9525">
            <a:solidFill>
              <a:schemeClr val="tx1"/>
            </a:solidFill>
            <a:round/>
            <a:headEnd/>
            <a:tailEnd/>
          </a:ln>
        </p:spPr>
        <p:txBody>
          <a:bodyPr/>
          <a:lstStyle/>
          <a:p>
            <a:endParaRPr lang="en-US">
              <a:solidFill>
                <a:schemeClr val="bg1"/>
              </a:solidFill>
            </a:endParaRPr>
          </a:p>
        </p:txBody>
      </p:sp>
      <p:sp>
        <p:nvSpPr>
          <p:cNvPr id="29702" name="Rectangle 70"/>
          <p:cNvSpPr>
            <a:spLocks noChangeArrowheads="1"/>
          </p:cNvSpPr>
          <p:nvPr/>
        </p:nvSpPr>
        <p:spPr bwMode="auto">
          <a:xfrm>
            <a:off x="1497764" y="1709927"/>
            <a:ext cx="5588836" cy="3964704"/>
          </a:xfrm>
          <a:prstGeom prst="rect">
            <a:avLst/>
          </a:prstGeom>
          <a:noFill/>
          <a:ln w="9525">
            <a:solidFill>
              <a:schemeClr val="bg1"/>
            </a:solidFill>
            <a:miter lim="800000"/>
            <a:headEnd/>
            <a:tailEnd/>
          </a:ln>
        </p:spPr>
        <p:txBody>
          <a:bodyPr wrap="none" anchor="ctr"/>
          <a:lstStyle/>
          <a:p>
            <a:endParaRPr lang="en-US" sz="1000" baseline="0">
              <a:solidFill>
                <a:schemeClr val="bg1"/>
              </a:solidFill>
            </a:endParaRPr>
          </a:p>
        </p:txBody>
      </p:sp>
      <p:sp>
        <p:nvSpPr>
          <p:cNvPr id="29724" name="Text Box 31"/>
          <p:cNvSpPr txBox="1">
            <a:spLocks noChangeArrowheads="1"/>
          </p:cNvSpPr>
          <p:nvPr/>
        </p:nvSpPr>
        <p:spPr bwMode="auto">
          <a:xfrm>
            <a:off x="1576149" y="4906460"/>
            <a:ext cx="1311769" cy="215444"/>
          </a:xfrm>
          <a:prstGeom prst="rect">
            <a:avLst/>
          </a:prstGeom>
          <a:noFill/>
          <a:ln w="9525">
            <a:noFill/>
            <a:miter lim="800000"/>
            <a:headEnd/>
            <a:tailEnd/>
          </a:ln>
        </p:spPr>
        <p:txBody>
          <a:bodyPr wrap="none" lIns="0" tIns="0" rIns="0" bIns="0">
            <a:spAutoFit/>
          </a:bodyPr>
          <a:lstStyle/>
          <a:p>
            <a:r>
              <a:rPr lang="en-US" sz="1400" baseline="0" dirty="0">
                <a:solidFill>
                  <a:schemeClr val="bg1"/>
                </a:solidFill>
              </a:rPr>
              <a:t>Number of events</a:t>
            </a:r>
          </a:p>
        </p:txBody>
      </p:sp>
      <p:sp>
        <p:nvSpPr>
          <p:cNvPr id="29726" name="Text Box 33"/>
          <p:cNvSpPr txBox="1">
            <a:spLocks noChangeArrowheads="1"/>
          </p:cNvSpPr>
          <p:nvPr/>
        </p:nvSpPr>
        <p:spPr bwMode="auto">
          <a:xfrm>
            <a:off x="1671780" y="1796151"/>
            <a:ext cx="1639360" cy="215444"/>
          </a:xfrm>
          <a:prstGeom prst="rect">
            <a:avLst/>
          </a:prstGeom>
          <a:noFill/>
          <a:ln w="9525">
            <a:noFill/>
            <a:miter lim="800000"/>
            <a:headEnd/>
            <a:tailEnd/>
          </a:ln>
        </p:spPr>
        <p:txBody>
          <a:bodyPr wrap="none" lIns="0" tIns="0" rIns="0" bIns="0">
            <a:spAutoFit/>
          </a:bodyPr>
          <a:lstStyle/>
          <a:p>
            <a:r>
              <a:rPr lang="en-US" sz="1400" b="1" baseline="0" dirty="0" err="1">
                <a:solidFill>
                  <a:schemeClr val="bg1"/>
                </a:solidFill>
              </a:rPr>
              <a:t>Microvascular</a:t>
            </a:r>
            <a:r>
              <a:rPr lang="en-US" sz="1400" b="1" baseline="0" dirty="0">
                <a:solidFill>
                  <a:schemeClr val="bg1"/>
                </a:solidFill>
              </a:rPr>
              <a:t> disease</a:t>
            </a:r>
          </a:p>
        </p:txBody>
      </p:sp>
      <p:sp>
        <p:nvSpPr>
          <p:cNvPr id="29734" name="Text Box 41"/>
          <p:cNvSpPr txBox="1">
            <a:spLocks noChangeArrowheads="1"/>
          </p:cNvSpPr>
          <p:nvPr/>
        </p:nvSpPr>
        <p:spPr bwMode="auto">
          <a:xfrm>
            <a:off x="1603294" y="5182374"/>
            <a:ext cx="333425" cy="430887"/>
          </a:xfrm>
          <a:prstGeom prst="rect">
            <a:avLst/>
          </a:prstGeom>
          <a:noFill/>
          <a:ln w="9525">
            <a:noFill/>
            <a:miter lim="800000"/>
            <a:headEnd/>
            <a:tailEnd/>
          </a:ln>
        </p:spPr>
        <p:txBody>
          <a:bodyPr wrap="none" lIns="0" tIns="0" rIns="0" bIns="0">
            <a:spAutoFit/>
          </a:bodyPr>
          <a:lstStyle/>
          <a:p>
            <a:pPr algn="r"/>
            <a:r>
              <a:rPr lang="en-US" sz="1400" baseline="0">
                <a:solidFill>
                  <a:schemeClr val="bg1"/>
                </a:solidFill>
              </a:rPr>
              <a:t>Con:</a:t>
            </a:r>
          </a:p>
          <a:p>
            <a:pPr algn="r"/>
            <a:r>
              <a:rPr lang="en-US" sz="1400" baseline="0">
                <a:solidFill>
                  <a:schemeClr val="bg1"/>
                </a:solidFill>
              </a:rPr>
              <a:t>Int:</a:t>
            </a:r>
          </a:p>
        </p:txBody>
      </p:sp>
      <p:sp>
        <p:nvSpPr>
          <p:cNvPr id="29735" name="Text Box 42"/>
          <p:cNvSpPr txBox="1">
            <a:spLocks noChangeArrowheads="1"/>
          </p:cNvSpPr>
          <p:nvPr/>
        </p:nvSpPr>
        <p:spPr bwMode="auto">
          <a:xfrm>
            <a:off x="2080280" y="5182374"/>
            <a:ext cx="274114" cy="430887"/>
          </a:xfrm>
          <a:prstGeom prst="rect">
            <a:avLst/>
          </a:prstGeom>
          <a:noFill/>
          <a:ln w="9525">
            <a:noFill/>
            <a:miter lim="800000"/>
            <a:headEnd/>
            <a:tailEnd/>
          </a:ln>
        </p:spPr>
        <p:txBody>
          <a:bodyPr wrap="none" lIns="0" tIns="0" rIns="0" bIns="0">
            <a:spAutoFit/>
          </a:bodyPr>
          <a:lstStyle/>
          <a:p>
            <a:pPr algn="ctr"/>
            <a:r>
              <a:rPr lang="en-US" sz="1400" baseline="0">
                <a:solidFill>
                  <a:schemeClr val="bg1"/>
                </a:solidFill>
              </a:rPr>
              <a:t>121</a:t>
            </a:r>
          </a:p>
          <a:p>
            <a:pPr algn="ctr"/>
            <a:r>
              <a:rPr lang="en-US" sz="1400" baseline="0">
                <a:solidFill>
                  <a:schemeClr val="bg1"/>
                </a:solidFill>
              </a:rPr>
              <a:t>225</a:t>
            </a:r>
          </a:p>
        </p:txBody>
      </p:sp>
      <p:sp>
        <p:nvSpPr>
          <p:cNvPr id="29736" name="Text Box 43"/>
          <p:cNvSpPr txBox="1">
            <a:spLocks noChangeArrowheads="1"/>
          </p:cNvSpPr>
          <p:nvPr/>
        </p:nvSpPr>
        <p:spPr bwMode="auto">
          <a:xfrm>
            <a:off x="2983273" y="5182374"/>
            <a:ext cx="274114" cy="430887"/>
          </a:xfrm>
          <a:prstGeom prst="rect">
            <a:avLst/>
          </a:prstGeom>
          <a:noFill/>
          <a:ln w="9525">
            <a:noFill/>
            <a:miter lim="800000"/>
            <a:headEnd/>
            <a:tailEnd/>
          </a:ln>
        </p:spPr>
        <p:txBody>
          <a:bodyPr wrap="none" lIns="0" tIns="0" rIns="0" bIns="0">
            <a:spAutoFit/>
          </a:bodyPr>
          <a:lstStyle/>
          <a:p>
            <a:pPr algn="ctr"/>
            <a:r>
              <a:rPr lang="en-US" sz="1400" baseline="0">
                <a:solidFill>
                  <a:schemeClr val="bg1"/>
                </a:solidFill>
              </a:rPr>
              <a:t>155</a:t>
            </a:r>
          </a:p>
          <a:p>
            <a:pPr algn="ctr"/>
            <a:r>
              <a:rPr lang="en-US" sz="1400" baseline="0">
                <a:solidFill>
                  <a:schemeClr val="bg1"/>
                </a:solidFill>
              </a:rPr>
              <a:t>277</a:t>
            </a:r>
          </a:p>
        </p:txBody>
      </p:sp>
      <p:sp>
        <p:nvSpPr>
          <p:cNvPr id="29737" name="Text Box 44"/>
          <p:cNvSpPr txBox="1">
            <a:spLocks noChangeArrowheads="1"/>
          </p:cNvSpPr>
          <p:nvPr/>
        </p:nvSpPr>
        <p:spPr bwMode="auto">
          <a:xfrm>
            <a:off x="3900376" y="5182374"/>
            <a:ext cx="274114" cy="430887"/>
          </a:xfrm>
          <a:prstGeom prst="rect">
            <a:avLst/>
          </a:prstGeom>
          <a:noFill/>
          <a:ln w="9525">
            <a:noFill/>
            <a:miter lim="800000"/>
            <a:headEnd/>
            <a:tailEnd/>
          </a:ln>
        </p:spPr>
        <p:txBody>
          <a:bodyPr wrap="none" lIns="0" tIns="0" rIns="0" bIns="0">
            <a:spAutoFit/>
          </a:bodyPr>
          <a:lstStyle/>
          <a:p>
            <a:pPr algn="ctr"/>
            <a:r>
              <a:rPr lang="en-US" sz="1400" baseline="0">
                <a:solidFill>
                  <a:schemeClr val="bg1"/>
                </a:solidFill>
              </a:rPr>
              <a:t>187</a:t>
            </a:r>
          </a:p>
          <a:p>
            <a:pPr algn="ctr"/>
            <a:r>
              <a:rPr lang="en-US" sz="1400" baseline="0">
                <a:solidFill>
                  <a:schemeClr val="bg1"/>
                </a:solidFill>
              </a:rPr>
              <a:t>338</a:t>
            </a:r>
          </a:p>
        </p:txBody>
      </p:sp>
      <p:sp>
        <p:nvSpPr>
          <p:cNvPr id="29738" name="Text Box 45"/>
          <p:cNvSpPr txBox="1">
            <a:spLocks noChangeArrowheads="1"/>
          </p:cNvSpPr>
          <p:nvPr/>
        </p:nvSpPr>
        <p:spPr bwMode="auto">
          <a:xfrm>
            <a:off x="4793961" y="5182374"/>
            <a:ext cx="274114" cy="430887"/>
          </a:xfrm>
          <a:prstGeom prst="rect">
            <a:avLst/>
          </a:prstGeom>
          <a:noFill/>
          <a:ln w="9525">
            <a:noFill/>
            <a:miter lim="800000"/>
            <a:headEnd/>
            <a:tailEnd/>
          </a:ln>
        </p:spPr>
        <p:txBody>
          <a:bodyPr wrap="none" lIns="0" tIns="0" rIns="0" bIns="0">
            <a:spAutoFit/>
          </a:bodyPr>
          <a:lstStyle/>
          <a:p>
            <a:pPr algn="ctr"/>
            <a:r>
              <a:rPr lang="en-US" sz="1400" baseline="0">
                <a:solidFill>
                  <a:schemeClr val="bg1"/>
                </a:solidFill>
              </a:rPr>
              <a:t>205</a:t>
            </a:r>
          </a:p>
          <a:p>
            <a:pPr algn="ctr"/>
            <a:r>
              <a:rPr lang="en-US" sz="1400" baseline="0">
                <a:solidFill>
                  <a:schemeClr val="bg1"/>
                </a:solidFill>
              </a:rPr>
              <a:t>378</a:t>
            </a:r>
          </a:p>
        </p:txBody>
      </p:sp>
      <p:sp>
        <p:nvSpPr>
          <p:cNvPr id="29739" name="Text Box 46"/>
          <p:cNvSpPr txBox="1">
            <a:spLocks noChangeArrowheads="1"/>
          </p:cNvSpPr>
          <p:nvPr/>
        </p:nvSpPr>
        <p:spPr bwMode="auto">
          <a:xfrm>
            <a:off x="5695386" y="5182374"/>
            <a:ext cx="274114" cy="430887"/>
          </a:xfrm>
          <a:prstGeom prst="rect">
            <a:avLst/>
          </a:prstGeom>
          <a:noFill/>
          <a:ln w="9525">
            <a:noFill/>
            <a:miter lim="800000"/>
            <a:headEnd/>
            <a:tailEnd/>
          </a:ln>
        </p:spPr>
        <p:txBody>
          <a:bodyPr wrap="none" lIns="0" tIns="0" rIns="0" bIns="0">
            <a:spAutoFit/>
          </a:bodyPr>
          <a:lstStyle/>
          <a:p>
            <a:pPr algn="ctr"/>
            <a:r>
              <a:rPr lang="en-US" sz="1400" baseline="0">
                <a:solidFill>
                  <a:schemeClr val="bg1"/>
                </a:solidFill>
              </a:rPr>
              <a:t>212</a:t>
            </a:r>
          </a:p>
          <a:p>
            <a:pPr algn="ctr"/>
            <a:r>
              <a:rPr lang="en-US" sz="1400" baseline="0">
                <a:solidFill>
                  <a:schemeClr val="bg1"/>
                </a:solidFill>
              </a:rPr>
              <a:t>406</a:t>
            </a:r>
          </a:p>
        </p:txBody>
      </p:sp>
      <p:sp>
        <p:nvSpPr>
          <p:cNvPr id="29740" name="Text Box 47"/>
          <p:cNvSpPr txBox="1">
            <a:spLocks noChangeArrowheads="1"/>
          </p:cNvSpPr>
          <p:nvPr/>
        </p:nvSpPr>
        <p:spPr bwMode="auto">
          <a:xfrm>
            <a:off x="6592108" y="5182374"/>
            <a:ext cx="274114" cy="430887"/>
          </a:xfrm>
          <a:prstGeom prst="rect">
            <a:avLst/>
          </a:prstGeom>
          <a:noFill/>
          <a:ln w="9525">
            <a:noFill/>
            <a:miter lim="800000"/>
            <a:headEnd/>
            <a:tailEnd/>
          </a:ln>
        </p:spPr>
        <p:txBody>
          <a:bodyPr wrap="none" lIns="0" tIns="0" rIns="0" bIns="0">
            <a:spAutoFit/>
          </a:bodyPr>
          <a:lstStyle/>
          <a:p>
            <a:pPr algn="ctr"/>
            <a:r>
              <a:rPr lang="en-US" sz="1400" baseline="0">
                <a:solidFill>
                  <a:schemeClr val="bg1"/>
                </a:solidFill>
              </a:rPr>
              <a:t>222</a:t>
            </a:r>
          </a:p>
          <a:p>
            <a:pPr algn="ctr"/>
            <a:r>
              <a:rPr lang="en-US" sz="1400" baseline="0">
                <a:solidFill>
                  <a:schemeClr val="bg1"/>
                </a:solidFill>
              </a:rPr>
              <a:t>429</a:t>
            </a:r>
          </a:p>
        </p:txBody>
      </p:sp>
      <p:sp>
        <p:nvSpPr>
          <p:cNvPr id="29741" name="Rectangle 48"/>
          <p:cNvSpPr>
            <a:spLocks noChangeArrowheads="1"/>
          </p:cNvSpPr>
          <p:nvPr/>
        </p:nvSpPr>
        <p:spPr bwMode="auto">
          <a:xfrm>
            <a:off x="2131114" y="3660141"/>
            <a:ext cx="169311" cy="163040"/>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29742" name="AutoShape 49"/>
          <p:cNvSpPr>
            <a:spLocks noChangeArrowheads="1"/>
          </p:cNvSpPr>
          <p:nvPr/>
        </p:nvSpPr>
        <p:spPr bwMode="auto">
          <a:xfrm>
            <a:off x="2576339" y="3747931"/>
            <a:ext cx="188124" cy="194394"/>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29743" name="AutoShape 50"/>
          <p:cNvSpPr>
            <a:spLocks noChangeArrowheads="1"/>
          </p:cNvSpPr>
          <p:nvPr/>
        </p:nvSpPr>
        <p:spPr bwMode="auto">
          <a:xfrm>
            <a:off x="3027836" y="3773015"/>
            <a:ext cx="188124" cy="194394"/>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29744" name="AutoShape 51"/>
          <p:cNvSpPr>
            <a:spLocks noChangeArrowheads="1"/>
          </p:cNvSpPr>
          <p:nvPr/>
        </p:nvSpPr>
        <p:spPr bwMode="auto">
          <a:xfrm>
            <a:off x="3479332" y="3841993"/>
            <a:ext cx="188124" cy="194394"/>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29745" name="AutoShape 52"/>
          <p:cNvSpPr>
            <a:spLocks noChangeArrowheads="1"/>
          </p:cNvSpPr>
          <p:nvPr/>
        </p:nvSpPr>
        <p:spPr bwMode="auto">
          <a:xfrm>
            <a:off x="3930829" y="3747931"/>
            <a:ext cx="188124" cy="194394"/>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29746" name="AutoShape 53"/>
          <p:cNvSpPr>
            <a:spLocks noChangeArrowheads="1"/>
          </p:cNvSpPr>
          <p:nvPr/>
        </p:nvSpPr>
        <p:spPr bwMode="auto">
          <a:xfrm>
            <a:off x="4382324" y="3798097"/>
            <a:ext cx="188124" cy="194394"/>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29747" name="AutoShape 54"/>
          <p:cNvSpPr>
            <a:spLocks noChangeArrowheads="1"/>
          </p:cNvSpPr>
          <p:nvPr/>
        </p:nvSpPr>
        <p:spPr bwMode="auto">
          <a:xfrm>
            <a:off x="4833820" y="3735390"/>
            <a:ext cx="188124" cy="194394"/>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29748" name="AutoShape 55"/>
          <p:cNvSpPr>
            <a:spLocks noChangeArrowheads="1"/>
          </p:cNvSpPr>
          <p:nvPr/>
        </p:nvSpPr>
        <p:spPr bwMode="auto">
          <a:xfrm>
            <a:off x="5285317" y="3685224"/>
            <a:ext cx="188124" cy="194394"/>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29749" name="AutoShape 56"/>
          <p:cNvSpPr>
            <a:spLocks noChangeArrowheads="1"/>
          </p:cNvSpPr>
          <p:nvPr/>
        </p:nvSpPr>
        <p:spPr bwMode="auto">
          <a:xfrm>
            <a:off x="5736813" y="3641328"/>
            <a:ext cx="188124" cy="194394"/>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29750" name="AutoShape 57"/>
          <p:cNvSpPr>
            <a:spLocks noChangeArrowheads="1"/>
          </p:cNvSpPr>
          <p:nvPr/>
        </p:nvSpPr>
        <p:spPr bwMode="auto">
          <a:xfrm>
            <a:off x="6188310" y="3609975"/>
            <a:ext cx="188124" cy="194394"/>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29751" name="AutoShape 58"/>
          <p:cNvSpPr>
            <a:spLocks noChangeArrowheads="1"/>
          </p:cNvSpPr>
          <p:nvPr/>
        </p:nvSpPr>
        <p:spPr bwMode="auto">
          <a:xfrm>
            <a:off x="6639806" y="3622516"/>
            <a:ext cx="188124" cy="194394"/>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29752" name="Line 59"/>
          <p:cNvSpPr>
            <a:spLocks noChangeShapeType="1"/>
          </p:cNvSpPr>
          <p:nvPr/>
        </p:nvSpPr>
        <p:spPr bwMode="auto">
          <a:xfrm>
            <a:off x="2218905" y="3177290"/>
            <a:ext cx="0" cy="1034680"/>
          </a:xfrm>
          <a:prstGeom prst="line">
            <a:avLst/>
          </a:prstGeom>
          <a:noFill/>
          <a:ln w="19050">
            <a:solidFill>
              <a:srgbClr val="990000"/>
            </a:solidFill>
            <a:round/>
            <a:headEnd/>
            <a:tailEnd/>
          </a:ln>
        </p:spPr>
        <p:txBody>
          <a:bodyPr/>
          <a:lstStyle/>
          <a:p>
            <a:endParaRPr lang="en-US">
              <a:solidFill>
                <a:schemeClr val="bg1"/>
              </a:solidFill>
            </a:endParaRPr>
          </a:p>
        </p:txBody>
      </p:sp>
      <p:sp>
        <p:nvSpPr>
          <p:cNvPr id="29753" name="Line 60"/>
          <p:cNvSpPr>
            <a:spLocks noChangeShapeType="1"/>
          </p:cNvSpPr>
          <p:nvPr/>
        </p:nvSpPr>
        <p:spPr bwMode="auto">
          <a:xfrm>
            <a:off x="2670401" y="3327789"/>
            <a:ext cx="0" cy="902993"/>
          </a:xfrm>
          <a:prstGeom prst="line">
            <a:avLst/>
          </a:prstGeom>
          <a:noFill/>
          <a:ln w="19050">
            <a:solidFill>
              <a:srgbClr val="969696"/>
            </a:solidFill>
            <a:round/>
            <a:headEnd/>
            <a:tailEnd/>
          </a:ln>
        </p:spPr>
        <p:txBody>
          <a:bodyPr/>
          <a:lstStyle/>
          <a:p>
            <a:endParaRPr lang="en-US">
              <a:solidFill>
                <a:schemeClr val="bg1"/>
              </a:solidFill>
            </a:endParaRPr>
          </a:p>
        </p:txBody>
      </p:sp>
      <p:sp>
        <p:nvSpPr>
          <p:cNvPr id="29754" name="Line 61"/>
          <p:cNvSpPr>
            <a:spLocks noChangeShapeType="1"/>
          </p:cNvSpPr>
          <p:nvPr/>
        </p:nvSpPr>
        <p:spPr bwMode="auto">
          <a:xfrm>
            <a:off x="3121898" y="3384226"/>
            <a:ext cx="0" cy="859097"/>
          </a:xfrm>
          <a:prstGeom prst="line">
            <a:avLst/>
          </a:prstGeom>
          <a:noFill/>
          <a:ln w="19050">
            <a:solidFill>
              <a:srgbClr val="969696"/>
            </a:solidFill>
            <a:round/>
            <a:headEnd/>
            <a:tailEnd/>
          </a:ln>
        </p:spPr>
        <p:txBody>
          <a:bodyPr/>
          <a:lstStyle/>
          <a:p>
            <a:endParaRPr lang="en-US">
              <a:solidFill>
                <a:schemeClr val="bg1"/>
              </a:solidFill>
            </a:endParaRPr>
          </a:p>
        </p:txBody>
      </p:sp>
      <p:sp>
        <p:nvSpPr>
          <p:cNvPr id="29755" name="Line 62"/>
          <p:cNvSpPr>
            <a:spLocks noChangeShapeType="1"/>
          </p:cNvSpPr>
          <p:nvPr/>
        </p:nvSpPr>
        <p:spPr bwMode="auto">
          <a:xfrm>
            <a:off x="3573393" y="3484558"/>
            <a:ext cx="0" cy="802660"/>
          </a:xfrm>
          <a:prstGeom prst="line">
            <a:avLst/>
          </a:prstGeom>
          <a:noFill/>
          <a:ln w="19050">
            <a:solidFill>
              <a:srgbClr val="969696"/>
            </a:solidFill>
            <a:round/>
            <a:headEnd/>
            <a:tailEnd/>
          </a:ln>
        </p:spPr>
        <p:txBody>
          <a:bodyPr/>
          <a:lstStyle/>
          <a:p>
            <a:endParaRPr lang="en-US">
              <a:solidFill>
                <a:schemeClr val="bg1"/>
              </a:solidFill>
            </a:endParaRPr>
          </a:p>
        </p:txBody>
      </p:sp>
      <p:sp>
        <p:nvSpPr>
          <p:cNvPr id="29756" name="Line 63"/>
          <p:cNvSpPr>
            <a:spLocks noChangeShapeType="1"/>
          </p:cNvSpPr>
          <p:nvPr/>
        </p:nvSpPr>
        <p:spPr bwMode="auto">
          <a:xfrm>
            <a:off x="4024890" y="3415580"/>
            <a:ext cx="0" cy="783848"/>
          </a:xfrm>
          <a:prstGeom prst="line">
            <a:avLst/>
          </a:prstGeom>
          <a:noFill/>
          <a:ln w="19050">
            <a:solidFill>
              <a:srgbClr val="969696"/>
            </a:solidFill>
            <a:round/>
            <a:headEnd/>
            <a:tailEnd/>
          </a:ln>
        </p:spPr>
        <p:txBody>
          <a:bodyPr/>
          <a:lstStyle/>
          <a:p>
            <a:endParaRPr lang="en-US">
              <a:solidFill>
                <a:schemeClr val="bg1"/>
              </a:solidFill>
            </a:endParaRPr>
          </a:p>
        </p:txBody>
      </p:sp>
      <p:sp>
        <p:nvSpPr>
          <p:cNvPr id="29757" name="Line 64"/>
          <p:cNvSpPr>
            <a:spLocks noChangeShapeType="1"/>
          </p:cNvSpPr>
          <p:nvPr/>
        </p:nvSpPr>
        <p:spPr bwMode="auto">
          <a:xfrm>
            <a:off x="4476386" y="3472017"/>
            <a:ext cx="0" cy="746223"/>
          </a:xfrm>
          <a:prstGeom prst="line">
            <a:avLst/>
          </a:prstGeom>
          <a:noFill/>
          <a:ln w="19050">
            <a:solidFill>
              <a:srgbClr val="969696"/>
            </a:solidFill>
            <a:round/>
            <a:headEnd/>
            <a:tailEnd/>
          </a:ln>
        </p:spPr>
        <p:txBody>
          <a:bodyPr/>
          <a:lstStyle/>
          <a:p>
            <a:endParaRPr lang="en-US">
              <a:solidFill>
                <a:schemeClr val="bg1"/>
              </a:solidFill>
            </a:endParaRPr>
          </a:p>
        </p:txBody>
      </p:sp>
      <p:sp>
        <p:nvSpPr>
          <p:cNvPr id="29758" name="Line 65"/>
          <p:cNvSpPr>
            <a:spLocks noChangeShapeType="1"/>
          </p:cNvSpPr>
          <p:nvPr/>
        </p:nvSpPr>
        <p:spPr bwMode="auto">
          <a:xfrm>
            <a:off x="4927882" y="3409310"/>
            <a:ext cx="0" cy="758765"/>
          </a:xfrm>
          <a:prstGeom prst="line">
            <a:avLst/>
          </a:prstGeom>
          <a:noFill/>
          <a:ln w="19050">
            <a:solidFill>
              <a:srgbClr val="969696"/>
            </a:solidFill>
            <a:round/>
            <a:headEnd/>
            <a:tailEnd/>
          </a:ln>
        </p:spPr>
        <p:txBody>
          <a:bodyPr/>
          <a:lstStyle/>
          <a:p>
            <a:endParaRPr lang="en-US">
              <a:solidFill>
                <a:schemeClr val="bg1"/>
              </a:solidFill>
            </a:endParaRPr>
          </a:p>
        </p:txBody>
      </p:sp>
      <p:sp>
        <p:nvSpPr>
          <p:cNvPr id="29759" name="Line 66"/>
          <p:cNvSpPr>
            <a:spLocks noChangeShapeType="1"/>
          </p:cNvSpPr>
          <p:nvPr/>
        </p:nvSpPr>
        <p:spPr bwMode="auto">
          <a:xfrm>
            <a:off x="5379379" y="3359143"/>
            <a:ext cx="0" cy="777577"/>
          </a:xfrm>
          <a:prstGeom prst="line">
            <a:avLst/>
          </a:prstGeom>
          <a:noFill/>
          <a:ln w="19050">
            <a:solidFill>
              <a:srgbClr val="969696"/>
            </a:solidFill>
            <a:round/>
            <a:headEnd/>
            <a:tailEnd/>
          </a:ln>
        </p:spPr>
        <p:txBody>
          <a:bodyPr/>
          <a:lstStyle/>
          <a:p>
            <a:endParaRPr lang="en-US">
              <a:solidFill>
                <a:schemeClr val="bg1"/>
              </a:solidFill>
            </a:endParaRPr>
          </a:p>
        </p:txBody>
      </p:sp>
      <p:sp>
        <p:nvSpPr>
          <p:cNvPr id="29760" name="Line 67"/>
          <p:cNvSpPr>
            <a:spLocks noChangeShapeType="1"/>
          </p:cNvSpPr>
          <p:nvPr/>
        </p:nvSpPr>
        <p:spPr bwMode="auto">
          <a:xfrm>
            <a:off x="5830875" y="3315248"/>
            <a:ext cx="0" cy="771306"/>
          </a:xfrm>
          <a:prstGeom prst="line">
            <a:avLst/>
          </a:prstGeom>
          <a:noFill/>
          <a:ln w="19050">
            <a:solidFill>
              <a:srgbClr val="969696"/>
            </a:solidFill>
            <a:round/>
            <a:headEnd/>
            <a:tailEnd/>
          </a:ln>
        </p:spPr>
        <p:txBody>
          <a:bodyPr/>
          <a:lstStyle/>
          <a:p>
            <a:endParaRPr lang="en-US">
              <a:solidFill>
                <a:schemeClr val="bg1"/>
              </a:solidFill>
            </a:endParaRPr>
          </a:p>
        </p:txBody>
      </p:sp>
      <p:sp>
        <p:nvSpPr>
          <p:cNvPr id="29761" name="Line 68"/>
          <p:cNvSpPr>
            <a:spLocks noChangeShapeType="1"/>
          </p:cNvSpPr>
          <p:nvPr/>
        </p:nvSpPr>
        <p:spPr bwMode="auto">
          <a:xfrm>
            <a:off x="6282372" y="3277623"/>
            <a:ext cx="0" cy="783848"/>
          </a:xfrm>
          <a:prstGeom prst="line">
            <a:avLst/>
          </a:prstGeom>
          <a:noFill/>
          <a:ln w="19050">
            <a:solidFill>
              <a:srgbClr val="969696"/>
            </a:solidFill>
            <a:round/>
            <a:headEnd/>
            <a:tailEnd/>
          </a:ln>
        </p:spPr>
        <p:txBody>
          <a:bodyPr/>
          <a:lstStyle/>
          <a:p>
            <a:endParaRPr lang="en-US">
              <a:solidFill>
                <a:schemeClr val="bg1"/>
              </a:solidFill>
            </a:endParaRPr>
          </a:p>
        </p:txBody>
      </p:sp>
      <p:sp>
        <p:nvSpPr>
          <p:cNvPr id="29762" name="Line 69"/>
          <p:cNvSpPr>
            <a:spLocks noChangeShapeType="1"/>
          </p:cNvSpPr>
          <p:nvPr/>
        </p:nvSpPr>
        <p:spPr bwMode="auto">
          <a:xfrm>
            <a:off x="6733868" y="3315248"/>
            <a:ext cx="0" cy="752494"/>
          </a:xfrm>
          <a:prstGeom prst="line">
            <a:avLst/>
          </a:prstGeom>
          <a:noFill/>
          <a:ln w="19050">
            <a:solidFill>
              <a:srgbClr val="969696"/>
            </a:solidFill>
            <a:round/>
            <a:headEnd/>
            <a:tailEnd/>
          </a:ln>
        </p:spPr>
        <p:txBody>
          <a:bodyPr/>
          <a:lstStyle/>
          <a:p>
            <a:endParaRPr lang="en-US">
              <a:solidFill>
                <a:schemeClr val="bg1"/>
              </a:solidFill>
            </a:endParaRPr>
          </a:p>
        </p:txBody>
      </p:sp>
      <p:sp>
        <p:nvSpPr>
          <p:cNvPr id="29763" name="Line 71"/>
          <p:cNvSpPr>
            <a:spLocks noChangeShapeType="1"/>
          </p:cNvSpPr>
          <p:nvPr/>
        </p:nvSpPr>
        <p:spPr bwMode="auto">
          <a:xfrm>
            <a:off x="1488358" y="2942921"/>
            <a:ext cx="5598242" cy="0"/>
          </a:xfrm>
          <a:prstGeom prst="line">
            <a:avLst/>
          </a:prstGeom>
          <a:noFill/>
          <a:ln w="9525">
            <a:solidFill>
              <a:schemeClr val="bg1"/>
            </a:solidFill>
            <a:prstDash val="dash"/>
            <a:round/>
            <a:headEnd/>
            <a:tailEnd/>
          </a:ln>
        </p:spPr>
        <p:txBody>
          <a:bodyPr/>
          <a:lstStyle/>
          <a:p>
            <a:endParaRPr lang="en-US">
              <a:solidFill>
                <a:schemeClr val="bg1"/>
              </a:solidFill>
            </a:endParaRPr>
          </a:p>
        </p:txBody>
      </p:sp>
      <p:sp>
        <p:nvSpPr>
          <p:cNvPr id="79" name="TextBox 78"/>
          <p:cNvSpPr txBox="1"/>
          <p:nvPr/>
        </p:nvSpPr>
        <p:spPr bwMode="auto">
          <a:xfrm>
            <a:off x="2035217" y="2883744"/>
            <a:ext cx="301843" cy="369332"/>
          </a:xfrm>
          <a:prstGeom prst="rect">
            <a:avLst/>
          </a:prstGeom>
          <a:noFill/>
          <a:ln w="9525">
            <a:noFill/>
            <a:miter lim="800000"/>
            <a:headEnd/>
            <a:tailEnd/>
          </a:ln>
        </p:spPr>
        <p:txBody>
          <a:bodyPr wrap="square" rtlCol="0">
            <a:spAutoFit/>
          </a:bodyPr>
          <a:lstStyle/>
          <a:p>
            <a:pPr marL="114300" indent="-114300">
              <a:buClr>
                <a:schemeClr val="tx1"/>
              </a:buClr>
              <a:buSzPct val="100000"/>
            </a:pPr>
            <a:r>
              <a:rPr lang="en-US" sz="1800" baseline="0" dirty="0" smtClean="0">
                <a:solidFill>
                  <a:schemeClr val="bg1"/>
                </a:solidFill>
                <a:latin typeface="+mj-lt"/>
                <a:cs typeface="Times New Roman" pitchFamily="18" charset="0"/>
              </a:rPr>
              <a:t>*</a:t>
            </a:r>
            <a:endParaRPr lang="en-US" sz="1800" baseline="0" dirty="0">
              <a:solidFill>
                <a:schemeClr val="bg1"/>
              </a:solidFill>
              <a:latin typeface="+mj-lt"/>
              <a:cs typeface="Times New Roman" pitchFamily="18" charset="0"/>
            </a:endParaRPr>
          </a:p>
        </p:txBody>
      </p:sp>
      <p:sp>
        <p:nvSpPr>
          <p:cNvPr id="80" name="TextBox 79"/>
          <p:cNvSpPr txBox="1"/>
          <p:nvPr/>
        </p:nvSpPr>
        <p:spPr bwMode="auto">
          <a:xfrm>
            <a:off x="6561497" y="2970734"/>
            <a:ext cx="301843" cy="276999"/>
          </a:xfrm>
          <a:prstGeom prst="rect">
            <a:avLst/>
          </a:prstGeom>
          <a:noFill/>
          <a:ln w="9525">
            <a:noFill/>
            <a:miter lim="800000"/>
            <a:headEnd/>
            <a:tailEnd/>
          </a:ln>
        </p:spPr>
        <p:txBody>
          <a:bodyPr wrap="square" rtlCol="0">
            <a:spAutoFit/>
          </a:bodyPr>
          <a:lstStyle/>
          <a:p>
            <a:pPr marL="114300" indent="-114300">
              <a:buClr>
                <a:schemeClr val="tx1"/>
              </a:buClr>
              <a:buSzPct val="100000"/>
            </a:pPr>
            <a:r>
              <a:rPr lang="en-US" sz="1800" baseline="30000" dirty="0" smtClean="0">
                <a:solidFill>
                  <a:schemeClr val="bg1"/>
                </a:solidFill>
                <a:latin typeface="+mj-lt"/>
                <a:cs typeface="Times New Roman" pitchFamily="18" charset="0"/>
              </a:rPr>
              <a:t>†</a:t>
            </a:r>
            <a:endParaRPr lang="en-US" sz="1800" baseline="30000" dirty="0">
              <a:solidFill>
                <a:schemeClr val="bg1"/>
              </a:solidFill>
              <a:latin typeface="+mj-lt"/>
              <a:cs typeface="Times New Roman" pitchFamily="18" charset="0"/>
            </a:endParaRPr>
          </a:p>
        </p:txBody>
      </p:sp>
      <p:sp>
        <p:nvSpPr>
          <p:cNvPr id="82" name="TextBox 81"/>
          <p:cNvSpPr txBox="1"/>
          <p:nvPr/>
        </p:nvSpPr>
        <p:spPr bwMode="auto">
          <a:xfrm>
            <a:off x="7315200" y="2440983"/>
            <a:ext cx="1676400" cy="307777"/>
          </a:xfrm>
          <a:prstGeom prst="rect">
            <a:avLst/>
          </a:prstGeom>
          <a:noFill/>
          <a:ln w="9525">
            <a:noFill/>
            <a:miter lim="800000"/>
            <a:headEnd/>
            <a:tailEnd/>
          </a:ln>
        </p:spPr>
        <p:txBody>
          <a:bodyPr wrap="square" rtlCol="0">
            <a:spAutoFit/>
          </a:bodyPr>
          <a:lstStyle/>
          <a:p>
            <a:pPr marL="114300" indent="-114300">
              <a:buClr>
                <a:schemeClr val="tx1"/>
              </a:buClr>
              <a:buSzPct val="100000"/>
            </a:pPr>
            <a:r>
              <a:rPr lang="en-US" sz="1400" b="1" baseline="0" dirty="0" smtClean="0">
                <a:solidFill>
                  <a:schemeClr val="bg1"/>
                </a:solidFill>
                <a:latin typeface="+mj-lt"/>
                <a:cs typeface="Times New Roman" pitchFamily="18" charset="0"/>
              </a:rPr>
              <a:t>*</a:t>
            </a:r>
            <a:r>
              <a:rPr lang="en-US" sz="1400" b="1" dirty="0" smtClean="0">
                <a:solidFill>
                  <a:schemeClr val="bg1"/>
                </a:solidFill>
                <a:latin typeface="+mj-lt"/>
                <a:cs typeface="Times New Roman" pitchFamily="18" charset="0"/>
              </a:rPr>
              <a:t>p=.01</a:t>
            </a:r>
            <a:endParaRPr lang="en-US" sz="1400" b="1" baseline="0" dirty="0">
              <a:solidFill>
                <a:schemeClr val="bg1"/>
              </a:solidFill>
              <a:latin typeface="+mj-lt"/>
              <a:cs typeface="Times New Roman" pitchFamily="18" charset="0"/>
            </a:endParaRPr>
          </a:p>
        </p:txBody>
      </p:sp>
      <p:sp>
        <p:nvSpPr>
          <p:cNvPr id="83" name="TextBox 82"/>
          <p:cNvSpPr txBox="1"/>
          <p:nvPr/>
        </p:nvSpPr>
        <p:spPr bwMode="auto">
          <a:xfrm>
            <a:off x="7315200" y="2816423"/>
            <a:ext cx="1676400" cy="307777"/>
          </a:xfrm>
          <a:prstGeom prst="rect">
            <a:avLst/>
          </a:prstGeom>
          <a:noFill/>
          <a:ln w="9525">
            <a:noFill/>
            <a:miter lim="800000"/>
            <a:headEnd/>
            <a:tailEnd/>
          </a:ln>
        </p:spPr>
        <p:txBody>
          <a:bodyPr wrap="square" rtlCol="0">
            <a:spAutoFit/>
          </a:bodyPr>
          <a:lstStyle/>
          <a:p>
            <a:pPr marL="114300" indent="-114300">
              <a:buClr>
                <a:schemeClr val="tx1"/>
              </a:buClr>
              <a:buSzPct val="100000"/>
            </a:pPr>
            <a:r>
              <a:rPr lang="en-US" sz="1400" b="1" baseline="30000" dirty="0" smtClean="0">
                <a:solidFill>
                  <a:schemeClr val="bg1"/>
                </a:solidFill>
                <a:latin typeface="+mj-lt"/>
                <a:cs typeface="Times New Roman" pitchFamily="18" charset="0"/>
              </a:rPr>
              <a:t>†</a:t>
            </a:r>
            <a:r>
              <a:rPr lang="en-US" sz="1400" b="1" dirty="0" smtClean="0">
                <a:solidFill>
                  <a:schemeClr val="bg1"/>
                </a:solidFill>
                <a:latin typeface="+mj-lt"/>
                <a:cs typeface="Times New Roman" pitchFamily="18" charset="0"/>
              </a:rPr>
              <a:t>p=.001</a:t>
            </a:r>
            <a:endParaRPr lang="en-US" sz="1400" b="1" dirty="0">
              <a:solidFill>
                <a:schemeClr val="bg1"/>
              </a:solidFill>
              <a:latin typeface="+mj-lt"/>
              <a:cs typeface="Times New Roman" pitchFamily="18" charset="0"/>
            </a:endParaRPr>
          </a:p>
        </p:txBody>
      </p:sp>
      <p:sp>
        <p:nvSpPr>
          <p:cNvPr id="91" name="Rectangle 1026"/>
          <p:cNvSpPr txBox="1">
            <a:spLocks noChangeArrowheads="1"/>
          </p:cNvSpPr>
          <p:nvPr/>
        </p:nvSpPr>
        <p:spPr>
          <a:xfrm>
            <a:off x="457200" y="153988"/>
            <a:ext cx="7454900" cy="1143000"/>
          </a:xfrm>
          <a:prstGeom prst="rect">
            <a:avLst/>
          </a:prstGeom>
        </p:spPr>
        <p:txBody>
          <a:bodyPr anchor="ctr" anchorCtr="0"/>
          <a:lstStyle/>
          <a:p>
            <a:pPr lvl="0" eaLnBrk="0" hangingPunct="0"/>
            <a:r>
              <a:rPr lang="en-US" sz="3200" b="1" kern="0" dirty="0" err="1" smtClean="0">
                <a:solidFill>
                  <a:srgbClr val="FFFF00"/>
                </a:solidFill>
                <a:latin typeface="Verdana" pitchFamily="34" charset="0"/>
                <a:ea typeface="Verdana" pitchFamily="34" charset="0"/>
                <a:cs typeface="Verdana" pitchFamily="34" charset="0"/>
              </a:rPr>
              <a:t>Microvascular</a:t>
            </a:r>
            <a:r>
              <a:rPr lang="en-US" sz="3200" b="1" kern="0" dirty="0" smtClean="0">
                <a:solidFill>
                  <a:srgbClr val="FFFF00"/>
                </a:solidFill>
                <a:latin typeface="Verdana" pitchFamily="34" charset="0"/>
                <a:ea typeface="Verdana" pitchFamily="34" charset="0"/>
                <a:cs typeface="Verdana" pitchFamily="34" charset="0"/>
              </a:rPr>
              <a:t> Disease* </a:t>
            </a:r>
          </a:p>
          <a:p>
            <a:pPr lvl="0" eaLnBrk="0" hangingPunct="0"/>
            <a:r>
              <a:rPr lang="en-US" sz="3200" b="1" kern="0" dirty="0" smtClean="0">
                <a:solidFill>
                  <a:srgbClr val="FFFF00"/>
                </a:solidFill>
                <a:latin typeface="Verdana" pitchFamily="34" charset="0"/>
                <a:ea typeface="Verdana" pitchFamily="34" charset="0"/>
                <a:cs typeface="Verdana" pitchFamily="34" charset="0"/>
              </a:rPr>
              <a:t>Hazard Ratio</a:t>
            </a:r>
            <a:endParaRPr kumimoji="0" lang="en-US" sz="3200" b="1" i="0" u="none" strike="noStrike" kern="0" cap="none" spc="0" normalizeH="0" baseline="0" noProof="0" dirty="0">
              <a:ln>
                <a:noFill/>
              </a:ln>
              <a:solidFill>
                <a:srgbClr val="FFFF00"/>
              </a:solidFill>
              <a:uLnTx/>
              <a:uFillTx/>
              <a:latin typeface="Verdana" pitchFamily="34" charset="0"/>
              <a:ea typeface="Verdana" pitchFamily="34" charset="0"/>
              <a:cs typeface="Verdana" pitchFamily="34" charset="0"/>
            </a:endParaRPr>
          </a:p>
        </p:txBody>
      </p:sp>
      <p:sp>
        <p:nvSpPr>
          <p:cNvPr id="92" name="TextBox 8"/>
          <p:cNvSpPr txBox="1">
            <a:spLocks noChangeArrowheads="1"/>
          </p:cNvSpPr>
          <p:nvPr>
            <p:custDataLst>
              <p:tags r:id="rId2"/>
            </p:custDataLst>
          </p:nvPr>
        </p:nvSpPr>
        <p:spPr bwMode="auto">
          <a:xfrm>
            <a:off x="457200" y="6355080"/>
            <a:ext cx="8340725" cy="336550"/>
          </a:xfrm>
          <a:prstGeom prst="rect">
            <a:avLst/>
          </a:prstGeom>
          <a:noFill/>
          <a:ln w="9525">
            <a:noFill/>
            <a:miter lim="800000"/>
            <a:headEnd/>
            <a:tailEnd/>
          </a:ln>
        </p:spPr>
        <p:txBody>
          <a:bodyPr wrap="none"/>
          <a:lstStyle/>
          <a:p>
            <a:pPr algn="r">
              <a:lnSpc>
                <a:spcPct val="125000"/>
              </a:lnSpc>
              <a:buClr>
                <a:srgbClr val="3F3F3F"/>
              </a:buClr>
              <a:buSzPct val="100000"/>
            </a:pPr>
            <a:r>
              <a:rPr lang="en-US" sz="1400" baseline="0" dirty="0" smtClean="0">
                <a:solidFill>
                  <a:schemeClr val="bg1"/>
                </a:solidFill>
                <a:latin typeface="Arial Narrow" pitchFamily="34" charset="0"/>
                <a:cs typeface="Times New Roman" pitchFamily="18" charset="0"/>
              </a:rPr>
              <a:t>Holman et </a:t>
            </a:r>
            <a:r>
              <a:rPr lang="en-US" sz="1400" baseline="0" dirty="0">
                <a:solidFill>
                  <a:schemeClr val="bg1"/>
                </a:solidFill>
                <a:latin typeface="Arial Narrow" pitchFamily="34" charset="0"/>
                <a:cs typeface="Times New Roman" pitchFamily="18" charset="0"/>
              </a:rPr>
              <a:t>al. </a:t>
            </a:r>
            <a:r>
              <a:rPr lang="en-US" sz="1400" i="1" baseline="0" dirty="0">
                <a:solidFill>
                  <a:schemeClr val="bg1"/>
                </a:solidFill>
                <a:latin typeface="Arial Narrow" pitchFamily="34" charset="0"/>
                <a:cs typeface="Times New Roman" pitchFamily="18" charset="0"/>
              </a:rPr>
              <a:t>N </a:t>
            </a:r>
            <a:r>
              <a:rPr lang="en-US" sz="1400" i="1" baseline="0" dirty="0" err="1">
                <a:solidFill>
                  <a:schemeClr val="bg1"/>
                </a:solidFill>
                <a:latin typeface="Arial Narrow" pitchFamily="34" charset="0"/>
                <a:cs typeface="Times New Roman" pitchFamily="18" charset="0"/>
              </a:rPr>
              <a:t>Engl</a:t>
            </a:r>
            <a:r>
              <a:rPr lang="en-US" sz="1400" i="1" baseline="0" dirty="0">
                <a:solidFill>
                  <a:schemeClr val="bg1"/>
                </a:solidFill>
                <a:latin typeface="Arial Narrow" pitchFamily="34" charset="0"/>
                <a:cs typeface="Times New Roman" pitchFamily="18" charset="0"/>
              </a:rPr>
              <a:t> J </a:t>
            </a:r>
            <a:r>
              <a:rPr lang="en-US" sz="1400" i="1" baseline="0" dirty="0" smtClean="0">
                <a:solidFill>
                  <a:schemeClr val="bg1"/>
                </a:solidFill>
                <a:latin typeface="Arial Narrow" pitchFamily="34" charset="0"/>
                <a:cs typeface="Times New Roman" pitchFamily="18" charset="0"/>
              </a:rPr>
              <a:t>Med</a:t>
            </a:r>
            <a:r>
              <a:rPr lang="en-US" sz="1400" baseline="0" dirty="0" smtClean="0">
                <a:solidFill>
                  <a:schemeClr val="bg1"/>
                </a:solidFill>
                <a:latin typeface="Arial Narrow" pitchFamily="34" charset="0"/>
                <a:cs typeface="Times New Roman" pitchFamily="18" charset="0"/>
              </a:rPr>
              <a:t> </a:t>
            </a:r>
            <a:r>
              <a:rPr lang="en-US" sz="1400" baseline="0" dirty="0">
                <a:solidFill>
                  <a:schemeClr val="bg1"/>
                </a:solidFill>
                <a:latin typeface="Arial Narrow" pitchFamily="34" charset="0"/>
                <a:cs typeface="Times New Roman" pitchFamily="18" charset="0"/>
              </a:rPr>
              <a:t>2008;359(15):1577-1589.</a:t>
            </a:r>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8"/>
          <p:cNvSpPr>
            <a:spLocks noGrp="1" noChangeArrowheads="1"/>
          </p:cNvSpPr>
          <p:nvPr>
            <p:ph type="title"/>
          </p:nvPr>
        </p:nvSpPr>
        <p:spPr>
          <a:xfrm>
            <a:off x="457200" y="153988"/>
            <a:ext cx="7404100" cy="1143000"/>
          </a:xfrm>
        </p:spPr>
        <p:txBody>
          <a:bodyPr>
            <a:normAutofit fontScale="90000"/>
          </a:bodyPr>
          <a:lstStyle/>
          <a:p>
            <a:pPr eaLnBrk="1" hangingPunct="1">
              <a:lnSpc>
                <a:spcPct val="100000"/>
              </a:lnSpc>
            </a:pPr>
            <a:r>
              <a:rPr lang="en-US" sz="3600" dirty="0" smtClean="0"/>
              <a:t>TODAY Background Information</a:t>
            </a:r>
          </a:p>
        </p:txBody>
      </p:sp>
      <p:sp>
        <p:nvSpPr>
          <p:cNvPr id="158724" name="Rectangle 9"/>
          <p:cNvSpPr>
            <a:spLocks noGrp="1" noChangeArrowheads="1"/>
          </p:cNvSpPr>
          <p:nvPr>
            <p:ph idx="1"/>
          </p:nvPr>
        </p:nvSpPr>
        <p:spPr>
          <a:xfrm>
            <a:off x="457200" y="1527048"/>
            <a:ext cx="8229600" cy="4876800"/>
          </a:xfrm>
        </p:spPr>
        <p:txBody>
          <a:bodyPr anchor="t" anchorCtr="0"/>
          <a:lstStyle/>
          <a:p>
            <a:pPr eaLnBrk="1" hangingPunct="1">
              <a:lnSpc>
                <a:spcPct val="100000"/>
              </a:lnSpc>
            </a:pPr>
            <a:r>
              <a:rPr lang="en-US" sz="1800" dirty="0" smtClean="0"/>
              <a:t>Prospective, </a:t>
            </a:r>
            <a:r>
              <a:rPr lang="en-US" sz="1800" dirty="0" err="1" smtClean="0"/>
              <a:t>randomised</a:t>
            </a:r>
            <a:r>
              <a:rPr lang="en-US" sz="1800" dirty="0" smtClean="0"/>
              <a:t>, parallel study being conducted at 13 sites around the United States</a:t>
            </a:r>
            <a:r>
              <a:rPr lang="en-US" sz="1800" baseline="30000" dirty="0" smtClean="0"/>
              <a:t>1</a:t>
            </a:r>
            <a:r>
              <a:rPr lang="en-US" sz="1800" dirty="0" smtClean="0"/>
              <a:t> </a:t>
            </a:r>
          </a:p>
          <a:p>
            <a:pPr lvl="1" eaLnBrk="1" hangingPunct="1">
              <a:lnSpc>
                <a:spcPct val="100000"/>
              </a:lnSpc>
            </a:pPr>
            <a:r>
              <a:rPr lang="en-US" sz="1600" dirty="0" smtClean="0"/>
              <a:t>Initiated due to the increase in type 2 diabetes in the </a:t>
            </a:r>
            <a:r>
              <a:rPr lang="en-US" sz="1600" dirty="0" err="1" smtClean="0"/>
              <a:t>paediatric</a:t>
            </a:r>
            <a:r>
              <a:rPr lang="en-US" sz="1600" dirty="0" smtClean="0"/>
              <a:t> population</a:t>
            </a:r>
          </a:p>
          <a:p>
            <a:pPr lvl="1" eaLnBrk="1" hangingPunct="1">
              <a:lnSpc>
                <a:spcPct val="100000"/>
              </a:lnSpc>
            </a:pPr>
            <a:r>
              <a:rPr lang="en-US" sz="1600" dirty="0" smtClean="0"/>
              <a:t>Funded by the National Institutes of Health</a:t>
            </a:r>
            <a:r>
              <a:rPr lang="en-US" sz="1600" baseline="30000" dirty="0" smtClean="0"/>
              <a:t>1</a:t>
            </a:r>
            <a:r>
              <a:rPr lang="en-US" sz="1600" dirty="0" smtClean="0"/>
              <a:t> </a:t>
            </a:r>
          </a:p>
          <a:p>
            <a:pPr lvl="1" eaLnBrk="1" hangingPunct="1">
              <a:lnSpc>
                <a:spcPct val="100000"/>
              </a:lnSpc>
            </a:pPr>
            <a:r>
              <a:rPr lang="en-US" sz="1600" dirty="0" smtClean="0"/>
              <a:t>First large-scale systematic study of treatment effectiveness for type 2 diabetes in youth</a:t>
            </a:r>
            <a:r>
              <a:rPr lang="en-US" sz="1600" baseline="30000" dirty="0" smtClean="0"/>
              <a:t>2</a:t>
            </a:r>
          </a:p>
          <a:p>
            <a:pPr eaLnBrk="1" hangingPunct="1">
              <a:lnSpc>
                <a:spcPct val="100000"/>
              </a:lnSpc>
            </a:pPr>
            <a:r>
              <a:rPr lang="en-US" sz="1800" dirty="0" smtClean="0"/>
              <a:t>Enrolling </a:t>
            </a:r>
            <a:r>
              <a:rPr lang="en-US" sz="1800" dirty="0" err="1" smtClean="0"/>
              <a:t>paediatric</a:t>
            </a:r>
            <a:r>
              <a:rPr lang="en-US" sz="1800" dirty="0" smtClean="0"/>
              <a:t> participants to achieve N=800 over 4 years</a:t>
            </a:r>
            <a:r>
              <a:rPr lang="en-US" sz="1800" baseline="30000" dirty="0" smtClean="0"/>
              <a:t>2</a:t>
            </a:r>
            <a:r>
              <a:rPr lang="en-US" sz="1800" dirty="0" smtClean="0"/>
              <a:t> </a:t>
            </a:r>
          </a:p>
          <a:p>
            <a:pPr lvl="1" eaLnBrk="1" hangingPunct="1">
              <a:lnSpc>
                <a:spcPct val="100000"/>
              </a:lnSpc>
            </a:pPr>
            <a:r>
              <a:rPr lang="en-US" sz="1600" dirty="0" smtClean="0"/>
              <a:t>Age 10-17 years</a:t>
            </a:r>
          </a:p>
          <a:p>
            <a:pPr lvl="1" eaLnBrk="1" hangingPunct="1">
              <a:lnSpc>
                <a:spcPct val="100000"/>
              </a:lnSpc>
            </a:pPr>
            <a:r>
              <a:rPr lang="en-US" sz="1600" dirty="0" smtClean="0"/>
              <a:t>Follow-up period was 2-6 years</a:t>
            </a:r>
          </a:p>
          <a:p>
            <a:pPr eaLnBrk="1" hangingPunct="1">
              <a:lnSpc>
                <a:spcPct val="100000"/>
              </a:lnSpc>
            </a:pPr>
            <a:r>
              <a:rPr lang="en-US" sz="1800" dirty="0" smtClean="0"/>
              <a:t>Designed to test hypothesis: aggressive reduction in insulin resistance early in course of type 2 diabetes is beneficial for prolongation of </a:t>
            </a:r>
            <a:r>
              <a:rPr lang="en-US" sz="1800" dirty="0" err="1" smtClean="0"/>
              <a:t>glycaemic</a:t>
            </a:r>
            <a:r>
              <a:rPr lang="en-US" sz="1800" dirty="0" smtClean="0"/>
              <a:t> control and will improve associated abnormalities and risk factors</a:t>
            </a:r>
            <a:r>
              <a:rPr lang="en-US" sz="1800" baseline="30000" dirty="0" smtClean="0"/>
              <a:t>2</a:t>
            </a:r>
          </a:p>
        </p:txBody>
      </p:sp>
      <p:sp>
        <p:nvSpPr>
          <p:cNvPr id="158725" name="TextBox 3"/>
          <p:cNvSpPr txBox="1">
            <a:spLocks noChangeArrowheads="1"/>
          </p:cNvSpPr>
          <p:nvPr>
            <p:custDataLst>
              <p:tags r:id="rId1"/>
            </p:custDataLst>
          </p:nvPr>
        </p:nvSpPr>
        <p:spPr bwMode="auto">
          <a:xfrm>
            <a:off x="457200" y="5608320"/>
            <a:ext cx="5334000" cy="573087"/>
          </a:xfrm>
          <a:prstGeom prst="rect">
            <a:avLst/>
          </a:prstGeom>
          <a:noFill/>
          <a:ln w="9525">
            <a:noFill/>
            <a:miter lim="800000"/>
            <a:headEnd/>
            <a:tailEnd/>
          </a:ln>
        </p:spPr>
        <p:txBody>
          <a:bodyPr wrap="none"/>
          <a:lstStyle/>
          <a:p>
            <a:pPr marL="171450" indent="-171450">
              <a:buClr>
                <a:schemeClr val="accent1"/>
              </a:buClr>
              <a:buFont typeface="Arial" pitchFamily="34" charset="0"/>
              <a:buChar char="•"/>
            </a:pPr>
            <a:r>
              <a:rPr lang="en-US" sz="1400" baseline="0" dirty="0">
                <a:solidFill>
                  <a:schemeClr val="bg1"/>
                </a:solidFill>
              </a:rPr>
              <a:t>TODAY=Treatment Options for type 2 Diabetes in Adolescents and Youth</a:t>
            </a:r>
            <a:r>
              <a:rPr lang="en-US" sz="1400" baseline="0" dirty="0" smtClean="0">
                <a:solidFill>
                  <a:schemeClr val="bg1"/>
                </a:solidFill>
              </a:rPr>
              <a:t>.</a:t>
            </a:r>
            <a:endParaRPr lang="en-US" sz="1400" baseline="0" dirty="0">
              <a:solidFill>
                <a:schemeClr val="bg1"/>
              </a:solidFill>
            </a:endParaRPr>
          </a:p>
        </p:txBody>
      </p:sp>
      <p:sp>
        <p:nvSpPr>
          <p:cNvPr id="6" name="TextBox 3"/>
          <p:cNvSpPr txBox="1">
            <a:spLocks noChangeArrowheads="1"/>
          </p:cNvSpPr>
          <p:nvPr>
            <p:custDataLst>
              <p:tags r:id="rId2"/>
            </p:custDataLst>
          </p:nvPr>
        </p:nvSpPr>
        <p:spPr bwMode="auto">
          <a:xfrm>
            <a:off x="4419600" y="6275863"/>
            <a:ext cx="4724400" cy="573087"/>
          </a:xfrm>
          <a:prstGeom prst="rect">
            <a:avLst/>
          </a:prstGeom>
          <a:noFill/>
          <a:ln w="9525">
            <a:noFill/>
            <a:miter lim="800000"/>
            <a:headEnd/>
            <a:tailEnd/>
          </a:ln>
        </p:spPr>
        <p:txBody>
          <a:bodyPr wrap="none"/>
          <a:lstStyle/>
          <a:p>
            <a:pPr marL="114300" indent="-114300" algn="r"/>
            <a:r>
              <a:rPr lang="en-US" sz="1400" baseline="0" dirty="0" smtClean="0">
                <a:solidFill>
                  <a:schemeClr val="bg1"/>
                </a:solidFill>
                <a:latin typeface="Arial Narrow" pitchFamily="34" charset="0"/>
              </a:rPr>
              <a:t>1.Today.org</a:t>
            </a:r>
            <a:r>
              <a:rPr lang="en-US" sz="1400" baseline="0" dirty="0">
                <a:solidFill>
                  <a:schemeClr val="bg1"/>
                </a:solidFill>
                <a:latin typeface="Arial Narrow" pitchFamily="34" charset="0"/>
              </a:rPr>
              <a:t>. Available at: http://www.todaystudy.org/medp1.cgi. Accessed July 17, 2009.</a:t>
            </a:r>
          </a:p>
          <a:p>
            <a:pPr marL="114300" indent="-114300" algn="r"/>
            <a:r>
              <a:rPr lang="en-US" sz="1400" baseline="0" dirty="0">
                <a:solidFill>
                  <a:schemeClr val="bg1"/>
                </a:solidFill>
                <a:latin typeface="Arial Narrow" pitchFamily="34" charset="0"/>
              </a:rPr>
              <a:t>2.The TODAY Study Group. </a:t>
            </a:r>
            <a:r>
              <a:rPr lang="en-US" sz="1400" i="1" baseline="0" dirty="0" err="1">
                <a:solidFill>
                  <a:schemeClr val="bg1"/>
                </a:solidFill>
                <a:latin typeface="Arial Narrow" pitchFamily="34" charset="0"/>
              </a:rPr>
              <a:t>Pediatr</a:t>
            </a:r>
            <a:r>
              <a:rPr lang="en-US" sz="1400" i="1" baseline="0" dirty="0">
                <a:solidFill>
                  <a:schemeClr val="bg1"/>
                </a:solidFill>
                <a:latin typeface="Arial Narrow" pitchFamily="34" charset="0"/>
              </a:rPr>
              <a:t> </a:t>
            </a:r>
            <a:r>
              <a:rPr lang="en-US" sz="1400" i="1" baseline="0" dirty="0" smtClean="0">
                <a:solidFill>
                  <a:schemeClr val="bg1"/>
                </a:solidFill>
                <a:latin typeface="Arial Narrow" pitchFamily="34" charset="0"/>
              </a:rPr>
              <a:t>Diabetes</a:t>
            </a:r>
            <a:r>
              <a:rPr lang="en-US" sz="1400" baseline="0" dirty="0" smtClean="0">
                <a:solidFill>
                  <a:schemeClr val="bg1"/>
                </a:solidFill>
                <a:latin typeface="Arial Narrow" pitchFamily="34" charset="0"/>
              </a:rPr>
              <a:t> </a:t>
            </a:r>
            <a:r>
              <a:rPr lang="en-US" sz="1400" baseline="0" dirty="0">
                <a:solidFill>
                  <a:schemeClr val="bg1"/>
                </a:solidFill>
                <a:latin typeface="Arial Narrow" pitchFamily="34" charset="0"/>
              </a:rPr>
              <a:t>2007;8(2):74-87.</a:t>
            </a:r>
            <a:endParaRPr lang="en-US" sz="1400" b="1" u="sng" baseline="0" dirty="0">
              <a:solidFill>
                <a:schemeClr val="bg1"/>
              </a:solidFill>
              <a:latin typeface="Arial Narrow" pitchFamily="34" charset="0"/>
              <a:cs typeface="Times New Roman" pitchFamily="18" charset="0"/>
            </a:endParaRPr>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2" name="Rectangle 10"/>
          <p:cNvSpPr>
            <a:spLocks noGrp="1" noChangeArrowheads="1"/>
          </p:cNvSpPr>
          <p:nvPr>
            <p:ph idx="1"/>
          </p:nvPr>
        </p:nvSpPr>
        <p:spPr>
          <a:xfrm>
            <a:off x="457200" y="1527048"/>
            <a:ext cx="8229600" cy="4876800"/>
          </a:xfrm>
        </p:spPr>
        <p:txBody>
          <a:bodyPr anchor="t" anchorCtr="0"/>
          <a:lstStyle/>
          <a:p>
            <a:pPr eaLnBrk="1" hangingPunct="1">
              <a:lnSpc>
                <a:spcPct val="100000"/>
              </a:lnSpc>
            </a:pPr>
            <a:r>
              <a:rPr lang="en-US" sz="2400" dirty="0" smtClean="0"/>
              <a:t>Primary objective</a:t>
            </a:r>
          </a:p>
          <a:p>
            <a:pPr lvl="1" eaLnBrk="1" hangingPunct="1">
              <a:lnSpc>
                <a:spcPct val="100000"/>
              </a:lnSpc>
            </a:pPr>
            <a:r>
              <a:rPr lang="en-US" sz="2000" dirty="0" smtClean="0"/>
              <a:t>To compare the treatment efficacy of three treatment arms on time to treatment failure based on </a:t>
            </a:r>
            <a:r>
              <a:rPr lang="en-US" sz="2000" dirty="0" err="1" smtClean="0"/>
              <a:t>glycaemic</a:t>
            </a:r>
            <a:r>
              <a:rPr lang="en-US" sz="2000" dirty="0" smtClean="0"/>
              <a:t> control</a:t>
            </a:r>
          </a:p>
          <a:p>
            <a:pPr eaLnBrk="1" hangingPunct="1">
              <a:lnSpc>
                <a:spcPct val="100000"/>
              </a:lnSpc>
            </a:pPr>
            <a:r>
              <a:rPr lang="en-US" sz="2400" dirty="0" smtClean="0"/>
              <a:t>Secondary objectives</a:t>
            </a:r>
          </a:p>
          <a:p>
            <a:pPr lvl="1" eaLnBrk="1" hangingPunct="1">
              <a:lnSpc>
                <a:spcPct val="100000"/>
              </a:lnSpc>
            </a:pPr>
            <a:r>
              <a:rPr lang="en-US" sz="2000" dirty="0" smtClean="0"/>
              <a:t>Compare and evaluate the safety and cost-effectiveness of the </a:t>
            </a:r>
            <a:br>
              <a:rPr lang="en-US" sz="2000" dirty="0" smtClean="0"/>
            </a:br>
            <a:r>
              <a:rPr lang="en-US" sz="2000" dirty="0" smtClean="0"/>
              <a:t>three treatment groups </a:t>
            </a:r>
          </a:p>
          <a:p>
            <a:pPr lvl="1" eaLnBrk="1" hangingPunct="1">
              <a:lnSpc>
                <a:spcPct val="100000"/>
              </a:lnSpc>
            </a:pPr>
            <a:r>
              <a:rPr lang="en-US" sz="2000" dirty="0" smtClean="0"/>
              <a:t>Compare the treatments’ effects on the </a:t>
            </a:r>
            <a:r>
              <a:rPr lang="en-US" sz="2000" dirty="0" err="1" smtClean="0"/>
              <a:t>pathophysiology</a:t>
            </a:r>
            <a:r>
              <a:rPr lang="en-US" sz="2000" dirty="0" smtClean="0"/>
              <a:t> of </a:t>
            </a:r>
            <a:br>
              <a:rPr lang="en-US" sz="2000" dirty="0" smtClean="0"/>
            </a:br>
            <a:r>
              <a:rPr lang="en-US" sz="2000" dirty="0" smtClean="0"/>
              <a:t>type 2 diabetes </a:t>
            </a:r>
          </a:p>
          <a:p>
            <a:pPr lvl="1" eaLnBrk="1" hangingPunct="1">
              <a:lnSpc>
                <a:spcPct val="100000"/>
              </a:lnSpc>
            </a:pPr>
            <a:r>
              <a:rPr lang="en-US" sz="2000" dirty="0" smtClean="0"/>
              <a:t>Evaluate the influence of individual and family </a:t>
            </a:r>
            <a:r>
              <a:rPr lang="en-US" sz="2000" dirty="0" err="1" smtClean="0"/>
              <a:t>behaviours</a:t>
            </a:r>
            <a:r>
              <a:rPr lang="en-US" sz="2000" dirty="0" smtClean="0"/>
              <a:t> on </a:t>
            </a:r>
            <a:br>
              <a:rPr lang="en-US" sz="2000" dirty="0" smtClean="0"/>
            </a:br>
            <a:r>
              <a:rPr lang="en-US" sz="2000" dirty="0" smtClean="0"/>
              <a:t>treatment response </a:t>
            </a:r>
          </a:p>
          <a:p>
            <a:pPr lvl="1" eaLnBrk="1" hangingPunct="1">
              <a:lnSpc>
                <a:spcPct val="100000"/>
              </a:lnSpc>
            </a:pPr>
            <a:endParaRPr lang="en-US" sz="2000" dirty="0" smtClean="0"/>
          </a:p>
        </p:txBody>
      </p:sp>
      <p:sp>
        <p:nvSpPr>
          <p:cNvPr id="160771" name="Rectangle 9"/>
          <p:cNvSpPr>
            <a:spLocks noGrp="1" noChangeArrowheads="1"/>
          </p:cNvSpPr>
          <p:nvPr>
            <p:ph type="title"/>
          </p:nvPr>
        </p:nvSpPr>
        <p:spPr>
          <a:xfrm>
            <a:off x="457200" y="344488"/>
            <a:ext cx="8189912" cy="1143000"/>
          </a:xfrm>
        </p:spPr>
        <p:txBody>
          <a:bodyPr/>
          <a:lstStyle/>
          <a:p>
            <a:pPr eaLnBrk="1" hangingPunct="1">
              <a:lnSpc>
                <a:spcPct val="100000"/>
              </a:lnSpc>
            </a:pPr>
            <a:r>
              <a:rPr lang="en-US" sz="3600" dirty="0" smtClean="0"/>
              <a:t>TODAY Study Objectives</a:t>
            </a:r>
          </a:p>
        </p:txBody>
      </p:sp>
      <p:sp>
        <p:nvSpPr>
          <p:cNvPr id="160773" name="TextBox 3"/>
          <p:cNvSpPr txBox="1">
            <a:spLocks noChangeArrowheads="1"/>
          </p:cNvSpPr>
          <p:nvPr>
            <p:custDataLst>
              <p:tags r:id="rId1"/>
            </p:custDataLst>
          </p:nvPr>
        </p:nvSpPr>
        <p:spPr bwMode="auto">
          <a:xfrm>
            <a:off x="457200" y="6355080"/>
            <a:ext cx="8340725" cy="336550"/>
          </a:xfrm>
          <a:prstGeom prst="rect">
            <a:avLst/>
          </a:prstGeom>
          <a:noFill/>
          <a:ln w="9525">
            <a:noFill/>
            <a:miter lim="800000"/>
            <a:headEnd/>
            <a:tailEnd/>
          </a:ln>
        </p:spPr>
        <p:txBody>
          <a:bodyPr wrap="none"/>
          <a:lstStyle/>
          <a:p>
            <a:pPr algn="r">
              <a:spcBef>
                <a:spcPts val="600"/>
              </a:spcBef>
              <a:buClr>
                <a:srgbClr val="3F3F3F"/>
              </a:buClr>
              <a:buSzPct val="100000"/>
            </a:pPr>
            <a:r>
              <a:rPr lang="en-US" sz="1400" baseline="0" dirty="0" smtClean="0">
                <a:solidFill>
                  <a:schemeClr val="bg1"/>
                </a:solidFill>
                <a:latin typeface="Arial Narrow" pitchFamily="34" charset="0"/>
                <a:cs typeface="Times New Roman" pitchFamily="18" charset="0"/>
              </a:rPr>
              <a:t>Today.org</a:t>
            </a:r>
            <a:r>
              <a:rPr lang="en-US" sz="1400" baseline="0" dirty="0">
                <a:solidFill>
                  <a:schemeClr val="bg1"/>
                </a:solidFill>
                <a:latin typeface="Arial Narrow" pitchFamily="34" charset="0"/>
                <a:cs typeface="Times New Roman" pitchFamily="18" charset="0"/>
              </a:rPr>
              <a:t>. Available at: http://www.todaystudy.org/medp1.cgi. Accessed July 17, 2009. </a:t>
            </a:r>
          </a:p>
        </p:txBody>
      </p:sp>
      <p:sp>
        <p:nvSpPr>
          <p:cNvPr id="8" name="TextBox 3"/>
          <p:cNvSpPr txBox="1">
            <a:spLocks noChangeArrowheads="1"/>
          </p:cNvSpPr>
          <p:nvPr>
            <p:custDataLst>
              <p:tags r:id="rId2"/>
            </p:custDataLst>
          </p:nvPr>
        </p:nvSpPr>
        <p:spPr bwMode="auto">
          <a:xfrm>
            <a:off x="457200" y="5684520"/>
            <a:ext cx="5334000" cy="573087"/>
          </a:xfrm>
          <a:prstGeom prst="rect">
            <a:avLst/>
          </a:prstGeom>
          <a:noFill/>
          <a:ln w="9525">
            <a:noFill/>
            <a:miter lim="800000"/>
            <a:headEnd/>
            <a:tailEnd/>
          </a:ln>
        </p:spPr>
        <p:txBody>
          <a:bodyPr wrap="none"/>
          <a:lstStyle/>
          <a:p>
            <a:pPr marL="171450" indent="-171450">
              <a:buClr>
                <a:schemeClr val="accent1"/>
              </a:buClr>
              <a:buFont typeface="Arial" pitchFamily="34" charset="0"/>
              <a:buChar char="•"/>
            </a:pPr>
            <a:r>
              <a:rPr lang="en-US" sz="1400" baseline="0" dirty="0">
                <a:solidFill>
                  <a:schemeClr val="bg1"/>
                </a:solidFill>
              </a:rPr>
              <a:t>TODAY=Treatment Options for type 2 Diabetes in Adolescents and Youth</a:t>
            </a:r>
            <a:r>
              <a:rPr lang="en-US" sz="1400" baseline="0" dirty="0" smtClean="0">
                <a:solidFill>
                  <a:schemeClr val="bg1"/>
                </a:solidFill>
              </a:rPr>
              <a:t>.</a:t>
            </a:r>
            <a:endParaRPr lang="en-US" sz="1400" baseline="0" dirty="0">
              <a:solidFill>
                <a:schemeClr val="bg1"/>
              </a:solidFill>
            </a:endParaRPr>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9" name="Line 19"/>
          <p:cNvSpPr>
            <a:spLocks noChangeShapeType="1"/>
          </p:cNvSpPr>
          <p:nvPr/>
        </p:nvSpPr>
        <p:spPr bwMode="auto">
          <a:xfrm>
            <a:off x="4768850" y="1527175"/>
            <a:ext cx="0" cy="4333875"/>
          </a:xfrm>
          <a:prstGeom prst="line">
            <a:avLst/>
          </a:prstGeom>
          <a:noFill/>
          <a:ln w="9525">
            <a:solidFill>
              <a:schemeClr val="tx1"/>
            </a:solidFill>
            <a:prstDash val="dash"/>
            <a:round/>
            <a:headEnd/>
            <a:tailEnd/>
          </a:ln>
        </p:spPr>
        <p:txBody>
          <a:bodyPr/>
          <a:lstStyle/>
          <a:p>
            <a:endParaRPr lang="en-US">
              <a:solidFill>
                <a:schemeClr val="bg1"/>
              </a:solidFill>
            </a:endParaRPr>
          </a:p>
        </p:txBody>
      </p:sp>
      <p:sp>
        <p:nvSpPr>
          <p:cNvPr id="30" name="Right Arrow 29"/>
          <p:cNvSpPr/>
          <p:nvPr/>
        </p:nvSpPr>
        <p:spPr bwMode="auto">
          <a:xfrm>
            <a:off x="1271588" y="4440237"/>
            <a:ext cx="7110412" cy="1371600"/>
          </a:xfrm>
          <a:prstGeom prst="rightArrow">
            <a:avLst/>
          </a:prstGeom>
          <a:solidFill>
            <a:srgbClr val="787022"/>
          </a:solidFill>
          <a:ln w="9525">
            <a:solidFill>
              <a:schemeClr val="tx1"/>
            </a:solidFill>
            <a:miter lim="800000"/>
            <a:headEnd/>
            <a:tailEnd/>
          </a:ln>
        </p:spPr>
        <p:txBody>
          <a:bodyPr rtlCol="0" anchor="ctr" anchorCtr="0"/>
          <a:lstStyle/>
          <a:p>
            <a:pPr marL="342900" indent="-342900" algn="ctr">
              <a:spcBef>
                <a:spcPct val="20000"/>
              </a:spcBef>
              <a:buClr>
                <a:schemeClr val="accent1"/>
              </a:buClr>
              <a:buSzPct val="100000"/>
              <a:buFont typeface="Arial" pitchFamily="34" charset="0"/>
              <a:buChar char="♦"/>
            </a:pPr>
            <a:endParaRPr lang="en-US" sz="2000" baseline="0" dirty="0">
              <a:solidFill>
                <a:schemeClr val="bg1"/>
              </a:solidFill>
            </a:endParaRPr>
          </a:p>
        </p:txBody>
      </p:sp>
      <p:sp>
        <p:nvSpPr>
          <p:cNvPr id="31" name="Right Arrow 30"/>
          <p:cNvSpPr/>
          <p:nvPr/>
        </p:nvSpPr>
        <p:spPr bwMode="auto">
          <a:xfrm>
            <a:off x="1271588" y="2992437"/>
            <a:ext cx="7110412" cy="1371600"/>
          </a:xfrm>
          <a:prstGeom prst="rightArrow">
            <a:avLst/>
          </a:prstGeom>
          <a:solidFill>
            <a:srgbClr val="990000"/>
          </a:solidFill>
          <a:ln w="9525">
            <a:solidFill>
              <a:schemeClr val="tx1"/>
            </a:solidFill>
            <a:miter lim="800000"/>
            <a:headEnd/>
            <a:tailEnd/>
          </a:ln>
        </p:spPr>
        <p:txBody>
          <a:bodyPr rtlCol="0" anchor="ctr" anchorCtr="0"/>
          <a:lstStyle/>
          <a:p>
            <a:pPr marL="342900" indent="-342900" algn="ctr">
              <a:spcBef>
                <a:spcPct val="20000"/>
              </a:spcBef>
              <a:buClr>
                <a:schemeClr val="accent1"/>
              </a:buClr>
              <a:buSzPct val="100000"/>
              <a:buFont typeface="Arial" pitchFamily="34" charset="0"/>
              <a:buChar char="♦"/>
            </a:pPr>
            <a:endParaRPr lang="en-US" sz="2000" baseline="0" dirty="0">
              <a:solidFill>
                <a:schemeClr val="bg1"/>
              </a:solidFill>
            </a:endParaRPr>
          </a:p>
        </p:txBody>
      </p:sp>
      <p:sp>
        <p:nvSpPr>
          <p:cNvPr id="32" name="Right Arrow 31"/>
          <p:cNvSpPr/>
          <p:nvPr/>
        </p:nvSpPr>
        <p:spPr bwMode="auto">
          <a:xfrm>
            <a:off x="1271588" y="1544637"/>
            <a:ext cx="7110412" cy="1371600"/>
          </a:xfrm>
          <a:prstGeom prst="rightArrow">
            <a:avLst/>
          </a:prstGeom>
          <a:solidFill>
            <a:srgbClr val="969696"/>
          </a:solidFill>
          <a:ln w="9525">
            <a:solidFill>
              <a:schemeClr val="tx1"/>
            </a:solidFill>
            <a:miter lim="800000"/>
            <a:headEnd/>
            <a:tailEnd/>
          </a:ln>
        </p:spPr>
        <p:txBody>
          <a:bodyPr rtlCol="0" anchor="ctr" anchorCtr="0"/>
          <a:lstStyle/>
          <a:p>
            <a:pPr marL="342900" indent="-342900" algn="ctr">
              <a:spcBef>
                <a:spcPct val="20000"/>
              </a:spcBef>
              <a:buClr>
                <a:schemeClr val="accent1"/>
              </a:buClr>
              <a:buSzPct val="100000"/>
              <a:buFont typeface="Arial" pitchFamily="34" charset="0"/>
              <a:buChar char="♦"/>
            </a:pPr>
            <a:endParaRPr lang="en-US" sz="2000" baseline="0" dirty="0">
              <a:solidFill>
                <a:schemeClr val="bg1"/>
              </a:solidFill>
            </a:endParaRPr>
          </a:p>
        </p:txBody>
      </p:sp>
      <p:sp>
        <p:nvSpPr>
          <p:cNvPr id="162822" name="Text Box 20"/>
          <p:cNvSpPr txBox="1">
            <a:spLocks noChangeArrowheads="1"/>
          </p:cNvSpPr>
          <p:nvPr/>
        </p:nvSpPr>
        <p:spPr bwMode="blackWhite">
          <a:xfrm>
            <a:off x="1188752" y="5851525"/>
            <a:ext cx="354584" cy="323165"/>
          </a:xfrm>
          <a:prstGeom prst="rect">
            <a:avLst/>
          </a:prstGeom>
          <a:noFill/>
          <a:ln w="9525">
            <a:noFill/>
            <a:miter lim="800000"/>
            <a:headEnd/>
            <a:tailEnd/>
          </a:ln>
        </p:spPr>
        <p:txBody>
          <a:bodyPr wrap="none">
            <a:spAutoFit/>
          </a:bodyPr>
          <a:lstStyle/>
          <a:p>
            <a:pPr algn="ctr">
              <a:lnSpc>
                <a:spcPct val="125000"/>
              </a:lnSpc>
            </a:pPr>
            <a:r>
              <a:rPr lang="en-US" sz="1200" b="1" baseline="0">
                <a:solidFill>
                  <a:schemeClr val="bg1"/>
                </a:solidFill>
              </a:rPr>
              <a:t>V1</a:t>
            </a:r>
          </a:p>
        </p:txBody>
      </p:sp>
      <p:sp>
        <p:nvSpPr>
          <p:cNvPr id="162823" name="Text Box 21"/>
          <p:cNvSpPr txBox="1">
            <a:spLocks noChangeArrowheads="1"/>
          </p:cNvSpPr>
          <p:nvPr/>
        </p:nvSpPr>
        <p:spPr bwMode="blackWhite">
          <a:xfrm>
            <a:off x="1798352" y="5851525"/>
            <a:ext cx="354584" cy="323165"/>
          </a:xfrm>
          <a:prstGeom prst="rect">
            <a:avLst/>
          </a:prstGeom>
          <a:noFill/>
          <a:ln w="9525">
            <a:noFill/>
            <a:miter lim="800000"/>
            <a:headEnd/>
            <a:tailEnd/>
          </a:ln>
        </p:spPr>
        <p:txBody>
          <a:bodyPr wrap="none">
            <a:spAutoFit/>
          </a:bodyPr>
          <a:lstStyle/>
          <a:p>
            <a:pPr algn="ctr">
              <a:lnSpc>
                <a:spcPct val="125000"/>
              </a:lnSpc>
            </a:pPr>
            <a:r>
              <a:rPr lang="en-US" sz="1200" b="1" baseline="0">
                <a:solidFill>
                  <a:schemeClr val="bg1"/>
                </a:solidFill>
              </a:rPr>
              <a:t>V2</a:t>
            </a:r>
          </a:p>
        </p:txBody>
      </p:sp>
      <p:sp>
        <p:nvSpPr>
          <p:cNvPr id="162824" name="Text Box 22"/>
          <p:cNvSpPr txBox="1">
            <a:spLocks noChangeArrowheads="1"/>
          </p:cNvSpPr>
          <p:nvPr/>
        </p:nvSpPr>
        <p:spPr bwMode="blackWhite">
          <a:xfrm>
            <a:off x="2458752" y="5851525"/>
            <a:ext cx="354584" cy="323165"/>
          </a:xfrm>
          <a:prstGeom prst="rect">
            <a:avLst/>
          </a:prstGeom>
          <a:noFill/>
          <a:ln w="9525">
            <a:noFill/>
            <a:miter lim="800000"/>
            <a:headEnd/>
            <a:tailEnd/>
          </a:ln>
        </p:spPr>
        <p:txBody>
          <a:bodyPr wrap="none">
            <a:spAutoFit/>
          </a:bodyPr>
          <a:lstStyle/>
          <a:p>
            <a:pPr algn="ctr">
              <a:lnSpc>
                <a:spcPct val="125000"/>
              </a:lnSpc>
            </a:pPr>
            <a:r>
              <a:rPr lang="en-US" sz="1200" b="1" baseline="0">
                <a:solidFill>
                  <a:schemeClr val="bg1"/>
                </a:solidFill>
              </a:rPr>
              <a:t>V3</a:t>
            </a:r>
          </a:p>
        </p:txBody>
      </p:sp>
      <p:sp>
        <p:nvSpPr>
          <p:cNvPr id="162825" name="Text Box 46"/>
          <p:cNvSpPr txBox="1">
            <a:spLocks noChangeArrowheads="1"/>
          </p:cNvSpPr>
          <p:nvPr/>
        </p:nvSpPr>
        <p:spPr bwMode="blackWhite">
          <a:xfrm>
            <a:off x="3093752" y="5851525"/>
            <a:ext cx="354584" cy="323165"/>
          </a:xfrm>
          <a:prstGeom prst="rect">
            <a:avLst/>
          </a:prstGeom>
          <a:noFill/>
          <a:ln w="9525">
            <a:noFill/>
            <a:miter lim="800000"/>
            <a:headEnd/>
            <a:tailEnd/>
          </a:ln>
        </p:spPr>
        <p:txBody>
          <a:bodyPr wrap="none">
            <a:spAutoFit/>
          </a:bodyPr>
          <a:lstStyle/>
          <a:p>
            <a:pPr algn="ctr">
              <a:lnSpc>
                <a:spcPct val="125000"/>
              </a:lnSpc>
            </a:pPr>
            <a:r>
              <a:rPr lang="en-US" sz="1200" b="1" baseline="0">
                <a:solidFill>
                  <a:schemeClr val="bg1"/>
                </a:solidFill>
              </a:rPr>
              <a:t>V4</a:t>
            </a:r>
          </a:p>
        </p:txBody>
      </p:sp>
      <p:sp>
        <p:nvSpPr>
          <p:cNvPr id="162826" name="Text Box 46"/>
          <p:cNvSpPr txBox="1">
            <a:spLocks noChangeArrowheads="1"/>
          </p:cNvSpPr>
          <p:nvPr/>
        </p:nvSpPr>
        <p:spPr bwMode="blackWhite">
          <a:xfrm>
            <a:off x="3703352" y="5851525"/>
            <a:ext cx="354584" cy="323165"/>
          </a:xfrm>
          <a:prstGeom prst="rect">
            <a:avLst/>
          </a:prstGeom>
          <a:noFill/>
          <a:ln w="9525">
            <a:noFill/>
            <a:miter lim="800000"/>
            <a:headEnd/>
            <a:tailEnd/>
          </a:ln>
        </p:spPr>
        <p:txBody>
          <a:bodyPr wrap="none">
            <a:spAutoFit/>
          </a:bodyPr>
          <a:lstStyle/>
          <a:p>
            <a:pPr algn="ctr">
              <a:lnSpc>
                <a:spcPct val="125000"/>
              </a:lnSpc>
            </a:pPr>
            <a:r>
              <a:rPr lang="en-US" sz="1200" b="1" baseline="0">
                <a:solidFill>
                  <a:schemeClr val="bg1"/>
                </a:solidFill>
              </a:rPr>
              <a:t>V5</a:t>
            </a:r>
          </a:p>
        </p:txBody>
      </p:sp>
      <p:sp>
        <p:nvSpPr>
          <p:cNvPr id="162827" name="Text Box 46"/>
          <p:cNvSpPr txBox="1">
            <a:spLocks noChangeArrowheads="1"/>
          </p:cNvSpPr>
          <p:nvPr/>
        </p:nvSpPr>
        <p:spPr bwMode="blackWhite">
          <a:xfrm>
            <a:off x="4389152" y="5851525"/>
            <a:ext cx="354584" cy="323165"/>
          </a:xfrm>
          <a:prstGeom prst="rect">
            <a:avLst/>
          </a:prstGeom>
          <a:noFill/>
          <a:ln w="9525">
            <a:noFill/>
            <a:miter lim="800000"/>
            <a:headEnd/>
            <a:tailEnd/>
          </a:ln>
        </p:spPr>
        <p:txBody>
          <a:bodyPr wrap="none">
            <a:spAutoFit/>
          </a:bodyPr>
          <a:lstStyle/>
          <a:p>
            <a:pPr algn="ctr">
              <a:lnSpc>
                <a:spcPct val="125000"/>
              </a:lnSpc>
            </a:pPr>
            <a:r>
              <a:rPr lang="en-US" sz="1200" b="1" baseline="0">
                <a:solidFill>
                  <a:schemeClr val="bg1"/>
                </a:solidFill>
              </a:rPr>
              <a:t>V6</a:t>
            </a:r>
          </a:p>
        </p:txBody>
      </p:sp>
      <p:sp>
        <p:nvSpPr>
          <p:cNvPr id="162828" name="Text Box 46"/>
          <p:cNvSpPr txBox="1">
            <a:spLocks noChangeArrowheads="1"/>
          </p:cNvSpPr>
          <p:nvPr/>
        </p:nvSpPr>
        <p:spPr bwMode="blackWhite">
          <a:xfrm>
            <a:off x="6294152" y="5851525"/>
            <a:ext cx="354584" cy="323165"/>
          </a:xfrm>
          <a:prstGeom prst="rect">
            <a:avLst/>
          </a:prstGeom>
          <a:noFill/>
          <a:ln w="9525">
            <a:noFill/>
            <a:miter lim="800000"/>
            <a:headEnd/>
            <a:tailEnd/>
          </a:ln>
        </p:spPr>
        <p:txBody>
          <a:bodyPr wrap="none">
            <a:spAutoFit/>
          </a:bodyPr>
          <a:lstStyle/>
          <a:p>
            <a:pPr algn="ctr">
              <a:lnSpc>
                <a:spcPct val="125000"/>
              </a:lnSpc>
            </a:pPr>
            <a:r>
              <a:rPr lang="en-US" sz="1200" b="1" baseline="0">
                <a:solidFill>
                  <a:schemeClr val="bg1"/>
                </a:solidFill>
              </a:rPr>
              <a:t>V8</a:t>
            </a:r>
          </a:p>
        </p:txBody>
      </p:sp>
      <p:sp>
        <p:nvSpPr>
          <p:cNvPr id="162829" name="Text Box 46"/>
          <p:cNvSpPr txBox="1">
            <a:spLocks noChangeArrowheads="1"/>
          </p:cNvSpPr>
          <p:nvPr/>
        </p:nvSpPr>
        <p:spPr bwMode="blackWhite">
          <a:xfrm>
            <a:off x="5251164" y="5851525"/>
            <a:ext cx="354584" cy="323165"/>
          </a:xfrm>
          <a:prstGeom prst="rect">
            <a:avLst/>
          </a:prstGeom>
          <a:noFill/>
          <a:ln w="9525">
            <a:noFill/>
            <a:miter lim="800000"/>
            <a:headEnd/>
            <a:tailEnd/>
          </a:ln>
        </p:spPr>
        <p:txBody>
          <a:bodyPr wrap="none">
            <a:spAutoFit/>
          </a:bodyPr>
          <a:lstStyle/>
          <a:p>
            <a:pPr algn="ctr">
              <a:lnSpc>
                <a:spcPct val="125000"/>
              </a:lnSpc>
            </a:pPr>
            <a:r>
              <a:rPr lang="en-US" sz="1200" b="1" baseline="0">
                <a:solidFill>
                  <a:schemeClr val="bg1"/>
                </a:solidFill>
              </a:rPr>
              <a:t>V7</a:t>
            </a:r>
          </a:p>
        </p:txBody>
      </p:sp>
      <p:sp>
        <p:nvSpPr>
          <p:cNvPr id="162830" name="Text Box 46"/>
          <p:cNvSpPr txBox="1">
            <a:spLocks noChangeArrowheads="1"/>
          </p:cNvSpPr>
          <p:nvPr/>
        </p:nvSpPr>
        <p:spPr bwMode="blackWhite">
          <a:xfrm>
            <a:off x="7208552" y="5851525"/>
            <a:ext cx="354584" cy="323165"/>
          </a:xfrm>
          <a:prstGeom prst="rect">
            <a:avLst/>
          </a:prstGeom>
          <a:noFill/>
          <a:ln w="9525">
            <a:noFill/>
            <a:miter lim="800000"/>
            <a:headEnd/>
            <a:tailEnd/>
          </a:ln>
        </p:spPr>
        <p:txBody>
          <a:bodyPr wrap="none">
            <a:spAutoFit/>
          </a:bodyPr>
          <a:lstStyle/>
          <a:p>
            <a:pPr algn="ctr">
              <a:lnSpc>
                <a:spcPct val="125000"/>
              </a:lnSpc>
            </a:pPr>
            <a:r>
              <a:rPr lang="en-US" sz="1200" b="1" baseline="0">
                <a:solidFill>
                  <a:schemeClr val="bg1"/>
                </a:solidFill>
              </a:rPr>
              <a:t>V9</a:t>
            </a:r>
          </a:p>
        </p:txBody>
      </p:sp>
      <p:sp>
        <p:nvSpPr>
          <p:cNvPr id="162831" name="Text Box 46"/>
          <p:cNvSpPr txBox="1">
            <a:spLocks noChangeArrowheads="1"/>
          </p:cNvSpPr>
          <p:nvPr/>
        </p:nvSpPr>
        <p:spPr bwMode="blackWhite">
          <a:xfrm>
            <a:off x="8155910" y="5851525"/>
            <a:ext cx="433131" cy="323165"/>
          </a:xfrm>
          <a:prstGeom prst="rect">
            <a:avLst/>
          </a:prstGeom>
          <a:noFill/>
          <a:ln w="9525">
            <a:noFill/>
            <a:miter lim="800000"/>
            <a:headEnd/>
            <a:tailEnd/>
          </a:ln>
        </p:spPr>
        <p:txBody>
          <a:bodyPr wrap="none">
            <a:spAutoFit/>
          </a:bodyPr>
          <a:lstStyle/>
          <a:p>
            <a:pPr algn="ctr">
              <a:lnSpc>
                <a:spcPct val="125000"/>
              </a:lnSpc>
            </a:pPr>
            <a:r>
              <a:rPr lang="en-US" sz="1200" b="1" baseline="0">
                <a:solidFill>
                  <a:schemeClr val="bg1"/>
                </a:solidFill>
              </a:rPr>
              <a:t>V10</a:t>
            </a:r>
          </a:p>
        </p:txBody>
      </p:sp>
      <p:cxnSp>
        <p:nvCxnSpPr>
          <p:cNvPr id="162832" name="Straight Arrow Connector 46"/>
          <p:cNvCxnSpPr>
            <a:cxnSpLocks noChangeShapeType="1"/>
          </p:cNvCxnSpPr>
          <p:nvPr/>
        </p:nvCxnSpPr>
        <p:spPr bwMode="auto">
          <a:xfrm>
            <a:off x="1271588" y="5826125"/>
            <a:ext cx="3460750" cy="1587"/>
          </a:xfrm>
          <a:prstGeom prst="straightConnector1">
            <a:avLst/>
          </a:prstGeom>
          <a:noFill/>
          <a:ln w="9525">
            <a:solidFill>
              <a:schemeClr val="accent1">
                <a:lumMod val="20000"/>
                <a:lumOff val="80000"/>
              </a:schemeClr>
            </a:solidFill>
            <a:round/>
            <a:headEnd/>
            <a:tailEnd type="triangle" w="med" len="med"/>
          </a:ln>
        </p:spPr>
      </p:cxnSp>
      <p:cxnSp>
        <p:nvCxnSpPr>
          <p:cNvPr id="162833" name="Straight Arrow Connector 47"/>
          <p:cNvCxnSpPr>
            <a:cxnSpLocks noChangeShapeType="1"/>
          </p:cNvCxnSpPr>
          <p:nvPr/>
        </p:nvCxnSpPr>
        <p:spPr bwMode="auto">
          <a:xfrm>
            <a:off x="4845050" y="5824537"/>
            <a:ext cx="4038600" cy="1588"/>
          </a:xfrm>
          <a:prstGeom prst="straightConnector1">
            <a:avLst/>
          </a:prstGeom>
          <a:noFill/>
          <a:ln w="9525">
            <a:solidFill>
              <a:schemeClr val="tx2">
                <a:lumMod val="20000"/>
                <a:lumOff val="80000"/>
              </a:schemeClr>
            </a:solidFill>
            <a:round/>
            <a:headEnd/>
            <a:tailEnd type="triangle" w="med" len="med"/>
          </a:ln>
        </p:spPr>
      </p:cxnSp>
      <p:sp>
        <p:nvSpPr>
          <p:cNvPr id="162834" name="Line 18"/>
          <p:cNvSpPr>
            <a:spLocks noChangeShapeType="1"/>
          </p:cNvSpPr>
          <p:nvPr/>
        </p:nvSpPr>
        <p:spPr bwMode="auto">
          <a:xfrm>
            <a:off x="1262063" y="1516062"/>
            <a:ext cx="0" cy="4332288"/>
          </a:xfrm>
          <a:prstGeom prst="line">
            <a:avLst/>
          </a:prstGeom>
          <a:noFill/>
          <a:ln w="9525">
            <a:solidFill>
              <a:schemeClr val="tx1"/>
            </a:solidFill>
            <a:prstDash val="dash"/>
            <a:round/>
            <a:headEnd/>
            <a:tailEnd/>
          </a:ln>
        </p:spPr>
        <p:txBody>
          <a:bodyPr/>
          <a:lstStyle/>
          <a:p>
            <a:endParaRPr lang="en-US">
              <a:solidFill>
                <a:schemeClr val="bg1"/>
              </a:solidFill>
            </a:endParaRPr>
          </a:p>
        </p:txBody>
      </p:sp>
      <p:sp>
        <p:nvSpPr>
          <p:cNvPr id="162835" name="Rectangle 35"/>
          <p:cNvSpPr>
            <a:spLocks noChangeArrowheads="1"/>
          </p:cNvSpPr>
          <p:nvPr/>
        </p:nvSpPr>
        <p:spPr bwMode="black">
          <a:xfrm>
            <a:off x="2633032" y="1372282"/>
            <a:ext cx="452110" cy="172355"/>
          </a:xfrm>
          <a:prstGeom prst="rect">
            <a:avLst/>
          </a:prstGeom>
          <a:noFill/>
          <a:ln w="9525">
            <a:noFill/>
            <a:miter lim="800000"/>
            <a:headEnd/>
            <a:tailEnd/>
          </a:ln>
        </p:spPr>
        <p:txBody>
          <a:bodyPr wrap="none" lIns="0" tIns="0" rIns="0" bIns="0">
            <a:spAutoFit/>
          </a:bodyPr>
          <a:lstStyle/>
          <a:p>
            <a:pPr algn="ctr">
              <a:lnSpc>
                <a:spcPct val="80000"/>
              </a:lnSpc>
            </a:pPr>
            <a:r>
              <a:rPr lang="en-US" sz="1400" b="1" baseline="0" dirty="0">
                <a:solidFill>
                  <a:schemeClr val="bg1"/>
                </a:solidFill>
              </a:rPr>
              <a:t>Year 1</a:t>
            </a:r>
          </a:p>
        </p:txBody>
      </p:sp>
      <p:sp>
        <p:nvSpPr>
          <p:cNvPr id="162836" name="Rectangle 36"/>
          <p:cNvSpPr>
            <a:spLocks noChangeArrowheads="1"/>
          </p:cNvSpPr>
          <p:nvPr/>
        </p:nvSpPr>
        <p:spPr bwMode="black">
          <a:xfrm>
            <a:off x="5858960" y="1372282"/>
            <a:ext cx="1596334" cy="172355"/>
          </a:xfrm>
          <a:prstGeom prst="rect">
            <a:avLst/>
          </a:prstGeom>
          <a:noFill/>
          <a:ln w="9525">
            <a:noFill/>
            <a:miter lim="800000"/>
            <a:headEnd/>
            <a:tailEnd/>
          </a:ln>
        </p:spPr>
        <p:txBody>
          <a:bodyPr wrap="none" lIns="0" tIns="0" rIns="0" bIns="0">
            <a:spAutoFit/>
          </a:bodyPr>
          <a:lstStyle/>
          <a:p>
            <a:pPr algn="ctr">
              <a:lnSpc>
                <a:spcPct val="80000"/>
              </a:lnSpc>
            </a:pPr>
            <a:r>
              <a:rPr lang="en-US" sz="1400" b="1" baseline="0" dirty="0">
                <a:solidFill>
                  <a:schemeClr val="bg1"/>
                </a:solidFill>
              </a:rPr>
              <a:t>Year 2 and Thereafter</a:t>
            </a:r>
          </a:p>
        </p:txBody>
      </p:sp>
      <p:sp>
        <p:nvSpPr>
          <p:cNvPr id="162837" name="Rectangle 35"/>
          <p:cNvSpPr>
            <a:spLocks noChangeArrowheads="1"/>
          </p:cNvSpPr>
          <p:nvPr/>
        </p:nvSpPr>
        <p:spPr bwMode="black">
          <a:xfrm>
            <a:off x="184150" y="1968500"/>
            <a:ext cx="1066800" cy="3549305"/>
          </a:xfrm>
          <a:prstGeom prst="rect">
            <a:avLst/>
          </a:prstGeom>
          <a:noFill/>
          <a:ln w="9525">
            <a:noFill/>
            <a:miter lim="800000"/>
            <a:headEnd/>
            <a:tailEnd/>
          </a:ln>
        </p:spPr>
        <p:txBody>
          <a:bodyPr lIns="0" tIns="0" rIns="0" bIns="0">
            <a:spAutoFit/>
          </a:bodyPr>
          <a:lstStyle/>
          <a:p>
            <a:pPr>
              <a:lnSpc>
                <a:spcPct val="80000"/>
              </a:lnSpc>
            </a:pPr>
            <a:endParaRPr lang="en-US" sz="1200" baseline="0" dirty="0">
              <a:solidFill>
                <a:schemeClr val="bg1"/>
              </a:solidFill>
            </a:endParaRPr>
          </a:p>
          <a:p>
            <a:pPr>
              <a:lnSpc>
                <a:spcPct val="80000"/>
              </a:lnSpc>
            </a:pPr>
            <a:r>
              <a:rPr lang="en-US" sz="1200" baseline="0" dirty="0">
                <a:solidFill>
                  <a:schemeClr val="bg1"/>
                </a:solidFill>
              </a:rPr>
              <a:t>Titrate to maximum tolerated dose of </a:t>
            </a:r>
            <a:r>
              <a:rPr lang="en-US" sz="1200" baseline="0" dirty="0" err="1">
                <a:solidFill>
                  <a:schemeClr val="bg1"/>
                </a:solidFill>
              </a:rPr>
              <a:t>metformin</a:t>
            </a:r>
            <a:endParaRPr lang="en-US" sz="1200" baseline="0" dirty="0">
              <a:solidFill>
                <a:schemeClr val="bg1"/>
              </a:solidFill>
            </a:endParaRPr>
          </a:p>
          <a:p>
            <a:pPr>
              <a:lnSpc>
                <a:spcPct val="80000"/>
              </a:lnSpc>
            </a:pPr>
            <a:endParaRPr lang="en-US" sz="1200" baseline="0" dirty="0">
              <a:solidFill>
                <a:schemeClr val="bg1"/>
              </a:solidFill>
            </a:endParaRPr>
          </a:p>
          <a:p>
            <a:pPr>
              <a:lnSpc>
                <a:spcPct val="80000"/>
              </a:lnSpc>
            </a:pPr>
            <a:r>
              <a:rPr lang="en-US" sz="1200" baseline="0" dirty="0">
                <a:solidFill>
                  <a:schemeClr val="bg1"/>
                </a:solidFill>
              </a:rPr>
              <a:t>Wean from other diabetes medications</a:t>
            </a:r>
          </a:p>
          <a:p>
            <a:pPr>
              <a:lnSpc>
                <a:spcPct val="80000"/>
              </a:lnSpc>
            </a:pPr>
            <a:endParaRPr lang="en-US" sz="1200" baseline="0" dirty="0">
              <a:solidFill>
                <a:schemeClr val="bg1"/>
              </a:solidFill>
            </a:endParaRPr>
          </a:p>
          <a:p>
            <a:pPr>
              <a:lnSpc>
                <a:spcPct val="80000"/>
              </a:lnSpc>
            </a:pPr>
            <a:r>
              <a:rPr lang="en-US" sz="1200" baseline="0" dirty="0">
                <a:solidFill>
                  <a:schemeClr val="bg1"/>
                </a:solidFill>
              </a:rPr>
              <a:t>Provide comprehensive diabetes education</a:t>
            </a:r>
          </a:p>
          <a:p>
            <a:pPr>
              <a:lnSpc>
                <a:spcPct val="80000"/>
              </a:lnSpc>
            </a:pPr>
            <a:endParaRPr lang="en-US" sz="1200" baseline="0" dirty="0">
              <a:solidFill>
                <a:schemeClr val="bg1"/>
              </a:solidFill>
            </a:endParaRPr>
          </a:p>
          <a:p>
            <a:pPr>
              <a:lnSpc>
                <a:spcPct val="80000"/>
              </a:lnSpc>
            </a:pPr>
            <a:r>
              <a:rPr lang="en-US" sz="1200" baseline="0" dirty="0">
                <a:solidFill>
                  <a:schemeClr val="bg1"/>
                </a:solidFill>
              </a:rPr>
              <a:t>Assess ability to keep records, monitor glucose, and other study-related tasks</a:t>
            </a:r>
          </a:p>
          <a:p>
            <a:pPr>
              <a:lnSpc>
                <a:spcPct val="80000"/>
              </a:lnSpc>
              <a:buFont typeface="Arial" pitchFamily="34" charset="0"/>
              <a:buChar char="•"/>
            </a:pPr>
            <a:endParaRPr lang="en-US" sz="1200" baseline="0" dirty="0">
              <a:solidFill>
                <a:schemeClr val="bg1"/>
              </a:solidFill>
            </a:endParaRPr>
          </a:p>
          <a:p>
            <a:pPr>
              <a:lnSpc>
                <a:spcPct val="80000"/>
              </a:lnSpc>
              <a:buFont typeface="Arial" pitchFamily="34" charset="0"/>
              <a:buChar char="•"/>
            </a:pPr>
            <a:endParaRPr lang="en-US" sz="1200" baseline="0" dirty="0">
              <a:solidFill>
                <a:schemeClr val="bg1"/>
              </a:solidFill>
            </a:endParaRPr>
          </a:p>
          <a:p>
            <a:pPr>
              <a:lnSpc>
                <a:spcPct val="80000"/>
              </a:lnSpc>
            </a:pPr>
            <a:r>
              <a:rPr lang="en-US" sz="1200" baseline="0" dirty="0">
                <a:solidFill>
                  <a:schemeClr val="bg1"/>
                </a:solidFill>
              </a:rPr>
              <a:t/>
            </a:r>
            <a:br>
              <a:rPr lang="en-US" sz="1200" baseline="0" dirty="0">
                <a:solidFill>
                  <a:schemeClr val="bg1"/>
                </a:solidFill>
              </a:rPr>
            </a:br>
            <a:endParaRPr lang="en-US" sz="1200" baseline="0" dirty="0">
              <a:solidFill>
                <a:schemeClr val="bg1"/>
              </a:solidFill>
            </a:endParaRPr>
          </a:p>
        </p:txBody>
      </p:sp>
      <p:sp>
        <p:nvSpPr>
          <p:cNvPr id="162839" name="Rectangle 35"/>
          <p:cNvSpPr>
            <a:spLocks noChangeArrowheads="1"/>
          </p:cNvSpPr>
          <p:nvPr/>
        </p:nvSpPr>
        <p:spPr bwMode="black">
          <a:xfrm>
            <a:off x="280791" y="1199927"/>
            <a:ext cx="809516" cy="344710"/>
          </a:xfrm>
          <a:prstGeom prst="rect">
            <a:avLst/>
          </a:prstGeom>
          <a:noFill/>
          <a:ln w="9525">
            <a:noFill/>
            <a:miter lim="800000"/>
            <a:headEnd/>
            <a:tailEnd/>
          </a:ln>
        </p:spPr>
        <p:txBody>
          <a:bodyPr wrap="none" lIns="0" tIns="0" rIns="0" bIns="0">
            <a:spAutoFit/>
          </a:bodyPr>
          <a:lstStyle/>
          <a:p>
            <a:pPr algn="ctr">
              <a:lnSpc>
                <a:spcPct val="80000"/>
              </a:lnSpc>
            </a:pPr>
            <a:r>
              <a:rPr lang="en-US" sz="1400" b="1" baseline="0" dirty="0">
                <a:solidFill>
                  <a:schemeClr val="bg1"/>
                </a:solidFill>
              </a:rPr>
              <a:t>Screening </a:t>
            </a:r>
            <a:br>
              <a:rPr lang="en-US" sz="1400" b="1" baseline="0" dirty="0">
                <a:solidFill>
                  <a:schemeClr val="bg1"/>
                </a:solidFill>
              </a:rPr>
            </a:br>
            <a:r>
              <a:rPr lang="en-US" sz="1400" b="1" baseline="0" dirty="0">
                <a:solidFill>
                  <a:schemeClr val="bg1"/>
                </a:solidFill>
              </a:rPr>
              <a:t>and Run-in</a:t>
            </a:r>
          </a:p>
        </p:txBody>
      </p:sp>
      <p:cxnSp>
        <p:nvCxnSpPr>
          <p:cNvPr id="65" name="Straight Arrow Connector 64"/>
          <p:cNvCxnSpPr/>
          <p:nvPr/>
        </p:nvCxnSpPr>
        <p:spPr>
          <a:xfrm>
            <a:off x="1263650" y="1524000"/>
            <a:ext cx="7596188" cy="1587"/>
          </a:xfrm>
          <a:prstGeom prst="straightConnector1">
            <a:avLst/>
          </a:prstGeom>
          <a:ln>
            <a:solidFill>
              <a:schemeClr val="accent1">
                <a:lumMod val="20000"/>
                <a:lumOff val="8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2841" name="Text Box 28"/>
          <p:cNvSpPr txBox="1">
            <a:spLocks noChangeArrowheads="1"/>
          </p:cNvSpPr>
          <p:nvPr/>
        </p:nvSpPr>
        <p:spPr bwMode="auto">
          <a:xfrm>
            <a:off x="3095625" y="2045771"/>
            <a:ext cx="3048976" cy="369332"/>
          </a:xfrm>
          <a:prstGeom prst="rect">
            <a:avLst/>
          </a:prstGeom>
          <a:noFill/>
          <a:ln w="9525">
            <a:noFill/>
            <a:miter lim="800000"/>
            <a:headEnd/>
            <a:tailEnd/>
          </a:ln>
        </p:spPr>
        <p:txBody>
          <a:bodyPr wrap="none">
            <a:spAutoFit/>
          </a:bodyPr>
          <a:lstStyle/>
          <a:p>
            <a:r>
              <a:rPr lang="en-US" sz="1800" b="1" baseline="0" dirty="0">
                <a:solidFill>
                  <a:schemeClr val="bg1"/>
                </a:solidFill>
              </a:rPr>
              <a:t>Metformin (500-1000 mg BID)</a:t>
            </a:r>
            <a:endParaRPr lang="en-US" sz="1800" baseline="0" dirty="0">
              <a:solidFill>
                <a:schemeClr val="bg1"/>
              </a:solidFill>
            </a:endParaRPr>
          </a:p>
        </p:txBody>
      </p:sp>
      <p:sp>
        <p:nvSpPr>
          <p:cNvPr id="162842" name="Text Box 29"/>
          <p:cNvSpPr txBox="1">
            <a:spLocks noChangeArrowheads="1"/>
          </p:cNvSpPr>
          <p:nvPr/>
        </p:nvSpPr>
        <p:spPr bwMode="auto">
          <a:xfrm>
            <a:off x="3070225" y="3355072"/>
            <a:ext cx="3101875" cy="646331"/>
          </a:xfrm>
          <a:prstGeom prst="rect">
            <a:avLst/>
          </a:prstGeom>
          <a:noFill/>
          <a:ln w="9525">
            <a:noFill/>
            <a:miter lim="800000"/>
            <a:headEnd/>
            <a:tailEnd/>
          </a:ln>
        </p:spPr>
        <p:txBody>
          <a:bodyPr wrap="none">
            <a:spAutoFit/>
          </a:bodyPr>
          <a:lstStyle/>
          <a:p>
            <a:r>
              <a:rPr lang="en-US" sz="1800" b="1" baseline="0" dirty="0">
                <a:solidFill>
                  <a:schemeClr val="bg1"/>
                </a:solidFill>
              </a:rPr>
              <a:t>Metformin (500-1000 mg BID) </a:t>
            </a:r>
            <a:br>
              <a:rPr lang="en-US" sz="1800" b="1" baseline="0" dirty="0">
                <a:solidFill>
                  <a:schemeClr val="bg1"/>
                </a:solidFill>
              </a:rPr>
            </a:br>
            <a:r>
              <a:rPr lang="en-US" sz="1800" b="1" baseline="0" dirty="0">
                <a:solidFill>
                  <a:schemeClr val="bg1"/>
                </a:solidFill>
              </a:rPr>
              <a:t>+ </a:t>
            </a:r>
            <a:r>
              <a:rPr lang="en-US" sz="1800" b="1" baseline="0" dirty="0" err="1">
                <a:solidFill>
                  <a:schemeClr val="bg1"/>
                </a:solidFill>
              </a:rPr>
              <a:t>rosiglitazone</a:t>
            </a:r>
            <a:r>
              <a:rPr lang="en-US" sz="1800" b="1" baseline="0" dirty="0">
                <a:solidFill>
                  <a:schemeClr val="bg1"/>
                </a:solidFill>
              </a:rPr>
              <a:t> 4 mg BID</a:t>
            </a:r>
          </a:p>
        </p:txBody>
      </p:sp>
      <p:sp>
        <p:nvSpPr>
          <p:cNvPr id="162843" name="Text Box 30"/>
          <p:cNvSpPr txBox="1">
            <a:spLocks noChangeArrowheads="1"/>
          </p:cNvSpPr>
          <p:nvPr/>
        </p:nvSpPr>
        <p:spPr bwMode="auto">
          <a:xfrm>
            <a:off x="2933700" y="4802872"/>
            <a:ext cx="3249672" cy="646331"/>
          </a:xfrm>
          <a:prstGeom prst="rect">
            <a:avLst/>
          </a:prstGeom>
          <a:noFill/>
          <a:ln w="9525">
            <a:noFill/>
            <a:miter lim="800000"/>
            <a:headEnd/>
            <a:tailEnd/>
          </a:ln>
        </p:spPr>
        <p:txBody>
          <a:bodyPr wrap="none">
            <a:spAutoFit/>
          </a:bodyPr>
          <a:lstStyle/>
          <a:p>
            <a:r>
              <a:rPr lang="en-US" sz="1800" b="1" baseline="0" dirty="0">
                <a:solidFill>
                  <a:schemeClr val="bg1"/>
                </a:solidFill>
              </a:rPr>
              <a:t>Metformin (500-1000 mg BID)</a:t>
            </a:r>
            <a:br>
              <a:rPr lang="en-US" sz="1800" b="1" baseline="0" dirty="0">
                <a:solidFill>
                  <a:schemeClr val="bg1"/>
                </a:solidFill>
              </a:rPr>
            </a:br>
            <a:r>
              <a:rPr lang="en-US" sz="1800" b="1" baseline="0" dirty="0">
                <a:solidFill>
                  <a:schemeClr val="bg1"/>
                </a:solidFill>
              </a:rPr>
              <a:t>+ intensive lifestyle intervention</a:t>
            </a:r>
          </a:p>
        </p:txBody>
      </p:sp>
      <p:sp>
        <p:nvSpPr>
          <p:cNvPr id="162844" name="TextBox 50"/>
          <p:cNvSpPr txBox="1">
            <a:spLocks noChangeArrowheads="1"/>
          </p:cNvSpPr>
          <p:nvPr/>
        </p:nvSpPr>
        <p:spPr bwMode="auto">
          <a:xfrm>
            <a:off x="1924050" y="5549900"/>
            <a:ext cx="1744195" cy="307777"/>
          </a:xfrm>
          <a:prstGeom prst="rect">
            <a:avLst/>
          </a:prstGeom>
          <a:noFill/>
          <a:ln w="9525">
            <a:noFill/>
            <a:miter lim="800000"/>
            <a:headEnd/>
            <a:tailEnd/>
          </a:ln>
        </p:spPr>
        <p:txBody>
          <a:bodyPr wrap="none">
            <a:spAutoFit/>
          </a:bodyPr>
          <a:lstStyle/>
          <a:p>
            <a:r>
              <a:rPr lang="en-US" sz="1400" baseline="0">
                <a:solidFill>
                  <a:schemeClr val="bg1"/>
                </a:solidFill>
              </a:rPr>
              <a:t>Visits every 2 months</a:t>
            </a:r>
          </a:p>
        </p:txBody>
      </p:sp>
      <p:sp>
        <p:nvSpPr>
          <p:cNvPr id="162845" name="TextBox 51"/>
          <p:cNvSpPr txBox="1">
            <a:spLocks noChangeArrowheads="1"/>
          </p:cNvSpPr>
          <p:nvPr/>
        </p:nvSpPr>
        <p:spPr bwMode="auto">
          <a:xfrm>
            <a:off x="5855440" y="5549900"/>
            <a:ext cx="1485600" cy="307777"/>
          </a:xfrm>
          <a:prstGeom prst="rect">
            <a:avLst/>
          </a:prstGeom>
          <a:noFill/>
          <a:ln w="9525">
            <a:noFill/>
            <a:miter lim="800000"/>
            <a:headEnd/>
            <a:tailEnd/>
          </a:ln>
        </p:spPr>
        <p:txBody>
          <a:bodyPr wrap="none">
            <a:spAutoFit/>
          </a:bodyPr>
          <a:lstStyle/>
          <a:p>
            <a:r>
              <a:rPr lang="en-US" sz="1400" baseline="0">
                <a:solidFill>
                  <a:schemeClr val="bg1"/>
                </a:solidFill>
              </a:rPr>
              <a:t>4 visits every year</a:t>
            </a:r>
          </a:p>
        </p:txBody>
      </p:sp>
      <p:sp>
        <p:nvSpPr>
          <p:cNvPr id="33" name="Rectangle 32"/>
          <p:cNvSpPr/>
          <p:nvPr/>
        </p:nvSpPr>
        <p:spPr>
          <a:xfrm>
            <a:off x="457200" y="6123801"/>
            <a:ext cx="6573838" cy="276999"/>
          </a:xfrm>
          <a:prstGeom prst="rect">
            <a:avLst/>
          </a:prstGeom>
        </p:spPr>
        <p:txBody>
          <a:bodyPr wrap="square">
            <a:spAutoFit/>
          </a:bodyPr>
          <a:lstStyle/>
          <a:p>
            <a:pPr marL="171450" indent="-171450">
              <a:buClr>
                <a:schemeClr val="accent1"/>
              </a:buClr>
              <a:buFont typeface="Arial" pitchFamily="34" charset="0"/>
              <a:buChar char="•"/>
            </a:pPr>
            <a:r>
              <a:rPr lang="en-US" sz="1200" dirty="0" smtClean="0">
                <a:solidFill>
                  <a:schemeClr val="bg1"/>
                </a:solidFill>
                <a:cs typeface="Times New Roman" pitchFamily="18" charset="0"/>
              </a:rPr>
              <a:t>BID=Twice Daily; TODAY=Treatment Options for type 2 Diabetes in Adolescents and Youth.</a:t>
            </a:r>
            <a:endParaRPr lang="en-US" sz="1200" dirty="0">
              <a:solidFill>
                <a:schemeClr val="bg1"/>
              </a:solidFill>
            </a:endParaRPr>
          </a:p>
        </p:txBody>
      </p:sp>
      <p:sp>
        <p:nvSpPr>
          <p:cNvPr id="34" name="TextBox 3"/>
          <p:cNvSpPr txBox="1">
            <a:spLocks noChangeArrowheads="1"/>
          </p:cNvSpPr>
          <p:nvPr>
            <p:custDataLst>
              <p:tags r:id="rId1"/>
            </p:custDataLst>
          </p:nvPr>
        </p:nvSpPr>
        <p:spPr bwMode="auto">
          <a:xfrm>
            <a:off x="4260850" y="6450013"/>
            <a:ext cx="4724400" cy="534987"/>
          </a:xfrm>
          <a:prstGeom prst="rect">
            <a:avLst/>
          </a:prstGeom>
          <a:noFill/>
          <a:ln w="9525">
            <a:noFill/>
            <a:miter lim="800000"/>
            <a:headEnd/>
            <a:tailEnd/>
          </a:ln>
        </p:spPr>
        <p:txBody>
          <a:bodyPr wrap="none"/>
          <a:lstStyle/>
          <a:p>
            <a:pPr marL="114300" indent="-114300" algn="r"/>
            <a:r>
              <a:rPr lang="en-US" sz="1400" baseline="0" dirty="0" smtClean="0">
                <a:solidFill>
                  <a:schemeClr val="bg1"/>
                </a:solidFill>
                <a:latin typeface="Arial Narrow" pitchFamily="34" charset="0"/>
              </a:rPr>
              <a:t>The </a:t>
            </a:r>
            <a:r>
              <a:rPr lang="en-US" sz="1400" baseline="0" dirty="0">
                <a:solidFill>
                  <a:schemeClr val="bg1"/>
                </a:solidFill>
                <a:latin typeface="Arial Narrow" pitchFamily="34" charset="0"/>
              </a:rPr>
              <a:t>TODAY Study Group. </a:t>
            </a:r>
            <a:r>
              <a:rPr lang="en-US" sz="1400" i="1" baseline="0" dirty="0" err="1">
                <a:solidFill>
                  <a:schemeClr val="bg1"/>
                </a:solidFill>
                <a:latin typeface="Arial Narrow" pitchFamily="34" charset="0"/>
              </a:rPr>
              <a:t>Pediatr</a:t>
            </a:r>
            <a:r>
              <a:rPr lang="en-US" sz="1400" i="1" baseline="0" dirty="0">
                <a:solidFill>
                  <a:schemeClr val="bg1"/>
                </a:solidFill>
                <a:latin typeface="Arial Narrow" pitchFamily="34" charset="0"/>
              </a:rPr>
              <a:t> </a:t>
            </a:r>
            <a:r>
              <a:rPr lang="en-US" sz="1400" i="1" baseline="0" dirty="0" smtClean="0">
                <a:solidFill>
                  <a:schemeClr val="bg1"/>
                </a:solidFill>
                <a:latin typeface="Arial Narrow" pitchFamily="34" charset="0"/>
              </a:rPr>
              <a:t>Diabetes</a:t>
            </a:r>
            <a:r>
              <a:rPr lang="en-US" sz="1400" baseline="0" dirty="0" smtClean="0">
                <a:solidFill>
                  <a:schemeClr val="bg1"/>
                </a:solidFill>
                <a:latin typeface="Arial Narrow" pitchFamily="34" charset="0"/>
              </a:rPr>
              <a:t> </a:t>
            </a:r>
            <a:r>
              <a:rPr lang="en-US" sz="1400" baseline="0" dirty="0">
                <a:solidFill>
                  <a:schemeClr val="bg1"/>
                </a:solidFill>
                <a:latin typeface="Arial Narrow" pitchFamily="34" charset="0"/>
              </a:rPr>
              <a:t>2007;8(2):</a:t>
            </a:r>
            <a:r>
              <a:rPr lang="en-US" sz="1400" baseline="0" dirty="0" smtClean="0">
                <a:solidFill>
                  <a:schemeClr val="bg1"/>
                </a:solidFill>
                <a:latin typeface="Arial Narrow" pitchFamily="34" charset="0"/>
              </a:rPr>
              <a:t>74-87</a:t>
            </a:r>
            <a:endParaRPr lang="en-US" sz="1400" b="1" u="sng" baseline="0" dirty="0">
              <a:solidFill>
                <a:schemeClr val="bg1"/>
              </a:solidFill>
              <a:latin typeface="Arial Narrow" pitchFamily="34" charset="0"/>
              <a:cs typeface="Times New Roman" pitchFamily="18" charset="0"/>
            </a:endParaRPr>
          </a:p>
        </p:txBody>
      </p:sp>
      <p:sp>
        <p:nvSpPr>
          <p:cNvPr id="35" name="Rectangle 9"/>
          <p:cNvSpPr txBox="1">
            <a:spLocks noChangeArrowheads="1"/>
          </p:cNvSpPr>
          <p:nvPr/>
        </p:nvSpPr>
        <p:spPr>
          <a:xfrm>
            <a:off x="317500" y="141288"/>
            <a:ext cx="8189912" cy="1143000"/>
          </a:xfrm>
          <a:prstGeom prst="rect">
            <a:avLst/>
          </a:prstGeom>
        </p:spPr>
        <p:txBody>
          <a:bodyPr anchor="ctr" anchorCtr="0"/>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0" cap="none" spc="0" normalizeH="0" baseline="0" noProof="0" dirty="0" smtClean="0">
                <a:ln>
                  <a:noFill/>
                </a:ln>
                <a:solidFill>
                  <a:srgbClr val="FFFF00"/>
                </a:solidFill>
                <a:effectLst>
                  <a:outerShdw blurRad="38100" dist="38100" dir="2700000" algn="tl">
                    <a:srgbClr val="000000"/>
                  </a:outerShdw>
                </a:effectLst>
                <a:uLnTx/>
                <a:uFillTx/>
                <a:latin typeface="Verdana" pitchFamily="34" charset="0"/>
                <a:ea typeface="Verdana" pitchFamily="34" charset="0"/>
                <a:cs typeface="Verdana" pitchFamily="34" charset="0"/>
              </a:rPr>
              <a:t>TODAY Treatment Groups</a:t>
            </a:r>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7" name="Rectangle 8"/>
          <p:cNvSpPr>
            <a:spLocks noGrp="1" noChangeArrowheads="1"/>
          </p:cNvSpPr>
          <p:nvPr>
            <p:ph type="title"/>
          </p:nvPr>
        </p:nvSpPr>
        <p:spPr>
          <a:xfrm>
            <a:off x="457200" y="319088"/>
            <a:ext cx="8189912" cy="1143000"/>
          </a:xfrm>
        </p:spPr>
        <p:txBody>
          <a:bodyPr/>
          <a:lstStyle/>
          <a:p>
            <a:pPr eaLnBrk="1" hangingPunct="1">
              <a:lnSpc>
                <a:spcPct val="100000"/>
              </a:lnSpc>
            </a:pPr>
            <a:r>
              <a:rPr lang="en-US" sz="3600" dirty="0" smtClean="0"/>
              <a:t>TODAY Expectations</a:t>
            </a:r>
          </a:p>
        </p:txBody>
      </p:sp>
      <p:sp>
        <p:nvSpPr>
          <p:cNvPr id="164868" name="Rectangle 9"/>
          <p:cNvSpPr>
            <a:spLocks noGrp="1" noChangeArrowheads="1"/>
          </p:cNvSpPr>
          <p:nvPr>
            <p:ph idx="1"/>
          </p:nvPr>
        </p:nvSpPr>
        <p:spPr>
          <a:xfrm>
            <a:off x="457200" y="1527048"/>
            <a:ext cx="8229600" cy="4876800"/>
          </a:xfrm>
        </p:spPr>
        <p:txBody>
          <a:bodyPr anchor="t" anchorCtr="0"/>
          <a:lstStyle/>
          <a:p>
            <a:pPr eaLnBrk="1" hangingPunct="1">
              <a:lnSpc>
                <a:spcPct val="100000"/>
              </a:lnSpc>
            </a:pPr>
            <a:r>
              <a:rPr lang="en-US" dirty="0" smtClean="0"/>
              <a:t> </a:t>
            </a:r>
            <a:r>
              <a:rPr lang="en-US" sz="2400" dirty="0" smtClean="0"/>
              <a:t>The TODAY study will:</a:t>
            </a:r>
          </a:p>
          <a:p>
            <a:pPr lvl="1" eaLnBrk="1" hangingPunct="1">
              <a:lnSpc>
                <a:spcPct val="100000"/>
              </a:lnSpc>
            </a:pPr>
            <a:r>
              <a:rPr lang="en-US" sz="2000" dirty="0" smtClean="0"/>
              <a:t>Provide critical new information regarding the natural history of type 2 diabetes in youth</a:t>
            </a:r>
          </a:p>
          <a:p>
            <a:pPr lvl="1" eaLnBrk="1" hangingPunct="1">
              <a:lnSpc>
                <a:spcPct val="100000"/>
              </a:lnSpc>
            </a:pPr>
            <a:r>
              <a:rPr lang="en-US" sz="2000" dirty="0" smtClean="0"/>
              <a:t>Identify the benefits of initiating early aggressive treatment in </a:t>
            </a:r>
            <a:br>
              <a:rPr lang="en-US" sz="2000" dirty="0" smtClean="0"/>
            </a:br>
            <a:r>
              <a:rPr lang="en-US" sz="2000" dirty="0" smtClean="0"/>
              <a:t>this population</a:t>
            </a:r>
          </a:p>
          <a:p>
            <a:pPr lvl="1" eaLnBrk="1" hangingPunct="1">
              <a:lnSpc>
                <a:spcPct val="100000"/>
              </a:lnSpc>
            </a:pPr>
            <a:r>
              <a:rPr lang="en-US" sz="2000" dirty="0" smtClean="0"/>
              <a:t>Support the efficacy of delivering an intensive and sustained lifestyle intervention to children with type 2 diabetes</a:t>
            </a:r>
          </a:p>
          <a:p>
            <a:pPr lvl="1" eaLnBrk="1" hangingPunct="1">
              <a:lnSpc>
                <a:spcPct val="100000"/>
              </a:lnSpc>
            </a:pPr>
            <a:endParaRPr lang="en-US" sz="1800" dirty="0" smtClean="0"/>
          </a:p>
        </p:txBody>
      </p:sp>
      <p:sp>
        <p:nvSpPr>
          <p:cNvPr id="6" name="TextBox 3"/>
          <p:cNvSpPr txBox="1">
            <a:spLocks noChangeArrowheads="1"/>
          </p:cNvSpPr>
          <p:nvPr>
            <p:custDataLst>
              <p:tags r:id="rId1"/>
            </p:custDataLst>
          </p:nvPr>
        </p:nvSpPr>
        <p:spPr bwMode="auto">
          <a:xfrm>
            <a:off x="4419600" y="6117304"/>
            <a:ext cx="4724400" cy="573087"/>
          </a:xfrm>
          <a:prstGeom prst="rect">
            <a:avLst/>
          </a:prstGeom>
          <a:noFill/>
          <a:ln w="9525">
            <a:noFill/>
            <a:miter lim="800000"/>
            <a:headEnd/>
            <a:tailEnd/>
          </a:ln>
        </p:spPr>
        <p:txBody>
          <a:bodyPr wrap="none"/>
          <a:lstStyle/>
          <a:p>
            <a:pPr marL="114300" indent="-114300" algn="r"/>
            <a:r>
              <a:rPr lang="en-US" sz="1400" baseline="0" dirty="0" smtClean="0">
                <a:solidFill>
                  <a:schemeClr val="bg1"/>
                </a:solidFill>
                <a:latin typeface="Arial Narrow" pitchFamily="34" charset="0"/>
              </a:rPr>
              <a:t>The </a:t>
            </a:r>
            <a:r>
              <a:rPr lang="en-US" sz="1400" baseline="0" dirty="0">
                <a:solidFill>
                  <a:schemeClr val="bg1"/>
                </a:solidFill>
                <a:latin typeface="Arial Narrow" pitchFamily="34" charset="0"/>
              </a:rPr>
              <a:t>TODAY Study Group. </a:t>
            </a:r>
            <a:r>
              <a:rPr lang="en-US" sz="1400" i="1" baseline="0" dirty="0" err="1">
                <a:solidFill>
                  <a:schemeClr val="bg1"/>
                </a:solidFill>
                <a:latin typeface="Arial Narrow" pitchFamily="34" charset="0"/>
              </a:rPr>
              <a:t>Pediatr</a:t>
            </a:r>
            <a:r>
              <a:rPr lang="en-US" sz="1400" i="1" baseline="0" dirty="0">
                <a:solidFill>
                  <a:schemeClr val="bg1"/>
                </a:solidFill>
                <a:latin typeface="Arial Narrow" pitchFamily="34" charset="0"/>
              </a:rPr>
              <a:t> </a:t>
            </a:r>
            <a:r>
              <a:rPr lang="en-US" sz="1400" i="1" baseline="0" dirty="0" smtClean="0">
                <a:solidFill>
                  <a:schemeClr val="bg1"/>
                </a:solidFill>
                <a:latin typeface="Arial Narrow" pitchFamily="34" charset="0"/>
              </a:rPr>
              <a:t>Diabetes</a:t>
            </a:r>
            <a:r>
              <a:rPr lang="en-US" sz="1400" baseline="0" dirty="0" smtClean="0">
                <a:solidFill>
                  <a:schemeClr val="bg1"/>
                </a:solidFill>
                <a:latin typeface="Arial Narrow" pitchFamily="34" charset="0"/>
              </a:rPr>
              <a:t> </a:t>
            </a:r>
            <a:r>
              <a:rPr lang="en-US" sz="1400" baseline="0" dirty="0">
                <a:solidFill>
                  <a:schemeClr val="bg1"/>
                </a:solidFill>
                <a:latin typeface="Arial Narrow" pitchFamily="34" charset="0"/>
              </a:rPr>
              <a:t>2007;8(2):74-87.</a:t>
            </a:r>
            <a:endParaRPr lang="en-US" sz="1400" b="1" u="sng" baseline="0" dirty="0">
              <a:solidFill>
                <a:schemeClr val="bg1"/>
              </a:solidFill>
              <a:latin typeface="Arial Narrow" pitchFamily="34" charset="0"/>
              <a:cs typeface="Times New Roman" pitchFamily="18" charset="0"/>
            </a:endParaRPr>
          </a:p>
        </p:txBody>
      </p:sp>
      <p:sp>
        <p:nvSpPr>
          <p:cNvPr id="7" name="TextBox 3"/>
          <p:cNvSpPr txBox="1">
            <a:spLocks noChangeArrowheads="1"/>
          </p:cNvSpPr>
          <p:nvPr>
            <p:custDataLst>
              <p:tags r:id="rId2"/>
            </p:custDataLst>
          </p:nvPr>
        </p:nvSpPr>
        <p:spPr bwMode="auto">
          <a:xfrm>
            <a:off x="457200" y="5416233"/>
            <a:ext cx="5334000" cy="573087"/>
          </a:xfrm>
          <a:prstGeom prst="rect">
            <a:avLst/>
          </a:prstGeom>
          <a:noFill/>
          <a:ln w="9525">
            <a:noFill/>
            <a:miter lim="800000"/>
            <a:headEnd/>
            <a:tailEnd/>
          </a:ln>
        </p:spPr>
        <p:txBody>
          <a:bodyPr wrap="none"/>
          <a:lstStyle/>
          <a:p>
            <a:pPr marL="171450" indent="-171450">
              <a:buClr>
                <a:schemeClr val="accent1"/>
              </a:buClr>
              <a:buFont typeface="Arial" pitchFamily="34" charset="0"/>
              <a:buChar char="•"/>
            </a:pPr>
            <a:r>
              <a:rPr lang="en-US" sz="1400" baseline="0" dirty="0">
                <a:solidFill>
                  <a:schemeClr val="bg1"/>
                </a:solidFill>
              </a:rPr>
              <a:t>TODAY=Treatment Options for type 2 Diabetes in Adolescents and Youth</a:t>
            </a:r>
            <a:r>
              <a:rPr lang="en-US" sz="1400" baseline="0" dirty="0" smtClean="0">
                <a:solidFill>
                  <a:schemeClr val="bg1"/>
                </a:solidFill>
              </a:rPr>
              <a:t>.</a:t>
            </a:r>
            <a:endParaRPr lang="en-US" sz="1400" baseline="0" dirty="0">
              <a:solidFill>
                <a:schemeClr val="bg1"/>
              </a:solidFill>
            </a:endParaRPr>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5"/>
          <p:cNvSpPr>
            <a:spLocks noGrp="1" noChangeArrowheads="1"/>
          </p:cNvSpPr>
          <p:nvPr>
            <p:ph type="ctrTitle"/>
          </p:nvPr>
        </p:nvSpPr>
        <p:spPr>
          <a:xfrm>
            <a:off x="622300" y="1965325"/>
            <a:ext cx="7772400" cy="1470025"/>
          </a:xfrm>
        </p:spPr>
        <p:txBody>
          <a:bodyPr>
            <a:noAutofit/>
          </a:bodyPr>
          <a:lstStyle/>
          <a:p>
            <a:pPr algn="ctr" eaLnBrk="1" hangingPunct="1"/>
            <a:r>
              <a:rPr lang="en-US" sz="8800" dirty="0" smtClean="0"/>
              <a:t> CARDS  </a:t>
            </a:r>
          </a:p>
        </p:txBody>
      </p:sp>
      <p:sp>
        <p:nvSpPr>
          <p:cNvPr id="166915" name="Rectangle 6"/>
          <p:cNvSpPr>
            <a:spLocks noGrp="1" noChangeArrowheads="1"/>
          </p:cNvSpPr>
          <p:nvPr>
            <p:ph type="subTitle" idx="1"/>
          </p:nvPr>
        </p:nvSpPr>
        <p:spPr>
          <a:xfrm>
            <a:off x="723900" y="3759200"/>
            <a:ext cx="7696200" cy="762000"/>
          </a:xfrm>
        </p:spPr>
        <p:txBody>
          <a:bodyPr/>
          <a:lstStyle/>
          <a:p>
            <a:pPr eaLnBrk="1" hangingPunct="1">
              <a:buFont typeface="Wingdings" pitchFamily="2" charset="2"/>
              <a:buNone/>
            </a:pPr>
            <a:r>
              <a:rPr lang="en-US" sz="4400" b="1" dirty="0" smtClean="0"/>
              <a:t>Collaborative </a:t>
            </a:r>
            <a:r>
              <a:rPr lang="en-US" sz="4400" b="1" dirty="0" err="1" smtClean="0"/>
              <a:t>AtoRvastatin</a:t>
            </a:r>
            <a:r>
              <a:rPr lang="en-US" sz="4400" b="1" dirty="0" smtClean="0"/>
              <a:t> Diabetes Study</a:t>
            </a:r>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3" name="Rectangle 10"/>
          <p:cNvSpPr>
            <a:spLocks noGrp="1" noChangeArrowheads="1"/>
          </p:cNvSpPr>
          <p:nvPr>
            <p:ph type="title"/>
          </p:nvPr>
        </p:nvSpPr>
        <p:spPr>
          <a:xfrm>
            <a:off x="457200" y="153988"/>
            <a:ext cx="7099300" cy="1143000"/>
          </a:xfrm>
        </p:spPr>
        <p:txBody>
          <a:bodyPr>
            <a:noAutofit/>
          </a:bodyPr>
          <a:lstStyle/>
          <a:p>
            <a:pPr eaLnBrk="1" hangingPunct="1">
              <a:lnSpc>
                <a:spcPct val="100000"/>
              </a:lnSpc>
            </a:pPr>
            <a:r>
              <a:rPr lang="en-US" sz="3600" dirty="0" smtClean="0"/>
              <a:t>CARDS Background Information</a:t>
            </a:r>
          </a:p>
        </p:txBody>
      </p:sp>
      <p:sp>
        <p:nvSpPr>
          <p:cNvPr id="168964" name="Rectangle 11"/>
          <p:cNvSpPr>
            <a:spLocks noGrp="1" noChangeArrowheads="1"/>
          </p:cNvSpPr>
          <p:nvPr>
            <p:ph idx="1"/>
          </p:nvPr>
        </p:nvSpPr>
        <p:spPr>
          <a:xfrm>
            <a:off x="457200" y="1527048"/>
            <a:ext cx="8229600" cy="4876800"/>
          </a:xfrm>
        </p:spPr>
        <p:txBody>
          <a:bodyPr anchor="t" anchorCtr="0"/>
          <a:lstStyle/>
          <a:p>
            <a:pPr eaLnBrk="1" hangingPunct="1">
              <a:lnSpc>
                <a:spcPct val="100000"/>
              </a:lnSpc>
            </a:pPr>
            <a:r>
              <a:rPr lang="en-US" sz="1600" dirty="0" err="1" smtClean="0"/>
              <a:t>Randomised</a:t>
            </a:r>
            <a:r>
              <a:rPr lang="en-US" sz="1600" dirty="0" smtClean="0"/>
              <a:t>, placebo-controlled, double-blind study of primary prevention of cardiovascular disease in patients with type 2 diabetes (N=2838)</a:t>
            </a:r>
          </a:p>
          <a:p>
            <a:pPr lvl="1" eaLnBrk="1" hangingPunct="1">
              <a:lnSpc>
                <a:spcPct val="100000"/>
              </a:lnSpc>
            </a:pPr>
            <a:r>
              <a:rPr lang="en-US" sz="1400" dirty="0" smtClean="0"/>
              <a:t>Ages 40-75 years</a:t>
            </a:r>
          </a:p>
          <a:p>
            <a:pPr lvl="1" eaLnBrk="1" hangingPunct="1">
              <a:lnSpc>
                <a:spcPct val="100000"/>
              </a:lnSpc>
            </a:pPr>
            <a:r>
              <a:rPr lang="en-US" sz="1400" dirty="0" smtClean="0"/>
              <a:t>Patients had no history of established clinical cardiovascular disease</a:t>
            </a:r>
          </a:p>
          <a:p>
            <a:pPr eaLnBrk="1" hangingPunct="1">
              <a:lnSpc>
                <a:spcPct val="100000"/>
              </a:lnSpc>
            </a:pPr>
            <a:r>
              <a:rPr lang="en-US" sz="1600" dirty="0" smtClean="0"/>
              <a:t>Primary objective</a:t>
            </a:r>
          </a:p>
          <a:p>
            <a:pPr lvl="1" eaLnBrk="1" hangingPunct="1">
              <a:lnSpc>
                <a:spcPct val="100000"/>
              </a:lnSpc>
            </a:pPr>
            <a:r>
              <a:rPr lang="en-US" sz="1400" dirty="0" smtClean="0"/>
              <a:t>To determine if </a:t>
            </a:r>
            <a:r>
              <a:rPr lang="en-US" sz="1400" dirty="0" err="1" smtClean="0"/>
              <a:t>atorvastatin</a:t>
            </a:r>
            <a:r>
              <a:rPr lang="en-US" sz="1400" dirty="0" smtClean="0"/>
              <a:t> 10 mg daily reduced the incidence of major cardiovascular events</a:t>
            </a:r>
          </a:p>
          <a:p>
            <a:pPr eaLnBrk="1" hangingPunct="1">
              <a:lnSpc>
                <a:spcPct val="100000"/>
              </a:lnSpc>
            </a:pPr>
            <a:r>
              <a:rPr lang="en-US" sz="1600" dirty="0" smtClean="0"/>
              <a:t>In addition to diabetes, subjects had at least one other risk factor for coronary </a:t>
            </a:r>
            <a:br>
              <a:rPr lang="en-US" sz="1600" dirty="0" smtClean="0"/>
            </a:br>
            <a:r>
              <a:rPr lang="en-US" sz="1600" dirty="0" smtClean="0"/>
              <a:t>heart disease</a:t>
            </a:r>
          </a:p>
          <a:p>
            <a:pPr lvl="1" eaLnBrk="1" hangingPunct="1">
              <a:lnSpc>
                <a:spcPct val="100000"/>
              </a:lnSpc>
            </a:pPr>
            <a:r>
              <a:rPr lang="en-US" sz="1400" dirty="0" smtClean="0"/>
              <a:t>Current smoking</a:t>
            </a:r>
          </a:p>
          <a:p>
            <a:pPr lvl="1" eaLnBrk="1" hangingPunct="1">
              <a:lnSpc>
                <a:spcPct val="100000"/>
              </a:lnSpc>
            </a:pPr>
            <a:r>
              <a:rPr lang="en-US" sz="1400" dirty="0" smtClean="0"/>
              <a:t>Hypertension</a:t>
            </a:r>
          </a:p>
          <a:p>
            <a:pPr lvl="1" eaLnBrk="1" hangingPunct="1">
              <a:lnSpc>
                <a:spcPct val="100000"/>
              </a:lnSpc>
            </a:pPr>
            <a:r>
              <a:rPr lang="en-US" sz="1400" dirty="0" smtClean="0"/>
              <a:t>Retinopathy</a:t>
            </a:r>
          </a:p>
          <a:p>
            <a:pPr lvl="1" eaLnBrk="1" hangingPunct="1">
              <a:lnSpc>
                <a:spcPct val="100000"/>
              </a:lnSpc>
            </a:pPr>
            <a:r>
              <a:rPr lang="en-US" sz="1400" dirty="0" smtClean="0"/>
              <a:t>Micro- or </a:t>
            </a:r>
            <a:r>
              <a:rPr lang="en-US" sz="1400" dirty="0" err="1" smtClean="0"/>
              <a:t>macroalbuminuria</a:t>
            </a:r>
            <a:endParaRPr lang="en-US" sz="1400" dirty="0" smtClean="0"/>
          </a:p>
          <a:p>
            <a:pPr eaLnBrk="1" hangingPunct="1">
              <a:lnSpc>
                <a:spcPct val="100000"/>
              </a:lnSpc>
            </a:pPr>
            <a:r>
              <a:rPr lang="en-US" sz="1600" dirty="0" smtClean="0"/>
              <a:t>Study comprised three periods</a:t>
            </a:r>
          </a:p>
          <a:p>
            <a:pPr lvl="1" eaLnBrk="1" hangingPunct="1">
              <a:lnSpc>
                <a:spcPct val="100000"/>
              </a:lnSpc>
            </a:pPr>
            <a:r>
              <a:rPr lang="en-US" sz="1400" dirty="0" smtClean="0"/>
              <a:t>Screening visit to determine eligibility</a:t>
            </a:r>
          </a:p>
          <a:p>
            <a:pPr lvl="1" eaLnBrk="1" hangingPunct="1">
              <a:lnSpc>
                <a:spcPct val="100000"/>
              </a:lnSpc>
            </a:pPr>
            <a:r>
              <a:rPr lang="en-US" sz="1400" dirty="0" smtClean="0"/>
              <a:t>6-week placebo baseline to establish baseline values of study parameters</a:t>
            </a:r>
          </a:p>
          <a:p>
            <a:pPr lvl="1" eaLnBrk="1" hangingPunct="1">
              <a:lnSpc>
                <a:spcPct val="100000"/>
              </a:lnSpc>
            </a:pPr>
            <a:r>
              <a:rPr lang="en-US" sz="1400" dirty="0" smtClean="0"/>
              <a:t>Minimum 4-year double-blind treatment</a:t>
            </a:r>
          </a:p>
        </p:txBody>
      </p:sp>
      <p:sp>
        <p:nvSpPr>
          <p:cNvPr id="168965" name="Text Box 4"/>
          <p:cNvSpPr txBox="1">
            <a:spLocks noChangeArrowheads="1"/>
          </p:cNvSpPr>
          <p:nvPr>
            <p:custDataLst>
              <p:tags r:id="rId1"/>
            </p:custDataLst>
          </p:nvPr>
        </p:nvSpPr>
        <p:spPr bwMode="auto">
          <a:xfrm>
            <a:off x="457200" y="6096000"/>
            <a:ext cx="8340725" cy="336550"/>
          </a:xfrm>
          <a:prstGeom prst="rect">
            <a:avLst/>
          </a:prstGeom>
          <a:noFill/>
          <a:ln w="9525">
            <a:noFill/>
            <a:miter lim="800000"/>
            <a:headEnd/>
            <a:tailEnd/>
          </a:ln>
        </p:spPr>
        <p:txBody>
          <a:bodyPr/>
          <a:lstStyle/>
          <a:p>
            <a:pPr marL="171450" indent="-171450">
              <a:buClr>
                <a:schemeClr val="accent1"/>
              </a:buClr>
              <a:buSzPct val="100000"/>
              <a:buFont typeface="Arial" pitchFamily="34" charset="0"/>
              <a:buChar char="•"/>
            </a:pPr>
            <a:r>
              <a:rPr lang="en-US" sz="1400" baseline="0" dirty="0">
                <a:solidFill>
                  <a:schemeClr val="bg1"/>
                </a:solidFill>
              </a:rPr>
              <a:t>CARDS=Collaborative </a:t>
            </a:r>
            <a:r>
              <a:rPr lang="en-US" sz="1400" baseline="0" dirty="0" err="1">
                <a:solidFill>
                  <a:schemeClr val="bg1"/>
                </a:solidFill>
              </a:rPr>
              <a:t>AtoRvastatin</a:t>
            </a:r>
            <a:r>
              <a:rPr lang="en-US" sz="1400" baseline="0" dirty="0">
                <a:solidFill>
                  <a:schemeClr val="bg1"/>
                </a:solidFill>
              </a:rPr>
              <a:t> Diabetes Study</a:t>
            </a:r>
            <a:r>
              <a:rPr lang="en-US" sz="1400" baseline="0" dirty="0" smtClean="0">
                <a:solidFill>
                  <a:schemeClr val="bg1"/>
                </a:solidFill>
              </a:rPr>
              <a:t>.</a:t>
            </a:r>
            <a:endParaRPr lang="en-US" sz="1400" baseline="0" dirty="0">
              <a:solidFill>
                <a:schemeClr val="bg1"/>
              </a:solidFill>
            </a:endParaRPr>
          </a:p>
        </p:txBody>
      </p:sp>
      <p:sp>
        <p:nvSpPr>
          <p:cNvPr id="7" name="Rectangle 6"/>
          <p:cNvSpPr/>
          <p:nvPr/>
        </p:nvSpPr>
        <p:spPr>
          <a:xfrm>
            <a:off x="4406900" y="6355080"/>
            <a:ext cx="4572000" cy="307777"/>
          </a:xfrm>
          <a:prstGeom prst="rect">
            <a:avLst/>
          </a:prstGeom>
        </p:spPr>
        <p:txBody>
          <a:bodyPr>
            <a:spAutoFit/>
          </a:bodyPr>
          <a:lstStyle/>
          <a:p>
            <a:pPr algn="r">
              <a:buClr>
                <a:srgbClr val="3F3F3F"/>
              </a:buClr>
              <a:buSzPct val="100000"/>
            </a:pPr>
            <a:r>
              <a:rPr lang="en-US" sz="1400" dirty="0" err="1" smtClean="0">
                <a:solidFill>
                  <a:schemeClr val="bg1"/>
                </a:solidFill>
                <a:latin typeface="Arial Narrow" pitchFamily="34" charset="0"/>
              </a:rPr>
              <a:t>Colhoun</a:t>
            </a:r>
            <a:r>
              <a:rPr lang="en-US" sz="1400" dirty="0" smtClean="0">
                <a:solidFill>
                  <a:schemeClr val="bg1"/>
                </a:solidFill>
                <a:latin typeface="Arial Narrow" pitchFamily="34" charset="0"/>
              </a:rPr>
              <a:t> et al. </a:t>
            </a:r>
            <a:r>
              <a:rPr lang="en-US" sz="1400" i="1" dirty="0" err="1" smtClean="0">
                <a:solidFill>
                  <a:schemeClr val="bg1"/>
                </a:solidFill>
                <a:latin typeface="Arial Narrow" pitchFamily="34" charset="0"/>
              </a:rPr>
              <a:t>Diabet</a:t>
            </a:r>
            <a:r>
              <a:rPr lang="en-US" sz="1400" i="1" dirty="0" smtClean="0">
                <a:solidFill>
                  <a:schemeClr val="bg1"/>
                </a:solidFill>
                <a:latin typeface="Arial Narrow" pitchFamily="34" charset="0"/>
              </a:rPr>
              <a:t> Med</a:t>
            </a:r>
            <a:r>
              <a:rPr lang="en-US" sz="1400" dirty="0" smtClean="0">
                <a:solidFill>
                  <a:schemeClr val="bg1"/>
                </a:solidFill>
                <a:latin typeface="Arial Narrow" pitchFamily="34" charset="0"/>
              </a:rPr>
              <a:t> 2002;19(3):201-211.</a:t>
            </a:r>
            <a:endParaRPr lang="en-US" sz="1400" dirty="0">
              <a:solidFill>
                <a:schemeClr val="bg1"/>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ight Arrow 21"/>
          <p:cNvSpPr/>
          <p:nvPr/>
        </p:nvSpPr>
        <p:spPr bwMode="auto">
          <a:xfrm>
            <a:off x="2743200" y="2743200"/>
            <a:ext cx="5486400" cy="1371600"/>
          </a:xfrm>
          <a:prstGeom prst="rightArrow">
            <a:avLst/>
          </a:prstGeom>
          <a:solidFill>
            <a:srgbClr val="FFFFCC"/>
          </a:solidFill>
          <a:ln w="9525">
            <a:solidFill>
              <a:schemeClr val="tx1"/>
            </a:solidFill>
            <a:miter lim="800000"/>
            <a:headEnd/>
            <a:tailEnd/>
          </a:ln>
        </p:spPr>
        <p:txBody>
          <a:bodyPr rtlCol="0" anchor="ctr" anchorCtr="0"/>
          <a:lstStyle/>
          <a:p>
            <a:pPr marL="342900" indent="-342900" algn="ctr">
              <a:spcBef>
                <a:spcPct val="20000"/>
              </a:spcBef>
              <a:buClr>
                <a:schemeClr val="accent1"/>
              </a:buClr>
              <a:buSzPct val="100000"/>
              <a:buFont typeface="Arial" pitchFamily="34" charset="0"/>
              <a:buChar char="♦"/>
            </a:pPr>
            <a:endParaRPr lang="en-US" sz="2000" baseline="0" dirty="0">
              <a:solidFill>
                <a:schemeClr val="tx2"/>
              </a:solidFill>
            </a:endParaRPr>
          </a:p>
        </p:txBody>
      </p:sp>
      <p:sp>
        <p:nvSpPr>
          <p:cNvPr id="21" name="Right Arrow 20"/>
          <p:cNvSpPr/>
          <p:nvPr/>
        </p:nvSpPr>
        <p:spPr bwMode="auto">
          <a:xfrm>
            <a:off x="2743200" y="1295400"/>
            <a:ext cx="5486400" cy="1371600"/>
          </a:xfrm>
          <a:prstGeom prst="rightArrow">
            <a:avLst/>
          </a:prstGeom>
          <a:solidFill>
            <a:srgbClr val="969696"/>
          </a:solidFill>
          <a:ln w="9525">
            <a:solidFill>
              <a:schemeClr val="tx1"/>
            </a:solidFill>
            <a:miter lim="800000"/>
            <a:headEnd/>
            <a:tailEnd/>
          </a:ln>
        </p:spPr>
        <p:txBody>
          <a:bodyPr rtlCol="0" anchor="ctr" anchorCtr="0"/>
          <a:lstStyle/>
          <a:p>
            <a:pPr marL="342900" indent="-342900" algn="ctr">
              <a:spcBef>
                <a:spcPct val="20000"/>
              </a:spcBef>
              <a:buClr>
                <a:schemeClr val="accent1"/>
              </a:buClr>
              <a:buSzPct val="100000"/>
              <a:buFont typeface="Arial" pitchFamily="34" charset="0"/>
              <a:buChar char="♦"/>
            </a:pPr>
            <a:endParaRPr lang="en-US" sz="2000" baseline="0" dirty="0">
              <a:solidFill>
                <a:schemeClr val="bg1"/>
              </a:solidFill>
            </a:endParaRPr>
          </a:p>
        </p:txBody>
      </p:sp>
      <p:sp>
        <p:nvSpPr>
          <p:cNvPr id="171012" name="Rectangle 24"/>
          <p:cNvSpPr>
            <a:spLocks noGrp="1" noChangeArrowheads="1"/>
          </p:cNvSpPr>
          <p:nvPr>
            <p:ph type="title" idx="4294967295"/>
          </p:nvPr>
        </p:nvSpPr>
        <p:spPr>
          <a:xfrm>
            <a:off x="457200" y="155448"/>
            <a:ext cx="7429500" cy="1143000"/>
          </a:xfrm>
        </p:spPr>
        <p:txBody>
          <a:bodyPr/>
          <a:lstStyle/>
          <a:p>
            <a:pPr eaLnBrk="1" hangingPunct="1">
              <a:lnSpc>
                <a:spcPct val="100000"/>
              </a:lnSpc>
            </a:pPr>
            <a:r>
              <a:rPr lang="en-US" sz="3000" dirty="0" smtClean="0"/>
              <a:t>CARDS: Collaborative </a:t>
            </a:r>
            <a:r>
              <a:rPr lang="en-US" sz="3000" dirty="0" err="1" smtClean="0"/>
              <a:t>AtoRvastatin</a:t>
            </a:r>
            <a:r>
              <a:rPr lang="en-US" sz="3000" dirty="0" smtClean="0"/>
              <a:t> Diabetes Study</a:t>
            </a:r>
          </a:p>
        </p:txBody>
      </p:sp>
      <p:sp>
        <p:nvSpPr>
          <p:cNvPr id="171013" name="Text Box 4"/>
          <p:cNvSpPr txBox="1">
            <a:spLocks noChangeArrowheads="1"/>
          </p:cNvSpPr>
          <p:nvPr>
            <p:custDataLst>
              <p:tags r:id="rId1"/>
            </p:custDataLst>
          </p:nvPr>
        </p:nvSpPr>
        <p:spPr bwMode="auto">
          <a:xfrm>
            <a:off x="485775" y="6172200"/>
            <a:ext cx="8340725" cy="336550"/>
          </a:xfrm>
          <a:prstGeom prst="rect">
            <a:avLst/>
          </a:prstGeom>
          <a:noFill/>
          <a:ln w="9525">
            <a:noFill/>
            <a:miter lim="800000"/>
            <a:headEnd/>
            <a:tailEnd/>
          </a:ln>
        </p:spPr>
        <p:txBody>
          <a:bodyPr/>
          <a:lstStyle/>
          <a:p>
            <a:pPr>
              <a:lnSpc>
                <a:spcPct val="125000"/>
              </a:lnSpc>
              <a:buClr>
                <a:srgbClr val="3F3F3F"/>
              </a:buClr>
              <a:buSzPct val="100000"/>
            </a:pPr>
            <a:endParaRPr lang="en-US" sz="900" baseline="0">
              <a:solidFill>
                <a:schemeClr val="bg1"/>
              </a:solidFill>
            </a:endParaRPr>
          </a:p>
        </p:txBody>
      </p:sp>
      <p:sp>
        <p:nvSpPr>
          <p:cNvPr id="171014" name="Text Box 8"/>
          <p:cNvSpPr txBox="1">
            <a:spLocks noChangeArrowheads="1"/>
          </p:cNvSpPr>
          <p:nvPr/>
        </p:nvSpPr>
        <p:spPr bwMode="auto">
          <a:xfrm>
            <a:off x="4355321" y="1789113"/>
            <a:ext cx="1996059" cy="369332"/>
          </a:xfrm>
          <a:prstGeom prst="rect">
            <a:avLst/>
          </a:prstGeom>
          <a:noFill/>
          <a:ln w="9525">
            <a:noFill/>
            <a:miter lim="800000"/>
            <a:headEnd/>
            <a:tailEnd/>
          </a:ln>
        </p:spPr>
        <p:txBody>
          <a:bodyPr wrap="none">
            <a:spAutoFit/>
          </a:bodyPr>
          <a:lstStyle/>
          <a:p>
            <a:r>
              <a:rPr lang="en-US" sz="1800" b="1" baseline="0" dirty="0" err="1">
                <a:solidFill>
                  <a:schemeClr val="bg1"/>
                </a:solidFill>
              </a:rPr>
              <a:t>Atorvastatin</a:t>
            </a:r>
            <a:r>
              <a:rPr lang="en-US" sz="1800" b="1" baseline="0" dirty="0">
                <a:solidFill>
                  <a:schemeClr val="bg1"/>
                </a:solidFill>
              </a:rPr>
              <a:t> 10 mg</a:t>
            </a:r>
          </a:p>
        </p:txBody>
      </p:sp>
      <p:sp>
        <p:nvSpPr>
          <p:cNvPr id="171015" name="Text Box 9"/>
          <p:cNvSpPr txBox="1">
            <a:spLocks noChangeArrowheads="1"/>
          </p:cNvSpPr>
          <p:nvPr/>
        </p:nvSpPr>
        <p:spPr bwMode="auto">
          <a:xfrm>
            <a:off x="4951638" y="3212068"/>
            <a:ext cx="936475" cy="369332"/>
          </a:xfrm>
          <a:prstGeom prst="rect">
            <a:avLst/>
          </a:prstGeom>
          <a:noFill/>
          <a:ln w="9525">
            <a:noFill/>
            <a:miter lim="800000"/>
            <a:headEnd/>
            <a:tailEnd/>
          </a:ln>
        </p:spPr>
        <p:txBody>
          <a:bodyPr wrap="none">
            <a:spAutoFit/>
          </a:bodyPr>
          <a:lstStyle/>
          <a:p>
            <a:r>
              <a:rPr lang="en-US" sz="1800" b="1" baseline="0" dirty="0">
                <a:solidFill>
                  <a:schemeClr val="tx2"/>
                </a:solidFill>
              </a:rPr>
              <a:t>Placebo</a:t>
            </a:r>
          </a:p>
        </p:txBody>
      </p:sp>
      <p:sp>
        <p:nvSpPr>
          <p:cNvPr id="171016" name="Text Box 10"/>
          <p:cNvSpPr txBox="1">
            <a:spLocks noChangeArrowheads="1"/>
          </p:cNvSpPr>
          <p:nvPr/>
        </p:nvSpPr>
        <p:spPr bwMode="auto">
          <a:xfrm>
            <a:off x="336550" y="1889492"/>
            <a:ext cx="1446213" cy="1631216"/>
          </a:xfrm>
          <a:prstGeom prst="rect">
            <a:avLst/>
          </a:prstGeom>
          <a:solidFill>
            <a:schemeClr val="bg1"/>
          </a:solidFill>
          <a:ln w="9525">
            <a:solidFill>
              <a:schemeClr val="tx1"/>
            </a:solidFill>
            <a:miter lim="800000"/>
            <a:headEnd/>
            <a:tailEnd/>
          </a:ln>
        </p:spPr>
        <p:txBody>
          <a:bodyPr>
            <a:spAutoFit/>
          </a:bodyPr>
          <a:lstStyle/>
          <a:p>
            <a:pPr algn="ctr"/>
            <a:r>
              <a:rPr lang="en-US" sz="2000" baseline="0" dirty="0">
                <a:solidFill>
                  <a:schemeClr val="tx2"/>
                </a:solidFill>
              </a:rPr>
              <a:t>High-risk</a:t>
            </a:r>
            <a:br>
              <a:rPr lang="en-US" sz="2000" baseline="0" dirty="0">
                <a:solidFill>
                  <a:schemeClr val="tx2"/>
                </a:solidFill>
              </a:rPr>
            </a:br>
            <a:r>
              <a:rPr lang="en-US" sz="2000" baseline="0" dirty="0">
                <a:solidFill>
                  <a:schemeClr val="tx2"/>
                </a:solidFill>
              </a:rPr>
              <a:t>patients</a:t>
            </a:r>
            <a:br>
              <a:rPr lang="en-US" sz="2000" baseline="0" dirty="0">
                <a:solidFill>
                  <a:schemeClr val="tx2"/>
                </a:solidFill>
              </a:rPr>
            </a:br>
            <a:r>
              <a:rPr lang="en-US" sz="2000" baseline="0" dirty="0">
                <a:solidFill>
                  <a:schemeClr val="tx2"/>
                </a:solidFill>
              </a:rPr>
              <a:t>with type 2</a:t>
            </a:r>
            <a:br>
              <a:rPr lang="en-US" sz="2000" baseline="0" dirty="0">
                <a:solidFill>
                  <a:schemeClr val="tx2"/>
                </a:solidFill>
              </a:rPr>
            </a:br>
            <a:r>
              <a:rPr lang="en-US" sz="2000" baseline="0" dirty="0">
                <a:solidFill>
                  <a:schemeClr val="tx2"/>
                </a:solidFill>
              </a:rPr>
              <a:t>diabetes</a:t>
            </a:r>
            <a:br>
              <a:rPr lang="en-US" sz="2000" baseline="0" dirty="0">
                <a:solidFill>
                  <a:schemeClr val="tx2"/>
                </a:solidFill>
              </a:rPr>
            </a:br>
            <a:r>
              <a:rPr lang="en-US" sz="2000" baseline="0" dirty="0">
                <a:solidFill>
                  <a:schemeClr val="tx2"/>
                </a:solidFill>
              </a:rPr>
              <a:t>(N=2838)</a:t>
            </a:r>
          </a:p>
        </p:txBody>
      </p:sp>
      <p:sp>
        <p:nvSpPr>
          <p:cNvPr id="171017" name="Text Box 11"/>
          <p:cNvSpPr txBox="1">
            <a:spLocks noChangeArrowheads="1"/>
          </p:cNvSpPr>
          <p:nvPr/>
        </p:nvSpPr>
        <p:spPr bwMode="auto">
          <a:xfrm>
            <a:off x="549275" y="5602069"/>
            <a:ext cx="8085138" cy="646331"/>
          </a:xfrm>
          <a:prstGeom prst="rect">
            <a:avLst/>
          </a:prstGeom>
          <a:solidFill>
            <a:schemeClr val="bg1"/>
          </a:solidFill>
          <a:ln w="9525">
            <a:solidFill>
              <a:schemeClr val="tx1"/>
            </a:solidFill>
            <a:miter lim="800000"/>
            <a:headEnd/>
            <a:tailEnd/>
          </a:ln>
        </p:spPr>
        <p:txBody>
          <a:bodyPr>
            <a:spAutoFit/>
          </a:bodyPr>
          <a:lstStyle/>
          <a:p>
            <a:pPr algn="ctr"/>
            <a:r>
              <a:rPr lang="en-US" sz="1800" baseline="0" dirty="0">
                <a:solidFill>
                  <a:schemeClr val="tx2"/>
                </a:solidFill>
              </a:rPr>
              <a:t>Primary outcome: reduction in composite of major coronary events, </a:t>
            </a:r>
            <a:r>
              <a:rPr lang="en-US" sz="1800" baseline="0" dirty="0" err="1">
                <a:solidFill>
                  <a:schemeClr val="tx2"/>
                </a:solidFill>
              </a:rPr>
              <a:t>revascularisations</a:t>
            </a:r>
            <a:r>
              <a:rPr lang="en-US" sz="1800" baseline="0" dirty="0">
                <a:solidFill>
                  <a:schemeClr val="tx2"/>
                </a:solidFill>
              </a:rPr>
              <a:t>, unstable angina, resuscitated cardiac arrest, and stroke.</a:t>
            </a:r>
          </a:p>
        </p:txBody>
      </p:sp>
      <p:sp>
        <p:nvSpPr>
          <p:cNvPr id="171018" name="Text Box 12"/>
          <p:cNvSpPr txBox="1">
            <a:spLocks noChangeArrowheads="1"/>
          </p:cNvSpPr>
          <p:nvPr/>
        </p:nvSpPr>
        <p:spPr bwMode="auto">
          <a:xfrm>
            <a:off x="1666875" y="4724400"/>
            <a:ext cx="2005013" cy="733425"/>
          </a:xfrm>
          <a:prstGeom prst="rect">
            <a:avLst/>
          </a:prstGeom>
          <a:noFill/>
          <a:ln w="9525">
            <a:noFill/>
            <a:miter lim="800000"/>
            <a:headEnd/>
            <a:tailEnd/>
          </a:ln>
        </p:spPr>
        <p:txBody>
          <a:bodyPr lIns="0" tIns="0" rIns="0" bIns="0">
            <a:spAutoFit/>
          </a:bodyPr>
          <a:lstStyle/>
          <a:p>
            <a:pPr algn="ctr"/>
            <a:r>
              <a:rPr lang="en-US" sz="1600" baseline="0" dirty="0" err="1">
                <a:solidFill>
                  <a:schemeClr val="bg1"/>
                </a:solidFill>
              </a:rPr>
              <a:t>Randomisation</a:t>
            </a:r>
            <a:r>
              <a:rPr lang="en-US" sz="1600" baseline="0" dirty="0">
                <a:solidFill>
                  <a:schemeClr val="bg1"/>
                </a:solidFill>
              </a:rPr>
              <a:t/>
            </a:r>
            <a:br>
              <a:rPr lang="en-US" sz="1600" baseline="0" dirty="0">
                <a:solidFill>
                  <a:schemeClr val="bg1"/>
                </a:solidFill>
              </a:rPr>
            </a:br>
            <a:r>
              <a:rPr lang="en-US" sz="1600" baseline="0" dirty="0">
                <a:solidFill>
                  <a:schemeClr val="bg1"/>
                </a:solidFill>
              </a:rPr>
              <a:t>complete</a:t>
            </a:r>
            <a:br>
              <a:rPr lang="en-US" sz="1600" baseline="0" dirty="0">
                <a:solidFill>
                  <a:schemeClr val="bg1"/>
                </a:solidFill>
              </a:rPr>
            </a:br>
            <a:r>
              <a:rPr lang="en-US" sz="1600" baseline="0" dirty="0">
                <a:solidFill>
                  <a:schemeClr val="bg1"/>
                </a:solidFill>
              </a:rPr>
              <a:t>June 2001</a:t>
            </a:r>
          </a:p>
        </p:txBody>
      </p:sp>
      <p:sp>
        <p:nvSpPr>
          <p:cNvPr id="171019" name="Text Box 13"/>
          <p:cNvSpPr txBox="1">
            <a:spLocks noChangeArrowheads="1"/>
          </p:cNvSpPr>
          <p:nvPr/>
        </p:nvSpPr>
        <p:spPr bwMode="auto">
          <a:xfrm>
            <a:off x="4848225" y="4724400"/>
            <a:ext cx="1233488" cy="733425"/>
          </a:xfrm>
          <a:prstGeom prst="rect">
            <a:avLst/>
          </a:prstGeom>
          <a:noFill/>
          <a:ln w="9525">
            <a:noFill/>
            <a:miter lim="800000"/>
            <a:headEnd/>
            <a:tailEnd/>
          </a:ln>
        </p:spPr>
        <p:txBody>
          <a:bodyPr lIns="0" tIns="0" rIns="0" bIns="0">
            <a:spAutoFit/>
          </a:bodyPr>
          <a:lstStyle/>
          <a:p>
            <a:pPr algn="ctr"/>
            <a:r>
              <a:rPr lang="en-US" sz="1600" baseline="0">
                <a:solidFill>
                  <a:schemeClr val="bg1"/>
                </a:solidFill>
              </a:rPr>
              <a:t>Early</a:t>
            </a:r>
            <a:br>
              <a:rPr lang="en-US" sz="1600" baseline="0">
                <a:solidFill>
                  <a:schemeClr val="bg1"/>
                </a:solidFill>
              </a:rPr>
            </a:br>
            <a:r>
              <a:rPr lang="en-US" sz="1600" baseline="0">
                <a:solidFill>
                  <a:schemeClr val="bg1"/>
                </a:solidFill>
              </a:rPr>
              <a:t>termination</a:t>
            </a:r>
            <a:br>
              <a:rPr lang="en-US" sz="1600" baseline="0">
                <a:solidFill>
                  <a:schemeClr val="bg1"/>
                </a:solidFill>
              </a:rPr>
            </a:br>
            <a:r>
              <a:rPr lang="en-US" sz="1600" baseline="0">
                <a:solidFill>
                  <a:schemeClr val="bg1"/>
                </a:solidFill>
              </a:rPr>
              <a:t>June 2003</a:t>
            </a:r>
          </a:p>
        </p:txBody>
      </p:sp>
      <p:sp>
        <p:nvSpPr>
          <p:cNvPr id="171020" name="Text Box 14"/>
          <p:cNvSpPr txBox="1">
            <a:spLocks noChangeArrowheads="1"/>
          </p:cNvSpPr>
          <p:nvPr/>
        </p:nvSpPr>
        <p:spPr bwMode="auto">
          <a:xfrm>
            <a:off x="6259513" y="4724400"/>
            <a:ext cx="1233487" cy="733425"/>
          </a:xfrm>
          <a:prstGeom prst="rect">
            <a:avLst/>
          </a:prstGeom>
          <a:noFill/>
          <a:ln w="9525">
            <a:noFill/>
            <a:miter lim="800000"/>
            <a:headEnd/>
            <a:tailEnd/>
          </a:ln>
        </p:spPr>
        <p:txBody>
          <a:bodyPr lIns="0" tIns="0" rIns="0" bIns="0">
            <a:spAutoFit/>
          </a:bodyPr>
          <a:lstStyle/>
          <a:p>
            <a:pPr algn="ctr"/>
            <a:r>
              <a:rPr lang="en-US" sz="1600" baseline="0">
                <a:solidFill>
                  <a:schemeClr val="bg1"/>
                </a:solidFill>
              </a:rPr>
              <a:t>Results</a:t>
            </a:r>
            <a:br>
              <a:rPr lang="en-US" sz="1600" baseline="0">
                <a:solidFill>
                  <a:schemeClr val="bg1"/>
                </a:solidFill>
              </a:rPr>
            </a:br>
            <a:r>
              <a:rPr lang="en-US" sz="1600" baseline="0">
                <a:solidFill>
                  <a:schemeClr val="bg1"/>
                </a:solidFill>
              </a:rPr>
              <a:t>announced</a:t>
            </a:r>
            <a:br>
              <a:rPr lang="en-US" sz="1600" baseline="0">
                <a:solidFill>
                  <a:schemeClr val="bg1"/>
                </a:solidFill>
              </a:rPr>
            </a:br>
            <a:r>
              <a:rPr lang="en-US" sz="1600" baseline="0">
                <a:solidFill>
                  <a:schemeClr val="bg1"/>
                </a:solidFill>
              </a:rPr>
              <a:t>June 2004</a:t>
            </a:r>
          </a:p>
        </p:txBody>
      </p:sp>
      <p:sp>
        <p:nvSpPr>
          <p:cNvPr id="171021" name="Text Box 15"/>
          <p:cNvSpPr txBox="1">
            <a:spLocks noChangeArrowheads="1"/>
          </p:cNvSpPr>
          <p:nvPr/>
        </p:nvSpPr>
        <p:spPr bwMode="auto">
          <a:xfrm>
            <a:off x="7629525" y="4724400"/>
            <a:ext cx="1233488" cy="733425"/>
          </a:xfrm>
          <a:prstGeom prst="rect">
            <a:avLst/>
          </a:prstGeom>
          <a:noFill/>
          <a:ln w="9525">
            <a:noFill/>
            <a:miter lim="800000"/>
            <a:headEnd/>
            <a:tailEnd/>
          </a:ln>
        </p:spPr>
        <p:txBody>
          <a:bodyPr lIns="0" tIns="0" rIns="0" bIns="0">
            <a:spAutoFit/>
          </a:bodyPr>
          <a:lstStyle/>
          <a:p>
            <a:pPr algn="ctr"/>
            <a:r>
              <a:rPr lang="en-US" sz="1600" baseline="0" dirty="0">
                <a:solidFill>
                  <a:schemeClr val="bg1"/>
                </a:solidFill>
              </a:rPr>
              <a:t>Planned</a:t>
            </a:r>
            <a:br>
              <a:rPr lang="en-US" sz="1600" baseline="0" dirty="0">
                <a:solidFill>
                  <a:schemeClr val="bg1"/>
                </a:solidFill>
              </a:rPr>
            </a:br>
            <a:r>
              <a:rPr lang="en-US" sz="1600" baseline="0" dirty="0">
                <a:solidFill>
                  <a:schemeClr val="bg1"/>
                </a:solidFill>
              </a:rPr>
              <a:t>completion</a:t>
            </a:r>
            <a:br>
              <a:rPr lang="en-US" sz="1600" baseline="0" dirty="0">
                <a:solidFill>
                  <a:schemeClr val="bg1"/>
                </a:solidFill>
              </a:rPr>
            </a:br>
            <a:r>
              <a:rPr lang="en-US" sz="1600" baseline="0" dirty="0">
                <a:solidFill>
                  <a:schemeClr val="bg1"/>
                </a:solidFill>
              </a:rPr>
              <a:t>2005</a:t>
            </a:r>
          </a:p>
        </p:txBody>
      </p:sp>
      <p:cxnSp>
        <p:nvCxnSpPr>
          <p:cNvPr id="29" name="Straight Arrow Connector 28"/>
          <p:cNvCxnSpPr>
            <a:stCxn id="171016" idx="3"/>
            <a:endCxn id="21" idx="1"/>
          </p:cNvCxnSpPr>
          <p:nvPr/>
        </p:nvCxnSpPr>
        <p:spPr>
          <a:xfrm flipV="1">
            <a:off x="1782763" y="1981200"/>
            <a:ext cx="960437" cy="723900"/>
          </a:xfrm>
          <a:prstGeom prst="straightConnector1">
            <a:avLst/>
          </a:prstGeom>
          <a:ln>
            <a:solidFill>
              <a:schemeClr val="accent1">
                <a:lumMod val="20000"/>
                <a:lumOff val="8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171016" idx="3"/>
            <a:endCxn id="22" idx="1"/>
          </p:cNvCxnSpPr>
          <p:nvPr/>
        </p:nvCxnSpPr>
        <p:spPr>
          <a:xfrm>
            <a:off x="1782763" y="2705100"/>
            <a:ext cx="960437" cy="723900"/>
          </a:xfrm>
          <a:prstGeom prst="straightConnector1">
            <a:avLst/>
          </a:prstGeom>
          <a:ln>
            <a:solidFill>
              <a:schemeClr val="accent1">
                <a:lumMod val="20000"/>
                <a:lumOff val="8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2743200" y="4265612"/>
            <a:ext cx="5486400" cy="1588"/>
          </a:xfrm>
          <a:prstGeom prst="straightConnector1">
            <a:avLst/>
          </a:prstGeom>
          <a:ln>
            <a:solidFill>
              <a:schemeClr val="accent1">
                <a:lumMod val="20000"/>
                <a:lumOff val="8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16200000" flipV="1">
            <a:off x="2515791" y="4570809"/>
            <a:ext cx="304800" cy="2382"/>
          </a:xfrm>
          <a:prstGeom prst="straightConnector1">
            <a:avLst/>
          </a:prstGeom>
          <a:ln>
            <a:solidFill>
              <a:schemeClr val="accent1">
                <a:lumMod val="20000"/>
                <a:lumOff val="8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16200000" flipV="1">
            <a:off x="5332809" y="4570809"/>
            <a:ext cx="304800" cy="2382"/>
          </a:xfrm>
          <a:prstGeom prst="straightConnector1">
            <a:avLst/>
          </a:prstGeom>
          <a:ln>
            <a:solidFill>
              <a:schemeClr val="accent1">
                <a:lumMod val="20000"/>
                <a:lumOff val="8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16200000" flipV="1">
            <a:off x="6704409" y="4570809"/>
            <a:ext cx="304800" cy="2382"/>
          </a:xfrm>
          <a:prstGeom prst="straightConnector1">
            <a:avLst/>
          </a:prstGeom>
          <a:ln>
            <a:solidFill>
              <a:schemeClr val="accent1">
                <a:lumMod val="20000"/>
                <a:lumOff val="8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16200000" flipV="1">
            <a:off x="8076009" y="4570809"/>
            <a:ext cx="304800" cy="2382"/>
          </a:xfrm>
          <a:prstGeom prst="straightConnector1">
            <a:avLst/>
          </a:prstGeom>
          <a:ln>
            <a:solidFill>
              <a:schemeClr val="accent1">
                <a:lumMod val="20000"/>
                <a:lumOff val="8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4254500" y="6355080"/>
            <a:ext cx="4572000" cy="307777"/>
          </a:xfrm>
          <a:prstGeom prst="rect">
            <a:avLst/>
          </a:prstGeom>
        </p:spPr>
        <p:txBody>
          <a:bodyPr>
            <a:spAutoFit/>
          </a:bodyPr>
          <a:lstStyle/>
          <a:p>
            <a:pPr algn="r">
              <a:buClr>
                <a:srgbClr val="3F3F3F"/>
              </a:buClr>
              <a:buSzPct val="100000"/>
            </a:pPr>
            <a:r>
              <a:rPr lang="en-US" sz="1400" dirty="0" err="1" smtClean="0">
                <a:solidFill>
                  <a:schemeClr val="bg1"/>
                </a:solidFill>
                <a:latin typeface="Arial Narrow" pitchFamily="34" charset="0"/>
              </a:rPr>
              <a:t>Colhoun</a:t>
            </a:r>
            <a:r>
              <a:rPr lang="en-US" sz="1400" dirty="0" smtClean="0">
                <a:solidFill>
                  <a:schemeClr val="bg1"/>
                </a:solidFill>
                <a:latin typeface="Arial Narrow" pitchFamily="34" charset="0"/>
              </a:rPr>
              <a:t> et al. </a:t>
            </a:r>
            <a:r>
              <a:rPr lang="en-US" sz="1400" i="1" dirty="0" err="1" smtClean="0">
                <a:solidFill>
                  <a:schemeClr val="bg1"/>
                </a:solidFill>
                <a:latin typeface="Arial Narrow" pitchFamily="34" charset="0"/>
              </a:rPr>
              <a:t>Diabet</a:t>
            </a:r>
            <a:r>
              <a:rPr lang="en-US" sz="1400" i="1" dirty="0" smtClean="0">
                <a:solidFill>
                  <a:schemeClr val="bg1"/>
                </a:solidFill>
                <a:latin typeface="Arial Narrow" pitchFamily="34" charset="0"/>
              </a:rPr>
              <a:t> Med </a:t>
            </a:r>
            <a:r>
              <a:rPr lang="en-US" sz="1400" dirty="0" smtClean="0">
                <a:solidFill>
                  <a:schemeClr val="bg1"/>
                </a:solidFill>
                <a:latin typeface="Arial Narrow" pitchFamily="34" charset="0"/>
              </a:rPr>
              <a:t>2002;19(3):201-211.</a:t>
            </a:r>
            <a:endParaRPr lang="en-US" sz="1400" dirty="0">
              <a:solidFill>
                <a:schemeClr val="bg1"/>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60" name="Text Box 4"/>
          <p:cNvSpPr txBox="1">
            <a:spLocks noChangeArrowheads="1"/>
          </p:cNvSpPr>
          <p:nvPr>
            <p:custDataLst>
              <p:tags r:id="rId1"/>
            </p:custDataLst>
          </p:nvPr>
        </p:nvSpPr>
        <p:spPr bwMode="auto">
          <a:xfrm>
            <a:off x="457200" y="6355080"/>
            <a:ext cx="8340725" cy="336550"/>
          </a:xfrm>
          <a:prstGeom prst="rect">
            <a:avLst/>
          </a:prstGeom>
          <a:noFill/>
          <a:ln w="9525">
            <a:noFill/>
            <a:miter lim="800000"/>
            <a:headEnd/>
            <a:tailEnd/>
          </a:ln>
        </p:spPr>
        <p:txBody>
          <a:bodyPr/>
          <a:lstStyle/>
          <a:p>
            <a:pPr algn="r">
              <a:buClr>
                <a:srgbClr val="3F3F3F"/>
              </a:buClr>
              <a:buSzPct val="100000"/>
            </a:pPr>
            <a:r>
              <a:rPr lang="en-US" sz="1400" baseline="0" dirty="0" err="1" smtClean="0">
                <a:solidFill>
                  <a:schemeClr val="bg1"/>
                </a:solidFill>
                <a:latin typeface="Arial Narrow" pitchFamily="34" charset="0"/>
                <a:cs typeface="Times New Roman" pitchFamily="18" charset="0"/>
              </a:rPr>
              <a:t>Colhoun</a:t>
            </a:r>
            <a:r>
              <a:rPr lang="en-US" sz="1400" baseline="0" dirty="0" smtClean="0">
                <a:solidFill>
                  <a:schemeClr val="bg1"/>
                </a:solidFill>
                <a:latin typeface="Arial Narrow" pitchFamily="34" charset="0"/>
                <a:cs typeface="Times New Roman" pitchFamily="18" charset="0"/>
              </a:rPr>
              <a:t> et </a:t>
            </a:r>
            <a:r>
              <a:rPr lang="en-US" sz="1400" baseline="0" dirty="0">
                <a:solidFill>
                  <a:schemeClr val="bg1"/>
                </a:solidFill>
                <a:latin typeface="Arial Narrow" pitchFamily="34" charset="0"/>
                <a:cs typeface="Times New Roman" pitchFamily="18" charset="0"/>
              </a:rPr>
              <a:t>al. </a:t>
            </a:r>
            <a:r>
              <a:rPr lang="en-US" sz="1400" i="1" baseline="0" dirty="0" smtClean="0">
                <a:solidFill>
                  <a:schemeClr val="bg1"/>
                </a:solidFill>
                <a:latin typeface="Arial Narrow" pitchFamily="34" charset="0"/>
                <a:cs typeface="Times New Roman" pitchFamily="18" charset="0"/>
              </a:rPr>
              <a:t>Lancet</a:t>
            </a:r>
            <a:r>
              <a:rPr lang="en-US" sz="1400" baseline="0" dirty="0" smtClean="0">
                <a:solidFill>
                  <a:schemeClr val="bg1"/>
                </a:solidFill>
                <a:latin typeface="Arial Narrow" pitchFamily="34" charset="0"/>
                <a:cs typeface="Times New Roman" pitchFamily="18" charset="0"/>
              </a:rPr>
              <a:t> </a:t>
            </a:r>
            <a:r>
              <a:rPr lang="en-US" sz="1400" baseline="0" dirty="0">
                <a:solidFill>
                  <a:schemeClr val="bg1"/>
                </a:solidFill>
                <a:latin typeface="Arial Narrow" pitchFamily="34" charset="0"/>
                <a:cs typeface="Times New Roman" pitchFamily="18" charset="0"/>
              </a:rPr>
              <a:t>2004;364(9435):685-696.</a:t>
            </a:r>
          </a:p>
        </p:txBody>
      </p:sp>
      <p:sp>
        <p:nvSpPr>
          <p:cNvPr id="173091" name="Text Box 17"/>
          <p:cNvSpPr txBox="1">
            <a:spLocks noChangeArrowheads="1"/>
          </p:cNvSpPr>
          <p:nvPr/>
        </p:nvSpPr>
        <p:spPr bwMode="auto">
          <a:xfrm>
            <a:off x="1252537" y="4569023"/>
            <a:ext cx="284052" cy="307777"/>
          </a:xfrm>
          <a:prstGeom prst="rect">
            <a:avLst/>
          </a:prstGeom>
          <a:noFill/>
          <a:ln w="9525">
            <a:noFill/>
            <a:miter lim="800000"/>
            <a:headEnd/>
            <a:tailEnd/>
          </a:ln>
        </p:spPr>
        <p:txBody>
          <a:bodyPr wrap="none">
            <a:spAutoFit/>
          </a:bodyPr>
          <a:lstStyle/>
          <a:p>
            <a:r>
              <a:rPr lang="en-US" sz="1400" b="1" baseline="0" dirty="0">
                <a:solidFill>
                  <a:schemeClr val="bg1"/>
                </a:solidFill>
              </a:rPr>
              <a:t>0</a:t>
            </a:r>
          </a:p>
        </p:txBody>
      </p:sp>
      <p:sp>
        <p:nvSpPr>
          <p:cNvPr id="173092" name="Text Box 18"/>
          <p:cNvSpPr txBox="1">
            <a:spLocks noChangeArrowheads="1"/>
          </p:cNvSpPr>
          <p:nvPr/>
        </p:nvSpPr>
        <p:spPr bwMode="auto">
          <a:xfrm>
            <a:off x="2395537" y="4569023"/>
            <a:ext cx="284052" cy="307777"/>
          </a:xfrm>
          <a:prstGeom prst="rect">
            <a:avLst/>
          </a:prstGeom>
          <a:noFill/>
          <a:ln w="9525">
            <a:noFill/>
            <a:miter lim="800000"/>
            <a:headEnd/>
            <a:tailEnd/>
          </a:ln>
        </p:spPr>
        <p:txBody>
          <a:bodyPr wrap="none">
            <a:spAutoFit/>
          </a:bodyPr>
          <a:lstStyle/>
          <a:p>
            <a:r>
              <a:rPr lang="en-US" sz="1400" b="1" baseline="0">
                <a:solidFill>
                  <a:schemeClr val="bg1"/>
                </a:solidFill>
              </a:rPr>
              <a:t>1</a:t>
            </a:r>
          </a:p>
        </p:txBody>
      </p:sp>
      <p:sp>
        <p:nvSpPr>
          <p:cNvPr id="173093" name="Text Box 19"/>
          <p:cNvSpPr txBox="1">
            <a:spLocks noChangeArrowheads="1"/>
          </p:cNvSpPr>
          <p:nvPr/>
        </p:nvSpPr>
        <p:spPr bwMode="auto">
          <a:xfrm>
            <a:off x="3589337" y="4562673"/>
            <a:ext cx="284052" cy="307777"/>
          </a:xfrm>
          <a:prstGeom prst="rect">
            <a:avLst/>
          </a:prstGeom>
          <a:noFill/>
          <a:ln w="9525">
            <a:noFill/>
            <a:miter lim="800000"/>
            <a:headEnd/>
            <a:tailEnd/>
          </a:ln>
        </p:spPr>
        <p:txBody>
          <a:bodyPr wrap="none">
            <a:spAutoFit/>
          </a:bodyPr>
          <a:lstStyle/>
          <a:p>
            <a:r>
              <a:rPr lang="en-US" sz="1400" b="1" baseline="0">
                <a:solidFill>
                  <a:schemeClr val="bg1"/>
                </a:solidFill>
              </a:rPr>
              <a:t>2</a:t>
            </a:r>
          </a:p>
        </p:txBody>
      </p:sp>
      <p:sp>
        <p:nvSpPr>
          <p:cNvPr id="173094" name="Text Box 20"/>
          <p:cNvSpPr txBox="1">
            <a:spLocks noChangeArrowheads="1"/>
          </p:cNvSpPr>
          <p:nvPr/>
        </p:nvSpPr>
        <p:spPr bwMode="auto">
          <a:xfrm>
            <a:off x="4764087" y="4569023"/>
            <a:ext cx="284052" cy="307777"/>
          </a:xfrm>
          <a:prstGeom prst="rect">
            <a:avLst/>
          </a:prstGeom>
          <a:noFill/>
          <a:ln w="9525">
            <a:noFill/>
            <a:miter lim="800000"/>
            <a:headEnd/>
            <a:tailEnd/>
          </a:ln>
        </p:spPr>
        <p:txBody>
          <a:bodyPr wrap="none">
            <a:spAutoFit/>
          </a:bodyPr>
          <a:lstStyle/>
          <a:p>
            <a:r>
              <a:rPr lang="en-US" sz="1400" b="1" baseline="0">
                <a:solidFill>
                  <a:schemeClr val="bg1"/>
                </a:solidFill>
              </a:rPr>
              <a:t>3</a:t>
            </a:r>
          </a:p>
        </p:txBody>
      </p:sp>
      <p:sp>
        <p:nvSpPr>
          <p:cNvPr id="173095" name="Text Box 21"/>
          <p:cNvSpPr txBox="1">
            <a:spLocks noChangeArrowheads="1"/>
          </p:cNvSpPr>
          <p:nvPr/>
        </p:nvSpPr>
        <p:spPr bwMode="auto">
          <a:xfrm>
            <a:off x="5951537" y="4562673"/>
            <a:ext cx="284052" cy="307777"/>
          </a:xfrm>
          <a:prstGeom prst="rect">
            <a:avLst/>
          </a:prstGeom>
          <a:noFill/>
          <a:ln w="9525">
            <a:noFill/>
            <a:miter lim="800000"/>
            <a:headEnd/>
            <a:tailEnd/>
          </a:ln>
        </p:spPr>
        <p:txBody>
          <a:bodyPr wrap="none">
            <a:spAutoFit/>
          </a:bodyPr>
          <a:lstStyle/>
          <a:p>
            <a:r>
              <a:rPr lang="en-US" sz="1400" b="1" baseline="0">
                <a:solidFill>
                  <a:schemeClr val="bg1"/>
                </a:solidFill>
              </a:rPr>
              <a:t>4</a:t>
            </a:r>
          </a:p>
        </p:txBody>
      </p:sp>
      <p:sp>
        <p:nvSpPr>
          <p:cNvPr id="173096" name="Text Box 22"/>
          <p:cNvSpPr txBox="1">
            <a:spLocks noChangeArrowheads="1"/>
          </p:cNvSpPr>
          <p:nvPr/>
        </p:nvSpPr>
        <p:spPr bwMode="auto">
          <a:xfrm>
            <a:off x="6675437" y="4569023"/>
            <a:ext cx="506870" cy="307777"/>
          </a:xfrm>
          <a:prstGeom prst="rect">
            <a:avLst/>
          </a:prstGeom>
          <a:noFill/>
          <a:ln w="9525">
            <a:noFill/>
            <a:miter lim="800000"/>
            <a:headEnd/>
            <a:tailEnd/>
          </a:ln>
        </p:spPr>
        <p:txBody>
          <a:bodyPr wrap="none">
            <a:spAutoFit/>
          </a:bodyPr>
          <a:lstStyle/>
          <a:p>
            <a:r>
              <a:rPr lang="en-US" sz="1400" b="1" baseline="0">
                <a:solidFill>
                  <a:schemeClr val="bg1"/>
                </a:solidFill>
              </a:rPr>
              <a:t>4.75</a:t>
            </a:r>
          </a:p>
        </p:txBody>
      </p:sp>
      <p:sp>
        <p:nvSpPr>
          <p:cNvPr id="173097" name="Text Box 23"/>
          <p:cNvSpPr txBox="1">
            <a:spLocks noChangeArrowheads="1"/>
          </p:cNvSpPr>
          <p:nvPr/>
        </p:nvSpPr>
        <p:spPr bwMode="auto">
          <a:xfrm>
            <a:off x="970923" y="4264223"/>
            <a:ext cx="284052" cy="307777"/>
          </a:xfrm>
          <a:prstGeom prst="rect">
            <a:avLst/>
          </a:prstGeom>
          <a:noFill/>
          <a:ln w="9525">
            <a:noFill/>
            <a:miter lim="800000"/>
            <a:headEnd/>
            <a:tailEnd/>
          </a:ln>
        </p:spPr>
        <p:txBody>
          <a:bodyPr wrap="none">
            <a:spAutoFit/>
          </a:bodyPr>
          <a:lstStyle/>
          <a:p>
            <a:pPr algn="r"/>
            <a:r>
              <a:rPr lang="en-US" sz="1400" b="1" baseline="0">
                <a:solidFill>
                  <a:schemeClr val="bg1"/>
                </a:solidFill>
              </a:rPr>
              <a:t>0</a:t>
            </a:r>
          </a:p>
        </p:txBody>
      </p:sp>
      <p:sp>
        <p:nvSpPr>
          <p:cNvPr id="173098" name="Text Box 24"/>
          <p:cNvSpPr txBox="1">
            <a:spLocks noChangeArrowheads="1"/>
          </p:cNvSpPr>
          <p:nvPr/>
        </p:nvSpPr>
        <p:spPr bwMode="auto">
          <a:xfrm>
            <a:off x="970923" y="3330773"/>
            <a:ext cx="284052" cy="307777"/>
          </a:xfrm>
          <a:prstGeom prst="rect">
            <a:avLst/>
          </a:prstGeom>
          <a:noFill/>
          <a:ln w="9525">
            <a:noFill/>
            <a:miter lim="800000"/>
            <a:headEnd/>
            <a:tailEnd/>
          </a:ln>
        </p:spPr>
        <p:txBody>
          <a:bodyPr wrap="none">
            <a:spAutoFit/>
          </a:bodyPr>
          <a:lstStyle/>
          <a:p>
            <a:pPr algn="r"/>
            <a:r>
              <a:rPr lang="en-US" sz="1400" b="1" baseline="0">
                <a:solidFill>
                  <a:schemeClr val="bg1"/>
                </a:solidFill>
              </a:rPr>
              <a:t>4</a:t>
            </a:r>
          </a:p>
        </p:txBody>
      </p:sp>
      <p:sp>
        <p:nvSpPr>
          <p:cNvPr id="173099" name="Text Box 25"/>
          <p:cNvSpPr txBox="1">
            <a:spLocks noChangeArrowheads="1"/>
          </p:cNvSpPr>
          <p:nvPr/>
        </p:nvSpPr>
        <p:spPr bwMode="auto">
          <a:xfrm>
            <a:off x="887567" y="2498923"/>
            <a:ext cx="367408" cy="307777"/>
          </a:xfrm>
          <a:prstGeom prst="rect">
            <a:avLst/>
          </a:prstGeom>
          <a:noFill/>
          <a:ln w="9525">
            <a:noFill/>
            <a:miter lim="800000"/>
            <a:headEnd/>
            <a:tailEnd/>
          </a:ln>
        </p:spPr>
        <p:txBody>
          <a:bodyPr wrap="none">
            <a:spAutoFit/>
          </a:bodyPr>
          <a:lstStyle/>
          <a:p>
            <a:pPr algn="r"/>
            <a:r>
              <a:rPr lang="en-US" sz="1400" b="1" baseline="0">
                <a:solidFill>
                  <a:schemeClr val="bg1"/>
                </a:solidFill>
              </a:rPr>
              <a:t>12</a:t>
            </a:r>
          </a:p>
        </p:txBody>
      </p:sp>
      <p:sp>
        <p:nvSpPr>
          <p:cNvPr id="173100" name="Text Box 26"/>
          <p:cNvSpPr txBox="1">
            <a:spLocks noChangeArrowheads="1"/>
          </p:cNvSpPr>
          <p:nvPr/>
        </p:nvSpPr>
        <p:spPr bwMode="auto">
          <a:xfrm>
            <a:off x="887567" y="1606748"/>
            <a:ext cx="367408" cy="307777"/>
          </a:xfrm>
          <a:prstGeom prst="rect">
            <a:avLst/>
          </a:prstGeom>
          <a:noFill/>
          <a:ln w="9525">
            <a:noFill/>
            <a:miter lim="800000"/>
            <a:headEnd/>
            <a:tailEnd/>
          </a:ln>
        </p:spPr>
        <p:txBody>
          <a:bodyPr wrap="none">
            <a:spAutoFit/>
          </a:bodyPr>
          <a:lstStyle/>
          <a:p>
            <a:pPr algn="r"/>
            <a:r>
              <a:rPr lang="en-US" sz="1400" b="1" baseline="0" dirty="0">
                <a:solidFill>
                  <a:schemeClr val="bg1"/>
                </a:solidFill>
              </a:rPr>
              <a:t>16</a:t>
            </a:r>
          </a:p>
        </p:txBody>
      </p:sp>
      <p:sp>
        <p:nvSpPr>
          <p:cNvPr id="173104" name="Text Box 31"/>
          <p:cNvSpPr txBox="1">
            <a:spLocks noChangeArrowheads="1"/>
          </p:cNvSpPr>
          <p:nvPr/>
        </p:nvSpPr>
        <p:spPr bwMode="auto">
          <a:xfrm rot="16200000">
            <a:off x="-692150" y="2824162"/>
            <a:ext cx="2549525" cy="336550"/>
          </a:xfrm>
          <a:prstGeom prst="rect">
            <a:avLst/>
          </a:prstGeom>
          <a:noFill/>
          <a:ln w="9525">
            <a:noFill/>
            <a:miter lim="800000"/>
            <a:headEnd/>
            <a:tailEnd/>
          </a:ln>
        </p:spPr>
        <p:txBody>
          <a:bodyPr>
            <a:spAutoFit/>
          </a:bodyPr>
          <a:lstStyle/>
          <a:p>
            <a:pPr algn="ctr"/>
            <a:r>
              <a:rPr lang="en-US" sz="1600" b="1" baseline="0" dirty="0">
                <a:solidFill>
                  <a:schemeClr val="bg1"/>
                </a:solidFill>
              </a:rPr>
              <a:t>Cumulative Hazard (%)</a:t>
            </a:r>
          </a:p>
        </p:txBody>
      </p:sp>
      <p:sp>
        <p:nvSpPr>
          <p:cNvPr id="173107" name="Freeform 48"/>
          <p:cNvSpPr>
            <a:spLocks/>
          </p:cNvSpPr>
          <p:nvPr/>
        </p:nvSpPr>
        <p:spPr bwMode="auto">
          <a:xfrm>
            <a:off x="7119937" y="2362200"/>
            <a:ext cx="349250" cy="673100"/>
          </a:xfrm>
          <a:custGeom>
            <a:avLst/>
            <a:gdLst>
              <a:gd name="T0" fmla="*/ 8 w 220"/>
              <a:gd name="T1" fmla="*/ 0 h 424"/>
              <a:gd name="T2" fmla="*/ 220 w 220"/>
              <a:gd name="T3" fmla="*/ 0 h 424"/>
              <a:gd name="T4" fmla="*/ 220 w 220"/>
              <a:gd name="T5" fmla="*/ 424 h 424"/>
              <a:gd name="T6" fmla="*/ 0 w 220"/>
              <a:gd name="T7" fmla="*/ 424 h 424"/>
              <a:gd name="T8" fmla="*/ 0 60000 65536"/>
              <a:gd name="T9" fmla="*/ 0 60000 65536"/>
              <a:gd name="T10" fmla="*/ 0 60000 65536"/>
              <a:gd name="T11" fmla="*/ 0 60000 65536"/>
              <a:gd name="T12" fmla="*/ 0 w 220"/>
              <a:gd name="T13" fmla="*/ 0 h 424"/>
              <a:gd name="T14" fmla="*/ 220 w 220"/>
              <a:gd name="T15" fmla="*/ 424 h 424"/>
            </a:gdLst>
            <a:ahLst/>
            <a:cxnLst>
              <a:cxn ang="T8">
                <a:pos x="T0" y="T1"/>
              </a:cxn>
              <a:cxn ang="T9">
                <a:pos x="T2" y="T3"/>
              </a:cxn>
              <a:cxn ang="T10">
                <a:pos x="T4" y="T5"/>
              </a:cxn>
              <a:cxn ang="T11">
                <a:pos x="T6" y="T7"/>
              </a:cxn>
            </a:cxnLst>
            <a:rect l="T12" t="T13" r="T14" b="T15"/>
            <a:pathLst>
              <a:path w="220" h="424">
                <a:moveTo>
                  <a:pt x="8" y="0"/>
                </a:moveTo>
                <a:lnTo>
                  <a:pt x="220" y="0"/>
                </a:lnTo>
                <a:lnTo>
                  <a:pt x="220" y="424"/>
                </a:lnTo>
                <a:lnTo>
                  <a:pt x="0" y="424"/>
                </a:lnTo>
              </a:path>
            </a:pathLst>
          </a:custGeom>
          <a:noFill/>
          <a:ln w="9525">
            <a:solidFill>
              <a:schemeClr val="tx1"/>
            </a:solidFill>
            <a:round/>
            <a:headEnd/>
            <a:tailEnd/>
          </a:ln>
        </p:spPr>
        <p:txBody>
          <a:bodyPr/>
          <a:lstStyle/>
          <a:p>
            <a:endParaRPr lang="en-US" sz="1000" baseline="0">
              <a:solidFill>
                <a:schemeClr val="bg1"/>
              </a:solidFill>
            </a:endParaRPr>
          </a:p>
        </p:txBody>
      </p:sp>
      <p:sp>
        <p:nvSpPr>
          <p:cNvPr id="173064" name="Text Box 32"/>
          <p:cNvSpPr txBox="1">
            <a:spLocks noChangeArrowheads="1"/>
          </p:cNvSpPr>
          <p:nvPr/>
        </p:nvSpPr>
        <p:spPr bwMode="auto">
          <a:xfrm>
            <a:off x="7391400" y="5397499"/>
            <a:ext cx="586699"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Placebo</a:t>
            </a:r>
          </a:p>
        </p:txBody>
      </p:sp>
      <p:sp>
        <p:nvSpPr>
          <p:cNvPr id="173065" name="Text Box 33"/>
          <p:cNvSpPr txBox="1">
            <a:spLocks noChangeArrowheads="1"/>
          </p:cNvSpPr>
          <p:nvPr/>
        </p:nvSpPr>
        <p:spPr bwMode="auto">
          <a:xfrm>
            <a:off x="1100137" y="5346699"/>
            <a:ext cx="550151" cy="307777"/>
          </a:xfrm>
          <a:prstGeom prst="rect">
            <a:avLst/>
          </a:prstGeom>
          <a:noFill/>
          <a:ln w="9525">
            <a:noFill/>
            <a:miter lim="800000"/>
            <a:headEnd/>
            <a:tailEnd/>
          </a:ln>
        </p:spPr>
        <p:txBody>
          <a:bodyPr wrap="none">
            <a:spAutoFit/>
          </a:bodyPr>
          <a:lstStyle/>
          <a:p>
            <a:r>
              <a:rPr lang="en-US" sz="1400" b="1" baseline="0" dirty="0">
                <a:solidFill>
                  <a:schemeClr val="bg1"/>
                </a:solidFill>
              </a:rPr>
              <a:t>1410</a:t>
            </a:r>
          </a:p>
        </p:txBody>
      </p:sp>
      <p:sp>
        <p:nvSpPr>
          <p:cNvPr id="173066" name="Text Box 34"/>
          <p:cNvSpPr txBox="1">
            <a:spLocks noChangeArrowheads="1"/>
          </p:cNvSpPr>
          <p:nvPr/>
        </p:nvSpPr>
        <p:spPr bwMode="auto">
          <a:xfrm>
            <a:off x="2293937" y="5346699"/>
            <a:ext cx="550151" cy="307777"/>
          </a:xfrm>
          <a:prstGeom prst="rect">
            <a:avLst/>
          </a:prstGeom>
          <a:noFill/>
          <a:ln w="9525">
            <a:noFill/>
            <a:miter lim="800000"/>
            <a:headEnd/>
            <a:tailEnd/>
          </a:ln>
        </p:spPr>
        <p:txBody>
          <a:bodyPr wrap="none">
            <a:spAutoFit/>
          </a:bodyPr>
          <a:lstStyle/>
          <a:p>
            <a:r>
              <a:rPr lang="en-US" sz="1400" b="1" baseline="0">
                <a:solidFill>
                  <a:schemeClr val="bg1"/>
                </a:solidFill>
              </a:rPr>
              <a:t>1351</a:t>
            </a:r>
          </a:p>
        </p:txBody>
      </p:sp>
      <p:sp>
        <p:nvSpPr>
          <p:cNvPr id="173067" name="Text Box 35"/>
          <p:cNvSpPr txBox="1">
            <a:spLocks noChangeArrowheads="1"/>
          </p:cNvSpPr>
          <p:nvPr/>
        </p:nvSpPr>
        <p:spPr bwMode="auto">
          <a:xfrm>
            <a:off x="3487737" y="5346699"/>
            <a:ext cx="550151" cy="307777"/>
          </a:xfrm>
          <a:prstGeom prst="rect">
            <a:avLst/>
          </a:prstGeom>
          <a:noFill/>
          <a:ln w="9525">
            <a:noFill/>
            <a:miter lim="800000"/>
            <a:headEnd/>
            <a:tailEnd/>
          </a:ln>
        </p:spPr>
        <p:txBody>
          <a:bodyPr wrap="none">
            <a:spAutoFit/>
          </a:bodyPr>
          <a:lstStyle/>
          <a:p>
            <a:r>
              <a:rPr lang="en-US" sz="1400" b="1" baseline="0">
                <a:solidFill>
                  <a:schemeClr val="bg1"/>
                </a:solidFill>
              </a:rPr>
              <a:t>1306</a:t>
            </a:r>
          </a:p>
        </p:txBody>
      </p:sp>
      <p:sp>
        <p:nvSpPr>
          <p:cNvPr id="173068" name="Text Box 36"/>
          <p:cNvSpPr txBox="1">
            <a:spLocks noChangeArrowheads="1"/>
          </p:cNvSpPr>
          <p:nvPr/>
        </p:nvSpPr>
        <p:spPr bwMode="auto">
          <a:xfrm>
            <a:off x="4662487" y="5346699"/>
            <a:ext cx="550151" cy="307777"/>
          </a:xfrm>
          <a:prstGeom prst="rect">
            <a:avLst/>
          </a:prstGeom>
          <a:noFill/>
          <a:ln w="9525">
            <a:noFill/>
            <a:miter lim="800000"/>
            <a:headEnd/>
            <a:tailEnd/>
          </a:ln>
        </p:spPr>
        <p:txBody>
          <a:bodyPr wrap="none">
            <a:spAutoFit/>
          </a:bodyPr>
          <a:lstStyle/>
          <a:p>
            <a:r>
              <a:rPr lang="en-US" sz="1400" b="1" baseline="0">
                <a:solidFill>
                  <a:schemeClr val="bg1"/>
                </a:solidFill>
              </a:rPr>
              <a:t>1022</a:t>
            </a:r>
          </a:p>
        </p:txBody>
      </p:sp>
      <p:sp>
        <p:nvSpPr>
          <p:cNvPr id="173069" name="Text Box 37"/>
          <p:cNvSpPr txBox="1">
            <a:spLocks noChangeArrowheads="1"/>
          </p:cNvSpPr>
          <p:nvPr/>
        </p:nvSpPr>
        <p:spPr bwMode="auto">
          <a:xfrm>
            <a:off x="5913437" y="5346699"/>
            <a:ext cx="458780" cy="307777"/>
          </a:xfrm>
          <a:prstGeom prst="rect">
            <a:avLst/>
          </a:prstGeom>
          <a:noFill/>
          <a:ln w="9525">
            <a:noFill/>
            <a:miter lim="800000"/>
            <a:headEnd/>
            <a:tailEnd/>
          </a:ln>
        </p:spPr>
        <p:txBody>
          <a:bodyPr wrap="none">
            <a:spAutoFit/>
          </a:bodyPr>
          <a:lstStyle/>
          <a:p>
            <a:r>
              <a:rPr lang="en-US" sz="1400" b="1" baseline="0">
                <a:solidFill>
                  <a:schemeClr val="bg1"/>
                </a:solidFill>
              </a:rPr>
              <a:t>651</a:t>
            </a:r>
          </a:p>
        </p:txBody>
      </p:sp>
      <p:sp>
        <p:nvSpPr>
          <p:cNvPr id="173070" name="Text Box 38"/>
          <p:cNvSpPr txBox="1">
            <a:spLocks noChangeArrowheads="1"/>
          </p:cNvSpPr>
          <p:nvPr/>
        </p:nvSpPr>
        <p:spPr bwMode="auto">
          <a:xfrm>
            <a:off x="6796087" y="5346699"/>
            <a:ext cx="458780" cy="307777"/>
          </a:xfrm>
          <a:prstGeom prst="rect">
            <a:avLst/>
          </a:prstGeom>
          <a:noFill/>
          <a:ln w="9525">
            <a:noFill/>
            <a:miter lim="800000"/>
            <a:headEnd/>
            <a:tailEnd/>
          </a:ln>
        </p:spPr>
        <p:txBody>
          <a:bodyPr wrap="none">
            <a:spAutoFit/>
          </a:bodyPr>
          <a:lstStyle/>
          <a:p>
            <a:r>
              <a:rPr lang="en-US" sz="1400" b="1" baseline="0">
                <a:solidFill>
                  <a:schemeClr val="bg1"/>
                </a:solidFill>
              </a:rPr>
              <a:t>305</a:t>
            </a:r>
          </a:p>
        </p:txBody>
      </p:sp>
      <p:sp>
        <p:nvSpPr>
          <p:cNvPr id="173071" name="Text Box 39"/>
          <p:cNvSpPr txBox="1">
            <a:spLocks noChangeArrowheads="1"/>
          </p:cNvSpPr>
          <p:nvPr/>
        </p:nvSpPr>
        <p:spPr bwMode="auto">
          <a:xfrm>
            <a:off x="7391400" y="5761037"/>
            <a:ext cx="917687" cy="215444"/>
          </a:xfrm>
          <a:prstGeom prst="rect">
            <a:avLst/>
          </a:prstGeom>
          <a:noFill/>
          <a:ln w="9525">
            <a:noFill/>
            <a:miter lim="800000"/>
            <a:headEnd/>
            <a:tailEnd/>
          </a:ln>
        </p:spPr>
        <p:txBody>
          <a:bodyPr wrap="none" lIns="0" tIns="0" rIns="0" bIns="0">
            <a:spAutoFit/>
          </a:bodyPr>
          <a:lstStyle/>
          <a:p>
            <a:r>
              <a:rPr lang="en-US" sz="1400" b="1" baseline="0" dirty="0" err="1">
                <a:solidFill>
                  <a:schemeClr val="bg1"/>
                </a:solidFill>
              </a:rPr>
              <a:t>Atorvastatin</a:t>
            </a:r>
            <a:endParaRPr lang="en-US" sz="1400" b="1" baseline="0" dirty="0">
              <a:solidFill>
                <a:schemeClr val="bg1"/>
              </a:solidFill>
            </a:endParaRPr>
          </a:p>
        </p:txBody>
      </p:sp>
      <p:sp>
        <p:nvSpPr>
          <p:cNvPr id="173072" name="Text Box 40"/>
          <p:cNvSpPr txBox="1">
            <a:spLocks noChangeArrowheads="1"/>
          </p:cNvSpPr>
          <p:nvPr/>
        </p:nvSpPr>
        <p:spPr bwMode="auto">
          <a:xfrm>
            <a:off x="1100137" y="5715000"/>
            <a:ext cx="550151" cy="307777"/>
          </a:xfrm>
          <a:prstGeom prst="rect">
            <a:avLst/>
          </a:prstGeom>
          <a:noFill/>
          <a:ln w="9525">
            <a:noFill/>
            <a:miter lim="800000"/>
            <a:headEnd/>
            <a:tailEnd/>
          </a:ln>
        </p:spPr>
        <p:txBody>
          <a:bodyPr wrap="none">
            <a:spAutoFit/>
          </a:bodyPr>
          <a:lstStyle/>
          <a:p>
            <a:r>
              <a:rPr lang="en-US" sz="1400" b="1" baseline="0">
                <a:solidFill>
                  <a:schemeClr val="bg1"/>
                </a:solidFill>
              </a:rPr>
              <a:t>1428</a:t>
            </a:r>
          </a:p>
        </p:txBody>
      </p:sp>
      <p:sp>
        <p:nvSpPr>
          <p:cNvPr id="173073" name="Text Box 41"/>
          <p:cNvSpPr txBox="1">
            <a:spLocks noChangeArrowheads="1"/>
          </p:cNvSpPr>
          <p:nvPr/>
        </p:nvSpPr>
        <p:spPr bwMode="auto">
          <a:xfrm>
            <a:off x="2293937" y="5715000"/>
            <a:ext cx="550151" cy="307777"/>
          </a:xfrm>
          <a:prstGeom prst="rect">
            <a:avLst/>
          </a:prstGeom>
          <a:noFill/>
          <a:ln w="9525">
            <a:noFill/>
            <a:miter lim="800000"/>
            <a:headEnd/>
            <a:tailEnd/>
          </a:ln>
        </p:spPr>
        <p:txBody>
          <a:bodyPr wrap="none">
            <a:spAutoFit/>
          </a:bodyPr>
          <a:lstStyle/>
          <a:p>
            <a:r>
              <a:rPr lang="en-US" sz="1400" b="1" baseline="0">
                <a:solidFill>
                  <a:schemeClr val="bg1"/>
                </a:solidFill>
              </a:rPr>
              <a:t>1392</a:t>
            </a:r>
          </a:p>
        </p:txBody>
      </p:sp>
      <p:sp>
        <p:nvSpPr>
          <p:cNvPr id="173074" name="Text Box 42"/>
          <p:cNvSpPr txBox="1">
            <a:spLocks noChangeArrowheads="1"/>
          </p:cNvSpPr>
          <p:nvPr/>
        </p:nvSpPr>
        <p:spPr bwMode="auto">
          <a:xfrm>
            <a:off x="3487737" y="5715000"/>
            <a:ext cx="550151" cy="307777"/>
          </a:xfrm>
          <a:prstGeom prst="rect">
            <a:avLst/>
          </a:prstGeom>
          <a:noFill/>
          <a:ln w="9525">
            <a:noFill/>
            <a:miter lim="800000"/>
            <a:headEnd/>
            <a:tailEnd/>
          </a:ln>
        </p:spPr>
        <p:txBody>
          <a:bodyPr wrap="none">
            <a:spAutoFit/>
          </a:bodyPr>
          <a:lstStyle/>
          <a:p>
            <a:r>
              <a:rPr lang="en-US" sz="1400" b="1" baseline="0">
                <a:solidFill>
                  <a:schemeClr val="bg1"/>
                </a:solidFill>
              </a:rPr>
              <a:t>1361</a:t>
            </a:r>
          </a:p>
        </p:txBody>
      </p:sp>
      <p:sp>
        <p:nvSpPr>
          <p:cNvPr id="173075" name="Text Box 43"/>
          <p:cNvSpPr txBox="1">
            <a:spLocks noChangeArrowheads="1"/>
          </p:cNvSpPr>
          <p:nvPr/>
        </p:nvSpPr>
        <p:spPr bwMode="auto">
          <a:xfrm>
            <a:off x="4662487" y="5715000"/>
            <a:ext cx="550151" cy="307777"/>
          </a:xfrm>
          <a:prstGeom prst="rect">
            <a:avLst/>
          </a:prstGeom>
          <a:noFill/>
          <a:ln w="9525">
            <a:noFill/>
            <a:miter lim="800000"/>
            <a:headEnd/>
            <a:tailEnd/>
          </a:ln>
        </p:spPr>
        <p:txBody>
          <a:bodyPr wrap="none">
            <a:spAutoFit/>
          </a:bodyPr>
          <a:lstStyle/>
          <a:p>
            <a:r>
              <a:rPr lang="en-US" sz="1400" b="1" baseline="0">
                <a:solidFill>
                  <a:schemeClr val="bg1"/>
                </a:solidFill>
              </a:rPr>
              <a:t>1074</a:t>
            </a:r>
          </a:p>
        </p:txBody>
      </p:sp>
      <p:sp>
        <p:nvSpPr>
          <p:cNvPr id="173076" name="Text Box 44"/>
          <p:cNvSpPr txBox="1">
            <a:spLocks noChangeArrowheads="1"/>
          </p:cNvSpPr>
          <p:nvPr/>
        </p:nvSpPr>
        <p:spPr bwMode="auto">
          <a:xfrm>
            <a:off x="5913437" y="5715000"/>
            <a:ext cx="458780" cy="307777"/>
          </a:xfrm>
          <a:prstGeom prst="rect">
            <a:avLst/>
          </a:prstGeom>
          <a:noFill/>
          <a:ln w="9525">
            <a:noFill/>
            <a:miter lim="800000"/>
            <a:headEnd/>
            <a:tailEnd/>
          </a:ln>
        </p:spPr>
        <p:txBody>
          <a:bodyPr wrap="none">
            <a:spAutoFit/>
          </a:bodyPr>
          <a:lstStyle/>
          <a:p>
            <a:r>
              <a:rPr lang="en-US" sz="1400" b="1" baseline="0">
                <a:solidFill>
                  <a:schemeClr val="bg1"/>
                </a:solidFill>
              </a:rPr>
              <a:t>694</a:t>
            </a:r>
          </a:p>
        </p:txBody>
      </p:sp>
      <p:sp>
        <p:nvSpPr>
          <p:cNvPr id="173077" name="Text Box 45"/>
          <p:cNvSpPr txBox="1">
            <a:spLocks noChangeArrowheads="1"/>
          </p:cNvSpPr>
          <p:nvPr/>
        </p:nvSpPr>
        <p:spPr bwMode="auto">
          <a:xfrm>
            <a:off x="6796087" y="5715000"/>
            <a:ext cx="458780" cy="307777"/>
          </a:xfrm>
          <a:prstGeom prst="rect">
            <a:avLst/>
          </a:prstGeom>
          <a:noFill/>
          <a:ln w="9525">
            <a:noFill/>
            <a:miter lim="800000"/>
            <a:headEnd/>
            <a:tailEnd/>
          </a:ln>
        </p:spPr>
        <p:txBody>
          <a:bodyPr wrap="none">
            <a:spAutoFit/>
          </a:bodyPr>
          <a:lstStyle/>
          <a:p>
            <a:r>
              <a:rPr lang="en-US" sz="1400" b="1" baseline="0">
                <a:solidFill>
                  <a:schemeClr val="bg1"/>
                </a:solidFill>
              </a:rPr>
              <a:t>328</a:t>
            </a:r>
          </a:p>
        </p:txBody>
      </p:sp>
      <p:sp>
        <p:nvSpPr>
          <p:cNvPr id="173078" name="Text Box 32"/>
          <p:cNvSpPr txBox="1">
            <a:spLocks noChangeArrowheads="1"/>
          </p:cNvSpPr>
          <p:nvPr/>
        </p:nvSpPr>
        <p:spPr bwMode="auto">
          <a:xfrm>
            <a:off x="7391400" y="5041899"/>
            <a:ext cx="1144480"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Number at Risk</a:t>
            </a:r>
          </a:p>
        </p:txBody>
      </p:sp>
      <p:sp>
        <p:nvSpPr>
          <p:cNvPr id="53" name="Text Box 4"/>
          <p:cNvSpPr txBox="1">
            <a:spLocks noChangeArrowheads="1"/>
          </p:cNvSpPr>
          <p:nvPr>
            <p:custDataLst>
              <p:tags r:id="rId2"/>
            </p:custDataLst>
          </p:nvPr>
        </p:nvSpPr>
        <p:spPr bwMode="auto">
          <a:xfrm>
            <a:off x="457200" y="6116320"/>
            <a:ext cx="8340725" cy="336550"/>
          </a:xfrm>
          <a:prstGeom prst="rect">
            <a:avLst/>
          </a:prstGeom>
          <a:noFill/>
          <a:ln w="9525">
            <a:noFill/>
            <a:miter lim="800000"/>
            <a:headEnd/>
            <a:tailEnd/>
          </a:ln>
        </p:spPr>
        <p:txBody>
          <a:bodyPr/>
          <a:lstStyle/>
          <a:p>
            <a:pPr marL="171450" indent="-171450">
              <a:buClr>
                <a:schemeClr val="accent1"/>
              </a:buClr>
              <a:buSzPct val="100000"/>
              <a:buFont typeface="Arial" pitchFamily="34" charset="0"/>
              <a:buChar char="•"/>
            </a:pPr>
            <a:r>
              <a:rPr lang="en-US" sz="1400" baseline="0" dirty="0">
                <a:solidFill>
                  <a:schemeClr val="bg1"/>
                </a:solidFill>
              </a:rPr>
              <a:t>CARDS=Collaborative </a:t>
            </a:r>
            <a:r>
              <a:rPr lang="en-US" sz="1400" baseline="0" dirty="0" err="1">
                <a:solidFill>
                  <a:schemeClr val="bg1"/>
                </a:solidFill>
              </a:rPr>
              <a:t>AtoRvastatin</a:t>
            </a:r>
            <a:r>
              <a:rPr lang="en-US" sz="1400" baseline="0" dirty="0">
                <a:solidFill>
                  <a:schemeClr val="bg1"/>
                </a:solidFill>
              </a:rPr>
              <a:t> Diabetes Study</a:t>
            </a:r>
            <a:r>
              <a:rPr lang="en-US" sz="1400" baseline="0" dirty="0" smtClean="0">
                <a:solidFill>
                  <a:schemeClr val="bg1"/>
                </a:solidFill>
              </a:rPr>
              <a:t>.</a:t>
            </a:r>
            <a:endParaRPr lang="en-US" sz="1400" baseline="0" dirty="0">
              <a:solidFill>
                <a:schemeClr val="bg1"/>
              </a:solidFill>
            </a:endParaRPr>
          </a:p>
        </p:txBody>
      </p:sp>
      <p:grpSp>
        <p:nvGrpSpPr>
          <p:cNvPr id="2" name="Group 55"/>
          <p:cNvGrpSpPr/>
          <p:nvPr/>
        </p:nvGrpSpPr>
        <p:grpSpPr>
          <a:xfrm>
            <a:off x="1289050" y="1709928"/>
            <a:ext cx="5963355" cy="2775367"/>
            <a:chOff x="1712913" y="2051050"/>
            <a:chExt cx="5963355" cy="2775367"/>
          </a:xfrm>
        </p:grpSpPr>
        <p:grpSp>
          <p:nvGrpSpPr>
            <p:cNvPr id="3" name="Group 51"/>
            <p:cNvGrpSpPr/>
            <p:nvPr/>
          </p:nvGrpSpPr>
          <p:grpSpPr>
            <a:xfrm>
              <a:off x="1712913" y="2051050"/>
              <a:ext cx="5718175" cy="2775367"/>
              <a:chOff x="1712913" y="2051050"/>
              <a:chExt cx="5718175" cy="2775367"/>
            </a:xfrm>
          </p:grpSpPr>
          <p:sp>
            <p:nvSpPr>
              <p:cNvPr id="173061" name="Text Box 30"/>
              <p:cNvSpPr txBox="1">
                <a:spLocks noChangeArrowheads="1"/>
              </p:cNvSpPr>
              <p:nvPr/>
            </p:nvSpPr>
            <p:spPr bwMode="auto">
              <a:xfrm>
                <a:off x="4959350" y="4487863"/>
                <a:ext cx="632224" cy="338554"/>
              </a:xfrm>
              <a:prstGeom prst="rect">
                <a:avLst/>
              </a:prstGeom>
              <a:noFill/>
              <a:ln w="9525">
                <a:noFill/>
                <a:miter lim="800000"/>
                <a:headEnd/>
                <a:tailEnd/>
              </a:ln>
            </p:spPr>
            <p:txBody>
              <a:bodyPr wrap="none">
                <a:spAutoFit/>
              </a:bodyPr>
              <a:lstStyle/>
              <a:p>
                <a:r>
                  <a:rPr lang="en-US" sz="1600" b="1" baseline="0">
                    <a:solidFill>
                      <a:schemeClr val="bg1"/>
                    </a:solidFill>
                  </a:rPr>
                  <a:t>Years</a:t>
                </a:r>
              </a:p>
            </p:txBody>
          </p:sp>
          <p:sp>
            <p:nvSpPr>
              <p:cNvPr id="173088" name="Line 14"/>
              <p:cNvSpPr>
                <a:spLocks noChangeShapeType="1"/>
              </p:cNvSpPr>
              <p:nvPr/>
            </p:nvSpPr>
            <p:spPr bwMode="auto">
              <a:xfrm>
                <a:off x="1712913" y="3816350"/>
                <a:ext cx="184150" cy="0"/>
              </a:xfrm>
              <a:prstGeom prst="line">
                <a:avLst/>
              </a:prstGeom>
              <a:noFill/>
              <a:ln w="9525">
                <a:solidFill>
                  <a:schemeClr val="tx1"/>
                </a:solidFill>
                <a:round/>
                <a:headEnd/>
                <a:tailEnd/>
              </a:ln>
            </p:spPr>
            <p:txBody>
              <a:bodyPr/>
              <a:lstStyle/>
              <a:p>
                <a:endParaRPr lang="en-US">
                  <a:solidFill>
                    <a:schemeClr val="bg1"/>
                  </a:solidFill>
                </a:endParaRPr>
              </a:p>
            </p:txBody>
          </p:sp>
          <p:sp>
            <p:nvSpPr>
              <p:cNvPr id="173089" name="Line 15"/>
              <p:cNvSpPr>
                <a:spLocks noChangeShapeType="1"/>
              </p:cNvSpPr>
              <p:nvPr/>
            </p:nvSpPr>
            <p:spPr bwMode="auto">
              <a:xfrm>
                <a:off x="1712913" y="2971800"/>
                <a:ext cx="184150" cy="0"/>
              </a:xfrm>
              <a:prstGeom prst="line">
                <a:avLst/>
              </a:prstGeom>
              <a:noFill/>
              <a:ln w="9525">
                <a:solidFill>
                  <a:schemeClr val="tx1"/>
                </a:solidFill>
                <a:round/>
                <a:headEnd/>
                <a:tailEnd/>
              </a:ln>
            </p:spPr>
            <p:txBody>
              <a:bodyPr/>
              <a:lstStyle/>
              <a:p>
                <a:endParaRPr lang="en-US">
                  <a:solidFill>
                    <a:schemeClr val="bg1"/>
                  </a:solidFill>
                </a:endParaRPr>
              </a:p>
            </p:txBody>
          </p:sp>
          <p:sp>
            <p:nvSpPr>
              <p:cNvPr id="173090" name="Line 16"/>
              <p:cNvSpPr>
                <a:spLocks noChangeShapeType="1"/>
              </p:cNvSpPr>
              <p:nvPr/>
            </p:nvSpPr>
            <p:spPr bwMode="auto">
              <a:xfrm>
                <a:off x="1712913" y="2068513"/>
                <a:ext cx="184150" cy="0"/>
              </a:xfrm>
              <a:prstGeom prst="line">
                <a:avLst/>
              </a:prstGeom>
              <a:noFill/>
              <a:ln w="9525">
                <a:solidFill>
                  <a:schemeClr val="tx1"/>
                </a:solidFill>
                <a:round/>
                <a:headEnd/>
                <a:tailEnd/>
              </a:ln>
            </p:spPr>
            <p:txBody>
              <a:bodyPr/>
              <a:lstStyle/>
              <a:p>
                <a:endParaRPr lang="en-US">
                  <a:solidFill>
                    <a:schemeClr val="bg1"/>
                  </a:solidFill>
                </a:endParaRPr>
              </a:p>
            </p:txBody>
          </p:sp>
          <p:sp>
            <p:nvSpPr>
              <p:cNvPr id="173083" name="Line 9"/>
              <p:cNvSpPr>
                <a:spLocks noChangeShapeType="1"/>
              </p:cNvSpPr>
              <p:nvPr/>
            </p:nvSpPr>
            <p:spPr bwMode="auto">
              <a:xfrm>
                <a:off x="2986088" y="4603750"/>
                <a:ext cx="0" cy="203200"/>
              </a:xfrm>
              <a:prstGeom prst="line">
                <a:avLst/>
              </a:prstGeom>
              <a:noFill/>
              <a:ln w="9525">
                <a:solidFill>
                  <a:schemeClr val="tx1"/>
                </a:solidFill>
                <a:round/>
                <a:headEnd/>
                <a:tailEnd/>
              </a:ln>
            </p:spPr>
            <p:txBody>
              <a:bodyPr/>
              <a:lstStyle/>
              <a:p>
                <a:endParaRPr lang="en-US">
                  <a:solidFill>
                    <a:schemeClr val="bg1"/>
                  </a:solidFill>
                </a:endParaRPr>
              </a:p>
            </p:txBody>
          </p:sp>
          <p:sp>
            <p:nvSpPr>
              <p:cNvPr id="173084" name="Line 10"/>
              <p:cNvSpPr>
                <a:spLocks noChangeShapeType="1"/>
              </p:cNvSpPr>
              <p:nvPr/>
            </p:nvSpPr>
            <p:spPr bwMode="auto">
              <a:xfrm>
                <a:off x="4173538" y="4603750"/>
                <a:ext cx="0" cy="203200"/>
              </a:xfrm>
              <a:prstGeom prst="line">
                <a:avLst/>
              </a:prstGeom>
              <a:noFill/>
              <a:ln w="9525">
                <a:solidFill>
                  <a:schemeClr val="tx1"/>
                </a:solidFill>
                <a:round/>
                <a:headEnd/>
                <a:tailEnd/>
              </a:ln>
            </p:spPr>
            <p:txBody>
              <a:bodyPr/>
              <a:lstStyle/>
              <a:p>
                <a:endParaRPr lang="en-US">
                  <a:solidFill>
                    <a:schemeClr val="bg1"/>
                  </a:solidFill>
                </a:endParaRPr>
              </a:p>
            </p:txBody>
          </p:sp>
          <p:sp>
            <p:nvSpPr>
              <p:cNvPr id="173085" name="Line 11"/>
              <p:cNvSpPr>
                <a:spLocks noChangeShapeType="1"/>
              </p:cNvSpPr>
              <p:nvPr/>
            </p:nvSpPr>
            <p:spPr bwMode="auto">
              <a:xfrm>
                <a:off x="5354638" y="4603750"/>
                <a:ext cx="0" cy="203200"/>
              </a:xfrm>
              <a:prstGeom prst="line">
                <a:avLst/>
              </a:prstGeom>
              <a:noFill/>
              <a:ln w="9525">
                <a:solidFill>
                  <a:schemeClr val="tx1"/>
                </a:solidFill>
                <a:round/>
                <a:headEnd/>
                <a:tailEnd/>
              </a:ln>
            </p:spPr>
            <p:txBody>
              <a:bodyPr/>
              <a:lstStyle/>
              <a:p>
                <a:endParaRPr lang="en-US">
                  <a:solidFill>
                    <a:schemeClr val="bg1"/>
                  </a:solidFill>
                </a:endParaRPr>
              </a:p>
            </p:txBody>
          </p:sp>
          <p:sp>
            <p:nvSpPr>
              <p:cNvPr id="173086" name="Line 12"/>
              <p:cNvSpPr>
                <a:spLocks noChangeShapeType="1"/>
              </p:cNvSpPr>
              <p:nvPr/>
            </p:nvSpPr>
            <p:spPr bwMode="auto">
              <a:xfrm>
                <a:off x="6542088" y="4603750"/>
                <a:ext cx="0" cy="203200"/>
              </a:xfrm>
              <a:prstGeom prst="line">
                <a:avLst/>
              </a:prstGeom>
              <a:noFill/>
              <a:ln w="9525">
                <a:solidFill>
                  <a:schemeClr val="tx1"/>
                </a:solidFill>
                <a:round/>
                <a:headEnd/>
                <a:tailEnd/>
              </a:ln>
            </p:spPr>
            <p:txBody>
              <a:bodyPr/>
              <a:lstStyle/>
              <a:p>
                <a:endParaRPr lang="en-US">
                  <a:solidFill>
                    <a:schemeClr val="bg1"/>
                  </a:solidFill>
                </a:endParaRPr>
              </a:p>
            </p:txBody>
          </p:sp>
          <p:sp>
            <p:nvSpPr>
              <p:cNvPr id="173087" name="Line 13"/>
              <p:cNvSpPr>
                <a:spLocks noChangeShapeType="1"/>
              </p:cNvSpPr>
              <p:nvPr/>
            </p:nvSpPr>
            <p:spPr bwMode="auto">
              <a:xfrm>
                <a:off x="7424738" y="4603750"/>
                <a:ext cx="0" cy="203200"/>
              </a:xfrm>
              <a:prstGeom prst="line">
                <a:avLst/>
              </a:prstGeom>
              <a:noFill/>
              <a:ln w="9525">
                <a:solidFill>
                  <a:schemeClr val="tx1"/>
                </a:solidFill>
                <a:round/>
                <a:headEnd/>
                <a:tailEnd/>
              </a:ln>
            </p:spPr>
            <p:txBody>
              <a:bodyPr/>
              <a:lstStyle/>
              <a:p>
                <a:endParaRPr lang="en-US">
                  <a:solidFill>
                    <a:schemeClr val="bg1"/>
                  </a:solidFill>
                </a:endParaRPr>
              </a:p>
            </p:txBody>
          </p:sp>
          <p:sp>
            <p:nvSpPr>
              <p:cNvPr id="173079" name="Rectangle 49"/>
              <p:cNvSpPr>
                <a:spLocks noChangeArrowheads="1"/>
              </p:cNvSpPr>
              <p:nvPr/>
            </p:nvSpPr>
            <p:spPr bwMode="auto">
              <a:xfrm>
                <a:off x="1792288" y="2068513"/>
                <a:ext cx="5632450" cy="2662237"/>
              </a:xfrm>
              <a:prstGeom prst="rect">
                <a:avLst/>
              </a:prstGeom>
              <a:noFill/>
              <a:ln w="9525">
                <a:solidFill>
                  <a:schemeClr val="bg1"/>
                </a:solidFill>
                <a:miter lim="800000"/>
                <a:headEnd/>
                <a:tailEnd/>
              </a:ln>
            </p:spPr>
            <p:txBody>
              <a:bodyPr wrap="none" anchor="ctr"/>
              <a:lstStyle/>
              <a:p>
                <a:endParaRPr lang="en-US" sz="1000" baseline="0">
                  <a:solidFill>
                    <a:schemeClr val="bg1"/>
                  </a:solidFill>
                </a:endParaRPr>
              </a:p>
            </p:txBody>
          </p:sp>
          <p:sp>
            <p:nvSpPr>
              <p:cNvPr id="173101" name="Text Box 27"/>
              <p:cNvSpPr txBox="1">
                <a:spLocks noChangeArrowheads="1"/>
              </p:cNvSpPr>
              <p:nvPr/>
            </p:nvSpPr>
            <p:spPr bwMode="auto">
              <a:xfrm>
                <a:off x="6030913" y="2051050"/>
                <a:ext cx="875176" cy="461665"/>
              </a:xfrm>
              <a:prstGeom prst="rect">
                <a:avLst/>
              </a:prstGeom>
              <a:noFill/>
              <a:ln w="9525">
                <a:noFill/>
                <a:miter lim="800000"/>
                <a:headEnd/>
                <a:tailEnd/>
              </a:ln>
            </p:spPr>
            <p:txBody>
              <a:bodyPr wrap="none">
                <a:spAutoFit/>
              </a:bodyPr>
              <a:lstStyle/>
              <a:p>
                <a:r>
                  <a:rPr lang="en-US" sz="1200" b="1" baseline="0">
                    <a:solidFill>
                      <a:schemeClr val="bg1"/>
                    </a:solidFill>
                  </a:rPr>
                  <a:t>Placebo</a:t>
                </a:r>
                <a:br>
                  <a:rPr lang="en-US" sz="1200" b="1" baseline="0">
                    <a:solidFill>
                      <a:schemeClr val="bg1"/>
                    </a:solidFill>
                  </a:rPr>
                </a:br>
                <a:r>
                  <a:rPr lang="en-US" sz="1200" b="1" baseline="0">
                    <a:solidFill>
                      <a:schemeClr val="bg1"/>
                    </a:solidFill>
                  </a:rPr>
                  <a:t>127 events</a:t>
                </a:r>
              </a:p>
            </p:txBody>
          </p:sp>
          <p:sp>
            <p:nvSpPr>
              <p:cNvPr id="173102" name="Freeform 28"/>
              <p:cNvSpPr>
                <a:spLocks/>
              </p:cNvSpPr>
              <p:nvPr/>
            </p:nvSpPr>
            <p:spPr bwMode="auto">
              <a:xfrm>
                <a:off x="2020888" y="3340100"/>
                <a:ext cx="5410200" cy="1295400"/>
              </a:xfrm>
              <a:custGeom>
                <a:avLst/>
                <a:gdLst>
                  <a:gd name="T0" fmla="*/ 0 w 3408"/>
                  <a:gd name="T1" fmla="*/ 816 h 816"/>
                  <a:gd name="T2" fmla="*/ 176 w 3408"/>
                  <a:gd name="T3" fmla="*/ 804 h 816"/>
                  <a:gd name="T4" fmla="*/ 296 w 3408"/>
                  <a:gd name="T5" fmla="*/ 716 h 816"/>
                  <a:gd name="T6" fmla="*/ 388 w 3408"/>
                  <a:gd name="T7" fmla="*/ 740 h 816"/>
                  <a:gd name="T8" fmla="*/ 572 w 3408"/>
                  <a:gd name="T9" fmla="*/ 700 h 816"/>
                  <a:gd name="T10" fmla="*/ 604 w 3408"/>
                  <a:gd name="T11" fmla="*/ 704 h 816"/>
                  <a:gd name="T12" fmla="*/ 620 w 3408"/>
                  <a:gd name="T13" fmla="*/ 676 h 816"/>
                  <a:gd name="T14" fmla="*/ 668 w 3408"/>
                  <a:gd name="T15" fmla="*/ 652 h 816"/>
                  <a:gd name="T16" fmla="*/ 812 w 3408"/>
                  <a:gd name="T17" fmla="*/ 640 h 816"/>
                  <a:gd name="T18" fmla="*/ 916 w 3408"/>
                  <a:gd name="T19" fmla="*/ 612 h 816"/>
                  <a:gd name="T20" fmla="*/ 972 w 3408"/>
                  <a:gd name="T21" fmla="*/ 624 h 816"/>
                  <a:gd name="T22" fmla="*/ 1008 w 3408"/>
                  <a:gd name="T23" fmla="*/ 580 h 816"/>
                  <a:gd name="T24" fmla="*/ 1056 w 3408"/>
                  <a:gd name="T25" fmla="*/ 592 h 816"/>
                  <a:gd name="T26" fmla="*/ 1112 w 3408"/>
                  <a:gd name="T27" fmla="*/ 572 h 816"/>
                  <a:gd name="T28" fmla="*/ 1216 w 3408"/>
                  <a:gd name="T29" fmla="*/ 576 h 816"/>
                  <a:gd name="T30" fmla="*/ 1440 w 3408"/>
                  <a:gd name="T31" fmla="*/ 564 h 816"/>
                  <a:gd name="T32" fmla="*/ 1560 w 3408"/>
                  <a:gd name="T33" fmla="*/ 552 h 816"/>
                  <a:gd name="T34" fmla="*/ 1580 w 3408"/>
                  <a:gd name="T35" fmla="*/ 528 h 816"/>
                  <a:gd name="T36" fmla="*/ 1668 w 3408"/>
                  <a:gd name="T37" fmla="*/ 540 h 816"/>
                  <a:gd name="T38" fmla="*/ 1684 w 3408"/>
                  <a:gd name="T39" fmla="*/ 516 h 816"/>
                  <a:gd name="T40" fmla="*/ 1944 w 3408"/>
                  <a:gd name="T41" fmla="*/ 508 h 816"/>
                  <a:gd name="T42" fmla="*/ 1956 w 3408"/>
                  <a:gd name="T43" fmla="*/ 480 h 816"/>
                  <a:gd name="T44" fmla="*/ 2012 w 3408"/>
                  <a:gd name="T45" fmla="*/ 488 h 816"/>
                  <a:gd name="T46" fmla="*/ 2228 w 3408"/>
                  <a:gd name="T47" fmla="*/ 396 h 816"/>
                  <a:gd name="T48" fmla="*/ 2448 w 3408"/>
                  <a:gd name="T49" fmla="*/ 364 h 816"/>
                  <a:gd name="T50" fmla="*/ 2472 w 3408"/>
                  <a:gd name="T51" fmla="*/ 324 h 816"/>
                  <a:gd name="T52" fmla="*/ 2552 w 3408"/>
                  <a:gd name="T53" fmla="*/ 328 h 816"/>
                  <a:gd name="T54" fmla="*/ 2576 w 3408"/>
                  <a:gd name="T55" fmla="*/ 296 h 816"/>
                  <a:gd name="T56" fmla="*/ 2712 w 3408"/>
                  <a:gd name="T57" fmla="*/ 296 h 816"/>
                  <a:gd name="T58" fmla="*/ 2772 w 3408"/>
                  <a:gd name="T59" fmla="*/ 252 h 816"/>
                  <a:gd name="T60" fmla="*/ 2872 w 3408"/>
                  <a:gd name="T61" fmla="*/ 252 h 816"/>
                  <a:gd name="T62" fmla="*/ 2884 w 3408"/>
                  <a:gd name="T63" fmla="*/ 228 h 816"/>
                  <a:gd name="T64" fmla="*/ 3068 w 3408"/>
                  <a:gd name="T65" fmla="*/ 232 h 816"/>
                  <a:gd name="T66" fmla="*/ 3088 w 3408"/>
                  <a:gd name="T67" fmla="*/ 216 h 816"/>
                  <a:gd name="T68" fmla="*/ 3128 w 3408"/>
                  <a:gd name="T69" fmla="*/ 216 h 816"/>
                  <a:gd name="T70" fmla="*/ 3204 w 3408"/>
                  <a:gd name="T71" fmla="*/ 140 h 816"/>
                  <a:gd name="T72" fmla="*/ 3236 w 3408"/>
                  <a:gd name="T73" fmla="*/ 144 h 816"/>
                  <a:gd name="T74" fmla="*/ 3284 w 3408"/>
                  <a:gd name="T75" fmla="*/ 76 h 816"/>
                  <a:gd name="T76" fmla="*/ 3288 w 3408"/>
                  <a:gd name="T77" fmla="*/ 52 h 816"/>
                  <a:gd name="T78" fmla="*/ 3312 w 3408"/>
                  <a:gd name="T79" fmla="*/ 48 h 816"/>
                  <a:gd name="T80" fmla="*/ 3312 w 3408"/>
                  <a:gd name="T81" fmla="*/ 24 h 816"/>
                  <a:gd name="T82" fmla="*/ 3356 w 3408"/>
                  <a:gd name="T83" fmla="*/ 24 h 816"/>
                  <a:gd name="T84" fmla="*/ 3352 w 3408"/>
                  <a:gd name="T85" fmla="*/ 0 h 816"/>
                  <a:gd name="T86" fmla="*/ 3408 w 3408"/>
                  <a:gd name="T87" fmla="*/ 0 h 81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408"/>
                  <a:gd name="T133" fmla="*/ 0 h 816"/>
                  <a:gd name="T134" fmla="*/ 3408 w 3408"/>
                  <a:gd name="T135" fmla="*/ 816 h 81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408" h="816">
                    <a:moveTo>
                      <a:pt x="0" y="816"/>
                    </a:moveTo>
                    <a:lnTo>
                      <a:pt x="176" y="804"/>
                    </a:lnTo>
                    <a:lnTo>
                      <a:pt x="296" y="716"/>
                    </a:lnTo>
                    <a:lnTo>
                      <a:pt x="388" y="740"/>
                    </a:lnTo>
                    <a:lnTo>
                      <a:pt x="572" y="700"/>
                    </a:lnTo>
                    <a:lnTo>
                      <a:pt x="604" y="704"/>
                    </a:lnTo>
                    <a:lnTo>
                      <a:pt x="620" y="676"/>
                    </a:lnTo>
                    <a:lnTo>
                      <a:pt x="668" y="652"/>
                    </a:lnTo>
                    <a:lnTo>
                      <a:pt x="812" y="640"/>
                    </a:lnTo>
                    <a:lnTo>
                      <a:pt x="916" y="612"/>
                    </a:lnTo>
                    <a:lnTo>
                      <a:pt x="972" y="624"/>
                    </a:lnTo>
                    <a:lnTo>
                      <a:pt x="1008" y="580"/>
                    </a:lnTo>
                    <a:lnTo>
                      <a:pt x="1056" y="592"/>
                    </a:lnTo>
                    <a:lnTo>
                      <a:pt x="1112" y="572"/>
                    </a:lnTo>
                    <a:lnTo>
                      <a:pt x="1216" y="576"/>
                    </a:lnTo>
                    <a:lnTo>
                      <a:pt x="1440" y="564"/>
                    </a:lnTo>
                    <a:lnTo>
                      <a:pt x="1560" y="552"/>
                    </a:lnTo>
                    <a:lnTo>
                      <a:pt x="1580" y="528"/>
                    </a:lnTo>
                    <a:lnTo>
                      <a:pt x="1668" y="540"/>
                    </a:lnTo>
                    <a:lnTo>
                      <a:pt x="1684" y="516"/>
                    </a:lnTo>
                    <a:lnTo>
                      <a:pt x="1944" y="508"/>
                    </a:lnTo>
                    <a:lnTo>
                      <a:pt x="1956" y="480"/>
                    </a:lnTo>
                    <a:lnTo>
                      <a:pt x="2012" y="488"/>
                    </a:lnTo>
                    <a:lnTo>
                      <a:pt x="2228" y="396"/>
                    </a:lnTo>
                    <a:lnTo>
                      <a:pt x="2448" y="364"/>
                    </a:lnTo>
                    <a:lnTo>
                      <a:pt x="2472" y="324"/>
                    </a:lnTo>
                    <a:lnTo>
                      <a:pt x="2552" y="328"/>
                    </a:lnTo>
                    <a:lnTo>
                      <a:pt x="2576" y="296"/>
                    </a:lnTo>
                    <a:lnTo>
                      <a:pt x="2712" y="296"/>
                    </a:lnTo>
                    <a:lnTo>
                      <a:pt x="2772" y="252"/>
                    </a:lnTo>
                    <a:lnTo>
                      <a:pt x="2872" y="252"/>
                    </a:lnTo>
                    <a:lnTo>
                      <a:pt x="2884" y="228"/>
                    </a:lnTo>
                    <a:lnTo>
                      <a:pt x="3068" y="232"/>
                    </a:lnTo>
                    <a:lnTo>
                      <a:pt x="3088" y="216"/>
                    </a:lnTo>
                    <a:lnTo>
                      <a:pt x="3128" y="216"/>
                    </a:lnTo>
                    <a:lnTo>
                      <a:pt x="3204" y="140"/>
                    </a:lnTo>
                    <a:lnTo>
                      <a:pt x="3236" y="144"/>
                    </a:lnTo>
                    <a:lnTo>
                      <a:pt x="3284" y="76"/>
                    </a:lnTo>
                    <a:lnTo>
                      <a:pt x="3288" y="52"/>
                    </a:lnTo>
                    <a:lnTo>
                      <a:pt x="3312" y="48"/>
                    </a:lnTo>
                    <a:lnTo>
                      <a:pt x="3312" y="24"/>
                    </a:lnTo>
                    <a:lnTo>
                      <a:pt x="3356" y="24"/>
                    </a:lnTo>
                    <a:lnTo>
                      <a:pt x="3352" y="0"/>
                    </a:lnTo>
                    <a:lnTo>
                      <a:pt x="3408" y="0"/>
                    </a:lnTo>
                  </a:path>
                </a:pathLst>
              </a:custGeom>
              <a:noFill/>
              <a:ln w="28575">
                <a:solidFill>
                  <a:srgbClr val="FFFF00"/>
                </a:solidFill>
                <a:round/>
                <a:headEnd/>
                <a:tailEnd/>
              </a:ln>
            </p:spPr>
            <p:txBody>
              <a:bodyPr/>
              <a:lstStyle/>
              <a:p>
                <a:endParaRPr lang="en-US" sz="1000" baseline="0">
                  <a:solidFill>
                    <a:schemeClr val="bg1"/>
                  </a:solidFill>
                </a:endParaRPr>
              </a:p>
            </p:txBody>
          </p:sp>
          <p:sp>
            <p:nvSpPr>
              <p:cNvPr id="173103" name="Text Box 29"/>
              <p:cNvSpPr txBox="1">
                <a:spLocks noChangeArrowheads="1"/>
              </p:cNvSpPr>
              <p:nvPr/>
            </p:nvSpPr>
            <p:spPr bwMode="auto">
              <a:xfrm>
                <a:off x="6030913" y="3903663"/>
                <a:ext cx="968022" cy="461665"/>
              </a:xfrm>
              <a:prstGeom prst="rect">
                <a:avLst/>
              </a:prstGeom>
              <a:noFill/>
              <a:ln w="9525">
                <a:noFill/>
                <a:miter lim="800000"/>
                <a:headEnd/>
                <a:tailEnd/>
              </a:ln>
            </p:spPr>
            <p:txBody>
              <a:bodyPr wrap="none">
                <a:spAutoFit/>
              </a:bodyPr>
              <a:lstStyle/>
              <a:p>
                <a:r>
                  <a:rPr lang="en-US" sz="1200" b="1" baseline="0" dirty="0" err="1">
                    <a:solidFill>
                      <a:schemeClr val="bg1"/>
                    </a:solidFill>
                  </a:rPr>
                  <a:t>Atorvastatin</a:t>
                </a:r>
                <a:r>
                  <a:rPr lang="en-US" sz="1200" b="1" baseline="0" dirty="0">
                    <a:solidFill>
                      <a:schemeClr val="bg1"/>
                    </a:solidFill>
                  </a:rPr>
                  <a:t/>
                </a:r>
                <a:br>
                  <a:rPr lang="en-US" sz="1200" b="1" baseline="0" dirty="0">
                    <a:solidFill>
                      <a:schemeClr val="bg1"/>
                    </a:solidFill>
                  </a:rPr>
                </a:br>
                <a:r>
                  <a:rPr lang="en-US" sz="1200" b="1" baseline="0" dirty="0">
                    <a:solidFill>
                      <a:schemeClr val="bg1"/>
                    </a:solidFill>
                  </a:rPr>
                  <a:t>83 events</a:t>
                </a:r>
              </a:p>
            </p:txBody>
          </p:sp>
          <p:sp>
            <p:nvSpPr>
              <p:cNvPr id="173105" name="Text Box 46"/>
              <p:cNvSpPr txBox="1">
                <a:spLocks noChangeArrowheads="1"/>
              </p:cNvSpPr>
              <p:nvPr/>
            </p:nvSpPr>
            <p:spPr bwMode="auto">
              <a:xfrm>
                <a:off x="2551113" y="2671763"/>
                <a:ext cx="2705100" cy="461665"/>
              </a:xfrm>
              <a:prstGeom prst="rect">
                <a:avLst/>
              </a:prstGeom>
              <a:noFill/>
              <a:ln w="9525">
                <a:noFill/>
                <a:miter lim="800000"/>
                <a:headEnd/>
                <a:tailEnd/>
              </a:ln>
            </p:spPr>
            <p:txBody>
              <a:bodyPr>
                <a:spAutoFit/>
              </a:bodyPr>
              <a:lstStyle/>
              <a:p>
                <a:pPr algn="ctr"/>
                <a:r>
                  <a:rPr lang="en-US" sz="1200" b="1" baseline="0" dirty="0">
                    <a:solidFill>
                      <a:schemeClr val="bg1"/>
                    </a:solidFill>
                  </a:rPr>
                  <a:t>37% risk reduction</a:t>
                </a:r>
              </a:p>
              <a:p>
                <a:pPr algn="ctr"/>
                <a:r>
                  <a:rPr lang="en-US" sz="1200" b="1" i="1" baseline="0" dirty="0">
                    <a:solidFill>
                      <a:schemeClr val="bg1"/>
                    </a:solidFill>
                  </a:rPr>
                  <a:t>P</a:t>
                </a:r>
                <a:r>
                  <a:rPr lang="en-US" sz="1200" b="1" baseline="0" dirty="0">
                    <a:solidFill>
                      <a:schemeClr val="bg1"/>
                    </a:solidFill>
                  </a:rPr>
                  <a:t>=.001</a:t>
                </a:r>
              </a:p>
            </p:txBody>
          </p:sp>
          <p:sp>
            <p:nvSpPr>
              <p:cNvPr id="54" name="Line 14"/>
              <p:cNvSpPr>
                <a:spLocks noChangeShapeType="1"/>
              </p:cNvSpPr>
              <p:nvPr/>
            </p:nvSpPr>
            <p:spPr bwMode="auto">
              <a:xfrm>
                <a:off x="1712913" y="4730750"/>
                <a:ext cx="184150" cy="0"/>
              </a:xfrm>
              <a:prstGeom prst="line">
                <a:avLst/>
              </a:prstGeom>
              <a:noFill/>
              <a:ln w="9525">
                <a:solidFill>
                  <a:schemeClr val="tx1"/>
                </a:solidFill>
                <a:round/>
                <a:headEnd/>
                <a:tailEnd/>
              </a:ln>
            </p:spPr>
            <p:txBody>
              <a:bodyPr/>
              <a:lstStyle/>
              <a:p>
                <a:endParaRPr lang="en-US">
                  <a:solidFill>
                    <a:schemeClr val="bg1"/>
                  </a:solidFill>
                </a:endParaRPr>
              </a:p>
            </p:txBody>
          </p:sp>
          <p:sp>
            <p:nvSpPr>
              <p:cNvPr id="55" name="Line 9"/>
              <p:cNvSpPr>
                <a:spLocks noChangeShapeType="1"/>
              </p:cNvSpPr>
              <p:nvPr/>
            </p:nvSpPr>
            <p:spPr bwMode="auto">
              <a:xfrm>
                <a:off x="1792288" y="4603750"/>
                <a:ext cx="0" cy="203200"/>
              </a:xfrm>
              <a:prstGeom prst="line">
                <a:avLst/>
              </a:prstGeom>
              <a:noFill/>
              <a:ln w="9525">
                <a:solidFill>
                  <a:schemeClr val="tx1"/>
                </a:solidFill>
                <a:round/>
                <a:headEnd/>
                <a:tailEnd/>
              </a:ln>
            </p:spPr>
            <p:txBody>
              <a:bodyPr/>
              <a:lstStyle/>
              <a:p>
                <a:endParaRPr lang="en-US">
                  <a:solidFill>
                    <a:schemeClr val="bg1"/>
                  </a:solidFill>
                </a:endParaRPr>
              </a:p>
            </p:txBody>
          </p:sp>
          <p:sp>
            <p:nvSpPr>
              <p:cNvPr id="173080" name="Freeform 6"/>
              <p:cNvSpPr>
                <a:spLocks/>
              </p:cNvSpPr>
              <p:nvPr/>
            </p:nvSpPr>
            <p:spPr bwMode="auto">
              <a:xfrm>
                <a:off x="1804988" y="2698750"/>
                <a:ext cx="5613400" cy="2019300"/>
              </a:xfrm>
              <a:custGeom>
                <a:avLst/>
                <a:gdLst>
                  <a:gd name="T0" fmla="*/ 0 w 3536"/>
                  <a:gd name="T1" fmla="*/ 1272 h 1272"/>
                  <a:gd name="T2" fmla="*/ 68 w 3536"/>
                  <a:gd name="T3" fmla="*/ 1244 h 1272"/>
                  <a:gd name="T4" fmla="*/ 104 w 3536"/>
                  <a:gd name="T5" fmla="*/ 1248 h 1272"/>
                  <a:gd name="T6" fmla="*/ 120 w 3536"/>
                  <a:gd name="T7" fmla="*/ 1216 h 1272"/>
                  <a:gd name="T8" fmla="*/ 184 w 3536"/>
                  <a:gd name="T9" fmla="*/ 1220 h 1272"/>
                  <a:gd name="T10" fmla="*/ 228 w 3536"/>
                  <a:gd name="T11" fmla="*/ 1152 h 1272"/>
                  <a:gd name="T12" fmla="*/ 324 w 3536"/>
                  <a:gd name="T13" fmla="*/ 1164 h 1272"/>
                  <a:gd name="T14" fmla="*/ 456 w 3536"/>
                  <a:gd name="T15" fmla="*/ 1092 h 1272"/>
                  <a:gd name="T16" fmla="*/ 552 w 3536"/>
                  <a:gd name="T17" fmla="*/ 1092 h 1272"/>
                  <a:gd name="T18" fmla="*/ 644 w 3536"/>
                  <a:gd name="T19" fmla="*/ 1016 h 1272"/>
                  <a:gd name="T20" fmla="*/ 704 w 3536"/>
                  <a:gd name="T21" fmla="*/ 1016 h 1272"/>
                  <a:gd name="T22" fmla="*/ 760 w 3536"/>
                  <a:gd name="T23" fmla="*/ 976 h 1272"/>
                  <a:gd name="T24" fmla="*/ 808 w 3536"/>
                  <a:gd name="T25" fmla="*/ 972 h 1272"/>
                  <a:gd name="T26" fmla="*/ 840 w 3536"/>
                  <a:gd name="T27" fmla="*/ 948 h 1272"/>
                  <a:gd name="T28" fmla="*/ 912 w 3536"/>
                  <a:gd name="T29" fmla="*/ 944 h 1272"/>
                  <a:gd name="T30" fmla="*/ 996 w 3536"/>
                  <a:gd name="T31" fmla="*/ 920 h 1272"/>
                  <a:gd name="T32" fmla="*/ 1048 w 3536"/>
                  <a:gd name="T33" fmla="*/ 876 h 1272"/>
                  <a:gd name="T34" fmla="*/ 1076 w 3536"/>
                  <a:gd name="T35" fmla="*/ 832 h 1272"/>
                  <a:gd name="T36" fmla="*/ 1124 w 3536"/>
                  <a:gd name="T37" fmla="*/ 840 h 1272"/>
                  <a:gd name="T38" fmla="*/ 1196 w 3536"/>
                  <a:gd name="T39" fmla="*/ 796 h 1272"/>
                  <a:gd name="T40" fmla="*/ 1352 w 3536"/>
                  <a:gd name="T41" fmla="*/ 752 h 1272"/>
                  <a:gd name="T42" fmla="*/ 1384 w 3536"/>
                  <a:gd name="T43" fmla="*/ 752 h 1272"/>
                  <a:gd name="T44" fmla="*/ 1412 w 3536"/>
                  <a:gd name="T45" fmla="*/ 720 h 1272"/>
                  <a:gd name="T46" fmla="*/ 1480 w 3536"/>
                  <a:gd name="T47" fmla="*/ 712 h 1272"/>
                  <a:gd name="T48" fmla="*/ 1500 w 3536"/>
                  <a:gd name="T49" fmla="*/ 692 h 1272"/>
                  <a:gd name="T50" fmla="*/ 1584 w 3536"/>
                  <a:gd name="T51" fmla="*/ 692 h 1272"/>
                  <a:gd name="T52" fmla="*/ 1708 w 3536"/>
                  <a:gd name="T53" fmla="*/ 616 h 1272"/>
                  <a:gd name="T54" fmla="*/ 1732 w 3536"/>
                  <a:gd name="T55" fmla="*/ 620 h 1272"/>
                  <a:gd name="T56" fmla="*/ 1800 w 3536"/>
                  <a:gd name="T57" fmla="*/ 564 h 1272"/>
                  <a:gd name="T58" fmla="*/ 1888 w 3536"/>
                  <a:gd name="T59" fmla="*/ 568 h 1272"/>
                  <a:gd name="T60" fmla="*/ 1960 w 3536"/>
                  <a:gd name="T61" fmla="*/ 552 h 1272"/>
                  <a:gd name="T62" fmla="*/ 2012 w 3536"/>
                  <a:gd name="T63" fmla="*/ 520 h 1272"/>
                  <a:gd name="T64" fmla="*/ 2068 w 3536"/>
                  <a:gd name="T65" fmla="*/ 508 h 1272"/>
                  <a:gd name="T66" fmla="*/ 2104 w 3536"/>
                  <a:gd name="T67" fmla="*/ 480 h 1272"/>
                  <a:gd name="T68" fmla="*/ 2200 w 3536"/>
                  <a:gd name="T69" fmla="*/ 468 h 1272"/>
                  <a:gd name="T70" fmla="*/ 2244 w 3536"/>
                  <a:gd name="T71" fmla="*/ 448 h 1272"/>
                  <a:gd name="T72" fmla="*/ 2388 w 3536"/>
                  <a:gd name="T73" fmla="*/ 420 h 1272"/>
                  <a:gd name="T74" fmla="*/ 2468 w 3536"/>
                  <a:gd name="T75" fmla="*/ 380 h 1272"/>
                  <a:gd name="T76" fmla="*/ 2512 w 3536"/>
                  <a:gd name="T77" fmla="*/ 392 h 1272"/>
                  <a:gd name="T78" fmla="*/ 2556 w 3536"/>
                  <a:gd name="T79" fmla="*/ 352 h 1272"/>
                  <a:gd name="T80" fmla="*/ 2640 w 3536"/>
                  <a:gd name="T81" fmla="*/ 352 h 1272"/>
                  <a:gd name="T82" fmla="*/ 2744 w 3536"/>
                  <a:gd name="T83" fmla="*/ 292 h 1272"/>
                  <a:gd name="T84" fmla="*/ 2796 w 3536"/>
                  <a:gd name="T85" fmla="*/ 284 h 1272"/>
                  <a:gd name="T86" fmla="*/ 2888 w 3536"/>
                  <a:gd name="T87" fmla="*/ 264 h 1272"/>
                  <a:gd name="T88" fmla="*/ 2940 w 3536"/>
                  <a:gd name="T89" fmla="*/ 224 h 1272"/>
                  <a:gd name="T90" fmla="*/ 3008 w 3536"/>
                  <a:gd name="T91" fmla="*/ 176 h 1272"/>
                  <a:gd name="T92" fmla="*/ 3064 w 3536"/>
                  <a:gd name="T93" fmla="*/ 172 h 1272"/>
                  <a:gd name="T94" fmla="*/ 3100 w 3536"/>
                  <a:gd name="T95" fmla="*/ 140 h 1272"/>
                  <a:gd name="T96" fmla="*/ 3168 w 3536"/>
                  <a:gd name="T97" fmla="*/ 152 h 1272"/>
                  <a:gd name="T98" fmla="*/ 3196 w 3536"/>
                  <a:gd name="T99" fmla="*/ 128 h 1272"/>
                  <a:gd name="T100" fmla="*/ 3228 w 3536"/>
                  <a:gd name="T101" fmla="*/ 128 h 1272"/>
                  <a:gd name="T102" fmla="*/ 3256 w 3536"/>
                  <a:gd name="T103" fmla="*/ 92 h 1272"/>
                  <a:gd name="T104" fmla="*/ 3288 w 3536"/>
                  <a:gd name="T105" fmla="*/ 92 h 1272"/>
                  <a:gd name="T106" fmla="*/ 3300 w 3536"/>
                  <a:gd name="T107" fmla="*/ 64 h 1272"/>
                  <a:gd name="T108" fmla="*/ 3336 w 3536"/>
                  <a:gd name="T109" fmla="*/ 64 h 1272"/>
                  <a:gd name="T110" fmla="*/ 3360 w 3536"/>
                  <a:gd name="T111" fmla="*/ 36 h 1272"/>
                  <a:gd name="T112" fmla="*/ 3436 w 3536"/>
                  <a:gd name="T113" fmla="*/ 32 h 1272"/>
                  <a:gd name="T114" fmla="*/ 3452 w 3536"/>
                  <a:gd name="T115" fmla="*/ 0 h 1272"/>
                  <a:gd name="T116" fmla="*/ 3536 w 3536"/>
                  <a:gd name="T117" fmla="*/ 8 h 127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3536"/>
                  <a:gd name="T178" fmla="*/ 0 h 1272"/>
                  <a:gd name="T179" fmla="*/ 3536 w 3536"/>
                  <a:gd name="T180" fmla="*/ 1272 h 1272"/>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3536" h="1272">
                    <a:moveTo>
                      <a:pt x="0" y="1272"/>
                    </a:moveTo>
                    <a:lnTo>
                      <a:pt x="68" y="1244"/>
                    </a:lnTo>
                    <a:lnTo>
                      <a:pt x="104" y="1248"/>
                    </a:lnTo>
                    <a:lnTo>
                      <a:pt x="120" y="1216"/>
                    </a:lnTo>
                    <a:lnTo>
                      <a:pt x="184" y="1220"/>
                    </a:lnTo>
                    <a:lnTo>
                      <a:pt x="228" y="1152"/>
                    </a:lnTo>
                    <a:lnTo>
                      <a:pt x="324" y="1164"/>
                    </a:lnTo>
                    <a:lnTo>
                      <a:pt x="456" y="1092"/>
                    </a:lnTo>
                    <a:lnTo>
                      <a:pt x="552" y="1092"/>
                    </a:lnTo>
                    <a:lnTo>
                      <a:pt x="644" y="1016"/>
                    </a:lnTo>
                    <a:lnTo>
                      <a:pt x="704" y="1016"/>
                    </a:lnTo>
                    <a:lnTo>
                      <a:pt x="760" y="976"/>
                    </a:lnTo>
                    <a:lnTo>
                      <a:pt x="808" y="972"/>
                    </a:lnTo>
                    <a:lnTo>
                      <a:pt x="840" y="948"/>
                    </a:lnTo>
                    <a:lnTo>
                      <a:pt x="912" y="944"/>
                    </a:lnTo>
                    <a:lnTo>
                      <a:pt x="996" y="920"/>
                    </a:lnTo>
                    <a:lnTo>
                      <a:pt x="1048" y="876"/>
                    </a:lnTo>
                    <a:lnTo>
                      <a:pt x="1076" y="832"/>
                    </a:lnTo>
                    <a:lnTo>
                      <a:pt x="1124" y="840"/>
                    </a:lnTo>
                    <a:lnTo>
                      <a:pt x="1196" y="796"/>
                    </a:lnTo>
                    <a:lnTo>
                      <a:pt x="1352" y="752"/>
                    </a:lnTo>
                    <a:lnTo>
                      <a:pt x="1384" y="752"/>
                    </a:lnTo>
                    <a:lnTo>
                      <a:pt x="1412" y="720"/>
                    </a:lnTo>
                    <a:lnTo>
                      <a:pt x="1480" y="712"/>
                    </a:lnTo>
                    <a:lnTo>
                      <a:pt x="1500" y="692"/>
                    </a:lnTo>
                    <a:lnTo>
                      <a:pt x="1584" y="692"/>
                    </a:lnTo>
                    <a:lnTo>
                      <a:pt x="1708" y="616"/>
                    </a:lnTo>
                    <a:lnTo>
                      <a:pt x="1732" y="620"/>
                    </a:lnTo>
                    <a:lnTo>
                      <a:pt x="1800" y="564"/>
                    </a:lnTo>
                    <a:lnTo>
                      <a:pt x="1888" y="568"/>
                    </a:lnTo>
                    <a:lnTo>
                      <a:pt x="1960" y="552"/>
                    </a:lnTo>
                    <a:lnTo>
                      <a:pt x="2012" y="520"/>
                    </a:lnTo>
                    <a:lnTo>
                      <a:pt x="2068" y="508"/>
                    </a:lnTo>
                    <a:lnTo>
                      <a:pt x="2104" y="480"/>
                    </a:lnTo>
                    <a:lnTo>
                      <a:pt x="2200" y="468"/>
                    </a:lnTo>
                    <a:lnTo>
                      <a:pt x="2244" y="448"/>
                    </a:lnTo>
                    <a:lnTo>
                      <a:pt x="2388" y="420"/>
                    </a:lnTo>
                    <a:lnTo>
                      <a:pt x="2468" y="380"/>
                    </a:lnTo>
                    <a:lnTo>
                      <a:pt x="2512" y="392"/>
                    </a:lnTo>
                    <a:lnTo>
                      <a:pt x="2556" y="352"/>
                    </a:lnTo>
                    <a:lnTo>
                      <a:pt x="2640" y="352"/>
                    </a:lnTo>
                    <a:lnTo>
                      <a:pt x="2744" y="292"/>
                    </a:lnTo>
                    <a:lnTo>
                      <a:pt x="2796" y="284"/>
                    </a:lnTo>
                    <a:lnTo>
                      <a:pt x="2888" y="264"/>
                    </a:lnTo>
                    <a:lnTo>
                      <a:pt x="2940" y="224"/>
                    </a:lnTo>
                    <a:lnTo>
                      <a:pt x="3008" y="176"/>
                    </a:lnTo>
                    <a:lnTo>
                      <a:pt x="3064" y="172"/>
                    </a:lnTo>
                    <a:lnTo>
                      <a:pt x="3100" y="140"/>
                    </a:lnTo>
                    <a:lnTo>
                      <a:pt x="3168" y="152"/>
                    </a:lnTo>
                    <a:lnTo>
                      <a:pt x="3196" y="128"/>
                    </a:lnTo>
                    <a:lnTo>
                      <a:pt x="3228" y="128"/>
                    </a:lnTo>
                    <a:lnTo>
                      <a:pt x="3256" y="92"/>
                    </a:lnTo>
                    <a:lnTo>
                      <a:pt x="3288" y="92"/>
                    </a:lnTo>
                    <a:lnTo>
                      <a:pt x="3300" y="64"/>
                    </a:lnTo>
                    <a:lnTo>
                      <a:pt x="3336" y="64"/>
                    </a:lnTo>
                    <a:lnTo>
                      <a:pt x="3360" y="36"/>
                    </a:lnTo>
                    <a:lnTo>
                      <a:pt x="3436" y="32"/>
                    </a:lnTo>
                    <a:lnTo>
                      <a:pt x="3452" y="0"/>
                    </a:lnTo>
                    <a:lnTo>
                      <a:pt x="3536" y="8"/>
                    </a:lnTo>
                  </a:path>
                </a:pathLst>
              </a:custGeom>
              <a:noFill/>
              <a:ln w="31750">
                <a:solidFill>
                  <a:srgbClr val="00B0F0"/>
                </a:solidFill>
                <a:round/>
                <a:headEnd/>
                <a:tailEnd/>
              </a:ln>
            </p:spPr>
            <p:txBody>
              <a:bodyPr/>
              <a:lstStyle/>
              <a:p>
                <a:endParaRPr lang="en-US" sz="1000" baseline="0">
                  <a:solidFill>
                    <a:schemeClr val="bg1"/>
                  </a:solidFill>
                </a:endParaRPr>
              </a:p>
            </p:txBody>
          </p:sp>
        </p:grpSp>
        <p:cxnSp>
          <p:nvCxnSpPr>
            <p:cNvPr id="57" name="Straight Arrow Connector 56"/>
            <p:cNvCxnSpPr/>
            <p:nvPr/>
          </p:nvCxnSpPr>
          <p:spPr>
            <a:xfrm>
              <a:off x="4800600" y="2901950"/>
              <a:ext cx="2875668" cy="15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59" name="Text Box 98"/>
          <p:cNvSpPr txBox="1">
            <a:spLocks noChangeArrowheads="1"/>
          </p:cNvSpPr>
          <p:nvPr/>
        </p:nvSpPr>
        <p:spPr bwMode="auto">
          <a:xfrm>
            <a:off x="7218473" y="1630362"/>
            <a:ext cx="1509965" cy="276999"/>
          </a:xfrm>
          <a:prstGeom prst="rect">
            <a:avLst/>
          </a:prstGeom>
          <a:noFill/>
          <a:ln w="9525">
            <a:noFill/>
            <a:miter lim="800000"/>
            <a:headEnd/>
            <a:tailEnd/>
          </a:ln>
        </p:spPr>
        <p:txBody>
          <a:bodyPr wrap="none">
            <a:spAutoFit/>
          </a:bodyPr>
          <a:lstStyle/>
          <a:p>
            <a:pPr>
              <a:spcBef>
                <a:spcPct val="25000"/>
              </a:spcBef>
            </a:pPr>
            <a:r>
              <a:rPr lang="en-US" sz="1200" b="1" baseline="0" dirty="0" smtClean="0">
                <a:solidFill>
                  <a:schemeClr val="bg1"/>
                </a:solidFill>
              </a:rPr>
              <a:t>Placebo (127 events)</a:t>
            </a:r>
            <a:endParaRPr lang="en-US" sz="1200" b="1" baseline="0" dirty="0">
              <a:solidFill>
                <a:schemeClr val="bg1"/>
              </a:solidFill>
            </a:endParaRPr>
          </a:p>
        </p:txBody>
      </p:sp>
      <p:sp>
        <p:nvSpPr>
          <p:cNvPr id="60" name="Line 97"/>
          <p:cNvSpPr>
            <a:spLocks noChangeShapeType="1"/>
          </p:cNvSpPr>
          <p:nvPr/>
        </p:nvSpPr>
        <p:spPr bwMode="auto">
          <a:xfrm>
            <a:off x="7086600" y="1771650"/>
            <a:ext cx="165100" cy="0"/>
          </a:xfrm>
          <a:prstGeom prst="line">
            <a:avLst/>
          </a:prstGeom>
          <a:noFill/>
          <a:ln w="34925">
            <a:solidFill>
              <a:srgbClr val="00B0F0"/>
            </a:solidFill>
            <a:round/>
            <a:headEnd/>
            <a:tailEnd/>
          </a:ln>
        </p:spPr>
        <p:txBody>
          <a:bodyPr/>
          <a:lstStyle/>
          <a:p>
            <a:endParaRPr lang="en-US">
              <a:solidFill>
                <a:schemeClr val="bg1"/>
              </a:solidFill>
            </a:endParaRPr>
          </a:p>
        </p:txBody>
      </p:sp>
      <p:sp>
        <p:nvSpPr>
          <p:cNvPr id="61" name="Line 98"/>
          <p:cNvSpPr>
            <a:spLocks noChangeShapeType="1"/>
          </p:cNvSpPr>
          <p:nvPr/>
        </p:nvSpPr>
        <p:spPr bwMode="auto">
          <a:xfrm>
            <a:off x="7086600" y="1995100"/>
            <a:ext cx="165100" cy="0"/>
          </a:xfrm>
          <a:prstGeom prst="line">
            <a:avLst/>
          </a:prstGeom>
          <a:noFill/>
          <a:ln w="28575">
            <a:solidFill>
              <a:srgbClr val="FFFF00"/>
            </a:solidFill>
            <a:round/>
            <a:headEnd/>
            <a:tailEnd/>
          </a:ln>
        </p:spPr>
        <p:txBody>
          <a:bodyPr/>
          <a:lstStyle/>
          <a:p>
            <a:endParaRPr lang="en-US">
              <a:solidFill>
                <a:schemeClr val="bg1"/>
              </a:solidFill>
            </a:endParaRPr>
          </a:p>
        </p:txBody>
      </p:sp>
      <p:sp>
        <p:nvSpPr>
          <p:cNvPr id="62" name="Rectangle 61"/>
          <p:cNvSpPr/>
          <p:nvPr/>
        </p:nvSpPr>
        <p:spPr>
          <a:xfrm>
            <a:off x="7218473" y="1856601"/>
            <a:ext cx="1711431" cy="276999"/>
          </a:xfrm>
          <a:prstGeom prst="rect">
            <a:avLst/>
          </a:prstGeom>
        </p:spPr>
        <p:txBody>
          <a:bodyPr wrap="none">
            <a:spAutoFit/>
          </a:bodyPr>
          <a:lstStyle/>
          <a:p>
            <a:pPr>
              <a:spcBef>
                <a:spcPct val="25000"/>
              </a:spcBef>
            </a:pPr>
            <a:r>
              <a:rPr lang="en-US" sz="1200" b="1" dirty="0" err="1" smtClean="0">
                <a:solidFill>
                  <a:schemeClr val="bg1"/>
                </a:solidFill>
              </a:rPr>
              <a:t>Atorvastatin</a:t>
            </a:r>
            <a:r>
              <a:rPr lang="en-US" sz="1200" b="1" dirty="0" smtClean="0">
                <a:solidFill>
                  <a:schemeClr val="bg1"/>
                </a:solidFill>
              </a:rPr>
              <a:t> (83 events)</a:t>
            </a:r>
            <a:endParaRPr lang="en-US" sz="1200" b="1" dirty="0">
              <a:solidFill>
                <a:schemeClr val="bg1"/>
              </a:solidFill>
            </a:endParaRPr>
          </a:p>
        </p:txBody>
      </p:sp>
      <p:sp>
        <p:nvSpPr>
          <p:cNvPr id="63" name="Rectangle 9"/>
          <p:cNvSpPr txBox="1">
            <a:spLocks noChangeArrowheads="1"/>
          </p:cNvSpPr>
          <p:nvPr/>
        </p:nvSpPr>
        <p:spPr>
          <a:xfrm>
            <a:off x="457200" y="153988"/>
            <a:ext cx="8189912" cy="1143000"/>
          </a:xfrm>
          <a:prstGeom prst="rect">
            <a:avLst/>
          </a:prstGeom>
        </p:spPr>
        <p:txBody>
          <a:bodyPr anchor="ctr" anchorCtr="0"/>
          <a:lstStyle/>
          <a:p>
            <a:pPr lvl="0"/>
            <a:r>
              <a:rPr lang="en-US" sz="3200" b="1" kern="0" dirty="0" smtClean="0">
                <a:solidFill>
                  <a:srgbClr val="FFFF00"/>
                </a:solidFill>
                <a:effectLst>
                  <a:outerShdw blurRad="38100" dist="38100" dir="2700000" algn="tl">
                    <a:srgbClr val="000000"/>
                  </a:outerShdw>
                </a:effectLst>
                <a:latin typeface="Verdana" pitchFamily="34" charset="0"/>
                <a:ea typeface="Verdana" pitchFamily="34" charset="0"/>
                <a:cs typeface="Verdana" pitchFamily="34" charset="0"/>
              </a:rPr>
              <a:t>CARDS: </a:t>
            </a:r>
            <a:endParaRPr lang="en-US" sz="3200" b="1" kern="0" dirty="0" smtClean="0">
              <a:solidFill>
                <a:srgbClr val="FFFF00"/>
              </a:solidFill>
              <a:effectLst>
                <a:outerShdw blurRad="38100" dist="38100" dir="2700000" algn="tl">
                  <a:srgbClr val="000000"/>
                </a:outerShdw>
              </a:effectLst>
              <a:latin typeface="Verdana" pitchFamily="34" charset="0"/>
              <a:ea typeface="Verdana" pitchFamily="34" charset="0"/>
              <a:cs typeface="Verdana" pitchFamily="34" charset="0"/>
            </a:endParaRPr>
          </a:p>
          <a:p>
            <a:pPr lvl="0"/>
            <a:r>
              <a:rPr lang="en-US" sz="3200" b="1" kern="0" dirty="0" err="1" smtClean="0">
                <a:solidFill>
                  <a:srgbClr val="FFFF00"/>
                </a:solidFill>
                <a:effectLst>
                  <a:outerShdw blurRad="38100" dist="38100" dir="2700000" algn="tl">
                    <a:srgbClr val="000000"/>
                  </a:outerShdw>
                </a:effectLst>
                <a:latin typeface="Verdana" pitchFamily="34" charset="0"/>
                <a:ea typeface="Verdana" pitchFamily="34" charset="0"/>
                <a:cs typeface="Verdana" pitchFamily="34" charset="0"/>
              </a:rPr>
              <a:t>Statin</a:t>
            </a:r>
            <a:r>
              <a:rPr lang="en-US" sz="3200" b="1" kern="0" dirty="0" smtClean="0">
                <a:solidFill>
                  <a:srgbClr val="FFFF00"/>
                </a:solidFill>
                <a:effectLst>
                  <a:outerShdw blurRad="38100" dist="38100" dir="2700000" algn="tl">
                    <a:srgbClr val="000000"/>
                  </a:outerShdw>
                </a:effectLst>
                <a:latin typeface="Verdana" pitchFamily="34" charset="0"/>
                <a:ea typeface="Verdana" pitchFamily="34" charset="0"/>
                <a:cs typeface="Verdana" pitchFamily="34" charset="0"/>
              </a:rPr>
              <a:t> </a:t>
            </a:r>
            <a:r>
              <a:rPr lang="en-US" sz="3200" b="1" kern="0" dirty="0" smtClean="0">
                <a:solidFill>
                  <a:srgbClr val="FFFF00"/>
                </a:solidFill>
                <a:effectLst>
                  <a:outerShdw blurRad="38100" dist="38100" dir="2700000" algn="tl">
                    <a:srgbClr val="000000"/>
                  </a:outerShdw>
                </a:effectLst>
                <a:latin typeface="Verdana" pitchFamily="34" charset="0"/>
                <a:ea typeface="Verdana" pitchFamily="34" charset="0"/>
                <a:cs typeface="Verdana" pitchFamily="34" charset="0"/>
              </a:rPr>
              <a:t>Reduces Primary Outcome</a:t>
            </a:r>
            <a:endParaRPr kumimoji="0" lang="en-US" sz="3200" b="1" i="0" u="none" strike="noStrike" kern="0" cap="none" spc="0" normalizeH="0" baseline="0" noProof="0" dirty="0" smtClean="0">
              <a:ln>
                <a:noFill/>
              </a:ln>
              <a:solidFill>
                <a:srgbClr val="FFFF00"/>
              </a:solidFill>
              <a:effectLst>
                <a:outerShdw blurRad="38100" dist="38100" dir="2700000" algn="tl">
                  <a:srgbClr val="000000"/>
                </a:outerShdw>
              </a:effectLst>
              <a:uLnTx/>
              <a:uFillTx/>
              <a:latin typeface="Verdana" pitchFamily="34" charset="0"/>
              <a:ea typeface="Verdana" pitchFamily="34" charset="0"/>
              <a:cs typeface="Verdana" pitchFamily="34" charset="0"/>
            </a:endParaRPr>
          </a:p>
        </p:txBody>
      </p:sp>
      <p:sp>
        <p:nvSpPr>
          <p:cNvPr id="64" name="Rectangle 63"/>
          <p:cNvSpPr/>
          <p:nvPr/>
        </p:nvSpPr>
        <p:spPr>
          <a:xfrm>
            <a:off x="762000" y="1295400"/>
            <a:ext cx="6858001" cy="369332"/>
          </a:xfrm>
          <a:prstGeom prst="rect">
            <a:avLst/>
          </a:prstGeom>
        </p:spPr>
        <p:txBody>
          <a:bodyPr wrap="square">
            <a:spAutoFit/>
          </a:bodyPr>
          <a:lstStyle/>
          <a:p>
            <a:pPr algn="ctr"/>
            <a:r>
              <a:rPr lang="en-US" b="1" dirty="0" smtClean="0">
                <a:solidFill>
                  <a:schemeClr val="bg1"/>
                </a:solidFill>
              </a:rPr>
              <a:t>Cumulative Hazard of Major Cardiovascular Events</a:t>
            </a:r>
            <a:endParaRPr lang="en-US" b="1" dirty="0">
              <a:solidFill>
                <a:schemeClr val="bg1"/>
              </a:solidFill>
            </a:endParaRPr>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8" name="Rectangle 10"/>
          <p:cNvSpPr>
            <a:spLocks noGrp="1" noChangeArrowheads="1"/>
          </p:cNvSpPr>
          <p:nvPr>
            <p:ph type="body" idx="4294967295"/>
          </p:nvPr>
        </p:nvSpPr>
        <p:spPr>
          <a:xfrm>
            <a:off x="457200" y="1527048"/>
            <a:ext cx="8229600" cy="4818062"/>
          </a:xfrm>
          <a:prstGeom prst="rect">
            <a:avLst/>
          </a:prstGeom>
        </p:spPr>
        <p:txBody>
          <a:bodyPr anchor="t" anchorCtr="0"/>
          <a:lstStyle/>
          <a:p>
            <a:pPr eaLnBrk="1" hangingPunct="1">
              <a:lnSpc>
                <a:spcPct val="100000"/>
              </a:lnSpc>
            </a:pPr>
            <a:r>
              <a:rPr lang="en-US" sz="2400" dirty="0" smtClean="0">
                <a:solidFill>
                  <a:schemeClr val="bg1"/>
                </a:solidFill>
              </a:rPr>
              <a:t>In patients with type 2 diabetes, </a:t>
            </a:r>
            <a:r>
              <a:rPr lang="en-US" sz="2400" dirty="0" err="1" smtClean="0">
                <a:solidFill>
                  <a:schemeClr val="bg1"/>
                </a:solidFill>
              </a:rPr>
              <a:t>atorvastatin</a:t>
            </a:r>
            <a:r>
              <a:rPr lang="en-US" sz="2400" dirty="0" smtClean="0">
                <a:solidFill>
                  <a:schemeClr val="bg1"/>
                </a:solidFill>
              </a:rPr>
              <a:t> 10 mg daily was safe </a:t>
            </a:r>
            <a:br>
              <a:rPr lang="en-US" sz="2400" dirty="0" smtClean="0">
                <a:solidFill>
                  <a:schemeClr val="bg1"/>
                </a:solidFill>
              </a:rPr>
            </a:br>
            <a:r>
              <a:rPr lang="en-US" sz="2400" dirty="0" smtClean="0">
                <a:solidFill>
                  <a:schemeClr val="bg1"/>
                </a:solidFill>
              </a:rPr>
              <a:t>and highly effective in reducing the risk of first cardiovascular events, including stroke</a:t>
            </a:r>
          </a:p>
          <a:p>
            <a:pPr eaLnBrk="1" hangingPunct="1">
              <a:lnSpc>
                <a:spcPct val="100000"/>
              </a:lnSpc>
            </a:pPr>
            <a:r>
              <a:rPr lang="en-US" sz="2400" dirty="0" smtClean="0">
                <a:solidFill>
                  <a:schemeClr val="bg1"/>
                </a:solidFill>
              </a:rPr>
              <a:t>Consistent effect regardless of baseline lipid level, age, or sex</a:t>
            </a:r>
          </a:p>
          <a:p>
            <a:pPr eaLnBrk="1" hangingPunct="1">
              <a:lnSpc>
                <a:spcPct val="100000"/>
              </a:lnSpc>
            </a:pPr>
            <a:r>
              <a:rPr lang="en-US" sz="2400" dirty="0" smtClean="0">
                <a:solidFill>
                  <a:schemeClr val="bg1"/>
                </a:solidFill>
              </a:rPr>
              <a:t>Number needed to treat over 4 years for benefit was 27</a:t>
            </a:r>
          </a:p>
          <a:p>
            <a:pPr eaLnBrk="1" hangingPunct="1">
              <a:lnSpc>
                <a:spcPct val="100000"/>
              </a:lnSpc>
            </a:pPr>
            <a:r>
              <a:rPr lang="en-US" sz="2400" dirty="0" smtClean="0">
                <a:solidFill>
                  <a:schemeClr val="bg1"/>
                </a:solidFill>
              </a:rPr>
              <a:t>CARDS suggests that in patients with type 2 diabetes, overall cardiovascular risk—and not baseline LDL cholesterol level—should be the key determinant for initiating </a:t>
            </a:r>
            <a:r>
              <a:rPr lang="en-US" sz="2400" dirty="0" err="1" smtClean="0">
                <a:solidFill>
                  <a:schemeClr val="bg1"/>
                </a:solidFill>
              </a:rPr>
              <a:t>statin</a:t>
            </a:r>
            <a:r>
              <a:rPr lang="en-US" sz="2400" dirty="0" smtClean="0">
                <a:solidFill>
                  <a:schemeClr val="bg1"/>
                </a:solidFill>
              </a:rPr>
              <a:t> therapy</a:t>
            </a:r>
          </a:p>
        </p:txBody>
      </p:sp>
      <p:sp>
        <p:nvSpPr>
          <p:cNvPr id="6" name="Text Box 4"/>
          <p:cNvSpPr txBox="1">
            <a:spLocks noChangeArrowheads="1"/>
          </p:cNvSpPr>
          <p:nvPr>
            <p:custDataLst>
              <p:tags r:id="rId1"/>
            </p:custDataLst>
          </p:nvPr>
        </p:nvSpPr>
        <p:spPr bwMode="auto">
          <a:xfrm>
            <a:off x="457200" y="6355080"/>
            <a:ext cx="8340725" cy="336550"/>
          </a:xfrm>
          <a:prstGeom prst="rect">
            <a:avLst/>
          </a:prstGeom>
          <a:noFill/>
          <a:ln w="9525">
            <a:noFill/>
            <a:miter lim="800000"/>
            <a:headEnd/>
            <a:tailEnd/>
          </a:ln>
        </p:spPr>
        <p:txBody>
          <a:bodyPr/>
          <a:lstStyle/>
          <a:p>
            <a:pPr algn="r">
              <a:buClr>
                <a:srgbClr val="3F3F3F"/>
              </a:buClr>
              <a:buSzPct val="100000"/>
            </a:pPr>
            <a:r>
              <a:rPr lang="en-US" sz="1400" baseline="0" dirty="0" err="1" smtClean="0">
                <a:solidFill>
                  <a:schemeClr val="bg1"/>
                </a:solidFill>
                <a:latin typeface="Arial Narrow" pitchFamily="34" charset="0"/>
                <a:cs typeface="Times New Roman" pitchFamily="18" charset="0"/>
              </a:rPr>
              <a:t>Colhoun</a:t>
            </a:r>
            <a:r>
              <a:rPr lang="en-US" sz="1400" baseline="0" dirty="0" smtClean="0">
                <a:solidFill>
                  <a:schemeClr val="bg1"/>
                </a:solidFill>
                <a:latin typeface="Arial Narrow" pitchFamily="34" charset="0"/>
                <a:cs typeface="Times New Roman" pitchFamily="18" charset="0"/>
              </a:rPr>
              <a:t> et </a:t>
            </a:r>
            <a:r>
              <a:rPr lang="en-US" sz="1400" baseline="0" dirty="0">
                <a:solidFill>
                  <a:schemeClr val="bg1"/>
                </a:solidFill>
                <a:latin typeface="Arial Narrow" pitchFamily="34" charset="0"/>
                <a:cs typeface="Times New Roman" pitchFamily="18" charset="0"/>
              </a:rPr>
              <a:t>al. </a:t>
            </a:r>
            <a:r>
              <a:rPr lang="en-US" sz="1400" i="1" baseline="0" dirty="0" smtClean="0">
                <a:solidFill>
                  <a:schemeClr val="bg1"/>
                </a:solidFill>
                <a:latin typeface="Arial Narrow" pitchFamily="34" charset="0"/>
                <a:cs typeface="Times New Roman" pitchFamily="18" charset="0"/>
              </a:rPr>
              <a:t>Lancet</a:t>
            </a:r>
            <a:r>
              <a:rPr lang="en-US" sz="1400" i="1" dirty="0" smtClean="0">
                <a:solidFill>
                  <a:schemeClr val="bg1"/>
                </a:solidFill>
                <a:latin typeface="Arial Narrow" pitchFamily="34" charset="0"/>
                <a:cs typeface="Times New Roman" pitchFamily="18" charset="0"/>
              </a:rPr>
              <a:t> </a:t>
            </a:r>
            <a:r>
              <a:rPr lang="en-US" sz="1400" baseline="0" dirty="0" smtClean="0">
                <a:solidFill>
                  <a:schemeClr val="bg1"/>
                </a:solidFill>
                <a:latin typeface="Arial Narrow" pitchFamily="34" charset="0"/>
                <a:cs typeface="Times New Roman" pitchFamily="18" charset="0"/>
              </a:rPr>
              <a:t>2004;364(9435</a:t>
            </a:r>
            <a:r>
              <a:rPr lang="en-US" sz="1400" baseline="0" dirty="0">
                <a:solidFill>
                  <a:schemeClr val="bg1"/>
                </a:solidFill>
                <a:latin typeface="Arial Narrow" pitchFamily="34" charset="0"/>
                <a:cs typeface="Times New Roman" pitchFamily="18" charset="0"/>
              </a:rPr>
              <a:t>):685-696.</a:t>
            </a:r>
          </a:p>
        </p:txBody>
      </p:sp>
      <p:sp>
        <p:nvSpPr>
          <p:cNvPr id="7" name="Text Box 4"/>
          <p:cNvSpPr txBox="1">
            <a:spLocks noChangeArrowheads="1"/>
          </p:cNvSpPr>
          <p:nvPr>
            <p:custDataLst>
              <p:tags r:id="rId2"/>
            </p:custDataLst>
          </p:nvPr>
        </p:nvSpPr>
        <p:spPr bwMode="auto">
          <a:xfrm>
            <a:off x="306387" y="5448300"/>
            <a:ext cx="8340725" cy="336550"/>
          </a:xfrm>
          <a:prstGeom prst="rect">
            <a:avLst/>
          </a:prstGeom>
          <a:noFill/>
          <a:ln w="9525">
            <a:noFill/>
            <a:miter lim="800000"/>
            <a:headEnd/>
            <a:tailEnd/>
          </a:ln>
        </p:spPr>
        <p:txBody>
          <a:bodyPr/>
          <a:lstStyle/>
          <a:p>
            <a:pPr marL="171450" indent="-171450">
              <a:buClr>
                <a:schemeClr val="accent1"/>
              </a:buClr>
              <a:buSzPct val="100000"/>
              <a:buFont typeface="Arial" pitchFamily="34" charset="0"/>
              <a:buChar char="•"/>
            </a:pPr>
            <a:r>
              <a:rPr lang="en-US" sz="1400" baseline="0" dirty="0">
                <a:solidFill>
                  <a:schemeClr val="bg1"/>
                </a:solidFill>
              </a:rPr>
              <a:t>CARDS=Collaborative </a:t>
            </a:r>
            <a:r>
              <a:rPr lang="en-US" sz="1400" baseline="0" dirty="0" err="1">
                <a:solidFill>
                  <a:schemeClr val="bg1"/>
                </a:solidFill>
              </a:rPr>
              <a:t>AtoRvastatin</a:t>
            </a:r>
            <a:r>
              <a:rPr lang="en-US" sz="1400" baseline="0" dirty="0">
                <a:solidFill>
                  <a:schemeClr val="bg1"/>
                </a:solidFill>
              </a:rPr>
              <a:t> Diabetes Study</a:t>
            </a:r>
            <a:r>
              <a:rPr lang="en-US" sz="1400" baseline="0" dirty="0" smtClean="0">
                <a:solidFill>
                  <a:schemeClr val="bg1"/>
                </a:solidFill>
              </a:rPr>
              <a:t>.</a:t>
            </a:r>
            <a:endParaRPr lang="en-US" sz="1400" baseline="0" dirty="0">
              <a:solidFill>
                <a:schemeClr val="bg1"/>
              </a:solidFill>
            </a:endParaRPr>
          </a:p>
        </p:txBody>
      </p:sp>
      <p:sp>
        <p:nvSpPr>
          <p:cNvPr id="8" name="Rectangle 10"/>
          <p:cNvSpPr txBox="1">
            <a:spLocks noChangeArrowheads="1"/>
          </p:cNvSpPr>
          <p:nvPr/>
        </p:nvSpPr>
        <p:spPr>
          <a:xfrm>
            <a:off x="457200" y="153988"/>
            <a:ext cx="8189912" cy="1143000"/>
          </a:xfrm>
          <a:prstGeom prst="rect">
            <a:avLst/>
          </a:prstGeom>
        </p:spPr>
        <p:txBody>
          <a:bodyPr anchor="ctr" anchorCtr="0"/>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4000" b="1" i="0" u="none" strike="noStrike" kern="0" cap="none" spc="0" normalizeH="0" baseline="0" noProof="0" dirty="0" smtClean="0">
                <a:ln>
                  <a:noFill/>
                </a:ln>
                <a:solidFill>
                  <a:srgbClr val="FFFF00"/>
                </a:solidFill>
                <a:uLnTx/>
                <a:uFillTx/>
                <a:latin typeface="Verdana" pitchFamily="34" charset="0"/>
                <a:ea typeface="Verdana" pitchFamily="34" charset="0"/>
                <a:cs typeface="Verdana" pitchFamily="34" charset="0"/>
              </a:rPr>
              <a:t>CARDS Clinical</a:t>
            </a:r>
            <a:r>
              <a:rPr kumimoji="0" lang="en-US" sz="4000" b="1" i="0" u="none" strike="noStrike" kern="0" cap="none" spc="0" normalizeH="0" noProof="0" dirty="0" smtClean="0">
                <a:ln>
                  <a:noFill/>
                </a:ln>
                <a:solidFill>
                  <a:srgbClr val="FFFF00"/>
                </a:solidFill>
                <a:uLnTx/>
                <a:uFillTx/>
                <a:latin typeface="Verdana" pitchFamily="34" charset="0"/>
                <a:ea typeface="Verdana" pitchFamily="34" charset="0"/>
                <a:cs typeface="Verdana" pitchFamily="34" charset="0"/>
              </a:rPr>
              <a:t> Summary </a:t>
            </a:r>
            <a:endParaRPr kumimoji="0" lang="en-US" sz="4000" b="1" i="0" u="none" strike="noStrike" kern="0" cap="none" spc="0" normalizeH="0" baseline="0" noProof="0" dirty="0" smtClean="0">
              <a:ln>
                <a:noFill/>
              </a:ln>
              <a:solidFill>
                <a:srgbClr val="FFFF00"/>
              </a:solidFill>
              <a:uLnTx/>
              <a:uFillTx/>
              <a:latin typeface="Verdana" pitchFamily="34" charset="0"/>
              <a:ea typeface="Verdana" pitchFamily="34" charset="0"/>
              <a:cs typeface="Verdana"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Text Box 19"/>
          <p:cNvSpPr txBox="1">
            <a:spLocks noChangeArrowheads="1"/>
          </p:cNvSpPr>
          <p:nvPr/>
        </p:nvSpPr>
        <p:spPr bwMode="auto">
          <a:xfrm>
            <a:off x="1295400" y="1295400"/>
            <a:ext cx="6056313" cy="400110"/>
          </a:xfrm>
          <a:prstGeom prst="rect">
            <a:avLst/>
          </a:prstGeom>
          <a:noFill/>
          <a:ln w="9525">
            <a:noFill/>
            <a:miter lim="800000"/>
            <a:headEnd/>
            <a:tailEnd/>
          </a:ln>
        </p:spPr>
        <p:txBody>
          <a:bodyPr>
            <a:spAutoFit/>
          </a:bodyPr>
          <a:lstStyle/>
          <a:p>
            <a:pPr algn="ctr">
              <a:spcBef>
                <a:spcPct val="50000"/>
              </a:spcBef>
            </a:pPr>
            <a:r>
              <a:rPr lang="en-US" sz="2000" b="1" baseline="0" dirty="0">
                <a:solidFill>
                  <a:schemeClr val="bg1"/>
                </a:solidFill>
              </a:rPr>
              <a:t>Intensive (Metformin) </a:t>
            </a:r>
            <a:r>
              <a:rPr lang="en-US" sz="2000" b="1" baseline="0" dirty="0" err="1">
                <a:solidFill>
                  <a:schemeClr val="bg1"/>
                </a:solidFill>
              </a:rPr>
              <a:t>vs</a:t>
            </a:r>
            <a:r>
              <a:rPr lang="en-US" sz="2000" b="1" baseline="0" dirty="0">
                <a:solidFill>
                  <a:schemeClr val="bg1"/>
                </a:solidFill>
              </a:rPr>
              <a:t> Conventional Glucose Control</a:t>
            </a:r>
          </a:p>
        </p:txBody>
      </p:sp>
      <p:sp>
        <p:nvSpPr>
          <p:cNvPr id="68" name="Text Box 19"/>
          <p:cNvSpPr txBox="1">
            <a:spLocks noChangeArrowheads="1"/>
          </p:cNvSpPr>
          <p:nvPr/>
        </p:nvSpPr>
        <p:spPr bwMode="auto">
          <a:xfrm>
            <a:off x="1143000" y="1613356"/>
            <a:ext cx="230832"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1.4</a:t>
            </a:r>
          </a:p>
        </p:txBody>
      </p:sp>
      <p:sp>
        <p:nvSpPr>
          <p:cNvPr id="69" name="Text Box 20"/>
          <p:cNvSpPr txBox="1">
            <a:spLocks noChangeArrowheads="1"/>
          </p:cNvSpPr>
          <p:nvPr/>
        </p:nvSpPr>
        <p:spPr bwMode="auto">
          <a:xfrm>
            <a:off x="1143000" y="2209800"/>
            <a:ext cx="230832"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1.2</a:t>
            </a:r>
          </a:p>
        </p:txBody>
      </p:sp>
      <p:sp>
        <p:nvSpPr>
          <p:cNvPr id="71" name="Text Box 21"/>
          <p:cNvSpPr txBox="1">
            <a:spLocks noChangeArrowheads="1"/>
          </p:cNvSpPr>
          <p:nvPr/>
        </p:nvSpPr>
        <p:spPr bwMode="auto">
          <a:xfrm>
            <a:off x="1143000" y="2819400"/>
            <a:ext cx="230832"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1.0</a:t>
            </a:r>
          </a:p>
        </p:txBody>
      </p:sp>
      <p:sp>
        <p:nvSpPr>
          <p:cNvPr id="72" name="Text Box 22"/>
          <p:cNvSpPr txBox="1">
            <a:spLocks noChangeArrowheads="1"/>
          </p:cNvSpPr>
          <p:nvPr/>
        </p:nvSpPr>
        <p:spPr bwMode="auto">
          <a:xfrm>
            <a:off x="1143000" y="3429000"/>
            <a:ext cx="230832"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0.8</a:t>
            </a:r>
          </a:p>
        </p:txBody>
      </p:sp>
      <p:sp>
        <p:nvSpPr>
          <p:cNvPr id="73" name="Text Box 23"/>
          <p:cNvSpPr txBox="1">
            <a:spLocks noChangeArrowheads="1"/>
          </p:cNvSpPr>
          <p:nvPr/>
        </p:nvSpPr>
        <p:spPr bwMode="auto">
          <a:xfrm>
            <a:off x="1143000" y="4051756"/>
            <a:ext cx="230832"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0.6</a:t>
            </a:r>
          </a:p>
        </p:txBody>
      </p:sp>
      <p:sp>
        <p:nvSpPr>
          <p:cNvPr id="74" name="Text Box 24"/>
          <p:cNvSpPr txBox="1">
            <a:spLocks noChangeArrowheads="1"/>
          </p:cNvSpPr>
          <p:nvPr/>
        </p:nvSpPr>
        <p:spPr bwMode="auto">
          <a:xfrm>
            <a:off x="1143000" y="4648200"/>
            <a:ext cx="230832"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0.4</a:t>
            </a:r>
          </a:p>
        </p:txBody>
      </p:sp>
      <p:sp>
        <p:nvSpPr>
          <p:cNvPr id="81" name="Rectangle 10"/>
          <p:cNvSpPr>
            <a:spLocks noChangeArrowheads="1"/>
          </p:cNvSpPr>
          <p:nvPr>
            <p:custDataLst>
              <p:tags r:id="rId1"/>
            </p:custDataLst>
          </p:nvPr>
        </p:nvSpPr>
        <p:spPr bwMode="auto">
          <a:xfrm>
            <a:off x="457200" y="5989320"/>
            <a:ext cx="8340725" cy="336550"/>
          </a:xfrm>
          <a:prstGeom prst="rect">
            <a:avLst/>
          </a:prstGeom>
          <a:noFill/>
          <a:ln w="9525">
            <a:noFill/>
            <a:miter lim="800000"/>
            <a:headEnd/>
            <a:tailEnd/>
          </a:ln>
        </p:spPr>
        <p:txBody>
          <a:bodyPr wrap="none"/>
          <a:lstStyle/>
          <a:p>
            <a:pPr indent="-174625">
              <a:buClr>
                <a:schemeClr val="accent1"/>
              </a:buClr>
              <a:buSzPct val="100000"/>
              <a:buFont typeface="Arial" pitchFamily="34" charset="0"/>
              <a:buChar char="•"/>
            </a:pPr>
            <a:r>
              <a:rPr lang="en-US" sz="1200" baseline="30000" dirty="0">
                <a:solidFill>
                  <a:schemeClr val="bg1"/>
                </a:solidFill>
                <a:sym typeface="Symbol" pitchFamily="18" charset="2"/>
              </a:rPr>
              <a:t>*</a:t>
            </a:r>
            <a:r>
              <a:rPr lang="en-US" sz="1200" baseline="0" dirty="0">
                <a:solidFill>
                  <a:schemeClr val="bg1"/>
                </a:solidFill>
              </a:rPr>
              <a:t>Photocoagulation, vitreous </a:t>
            </a:r>
            <a:r>
              <a:rPr lang="en-US" sz="1200" baseline="0" dirty="0" err="1">
                <a:solidFill>
                  <a:schemeClr val="bg1"/>
                </a:solidFill>
              </a:rPr>
              <a:t>haemorrhage</a:t>
            </a:r>
            <a:r>
              <a:rPr lang="en-US" sz="1200" baseline="0" dirty="0">
                <a:solidFill>
                  <a:schemeClr val="bg1"/>
                </a:solidFill>
              </a:rPr>
              <a:t>, renal </a:t>
            </a:r>
            <a:r>
              <a:rPr lang="en-US" sz="1200" baseline="0" dirty="0" smtClean="0">
                <a:solidFill>
                  <a:schemeClr val="bg1"/>
                </a:solidFill>
              </a:rPr>
              <a:t>failure; </a:t>
            </a:r>
            <a:r>
              <a:rPr lang="en-US" sz="1200" dirty="0" smtClean="0">
                <a:solidFill>
                  <a:schemeClr val="bg1"/>
                </a:solidFill>
                <a:cs typeface="Times New Roman" pitchFamily="18" charset="0"/>
              </a:rPr>
              <a:t>Vertical bars represent 95% CI ;</a:t>
            </a:r>
            <a:r>
              <a:rPr lang="en-US" sz="1200" baseline="0" dirty="0" smtClean="0">
                <a:solidFill>
                  <a:schemeClr val="bg1"/>
                </a:solidFill>
              </a:rPr>
              <a:t>Con=conventional therapy;</a:t>
            </a:r>
            <a:r>
              <a:rPr lang="en-US" sz="1200" dirty="0" smtClean="0">
                <a:solidFill>
                  <a:schemeClr val="bg1"/>
                </a:solidFill>
              </a:rPr>
              <a:t>           </a:t>
            </a:r>
          </a:p>
          <a:p>
            <a:pPr marL="174625" indent="-174625">
              <a:buClr>
                <a:schemeClr val="accent1"/>
              </a:buClr>
              <a:buSzPct val="100000"/>
            </a:pPr>
            <a:r>
              <a:rPr lang="en-US" sz="1200" baseline="0" dirty="0" smtClean="0">
                <a:solidFill>
                  <a:schemeClr val="bg1"/>
                </a:solidFill>
              </a:rPr>
              <a:t>	</a:t>
            </a:r>
            <a:r>
              <a:rPr lang="en-US" sz="1200" baseline="0" dirty="0" err="1" smtClean="0">
                <a:solidFill>
                  <a:schemeClr val="bg1"/>
                </a:solidFill>
              </a:rPr>
              <a:t>Int</a:t>
            </a:r>
            <a:r>
              <a:rPr lang="en-US" sz="1200" baseline="0" dirty="0" smtClean="0">
                <a:solidFill>
                  <a:schemeClr val="bg1"/>
                </a:solidFill>
              </a:rPr>
              <a:t>=intensive therapy</a:t>
            </a:r>
            <a:r>
              <a:rPr lang="en-US" sz="1200" dirty="0" smtClean="0">
                <a:solidFill>
                  <a:schemeClr val="bg1"/>
                </a:solidFill>
              </a:rPr>
              <a:t>.</a:t>
            </a:r>
            <a:endParaRPr lang="en-US" sz="1200" baseline="0" dirty="0">
              <a:solidFill>
                <a:schemeClr val="bg1"/>
              </a:solidFill>
              <a:cs typeface="Times New Roman" pitchFamily="18" charset="0"/>
            </a:endParaRPr>
          </a:p>
        </p:txBody>
      </p:sp>
      <p:grpSp>
        <p:nvGrpSpPr>
          <p:cNvPr id="2" name="Group 89"/>
          <p:cNvGrpSpPr/>
          <p:nvPr/>
        </p:nvGrpSpPr>
        <p:grpSpPr>
          <a:xfrm>
            <a:off x="1964655" y="5651956"/>
            <a:ext cx="4785085" cy="215444"/>
            <a:chOff x="2421855" y="5791200"/>
            <a:chExt cx="4785085" cy="215444"/>
          </a:xfrm>
        </p:grpSpPr>
        <p:sp>
          <p:nvSpPr>
            <p:cNvPr id="91" name="Text Box 25"/>
            <p:cNvSpPr txBox="1">
              <a:spLocks noChangeArrowheads="1"/>
            </p:cNvSpPr>
            <p:nvPr/>
          </p:nvSpPr>
          <p:spPr bwMode="auto">
            <a:xfrm>
              <a:off x="2421855" y="5791200"/>
              <a:ext cx="365485"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1997</a:t>
              </a:r>
            </a:p>
          </p:txBody>
        </p:sp>
        <p:sp>
          <p:nvSpPr>
            <p:cNvPr id="92" name="Text Box 26"/>
            <p:cNvSpPr txBox="1">
              <a:spLocks noChangeArrowheads="1"/>
            </p:cNvSpPr>
            <p:nvPr/>
          </p:nvSpPr>
          <p:spPr bwMode="auto">
            <a:xfrm>
              <a:off x="3336255" y="5791200"/>
              <a:ext cx="365485"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1999</a:t>
              </a:r>
            </a:p>
          </p:txBody>
        </p:sp>
        <p:sp>
          <p:nvSpPr>
            <p:cNvPr id="93" name="Text Box 27"/>
            <p:cNvSpPr txBox="1">
              <a:spLocks noChangeArrowheads="1"/>
            </p:cNvSpPr>
            <p:nvPr/>
          </p:nvSpPr>
          <p:spPr bwMode="auto">
            <a:xfrm>
              <a:off x="4191000" y="5791200"/>
              <a:ext cx="365485"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2001</a:t>
              </a:r>
            </a:p>
          </p:txBody>
        </p:sp>
        <p:sp>
          <p:nvSpPr>
            <p:cNvPr id="94" name="Text Box 28"/>
            <p:cNvSpPr txBox="1">
              <a:spLocks noChangeArrowheads="1"/>
            </p:cNvSpPr>
            <p:nvPr/>
          </p:nvSpPr>
          <p:spPr bwMode="auto">
            <a:xfrm>
              <a:off x="5088855" y="5791200"/>
              <a:ext cx="365485"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2003</a:t>
              </a:r>
            </a:p>
          </p:txBody>
        </p:sp>
        <p:sp>
          <p:nvSpPr>
            <p:cNvPr id="95" name="Text Box 29"/>
            <p:cNvSpPr txBox="1">
              <a:spLocks noChangeArrowheads="1"/>
            </p:cNvSpPr>
            <p:nvPr/>
          </p:nvSpPr>
          <p:spPr bwMode="auto">
            <a:xfrm>
              <a:off x="5927055" y="5791200"/>
              <a:ext cx="365485"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2005</a:t>
              </a:r>
            </a:p>
          </p:txBody>
        </p:sp>
        <p:sp>
          <p:nvSpPr>
            <p:cNvPr id="96" name="Text Box 30"/>
            <p:cNvSpPr txBox="1">
              <a:spLocks noChangeArrowheads="1"/>
            </p:cNvSpPr>
            <p:nvPr/>
          </p:nvSpPr>
          <p:spPr bwMode="auto">
            <a:xfrm>
              <a:off x="6841455" y="5791200"/>
              <a:ext cx="365485"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2007</a:t>
              </a:r>
            </a:p>
          </p:txBody>
        </p:sp>
      </p:grpSp>
      <p:sp>
        <p:nvSpPr>
          <p:cNvPr id="31754" name="Line 16"/>
          <p:cNvSpPr>
            <a:spLocks noChangeShapeType="1"/>
          </p:cNvSpPr>
          <p:nvPr/>
        </p:nvSpPr>
        <p:spPr bwMode="auto">
          <a:xfrm>
            <a:off x="1447801" y="1709928"/>
            <a:ext cx="66357" cy="0"/>
          </a:xfrm>
          <a:prstGeom prst="line">
            <a:avLst/>
          </a:prstGeom>
          <a:noFill/>
          <a:ln w="9525">
            <a:solidFill>
              <a:schemeClr val="tx1"/>
            </a:solidFill>
            <a:round/>
            <a:headEnd/>
            <a:tailEnd/>
          </a:ln>
        </p:spPr>
        <p:txBody>
          <a:bodyPr/>
          <a:lstStyle/>
          <a:p>
            <a:endParaRPr lang="en-US">
              <a:solidFill>
                <a:schemeClr val="bg1"/>
              </a:solidFill>
            </a:endParaRPr>
          </a:p>
        </p:txBody>
      </p:sp>
      <p:sp>
        <p:nvSpPr>
          <p:cNvPr id="31755" name="Line 17"/>
          <p:cNvSpPr>
            <a:spLocks noChangeShapeType="1"/>
          </p:cNvSpPr>
          <p:nvPr/>
        </p:nvSpPr>
        <p:spPr bwMode="auto">
          <a:xfrm>
            <a:off x="1453833" y="2305638"/>
            <a:ext cx="66357" cy="0"/>
          </a:xfrm>
          <a:prstGeom prst="line">
            <a:avLst/>
          </a:prstGeom>
          <a:noFill/>
          <a:ln w="9525">
            <a:solidFill>
              <a:schemeClr val="tx1"/>
            </a:solidFill>
            <a:round/>
            <a:headEnd/>
            <a:tailEnd/>
          </a:ln>
        </p:spPr>
        <p:txBody>
          <a:bodyPr/>
          <a:lstStyle/>
          <a:p>
            <a:endParaRPr lang="en-US">
              <a:solidFill>
                <a:schemeClr val="bg1"/>
              </a:solidFill>
            </a:endParaRPr>
          </a:p>
        </p:txBody>
      </p:sp>
      <p:sp>
        <p:nvSpPr>
          <p:cNvPr id="31756" name="Line 18"/>
          <p:cNvSpPr>
            <a:spLocks noChangeShapeType="1"/>
          </p:cNvSpPr>
          <p:nvPr/>
        </p:nvSpPr>
        <p:spPr bwMode="auto">
          <a:xfrm>
            <a:off x="1447801" y="2903985"/>
            <a:ext cx="66357" cy="0"/>
          </a:xfrm>
          <a:prstGeom prst="line">
            <a:avLst/>
          </a:prstGeom>
          <a:noFill/>
          <a:ln w="9525">
            <a:solidFill>
              <a:schemeClr val="tx1"/>
            </a:solidFill>
            <a:round/>
            <a:headEnd/>
            <a:tailEnd/>
          </a:ln>
        </p:spPr>
        <p:txBody>
          <a:bodyPr/>
          <a:lstStyle/>
          <a:p>
            <a:endParaRPr lang="en-US">
              <a:solidFill>
                <a:schemeClr val="bg1"/>
              </a:solidFill>
            </a:endParaRPr>
          </a:p>
        </p:txBody>
      </p:sp>
      <p:sp>
        <p:nvSpPr>
          <p:cNvPr id="31757" name="Line 19"/>
          <p:cNvSpPr>
            <a:spLocks noChangeShapeType="1"/>
          </p:cNvSpPr>
          <p:nvPr/>
        </p:nvSpPr>
        <p:spPr bwMode="auto">
          <a:xfrm>
            <a:off x="1447801" y="3518170"/>
            <a:ext cx="66357" cy="0"/>
          </a:xfrm>
          <a:prstGeom prst="line">
            <a:avLst/>
          </a:prstGeom>
          <a:noFill/>
          <a:ln w="9525">
            <a:solidFill>
              <a:schemeClr val="tx1"/>
            </a:solidFill>
            <a:round/>
            <a:headEnd/>
            <a:tailEnd/>
          </a:ln>
        </p:spPr>
        <p:txBody>
          <a:bodyPr/>
          <a:lstStyle/>
          <a:p>
            <a:endParaRPr lang="en-US">
              <a:solidFill>
                <a:schemeClr val="bg1"/>
              </a:solidFill>
            </a:endParaRPr>
          </a:p>
        </p:txBody>
      </p:sp>
      <p:sp>
        <p:nvSpPr>
          <p:cNvPr id="31758" name="Line 20"/>
          <p:cNvSpPr>
            <a:spLocks noChangeShapeType="1"/>
          </p:cNvSpPr>
          <p:nvPr/>
        </p:nvSpPr>
        <p:spPr bwMode="auto">
          <a:xfrm>
            <a:off x="1447801" y="4127453"/>
            <a:ext cx="66357" cy="0"/>
          </a:xfrm>
          <a:prstGeom prst="line">
            <a:avLst/>
          </a:prstGeom>
          <a:noFill/>
          <a:ln w="9525">
            <a:solidFill>
              <a:schemeClr val="tx1"/>
            </a:solidFill>
            <a:round/>
            <a:headEnd/>
            <a:tailEnd/>
          </a:ln>
        </p:spPr>
        <p:txBody>
          <a:bodyPr/>
          <a:lstStyle/>
          <a:p>
            <a:endParaRPr lang="en-US">
              <a:solidFill>
                <a:schemeClr val="bg1"/>
              </a:solidFill>
            </a:endParaRPr>
          </a:p>
        </p:txBody>
      </p:sp>
      <p:sp>
        <p:nvSpPr>
          <p:cNvPr id="31759" name="Line 21"/>
          <p:cNvSpPr>
            <a:spLocks noChangeShapeType="1"/>
          </p:cNvSpPr>
          <p:nvPr/>
        </p:nvSpPr>
        <p:spPr bwMode="auto">
          <a:xfrm>
            <a:off x="1453833" y="4742768"/>
            <a:ext cx="66357" cy="0"/>
          </a:xfrm>
          <a:prstGeom prst="line">
            <a:avLst/>
          </a:prstGeom>
          <a:noFill/>
          <a:ln w="9525">
            <a:solidFill>
              <a:schemeClr val="tx1"/>
            </a:solidFill>
            <a:round/>
            <a:headEnd/>
            <a:tailEnd/>
          </a:ln>
        </p:spPr>
        <p:txBody>
          <a:bodyPr/>
          <a:lstStyle/>
          <a:p>
            <a:endParaRPr lang="en-US">
              <a:solidFill>
                <a:schemeClr val="bg1"/>
              </a:solidFill>
            </a:endParaRPr>
          </a:p>
        </p:txBody>
      </p:sp>
      <p:sp>
        <p:nvSpPr>
          <p:cNvPr id="31776" name="Line 38"/>
          <p:cNvSpPr>
            <a:spLocks noChangeShapeType="1"/>
          </p:cNvSpPr>
          <p:nvPr/>
        </p:nvSpPr>
        <p:spPr bwMode="auto">
          <a:xfrm>
            <a:off x="2201863" y="5508895"/>
            <a:ext cx="0" cy="72390"/>
          </a:xfrm>
          <a:prstGeom prst="line">
            <a:avLst/>
          </a:prstGeom>
          <a:noFill/>
          <a:ln w="9525">
            <a:solidFill>
              <a:schemeClr val="tx1"/>
            </a:solidFill>
            <a:round/>
            <a:headEnd/>
            <a:tailEnd/>
          </a:ln>
        </p:spPr>
        <p:txBody>
          <a:bodyPr/>
          <a:lstStyle/>
          <a:p>
            <a:endParaRPr lang="en-US">
              <a:solidFill>
                <a:schemeClr val="bg1"/>
              </a:solidFill>
            </a:endParaRPr>
          </a:p>
        </p:txBody>
      </p:sp>
      <p:sp>
        <p:nvSpPr>
          <p:cNvPr id="31777" name="Line 39"/>
          <p:cNvSpPr>
            <a:spLocks noChangeShapeType="1"/>
          </p:cNvSpPr>
          <p:nvPr/>
        </p:nvSpPr>
        <p:spPr bwMode="auto">
          <a:xfrm>
            <a:off x="3076576" y="5520960"/>
            <a:ext cx="0" cy="72390"/>
          </a:xfrm>
          <a:prstGeom prst="line">
            <a:avLst/>
          </a:prstGeom>
          <a:noFill/>
          <a:ln w="9525">
            <a:solidFill>
              <a:schemeClr val="tx1"/>
            </a:solidFill>
            <a:round/>
            <a:headEnd/>
            <a:tailEnd/>
          </a:ln>
        </p:spPr>
        <p:txBody>
          <a:bodyPr/>
          <a:lstStyle/>
          <a:p>
            <a:endParaRPr lang="en-US">
              <a:solidFill>
                <a:schemeClr val="bg1"/>
              </a:solidFill>
            </a:endParaRPr>
          </a:p>
        </p:txBody>
      </p:sp>
      <p:sp>
        <p:nvSpPr>
          <p:cNvPr id="31778" name="Line 40"/>
          <p:cNvSpPr>
            <a:spLocks noChangeShapeType="1"/>
          </p:cNvSpPr>
          <p:nvPr/>
        </p:nvSpPr>
        <p:spPr bwMode="auto">
          <a:xfrm>
            <a:off x="3951288" y="5520960"/>
            <a:ext cx="0" cy="72390"/>
          </a:xfrm>
          <a:prstGeom prst="line">
            <a:avLst/>
          </a:prstGeom>
          <a:noFill/>
          <a:ln w="9525">
            <a:solidFill>
              <a:schemeClr val="tx1"/>
            </a:solidFill>
            <a:round/>
            <a:headEnd/>
            <a:tailEnd/>
          </a:ln>
        </p:spPr>
        <p:txBody>
          <a:bodyPr/>
          <a:lstStyle/>
          <a:p>
            <a:endParaRPr lang="en-US">
              <a:solidFill>
                <a:schemeClr val="bg1"/>
              </a:solidFill>
            </a:endParaRPr>
          </a:p>
        </p:txBody>
      </p:sp>
      <p:sp>
        <p:nvSpPr>
          <p:cNvPr id="31779" name="Line 41"/>
          <p:cNvSpPr>
            <a:spLocks noChangeShapeType="1"/>
          </p:cNvSpPr>
          <p:nvPr/>
        </p:nvSpPr>
        <p:spPr bwMode="auto">
          <a:xfrm>
            <a:off x="4819968" y="5520960"/>
            <a:ext cx="0" cy="72390"/>
          </a:xfrm>
          <a:prstGeom prst="line">
            <a:avLst/>
          </a:prstGeom>
          <a:noFill/>
          <a:ln w="9525">
            <a:solidFill>
              <a:schemeClr val="tx1"/>
            </a:solidFill>
            <a:round/>
            <a:headEnd/>
            <a:tailEnd/>
          </a:ln>
        </p:spPr>
        <p:txBody>
          <a:bodyPr/>
          <a:lstStyle/>
          <a:p>
            <a:endParaRPr lang="en-US">
              <a:solidFill>
                <a:schemeClr val="bg1"/>
              </a:solidFill>
            </a:endParaRPr>
          </a:p>
        </p:txBody>
      </p:sp>
      <p:sp>
        <p:nvSpPr>
          <p:cNvPr id="31780" name="Line 42"/>
          <p:cNvSpPr>
            <a:spLocks noChangeShapeType="1"/>
          </p:cNvSpPr>
          <p:nvPr/>
        </p:nvSpPr>
        <p:spPr bwMode="auto">
          <a:xfrm>
            <a:off x="5682615" y="5520960"/>
            <a:ext cx="0" cy="72390"/>
          </a:xfrm>
          <a:prstGeom prst="line">
            <a:avLst/>
          </a:prstGeom>
          <a:noFill/>
          <a:ln w="9525">
            <a:solidFill>
              <a:schemeClr val="tx1"/>
            </a:solidFill>
            <a:round/>
            <a:headEnd/>
            <a:tailEnd/>
          </a:ln>
        </p:spPr>
        <p:txBody>
          <a:bodyPr/>
          <a:lstStyle/>
          <a:p>
            <a:endParaRPr lang="en-US">
              <a:solidFill>
                <a:schemeClr val="bg1"/>
              </a:solidFill>
            </a:endParaRPr>
          </a:p>
        </p:txBody>
      </p:sp>
      <p:sp>
        <p:nvSpPr>
          <p:cNvPr id="31781" name="Line 43"/>
          <p:cNvSpPr>
            <a:spLocks noChangeShapeType="1"/>
          </p:cNvSpPr>
          <p:nvPr/>
        </p:nvSpPr>
        <p:spPr bwMode="auto">
          <a:xfrm>
            <a:off x="6551295" y="5508895"/>
            <a:ext cx="0" cy="72390"/>
          </a:xfrm>
          <a:prstGeom prst="line">
            <a:avLst/>
          </a:prstGeom>
          <a:noFill/>
          <a:ln w="9525">
            <a:solidFill>
              <a:schemeClr val="tx1"/>
            </a:solidFill>
            <a:round/>
            <a:headEnd/>
            <a:tailEnd/>
          </a:ln>
        </p:spPr>
        <p:txBody>
          <a:bodyPr/>
          <a:lstStyle/>
          <a:p>
            <a:endParaRPr lang="en-US">
              <a:solidFill>
                <a:schemeClr val="bg1"/>
              </a:solidFill>
            </a:endParaRPr>
          </a:p>
        </p:txBody>
      </p:sp>
      <p:sp>
        <p:nvSpPr>
          <p:cNvPr id="31751" name="Rectangle 74"/>
          <p:cNvSpPr>
            <a:spLocks noChangeArrowheads="1"/>
          </p:cNvSpPr>
          <p:nvPr/>
        </p:nvSpPr>
        <p:spPr bwMode="auto">
          <a:xfrm>
            <a:off x="1500585" y="1709928"/>
            <a:ext cx="5724841" cy="3820081"/>
          </a:xfrm>
          <a:prstGeom prst="rect">
            <a:avLst/>
          </a:prstGeom>
          <a:noFill/>
          <a:ln w="9525">
            <a:solidFill>
              <a:schemeClr val="bg1"/>
            </a:solidFill>
            <a:miter lim="800000"/>
            <a:headEnd/>
            <a:tailEnd/>
          </a:ln>
        </p:spPr>
        <p:txBody>
          <a:bodyPr wrap="none" anchor="ctr"/>
          <a:lstStyle/>
          <a:p>
            <a:endParaRPr lang="en-US" sz="1000" baseline="0">
              <a:solidFill>
                <a:schemeClr val="bg1"/>
              </a:solidFill>
            </a:endParaRPr>
          </a:p>
        </p:txBody>
      </p:sp>
      <p:sp>
        <p:nvSpPr>
          <p:cNvPr id="31772" name="Text Box 34"/>
          <p:cNvSpPr txBox="1">
            <a:spLocks noChangeArrowheads="1"/>
          </p:cNvSpPr>
          <p:nvPr/>
        </p:nvSpPr>
        <p:spPr bwMode="auto">
          <a:xfrm>
            <a:off x="1589565" y="4849845"/>
            <a:ext cx="1311769" cy="215444"/>
          </a:xfrm>
          <a:prstGeom prst="rect">
            <a:avLst/>
          </a:prstGeom>
          <a:noFill/>
          <a:ln w="9525">
            <a:noFill/>
            <a:miter lim="800000"/>
            <a:headEnd/>
            <a:tailEnd/>
          </a:ln>
        </p:spPr>
        <p:txBody>
          <a:bodyPr wrap="none" lIns="0" tIns="0" rIns="0" bIns="0">
            <a:spAutoFit/>
          </a:bodyPr>
          <a:lstStyle/>
          <a:p>
            <a:r>
              <a:rPr lang="en-US" sz="1400" baseline="0">
                <a:solidFill>
                  <a:schemeClr val="bg1"/>
                </a:solidFill>
              </a:rPr>
              <a:t>Number of events</a:t>
            </a:r>
          </a:p>
        </p:txBody>
      </p:sp>
      <p:sp>
        <p:nvSpPr>
          <p:cNvPr id="31782" name="Text Box 44"/>
          <p:cNvSpPr txBox="1">
            <a:spLocks noChangeArrowheads="1"/>
          </p:cNvSpPr>
          <p:nvPr/>
        </p:nvSpPr>
        <p:spPr bwMode="auto">
          <a:xfrm>
            <a:off x="1603008" y="5060982"/>
            <a:ext cx="333425" cy="430887"/>
          </a:xfrm>
          <a:prstGeom prst="rect">
            <a:avLst/>
          </a:prstGeom>
          <a:noFill/>
          <a:ln w="9525">
            <a:noFill/>
            <a:miter lim="800000"/>
            <a:headEnd/>
            <a:tailEnd/>
          </a:ln>
        </p:spPr>
        <p:txBody>
          <a:bodyPr wrap="none" lIns="0" tIns="0" rIns="0" bIns="0">
            <a:spAutoFit/>
          </a:bodyPr>
          <a:lstStyle/>
          <a:p>
            <a:pPr algn="r"/>
            <a:r>
              <a:rPr lang="en-US" sz="1400" baseline="0">
                <a:solidFill>
                  <a:schemeClr val="bg1"/>
                </a:solidFill>
              </a:rPr>
              <a:t>Con:</a:t>
            </a:r>
          </a:p>
          <a:p>
            <a:pPr algn="r"/>
            <a:r>
              <a:rPr lang="en-US" sz="1400" baseline="0">
                <a:solidFill>
                  <a:schemeClr val="bg1"/>
                </a:solidFill>
              </a:rPr>
              <a:t>Int:</a:t>
            </a:r>
          </a:p>
        </p:txBody>
      </p:sp>
      <p:sp>
        <p:nvSpPr>
          <p:cNvPr id="31783" name="Text Box 45"/>
          <p:cNvSpPr txBox="1">
            <a:spLocks noChangeArrowheads="1"/>
          </p:cNvSpPr>
          <p:nvPr/>
        </p:nvSpPr>
        <p:spPr bwMode="auto">
          <a:xfrm>
            <a:off x="2124064" y="5060982"/>
            <a:ext cx="182742" cy="430887"/>
          </a:xfrm>
          <a:prstGeom prst="rect">
            <a:avLst/>
          </a:prstGeom>
          <a:noFill/>
          <a:ln w="9525">
            <a:noFill/>
            <a:miter lim="800000"/>
            <a:headEnd/>
            <a:tailEnd/>
          </a:ln>
        </p:spPr>
        <p:txBody>
          <a:bodyPr wrap="none" lIns="0" tIns="0" rIns="0" bIns="0">
            <a:spAutoFit/>
          </a:bodyPr>
          <a:lstStyle/>
          <a:p>
            <a:pPr algn="ctr"/>
            <a:r>
              <a:rPr lang="en-US" sz="1400" baseline="0">
                <a:solidFill>
                  <a:schemeClr val="bg1"/>
                </a:solidFill>
              </a:rPr>
              <a:t>38</a:t>
            </a:r>
          </a:p>
          <a:p>
            <a:pPr algn="ctr"/>
            <a:r>
              <a:rPr lang="en-US" sz="1400" baseline="0">
                <a:solidFill>
                  <a:schemeClr val="bg1"/>
                </a:solidFill>
              </a:rPr>
              <a:t>24</a:t>
            </a:r>
          </a:p>
        </p:txBody>
      </p:sp>
      <p:sp>
        <p:nvSpPr>
          <p:cNvPr id="31784" name="Text Box 46"/>
          <p:cNvSpPr txBox="1">
            <a:spLocks noChangeArrowheads="1"/>
          </p:cNvSpPr>
          <p:nvPr/>
        </p:nvSpPr>
        <p:spPr bwMode="auto">
          <a:xfrm>
            <a:off x="2983695" y="5060982"/>
            <a:ext cx="182742" cy="430887"/>
          </a:xfrm>
          <a:prstGeom prst="rect">
            <a:avLst/>
          </a:prstGeom>
          <a:noFill/>
          <a:ln w="9525">
            <a:noFill/>
            <a:miter lim="800000"/>
            <a:headEnd/>
            <a:tailEnd/>
          </a:ln>
        </p:spPr>
        <p:txBody>
          <a:bodyPr wrap="none" lIns="0" tIns="0" rIns="0" bIns="0">
            <a:spAutoFit/>
          </a:bodyPr>
          <a:lstStyle/>
          <a:p>
            <a:pPr algn="ctr"/>
            <a:r>
              <a:rPr lang="en-US" sz="1400" baseline="0">
                <a:solidFill>
                  <a:schemeClr val="bg1"/>
                </a:solidFill>
              </a:rPr>
              <a:t>58</a:t>
            </a:r>
          </a:p>
          <a:p>
            <a:pPr algn="ctr"/>
            <a:r>
              <a:rPr lang="en-US" sz="1400" baseline="0">
                <a:solidFill>
                  <a:schemeClr val="bg1"/>
                </a:solidFill>
              </a:rPr>
              <a:t>37</a:t>
            </a:r>
          </a:p>
        </p:txBody>
      </p:sp>
      <p:sp>
        <p:nvSpPr>
          <p:cNvPr id="31785" name="Text Box 47"/>
          <p:cNvSpPr txBox="1">
            <a:spLocks noChangeArrowheads="1"/>
          </p:cNvSpPr>
          <p:nvPr/>
        </p:nvSpPr>
        <p:spPr bwMode="auto">
          <a:xfrm>
            <a:off x="3865949" y="5060982"/>
            <a:ext cx="182742" cy="430887"/>
          </a:xfrm>
          <a:prstGeom prst="rect">
            <a:avLst/>
          </a:prstGeom>
          <a:noFill/>
          <a:ln w="9525">
            <a:noFill/>
            <a:miter lim="800000"/>
            <a:headEnd/>
            <a:tailEnd/>
          </a:ln>
        </p:spPr>
        <p:txBody>
          <a:bodyPr wrap="none" lIns="0" tIns="0" rIns="0" bIns="0">
            <a:spAutoFit/>
          </a:bodyPr>
          <a:lstStyle/>
          <a:p>
            <a:pPr algn="ctr"/>
            <a:r>
              <a:rPr lang="en-US" sz="1400" baseline="0">
                <a:solidFill>
                  <a:schemeClr val="bg1"/>
                </a:solidFill>
              </a:rPr>
              <a:t>70</a:t>
            </a:r>
          </a:p>
          <a:p>
            <a:pPr algn="ctr"/>
            <a:r>
              <a:rPr lang="en-US" sz="1400" baseline="0">
                <a:solidFill>
                  <a:schemeClr val="bg1"/>
                </a:solidFill>
              </a:rPr>
              <a:t>44</a:t>
            </a:r>
          </a:p>
        </p:txBody>
      </p:sp>
      <p:sp>
        <p:nvSpPr>
          <p:cNvPr id="31786" name="Text Box 48"/>
          <p:cNvSpPr txBox="1">
            <a:spLocks noChangeArrowheads="1"/>
          </p:cNvSpPr>
          <p:nvPr/>
        </p:nvSpPr>
        <p:spPr bwMode="auto">
          <a:xfrm>
            <a:off x="4716531" y="5060982"/>
            <a:ext cx="182742" cy="430887"/>
          </a:xfrm>
          <a:prstGeom prst="rect">
            <a:avLst/>
          </a:prstGeom>
          <a:noFill/>
          <a:ln w="9525">
            <a:noFill/>
            <a:miter lim="800000"/>
            <a:headEnd/>
            <a:tailEnd/>
          </a:ln>
        </p:spPr>
        <p:txBody>
          <a:bodyPr wrap="none" lIns="0" tIns="0" rIns="0" bIns="0">
            <a:spAutoFit/>
          </a:bodyPr>
          <a:lstStyle/>
          <a:p>
            <a:pPr algn="ctr"/>
            <a:r>
              <a:rPr lang="en-US" sz="1400" baseline="0">
                <a:solidFill>
                  <a:schemeClr val="bg1"/>
                </a:solidFill>
              </a:rPr>
              <a:t>73</a:t>
            </a:r>
          </a:p>
          <a:p>
            <a:pPr algn="ctr"/>
            <a:r>
              <a:rPr lang="en-US" sz="1400" baseline="0">
                <a:solidFill>
                  <a:schemeClr val="bg1"/>
                </a:solidFill>
              </a:rPr>
              <a:t>52</a:t>
            </a:r>
          </a:p>
        </p:txBody>
      </p:sp>
      <p:sp>
        <p:nvSpPr>
          <p:cNvPr id="31787" name="Text Box 49"/>
          <p:cNvSpPr txBox="1">
            <a:spLocks noChangeArrowheads="1"/>
          </p:cNvSpPr>
          <p:nvPr/>
        </p:nvSpPr>
        <p:spPr bwMode="auto">
          <a:xfrm>
            <a:off x="5601800" y="5060982"/>
            <a:ext cx="182742" cy="430887"/>
          </a:xfrm>
          <a:prstGeom prst="rect">
            <a:avLst/>
          </a:prstGeom>
          <a:noFill/>
          <a:ln w="9525">
            <a:noFill/>
            <a:miter lim="800000"/>
            <a:headEnd/>
            <a:tailEnd/>
          </a:ln>
        </p:spPr>
        <p:txBody>
          <a:bodyPr wrap="none" lIns="0" tIns="0" rIns="0" bIns="0">
            <a:spAutoFit/>
          </a:bodyPr>
          <a:lstStyle/>
          <a:p>
            <a:pPr algn="ctr"/>
            <a:r>
              <a:rPr lang="en-US" sz="1400" baseline="0">
                <a:solidFill>
                  <a:schemeClr val="bg1"/>
                </a:solidFill>
              </a:rPr>
              <a:t>74</a:t>
            </a:r>
          </a:p>
          <a:p>
            <a:pPr algn="ctr"/>
            <a:r>
              <a:rPr lang="en-US" sz="1400" baseline="0">
                <a:solidFill>
                  <a:schemeClr val="bg1"/>
                </a:solidFill>
              </a:rPr>
              <a:t>58</a:t>
            </a:r>
          </a:p>
        </p:txBody>
      </p:sp>
      <p:sp>
        <p:nvSpPr>
          <p:cNvPr id="31788" name="Text Box 50"/>
          <p:cNvSpPr txBox="1">
            <a:spLocks noChangeArrowheads="1"/>
          </p:cNvSpPr>
          <p:nvPr/>
        </p:nvSpPr>
        <p:spPr bwMode="auto">
          <a:xfrm>
            <a:off x="6455398" y="5060982"/>
            <a:ext cx="182742" cy="430887"/>
          </a:xfrm>
          <a:prstGeom prst="rect">
            <a:avLst/>
          </a:prstGeom>
          <a:noFill/>
          <a:ln w="9525">
            <a:noFill/>
            <a:miter lim="800000"/>
            <a:headEnd/>
            <a:tailEnd/>
          </a:ln>
        </p:spPr>
        <p:txBody>
          <a:bodyPr wrap="none" lIns="0" tIns="0" rIns="0" bIns="0">
            <a:spAutoFit/>
          </a:bodyPr>
          <a:lstStyle/>
          <a:p>
            <a:pPr algn="ctr"/>
            <a:r>
              <a:rPr lang="en-US" sz="1400" baseline="0">
                <a:solidFill>
                  <a:schemeClr val="bg1"/>
                </a:solidFill>
              </a:rPr>
              <a:t>78</a:t>
            </a:r>
          </a:p>
          <a:p>
            <a:pPr algn="ctr"/>
            <a:r>
              <a:rPr lang="en-US" sz="1400" baseline="0">
                <a:solidFill>
                  <a:schemeClr val="bg1"/>
                </a:solidFill>
              </a:rPr>
              <a:t>66</a:t>
            </a:r>
          </a:p>
        </p:txBody>
      </p:sp>
      <p:sp>
        <p:nvSpPr>
          <p:cNvPr id="31789" name="Rectangle 51"/>
          <p:cNvSpPr>
            <a:spLocks noChangeArrowheads="1"/>
          </p:cNvSpPr>
          <p:nvPr/>
        </p:nvSpPr>
        <p:spPr bwMode="auto">
          <a:xfrm>
            <a:off x="2123441" y="3714226"/>
            <a:ext cx="162877" cy="156845"/>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31790" name="AutoShape 52"/>
          <p:cNvSpPr>
            <a:spLocks noChangeArrowheads="1"/>
          </p:cNvSpPr>
          <p:nvPr/>
        </p:nvSpPr>
        <p:spPr bwMode="auto">
          <a:xfrm>
            <a:off x="2551748" y="4097290"/>
            <a:ext cx="180975" cy="187007"/>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31791" name="AutoShape 53"/>
          <p:cNvSpPr>
            <a:spLocks noChangeArrowheads="1"/>
          </p:cNvSpPr>
          <p:nvPr/>
        </p:nvSpPr>
        <p:spPr bwMode="auto">
          <a:xfrm>
            <a:off x="2980056" y="3804714"/>
            <a:ext cx="180975" cy="187007"/>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31792" name="AutoShape 54"/>
          <p:cNvSpPr>
            <a:spLocks noChangeArrowheads="1"/>
          </p:cNvSpPr>
          <p:nvPr/>
        </p:nvSpPr>
        <p:spPr bwMode="auto">
          <a:xfrm>
            <a:off x="3420428" y="3825828"/>
            <a:ext cx="180975" cy="187007"/>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31793" name="AutoShape 55"/>
          <p:cNvSpPr>
            <a:spLocks noChangeArrowheads="1"/>
          </p:cNvSpPr>
          <p:nvPr/>
        </p:nvSpPr>
        <p:spPr bwMode="auto">
          <a:xfrm>
            <a:off x="3854768" y="3880120"/>
            <a:ext cx="180975" cy="187007"/>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31794" name="AutoShape 56"/>
          <p:cNvSpPr>
            <a:spLocks noChangeArrowheads="1"/>
          </p:cNvSpPr>
          <p:nvPr/>
        </p:nvSpPr>
        <p:spPr bwMode="auto">
          <a:xfrm>
            <a:off x="4289108" y="3747405"/>
            <a:ext cx="180975" cy="187007"/>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31795" name="AutoShape 57"/>
          <p:cNvSpPr>
            <a:spLocks noChangeArrowheads="1"/>
          </p:cNvSpPr>
          <p:nvPr/>
        </p:nvSpPr>
        <p:spPr bwMode="auto">
          <a:xfrm>
            <a:off x="4723448" y="3650885"/>
            <a:ext cx="180975" cy="187007"/>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31796" name="AutoShape 58"/>
          <p:cNvSpPr>
            <a:spLocks noChangeArrowheads="1"/>
          </p:cNvSpPr>
          <p:nvPr/>
        </p:nvSpPr>
        <p:spPr bwMode="auto">
          <a:xfrm>
            <a:off x="5157788" y="3647869"/>
            <a:ext cx="180975" cy="187007"/>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31797" name="AutoShape 59"/>
          <p:cNvSpPr>
            <a:spLocks noChangeArrowheads="1"/>
          </p:cNvSpPr>
          <p:nvPr/>
        </p:nvSpPr>
        <p:spPr bwMode="auto">
          <a:xfrm>
            <a:off x="5592127" y="3442764"/>
            <a:ext cx="180975" cy="187007"/>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31798" name="AutoShape 60"/>
          <p:cNvSpPr>
            <a:spLocks noChangeArrowheads="1"/>
          </p:cNvSpPr>
          <p:nvPr/>
        </p:nvSpPr>
        <p:spPr bwMode="auto">
          <a:xfrm>
            <a:off x="6026467" y="3439748"/>
            <a:ext cx="180975" cy="187007"/>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31799" name="AutoShape 61"/>
          <p:cNvSpPr>
            <a:spLocks noChangeArrowheads="1"/>
          </p:cNvSpPr>
          <p:nvPr/>
        </p:nvSpPr>
        <p:spPr bwMode="auto">
          <a:xfrm>
            <a:off x="6460807" y="3307033"/>
            <a:ext cx="180975" cy="187007"/>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31800" name="Line 62"/>
          <p:cNvSpPr>
            <a:spLocks noChangeShapeType="1"/>
          </p:cNvSpPr>
          <p:nvPr/>
        </p:nvSpPr>
        <p:spPr bwMode="auto">
          <a:xfrm>
            <a:off x="2207896" y="2359930"/>
            <a:ext cx="0" cy="2275761"/>
          </a:xfrm>
          <a:prstGeom prst="line">
            <a:avLst/>
          </a:prstGeom>
          <a:noFill/>
          <a:ln w="19050">
            <a:solidFill>
              <a:srgbClr val="990000"/>
            </a:solidFill>
            <a:round/>
            <a:headEnd/>
            <a:tailEnd/>
          </a:ln>
        </p:spPr>
        <p:txBody>
          <a:bodyPr/>
          <a:lstStyle/>
          <a:p>
            <a:endParaRPr lang="en-US">
              <a:solidFill>
                <a:schemeClr val="bg1"/>
              </a:solidFill>
            </a:endParaRPr>
          </a:p>
        </p:txBody>
      </p:sp>
      <p:sp>
        <p:nvSpPr>
          <p:cNvPr id="31801" name="Line 63"/>
          <p:cNvSpPr>
            <a:spLocks noChangeShapeType="1"/>
          </p:cNvSpPr>
          <p:nvPr/>
        </p:nvSpPr>
        <p:spPr bwMode="auto">
          <a:xfrm>
            <a:off x="2642236" y="3138123"/>
            <a:ext cx="0" cy="1717755"/>
          </a:xfrm>
          <a:prstGeom prst="line">
            <a:avLst/>
          </a:prstGeom>
          <a:noFill/>
          <a:ln w="19050">
            <a:solidFill>
              <a:srgbClr val="969696"/>
            </a:solidFill>
            <a:round/>
            <a:headEnd/>
            <a:tailEnd/>
          </a:ln>
        </p:spPr>
        <p:txBody>
          <a:bodyPr/>
          <a:lstStyle/>
          <a:p>
            <a:endParaRPr lang="en-US">
              <a:solidFill>
                <a:schemeClr val="bg1"/>
              </a:solidFill>
            </a:endParaRPr>
          </a:p>
        </p:txBody>
      </p:sp>
      <p:sp>
        <p:nvSpPr>
          <p:cNvPr id="31802" name="Line 64"/>
          <p:cNvSpPr>
            <a:spLocks noChangeShapeType="1"/>
          </p:cNvSpPr>
          <p:nvPr/>
        </p:nvSpPr>
        <p:spPr bwMode="auto">
          <a:xfrm>
            <a:off x="3076576" y="2831974"/>
            <a:ext cx="0" cy="1764506"/>
          </a:xfrm>
          <a:prstGeom prst="line">
            <a:avLst/>
          </a:prstGeom>
          <a:noFill/>
          <a:ln w="19050">
            <a:solidFill>
              <a:srgbClr val="969696"/>
            </a:solidFill>
            <a:round/>
            <a:headEnd/>
            <a:tailEnd/>
          </a:ln>
        </p:spPr>
        <p:txBody>
          <a:bodyPr/>
          <a:lstStyle/>
          <a:p>
            <a:endParaRPr lang="en-US">
              <a:solidFill>
                <a:schemeClr val="bg1"/>
              </a:solidFill>
            </a:endParaRPr>
          </a:p>
        </p:txBody>
      </p:sp>
      <p:sp>
        <p:nvSpPr>
          <p:cNvPr id="31803" name="Line 65"/>
          <p:cNvSpPr>
            <a:spLocks noChangeShapeType="1"/>
          </p:cNvSpPr>
          <p:nvPr/>
        </p:nvSpPr>
        <p:spPr bwMode="auto">
          <a:xfrm>
            <a:off x="3510916" y="2908888"/>
            <a:ext cx="0" cy="1624251"/>
          </a:xfrm>
          <a:prstGeom prst="line">
            <a:avLst/>
          </a:prstGeom>
          <a:noFill/>
          <a:ln w="19050">
            <a:solidFill>
              <a:srgbClr val="969696"/>
            </a:solidFill>
            <a:round/>
            <a:headEnd/>
            <a:tailEnd/>
          </a:ln>
        </p:spPr>
        <p:txBody>
          <a:bodyPr/>
          <a:lstStyle/>
          <a:p>
            <a:endParaRPr lang="en-US">
              <a:solidFill>
                <a:schemeClr val="bg1"/>
              </a:solidFill>
            </a:endParaRPr>
          </a:p>
        </p:txBody>
      </p:sp>
      <p:sp>
        <p:nvSpPr>
          <p:cNvPr id="31804" name="Line 66"/>
          <p:cNvSpPr>
            <a:spLocks noChangeShapeType="1"/>
          </p:cNvSpPr>
          <p:nvPr/>
        </p:nvSpPr>
        <p:spPr bwMode="auto">
          <a:xfrm>
            <a:off x="3945255" y="3021998"/>
            <a:ext cx="0" cy="1606153"/>
          </a:xfrm>
          <a:prstGeom prst="line">
            <a:avLst/>
          </a:prstGeom>
          <a:noFill/>
          <a:ln w="19050">
            <a:solidFill>
              <a:srgbClr val="969696"/>
            </a:solidFill>
            <a:round/>
            <a:headEnd/>
            <a:tailEnd/>
          </a:ln>
        </p:spPr>
        <p:txBody>
          <a:bodyPr/>
          <a:lstStyle/>
          <a:p>
            <a:endParaRPr lang="en-US">
              <a:solidFill>
                <a:schemeClr val="bg1"/>
              </a:solidFill>
            </a:endParaRPr>
          </a:p>
        </p:txBody>
      </p:sp>
      <p:sp>
        <p:nvSpPr>
          <p:cNvPr id="31805" name="Line 67"/>
          <p:cNvSpPr>
            <a:spLocks noChangeShapeType="1"/>
          </p:cNvSpPr>
          <p:nvPr/>
        </p:nvSpPr>
        <p:spPr bwMode="auto">
          <a:xfrm>
            <a:off x="4379595" y="2911904"/>
            <a:ext cx="0" cy="1551861"/>
          </a:xfrm>
          <a:prstGeom prst="line">
            <a:avLst/>
          </a:prstGeom>
          <a:noFill/>
          <a:ln w="19050">
            <a:solidFill>
              <a:srgbClr val="969696"/>
            </a:solidFill>
            <a:round/>
            <a:headEnd/>
            <a:tailEnd/>
          </a:ln>
        </p:spPr>
        <p:txBody>
          <a:bodyPr/>
          <a:lstStyle/>
          <a:p>
            <a:endParaRPr lang="en-US">
              <a:solidFill>
                <a:schemeClr val="bg1"/>
              </a:solidFill>
            </a:endParaRPr>
          </a:p>
        </p:txBody>
      </p:sp>
      <p:sp>
        <p:nvSpPr>
          <p:cNvPr id="31806" name="Line 68"/>
          <p:cNvSpPr>
            <a:spLocks noChangeShapeType="1"/>
          </p:cNvSpPr>
          <p:nvPr/>
        </p:nvSpPr>
        <p:spPr bwMode="auto">
          <a:xfrm>
            <a:off x="4813935" y="2764108"/>
            <a:ext cx="0" cy="1640840"/>
          </a:xfrm>
          <a:prstGeom prst="line">
            <a:avLst/>
          </a:prstGeom>
          <a:noFill/>
          <a:ln w="19050">
            <a:solidFill>
              <a:srgbClr val="969696"/>
            </a:solidFill>
            <a:round/>
            <a:headEnd/>
            <a:tailEnd/>
          </a:ln>
        </p:spPr>
        <p:txBody>
          <a:bodyPr/>
          <a:lstStyle/>
          <a:p>
            <a:endParaRPr lang="en-US">
              <a:solidFill>
                <a:schemeClr val="bg1"/>
              </a:solidFill>
            </a:endParaRPr>
          </a:p>
        </p:txBody>
      </p:sp>
      <p:sp>
        <p:nvSpPr>
          <p:cNvPr id="31807" name="Line 69"/>
          <p:cNvSpPr>
            <a:spLocks noChangeShapeType="1"/>
          </p:cNvSpPr>
          <p:nvPr/>
        </p:nvSpPr>
        <p:spPr bwMode="auto">
          <a:xfrm>
            <a:off x="5248275" y="2761092"/>
            <a:ext cx="0" cy="1642348"/>
          </a:xfrm>
          <a:prstGeom prst="line">
            <a:avLst/>
          </a:prstGeom>
          <a:noFill/>
          <a:ln w="19050">
            <a:solidFill>
              <a:srgbClr val="969696"/>
            </a:solidFill>
            <a:round/>
            <a:headEnd/>
            <a:tailEnd/>
          </a:ln>
        </p:spPr>
        <p:txBody>
          <a:bodyPr/>
          <a:lstStyle/>
          <a:p>
            <a:endParaRPr lang="en-US">
              <a:solidFill>
                <a:schemeClr val="bg1"/>
              </a:solidFill>
            </a:endParaRPr>
          </a:p>
        </p:txBody>
      </p:sp>
      <p:sp>
        <p:nvSpPr>
          <p:cNvPr id="31808" name="Line 70"/>
          <p:cNvSpPr>
            <a:spLocks noChangeShapeType="1"/>
          </p:cNvSpPr>
          <p:nvPr/>
        </p:nvSpPr>
        <p:spPr bwMode="auto">
          <a:xfrm>
            <a:off x="5682615" y="2525824"/>
            <a:ext cx="0" cy="1701165"/>
          </a:xfrm>
          <a:prstGeom prst="line">
            <a:avLst/>
          </a:prstGeom>
          <a:noFill/>
          <a:ln w="19050">
            <a:solidFill>
              <a:srgbClr val="969696"/>
            </a:solidFill>
            <a:round/>
            <a:headEnd/>
            <a:tailEnd/>
          </a:ln>
        </p:spPr>
        <p:txBody>
          <a:bodyPr/>
          <a:lstStyle/>
          <a:p>
            <a:endParaRPr lang="en-US">
              <a:solidFill>
                <a:schemeClr val="bg1"/>
              </a:solidFill>
            </a:endParaRPr>
          </a:p>
        </p:txBody>
      </p:sp>
      <p:sp>
        <p:nvSpPr>
          <p:cNvPr id="31809" name="Line 71"/>
          <p:cNvSpPr>
            <a:spLocks noChangeShapeType="1"/>
          </p:cNvSpPr>
          <p:nvPr/>
        </p:nvSpPr>
        <p:spPr bwMode="auto">
          <a:xfrm>
            <a:off x="6116955" y="2525824"/>
            <a:ext cx="0" cy="1687592"/>
          </a:xfrm>
          <a:prstGeom prst="line">
            <a:avLst/>
          </a:prstGeom>
          <a:noFill/>
          <a:ln w="19050">
            <a:solidFill>
              <a:srgbClr val="969696"/>
            </a:solidFill>
            <a:round/>
            <a:headEnd/>
            <a:tailEnd/>
          </a:ln>
        </p:spPr>
        <p:txBody>
          <a:bodyPr/>
          <a:lstStyle/>
          <a:p>
            <a:endParaRPr lang="en-US">
              <a:solidFill>
                <a:schemeClr val="bg1"/>
              </a:solidFill>
            </a:endParaRPr>
          </a:p>
        </p:txBody>
      </p:sp>
      <p:sp>
        <p:nvSpPr>
          <p:cNvPr id="31810" name="Line 72"/>
          <p:cNvSpPr>
            <a:spLocks noChangeShapeType="1"/>
          </p:cNvSpPr>
          <p:nvPr/>
        </p:nvSpPr>
        <p:spPr bwMode="auto">
          <a:xfrm>
            <a:off x="6551295" y="2412715"/>
            <a:ext cx="0" cy="1687592"/>
          </a:xfrm>
          <a:prstGeom prst="line">
            <a:avLst/>
          </a:prstGeom>
          <a:noFill/>
          <a:ln w="19050">
            <a:solidFill>
              <a:srgbClr val="969696"/>
            </a:solidFill>
            <a:round/>
            <a:headEnd/>
            <a:tailEnd/>
          </a:ln>
        </p:spPr>
        <p:txBody>
          <a:bodyPr/>
          <a:lstStyle/>
          <a:p>
            <a:endParaRPr lang="en-US">
              <a:solidFill>
                <a:schemeClr val="bg1"/>
              </a:solidFill>
            </a:endParaRPr>
          </a:p>
        </p:txBody>
      </p:sp>
      <p:sp>
        <p:nvSpPr>
          <p:cNvPr id="67" name="Text Box 33"/>
          <p:cNvSpPr txBox="1">
            <a:spLocks noChangeArrowheads="1"/>
          </p:cNvSpPr>
          <p:nvPr/>
        </p:nvSpPr>
        <p:spPr bwMode="auto">
          <a:xfrm>
            <a:off x="1691640" y="1792224"/>
            <a:ext cx="1639360" cy="215444"/>
          </a:xfrm>
          <a:prstGeom prst="rect">
            <a:avLst/>
          </a:prstGeom>
          <a:noFill/>
          <a:ln w="9525">
            <a:noFill/>
            <a:miter lim="800000"/>
            <a:headEnd/>
            <a:tailEnd/>
          </a:ln>
        </p:spPr>
        <p:txBody>
          <a:bodyPr wrap="none" lIns="0" tIns="0" rIns="0" bIns="0">
            <a:spAutoFit/>
          </a:bodyPr>
          <a:lstStyle/>
          <a:p>
            <a:r>
              <a:rPr lang="en-US" sz="1400" b="1" baseline="0" dirty="0" err="1">
                <a:solidFill>
                  <a:schemeClr val="bg1"/>
                </a:solidFill>
              </a:rPr>
              <a:t>Microvascular</a:t>
            </a:r>
            <a:r>
              <a:rPr lang="en-US" sz="1400" b="1" baseline="0" dirty="0">
                <a:solidFill>
                  <a:schemeClr val="bg1"/>
                </a:solidFill>
              </a:rPr>
              <a:t> disease</a:t>
            </a:r>
          </a:p>
        </p:txBody>
      </p:sp>
      <p:sp>
        <p:nvSpPr>
          <p:cNvPr id="82" name="Line 71"/>
          <p:cNvSpPr>
            <a:spLocks noChangeShapeType="1"/>
          </p:cNvSpPr>
          <p:nvPr/>
        </p:nvSpPr>
        <p:spPr bwMode="auto">
          <a:xfrm>
            <a:off x="1505110" y="2896067"/>
            <a:ext cx="5720316" cy="15836"/>
          </a:xfrm>
          <a:prstGeom prst="line">
            <a:avLst/>
          </a:prstGeom>
          <a:noFill/>
          <a:ln w="9525">
            <a:solidFill>
              <a:schemeClr val="bg1"/>
            </a:solidFill>
            <a:prstDash val="dash"/>
            <a:round/>
            <a:headEnd/>
            <a:tailEnd/>
          </a:ln>
        </p:spPr>
        <p:txBody>
          <a:bodyPr/>
          <a:lstStyle/>
          <a:p>
            <a:endParaRPr lang="en-US">
              <a:solidFill>
                <a:schemeClr val="bg1"/>
              </a:solidFill>
            </a:endParaRPr>
          </a:p>
        </p:txBody>
      </p:sp>
      <p:sp>
        <p:nvSpPr>
          <p:cNvPr id="87" name="TextBox 86"/>
          <p:cNvSpPr txBox="1"/>
          <p:nvPr/>
        </p:nvSpPr>
        <p:spPr bwMode="auto">
          <a:xfrm>
            <a:off x="2057308" y="2088150"/>
            <a:ext cx="304892" cy="369332"/>
          </a:xfrm>
          <a:prstGeom prst="rect">
            <a:avLst/>
          </a:prstGeom>
          <a:noFill/>
          <a:ln w="9525">
            <a:noFill/>
            <a:miter lim="800000"/>
            <a:headEnd/>
            <a:tailEnd/>
          </a:ln>
        </p:spPr>
        <p:txBody>
          <a:bodyPr wrap="square" rtlCol="0">
            <a:spAutoFit/>
          </a:bodyPr>
          <a:lstStyle/>
          <a:p>
            <a:pPr marL="114300" indent="-114300">
              <a:buClr>
                <a:schemeClr val="tx1"/>
              </a:buClr>
              <a:buSzPct val="100000"/>
            </a:pPr>
            <a:r>
              <a:rPr lang="en-US" sz="1800" baseline="0" dirty="0" smtClean="0">
                <a:solidFill>
                  <a:schemeClr val="bg1"/>
                </a:solidFill>
                <a:latin typeface="+mj-lt"/>
                <a:cs typeface="Times New Roman" pitchFamily="18" charset="0"/>
              </a:rPr>
              <a:t>*</a:t>
            </a:r>
            <a:endParaRPr lang="en-US" sz="1800" baseline="0" dirty="0">
              <a:solidFill>
                <a:schemeClr val="bg1"/>
              </a:solidFill>
              <a:latin typeface="+mj-lt"/>
              <a:cs typeface="Times New Roman" pitchFamily="18" charset="0"/>
            </a:endParaRPr>
          </a:p>
        </p:txBody>
      </p:sp>
      <p:sp>
        <p:nvSpPr>
          <p:cNvPr id="88" name="TextBox 87"/>
          <p:cNvSpPr txBox="1"/>
          <p:nvPr/>
        </p:nvSpPr>
        <p:spPr bwMode="auto">
          <a:xfrm>
            <a:off x="6400800" y="2115951"/>
            <a:ext cx="304892" cy="276999"/>
          </a:xfrm>
          <a:prstGeom prst="rect">
            <a:avLst/>
          </a:prstGeom>
          <a:noFill/>
          <a:ln w="9525">
            <a:noFill/>
            <a:miter lim="800000"/>
            <a:headEnd/>
            <a:tailEnd/>
          </a:ln>
        </p:spPr>
        <p:txBody>
          <a:bodyPr wrap="square" rtlCol="0">
            <a:spAutoFit/>
          </a:bodyPr>
          <a:lstStyle/>
          <a:p>
            <a:pPr marL="114300" indent="-114300">
              <a:buClr>
                <a:schemeClr val="tx1"/>
              </a:buClr>
              <a:buSzPct val="100000"/>
            </a:pPr>
            <a:r>
              <a:rPr lang="en-US" sz="1800" baseline="30000" dirty="0" smtClean="0">
                <a:solidFill>
                  <a:schemeClr val="bg1"/>
                </a:solidFill>
                <a:latin typeface="+mj-lt"/>
                <a:cs typeface="Times New Roman" pitchFamily="18" charset="0"/>
              </a:rPr>
              <a:t>†</a:t>
            </a:r>
            <a:endParaRPr lang="en-US" sz="1800" baseline="30000" dirty="0">
              <a:solidFill>
                <a:schemeClr val="bg1"/>
              </a:solidFill>
              <a:latin typeface="+mj-lt"/>
              <a:cs typeface="Times New Roman" pitchFamily="18" charset="0"/>
            </a:endParaRPr>
          </a:p>
        </p:txBody>
      </p:sp>
      <p:sp>
        <p:nvSpPr>
          <p:cNvPr id="97" name="TextBox 96"/>
          <p:cNvSpPr txBox="1"/>
          <p:nvPr/>
        </p:nvSpPr>
        <p:spPr bwMode="auto">
          <a:xfrm>
            <a:off x="7543800" y="2438401"/>
            <a:ext cx="1330674" cy="307777"/>
          </a:xfrm>
          <a:prstGeom prst="rect">
            <a:avLst/>
          </a:prstGeom>
          <a:noFill/>
          <a:ln w="9525">
            <a:noFill/>
            <a:miter lim="800000"/>
            <a:headEnd/>
            <a:tailEnd/>
          </a:ln>
        </p:spPr>
        <p:txBody>
          <a:bodyPr wrap="square" rtlCol="0">
            <a:spAutoFit/>
          </a:bodyPr>
          <a:lstStyle/>
          <a:p>
            <a:pPr marL="114300" indent="-114300">
              <a:buClr>
                <a:schemeClr val="tx1"/>
              </a:buClr>
              <a:buSzPct val="100000"/>
            </a:pPr>
            <a:r>
              <a:rPr lang="en-US" sz="1400" b="1" baseline="0" dirty="0" smtClean="0">
                <a:solidFill>
                  <a:schemeClr val="bg1"/>
                </a:solidFill>
                <a:latin typeface="+mj-lt"/>
                <a:cs typeface="Times New Roman" pitchFamily="18" charset="0"/>
              </a:rPr>
              <a:t>*</a:t>
            </a:r>
            <a:r>
              <a:rPr lang="en-US" sz="1400" b="1" dirty="0" smtClean="0">
                <a:solidFill>
                  <a:schemeClr val="bg1"/>
                </a:solidFill>
                <a:latin typeface="+mj-lt"/>
                <a:cs typeface="Times New Roman" pitchFamily="18" charset="0"/>
              </a:rPr>
              <a:t>p=.19</a:t>
            </a:r>
            <a:endParaRPr lang="en-US" sz="1400" b="1" baseline="0" dirty="0">
              <a:solidFill>
                <a:schemeClr val="bg1"/>
              </a:solidFill>
              <a:latin typeface="+mj-lt"/>
              <a:cs typeface="Times New Roman" pitchFamily="18" charset="0"/>
            </a:endParaRPr>
          </a:p>
        </p:txBody>
      </p:sp>
      <p:sp>
        <p:nvSpPr>
          <p:cNvPr id="98" name="TextBox 97"/>
          <p:cNvSpPr txBox="1"/>
          <p:nvPr/>
        </p:nvSpPr>
        <p:spPr bwMode="auto">
          <a:xfrm>
            <a:off x="7543800" y="2712422"/>
            <a:ext cx="1330674" cy="307777"/>
          </a:xfrm>
          <a:prstGeom prst="rect">
            <a:avLst/>
          </a:prstGeom>
          <a:noFill/>
          <a:ln w="9525">
            <a:noFill/>
            <a:miter lim="800000"/>
            <a:headEnd/>
            <a:tailEnd/>
          </a:ln>
        </p:spPr>
        <p:txBody>
          <a:bodyPr wrap="square" rtlCol="0">
            <a:spAutoFit/>
          </a:bodyPr>
          <a:lstStyle/>
          <a:p>
            <a:pPr marL="114300" indent="-114300">
              <a:buClr>
                <a:schemeClr val="tx1"/>
              </a:buClr>
              <a:buSzPct val="100000"/>
            </a:pPr>
            <a:r>
              <a:rPr lang="en-US" sz="1400" b="1" baseline="30000" dirty="0" smtClean="0">
                <a:solidFill>
                  <a:schemeClr val="bg1"/>
                </a:solidFill>
                <a:latin typeface="+mj-lt"/>
                <a:cs typeface="Times New Roman" pitchFamily="18" charset="0"/>
              </a:rPr>
              <a:t>†</a:t>
            </a:r>
            <a:r>
              <a:rPr lang="en-US" sz="1400" b="1" dirty="0" smtClean="0">
                <a:solidFill>
                  <a:schemeClr val="bg1"/>
                </a:solidFill>
                <a:latin typeface="+mj-lt"/>
                <a:cs typeface="Times New Roman" pitchFamily="18" charset="0"/>
              </a:rPr>
              <a:t>p=.30</a:t>
            </a:r>
            <a:endParaRPr lang="en-US" sz="1400" b="1" dirty="0">
              <a:solidFill>
                <a:schemeClr val="bg1"/>
              </a:solidFill>
              <a:latin typeface="+mj-lt"/>
              <a:cs typeface="Times New Roman" pitchFamily="18" charset="0"/>
            </a:endParaRPr>
          </a:p>
        </p:txBody>
      </p:sp>
      <p:sp>
        <p:nvSpPr>
          <p:cNvPr id="99" name="Text Box 19"/>
          <p:cNvSpPr txBox="1">
            <a:spLocks noChangeArrowheads="1"/>
          </p:cNvSpPr>
          <p:nvPr/>
        </p:nvSpPr>
        <p:spPr bwMode="auto">
          <a:xfrm rot="16200000">
            <a:off x="-1150143" y="3401568"/>
            <a:ext cx="4008438" cy="336550"/>
          </a:xfrm>
          <a:prstGeom prst="rect">
            <a:avLst/>
          </a:prstGeom>
          <a:noFill/>
          <a:ln w="9525">
            <a:noFill/>
            <a:miter lim="800000"/>
            <a:headEnd/>
            <a:tailEnd/>
          </a:ln>
        </p:spPr>
        <p:txBody>
          <a:bodyPr>
            <a:spAutoFit/>
          </a:bodyPr>
          <a:lstStyle/>
          <a:p>
            <a:pPr algn="ctr">
              <a:spcBef>
                <a:spcPct val="50000"/>
              </a:spcBef>
            </a:pPr>
            <a:r>
              <a:rPr lang="en-US" sz="1600" b="1" baseline="0" dirty="0">
                <a:solidFill>
                  <a:schemeClr val="bg1"/>
                </a:solidFill>
              </a:rPr>
              <a:t>Hazard Ratio</a:t>
            </a:r>
          </a:p>
        </p:txBody>
      </p:sp>
      <p:sp>
        <p:nvSpPr>
          <p:cNvPr id="102" name="Rectangle 75"/>
          <p:cNvSpPr>
            <a:spLocks noChangeArrowheads="1"/>
          </p:cNvSpPr>
          <p:nvPr/>
        </p:nvSpPr>
        <p:spPr bwMode="auto">
          <a:xfrm>
            <a:off x="7437438" y="1927741"/>
            <a:ext cx="120650" cy="133350"/>
          </a:xfrm>
          <a:prstGeom prst="rect">
            <a:avLst/>
          </a:prstGeom>
          <a:solidFill>
            <a:srgbClr val="990000"/>
          </a:solidFill>
          <a:ln w="9525">
            <a:solidFill>
              <a:srgbClr val="990000"/>
            </a:solidFill>
            <a:miter lim="800000"/>
            <a:headEnd/>
            <a:tailEnd/>
          </a:ln>
        </p:spPr>
        <p:txBody>
          <a:bodyPr wrap="none" anchor="ctr"/>
          <a:lstStyle/>
          <a:p>
            <a:endParaRPr lang="en-US" sz="1400" baseline="0">
              <a:solidFill>
                <a:schemeClr val="bg1"/>
              </a:solidFill>
            </a:endParaRPr>
          </a:p>
        </p:txBody>
      </p:sp>
      <p:sp>
        <p:nvSpPr>
          <p:cNvPr id="103" name="AutoShape 76"/>
          <p:cNvSpPr>
            <a:spLocks noChangeArrowheads="1"/>
          </p:cNvSpPr>
          <p:nvPr/>
        </p:nvSpPr>
        <p:spPr bwMode="auto">
          <a:xfrm>
            <a:off x="7405688" y="2146816"/>
            <a:ext cx="155575" cy="190500"/>
          </a:xfrm>
          <a:prstGeom prst="diamond">
            <a:avLst/>
          </a:prstGeom>
          <a:solidFill>
            <a:srgbClr val="969696"/>
          </a:solidFill>
          <a:ln w="9525">
            <a:solidFill>
              <a:srgbClr val="969696"/>
            </a:solidFill>
            <a:miter lim="800000"/>
            <a:headEnd/>
            <a:tailEnd/>
          </a:ln>
        </p:spPr>
        <p:txBody>
          <a:bodyPr wrap="none" anchor="ctr"/>
          <a:lstStyle/>
          <a:p>
            <a:endParaRPr lang="en-US" sz="1400" baseline="0">
              <a:solidFill>
                <a:schemeClr val="bg1"/>
              </a:solidFill>
            </a:endParaRPr>
          </a:p>
        </p:txBody>
      </p:sp>
      <p:sp>
        <p:nvSpPr>
          <p:cNvPr id="104" name="Text Box 49"/>
          <p:cNvSpPr txBox="1">
            <a:spLocks noChangeArrowheads="1"/>
          </p:cNvSpPr>
          <p:nvPr/>
        </p:nvSpPr>
        <p:spPr bwMode="auto">
          <a:xfrm>
            <a:off x="7558088" y="1809750"/>
            <a:ext cx="1585912" cy="415498"/>
          </a:xfrm>
          <a:prstGeom prst="rect">
            <a:avLst/>
          </a:prstGeom>
          <a:noFill/>
          <a:ln w="9525">
            <a:noFill/>
            <a:miter lim="800000"/>
            <a:headEnd/>
            <a:tailEnd/>
          </a:ln>
        </p:spPr>
        <p:txBody>
          <a:bodyPr wrap="square">
            <a:spAutoFit/>
          </a:bodyPr>
          <a:lstStyle/>
          <a:p>
            <a:pPr>
              <a:lnSpc>
                <a:spcPct val="150000"/>
              </a:lnSpc>
            </a:pPr>
            <a:r>
              <a:rPr lang="en-US" sz="1400" b="1" baseline="0" dirty="0" smtClean="0">
                <a:solidFill>
                  <a:schemeClr val="bg1"/>
                </a:solidFill>
              </a:rPr>
              <a:t>Metformin</a:t>
            </a:r>
            <a:endParaRPr lang="en-US" sz="1400" b="1" baseline="0" dirty="0">
              <a:solidFill>
                <a:schemeClr val="bg1"/>
              </a:solidFill>
            </a:endParaRPr>
          </a:p>
        </p:txBody>
      </p:sp>
      <p:sp>
        <p:nvSpPr>
          <p:cNvPr id="105" name="Rectangle 104"/>
          <p:cNvSpPr/>
          <p:nvPr/>
        </p:nvSpPr>
        <p:spPr>
          <a:xfrm>
            <a:off x="7558088" y="2057400"/>
            <a:ext cx="1169423" cy="415498"/>
          </a:xfrm>
          <a:prstGeom prst="rect">
            <a:avLst/>
          </a:prstGeom>
        </p:spPr>
        <p:txBody>
          <a:bodyPr wrap="none">
            <a:spAutoFit/>
          </a:bodyPr>
          <a:lstStyle/>
          <a:p>
            <a:pPr>
              <a:lnSpc>
                <a:spcPct val="150000"/>
              </a:lnSpc>
            </a:pPr>
            <a:r>
              <a:rPr lang="en-US" sz="1400" b="1" dirty="0" smtClean="0">
                <a:solidFill>
                  <a:schemeClr val="bg1"/>
                </a:solidFill>
              </a:rPr>
              <a:t>Conventional</a:t>
            </a:r>
            <a:endParaRPr lang="en-US" sz="1400" b="1" dirty="0">
              <a:solidFill>
                <a:schemeClr val="bg1"/>
              </a:solidFill>
            </a:endParaRPr>
          </a:p>
        </p:txBody>
      </p:sp>
      <p:sp>
        <p:nvSpPr>
          <p:cNvPr id="106" name="Rectangle 1026"/>
          <p:cNvSpPr txBox="1">
            <a:spLocks noChangeArrowheads="1"/>
          </p:cNvSpPr>
          <p:nvPr/>
        </p:nvSpPr>
        <p:spPr>
          <a:xfrm>
            <a:off x="457200" y="153988"/>
            <a:ext cx="7378700" cy="1143000"/>
          </a:xfrm>
          <a:prstGeom prst="rect">
            <a:avLst/>
          </a:prstGeom>
        </p:spPr>
        <p:txBody>
          <a:bodyPr anchor="ctr" anchorCtr="0"/>
          <a:lstStyle/>
          <a:p>
            <a:pPr lvl="0" eaLnBrk="0" hangingPunct="0"/>
            <a:r>
              <a:rPr lang="en-US" sz="3200" b="1" kern="0" dirty="0" err="1" smtClean="0">
                <a:solidFill>
                  <a:srgbClr val="FFFF00"/>
                </a:solidFill>
                <a:latin typeface="Verdana" pitchFamily="34" charset="0"/>
                <a:ea typeface="Verdana" pitchFamily="34" charset="0"/>
                <a:cs typeface="Verdana" pitchFamily="34" charset="0"/>
              </a:rPr>
              <a:t>Microvascular</a:t>
            </a:r>
            <a:r>
              <a:rPr lang="en-US" sz="3200" b="1" kern="0" dirty="0" smtClean="0">
                <a:solidFill>
                  <a:srgbClr val="FFFF00"/>
                </a:solidFill>
                <a:latin typeface="Verdana" pitchFamily="34" charset="0"/>
                <a:ea typeface="Verdana" pitchFamily="34" charset="0"/>
                <a:cs typeface="Verdana" pitchFamily="34" charset="0"/>
              </a:rPr>
              <a:t> Disease* </a:t>
            </a:r>
          </a:p>
          <a:p>
            <a:pPr lvl="0" eaLnBrk="0" hangingPunct="0"/>
            <a:r>
              <a:rPr lang="en-US" sz="3200" b="1" kern="0" dirty="0" smtClean="0">
                <a:solidFill>
                  <a:srgbClr val="FFFF00"/>
                </a:solidFill>
                <a:latin typeface="Verdana" pitchFamily="34" charset="0"/>
                <a:ea typeface="Verdana" pitchFamily="34" charset="0"/>
                <a:cs typeface="Verdana" pitchFamily="34" charset="0"/>
              </a:rPr>
              <a:t>Hazard Ratio</a:t>
            </a:r>
            <a:endParaRPr kumimoji="0" lang="en-US" sz="3200" b="1" i="0" u="none" strike="noStrike" kern="0" cap="none" spc="0" normalizeH="0" baseline="0" noProof="0" dirty="0">
              <a:ln>
                <a:noFill/>
              </a:ln>
              <a:solidFill>
                <a:srgbClr val="FFFF00"/>
              </a:solidFill>
              <a:uLnTx/>
              <a:uFillTx/>
              <a:latin typeface="Verdana" pitchFamily="34" charset="0"/>
              <a:ea typeface="Verdana" pitchFamily="34" charset="0"/>
              <a:cs typeface="Verdana" pitchFamily="34" charset="0"/>
            </a:endParaRPr>
          </a:p>
        </p:txBody>
      </p:sp>
      <p:sp>
        <p:nvSpPr>
          <p:cNvPr id="107" name="TextBox 8"/>
          <p:cNvSpPr txBox="1">
            <a:spLocks noChangeArrowheads="1"/>
          </p:cNvSpPr>
          <p:nvPr>
            <p:custDataLst>
              <p:tags r:id="rId2"/>
            </p:custDataLst>
          </p:nvPr>
        </p:nvSpPr>
        <p:spPr bwMode="auto">
          <a:xfrm>
            <a:off x="457200" y="6355080"/>
            <a:ext cx="8340725" cy="336550"/>
          </a:xfrm>
          <a:prstGeom prst="rect">
            <a:avLst/>
          </a:prstGeom>
          <a:noFill/>
          <a:ln w="9525">
            <a:noFill/>
            <a:miter lim="800000"/>
            <a:headEnd/>
            <a:tailEnd/>
          </a:ln>
        </p:spPr>
        <p:txBody>
          <a:bodyPr wrap="none"/>
          <a:lstStyle/>
          <a:p>
            <a:pPr algn="r">
              <a:lnSpc>
                <a:spcPct val="125000"/>
              </a:lnSpc>
              <a:buClr>
                <a:srgbClr val="3F3F3F"/>
              </a:buClr>
              <a:buSzPct val="100000"/>
            </a:pPr>
            <a:r>
              <a:rPr lang="en-US" sz="1400" baseline="0" dirty="0" smtClean="0">
                <a:solidFill>
                  <a:schemeClr val="bg1"/>
                </a:solidFill>
                <a:latin typeface="Arial Narrow" pitchFamily="34" charset="0"/>
                <a:cs typeface="Times New Roman" pitchFamily="18" charset="0"/>
              </a:rPr>
              <a:t>Holman et </a:t>
            </a:r>
            <a:r>
              <a:rPr lang="en-US" sz="1400" baseline="0" dirty="0">
                <a:solidFill>
                  <a:schemeClr val="bg1"/>
                </a:solidFill>
                <a:latin typeface="Arial Narrow" pitchFamily="34" charset="0"/>
                <a:cs typeface="Times New Roman" pitchFamily="18" charset="0"/>
              </a:rPr>
              <a:t>al. </a:t>
            </a:r>
            <a:r>
              <a:rPr lang="en-US" sz="1400" i="1" baseline="0" dirty="0">
                <a:solidFill>
                  <a:schemeClr val="bg1"/>
                </a:solidFill>
                <a:latin typeface="Arial Narrow" pitchFamily="34" charset="0"/>
                <a:cs typeface="Times New Roman" pitchFamily="18" charset="0"/>
              </a:rPr>
              <a:t>N </a:t>
            </a:r>
            <a:r>
              <a:rPr lang="en-US" sz="1400" i="1" baseline="0" dirty="0" err="1">
                <a:solidFill>
                  <a:schemeClr val="bg1"/>
                </a:solidFill>
                <a:latin typeface="Arial Narrow" pitchFamily="34" charset="0"/>
                <a:cs typeface="Times New Roman" pitchFamily="18" charset="0"/>
              </a:rPr>
              <a:t>Engl</a:t>
            </a:r>
            <a:r>
              <a:rPr lang="en-US" sz="1400" i="1" baseline="0" dirty="0">
                <a:solidFill>
                  <a:schemeClr val="bg1"/>
                </a:solidFill>
                <a:latin typeface="Arial Narrow" pitchFamily="34" charset="0"/>
                <a:cs typeface="Times New Roman" pitchFamily="18" charset="0"/>
              </a:rPr>
              <a:t> J </a:t>
            </a:r>
            <a:r>
              <a:rPr lang="en-US" sz="1400" i="1" baseline="0" dirty="0" smtClean="0">
                <a:solidFill>
                  <a:schemeClr val="bg1"/>
                </a:solidFill>
                <a:latin typeface="Arial Narrow" pitchFamily="34" charset="0"/>
                <a:cs typeface="Times New Roman" pitchFamily="18" charset="0"/>
              </a:rPr>
              <a:t>Med</a:t>
            </a:r>
            <a:r>
              <a:rPr lang="en-US" sz="1400" baseline="0" dirty="0" smtClean="0">
                <a:solidFill>
                  <a:schemeClr val="bg1"/>
                </a:solidFill>
                <a:latin typeface="Arial Narrow" pitchFamily="34" charset="0"/>
                <a:cs typeface="Times New Roman" pitchFamily="18" charset="0"/>
              </a:rPr>
              <a:t> </a:t>
            </a:r>
            <a:r>
              <a:rPr lang="en-US" sz="1400" baseline="0" dirty="0">
                <a:solidFill>
                  <a:schemeClr val="bg1"/>
                </a:solidFill>
                <a:latin typeface="Arial Narrow" pitchFamily="34" charset="0"/>
                <a:cs typeface="Times New Roman" pitchFamily="18" charset="0"/>
              </a:rPr>
              <a:t>2008;359(15):1577-1589.</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Text Box 19"/>
          <p:cNvSpPr txBox="1">
            <a:spLocks noChangeArrowheads="1"/>
          </p:cNvSpPr>
          <p:nvPr/>
        </p:nvSpPr>
        <p:spPr bwMode="auto">
          <a:xfrm>
            <a:off x="746110" y="1229074"/>
            <a:ext cx="7010400" cy="336550"/>
          </a:xfrm>
          <a:prstGeom prst="rect">
            <a:avLst/>
          </a:prstGeom>
          <a:noFill/>
          <a:ln w="9525">
            <a:noFill/>
            <a:miter lim="800000"/>
            <a:headEnd/>
            <a:tailEnd/>
          </a:ln>
        </p:spPr>
        <p:txBody>
          <a:bodyPr>
            <a:spAutoFit/>
          </a:bodyPr>
          <a:lstStyle/>
          <a:p>
            <a:pPr algn="ctr">
              <a:spcBef>
                <a:spcPct val="50000"/>
              </a:spcBef>
            </a:pPr>
            <a:r>
              <a:rPr lang="en-US" sz="1600" b="1" baseline="0" dirty="0">
                <a:solidFill>
                  <a:schemeClr val="bg1"/>
                </a:solidFill>
              </a:rPr>
              <a:t>Intensive (Sulfonylurea/Insulin) </a:t>
            </a:r>
            <a:r>
              <a:rPr lang="en-US" sz="1600" b="1" baseline="0" dirty="0" err="1">
                <a:solidFill>
                  <a:schemeClr val="bg1"/>
                </a:solidFill>
              </a:rPr>
              <a:t>vs</a:t>
            </a:r>
            <a:r>
              <a:rPr lang="en-US" sz="1600" b="1" baseline="0" dirty="0">
                <a:solidFill>
                  <a:schemeClr val="bg1"/>
                </a:solidFill>
              </a:rPr>
              <a:t> Conventional Glucose Control</a:t>
            </a:r>
          </a:p>
        </p:txBody>
      </p:sp>
      <p:sp>
        <p:nvSpPr>
          <p:cNvPr id="66" name="Text Box 19"/>
          <p:cNvSpPr txBox="1">
            <a:spLocks noChangeArrowheads="1"/>
          </p:cNvSpPr>
          <p:nvPr/>
        </p:nvSpPr>
        <p:spPr bwMode="auto">
          <a:xfrm>
            <a:off x="1016967" y="1613356"/>
            <a:ext cx="230832"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1.4</a:t>
            </a:r>
          </a:p>
        </p:txBody>
      </p:sp>
      <p:sp>
        <p:nvSpPr>
          <p:cNvPr id="67" name="Text Box 20"/>
          <p:cNvSpPr txBox="1">
            <a:spLocks noChangeArrowheads="1"/>
          </p:cNvSpPr>
          <p:nvPr/>
        </p:nvSpPr>
        <p:spPr bwMode="auto">
          <a:xfrm>
            <a:off x="1016967" y="2254706"/>
            <a:ext cx="230832" cy="215444"/>
          </a:xfrm>
          <a:prstGeom prst="rect">
            <a:avLst/>
          </a:prstGeom>
          <a:noFill/>
          <a:ln w="9525">
            <a:noFill/>
            <a:miter lim="800000"/>
            <a:headEnd/>
            <a:tailEnd/>
          </a:ln>
        </p:spPr>
        <p:txBody>
          <a:bodyPr wrap="none" lIns="0" tIns="0" rIns="0" bIns="0">
            <a:spAutoFit/>
          </a:bodyPr>
          <a:lstStyle/>
          <a:p>
            <a:r>
              <a:rPr lang="en-US" sz="1400" b="1" baseline="0">
                <a:solidFill>
                  <a:schemeClr val="bg1"/>
                </a:solidFill>
              </a:rPr>
              <a:t>1.2</a:t>
            </a:r>
          </a:p>
        </p:txBody>
      </p:sp>
      <p:sp>
        <p:nvSpPr>
          <p:cNvPr id="68" name="Text Box 21"/>
          <p:cNvSpPr txBox="1">
            <a:spLocks noChangeArrowheads="1"/>
          </p:cNvSpPr>
          <p:nvPr/>
        </p:nvSpPr>
        <p:spPr bwMode="auto">
          <a:xfrm>
            <a:off x="1016967" y="2819400"/>
            <a:ext cx="230832"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1.0</a:t>
            </a:r>
          </a:p>
        </p:txBody>
      </p:sp>
      <p:sp>
        <p:nvSpPr>
          <p:cNvPr id="69" name="Text Box 22"/>
          <p:cNvSpPr txBox="1">
            <a:spLocks noChangeArrowheads="1"/>
          </p:cNvSpPr>
          <p:nvPr/>
        </p:nvSpPr>
        <p:spPr bwMode="auto">
          <a:xfrm>
            <a:off x="1016967" y="3505200"/>
            <a:ext cx="230832"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0.8</a:t>
            </a:r>
          </a:p>
        </p:txBody>
      </p:sp>
      <p:sp>
        <p:nvSpPr>
          <p:cNvPr id="72" name="Text Box 23"/>
          <p:cNvSpPr txBox="1">
            <a:spLocks noChangeArrowheads="1"/>
          </p:cNvSpPr>
          <p:nvPr/>
        </p:nvSpPr>
        <p:spPr bwMode="auto">
          <a:xfrm>
            <a:off x="1016967" y="4114800"/>
            <a:ext cx="230832"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0.6</a:t>
            </a:r>
          </a:p>
        </p:txBody>
      </p:sp>
      <p:sp>
        <p:nvSpPr>
          <p:cNvPr id="73" name="Text Box 24"/>
          <p:cNvSpPr txBox="1">
            <a:spLocks noChangeArrowheads="1"/>
          </p:cNvSpPr>
          <p:nvPr/>
        </p:nvSpPr>
        <p:spPr bwMode="auto">
          <a:xfrm>
            <a:off x="1016967" y="4737556"/>
            <a:ext cx="230832"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0.4</a:t>
            </a:r>
          </a:p>
        </p:txBody>
      </p:sp>
      <p:sp>
        <p:nvSpPr>
          <p:cNvPr id="89" name="Rectangle 10"/>
          <p:cNvSpPr>
            <a:spLocks noChangeArrowheads="1"/>
          </p:cNvSpPr>
          <p:nvPr>
            <p:custDataLst>
              <p:tags r:id="rId1"/>
            </p:custDataLst>
          </p:nvPr>
        </p:nvSpPr>
        <p:spPr bwMode="auto">
          <a:xfrm>
            <a:off x="457200" y="5989320"/>
            <a:ext cx="8340725" cy="336550"/>
          </a:xfrm>
          <a:prstGeom prst="rect">
            <a:avLst/>
          </a:prstGeom>
          <a:noFill/>
          <a:ln w="9525">
            <a:noFill/>
            <a:miter lim="800000"/>
            <a:headEnd/>
            <a:tailEnd/>
          </a:ln>
        </p:spPr>
        <p:txBody>
          <a:bodyPr wrap="none"/>
          <a:lstStyle/>
          <a:p>
            <a:pPr indent="-174625">
              <a:buClr>
                <a:schemeClr val="accent1"/>
              </a:buClr>
              <a:buSzPct val="100000"/>
              <a:buFont typeface="Arial" pitchFamily="34" charset="0"/>
              <a:buChar char="•"/>
            </a:pPr>
            <a:r>
              <a:rPr lang="en-US" sz="1200" dirty="0" smtClean="0">
                <a:solidFill>
                  <a:schemeClr val="bg1"/>
                </a:solidFill>
                <a:sym typeface="Symbol" pitchFamily="18" charset="2"/>
              </a:rPr>
              <a:t>F</a:t>
            </a:r>
            <a:r>
              <a:rPr lang="en-US" sz="1200" dirty="0" smtClean="0">
                <a:solidFill>
                  <a:schemeClr val="bg1"/>
                </a:solidFill>
              </a:rPr>
              <a:t>atal or nonfatal myocardial infarction or sudden death ; </a:t>
            </a:r>
            <a:r>
              <a:rPr lang="en-US" sz="1200" dirty="0" smtClean="0">
                <a:solidFill>
                  <a:schemeClr val="bg1"/>
                </a:solidFill>
                <a:cs typeface="Times New Roman" pitchFamily="18" charset="0"/>
              </a:rPr>
              <a:t>Vertical bars represent 95% CI ;</a:t>
            </a:r>
            <a:r>
              <a:rPr lang="en-US" sz="1200" baseline="0" dirty="0" smtClean="0">
                <a:solidFill>
                  <a:schemeClr val="bg1"/>
                </a:solidFill>
              </a:rPr>
              <a:t>Con=conventional therapy;</a:t>
            </a:r>
            <a:r>
              <a:rPr lang="en-US" sz="1200" dirty="0" smtClean="0">
                <a:solidFill>
                  <a:schemeClr val="bg1"/>
                </a:solidFill>
              </a:rPr>
              <a:t>           </a:t>
            </a:r>
          </a:p>
          <a:p>
            <a:pPr marL="174625" indent="-174625">
              <a:buClr>
                <a:schemeClr val="accent1"/>
              </a:buClr>
              <a:buSzPct val="100000"/>
            </a:pPr>
            <a:r>
              <a:rPr lang="en-US" sz="1200" baseline="0" dirty="0" smtClean="0">
                <a:solidFill>
                  <a:schemeClr val="bg1"/>
                </a:solidFill>
              </a:rPr>
              <a:t>	</a:t>
            </a:r>
            <a:r>
              <a:rPr lang="en-US" sz="1200" baseline="0" dirty="0" err="1" smtClean="0">
                <a:solidFill>
                  <a:schemeClr val="bg1"/>
                </a:solidFill>
              </a:rPr>
              <a:t>Int</a:t>
            </a:r>
            <a:r>
              <a:rPr lang="en-US" sz="1200" baseline="0" dirty="0" smtClean="0">
                <a:solidFill>
                  <a:schemeClr val="bg1"/>
                </a:solidFill>
              </a:rPr>
              <a:t>=intensive therapy</a:t>
            </a:r>
            <a:r>
              <a:rPr lang="en-US" sz="1200" dirty="0" smtClean="0">
                <a:solidFill>
                  <a:schemeClr val="bg1"/>
                </a:solidFill>
              </a:rPr>
              <a:t>.</a:t>
            </a:r>
            <a:endParaRPr lang="en-US" sz="1200" baseline="0" dirty="0">
              <a:solidFill>
                <a:schemeClr val="bg1"/>
              </a:solidFill>
              <a:cs typeface="Times New Roman" pitchFamily="18" charset="0"/>
            </a:endParaRPr>
          </a:p>
        </p:txBody>
      </p:sp>
      <p:grpSp>
        <p:nvGrpSpPr>
          <p:cNvPr id="2" name="Group 96"/>
          <p:cNvGrpSpPr/>
          <p:nvPr/>
        </p:nvGrpSpPr>
        <p:grpSpPr>
          <a:xfrm>
            <a:off x="1855167" y="5728156"/>
            <a:ext cx="4940660" cy="215444"/>
            <a:chOff x="2266280" y="5791200"/>
            <a:chExt cx="4940660" cy="215444"/>
          </a:xfrm>
        </p:grpSpPr>
        <p:sp>
          <p:nvSpPr>
            <p:cNvPr id="98" name="Text Box 25"/>
            <p:cNvSpPr txBox="1">
              <a:spLocks noChangeArrowheads="1"/>
            </p:cNvSpPr>
            <p:nvPr/>
          </p:nvSpPr>
          <p:spPr bwMode="auto">
            <a:xfrm>
              <a:off x="2266280" y="5791200"/>
              <a:ext cx="365485"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1997</a:t>
              </a:r>
            </a:p>
          </p:txBody>
        </p:sp>
        <p:sp>
          <p:nvSpPr>
            <p:cNvPr id="99" name="Text Box 26"/>
            <p:cNvSpPr txBox="1">
              <a:spLocks noChangeArrowheads="1"/>
            </p:cNvSpPr>
            <p:nvPr/>
          </p:nvSpPr>
          <p:spPr bwMode="auto">
            <a:xfrm>
              <a:off x="3174330" y="5791200"/>
              <a:ext cx="365485" cy="215444"/>
            </a:xfrm>
            <a:prstGeom prst="rect">
              <a:avLst/>
            </a:prstGeom>
            <a:noFill/>
            <a:ln w="9525">
              <a:noFill/>
              <a:miter lim="800000"/>
              <a:headEnd/>
              <a:tailEnd/>
            </a:ln>
          </p:spPr>
          <p:txBody>
            <a:bodyPr wrap="none" lIns="0" tIns="0" rIns="0" bIns="0">
              <a:spAutoFit/>
            </a:bodyPr>
            <a:lstStyle/>
            <a:p>
              <a:r>
                <a:rPr lang="en-US" sz="1400" b="1" baseline="0">
                  <a:solidFill>
                    <a:schemeClr val="bg1"/>
                  </a:solidFill>
                </a:rPr>
                <a:t>1999</a:t>
              </a:r>
            </a:p>
          </p:txBody>
        </p:sp>
        <p:sp>
          <p:nvSpPr>
            <p:cNvPr id="100" name="Text Box 27"/>
            <p:cNvSpPr txBox="1">
              <a:spLocks noChangeArrowheads="1"/>
            </p:cNvSpPr>
            <p:nvPr/>
          </p:nvSpPr>
          <p:spPr bwMode="auto">
            <a:xfrm>
              <a:off x="4098255" y="5791200"/>
              <a:ext cx="365485" cy="215444"/>
            </a:xfrm>
            <a:prstGeom prst="rect">
              <a:avLst/>
            </a:prstGeom>
            <a:noFill/>
            <a:ln w="9525">
              <a:noFill/>
              <a:miter lim="800000"/>
              <a:headEnd/>
              <a:tailEnd/>
            </a:ln>
          </p:spPr>
          <p:txBody>
            <a:bodyPr wrap="none" lIns="0" tIns="0" rIns="0" bIns="0">
              <a:spAutoFit/>
            </a:bodyPr>
            <a:lstStyle/>
            <a:p>
              <a:r>
                <a:rPr lang="en-US" sz="1400" b="1" baseline="0">
                  <a:solidFill>
                    <a:schemeClr val="bg1"/>
                  </a:solidFill>
                </a:rPr>
                <a:t>2001</a:t>
              </a:r>
            </a:p>
          </p:txBody>
        </p:sp>
        <p:sp>
          <p:nvSpPr>
            <p:cNvPr id="101" name="Text Box 28"/>
            <p:cNvSpPr txBox="1">
              <a:spLocks noChangeArrowheads="1"/>
            </p:cNvSpPr>
            <p:nvPr/>
          </p:nvSpPr>
          <p:spPr bwMode="auto">
            <a:xfrm>
              <a:off x="5012655" y="5791200"/>
              <a:ext cx="365485" cy="215444"/>
            </a:xfrm>
            <a:prstGeom prst="rect">
              <a:avLst/>
            </a:prstGeom>
            <a:noFill/>
            <a:ln w="9525">
              <a:noFill/>
              <a:miter lim="800000"/>
              <a:headEnd/>
              <a:tailEnd/>
            </a:ln>
          </p:spPr>
          <p:txBody>
            <a:bodyPr wrap="none" lIns="0" tIns="0" rIns="0" bIns="0">
              <a:spAutoFit/>
            </a:bodyPr>
            <a:lstStyle/>
            <a:p>
              <a:r>
                <a:rPr lang="en-US" sz="1400" b="1" baseline="0">
                  <a:solidFill>
                    <a:schemeClr val="bg1"/>
                  </a:solidFill>
                </a:rPr>
                <a:t>2003</a:t>
              </a:r>
            </a:p>
          </p:txBody>
        </p:sp>
        <p:sp>
          <p:nvSpPr>
            <p:cNvPr id="102" name="Text Box 29"/>
            <p:cNvSpPr txBox="1">
              <a:spLocks noChangeArrowheads="1"/>
            </p:cNvSpPr>
            <p:nvPr/>
          </p:nvSpPr>
          <p:spPr bwMode="auto">
            <a:xfrm>
              <a:off x="5927055" y="5791200"/>
              <a:ext cx="365485"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2005</a:t>
              </a:r>
            </a:p>
          </p:txBody>
        </p:sp>
        <p:sp>
          <p:nvSpPr>
            <p:cNvPr id="103" name="Text Box 30"/>
            <p:cNvSpPr txBox="1">
              <a:spLocks noChangeArrowheads="1"/>
            </p:cNvSpPr>
            <p:nvPr/>
          </p:nvSpPr>
          <p:spPr bwMode="auto">
            <a:xfrm>
              <a:off x="6841455" y="5791200"/>
              <a:ext cx="365485"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2007</a:t>
              </a:r>
            </a:p>
          </p:txBody>
        </p:sp>
      </p:grpSp>
      <p:sp>
        <p:nvSpPr>
          <p:cNvPr id="75" name="Rectangle 75"/>
          <p:cNvSpPr>
            <a:spLocks noChangeArrowheads="1"/>
          </p:cNvSpPr>
          <p:nvPr/>
        </p:nvSpPr>
        <p:spPr bwMode="auto">
          <a:xfrm>
            <a:off x="7118350" y="1927741"/>
            <a:ext cx="120650" cy="133350"/>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76" name="AutoShape 76"/>
          <p:cNvSpPr>
            <a:spLocks noChangeArrowheads="1"/>
          </p:cNvSpPr>
          <p:nvPr/>
        </p:nvSpPr>
        <p:spPr bwMode="auto">
          <a:xfrm>
            <a:off x="7086600" y="2146816"/>
            <a:ext cx="155575" cy="190500"/>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77" name="Text Box 49"/>
          <p:cNvSpPr txBox="1">
            <a:spLocks noChangeArrowheads="1"/>
          </p:cNvSpPr>
          <p:nvPr/>
        </p:nvSpPr>
        <p:spPr bwMode="auto">
          <a:xfrm>
            <a:off x="7239000" y="1809750"/>
            <a:ext cx="1890712" cy="415498"/>
          </a:xfrm>
          <a:prstGeom prst="rect">
            <a:avLst/>
          </a:prstGeom>
          <a:noFill/>
          <a:ln w="9525">
            <a:noFill/>
            <a:miter lim="800000"/>
            <a:headEnd/>
            <a:tailEnd/>
          </a:ln>
        </p:spPr>
        <p:txBody>
          <a:bodyPr>
            <a:spAutoFit/>
          </a:bodyPr>
          <a:lstStyle/>
          <a:p>
            <a:pPr>
              <a:lnSpc>
                <a:spcPct val="150000"/>
              </a:lnSpc>
            </a:pPr>
            <a:r>
              <a:rPr lang="en-US" sz="1400" b="1" baseline="0" dirty="0" smtClean="0">
                <a:solidFill>
                  <a:schemeClr val="bg1"/>
                </a:solidFill>
              </a:rPr>
              <a:t>Sulfonylurea/insulin</a:t>
            </a:r>
            <a:endParaRPr lang="en-US" sz="1400" b="1" baseline="0" dirty="0">
              <a:solidFill>
                <a:schemeClr val="bg1"/>
              </a:solidFill>
            </a:endParaRPr>
          </a:p>
        </p:txBody>
      </p:sp>
      <p:sp>
        <p:nvSpPr>
          <p:cNvPr id="78" name="Rectangle 77"/>
          <p:cNvSpPr/>
          <p:nvPr/>
        </p:nvSpPr>
        <p:spPr>
          <a:xfrm>
            <a:off x="7239000" y="2057400"/>
            <a:ext cx="1169423" cy="415498"/>
          </a:xfrm>
          <a:prstGeom prst="rect">
            <a:avLst/>
          </a:prstGeom>
        </p:spPr>
        <p:txBody>
          <a:bodyPr wrap="none">
            <a:spAutoFit/>
          </a:bodyPr>
          <a:lstStyle/>
          <a:p>
            <a:pPr>
              <a:lnSpc>
                <a:spcPct val="150000"/>
              </a:lnSpc>
            </a:pPr>
            <a:r>
              <a:rPr lang="en-US" sz="1400" b="1" dirty="0" smtClean="0">
                <a:solidFill>
                  <a:schemeClr val="bg1"/>
                </a:solidFill>
              </a:rPr>
              <a:t>Conventional</a:t>
            </a:r>
            <a:endParaRPr lang="en-US" sz="1400" b="1" dirty="0">
              <a:solidFill>
                <a:schemeClr val="bg1"/>
              </a:solidFill>
            </a:endParaRPr>
          </a:p>
        </p:txBody>
      </p:sp>
      <p:sp>
        <p:nvSpPr>
          <p:cNvPr id="33803" name="Line 16"/>
          <p:cNvSpPr>
            <a:spLocks noChangeShapeType="1"/>
          </p:cNvSpPr>
          <p:nvPr/>
        </p:nvSpPr>
        <p:spPr bwMode="auto">
          <a:xfrm>
            <a:off x="1324943" y="2330673"/>
            <a:ext cx="68453" cy="0"/>
          </a:xfrm>
          <a:prstGeom prst="line">
            <a:avLst/>
          </a:prstGeom>
          <a:noFill/>
          <a:ln w="9525">
            <a:solidFill>
              <a:schemeClr val="tx1"/>
            </a:solidFill>
            <a:round/>
            <a:headEnd/>
            <a:tailEnd/>
          </a:ln>
        </p:spPr>
        <p:txBody>
          <a:bodyPr/>
          <a:lstStyle/>
          <a:p>
            <a:endParaRPr lang="en-US">
              <a:solidFill>
                <a:schemeClr val="bg1"/>
              </a:solidFill>
            </a:endParaRPr>
          </a:p>
        </p:txBody>
      </p:sp>
      <p:sp>
        <p:nvSpPr>
          <p:cNvPr id="33824" name="Line 37"/>
          <p:cNvSpPr>
            <a:spLocks noChangeShapeType="1"/>
          </p:cNvSpPr>
          <p:nvPr/>
        </p:nvSpPr>
        <p:spPr bwMode="auto">
          <a:xfrm>
            <a:off x="2096595" y="5635086"/>
            <a:ext cx="0" cy="74676"/>
          </a:xfrm>
          <a:prstGeom prst="line">
            <a:avLst/>
          </a:prstGeom>
          <a:noFill/>
          <a:ln w="9525">
            <a:solidFill>
              <a:schemeClr val="tx1"/>
            </a:solidFill>
            <a:round/>
            <a:headEnd/>
            <a:tailEnd/>
          </a:ln>
        </p:spPr>
        <p:txBody>
          <a:bodyPr/>
          <a:lstStyle/>
          <a:p>
            <a:endParaRPr lang="en-US">
              <a:solidFill>
                <a:schemeClr val="bg1"/>
              </a:solidFill>
            </a:endParaRPr>
          </a:p>
        </p:txBody>
      </p:sp>
      <p:sp>
        <p:nvSpPr>
          <p:cNvPr id="33825" name="Line 38"/>
          <p:cNvSpPr>
            <a:spLocks noChangeShapeType="1"/>
          </p:cNvSpPr>
          <p:nvPr/>
        </p:nvSpPr>
        <p:spPr bwMode="auto">
          <a:xfrm>
            <a:off x="2998930" y="5647532"/>
            <a:ext cx="0" cy="74676"/>
          </a:xfrm>
          <a:prstGeom prst="line">
            <a:avLst/>
          </a:prstGeom>
          <a:noFill/>
          <a:ln w="9525">
            <a:solidFill>
              <a:schemeClr val="tx1"/>
            </a:solidFill>
            <a:round/>
            <a:headEnd/>
            <a:tailEnd/>
          </a:ln>
        </p:spPr>
        <p:txBody>
          <a:bodyPr/>
          <a:lstStyle/>
          <a:p>
            <a:endParaRPr lang="en-US">
              <a:solidFill>
                <a:schemeClr val="bg1"/>
              </a:solidFill>
            </a:endParaRPr>
          </a:p>
        </p:txBody>
      </p:sp>
      <p:sp>
        <p:nvSpPr>
          <p:cNvPr id="33826" name="Line 39"/>
          <p:cNvSpPr>
            <a:spLocks noChangeShapeType="1"/>
          </p:cNvSpPr>
          <p:nvPr/>
        </p:nvSpPr>
        <p:spPr bwMode="auto">
          <a:xfrm>
            <a:off x="3901265" y="5647532"/>
            <a:ext cx="0" cy="74676"/>
          </a:xfrm>
          <a:prstGeom prst="line">
            <a:avLst/>
          </a:prstGeom>
          <a:noFill/>
          <a:ln w="9525">
            <a:solidFill>
              <a:schemeClr val="tx1"/>
            </a:solidFill>
            <a:round/>
            <a:headEnd/>
            <a:tailEnd/>
          </a:ln>
        </p:spPr>
        <p:txBody>
          <a:bodyPr/>
          <a:lstStyle/>
          <a:p>
            <a:endParaRPr lang="en-US">
              <a:solidFill>
                <a:schemeClr val="bg1"/>
              </a:solidFill>
            </a:endParaRPr>
          </a:p>
        </p:txBody>
      </p:sp>
      <p:sp>
        <p:nvSpPr>
          <p:cNvPr id="33827" name="Line 40"/>
          <p:cNvSpPr>
            <a:spLocks noChangeShapeType="1"/>
          </p:cNvSpPr>
          <p:nvPr/>
        </p:nvSpPr>
        <p:spPr bwMode="auto">
          <a:xfrm>
            <a:off x="4797377" y="5647532"/>
            <a:ext cx="0" cy="74676"/>
          </a:xfrm>
          <a:prstGeom prst="line">
            <a:avLst/>
          </a:prstGeom>
          <a:noFill/>
          <a:ln w="9525">
            <a:solidFill>
              <a:schemeClr val="tx1"/>
            </a:solidFill>
            <a:round/>
            <a:headEnd/>
            <a:tailEnd/>
          </a:ln>
        </p:spPr>
        <p:txBody>
          <a:bodyPr/>
          <a:lstStyle/>
          <a:p>
            <a:endParaRPr lang="en-US">
              <a:solidFill>
                <a:schemeClr val="bg1"/>
              </a:solidFill>
            </a:endParaRPr>
          </a:p>
        </p:txBody>
      </p:sp>
      <p:sp>
        <p:nvSpPr>
          <p:cNvPr id="33828" name="Line 41"/>
          <p:cNvSpPr>
            <a:spLocks noChangeShapeType="1"/>
          </p:cNvSpPr>
          <p:nvPr/>
        </p:nvSpPr>
        <p:spPr bwMode="auto">
          <a:xfrm>
            <a:off x="5687266" y="5647532"/>
            <a:ext cx="0" cy="74676"/>
          </a:xfrm>
          <a:prstGeom prst="line">
            <a:avLst/>
          </a:prstGeom>
          <a:noFill/>
          <a:ln w="9525">
            <a:solidFill>
              <a:schemeClr val="tx1"/>
            </a:solidFill>
            <a:round/>
            <a:headEnd/>
            <a:tailEnd/>
          </a:ln>
        </p:spPr>
        <p:txBody>
          <a:bodyPr/>
          <a:lstStyle/>
          <a:p>
            <a:endParaRPr lang="en-US">
              <a:solidFill>
                <a:schemeClr val="bg1"/>
              </a:solidFill>
            </a:endParaRPr>
          </a:p>
        </p:txBody>
      </p:sp>
      <p:sp>
        <p:nvSpPr>
          <p:cNvPr id="33829" name="Line 42"/>
          <p:cNvSpPr>
            <a:spLocks noChangeShapeType="1"/>
          </p:cNvSpPr>
          <p:nvPr/>
        </p:nvSpPr>
        <p:spPr bwMode="auto">
          <a:xfrm>
            <a:off x="6583379" y="5635086"/>
            <a:ext cx="0" cy="74676"/>
          </a:xfrm>
          <a:prstGeom prst="line">
            <a:avLst/>
          </a:prstGeom>
          <a:noFill/>
          <a:ln w="9525">
            <a:solidFill>
              <a:schemeClr val="tx1"/>
            </a:solidFill>
            <a:round/>
            <a:headEnd/>
            <a:tailEnd/>
          </a:ln>
        </p:spPr>
        <p:txBody>
          <a:bodyPr/>
          <a:lstStyle/>
          <a:p>
            <a:endParaRPr lang="en-US">
              <a:solidFill>
                <a:schemeClr val="bg1"/>
              </a:solidFill>
            </a:endParaRPr>
          </a:p>
        </p:txBody>
      </p:sp>
      <p:sp>
        <p:nvSpPr>
          <p:cNvPr id="33799" name="Rectangle 74"/>
          <p:cNvSpPr>
            <a:spLocks noChangeArrowheads="1"/>
          </p:cNvSpPr>
          <p:nvPr/>
        </p:nvSpPr>
        <p:spPr bwMode="auto">
          <a:xfrm>
            <a:off x="1387173" y="1709928"/>
            <a:ext cx="5546249" cy="3956273"/>
          </a:xfrm>
          <a:prstGeom prst="rect">
            <a:avLst/>
          </a:prstGeom>
          <a:noFill/>
          <a:ln w="9525">
            <a:solidFill>
              <a:schemeClr val="bg1"/>
            </a:solidFill>
            <a:miter lim="800000"/>
            <a:headEnd/>
            <a:tailEnd/>
          </a:ln>
        </p:spPr>
        <p:txBody>
          <a:bodyPr wrap="none" anchor="ctr"/>
          <a:lstStyle/>
          <a:p>
            <a:endParaRPr lang="en-US" sz="1000" baseline="0">
              <a:solidFill>
                <a:schemeClr val="bg1"/>
              </a:solidFill>
            </a:endParaRPr>
          </a:p>
        </p:txBody>
      </p:sp>
      <p:sp>
        <p:nvSpPr>
          <p:cNvPr id="33802" name="Line 15"/>
          <p:cNvSpPr>
            <a:spLocks noChangeShapeType="1"/>
          </p:cNvSpPr>
          <p:nvPr/>
        </p:nvSpPr>
        <p:spPr bwMode="auto">
          <a:xfrm>
            <a:off x="1318720" y="1709928"/>
            <a:ext cx="68453" cy="0"/>
          </a:xfrm>
          <a:prstGeom prst="line">
            <a:avLst/>
          </a:prstGeom>
          <a:noFill/>
          <a:ln w="9525">
            <a:solidFill>
              <a:schemeClr val="tx1"/>
            </a:solidFill>
            <a:round/>
            <a:headEnd/>
            <a:tailEnd/>
          </a:ln>
        </p:spPr>
        <p:txBody>
          <a:bodyPr/>
          <a:lstStyle/>
          <a:p>
            <a:endParaRPr lang="en-US">
              <a:solidFill>
                <a:schemeClr val="bg1"/>
              </a:solidFill>
            </a:endParaRPr>
          </a:p>
        </p:txBody>
      </p:sp>
      <p:sp>
        <p:nvSpPr>
          <p:cNvPr id="33804" name="Line 17"/>
          <p:cNvSpPr>
            <a:spLocks noChangeShapeType="1"/>
          </p:cNvSpPr>
          <p:nvPr/>
        </p:nvSpPr>
        <p:spPr bwMode="auto">
          <a:xfrm>
            <a:off x="1318720" y="2952973"/>
            <a:ext cx="68453" cy="0"/>
          </a:xfrm>
          <a:prstGeom prst="line">
            <a:avLst/>
          </a:prstGeom>
          <a:noFill/>
          <a:ln w="9525">
            <a:solidFill>
              <a:schemeClr val="tx1"/>
            </a:solidFill>
            <a:round/>
            <a:headEnd/>
            <a:tailEnd/>
          </a:ln>
        </p:spPr>
        <p:txBody>
          <a:bodyPr/>
          <a:lstStyle/>
          <a:p>
            <a:endParaRPr lang="en-US">
              <a:solidFill>
                <a:schemeClr val="bg1"/>
              </a:solidFill>
            </a:endParaRPr>
          </a:p>
        </p:txBody>
      </p:sp>
      <p:sp>
        <p:nvSpPr>
          <p:cNvPr id="33805" name="Line 18"/>
          <p:cNvSpPr>
            <a:spLocks noChangeShapeType="1"/>
          </p:cNvSpPr>
          <p:nvPr/>
        </p:nvSpPr>
        <p:spPr bwMode="auto">
          <a:xfrm>
            <a:off x="1318720" y="3581496"/>
            <a:ext cx="68453" cy="0"/>
          </a:xfrm>
          <a:prstGeom prst="line">
            <a:avLst/>
          </a:prstGeom>
          <a:noFill/>
          <a:ln w="9525">
            <a:solidFill>
              <a:schemeClr val="tx1"/>
            </a:solidFill>
            <a:round/>
            <a:headEnd/>
            <a:tailEnd/>
          </a:ln>
        </p:spPr>
        <p:txBody>
          <a:bodyPr/>
          <a:lstStyle/>
          <a:p>
            <a:endParaRPr lang="en-US">
              <a:solidFill>
                <a:schemeClr val="bg1"/>
              </a:solidFill>
            </a:endParaRPr>
          </a:p>
        </p:txBody>
      </p:sp>
      <p:sp>
        <p:nvSpPr>
          <p:cNvPr id="33806" name="Line 19"/>
          <p:cNvSpPr>
            <a:spLocks noChangeShapeType="1"/>
          </p:cNvSpPr>
          <p:nvPr/>
        </p:nvSpPr>
        <p:spPr bwMode="auto">
          <a:xfrm>
            <a:off x="1318720" y="4210019"/>
            <a:ext cx="68453" cy="0"/>
          </a:xfrm>
          <a:prstGeom prst="line">
            <a:avLst/>
          </a:prstGeom>
          <a:noFill/>
          <a:ln w="9525">
            <a:solidFill>
              <a:schemeClr val="tx1"/>
            </a:solidFill>
            <a:round/>
            <a:headEnd/>
            <a:tailEnd/>
          </a:ln>
        </p:spPr>
        <p:txBody>
          <a:bodyPr/>
          <a:lstStyle/>
          <a:p>
            <a:endParaRPr lang="en-US">
              <a:solidFill>
                <a:schemeClr val="bg1"/>
              </a:solidFill>
            </a:endParaRPr>
          </a:p>
        </p:txBody>
      </p:sp>
      <p:sp>
        <p:nvSpPr>
          <p:cNvPr id="33807" name="Line 20"/>
          <p:cNvSpPr>
            <a:spLocks noChangeShapeType="1"/>
          </p:cNvSpPr>
          <p:nvPr/>
        </p:nvSpPr>
        <p:spPr bwMode="auto">
          <a:xfrm>
            <a:off x="1324943" y="4844765"/>
            <a:ext cx="68453" cy="0"/>
          </a:xfrm>
          <a:prstGeom prst="line">
            <a:avLst/>
          </a:prstGeom>
          <a:noFill/>
          <a:ln w="9525">
            <a:solidFill>
              <a:schemeClr val="tx1"/>
            </a:solidFill>
            <a:round/>
            <a:headEnd/>
            <a:tailEnd/>
          </a:ln>
        </p:spPr>
        <p:txBody>
          <a:bodyPr/>
          <a:lstStyle/>
          <a:p>
            <a:endParaRPr lang="en-US">
              <a:solidFill>
                <a:schemeClr val="bg1"/>
              </a:solidFill>
            </a:endParaRPr>
          </a:p>
        </p:txBody>
      </p:sp>
      <p:sp>
        <p:nvSpPr>
          <p:cNvPr id="33820" name="Text Box 33"/>
          <p:cNvSpPr txBox="1">
            <a:spLocks noChangeArrowheads="1"/>
          </p:cNvSpPr>
          <p:nvPr/>
        </p:nvSpPr>
        <p:spPr bwMode="auto">
          <a:xfrm>
            <a:off x="1464961" y="4917886"/>
            <a:ext cx="1311769" cy="215444"/>
          </a:xfrm>
          <a:prstGeom prst="rect">
            <a:avLst/>
          </a:prstGeom>
          <a:noFill/>
          <a:ln w="9525">
            <a:noFill/>
            <a:miter lim="800000"/>
            <a:headEnd/>
            <a:tailEnd/>
          </a:ln>
        </p:spPr>
        <p:txBody>
          <a:bodyPr wrap="none" lIns="0" tIns="0" rIns="0" bIns="0">
            <a:spAutoFit/>
          </a:bodyPr>
          <a:lstStyle/>
          <a:p>
            <a:r>
              <a:rPr lang="en-US" sz="1400" baseline="0">
                <a:solidFill>
                  <a:schemeClr val="bg1"/>
                </a:solidFill>
              </a:rPr>
              <a:t>Number of events</a:t>
            </a:r>
          </a:p>
        </p:txBody>
      </p:sp>
      <p:sp>
        <p:nvSpPr>
          <p:cNvPr id="33822" name="Text Box 35"/>
          <p:cNvSpPr txBox="1">
            <a:spLocks noChangeArrowheads="1"/>
          </p:cNvSpPr>
          <p:nvPr/>
        </p:nvSpPr>
        <p:spPr bwMode="auto">
          <a:xfrm>
            <a:off x="1565607" y="1792224"/>
            <a:ext cx="1593065" cy="215444"/>
          </a:xfrm>
          <a:prstGeom prst="rect">
            <a:avLst/>
          </a:prstGeom>
          <a:noFill/>
          <a:ln w="9525">
            <a:noFill/>
            <a:miter lim="800000"/>
            <a:headEnd/>
            <a:tailEnd/>
          </a:ln>
        </p:spPr>
        <p:txBody>
          <a:bodyPr wrap="none" lIns="0" tIns="0" rIns="0" bIns="0">
            <a:spAutoFit/>
          </a:bodyPr>
          <a:lstStyle/>
          <a:p>
            <a:r>
              <a:rPr lang="en-US" sz="1400" b="1" baseline="0" dirty="0">
                <a:solidFill>
                  <a:schemeClr val="bg1"/>
                </a:solidFill>
              </a:rPr>
              <a:t>Myocardial infarction</a:t>
            </a:r>
          </a:p>
        </p:txBody>
      </p:sp>
      <p:sp>
        <p:nvSpPr>
          <p:cNvPr id="33830" name="Text Box 43"/>
          <p:cNvSpPr txBox="1">
            <a:spLocks noChangeArrowheads="1"/>
          </p:cNvSpPr>
          <p:nvPr/>
        </p:nvSpPr>
        <p:spPr bwMode="auto">
          <a:xfrm>
            <a:off x="1489358" y="5173029"/>
            <a:ext cx="333425" cy="430887"/>
          </a:xfrm>
          <a:prstGeom prst="rect">
            <a:avLst/>
          </a:prstGeom>
          <a:noFill/>
          <a:ln w="9525">
            <a:noFill/>
            <a:miter lim="800000"/>
            <a:headEnd/>
            <a:tailEnd/>
          </a:ln>
        </p:spPr>
        <p:txBody>
          <a:bodyPr wrap="none" lIns="0" tIns="0" rIns="0" bIns="0">
            <a:spAutoFit/>
          </a:bodyPr>
          <a:lstStyle/>
          <a:p>
            <a:pPr algn="r"/>
            <a:r>
              <a:rPr lang="en-US" sz="1400" baseline="0">
                <a:solidFill>
                  <a:schemeClr val="bg1"/>
                </a:solidFill>
              </a:rPr>
              <a:t>Con:</a:t>
            </a:r>
          </a:p>
          <a:p>
            <a:pPr algn="r"/>
            <a:r>
              <a:rPr lang="en-US" sz="1400" baseline="0">
                <a:solidFill>
                  <a:schemeClr val="bg1"/>
                </a:solidFill>
              </a:rPr>
              <a:t>Int:</a:t>
            </a:r>
          </a:p>
        </p:txBody>
      </p:sp>
      <p:sp>
        <p:nvSpPr>
          <p:cNvPr id="33831" name="Text Box 44"/>
          <p:cNvSpPr txBox="1">
            <a:spLocks noChangeArrowheads="1"/>
          </p:cNvSpPr>
          <p:nvPr/>
        </p:nvSpPr>
        <p:spPr bwMode="auto">
          <a:xfrm>
            <a:off x="1964206" y="5173029"/>
            <a:ext cx="274113" cy="430887"/>
          </a:xfrm>
          <a:prstGeom prst="rect">
            <a:avLst/>
          </a:prstGeom>
          <a:noFill/>
          <a:ln w="9525">
            <a:noFill/>
            <a:miter lim="800000"/>
            <a:headEnd/>
            <a:tailEnd/>
          </a:ln>
        </p:spPr>
        <p:txBody>
          <a:bodyPr wrap="none" lIns="0" tIns="0" rIns="0" bIns="0">
            <a:spAutoFit/>
          </a:bodyPr>
          <a:lstStyle/>
          <a:p>
            <a:pPr algn="ctr"/>
            <a:r>
              <a:rPr lang="en-US" sz="1400" baseline="0">
                <a:solidFill>
                  <a:schemeClr val="bg1"/>
                </a:solidFill>
              </a:rPr>
              <a:t>186</a:t>
            </a:r>
          </a:p>
          <a:p>
            <a:pPr algn="ctr"/>
            <a:r>
              <a:rPr lang="en-US" sz="1400" baseline="0">
                <a:solidFill>
                  <a:schemeClr val="bg1"/>
                </a:solidFill>
              </a:rPr>
              <a:t>387</a:t>
            </a:r>
          </a:p>
        </p:txBody>
      </p:sp>
      <p:sp>
        <p:nvSpPr>
          <p:cNvPr id="33832" name="Text Box 45"/>
          <p:cNvSpPr txBox="1">
            <a:spLocks noChangeArrowheads="1"/>
          </p:cNvSpPr>
          <p:nvPr/>
        </p:nvSpPr>
        <p:spPr bwMode="auto">
          <a:xfrm>
            <a:off x="2850983" y="5173029"/>
            <a:ext cx="274113" cy="430887"/>
          </a:xfrm>
          <a:prstGeom prst="rect">
            <a:avLst/>
          </a:prstGeom>
          <a:noFill/>
          <a:ln w="9525">
            <a:noFill/>
            <a:miter lim="800000"/>
            <a:headEnd/>
            <a:tailEnd/>
          </a:ln>
        </p:spPr>
        <p:txBody>
          <a:bodyPr wrap="none" lIns="0" tIns="0" rIns="0" bIns="0">
            <a:spAutoFit/>
          </a:bodyPr>
          <a:lstStyle/>
          <a:p>
            <a:pPr algn="ctr"/>
            <a:r>
              <a:rPr lang="en-US" sz="1400" baseline="0">
                <a:solidFill>
                  <a:schemeClr val="bg1"/>
                </a:solidFill>
              </a:rPr>
              <a:t>212</a:t>
            </a:r>
          </a:p>
          <a:p>
            <a:pPr algn="ctr"/>
            <a:r>
              <a:rPr lang="en-US" sz="1400" baseline="0">
                <a:solidFill>
                  <a:schemeClr val="bg1"/>
                </a:solidFill>
              </a:rPr>
              <a:t>450</a:t>
            </a:r>
          </a:p>
        </p:txBody>
      </p:sp>
      <p:sp>
        <p:nvSpPr>
          <p:cNvPr id="33833" name="Text Box 46"/>
          <p:cNvSpPr txBox="1">
            <a:spLocks noChangeArrowheads="1"/>
          </p:cNvSpPr>
          <p:nvPr/>
        </p:nvSpPr>
        <p:spPr bwMode="auto">
          <a:xfrm>
            <a:off x="3761098" y="5173029"/>
            <a:ext cx="274113" cy="430887"/>
          </a:xfrm>
          <a:prstGeom prst="rect">
            <a:avLst/>
          </a:prstGeom>
          <a:noFill/>
          <a:ln w="9525">
            <a:noFill/>
            <a:miter lim="800000"/>
            <a:headEnd/>
            <a:tailEnd/>
          </a:ln>
        </p:spPr>
        <p:txBody>
          <a:bodyPr wrap="none" lIns="0" tIns="0" rIns="0" bIns="0">
            <a:spAutoFit/>
          </a:bodyPr>
          <a:lstStyle/>
          <a:p>
            <a:pPr algn="ctr"/>
            <a:r>
              <a:rPr lang="en-US" sz="1400" baseline="0">
                <a:solidFill>
                  <a:schemeClr val="bg1"/>
                </a:solidFill>
              </a:rPr>
              <a:t>239</a:t>
            </a:r>
          </a:p>
          <a:p>
            <a:pPr algn="ctr"/>
            <a:r>
              <a:rPr lang="en-US" sz="1400" baseline="0">
                <a:solidFill>
                  <a:schemeClr val="bg1"/>
                </a:solidFill>
              </a:rPr>
              <a:t>513</a:t>
            </a:r>
          </a:p>
        </p:txBody>
      </p:sp>
      <p:sp>
        <p:nvSpPr>
          <p:cNvPr id="33834" name="Text Box 47"/>
          <p:cNvSpPr txBox="1">
            <a:spLocks noChangeArrowheads="1"/>
          </p:cNvSpPr>
          <p:nvPr/>
        </p:nvSpPr>
        <p:spPr bwMode="auto">
          <a:xfrm>
            <a:off x="4657210" y="5173029"/>
            <a:ext cx="274113" cy="430887"/>
          </a:xfrm>
          <a:prstGeom prst="rect">
            <a:avLst/>
          </a:prstGeom>
          <a:noFill/>
          <a:ln w="9525">
            <a:noFill/>
            <a:miter lim="800000"/>
            <a:headEnd/>
            <a:tailEnd/>
          </a:ln>
        </p:spPr>
        <p:txBody>
          <a:bodyPr wrap="none" lIns="0" tIns="0" rIns="0" bIns="0">
            <a:spAutoFit/>
          </a:bodyPr>
          <a:lstStyle/>
          <a:p>
            <a:pPr algn="ctr"/>
            <a:r>
              <a:rPr lang="en-US" sz="1400" baseline="0">
                <a:solidFill>
                  <a:schemeClr val="bg1"/>
                </a:solidFill>
              </a:rPr>
              <a:t>271</a:t>
            </a:r>
          </a:p>
          <a:p>
            <a:pPr algn="ctr"/>
            <a:r>
              <a:rPr lang="en-US" sz="1400" baseline="0">
                <a:solidFill>
                  <a:schemeClr val="bg1"/>
                </a:solidFill>
              </a:rPr>
              <a:t>573</a:t>
            </a:r>
          </a:p>
        </p:txBody>
      </p:sp>
      <p:sp>
        <p:nvSpPr>
          <p:cNvPr id="33835" name="Text Box 48"/>
          <p:cNvSpPr txBox="1">
            <a:spLocks noChangeArrowheads="1"/>
          </p:cNvSpPr>
          <p:nvPr/>
        </p:nvSpPr>
        <p:spPr bwMode="auto">
          <a:xfrm>
            <a:off x="5551765" y="5173029"/>
            <a:ext cx="274113" cy="430887"/>
          </a:xfrm>
          <a:prstGeom prst="rect">
            <a:avLst/>
          </a:prstGeom>
          <a:noFill/>
          <a:ln w="9525">
            <a:noFill/>
            <a:miter lim="800000"/>
            <a:headEnd/>
            <a:tailEnd/>
          </a:ln>
        </p:spPr>
        <p:txBody>
          <a:bodyPr wrap="none" lIns="0" tIns="0" rIns="0" bIns="0">
            <a:spAutoFit/>
          </a:bodyPr>
          <a:lstStyle/>
          <a:p>
            <a:pPr algn="ctr"/>
            <a:r>
              <a:rPr lang="en-US" sz="1400" baseline="0">
                <a:solidFill>
                  <a:schemeClr val="bg1"/>
                </a:solidFill>
              </a:rPr>
              <a:t>296</a:t>
            </a:r>
          </a:p>
          <a:p>
            <a:pPr algn="ctr"/>
            <a:r>
              <a:rPr lang="en-US" sz="1400" baseline="0">
                <a:solidFill>
                  <a:schemeClr val="bg1"/>
                </a:solidFill>
              </a:rPr>
              <a:t>636</a:t>
            </a:r>
          </a:p>
        </p:txBody>
      </p:sp>
      <p:sp>
        <p:nvSpPr>
          <p:cNvPr id="33836" name="Text Box 49"/>
          <p:cNvSpPr txBox="1">
            <a:spLocks noChangeArrowheads="1"/>
          </p:cNvSpPr>
          <p:nvPr/>
        </p:nvSpPr>
        <p:spPr bwMode="auto">
          <a:xfrm>
            <a:off x="6441655" y="5173029"/>
            <a:ext cx="274113" cy="430887"/>
          </a:xfrm>
          <a:prstGeom prst="rect">
            <a:avLst/>
          </a:prstGeom>
          <a:noFill/>
          <a:ln w="9525">
            <a:noFill/>
            <a:miter lim="800000"/>
            <a:headEnd/>
            <a:tailEnd/>
          </a:ln>
        </p:spPr>
        <p:txBody>
          <a:bodyPr wrap="none" lIns="0" tIns="0" rIns="0" bIns="0">
            <a:spAutoFit/>
          </a:bodyPr>
          <a:lstStyle/>
          <a:p>
            <a:pPr algn="ctr"/>
            <a:r>
              <a:rPr lang="en-US" sz="1400" baseline="0">
                <a:solidFill>
                  <a:schemeClr val="bg1"/>
                </a:solidFill>
              </a:rPr>
              <a:t>319</a:t>
            </a:r>
          </a:p>
          <a:p>
            <a:pPr algn="ctr"/>
            <a:r>
              <a:rPr lang="en-US" sz="1400" baseline="0">
                <a:solidFill>
                  <a:schemeClr val="bg1"/>
                </a:solidFill>
              </a:rPr>
              <a:t>678</a:t>
            </a:r>
          </a:p>
        </p:txBody>
      </p:sp>
      <p:sp>
        <p:nvSpPr>
          <p:cNvPr id="33837" name="Rectangle 50"/>
          <p:cNvSpPr>
            <a:spLocks noChangeArrowheads="1"/>
          </p:cNvSpPr>
          <p:nvPr/>
        </p:nvSpPr>
        <p:spPr bwMode="auto">
          <a:xfrm>
            <a:off x="2017252" y="3373025"/>
            <a:ext cx="168021" cy="161798"/>
          </a:xfrm>
          <a:prstGeom prst="rect">
            <a:avLst/>
          </a:prstGeom>
          <a:solidFill>
            <a:srgbClr val="990000"/>
          </a:solidFill>
          <a:ln w="9525">
            <a:solidFill>
              <a:srgbClr val="990000"/>
            </a:solidFill>
            <a:miter lim="800000"/>
            <a:headEnd/>
            <a:tailEnd/>
          </a:ln>
        </p:spPr>
        <p:txBody>
          <a:bodyPr wrap="none" anchor="ctr"/>
          <a:lstStyle/>
          <a:p>
            <a:endParaRPr lang="en-US" sz="1000" baseline="0">
              <a:solidFill>
                <a:schemeClr val="bg1"/>
              </a:solidFill>
            </a:endParaRPr>
          </a:p>
        </p:txBody>
      </p:sp>
      <p:sp>
        <p:nvSpPr>
          <p:cNvPr id="33838" name="AutoShape 51"/>
          <p:cNvSpPr>
            <a:spLocks noChangeArrowheads="1"/>
          </p:cNvSpPr>
          <p:nvPr/>
        </p:nvSpPr>
        <p:spPr bwMode="auto">
          <a:xfrm>
            <a:off x="2459085" y="3310795"/>
            <a:ext cx="186690" cy="192913"/>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33839" name="AutoShape 52"/>
          <p:cNvSpPr>
            <a:spLocks noChangeArrowheads="1"/>
          </p:cNvSpPr>
          <p:nvPr/>
        </p:nvSpPr>
        <p:spPr bwMode="auto">
          <a:xfrm>
            <a:off x="2905585" y="3317018"/>
            <a:ext cx="186690" cy="192913"/>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33840" name="AutoShape 53"/>
          <p:cNvSpPr>
            <a:spLocks noChangeArrowheads="1"/>
          </p:cNvSpPr>
          <p:nvPr/>
        </p:nvSpPr>
        <p:spPr bwMode="auto">
          <a:xfrm>
            <a:off x="3355197" y="3217450"/>
            <a:ext cx="186690" cy="192913"/>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33841" name="AutoShape 54"/>
          <p:cNvSpPr>
            <a:spLocks noChangeArrowheads="1"/>
          </p:cNvSpPr>
          <p:nvPr/>
        </p:nvSpPr>
        <p:spPr bwMode="auto">
          <a:xfrm>
            <a:off x="3803254" y="3273457"/>
            <a:ext cx="186690" cy="192913"/>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33842" name="AutoShape 55"/>
          <p:cNvSpPr>
            <a:spLocks noChangeArrowheads="1"/>
          </p:cNvSpPr>
          <p:nvPr/>
        </p:nvSpPr>
        <p:spPr bwMode="auto">
          <a:xfrm>
            <a:off x="4251310" y="3295238"/>
            <a:ext cx="186690" cy="192913"/>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33843" name="AutoShape 56"/>
          <p:cNvSpPr>
            <a:spLocks noChangeArrowheads="1"/>
          </p:cNvSpPr>
          <p:nvPr/>
        </p:nvSpPr>
        <p:spPr bwMode="auto">
          <a:xfrm>
            <a:off x="4699366" y="3335687"/>
            <a:ext cx="186690" cy="192913"/>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33844" name="AutoShape 57"/>
          <p:cNvSpPr>
            <a:spLocks noChangeArrowheads="1"/>
          </p:cNvSpPr>
          <p:nvPr/>
        </p:nvSpPr>
        <p:spPr bwMode="auto">
          <a:xfrm>
            <a:off x="5147422" y="3332576"/>
            <a:ext cx="186690" cy="192913"/>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33845" name="AutoShape 58"/>
          <p:cNvSpPr>
            <a:spLocks noChangeArrowheads="1"/>
          </p:cNvSpPr>
          <p:nvPr/>
        </p:nvSpPr>
        <p:spPr bwMode="auto">
          <a:xfrm>
            <a:off x="5595478" y="3307684"/>
            <a:ext cx="186690" cy="192913"/>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33846" name="AutoShape 59"/>
          <p:cNvSpPr>
            <a:spLocks noChangeArrowheads="1"/>
          </p:cNvSpPr>
          <p:nvPr/>
        </p:nvSpPr>
        <p:spPr bwMode="auto">
          <a:xfrm>
            <a:off x="6043534" y="3369914"/>
            <a:ext cx="186690" cy="192913"/>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33847" name="AutoShape 60"/>
          <p:cNvSpPr>
            <a:spLocks noChangeArrowheads="1"/>
          </p:cNvSpPr>
          <p:nvPr/>
        </p:nvSpPr>
        <p:spPr bwMode="auto">
          <a:xfrm>
            <a:off x="6491590" y="3345022"/>
            <a:ext cx="186690" cy="192913"/>
          </a:xfrm>
          <a:prstGeom prst="diamond">
            <a:avLst/>
          </a:prstGeom>
          <a:solidFill>
            <a:srgbClr val="969696"/>
          </a:solidFill>
          <a:ln w="9525">
            <a:solidFill>
              <a:srgbClr val="969696"/>
            </a:solidFill>
            <a:miter lim="800000"/>
            <a:headEnd/>
            <a:tailEnd/>
          </a:ln>
        </p:spPr>
        <p:txBody>
          <a:bodyPr wrap="none" anchor="ctr"/>
          <a:lstStyle/>
          <a:p>
            <a:endParaRPr lang="en-US" sz="1000" baseline="0">
              <a:solidFill>
                <a:schemeClr val="bg1"/>
              </a:solidFill>
            </a:endParaRPr>
          </a:p>
        </p:txBody>
      </p:sp>
      <p:sp>
        <p:nvSpPr>
          <p:cNvPr id="33848" name="Line 61"/>
          <p:cNvSpPr>
            <a:spLocks noChangeShapeType="1"/>
          </p:cNvSpPr>
          <p:nvPr/>
        </p:nvSpPr>
        <p:spPr bwMode="auto">
          <a:xfrm>
            <a:off x="2102818" y="2968530"/>
            <a:ext cx="0" cy="877443"/>
          </a:xfrm>
          <a:prstGeom prst="line">
            <a:avLst/>
          </a:prstGeom>
          <a:noFill/>
          <a:ln w="19050">
            <a:solidFill>
              <a:srgbClr val="990000"/>
            </a:solidFill>
            <a:round/>
            <a:headEnd/>
            <a:tailEnd/>
          </a:ln>
        </p:spPr>
        <p:txBody>
          <a:bodyPr/>
          <a:lstStyle/>
          <a:p>
            <a:endParaRPr lang="en-US">
              <a:solidFill>
                <a:schemeClr val="bg1"/>
              </a:solidFill>
            </a:endParaRPr>
          </a:p>
        </p:txBody>
      </p:sp>
      <p:sp>
        <p:nvSpPr>
          <p:cNvPr id="33849" name="Line 62"/>
          <p:cNvSpPr>
            <a:spLocks noChangeShapeType="1"/>
          </p:cNvSpPr>
          <p:nvPr/>
        </p:nvSpPr>
        <p:spPr bwMode="auto">
          <a:xfrm>
            <a:off x="2550874" y="2900077"/>
            <a:ext cx="0" cy="893001"/>
          </a:xfrm>
          <a:prstGeom prst="line">
            <a:avLst/>
          </a:prstGeom>
          <a:noFill/>
          <a:ln w="19050">
            <a:solidFill>
              <a:srgbClr val="969696"/>
            </a:solidFill>
            <a:round/>
            <a:headEnd/>
            <a:tailEnd/>
          </a:ln>
        </p:spPr>
        <p:txBody>
          <a:bodyPr/>
          <a:lstStyle/>
          <a:p>
            <a:endParaRPr lang="en-US">
              <a:solidFill>
                <a:schemeClr val="bg1"/>
              </a:solidFill>
            </a:endParaRPr>
          </a:p>
        </p:txBody>
      </p:sp>
      <p:sp>
        <p:nvSpPr>
          <p:cNvPr id="33850" name="Line 63"/>
          <p:cNvSpPr>
            <a:spLocks noChangeShapeType="1"/>
          </p:cNvSpPr>
          <p:nvPr/>
        </p:nvSpPr>
        <p:spPr bwMode="auto">
          <a:xfrm>
            <a:off x="2998930" y="2910968"/>
            <a:ext cx="0" cy="869665"/>
          </a:xfrm>
          <a:prstGeom prst="line">
            <a:avLst/>
          </a:prstGeom>
          <a:noFill/>
          <a:ln w="19050">
            <a:solidFill>
              <a:srgbClr val="969696"/>
            </a:solidFill>
            <a:round/>
            <a:headEnd/>
            <a:tailEnd/>
          </a:ln>
        </p:spPr>
        <p:txBody>
          <a:bodyPr/>
          <a:lstStyle/>
          <a:p>
            <a:endParaRPr lang="en-US">
              <a:solidFill>
                <a:schemeClr val="bg1"/>
              </a:solidFill>
            </a:endParaRPr>
          </a:p>
        </p:txBody>
      </p:sp>
      <p:sp>
        <p:nvSpPr>
          <p:cNvPr id="33851" name="Line 64"/>
          <p:cNvSpPr>
            <a:spLocks noChangeShapeType="1"/>
          </p:cNvSpPr>
          <p:nvPr/>
        </p:nvSpPr>
        <p:spPr bwMode="auto">
          <a:xfrm>
            <a:off x="3446986" y="2831624"/>
            <a:ext cx="0" cy="843217"/>
          </a:xfrm>
          <a:prstGeom prst="line">
            <a:avLst/>
          </a:prstGeom>
          <a:noFill/>
          <a:ln w="19050">
            <a:solidFill>
              <a:srgbClr val="969696"/>
            </a:solidFill>
            <a:round/>
            <a:headEnd/>
            <a:tailEnd/>
          </a:ln>
        </p:spPr>
        <p:txBody>
          <a:bodyPr/>
          <a:lstStyle/>
          <a:p>
            <a:endParaRPr lang="en-US">
              <a:solidFill>
                <a:schemeClr val="bg1"/>
              </a:solidFill>
            </a:endParaRPr>
          </a:p>
        </p:txBody>
      </p:sp>
      <p:sp>
        <p:nvSpPr>
          <p:cNvPr id="33852" name="Line 65"/>
          <p:cNvSpPr>
            <a:spLocks noChangeShapeType="1"/>
          </p:cNvSpPr>
          <p:nvPr/>
        </p:nvSpPr>
        <p:spPr bwMode="auto">
          <a:xfrm>
            <a:off x="3895042" y="2892299"/>
            <a:ext cx="0" cy="841661"/>
          </a:xfrm>
          <a:prstGeom prst="line">
            <a:avLst/>
          </a:prstGeom>
          <a:noFill/>
          <a:ln w="19050">
            <a:solidFill>
              <a:srgbClr val="969696"/>
            </a:solidFill>
            <a:round/>
            <a:headEnd/>
            <a:tailEnd/>
          </a:ln>
        </p:spPr>
        <p:txBody>
          <a:bodyPr/>
          <a:lstStyle/>
          <a:p>
            <a:endParaRPr lang="en-US">
              <a:solidFill>
                <a:schemeClr val="bg1"/>
              </a:solidFill>
            </a:endParaRPr>
          </a:p>
        </p:txBody>
      </p:sp>
      <p:sp>
        <p:nvSpPr>
          <p:cNvPr id="33853" name="Line 66"/>
          <p:cNvSpPr>
            <a:spLocks noChangeShapeType="1"/>
          </p:cNvSpPr>
          <p:nvPr/>
        </p:nvSpPr>
        <p:spPr bwMode="auto">
          <a:xfrm>
            <a:off x="4343098" y="2956084"/>
            <a:ext cx="0" cy="793433"/>
          </a:xfrm>
          <a:prstGeom prst="line">
            <a:avLst/>
          </a:prstGeom>
          <a:noFill/>
          <a:ln w="19050">
            <a:solidFill>
              <a:srgbClr val="969696"/>
            </a:solidFill>
            <a:round/>
            <a:headEnd/>
            <a:tailEnd/>
          </a:ln>
        </p:spPr>
        <p:txBody>
          <a:bodyPr/>
          <a:lstStyle/>
          <a:p>
            <a:endParaRPr lang="en-US">
              <a:solidFill>
                <a:schemeClr val="bg1"/>
              </a:solidFill>
            </a:endParaRPr>
          </a:p>
        </p:txBody>
      </p:sp>
      <p:sp>
        <p:nvSpPr>
          <p:cNvPr id="33854" name="Line 67"/>
          <p:cNvSpPr>
            <a:spLocks noChangeShapeType="1"/>
          </p:cNvSpPr>
          <p:nvPr/>
        </p:nvSpPr>
        <p:spPr bwMode="auto">
          <a:xfrm>
            <a:off x="4791154" y="2999645"/>
            <a:ext cx="0" cy="751428"/>
          </a:xfrm>
          <a:prstGeom prst="line">
            <a:avLst/>
          </a:prstGeom>
          <a:noFill/>
          <a:ln w="19050">
            <a:solidFill>
              <a:srgbClr val="969696"/>
            </a:solidFill>
            <a:round/>
            <a:headEnd/>
            <a:tailEnd/>
          </a:ln>
        </p:spPr>
        <p:txBody>
          <a:bodyPr/>
          <a:lstStyle/>
          <a:p>
            <a:endParaRPr lang="en-US">
              <a:solidFill>
                <a:schemeClr val="bg1"/>
              </a:solidFill>
            </a:endParaRPr>
          </a:p>
        </p:txBody>
      </p:sp>
      <p:sp>
        <p:nvSpPr>
          <p:cNvPr id="33855" name="Line 68"/>
          <p:cNvSpPr>
            <a:spLocks noChangeShapeType="1"/>
          </p:cNvSpPr>
          <p:nvPr/>
        </p:nvSpPr>
        <p:spPr bwMode="auto">
          <a:xfrm>
            <a:off x="5239210" y="3015203"/>
            <a:ext cx="0" cy="745205"/>
          </a:xfrm>
          <a:prstGeom prst="line">
            <a:avLst/>
          </a:prstGeom>
          <a:noFill/>
          <a:ln w="19050">
            <a:solidFill>
              <a:srgbClr val="969696"/>
            </a:solidFill>
            <a:round/>
            <a:headEnd/>
            <a:tailEnd/>
          </a:ln>
        </p:spPr>
        <p:txBody>
          <a:bodyPr/>
          <a:lstStyle/>
          <a:p>
            <a:endParaRPr lang="en-US">
              <a:solidFill>
                <a:schemeClr val="bg1"/>
              </a:solidFill>
            </a:endParaRPr>
          </a:p>
        </p:txBody>
      </p:sp>
      <p:sp>
        <p:nvSpPr>
          <p:cNvPr id="33856" name="Line 69"/>
          <p:cNvSpPr>
            <a:spLocks noChangeShapeType="1"/>
          </p:cNvSpPr>
          <p:nvPr/>
        </p:nvSpPr>
        <p:spPr bwMode="auto">
          <a:xfrm>
            <a:off x="5687266" y="3015203"/>
            <a:ext cx="0" cy="723424"/>
          </a:xfrm>
          <a:prstGeom prst="line">
            <a:avLst/>
          </a:prstGeom>
          <a:noFill/>
          <a:ln w="19050">
            <a:solidFill>
              <a:srgbClr val="969696"/>
            </a:solidFill>
            <a:round/>
            <a:headEnd/>
            <a:tailEnd/>
          </a:ln>
        </p:spPr>
        <p:txBody>
          <a:bodyPr/>
          <a:lstStyle/>
          <a:p>
            <a:endParaRPr lang="en-US">
              <a:solidFill>
                <a:schemeClr val="bg1"/>
              </a:solidFill>
            </a:endParaRPr>
          </a:p>
        </p:txBody>
      </p:sp>
      <p:sp>
        <p:nvSpPr>
          <p:cNvPr id="33857" name="Line 70"/>
          <p:cNvSpPr>
            <a:spLocks noChangeShapeType="1"/>
          </p:cNvSpPr>
          <p:nvPr/>
        </p:nvSpPr>
        <p:spPr bwMode="auto">
          <a:xfrm>
            <a:off x="6135323" y="3071210"/>
            <a:ext cx="0" cy="682975"/>
          </a:xfrm>
          <a:prstGeom prst="line">
            <a:avLst/>
          </a:prstGeom>
          <a:noFill/>
          <a:ln w="19050">
            <a:solidFill>
              <a:srgbClr val="969696"/>
            </a:solidFill>
            <a:round/>
            <a:headEnd/>
            <a:tailEnd/>
          </a:ln>
        </p:spPr>
        <p:txBody>
          <a:bodyPr/>
          <a:lstStyle/>
          <a:p>
            <a:endParaRPr lang="en-US">
              <a:solidFill>
                <a:schemeClr val="bg1"/>
              </a:solidFill>
            </a:endParaRPr>
          </a:p>
        </p:txBody>
      </p:sp>
      <p:sp>
        <p:nvSpPr>
          <p:cNvPr id="33858" name="Line 71"/>
          <p:cNvSpPr>
            <a:spLocks noChangeShapeType="1"/>
          </p:cNvSpPr>
          <p:nvPr/>
        </p:nvSpPr>
        <p:spPr bwMode="auto">
          <a:xfrm>
            <a:off x="6583379" y="3057209"/>
            <a:ext cx="0" cy="701644"/>
          </a:xfrm>
          <a:prstGeom prst="line">
            <a:avLst/>
          </a:prstGeom>
          <a:noFill/>
          <a:ln w="19050">
            <a:solidFill>
              <a:srgbClr val="969696"/>
            </a:solidFill>
            <a:round/>
            <a:headEnd/>
            <a:tailEnd/>
          </a:ln>
        </p:spPr>
        <p:txBody>
          <a:bodyPr/>
          <a:lstStyle/>
          <a:p>
            <a:endParaRPr lang="en-US">
              <a:solidFill>
                <a:schemeClr val="bg1"/>
              </a:solidFill>
            </a:endParaRPr>
          </a:p>
        </p:txBody>
      </p:sp>
      <p:cxnSp>
        <p:nvCxnSpPr>
          <p:cNvPr id="88" name="Straight Connector 87"/>
          <p:cNvCxnSpPr>
            <a:stCxn id="33804" idx="1"/>
          </p:cNvCxnSpPr>
          <p:nvPr/>
        </p:nvCxnSpPr>
        <p:spPr>
          <a:xfrm rot="5400000" flipH="1" flipV="1">
            <a:off x="4160297" y="179849"/>
            <a:ext cx="1556" cy="5546249"/>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bwMode="auto">
          <a:xfrm>
            <a:off x="1919115" y="2584617"/>
            <a:ext cx="298794" cy="369332"/>
          </a:xfrm>
          <a:prstGeom prst="rect">
            <a:avLst/>
          </a:prstGeom>
          <a:noFill/>
          <a:ln w="9525">
            <a:noFill/>
            <a:miter lim="800000"/>
            <a:headEnd/>
            <a:tailEnd/>
          </a:ln>
        </p:spPr>
        <p:txBody>
          <a:bodyPr wrap="square" rtlCol="0">
            <a:spAutoFit/>
          </a:bodyPr>
          <a:lstStyle/>
          <a:p>
            <a:pPr marL="114300" indent="-114300">
              <a:buClr>
                <a:schemeClr val="tx1"/>
              </a:buClr>
              <a:buSzPct val="100000"/>
            </a:pPr>
            <a:r>
              <a:rPr lang="en-US" sz="1800" baseline="0" dirty="0" smtClean="0">
                <a:solidFill>
                  <a:schemeClr val="bg1"/>
                </a:solidFill>
                <a:latin typeface="+mj-lt"/>
                <a:cs typeface="Times New Roman" pitchFamily="18" charset="0"/>
              </a:rPr>
              <a:t>*</a:t>
            </a:r>
            <a:endParaRPr lang="en-US" sz="1800" baseline="0" dirty="0">
              <a:solidFill>
                <a:schemeClr val="bg1"/>
              </a:solidFill>
              <a:latin typeface="+mj-lt"/>
              <a:cs typeface="Times New Roman" pitchFamily="18" charset="0"/>
            </a:endParaRPr>
          </a:p>
        </p:txBody>
      </p:sp>
      <p:sp>
        <p:nvSpPr>
          <p:cNvPr id="80" name="TextBox 79"/>
          <p:cNvSpPr txBox="1"/>
          <p:nvPr/>
        </p:nvSpPr>
        <p:spPr bwMode="auto">
          <a:xfrm>
            <a:off x="6399585" y="2647859"/>
            <a:ext cx="298794" cy="276999"/>
          </a:xfrm>
          <a:prstGeom prst="rect">
            <a:avLst/>
          </a:prstGeom>
          <a:noFill/>
          <a:ln w="9525">
            <a:noFill/>
            <a:miter lim="800000"/>
            <a:headEnd/>
            <a:tailEnd/>
          </a:ln>
        </p:spPr>
        <p:txBody>
          <a:bodyPr wrap="square" rtlCol="0">
            <a:spAutoFit/>
          </a:bodyPr>
          <a:lstStyle/>
          <a:p>
            <a:pPr marL="114300" indent="-114300">
              <a:buClr>
                <a:schemeClr val="tx1"/>
              </a:buClr>
              <a:buSzPct val="100000"/>
            </a:pPr>
            <a:r>
              <a:rPr lang="en-US" sz="1800" baseline="30000" dirty="0" smtClean="0">
                <a:solidFill>
                  <a:schemeClr val="bg1"/>
                </a:solidFill>
                <a:latin typeface="+mj-lt"/>
                <a:cs typeface="Times New Roman" pitchFamily="18" charset="0"/>
              </a:rPr>
              <a:t>†</a:t>
            </a:r>
            <a:endParaRPr lang="en-US" sz="1800" baseline="30000" dirty="0">
              <a:solidFill>
                <a:schemeClr val="bg1"/>
              </a:solidFill>
              <a:latin typeface="+mj-lt"/>
              <a:cs typeface="Times New Roman" pitchFamily="18" charset="0"/>
            </a:endParaRPr>
          </a:p>
        </p:txBody>
      </p:sp>
      <p:sp>
        <p:nvSpPr>
          <p:cNvPr id="82" name="TextBox 81"/>
          <p:cNvSpPr txBox="1"/>
          <p:nvPr/>
        </p:nvSpPr>
        <p:spPr bwMode="auto">
          <a:xfrm>
            <a:off x="7239000" y="2517183"/>
            <a:ext cx="1676400" cy="307777"/>
          </a:xfrm>
          <a:prstGeom prst="rect">
            <a:avLst/>
          </a:prstGeom>
          <a:noFill/>
          <a:ln w="9525">
            <a:noFill/>
            <a:miter lim="800000"/>
            <a:headEnd/>
            <a:tailEnd/>
          </a:ln>
        </p:spPr>
        <p:txBody>
          <a:bodyPr wrap="square" rtlCol="0">
            <a:spAutoFit/>
          </a:bodyPr>
          <a:lstStyle/>
          <a:p>
            <a:pPr marL="114300" indent="-114300">
              <a:buClr>
                <a:schemeClr val="tx1"/>
              </a:buClr>
              <a:buSzPct val="100000"/>
            </a:pPr>
            <a:r>
              <a:rPr lang="en-US" sz="1400" b="1" baseline="0" dirty="0" smtClean="0">
                <a:solidFill>
                  <a:schemeClr val="bg1"/>
                </a:solidFill>
                <a:latin typeface="+mj-lt"/>
                <a:cs typeface="Times New Roman" pitchFamily="18" charset="0"/>
              </a:rPr>
              <a:t>*</a:t>
            </a:r>
            <a:r>
              <a:rPr lang="en-US" sz="1400" b="1" dirty="0" smtClean="0">
                <a:solidFill>
                  <a:schemeClr val="bg1"/>
                </a:solidFill>
                <a:latin typeface="+mj-lt"/>
                <a:cs typeface="Times New Roman" pitchFamily="18" charset="0"/>
              </a:rPr>
              <a:t>p=.052</a:t>
            </a:r>
            <a:endParaRPr lang="en-US" sz="1400" b="1" baseline="0" dirty="0">
              <a:solidFill>
                <a:schemeClr val="bg1"/>
              </a:solidFill>
              <a:latin typeface="+mj-lt"/>
              <a:cs typeface="Times New Roman" pitchFamily="18" charset="0"/>
            </a:endParaRPr>
          </a:p>
        </p:txBody>
      </p:sp>
      <p:sp>
        <p:nvSpPr>
          <p:cNvPr id="83" name="TextBox 82"/>
          <p:cNvSpPr txBox="1"/>
          <p:nvPr/>
        </p:nvSpPr>
        <p:spPr bwMode="auto">
          <a:xfrm>
            <a:off x="7239000" y="2892623"/>
            <a:ext cx="1676400" cy="307777"/>
          </a:xfrm>
          <a:prstGeom prst="rect">
            <a:avLst/>
          </a:prstGeom>
          <a:noFill/>
          <a:ln w="9525">
            <a:noFill/>
            <a:miter lim="800000"/>
            <a:headEnd/>
            <a:tailEnd/>
          </a:ln>
        </p:spPr>
        <p:txBody>
          <a:bodyPr wrap="square" rtlCol="0">
            <a:spAutoFit/>
          </a:bodyPr>
          <a:lstStyle/>
          <a:p>
            <a:pPr marL="114300" indent="-114300">
              <a:buClr>
                <a:schemeClr val="tx1"/>
              </a:buClr>
              <a:buSzPct val="100000"/>
            </a:pPr>
            <a:r>
              <a:rPr lang="en-US" sz="1400" b="1" baseline="30000" dirty="0" smtClean="0">
                <a:solidFill>
                  <a:schemeClr val="bg1"/>
                </a:solidFill>
                <a:latin typeface="+mj-lt"/>
                <a:cs typeface="Times New Roman" pitchFamily="18" charset="0"/>
              </a:rPr>
              <a:t>†</a:t>
            </a:r>
            <a:r>
              <a:rPr lang="en-US" sz="1400" b="1" dirty="0" smtClean="0">
                <a:solidFill>
                  <a:schemeClr val="bg1"/>
                </a:solidFill>
                <a:latin typeface="+mj-lt"/>
                <a:cs typeface="Times New Roman" pitchFamily="18" charset="0"/>
              </a:rPr>
              <a:t>p=.01</a:t>
            </a:r>
            <a:endParaRPr lang="en-US" sz="1400" b="1" dirty="0">
              <a:solidFill>
                <a:schemeClr val="bg1"/>
              </a:solidFill>
              <a:latin typeface="+mj-lt"/>
              <a:cs typeface="Times New Roman" pitchFamily="18" charset="0"/>
            </a:endParaRPr>
          </a:p>
        </p:txBody>
      </p:sp>
      <p:sp>
        <p:nvSpPr>
          <p:cNvPr id="85" name="Text Box 19"/>
          <p:cNvSpPr txBox="1">
            <a:spLocks noChangeArrowheads="1"/>
          </p:cNvSpPr>
          <p:nvPr/>
        </p:nvSpPr>
        <p:spPr bwMode="auto">
          <a:xfrm rot="16200000">
            <a:off x="-1276176" y="3401568"/>
            <a:ext cx="4008438" cy="336550"/>
          </a:xfrm>
          <a:prstGeom prst="rect">
            <a:avLst/>
          </a:prstGeom>
          <a:noFill/>
          <a:ln w="9525">
            <a:noFill/>
            <a:miter lim="800000"/>
            <a:headEnd/>
            <a:tailEnd/>
          </a:ln>
        </p:spPr>
        <p:txBody>
          <a:bodyPr>
            <a:spAutoFit/>
          </a:bodyPr>
          <a:lstStyle/>
          <a:p>
            <a:pPr algn="ctr">
              <a:spcBef>
                <a:spcPct val="50000"/>
              </a:spcBef>
            </a:pPr>
            <a:r>
              <a:rPr lang="en-US" sz="1600" b="1" baseline="0" dirty="0">
                <a:solidFill>
                  <a:schemeClr val="bg1"/>
                </a:solidFill>
              </a:rPr>
              <a:t>Hazard Ratio</a:t>
            </a:r>
          </a:p>
        </p:txBody>
      </p:sp>
      <p:sp>
        <p:nvSpPr>
          <p:cNvPr id="87" name="Rectangle 1026"/>
          <p:cNvSpPr txBox="1">
            <a:spLocks noChangeArrowheads="1"/>
          </p:cNvSpPr>
          <p:nvPr/>
        </p:nvSpPr>
        <p:spPr>
          <a:xfrm>
            <a:off x="457200" y="153988"/>
            <a:ext cx="8189912" cy="1143000"/>
          </a:xfrm>
          <a:prstGeom prst="rect">
            <a:avLst/>
          </a:prstGeom>
        </p:spPr>
        <p:txBody>
          <a:bodyPr anchor="ctr" anchorCtr="0"/>
          <a:lstStyle/>
          <a:p>
            <a:pPr lvl="0"/>
            <a:r>
              <a:rPr lang="en-US" sz="3600" b="1" kern="0" dirty="0" smtClean="0">
                <a:solidFill>
                  <a:srgbClr val="FFFF00"/>
                </a:solidFill>
                <a:effectLst>
                  <a:outerShdw blurRad="38100" dist="38100" dir="2700000" algn="tl">
                    <a:srgbClr val="000000"/>
                  </a:outerShdw>
                </a:effectLst>
                <a:latin typeface="Verdana" pitchFamily="34" charset="0"/>
                <a:ea typeface="Verdana" pitchFamily="34" charset="0"/>
                <a:cs typeface="Verdana" pitchFamily="34" charset="0"/>
              </a:rPr>
              <a:t>Myocardial Infarction* </a:t>
            </a:r>
          </a:p>
          <a:p>
            <a:pPr lvl="0"/>
            <a:r>
              <a:rPr lang="en-US" sz="3600" b="1" kern="0" dirty="0" smtClean="0">
                <a:solidFill>
                  <a:srgbClr val="FFFF00"/>
                </a:solidFill>
                <a:effectLst>
                  <a:outerShdw blurRad="38100" dist="38100" dir="2700000" algn="tl">
                    <a:srgbClr val="000000"/>
                  </a:outerShdw>
                </a:effectLst>
                <a:latin typeface="Verdana" pitchFamily="34" charset="0"/>
                <a:ea typeface="Verdana" pitchFamily="34" charset="0"/>
                <a:cs typeface="Verdana" pitchFamily="34" charset="0"/>
              </a:rPr>
              <a:t>Hazard Ratio</a:t>
            </a:r>
          </a:p>
        </p:txBody>
      </p:sp>
      <p:sp>
        <p:nvSpPr>
          <p:cNvPr id="90" name="TextBox 8"/>
          <p:cNvSpPr txBox="1">
            <a:spLocks noChangeArrowheads="1"/>
          </p:cNvSpPr>
          <p:nvPr>
            <p:custDataLst>
              <p:tags r:id="rId2"/>
            </p:custDataLst>
          </p:nvPr>
        </p:nvSpPr>
        <p:spPr bwMode="auto">
          <a:xfrm>
            <a:off x="457200" y="6355080"/>
            <a:ext cx="8340725" cy="336550"/>
          </a:xfrm>
          <a:prstGeom prst="rect">
            <a:avLst/>
          </a:prstGeom>
          <a:noFill/>
          <a:ln w="9525">
            <a:noFill/>
            <a:miter lim="800000"/>
            <a:headEnd/>
            <a:tailEnd/>
          </a:ln>
        </p:spPr>
        <p:txBody>
          <a:bodyPr wrap="none"/>
          <a:lstStyle/>
          <a:p>
            <a:pPr algn="r">
              <a:lnSpc>
                <a:spcPct val="125000"/>
              </a:lnSpc>
              <a:buClr>
                <a:srgbClr val="3F3F3F"/>
              </a:buClr>
              <a:buSzPct val="100000"/>
            </a:pPr>
            <a:r>
              <a:rPr lang="en-US" sz="1400" baseline="0" dirty="0" smtClean="0">
                <a:solidFill>
                  <a:schemeClr val="bg1"/>
                </a:solidFill>
                <a:latin typeface="Arial Narrow" pitchFamily="34" charset="0"/>
                <a:cs typeface="Times New Roman" pitchFamily="18" charset="0"/>
              </a:rPr>
              <a:t>Holman et </a:t>
            </a:r>
            <a:r>
              <a:rPr lang="en-US" sz="1400" baseline="0" dirty="0">
                <a:solidFill>
                  <a:schemeClr val="bg1"/>
                </a:solidFill>
                <a:latin typeface="Arial Narrow" pitchFamily="34" charset="0"/>
                <a:cs typeface="Times New Roman" pitchFamily="18" charset="0"/>
              </a:rPr>
              <a:t>al. </a:t>
            </a:r>
            <a:r>
              <a:rPr lang="en-US" sz="1400" i="1" baseline="0" dirty="0">
                <a:solidFill>
                  <a:schemeClr val="bg1"/>
                </a:solidFill>
                <a:latin typeface="Arial Narrow" pitchFamily="34" charset="0"/>
                <a:cs typeface="Times New Roman" pitchFamily="18" charset="0"/>
              </a:rPr>
              <a:t>N </a:t>
            </a:r>
            <a:r>
              <a:rPr lang="en-US" sz="1400" i="1" baseline="0" dirty="0" err="1">
                <a:solidFill>
                  <a:schemeClr val="bg1"/>
                </a:solidFill>
                <a:latin typeface="Arial Narrow" pitchFamily="34" charset="0"/>
                <a:cs typeface="Times New Roman" pitchFamily="18" charset="0"/>
              </a:rPr>
              <a:t>Engl</a:t>
            </a:r>
            <a:r>
              <a:rPr lang="en-US" sz="1400" i="1" baseline="0" dirty="0">
                <a:solidFill>
                  <a:schemeClr val="bg1"/>
                </a:solidFill>
                <a:latin typeface="Arial Narrow" pitchFamily="34" charset="0"/>
                <a:cs typeface="Times New Roman" pitchFamily="18" charset="0"/>
              </a:rPr>
              <a:t> J </a:t>
            </a:r>
            <a:r>
              <a:rPr lang="en-US" sz="1400" i="1" baseline="0" dirty="0" smtClean="0">
                <a:solidFill>
                  <a:schemeClr val="bg1"/>
                </a:solidFill>
                <a:latin typeface="Arial Narrow" pitchFamily="34" charset="0"/>
                <a:cs typeface="Times New Roman" pitchFamily="18" charset="0"/>
              </a:rPr>
              <a:t>Med</a:t>
            </a:r>
            <a:r>
              <a:rPr lang="en-US" sz="1400" baseline="0" dirty="0" smtClean="0">
                <a:solidFill>
                  <a:schemeClr val="bg1"/>
                </a:solidFill>
                <a:latin typeface="Arial Narrow" pitchFamily="34" charset="0"/>
                <a:cs typeface="Times New Roman" pitchFamily="18" charset="0"/>
              </a:rPr>
              <a:t> </a:t>
            </a:r>
            <a:r>
              <a:rPr lang="en-US" sz="1400" baseline="0" dirty="0">
                <a:solidFill>
                  <a:schemeClr val="bg1"/>
                </a:solidFill>
                <a:latin typeface="Arial Narrow" pitchFamily="34" charset="0"/>
                <a:cs typeface="Times New Roman" pitchFamily="18" charset="0"/>
              </a:rPr>
              <a:t>2008;359(15):1577-1589.</a:t>
            </a: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RNRSTYLE" val="LDfooter"/>
</p:tagLst>
</file>

<file path=ppt/tags/tag10.xml><?xml version="1.0" encoding="utf-8"?>
<p:tagLst xmlns:a="http://schemas.openxmlformats.org/drawingml/2006/main" xmlns:r="http://schemas.openxmlformats.org/officeDocument/2006/relationships" xmlns:p="http://schemas.openxmlformats.org/presentationml/2006/main">
  <p:tag name="RNRSTYLE" val="footer L"/>
</p:tagLst>
</file>

<file path=ppt/tags/tag100.xml><?xml version="1.0" encoding="utf-8"?>
<p:tagLst xmlns:a="http://schemas.openxmlformats.org/drawingml/2006/main" xmlns:r="http://schemas.openxmlformats.org/officeDocument/2006/relationships" xmlns:p="http://schemas.openxmlformats.org/presentationml/2006/main">
  <p:tag name="RNRSTYLE" val="References"/>
</p:tagLst>
</file>

<file path=ppt/tags/tag101.xml><?xml version="1.0" encoding="utf-8"?>
<p:tagLst xmlns:a="http://schemas.openxmlformats.org/drawingml/2006/main" xmlns:r="http://schemas.openxmlformats.org/officeDocument/2006/relationships" xmlns:p="http://schemas.openxmlformats.org/presentationml/2006/main">
  <p:tag name="RNRSTYLE" val="References"/>
</p:tagLst>
</file>

<file path=ppt/tags/tag102.xml><?xml version="1.0" encoding="utf-8"?>
<p:tagLst xmlns:a="http://schemas.openxmlformats.org/drawingml/2006/main" xmlns:r="http://schemas.openxmlformats.org/officeDocument/2006/relationships" xmlns:p="http://schemas.openxmlformats.org/presentationml/2006/main">
  <p:tag name="RNRSTYLE" val="References"/>
</p:tagLst>
</file>

<file path=ppt/tags/tag103.xml><?xml version="1.0" encoding="utf-8"?>
<p:tagLst xmlns:a="http://schemas.openxmlformats.org/drawingml/2006/main" xmlns:r="http://schemas.openxmlformats.org/officeDocument/2006/relationships" xmlns:p="http://schemas.openxmlformats.org/presentationml/2006/main">
  <p:tag name="RNRSTYLE" val="References"/>
</p:tagLst>
</file>

<file path=ppt/tags/tag104.xml><?xml version="1.0" encoding="utf-8"?>
<p:tagLst xmlns:a="http://schemas.openxmlformats.org/drawingml/2006/main" xmlns:r="http://schemas.openxmlformats.org/officeDocument/2006/relationships" xmlns:p="http://schemas.openxmlformats.org/presentationml/2006/main">
  <p:tag name="RNRSTYLE" val="References"/>
</p:tagLst>
</file>

<file path=ppt/tags/tag105.xml><?xml version="1.0" encoding="utf-8"?>
<p:tagLst xmlns:a="http://schemas.openxmlformats.org/drawingml/2006/main" xmlns:r="http://schemas.openxmlformats.org/officeDocument/2006/relationships" xmlns:p="http://schemas.openxmlformats.org/presentationml/2006/main">
  <p:tag name="RNRSTYLE" val="References"/>
</p:tagLst>
</file>

<file path=ppt/tags/tag106.xml><?xml version="1.0" encoding="utf-8"?>
<p:tagLst xmlns:a="http://schemas.openxmlformats.org/drawingml/2006/main" xmlns:r="http://schemas.openxmlformats.org/officeDocument/2006/relationships" xmlns:p="http://schemas.openxmlformats.org/presentationml/2006/main">
  <p:tag name="RNRSTYLE" val="References"/>
</p:tagLst>
</file>

<file path=ppt/tags/tag107.xml><?xml version="1.0" encoding="utf-8"?>
<p:tagLst xmlns:a="http://schemas.openxmlformats.org/drawingml/2006/main" xmlns:r="http://schemas.openxmlformats.org/officeDocument/2006/relationships" xmlns:p="http://schemas.openxmlformats.org/presentationml/2006/main">
  <p:tag name="RNRSTYLE" val="References"/>
</p:tagLst>
</file>

<file path=ppt/tags/tag108.xml><?xml version="1.0" encoding="utf-8"?>
<p:tagLst xmlns:a="http://schemas.openxmlformats.org/drawingml/2006/main" xmlns:r="http://schemas.openxmlformats.org/officeDocument/2006/relationships" xmlns:p="http://schemas.openxmlformats.org/presentationml/2006/main">
  <p:tag name="RNRSTYLE" val="References"/>
</p:tagLst>
</file>

<file path=ppt/tags/tag109.xml><?xml version="1.0" encoding="utf-8"?>
<p:tagLst xmlns:a="http://schemas.openxmlformats.org/drawingml/2006/main" xmlns:r="http://schemas.openxmlformats.org/officeDocument/2006/relationships" xmlns:p="http://schemas.openxmlformats.org/presentationml/2006/main">
  <p:tag name="RNRSTYLE" val="References"/>
</p:tagLst>
</file>

<file path=ppt/tags/tag11.xml><?xml version="1.0" encoding="utf-8"?>
<p:tagLst xmlns:a="http://schemas.openxmlformats.org/drawingml/2006/main" xmlns:r="http://schemas.openxmlformats.org/officeDocument/2006/relationships" xmlns:p="http://schemas.openxmlformats.org/presentationml/2006/main">
  <p:tag name="RNRSTYLE" val="footer L"/>
</p:tagLst>
</file>

<file path=ppt/tags/tag110.xml><?xml version="1.0" encoding="utf-8"?>
<p:tagLst xmlns:a="http://schemas.openxmlformats.org/drawingml/2006/main" xmlns:r="http://schemas.openxmlformats.org/officeDocument/2006/relationships" xmlns:p="http://schemas.openxmlformats.org/presentationml/2006/main">
  <p:tag name="RNRSTYLE" val="footer L"/>
</p:tagLst>
</file>

<file path=ppt/tags/tag111.xml><?xml version="1.0" encoding="utf-8"?>
<p:tagLst xmlns:a="http://schemas.openxmlformats.org/drawingml/2006/main" xmlns:r="http://schemas.openxmlformats.org/officeDocument/2006/relationships" xmlns:p="http://schemas.openxmlformats.org/presentationml/2006/main">
  <p:tag name="RNRSTYLE" val="References"/>
</p:tagLst>
</file>

<file path=ppt/tags/tag112.xml><?xml version="1.0" encoding="utf-8"?>
<p:tagLst xmlns:a="http://schemas.openxmlformats.org/drawingml/2006/main" xmlns:r="http://schemas.openxmlformats.org/officeDocument/2006/relationships" xmlns:p="http://schemas.openxmlformats.org/presentationml/2006/main">
  <p:tag name="RNRSTYLE" val="References"/>
</p:tagLst>
</file>

<file path=ppt/tags/tag113.xml><?xml version="1.0" encoding="utf-8"?>
<p:tagLst xmlns:a="http://schemas.openxmlformats.org/drawingml/2006/main" xmlns:r="http://schemas.openxmlformats.org/officeDocument/2006/relationships" xmlns:p="http://schemas.openxmlformats.org/presentationml/2006/main">
  <p:tag name="RNRSTYLE" val="References"/>
</p:tagLst>
</file>

<file path=ppt/tags/tag114.xml><?xml version="1.0" encoding="utf-8"?>
<p:tagLst xmlns:a="http://schemas.openxmlformats.org/drawingml/2006/main" xmlns:r="http://schemas.openxmlformats.org/officeDocument/2006/relationships" xmlns:p="http://schemas.openxmlformats.org/presentationml/2006/main">
  <p:tag name="RNRSTYLE" val="References"/>
</p:tagLst>
</file>

<file path=ppt/tags/tag115.xml><?xml version="1.0" encoding="utf-8"?>
<p:tagLst xmlns:a="http://schemas.openxmlformats.org/drawingml/2006/main" xmlns:r="http://schemas.openxmlformats.org/officeDocument/2006/relationships" xmlns:p="http://schemas.openxmlformats.org/presentationml/2006/main">
  <p:tag name="RNRSTYLE" val="footer L"/>
</p:tagLst>
</file>

<file path=ppt/tags/tag116.xml><?xml version="1.0" encoding="utf-8"?>
<p:tagLst xmlns:a="http://schemas.openxmlformats.org/drawingml/2006/main" xmlns:r="http://schemas.openxmlformats.org/officeDocument/2006/relationships" xmlns:p="http://schemas.openxmlformats.org/presentationml/2006/main">
  <p:tag name="RNRSTYLE" val="footer L"/>
</p:tagLst>
</file>

<file path=ppt/tags/tag117.xml><?xml version="1.0" encoding="utf-8"?>
<p:tagLst xmlns:a="http://schemas.openxmlformats.org/drawingml/2006/main" xmlns:r="http://schemas.openxmlformats.org/officeDocument/2006/relationships" xmlns:p="http://schemas.openxmlformats.org/presentationml/2006/main">
  <p:tag name="RNRSTYLE" val="footer L"/>
</p:tagLst>
</file>

<file path=ppt/tags/tag118.xml><?xml version="1.0" encoding="utf-8"?>
<p:tagLst xmlns:a="http://schemas.openxmlformats.org/drawingml/2006/main" xmlns:r="http://schemas.openxmlformats.org/officeDocument/2006/relationships" xmlns:p="http://schemas.openxmlformats.org/presentationml/2006/main">
  <p:tag name="RNRSTYLE" val="footer L"/>
</p:tagLst>
</file>

<file path=ppt/tags/tag119.xml><?xml version="1.0" encoding="utf-8"?>
<p:tagLst xmlns:a="http://schemas.openxmlformats.org/drawingml/2006/main" xmlns:r="http://schemas.openxmlformats.org/officeDocument/2006/relationships" xmlns:p="http://schemas.openxmlformats.org/presentationml/2006/main">
  <p:tag name="RNRSTYLE" val="footer L"/>
</p:tagLst>
</file>

<file path=ppt/tags/tag12.xml><?xml version="1.0" encoding="utf-8"?>
<p:tagLst xmlns:a="http://schemas.openxmlformats.org/drawingml/2006/main" xmlns:r="http://schemas.openxmlformats.org/officeDocument/2006/relationships" xmlns:p="http://schemas.openxmlformats.org/presentationml/2006/main">
  <p:tag name="RNRSTYLE" val="footer L"/>
</p:tagLst>
</file>

<file path=ppt/tags/tag120.xml><?xml version="1.0" encoding="utf-8"?>
<p:tagLst xmlns:a="http://schemas.openxmlformats.org/drawingml/2006/main" xmlns:r="http://schemas.openxmlformats.org/officeDocument/2006/relationships" xmlns:p="http://schemas.openxmlformats.org/presentationml/2006/main">
  <p:tag name="RNRSTYLE" val="footer L"/>
</p:tagLst>
</file>

<file path=ppt/tags/tag13.xml><?xml version="1.0" encoding="utf-8"?>
<p:tagLst xmlns:a="http://schemas.openxmlformats.org/drawingml/2006/main" xmlns:r="http://schemas.openxmlformats.org/officeDocument/2006/relationships" xmlns:p="http://schemas.openxmlformats.org/presentationml/2006/main">
  <p:tag name="RNRSTYLE" val="footer L"/>
</p:tagLst>
</file>

<file path=ppt/tags/tag14.xml><?xml version="1.0" encoding="utf-8"?>
<p:tagLst xmlns:a="http://schemas.openxmlformats.org/drawingml/2006/main" xmlns:r="http://schemas.openxmlformats.org/officeDocument/2006/relationships" xmlns:p="http://schemas.openxmlformats.org/presentationml/2006/main">
  <p:tag name="RNRSTYLE" val="footer L"/>
</p:tagLst>
</file>

<file path=ppt/tags/tag15.xml><?xml version="1.0" encoding="utf-8"?>
<p:tagLst xmlns:a="http://schemas.openxmlformats.org/drawingml/2006/main" xmlns:r="http://schemas.openxmlformats.org/officeDocument/2006/relationships" xmlns:p="http://schemas.openxmlformats.org/presentationml/2006/main">
  <p:tag name="RNRSTYLE" val="footer L"/>
</p:tagLst>
</file>

<file path=ppt/tags/tag16.xml><?xml version="1.0" encoding="utf-8"?>
<p:tagLst xmlns:a="http://schemas.openxmlformats.org/drawingml/2006/main" xmlns:r="http://schemas.openxmlformats.org/officeDocument/2006/relationships" xmlns:p="http://schemas.openxmlformats.org/presentationml/2006/main">
  <p:tag name="RNRSTYLE" val="footer L"/>
</p:tagLst>
</file>

<file path=ppt/tags/tag17.xml><?xml version="1.0" encoding="utf-8"?>
<p:tagLst xmlns:a="http://schemas.openxmlformats.org/drawingml/2006/main" xmlns:r="http://schemas.openxmlformats.org/officeDocument/2006/relationships" xmlns:p="http://schemas.openxmlformats.org/presentationml/2006/main">
  <p:tag name="RNRSTYLE" val="footer L"/>
</p:tagLst>
</file>

<file path=ppt/tags/tag18.xml><?xml version="1.0" encoding="utf-8"?>
<p:tagLst xmlns:a="http://schemas.openxmlformats.org/drawingml/2006/main" xmlns:r="http://schemas.openxmlformats.org/officeDocument/2006/relationships" xmlns:p="http://schemas.openxmlformats.org/presentationml/2006/main">
  <p:tag name="RNRSTYLE" val="footer L"/>
</p:tagLst>
</file>

<file path=ppt/tags/tag19.xml><?xml version="1.0" encoding="utf-8"?>
<p:tagLst xmlns:a="http://schemas.openxmlformats.org/drawingml/2006/main" xmlns:r="http://schemas.openxmlformats.org/officeDocument/2006/relationships" xmlns:p="http://schemas.openxmlformats.org/presentationml/2006/main">
  <p:tag name="RNRSTYLE" val="footer L"/>
</p:tagLst>
</file>

<file path=ppt/tags/tag2.xml><?xml version="1.0" encoding="utf-8"?>
<p:tagLst xmlns:a="http://schemas.openxmlformats.org/drawingml/2006/main" xmlns:r="http://schemas.openxmlformats.org/officeDocument/2006/relationships" xmlns:p="http://schemas.openxmlformats.org/presentationml/2006/main">
  <p:tag name="RNRSTYLE" val="footer L"/>
</p:tagLst>
</file>

<file path=ppt/tags/tag20.xml><?xml version="1.0" encoding="utf-8"?>
<p:tagLst xmlns:a="http://schemas.openxmlformats.org/drawingml/2006/main" xmlns:r="http://schemas.openxmlformats.org/officeDocument/2006/relationships" xmlns:p="http://schemas.openxmlformats.org/presentationml/2006/main">
  <p:tag name="RNRSTYLE" val="footer L"/>
</p:tagLst>
</file>

<file path=ppt/tags/tag21.xml><?xml version="1.0" encoding="utf-8"?>
<p:tagLst xmlns:a="http://schemas.openxmlformats.org/drawingml/2006/main" xmlns:r="http://schemas.openxmlformats.org/officeDocument/2006/relationships" xmlns:p="http://schemas.openxmlformats.org/presentationml/2006/main">
  <p:tag name="RNRSTYLE" val="footer L"/>
</p:tagLst>
</file>

<file path=ppt/tags/tag22.xml><?xml version="1.0" encoding="utf-8"?>
<p:tagLst xmlns:a="http://schemas.openxmlformats.org/drawingml/2006/main" xmlns:r="http://schemas.openxmlformats.org/officeDocument/2006/relationships" xmlns:p="http://schemas.openxmlformats.org/presentationml/2006/main">
  <p:tag name="RNRSTYLE" val="footer L"/>
</p:tagLst>
</file>

<file path=ppt/tags/tag23.xml><?xml version="1.0" encoding="utf-8"?>
<p:tagLst xmlns:a="http://schemas.openxmlformats.org/drawingml/2006/main" xmlns:r="http://schemas.openxmlformats.org/officeDocument/2006/relationships" xmlns:p="http://schemas.openxmlformats.org/presentationml/2006/main">
  <p:tag name="RNRSTYLE" val="footer L"/>
</p:tagLst>
</file>

<file path=ppt/tags/tag24.xml><?xml version="1.0" encoding="utf-8"?>
<p:tagLst xmlns:a="http://schemas.openxmlformats.org/drawingml/2006/main" xmlns:r="http://schemas.openxmlformats.org/officeDocument/2006/relationships" xmlns:p="http://schemas.openxmlformats.org/presentationml/2006/main">
  <p:tag name="RNRSTYLE" val="LDfooter"/>
</p:tagLst>
</file>

<file path=ppt/tags/tag25.xml><?xml version="1.0" encoding="utf-8"?>
<p:tagLst xmlns:a="http://schemas.openxmlformats.org/drawingml/2006/main" xmlns:r="http://schemas.openxmlformats.org/officeDocument/2006/relationships" xmlns:p="http://schemas.openxmlformats.org/presentationml/2006/main">
  <p:tag name="RNRSTYLE" val="LDfooter"/>
</p:tagLst>
</file>

<file path=ppt/tags/tag26.xml><?xml version="1.0" encoding="utf-8"?>
<p:tagLst xmlns:a="http://schemas.openxmlformats.org/drawingml/2006/main" xmlns:r="http://schemas.openxmlformats.org/officeDocument/2006/relationships" xmlns:p="http://schemas.openxmlformats.org/presentationml/2006/main">
  <p:tag name="RNRSTYLE" val="footer L"/>
</p:tagLst>
</file>

<file path=ppt/tags/tag27.xml><?xml version="1.0" encoding="utf-8"?>
<p:tagLst xmlns:a="http://schemas.openxmlformats.org/drawingml/2006/main" xmlns:r="http://schemas.openxmlformats.org/officeDocument/2006/relationships" xmlns:p="http://schemas.openxmlformats.org/presentationml/2006/main">
  <p:tag name="RNRSTYLE" val="LDfooter"/>
</p:tagLst>
</file>

<file path=ppt/tags/tag28.xml><?xml version="1.0" encoding="utf-8"?>
<p:tagLst xmlns:a="http://schemas.openxmlformats.org/drawingml/2006/main" xmlns:r="http://schemas.openxmlformats.org/officeDocument/2006/relationships" xmlns:p="http://schemas.openxmlformats.org/presentationml/2006/main">
  <p:tag name="RNRSTYLE" val="LDfooter"/>
</p:tagLst>
</file>

<file path=ppt/tags/tag29.xml><?xml version="1.0" encoding="utf-8"?>
<p:tagLst xmlns:a="http://schemas.openxmlformats.org/drawingml/2006/main" xmlns:r="http://schemas.openxmlformats.org/officeDocument/2006/relationships" xmlns:p="http://schemas.openxmlformats.org/presentationml/2006/main">
  <p:tag name="RNRSTYLE" val="References"/>
</p:tagLst>
</file>

<file path=ppt/tags/tag3.xml><?xml version="1.0" encoding="utf-8"?>
<p:tagLst xmlns:a="http://schemas.openxmlformats.org/drawingml/2006/main" xmlns:r="http://schemas.openxmlformats.org/officeDocument/2006/relationships" xmlns:p="http://schemas.openxmlformats.org/presentationml/2006/main">
  <p:tag name="RNRSTYLE" val="footer L"/>
</p:tagLst>
</file>

<file path=ppt/tags/tag30.xml><?xml version="1.0" encoding="utf-8"?>
<p:tagLst xmlns:a="http://schemas.openxmlformats.org/drawingml/2006/main" xmlns:r="http://schemas.openxmlformats.org/officeDocument/2006/relationships" xmlns:p="http://schemas.openxmlformats.org/presentationml/2006/main">
  <p:tag name="RNRSTYLE" val="LDfooter"/>
</p:tagLst>
</file>

<file path=ppt/tags/tag31.xml><?xml version="1.0" encoding="utf-8"?>
<p:tagLst xmlns:a="http://schemas.openxmlformats.org/drawingml/2006/main" xmlns:r="http://schemas.openxmlformats.org/officeDocument/2006/relationships" xmlns:p="http://schemas.openxmlformats.org/presentationml/2006/main">
  <p:tag name="RNRSTYLE" val="footer L"/>
</p:tagLst>
</file>

<file path=ppt/tags/tag32.xml><?xml version="1.0" encoding="utf-8"?>
<p:tagLst xmlns:a="http://schemas.openxmlformats.org/drawingml/2006/main" xmlns:r="http://schemas.openxmlformats.org/officeDocument/2006/relationships" xmlns:p="http://schemas.openxmlformats.org/presentationml/2006/main">
  <p:tag name="RNRSTYLE" val="footer L"/>
</p:tagLst>
</file>

<file path=ppt/tags/tag33.xml><?xml version="1.0" encoding="utf-8"?>
<p:tagLst xmlns:a="http://schemas.openxmlformats.org/drawingml/2006/main" xmlns:r="http://schemas.openxmlformats.org/officeDocument/2006/relationships" xmlns:p="http://schemas.openxmlformats.org/presentationml/2006/main">
  <p:tag name="RNRSTYLE" val="footer L"/>
</p:tagLst>
</file>

<file path=ppt/tags/tag34.xml><?xml version="1.0" encoding="utf-8"?>
<p:tagLst xmlns:a="http://schemas.openxmlformats.org/drawingml/2006/main" xmlns:r="http://schemas.openxmlformats.org/officeDocument/2006/relationships" xmlns:p="http://schemas.openxmlformats.org/presentationml/2006/main">
  <p:tag name="RNRSTYLE" val="footer L"/>
</p:tagLst>
</file>

<file path=ppt/tags/tag35.xml><?xml version="1.0" encoding="utf-8"?>
<p:tagLst xmlns:a="http://schemas.openxmlformats.org/drawingml/2006/main" xmlns:r="http://schemas.openxmlformats.org/officeDocument/2006/relationships" xmlns:p="http://schemas.openxmlformats.org/presentationml/2006/main">
  <p:tag name="RNRSTYLE" val="footer L"/>
</p:tagLst>
</file>

<file path=ppt/tags/tag36.xml><?xml version="1.0" encoding="utf-8"?>
<p:tagLst xmlns:a="http://schemas.openxmlformats.org/drawingml/2006/main" xmlns:r="http://schemas.openxmlformats.org/officeDocument/2006/relationships" xmlns:p="http://schemas.openxmlformats.org/presentationml/2006/main">
  <p:tag name="RNRSTYLE" val="footer L"/>
</p:tagLst>
</file>

<file path=ppt/tags/tag37.xml><?xml version="1.0" encoding="utf-8"?>
<p:tagLst xmlns:a="http://schemas.openxmlformats.org/drawingml/2006/main" xmlns:r="http://schemas.openxmlformats.org/officeDocument/2006/relationships" xmlns:p="http://schemas.openxmlformats.org/presentationml/2006/main">
  <p:tag name="RNRSTYLE" val="footer L"/>
</p:tagLst>
</file>

<file path=ppt/tags/tag38.xml><?xml version="1.0" encoding="utf-8"?>
<p:tagLst xmlns:a="http://schemas.openxmlformats.org/drawingml/2006/main" xmlns:r="http://schemas.openxmlformats.org/officeDocument/2006/relationships" xmlns:p="http://schemas.openxmlformats.org/presentationml/2006/main">
  <p:tag name="RNRSTYLE" val="footer L"/>
</p:tagLst>
</file>

<file path=ppt/tags/tag39.xml><?xml version="1.0" encoding="utf-8"?>
<p:tagLst xmlns:a="http://schemas.openxmlformats.org/drawingml/2006/main" xmlns:r="http://schemas.openxmlformats.org/officeDocument/2006/relationships" xmlns:p="http://schemas.openxmlformats.org/presentationml/2006/main">
  <p:tag name="RNRSTYLE" val="footer L"/>
</p:tagLst>
</file>

<file path=ppt/tags/tag4.xml><?xml version="1.0" encoding="utf-8"?>
<p:tagLst xmlns:a="http://schemas.openxmlformats.org/drawingml/2006/main" xmlns:r="http://schemas.openxmlformats.org/officeDocument/2006/relationships" xmlns:p="http://schemas.openxmlformats.org/presentationml/2006/main">
  <p:tag name="RNRSTYLE" val="footer L"/>
</p:tagLst>
</file>

<file path=ppt/tags/tag40.xml><?xml version="1.0" encoding="utf-8"?>
<p:tagLst xmlns:a="http://schemas.openxmlformats.org/drawingml/2006/main" xmlns:r="http://schemas.openxmlformats.org/officeDocument/2006/relationships" xmlns:p="http://schemas.openxmlformats.org/presentationml/2006/main">
  <p:tag name="RNRSTYLE" val="References"/>
</p:tagLst>
</file>

<file path=ppt/tags/tag41.xml><?xml version="1.0" encoding="utf-8"?>
<p:tagLst xmlns:a="http://schemas.openxmlformats.org/drawingml/2006/main" xmlns:r="http://schemas.openxmlformats.org/officeDocument/2006/relationships" xmlns:p="http://schemas.openxmlformats.org/presentationml/2006/main">
  <p:tag name="RNRSTYLE" val="References"/>
</p:tagLst>
</file>

<file path=ppt/tags/tag42.xml><?xml version="1.0" encoding="utf-8"?>
<p:tagLst xmlns:a="http://schemas.openxmlformats.org/drawingml/2006/main" xmlns:r="http://schemas.openxmlformats.org/officeDocument/2006/relationships" xmlns:p="http://schemas.openxmlformats.org/presentationml/2006/main">
  <p:tag name="RNRSTYLE" val="References"/>
</p:tagLst>
</file>

<file path=ppt/tags/tag43.xml><?xml version="1.0" encoding="utf-8"?>
<p:tagLst xmlns:a="http://schemas.openxmlformats.org/drawingml/2006/main" xmlns:r="http://schemas.openxmlformats.org/officeDocument/2006/relationships" xmlns:p="http://schemas.openxmlformats.org/presentationml/2006/main">
  <p:tag name="RNRSTYLE" val="footer L"/>
</p:tagLst>
</file>

<file path=ppt/tags/tag44.xml><?xml version="1.0" encoding="utf-8"?>
<p:tagLst xmlns:a="http://schemas.openxmlformats.org/drawingml/2006/main" xmlns:r="http://schemas.openxmlformats.org/officeDocument/2006/relationships" xmlns:p="http://schemas.openxmlformats.org/presentationml/2006/main">
  <p:tag name="RNRSTYLE" val="References"/>
</p:tagLst>
</file>

<file path=ppt/tags/tag45.xml><?xml version="1.0" encoding="utf-8"?>
<p:tagLst xmlns:a="http://schemas.openxmlformats.org/drawingml/2006/main" xmlns:r="http://schemas.openxmlformats.org/officeDocument/2006/relationships" xmlns:p="http://schemas.openxmlformats.org/presentationml/2006/main">
  <p:tag name="RNRSTYLE" val="References"/>
</p:tagLst>
</file>

<file path=ppt/tags/tag46.xml><?xml version="1.0" encoding="utf-8"?>
<p:tagLst xmlns:a="http://schemas.openxmlformats.org/drawingml/2006/main" xmlns:r="http://schemas.openxmlformats.org/officeDocument/2006/relationships" xmlns:p="http://schemas.openxmlformats.org/presentationml/2006/main">
  <p:tag name="RNRSTYLE" val="References"/>
</p:tagLst>
</file>

<file path=ppt/tags/tag47.xml><?xml version="1.0" encoding="utf-8"?>
<p:tagLst xmlns:a="http://schemas.openxmlformats.org/drawingml/2006/main" xmlns:r="http://schemas.openxmlformats.org/officeDocument/2006/relationships" xmlns:p="http://schemas.openxmlformats.org/presentationml/2006/main">
  <p:tag name="RNRSTYLE" val="footer L"/>
</p:tagLst>
</file>

<file path=ppt/tags/tag48.xml><?xml version="1.0" encoding="utf-8"?>
<p:tagLst xmlns:a="http://schemas.openxmlformats.org/drawingml/2006/main" xmlns:r="http://schemas.openxmlformats.org/officeDocument/2006/relationships" xmlns:p="http://schemas.openxmlformats.org/presentationml/2006/main">
  <p:tag name="RNRSTYLE" val="References"/>
</p:tagLst>
</file>

<file path=ppt/tags/tag49.xml><?xml version="1.0" encoding="utf-8"?>
<p:tagLst xmlns:a="http://schemas.openxmlformats.org/drawingml/2006/main" xmlns:r="http://schemas.openxmlformats.org/officeDocument/2006/relationships" xmlns:p="http://schemas.openxmlformats.org/presentationml/2006/main">
  <p:tag name="RNRSTYLE" val="References"/>
</p:tagLst>
</file>

<file path=ppt/tags/tag5.xml><?xml version="1.0" encoding="utf-8"?>
<p:tagLst xmlns:a="http://schemas.openxmlformats.org/drawingml/2006/main" xmlns:r="http://schemas.openxmlformats.org/officeDocument/2006/relationships" xmlns:p="http://schemas.openxmlformats.org/presentationml/2006/main">
  <p:tag name="RNRSTYLE" val="footer L"/>
</p:tagLst>
</file>

<file path=ppt/tags/tag50.xml><?xml version="1.0" encoding="utf-8"?>
<p:tagLst xmlns:a="http://schemas.openxmlformats.org/drawingml/2006/main" xmlns:r="http://schemas.openxmlformats.org/officeDocument/2006/relationships" xmlns:p="http://schemas.openxmlformats.org/presentationml/2006/main">
  <p:tag name="RNRSTYLE" val="footer L"/>
</p:tagLst>
</file>

<file path=ppt/tags/tag51.xml><?xml version="1.0" encoding="utf-8"?>
<p:tagLst xmlns:a="http://schemas.openxmlformats.org/drawingml/2006/main" xmlns:r="http://schemas.openxmlformats.org/officeDocument/2006/relationships" xmlns:p="http://schemas.openxmlformats.org/presentationml/2006/main">
  <p:tag name="RNRSTYLE" val="References"/>
</p:tagLst>
</file>

<file path=ppt/tags/tag52.xml><?xml version="1.0" encoding="utf-8"?>
<p:tagLst xmlns:a="http://schemas.openxmlformats.org/drawingml/2006/main" xmlns:r="http://schemas.openxmlformats.org/officeDocument/2006/relationships" xmlns:p="http://schemas.openxmlformats.org/presentationml/2006/main">
  <p:tag name="RNRSTYLE" val="References"/>
</p:tagLst>
</file>

<file path=ppt/tags/tag53.xml><?xml version="1.0" encoding="utf-8"?>
<p:tagLst xmlns:a="http://schemas.openxmlformats.org/drawingml/2006/main" xmlns:r="http://schemas.openxmlformats.org/officeDocument/2006/relationships" xmlns:p="http://schemas.openxmlformats.org/presentationml/2006/main">
  <p:tag name="RNRSTYLE" val="footer L"/>
</p:tagLst>
</file>

<file path=ppt/tags/tag54.xml><?xml version="1.0" encoding="utf-8"?>
<p:tagLst xmlns:a="http://schemas.openxmlformats.org/drawingml/2006/main" xmlns:r="http://schemas.openxmlformats.org/officeDocument/2006/relationships" xmlns:p="http://schemas.openxmlformats.org/presentationml/2006/main">
  <p:tag name="RNRSTYLE" val="References"/>
</p:tagLst>
</file>

<file path=ppt/tags/tag55.xml><?xml version="1.0" encoding="utf-8"?>
<p:tagLst xmlns:a="http://schemas.openxmlformats.org/drawingml/2006/main" xmlns:r="http://schemas.openxmlformats.org/officeDocument/2006/relationships" xmlns:p="http://schemas.openxmlformats.org/presentationml/2006/main">
  <p:tag name="RNRSTYLE" val="References"/>
</p:tagLst>
</file>

<file path=ppt/tags/tag56.xml><?xml version="1.0" encoding="utf-8"?>
<p:tagLst xmlns:a="http://schemas.openxmlformats.org/drawingml/2006/main" xmlns:r="http://schemas.openxmlformats.org/officeDocument/2006/relationships" xmlns:p="http://schemas.openxmlformats.org/presentationml/2006/main">
  <p:tag name="RNRSTYLE" val="References"/>
</p:tagLst>
</file>

<file path=ppt/tags/tag57.xml><?xml version="1.0" encoding="utf-8"?>
<p:tagLst xmlns:a="http://schemas.openxmlformats.org/drawingml/2006/main" xmlns:r="http://schemas.openxmlformats.org/officeDocument/2006/relationships" xmlns:p="http://schemas.openxmlformats.org/presentationml/2006/main">
  <p:tag name="RNRSTYLE" val="References"/>
</p:tagLst>
</file>

<file path=ppt/tags/tag58.xml><?xml version="1.0" encoding="utf-8"?>
<p:tagLst xmlns:a="http://schemas.openxmlformats.org/drawingml/2006/main" xmlns:r="http://schemas.openxmlformats.org/officeDocument/2006/relationships" xmlns:p="http://schemas.openxmlformats.org/presentationml/2006/main">
  <p:tag name="RNRSTYLE" val="References"/>
</p:tagLst>
</file>

<file path=ppt/tags/tag59.xml><?xml version="1.0" encoding="utf-8"?>
<p:tagLst xmlns:a="http://schemas.openxmlformats.org/drawingml/2006/main" xmlns:r="http://schemas.openxmlformats.org/officeDocument/2006/relationships" xmlns:p="http://schemas.openxmlformats.org/presentationml/2006/main">
  <p:tag name="RNRSTYLE" val="References"/>
</p:tagLst>
</file>

<file path=ppt/tags/tag6.xml><?xml version="1.0" encoding="utf-8"?>
<p:tagLst xmlns:a="http://schemas.openxmlformats.org/drawingml/2006/main" xmlns:r="http://schemas.openxmlformats.org/officeDocument/2006/relationships" xmlns:p="http://schemas.openxmlformats.org/presentationml/2006/main">
  <p:tag name="RNRSTYLE" val="footer L"/>
</p:tagLst>
</file>

<file path=ppt/tags/tag60.xml><?xml version="1.0" encoding="utf-8"?>
<p:tagLst xmlns:a="http://schemas.openxmlformats.org/drawingml/2006/main" xmlns:r="http://schemas.openxmlformats.org/officeDocument/2006/relationships" xmlns:p="http://schemas.openxmlformats.org/presentationml/2006/main">
  <p:tag name="RNRSTYLE" val="References"/>
</p:tagLst>
</file>

<file path=ppt/tags/tag61.xml><?xml version="1.0" encoding="utf-8"?>
<p:tagLst xmlns:a="http://schemas.openxmlformats.org/drawingml/2006/main" xmlns:r="http://schemas.openxmlformats.org/officeDocument/2006/relationships" xmlns:p="http://schemas.openxmlformats.org/presentationml/2006/main">
  <p:tag name="RNRSTYLE" val="References"/>
</p:tagLst>
</file>

<file path=ppt/tags/tag62.xml><?xml version="1.0" encoding="utf-8"?>
<p:tagLst xmlns:a="http://schemas.openxmlformats.org/drawingml/2006/main" xmlns:r="http://schemas.openxmlformats.org/officeDocument/2006/relationships" xmlns:p="http://schemas.openxmlformats.org/presentationml/2006/main">
  <p:tag name="RNRSTYLE" val="References"/>
</p:tagLst>
</file>

<file path=ppt/tags/tag63.xml><?xml version="1.0" encoding="utf-8"?>
<p:tagLst xmlns:a="http://schemas.openxmlformats.org/drawingml/2006/main" xmlns:r="http://schemas.openxmlformats.org/officeDocument/2006/relationships" xmlns:p="http://schemas.openxmlformats.org/presentationml/2006/main">
  <p:tag name="RNRSTYLE" val="References"/>
</p:tagLst>
</file>

<file path=ppt/tags/tag64.xml><?xml version="1.0" encoding="utf-8"?>
<p:tagLst xmlns:a="http://schemas.openxmlformats.org/drawingml/2006/main" xmlns:r="http://schemas.openxmlformats.org/officeDocument/2006/relationships" xmlns:p="http://schemas.openxmlformats.org/presentationml/2006/main">
  <p:tag name="RNRSTYLE" val="References"/>
</p:tagLst>
</file>

<file path=ppt/tags/tag65.xml><?xml version="1.0" encoding="utf-8"?>
<p:tagLst xmlns:a="http://schemas.openxmlformats.org/drawingml/2006/main" xmlns:r="http://schemas.openxmlformats.org/officeDocument/2006/relationships" xmlns:p="http://schemas.openxmlformats.org/presentationml/2006/main">
  <p:tag name="RNRSTYLE" val="References"/>
</p:tagLst>
</file>

<file path=ppt/tags/tag66.xml><?xml version="1.0" encoding="utf-8"?>
<p:tagLst xmlns:a="http://schemas.openxmlformats.org/drawingml/2006/main" xmlns:r="http://schemas.openxmlformats.org/officeDocument/2006/relationships" xmlns:p="http://schemas.openxmlformats.org/presentationml/2006/main">
  <p:tag name="RNRSTYLE" val="References"/>
</p:tagLst>
</file>

<file path=ppt/tags/tag67.xml><?xml version="1.0" encoding="utf-8"?>
<p:tagLst xmlns:a="http://schemas.openxmlformats.org/drawingml/2006/main" xmlns:r="http://schemas.openxmlformats.org/officeDocument/2006/relationships" xmlns:p="http://schemas.openxmlformats.org/presentationml/2006/main">
  <p:tag name="RNRSTYLE" val="footer L"/>
</p:tagLst>
</file>

<file path=ppt/tags/tag68.xml><?xml version="1.0" encoding="utf-8"?>
<p:tagLst xmlns:a="http://schemas.openxmlformats.org/drawingml/2006/main" xmlns:r="http://schemas.openxmlformats.org/officeDocument/2006/relationships" xmlns:p="http://schemas.openxmlformats.org/presentationml/2006/main">
  <p:tag name="RNRSTYLE" val="footer L"/>
</p:tagLst>
</file>

<file path=ppt/tags/tag69.xml><?xml version="1.0" encoding="utf-8"?>
<p:tagLst xmlns:a="http://schemas.openxmlformats.org/drawingml/2006/main" xmlns:r="http://schemas.openxmlformats.org/officeDocument/2006/relationships" xmlns:p="http://schemas.openxmlformats.org/presentationml/2006/main">
  <p:tag name="RNRSTYLE" val="footer L"/>
</p:tagLst>
</file>

<file path=ppt/tags/tag7.xml><?xml version="1.0" encoding="utf-8"?>
<p:tagLst xmlns:a="http://schemas.openxmlformats.org/drawingml/2006/main" xmlns:r="http://schemas.openxmlformats.org/officeDocument/2006/relationships" xmlns:p="http://schemas.openxmlformats.org/presentationml/2006/main">
  <p:tag name="RNRSTYLE" val="footer L"/>
</p:tagLst>
</file>

<file path=ppt/tags/tag70.xml><?xml version="1.0" encoding="utf-8"?>
<p:tagLst xmlns:a="http://schemas.openxmlformats.org/drawingml/2006/main" xmlns:r="http://schemas.openxmlformats.org/officeDocument/2006/relationships" xmlns:p="http://schemas.openxmlformats.org/presentationml/2006/main">
  <p:tag name="RNRSTYLE" val="footer L"/>
</p:tagLst>
</file>

<file path=ppt/tags/tag71.xml><?xml version="1.0" encoding="utf-8"?>
<p:tagLst xmlns:a="http://schemas.openxmlformats.org/drawingml/2006/main" xmlns:r="http://schemas.openxmlformats.org/officeDocument/2006/relationships" xmlns:p="http://schemas.openxmlformats.org/presentationml/2006/main">
  <p:tag name="RNRSTYLE" val="footer L"/>
</p:tagLst>
</file>

<file path=ppt/tags/tag72.xml><?xml version="1.0" encoding="utf-8"?>
<p:tagLst xmlns:a="http://schemas.openxmlformats.org/drawingml/2006/main" xmlns:r="http://schemas.openxmlformats.org/officeDocument/2006/relationships" xmlns:p="http://schemas.openxmlformats.org/presentationml/2006/main">
  <p:tag name="RNRSTYLE" val="footer L"/>
</p:tagLst>
</file>

<file path=ppt/tags/tag73.xml><?xml version="1.0" encoding="utf-8"?>
<p:tagLst xmlns:a="http://schemas.openxmlformats.org/drawingml/2006/main" xmlns:r="http://schemas.openxmlformats.org/officeDocument/2006/relationships" xmlns:p="http://schemas.openxmlformats.org/presentationml/2006/main">
  <p:tag name="RNRSTYLE" val="footer L"/>
</p:tagLst>
</file>

<file path=ppt/tags/tag74.xml><?xml version="1.0" encoding="utf-8"?>
<p:tagLst xmlns:a="http://schemas.openxmlformats.org/drawingml/2006/main" xmlns:r="http://schemas.openxmlformats.org/officeDocument/2006/relationships" xmlns:p="http://schemas.openxmlformats.org/presentationml/2006/main">
  <p:tag name="RNRSTYLE" val="footer L"/>
</p:tagLst>
</file>

<file path=ppt/tags/tag75.xml><?xml version="1.0" encoding="utf-8"?>
<p:tagLst xmlns:a="http://schemas.openxmlformats.org/drawingml/2006/main" xmlns:r="http://schemas.openxmlformats.org/officeDocument/2006/relationships" xmlns:p="http://schemas.openxmlformats.org/presentationml/2006/main">
  <p:tag name="RNRSTYLE" val="footer L"/>
</p:tagLst>
</file>

<file path=ppt/tags/tag76.xml><?xml version="1.0" encoding="utf-8"?>
<p:tagLst xmlns:a="http://schemas.openxmlformats.org/drawingml/2006/main" xmlns:r="http://schemas.openxmlformats.org/officeDocument/2006/relationships" xmlns:p="http://schemas.openxmlformats.org/presentationml/2006/main">
  <p:tag name="RNRSTYLE" val="footer L"/>
</p:tagLst>
</file>

<file path=ppt/tags/tag77.xml><?xml version="1.0" encoding="utf-8"?>
<p:tagLst xmlns:a="http://schemas.openxmlformats.org/drawingml/2006/main" xmlns:r="http://schemas.openxmlformats.org/officeDocument/2006/relationships" xmlns:p="http://schemas.openxmlformats.org/presentationml/2006/main">
  <p:tag name="RNRSTYLE" val="footer L"/>
</p:tagLst>
</file>

<file path=ppt/tags/tag78.xml><?xml version="1.0" encoding="utf-8"?>
<p:tagLst xmlns:a="http://schemas.openxmlformats.org/drawingml/2006/main" xmlns:r="http://schemas.openxmlformats.org/officeDocument/2006/relationships" xmlns:p="http://schemas.openxmlformats.org/presentationml/2006/main">
  <p:tag name="RNRSTYLE" val="footer L"/>
</p:tagLst>
</file>

<file path=ppt/tags/tag79.xml><?xml version="1.0" encoding="utf-8"?>
<p:tagLst xmlns:a="http://schemas.openxmlformats.org/drawingml/2006/main" xmlns:r="http://schemas.openxmlformats.org/officeDocument/2006/relationships" xmlns:p="http://schemas.openxmlformats.org/presentationml/2006/main">
  <p:tag name="RNRSTYLE" val="footer L"/>
</p:tagLst>
</file>

<file path=ppt/tags/tag8.xml><?xml version="1.0" encoding="utf-8"?>
<p:tagLst xmlns:a="http://schemas.openxmlformats.org/drawingml/2006/main" xmlns:r="http://schemas.openxmlformats.org/officeDocument/2006/relationships" xmlns:p="http://schemas.openxmlformats.org/presentationml/2006/main">
  <p:tag name="RNRSTYLE" val="footer L"/>
</p:tagLst>
</file>

<file path=ppt/tags/tag80.xml><?xml version="1.0" encoding="utf-8"?>
<p:tagLst xmlns:a="http://schemas.openxmlformats.org/drawingml/2006/main" xmlns:r="http://schemas.openxmlformats.org/officeDocument/2006/relationships" xmlns:p="http://schemas.openxmlformats.org/presentationml/2006/main">
  <p:tag name="RNRSTYLE" val="footer L"/>
</p:tagLst>
</file>

<file path=ppt/tags/tag81.xml><?xml version="1.0" encoding="utf-8"?>
<p:tagLst xmlns:a="http://schemas.openxmlformats.org/drawingml/2006/main" xmlns:r="http://schemas.openxmlformats.org/officeDocument/2006/relationships" xmlns:p="http://schemas.openxmlformats.org/presentationml/2006/main">
  <p:tag name="RNRSTYLE" val="footer L"/>
</p:tagLst>
</file>

<file path=ppt/tags/tag82.xml><?xml version="1.0" encoding="utf-8"?>
<p:tagLst xmlns:a="http://schemas.openxmlformats.org/drawingml/2006/main" xmlns:r="http://schemas.openxmlformats.org/officeDocument/2006/relationships" xmlns:p="http://schemas.openxmlformats.org/presentationml/2006/main">
  <p:tag name="RNRSTYLE" val="footer L"/>
</p:tagLst>
</file>

<file path=ppt/tags/tag83.xml><?xml version="1.0" encoding="utf-8"?>
<p:tagLst xmlns:a="http://schemas.openxmlformats.org/drawingml/2006/main" xmlns:r="http://schemas.openxmlformats.org/officeDocument/2006/relationships" xmlns:p="http://schemas.openxmlformats.org/presentationml/2006/main">
  <p:tag name="RNRSTYLE" val="footer L"/>
</p:tagLst>
</file>

<file path=ppt/tags/tag84.xml><?xml version="1.0" encoding="utf-8"?>
<p:tagLst xmlns:a="http://schemas.openxmlformats.org/drawingml/2006/main" xmlns:r="http://schemas.openxmlformats.org/officeDocument/2006/relationships" xmlns:p="http://schemas.openxmlformats.org/presentationml/2006/main">
  <p:tag name="RNRSTYLE" val="footer L"/>
</p:tagLst>
</file>

<file path=ppt/tags/tag85.xml><?xml version="1.0" encoding="utf-8"?>
<p:tagLst xmlns:a="http://schemas.openxmlformats.org/drawingml/2006/main" xmlns:r="http://schemas.openxmlformats.org/officeDocument/2006/relationships" xmlns:p="http://schemas.openxmlformats.org/presentationml/2006/main">
  <p:tag name="RNRSTYLE" val="footer L"/>
</p:tagLst>
</file>

<file path=ppt/tags/tag86.xml><?xml version="1.0" encoding="utf-8"?>
<p:tagLst xmlns:a="http://schemas.openxmlformats.org/drawingml/2006/main" xmlns:r="http://schemas.openxmlformats.org/officeDocument/2006/relationships" xmlns:p="http://schemas.openxmlformats.org/presentationml/2006/main">
  <p:tag name="RNRSTYLE" val="footer L"/>
</p:tagLst>
</file>

<file path=ppt/tags/tag87.xml><?xml version="1.0" encoding="utf-8"?>
<p:tagLst xmlns:a="http://schemas.openxmlformats.org/drawingml/2006/main" xmlns:r="http://schemas.openxmlformats.org/officeDocument/2006/relationships" xmlns:p="http://schemas.openxmlformats.org/presentationml/2006/main">
  <p:tag name="RNRSTYLE" val="footer L"/>
</p:tagLst>
</file>

<file path=ppt/tags/tag88.xml><?xml version="1.0" encoding="utf-8"?>
<p:tagLst xmlns:a="http://schemas.openxmlformats.org/drawingml/2006/main" xmlns:r="http://schemas.openxmlformats.org/officeDocument/2006/relationships" xmlns:p="http://schemas.openxmlformats.org/presentationml/2006/main">
  <p:tag name="RNRSTYLE" val="footer L"/>
</p:tagLst>
</file>

<file path=ppt/tags/tag89.xml><?xml version="1.0" encoding="utf-8"?>
<p:tagLst xmlns:a="http://schemas.openxmlformats.org/drawingml/2006/main" xmlns:r="http://schemas.openxmlformats.org/officeDocument/2006/relationships" xmlns:p="http://schemas.openxmlformats.org/presentationml/2006/main">
  <p:tag name="RNRSTYLE" val="footer L"/>
</p:tagLst>
</file>

<file path=ppt/tags/tag9.xml><?xml version="1.0" encoding="utf-8"?>
<p:tagLst xmlns:a="http://schemas.openxmlformats.org/drawingml/2006/main" xmlns:r="http://schemas.openxmlformats.org/officeDocument/2006/relationships" xmlns:p="http://schemas.openxmlformats.org/presentationml/2006/main">
  <p:tag name="RNRSTYLE" val="footer L"/>
</p:tagLst>
</file>

<file path=ppt/tags/tag90.xml><?xml version="1.0" encoding="utf-8"?>
<p:tagLst xmlns:a="http://schemas.openxmlformats.org/drawingml/2006/main" xmlns:r="http://schemas.openxmlformats.org/officeDocument/2006/relationships" xmlns:p="http://schemas.openxmlformats.org/presentationml/2006/main">
  <p:tag name="RNRSTYLE" val="footer L"/>
</p:tagLst>
</file>

<file path=ppt/tags/tag91.xml><?xml version="1.0" encoding="utf-8"?>
<p:tagLst xmlns:a="http://schemas.openxmlformats.org/drawingml/2006/main" xmlns:r="http://schemas.openxmlformats.org/officeDocument/2006/relationships" xmlns:p="http://schemas.openxmlformats.org/presentationml/2006/main">
  <p:tag name="RNRSTYLE" val="References"/>
</p:tagLst>
</file>

<file path=ppt/tags/tag92.xml><?xml version="1.0" encoding="utf-8"?>
<p:tagLst xmlns:a="http://schemas.openxmlformats.org/drawingml/2006/main" xmlns:r="http://schemas.openxmlformats.org/officeDocument/2006/relationships" xmlns:p="http://schemas.openxmlformats.org/presentationml/2006/main">
  <p:tag name="RNRSTYLE" val="References"/>
</p:tagLst>
</file>

<file path=ppt/tags/tag93.xml><?xml version="1.0" encoding="utf-8"?>
<p:tagLst xmlns:a="http://schemas.openxmlformats.org/drawingml/2006/main" xmlns:r="http://schemas.openxmlformats.org/officeDocument/2006/relationships" xmlns:p="http://schemas.openxmlformats.org/presentationml/2006/main">
  <p:tag name="RNRSTYLE" val="footer L"/>
</p:tagLst>
</file>

<file path=ppt/tags/tag94.xml><?xml version="1.0" encoding="utf-8"?>
<p:tagLst xmlns:a="http://schemas.openxmlformats.org/drawingml/2006/main" xmlns:r="http://schemas.openxmlformats.org/officeDocument/2006/relationships" xmlns:p="http://schemas.openxmlformats.org/presentationml/2006/main">
  <p:tag name="RNRSTYLE" val="References"/>
</p:tagLst>
</file>

<file path=ppt/tags/tag95.xml><?xml version="1.0" encoding="utf-8"?>
<p:tagLst xmlns:a="http://schemas.openxmlformats.org/drawingml/2006/main" xmlns:r="http://schemas.openxmlformats.org/officeDocument/2006/relationships" xmlns:p="http://schemas.openxmlformats.org/presentationml/2006/main">
  <p:tag name="RNRSTYLE" val="References"/>
</p:tagLst>
</file>

<file path=ppt/tags/tag96.xml><?xml version="1.0" encoding="utf-8"?>
<p:tagLst xmlns:a="http://schemas.openxmlformats.org/drawingml/2006/main" xmlns:r="http://schemas.openxmlformats.org/officeDocument/2006/relationships" xmlns:p="http://schemas.openxmlformats.org/presentationml/2006/main">
  <p:tag name="RNRSTYLE" val="References"/>
</p:tagLst>
</file>

<file path=ppt/tags/tag97.xml><?xml version="1.0" encoding="utf-8"?>
<p:tagLst xmlns:a="http://schemas.openxmlformats.org/drawingml/2006/main" xmlns:r="http://schemas.openxmlformats.org/officeDocument/2006/relationships" xmlns:p="http://schemas.openxmlformats.org/presentationml/2006/main">
  <p:tag name="RNRSTYLE" val="References"/>
</p:tagLst>
</file>

<file path=ppt/tags/tag98.xml><?xml version="1.0" encoding="utf-8"?>
<p:tagLst xmlns:a="http://schemas.openxmlformats.org/drawingml/2006/main" xmlns:r="http://schemas.openxmlformats.org/officeDocument/2006/relationships" xmlns:p="http://schemas.openxmlformats.org/presentationml/2006/main">
  <p:tag name="RNRSTYLE" val="References"/>
</p:tagLst>
</file>

<file path=ppt/tags/tag99.xml><?xml version="1.0" encoding="utf-8"?>
<p:tagLst xmlns:a="http://schemas.openxmlformats.org/drawingml/2006/main" xmlns:r="http://schemas.openxmlformats.org/officeDocument/2006/relationships" xmlns:p="http://schemas.openxmlformats.org/presentationml/2006/main">
  <p:tag name="RNRSTYLE" val="References"/>
</p:tagLst>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172</TotalTime>
  <Words>17191</Words>
  <Application>Microsoft Office PowerPoint</Application>
  <PresentationFormat>Diavoorstelling (4:3)</PresentationFormat>
  <Paragraphs>2604</Paragraphs>
  <Slides>78</Slides>
  <Notes>78</Notes>
  <HiddenSlides>0</HiddenSlides>
  <MMClips>0</MMClips>
  <ScaleCrop>false</ScaleCrop>
  <HeadingPairs>
    <vt:vector size="4" baseType="variant">
      <vt:variant>
        <vt:lpstr>Thema</vt:lpstr>
      </vt:variant>
      <vt:variant>
        <vt:i4>1</vt:i4>
      </vt:variant>
      <vt:variant>
        <vt:lpstr>Diatitels</vt:lpstr>
      </vt:variant>
      <vt:variant>
        <vt:i4>78</vt:i4>
      </vt:variant>
    </vt:vector>
  </HeadingPairs>
  <TitlesOfParts>
    <vt:vector size="79" baseType="lpstr">
      <vt:lpstr>Office-thema</vt:lpstr>
      <vt:lpstr>Diabetes type 2 Landmark Outcomes Trials</vt:lpstr>
      <vt:lpstr>UKPDS</vt:lpstr>
      <vt:lpstr>Dia 3</vt:lpstr>
      <vt:lpstr>Dia 4</vt:lpstr>
      <vt:lpstr>Dia 5</vt:lpstr>
      <vt:lpstr>Dia 6</vt:lpstr>
      <vt:lpstr>Dia 7</vt:lpstr>
      <vt:lpstr>Dia 8</vt:lpstr>
      <vt:lpstr>Dia 9</vt:lpstr>
      <vt:lpstr>Dia 10</vt:lpstr>
      <vt:lpstr>Dia 11</vt:lpstr>
      <vt:lpstr>Dia 12</vt:lpstr>
      <vt:lpstr>Dia 13</vt:lpstr>
      <vt:lpstr>Legacy Effect of Earlier Glucose Control: Metformin Therapy</vt:lpstr>
      <vt:lpstr>Dia 15</vt:lpstr>
      <vt:lpstr>DCCT/EDIC</vt:lpstr>
      <vt:lpstr>Dia 17</vt:lpstr>
      <vt:lpstr>Dia 18</vt:lpstr>
      <vt:lpstr>Dia 19</vt:lpstr>
      <vt:lpstr>Progression of Diabetic Retinopathy Following DCCT/EDIC</vt:lpstr>
      <vt:lpstr>Dia 21</vt:lpstr>
      <vt:lpstr>Dia 22</vt:lpstr>
      <vt:lpstr>DCCT/EDIC Conclusions</vt:lpstr>
      <vt:lpstr>The Treat-to-Target Trial</vt:lpstr>
      <vt:lpstr>Treat-to-Target Objectives and Study Design</vt:lpstr>
      <vt:lpstr>Dia 26</vt:lpstr>
      <vt:lpstr>Addition of Insulin to Oral Therapy Lowers FPG in Type 2 Diabetes</vt:lpstr>
      <vt:lpstr>Addition of Insulin to Oral Therapy Lowers HbA1c in Type 2 Diabetes</vt:lpstr>
      <vt:lpstr>Dia 29</vt:lpstr>
      <vt:lpstr>Dia 30</vt:lpstr>
      <vt:lpstr>DPP</vt:lpstr>
      <vt:lpstr>DPP Objectives and Study Design</vt:lpstr>
      <vt:lpstr>DPP Study Design</vt:lpstr>
      <vt:lpstr>Dia 34</vt:lpstr>
      <vt:lpstr>Dia 35</vt:lpstr>
      <vt:lpstr>Dia 36</vt:lpstr>
      <vt:lpstr>Dia 37</vt:lpstr>
      <vt:lpstr>DPP Conclusions</vt:lpstr>
      <vt:lpstr>ADVANCE and ACCORD</vt:lpstr>
      <vt:lpstr>ADVANCE &amp; ACCORD Objectives</vt:lpstr>
      <vt:lpstr>ADVANCE &amp; ACCORD  Study Designs</vt:lpstr>
      <vt:lpstr>Dia 42</vt:lpstr>
      <vt:lpstr>Dia 43</vt:lpstr>
      <vt:lpstr>ADVANCE &amp; ACCORD  Primary and Secondary Outcomes</vt:lpstr>
      <vt:lpstr>Dia 45</vt:lpstr>
      <vt:lpstr>Dia 46</vt:lpstr>
      <vt:lpstr>Dia 47</vt:lpstr>
      <vt:lpstr>Dia 48</vt:lpstr>
      <vt:lpstr>Dia 49</vt:lpstr>
      <vt:lpstr>Dia 50</vt:lpstr>
      <vt:lpstr>Dia 51</vt:lpstr>
      <vt:lpstr>Dia 52</vt:lpstr>
      <vt:lpstr>Dia 53</vt:lpstr>
      <vt:lpstr>What Does It Mean?</vt:lpstr>
      <vt:lpstr>Steno-2</vt:lpstr>
      <vt:lpstr>Steno-2 Background Information</vt:lpstr>
      <vt:lpstr>Dia 57</vt:lpstr>
      <vt:lpstr>Dia 58</vt:lpstr>
      <vt:lpstr>Dia 59</vt:lpstr>
      <vt:lpstr>Dia 60</vt:lpstr>
      <vt:lpstr>Dia 61</vt:lpstr>
      <vt:lpstr>Steno-2 Conclusions</vt:lpstr>
      <vt:lpstr>DIGAMI Studies</vt:lpstr>
      <vt:lpstr>DIGAMI Background</vt:lpstr>
      <vt:lpstr>DIGAMI 2 Background Information</vt:lpstr>
      <vt:lpstr>Dia 66</vt:lpstr>
      <vt:lpstr>Dia 67</vt:lpstr>
      <vt:lpstr>DIGAMI 2 Conclusions</vt:lpstr>
      <vt:lpstr>TODAY</vt:lpstr>
      <vt:lpstr>TODAY Background Information</vt:lpstr>
      <vt:lpstr>TODAY Study Objectives</vt:lpstr>
      <vt:lpstr>Dia 72</vt:lpstr>
      <vt:lpstr>TODAY Expectations</vt:lpstr>
      <vt:lpstr> CARDS  </vt:lpstr>
      <vt:lpstr>CARDS Background Information</vt:lpstr>
      <vt:lpstr>CARDS: Collaborative AtoRvastatin Diabetes Study</vt:lpstr>
      <vt:lpstr>Dia 77</vt:lpstr>
      <vt:lpstr>Dia 78</vt:lpstr>
    </vt:vector>
  </TitlesOfParts>
  <Company>MEDCON Europe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Onno Kaagman</dc:creator>
  <cp:lastModifiedBy>onno</cp:lastModifiedBy>
  <cp:revision>32</cp:revision>
  <dcterms:created xsi:type="dcterms:W3CDTF">2013-04-15T08:15:24Z</dcterms:created>
  <dcterms:modified xsi:type="dcterms:W3CDTF">2013-05-22T15:27:12Z</dcterms:modified>
</cp:coreProperties>
</file>